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  <p:sldMasterId id="2147483716" r:id="rId2"/>
  </p:sldMasterIdLst>
  <p:notesMasterIdLst>
    <p:notesMasterId r:id="rId48"/>
  </p:notesMasterIdLst>
  <p:sldIdLst>
    <p:sldId id="1954" r:id="rId3"/>
    <p:sldId id="1944" r:id="rId4"/>
    <p:sldId id="1958" r:id="rId5"/>
    <p:sldId id="1926" r:id="rId6"/>
    <p:sldId id="590" r:id="rId7"/>
    <p:sldId id="630" r:id="rId8"/>
    <p:sldId id="1113" r:id="rId9"/>
    <p:sldId id="1918" r:id="rId10"/>
    <p:sldId id="631" r:id="rId11"/>
    <p:sldId id="1103" r:id="rId12"/>
    <p:sldId id="1959" r:id="rId13"/>
    <p:sldId id="634" r:id="rId14"/>
    <p:sldId id="1949" r:id="rId15"/>
    <p:sldId id="1104" r:id="rId16"/>
    <p:sldId id="637" r:id="rId17"/>
    <p:sldId id="1950" r:id="rId18"/>
    <p:sldId id="1105" r:id="rId19"/>
    <p:sldId id="1106" r:id="rId20"/>
    <p:sldId id="1108" r:id="rId21"/>
    <p:sldId id="1951" r:id="rId22"/>
    <p:sldId id="1109" r:id="rId23"/>
    <p:sldId id="1960" r:id="rId24"/>
    <p:sldId id="1112" r:id="rId25"/>
    <p:sldId id="641" r:id="rId26"/>
    <p:sldId id="642" r:id="rId27"/>
    <p:sldId id="1919" r:id="rId28"/>
    <p:sldId id="971" r:id="rId29"/>
    <p:sldId id="645" r:id="rId30"/>
    <p:sldId id="649" r:id="rId31"/>
    <p:sldId id="1961" r:id="rId32"/>
    <p:sldId id="650" r:id="rId33"/>
    <p:sldId id="651" r:id="rId34"/>
    <p:sldId id="653" r:id="rId35"/>
    <p:sldId id="654" r:id="rId36"/>
    <p:sldId id="1014" r:id="rId37"/>
    <p:sldId id="1929" r:id="rId38"/>
    <p:sldId id="1952" r:id="rId39"/>
    <p:sldId id="660" r:id="rId40"/>
    <p:sldId id="1962" r:id="rId41"/>
    <p:sldId id="1953" r:id="rId42"/>
    <p:sldId id="499" r:id="rId43"/>
    <p:sldId id="1012" r:id="rId44"/>
    <p:sldId id="1935" r:id="rId45"/>
    <p:sldId id="1016" r:id="rId46"/>
    <p:sldId id="1015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54"/>
            <p14:sldId id="1944"/>
            <p14:sldId id="1958"/>
            <p14:sldId id="1926"/>
            <p14:sldId id="590"/>
          </p14:sldIdLst>
        </p14:section>
        <p14:section name="Processing Models" id="{4AF850BD-DE3E-461C-A504-CC631D030141}">
          <p14:sldIdLst>
            <p14:sldId id="630"/>
            <p14:sldId id="1113"/>
            <p14:sldId id="1918"/>
            <p14:sldId id="631"/>
            <p14:sldId id="1103"/>
            <p14:sldId id="1959"/>
            <p14:sldId id="634"/>
            <p14:sldId id="1949"/>
            <p14:sldId id="1104"/>
            <p14:sldId id="637"/>
            <p14:sldId id="1950"/>
            <p14:sldId id="1105"/>
            <p14:sldId id="1106"/>
          </p14:sldIdLst>
        </p14:section>
        <p14:section name="Push vs Pull" id="{F0B54E2E-AB67-4935-91BB-681B186F8FB2}">
          <p14:sldIdLst>
            <p14:sldId id="1108"/>
            <p14:sldId id="1951"/>
            <p14:sldId id="1109"/>
            <p14:sldId id="1960"/>
            <p14:sldId id="1112"/>
          </p14:sldIdLst>
        </p14:section>
        <p14:section name="Access Methods" id="{1DB62E11-1F1B-4B89-A4F2-A2DE44E120D6}">
          <p14:sldIdLst>
            <p14:sldId id="641"/>
            <p14:sldId id="642"/>
            <p14:sldId id="1919"/>
            <p14:sldId id="971"/>
            <p14:sldId id="645"/>
            <p14:sldId id="649"/>
            <p14:sldId id="1961"/>
            <p14:sldId id="650"/>
            <p14:sldId id="651"/>
            <p14:sldId id="653"/>
            <p14:sldId id="654"/>
          </p14:sldIdLst>
        </p14:section>
        <p14:section name="Modifications" id="{78D9AB89-BAAC-4FA1-A37F-8BCE0BF70672}">
          <p14:sldIdLst>
            <p14:sldId id="1014"/>
            <p14:sldId id="1929"/>
          </p14:sldIdLst>
        </p14:section>
        <p14:section name="Expression Evaluation" id="{1B802658-4B7A-44F1-A10E-CA4C3780805B}">
          <p14:sldIdLst>
            <p14:sldId id="1952"/>
            <p14:sldId id="660"/>
            <p14:sldId id="1962"/>
            <p14:sldId id="1953"/>
          </p14:sldIdLst>
        </p14:section>
        <p14:section name="Conclusion" id="{DEB9626B-B8CD-44DA-BE8F-C04D2D73E369}">
          <p14:sldIdLst>
            <p14:sldId id="499"/>
            <p14:sldId id="1012"/>
          </p14:sldIdLst>
        </p14:section>
        <p14:section name="Old" id="{178CD396-69A0-42BE-8B42-BA6DE877C60C}">
          <p14:sldIdLst>
            <p14:sldId id="1935"/>
            <p14:sldId id="1016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646464"/>
    <a:srgbClr val="84BCDA"/>
    <a:srgbClr val="EF3E42"/>
    <a:srgbClr val="474866"/>
    <a:srgbClr val="2C6BD8"/>
    <a:srgbClr val="F76D6D"/>
    <a:srgbClr val="256389"/>
    <a:srgbClr val="101010"/>
    <a:srgbClr val="38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2" autoAdjust="0"/>
    <p:restoredTop sz="80077" autoAdjust="0"/>
  </p:normalViewPr>
  <p:slideViewPr>
    <p:cSldViewPr>
      <p:cViewPr>
        <p:scale>
          <a:sx n="125" d="100"/>
          <a:sy n="125" d="100"/>
        </p:scale>
        <p:origin x="144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74"/>
    </p:cViewPr>
  </p:sorterViewPr>
  <p:notesViewPr>
    <p:cSldViewPr>
      <p:cViewPr varScale="1">
        <p:scale>
          <a:sx n="88" d="100"/>
          <a:sy n="88" d="100"/>
        </p:scale>
        <p:origin x="39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10/22/25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4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4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86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09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0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53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3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58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2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93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68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16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26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63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22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76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73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1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8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77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74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38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22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23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03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723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89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87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82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7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339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58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79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0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4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3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5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7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28721741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5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9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0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9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svg"/><Relationship Id="rId21" Type="http://schemas.openxmlformats.org/officeDocument/2006/relationships/image" Target="../media/image24.svg"/><Relationship Id="rId34" Type="http://schemas.openxmlformats.org/officeDocument/2006/relationships/image" Target="../media/image37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svg"/><Relationship Id="rId37" Type="http://schemas.openxmlformats.org/officeDocument/2006/relationships/image" Target="../media/image40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svg"/><Relationship Id="rId28" Type="http://schemas.openxmlformats.org/officeDocument/2006/relationships/image" Target="../media/image31.svg"/><Relationship Id="rId36" Type="http://schemas.openxmlformats.org/officeDocument/2006/relationships/image" Target="../media/image39.svg"/><Relationship Id="rId10" Type="http://schemas.openxmlformats.org/officeDocument/2006/relationships/image" Target="../media/image13.svg"/><Relationship Id="rId19" Type="http://schemas.openxmlformats.org/officeDocument/2006/relationships/image" Target="../media/image22.svg"/><Relationship Id="rId31" Type="http://schemas.openxmlformats.org/officeDocument/2006/relationships/image" Target="../media/image34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35" Type="http://schemas.openxmlformats.org/officeDocument/2006/relationships/image" Target="../media/image38.png"/><Relationship Id="rId8" Type="http://schemas.openxmlformats.org/officeDocument/2006/relationships/image" Target="../media/image11.sv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sv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svg"/><Relationship Id="rId21" Type="http://schemas.openxmlformats.org/officeDocument/2006/relationships/image" Target="../media/image63.sv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8.pn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55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svg"/><Relationship Id="rId40" Type="http://schemas.openxmlformats.org/officeDocument/2006/relationships/image" Target="../media/image82.png"/><Relationship Id="rId45" Type="http://schemas.openxmlformats.org/officeDocument/2006/relationships/image" Target="../media/image87.svg"/><Relationship Id="rId5" Type="http://schemas.openxmlformats.org/officeDocument/2006/relationships/image" Target="../media/image6.png"/><Relationship Id="rId15" Type="http://schemas.openxmlformats.org/officeDocument/2006/relationships/image" Target="../media/image44.png"/><Relationship Id="rId23" Type="http://schemas.openxmlformats.org/officeDocument/2006/relationships/image" Target="../media/image65.sv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image" Target="../media/image54.png"/><Relationship Id="rId19" Type="http://schemas.openxmlformats.org/officeDocument/2006/relationships/image" Target="../media/image61.svg"/><Relationship Id="rId31" Type="http://schemas.openxmlformats.org/officeDocument/2006/relationships/image" Target="../media/image73.svg"/><Relationship Id="rId44" Type="http://schemas.openxmlformats.org/officeDocument/2006/relationships/image" Target="../media/image86.png"/><Relationship Id="rId4" Type="http://schemas.openxmlformats.org/officeDocument/2006/relationships/image" Target="../media/image11.svg"/><Relationship Id="rId9" Type="http://schemas.openxmlformats.org/officeDocument/2006/relationships/image" Target="../media/image53.png"/><Relationship Id="rId14" Type="http://schemas.openxmlformats.org/officeDocument/2006/relationships/image" Target="../media/image57.svg"/><Relationship Id="rId22" Type="http://schemas.openxmlformats.org/officeDocument/2006/relationships/image" Target="../media/image64.png"/><Relationship Id="rId27" Type="http://schemas.openxmlformats.org/officeDocument/2006/relationships/image" Target="../media/image69.svg"/><Relationship Id="rId30" Type="http://schemas.openxmlformats.org/officeDocument/2006/relationships/image" Target="../media/image72.png"/><Relationship Id="rId35" Type="http://schemas.openxmlformats.org/officeDocument/2006/relationships/image" Target="../media/image77.svg"/><Relationship Id="rId43" Type="http://schemas.openxmlformats.org/officeDocument/2006/relationships/image" Target="../media/image85.svg"/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12" Type="http://schemas.microsoft.com/office/2007/relationships/hdphoto" Target="../media/hdphoto1.wdp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33" Type="http://schemas.openxmlformats.org/officeDocument/2006/relationships/image" Target="../media/image75.svg"/><Relationship Id="rId38" Type="http://schemas.openxmlformats.org/officeDocument/2006/relationships/image" Target="../media/image80.png"/><Relationship Id="rId46" Type="http://schemas.openxmlformats.org/officeDocument/2006/relationships/hyperlink" Target="https://bit.ly/cidr2024-test-of-time" TargetMode="External"/><Relationship Id="rId20" Type="http://schemas.openxmlformats.org/officeDocument/2006/relationships/image" Target="../media/image62.png"/><Relationship Id="rId41" Type="http://schemas.openxmlformats.org/officeDocument/2006/relationships/image" Target="../media/image8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uckdb/duckdb/issues/1583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57.sv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snowflake.com/en/user-guide/querying-approximate-frequent-values.html" TargetMode="External"/><Relationship Id="rId3" Type="http://schemas.openxmlformats.org/officeDocument/2006/relationships/hyperlink" Target="http://blinkdb.org/" TargetMode="External"/><Relationship Id="rId7" Type="http://schemas.openxmlformats.org/officeDocument/2006/relationships/hyperlink" Target="https://oracle-base.com/articles/12c/approximate-query-processing-12cr2" TargetMode="External"/><Relationship Id="rId12" Type="http://schemas.openxmlformats.org/officeDocument/2006/relationships/hyperlink" Target="http://www.dbms2.com/2006/09/20/netezza-vs-conventional-data-warehousing-rdbm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itialdlab.github.io/XDB/" TargetMode="External"/><Relationship Id="rId11" Type="http://schemas.openxmlformats.org/officeDocument/2006/relationships/hyperlink" Target="https://docs.oracle.com/database/121/DWHSG/zone_maps.htm" TargetMode="External"/><Relationship Id="rId5" Type="http://schemas.openxmlformats.org/officeDocument/2006/relationships/hyperlink" Target="https://tibco-computedb.readthedocs.io/" TargetMode="External"/><Relationship Id="rId10" Type="http://schemas.openxmlformats.org/officeDocument/2006/relationships/hyperlink" Target="https://docs.databricks.com/sql/language-manual/functions/approx_count_distinct.html" TargetMode="External"/><Relationship Id="rId4" Type="http://schemas.openxmlformats.org/officeDocument/2006/relationships/hyperlink" Target="https://docs.aws.amazon.com/redshift/latest/dg/r_COUNT.html" TargetMode="External"/><Relationship Id="rId9" Type="http://schemas.openxmlformats.org/officeDocument/2006/relationships/hyperlink" Target="https://cloud.google.com/bigquery/docs/reference/standard-sql/approximate_aggregate_functions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jpeg"/><Relationship Id="rId7" Type="http://schemas.openxmlformats.org/officeDocument/2006/relationships/image" Target="../media/image97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docs/en/dspafz/5.1.0?topic=report-multiple-index-scan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v.mysql.com/doc/refman/8.0/en/index-merge-optimization.html" TargetMode="External"/><Relationship Id="rId4" Type="http://schemas.openxmlformats.org/officeDocument/2006/relationships/hyperlink" Target="https://www.postgresql.org/message-id/12553.1135634231@sss.pgh.pa.u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lloween_Proble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3BFF8-1B45-4161-51F1-1A8E8055F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13: Query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60AC-1249-39AA-B64B-EC453328E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30163"/>
            <a:ext cx="385762" cy="255587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5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BC53ED-622F-B992-4EA6-380B4B296E70}"/>
              </a:ext>
            </a:extLst>
          </p:cNvPr>
          <p:cNvGrpSpPr/>
          <p:nvPr/>
        </p:nvGrpSpPr>
        <p:grpSpPr>
          <a:xfrm>
            <a:off x="6096000" y="2124849"/>
            <a:ext cx="2895600" cy="2514600"/>
            <a:chOff x="6096000" y="2419350"/>
            <a:chExt cx="2895600" cy="2514600"/>
          </a:xfrm>
        </p:grpSpPr>
        <p:sp>
          <p:nvSpPr>
            <p:cNvPr id="6" name="Rectangle 68">
              <a:extLst>
                <a:ext uri="{FF2B5EF4-FFF2-40B4-BE49-F238E27FC236}">
                  <a16:creationId xmlns:a16="http://schemas.microsoft.com/office/drawing/2014/main" id="{CE79CD7E-A61F-6F41-584F-CE3C59F7C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19350"/>
              <a:ext cx="28956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D7352A7-DB5E-ED55-C7B9-D2EC782779DE}"/>
                </a:ext>
              </a:extLst>
            </p:cNvPr>
            <p:cNvGrpSpPr/>
            <p:nvPr/>
          </p:nvGrpSpPr>
          <p:grpSpPr>
            <a:xfrm>
              <a:off x="6587082" y="2533654"/>
              <a:ext cx="2137814" cy="2391574"/>
              <a:chOff x="6587082" y="2466176"/>
              <a:chExt cx="2137814" cy="2391574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CD9D905A-133B-CE20-5213-5FA254652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082" y="4352152"/>
                <a:ext cx="335027" cy="48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36" name="Text Box 14">
                <a:extLst>
                  <a:ext uri="{FF2B5EF4-FFF2-40B4-BE49-F238E27FC236}">
                    <a16:creationId xmlns:a16="http://schemas.microsoft.com/office/drawing/2014/main" id="{EC00596C-891B-84C6-35F9-493466037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882" y="4352151"/>
                <a:ext cx="310983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3600" b="1" u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S</a:t>
                </a:r>
              </a:p>
            </p:txBody>
          </p:sp>
          <p:sp>
            <p:nvSpPr>
              <p:cNvPr id="38" name="TextBox 70">
                <a:extLst>
                  <a:ext uri="{FF2B5EF4-FFF2-40B4-BE49-F238E27FC236}">
                    <a16:creationId xmlns:a16="http://schemas.microsoft.com/office/drawing/2014/main" id="{8B69AE35-2CB3-0291-DDA6-88BF0ADB2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888" y="3321401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R.id=S.id</a:t>
                </a:r>
              </a:p>
            </p:txBody>
          </p:sp>
          <p:sp>
            <p:nvSpPr>
              <p:cNvPr id="40" name="TextBox 71">
                <a:extLst>
                  <a:ext uri="{FF2B5EF4-FFF2-40B4-BE49-F238E27FC236}">
                    <a16:creationId xmlns:a16="http://schemas.microsoft.com/office/drawing/2014/main" id="{6E74181F-EF1C-82B6-1811-5F354EA24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482" y="3924204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value&gt;100</a:t>
                </a:r>
              </a:p>
            </p:txBody>
          </p:sp>
          <p:sp>
            <p:nvSpPr>
              <p:cNvPr id="41" name="TextBox 72">
                <a:extLst>
                  <a:ext uri="{FF2B5EF4-FFF2-40B4-BE49-F238E27FC236}">
                    <a16:creationId xmlns:a16="http://schemas.microsoft.com/office/drawing/2014/main" id="{C53C3771-8EE5-5FE2-D678-303AEBA94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910" y="2770755"/>
                <a:ext cx="11669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R.id,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S.cdate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endParaRPr>
              </a:p>
            </p:txBody>
          </p:sp>
          <p:grpSp>
            <p:nvGrpSpPr>
              <p:cNvPr id="42" name="Join Op">
                <a:extLst>
                  <a:ext uri="{FF2B5EF4-FFF2-40B4-BE49-F238E27FC236}">
                    <a16:creationId xmlns:a16="http://schemas.microsoft.com/office/drawing/2014/main" id="{C77B25BA-8FBD-8CE0-9C5D-E0D18ECF371F}"/>
                  </a:ext>
                </a:extLst>
              </p:cNvPr>
              <p:cNvGrpSpPr/>
              <p:nvPr/>
            </p:nvGrpSpPr>
            <p:grpSpPr>
              <a:xfrm>
                <a:off x="7082856" y="3254068"/>
                <a:ext cx="503648" cy="384482"/>
                <a:chOff x="5195472" y="2425292"/>
                <a:chExt cx="503648" cy="384482"/>
              </a:xfrm>
            </p:grpSpPr>
            <p:sp>
              <p:nvSpPr>
                <p:cNvPr id="90" name="Rectangle 89" hidden="1">
                  <a:extLst>
                    <a:ext uri="{FF2B5EF4-FFF2-40B4-BE49-F238E27FC236}">
                      <a16:creationId xmlns:a16="http://schemas.microsoft.com/office/drawing/2014/main" id="{FD3D22E8-AF28-C881-F251-B7EBD65B5D25}"/>
                    </a:ext>
                  </a:extLst>
                </p:cNvPr>
                <p:cNvSpPr/>
                <p:nvPr/>
              </p:nvSpPr>
              <p:spPr>
                <a:xfrm>
                  <a:off x="5222875" y="247379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 hidden="1">
                  <a:extLst>
                    <a:ext uri="{FF2B5EF4-FFF2-40B4-BE49-F238E27FC236}">
                      <a16:creationId xmlns:a16="http://schemas.microsoft.com/office/drawing/2014/main" id="{137AD21B-0AD5-59E7-70B3-D7B49C224EE5}"/>
                    </a:ext>
                  </a:extLst>
                </p:cNvPr>
                <p:cNvSpPr/>
                <p:nvPr/>
              </p:nvSpPr>
              <p:spPr>
                <a:xfrm>
                  <a:off x="5577201" y="247783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 Box 20">
                  <a:extLst>
                    <a:ext uri="{FF2B5EF4-FFF2-40B4-BE49-F238E27FC236}">
                      <a16:creationId xmlns:a16="http://schemas.microsoft.com/office/drawing/2014/main" id="{16808125-8647-205A-5629-0F4AA9E15B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425292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⨝</a:t>
                  </a:r>
                </a:p>
              </p:txBody>
            </p:sp>
          </p:grpSp>
          <p:grpSp>
            <p:nvGrpSpPr>
              <p:cNvPr id="45" name="Filter Op">
                <a:extLst>
                  <a:ext uri="{FF2B5EF4-FFF2-40B4-BE49-F238E27FC236}">
                    <a16:creationId xmlns:a16="http://schemas.microsoft.com/office/drawing/2014/main" id="{F8FCCF90-1DF9-CF0F-01C8-ADC10483370A}"/>
                  </a:ext>
                </a:extLst>
              </p:cNvPr>
              <p:cNvGrpSpPr/>
              <p:nvPr/>
            </p:nvGrpSpPr>
            <p:grpSpPr>
              <a:xfrm>
                <a:off x="7501482" y="3840014"/>
                <a:ext cx="304800" cy="331936"/>
                <a:chOff x="5780945" y="3207779"/>
                <a:chExt cx="304800" cy="331936"/>
              </a:xfrm>
            </p:grpSpPr>
            <p:sp>
              <p:nvSpPr>
                <p:cNvPr id="88" name="Rectangle 87" hidden="1">
                  <a:extLst>
                    <a:ext uri="{FF2B5EF4-FFF2-40B4-BE49-F238E27FC236}">
                      <a16:creationId xmlns:a16="http://schemas.microsoft.com/office/drawing/2014/main" id="{867BDFA5-DC28-0F6A-50DA-03FC78BC7293}"/>
                    </a:ext>
                  </a:extLst>
                </p:cNvPr>
                <p:cNvSpPr/>
                <p:nvPr/>
              </p:nvSpPr>
              <p:spPr>
                <a:xfrm>
                  <a:off x="5963826" y="3207779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Text Box 20">
                  <a:extLst>
                    <a:ext uri="{FF2B5EF4-FFF2-40B4-BE49-F238E27FC236}">
                      <a16:creationId xmlns:a16="http://schemas.microsoft.com/office/drawing/2014/main" id="{D36F358B-44E7-8452-BB75-60EA62E1F8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0945" y="3224701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ymbol" pitchFamily="18" charset="2"/>
                      <a:ea typeface="ＭＳ Ｐゴシック" charset="-128"/>
                      <a:cs typeface="+mn-cs"/>
                    </a:rPr>
                    <a:t>s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46" name="Text Box 20">
                <a:extLst>
                  <a:ext uri="{FF2B5EF4-FFF2-40B4-BE49-F238E27FC236}">
                    <a16:creationId xmlns:a16="http://schemas.microsoft.com/office/drawing/2014/main" id="{FD98D43D-3674-9151-65E5-DF8342A9E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512" y="2676734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rPr>
                  <a:t>p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cxnSp>
            <p:nvCxnSpPr>
              <p:cNvPr id="47" name="Straight Connector 35">
                <a:extLst>
                  <a:ext uri="{FF2B5EF4-FFF2-40B4-BE49-F238E27FC236}">
                    <a16:creationId xmlns:a16="http://schemas.microsoft.com/office/drawing/2014/main" id="{6EBFF73F-F80C-F2D4-22ED-C6B3A06629DD}"/>
                  </a:ext>
                </a:extLst>
              </p:cNvPr>
              <p:cNvCxnSpPr>
                <a:cxnSpLocks noChangeShapeType="1"/>
                <a:stCxn id="34" idx="0"/>
                <a:endCxn id="90" idx="2"/>
              </p:cNvCxnSpPr>
              <p:nvPr/>
            </p:nvCxnSpPr>
            <p:spPr bwMode="auto">
              <a:xfrm flipV="1">
                <a:off x="6754596" y="3634507"/>
                <a:ext cx="416623" cy="717645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36">
                <a:extLst>
                  <a:ext uri="{FF2B5EF4-FFF2-40B4-BE49-F238E27FC236}">
                    <a16:creationId xmlns:a16="http://schemas.microsoft.com/office/drawing/2014/main" id="{7E73E725-7E55-3724-5C29-7CD118F07B67}"/>
                  </a:ext>
                </a:extLst>
              </p:cNvPr>
              <p:cNvCxnSpPr>
                <a:cxnSpLocks noChangeShapeType="1"/>
                <a:stCxn id="36" idx="0"/>
                <a:endCxn id="88" idx="2"/>
              </p:cNvCxnSpPr>
              <p:nvPr/>
            </p:nvCxnSpPr>
            <p:spPr bwMode="auto">
              <a:xfrm flipH="1" flipV="1">
                <a:off x="7745323" y="4171950"/>
                <a:ext cx="64051" cy="180201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39">
                <a:extLst>
                  <a:ext uri="{FF2B5EF4-FFF2-40B4-BE49-F238E27FC236}">
                    <a16:creationId xmlns:a16="http://schemas.microsoft.com/office/drawing/2014/main" id="{A1DC14E2-8BC9-AADB-A659-47896991D9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19963" y="3059407"/>
                <a:ext cx="4263" cy="235443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42">
                <a:extLst>
                  <a:ext uri="{FF2B5EF4-FFF2-40B4-BE49-F238E27FC236}">
                    <a16:creationId xmlns:a16="http://schemas.microsoft.com/office/drawing/2014/main" id="{F7D2F535-12EF-C55C-B4CC-1AFB04D68108}"/>
                  </a:ext>
                </a:extLst>
              </p:cNvPr>
              <p:cNvCxnSpPr>
                <a:cxnSpLocks noChangeShapeType="1"/>
                <a:stCxn id="89" idx="0"/>
                <a:endCxn id="91" idx="2"/>
              </p:cNvCxnSpPr>
              <p:nvPr/>
            </p:nvCxnSpPr>
            <p:spPr bwMode="auto">
              <a:xfrm flipH="1" flipV="1">
                <a:off x="7525545" y="3638550"/>
                <a:ext cx="88209" cy="218386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Connector 39">
                <a:extLst>
                  <a:ext uri="{FF2B5EF4-FFF2-40B4-BE49-F238E27FC236}">
                    <a16:creationId xmlns:a16="http://schemas.microsoft.com/office/drawing/2014/main" id="{B0E85009-6012-AFEB-6D9B-9215DD67A6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25410" y="2466176"/>
                <a:ext cx="1662" cy="225118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5" name="Text Box 4">
            <a:extLst>
              <a:ext uri="{FF2B5EF4-FFF2-40B4-BE49-F238E27FC236}">
                <a16:creationId xmlns:a16="http://schemas.microsoft.com/office/drawing/2014/main" id="{B9397C51-BC28-4174-BB6B-329C0250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DEC83-8A28-4056-83EB-2AB3EE11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1B8BFB-A529-94F9-D357-5E1862D53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sp>
        <p:nvSpPr>
          <p:cNvPr id="37" name="Rectangle 68" hidden="1">
            <a:extLst>
              <a:ext uri="{FF2B5EF4-FFF2-40B4-BE49-F238E27FC236}">
                <a16:creationId xmlns:a16="http://schemas.microsoft.com/office/drawing/2014/main" id="{D6061E31-B434-475E-A9B2-05957DB2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57" y="2186753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8" hidden="1">
            <a:extLst>
              <a:ext uri="{FF2B5EF4-FFF2-40B4-BE49-F238E27FC236}">
                <a16:creationId xmlns:a16="http://schemas.microsoft.com/office/drawing/2014/main" id="{F704C0E1-2802-4BCD-8E6A-83A2B3E4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58" y="2576159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68" hidden="1">
            <a:extLst>
              <a:ext uri="{FF2B5EF4-FFF2-40B4-BE49-F238E27FC236}">
                <a16:creationId xmlns:a16="http://schemas.microsoft.com/office/drawing/2014/main" id="{0BCE04D3-296D-4CBB-B32D-83457B23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32" y="3368396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8" hidden="1">
            <a:extLst>
              <a:ext uri="{FF2B5EF4-FFF2-40B4-BE49-F238E27FC236}">
                <a16:creationId xmlns:a16="http://schemas.microsoft.com/office/drawing/2014/main" id="{AE1E68F8-D850-4DD5-80D8-DFC35948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320" y="1377128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ACC6920D-5479-4478-8AD1-897A79C13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3768400"/>
            <a:ext cx="1097280" cy="4801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/>
              <a:cs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9F7781-F35E-4CDB-BC06-ED6BB46C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80" y="1788172"/>
            <a:ext cx="2607402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1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left.Next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buildHashTable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1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for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right.Next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probe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⨝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25456341-26A0-469C-A7A0-24DBA7D2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981" y="981849"/>
            <a:ext cx="2286000" cy="4801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</a:rPr>
              <a:t>projection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(t))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2086B126-26D1-4D3E-9FBF-1CF058C6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993" y="2982294"/>
            <a:ext cx="2380012" cy="4801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evalPred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C1E1A583-DE80-40AD-8B61-802FB555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33" y="3788617"/>
            <a:ext cx="1097280" cy="4801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/>
              <a:cs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</p:txBody>
      </p:sp>
      <p:cxnSp>
        <p:nvCxnSpPr>
          <p:cNvPr id="32" name="2-&gt;3">
            <a:extLst>
              <a:ext uri="{FF2B5EF4-FFF2-40B4-BE49-F238E27FC236}">
                <a16:creationId xmlns:a16="http://schemas.microsoft.com/office/drawing/2014/main" id="{6ED97325-A27F-4440-B8F2-2D296BD95786}"/>
              </a:ext>
            </a:extLst>
          </p:cNvPr>
          <p:cNvCxnSpPr>
            <a:cxnSpLocks noChangeShapeType="1"/>
            <a:endCxn id="27" idx="0"/>
          </p:cNvCxnSpPr>
          <p:nvPr/>
        </p:nvCxnSpPr>
        <p:spPr bwMode="auto">
          <a:xfrm rot="10800000" flipV="1">
            <a:off x="1508760" y="1944752"/>
            <a:ext cx="1254448" cy="1823648"/>
          </a:xfrm>
          <a:prstGeom prst="curvedConnector2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2-&gt;4">
            <a:extLst>
              <a:ext uri="{FF2B5EF4-FFF2-40B4-BE49-F238E27FC236}">
                <a16:creationId xmlns:a16="http://schemas.microsoft.com/office/drawing/2014/main" id="{B3822EF3-E464-49EB-849F-0319FB0F66D2}"/>
              </a:ext>
            </a:extLst>
          </p:cNvPr>
          <p:cNvCxnSpPr>
            <a:cxnSpLocks noChangeShapeType="1"/>
            <a:endCxn id="30" idx="0"/>
          </p:cNvCxnSpPr>
          <p:nvPr/>
        </p:nvCxnSpPr>
        <p:spPr bwMode="auto">
          <a:xfrm rot="16200000" flipH="1">
            <a:off x="3383884" y="1985178"/>
            <a:ext cx="562171" cy="1432059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4-&gt;5">
            <a:extLst>
              <a:ext uri="{FF2B5EF4-FFF2-40B4-BE49-F238E27FC236}">
                <a16:creationId xmlns:a16="http://schemas.microsoft.com/office/drawing/2014/main" id="{0DD2301D-6BCE-4CC9-BAC8-D013ADDB2F67}"/>
              </a:ext>
            </a:extLst>
          </p:cNvPr>
          <p:cNvCxnSpPr>
            <a:cxnSpLocks noChangeShapeType="1"/>
            <a:endCxn id="31" idx="0"/>
          </p:cNvCxnSpPr>
          <p:nvPr/>
        </p:nvCxnSpPr>
        <p:spPr bwMode="auto">
          <a:xfrm rot="16200000" flipH="1">
            <a:off x="4021598" y="3431541"/>
            <a:ext cx="592205" cy="121946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1-&gt;2">
            <a:extLst>
              <a:ext uri="{FF2B5EF4-FFF2-40B4-BE49-F238E27FC236}">
                <a16:creationId xmlns:a16="http://schemas.microsoft.com/office/drawing/2014/main" id="{373C85C9-F2A7-4CFB-A586-E4A932693BFA}"/>
              </a:ext>
            </a:extLst>
          </p:cNvPr>
          <p:cNvCxnSpPr>
            <a:cxnSpLocks noChangeShapeType="1"/>
            <a:endCxn id="28" idx="0"/>
          </p:cNvCxnSpPr>
          <p:nvPr/>
        </p:nvCxnSpPr>
        <p:spPr bwMode="auto">
          <a:xfrm rot="16200000" flipH="1">
            <a:off x="2835204" y="1460394"/>
            <a:ext cx="577723" cy="77832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C732C9D0-B41F-4F0D-B497-2FC7D6D03E2A}"/>
              </a:ext>
            </a:extLst>
          </p:cNvPr>
          <p:cNvSpPr/>
          <p:nvPr/>
        </p:nvSpPr>
        <p:spPr>
          <a:xfrm>
            <a:off x="1453304" y="981849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AA33B74-A12E-4F68-9DCE-4CD9178BCB68}"/>
              </a:ext>
            </a:extLst>
          </p:cNvPr>
          <p:cNvSpPr/>
          <p:nvPr/>
        </p:nvSpPr>
        <p:spPr>
          <a:xfrm>
            <a:off x="1289594" y="1788172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26DC4-51F0-458C-93C1-E909EC5C93C1}"/>
              </a:ext>
            </a:extLst>
          </p:cNvPr>
          <p:cNvSpPr/>
          <p:nvPr/>
        </p:nvSpPr>
        <p:spPr>
          <a:xfrm>
            <a:off x="426948" y="376840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0D4AF99-E8D8-4189-BCA4-089C74FC8A5C}"/>
              </a:ext>
            </a:extLst>
          </p:cNvPr>
          <p:cNvSpPr/>
          <p:nvPr/>
        </p:nvSpPr>
        <p:spPr>
          <a:xfrm>
            <a:off x="5009164" y="376840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809BCBD-7213-49A5-96D2-997124C3B253}"/>
              </a:ext>
            </a:extLst>
          </p:cNvPr>
          <p:cNvSpPr/>
          <p:nvPr/>
        </p:nvSpPr>
        <p:spPr>
          <a:xfrm>
            <a:off x="5602224" y="2982294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D703410-D2CB-4A4E-A1C7-7A631CC360F1}"/>
              </a:ext>
            </a:extLst>
          </p:cNvPr>
          <p:cNvCxnSpPr>
            <a:cxnSpLocks/>
            <a:stCxn id="29" idx="3"/>
            <a:endCxn id="46" idx="1"/>
          </p:cNvCxnSpPr>
          <p:nvPr/>
        </p:nvCxnSpPr>
        <p:spPr>
          <a:xfrm>
            <a:off x="4305981" y="1221915"/>
            <a:ext cx="2869531" cy="1415812"/>
          </a:xfrm>
          <a:prstGeom prst="line">
            <a:avLst/>
          </a:prstGeom>
          <a:ln w="28575" cap="rnd">
            <a:solidFill>
              <a:srgbClr val="595959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424910-7776-45BC-BFBE-6D1F904CAF0D}"/>
              </a:ext>
            </a:extLst>
          </p:cNvPr>
          <p:cNvCxnSpPr>
            <a:cxnSpLocks/>
            <a:stCxn id="28" idx="3"/>
            <a:endCxn id="92" idx="1"/>
          </p:cNvCxnSpPr>
          <p:nvPr/>
        </p:nvCxnSpPr>
        <p:spPr>
          <a:xfrm>
            <a:off x="4466682" y="2222137"/>
            <a:ext cx="2616174" cy="978425"/>
          </a:xfrm>
          <a:prstGeom prst="line">
            <a:avLst/>
          </a:prstGeom>
          <a:ln w="28575" cap="rnd">
            <a:solidFill>
              <a:srgbClr val="595959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13DEF1D-C9B7-4BF3-A257-72DAE112DC22}"/>
              </a:ext>
            </a:extLst>
          </p:cNvPr>
          <p:cNvCxnSpPr>
            <a:cxnSpLocks/>
            <a:stCxn id="27" idx="2"/>
            <a:endCxn id="34" idx="2"/>
          </p:cNvCxnSpPr>
          <p:nvPr/>
        </p:nvCxnSpPr>
        <p:spPr>
          <a:xfrm rot="16200000" flipH="1">
            <a:off x="3949295" y="1807996"/>
            <a:ext cx="364766" cy="5245836"/>
          </a:xfrm>
          <a:prstGeom prst="bentConnector3">
            <a:avLst>
              <a:gd name="adj1" fmla="val 144259"/>
            </a:avLst>
          </a:prstGeom>
          <a:ln w="28575" cap="rnd">
            <a:solidFill>
              <a:srgbClr val="595959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6">
            <a:extLst>
              <a:ext uri="{FF2B5EF4-FFF2-40B4-BE49-F238E27FC236}">
                <a16:creationId xmlns:a16="http://schemas.microsoft.com/office/drawing/2014/main" id="{BE8DBB6E-36B4-45BD-A5D4-ECDC31AEF3DD}"/>
              </a:ext>
            </a:extLst>
          </p:cNvPr>
          <p:cNvCxnSpPr>
            <a:cxnSpLocks/>
            <a:stCxn id="30" idx="3"/>
            <a:endCxn id="89" idx="1"/>
          </p:cNvCxnSpPr>
          <p:nvPr/>
        </p:nvCxnSpPr>
        <p:spPr>
          <a:xfrm>
            <a:off x="5571005" y="3222360"/>
            <a:ext cx="1930477" cy="521143"/>
          </a:xfrm>
          <a:prstGeom prst="straightConnector1">
            <a:avLst/>
          </a:prstGeom>
          <a:ln w="28575" cap="rnd">
            <a:solidFill>
              <a:srgbClr val="595959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>
            <a:extLst>
              <a:ext uri="{FF2B5EF4-FFF2-40B4-BE49-F238E27FC236}">
                <a16:creationId xmlns:a16="http://schemas.microsoft.com/office/drawing/2014/main" id="{24E718D0-CE17-4A21-B14C-C85483F30AF4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>
            <a:off x="4927313" y="4028683"/>
            <a:ext cx="2726569" cy="349245"/>
          </a:xfrm>
          <a:prstGeom prst="straightConnector1">
            <a:avLst/>
          </a:prstGeom>
          <a:ln w="28575" cap="rnd">
            <a:solidFill>
              <a:srgbClr val="595959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3-&gt;2">
            <a:extLst>
              <a:ext uri="{FF2B5EF4-FFF2-40B4-BE49-F238E27FC236}">
                <a16:creationId xmlns:a16="http://schemas.microsoft.com/office/drawing/2014/main" id="{48732D5D-F495-4006-86A4-0266EA79A8A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8240" y="2003931"/>
            <a:ext cx="1567420" cy="2108202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ounded Rectangular Callout 77">
            <a:extLst>
              <a:ext uri="{FF2B5EF4-FFF2-40B4-BE49-F238E27FC236}">
                <a16:creationId xmlns:a16="http://schemas.microsoft.com/office/drawing/2014/main" id="{07A7E375-4398-4A49-B69A-40998BC4FF05}"/>
              </a:ext>
            </a:extLst>
          </p:cNvPr>
          <p:cNvSpPr/>
          <p:nvPr/>
        </p:nvSpPr>
        <p:spPr bwMode="auto">
          <a:xfrm>
            <a:off x="1712168" y="3115449"/>
            <a:ext cx="1107232" cy="306867"/>
          </a:xfrm>
          <a:prstGeom prst="wedgeRoundRectCallout">
            <a:avLst>
              <a:gd name="adj1" fmla="val 42085"/>
              <a:gd name="adj2" fmla="val 9278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Single Tuple</a:t>
            </a:r>
          </a:p>
        </p:txBody>
      </p:sp>
      <p:cxnSp>
        <p:nvCxnSpPr>
          <p:cNvPr id="73" name="5-&gt;4">
            <a:extLst>
              <a:ext uri="{FF2B5EF4-FFF2-40B4-BE49-F238E27FC236}">
                <a16:creationId xmlns:a16="http://schemas.microsoft.com/office/drawing/2014/main" id="{54EADA6C-FB85-4666-AFF4-778349B417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48200" y="3220219"/>
            <a:ext cx="153355" cy="914774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4-&gt;2">
            <a:extLst>
              <a:ext uri="{FF2B5EF4-FFF2-40B4-BE49-F238E27FC236}">
                <a16:creationId xmlns:a16="http://schemas.microsoft.com/office/drawing/2014/main" id="{6DDE5CF7-5D10-4304-96A0-60DB97F282E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091837" y="2066137"/>
            <a:ext cx="957162" cy="1496692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2-&gt;1">
            <a:extLst>
              <a:ext uri="{FF2B5EF4-FFF2-40B4-BE49-F238E27FC236}">
                <a16:creationId xmlns:a16="http://schemas.microsoft.com/office/drawing/2014/main" id="{2E140322-FEBB-44AA-B138-13210098521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188965" y="1633354"/>
            <a:ext cx="1237301" cy="41625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" name="marks" hidden="1">
            <a:extLst>
              <a:ext uri="{FF2B5EF4-FFF2-40B4-BE49-F238E27FC236}">
                <a16:creationId xmlns:a16="http://schemas.microsoft.com/office/drawing/2014/main" id="{D61FB35F-D970-46FF-B8C6-A6936AC6EF66}"/>
              </a:ext>
            </a:extLst>
          </p:cNvPr>
          <p:cNvGrpSpPr/>
          <p:nvPr/>
        </p:nvGrpSpPr>
        <p:grpSpPr>
          <a:xfrm>
            <a:off x="1762520" y="1459230"/>
            <a:ext cx="3579104" cy="2993124"/>
            <a:chOff x="1762520" y="1459230"/>
            <a:chExt cx="3579104" cy="2993124"/>
          </a:xfrm>
        </p:grpSpPr>
        <p:sp>
          <p:nvSpPr>
            <p:cNvPr id="49" name="mark">
              <a:extLst>
                <a:ext uri="{FF2B5EF4-FFF2-40B4-BE49-F238E27FC236}">
                  <a16:creationId xmlns:a16="http://schemas.microsoft.com/office/drawing/2014/main" id="{CFCBBC90-AF10-4C33-A66A-902ABF8D7399}"/>
                </a:ext>
              </a:extLst>
            </p:cNvPr>
            <p:cNvSpPr/>
            <p:nvPr/>
          </p:nvSpPr>
          <p:spPr>
            <a:xfrm>
              <a:off x="1762520" y="438377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0" name="mark">
              <a:extLst>
                <a:ext uri="{FF2B5EF4-FFF2-40B4-BE49-F238E27FC236}">
                  <a16:creationId xmlns:a16="http://schemas.microsoft.com/office/drawing/2014/main" id="{F6AECA92-B51A-40A3-99AF-A8A9268A5851}"/>
                </a:ext>
              </a:extLst>
            </p:cNvPr>
            <p:cNvSpPr/>
            <p:nvPr/>
          </p:nvSpPr>
          <p:spPr>
            <a:xfrm>
              <a:off x="3352800" y="2252712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2" name="mark">
              <a:extLst>
                <a:ext uri="{FF2B5EF4-FFF2-40B4-BE49-F238E27FC236}">
                  <a16:creationId xmlns:a16="http://schemas.microsoft.com/office/drawing/2014/main" id="{039666D0-2D0C-44F9-9468-1BCE43D9EBF2}"/>
                </a:ext>
              </a:extLst>
            </p:cNvPr>
            <p:cNvSpPr/>
            <p:nvPr/>
          </p:nvSpPr>
          <p:spPr>
            <a:xfrm>
              <a:off x="2763208" y="221639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3" name="mark">
              <a:extLst>
                <a:ext uri="{FF2B5EF4-FFF2-40B4-BE49-F238E27FC236}">
                  <a16:creationId xmlns:a16="http://schemas.microsoft.com/office/drawing/2014/main" id="{103D0341-2A12-4091-A1E5-D26D9438342A}"/>
                </a:ext>
              </a:extLst>
            </p:cNvPr>
            <p:cNvSpPr/>
            <p:nvPr/>
          </p:nvSpPr>
          <p:spPr>
            <a:xfrm>
              <a:off x="3062289" y="14592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5" name="mark">
              <a:extLst>
                <a:ext uri="{FF2B5EF4-FFF2-40B4-BE49-F238E27FC236}">
                  <a16:creationId xmlns:a16="http://schemas.microsoft.com/office/drawing/2014/main" id="{79D6B2C4-488A-4E28-94EE-F8CFD81AB4C2}"/>
                </a:ext>
              </a:extLst>
            </p:cNvPr>
            <p:cNvSpPr/>
            <p:nvPr/>
          </p:nvSpPr>
          <p:spPr>
            <a:xfrm>
              <a:off x="2926080" y="266890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6" name="mark">
              <a:extLst>
                <a:ext uri="{FF2B5EF4-FFF2-40B4-BE49-F238E27FC236}">
                  <a16:creationId xmlns:a16="http://schemas.microsoft.com/office/drawing/2014/main" id="{98F3339A-5CD9-4CA0-97B0-E787B57B8E97}"/>
                </a:ext>
              </a:extLst>
            </p:cNvPr>
            <p:cNvSpPr/>
            <p:nvPr/>
          </p:nvSpPr>
          <p:spPr>
            <a:xfrm>
              <a:off x="4233867" y="344519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8" name="mark">
              <a:extLst>
                <a:ext uri="{FF2B5EF4-FFF2-40B4-BE49-F238E27FC236}">
                  <a16:creationId xmlns:a16="http://schemas.microsoft.com/office/drawing/2014/main" id="{56A11FF1-EC62-41FD-9CF1-16E7ED431503}"/>
                </a:ext>
              </a:extLst>
            </p:cNvPr>
            <p:cNvSpPr/>
            <p:nvPr/>
          </p:nvSpPr>
          <p:spPr>
            <a:xfrm>
              <a:off x="4602480" y="440663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9" name="mark">
              <a:extLst>
                <a:ext uri="{FF2B5EF4-FFF2-40B4-BE49-F238E27FC236}">
                  <a16:creationId xmlns:a16="http://schemas.microsoft.com/office/drawing/2014/main" id="{E2A2F1A4-365F-4144-9B43-BA43737C885A}"/>
                </a:ext>
              </a:extLst>
            </p:cNvPr>
            <p:cNvSpPr/>
            <p:nvPr/>
          </p:nvSpPr>
          <p:spPr>
            <a:xfrm>
              <a:off x="4778695" y="346900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0" name="mark">
              <a:extLst>
                <a:ext uri="{FF2B5EF4-FFF2-40B4-BE49-F238E27FC236}">
                  <a16:creationId xmlns:a16="http://schemas.microsoft.com/office/drawing/2014/main" id="{B282F47B-BDAB-45B5-9552-36149165C409}"/>
                </a:ext>
              </a:extLst>
            </p:cNvPr>
            <p:cNvSpPr/>
            <p:nvPr/>
          </p:nvSpPr>
          <p:spPr>
            <a:xfrm>
              <a:off x="3776352" y="260754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1" name="mark">
              <a:extLst>
                <a:ext uri="{FF2B5EF4-FFF2-40B4-BE49-F238E27FC236}">
                  <a16:creationId xmlns:a16="http://schemas.microsoft.com/office/drawing/2014/main" id="{6E6934CE-5EE5-4B1B-AA30-FEE6E62B6059}"/>
                </a:ext>
              </a:extLst>
            </p:cNvPr>
            <p:cNvSpPr/>
            <p:nvPr/>
          </p:nvSpPr>
          <p:spPr>
            <a:xfrm>
              <a:off x="5295904" y="358756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0" name="mark">
              <a:extLst>
                <a:ext uri="{FF2B5EF4-FFF2-40B4-BE49-F238E27FC236}">
                  <a16:creationId xmlns:a16="http://schemas.microsoft.com/office/drawing/2014/main" id="{886DF4D9-A720-4134-B72E-5DB5764421AB}"/>
                </a:ext>
              </a:extLst>
            </p:cNvPr>
            <p:cNvSpPr/>
            <p:nvPr/>
          </p:nvSpPr>
          <p:spPr>
            <a:xfrm>
              <a:off x="3576630" y="1471609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4" name="mark">
              <a:extLst>
                <a:ext uri="{FF2B5EF4-FFF2-40B4-BE49-F238E27FC236}">
                  <a16:creationId xmlns:a16="http://schemas.microsoft.com/office/drawing/2014/main" id="{7185F170-378F-40C7-A651-F1B056525B7E}"/>
                </a:ext>
              </a:extLst>
            </p:cNvPr>
            <p:cNvSpPr/>
            <p:nvPr/>
          </p:nvSpPr>
          <p:spPr>
            <a:xfrm>
              <a:off x="3992880" y="27546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E81B11-A9F4-4543-9E3E-AAB8D892A607}"/>
              </a:ext>
            </a:extLst>
          </p:cNvPr>
          <p:cNvGrpSpPr/>
          <p:nvPr/>
        </p:nvGrpSpPr>
        <p:grpSpPr>
          <a:xfrm>
            <a:off x="234599" y="981849"/>
            <a:ext cx="3590909" cy="3114545"/>
            <a:chOff x="234599" y="1276350"/>
            <a:chExt cx="3590909" cy="3114545"/>
          </a:xfrm>
        </p:grpSpPr>
        <p:sp>
          <p:nvSpPr>
            <p:cNvPr id="77" name="TextBox 70">
              <a:extLst>
                <a:ext uri="{FF2B5EF4-FFF2-40B4-BE49-F238E27FC236}">
                  <a16:creationId xmlns:a16="http://schemas.microsoft.com/office/drawing/2014/main" id="{6E50E6E9-A5F6-4C4D-B32A-88049A393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262" y="2082673"/>
              <a:ext cx="7255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144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sz="2000" b="1" i="1" u="none" dirty="0">
                  <a:solidFill>
                    <a:schemeClr val="accent1"/>
                  </a:solidFill>
                  <a:latin typeface="Crimson Text" panose="02000503000000000000" pitchFamily="2" charset="0"/>
                  <a:cs typeface="Consolas" pitchFamily="49" charset="0"/>
                </a:rPr>
                <a:t>Next()</a:t>
              </a:r>
            </a:p>
          </p:txBody>
        </p:sp>
        <p:sp>
          <p:nvSpPr>
            <p:cNvPr id="78" name="TextBox 70">
              <a:extLst>
                <a:ext uri="{FF2B5EF4-FFF2-40B4-BE49-F238E27FC236}">
                  <a16:creationId xmlns:a16="http://schemas.microsoft.com/office/drawing/2014/main" id="{04AE4A95-9692-4354-A5AB-3E24111C4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461" y="1276350"/>
              <a:ext cx="7255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144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sz="2000" b="1" i="1" u="none" dirty="0">
                  <a:solidFill>
                    <a:schemeClr val="accent1"/>
                  </a:solidFill>
                  <a:latin typeface="Crimson Text" panose="02000503000000000000" pitchFamily="2" charset="0"/>
                  <a:cs typeface="Consolas" pitchFamily="49" charset="0"/>
                </a:rPr>
                <a:t>Next()</a:t>
              </a:r>
            </a:p>
          </p:txBody>
        </p:sp>
        <p:sp>
          <p:nvSpPr>
            <p:cNvPr id="82" name="TextBox 70">
              <a:extLst>
                <a:ext uri="{FF2B5EF4-FFF2-40B4-BE49-F238E27FC236}">
                  <a16:creationId xmlns:a16="http://schemas.microsoft.com/office/drawing/2014/main" id="{4166964B-F969-4148-BC9D-C1EF1A0CF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99" y="4062901"/>
              <a:ext cx="7255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144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sz="2000" b="1" i="1" u="none" dirty="0">
                  <a:solidFill>
                    <a:schemeClr val="accent1"/>
                  </a:solidFill>
                  <a:latin typeface="Crimson Text" panose="02000503000000000000" pitchFamily="2" charset="0"/>
                  <a:cs typeface="Consolas" pitchFamily="49" charset="0"/>
                </a:rPr>
                <a:t>Next()</a:t>
              </a:r>
            </a:p>
          </p:txBody>
        </p:sp>
        <p:sp>
          <p:nvSpPr>
            <p:cNvPr id="83" name="TextBox 70">
              <a:extLst>
                <a:ext uri="{FF2B5EF4-FFF2-40B4-BE49-F238E27FC236}">
                  <a16:creationId xmlns:a16="http://schemas.microsoft.com/office/drawing/2014/main" id="{911B136A-6FA4-427D-989B-347F6EA1F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988" y="4083118"/>
              <a:ext cx="7255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144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sz="2000" b="1" i="1" u="none" dirty="0">
                  <a:solidFill>
                    <a:schemeClr val="accent1"/>
                  </a:solidFill>
                  <a:latin typeface="Crimson Text" panose="02000503000000000000" pitchFamily="2" charset="0"/>
                  <a:cs typeface="Consolas" pitchFamily="49" charset="0"/>
                </a:rPr>
                <a:t>Next()</a:t>
              </a:r>
            </a:p>
          </p:txBody>
        </p:sp>
        <p:sp>
          <p:nvSpPr>
            <p:cNvPr id="85" name="TextBox 70">
              <a:extLst>
                <a:ext uri="{FF2B5EF4-FFF2-40B4-BE49-F238E27FC236}">
                  <a16:creationId xmlns:a16="http://schemas.microsoft.com/office/drawing/2014/main" id="{CE757D00-2688-4891-82D6-E885F0457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9555" y="3276795"/>
              <a:ext cx="7255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144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sz="2000" b="1" i="1" u="none" dirty="0">
                  <a:solidFill>
                    <a:schemeClr val="accent1"/>
                  </a:solidFill>
                  <a:latin typeface="Crimson Text" panose="02000503000000000000" pitchFamily="2" charset="0"/>
                  <a:cs typeface="Consolas" pitchFamily="49" charset="0"/>
                </a:rPr>
                <a:t>Next()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1AEFBF-973B-9EC6-8012-EBD353513A90}"/>
              </a:ext>
            </a:extLst>
          </p:cNvPr>
          <p:cNvGrpSpPr/>
          <p:nvPr/>
        </p:nvGrpSpPr>
        <p:grpSpPr>
          <a:xfrm>
            <a:off x="-176591" y="685016"/>
            <a:ext cx="1505540" cy="386894"/>
            <a:chOff x="236141" y="819150"/>
            <a:chExt cx="1174295" cy="3868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D18256-6A2C-EA40-8429-AFD946402C43}"/>
                </a:ext>
              </a:extLst>
            </p:cNvPr>
            <p:cNvGrpSpPr/>
            <p:nvPr/>
          </p:nvGrpSpPr>
          <p:grpSpPr>
            <a:xfrm>
              <a:off x="236141" y="819150"/>
              <a:ext cx="1174295" cy="215444"/>
              <a:chOff x="236141" y="819150"/>
              <a:chExt cx="1174295" cy="21544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6ABA3B4-0E1D-2420-FCD8-9AC2632DB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116" y="926872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114E30-699A-7962-F91B-42396B657E94}"/>
                  </a:ext>
                </a:extLst>
              </p:cNvPr>
              <p:cNvSpPr txBox="1"/>
              <p:nvPr/>
            </p:nvSpPr>
            <p:spPr>
              <a:xfrm>
                <a:off x="236141" y="819150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Control Flow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EF6B72-3B6C-D39E-5342-F32DDA183BFA}"/>
                </a:ext>
              </a:extLst>
            </p:cNvPr>
            <p:cNvGrpSpPr/>
            <p:nvPr/>
          </p:nvGrpSpPr>
          <p:grpSpPr>
            <a:xfrm>
              <a:off x="236141" y="990600"/>
              <a:ext cx="1174295" cy="215444"/>
              <a:chOff x="277315" y="1101394"/>
              <a:chExt cx="1174295" cy="215444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97E2807-BEF3-8CD4-20C0-4FC06F446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290" y="1209116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A347C9-0530-9C5E-9842-E9C1FB4E6477}"/>
                  </a:ext>
                </a:extLst>
              </p:cNvPr>
              <p:cNvSpPr txBox="1"/>
              <p:nvPr/>
            </p:nvSpPr>
            <p:spPr>
              <a:xfrm>
                <a:off x="277315" y="1101394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Data Flow</a:t>
                </a: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7BC40-9814-E2E2-B4E3-C21296C57D7B}"/>
              </a:ext>
            </a:extLst>
          </p:cNvPr>
          <p:cNvSpPr/>
          <p:nvPr/>
        </p:nvSpPr>
        <p:spPr>
          <a:xfrm>
            <a:off x="6910" y="4547702"/>
            <a:ext cx="1249115" cy="5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48" grpId="0" animBg="1"/>
      <p:bldP spid="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BC53ED-622F-B992-4EA6-380B4B296E70}"/>
              </a:ext>
            </a:extLst>
          </p:cNvPr>
          <p:cNvGrpSpPr/>
          <p:nvPr/>
        </p:nvGrpSpPr>
        <p:grpSpPr>
          <a:xfrm>
            <a:off x="6096000" y="2124849"/>
            <a:ext cx="2895600" cy="2514600"/>
            <a:chOff x="6096000" y="2419350"/>
            <a:chExt cx="2895600" cy="2514600"/>
          </a:xfrm>
        </p:grpSpPr>
        <p:sp>
          <p:nvSpPr>
            <p:cNvPr id="6" name="Rectangle 68">
              <a:extLst>
                <a:ext uri="{FF2B5EF4-FFF2-40B4-BE49-F238E27FC236}">
                  <a16:creationId xmlns:a16="http://schemas.microsoft.com/office/drawing/2014/main" id="{CE79CD7E-A61F-6F41-584F-CE3C59F7C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19350"/>
              <a:ext cx="28956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D7352A7-DB5E-ED55-C7B9-D2EC782779DE}"/>
                </a:ext>
              </a:extLst>
            </p:cNvPr>
            <p:cNvGrpSpPr/>
            <p:nvPr/>
          </p:nvGrpSpPr>
          <p:grpSpPr>
            <a:xfrm>
              <a:off x="6587082" y="2533654"/>
              <a:ext cx="2137814" cy="2391574"/>
              <a:chOff x="6587082" y="2466176"/>
              <a:chExt cx="2137814" cy="2391574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CD9D905A-133B-CE20-5213-5FA254652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082" y="4352152"/>
                <a:ext cx="335027" cy="48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36" name="Text Box 14">
                <a:extLst>
                  <a:ext uri="{FF2B5EF4-FFF2-40B4-BE49-F238E27FC236}">
                    <a16:creationId xmlns:a16="http://schemas.microsoft.com/office/drawing/2014/main" id="{EC00596C-891B-84C6-35F9-493466037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882" y="4352151"/>
                <a:ext cx="310983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3600" b="1" u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S</a:t>
                </a:r>
              </a:p>
            </p:txBody>
          </p:sp>
          <p:sp>
            <p:nvSpPr>
              <p:cNvPr id="38" name="TextBox 70">
                <a:extLst>
                  <a:ext uri="{FF2B5EF4-FFF2-40B4-BE49-F238E27FC236}">
                    <a16:creationId xmlns:a16="http://schemas.microsoft.com/office/drawing/2014/main" id="{8B69AE35-2CB3-0291-DDA6-88BF0ADB2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888" y="3321401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R.id=S.id</a:t>
                </a:r>
              </a:p>
            </p:txBody>
          </p:sp>
          <p:sp>
            <p:nvSpPr>
              <p:cNvPr id="40" name="TextBox 71">
                <a:extLst>
                  <a:ext uri="{FF2B5EF4-FFF2-40B4-BE49-F238E27FC236}">
                    <a16:creationId xmlns:a16="http://schemas.microsoft.com/office/drawing/2014/main" id="{6E74181F-EF1C-82B6-1811-5F354EA24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482" y="3924204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value&gt;100</a:t>
                </a:r>
              </a:p>
            </p:txBody>
          </p:sp>
          <p:sp>
            <p:nvSpPr>
              <p:cNvPr id="41" name="TextBox 72">
                <a:extLst>
                  <a:ext uri="{FF2B5EF4-FFF2-40B4-BE49-F238E27FC236}">
                    <a16:creationId xmlns:a16="http://schemas.microsoft.com/office/drawing/2014/main" id="{C53C3771-8EE5-5FE2-D678-303AEBA94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910" y="2770755"/>
                <a:ext cx="11669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R.id,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S.cdate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endParaRPr>
              </a:p>
            </p:txBody>
          </p:sp>
          <p:grpSp>
            <p:nvGrpSpPr>
              <p:cNvPr id="42" name="Join Op">
                <a:extLst>
                  <a:ext uri="{FF2B5EF4-FFF2-40B4-BE49-F238E27FC236}">
                    <a16:creationId xmlns:a16="http://schemas.microsoft.com/office/drawing/2014/main" id="{C77B25BA-8FBD-8CE0-9C5D-E0D18ECF371F}"/>
                  </a:ext>
                </a:extLst>
              </p:cNvPr>
              <p:cNvGrpSpPr/>
              <p:nvPr/>
            </p:nvGrpSpPr>
            <p:grpSpPr>
              <a:xfrm>
                <a:off x="7082856" y="3254068"/>
                <a:ext cx="503648" cy="384482"/>
                <a:chOff x="5195472" y="2425292"/>
                <a:chExt cx="503648" cy="384482"/>
              </a:xfrm>
            </p:grpSpPr>
            <p:sp>
              <p:nvSpPr>
                <p:cNvPr id="90" name="Rectangle 89" hidden="1">
                  <a:extLst>
                    <a:ext uri="{FF2B5EF4-FFF2-40B4-BE49-F238E27FC236}">
                      <a16:creationId xmlns:a16="http://schemas.microsoft.com/office/drawing/2014/main" id="{FD3D22E8-AF28-C881-F251-B7EBD65B5D25}"/>
                    </a:ext>
                  </a:extLst>
                </p:cNvPr>
                <p:cNvSpPr/>
                <p:nvPr/>
              </p:nvSpPr>
              <p:spPr>
                <a:xfrm>
                  <a:off x="5222875" y="247379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 hidden="1">
                  <a:extLst>
                    <a:ext uri="{FF2B5EF4-FFF2-40B4-BE49-F238E27FC236}">
                      <a16:creationId xmlns:a16="http://schemas.microsoft.com/office/drawing/2014/main" id="{137AD21B-0AD5-59E7-70B3-D7B49C224EE5}"/>
                    </a:ext>
                  </a:extLst>
                </p:cNvPr>
                <p:cNvSpPr/>
                <p:nvPr/>
              </p:nvSpPr>
              <p:spPr>
                <a:xfrm>
                  <a:off x="5577201" y="247783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 Box 20">
                  <a:extLst>
                    <a:ext uri="{FF2B5EF4-FFF2-40B4-BE49-F238E27FC236}">
                      <a16:creationId xmlns:a16="http://schemas.microsoft.com/office/drawing/2014/main" id="{16808125-8647-205A-5629-0F4AA9E15B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425292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⨝</a:t>
                  </a:r>
                </a:p>
              </p:txBody>
            </p:sp>
          </p:grpSp>
          <p:grpSp>
            <p:nvGrpSpPr>
              <p:cNvPr id="45" name="Filter Op">
                <a:extLst>
                  <a:ext uri="{FF2B5EF4-FFF2-40B4-BE49-F238E27FC236}">
                    <a16:creationId xmlns:a16="http://schemas.microsoft.com/office/drawing/2014/main" id="{F8FCCF90-1DF9-CF0F-01C8-ADC10483370A}"/>
                  </a:ext>
                </a:extLst>
              </p:cNvPr>
              <p:cNvGrpSpPr/>
              <p:nvPr/>
            </p:nvGrpSpPr>
            <p:grpSpPr>
              <a:xfrm>
                <a:off x="7501482" y="3840014"/>
                <a:ext cx="304800" cy="331936"/>
                <a:chOff x="5780945" y="3207779"/>
                <a:chExt cx="304800" cy="331936"/>
              </a:xfrm>
            </p:grpSpPr>
            <p:sp>
              <p:nvSpPr>
                <p:cNvPr id="88" name="Rectangle 87" hidden="1">
                  <a:extLst>
                    <a:ext uri="{FF2B5EF4-FFF2-40B4-BE49-F238E27FC236}">
                      <a16:creationId xmlns:a16="http://schemas.microsoft.com/office/drawing/2014/main" id="{867BDFA5-DC28-0F6A-50DA-03FC78BC7293}"/>
                    </a:ext>
                  </a:extLst>
                </p:cNvPr>
                <p:cNvSpPr/>
                <p:nvPr/>
              </p:nvSpPr>
              <p:spPr>
                <a:xfrm>
                  <a:off x="5963826" y="3207779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Text Box 20">
                  <a:extLst>
                    <a:ext uri="{FF2B5EF4-FFF2-40B4-BE49-F238E27FC236}">
                      <a16:creationId xmlns:a16="http://schemas.microsoft.com/office/drawing/2014/main" id="{D36F358B-44E7-8452-BB75-60EA62E1F8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0945" y="3224701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ymbol" pitchFamily="18" charset="2"/>
                      <a:ea typeface="ＭＳ Ｐゴシック" charset="-128"/>
                      <a:cs typeface="+mn-cs"/>
                    </a:rPr>
                    <a:t>s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46" name="Text Box 20">
                <a:extLst>
                  <a:ext uri="{FF2B5EF4-FFF2-40B4-BE49-F238E27FC236}">
                    <a16:creationId xmlns:a16="http://schemas.microsoft.com/office/drawing/2014/main" id="{FD98D43D-3674-9151-65E5-DF8342A9E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512" y="2676734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rPr>
                  <a:t>p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cxnSp>
            <p:nvCxnSpPr>
              <p:cNvPr id="47" name="Straight Connector 35">
                <a:extLst>
                  <a:ext uri="{FF2B5EF4-FFF2-40B4-BE49-F238E27FC236}">
                    <a16:creationId xmlns:a16="http://schemas.microsoft.com/office/drawing/2014/main" id="{6EBFF73F-F80C-F2D4-22ED-C6B3A06629DD}"/>
                  </a:ext>
                </a:extLst>
              </p:cNvPr>
              <p:cNvCxnSpPr>
                <a:cxnSpLocks noChangeShapeType="1"/>
                <a:stCxn id="34" idx="0"/>
                <a:endCxn id="90" idx="2"/>
              </p:cNvCxnSpPr>
              <p:nvPr/>
            </p:nvCxnSpPr>
            <p:spPr bwMode="auto">
              <a:xfrm flipV="1">
                <a:off x="6754596" y="3634507"/>
                <a:ext cx="416623" cy="717645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36">
                <a:extLst>
                  <a:ext uri="{FF2B5EF4-FFF2-40B4-BE49-F238E27FC236}">
                    <a16:creationId xmlns:a16="http://schemas.microsoft.com/office/drawing/2014/main" id="{7E73E725-7E55-3724-5C29-7CD118F07B67}"/>
                  </a:ext>
                </a:extLst>
              </p:cNvPr>
              <p:cNvCxnSpPr>
                <a:cxnSpLocks noChangeShapeType="1"/>
                <a:stCxn id="36" idx="0"/>
                <a:endCxn id="88" idx="2"/>
              </p:cNvCxnSpPr>
              <p:nvPr/>
            </p:nvCxnSpPr>
            <p:spPr bwMode="auto">
              <a:xfrm flipH="1" flipV="1">
                <a:off x="7745323" y="4171950"/>
                <a:ext cx="64051" cy="180201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39">
                <a:extLst>
                  <a:ext uri="{FF2B5EF4-FFF2-40B4-BE49-F238E27FC236}">
                    <a16:creationId xmlns:a16="http://schemas.microsoft.com/office/drawing/2014/main" id="{A1DC14E2-8BC9-AADB-A659-47896991D9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19963" y="3059407"/>
                <a:ext cx="4263" cy="235443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42">
                <a:extLst>
                  <a:ext uri="{FF2B5EF4-FFF2-40B4-BE49-F238E27FC236}">
                    <a16:creationId xmlns:a16="http://schemas.microsoft.com/office/drawing/2014/main" id="{F7D2F535-12EF-C55C-B4CC-1AFB04D68108}"/>
                  </a:ext>
                </a:extLst>
              </p:cNvPr>
              <p:cNvCxnSpPr>
                <a:cxnSpLocks noChangeShapeType="1"/>
                <a:stCxn id="89" idx="0"/>
                <a:endCxn id="91" idx="2"/>
              </p:cNvCxnSpPr>
              <p:nvPr/>
            </p:nvCxnSpPr>
            <p:spPr bwMode="auto">
              <a:xfrm flipH="1" flipV="1">
                <a:off x="7525545" y="3638550"/>
                <a:ext cx="88209" cy="218386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Connector 39">
                <a:extLst>
                  <a:ext uri="{FF2B5EF4-FFF2-40B4-BE49-F238E27FC236}">
                    <a16:creationId xmlns:a16="http://schemas.microsoft.com/office/drawing/2014/main" id="{B0E85009-6012-AFEB-6D9B-9215DD67A6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25410" y="2466176"/>
                <a:ext cx="1662" cy="225118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5" name="Text Box 4">
            <a:extLst>
              <a:ext uri="{FF2B5EF4-FFF2-40B4-BE49-F238E27FC236}">
                <a16:creationId xmlns:a16="http://schemas.microsoft.com/office/drawing/2014/main" id="{B9397C51-BC28-4174-BB6B-329C0250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DEC83-8A28-4056-83EB-2AB3EE11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1B8BFB-A529-94F9-D357-5E1862D53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sp>
        <p:nvSpPr>
          <p:cNvPr id="37" name="Rectangle 68" hidden="1">
            <a:extLst>
              <a:ext uri="{FF2B5EF4-FFF2-40B4-BE49-F238E27FC236}">
                <a16:creationId xmlns:a16="http://schemas.microsoft.com/office/drawing/2014/main" id="{D6061E31-B434-475E-A9B2-05957DB2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57" y="2186753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8" hidden="1">
            <a:extLst>
              <a:ext uri="{FF2B5EF4-FFF2-40B4-BE49-F238E27FC236}">
                <a16:creationId xmlns:a16="http://schemas.microsoft.com/office/drawing/2014/main" id="{F704C0E1-2802-4BCD-8E6A-83A2B3E4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58" y="2576159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68" hidden="1">
            <a:extLst>
              <a:ext uri="{FF2B5EF4-FFF2-40B4-BE49-F238E27FC236}">
                <a16:creationId xmlns:a16="http://schemas.microsoft.com/office/drawing/2014/main" id="{0BCE04D3-296D-4CBB-B32D-83457B23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32" y="3368396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8" hidden="1">
            <a:extLst>
              <a:ext uri="{FF2B5EF4-FFF2-40B4-BE49-F238E27FC236}">
                <a16:creationId xmlns:a16="http://schemas.microsoft.com/office/drawing/2014/main" id="{AE1E68F8-D850-4DD5-80D8-DFC35948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320" y="1377128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ACC6920D-5479-4478-8AD1-897A79C13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3768400"/>
            <a:ext cx="1097280" cy="4801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/>
              <a:cs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9F7781-F35E-4CDB-BC06-ED6BB46C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80" y="1788172"/>
            <a:ext cx="2607402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1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left.Next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buildHashTable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1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for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right.Next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probe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⨝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25456341-26A0-469C-A7A0-24DBA7D2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981" y="981849"/>
            <a:ext cx="2286000" cy="4801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</a:rPr>
              <a:t>projection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(t))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2086B126-26D1-4D3E-9FBF-1CF058C6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993" y="2982294"/>
            <a:ext cx="2380012" cy="4801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evalPred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C1E1A583-DE80-40AD-8B61-802FB555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33" y="3788617"/>
            <a:ext cx="1097280" cy="4801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/>
              <a:cs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732C9D0-B41F-4F0D-B497-2FC7D6D03E2A}"/>
              </a:ext>
            </a:extLst>
          </p:cNvPr>
          <p:cNvSpPr/>
          <p:nvPr/>
        </p:nvSpPr>
        <p:spPr>
          <a:xfrm>
            <a:off x="1453304" y="981849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AA33B74-A12E-4F68-9DCE-4CD9178BCB68}"/>
              </a:ext>
            </a:extLst>
          </p:cNvPr>
          <p:cNvSpPr/>
          <p:nvPr/>
        </p:nvSpPr>
        <p:spPr>
          <a:xfrm>
            <a:off x="1289594" y="1788172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26DC4-51F0-458C-93C1-E909EC5C93C1}"/>
              </a:ext>
            </a:extLst>
          </p:cNvPr>
          <p:cNvSpPr/>
          <p:nvPr/>
        </p:nvSpPr>
        <p:spPr>
          <a:xfrm>
            <a:off x="426948" y="376840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0D4AF99-E8D8-4189-BCA4-089C74FC8A5C}"/>
              </a:ext>
            </a:extLst>
          </p:cNvPr>
          <p:cNvSpPr/>
          <p:nvPr/>
        </p:nvSpPr>
        <p:spPr>
          <a:xfrm>
            <a:off x="5009164" y="376840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809BCBD-7213-49A5-96D2-997124C3B253}"/>
              </a:ext>
            </a:extLst>
          </p:cNvPr>
          <p:cNvSpPr/>
          <p:nvPr/>
        </p:nvSpPr>
        <p:spPr>
          <a:xfrm>
            <a:off x="5602224" y="2982294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Lato Black" panose="020F0A02020204030203" pitchFamily="34" charset="0"/>
              </a:rPr>
              <a:t>4</a:t>
            </a:r>
          </a:p>
        </p:txBody>
      </p:sp>
      <p:grpSp>
        <p:nvGrpSpPr>
          <p:cNvPr id="87" name="marks" hidden="1">
            <a:extLst>
              <a:ext uri="{FF2B5EF4-FFF2-40B4-BE49-F238E27FC236}">
                <a16:creationId xmlns:a16="http://schemas.microsoft.com/office/drawing/2014/main" id="{D61FB35F-D970-46FF-B8C6-A6936AC6EF66}"/>
              </a:ext>
            </a:extLst>
          </p:cNvPr>
          <p:cNvGrpSpPr/>
          <p:nvPr/>
        </p:nvGrpSpPr>
        <p:grpSpPr>
          <a:xfrm>
            <a:off x="1762520" y="1459230"/>
            <a:ext cx="3579104" cy="2993124"/>
            <a:chOff x="1762520" y="1459230"/>
            <a:chExt cx="3579104" cy="2993124"/>
          </a:xfrm>
        </p:grpSpPr>
        <p:sp>
          <p:nvSpPr>
            <p:cNvPr id="49" name="mark">
              <a:extLst>
                <a:ext uri="{FF2B5EF4-FFF2-40B4-BE49-F238E27FC236}">
                  <a16:creationId xmlns:a16="http://schemas.microsoft.com/office/drawing/2014/main" id="{CFCBBC90-AF10-4C33-A66A-902ABF8D7399}"/>
                </a:ext>
              </a:extLst>
            </p:cNvPr>
            <p:cNvSpPr/>
            <p:nvPr/>
          </p:nvSpPr>
          <p:spPr>
            <a:xfrm>
              <a:off x="1762520" y="438377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0" name="mark">
              <a:extLst>
                <a:ext uri="{FF2B5EF4-FFF2-40B4-BE49-F238E27FC236}">
                  <a16:creationId xmlns:a16="http://schemas.microsoft.com/office/drawing/2014/main" id="{F6AECA92-B51A-40A3-99AF-A8A9268A5851}"/>
                </a:ext>
              </a:extLst>
            </p:cNvPr>
            <p:cNvSpPr/>
            <p:nvPr/>
          </p:nvSpPr>
          <p:spPr>
            <a:xfrm>
              <a:off x="3352800" y="2252712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2" name="mark">
              <a:extLst>
                <a:ext uri="{FF2B5EF4-FFF2-40B4-BE49-F238E27FC236}">
                  <a16:creationId xmlns:a16="http://schemas.microsoft.com/office/drawing/2014/main" id="{039666D0-2D0C-44F9-9468-1BCE43D9EBF2}"/>
                </a:ext>
              </a:extLst>
            </p:cNvPr>
            <p:cNvSpPr/>
            <p:nvPr/>
          </p:nvSpPr>
          <p:spPr>
            <a:xfrm>
              <a:off x="2763208" y="221639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3" name="mark">
              <a:extLst>
                <a:ext uri="{FF2B5EF4-FFF2-40B4-BE49-F238E27FC236}">
                  <a16:creationId xmlns:a16="http://schemas.microsoft.com/office/drawing/2014/main" id="{103D0341-2A12-4091-A1E5-D26D9438342A}"/>
                </a:ext>
              </a:extLst>
            </p:cNvPr>
            <p:cNvSpPr/>
            <p:nvPr/>
          </p:nvSpPr>
          <p:spPr>
            <a:xfrm>
              <a:off x="3062289" y="14592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5" name="mark">
              <a:extLst>
                <a:ext uri="{FF2B5EF4-FFF2-40B4-BE49-F238E27FC236}">
                  <a16:creationId xmlns:a16="http://schemas.microsoft.com/office/drawing/2014/main" id="{79D6B2C4-488A-4E28-94EE-F8CFD81AB4C2}"/>
                </a:ext>
              </a:extLst>
            </p:cNvPr>
            <p:cNvSpPr/>
            <p:nvPr/>
          </p:nvSpPr>
          <p:spPr>
            <a:xfrm>
              <a:off x="2926080" y="266890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6" name="mark">
              <a:extLst>
                <a:ext uri="{FF2B5EF4-FFF2-40B4-BE49-F238E27FC236}">
                  <a16:creationId xmlns:a16="http://schemas.microsoft.com/office/drawing/2014/main" id="{98F3339A-5CD9-4CA0-97B0-E787B57B8E97}"/>
                </a:ext>
              </a:extLst>
            </p:cNvPr>
            <p:cNvSpPr/>
            <p:nvPr/>
          </p:nvSpPr>
          <p:spPr>
            <a:xfrm>
              <a:off x="4233867" y="344519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8" name="mark">
              <a:extLst>
                <a:ext uri="{FF2B5EF4-FFF2-40B4-BE49-F238E27FC236}">
                  <a16:creationId xmlns:a16="http://schemas.microsoft.com/office/drawing/2014/main" id="{56A11FF1-EC62-41FD-9CF1-16E7ED431503}"/>
                </a:ext>
              </a:extLst>
            </p:cNvPr>
            <p:cNvSpPr/>
            <p:nvPr/>
          </p:nvSpPr>
          <p:spPr>
            <a:xfrm>
              <a:off x="4602480" y="440663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9" name="mark">
              <a:extLst>
                <a:ext uri="{FF2B5EF4-FFF2-40B4-BE49-F238E27FC236}">
                  <a16:creationId xmlns:a16="http://schemas.microsoft.com/office/drawing/2014/main" id="{E2A2F1A4-365F-4144-9B43-BA43737C885A}"/>
                </a:ext>
              </a:extLst>
            </p:cNvPr>
            <p:cNvSpPr/>
            <p:nvPr/>
          </p:nvSpPr>
          <p:spPr>
            <a:xfrm>
              <a:off x="4778695" y="346900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0" name="mark">
              <a:extLst>
                <a:ext uri="{FF2B5EF4-FFF2-40B4-BE49-F238E27FC236}">
                  <a16:creationId xmlns:a16="http://schemas.microsoft.com/office/drawing/2014/main" id="{B282F47B-BDAB-45B5-9552-36149165C409}"/>
                </a:ext>
              </a:extLst>
            </p:cNvPr>
            <p:cNvSpPr/>
            <p:nvPr/>
          </p:nvSpPr>
          <p:spPr>
            <a:xfrm>
              <a:off x="3776352" y="260754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1" name="mark">
              <a:extLst>
                <a:ext uri="{FF2B5EF4-FFF2-40B4-BE49-F238E27FC236}">
                  <a16:creationId xmlns:a16="http://schemas.microsoft.com/office/drawing/2014/main" id="{6E6934CE-5EE5-4B1B-AA30-FEE6E62B6059}"/>
                </a:ext>
              </a:extLst>
            </p:cNvPr>
            <p:cNvSpPr/>
            <p:nvPr/>
          </p:nvSpPr>
          <p:spPr>
            <a:xfrm>
              <a:off x="5295904" y="358756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0" name="mark">
              <a:extLst>
                <a:ext uri="{FF2B5EF4-FFF2-40B4-BE49-F238E27FC236}">
                  <a16:creationId xmlns:a16="http://schemas.microsoft.com/office/drawing/2014/main" id="{886DF4D9-A720-4134-B72E-5DB5764421AB}"/>
                </a:ext>
              </a:extLst>
            </p:cNvPr>
            <p:cNvSpPr/>
            <p:nvPr/>
          </p:nvSpPr>
          <p:spPr>
            <a:xfrm>
              <a:off x="3576630" y="1471609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4" name="mark">
              <a:extLst>
                <a:ext uri="{FF2B5EF4-FFF2-40B4-BE49-F238E27FC236}">
                  <a16:creationId xmlns:a16="http://schemas.microsoft.com/office/drawing/2014/main" id="{7185F170-378F-40C7-A651-F1B056525B7E}"/>
                </a:ext>
              </a:extLst>
            </p:cNvPr>
            <p:cNvSpPr/>
            <p:nvPr/>
          </p:nvSpPr>
          <p:spPr>
            <a:xfrm>
              <a:off x="3992880" y="27546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1AEFBF-973B-9EC6-8012-EBD353513A90}"/>
              </a:ext>
            </a:extLst>
          </p:cNvPr>
          <p:cNvGrpSpPr/>
          <p:nvPr/>
        </p:nvGrpSpPr>
        <p:grpSpPr>
          <a:xfrm>
            <a:off x="-176591" y="685016"/>
            <a:ext cx="1505540" cy="386894"/>
            <a:chOff x="236141" y="819150"/>
            <a:chExt cx="1174295" cy="3868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D18256-6A2C-EA40-8429-AFD946402C43}"/>
                </a:ext>
              </a:extLst>
            </p:cNvPr>
            <p:cNvGrpSpPr/>
            <p:nvPr/>
          </p:nvGrpSpPr>
          <p:grpSpPr>
            <a:xfrm>
              <a:off x="236141" y="819150"/>
              <a:ext cx="1174295" cy="215444"/>
              <a:chOff x="236141" y="819150"/>
              <a:chExt cx="1174295" cy="21544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6ABA3B4-0E1D-2420-FCD8-9AC2632DB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116" y="926872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114E30-699A-7962-F91B-42396B657E94}"/>
                  </a:ext>
                </a:extLst>
              </p:cNvPr>
              <p:cNvSpPr txBox="1"/>
              <p:nvPr/>
            </p:nvSpPr>
            <p:spPr>
              <a:xfrm>
                <a:off x="236141" y="819150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Control Flow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EF6B72-3B6C-D39E-5342-F32DDA183BFA}"/>
                </a:ext>
              </a:extLst>
            </p:cNvPr>
            <p:cNvGrpSpPr/>
            <p:nvPr/>
          </p:nvGrpSpPr>
          <p:grpSpPr>
            <a:xfrm>
              <a:off x="236141" y="990600"/>
              <a:ext cx="1174295" cy="215444"/>
              <a:chOff x="277315" y="1101394"/>
              <a:chExt cx="1174295" cy="215444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97E2807-BEF3-8CD4-20C0-4FC06F446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290" y="1209116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A347C9-0530-9C5E-9842-E9C1FB4E6477}"/>
                  </a:ext>
                </a:extLst>
              </p:cNvPr>
              <p:cNvSpPr txBox="1"/>
              <p:nvPr/>
            </p:nvSpPr>
            <p:spPr>
              <a:xfrm>
                <a:off x="277315" y="1101394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Data Flow</a:t>
                </a:r>
              </a:p>
            </p:txBody>
          </p:sp>
        </p:grpSp>
      </p:grpSp>
      <p:grpSp>
        <p:nvGrpSpPr>
          <p:cNvPr id="93" name="Pipeliine1">
            <a:extLst>
              <a:ext uri="{FF2B5EF4-FFF2-40B4-BE49-F238E27FC236}">
                <a16:creationId xmlns:a16="http://schemas.microsoft.com/office/drawing/2014/main" id="{83B50018-5C35-80CE-E12D-DEBC21BEF601}"/>
              </a:ext>
            </a:extLst>
          </p:cNvPr>
          <p:cNvGrpSpPr/>
          <p:nvPr/>
        </p:nvGrpSpPr>
        <p:grpSpPr>
          <a:xfrm>
            <a:off x="877309" y="1705816"/>
            <a:ext cx="3008891" cy="2622147"/>
            <a:chOff x="877309" y="1705816"/>
            <a:chExt cx="3008891" cy="262214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52590D9-3ADC-CBB6-5CD5-7BCD81E84AD0}"/>
                </a:ext>
              </a:extLst>
            </p:cNvPr>
            <p:cNvSpPr/>
            <p:nvPr/>
          </p:nvSpPr>
          <p:spPr>
            <a:xfrm>
              <a:off x="877309" y="3687883"/>
              <a:ext cx="1280160" cy="640080"/>
            </a:xfrm>
            <a:prstGeom prst="roundRect">
              <a:avLst>
                <a:gd name="adj" fmla="val 2499"/>
              </a:avLst>
            </a:prstGeom>
            <a:solidFill>
              <a:srgbClr val="FF0000">
                <a:alpha val="25098"/>
              </a:srgbClr>
            </a:solidFill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9887D47-1FED-110C-B689-D1551184FC5D}"/>
                </a:ext>
              </a:extLst>
            </p:cNvPr>
            <p:cNvSpPr/>
            <p:nvPr/>
          </p:nvSpPr>
          <p:spPr>
            <a:xfrm>
              <a:off x="1768016" y="1705816"/>
              <a:ext cx="2118184" cy="510576"/>
            </a:xfrm>
            <a:prstGeom prst="roundRect">
              <a:avLst>
                <a:gd name="adj" fmla="val 2499"/>
              </a:avLst>
            </a:prstGeom>
            <a:solidFill>
              <a:srgbClr val="FF0000">
                <a:alpha val="25098"/>
              </a:srgbClr>
            </a:solidFill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Pipeline2">
            <a:extLst>
              <a:ext uri="{FF2B5EF4-FFF2-40B4-BE49-F238E27FC236}">
                <a16:creationId xmlns:a16="http://schemas.microsoft.com/office/drawing/2014/main" id="{F2A7CF1C-48F9-179A-8E22-7F5FD0AD0589}"/>
              </a:ext>
            </a:extLst>
          </p:cNvPr>
          <p:cNvGrpSpPr/>
          <p:nvPr/>
        </p:nvGrpSpPr>
        <p:grpSpPr>
          <a:xfrm>
            <a:off x="1840940" y="890407"/>
            <a:ext cx="3797860" cy="3452077"/>
            <a:chOff x="1840939" y="890407"/>
            <a:chExt cx="3797860" cy="345207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461CB54-FF80-25E4-7815-6905F587DFD5}"/>
                </a:ext>
              </a:extLst>
            </p:cNvPr>
            <p:cNvSpPr/>
            <p:nvPr/>
          </p:nvSpPr>
          <p:spPr>
            <a:xfrm>
              <a:off x="3736644" y="3702404"/>
              <a:ext cx="1280160" cy="640080"/>
            </a:xfrm>
            <a:prstGeom prst="roundRect">
              <a:avLst>
                <a:gd name="adj" fmla="val 2499"/>
              </a:avLst>
            </a:prstGeom>
            <a:solidFill>
              <a:srgbClr val="84BCDA">
                <a:alpha val="25098"/>
              </a:srgbClr>
            </a:solidFill>
            <a:ln w="19050">
              <a:solidFill>
                <a:srgbClr val="4748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4939C60-8A40-37AA-AD9C-6EE39F344196}"/>
                </a:ext>
              </a:extLst>
            </p:cNvPr>
            <p:cNvSpPr/>
            <p:nvPr/>
          </p:nvSpPr>
          <p:spPr>
            <a:xfrm>
              <a:off x="3116660" y="2904565"/>
              <a:ext cx="2522139" cy="640080"/>
            </a:xfrm>
            <a:prstGeom prst="roundRect">
              <a:avLst>
                <a:gd name="adj" fmla="val 2499"/>
              </a:avLst>
            </a:prstGeom>
            <a:solidFill>
              <a:srgbClr val="84BCDA">
                <a:alpha val="25098"/>
              </a:srgbClr>
            </a:solidFill>
            <a:ln w="19050">
              <a:solidFill>
                <a:srgbClr val="4748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4369677-F279-CF3C-0302-CCFD5737D4EF}"/>
                </a:ext>
              </a:extLst>
            </p:cNvPr>
            <p:cNvSpPr/>
            <p:nvPr/>
          </p:nvSpPr>
          <p:spPr>
            <a:xfrm>
              <a:off x="1951393" y="890407"/>
              <a:ext cx="2434131" cy="640080"/>
            </a:xfrm>
            <a:prstGeom prst="roundRect">
              <a:avLst>
                <a:gd name="adj" fmla="val 2499"/>
              </a:avLst>
            </a:prstGeom>
            <a:solidFill>
              <a:srgbClr val="84BCDA">
                <a:alpha val="25098"/>
              </a:srgbClr>
            </a:solidFill>
            <a:ln w="19050">
              <a:solidFill>
                <a:srgbClr val="4748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C64A2DF-DB23-22E0-3EF1-7D153A833F45}"/>
                </a:ext>
              </a:extLst>
            </p:cNvPr>
            <p:cNvSpPr/>
            <p:nvPr/>
          </p:nvSpPr>
          <p:spPr>
            <a:xfrm>
              <a:off x="1840939" y="2217819"/>
              <a:ext cx="2570256" cy="501367"/>
            </a:xfrm>
            <a:prstGeom prst="roundRect">
              <a:avLst>
                <a:gd name="adj" fmla="val 2499"/>
              </a:avLst>
            </a:prstGeom>
            <a:solidFill>
              <a:srgbClr val="84BCDA">
                <a:alpha val="25098"/>
              </a:srgbClr>
            </a:solidFill>
            <a:ln w="19050">
              <a:solidFill>
                <a:srgbClr val="4748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06" name="Pipeline #1">
            <a:extLst>
              <a:ext uri="{FF2B5EF4-FFF2-40B4-BE49-F238E27FC236}">
                <a16:creationId xmlns:a16="http://schemas.microsoft.com/office/drawing/2014/main" id="{C2C043CE-D8EF-5B36-4EBA-8F4506B92151}"/>
              </a:ext>
            </a:extLst>
          </p:cNvPr>
          <p:cNvGrpSpPr/>
          <p:nvPr/>
        </p:nvGrpSpPr>
        <p:grpSpPr>
          <a:xfrm>
            <a:off x="6075747" y="3620090"/>
            <a:ext cx="1429879" cy="1470416"/>
            <a:chOff x="5574245" y="3728256"/>
            <a:chExt cx="1429879" cy="1470416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609086E-13FB-2F21-ED0A-D75813C9C4EB}"/>
                </a:ext>
              </a:extLst>
            </p:cNvPr>
            <p:cNvSpPr/>
            <p:nvPr/>
          </p:nvSpPr>
          <p:spPr>
            <a:xfrm>
              <a:off x="5819281" y="3728256"/>
              <a:ext cx="946508" cy="951694"/>
            </a:xfrm>
            <a:prstGeom prst="roundRect">
              <a:avLst>
                <a:gd name="adj" fmla="val 2499"/>
              </a:avLst>
            </a:prstGeom>
            <a:solidFill>
              <a:srgbClr val="FF0000">
                <a:alpha val="25098"/>
              </a:srgbClr>
            </a:solidFill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50432E9-1072-0899-69D2-7FED228252BF}"/>
                </a:ext>
              </a:extLst>
            </p:cNvPr>
            <p:cNvSpPr txBox="1"/>
            <p:nvPr/>
          </p:nvSpPr>
          <p:spPr>
            <a:xfrm>
              <a:off x="5574245" y="4767785"/>
              <a:ext cx="142987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Pipeline #1</a:t>
              </a:r>
            </a:p>
          </p:txBody>
        </p:sp>
      </p:grpSp>
      <p:grpSp>
        <p:nvGrpSpPr>
          <p:cNvPr id="109" name="Pipeline #2">
            <a:extLst>
              <a:ext uri="{FF2B5EF4-FFF2-40B4-BE49-F238E27FC236}">
                <a16:creationId xmlns:a16="http://schemas.microsoft.com/office/drawing/2014/main" id="{CA5E66DE-7606-5315-FC44-86BEF2CE7A5B}"/>
              </a:ext>
            </a:extLst>
          </p:cNvPr>
          <p:cNvGrpSpPr/>
          <p:nvPr/>
        </p:nvGrpSpPr>
        <p:grpSpPr>
          <a:xfrm>
            <a:off x="5492728" y="2456202"/>
            <a:ext cx="3282971" cy="2115582"/>
            <a:chOff x="5492728" y="2456202"/>
            <a:chExt cx="3282971" cy="211558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5BDF790-1E49-341B-914B-0662522AC187}"/>
                </a:ext>
              </a:extLst>
            </p:cNvPr>
            <p:cNvSpPr txBox="1"/>
            <p:nvPr/>
          </p:nvSpPr>
          <p:spPr>
            <a:xfrm>
              <a:off x="5492728" y="2460179"/>
              <a:ext cx="147957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Pipeline #2</a:t>
              </a: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67DA8AB-5E3E-76FB-586A-20E760C1ACA1}"/>
                </a:ext>
              </a:extLst>
            </p:cNvPr>
            <p:cNvSpPr/>
            <p:nvPr/>
          </p:nvSpPr>
          <p:spPr>
            <a:xfrm>
              <a:off x="7007790" y="2456202"/>
              <a:ext cx="1767909" cy="2115582"/>
            </a:xfrm>
            <a:custGeom>
              <a:avLst/>
              <a:gdLst>
                <a:gd name="connsiteX0" fmla="*/ 26452 w 1767909"/>
                <a:gd name="connsiteY0" fmla="*/ 0 h 2115582"/>
                <a:gd name="connsiteX1" fmla="*/ 1741457 w 1767909"/>
                <a:gd name="connsiteY1" fmla="*/ 0 h 2115582"/>
                <a:gd name="connsiteX2" fmla="*/ 1767909 w 1767909"/>
                <a:gd name="connsiteY2" fmla="*/ 26452 h 2115582"/>
                <a:gd name="connsiteX3" fmla="*/ 1767909 w 1767909"/>
                <a:gd name="connsiteY3" fmla="*/ 1025911 h 2115582"/>
                <a:gd name="connsiteX4" fmla="*/ 1767909 w 1767909"/>
                <a:gd name="connsiteY4" fmla="*/ 1032066 h 2115582"/>
                <a:gd name="connsiteX5" fmla="*/ 1767909 w 1767909"/>
                <a:gd name="connsiteY5" fmla="*/ 2087653 h 2115582"/>
                <a:gd name="connsiteX6" fmla="*/ 1739980 w 1767909"/>
                <a:gd name="connsiteY6" fmla="*/ 2115582 h 2115582"/>
                <a:gd name="connsiteX7" fmla="*/ 465143 w 1767909"/>
                <a:gd name="connsiteY7" fmla="*/ 2115582 h 2115582"/>
                <a:gd name="connsiteX8" fmla="*/ 437214 w 1767909"/>
                <a:gd name="connsiteY8" fmla="*/ 2087653 h 2115582"/>
                <a:gd name="connsiteX9" fmla="*/ 437214 w 1767909"/>
                <a:gd name="connsiteY9" fmla="*/ 1058518 h 2115582"/>
                <a:gd name="connsiteX10" fmla="*/ 26452 w 1767909"/>
                <a:gd name="connsiteY10" fmla="*/ 1058518 h 2115582"/>
                <a:gd name="connsiteX11" fmla="*/ 0 w 1767909"/>
                <a:gd name="connsiteY11" fmla="*/ 1032066 h 2115582"/>
                <a:gd name="connsiteX12" fmla="*/ 0 w 1767909"/>
                <a:gd name="connsiteY12" fmla="*/ 26452 h 2115582"/>
                <a:gd name="connsiteX13" fmla="*/ 26452 w 1767909"/>
                <a:gd name="connsiteY13" fmla="*/ 0 h 2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909" h="2115582">
                  <a:moveTo>
                    <a:pt x="26452" y="0"/>
                  </a:moveTo>
                  <a:lnTo>
                    <a:pt x="1741457" y="0"/>
                  </a:lnTo>
                  <a:cubicBezTo>
                    <a:pt x="1756066" y="0"/>
                    <a:pt x="1767909" y="11843"/>
                    <a:pt x="1767909" y="26452"/>
                  </a:cubicBezTo>
                  <a:lnTo>
                    <a:pt x="1767909" y="1025911"/>
                  </a:lnTo>
                  <a:lnTo>
                    <a:pt x="1767909" y="1032066"/>
                  </a:lnTo>
                  <a:lnTo>
                    <a:pt x="1767909" y="2087653"/>
                  </a:lnTo>
                  <a:cubicBezTo>
                    <a:pt x="1767909" y="2103078"/>
                    <a:pt x="1755405" y="2115582"/>
                    <a:pt x="1739980" y="2115582"/>
                  </a:cubicBezTo>
                  <a:lnTo>
                    <a:pt x="465143" y="2115582"/>
                  </a:lnTo>
                  <a:cubicBezTo>
                    <a:pt x="449718" y="2115582"/>
                    <a:pt x="437214" y="2103078"/>
                    <a:pt x="437214" y="2087653"/>
                  </a:cubicBezTo>
                  <a:lnTo>
                    <a:pt x="437214" y="1058518"/>
                  </a:lnTo>
                  <a:lnTo>
                    <a:pt x="26452" y="1058518"/>
                  </a:lnTo>
                  <a:cubicBezTo>
                    <a:pt x="11843" y="1058518"/>
                    <a:pt x="0" y="1046675"/>
                    <a:pt x="0" y="1032066"/>
                  </a:cubicBezTo>
                  <a:lnTo>
                    <a:pt x="0" y="26452"/>
                  </a:lnTo>
                  <a:cubicBezTo>
                    <a:pt x="0" y="11843"/>
                    <a:pt x="11843" y="0"/>
                    <a:pt x="26452" y="0"/>
                  </a:cubicBezTo>
                  <a:close/>
                </a:path>
              </a:pathLst>
            </a:custGeom>
            <a:solidFill>
              <a:srgbClr val="84BCDA">
                <a:alpha val="25098"/>
              </a:srgbClr>
            </a:solidFill>
            <a:ln w="19050">
              <a:solidFill>
                <a:srgbClr val="4748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7BC40-9814-E2E2-B4E3-C21296C57D7B}"/>
              </a:ext>
            </a:extLst>
          </p:cNvPr>
          <p:cNvSpPr/>
          <p:nvPr/>
        </p:nvSpPr>
        <p:spPr>
          <a:xfrm>
            <a:off x="6910" y="4547702"/>
            <a:ext cx="1249115" cy="5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3-&gt;2">
            <a:extLst>
              <a:ext uri="{FF2B5EF4-FFF2-40B4-BE49-F238E27FC236}">
                <a16:creationId xmlns:a16="http://schemas.microsoft.com/office/drawing/2014/main" id="{21A35088-37CA-AAA8-BB95-3D0D211A9B0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648693" y="1985181"/>
            <a:ext cx="2083132" cy="2034979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5-&gt;4">
            <a:extLst>
              <a:ext uri="{FF2B5EF4-FFF2-40B4-BE49-F238E27FC236}">
                <a16:creationId xmlns:a16="http://schemas.microsoft.com/office/drawing/2014/main" id="{95C40D00-68D6-95D0-8E63-6C40B0723D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48200" y="3220219"/>
            <a:ext cx="153355" cy="914774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4-&gt;2">
            <a:extLst>
              <a:ext uri="{FF2B5EF4-FFF2-40B4-BE49-F238E27FC236}">
                <a16:creationId xmlns:a16="http://schemas.microsoft.com/office/drawing/2014/main" id="{1F87AFC5-FB65-AA4A-5FC5-D30A5CF6478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091837" y="2066137"/>
            <a:ext cx="957162" cy="1496692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2-&gt;1">
            <a:extLst>
              <a:ext uri="{FF2B5EF4-FFF2-40B4-BE49-F238E27FC236}">
                <a16:creationId xmlns:a16="http://schemas.microsoft.com/office/drawing/2014/main" id="{28F17F96-1B8D-A72F-CBFF-BA8C50A34AD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188965" y="1633354"/>
            <a:ext cx="1237301" cy="41625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DDB67E6-943D-286B-B0DD-B1AAD9F1A9CF}"/>
              </a:ext>
            </a:extLst>
          </p:cNvPr>
          <p:cNvGrpSpPr/>
          <p:nvPr/>
        </p:nvGrpSpPr>
        <p:grpSpPr>
          <a:xfrm>
            <a:off x="256896" y="2578936"/>
            <a:ext cx="1492588" cy="624259"/>
            <a:chOff x="1327837" y="2891066"/>
            <a:chExt cx="1492588" cy="624259"/>
          </a:xfrm>
        </p:grpSpPr>
        <p:sp>
          <p:nvSpPr>
            <p:cNvPr id="94" name="Rounded Rectangular Callout 93">
              <a:extLst>
                <a:ext uri="{FF2B5EF4-FFF2-40B4-BE49-F238E27FC236}">
                  <a16:creationId xmlns:a16="http://schemas.microsoft.com/office/drawing/2014/main" id="{FEC2BF1A-4170-E433-AF57-C45AA786D568}"/>
                </a:ext>
              </a:extLst>
            </p:cNvPr>
            <p:cNvSpPr/>
            <p:nvPr/>
          </p:nvSpPr>
          <p:spPr>
            <a:xfrm flipH="1">
              <a:off x="1361828" y="2891066"/>
              <a:ext cx="1396708" cy="624259"/>
            </a:xfrm>
            <a:prstGeom prst="wedgeRoundRectCallout">
              <a:avLst>
                <a:gd name="adj1" fmla="val -66062"/>
                <a:gd name="adj2" fmla="val 8563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AD981-E25B-BE05-CE53-83360123FD3A}"/>
                </a:ext>
              </a:extLst>
            </p:cNvPr>
            <p:cNvSpPr txBox="1"/>
            <p:nvPr/>
          </p:nvSpPr>
          <p:spPr>
            <a:xfrm>
              <a:off x="1327837" y="2934524"/>
              <a:ext cx="1492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Blocking edge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(Pipeline Blocker)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83C358B-EF4C-4F3A-4C0F-1A55F2689BB6}"/>
              </a:ext>
            </a:extLst>
          </p:cNvPr>
          <p:cNvGrpSpPr/>
          <p:nvPr/>
        </p:nvGrpSpPr>
        <p:grpSpPr>
          <a:xfrm>
            <a:off x="4557946" y="2106670"/>
            <a:ext cx="1396708" cy="330164"/>
            <a:chOff x="4074095" y="1798164"/>
            <a:chExt cx="1396708" cy="330164"/>
          </a:xfrm>
        </p:grpSpPr>
        <p:sp>
          <p:nvSpPr>
            <p:cNvPr id="97" name="Rounded Rectangular Callout 96">
              <a:extLst>
                <a:ext uri="{FF2B5EF4-FFF2-40B4-BE49-F238E27FC236}">
                  <a16:creationId xmlns:a16="http://schemas.microsoft.com/office/drawing/2014/main" id="{EA655FAA-E28B-05CB-9FAD-6C81D89867E7}"/>
                </a:ext>
              </a:extLst>
            </p:cNvPr>
            <p:cNvSpPr/>
            <p:nvPr/>
          </p:nvSpPr>
          <p:spPr>
            <a:xfrm flipH="1">
              <a:off x="4074095" y="1820550"/>
              <a:ext cx="1396708" cy="307778"/>
            </a:xfrm>
            <a:prstGeom prst="wedgeRoundRectCallout">
              <a:avLst>
                <a:gd name="adj1" fmla="val 42133"/>
                <a:gd name="adj2" fmla="val 7483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D8BE576-0E42-4348-6059-D1044EAE339A}"/>
                </a:ext>
              </a:extLst>
            </p:cNvPr>
            <p:cNvSpPr txBox="1"/>
            <p:nvPr/>
          </p:nvSpPr>
          <p:spPr>
            <a:xfrm>
              <a:off x="4159634" y="1798164"/>
              <a:ext cx="1181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Pipeline Edge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26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51B62-8301-EB00-B7A3-2D55DFC60FD7}"/>
              </a:ext>
            </a:extLst>
          </p:cNvPr>
          <p:cNvSpPr/>
          <p:nvPr/>
        </p:nvSpPr>
        <p:spPr>
          <a:xfrm>
            <a:off x="6910" y="4552950"/>
            <a:ext cx="1249115" cy="5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E25554-9D0F-4232-97E1-B19CCD6C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8411B3-A27A-459C-BC41-B67E6DB77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Iterator model is used in almost every DBMS. </a:t>
            </a:r>
          </a:p>
          <a:p>
            <a:pPr lvl="1"/>
            <a:r>
              <a:rPr lang="en-US" dirty="0"/>
              <a:t>Easy to implement / debug.</a:t>
            </a:r>
          </a:p>
          <a:p>
            <a:pPr lvl="1"/>
            <a:r>
              <a:rPr lang="en-US" dirty="0"/>
              <a:t>Output control works easily with this approach.</a:t>
            </a:r>
          </a:p>
          <a:p>
            <a:endParaRPr lang="en-US" sz="1200" dirty="0"/>
          </a:p>
          <a:p>
            <a:r>
              <a:rPr lang="en-US" dirty="0"/>
              <a:t>Benefits of </a:t>
            </a:r>
            <a:r>
              <a:rPr lang="en-US" b="1" u="sng" dirty="0"/>
              <a:t>pipelining</a:t>
            </a:r>
          </a:p>
          <a:p>
            <a:pPr lvl="1"/>
            <a:r>
              <a:rPr lang="en-US" dirty="0"/>
              <a:t>Within pipeline, never spill intermediate results to disk</a:t>
            </a:r>
          </a:p>
          <a:p>
            <a:pPr lvl="1"/>
            <a:r>
              <a:rPr lang="en-US" dirty="0"/>
              <a:t>Start returning results sooner</a:t>
            </a:r>
          </a:p>
          <a:p>
            <a:pPr lvl="1"/>
            <a:r>
              <a:rPr lang="en-US" dirty="0"/>
              <a:t>Secret reason #3: pipeline parallelism (next class)</a:t>
            </a:r>
          </a:p>
          <a:p>
            <a:endParaRPr lang="en-US" b="1" u="sng" dirty="0"/>
          </a:p>
          <a:p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AC2A1-B542-4BCF-99C2-62D3FD0F7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latin typeface="Inconsolata" panose="00000509000000000000" pitchFamily="49" charset="0"/>
              </a:rPr>
              <a:pPr/>
              <a:t>12</a:t>
            </a:fld>
            <a:endParaRPr lang="en-US" dirty="0">
              <a:latin typeface="Inconsolata" panose="00000509000000000000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28FFC7-A7B2-47F6-9E75-A5A3E064B55C}"/>
              </a:ext>
            </a:extLst>
          </p:cNvPr>
          <p:cNvGrpSpPr/>
          <p:nvPr/>
        </p:nvGrpSpPr>
        <p:grpSpPr>
          <a:xfrm>
            <a:off x="76200" y="4220968"/>
            <a:ext cx="8705215" cy="785036"/>
            <a:chOff x="76200" y="4220968"/>
            <a:chExt cx="8705215" cy="7850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15B1729-6A63-C33D-4AF3-5683D45AA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81455" y="4802177"/>
              <a:ext cx="914400" cy="11723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115290F-BFA8-83EC-0BD5-CF8D6ECD8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48108" y="4772997"/>
              <a:ext cx="914400" cy="175591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9D2D7C9-A01A-B16A-0DE0-30F479733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0543" y="4800388"/>
              <a:ext cx="914400" cy="19806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9E6894A-8CE9-CBA2-A93F-1231033B2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14801" y="4784394"/>
              <a:ext cx="914400" cy="15279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25D060D-0F9C-51DE-CBF0-166759BD6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38148" y="4289938"/>
              <a:ext cx="914400" cy="28355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3507DD4-B228-1845-4754-1C3B90213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09224" y="4228374"/>
              <a:ext cx="914400" cy="4066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6D2784-C33B-E6EE-D926-BAD10718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67015" y="4823124"/>
              <a:ext cx="914400" cy="18288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B60D9CD-AB89-673C-E929-9CC275A1F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91455" y="4301086"/>
              <a:ext cx="914400" cy="26125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1F2115D-CE5C-B2F6-F88E-2EAC66CE4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6200" y="4361364"/>
              <a:ext cx="1097280" cy="188279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22970A8-BFCE-44D9-63AC-62E90569C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84193" y="4623670"/>
              <a:ext cx="914400" cy="23712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E3F4795-9B8E-6E7F-BB22-BF5677EDF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125951" y="4274582"/>
              <a:ext cx="457200" cy="4572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CE9E974-B041-11D8-516C-53AB06A9E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95600" y="4697660"/>
              <a:ext cx="914400" cy="250928"/>
            </a:xfrm>
            <a:prstGeom prst="rect">
              <a:avLst/>
            </a:prstGeom>
          </p:spPr>
        </p:pic>
        <p:pic>
          <p:nvPicPr>
            <p:cNvPr id="28" name="Picture 27" descr="Text&#10;&#10;Description automatically generated">
              <a:extLst>
                <a:ext uri="{FF2B5EF4-FFF2-40B4-BE49-F238E27FC236}">
                  <a16:creationId xmlns:a16="http://schemas.microsoft.com/office/drawing/2014/main" id="{1FA3079E-A2CC-8231-E16D-0F0056996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505773" y="4220968"/>
              <a:ext cx="914400" cy="34137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DDBFFCC-CB1A-3E81-0AB8-8B841CAF8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572000" y="4420962"/>
              <a:ext cx="1005840" cy="188595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10EB7E0-26D9-2E8A-5C1E-24CA28B2D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740875" y="4406314"/>
              <a:ext cx="1097280" cy="236440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4BA3C19C-9511-34C1-1A6F-F039D8FE6B7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905308" y="4110385"/>
            <a:ext cx="1005840" cy="153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21876-3B01-0D06-4982-C28AA1EE52B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03649" y="4045134"/>
            <a:ext cx="914400" cy="158877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6F54B2A-5232-645A-0334-4AD42FE005C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186436" y="3943396"/>
            <a:ext cx="822960" cy="1843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56EFA8A-00E9-39DC-85CB-4B32C26F69D0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2102577" y="4069901"/>
            <a:ext cx="822960" cy="213833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605FC5B9-FA77-2154-1974-D40834D235D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7970520" y="3787240"/>
            <a:ext cx="822960" cy="2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8A8F9D-AA26-4C0D-B13A-82A3892F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Materialization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35B90-2CE9-4F39-8683-BE81FC5BC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operator processes its input all at once and then emits its output all at once.</a:t>
            </a:r>
          </a:p>
          <a:p>
            <a:pPr lvl="1"/>
            <a:r>
              <a:rPr lang="en-US" dirty="0"/>
              <a:t>The operator "materializes" its output as a single result.</a:t>
            </a:r>
          </a:p>
          <a:p>
            <a:pPr lvl="1"/>
            <a:r>
              <a:rPr lang="en-US" dirty="0"/>
              <a:t>The DBMS can push down hints (e.g.,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LIMIT</a:t>
            </a:r>
            <a:r>
              <a:rPr lang="en-US" dirty="0"/>
              <a:t>) to avoid scanning too many tuples.</a:t>
            </a:r>
          </a:p>
          <a:p>
            <a:pPr lvl="1"/>
            <a:r>
              <a:rPr lang="en-US" dirty="0"/>
              <a:t>Can send either a materialized row or a single column.</a:t>
            </a:r>
          </a:p>
          <a:p>
            <a:endParaRPr lang="en-US" sz="1200" dirty="0"/>
          </a:p>
          <a:p>
            <a:r>
              <a:rPr lang="en-US" dirty="0"/>
              <a:t>The output can be either whole tuples (NSM) or subsets of columns (DSM).</a:t>
            </a:r>
          </a:p>
          <a:p>
            <a:pPr lvl="1"/>
            <a:r>
              <a:rPr lang="en-US" dirty="0"/>
              <a:t>Originally developed by </a:t>
            </a:r>
            <a:r>
              <a:rPr lang="en-US" dirty="0" err="1"/>
              <a:t>MonetDB</a:t>
            </a:r>
            <a:r>
              <a:rPr lang="en-US" dirty="0"/>
              <a:t> in the 1990s to process entire columns at a time instead of single tuples.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B4D73FE-CE04-93CF-1075-6544D0E7D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ragmat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ragmat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72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A981B0B-8793-8C0E-9447-5A9993DCB883}"/>
              </a:ext>
            </a:extLst>
          </p:cNvPr>
          <p:cNvSpPr/>
          <p:nvPr/>
        </p:nvSpPr>
        <p:spPr>
          <a:xfrm>
            <a:off x="6910" y="4547702"/>
            <a:ext cx="1249115" cy="5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DEC83-8A28-4056-83EB-2AB3EE11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Materialization Model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2C30D14-9581-6822-B318-4AB7FC85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ragmat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ragmata" pitchFamily="2" charset="0"/>
              <a:ea typeface="+mn-ea"/>
              <a:cs typeface="+mn-cs"/>
            </a:endParaRPr>
          </a:p>
        </p:txBody>
      </p:sp>
      <p:sp>
        <p:nvSpPr>
          <p:cNvPr id="37" name="Rectangle 68">
            <a:extLst>
              <a:ext uri="{FF2B5EF4-FFF2-40B4-BE49-F238E27FC236}">
                <a16:creationId xmlns:a16="http://schemas.microsoft.com/office/drawing/2014/main" id="{D6061E31-B434-475E-A9B2-05957DB2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57" y="2309213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8">
            <a:extLst>
              <a:ext uri="{FF2B5EF4-FFF2-40B4-BE49-F238E27FC236}">
                <a16:creationId xmlns:a16="http://schemas.microsoft.com/office/drawing/2014/main" id="{F704C0E1-2802-4BCD-8E6A-83A2B3E4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683" y="2671409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magnet" hidden="1">
            <a:extLst>
              <a:ext uri="{FF2B5EF4-FFF2-40B4-BE49-F238E27FC236}">
                <a16:creationId xmlns:a16="http://schemas.microsoft.com/office/drawing/2014/main" id="{0BCE04D3-296D-4CBB-B32D-83457B23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32" y="3496308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8">
            <a:extLst>
              <a:ext uri="{FF2B5EF4-FFF2-40B4-BE49-F238E27FC236}">
                <a16:creationId xmlns:a16="http://schemas.microsoft.com/office/drawing/2014/main" id="{AE1E68F8-D850-4DD5-80D8-DFC35948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320" y="1504577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ACC6920D-5479-4478-8AD1-897A79C13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4230469"/>
            <a:ext cx="1478280" cy="8125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/>
              <a:cs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return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9F7781-F35E-4CDB-BC06-ED6BB46C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80" y="1863958"/>
            <a:ext cx="2857040" cy="12557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1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left.Output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buildHashTable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1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for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right.Output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probe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):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⨝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return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25456341-26A0-469C-A7A0-24DBA7D2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981" y="874601"/>
            <a:ext cx="2286000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child.Output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</a:rPr>
              <a:t>projection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return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2086B126-26D1-4D3E-9FBF-1CF058C6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992" y="3241113"/>
            <a:ext cx="2649509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child.Output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evalPred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(t):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return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</a:p>
        </p:txBody>
      </p:sp>
      <p:cxnSp>
        <p:nvCxnSpPr>
          <p:cNvPr id="32" name="2-&gt;3">
            <a:extLst>
              <a:ext uri="{FF2B5EF4-FFF2-40B4-BE49-F238E27FC236}">
                <a16:creationId xmlns:a16="http://schemas.microsoft.com/office/drawing/2014/main" id="{6ED97325-A27F-4440-B8F2-2D296BD95786}"/>
              </a:ext>
            </a:extLst>
          </p:cNvPr>
          <p:cNvCxnSpPr>
            <a:cxnSpLocks noChangeShapeType="1"/>
            <a:stCxn id="57" idx="1"/>
            <a:endCxn id="27" idx="0"/>
          </p:cNvCxnSpPr>
          <p:nvPr/>
        </p:nvCxnSpPr>
        <p:spPr bwMode="auto">
          <a:xfrm rot="10800000" flipV="1">
            <a:off x="1699260" y="2210645"/>
            <a:ext cx="205740" cy="2019823"/>
          </a:xfrm>
          <a:prstGeom prst="curvedConnector2">
            <a:avLst/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2-&gt;4">
            <a:extLst>
              <a:ext uri="{FF2B5EF4-FFF2-40B4-BE49-F238E27FC236}">
                <a16:creationId xmlns:a16="http://schemas.microsoft.com/office/drawing/2014/main" id="{B3822EF3-E464-49EB-849F-0319FB0F66D2}"/>
              </a:ext>
            </a:extLst>
          </p:cNvPr>
          <p:cNvCxnSpPr>
            <a:cxnSpLocks noChangeShapeType="1"/>
            <a:stCxn id="56" idx="1"/>
            <a:endCxn id="30" idx="0"/>
          </p:cNvCxnSpPr>
          <p:nvPr/>
        </p:nvCxnSpPr>
        <p:spPr bwMode="auto">
          <a:xfrm rot="10800000" flipH="1" flipV="1">
            <a:off x="1904999" y="2592609"/>
            <a:ext cx="2610747" cy="648504"/>
          </a:xfrm>
          <a:prstGeom prst="curvedConnector4">
            <a:avLst>
              <a:gd name="adj1" fmla="val -8756"/>
              <a:gd name="adj2" fmla="val 51763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4-&gt;5">
            <a:extLst>
              <a:ext uri="{FF2B5EF4-FFF2-40B4-BE49-F238E27FC236}">
                <a16:creationId xmlns:a16="http://schemas.microsoft.com/office/drawing/2014/main" id="{0DD2301D-6BCE-4CC9-BAC8-D013ADDB2F67}"/>
              </a:ext>
            </a:extLst>
          </p:cNvPr>
          <p:cNvCxnSpPr>
            <a:cxnSpLocks noChangeShapeType="1"/>
            <a:stCxn id="43" idx="1"/>
            <a:endCxn id="40" idx="0"/>
          </p:cNvCxnSpPr>
          <p:nvPr/>
        </p:nvCxnSpPr>
        <p:spPr bwMode="auto">
          <a:xfrm rot="10800000" flipH="1" flipV="1">
            <a:off x="3238731" y="3542027"/>
            <a:ext cx="1171741" cy="688441"/>
          </a:xfrm>
          <a:prstGeom prst="curvedConnector4">
            <a:avLst>
              <a:gd name="adj1" fmla="val -19509"/>
              <a:gd name="adj2" fmla="val 53320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1-&gt;2">
            <a:extLst>
              <a:ext uri="{FF2B5EF4-FFF2-40B4-BE49-F238E27FC236}">
                <a16:creationId xmlns:a16="http://schemas.microsoft.com/office/drawing/2014/main" id="{373C85C9-F2A7-4CFB-A586-E4A932693BFA}"/>
              </a:ext>
            </a:extLst>
          </p:cNvPr>
          <p:cNvCxnSpPr>
            <a:cxnSpLocks noChangeShapeType="1"/>
            <a:stCxn id="58" idx="1"/>
            <a:endCxn id="28" idx="0"/>
          </p:cNvCxnSpPr>
          <p:nvPr/>
        </p:nvCxnSpPr>
        <p:spPr bwMode="auto">
          <a:xfrm rot="10800000" flipH="1" flipV="1">
            <a:off x="2032746" y="1223606"/>
            <a:ext cx="1255054" cy="640352"/>
          </a:xfrm>
          <a:prstGeom prst="curvedConnector4">
            <a:avLst>
              <a:gd name="adj1" fmla="val -18214"/>
              <a:gd name="adj2" fmla="val 51785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4">
            <a:extLst>
              <a:ext uri="{FF2B5EF4-FFF2-40B4-BE49-F238E27FC236}">
                <a16:creationId xmlns:a16="http://schemas.microsoft.com/office/drawing/2014/main" id="{733229DC-4E34-4EE8-BB46-3A5126F6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333" y="4230469"/>
            <a:ext cx="1478280" cy="8125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/>
              <a:cs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return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10ABFDE-0234-4414-99CE-7D5B70282B73}"/>
              </a:ext>
            </a:extLst>
          </p:cNvPr>
          <p:cNvSpPr/>
          <p:nvPr/>
        </p:nvSpPr>
        <p:spPr>
          <a:xfrm>
            <a:off x="1256026" y="106850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833BBE0-E038-41A2-9980-0B5974FD5CCA}"/>
              </a:ext>
            </a:extLst>
          </p:cNvPr>
          <p:cNvSpPr/>
          <p:nvPr/>
        </p:nvSpPr>
        <p:spPr>
          <a:xfrm>
            <a:off x="1122964" y="2082673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3F803AB-F98F-4D84-A478-247BCD0C4D05}"/>
              </a:ext>
            </a:extLst>
          </p:cNvPr>
          <p:cNvSpPr/>
          <p:nvPr/>
        </p:nvSpPr>
        <p:spPr>
          <a:xfrm>
            <a:off x="381000" y="417195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C159154-9F5E-410E-98AA-0475B9F8F79B}"/>
              </a:ext>
            </a:extLst>
          </p:cNvPr>
          <p:cNvSpPr/>
          <p:nvPr/>
        </p:nvSpPr>
        <p:spPr>
          <a:xfrm>
            <a:off x="5009164" y="417195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565FCB7-36DF-481D-AED1-E71AD90EF7D7}"/>
              </a:ext>
            </a:extLst>
          </p:cNvPr>
          <p:cNvSpPr/>
          <p:nvPr/>
        </p:nvSpPr>
        <p:spPr>
          <a:xfrm>
            <a:off x="5602224" y="341673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4</a:t>
            </a:r>
          </a:p>
        </p:txBody>
      </p:sp>
      <p:sp>
        <p:nvSpPr>
          <p:cNvPr id="45" name="Rounded Rectangular Callout 77">
            <a:extLst>
              <a:ext uri="{FF2B5EF4-FFF2-40B4-BE49-F238E27FC236}">
                <a16:creationId xmlns:a16="http://schemas.microsoft.com/office/drawing/2014/main" id="{9A4E52C6-AE18-4F70-959E-2C39A33C2A3D}"/>
              </a:ext>
            </a:extLst>
          </p:cNvPr>
          <p:cNvSpPr/>
          <p:nvPr/>
        </p:nvSpPr>
        <p:spPr bwMode="auto">
          <a:xfrm>
            <a:off x="2012419" y="3777765"/>
            <a:ext cx="1005882" cy="306867"/>
          </a:xfrm>
          <a:prstGeom prst="wedgeRoundRectCallout">
            <a:avLst>
              <a:gd name="adj1" fmla="val 42085"/>
              <a:gd name="adj2" fmla="val 9278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All</a:t>
            </a:r>
            <a:r>
              <a:rPr lang="en-US" sz="16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Tuples</a:t>
            </a:r>
          </a:p>
        </p:txBody>
      </p:sp>
      <p:cxnSp>
        <p:nvCxnSpPr>
          <p:cNvPr id="65" name="5-&gt;4">
            <a:extLst>
              <a:ext uri="{FF2B5EF4-FFF2-40B4-BE49-F238E27FC236}">
                <a16:creationId xmlns:a16="http://schemas.microsoft.com/office/drawing/2014/main" id="{99C54B60-17F8-4D07-87E4-6CA960311825}"/>
              </a:ext>
            </a:extLst>
          </p:cNvPr>
          <p:cNvCxnSpPr>
            <a:cxnSpLocks noChangeShapeType="1"/>
            <a:stCxn id="62" idx="3"/>
            <a:endCxn id="66" idx="2"/>
          </p:cNvCxnSpPr>
          <p:nvPr/>
        </p:nvCxnSpPr>
        <p:spPr bwMode="auto">
          <a:xfrm flipV="1">
            <a:off x="4602480" y="3651648"/>
            <a:ext cx="198093" cy="1275338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3-&gt;2">
            <a:extLst>
              <a:ext uri="{FF2B5EF4-FFF2-40B4-BE49-F238E27FC236}">
                <a16:creationId xmlns:a16="http://schemas.microsoft.com/office/drawing/2014/main" id="{37352062-C656-4331-B1D2-0AFF49372636}"/>
              </a:ext>
            </a:extLst>
          </p:cNvPr>
          <p:cNvCxnSpPr>
            <a:cxnSpLocks noChangeShapeType="1"/>
            <a:stCxn id="46" idx="3"/>
            <a:endCxn id="47" idx="2"/>
          </p:cNvCxnSpPr>
          <p:nvPr/>
        </p:nvCxnSpPr>
        <p:spPr bwMode="auto">
          <a:xfrm flipV="1">
            <a:off x="1922147" y="2276475"/>
            <a:ext cx="1712593" cy="2658906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4-&gt;2">
            <a:extLst>
              <a:ext uri="{FF2B5EF4-FFF2-40B4-BE49-F238E27FC236}">
                <a16:creationId xmlns:a16="http://schemas.microsoft.com/office/drawing/2014/main" id="{AA0F6274-40A3-4179-8CE2-1093182D42F9}"/>
              </a:ext>
            </a:extLst>
          </p:cNvPr>
          <p:cNvCxnSpPr>
            <a:cxnSpLocks noChangeShapeType="1"/>
            <a:stCxn id="61" idx="3"/>
            <a:endCxn id="69" idx="2"/>
          </p:cNvCxnSpPr>
          <p:nvPr/>
        </p:nvCxnSpPr>
        <p:spPr bwMode="auto">
          <a:xfrm flipH="1" flipV="1">
            <a:off x="3607317" y="2657930"/>
            <a:ext cx="486711" cy="1325120"/>
          </a:xfrm>
          <a:prstGeom prst="curvedConnector4">
            <a:avLst>
              <a:gd name="adj1" fmla="val -46968"/>
              <a:gd name="adj2" fmla="val 50863"/>
            </a:avLst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2-&gt;1">
            <a:extLst>
              <a:ext uri="{FF2B5EF4-FFF2-40B4-BE49-F238E27FC236}">
                <a16:creationId xmlns:a16="http://schemas.microsoft.com/office/drawing/2014/main" id="{DC5BB69C-C097-47BE-9556-521053EF35CB}"/>
              </a:ext>
            </a:extLst>
          </p:cNvPr>
          <p:cNvCxnSpPr>
            <a:cxnSpLocks noChangeShapeType="1"/>
            <a:stCxn id="60" idx="3"/>
            <a:endCxn id="59" idx="2"/>
          </p:cNvCxnSpPr>
          <p:nvPr/>
        </p:nvCxnSpPr>
        <p:spPr bwMode="auto">
          <a:xfrm flipV="1">
            <a:off x="2812897" y="1284035"/>
            <a:ext cx="821843" cy="1699749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" name="Group 70" hidden="1">
            <a:extLst>
              <a:ext uri="{FF2B5EF4-FFF2-40B4-BE49-F238E27FC236}">
                <a16:creationId xmlns:a16="http://schemas.microsoft.com/office/drawing/2014/main" id="{A03AD962-1B3B-4267-9723-C6BC8882D07C}"/>
              </a:ext>
            </a:extLst>
          </p:cNvPr>
          <p:cNvGrpSpPr/>
          <p:nvPr/>
        </p:nvGrpSpPr>
        <p:grpSpPr>
          <a:xfrm>
            <a:off x="1876427" y="1200746"/>
            <a:ext cx="2947006" cy="3757495"/>
            <a:chOff x="1876427" y="1200746"/>
            <a:chExt cx="2947006" cy="3757495"/>
          </a:xfrm>
        </p:grpSpPr>
        <p:sp>
          <p:nvSpPr>
            <p:cNvPr id="56" name="mark">
              <a:extLst>
                <a:ext uri="{FF2B5EF4-FFF2-40B4-BE49-F238E27FC236}">
                  <a16:creationId xmlns:a16="http://schemas.microsoft.com/office/drawing/2014/main" id="{58B5D216-034A-4CB9-866F-EFB973940B08}"/>
                </a:ext>
              </a:extLst>
            </p:cNvPr>
            <p:cNvSpPr/>
            <p:nvPr/>
          </p:nvSpPr>
          <p:spPr>
            <a:xfrm>
              <a:off x="1905000" y="2569749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7" name="mark">
              <a:extLst>
                <a:ext uri="{FF2B5EF4-FFF2-40B4-BE49-F238E27FC236}">
                  <a16:creationId xmlns:a16="http://schemas.microsoft.com/office/drawing/2014/main" id="{6372DD8A-61A3-47F4-9877-E873EF322B24}"/>
                </a:ext>
              </a:extLst>
            </p:cNvPr>
            <p:cNvSpPr/>
            <p:nvPr/>
          </p:nvSpPr>
          <p:spPr>
            <a:xfrm>
              <a:off x="1905000" y="2187786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8" name="mark">
              <a:extLst>
                <a:ext uri="{FF2B5EF4-FFF2-40B4-BE49-F238E27FC236}">
                  <a16:creationId xmlns:a16="http://schemas.microsoft.com/office/drawing/2014/main" id="{39A1B027-9F4A-4A44-B379-E748FA87AAC2}"/>
                </a:ext>
              </a:extLst>
            </p:cNvPr>
            <p:cNvSpPr/>
            <p:nvPr/>
          </p:nvSpPr>
          <p:spPr>
            <a:xfrm>
              <a:off x="2032746" y="1200746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9" name="mark">
              <a:extLst>
                <a:ext uri="{FF2B5EF4-FFF2-40B4-BE49-F238E27FC236}">
                  <a16:creationId xmlns:a16="http://schemas.microsoft.com/office/drawing/2014/main" id="{6EC99112-E065-4986-8109-3756E34DB155}"/>
                </a:ext>
              </a:extLst>
            </p:cNvPr>
            <p:cNvSpPr/>
            <p:nvPr/>
          </p:nvSpPr>
          <p:spPr>
            <a:xfrm>
              <a:off x="3611880" y="123831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0" name="mark">
              <a:extLst>
                <a:ext uri="{FF2B5EF4-FFF2-40B4-BE49-F238E27FC236}">
                  <a16:creationId xmlns:a16="http://schemas.microsoft.com/office/drawing/2014/main" id="{0E8C3E6B-99A1-4572-BBA4-F01F95C51AB8}"/>
                </a:ext>
              </a:extLst>
            </p:cNvPr>
            <p:cNvSpPr/>
            <p:nvPr/>
          </p:nvSpPr>
          <p:spPr>
            <a:xfrm>
              <a:off x="2767177" y="29609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1" name="mark">
              <a:extLst>
                <a:ext uri="{FF2B5EF4-FFF2-40B4-BE49-F238E27FC236}">
                  <a16:creationId xmlns:a16="http://schemas.microsoft.com/office/drawing/2014/main" id="{C371A4B6-AE00-472B-A244-900AE8DAEB81}"/>
                </a:ext>
              </a:extLst>
            </p:cNvPr>
            <p:cNvSpPr/>
            <p:nvPr/>
          </p:nvSpPr>
          <p:spPr>
            <a:xfrm>
              <a:off x="4048308" y="396019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2" name="mark">
              <a:extLst>
                <a:ext uri="{FF2B5EF4-FFF2-40B4-BE49-F238E27FC236}">
                  <a16:creationId xmlns:a16="http://schemas.microsoft.com/office/drawing/2014/main" id="{9E07FDCF-8E72-42E3-8840-082DCC298F71}"/>
                </a:ext>
              </a:extLst>
            </p:cNvPr>
            <p:cNvSpPr/>
            <p:nvPr/>
          </p:nvSpPr>
          <p:spPr>
            <a:xfrm>
              <a:off x="4556760" y="4904126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6" name="mark">
              <a:extLst>
                <a:ext uri="{FF2B5EF4-FFF2-40B4-BE49-F238E27FC236}">
                  <a16:creationId xmlns:a16="http://schemas.microsoft.com/office/drawing/2014/main" id="{8834E6CE-094C-4992-A114-858F1B0F8FC6}"/>
                </a:ext>
              </a:extLst>
            </p:cNvPr>
            <p:cNvSpPr/>
            <p:nvPr/>
          </p:nvSpPr>
          <p:spPr>
            <a:xfrm>
              <a:off x="4777713" y="3605928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9" name="mark">
              <a:extLst>
                <a:ext uri="{FF2B5EF4-FFF2-40B4-BE49-F238E27FC236}">
                  <a16:creationId xmlns:a16="http://schemas.microsoft.com/office/drawing/2014/main" id="{5357697C-41F0-43FD-B4B7-ED7068AC2EFC}"/>
                </a:ext>
              </a:extLst>
            </p:cNvPr>
            <p:cNvSpPr/>
            <p:nvPr/>
          </p:nvSpPr>
          <p:spPr>
            <a:xfrm>
              <a:off x="3584457" y="261221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6" name="mark" hidden="1">
              <a:extLst>
                <a:ext uri="{FF2B5EF4-FFF2-40B4-BE49-F238E27FC236}">
                  <a16:creationId xmlns:a16="http://schemas.microsoft.com/office/drawing/2014/main" id="{E3BF1B3F-B849-4439-B995-0B1D400B6A83}"/>
                </a:ext>
              </a:extLst>
            </p:cNvPr>
            <p:cNvSpPr/>
            <p:nvPr/>
          </p:nvSpPr>
          <p:spPr>
            <a:xfrm>
              <a:off x="1876427" y="4912521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7" name="mark">
              <a:extLst>
                <a:ext uri="{FF2B5EF4-FFF2-40B4-BE49-F238E27FC236}">
                  <a16:creationId xmlns:a16="http://schemas.microsoft.com/office/drawing/2014/main" id="{E79B0C13-3C13-4808-938F-A53BB4050B61}"/>
                </a:ext>
              </a:extLst>
            </p:cNvPr>
            <p:cNvSpPr/>
            <p:nvPr/>
          </p:nvSpPr>
          <p:spPr>
            <a:xfrm>
              <a:off x="3611880" y="223075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7" name="Text Box 4">
            <a:extLst>
              <a:ext uri="{FF2B5EF4-FFF2-40B4-BE49-F238E27FC236}">
                <a16:creationId xmlns:a16="http://schemas.microsoft.com/office/drawing/2014/main" id="{E823652E-D14A-2082-DC98-B8C4372C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83F073-5774-3BE3-9D94-64172C5ECCAC}"/>
              </a:ext>
            </a:extLst>
          </p:cNvPr>
          <p:cNvGrpSpPr/>
          <p:nvPr/>
        </p:nvGrpSpPr>
        <p:grpSpPr>
          <a:xfrm>
            <a:off x="6096000" y="2124849"/>
            <a:ext cx="2895600" cy="2514600"/>
            <a:chOff x="6096000" y="2419350"/>
            <a:chExt cx="2895600" cy="2514600"/>
          </a:xfrm>
        </p:grpSpPr>
        <p:sp>
          <p:nvSpPr>
            <p:cNvPr id="9" name="Rectangle 68">
              <a:extLst>
                <a:ext uri="{FF2B5EF4-FFF2-40B4-BE49-F238E27FC236}">
                  <a16:creationId xmlns:a16="http://schemas.microsoft.com/office/drawing/2014/main" id="{B3F8739E-F7D5-AB28-9355-F67A87BDD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19350"/>
              <a:ext cx="28956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B8CAA4-3ECB-9331-E80C-BE2F89790019}"/>
                </a:ext>
              </a:extLst>
            </p:cNvPr>
            <p:cNvGrpSpPr/>
            <p:nvPr/>
          </p:nvGrpSpPr>
          <p:grpSpPr>
            <a:xfrm>
              <a:off x="6587082" y="2533654"/>
              <a:ext cx="2137814" cy="2391574"/>
              <a:chOff x="6587082" y="2466176"/>
              <a:chExt cx="2137814" cy="2391574"/>
            </a:xfrm>
          </p:grpSpPr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B15EEEB2-07E5-5F7D-8608-79B560445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082" y="4352152"/>
                <a:ext cx="335027" cy="48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12" name="Text Box 14">
                <a:extLst>
                  <a:ext uri="{FF2B5EF4-FFF2-40B4-BE49-F238E27FC236}">
                    <a16:creationId xmlns:a16="http://schemas.microsoft.com/office/drawing/2014/main" id="{D02B8EE3-BD43-A956-3827-225E557DE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882" y="4352151"/>
                <a:ext cx="310983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3600" b="1" u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S</a:t>
                </a:r>
              </a:p>
            </p:txBody>
          </p:sp>
          <p:sp>
            <p:nvSpPr>
              <p:cNvPr id="13" name="TextBox 70">
                <a:extLst>
                  <a:ext uri="{FF2B5EF4-FFF2-40B4-BE49-F238E27FC236}">
                    <a16:creationId xmlns:a16="http://schemas.microsoft.com/office/drawing/2014/main" id="{D35B56E8-E802-47E6-21AB-2E8F00186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888" y="3321401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R.id=S.id</a:t>
                </a:r>
              </a:p>
            </p:txBody>
          </p:sp>
          <p:sp>
            <p:nvSpPr>
              <p:cNvPr id="14" name="TextBox 71">
                <a:extLst>
                  <a:ext uri="{FF2B5EF4-FFF2-40B4-BE49-F238E27FC236}">
                    <a16:creationId xmlns:a16="http://schemas.microsoft.com/office/drawing/2014/main" id="{E83B6278-F163-045F-03AD-C31FAF73D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482" y="3924204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value&gt;100</a:t>
                </a:r>
              </a:p>
            </p:txBody>
          </p:sp>
          <p:sp>
            <p:nvSpPr>
              <p:cNvPr id="15" name="TextBox 72">
                <a:extLst>
                  <a:ext uri="{FF2B5EF4-FFF2-40B4-BE49-F238E27FC236}">
                    <a16:creationId xmlns:a16="http://schemas.microsoft.com/office/drawing/2014/main" id="{1E846151-266D-331F-D7DE-1AE650709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910" y="2770755"/>
                <a:ext cx="11669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R.id,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S.cdate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endParaRPr>
              </a:p>
            </p:txBody>
          </p:sp>
          <p:grpSp>
            <p:nvGrpSpPr>
              <p:cNvPr id="16" name="Join Op">
                <a:extLst>
                  <a:ext uri="{FF2B5EF4-FFF2-40B4-BE49-F238E27FC236}">
                    <a16:creationId xmlns:a16="http://schemas.microsoft.com/office/drawing/2014/main" id="{8603F733-7B7B-F590-0034-688C5A96D139}"/>
                  </a:ext>
                </a:extLst>
              </p:cNvPr>
              <p:cNvGrpSpPr/>
              <p:nvPr/>
            </p:nvGrpSpPr>
            <p:grpSpPr>
              <a:xfrm>
                <a:off x="7082856" y="3254068"/>
                <a:ext cx="503648" cy="384482"/>
                <a:chOff x="5195472" y="2425292"/>
                <a:chExt cx="503648" cy="384482"/>
              </a:xfrm>
            </p:grpSpPr>
            <p:sp>
              <p:nvSpPr>
                <p:cNvPr id="26" name="Rectangle 25" hidden="1">
                  <a:extLst>
                    <a:ext uri="{FF2B5EF4-FFF2-40B4-BE49-F238E27FC236}">
                      <a16:creationId xmlns:a16="http://schemas.microsoft.com/office/drawing/2014/main" id="{109314DD-34D7-8407-EC01-4CB40B0A513C}"/>
                    </a:ext>
                  </a:extLst>
                </p:cNvPr>
                <p:cNvSpPr/>
                <p:nvPr/>
              </p:nvSpPr>
              <p:spPr>
                <a:xfrm>
                  <a:off x="5222875" y="247379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 hidden="1">
                  <a:extLst>
                    <a:ext uri="{FF2B5EF4-FFF2-40B4-BE49-F238E27FC236}">
                      <a16:creationId xmlns:a16="http://schemas.microsoft.com/office/drawing/2014/main" id="{1F0664A8-79FC-0EA1-2B17-6D237D99A9E0}"/>
                    </a:ext>
                  </a:extLst>
                </p:cNvPr>
                <p:cNvSpPr/>
                <p:nvPr/>
              </p:nvSpPr>
              <p:spPr>
                <a:xfrm>
                  <a:off x="5577201" y="247783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Text Box 20">
                  <a:extLst>
                    <a:ext uri="{FF2B5EF4-FFF2-40B4-BE49-F238E27FC236}">
                      <a16:creationId xmlns:a16="http://schemas.microsoft.com/office/drawing/2014/main" id="{DE90FE0E-ACD6-FD98-DA1E-CDFB3B8F79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425292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⨝</a:t>
                  </a:r>
                </a:p>
              </p:txBody>
            </p:sp>
          </p:grpSp>
          <p:grpSp>
            <p:nvGrpSpPr>
              <p:cNvPr id="17" name="Filter Op">
                <a:extLst>
                  <a:ext uri="{FF2B5EF4-FFF2-40B4-BE49-F238E27FC236}">
                    <a16:creationId xmlns:a16="http://schemas.microsoft.com/office/drawing/2014/main" id="{D646C113-C493-52E9-BBFD-11241AFC722A}"/>
                  </a:ext>
                </a:extLst>
              </p:cNvPr>
              <p:cNvGrpSpPr/>
              <p:nvPr/>
            </p:nvGrpSpPr>
            <p:grpSpPr>
              <a:xfrm>
                <a:off x="7501482" y="3840014"/>
                <a:ext cx="304800" cy="331936"/>
                <a:chOff x="5780945" y="3207779"/>
                <a:chExt cx="304800" cy="331936"/>
              </a:xfrm>
            </p:grpSpPr>
            <p:sp>
              <p:nvSpPr>
                <p:cNvPr id="24" name="magnet" hidden="1">
                  <a:extLst>
                    <a:ext uri="{FF2B5EF4-FFF2-40B4-BE49-F238E27FC236}">
                      <a16:creationId xmlns:a16="http://schemas.microsoft.com/office/drawing/2014/main" id="{72420093-5E53-BC42-80C4-F2E10153E688}"/>
                    </a:ext>
                  </a:extLst>
                </p:cNvPr>
                <p:cNvSpPr/>
                <p:nvPr/>
              </p:nvSpPr>
              <p:spPr>
                <a:xfrm>
                  <a:off x="5963826" y="3207779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 Box 20">
                  <a:extLst>
                    <a:ext uri="{FF2B5EF4-FFF2-40B4-BE49-F238E27FC236}">
                      <a16:creationId xmlns:a16="http://schemas.microsoft.com/office/drawing/2014/main" id="{C0A394CA-7775-E336-EE08-3CB5E1D351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0945" y="3224701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ymbol" pitchFamily="18" charset="2"/>
                      <a:ea typeface="ＭＳ Ｐゴシック" charset="-128"/>
                      <a:cs typeface="+mn-cs"/>
                    </a:rPr>
                    <a:t>s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18" name="Text Box 20">
                <a:extLst>
                  <a:ext uri="{FF2B5EF4-FFF2-40B4-BE49-F238E27FC236}">
                    <a16:creationId xmlns:a16="http://schemas.microsoft.com/office/drawing/2014/main" id="{B114A468-A3FE-BFB8-207F-127D7C2579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512" y="2676734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rPr>
                  <a:t>p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cxnSp>
            <p:nvCxnSpPr>
              <p:cNvPr id="19" name="Straight Connector 35">
                <a:extLst>
                  <a:ext uri="{FF2B5EF4-FFF2-40B4-BE49-F238E27FC236}">
                    <a16:creationId xmlns:a16="http://schemas.microsoft.com/office/drawing/2014/main" id="{9C07D890-139C-5FA7-1479-728B6E28D369}"/>
                  </a:ext>
                </a:extLst>
              </p:cNvPr>
              <p:cNvCxnSpPr>
                <a:cxnSpLocks noChangeShapeType="1"/>
                <a:stCxn id="11" idx="0"/>
                <a:endCxn id="26" idx="2"/>
              </p:cNvCxnSpPr>
              <p:nvPr/>
            </p:nvCxnSpPr>
            <p:spPr bwMode="auto">
              <a:xfrm flipV="1">
                <a:off x="6754596" y="3634507"/>
                <a:ext cx="416623" cy="717645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36">
                <a:extLst>
                  <a:ext uri="{FF2B5EF4-FFF2-40B4-BE49-F238E27FC236}">
                    <a16:creationId xmlns:a16="http://schemas.microsoft.com/office/drawing/2014/main" id="{307B7139-920B-903B-451A-4660631DD3FA}"/>
                  </a:ext>
                </a:extLst>
              </p:cNvPr>
              <p:cNvCxnSpPr>
                <a:cxnSpLocks noChangeShapeType="1"/>
                <a:stCxn id="12" idx="0"/>
                <a:endCxn id="24" idx="2"/>
              </p:cNvCxnSpPr>
              <p:nvPr/>
            </p:nvCxnSpPr>
            <p:spPr bwMode="auto">
              <a:xfrm flipH="1" flipV="1">
                <a:off x="7745323" y="4171950"/>
                <a:ext cx="64051" cy="180201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39">
                <a:extLst>
                  <a:ext uri="{FF2B5EF4-FFF2-40B4-BE49-F238E27FC236}">
                    <a16:creationId xmlns:a16="http://schemas.microsoft.com/office/drawing/2014/main" id="{DF74A90C-412F-1414-2AE7-A1BDA9B244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19963" y="3059407"/>
                <a:ext cx="4263" cy="235443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42">
                <a:extLst>
                  <a:ext uri="{FF2B5EF4-FFF2-40B4-BE49-F238E27FC236}">
                    <a16:creationId xmlns:a16="http://schemas.microsoft.com/office/drawing/2014/main" id="{E315DC99-6297-761A-1B71-DACFE31535FB}"/>
                  </a:ext>
                </a:extLst>
              </p:cNvPr>
              <p:cNvCxnSpPr>
                <a:cxnSpLocks noChangeShapeType="1"/>
                <a:stCxn id="25" idx="0"/>
                <a:endCxn id="64" idx="2"/>
              </p:cNvCxnSpPr>
              <p:nvPr/>
            </p:nvCxnSpPr>
            <p:spPr bwMode="auto">
              <a:xfrm flipH="1" flipV="1">
                <a:off x="7525545" y="3638550"/>
                <a:ext cx="88209" cy="218386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39">
                <a:extLst>
                  <a:ext uri="{FF2B5EF4-FFF2-40B4-BE49-F238E27FC236}">
                    <a16:creationId xmlns:a16="http://schemas.microsoft.com/office/drawing/2014/main" id="{4B32495B-FC6E-22E6-A5B6-555D1B539D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25410" y="2466176"/>
                <a:ext cx="1662" cy="225118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83" name="Text Box 4">
            <a:extLst>
              <a:ext uri="{FF2B5EF4-FFF2-40B4-BE49-F238E27FC236}">
                <a16:creationId xmlns:a16="http://schemas.microsoft.com/office/drawing/2014/main" id="{C2DCED8A-FB5D-1194-ED62-D255C6B88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605" y="3238868"/>
            <a:ext cx="2702592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S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evalPred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(t):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return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0C7D62-457D-B59E-7AFE-3CD4C3E892F4}"/>
              </a:ext>
            </a:extLst>
          </p:cNvPr>
          <p:cNvGrpSpPr/>
          <p:nvPr/>
        </p:nvGrpSpPr>
        <p:grpSpPr>
          <a:xfrm>
            <a:off x="0" y="742950"/>
            <a:ext cx="1258036" cy="386894"/>
            <a:chOff x="152400" y="819150"/>
            <a:chExt cx="1258036" cy="38689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26CCC5A-1C9A-35DA-3B91-C18BFC8348F7}"/>
                </a:ext>
              </a:extLst>
            </p:cNvPr>
            <p:cNvGrpSpPr/>
            <p:nvPr/>
          </p:nvGrpSpPr>
          <p:grpSpPr>
            <a:xfrm>
              <a:off x="152400" y="819150"/>
              <a:ext cx="1258036" cy="215443"/>
              <a:chOff x="152400" y="819150"/>
              <a:chExt cx="1258036" cy="215443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C9D17D3-E1A3-4ABC-ED7F-F22808CDAE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116" y="926872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4428C8F-59AE-D161-4878-0A74ACA5B7FC}"/>
                  </a:ext>
                </a:extLst>
              </p:cNvPr>
              <p:cNvSpPr txBox="1"/>
              <p:nvPr/>
            </p:nvSpPr>
            <p:spPr>
              <a:xfrm>
                <a:off x="152400" y="819150"/>
                <a:ext cx="949426" cy="21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Control Flow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B07BF89-2E06-5CAD-16C8-17CBBC75B6F9}"/>
                </a:ext>
              </a:extLst>
            </p:cNvPr>
            <p:cNvGrpSpPr/>
            <p:nvPr/>
          </p:nvGrpSpPr>
          <p:grpSpPr>
            <a:xfrm>
              <a:off x="228600" y="990600"/>
              <a:ext cx="1181836" cy="215444"/>
              <a:chOff x="269774" y="1101394"/>
              <a:chExt cx="1181836" cy="215444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52B75F4E-AF0F-F540-6A3B-1B57A8778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290" y="1209116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531523-A8A1-A8D3-81F5-F944886FDF7B}"/>
                  </a:ext>
                </a:extLst>
              </p:cNvPr>
              <p:cNvSpPr txBox="1"/>
              <p:nvPr/>
            </p:nvSpPr>
            <p:spPr>
              <a:xfrm>
                <a:off x="269774" y="1101394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Data Flow</a:t>
                </a:r>
              </a:p>
            </p:txBody>
          </p:sp>
        </p:grpSp>
      </p:grpSp>
      <p:cxnSp>
        <p:nvCxnSpPr>
          <p:cNvPr id="75" name="Inline 4-&gt;2">
            <a:extLst>
              <a:ext uri="{FF2B5EF4-FFF2-40B4-BE49-F238E27FC236}">
                <a16:creationId xmlns:a16="http://schemas.microsoft.com/office/drawing/2014/main" id="{49B2BBC1-C2E3-84DD-5F56-3CBAA12BB2D3}"/>
              </a:ext>
            </a:extLst>
          </p:cNvPr>
          <p:cNvCxnSpPr>
            <a:cxnSpLocks noChangeShapeType="1"/>
            <a:stCxn id="74" idx="3"/>
            <a:endCxn id="77" idx="3"/>
          </p:cNvCxnSpPr>
          <p:nvPr/>
        </p:nvCxnSpPr>
        <p:spPr bwMode="auto">
          <a:xfrm flipH="1" flipV="1">
            <a:off x="4080676" y="2603278"/>
            <a:ext cx="146997" cy="1366487"/>
          </a:xfrm>
          <a:prstGeom prst="curvedConnector3">
            <a:avLst>
              <a:gd name="adj1" fmla="val -325605"/>
            </a:avLst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" name="Group 80" hidden="1">
            <a:extLst>
              <a:ext uri="{FF2B5EF4-FFF2-40B4-BE49-F238E27FC236}">
                <a16:creationId xmlns:a16="http://schemas.microsoft.com/office/drawing/2014/main" id="{9A881169-95DB-D420-1ACF-10FE41AEFC88}"/>
              </a:ext>
            </a:extLst>
          </p:cNvPr>
          <p:cNvGrpSpPr/>
          <p:nvPr/>
        </p:nvGrpSpPr>
        <p:grpSpPr>
          <a:xfrm>
            <a:off x="4034956" y="2580418"/>
            <a:ext cx="192717" cy="1412207"/>
            <a:chOff x="4034956" y="2580418"/>
            <a:chExt cx="192717" cy="1412207"/>
          </a:xfrm>
        </p:grpSpPr>
        <p:sp>
          <p:nvSpPr>
            <p:cNvPr id="74" name="mark">
              <a:extLst>
                <a:ext uri="{FF2B5EF4-FFF2-40B4-BE49-F238E27FC236}">
                  <a16:creationId xmlns:a16="http://schemas.microsoft.com/office/drawing/2014/main" id="{A4277C05-A6F6-5DD0-B5FA-63AC3C6B5CAF}"/>
                </a:ext>
              </a:extLst>
            </p:cNvPr>
            <p:cNvSpPr/>
            <p:nvPr/>
          </p:nvSpPr>
          <p:spPr>
            <a:xfrm>
              <a:off x="4181953" y="394690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7" name="mark">
              <a:extLst>
                <a:ext uri="{FF2B5EF4-FFF2-40B4-BE49-F238E27FC236}">
                  <a16:creationId xmlns:a16="http://schemas.microsoft.com/office/drawing/2014/main" id="{76CF93D4-B116-C9D0-2957-50C86BE62BF2}"/>
                </a:ext>
              </a:extLst>
            </p:cNvPr>
            <p:cNvSpPr/>
            <p:nvPr/>
          </p:nvSpPr>
          <p:spPr>
            <a:xfrm>
              <a:off x="4034956" y="2580418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2" name="TextBox 70">
            <a:extLst>
              <a:ext uri="{FF2B5EF4-FFF2-40B4-BE49-F238E27FC236}">
                <a16:creationId xmlns:a16="http://schemas.microsoft.com/office/drawing/2014/main" id="{EA219669-8522-157C-0DA6-299DBDC1C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259" y="4129658"/>
            <a:ext cx="1985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91440" bIns="0" anchor="ctr">
            <a:spAutoFit/>
          </a:bodyPr>
          <a:lstStyle>
            <a:lvl1pPr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400" b="1" i="1" u="none" dirty="0">
                <a:solidFill>
                  <a:schemeClr val="accent1"/>
                </a:solidFill>
                <a:latin typeface="Crimson Text" panose="02000503000000000000" pitchFamily="2" charset="0"/>
                <a:cs typeface="Consolas" pitchFamily="49" charset="0"/>
              </a:rPr>
              <a:t>Operator Fusion</a:t>
            </a:r>
          </a:p>
        </p:txBody>
      </p:sp>
      <p:sp>
        <p:nvSpPr>
          <p:cNvPr id="4" name="Highlight Box">
            <a:extLst>
              <a:ext uri="{FF2B5EF4-FFF2-40B4-BE49-F238E27FC236}">
                <a16:creationId xmlns:a16="http://schemas.microsoft.com/office/drawing/2014/main" id="{2F6B3177-26E5-608F-2C37-7F9AEF617C10}"/>
              </a:ext>
            </a:extLst>
          </p:cNvPr>
          <p:cNvSpPr/>
          <p:nvPr/>
        </p:nvSpPr>
        <p:spPr>
          <a:xfrm>
            <a:off x="3100056" y="3161969"/>
            <a:ext cx="2857039" cy="1965367"/>
          </a:xfrm>
          <a:prstGeom prst="roundRect">
            <a:avLst>
              <a:gd name="adj" fmla="val 4675"/>
            </a:avLst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8" grpId="0" animBg="1"/>
      <p:bldP spid="49" grpId="0" animBg="1"/>
      <p:bldP spid="50" grpId="0" animBg="1"/>
      <p:bldP spid="53" grpId="0" animBg="1"/>
      <p:bldP spid="53" grpId="1" animBg="1"/>
      <p:bldP spid="54" grpId="0" animBg="1"/>
      <p:bldP spid="54" grpId="1" animBg="1"/>
      <p:bldP spid="45" grpId="0" animBg="1"/>
      <p:bldP spid="45" grpId="1" animBg="1"/>
      <p:bldP spid="83" grpId="0" animBg="1"/>
      <p:bldP spid="2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2420-82E4-41C0-9CA9-04044EAE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Materialization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6904-E227-4057-8AD8-A0D2613A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391" y="742950"/>
            <a:ext cx="6400800" cy="3657600"/>
          </a:xfrm>
        </p:spPr>
        <p:txBody>
          <a:bodyPr/>
          <a:lstStyle/>
          <a:p>
            <a:r>
              <a:rPr lang="en-US" dirty="0"/>
              <a:t>See your entire input set, pick the best algorithm</a:t>
            </a:r>
          </a:p>
          <a:p>
            <a:endParaRPr lang="en-US" dirty="0"/>
          </a:p>
          <a:p>
            <a:r>
              <a:rPr lang="en-US" dirty="0"/>
              <a:t>Better for OLTP workloads because queries only access a small number of tuples at a time.</a:t>
            </a:r>
          </a:p>
          <a:p>
            <a:pPr lvl="1"/>
            <a:r>
              <a:rPr lang="en-US" dirty="0"/>
              <a:t>Lower execution / coordination overhead.</a:t>
            </a:r>
          </a:p>
          <a:p>
            <a:pPr lvl="1"/>
            <a:r>
              <a:rPr lang="en-US" dirty="0"/>
              <a:t>Fewer function calls.</a:t>
            </a:r>
          </a:p>
          <a:p>
            <a:endParaRPr lang="en-US" sz="1200" dirty="0"/>
          </a:p>
          <a:p>
            <a:r>
              <a:rPr lang="en-US" dirty="0"/>
              <a:t>Not ideal for OLAP queries with large intermediate results, more optimizations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4CDF4-19F2-4CA4-922E-AC928D1F1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latin typeface="Inconsolata" panose="00000509000000000000" pitchFamily="49" charset="0"/>
              </a:rPr>
              <a:pPr/>
              <a:t>15</a:t>
            </a:fld>
            <a:endParaRPr lang="en-US" dirty="0">
              <a:latin typeface="Inconsolata" panose="00000509000000000000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164255-AC86-8E79-0E28-5CEA2B5A74B3}"/>
              </a:ext>
            </a:extLst>
          </p:cNvPr>
          <p:cNvGrpSpPr/>
          <p:nvPr/>
        </p:nvGrpSpPr>
        <p:grpSpPr>
          <a:xfrm>
            <a:off x="1093010" y="4002187"/>
            <a:ext cx="6204253" cy="952753"/>
            <a:chOff x="815039" y="3870959"/>
            <a:chExt cx="6204253" cy="9527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4E2665-65F9-418B-B49D-1CEDCF93C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039" y="3870959"/>
              <a:ext cx="1097280" cy="45207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E197F5-C45C-478D-A046-9CA31E38D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4892" y="3957435"/>
              <a:ext cx="914400" cy="822283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F71C07B-575B-9108-6BB9-D5B7ED357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311841" y="4563398"/>
              <a:ext cx="1371600" cy="26031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93A23F3-64C2-1860-BC11-32C924A78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74820" y="3943350"/>
              <a:ext cx="1371600" cy="3072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1F763A-031E-0CFF-97FA-38EDD11CB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348864" y="4041736"/>
              <a:ext cx="1371600" cy="18246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AC2B42-8A7D-3432-BB49-374D5C13F6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698974" y="4081171"/>
            <a:ext cx="531898" cy="89564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3A561F-AF64-DFD4-57DB-BBDFF71CFD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97232" y="4694626"/>
            <a:ext cx="1188720" cy="3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2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297C5C-66F5-40C5-B10B-F622EB77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F3B5F-C02C-4DA3-98F3-91428D68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the Iterator Model where each operator implements a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Next()</a:t>
            </a:r>
            <a:r>
              <a:rPr lang="en-US" dirty="0"/>
              <a:t> function, but…</a:t>
            </a:r>
          </a:p>
          <a:p>
            <a:r>
              <a:rPr lang="en-US" dirty="0"/>
              <a:t>Each operator emits a </a:t>
            </a:r>
            <a:r>
              <a:rPr lang="en-US" b="1" u="sng" dirty="0"/>
              <a:t>batch</a:t>
            </a:r>
            <a:r>
              <a:rPr lang="en-US" dirty="0"/>
              <a:t> of tuples instead of a single tuple.</a:t>
            </a:r>
          </a:p>
          <a:p>
            <a:pPr lvl="1"/>
            <a:r>
              <a:rPr lang="en-US" dirty="0"/>
              <a:t>The operator's internal loop processes multiple tuples at a time.</a:t>
            </a:r>
          </a:p>
          <a:p>
            <a:pPr lvl="1"/>
            <a:r>
              <a:rPr lang="en-US" dirty="0"/>
              <a:t>The size of the batch can vary based on hardware or query properties.</a:t>
            </a:r>
          </a:p>
          <a:p>
            <a:pPr lvl="1"/>
            <a:r>
              <a:rPr lang="en-US" dirty="0"/>
              <a:t>Each batch will contain one or more columns each their own null bitmaps.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E5D7BB-2B7F-AC4A-39E7-88EAE5632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0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5316BDD-5773-F329-A699-3EBE88DB8AE5}"/>
              </a:ext>
            </a:extLst>
          </p:cNvPr>
          <p:cNvSpPr/>
          <p:nvPr/>
        </p:nvSpPr>
        <p:spPr>
          <a:xfrm>
            <a:off x="6910" y="4547702"/>
            <a:ext cx="1249115" cy="5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DEC83-8A28-4056-83EB-2AB3EE11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Model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77A34A4-2E5C-B7CD-4DE8-C1CB13961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sp>
        <p:nvSpPr>
          <p:cNvPr id="37" name="Rectangle 68">
            <a:extLst>
              <a:ext uri="{FF2B5EF4-FFF2-40B4-BE49-F238E27FC236}">
                <a16:creationId xmlns:a16="http://schemas.microsoft.com/office/drawing/2014/main" id="{D6061E31-B434-475E-A9B2-05957DB2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349" y="2145030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8">
            <a:extLst>
              <a:ext uri="{FF2B5EF4-FFF2-40B4-BE49-F238E27FC236}">
                <a16:creationId xmlns:a16="http://schemas.microsoft.com/office/drawing/2014/main" id="{F704C0E1-2802-4BCD-8E6A-83A2B3E4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551176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68">
            <a:extLst>
              <a:ext uri="{FF2B5EF4-FFF2-40B4-BE49-F238E27FC236}">
                <a16:creationId xmlns:a16="http://schemas.microsoft.com/office/drawing/2014/main" id="{0BCE04D3-296D-4CBB-B32D-83457B23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156" y="3547110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8">
            <a:extLst>
              <a:ext uri="{FF2B5EF4-FFF2-40B4-BE49-F238E27FC236}">
                <a16:creationId xmlns:a16="http://schemas.microsoft.com/office/drawing/2014/main" id="{AE1E68F8-D850-4DD5-80D8-DFC35948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560" y="1151382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ACC6920D-5479-4478-8AD1-897A79C13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4197620"/>
            <a:ext cx="2194560" cy="8125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/>
              <a:cs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|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|&gt;</a:t>
            </a:r>
            <a:r>
              <a:rPr lang="en-US" sz="1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9F7781-F35E-4CDB-BC06-ED6BB46C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80" y="1866841"/>
            <a:ext cx="2857040" cy="12557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1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left.Next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buildHashTable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1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for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right.Next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probe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):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⨝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</a:t>
            </a:r>
            <a:r>
              <a:rPr lang="en-US" sz="1400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2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|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|&gt;</a:t>
            </a:r>
            <a:r>
              <a:rPr lang="en-US" sz="1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25456341-26A0-469C-A7A0-24DBA7D2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800" y="875054"/>
            <a:ext cx="2286000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</a:rPr>
              <a:t>projection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(t))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|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|&gt;</a:t>
            </a:r>
            <a:r>
              <a:rPr lang="en-US" sz="1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2086B126-26D1-4D3E-9FBF-1CF058C6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03" y="3226130"/>
            <a:ext cx="2664879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evalPred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(t):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|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|&gt;</a:t>
            </a:r>
            <a:r>
              <a:rPr lang="en-US" sz="1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</p:txBody>
      </p: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6ED97325-A27F-4440-B8F2-2D296BD95786}"/>
              </a:ext>
            </a:extLst>
          </p:cNvPr>
          <p:cNvCxnSpPr>
            <a:cxnSpLocks noChangeShapeType="1"/>
            <a:stCxn id="37" idx="1"/>
            <a:endCxn id="27" idx="0"/>
          </p:cNvCxnSpPr>
          <p:nvPr/>
        </p:nvCxnSpPr>
        <p:spPr bwMode="auto">
          <a:xfrm rot="10800000" flipH="1" flipV="1">
            <a:off x="1916348" y="2190750"/>
            <a:ext cx="141051" cy="2006870"/>
          </a:xfrm>
          <a:prstGeom prst="curvedConnector4">
            <a:avLst>
              <a:gd name="adj1" fmla="val -162069"/>
              <a:gd name="adj2" fmla="val 51139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B3822EF3-E464-49EB-849F-0319FB0F66D2}"/>
              </a:ext>
            </a:extLst>
          </p:cNvPr>
          <p:cNvCxnSpPr>
            <a:cxnSpLocks noChangeShapeType="1"/>
            <a:stCxn id="39" idx="3"/>
            <a:endCxn id="30" idx="0"/>
          </p:cNvCxnSpPr>
          <p:nvPr/>
        </p:nvCxnSpPr>
        <p:spPr bwMode="auto">
          <a:xfrm>
            <a:off x="3914140" y="2596896"/>
            <a:ext cx="570703" cy="629234"/>
          </a:xfrm>
          <a:prstGeom prst="curvedConnector2">
            <a:avLst/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35">
            <a:extLst>
              <a:ext uri="{FF2B5EF4-FFF2-40B4-BE49-F238E27FC236}">
                <a16:creationId xmlns:a16="http://schemas.microsoft.com/office/drawing/2014/main" id="{0DD2301D-6BCE-4CC9-BAC8-D013ADDB2F67}"/>
              </a:ext>
            </a:extLst>
          </p:cNvPr>
          <p:cNvCxnSpPr>
            <a:cxnSpLocks noChangeShapeType="1"/>
            <a:stCxn id="43" idx="1"/>
            <a:endCxn id="46" idx="0"/>
          </p:cNvCxnSpPr>
          <p:nvPr/>
        </p:nvCxnSpPr>
        <p:spPr bwMode="auto">
          <a:xfrm rot="10800000" flipH="1" flipV="1">
            <a:off x="3202156" y="3592830"/>
            <a:ext cx="1463666" cy="604790"/>
          </a:xfrm>
          <a:prstGeom prst="curvedConnector4">
            <a:avLst>
              <a:gd name="adj1" fmla="val -15618"/>
              <a:gd name="adj2" fmla="val 53780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35">
            <a:extLst>
              <a:ext uri="{FF2B5EF4-FFF2-40B4-BE49-F238E27FC236}">
                <a16:creationId xmlns:a16="http://schemas.microsoft.com/office/drawing/2014/main" id="{373C85C9-F2A7-4CFB-A586-E4A932693BFA}"/>
              </a:ext>
            </a:extLst>
          </p:cNvPr>
          <p:cNvCxnSpPr>
            <a:cxnSpLocks noChangeShapeType="1"/>
            <a:stCxn id="51" idx="1"/>
            <a:endCxn id="28" idx="0"/>
          </p:cNvCxnSpPr>
          <p:nvPr/>
        </p:nvCxnSpPr>
        <p:spPr bwMode="auto">
          <a:xfrm rot="10800000" flipH="1" flipV="1">
            <a:off x="2194560" y="1197101"/>
            <a:ext cx="1093240" cy="669739"/>
          </a:xfrm>
          <a:prstGeom prst="curvedConnector4">
            <a:avLst>
              <a:gd name="adj1" fmla="val -20910"/>
              <a:gd name="adj2" fmla="val 53413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610ABFDE-0234-4414-99CE-7D5B70282B73}"/>
              </a:ext>
            </a:extLst>
          </p:cNvPr>
          <p:cNvSpPr/>
          <p:nvPr/>
        </p:nvSpPr>
        <p:spPr>
          <a:xfrm>
            <a:off x="4343400" y="875054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833BBE0-E038-41A2-9980-0B5974FD5CCA}"/>
              </a:ext>
            </a:extLst>
          </p:cNvPr>
          <p:cNvSpPr/>
          <p:nvPr/>
        </p:nvSpPr>
        <p:spPr>
          <a:xfrm>
            <a:off x="1275364" y="1866841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3F803AB-F98F-4D84-A478-247BCD0C4D05}"/>
              </a:ext>
            </a:extLst>
          </p:cNvPr>
          <p:cNvSpPr/>
          <p:nvPr/>
        </p:nvSpPr>
        <p:spPr>
          <a:xfrm>
            <a:off x="513364" y="419762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3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38347796-8E61-4C07-82FC-19BC11A1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42" y="4197620"/>
            <a:ext cx="2194560" cy="8125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[ ]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/>
              <a:cs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out.add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|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|&gt;</a:t>
            </a:r>
            <a:r>
              <a:rPr lang="en-US" sz="1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n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out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C159154-9F5E-410E-98AA-0475B9F8F79B}"/>
              </a:ext>
            </a:extLst>
          </p:cNvPr>
          <p:cNvSpPr/>
          <p:nvPr/>
        </p:nvSpPr>
        <p:spPr>
          <a:xfrm>
            <a:off x="5562600" y="419762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565FCB7-36DF-481D-AED1-E71AD90EF7D7}"/>
              </a:ext>
            </a:extLst>
          </p:cNvPr>
          <p:cNvSpPr/>
          <p:nvPr/>
        </p:nvSpPr>
        <p:spPr>
          <a:xfrm>
            <a:off x="5562600" y="3226130"/>
            <a:ext cx="477236" cy="4772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800" b="1" dirty="0">
                <a:latin typeface="Museo Sans 700" panose="02000000000000000000" pitchFamily="50" charset="0"/>
              </a:rPr>
              <a:t>4</a:t>
            </a:r>
          </a:p>
        </p:txBody>
      </p:sp>
      <p:sp>
        <p:nvSpPr>
          <p:cNvPr id="47" name="Rounded Rectangular Callout 77">
            <a:extLst>
              <a:ext uri="{FF2B5EF4-FFF2-40B4-BE49-F238E27FC236}">
                <a16:creationId xmlns:a16="http://schemas.microsoft.com/office/drawing/2014/main" id="{96EC6B7C-8951-4785-AE0B-CEFF4D4385D4}"/>
              </a:ext>
            </a:extLst>
          </p:cNvPr>
          <p:cNvSpPr/>
          <p:nvPr/>
        </p:nvSpPr>
        <p:spPr bwMode="auto">
          <a:xfrm>
            <a:off x="2057400" y="4129371"/>
            <a:ext cx="1138057" cy="306867"/>
          </a:xfrm>
          <a:prstGeom prst="wedgeRoundRectCallout">
            <a:avLst>
              <a:gd name="adj1" fmla="val 42085"/>
              <a:gd name="adj2" fmla="val 9278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Tuple Batch</a:t>
            </a:r>
          </a:p>
        </p:txBody>
      </p:sp>
      <p:cxnSp>
        <p:nvCxnSpPr>
          <p:cNvPr id="57" name="Straight Connector 35">
            <a:extLst>
              <a:ext uri="{FF2B5EF4-FFF2-40B4-BE49-F238E27FC236}">
                <a16:creationId xmlns:a16="http://schemas.microsoft.com/office/drawing/2014/main" id="{FC05F4ED-13CE-420B-BEBF-85CE2A6A448B}"/>
              </a:ext>
            </a:extLst>
          </p:cNvPr>
          <p:cNvCxnSpPr>
            <a:cxnSpLocks noChangeShapeType="1"/>
            <a:stCxn id="55" idx="3"/>
            <a:endCxn id="56" idx="2"/>
          </p:cNvCxnSpPr>
          <p:nvPr/>
        </p:nvCxnSpPr>
        <p:spPr bwMode="auto">
          <a:xfrm flipV="1">
            <a:off x="3061829" y="2289210"/>
            <a:ext cx="317411" cy="2609041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4">
            <a:extLst>
              <a:ext uri="{FF2B5EF4-FFF2-40B4-BE49-F238E27FC236}">
                <a16:creationId xmlns:a16="http://schemas.microsoft.com/office/drawing/2014/main" id="{81AA1F15-002B-D29C-CFD2-C34A8299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4765C7-BBE0-9307-31BC-48F9859FC6D2}"/>
              </a:ext>
            </a:extLst>
          </p:cNvPr>
          <p:cNvGrpSpPr/>
          <p:nvPr/>
        </p:nvGrpSpPr>
        <p:grpSpPr>
          <a:xfrm>
            <a:off x="6096000" y="2124849"/>
            <a:ext cx="2895600" cy="2514600"/>
            <a:chOff x="6096000" y="2419350"/>
            <a:chExt cx="2895600" cy="2514600"/>
          </a:xfrm>
        </p:grpSpPr>
        <p:sp>
          <p:nvSpPr>
            <p:cNvPr id="9" name="Rectangle 68">
              <a:extLst>
                <a:ext uri="{FF2B5EF4-FFF2-40B4-BE49-F238E27FC236}">
                  <a16:creationId xmlns:a16="http://schemas.microsoft.com/office/drawing/2014/main" id="{CF27153E-3BC1-9872-95DC-4F55C244E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19350"/>
              <a:ext cx="28956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ECE213-9386-77E3-1FB7-A4ECE685CC5A}"/>
                </a:ext>
              </a:extLst>
            </p:cNvPr>
            <p:cNvGrpSpPr/>
            <p:nvPr/>
          </p:nvGrpSpPr>
          <p:grpSpPr>
            <a:xfrm>
              <a:off x="6587082" y="2533654"/>
              <a:ext cx="2137814" cy="2391574"/>
              <a:chOff x="6587082" y="2466176"/>
              <a:chExt cx="2137814" cy="2391574"/>
            </a:xfrm>
          </p:grpSpPr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4FA91D90-BEAC-2774-DE48-45E205698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082" y="4352152"/>
                <a:ext cx="335027" cy="48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12" name="Text Box 14">
                <a:extLst>
                  <a:ext uri="{FF2B5EF4-FFF2-40B4-BE49-F238E27FC236}">
                    <a16:creationId xmlns:a16="http://schemas.microsoft.com/office/drawing/2014/main" id="{7E388C25-F358-E145-3852-FD0E1A10D8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882" y="4352151"/>
                <a:ext cx="310983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3600" b="1" u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S</a:t>
                </a:r>
              </a:p>
            </p:txBody>
          </p:sp>
          <p:sp>
            <p:nvSpPr>
              <p:cNvPr id="13" name="TextBox 70">
                <a:extLst>
                  <a:ext uri="{FF2B5EF4-FFF2-40B4-BE49-F238E27FC236}">
                    <a16:creationId xmlns:a16="http://schemas.microsoft.com/office/drawing/2014/main" id="{650AAE73-79D0-211F-3A0F-5B126B483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888" y="3321401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R.id=S.id</a:t>
                </a:r>
              </a:p>
            </p:txBody>
          </p:sp>
          <p:sp>
            <p:nvSpPr>
              <p:cNvPr id="14" name="TextBox 71">
                <a:extLst>
                  <a:ext uri="{FF2B5EF4-FFF2-40B4-BE49-F238E27FC236}">
                    <a16:creationId xmlns:a16="http://schemas.microsoft.com/office/drawing/2014/main" id="{059C843F-6FB3-6E89-8A61-759F0E15C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482" y="3924204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value&gt;100</a:t>
                </a:r>
              </a:p>
            </p:txBody>
          </p:sp>
          <p:sp>
            <p:nvSpPr>
              <p:cNvPr id="15" name="TextBox 72">
                <a:extLst>
                  <a:ext uri="{FF2B5EF4-FFF2-40B4-BE49-F238E27FC236}">
                    <a16:creationId xmlns:a16="http://schemas.microsoft.com/office/drawing/2014/main" id="{5E01B875-18FE-B725-ED93-8E083EC3A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910" y="2770755"/>
                <a:ext cx="11669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R.id,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S.cdate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endParaRPr>
              </a:p>
            </p:txBody>
          </p:sp>
          <p:grpSp>
            <p:nvGrpSpPr>
              <p:cNvPr id="16" name="Join Op">
                <a:extLst>
                  <a:ext uri="{FF2B5EF4-FFF2-40B4-BE49-F238E27FC236}">
                    <a16:creationId xmlns:a16="http://schemas.microsoft.com/office/drawing/2014/main" id="{191A2516-415A-CE72-1BA8-C6B07E33BF2A}"/>
                  </a:ext>
                </a:extLst>
              </p:cNvPr>
              <p:cNvGrpSpPr/>
              <p:nvPr/>
            </p:nvGrpSpPr>
            <p:grpSpPr>
              <a:xfrm>
                <a:off x="7082856" y="3254068"/>
                <a:ext cx="503648" cy="384482"/>
                <a:chOff x="5195472" y="2425292"/>
                <a:chExt cx="503648" cy="384482"/>
              </a:xfrm>
            </p:grpSpPr>
            <p:sp>
              <p:nvSpPr>
                <p:cNvPr id="26" name="Rectangle 25" hidden="1">
                  <a:extLst>
                    <a:ext uri="{FF2B5EF4-FFF2-40B4-BE49-F238E27FC236}">
                      <a16:creationId xmlns:a16="http://schemas.microsoft.com/office/drawing/2014/main" id="{D2C2F4BD-28D9-DAA2-8A60-FEFC0CA64ACB}"/>
                    </a:ext>
                  </a:extLst>
                </p:cNvPr>
                <p:cNvSpPr/>
                <p:nvPr/>
              </p:nvSpPr>
              <p:spPr>
                <a:xfrm>
                  <a:off x="5222875" y="247379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 hidden="1">
                  <a:extLst>
                    <a:ext uri="{FF2B5EF4-FFF2-40B4-BE49-F238E27FC236}">
                      <a16:creationId xmlns:a16="http://schemas.microsoft.com/office/drawing/2014/main" id="{253CF8D0-E5FA-717E-12BC-33007FE9B1CB}"/>
                    </a:ext>
                  </a:extLst>
                </p:cNvPr>
                <p:cNvSpPr/>
                <p:nvPr/>
              </p:nvSpPr>
              <p:spPr>
                <a:xfrm>
                  <a:off x="5577201" y="247783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Text Box 20">
                  <a:extLst>
                    <a:ext uri="{FF2B5EF4-FFF2-40B4-BE49-F238E27FC236}">
                      <a16:creationId xmlns:a16="http://schemas.microsoft.com/office/drawing/2014/main" id="{50F889AF-8671-A50E-BC20-ED05318DC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425292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⨝</a:t>
                  </a:r>
                </a:p>
              </p:txBody>
            </p:sp>
          </p:grpSp>
          <p:grpSp>
            <p:nvGrpSpPr>
              <p:cNvPr id="17" name="Filter Op">
                <a:extLst>
                  <a:ext uri="{FF2B5EF4-FFF2-40B4-BE49-F238E27FC236}">
                    <a16:creationId xmlns:a16="http://schemas.microsoft.com/office/drawing/2014/main" id="{1EF43646-4C7F-E7D9-3C1A-781B8F4E82B4}"/>
                  </a:ext>
                </a:extLst>
              </p:cNvPr>
              <p:cNvGrpSpPr/>
              <p:nvPr/>
            </p:nvGrpSpPr>
            <p:grpSpPr>
              <a:xfrm>
                <a:off x="7501482" y="3840014"/>
                <a:ext cx="304800" cy="331936"/>
                <a:chOff x="5780945" y="3207779"/>
                <a:chExt cx="304800" cy="331936"/>
              </a:xfrm>
            </p:grpSpPr>
            <p:sp>
              <p:nvSpPr>
                <p:cNvPr id="24" name="magnet" hidden="1">
                  <a:extLst>
                    <a:ext uri="{FF2B5EF4-FFF2-40B4-BE49-F238E27FC236}">
                      <a16:creationId xmlns:a16="http://schemas.microsoft.com/office/drawing/2014/main" id="{4F366590-BBE0-D1D1-D46A-755CB8F4295D}"/>
                    </a:ext>
                  </a:extLst>
                </p:cNvPr>
                <p:cNvSpPr/>
                <p:nvPr/>
              </p:nvSpPr>
              <p:spPr>
                <a:xfrm>
                  <a:off x="5963826" y="3207779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 Box 20">
                  <a:extLst>
                    <a:ext uri="{FF2B5EF4-FFF2-40B4-BE49-F238E27FC236}">
                      <a16:creationId xmlns:a16="http://schemas.microsoft.com/office/drawing/2014/main" id="{3682A1FA-01CF-DD53-65E2-B0A2B20BA9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0945" y="3224701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ymbol" pitchFamily="18" charset="2"/>
                      <a:ea typeface="ＭＳ Ｐゴシック" charset="-128"/>
                      <a:cs typeface="+mn-cs"/>
                    </a:rPr>
                    <a:t>s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18" name="Text Box 20">
                <a:extLst>
                  <a:ext uri="{FF2B5EF4-FFF2-40B4-BE49-F238E27FC236}">
                    <a16:creationId xmlns:a16="http://schemas.microsoft.com/office/drawing/2014/main" id="{E23B66E1-9286-6D55-104B-B08BFA921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512" y="2676734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rPr>
                  <a:t>p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cxnSp>
            <p:nvCxnSpPr>
              <p:cNvPr id="19" name="Straight Connector 35">
                <a:extLst>
                  <a:ext uri="{FF2B5EF4-FFF2-40B4-BE49-F238E27FC236}">
                    <a16:creationId xmlns:a16="http://schemas.microsoft.com/office/drawing/2014/main" id="{55E074F5-4796-5719-86B8-BF94CCFC3547}"/>
                  </a:ext>
                </a:extLst>
              </p:cNvPr>
              <p:cNvCxnSpPr>
                <a:cxnSpLocks noChangeShapeType="1"/>
                <a:stCxn id="11" idx="0"/>
                <a:endCxn id="26" idx="2"/>
              </p:cNvCxnSpPr>
              <p:nvPr/>
            </p:nvCxnSpPr>
            <p:spPr bwMode="auto">
              <a:xfrm flipV="1">
                <a:off x="6754596" y="3634507"/>
                <a:ext cx="416623" cy="717645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36">
                <a:extLst>
                  <a:ext uri="{FF2B5EF4-FFF2-40B4-BE49-F238E27FC236}">
                    <a16:creationId xmlns:a16="http://schemas.microsoft.com/office/drawing/2014/main" id="{D521E722-1F02-5ED1-E4C0-ACC3677647C0}"/>
                  </a:ext>
                </a:extLst>
              </p:cNvPr>
              <p:cNvCxnSpPr>
                <a:cxnSpLocks noChangeShapeType="1"/>
                <a:stCxn id="12" idx="0"/>
                <a:endCxn id="24" idx="2"/>
              </p:cNvCxnSpPr>
              <p:nvPr/>
            </p:nvCxnSpPr>
            <p:spPr bwMode="auto">
              <a:xfrm flipH="1" flipV="1">
                <a:off x="7745323" y="4171950"/>
                <a:ext cx="64051" cy="180201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39">
                <a:extLst>
                  <a:ext uri="{FF2B5EF4-FFF2-40B4-BE49-F238E27FC236}">
                    <a16:creationId xmlns:a16="http://schemas.microsoft.com/office/drawing/2014/main" id="{871ECB13-AE57-6EAF-6B0A-B485DAC14A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19963" y="3059407"/>
                <a:ext cx="4263" cy="235443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42">
                <a:extLst>
                  <a:ext uri="{FF2B5EF4-FFF2-40B4-BE49-F238E27FC236}">
                    <a16:creationId xmlns:a16="http://schemas.microsoft.com/office/drawing/2014/main" id="{ABE418BD-54A7-515C-9EC1-E2C077412C59}"/>
                  </a:ext>
                </a:extLst>
              </p:cNvPr>
              <p:cNvCxnSpPr>
                <a:cxnSpLocks noChangeShapeType="1"/>
                <a:stCxn id="25" idx="0"/>
                <a:endCxn id="45" idx="2"/>
              </p:cNvCxnSpPr>
              <p:nvPr/>
            </p:nvCxnSpPr>
            <p:spPr bwMode="auto">
              <a:xfrm flipH="1" flipV="1">
                <a:off x="7525545" y="3638550"/>
                <a:ext cx="88209" cy="218386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39">
                <a:extLst>
                  <a:ext uri="{FF2B5EF4-FFF2-40B4-BE49-F238E27FC236}">
                    <a16:creationId xmlns:a16="http://schemas.microsoft.com/office/drawing/2014/main" id="{0A9783D6-9AA5-C8E3-A763-BE8E860D1B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25410" y="2466176"/>
                <a:ext cx="1662" cy="225118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9BD7E2C5-8FB3-1EC8-BA79-74C4259F22BA}"/>
              </a:ext>
            </a:extLst>
          </p:cNvPr>
          <p:cNvCxnSpPr>
            <a:cxnSpLocks noChangeShapeType="1"/>
            <a:stCxn id="6" idx="0"/>
            <a:endCxn id="2" idx="2"/>
          </p:cNvCxnSpPr>
          <p:nvPr/>
        </p:nvCxnSpPr>
        <p:spPr bwMode="auto">
          <a:xfrm rot="16200000" flipV="1">
            <a:off x="4487790" y="3857694"/>
            <a:ext cx="1123625" cy="734303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5">
            <a:extLst>
              <a:ext uri="{FF2B5EF4-FFF2-40B4-BE49-F238E27FC236}">
                <a16:creationId xmlns:a16="http://schemas.microsoft.com/office/drawing/2014/main" id="{5FED40F4-5E7D-8BA9-79A9-EEFA40FD77A4}"/>
              </a:ext>
            </a:extLst>
          </p:cNvPr>
          <p:cNvCxnSpPr>
            <a:cxnSpLocks noChangeShapeType="1"/>
            <a:stCxn id="4" idx="0"/>
            <a:endCxn id="58" idx="2"/>
          </p:cNvCxnSpPr>
          <p:nvPr/>
        </p:nvCxnSpPr>
        <p:spPr bwMode="auto">
          <a:xfrm rot="16200000" flipV="1">
            <a:off x="3765211" y="2469724"/>
            <a:ext cx="1241414" cy="1696314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0" name="Group 59" hidden="1">
            <a:extLst>
              <a:ext uri="{FF2B5EF4-FFF2-40B4-BE49-F238E27FC236}">
                <a16:creationId xmlns:a16="http://schemas.microsoft.com/office/drawing/2014/main" id="{D0BBE084-A2A5-CA95-3D42-EEAECB1BFAEA}"/>
              </a:ext>
            </a:extLst>
          </p:cNvPr>
          <p:cNvGrpSpPr/>
          <p:nvPr/>
        </p:nvGrpSpPr>
        <p:grpSpPr>
          <a:xfrm>
            <a:off x="3016109" y="2243490"/>
            <a:ext cx="2423504" cy="2677621"/>
            <a:chOff x="3016109" y="2243490"/>
            <a:chExt cx="2423504" cy="2677621"/>
          </a:xfrm>
        </p:grpSpPr>
        <p:sp>
          <p:nvSpPr>
            <p:cNvPr id="55" name="mark">
              <a:extLst>
                <a:ext uri="{FF2B5EF4-FFF2-40B4-BE49-F238E27FC236}">
                  <a16:creationId xmlns:a16="http://schemas.microsoft.com/office/drawing/2014/main" id="{510B5964-20A2-47F0-B349-52E5CEEF1B64}"/>
                </a:ext>
              </a:extLst>
            </p:cNvPr>
            <p:cNvSpPr/>
            <p:nvPr/>
          </p:nvSpPr>
          <p:spPr>
            <a:xfrm>
              <a:off x="3016109" y="4875391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6" name="mark">
              <a:extLst>
                <a:ext uri="{FF2B5EF4-FFF2-40B4-BE49-F238E27FC236}">
                  <a16:creationId xmlns:a16="http://schemas.microsoft.com/office/drawing/2014/main" id="{C85D4547-15D9-4663-8EAD-A585FC7A2DA3}"/>
                </a:ext>
              </a:extLst>
            </p:cNvPr>
            <p:cNvSpPr/>
            <p:nvPr/>
          </p:nvSpPr>
          <p:spPr>
            <a:xfrm>
              <a:off x="3356380" y="224349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" name="mark">
              <a:extLst>
                <a:ext uri="{FF2B5EF4-FFF2-40B4-BE49-F238E27FC236}">
                  <a16:creationId xmlns:a16="http://schemas.microsoft.com/office/drawing/2014/main" id="{6D26A527-CE6A-4DE8-0E21-B71D9A397A7C}"/>
                </a:ext>
              </a:extLst>
            </p:cNvPr>
            <p:cNvSpPr/>
            <p:nvPr/>
          </p:nvSpPr>
          <p:spPr>
            <a:xfrm>
              <a:off x="4659590" y="361731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" name="mark">
              <a:extLst>
                <a:ext uri="{FF2B5EF4-FFF2-40B4-BE49-F238E27FC236}">
                  <a16:creationId xmlns:a16="http://schemas.microsoft.com/office/drawing/2014/main" id="{01C1C392-CD6D-03A0-7180-B247B6CBBB06}"/>
                </a:ext>
              </a:extLst>
            </p:cNvPr>
            <p:cNvSpPr/>
            <p:nvPr/>
          </p:nvSpPr>
          <p:spPr>
            <a:xfrm>
              <a:off x="5211215" y="3938588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" name="mark">
              <a:extLst>
                <a:ext uri="{FF2B5EF4-FFF2-40B4-BE49-F238E27FC236}">
                  <a16:creationId xmlns:a16="http://schemas.microsoft.com/office/drawing/2014/main" id="{82B101FC-D82B-57C6-6548-8FC20E4CE541}"/>
                </a:ext>
              </a:extLst>
            </p:cNvPr>
            <p:cNvSpPr/>
            <p:nvPr/>
          </p:nvSpPr>
          <p:spPr>
            <a:xfrm>
              <a:off x="5393893" y="4786658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8" name="mark">
              <a:extLst>
                <a:ext uri="{FF2B5EF4-FFF2-40B4-BE49-F238E27FC236}">
                  <a16:creationId xmlns:a16="http://schemas.microsoft.com/office/drawing/2014/main" id="{7E6DD838-3A73-D35D-A2A6-0D5B9448C1CB}"/>
                </a:ext>
              </a:extLst>
            </p:cNvPr>
            <p:cNvSpPr/>
            <p:nvPr/>
          </p:nvSpPr>
          <p:spPr>
            <a:xfrm>
              <a:off x="3514901" y="265145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44BDAC-C825-3238-0A53-4255DCACF671}"/>
              </a:ext>
            </a:extLst>
          </p:cNvPr>
          <p:cNvGrpSpPr/>
          <p:nvPr/>
        </p:nvGrpSpPr>
        <p:grpSpPr>
          <a:xfrm>
            <a:off x="76200" y="742950"/>
            <a:ext cx="1181836" cy="386894"/>
            <a:chOff x="228600" y="819150"/>
            <a:chExt cx="1181836" cy="38689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466BD3C-3FC9-5B8C-CDAC-039C2A8B0437}"/>
                </a:ext>
              </a:extLst>
            </p:cNvPr>
            <p:cNvGrpSpPr/>
            <p:nvPr/>
          </p:nvGrpSpPr>
          <p:grpSpPr>
            <a:xfrm>
              <a:off x="228600" y="819150"/>
              <a:ext cx="1181836" cy="215444"/>
              <a:chOff x="228600" y="819150"/>
              <a:chExt cx="1181836" cy="215444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771E9FFC-E99C-A85D-804A-8FE4ABEEA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116" y="926872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EDF3DF-6C2B-B03F-0EDB-85414251131D}"/>
                  </a:ext>
                </a:extLst>
              </p:cNvPr>
              <p:cNvSpPr txBox="1"/>
              <p:nvPr/>
            </p:nvSpPr>
            <p:spPr>
              <a:xfrm>
                <a:off x="228600" y="819150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Control Flow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8360650-954B-1DB5-C3D8-FAAEFFAF40DC}"/>
                </a:ext>
              </a:extLst>
            </p:cNvPr>
            <p:cNvGrpSpPr/>
            <p:nvPr/>
          </p:nvGrpSpPr>
          <p:grpSpPr>
            <a:xfrm>
              <a:off x="228600" y="990600"/>
              <a:ext cx="1181836" cy="215444"/>
              <a:chOff x="269774" y="1101394"/>
              <a:chExt cx="1181836" cy="215444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7E05FBD-C947-8A5F-E405-B1278AEB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290" y="1209116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491631-2568-999F-BAE1-D638A4729349}"/>
                  </a:ext>
                </a:extLst>
              </p:cNvPr>
              <p:cNvSpPr txBox="1"/>
              <p:nvPr/>
            </p:nvSpPr>
            <p:spPr>
              <a:xfrm>
                <a:off x="269774" y="1101394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Data Flow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91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3" grpId="0" animBg="1"/>
      <p:bldP spid="54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717447-2D46-85B2-B964-6195B6432ABE}"/>
              </a:ext>
            </a:extLst>
          </p:cNvPr>
          <p:cNvSpPr/>
          <p:nvPr/>
        </p:nvSpPr>
        <p:spPr>
          <a:xfrm>
            <a:off x="6910" y="4547702"/>
            <a:ext cx="1249115" cy="5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E2299-7FAF-442B-8582-82A38DE3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1FE38-DCFA-4867-98AD-AE6D02F2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 for OLAP queries because it greatly reduces the number of invocations per operator.</a:t>
            </a:r>
          </a:p>
          <a:p>
            <a:endParaRPr lang="en-US" sz="600" dirty="0"/>
          </a:p>
          <a:p>
            <a:r>
              <a:rPr lang="en-US" dirty="0"/>
              <a:t>Allows an out-of-order CPU to efficiently execute operators over batches of tuples.</a:t>
            </a:r>
          </a:p>
          <a:p>
            <a:pPr lvl="1"/>
            <a:r>
              <a:rPr lang="en-US" dirty="0"/>
              <a:t>Operators perform work in tight for-loops over arrays, which compilers know how to optimize / vectorize.</a:t>
            </a:r>
          </a:p>
          <a:p>
            <a:pPr lvl="1"/>
            <a:r>
              <a:rPr lang="en-US" dirty="0"/>
              <a:t>No data or control dependencies.</a:t>
            </a:r>
          </a:p>
          <a:p>
            <a:pPr lvl="1"/>
            <a:r>
              <a:rPr lang="en-US" dirty="0"/>
              <a:t>Hot instruction cache.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D3D45D6-E63B-267C-6851-710564A5E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0DBB3B-66B5-08A1-4CAF-C1DFE882C604}"/>
              </a:ext>
            </a:extLst>
          </p:cNvPr>
          <p:cNvGrpSpPr/>
          <p:nvPr/>
        </p:nvGrpSpPr>
        <p:grpSpPr>
          <a:xfrm>
            <a:off x="76200" y="3720170"/>
            <a:ext cx="8932004" cy="1344555"/>
            <a:chOff x="76200" y="3720170"/>
            <a:chExt cx="8932004" cy="1344555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A7B054C-4880-47EE-9D95-6359BCFED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200" y="4492935"/>
              <a:ext cx="853440" cy="18486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8C4F706-0335-4B8F-850A-583186F54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63396" y="4804867"/>
              <a:ext cx="853440" cy="10941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78F84C5-460C-41EC-A595-0E205D7D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0120" y="4781958"/>
              <a:ext cx="853440" cy="2646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7CBED3-DFE8-48D5-81C4-EE665E3E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7311" y="4728214"/>
              <a:ext cx="853440" cy="3365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A604E0-A051-4A1B-8D41-2409CE454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19200" y="4396189"/>
              <a:ext cx="993913" cy="1927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49F281-F8B8-4E3A-9179-E885CF27E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" y="3988578"/>
              <a:ext cx="731520" cy="259572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6DF40F1-CB36-493C-9C83-B8F4F73FA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45529" y="4792864"/>
              <a:ext cx="851925" cy="1977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9A6621-8EA0-4557-8A88-AD482D6F9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94597" y="4352051"/>
              <a:ext cx="731520" cy="6578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A85905-4628-4F9C-8FB4-B90C23624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4876800" y="4475530"/>
              <a:ext cx="914400" cy="1524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86A21A6-9FE8-A854-1D7C-F2328F636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029200" y="4804867"/>
              <a:ext cx="853440" cy="141625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532D23E-01A8-E027-528F-9F6937E3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717704" y="4494260"/>
              <a:ext cx="914400" cy="11611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990A7E8-0363-0881-7F58-DED02491F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154764" y="4728214"/>
              <a:ext cx="853440" cy="31358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46DC1A6-75AC-6188-3075-C60B742D6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355448" y="4065639"/>
              <a:ext cx="640080" cy="48609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3CE1B21-0270-C7AF-4D41-DCF79D52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536819" y="4450102"/>
              <a:ext cx="914400" cy="208871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AD06099E-6D8F-CCAD-74D5-7AB81A9E9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096000" y="4681726"/>
              <a:ext cx="640080" cy="32101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8C33FDA-1F94-7315-0548-80CE877F5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943600" y="4315319"/>
              <a:ext cx="914400" cy="278008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DFD8B02C-EB0C-8536-1727-87423B8EC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465021" y="4027487"/>
              <a:ext cx="822960" cy="389036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3955EAF2-288D-6D50-8616-F0D38A3DD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465409" y="4072760"/>
              <a:ext cx="914400" cy="179501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CA27C84-CE81-B6B1-50E7-54E3C6405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1153619" y="3978072"/>
              <a:ext cx="914400" cy="319053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78AEFEBA-6F7B-68A7-6BE2-3B2A0B0C6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455741" y="4065639"/>
              <a:ext cx="914400" cy="200194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E8435059-514D-78CC-5B9A-B10551B3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209800" y="4134841"/>
              <a:ext cx="914400" cy="173322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9A705655-5092-8D80-BE92-61F60070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3360474" y="4000689"/>
              <a:ext cx="914400" cy="351362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C3343216-80FE-37E7-F846-22E6ABB9A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7761922" y="3720170"/>
              <a:ext cx="904875" cy="219075"/>
            </a:xfrm>
            <a:prstGeom prst="rect">
              <a:avLst/>
            </a:prstGeom>
          </p:spPr>
        </p:pic>
      </p:grpSp>
      <p:pic>
        <p:nvPicPr>
          <p:cNvPr id="2" name="Picture 1" hidden="1">
            <a:hlinkClick r:id="rId46"/>
            <a:extLst>
              <a:ext uri="{FF2B5EF4-FFF2-40B4-BE49-F238E27FC236}">
                <a16:creationId xmlns:a16="http://schemas.microsoft.com/office/drawing/2014/main" id="{B9DF1699-8BE6-1DE4-F0EF-D8F4D195AD5E}"/>
              </a:ext>
            </a:extLst>
          </p:cNvPr>
          <p:cNvPicPr>
            <a:picLocks noChangeAspect="1"/>
          </p:cNvPicPr>
          <p:nvPr/>
        </p:nvPicPr>
        <p:blipFill>
          <a:blip r:embed="rId47"/>
          <a:srcRect/>
          <a:stretch/>
        </p:blipFill>
        <p:spPr>
          <a:xfrm rot="120000">
            <a:off x="2971800" y="857727"/>
            <a:ext cx="5943597" cy="3343274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8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0695-2E58-D4A3-8D89-1EFA5AD5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37335-B92A-4BBC-C8E0-99BC2894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previous examples, the DBMS starts executing a query by invoking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Next()</a:t>
            </a:r>
            <a:r>
              <a:rPr lang="en-US" dirty="0"/>
              <a:t> at the root of the query plan and </a:t>
            </a:r>
            <a:r>
              <a:rPr lang="en-US" b="1" i="1" dirty="0"/>
              <a:t>pulling</a:t>
            </a:r>
            <a:r>
              <a:rPr lang="en-US" dirty="0"/>
              <a:t> data up from leaf operators.</a:t>
            </a:r>
          </a:p>
          <a:p>
            <a:endParaRPr lang="en-US" sz="1200" dirty="0"/>
          </a:p>
          <a:p>
            <a:r>
              <a:rPr lang="en-US" dirty="0"/>
              <a:t>This is the how most DBMSs implement their execution engine.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AE146-7563-D83C-6BB3-E35E10653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latin typeface="Inconsolata" panose="00000509000000000000" pitchFamily="49" charset="0"/>
              </a:rPr>
              <a:t>19</a:t>
            </a:fld>
            <a:endParaRPr lang="en-US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9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Midterm 1</a:t>
            </a:r>
            <a:r>
              <a:rPr lang="en-US" altLang="en-US" dirty="0"/>
              <a:t>: Done grading, just a couple of make-ups still in the pipeline.</a:t>
            </a:r>
          </a:p>
          <a:p>
            <a:endParaRPr lang="en-US" altLang="en-US" b="1" dirty="0"/>
          </a:p>
          <a:p>
            <a:r>
              <a:rPr lang="en-US" altLang="en-US" b="1" dirty="0"/>
              <a:t>Monday:</a:t>
            </a:r>
            <a:r>
              <a:rPr lang="en-US" altLang="en-US" dirty="0"/>
              <a:t> we'll discuss/release exam grades, mid-semester grades</a:t>
            </a:r>
          </a:p>
          <a:p>
            <a:endParaRPr lang="en-US" altLang="en-US" b="1" dirty="0"/>
          </a:p>
          <a:p>
            <a:r>
              <a:rPr lang="en-US" altLang="en-US" b="1" dirty="0"/>
              <a:t>Exam Solutions:</a:t>
            </a:r>
            <a:r>
              <a:rPr lang="en-US" altLang="en-US" dirty="0"/>
              <a:t> we'll either release next week or make available in office hours</a:t>
            </a:r>
            <a:endParaRPr lang="en-US" altLang="en-US" b="1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BD29FC-3791-4B8E-A068-A3212BE3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Processing Direction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7C226-2E57-4136-B62B-0459391A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Top-to-Bottom (Pull)</a:t>
            </a:r>
          </a:p>
          <a:p>
            <a:pPr lvl="1"/>
            <a:r>
              <a:rPr lang="en-US" dirty="0"/>
              <a:t>Start with the root and "pull" data up from its children.</a:t>
            </a:r>
          </a:p>
          <a:p>
            <a:pPr lvl="1"/>
            <a:r>
              <a:rPr lang="en-US" dirty="0"/>
              <a:t>Tuples are always passed between operators using function calls (unless it's a pipeline breaker).</a:t>
            </a:r>
          </a:p>
          <a:p>
            <a:endParaRPr lang="en-US" sz="1200" dirty="0"/>
          </a:p>
          <a:p>
            <a:r>
              <a:rPr lang="en-US" b="1" dirty="0"/>
              <a:t>Approach #2: Bottom-to-Top (Push)</a:t>
            </a:r>
          </a:p>
          <a:p>
            <a:pPr lvl="1"/>
            <a:r>
              <a:rPr lang="en-US" dirty="0"/>
              <a:t>Start with leaf nodes and "push" data to their parents.</a:t>
            </a:r>
          </a:p>
          <a:p>
            <a:pPr lvl="1"/>
            <a:r>
              <a:rPr lang="en-US" dirty="0"/>
              <a:t>"fuse" operators together within a for-loop to minimize intermediate copies / function calls</a:t>
            </a:r>
          </a:p>
          <a:p>
            <a:pPr lvl="1"/>
            <a:r>
              <a:rPr lang="en-US" dirty="0"/>
              <a:t>Easier to orchestrate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01BAD-0689-4BF8-8EDE-C94CFE939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latin typeface="Inconsolata" panose="00000509000000000000" pitchFamily="49" charset="0"/>
              </a:rPr>
              <a:t>20</a:t>
            </a:fld>
            <a:endParaRPr lang="en-US" dirty="0">
              <a:latin typeface="Inconsolata" panose="00000509000000000000" pitchFamily="49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D4E761-16D8-8ADE-CA3B-CFD294390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5159" y="4221176"/>
            <a:ext cx="1429035" cy="331774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7C31A2ED-6EEE-51BE-56D4-46A86D69E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26857" y="4221176"/>
            <a:ext cx="1097280" cy="3137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A405C79-9B72-F16E-3C1B-EE3E1231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76800" y="4163641"/>
            <a:ext cx="1429037" cy="371312"/>
          </a:xfrm>
          <a:prstGeom prst="rect">
            <a:avLst/>
          </a:prstGeom>
        </p:spPr>
      </p:pic>
      <p:pic>
        <p:nvPicPr>
          <p:cNvPr id="9" name="Picture 8" hidden="1">
            <a:hlinkClick r:id="rId8"/>
            <a:extLst>
              <a:ext uri="{FF2B5EF4-FFF2-40B4-BE49-F238E27FC236}">
                <a16:creationId xmlns:a16="http://schemas.microsoft.com/office/drawing/2014/main" id="{2E07A65B-0A3D-966D-219B-8FE3BC1D5C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60000">
            <a:off x="3491232" y="558682"/>
            <a:ext cx="5120640" cy="46309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2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:a16="http://schemas.microsoft.com/office/drawing/2014/main" id="{CE79CD7E-A61F-6F41-584F-CE3C59F7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124849"/>
            <a:ext cx="28956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 Box 4">
            <a:extLst>
              <a:ext uri="{FF2B5EF4-FFF2-40B4-BE49-F238E27FC236}">
                <a16:creationId xmlns:a16="http://schemas.microsoft.com/office/drawing/2014/main" id="{B9397C51-BC28-4174-BB6B-329C0250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DEC83-8A28-4056-83EB-2AB3EE11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Push-based Iterator Model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1B8BFB-A529-94F9-D357-5E1862D53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sp>
        <p:nvSpPr>
          <p:cNvPr id="37" name="Rectangle 68" hidden="1">
            <a:extLst>
              <a:ext uri="{FF2B5EF4-FFF2-40B4-BE49-F238E27FC236}">
                <a16:creationId xmlns:a16="http://schemas.microsoft.com/office/drawing/2014/main" id="{D6061E31-B434-475E-A9B2-05957DB2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57" y="2186753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8" hidden="1">
            <a:extLst>
              <a:ext uri="{FF2B5EF4-FFF2-40B4-BE49-F238E27FC236}">
                <a16:creationId xmlns:a16="http://schemas.microsoft.com/office/drawing/2014/main" id="{F704C0E1-2802-4BCD-8E6A-83A2B3E4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58" y="2576159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68" hidden="1">
            <a:extLst>
              <a:ext uri="{FF2B5EF4-FFF2-40B4-BE49-F238E27FC236}">
                <a16:creationId xmlns:a16="http://schemas.microsoft.com/office/drawing/2014/main" id="{0BCE04D3-296D-4CBB-B32D-83457B23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32" y="3368396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8" hidden="1">
            <a:extLst>
              <a:ext uri="{FF2B5EF4-FFF2-40B4-BE49-F238E27FC236}">
                <a16:creationId xmlns:a16="http://schemas.microsoft.com/office/drawing/2014/main" id="{AE1E68F8-D850-4DD5-80D8-DFC35948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320" y="1377128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7B8E28-F30A-0B52-1D4B-F5281F413537}"/>
              </a:ext>
            </a:extLst>
          </p:cNvPr>
          <p:cNvGrpSpPr/>
          <p:nvPr/>
        </p:nvGrpSpPr>
        <p:grpSpPr>
          <a:xfrm>
            <a:off x="1249681" y="3269421"/>
            <a:ext cx="3779519" cy="978729"/>
            <a:chOff x="1324049" y="1788172"/>
            <a:chExt cx="3779519" cy="978729"/>
          </a:xfrm>
        </p:grpSpPr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C1E1A583-DE80-40AD-8B61-802FB555E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168" y="1788172"/>
              <a:ext cx="3200400" cy="9787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4B4B4B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for 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2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in </a:t>
              </a:r>
              <a:r>
                <a:rPr lang="en-US" sz="16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S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:</a:t>
              </a:r>
            </a:p>
            <a:p>
              <a:pPr algn="l">
                <a:lnSpc>
                  <a:spcPct val="9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if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</a:t>
              </a:r>
              <a:r>
                <a:rPr lang="en-US" sz="16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evalPred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(t):</a:t>
              </a:r>
            </a:p>
            <a:p>
              <a:pPr algn="l">
                <a:lnSpc>
                  <a:spcPct val="9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  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if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</a:t>
              </a:r>
              <a:r>
                <a:rPr lang="en-US" sz="16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probeHashTable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2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):</a:t>
              </a:r>
            </a:p>
            <a:p>
              <a:pPr algn="l">
                <a:lnSpc>
                  <a:spcPct val="9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     </a:t>
              </a:r>
              <a:r>
                <a:rPr lang="en-US" sz="16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emit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</a:t>
              </a:r>
              <a:r>
                <a:rPr lang="en-US" sz="16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projection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1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⨝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2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))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AA33B74-A12E-4F68-9DCE-4CD9178BCB68}"/>
                </a:ext>
              </a:extLst>
            </p:cNvPr>
            <p:cNvSpPr/>
            <p:nvPr/>
          </p:nvSpPr>
          <p:spPr>
            <a:xfrm>
              <a:off x="1324049" y="1788172"/>
              <a:ext cx="477236" cy="4772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 sz="2800" b="1" dirty="0">
                  <a:latin typeface="Lato Black" panose="020F0A02020204030203" pitchFamily="34" charset="0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508806-1910-01C1-152B-137A0E18B03D}"/>
              </a:ext>
            </a:extLst>
          </p:cNvPr>
          <p:cNvGrpSpPr/>
          <p:nvPr/>
        </p:nvGrpSpPr>
        <p:grpSpPr>
          <a:xfrm>
            <a:off x="1249681" y="2112419"/>
            <a:ext cx="3779518" cy="535531"/>
            <a:chOff x="1324049" y="1004242"/>
            <a:chExt cx="3779518" cy="535531"/>
          </a:xfrm>
        </p:grpSpPr>
        <p:sp>
          <p:nvSpPr>
            <p:cNvPr id="27" name="Text Box 4">
              <a:extLst>
                <a:ext uri="{FF2B5EF4-FFF2-40B4-BE49-F238E27FC236}">
                  <a16:creationId xmlns:a16="http://schemas.microsoft.com/office/drawing/2014/main" id="{ACC6920D-5479-4478-8AD1-897A79C13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167" y="1004242"/>
              <a:ext cx="3200400" cy="5355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4B4B4B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for 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1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in </a:t>
              </a:r>
              <a:r>
                <a:rPr lang="en-US" sz="16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R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:</a:t>
              </a:r>
              <a:endPara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en-US" sz="160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 </a:t>
              </a:r>
              <a:r>
                <a:rPr lang="en-US" sz="16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buildHashTable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1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)</a:t>
              </a:r>
              <a:endParaRPr lang="en-US" sz="16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126DC4-51F0-458C-93C1-E909EC5C93C1}"/>
                </a:ext>
              </a:extLst>
            </p:cNvPr>
            <p:cNvSpPr/>
            <p:nvPr/>
          </p:nvSpPr>
          <p:spPr>
            <a:xfrm>
              <a:off x="1324049" y="1004242"/>
              <a:ext cx="477236" cy="4772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 sz="2800" b="1" dirty="0">
                  <a:latin typeface="Lato Black" panose="020F0A02020204030203" pitchFamily="34" charset="0"/>
                </a:rPr>
                <a:t>1</a:t>
              </a:r>
            </a:p>
          </p:txBody>
        </p:sp>
      </p:grpSp>
      <p:grpSp>
        <p:nvGrpSpPr>
          <p:cNvPr id="87" name="marks" hidden="1">
            <a:extLst>
              <a:ext uri="{FF2B5EF4-FFF2-40B4-BE49-F238E27FC236}">
                <a16:creationId xmlns:a16="http://schemas.microsoft.com/office/drawing/2014/main" id="{D61FB35F-D970-46FF-B8C6-A6936AC6EF66}"/>
              </a:ext>
            </a:extLst>
          </p:cNvPr>
          <p:cNvGrpSpPr/>
          <p:nvPr/>
        </p:nvGrpSpPr>
        <p:grpSpPr>
          <a:xfrm>
            <a:off x="1762520" y="1459230"/>
            <a:ext cx="3579104" cy="2993124"/>
            <a:chOff x="1762520" y="1459230"/>
            <a:chExt cx="3579104" cy="2993124"/>
          </a:xfrm>
        </p:grpSpPr>
        <p:sp>
          <p:nvSpPr>
            <p:cNvPr id="49" name="mark">
              <a:extLst>
                <a:ext uri="{FF2B5EF4-FFF2-40B4-BE49-F238E27FC236}">
                  <a16:creationId xmlns:a16="http://schemas.microsoft.com/office/drawing/2014/main" id="{CFCBBC90-AF10-4C33-A66A-902ABF8D7399}"/>
                </a:ext>
              </a:extLst>
            </p:cNvPr>
            <p:cNvSpPr/>
            <p:nvPr/>
          </p:nvSpPr>
          <p:spPr>
            <a:xfrm>
              <a:off x="1762520" y="438377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0" name="mark">
              <a:extLst>
                <a:ext uri="{FF2B5EF4-FFF2-40B4-BE49-F238E27FC236}">
                  <a16:creationId xmlns:a16="http://schemas.microsoft.com/office/drawing/2014/main" id="{F6AECA92-B51A-40A3-99AF-A8A9268A5851}"/>
                </a:ext>
              </a:extLst>
            </p:cNvPr>
            <p:cNvSpPr/>
            <p:nvPr/>
          </p:nvSpPr>
          <p:spPr>
            <a:xfrm>
              <a:off x="3352800" y="2252712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2" name="mark">
              <a:extLst>
                <a:ext uri="{FF2B5EF4-FFF2-40B4-BE49-F238E27FC236}">
                  <a16:creationId xmlns:a16="http://schemas.microsoft.com/office/drawing/2014/main" id="{039666D0-2D0C-44F9-9468-1BCE43D9EBF2}"/>
                </a:ext>
              </a:extLst>
            </p:cNvPr>
            <p:cNvSpPr/>
            <p:nvPr/>
          </p:nvSpPr>
          <p:spPr>
            <a:xfrm>
              <a:off x="2763208" y="221639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3" name="mark">
              <a:extLst>
                <a:ext uri="{FF2B5EF4-FFF2-40B4-BE49-F238E27FC236}">
                  <a16:creationId xmlns:a16="http://schemas.microsoft.com/office/drawing/2014/main" id="{103D0341-2A12-4091-A1E5-D26D9438342A}"/>
                </a:ext>
              </a:extLst>
            </p:cNvPr>
            <p:cNvSpPr/>
            <p:nvPr/>
          </p:nvSpPr>
          <p:spPr>
            <a:xfrm>
              <a:off x="3062289" y="14592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5" name="mark">
              <a:extLst>
                <a:ext uri="{FF2B5EF4-FFF2-40B4-BE49-F238E27FC236}">
                  <a16:creationId xmlns:a16="http://schemas.microsoft.com/office/drawing/2014/main" id="{79D6B2C4-488A-4E28-94EE-F8CFD81AB4C2}"/>
                </a:ext>
              </a:extLst>
            </p:cNvPr>
            <p:cNvSpPr/>
            <p:nvPr/>
          </p:nvSpPr>
          <p:spPr>
            <a:xfrm>
              <a:off x="2926080" y="266890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6" name="mark">
              <a:extLst>
                <a:ext uri="{FF2B5EF4-FFF2-40B4-BE49-F238E27FC236}">
                  <a16:creationId xmlns:a16="http://schemas.microsoft.com/office/drawing/2014/main" id="{98F3339A-5CD9-4CA0-97B0-E787B57B8E97}"/>
                </a:ext>
              </a:extLst>
            </p:cNvPr>
            <p:cNvSpPr/>
            <p:nvPr/>
          </p:nvSpPr>
          <p:spPr>
            <a:xfrm>
              <a:off x="4233867" y="344519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8" name="mark">
              <a:extLst>
                <a:ext uri="{FF2B5EF4-FFF2-40B4-BE49-F238E27FC236}">
                  <a16:creationId xmlns:a16="http://schemas.microsoft.com/office/drawing/2014/main" id="{56A11FF1-EC62-41FD-9CF1-16E7ED431503}"/>
                </a:ext>
              </a:extLst>
            </p:cNvPr>
            <p:cNvSpPr/>
            <p:nvPr/>
          </p:nvSpPr>
          <p:spPr>
            <a:xfrm>
              <a:off x="4602480" y="440663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9" name="mark">
              <a:extLst>
                <a:ext uri="{FF2B5EF4-FFF2-40B4-BE49-F238E27FC236}">
                  <a16:creationId xmlns:a16="http://schemas.microsoft.com/office/drawing/2014/main" id="{E2A2F1A4-365F-4144-9B43-BA43737C885A}"/>
                </a:ext>
              </a:extLst>
            </p:cNvPr>
            <p:cNvSpPr/>
            <p:nvPr/>
          </p:nvSpPr>
          <p:spPr>
            <a:xfrm>
              <a:off x="4778695" y="346900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0" name="mark">
              <a:extLst>
                <a:ext uri="{FF2B5EF4-FFF2-40B4-BE49-F238E27FC236}">
                  <a16:creationId xmlns:a16="http://schemas.microsoft.com/office/drawing/2014/main" id="{B282F47B-BDAB-45B5-9552-36149165C409}"/>
                </a:ext>
              </a:extLst>
            </p:cNvPr>
            <p:cNvSpPr/>
            <p:nvPr/>
          </p:nvSpPr>
          <p:spPr>
            <a:xfrm>
              <a:off x="3776352" y="260754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1" name="mark">
              <a:extLst>
                <a:ext uri="{FF2B5EF4-FFF2-40B4-BE49-F238E27FC236}">
                  <a16:creationId xmlns:a16="http://schemas.microsoft.com/office/drawing/2014/main" id="{6E6934CE-5EE5-4B1B-AA30-FEE6E62B6059}"/>
                </a:ext>
              </a:extLst>
            </p:cNvPr>
            <p:cNvSpPr/>
            <p:nvPr/>
          </p:nvSpPr>
          <p:spPr>
            <a:xfrm>
              <a:off x="5295904" y="358756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0" name="mark">
              <a:extLst>
                <a:ext uri="{FF2B5EF4-FFF2-40B4-BE49-F238E27FC236}">
                  <a16:creationId xmlns:a16="http://schemas.microsoft.com/office/drawing/2014/main" id="{886DF4D9-A720-4134-B72E-5DB5764421AB}"/>
                </a:ext>
              </a:extLst>
            </p:cNvPr>
            <p:cNvSpPr/>
            <p:nvPr/>
          </p:nvSpPr>
          <p:spPr>
            <a:xfrm>
              <a:off x="3576630" y="1471609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4" name="mark">
              <a:extLst>
                <a:ext uri="{FF2B5EF4-FFF2-40B4-BE49-F238E27FC236}">
                  <a16:creationId xmlns:a16="http://schemas.microsoft.com/office/drawing/2014/main" id="{7185F170-378F-40C7-A651-F1B056525B7E}"/>
                </a:ext>
              </a:extLst>
            </p:cNvPr>
            <p:cNvSpPr/>
            <p:nvPr/>
          </p:nvSpPr>
          <p:spPr>
            <a:xfrm>
              <a:off x="3992880" y="27546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8" name="Pipeline #1">
            <a:extLst>
              <a:ext uri="{FF2B5EF4-FFF2-40B4-BE49-F238E27FC236}">
                <a16:creationId xmlns:a16="http://schemas.microsoft.com/office/drawing/2014/main" id="{38122793-CDB5-CC46-8B68-8F86C1FDE630}"/>
              </a:ext>
            </a:extLst>
          </p:cNvPr>
          <p:cNvGrpSpPr/>
          <p:nvPr/>
        </p:nvGrpSpPr>
        <p:grpSpPr>
          <a:xfrm>
            <a:off x="6075747" y="3620090"/>
            <a:ext cx="1429879" cy="1470416"/>
            <a:chOff x="5574245" y="3728256"/>
            <a:chExt cx="1429879" cy="147041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2FF08B-327D-6D96-A42F-0A62E084D2C4}"/>
                </a:ext>
              </a:extLst>
            </p:cNvPr>
            <p:cNvSpPr/>
            <p:nvPr/>
          </p:nvSpPr>
          <p:spPr>
            <a:xfrm>
              <a:off x="5819281" y="3728256"/>
              <a:ext cx="946508" cy="951694"/>
            </a:xfrm>
            <a:prstGeom prst="roundRect">
              <a:avLst>
                <a:gd name="adj" fmla="val 2499"/>
              </a:avLst>
            </a:prstGeom>
            <a:solidFill>
              <a:srgbClr val="FF0000">
                <a:alpha val="25098"/>
              </a:srgbClr>
            </a:solidFill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712619-FF25-91CB-9167-7A7CEC0B15F4}"/>
                </a:ext>
              </a:extLst>
            </p:cNvPr>
            <p:cNvSpPr txBox="1"/>
            <p:nvPr/>
          </p:nvSpPr>
          <p:spPr>
            <a:xfrm>
              <a:off x="5574245" y="4767785"/>
              <a:ext cx="142987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Pipeline #1</a:t>
              </a:r>
            </a:p>
          </p:txBody>
        </p:sp>
      </p:grpSp>
      <p:grpSp>
        <p:nvGrpSpPr>
          <p:cNvPr id="21" name="Pipeline #2">
            <a:extLst>
              <a:ext uri="{FF2B5EF4-FFF2-40B4-BE49-F238E27FC236}">
                <a16:creationId xmlns:a16="http://schemas.microsoft.com/office/drawing/2014/main" id="{BE09DC51-527D-3E6E-9379-97228BF0F678}"/>
              </a:ext>
            </a:extLst>
          </p:cNvPr>
          <p:cNvGrpSpPr/>
          <p:nvPr/>
        </p:nvGrpSpPr>
        <p:grpSpPr>
          <a:xfrm>
            <a:off x="5356550" y="2441582"/>
            <a:ext cx="3419149" cy="2130202"/>
            <a:chOff x="5356550" y="2441582"/>
            <a:chExt cx="3419149" cy="21302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66BF76-A557-EA19-A878-C916FC798430}"/>
                </a:ext>
              </a:extLst>
            </p:cNvPr>
            <p:cNvSpPr/>
            <p:nvPr/>
          </p:nvSpPr>
          <p:spPr>
            <a:xfrm>
              <a:off x="7007790" y="2456202"/>
              <a:ext cx="1767909" cy="2115582"/>
            </a:xfrm>
            <a:custGeom>
              <a:avLst/>
              <a:gdLst>
                <a:gd name="connsiteX0" fmla="*/ 26452 w 1767909"/>
                <a:gd name="connsiteY0" fmla="*/ 0 h 2115582"/>
                <a:gd name="connsiteX1" fmla="*/ 1741457 w 1767909"/>
                <a:gd name="connsiteY1" fmla="*/ 0 h 2115582"/>
                <a:gd name="connsiteX2" fmla="*/ 1767909 w 1767909"/>
                <a:gd name="connsiteY2" fmla="*/ 26452 h 2115582"/>
                <a:gd name="connsiteX3" fmla="*/ 1767909 w 1767909"/>
                <a:gd name="connsiteY3" fmla="*/ 1025911 h 2115582"/>
                <a:gd name="connsiteX4" fmla="*/ 1767909 w 1767909"/>
                <a:gd name="connsiteY4" fmla="*/ 1032066 h 2115582"/>
                <a:gd name="connsiteX5" fmla="*/ 1767909 w 1767909"/>
                <a:gd name="connsiteY5" fmla="*/ 2087653 h 2115582"/>
                <a:gd name="connsiteX6" fmla="*/ 1739980 w 1767909"/>
                <a:gd name="connsiteY6" fmla="*/ 2115582 h 2115582"/>
                <a:gd name="connsiteX7" fmla="*/ 465143 w 1767909"/>
                <a:gd name="connsiteY7" fmla="*/ 2115582 h 2115582"/>
                <a:gd name="connsiteX8" fmla="*/ 437214 w 1767909"/>
                <a:gd name="connsiteY8" fmla="*/ 2087653 h 2115582"/>
                <a:gd name="connsiteX9" fmla="*/ 437214 w 1767909"/>
                <a:gd name="connsiteY9" fmla="*/ 1058518 h 2115582"/>
                <a:gd name="connsiteX10" fmla="*/ 26452 w 1767909"/>
                <a:gd name="connsiteY10" fmla="*/ 1058518 h 2115582"/>
                <a:gd name="connsiteX11" fmla="*/ 0 w 1767909"/>
                <a:gd name="connsiteY11" fmla="*/ 1032066 h 2115582"/>
                <a:gd name="connsiteX12" fmla="*/ 0 w 1767909"/>
                <a:gd name="connsiteY12" fmla="*/ 26452 h 2115582"/>
                <a:gd name="connsiteX13" fmla="*/ 26452 w 1767909"/>
                <a:gd name="connsiteY13" fmla="*/ 0 h 2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909" h="2115582">
                  <a:moveTo>
                    <a:pt x="26452" y="0"/>
                  </a:moveTo>
                  <a:lnTo>
                    <a:pt x="1741457" y="0"/>
                  </a:lnTo>
                  <a:cubicBezTo>
                    <a:pt x="1756066" y="0"/>
                    <a:pt x="1767909" y="11843"/>
                    <a:pt x="1767909" y="26452"/>
                  </a:cubicBezTo>
                  <a:lnTo>
                    <a:pt x="1767909" y="1025911"/>
                  </a:lnTo>
                  <a:lnTo>
                    <a:pt x="1767909" y="1032066"/>
                  </a:lnTo>
                  <a:lnTo>
                    <a:pt x="1767909" y="2087653"/>
                  </a:lnTo>
                  <a:cubicBezTo>
                    <a:pt x="1767909" y="2103078"/>
                    <a:pt x="1755405" y="2115582"/>
                    <a:pt x="1739980" y="2115582"/>
                  </a:cubicBezTo>
                  <a:lnTo>
                    <a:pt x="465143" y="2115582"/>
                  </a:lnTo>
                  <a:cubicBezTo>
                    <a:pt x="449718" y="2115582"/>
                    <a:pt x="437214" y="2103078"/>
                    <a:pt x="437214" y="2087653"/>
                  </a:cubicBezTo>
                  <a:lnTo>
                    <a:pt x="437214" y="1058518"/>
                  </a:lnTo>
                  <a:lnTo>
                    <a:pt x="26452" y="1058518"/>
                  </a:lnTo>
                  <a:cubicBezTo>
                    <a:pt x="11843" y="1058518"/>
                    <a:pt x="0" y="1046675"/>
                    <a:pt x="0" y="1032066"/>
                  </a:cubicBezTo>
                  <a:lnTo>
                    <a:pt x="0" y="26452"/>
                  </a:lnTo>
                  <a:cubicBezTo>
                    <a:pt x="0" y="11843"/>
                    <a:pt x="11843" y="0"/>
                    <a:pt x="26452" y="0"/>
                  </a:cubicBez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  <a:ln w="19050">
              <a:solidFill>
                <a:srgbClr val="4748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E580F5-2C92-F07F-AD25-02A68682A01E}"/>
                </a:ext>
              </a:extLst>
            </p:cNvPr>
            <p:cNvSpPr txBox="1"/>
            <p:nvPr/>
          </p:nvSpPr>
          <p:spPr>
            <a:xfrm>
              <a:off x="5356550" y="2441582"/>
              <a:ext cx="147957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Pipeline #2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E71D63-50BF-F6D5-89C2-0FF12915BEB8}"/>
              </a:ext>
            </a:extLst>
          </p:cNvPr>
          <p:cNvCxnSpPr>
            <a:cxnSpLocks/>
            <a:stCxn id="10" idx="1"/>
            <a:endCxn id="27" idx="3"/>
          </p:cNvCxnSpPr>
          <p:nvPr/>
        </p:nvCxnSpPr>
        <p:spPr>
          <a:xfrm rot="10800000">
            <a:off x="5029199" y="2380185"/>
            <a:ext cx="1046548" cy="2494878"/>
          </a:xfrm>
          <a:prstGeom prst="bentConnector3">
            <a:avLst>
              <a:gd name="adj1" fmla="val 65256"/>
            </a:avLst>
          </a:prstGeom>
          <a:ln w="28575" cap="rnd">
            <a:solidFill>
              <a:srgbClr val="595959"/>
            </a:solidFill>
            <a:prstDash val="sysDot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21">
            <a:extLst>
              <a:ext uri="{FF2B5EF4-FFF2-40B4-BE49-F238E27FC236}">
                <a16:creationId xmlns:a16="http://schemas.microsoft.com/office/drawing/2014/main" id="{31E9F257-D90E-F590-E270-C4F03B2A5345}"/>
              </a:ext>
            </a:extLst>
          </p:cNvPr>
          <p:cNvCxnSpPr>
            <a:cxnSpLocks/>
            <a:stCxn id="13" idx="1"/>
            <a:endCxn id="31" idx="3"/>
          </p:cNvCxnSpPr>
          <p:nvPr/>
        </p:nvCxnSpPr>
        <p:spPr>
          <a:xfrm rot="10800000" flipV="1">
            <a:off x="5029200" y="2657026"/>
            <a:ext cx="327350" cy="1101760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595959"/>
            </a:solidFill>
            <a:prstDash val="sysDot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7352A7-DB5E-ED55-C7B9-D2EC782779DE}"/>
              </a:ext>
            </a:extLst>
          </p:cNvPr>
          <p:cNvGrpSpPr/>
          <p:nvPr/>
        </p:nvGrpSpPr>
        <p:grpSpPr>
          <a:xfrm>
            <a:off x="6587082" y="2239153"/>
            <a:ext cx="2137814" cy="2391574"/>
            <a:chOff x="6587082" y="2466176"/>
            <a:chExt cx="2137814" cy="2391574"/>
          </a:xfrm>
        </p:grpSpPr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CD9D905A-133B-CE20-5213-5FA254652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82" y="4352152"/>
              <a:ext cx="335027" cy="48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0">
              <a:no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 Extrabold" pitchFamily="34" charset="0"/>
                <a:ea typeface="Open Sans Extrabold" pitchFamily="34" charset="0"/>
                <a:cs typeface="Open Sans Extrabold" pitchFamily="34" charset="0"/>
              </a:endParaRPr>
            </a:p>
          </p:txBody>
        </p:sp>
        <p:sp>
          <p:nvSpPr>
            <p:cNvPr id="36" name="Text Box 14">
              <a:extLst>
                <a:ext uri="{FF2B5EF4-FFF2-40B4-BE49-F238E27FC236}">
                  <a16:creationId xmlns:a16="http://schemas.microsoft.com/office/drawing/2014/main" id="{EC00596C-891B-84C6-35F9-493466037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3882" y="4352151"/>
              <a:ext cx="310983" cy="50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0">
              <a:no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3600" b="1" u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defRPr>
              </a:lvl1pPr>
              <a:lvl2pPr marL="742950" indent="-285750">
                <a:defRPr sz="3100" u="sng"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S</a:t>
              </a:r>
            </a:p>
          </p:txBody>
        </p:sp>
        <p:sp>
          <p:nvSpPr>
            <p:cNvPr id="38" name="TextBox 70">
              <a:extLst>
                <a:ext uri="{FF2B5EF4-FFF2-40B4-BE49-F238E27FC236}">
                  <a16:creationId xmlns:a16="http://schemas.microsoft.com/office/drawing/2014/main" id="{8B69AE35-2CB3-0291-DDA6-88BF0ADB2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0888" y="3321401"/>
              <a:ext cx="8079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R.id=S.id</a:t>
              </a:r>
            </a:p>
          </p:txBody>
        </p:sp>
        <p:sp>
          <p:nvSpPr>
            <p:cNvPr id="40" name="TextBox 71">
              <a:extLst>
                <a:ext uri="{FF2B5EF4-FFF2-40B4-BE49-F238E27FC236}">
                  <a16:creationId xmlns:a16="http://schemas.microsoft.com/office/drawing/2014/main" id="{6E74181F-EF1C-82B6-1811-5F354EA24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2482" y="3924204"/>
              <a:ext cx="8079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value&gt;100</a:t>
              </a:r>
            </a:p>
          </p:txBody>
        </p:sp>
        <p:sp>
          <p:nvSpPr>
            <p:cNvPr id="41" name="TextBox 72">
              <a:extLst>
                <a:ext uri="{FF2B5EF4-FFF2-40B4-BE49-F238E27FC236}">
                  <a16:creationId xmlns:a16="http://schemas.microsoft.com/office/drawing/2014/main" id="{C53C3771-8EE5-5FE2-D678-303AEBA94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910" y="2770755"/>
              <a:ext cx="11669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R.id,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S.cdate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nconsolata" panose="00000509000000000000" pitchFamily="49" charset="0"/>
                <a:ea typeface="ＭＳ Ｐゴシック" charset="-128"/>
                <a:cs typeface="Consolas" pitchFamily="49" charset="0"/>
              </a:endParaRPr>
            </a:p>
          </p:txBody>
        </p:sp>
        <p:grpSp>
          <p:nvGrpSpPr>
            <p:cNvPr id="42" name="Join Op">
              <a:extLst>
                <a:ext uri="{FF2B5EF4-FFF2-40B4-BE49-F238E27FC236}">
                  <a16:creationId xmlns:a16="http://schemas.microsoft.com/office/drawing/2014/main" id="{C77B25BA-8FBD-8CE0-9C5D-E0D18ECF371F}"/>
                </a:ext>
              </a:extLst>
            </p:cNvPr>
            <p:cNvGrpSpPr/>
            <p:nvPr/>
          </p:nvGrpSpPr>
          <p:grpSpPr>
            <a:xfrm>
              <a:off x="7082856" y="3254068"/>
              <a:ext cx="503648" cy="384482"/>
              <a:chOff x="5195472" y="2425292"/>
              <a:chExt cx="503648" cy="384482"/>
            </a:xfrm>
          </p:grpSpPr>
          <p:sp>
            <p:nvSpPr>
              <p:cNvPr id="90" name="Rectangle 89" hidden="1">
                <a:extLst>
                  <a:ext uri="{FF2B5EF4-FFF2-40B4-BE49-F238E27FC236}">
                    <a16:creationId xmlns:a16="http://schemas.microsoft.com/office/drawing/2014/main" id="{FD3D22E8-AF28-C881-F251-B7EBD65B5D25}"/>
                  </a:ext>
                </a:extLst>
              </p:cNvPr>
              <p:cNvSpPr/>
              <p:nvPr/>
            </p:nvSpPr>
            <p:spPr>
              <a:xfrm>
                <a:off x="5222875" y="2473795"/>
                <a:ext cx="121919" cy="33193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Rectangle 90" hidden="1">
                <a:extLst>
                  <a:ext uri="{FF2B5EF4-FFF2-40B4-BE49-F238E27FC236}">
                    <a16:creationId xmlns:a16="http://schemas.microsoft.com/office/drawing/2014/main" id="{137AD21B-0AD5-59E7-70B3-D7B49C224EE5}"/>
                  </a:ext>
                </a:extLst>
              </p:cNvPr>
              <p:cNvSpPr/>
              <p:nvPr/>
            </p:nvSpPr>
            <p:spPr>
              <a:xfrm>
                <a:off x="5577201" y="2477838"/>
                <a:ext cx="121919" cy="33193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Text Box 20">
                <a:extLst>
                  <a:ext uri="{FF2B5EF4-FFF2-40B4-BE49-F238E27FC236}">
                    <a16:creationId xmlns:a16="http://schemas.microsoft.com/office/drawing/2014/main" id="{16808125-8647-205A-5629-0F4AA9E15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5472" y="2425292"/>
                <a:ext cx="482739" cy="347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ＭＳ Ｐゴシック" charset="-128"/>
                    <a:cs typeface="+mn-cs"/>
                  </a:rPr>
                  <a:t>⨝</a:t>
                </a:r>
              </a:p>
            </p:txBody>
          </p:sp>
        </p:grpSp>
        <p:grpSp>
          <p:nvGrpSpPr>
            <p:cNvPr id="45" name="Filter Op">
              <a:extLst>
                <a:ext uri="{FF2B5EF4-FFF2-40B4-BE49-F238E27FC236}">
                  <a16:creationId xmlns:a16="http://schemas.microsoft.com/office/drawing/2014/main" id="{F8FCCF90-1DF9-CF0F-01C8-ADC10483370A}"/>
                </a:ext>
              </a:extLst>
            </p:cNvPr>
            <p:cNvGrpSpPr/>
            <p:nvPr/>
          </p:nvGrpSpPr>
          <p:grpSpPr>
            <a:xfrm>
              <a:off x="7501482" y="3840014"/>
              <a:ext cx="304800" cy="331936"/>
              <a:chOff x="5780945" y="3207779"/>
              <a:chExt cx="304800" cy="331936"/>
            </a:xfrm>
          </p:grpSpPr>
          <p:sp>
            <p:nvSpPr>
              <p:cNvPr id="88" name="Rectangle 87" hidden="1">
                <a:extLst>
                  <a:ext uri="{FF2B5EF4-FFF2-40B4-BE49-F238E27FC236}">
                    <a16:creationId xmlns:a16="http://schemas.microsoft.com/office/drawing/2014/main" id="{867BDFA5-DC28-0F6A-50DA-03FC78BC7293}"/>
                  </a:ext>
                </a:extLst>
              </p:cNvPr>
              <p:cNvSpPr/>
              <p:nvPr/>
            </p:nvSpPr>
            <p:spPr>
              <a:xfrm>
                <a:off x="5963826" y="3207779"/>
                <a:ext cx="121919" cy="33193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Text Box 20">
                <a:extLst>
                  <a:ext uri="{FF2B5EF4-FFF2-40B4-BE49-F238E27FC236}">
                    <a16:creationId xmlns:a16="http://schemas.microsoft.com/office/drawing/2014/main" id="{D36F358B-44E7-8452-BB75-60EA62E1F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0945" y="3224701"/>
                <a:ext cx="224544" cy="227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0" bIns="18288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rPr>
                  <a:t>s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id="{FD98D43D-3674-9151-65E5-DF8342A9E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512" y="2676734"/>
              <a:ext cx="224544" cy="37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91440" rIns="274320" bIns="274320" anchor="ctr"/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rPr>
                <a:t>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cxnSp>
          <p:nvCxnSpPr>
            <p:cNvPr id="47" name="Straight Connector 35">
              <a:extLst>
                <a:ext uri="{FF2B5EF4-FFF2-40B4-BE49-F238E27FC236}">
                  <a16:creationId xmlns:a16="http://schemas.microsoft.com/office/drawing/2014/main" id="{6EBFF73F-F80C-F2D4-22ED-C6B3A06629DD}"/>
                </a:ext>
              </a:extLst>
            </p:cNvPr>
            <p:cNvCxnSpPr>
              <a:cxnSpLocks noChangeShapeType="1"/>
              <a:stCxn id="34" idx="0"/>
              <a:endCxn id="90" idx="2"/>
            </p:cNvCxnSpPr>
            <p:nvPr/>
          </p:nvCxnSpPr>
          <p:spPr bwMode="auto">
            <a:xfrm flipV="1">
              <a:off x="6754596" y="3634507"/>
              <a:ext cx="416623" cy="717645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36">
              <a:extLst>
                <a:ext uri="{FF2B5EF4-FFF2-40B4-BE49-F238E27FC236}">
                  <a16:creationId xmlns:a16="http://schemas.microsoft.com/office/drawing/2014/main" id="{7E73E725-7E55-3724-5C29-7CD118F07B67}"/>
                </a:ext>
              </a:extLst>
            </p:cNvPr>
            <p:cNvCxnSpPr>
              <a:cxnSpLocks noChangeShapeType="1"/>
              <a:stCxn id="36" idx="0"/>
              <a:endCxn id="88" idx="2"/>
            </p:cNvCxnSpPr>
            <p:nvPr/>
          </p:nvCxnSpPr>
          <p:spPr bwMode="auto">
            <a:xfrm flipH="1" flipV="1">
              <a:off x="7745323" y="4171950"/>
              <a:ext cx="64051" cy="180201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39">
              <a:extLst>
                <a:ext uri="{FF2B5EF4-FFF2-40B4-BE49-F238E27FC236}">
                  <a16:creationId xmlns:a16="http://schemas.microsoft.com/office/drawing/2014/main" id="{A1DC14E2-8BC9-AADB-A659-47896991D9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319963" y="3059407"/>
              <a:ext cx="4263" cy="235443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42">
              <a:extLst>
                <a:ext uri="{FF2B5EF4-FFF2-40B4-BE49-F238E27FC236}">
                  <a16:creationId xmlns:a16="http://schemas.microsoft.com/office/drawing/2014/main" id="{F7D2F535-12EF-C55C-B4CC-1AFB04D68108}"/>
                </a:ext>
              </a:extLst>
            </p:cNvPr>
            <p:cNvCxnSpPr>
              <a:cxnSpLocks noChangeShapeType="1"/>
              <a:stCxn id="89" idx="0"/>
              <a:endCxn id="91" idx="2"/>
            </p:cNvCxnSpPr>
            <p:nvPr/>
          </p:nvCxnSpPr>
          <p:spPr bwMode="auto">
            <a:xfrm flipH="1" flipV="1">
              <a:off x="7525545" y="3638550"/>
              <a:ext cx="88209" cy="218386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39">
              <a:extLst>
                <a:ext uri="{FF2B5EF4-FFF2-40B4-BE49-F238E27FC236}">
                  <a16:creationId xmlns:a16="http://schemas.microsoft.com/office/drawing/2014/main" id="{B0E85009-6012-AFEB-6D9B-9215DD67A6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325410" y="2466176"/>
              <a:ext cx="1662" cy="225118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EE9773E-7CF5-49ED-5DAD-4427476F9A17}"/>
              </a:ext>
            </a:extLst>
          </p:cNvPr>
          <p:cNvGrpSpPr/>
          <p:nvPr/>
        </p:nvGrpSpPr>
        <p:grpSpPr>
          <a:xfrm>
            <a:off x="37364" y="742950"/>
            <a:ext cx="1334236" cy="386894"/>
            <a:chOff x="228600" y="819150"/>
            <a:chExt cx="1181836" cy="38689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45D1786-BDBA-F869-9395-19F1CBE03DF1}"/>
                </a:ext>
              </a:extLst>
            </p:cNvPr>
            <p:cNvGrpSpPr/>
            <p:nvPr/>
          </p:nvGrpSpPr>
          <p:grpSpPr>
            <a:xfrm>
              <a:off x="228600" y="819150"/>
              <a:ext cx="1181836" cy="215444"/>
              <a:chOff x="228600" y="819150"/>
              <a:chExt cx="1181836" cy="215444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AA1309EF-DC70-C89E-62AC-AFFC7B6E89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116" y="926872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AC523FA-2D40-5132-23C0-C64DCE84068F}"/>
                  </a:ext>
                </a:extLst>
              </p:cNvPr>
              <p:cNvSpPr txBox="1"/>
              <p:nvPr/>
            </p:nvSpPr>
            <p:spPr>
              <a:xfrm>
                <a:off x="228600" y="819150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Control Flow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05FF758-FF2F-C262-452B-304B7247A12D}"/>
                </a:ext>
              </a:extLst>
            </p:cNvPr>
            <p:cNvGrpSpPr/>
            <p:nvPr/>
          </p:nvGrpSpPr>
          <p:grpSpPr>
            <a:xfrm>
              <a:off x="228600" y="990600"/>
              <a:ext cx="1181836" cy="215444"/>
              <a:chOff x="269774" y="1101394"/>
              <a:chExt cx="1181836" cy="215444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3704DDF0-C959-E174-DCA5-4AB4A7417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290" y="1209116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3B41C1E-6675-9D2D-50E4-4F16F043FF53}"/>
                  </a:ext>
                </a:extLst>
              </p:cNvPr>
              <p:cNvSpPr txBox="1"/>
              <p:nvPr/>
            </p:nvSpPr>
            <p:spPr>
              <a:xfrm>
                <a:off x="269774" y="1101394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Data Flow</a:t>
                </a:r>
              </a:p>
            </p:txBody>
          </p:sp>
        </p:grpSp>
      </p:grpSp>
      <p:grpSp>
        <p:nvGrpSpPr>
          <p:cNvPr id="118" name="Group 117" hidden="1">
            <a:extLst>
              <a:ext uri="{FF2B5EF4-FFF2-40B4-BE49-F238E27FC236}">
                <a16:creationId xmlns:a16="http://schemas.microsoft.com/office/drawing/2014/main" id="{66D9CCC2-C663-B21F-F408-933ECEBA406E}"/>
              </a:ext>
            </a:extLst>
          </p:cNvPr>
          <p:cNvGrpSpPr/>
          <p:nvPr/>
        </p:nvGrpSpPr>
        <p:grpSpPr>
          <a:xfrm>
            <a:off x="2829403" y="1916430"/>
            <a:ext cx="528630" cy="45720"/>
            <a:chOff x="2510323" y="2198024"/>
            <a:chExt cx="528630" cy="45720"/>
          </a:xfrm>
        </p:grpSpPr>
        <p:sp>
          <p:nvSpPr>
            <p:cNvPr id="116" name="mark">
              <a:extLst>
                <a:ext uri="{FF2B5EF4-FFF2-40B4-BE49-F238E27FC236}">
                  <a16:creationId xmlns:a16="http://schemas.microsoft.com/office/drawing/2014/main" id="{C59AC51F-8DA4-38D3-A3F7-EEAFEFFA9957}"/>
                </a:ext>
              </a:extLst>
            </p:cNvPr>
            <p:cNvSpPr/>
            <p:nvPr/>
          </p:nvSpPr>
          <p:spPr>
            <a:xfrm>
              <a:off x="2510323" y="21980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17" name="mark">
              <a:extLst>
                <a:ext uri="{FF2B5EF4-FFF2-40B4-BE49-F238E27FC236}">
                  <a16:creationId xmlns:a16="http://schemas.microsoft.com/office/drawing/2014/main" id="{E42168DF-5F68-4E93-755E-1B55CF6CCF43}"/>
                </a:ext>
              </a:extLst>
            </p:cNvPr>
            <p:cNvSpPr/>
            <p:nvPr/>
          </p:nvSpPr>
          <p:spPr>
            <a:xfrm>
              <a:off x="2993233" y="21980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122" name="Group 121" hidden="1">
            <a:extLst>
              <a:ext uri="{FF2B5EF4-FFF2-40B4-BE49-F238E27FC236}">
                <a16:creationId xmlns:a16="http://schemas.microsoft.com/office/drawing/2014/main" id="{C25D5E71-93E8-83B3-B016-B47CC631F10C}"/>
              </a:ext>
            </a:extLst>
          </p:cNvPr>
          <p:cNvGrpSpPr/>
          <p:nvPr/>
        </p:nvGrpSpPr>
        <p:grpSpPr>
          <a:xfrm>
            <a:off x="2829403" y="2583621"/>
            <a:ext cx="528630" cy="45720"/>
            <a:chOff x="2510323" y="2198024"/>
            <a:chExt cx="528630" cy="45720"/>
          </a:xfrm>
        </p:grpSpPr>
        <p:sp>
          <p:nvSpPr>
            <p:cNvPr id="123" name="mark">
              <a:extLst>
                <a:ext uri="{FF2B5EF4-FFF2-40B4-BE49-F238E27FC236}">
                  <a16:creationId xmlns:a16="http://schemas.microsoft.com/office/drawing/2014/main" id="{51592E40-F94A-0E15-6DF3-BBD167F769CF}"/>
                </a:ext>
              </a:extLst>
            </p:cNvPr>
            <p:cNvSpPr/>
            <p:nvPr/>
          </p:nvSpPr>
          <p:spPr>
            <a:xfrm>
              <a:off x="2510323" y="21980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24" name="mark">
              <a:extLst>
                <a:ext uri="{FF2B5EF4-FFF2-40B4-BE49-F238E27FC236}">
                  <a16:creationId xmlns:a16="http://schemas.microsoft.com/office/drawing/2014/main" id="{166DF8F8-DA68-3A86-CC91-3D465DB879D8}"/>
                </a:ext>
              </a:extLst>
            </p:cNvPr>
            <p:cNvSpPr/>
            <p:nvPr/>
          </p:nvSpPr>
          <p:spPr>
            <a:xfrm>
              <a:off x="2993233" y="21980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58C4B68-10A7-EB52-0B06-A02370713985}"/>
              </a:ext>
            </a:extLst>
          </p:cNvPr>
          <p:cNvCxnSpPr>
            <a:cxnSpLocks/>
            <a:stCxn id="3" idx="1"/>
            <a:endCxn id="58" idx="2"/>
          </p:cNvCxnSpPr>
          <p:nvPr/>
        </p:nvCxnSpPr>
        <p:spPr>
          <a:xfrm rot="10800000" flipV="1">
            <a:off x="1249681" y="1459229"/>
            <a:ext cx="1025432" cy="891807"/>
          </a:xfrm>
          <a:prstGeom prst="bentConnector3">
            <a:avLst>
              <a:gd name="adj1" fmla="val 122293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8FD2E6C-A640-CA2C-CD8A-5A9844B40E1A}"/>
              </a:ext>
            </a:extLst>
          </p:cNvPr>
          <p:cNvCxnSpPr>
            <a:cxnSpLocks/>
            <a:stCxn id="27" idx="2"/>
            <a:endCxn id="31" idx="0"/>
          </p:cNvCxnSpPr>
          <p:nvPr/>
        </p:nvCxnSpPr>
        <p:spPr>
          <a:xfrm>
            <a:off x="3428999" y="2647950"/>
            <a:ext cx="1" cy="621471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09DF7D3-EF6B-B1FA-FA59-2970AA3FAD3F}"/>
              </a:ext>
            </a:extLst>
          </p:cNvPr>
          <p:cNvGrpSpPr/>
          <p:nvPr/>
        </p:nvGrpSpPr>
        <p:grpSpPr>
          <a:xfrm>
            <a:off x="2275113" y="1276350"/>
            <a:ext cx="2286000" cy="365760"/>
            <a:chOff x="381000" y="819150"/>
            <a:chExt cx="2286000" cy="365760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3A3939EB-FDAA-B8FE-667E-D0CC3FAF6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819150"/>
              <a:ext cx="2286000" cy="3657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 lIns="45720" tIns="45720" rIns="45720" bIns="0" anchor="ctr" anchorCtr="0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2400" b="1" i="1" dirty="0">
                  <a:solidFill>
                    <a:prstClr val="white"/>
                  </a:solidFill>
                  <a:latin typeface="Crimson Text" pitchFamily="2" charset="0"/>
                  <a:ea typeface="DejaVu Sans Mono" pitchFamily="49" charset="0"/>
                  <a:cs typeface="DejaVu Sans Mono" pitchFamily="49" charset="0"/>
                </a:rPr>
                <a:t>Scheduler</a:t>
              </a:r>
            </a:p>
          </p:txBody>
        </p:sp>
        <p:grpSp>
          <p:nvGrpSpPr>
            <p:cNvPr id="4" name="Group 3" hidden="1">
              <a:extLst>
                <a:ext uri="{FF2B5EF4-FFF2-40B4-BE49-F238E27FC236}">
                  <a16:creationId xmlns:a16="http://schemas.microsoft.com/office/drawing/2014/main" id="{5D6B71F6-35B3-C1F9-506E-65944334D431}"/>
                </a:ext>
              </a:extLst>
            </p:cNvPr>
            <p:cNvGrpSpPr/>
            <p:nvPr/>
          </p:nvGrpSpPr>
          <p:grpSpPr>
            <a:xfrm rot="5400000">
              <a:off x="296385" y="952167"/>
              <a:ext cx="227465" cy="58234"/>
              <a:chOff x="2394561" y="2229042"/>
              <a:chExt cx="220040" cy="45720"/>
            </a:xfrm>
          </p:grpSpPr>
          <p:sp>
            <p:nvSpPr>
              <p:cNvPr id="26" name="mark">
                <a:extLst>
                  <a:ext uri="{FF2B5EF4-FFF2-40B4-BE49-F238E27FC236}">
                    <a16:creationId xmlns:a16="http://schemas.microsoft.com/office/drawing/2014/main" id="{C208D9C7-CED5-5900-2369-A82035A850C8}"/>
                  </a:ext>
                </a:extLst>
              </p:cNvPr>
              <p:cNvSpPr/>
              <p:nvPr/>
            </p:nvSpPr>
            <p:spPr>
              <a:xfrm>
                <a:off x="239456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8" name="mark">
                <a:extLst>
                  <a:ext uri="{FF2B5EF4-FFF2-40B4-BE49-F238E27FC236}">
                    <a16:creationId xmlns:a16="http://schemas.microsoft.com/office/drawing/2014/main" id="{6DC2CC27-F44E-75B1-94C0-D492FF987515}"/>
                  </a:ext>
                </a:extLst>
              </p:cNvPr>
              <p:cNvSpPr/>
              <p:nvPr/>
            </p:nvSpPr>
            <p:spPr>
              <a:xfrm>
                <a:off x="256888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1" name="Group 10" hidden="1">
              <a:extLst>
                <a:ext uri="{FF2B5EF4-FFF2-40B4-BE49-F238E27FC236}">
                  <a16:creationId xmlns:a16="http://schemas.microsoft.com/office/drawing/2014/main" id="{8481D4F3-7928-57FD-0A14-9521D35410B4}"/>
                </a:ext>
              </a:extLst>
            </p:cNvPr>
            <p:cNvGrpSpPr/>
            <p:nvPr/>
          </p:nvGrpSpPr>
          <p:grpSpPr>
            <a:xfrm rot="5400000">
              <a:off x="2524150" y="972913"/>
              <a:ext cx="227465" cy="58234"/>
              <a:chOff x="2394561" y="2229042"/>
              <a:chExt cx="220040" cy="45720"/>
            </a:xfrm>
          </p:grpSpPr>
          <p:sp>
            <p:nvSpPr>
              <p:cNvPr id="24" name="mark">
                <a:extLst>
                  <a:ext uri="{FF2B5EF4-FFF2-40B4-BE49-F238E27FC236}">
                    <a16:creationId xmlns:a16="http://schemas.microsoft.com/office/drawing/2014/main" id="{688D27D2-A2BA-382B-2519-AF32D848C29A}"/>
                  </a:ext>
                </a:extLst>
              </p:cNvPr>
              <p:cNvSpPr/>
              <p:nvPr/>
            </p:nvSpPr>
            <p:spPr>
              <a:xfrm>
                <a:off x="239456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5" name="mark">
                <a:extLst>
                  <a:ext uri="{FF2B5EF4-FFF2-40B4-BE49-F238E27FC236}">
                    <a16:creationId xmlns:a16="http://schemas.microsoft.com/office/drawing/2014/main" id="{96D017E1-A2C3-532D-234F-9EAA70E738DF}"/>
                  </a:ext>
                </a:extLst>
              </p:cNvPr>
              <p:cNvSpPr/>
              <p:nvPr/>
            </p:nvSpPr>
            <p:spPr>
              <a:xfrm>
                <a:off x="256888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2" name="Group 11" hidden="1">
              <a:extLst>
                <a:ext uri="{FF2B5EF4-FFF2-40B4-BE49-F238E27FC236}">
                  <a16:creationId xmlns:a16="http://schemas.microsoft.com/office/drawing/2014/main" id="{79BE3221-0097-A91A-36AC-1485756FF268}"/>
                </a:ext>
              </a:extLst>
            </p:cNvPr>
            <p:cNvGrpSpPr/>
            <p:nvPr/>
          </p:nvGrpSpPr>
          <p:grpSpPr>
            <a:xfrm rot="10800000">
              <a:off x="1410268" y="819150"/>
              <a:ext cx="227465" cy="58234"/>
              <a:chOff x="2394561" y="2229042"/>
              <a:chExt cx="220040" cy="45720"/>
            </a:xfrm>
          </p:grpSpPr>
          <p:sp>
            <p:nvSpPr>
              <p:cNvPr id="20" name="mark">
                <a:extLst>
                  <a:ext uri="{FF2B5EF4-FFF2-40B4-BE49-F238E27FC236}">
                    <a16:creationId xmlns:a16="http://schemas.microsoft.com/office/drawing/2014/main" id="{57D8CFD2-5ECF-42F7-E083-06959EA965C1}"/>
                  </a:ext>
                </a:extLst>
              </p:cNvPr>
              <p:cNvSpPr/>
              <p:nvPr/>
            </p:nvSpPr>
            <p:spPr>
              <a:xfrm>
                <a:off x="239456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3" name="mark">
                <a:extLst>
                  <a:ext uri="{FF2B5EF4-FFF2-40B4-BE49-F238E27FC236}">
                    <a16:creationId xmlns:a16="http://schemas.microsoft.com/office/drawing/2014/main" id="{F03F34CE-0464-507C-ACB5-FE92DFA927BA}"/>
                  </a:ext>
                </a:extLst>
              </p:cNvPr>
              <p:cNvSpPr/>
              <p:nvPr/>
            </p:nvSpPr>
            <p:spPr>
              <a:xfrm>
                <a:off x="256888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4" name="Group 13" hidden="1">
              <a:extLst>
                <a:ext uri="{FF2B5EF4-FFF2-40B4-BE49-F238E27FC236}">
                  <a16:creationId xmlns:a16="http://schemas.microsoft.com/office/drawing/2014/main" id="{30F8C426-9541-49DE-76C7-85D37542A8CF}"/>
                </a:ext>
              </a:extLst>
            </p:cNvPr>
            <p:cNvGrpSpPr/>
            <p:nvPr/>
          </p:nvGrpSpPr>
          <p:grpSpPr>
            <a:xfrm rot="10800000">
              <a:off x="1410268" y="1126676"/>
              <a:ext cx="227465" cy="58234"/>
              <a:chOff x="2394561" y="2229042"/>
              <a:chExt cx="220040" cy="45720"/>
            </a:xfrm>
          </p:grpSpPr>
          <p:sp>
            <p:nvSpPr>
              <p:cNvPr id="17" name="mark">
                <a:extLst>
                  <a:ext uri="{FF2B5EF4-FFF2-40B4-BE49-F238E27FC236}">
                    <a16:creationId xmlns:a16="http://schemas.microsoft.com/office/drawing/2014/main" id="{B90D08B8-4625-3CFE-C3CB-4244416C0A0E}"/>
                  </a:ext>
                </a:extLst>
              </p:cNvPr>
              <p:cNvSpPr/>
              <p:nvPr/>
            </p:nvSpPr>
            <p:spPr>
              <a:xfrm>
                <a:off x="239456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8" name="mark">
                <a:extLst>
                  <a:ext uri="{FF2B5EF4-FFF2-40B4-BE49-F238E27FC236}">
                    <a16:creationId xmlns:a16="http://schemas.microsoft.com/office/drawing/2014/main" id="{A88A18AF-1BB9-0FBB-6A40-88B04A059121}"/>
                  </a:ext>
                </a:extLst>
              </p:cNvPr>
              <p:cNvSpPr/>
              <p:nvPr/>
            </p:nvSpPr>
            <p:spPr>
              <a:xfrm>
                <a:off x="256888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48" name="Straight Arrow Connector 125">
            <a:extLst>
              <a:ext uri="{FF2B5EF4-FFF2-40B4-BE49-F238E27FC236}">
                <a16:creationId xmlns:a16="http://schemas.microsoft.com/office/drawing/2014/main" id="{86002E28-F6C3-4F99-238B-A4C9A379F8AC}"/>
              </a:ext>
            </a:extLst>
          </p:cNvPr>
          <p:cNvCxnSpPr>
            <a:cxnSpLocks/>
            <a:stCxn id="3" idx="1"/>
            <a:endCxn id="57" idx="2"/>
          </p:cNvCxnSpPr>
          <p:nvPr/>
        </p:nvCxnSpPr>
        <p:spPr>
          <a:xfrm rot="10800000" flipV="1">
            <a:off x="1249681" y="1459229"/>
            <a:ext cx="1025432" cy="2048809"/>
          </a:xfrm>
          <a:prstGeom prst="bentConnector3">
            <a:avLst>
              <a:gd name="adj1" fmla="val 122293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65013B4-F051-D17C-F79B-0A2BA188FFCD}"/>
              </a:ext>
            </a:extLst>
          </p:cNvPr>
          <p:cNvCxnSpPr>
            <a:cxnSpLocks/>
          </p:cNvCxnSpPr>
          <p:nvPr/>
        </p:nvCxnSpPr>
        <p:spPr>
          <a:xfrm>
            <a:off x="3428999" y="4248150"/>
            <a:ext cx="1" cy="621471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70">
            <a:extLst>
              <a:ext uri="{FF2B5EF4-FFF2-40B4-BE49-F238E27FC236}">
                <a16:creationId xmlns:a16="http://schemas.microsoft.com/office/drawing/2014/main" id="{A58BFC27-5C46-5502-DCFE-F69BD36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156" y="4248150"/>
            <a:ext cx="1985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91440" bIns="0" anchor="ctr">
            <a:spAutoFit/>
          </a:bodyPr>
          <a:lstStyle>
            <a:lvl1pPr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400" b="1" i="1" u="none" dirty="0">
                <a:solidFill>
                  <a:schemeClr val="accent1"/>
                </a:solidFill>
                <a:latin typeface="Crimson Text" panose="02000503000000000000" pitchFamily="2" charset="0"/>
                <a:cs typeface="Consolas" pitchFamily="49" charset="0"/>
              </a:rPr>
              <a:t>Operator Fusion</a:t>
            </a:r>
          </a:p>
        </p:txBody>
      </p:sp>
    </p:spTree>
    <p:extLst>
      <p:ext uri="{BB962C8B-B14F-4D97-AF65-F5344CB8AC3E}">
        <p14:creationId xmlns:p14="http://schemas.microsoft.com/office/powerpoint/2010/main" val="24483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:a16="http://schemas.microsoft.com/office/drawing/2014/main" id="{CE79CD7E-A61F-6F41-584F-CE3C59F7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124849"/>
            <a:ext cx="28956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 Box 4">
            <a:extLst>
              <a:ext uri="{FF2B5EF4-FFF2-40B4-BE49-F238E27FC236}">
                <a16:creationId xmlns:a16="http://schemas.microsoft.com/office/drawing/2014/main" id="{B9397C51-BC28-4174-BB6B-329C0250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DEC83-8A28-4056-83EB-2AB3EE11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Push-based Iterator Model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1B8BFB-A529-94F9-D357-5E1862D53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sp>
        <p:nvSpPr>
          <p:cNvPr id="37" name="Rectangle 68" hidden="1">
            <a:extLst>
              <a:ext uri="{FF2B5EF4-FFF2-40B4-BE49-F238E27FC236}">
                <a16:creationId xmlns:a16="http://schemas.microsoft.com/office/drawing/2014/main" id="{D6061E31-B434-475E-A9B2-05957DB2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57" y="2186753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8" hidden="1">
            <a:extLst>
              <a:ext uri="{FF2B5EF4-FFF2-40B4-BE49-F238E27FC236}">
                <a16:creationId xmlns:a16="http://schemas.microsoft.com/office/drawing/2014/main" id="{F704C0E1-2802-4BCD-8E6A-83A2B3E4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58" y="2576159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68" hidden="1">
            <a:extLst>
              <a:ext uri="{FF2B5EF4-FFF2-40B4-BE49-F238E27FC236}">
                <a16:creationId xmlns:a16="http://schemas.microsoft.com/office/drawing/2014/main" id="{0BCE04D3-296D-4CBB-B32D-83457B23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32" y="3368396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8" hidden="1">
            <a:extLst>
              <a:ext uri="{FF2B5EF4-FFF2-40B4-BE49-F238E27FC236}">
                <a16:creationId xmlns:a16="http://schemas.microsoft.com/office/drawing/2014/main" id="{AE1E68F8-D850-4DD5-80D8-DFC35948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320" y="1377128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7B8E28-F30A-0B52-1D4B-F5281F413537}"/>
              </a:ext>
            </a:extLst>
          </p:cNvPr>
          <p:cNvGrpSpPr/>
          <p:nvPr/>
        </p:nvGrpSpPr>
        <p:grpSpPr>
          <a:xfrm>
            <a:off x="1249681" y="3269421"/>
            <a:ext cx="3779519" cy="978729"/>
            <a:chOff x="1324049" y="1788172"/>
            <a:chExt cx="3779519" cy="978729"/>
          </a:xfrm>
        </p:grpSpPr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C1E1A583-DE80-40AD-8B61-802FB555E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168" y="1788172"/>
              <a:ext cx="3200400" cy="9787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4B4B4B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for 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2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in </a:t>
              </a:r>
              <a:r>
                <a:rPr lang="en-US" sz="16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S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:</a:t>
              </a:r>
            </a:p>
            <a:p>
              <a:pPr algn="l">
                <a:lnSpc>
                  <a:spcPct val="9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if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</a:t>
              </a:r>
              <a:r>
                <a:rPr lang="en-US" sz="16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evalPred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(t):</a:t>
              </a:r>
            </a:p>
            <a:p>
              <a:pPr algn="l">
                <a:lnSpc>
                  <a:spcPct val="9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  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if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</a:t>
              </a:r>
              <a:r>
                <a:rPr lang="en-US" sz="16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probeHashTable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2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):</a:t>
              </a:r>
            </a:p>
            <a:p>
              <a:pPr algn="l">
                <a:lnSpc>
                  <a:spcPct val="90000"/>
                </a:lnSpc>
              </a:pP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     </a:t>
              </a:r>
              <a:r>
                <a:rPr lang="en-US" sz="16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emit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</a:t>
              </a:r>
              <a:r>
                <a:rPr lang="en-US" sz="16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projection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1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⨝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2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))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AA33B74-A12E-4F68-9DCE-4CD9178BCB68}"/>
                </a:ext>
              </a:extLst>
            </p:cNvPr>
            <p:cNvSpPr/>
            <p:nvPr/>
          </p:nvSpPr>
          <p:spPr>
            <a:xfrm>
              <a:off x="1324049" y="1788172"/>
              <a:ext cx="477236" cy="4772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 sz="2800" b="1" dirty="0">
                  <a:latin typeface="Lato Black" panose="020F0A02020204030203" pitchFamily="34" charset="0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508806-1910-01C1-152B-137A0E18B03D}"/>
              </a:ext>
            </a:extLst>
          </p:cNvPr>
          <p:cNvGrpSpPr/>
          <p:nvPr/>
        </p:nvGrpSpPr>
        <p:grpSpPr>
          <a:xfrm>
            <a:off x="1249681" y="2112419"/>
            <a:ext cx="3779518" cy="535531"/>
            <a:chOff x="1324049" y="1004242"/>
            <a:chExt cx="3779518" cy="535531"/>
          </a:xfrm>
        </p:grpSpPr>
        <p:sp>
          <p:nvSpPr>
            <p:cNvPr id="27" name="Text Box 4">
              <a:extLst>
                <a:ext uri="{FF2B5EF4-FFF2-40B4-BE49-F238E27FC236}">
                  <a16:creationId xmlns:a16="http://schemas.microsoft.com/office/drawing/2014/main" id="{ACC6920D-5479-4478-8AD1-897A79C13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167" y="1004242"/>
              <a:ext cx="3200400" cy="5355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4B4B4B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for 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1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in </a:t>
              </a:r>
              <a:r>
                <a:rPr lang="en-US" sz="16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R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:</a:t>
              </a:r>
              <a:endPara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en-US" sz="160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  </a:t>
              </a:r>
              <a:r>
                <a:rPr lang="en-US" sz="16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buildHashTable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(t</a:t>
              </a:r>
              <a:r>
                <a:rPr lang="en-US" sz="1600" b="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1</a:t>
              </a:r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)</a:t>
              </a:r>
              <a:endParaRPr lang="en-US" sz="16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126DC4-51F0-458C-93C1-E909EC5C93C1}"/>
                </a:ext>
              </a:extLst>
            </p:cNvPr>
            <p:cNvSpPr/>
            <p:nvPr/>
          </p:nvSpPr>
          <p:spPr>
            <a:xfrm>
              <a:off x="1324049" y="1004242"/>
              <a:ext cx="477236" cy="4772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 sz="2800" b="1" dirty="0">
                  <a:latin typeface="Lato Black" panose="020F0A02020204030203" pitchFamily="34" charset="0"/>
                </a:rPr>
                <a:t>1</a:t>
              </a:r>
            </a:p>
          </p:txBody>
        </p:sp>
      </p:grpSp>
      <p:grpSp>
        <p:nvGrpSpPr>
          <p:cNvPr id="87" name="marks" hidden="1">
            <a:extLst>
              <a:ext uri="{FF2B5EF4-FFF2-40B4-BE49-F238E27FC236}">
                <a16:creationId xmlns:a16="http://schemas.microsoft.com/office/drawing/2014/main" id="{D61FB35F-D970-46FF-B8C6-A6936AC6EF66}"/>
              </a:ext>
            </a:extLst>
          </p:cNvPr>
          <p:cNvGrpSpPr/>
          <p:nvPr/>
        </p:nvGrpSpPr>
        <p:grpSpPr>
          <a:xfrm>
            <a:off x="1762520" y="1459230"/>
            <a:ext cx="3579104" cy="2993124"/>
            <a:chOff x="1762520" y="1459230"/>
            <a:chExt cx="3579104" cy="2993124"/>
          </a:xfrm>
        </p:grpSpPr>
        <p:sp>
          <p:nvSpPr>
            <p:cNvPr id="49" name="mark">
              <a:extLst>
                <a:ext uri="{FF2B5EF4-FFF2-40B4-BE49-F238E27FC236}">
                  <a16:creationId xmlns:a16="http://schemas.microsoft.com/office/drawing/2014/main" id="{CFCBBC90-AF10-4C33-A66A-902ABF8D7399}"/>
                </a:ext>
              </a:extLst>
            </p:cNvPr>
            <p:cNvSpPr/>
            <p:nvPr/>
          </p:nvSpPr>
          <p:spPr>
            <a:xfrm>
              <a:off x="1762520" y="438377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0" name="mark">
              <a:extLst>
                <a:ext uri="{FF2B5EF4-FFF2-40B4-BE49-F238E27FC236}">
                  <a16:creationId xmlns:a16="http://schemas.microsoft.com/office/drawing/2014/main" id="{F6AECA92-B51A-40A3-99AF-A8A9268A5851}"/>
                </a:ext>
              </a:extLst>
            </p:cNvPr>
            <p:cNvSpPr/>
            <p:nvPr/>
          </p:nvSpPr>
          <p:spPr>
            <a:xfrm>
              <a:off x="3352800" y="2252712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2" name="mark">
              <a:extLst>
                <a:ext uri="{FF2B5EF4-FFF2-40B4-BE49-F238E27FC236}">
                  <a16:creationId xmlns:a16="http://schemas.microsoft.com/office/drawing/2014/main" id="{039666D0-2D0C-44F9-9468-1BCE43D9EBF2}"/>
                </a:ext>
              </a:extLst>
            </p:cNvPr>
            <p:cNvSpPr/>
            <p:nvPr/>
          </p:nvSpPr>
          <p:spPr>
            <a:xfrm>
              <a:off x="2763208" y="221639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3" name="mark">
              <a:extLst>
                <a:ext uri="{FF2B5EF4-FFF2-40B4-BE49-F238E27FC236}">
                  <a16:creationId xmlns:a16="http://schemas.microsoft.com/office/drawing/2014/main" id="{103D0341-2A12-4091-A1E5-D26D9438342A}"/>
                </a:ext>
              </a:extLst>
            </p:cNvPr>
            <p:cNvSpPr/>
            <p:nvPr/>
          </p:nvSpPr>
          <p:spPr>
            <a:xfrm>
              <a:off x="3062289" y="14592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5" name="mark">
              <a:extLst>
                <a:ext uri="{FF2B5EF4-FFF2-40B4-BE49-F238E27FC236}">
                  <a16:creationId xmlns:a16="http://schemas.microsoft.com/office/drawing/2014/main" id="{79D6B2C4-488A-4E28-94EE-F8CFD81AB4C2}"/>
                </a:ext>
              </a:extLst>
            </p:cNvPr>
            <p:cNvSpPr/>
            <p:nvPr/>
          </p:nvSpPr>
          <p:spPr>
            <a:xfrm>
              <a:off x="2926080" y="266890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6" name="mark">
              <a:extLst>
                <a:ext uri="{FF2B5EF4-FFF2-40B4-BE49-F238E27FC236}">
                  <a16:creationId xmlns:a16="http://schemas.microsoft.com/office/drawing/2014/main" id="{98F3339A-5CD9-4CA0-97B0-E787B57B8E97}"/>
                </a:ext>
              </a:extLst>
            </p:cNvPr>
            <p:cNvSpPr/>
            <p:nvPr/>
          </p:nvSpPr>
          <p:spPr>
            <a:xfrm>
              <a:off x="4233867" y="344519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8" name="mark">
              <a:extLst>
                <a:ext uri="{FF2B5EF4-FFF2-40B4-BE49-F238E27FC236}">
                  <a16:creationId xmlns:a16="http://schemas.microsoft.com/office/drawing/2014/main" id="{56A11FF1-EC62-41FD-9CF1-16E7ED431503}"/>
                </a:ext>
              </a:extLst>
            </p:cNvPr>
            <p:cNvSpPr/>
            <p:nvPr/>
          </p:nvSpPr>
          <p:spPr>
            <a:xfrm>
              <a:off x="4602480" y="440663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9" name="mark">
              <a:extLst>
                <a:ext uri="{FF2B5EF4-FFF2-40B4-BE49-F238E27FC236}">
                  <a16:creationId xmlns:a16="http://schemas.microsoft.com/office/drawing/2014/main" id="{E2A2F1A4-365F-4144-9B43-BA43737C885A}"/>
                </a:ext>
              </a:extLst>
            </p:cNvPr>
            <p:cNvSpPr/>
            <p:nvPr/>
          </p:nvSpPr>
          <p:spPr>
            <a:xfrm>
              <a:off x="4778695" y="346900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0" name="mark">
              <a:extLst>
                <a:ext uri="{FF2B5EF4-FFF2-40B4-BE49-F238E27FC236}">
                  <a16:creationId xmlns:a16="http://schemas.microsoft.com/office/drawing/2014/main" id="{B282F47B-BDAB-45B5-9552-36149165C409}"/>
                </a:ext>
              </a:extLst>
            </p:cNvPr>
            <p:cNvSpPr/>
            <p:nvPr/>
          </p:nvSpPr>
          <p:spPr>
            <a:xfrm>
              <a:off x="3776352" y="2607543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1" name="mark">
              <a:extLst>
                <a:ext uri="{FF2B5EF4-FFF2-40B4-BE49-F238E27FC236}">
                  <a16:creationId xmlns:a16="http://schemas.microsoft.com/office/drawing/2014/main" id="{6E6934CE-5EE5-4B1B-AA30-FEE6E62B6059}"/>
                </a:ext>
              </a:extLst>
            </p:cNvPr>
            <p:cNvSpPr/>
            <p:nvPr/>
          </p:nvSpPr>
          <p:spPr>
            <a:xfrm>
              <a:off x="5295904" y="358756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0" name="mark">
              <a:extLst>
                <a:ext uri="{FF2B5EF4-FFF2-40B4-BE49-F238E27FC236}">
                  <a16:creationId xmlns:a16="http://schemas.microsoft.com/office/drawing/2014/main" id="{886DF4D9-A720-4134-B72E-5DB5764421AB}"/>
                </a:ext>
              </a:extLst>
            </p:cNvPr>
            <p:cNvSpPr/>
            <p:nvPr/>
          </p:nvSpPr>
          <p:spPr>
            <a:xfrm>
              <a:off x="3576630" y="1471609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4" name="mark">
              <a:extLst>
                <a:ext uri="{FF2B5EF4-FFF2-40B4-BE49-F238E27FC236}">
                  <a16:creationId xmlns:a16="http://schemas.microsoft.com/office/drawing/2014/main" id="{7185F170-378F-40C7-A651-F1B056525B7E}"/>
                </a:ext>
              </a:extLst>
            </p:cNvPr>
            <p:cNvSpPr/>
            <p:nvPr/>
          </p:nvSpPr>
          <p:spPr>
            <a:xfrm>
              <a:off x="3992880" y="27546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8" name="Pipeline #1">
            <a:extLst>
              <a:ext uri="{FF2B5EF4-FFF2-40B4-BE49-F238E27FC236}">
                <a16:creationId xmlns:a16="http://schemas.microsoft.com/office/drawing/2014/main" id="{38122793-CDB5-CC46-8B68-8F86C1FDE630}"/>
              </a:ext>
            </a:extLst>
          </p:cNvPr>
          <p:cNvGrpSpPr/>
          <p:nvPr/>
        </p:nvGrpSpPr>
        <p:grpSpPr>
          <a:xfrm>
            <a:off x="6075747" y="3620090"/>
            <a:ext cx="1429879" cy="1470416"/>
            <a:chOff x="5574245" y="3728256"/>
            <a:chExt cx="1429879" cy="147041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2FF08B-327D-6D96-A42F-0A62E084D2C4}"/>
                </a:ext>
              </a:extLst>
            </p:cNvPr>
            <p:cNvSpPr/>
            <p:nvPr/>
          </p:nvSpPr>
          <p:spPr>
            <a:xfrm>
              <a:off x="5819281" y="3728256"/>
              <a:ext cx="946508" cy="951694"/>
            </a:xfrm>
            <a:prstGeom prst="roundRect">
              <a:avLst>
                <a:gd name="adj" fmla="val 2499"/>
              </a:avLst>
            </a:prstGeom>
            <a:solidFill>
              <a:srgbClr val="FF0000">
                <a:alpha val="25098"/>
              </a:srgbClr>
            </a:solidFill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712619-FF25-91CB-9167-7A7CEC0B15F4}"/>
                </a:ext>
              </a:extLst>
            </p:cNvPr>
            <p:cNvSpPr txBox="1"/>
            <p:nvPr/>
          </p:nvSpPr>
          <p:spPr>
            <a:xfrm>
              <a:off x="5574245" y="4767785"/>
              <a:ext cx="142987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Pipeline #1</a:t>
              </a:r>
            </a:p>
          </p:txBody>
        </p:sp>
      </p:grpSp>
      <p:grpSp>
        <p:nvGrpSpPr>
          <p:cNvPr id="21" name="Pipeline #2">
            <a:extLst>
              <a:ext uri="{FF2B5EF4-FFF2-40B4-BE49-F238E27FC236}">
                <a16:creationId xmlns:a16="http://schemas.microsoft.com/office/drawing/2014/main" id="{BE09DC51-527D-3E6E-9379-97228BF0F678}"/>
              </a:ext>
            </a:extLst>
          </p:cNvPr>
          <p:cNvGrpSpPr/>
          <p:nvPr/>
        </p:nvGrpSpPr>
        <p:grpSpPr>
          <a:xfrm>
            <a:off x="5347789" y="2456202"/>
            <a:ext cx="3427910" cy="2115582"/>
            <a:chOff x="5347789" y="2456202"/>
            <a:chExt cx="3427910" cy="211558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66BF76-A557-EA19-A878-C916FC798430}"/>
                </a:ext>
              </a:extLst>
            </p:cNvPr>
            <p:cNvSpPr/>
            <p:nvPr/>
          </p:nvSpPr>
          <p:spPr>
            <a:xfrm>
              <a:off x="7007790" y="2456202"/>
              <a:ext cx="1767909" cy="2115582"/>
            </a:xfrm>
            <a:custGeom>
              <a:avLst/>
              <a:gdLst>
                <a:gd name="connsiteX0" fmla="*/ 26452 w 1767909"/>
                <a:gd name="connsiteY0" fmla="*/ 0 h 2115582"/>
                <a:gd name="connsiteX1" fmla="*/ 1741457 w 1767909"/>
                <a:gd name="connsiteY1" fmla="*/ 0 h 2115582"/>
                <a:gd name="connsiteX2" fmla="*/ 1767909 w 1767909"/>
                <a:gd name="connsiteY2" fmla="*/ 26452 h 2115582"/>
                <a:gd name="connsiteX3" fmla="*/ 1767909 w 1767909"/>
                <a:gd name="connsiteY3" fmla="*/ 1025911 h 2115582"/>
                <a:gd name="connsiteX4" fmla="*/ 1767909 w 1767909"/>
                <a:gd name="connsiteY4" fmla="*/ 1032066 h 2115582"/>
                <a:gd name="connsiteX5" fmla="*/ 1767909 w 1767909"/>
                <a:gd name="connsiteY5" fmla="*/ 2087653 h 2115582"/>
                <a:gd name="connsiteX6" fmla="*/ 1739980 w 1767909"/>
                <a:gd name="connsiteY6" fmla="*/ 2115582 h 2115582"/>
                <a:gd name="connsiteX7" fmla="*/ 465143 w 1767909"/>
                <a:gd name="connsiteY7" fmla="*/ 2115582 h 2115582"/>
                <a:gd name="connsiteX8" fmla="*/ 437214 w 1767909"/>
                <a:gd name="connsiteY8" fmla="*/ 2087653 h 2115582"/>
                <a:gd name="connsiteX9" fmla="*/ 437214 w 1767909"/>
                <a:gd name="connsiteY9" fmla="*/ 1058518 h 2115582"/>
                <a:gd name="connsiteX10" fmla="*/ 26452 w 1767909"/>
                <a:gd name="connsiteY10" fmla="*/ 1058518 h 2115582"/>
                <a:gd name="connsiteX11" fmla="*/ 0 w 1767909"/>
                <a:gd name="connsiteY11" fmla="*/ 1032066 h 2115582"/>
                <a:gd name="connsiteX12" fmla="*/ 0 w 1767909"/>
                <a:gd name="connsiteY12" fmla="*/ 26452 h 2115582"/>
                <a:gd name="connsiteX13" fmla="*/ 26452 w 1767909"/>
                <a:gd name="connsiteY13" fmla="*/ 0 h 2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909" h="2115582">
                  <a:moveTo>
                    <a:pt x="26452" y="0"/>
                  </a:moveTo>
                  <a:lnTo>
                    <a:pt x="1741457" y="0"/>
                  </a:lnTo>
                  <a:cubicBezTo>
                    <a:pt x="1756066" y="0"/>
                    <a:pt x="1767909" y="11843"/>
                    <a:pt x="1767909" y="26452"/>
                  </a:cubicBezTo>
                  <a:lnTo>
                    <a:pt x="1767909" y="1025911"/>
                  </a:lnTo>
                  <a:lnTo>
                    <a:pt x="1767909" y="1032066"/>
                  </a:lnTo>
                  <a:lnTo>
                    <a:pt x="1767909" y="2087653"/>
                  </a:lnTo>
                  <a:cubicBezTo>
                    <a:pt x="1767909" y="2103078"/>
                    <a:pt x="1755405" y="2115582"/>
                    <a:pt x="1739980" y="2115582"/>
                  </a:cubicBezTo>
                  <a:lnTo>
                    <a:pt x="465143" y="2115582"/>
                  </a:lnTo>
                  <a:cubicBezTo>
                    <a:pt x="449718" y="2115582"/>
                    <a:pt x="437214" y="2103078"/>
                    <a:pt x="437214" y="2087653"/>
                  </a:cubicBezTo>
                  <a:lnTo>
                    <a:pt x="437214" y="1058518"/>
                  </a:lnTo>
                  <a:lnTo>
                    <a:pt x="26452" y="1058518"/>
                  </a:lnTo>
                  <a:cubicBezTo>
                    <a:pt x="11843" y="1058518"/>
                    <a:pt x="0" y="1046675"/>
                    <a:pt x="0" y="1032066"/>
                  </a:cubicBezTo>
                  <a:lnTo>
                    <a:pt x="0" y="26452"/>
                  </a:lnTo>
                  <a:cubicBezTo>
                    <a:pt x="0" y="11843"/>
                    <a:pt x="11843" y="0"/>
                    <a:pt x="26452" y="0"/>
                  </a:cubicBez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  <a:ln w="19050">
              <a:solidFill>
                <a:srgbClr val="4748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E580F5-2C92-F07F-AD25-02A68682A01E}"/>
                </a:ext>
              </a:extLst>
            </p:cNvPr>
            <p:cNvSpPr txBox="1"/>
            <p:nvPr/>
          </p:nvSpPr>
          <p:spPr>
            <a:xfrm>
              <a:off x="5347789" y="2457314"/>
              <a:ext cx="147957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Pipeline #2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7352A7-DB5E-ED55-C7B9-D2EC782779DE}"/>
              </a:ext>
            </a:extLst>
          </p:cNvPr>
          <p:cNvGrpSpPr/>
          <p:nvPr/>
        </p:nvGrpSpPr>
        <p:grpSpPr>
          <a:xfrm>
            <a:off x="6587082" y="2239153"/>
            <a:ext cx="2137814" cy="2391574"/>
            <a:chOff x="6587082" y="2466176"/>
            <a:chExt cx="2137814" cy="2391574"/>
          </a:xfrm>
        </p:grpSpPr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CD9D905A-133B-CE20-5213-5FA254652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82" y="4352152"/>
              <a:ext cx="335027" cy="48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0">
              <a:no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 Extrabold" pitchFamily="34" charset="0"/>
                <a:ea typeface="Open Sans Extrabold" pitchFamily="34" charset="0"/>
                <a:cs typeface="Open Sans Extrabold" pitchFamily="34" charset="0"/>
              </a:endParaRPr>
            </a:p>
          </p:txBody>
        </p:sp>
        <p:sp>
          <p:nvSpPr>
            <p:cNvPr id="36" name="Text Box 14">
              <a:extLst>
                <a:ext uri="{FF2B5EF4-FFF2-40B4-BE49-F238E27FC236}">
                  <a16:creationId xmlns:a16="http://schemas.microsoft.com/office/drawing/2014/main" id="{EC00596C-891B-84C6-35F9-493466037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3882" y="4352151"/>
              <a:ext cx="310983" cy="50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0">
              <a:no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3600" b="1" u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defRPr>
              </a:lvl1pPr>
              <a:lvl2pPr marL="742950" indent="-285750">
                <a:defRPr sz="3100" u="sng"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S</a:t>
              </a:r>
            </a:p>
          </p:txBody>
        </p:sp>
        <p:sp>
          <p:nvSpPr>
            <p:cNvPr id="38" name="TextBox 70">
              <a:extLst>
                <a:ext uri="{FF2B5EF4-FFF2-40B4-BE49-F238E27FC236}">
                  <a16:creationId xmlns:a16="http://schemas.microsoft.com/office/drawing/2014/main" id="{8B69AE35-2CB3-0291-DDA6-88BF0ADB2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0888" y="3321401"/>
              <a:ext cx="8079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R.id=S.id</a:t>
              </a:r>
            </a:p>
          </p:txBody>
        </p:sp>
        <p:sp>
          <p:nvSpPr>
            <p:cNvPr id="40" name="TextBox 71">
              <a:extLst>
                <a:ext uri="{FF2B5EF4-FFF2-40B4-BE49-F238E27FC236}">
                  <a16:creationId xmlns:a16="http://schemas.microsoft.com/office/drawing/2014/main" id="{6E74181F-EF1C-82B6-1811-5F354EA24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2482" y="3924204"/>
              <a:ext cx="8079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value&gt;100</a:t>
              </a:r>
            </a:p>
          </p:txBody>
        </p:sp>
        <p:sp>
          <p:nvSpPr>
            <p:cNvPr id="41" name="TextBox 72">
              <a:extLst>
                <a:ext uri="{FF2B5EF4-FFF2-40B4-BE49-F238E27FC236}">
                  <a16:creationId xmlns:a16="http://schemas.microsoft.com/office/drawing/2014/main" id="{C53C3771-8EE5-5FE2-D678-303AEBA94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910" y="2770755"/>
              <a:ext cx="11669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R.id,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S.cdate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nconsolata" panose="00000509000000000000" pitchFamily="49" charset="0"/>
                <a:ea typeface="ＭＳ Ｐゴシック" charset="-128"/>
                <a:cs typeface="Consolas" pitchFamily="49" charset="0"/>
              </a:endParaRPr>
            </a:p>
          </p:txBody>
        </p:sp>
        <p:grpSp>
          <p:nvGrpSpPr>
            <p:cNvPr id="42" name="Join Op">
              <a:extLst>
                <a:ext uri="{FF2B5EF4-FFF2-40B4-BE49-F238E27FC236}">
                  <a16:creationId xmlns:a16="http://schemas.microsoft.com/office/drawing/2014/main" id="{C77B25BA-8FBD-8CE0-9C5D-E0D18ECF371F}"/>
                </a:ext>
              </a:extLst>
            </p:cNvPr>
            <p:cNvGrpSpPr/>
            <p:nvPr/>
          </p:nvGrpSpPr>
          <p:grpSpPr>
            <a:xfrm>
              <a:off x="7082856" y="3254068"/>
              <a:ext cx="503648" cy="384482"/>
              <a:chOff x="5195472" y="2425292"/>
              <a:chExt cx="503648" cy="384482"/>
            </a:xfrm>
          </p:grpSpPr>
          <p:sp>
            <p:nvSpPr>
              <p:cNvPr id="90" name="Rectangle 89" hidden="1">
                <a:extLst>
                  <a:ext uri="{FF2B5EF4-FFF2-40B4-BE49-F238E27FC236}">
                    <a16:creationId xmlns:a16="http://schemas.microsoft.com/office/drawing/2014/main" id="{FD3D22E8-AF28-C881-F251-B7EBD65B5D25}"/>
                  </a:ext>
                </a:extLst>
              </p:cNvPr>
              <p:cNvSpPr/>
              <p:nvPr/>
            </p:nvSpPr>
            <p:spPr>
              <a:xfrm>
                <a:off x="5222875" y="2473795"/>
                <a:ext cx="121919" cy="33193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Rectangle 90" hidden="1">
                <a:extLst>
                  <a:ext uri="{FF2B5EF4-FFF2-40B4-BE49-F238E27FC236}">
                    <a16:creationId xmlns:a16="http://schemas.microsoft.com/office/drawing/2014/main" id="{137AD21B-0AD5-59E7-70B3-D7B49C224EE5}"/>
                  </a:ext>
                </a:extLst>
              </p:cNvPr>
              <p:cNvSpPr/>
              <p:nvPr/>
            </p:nvSpPr>
            <p:spPr>
              <a:xfrm>
                <a:off x="5577201" y="2477838"/>
                <a:ext cx="121919" cy="33193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Text Box 20">
                <a:extLst>
                  <a:ext uri="{FF2B5EF4-FFF2-40B4-BE49-F238E27FC236}">
                    <a16:creationId xmlns:a16="http://schemas.microsoft.com/office/drawing/2014/main" id="{16808125-8647-205A-5629-0F4AA9E15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5472" y="2425292"/>
                <a:ext cx="482739" cy="347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ＭＳ Ｐゴシック" charset="-128"/>
                    <a:cs typeface="+mn-cs"/>
                  </a:rPr>
                  <a:t>⨝</a:t>
                </a:r>
              </a:p>
            </p:txBody>
          </p:sp>
        </p:grpSp>
        <p:grpSp>
          <p:nvGrpSpPr>
            <p:cNvPr id="45" name="Filter Op">
              <a:extLst>
                <a:ext uri="{FF2B5EF4-FFF2-40B4-BE49-F238E27FC236}">
                  <a16:creationId xmlns:a16="http://schemas.microsoft.com/office/drawing/2014/main" id="{F8FCCF90-1DF9-CF0F-01C8-ADC10483370A}"/>
                </a:ext>
              </a:extLst>
            </p:cNvPr>
            <p:cNvGrpSpPr/>
            <p:nvPr/>
          </p:nvGrpSpPr>
          <p:grpSpPr>
            <a:xfrm>
              <a:off x="7501482" y="3840014"/>
              <a:ext cx="304800" cy="331936"/>
              <a:chOff x="5780945" y="3207779"/>
              <a:chExt cx="304800" cy="331936"/>
            </a:xfrm>
          </p:grpSpPr>
          <p:sp>
            <p:nvSpPr>
              <p:cNvPr id="88" name="Rectangle 87" hidden="1">
                <a:extLst>
                  <a:ext uri="{FF2B5EF4-FFF2-40B4-BE49-F238E27FC236}">
                    <a16:creationId xmlns:a16="http://schemas.microsoft.com/office/drawing/2014/main" id="{867BDFA5-DC28-0F6A-50DA-03FC78BC7293}"/>
                  </a:ext>
                </a:extLst>
              </p:cNvPr>
              <p:cNvSpPr/>
              <p:nvPr/>
            </p:nvSpPr>
            <p:spPr>
              <a:xfrm>
                <a:off x="5963826" y="3207779"/>
                <a:ext cx="121919" cy="33193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Text Box 20">
                <a:extLst>
                  <a:ext uri="{FF2B5EF4-FFF2-40B4-BE49-F238E27FC236}">
                    <a16:creationId xmlns:a16="http://schemas.microsoft.com/office/drawing/2014/main" id="{D36F358B-44E7-8452-BB75-60EA62E1F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0945" y="3224701"/>
                <a:ext cx="224544" cy="227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0" bIns="18288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rPr>
                  <a:t>s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id="{FD98D43D-3674-9151-65E5-DF8342A9E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512" y="2676734"/>
              <a:ext cx="224544" cy="37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91440" rIns="274320" bIns="274320" anchor="ctr"/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rPr>
                <a:t>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cxnSp>
          <p:nvCxnSpPr>
            <p:cNvPr id="47" name="Straight Connector 35">
              <a:extLst>
                <a:ext uri="{FF2B5EF4-FFF2-40B4-BE49-F238E27FC236}">
                  <a16:creationId xmlns:a16="http://schemas.microsoft.com/office/drawing/2014/main" id="{6EBFF73F-F80C-F2D4-22ED-C6B3A06629DD}"/>
                </a:ext>
              </a:extLst>
            </p:cNvPr>
            <p:cNvCxnSpPr>
              <a:cxnSpLocks noChangeShapeType="1"/>
              <a:stCxn id="34" idx="0"/>
              <a:endCxn id="90" idx="2"/>
            </p:cNvCxnSpPr>
            <p:nvPr/>
          </p:nvCxnSpPr>
          <p:spPr bwMode="auto">
            <a:xfrm flipV="1">
              <a:off x="6754596" y="3634507"/>
              <a:ext cx="416623" cy="717645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36">
              <a:extLst>
                <a:ext uri="{FF2B5EF4-FFF2-40B4-BE49-F238E27FC236}">
                  <a16:creationId xmlns:a16="http://schemas.microsoft.com/office/drawing/2014/main" id="{7E73E725-7E55-3724-5C29-7CD118F07B67}"/>
                </a:ext>
              </a:extLst>
            </p:cNvPr>
            <p:cNvCxnSpPr>
              <a:cxnSpLocks noChangeShapeType="1"/>
              <a:stCxn id="36" idx="0"/>
              <a:endCxn id="88" idx="2"/>
            </p:cNvCxnSpPr>
            <p:nvPr/>
          </p:nvCxnSpPr>
          <p:spPr bwMode="auto">
            <a:xfrm flipH="1" flipV="1">
              <a:off x="7745323" y="4171950"/>
              <a:ext cx="64051" cy="180201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39">
              <a:extLst>
                <a:ext uri="{FF2B5EF4-FFF2-40B4-BE49-F238E27FC236}">
                  <a16:creationId xmlns:a16="http://schemas.microsoft.com/office/drawing/2014/main" id="{A1DC14E2-8BC9-AADB-A659-47896991D9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319963" y="3059407"/>
              <a:ext cx="4263" cy="235443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42">
              <a:extLst>
                <a:ext uri="{FF2B5EF4-FFF2-40B4-BE49-F238E27FC236}">
                  <a16:creationId xmlns:a16="http://schemas.microsoft.com/office/drawing/2014/main" id="{F7D2F535-12EF-C55C-B4CC-1AFB04D68108}"/>
                </a:ext>
              </a:extLst>
            </p:cNvPr>
            <p:cNvCxnSpPr>
              <a:cxnSpLocks noChangeShapeType="1"/>
              <a:stCxn id="89" idx="0"/>
              <a:endCxn id="91" idx="2"/>
            </p:cNvCxnSpPr>
            <p:nvPr/>
          </p:nvCxnSpPr>
          <p:spPr bwMode="auto">
            <a:xfrm flipH="1" flipV="1">
              <a:off x="7525545" y="3638550"/>
              <a:ext cx="88209" cy="218386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39">
              <a:extLst>
                <a:ext uri="{FF2B5EF4-FFF2-40B4-BE49-F238E27FC236}">
                  <a16:creationId xmlns:a16="http://schemas.microsoft.com/office/drawing/2014/main" id="{B0E85009-6012-AFEB-6D9B-9215DD67A6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325410" y="2466176"/>
              <a:ext cx="1662" cy="225118"/>
            </a:xfrm>
            <a:prstGeom prst="line">
              <a:avLst/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EE9773E-7CF5-49ED-5DAD-4427476F9A17}"/>
              </a:ext>
            </a:extLst>
          </p:cNvPr>
          <p:cNvGrpSpPr/>
          <p:nvPr/>
        </p:nvGrpSpPr>
        <p:grpSpPr>
          <a:xfrm>
            <a:off x="37364" y="742950"/>
            <a:ext cx="1334236" cy="386894"/>
            <a:chOff x="228600" y="819150"/>
            <a:chExt cx="1181836" cy="38689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45D1786-BDBA-F869-9395-19F1CBE03DF1}"/>
                </a:ext>
              </a:extLst>
            </p:cNvPr>
            <p:cNvGrpSpPr/>
            <p:nvPr/>
          </p:nvGrpSpPr>
          <p:grpSpPr>
            <a:xfrm>
              <a:off x="228600" y="819150"/>
              <a:ext cx="1181836" cy="215444"/>
              <a:chOff x="228600" y="819150"/>
              <a:chExt cx="1181836" cy="215444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AA1309EF-DC70-C89E-62AC-AFFC7B6E89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116" y="926872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AC523FA-2D40-5132-23C0-C64DCE84068F}"/>
                  </a:ext>
                </a:extLst>
              </p:cNvPr>
              <p:cNvSpPr txBox="1"/>
              <p:nvPr/>
            </p:nvSpPr>
            <p:spPr>
              <a:xfrm>
                <a:off x="228600" y="819150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Control Flow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05FF758-FF2F-C262-452B-304B7247A12D}"/>
                </a:ext>
              </a:extLst>
            </p:cNvPr>
            <p:cNvGrpSpPr/>
            <p:nvPr/>
          </p:nvGrpSpPr>
          <p:grpSpPr>
            <a:xfrm>
              <a:off x="228600" y="990600"/>
              <a:ext cx="1181836" cy="215444"/>
              <a:chOff x="269774" y="1101394"/>
              <a:chExt cx="1181836" cy="215444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3704DDF0-C959-E174-DCA5-4AB4A7417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290" y="1209116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3B41C1E-6675-9D2D-50E4-4F16F043FF53}"/>
                  </a:ext>
                </a:extLst>
              </p:cNvPr>
              <p:cNvSpPr txBox="1"/>
              <p:nvPr/>
            </p:nvSpPr>
            <p:spPr>
              <a:xfrm>
                <a:off x="269774" y="1101394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Data Flow</a:t>
                </a:r>
              </a:p>
            </p:txBody>
          </p:sp>
        </p:grpSp>
      </p:grpSp>
      <p:grpSp>
        <p:nvGrpSpPr>
          <p:cNvPr id="118" name="Group 117" hidden="1">
            <a:extLst>
              <a:ext uri="{FF2B5EF4-FFF2-40B4-BE49-F238E27FC236}">
                <a16:creationId xmlns:a16="http://schemas.microsoft.com/office/drawing/2014/main" id="{66D9CCC2-C663-B21F-F408-933ECEBA406E}"/>
              </a:ext>
            </a:extLst>
          </p:cNvPr>
          <p:cNvGrpSpPr/>
          <p:nvPr/>
        </p:nvGrpSpPr>
        <p:grpSpPr>
          <a:xfrm>
            <a:off x="2829403" y="1916430"/>
            <a:ext cx="528630" cy="45720"/>
            <a:chOff x="2510323" y="2198024"/>
            <a:chExt cx="528630" cy="45720"/>
          </a:xfrm>
        </p:grpSpPr>
        <p:sp>
          <p:nvSpPr>
            <p:cNvPr id="116" name="mark">
              <a:extLst>
                <a:ext uri="{FF2B5EF4-FFF2-40B4-BE49-F238E27FC236}">
                  <a16:creationId xmlns:a16="http://schemas.microsoft.com/office/drawing/2014/main" id="{C59AC51F-8DA4-38D3-A3F7-EEAFEFFA9957}"/>
                </a:ext>
              </a:extLst>
            </p:cNvPr>
            <p:cNvSpPr/>
            <p:nvPr/>
          </p:nvSpPr>
          <p:spPr>
            <a:xfrm>
              <a:off x="2510323" y="21980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17" name="mark">
              <a:extLst>
                <a:ext uri="{FF2B5EF4-FFF2-40B4-BE49-F238E27FC236}">
                  <a16:creationId xmlns:a16="http://schemas.microsoft.com/office/drawing/2014/main" id="{E42168DF-5F68-4E93-755E-1B55CF6CCF43}"/>
                </a:ext>
              </a:extLst>
            </p:cNvPr>
            <p:cNvSpPr/>
            <p:nvPr/>
          </p:nvSpPr>
          <p:spPr>
            <a:xfrm>
              <a:off x="2993233" y="21980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122" name="Group 121" hidden="1">
            <a:extLst>
              <a:ext uri="{FF2B5EF4-FFF2-40B4-BE49-F238E27FC236}">
                <a16:creationId xmlns:a16="http://schemas.microsoft.com/office/drawing/2014/main" id="{C25D5E71-93E8-83B3-B016-B47CC631F10C}"/>
              </a:ext>
            </a:extLst>
          </p:cNvPr>
          <p:cNvGrpSpPr/>
          <p:nvPr/>
        </p:nvGrpSpPr>
        <p:grpSpPr>
          <a:xfrm>
            <a:off x="2829403" y="2583621"/>
            <a:ext cx="528630" cy="45720"/>
            <a:chOff x="2510323" y="2198024"/>
            <a:chExt cx="528630" cy="45720"/>
          </a:xfrm>
        </p:grpSpPr>
        <p:sp>
          <p:nvSpPr>
            <p:cNvPr id="123" name="mark">
              <a:extLst>
                <a:ext uri="{FF2B5EF4-FFF2-40B4-BE49-F238E27FC236}">
                  <a16:creationId xmlns:a16="http://schemas.microsoft.com/office/drawing/2014/main" id="{51592E40-F94A-0E15-6DF3-BBD167F769CF}"/>
                </a:ext>
              </a:extLst>
            </p:cNvPr>
            <p:cNvSpPr/>
            <p:nvPr/>
          </p:nvSpPr>
          <p:spPr>
            <a:xfrm>
              <a:off x="2510323" y="21980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24" name="mark">
              <a:extLst>
                <a:ext uri="{FF2B5EF4-FFF2-40B4-BE49-F238E27FC236}">
                  <a16:creationId xmlns:a16="http://schemas.microsoft.com/office/drawing/2014/main" id="{166DF8F8-DA68-3A86-CC91-3D465DB879D8}"/>
                </a:ext>
              </a:extLst>
            </p:cNvPr>
            <p:cNvSpPr/>
            <p:nvPr/>
          </p:nvSpPr>
          <p:spPr>
            <a:xfrm>
              <a:off x="2993233" y="219802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8FD2E6C-A640-CA2C-CD8A-5A9844B40E1A}"/>
              </a:ext>
            </a:extLst>
          </p:cNvPr>
          <p:cNvCxnSpPr>
            <a:cxnSpLocks/>
            <a:stCxn id="27" idx="2"/>
            <a:endCxn id="31" idx="0"/>
          </p:cNvCxnSpPr>
          <p:nvPr/>
        </p:nvCxnSpPr>
        <p:spPr>
          <a:xfrm>
            <a:off x="3428999" y="2647950"/>
            <a:ext cx="1" cy="621471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09DF7D3-EF6B-B1FA-FA59-2970AA3FAD3F}"/>
              </a:ext>
            </a:extLst>
          </p:cNvPr>
          <p:cNvGrpSpPr/>
          <p:nvPr/>
        </p:nvGrpSpPr>
        <p:grpSpPr>
          <a:xfrm>
            <a:off x="2275113" y="1276350"/>
            <a:ext cx="2286000" cy="365760"/>
            <a:chOff x="381000" y="819150"/>
            <a:chExt cx="2286000" cy="365760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3A3939EB-FDAA-B8FE-667E-D0CC3FAF6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819150"/>
              <a:ext cx="2286000" cy="3657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 lIns="45720" tIns="45720" rIns="45720" bIns="0" anchor="ctr" anchorCtr="0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2400" b="1" i="1" dirty="0">
                  <a:solidFill>
                    <a:prstClr val="white"/>
                  </a:solidFill>
                  <a:latin typeface="Crimson Text" pitchFamily="2" charset="0"/>
                  <a:ea typeface="DejaVu Sans Mono" pitchFamily="49" charset="0"/>
                  <a:cs typeface="DejaVu Sans Mono" pitchFamily="49" charset="0"/>
                </a:rPr>
                <a:t>Scheduler</a:t>
              </a:r>
            </a:p>
          </p:txBody>
        </p:sp>
        <p:grpSp>
          <p:nvGrpSpPr>
            <p:cNvPr id="4" name="Group 3" hidden="1">
              <a:extLst>
                <a:ext uri="{FF2B5EF4-FFF2-40B4-BE49-F238E27FC236}">
                  <a16:creationId xmlns:a16="http://schemas.microsoft.com/office/drawing/2014/main" id="{5D6B71F6-35B3-C1F9-506E-65944334D431}"/>
                </a:ext>
              </a:extLst>
            </p:cNvPr>
            <p:cNvGrpSpPr/>
            <p:nvPr/>
          </p:nvGrpSpPr>
          <p:grpSpPr>
            <a:xfrm rot="5400000">
              <a:off x="296385" y="952167"/>
              <a:ext cx="227465" cy="58234"/>
              <a:chOff x="2394561" y="2229042"/>
              <a:chExt cx="220040" cy="45720"/>
            </a:xfrm>
          </p:grpSpPr>
          <p:sp>
            <p:nvSpPr>
              <p:cNvPr id="26" name="mark">
                <a:extLst>
                  <a:ext uri="{FF2B5EF4-FFF2-40B4-BE49-F238E27FC236}">
                    <a16:creationId xmlns:a16="http://schemas.microsoft.com/office/drawing/2014/main" id="{C208D9C7-CED5-5900-2369-A82035A850C8}"/>
                  </a:ext>
                </a:extLst>
              </p:cNvPr>
              <p:cNvSpPr/>
              <p:nvPr/>
            </p:nvSpPr>
            <p:spPr>
              <a:xfrm>
                <a:off x="239456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8" name="mark">
                <a:extLst>
                  <a:ext uri="{FF2B5EF4-FFF2-40B4-BE49-F238E27FC236}">
                    <a16:creationId xmlns:a16="http://schemas.microsoft.com/office/drawing/2014/main" id="{6DC2CC27-F44E-75B1-94C0-D492FF987515}"/>
                  </a:ext>
                </a:extLst>
              </p:cNvPr>
              <p:cNvSpPr/>
              <p:nvPr/>
            </p:nvSpPr>
            <p:spPr>
              <a:xfrm>
                <a:off x="256888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1" name="Group 10" hidden="1">
              <a:extLst>
                <a:ext uri="{FF2B5EF4-FFF2-40B4-BE49-F238E27FC236}">
                  <a16:creationId xmlns:a16="http://schemas.microsoft.com/office/drawing/2014/main" id="{8481D4F3-7928-57FD-0A14-9521D35410B4}"/>
                </a:ext>
              </a:extLst>
            </p:cNvPr>
            <p:cNvGrpSpPr/>
            <p:nvPr/>
          </p:nvGrpSpPr>
          <p:grpSpPr>
            <a:xfrm rot="5400000">
              <a:off x="2524150" y="972913"/>
              <a:ext cx="227465" cy="58234"/>
              <a:chOff x="2394561" y="2229042"/>
              <a:chExt cx="220040" cy="45720"/>
            </a:xfrm>
          </p:grpSpPr>
          <p:sp>
            <p:nvSpPr>
              <p:cNvPr id="24" name="mark">
                <a:extLst>
                  <a:ext uri="{FF2B5EF4-FFF2-40B4-BE49-F238E27FC236}">
                    <a16:creationId xmlns:a16="http://schemas.microsoft.com/office/drawing/2014/main" id="{688D27D2-A2BA-382B-2519-AF32D848C29A}"/>
                  </a:ext>
                </a:extLst>
              </p:cNvPr>
              <p:cNvSpPr/>
              <p:nvPr/>
            </p:nvSpPr>
            <p:spPr>
              <a:xfrm>
                <a:off x="239456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5" name="mark">
                <a:extLst>
                  <a:ext uri="{FF2B5EF4-FFF2-40B4-BE49-F238E27FC236}">
                    <a16:creationId xmlns:a16="http://schemas.microsoft.com/office/drawing/2014/main" id="{96D017E1-A2C3-532D-234F-9EAA70E738DF}"/>
                  </a:ext>
                </a:extLst>
              </p:cNvPr>
              <p:cNvSpPr/>
              <p:nvPr/>
            </p:nvSpPr>
            <p:spPr>
              <a:xfrm>
                <a:off x="256888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2" name="Group 11" hidden="1">
              <a:extLst>
                <a:ext uri="{FF2B5EF4-FFF2-40B4-BE49-F238E27FC236}">
                  <a16:creationId xmlns:a16="http://schemas.microsoft.com/office/drawing/2014/main" id="{79BE3221-0097-A91A-36AC-1485756FF268}"/>
                </a:ext>
              </a:extLst>
            </p:cNvPr>
            <p:cNvGrpSpPr/>
            <p:nvPr/>
          </p:nvGrpSpPr>
          <p:grpSpPr>
            <a:xfrm rot="10800000">
              <a:off x="1410268" y="819150"/>
              <a:ext cx="227465" cy="58234"/>
              <a:chOff x="2394561" y="2229042"/>
              <a:chExt cx="220040" cy="45720"/>
            </a:xfrm>
          </p:grpSpPr>
          <p:sp>
            <p:nvSpPr>
              <p:cNvPr id="20" name="mark">
                <a:extLst>
                  <a:ext uri="{FF2B5EF4-FFF2-40B4-BE49-F238E27FC236}">
                    <a16:creationId xmlns:a16="http://schemas.microsoft.com/office/drawing/2014/main" id="{57D8CFD2-5ECF-42F7-E083-06959EA965C1}"/>
                  </a:ext>
                </a:extLst>
              </p:cNvPr>
              <p:cNvSpPr/>
              <p:nvPr/>
            </p:nvSpPr>
            <p:spPr>
              <a:xfrm>
                <a:off x="239456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3" name="mark">
                <a:extLst>
                  <a:ext uri="{FF2B5EF4-FFF2-40B4-BE49-F238E27FC236}">
                    <a16:creationId xmlns:a16="http://schemas.microsoft.com/office/drawing/2014/main" id="{F03F34CE-0464-507C-ACB5-FE92DFA927BA}"/>
                  </a:ext>
                </a:extLst>
              </p:cNvPr>
              <p:cNvSpPr/>
              <p:nvPr/>
            </p:nvSpPr>
            <p:spPr>
              <a:xfrm>
                <a:off x="256888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4" name="Group 13" hidden="1">
              <a:extLst>
                <a:ext uri="{FF2B5EF4-FFF2-40B4-BE49-F238E27FC236}">
                  <a16:creationId xmlns:a16="http://schemas.microsoft.com/office/drawing/2014/main" id="{30F8C426-9541-49DE-76C7-85D37542A8CF}"/>
                </a:ext>
              </a:extLst>
            </p:cNvPr>
            <p:cNvGrpSpPr/>
            <p:nvPr/>
          </p:nvGrpSpPr>
          <p:grpSpPr>
            <a:xfrm rot="10800000">
              <a:off x="1410268" y="1126676"/>
              <a:ext cx="227465" cy="58234"/>
              <a:chOff x="2394561" y="2229042"/>
              <a:chExt cx="220040" cy="45720"/>
            </a:xfrm>
          </p:grpSpPr>
          <p:sp>
            <p:nvSpPr>
              <p:cNvPr id="17" name="mark">
                <a:extLst>
                  <a:ext uri="{FF2B5EF4-FFF2-40B4-BE49-F238E27FC236}">
                    <a16:creationId xmlns:a16="http://schemas.microsoft.com/office/drawing/2014/main" id="{B90D08B8-4625-3CFE-C3CB-4244416C0A0E}"/>
                  </a:ext>
                </a:extLst>
              </p:cNvPr>
              <p:cNvSpPr/>
              <p:nvPr/>
            </p:nvSpPr>
            <p:spPr>
              <a:xfrm>
                <a:off x="239456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8" name="mark">
                <a:extLst>
                  <a:ext uri="{FF2B5EF4-FFF2-40B4-BE49-F238E27FC236}">
                    <a16:creationId xmlns:a16="http://schemas.microsoft.com/office/drawing/2014/main" id="{A88A18AF-1BB9-0FBB-6A40-88B04A059121}"/>
                  </a:ext>
                </a:extLst>
              </p:cNvPr>
              <p:cNvSpPr/>
              <p:nvPr/>
            </p:nvSpPr>
            <p:spPr>
              <a:xfrm>
                <a:off x="2568881" y="2229042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18288" rIns="18288" bIns="18288"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48" name="Straight Arrow Connector 125">
            <a:extLst>
              <a:ext uri="{FF2B5EF4-FFF2-40B4-BE49-F238E27FC236}">
                <a16:creationId xmlns:a16="http://schemas.microsoft.com/office/drawing/2014/main" id="{86002E28-F6C3-4F99-238B-A4C9A379F8AC}"/>
              </a:ext>
            </a:extLst>
          </p:cNvPr>
          <p:cNvCxnSpPr>
            <a:cxnSpLocks/>
            <a:stCxn id="3" idx="1"/>
            <a:endCxn id="57" idx="2"/>
          </p:cNvCxnSpPr>
          <p:nvPr/>
        </p:nvCxnSpPr>
        <p:spPr>
          <a:xfrm rot="10800000" flipV="1">
            <a:off x="1249681" y="1459229"/>
            <a:ext cx="1025432" cy="2048809"/>
          </a:xfrm>
          <a:prstGeom prst="bentConnector3">
            <a:avLst>
              <a:gd name="adj1" fmla="val 122293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65013B4-F051-D17C-F79B-0A2BA188FFCD}"/>
              </a:ext>
            </a:extLst>
          </p:cNvPr>
          <p:cNvCxnSpPr>
            <a:cxnSpLocks/>
          </p:cNvCxnSpPr>
          <p:nvPr/>
        </p:nvCxnSpPr>
        <p:spPr>
          <a:xfrm>
            <a:off x="3428999" y="4248150"/>
            <a:ext cx="1" cy="621471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1E3D3EFF-B9D5-D1BB-1935-8BF94C66A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4417">
            <a:off x="860082" y="462128"/>
            <a:ext cx="3755894" cy="512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69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457D-ABE0-4724-4020-F7764FD6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Processing Direction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21F64-C019-0169-EAF0-37A201769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Top-to-Bottom (Pull)</a:t>
            </a:r>
          </a:p>
          <a:p>
            <a:pPr lvl="1"/>
            <a:r>
              <a:rPr lang="en-US" dirty="0"/>
              <a:t>Easy to control output via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LIMIT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Parent operator blocks until its child returns with a tuple.</a:t>
            </a:r>
          </a:p>
          <a:p>
            <a:pPr lvl="1"/>
            <a:r>
              <a:rPr lang="en-US" dirty="0"/>
              <a:t>Additional overhead because operators'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Next()</a:t>
            </a:r>
            <a:r>
              <a:rPr lang="en-US" dirty="0"/>
              <a:t> functions are implemented as virtual functions.</a:t>
            </a:r>
          </a:p>
          <a:p>
            <a:pPr lvl="1"/>
            <a:r>
              <a:rPr lang="en-US" dirty="0"/>
              <a:t>Branching costs on each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Next()</a:t>
            </a:r>
            <a:r>
              <a:rPr lang="en-US" dirty="0"/>
              <a:t> invocation.</a:t>
            </a:r>
          </a:p>
          <a:p>
            <a:endParaRPr lang="en-US" sz="1200" dirty="0"/>
          </a:p>
          <a:p>
            <a:r>
              <a:rPr lang="en-US" b="1" dirty="0"/>
              <a:t>Approach #2: Bottom-to-Top (Push)</a:t>
            </a:r>
          </a:p>
          <a:p>
            <a:pPr lvl="1"/>
            <a:r>
              <a:rPr lang="en-US" dirty="0"/>
              <a:t>Allows for tighter control of caches/registers in pipelines.</a:t>
            </a:r>
          </a:p>
          <a:p>
            <a:pPr lvl="1"/>
            <a:r>
              <a:rPr lang="en-US" dirty="0"/>
              <a:t>May not have exact control of intermediate result sizes.</a:t>
            </a:r>
          </a:p>
          <a:p>
            <a:pPr lvl="1"/>
            <a:r>
              <a:rPr lang="en-US" dirty="0"/>
              <a:t>Difficult to implement some operators (Sort-Merge Join).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72F5B-C12D-9D73-C16C-8525FD26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AB2FFC-31F4-646F-CB84-3042EB3545D9}"/>
              </a:ext>
            </a:extLst>
          </p:cNvPr>
          <p:cNvGrpSpPr/>
          <p:nvPr/>
        </p:nvGrpSpPr>
        <p:grpSpPr>
          <a:xfrm>
            <a:off x="6019800" y="971550"/>
            <a:ext cx="2180069" cy="365760"/>
            <a:chOff x="5425439" y="1421676"/>
            <a:chExt cx="2180069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DC06E3-5C39-96EC-E1B0-F25C249C5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119" y="1433740"/>
              <a:ext cx="1702389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400" b="1" i="1" u="none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Most Common</a:t>
              </a:r>
              <a:endParaRPr lang="en-US" sz="1800" i="1" u="none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D1F9ECF1-9E95-F038-8B77-755954B718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25439" y="1421676"/>
              <a:ext cx="365760" cy="365760"/>
            </a:xfrm>
            <a:prstGeom prst="rightArrow">
              <a:avLst>
                <a:gd name="adj1" fmla="val 50000"/>
                <a:gd name="adj2" fmla="val 50052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C73BAF-FDF2-3F80-70D6-6EC5D219C24F}"/>
              </a:ext>
            </a:extLst>
          </p:cNvPr>
          <p:cNvGrpSpPr/>
          <p:nvPr/>
        </p:nvGrpSpPr>
        <p:grpSpPr>
          <a:xfrm>
            <a:off x="6058728" y="3257550"/>
            <a:ext cx="1057967" cy="365760"/>
            <a:chOff x="5425439" y="1421676"/>
            <a:chExt cx="1057967" cy="365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8400AD-8687-CB89-865E-3BC4F8D17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119" y="1433740"/>
              <a:ext cx="580287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400" b="1" i="1" u="none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Rare</a:t>
              </a:r>
              <a:endParaRPr lang="en-US" sz="1800" i="1" u="none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  <p:sp>
          <p:nvSpPr>
            <p:cNvPr id="10" name="Right Arrow 6">
              <a:extLst>
                <a:ext uri="{FF2B5EF4-FFF2-40B4-BE49-F238E27FC236}">
                  <a16:creationId xmlns:a16="http://schemas.microsoft.com/office/drawing/2014/main" id="{717E7956-975B-47E8-EA9F-BFFD99D066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25439" y="1421676"/>
              <a:ext cx="365760" cy="365760"/>
            </a:xfrm>
            <a:prstGeom prst="rightArrow">
              <a:avLst>
                <a:gd name="adj1" fmla="val 50000"/>
                <a:gd name="adj2" fmla="val 50052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57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D49A32-B354-CC7D-139A-9776BACC3C7E}"/>
              </a:ext>
            </a:extLst>
          </p:cNvPr>
          <p:cNvGrpSpPr/>
          <p:nvPr/>
        </p:nvGrpSpPr>
        <p:grpSpPr>
          <a:xfrm>
            <a:off x="6096000" y="2124849"/>
            <a:ext cx="2895600" cy="2514600"/>
            <a:chOff x="6096000" y="2419350"/>
            <a:chExt cx="2895600" cy="2514600"/>
          </a:xfrm>
        </p:grpSpPr>
        <p:sp>
          <p:nvSpPr>
            <p:cNvPr id="29" name="Rectangle 68">
              <a:extLst>
                <a:ext uri="{FF2B5EF4-FFF2-40B4-BE49-F238E27FC236}">
                  <a16:creationId xmlns:a16="http://schemas.microsoft.com/office/drawing/2014/main" id="{F5F81B81-0430-C13E-BB3A-8EA34039B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19350"/>
              <a:ext cx="28956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F237E64-E988-2933-6313-588F43FDD2FD}"/>
                </a:ext>
              </a:extLst>
            </p:cNvPr>
            <p:cNvGrpSpPr/>
            <p:nvPr/>
          </p:nvGrpSpPr>
          <p:grpSpPr>
            <a:xfrm>
              <a:off x="6587082" y="2533654"/>
              <a:ext cx="2137814" cy="2391574"/>
              <a:chOff x="6587082" y="2466176"/>
              <a:chExt cx="2137814" cy="2391574"/>
            </a:xfrm>
          </p:grpSpPr>
          <p:sp>
            <p:nvSpPr>
              <p:cNvPr id="32" name="Text Box 13">
                <a:extLst>
                  <a:ext uri="{FF2B5EF4-FFF2-40B4-BE49-F238E27FC236}">
                    <a16:creationId xmlns:a16="http://schemas.microsoft.com/office/drawing/2014/main" id="{6BFAA09E-D725-5016-FF13-1CE6580932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082" y="4352152"/>
                <a:ext cx="335027" cy="48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33" name="Text Box 14">
                <a:extLst>
                  <a:ext uri="{FF2B5EF4-FFF2-40B4-BE49-F238E27FC236}">
                    <a16:creationId xmlns:a16="http://schemas.microsoft.com/office/drawing/2014/main" id="{B14E37EC-33D0-4CB2-CB70-00EF87AD0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882" y="4352151"/>
                <a:ext cx="310983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3600" b="1" u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S</a:t>
                </a:r>
              </a:p>
            </p:txBody>
          </p:sp>
          <p:sp>
            <p:nvSpPr>
              <p:cNvPr id="34" name="TextBox 70">
                <a:extLst>
                  <a:ext uri="{FF2B5EF4-FFF2-40B4-BE49-F238E27FC236}">
                    <a16:creationId xmlns:a16="http://schemas.microsoft.com/office/drawing/2014/main" id="{4E035F2B-998C-7881-A8AE-8AD4549AC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888" y="3321401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R.id=S.id</a:t>
                </a:r>
              </a:p>
            </p:txBody>
          </p:sp>
          <p:sp>
            <p:nvSpPr>
              <p:cNvPr id="35" name="TextBox 71">
                <a:extLst>
                  <a:ext uri="{FF2B5EF4-FFF2-40B4-BE49-F238E27FC236}">
                    <a16:creationId xmlns:a16="http://schemas.microsoft.com/office/drawing/2014/main" id="{76362D62-AF94-A6FD-05CB-FB46361E2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482" y="3924204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value&gt;100</a:t>
                </a:r>
              </a:p>
            </p:txBody>
          </p:sp>
          <p:sp>
            <p:nvSpPr>
              <p:cNvPr id="36" name="TextBox 72">
                <a:extLst>
                  <a:ext uri="{FF2B5EF4-FFF2-40B4-BE49-F238E27FC236}">
                    <a16:creationId xmlns:a16="http://schemas.microsoft.com/office/drawing/2014/main" id="{4BED026C-4CD7-7ED3-59D1-FE2C871D0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910" y="2770755"/>
                <a:ext cx="11669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R.id, </a:t>
                </a:r>
                <a:r>
                  <a:rPr kumimoji="0" lang="en-US" sz="14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S.cdate</a:t>
                </a:r>
                <a:endPara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endParaRPr>
              </a:p>
            </p:txBody>
          </p:sp>
          <p:grpSp>
            <p:nvGrpSpPr>
              <p:cNvPr id="37" name="Join Op">
                <a:extLst>
                  <a:ext uri="{FF2B5EF4-FFF2-40B4-BE49-F238E27FC236}">
                    <a16:creationId xmlns:a16="http://schemas.microsoft.com/office/drawing/2014/main" id="{7ACE0491-A486-9791-1327-1D5D8AA23B9F}"/>
                  </a:ext>
                </a:extLst>
              </p:cNvPr>
              <p:cNvGrpSpPr/>
              <p:nvPr/>
            </p:nvGrpSpPr>
            <p:grpSpPr>
              <a:xfrm>
                <a:off x="7082856" y="3254068"/>
                <a:ext cx="503648" cy="384482"/>
                <a:chOff x="5195472" y="2425292"/>
                <a:chExt cx="503648" cy="384482"/>
              </a:xfrm>
            </p:grpSpPr>
            <p:sp>
              <p:nvSpPr>
                <p:cNvPr id="47" name="Rectangle 46" hidden="1">
                  <a:extLst>
                    <a:ext uri="{FF2B5EF4-FFF2-40B4-BE49-F238E27FC236}">
                      <a16:creationId xmlns:a16="http://schemas.microsoft.com/office/drawing/2014/main" id="{0F866257-81BC-2D22-DA87-FBD18282BB7F}"/>
                    </a:ext>
                  </a:extLst>
                </p:cNvPr>
                <p:cNvSpPr/>
                <p:nvPr/>
              </p:nvSpPr>
              <p:spPr>
                <a:xfrm>
                  <a:off x="5222875" y="247379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 hidden="1">
                  <a:extLst>
                    <a:ext uri="{FF2B5EF4-FFF2-40B4-BE49-F238E27FC236}">
                      <a16:creationId xmlns:a16="http://schemas.microsoft.com/office/drawing/2014/main" id="{6AF43AFE-68B6-F2B0-CA16-1367A97412B1}"/>
                    </a:ext>
                  </a:extLst>
                </p:cNvPr>
                <p:cNvSpPr/>
                <p:nvPr/>
              </p:nvSpPr>
              <p:spPr>
                <a:xfrm>
                  <a:off x="5577201" y="247783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Text Box 20">
                  <a:extLst>
                    <a:ext uri="{FF2B5EF4-FFF2-40B4-BE49-F238E27FC236}">
                      <a16:creationId xmlns:a16="http://schemas.microsoft.com/office/drawing/2014/main" id="{ADAA2F59-04AF-C49A-EBBB-185257F03A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425292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⨝</a:t>
                  </a:r>
                </a:p>
              </p:txBody>
            </p:sp>
          </p:grpSp>
          <p:grpSp>
            <p:nvGrpSpPr>
              <p:cNvPr id="38" name="Filter Op">
                <a:extLst>
                  <a:ext uri="{FF2B5EF4-FFF2-40B4-BE49-F238E27FC236}">
                    <a16:creationId xmlns:a16="http://schemas.microsoft.com/office/drawing/2014/main" id="{5CF3189B-108F-B4B4-C60B-564C34EF4316}"/>
                  </a:ext>
                </a:extLst>
              </p:cNvPr>
              <p:cNvGrpSpPr/>
              <p:nvPr/>
            </p:nvGrpSpPr>
            <p:grpSpPr>
              <a:xfrm>
                <a:off x="7501482" y="3840014"/>
                <a:ext cx="304800" cy="331936"/>
                <a:chOff x="5780945" y="3207779"/>
                <a:chExt cx="304800" cy="331936"/>
              </a:xfrm>
            </p:grpSpPr>
            <p:sp>
              <p:nvSpPr>
                <p:cNvPr id="45" name="Rectangle 44" hidden="1">
                  <a:extLst>
                    <a:ext uri="{FF2B5EF4-FFF2-40B4-BE49-F238E27FC236}">
                      <a16:creationId xmlns:a16="http://schemas.microsoft.com/office/drawing/2014/main" id="{988EF3EC-2175-DC1F-58AE-8BD3F76791F0}"/>
                    </a:ext>
                  </a:extLst>
                </p:cNvPr>
                <p:cNvSpPr/>
                <p:nvPr/>
              </p:nvSpPr>
              <p:spPr>
                <a:xfrm>
                  <a:off x="5963826" y="3207779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 Box 20">
                  <a:extLst>
                    <a:ext uri="{FF2B5EF4-FFF2-40B4-BE49-F238E27FC236}">
                      <a16:creationId xmlns:a16="http://schemas.microsoft.com/office/drawing/2014/main" id="{FCBE0DC8-DDC2-3816-D0FB-4395BCDBFE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0945" y="3224701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ymbol" pitchFamily="18" charset="2"/>
                      <a:ea typeface="ＭＳ Ｐゴシック" charset="-128"/>
                      <a:cs typeface="+mn-cs"/>
                    </a:rPr>
                    <a:t>s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39" name="Text Box 20">
                <a:extLst>
                  <a:ext uri="{FF2B5EF4-FFF2-40B4-BE49-F238E27FC236}">
                    <a16:creationId xmlns:a16="http://schemas.microsoft.com/office/drawing/2014/main" id="{CFCF7278-DF44-6282-0981-A7D819546B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512" y="2676734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rPr>
                  <a:t>p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cxnSp>
            <p:nvCxnSpPr>
              <p:cNvPr id="40" name="Straight Connector 35">
                <a:extLst>
                  <a:ext uri="{FF2B5EF4-FFF2-40B4-BE49-F238E27FC236}">
                    <a16:creationId xmlns:a16="http://schemas.microsoft.com/office/drawing/2014/main" id="{FEB7CC1B-72BC-B771-4D56-2B47572930C6}"/>
                  </a:ext>
                </a:extLst>
              </p:cNvPr>
              <p:cNvCxnSpPr>
                <a:cxnSpLocks noChangeShapeType="1"/>
                <a:stCxn id="32" idx="0"/>
                <a:endCxn id="47" idx="2"/>
              </p:cNvCxnSpPr>
              <p:nvPr/>
            </p:nvCxnSpPr>
            <p:spPr bwMode="auto">
              <a:xfrm flipV="1">
                <a:off x="6754596" y="3634507"/>
                <a:ext cx="416623" cy="717645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36">
                <a:extLst>
                  <a:ext uri="{FF2B5EF4-FFF2-40B4-BE49-F238E27FC236}">
                    <a16:creationId xmlns:a16="http://schemas.microsoft.com/office/drawing/2014/main" id="{23DC502D-13FE-C981-45E1-E899842BE042}"/>
                  </a:ext>
                </a:extLst>
              </p:cNvPr>
              <p:cNvCxnSpPr>
                <a:cxnSpLocks noChangeShapeType="1"/>
                <a:stCxn id="33" idx="0"/>
                <a:endCxn id="45" idx="2"/>
              </p:cNvCxnSpPr>
              <p:nvPr/>
            </p:nvCxnSpPr>
            <p:spPr bwMode="auto">
              <a:xfrm flipH="1" flipV="1">
                <a:off x="7745323" y="4171950"/>
                <a:ext cx="64051" cy="180201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39">
                <a:extLst>
                  <a:ext uri="{FF2B5EF4-FFF2-40B4-BE49-F238E27FC236}">
                    <a16:creationId xmlns:a16="http://schemas.microsoft.com/office/drawing/2014/main" id="{BF8619DB-A4A8-D8E6-0188-229EEF069B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19963" y="3059407"/>
                <a:ext cx="4263" cy="235443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A6C14E-6E0B-EFA0-1AB7-27B7ADDC3B41}"/>
                  </a:ext>
                </a:extLst>
              </p:cNvPr>
              <p:cNvCxnSpPr>
                <a:cxnSpLocks noChangeShapeType="1"/>
                <a:stCxn id="46" idx="0"/>
                <a:endCxn id="48" idx="2"/>
              </p:cNvCxnSpPr>
              <p:nvPr/>
            </p:nvCxnSpPr>
            <p:spPr bwMode="auto">
              <a:xfrm flipH="1" flipV="1">
                <a:off x="7525545" y="3638550"/>
                <a:ext cx="88209" cy="218386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39">
                <a:extLst>
                  <a:ext uri="{FF2B5EF4-FFF2-40B4-BE49-F238E27FC236}">
                    <a16:creationId xmlns:a16="http://schemas.microsoft.com/office/drawing/2014/main" id="{398B9870-755E-5726-2704-F8EC30B204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25410" y="2466176"/>
                <a:ext cx="1662" cy="225118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0" name="Text Box 4">
            <a:extLst>
              <a:ext uri="{FF2B5EF4-FFF2-40B4-BE49-F238E27FC236}">
                <a16:creationId xmlns:a16="http://schemas.microsoft.com/office/drawing/2014/main" id="{53BFE89D-B541-5132-0B5E-9C1B422F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AE71D8-4CC1-446A-8238-9798D360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70BAA-5AE1-47B1-A2F0-F984280B9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u="sng" dirty="0"/>
              <a:t>access method</a:t>
            </a:r>
            <a:r>
              <a:rPr lang="en-US" dirty="0"/>
              <a:t> is the way that the DBMS accesses the data stored in a table.</a:t>
            </a:r>
          </a:p>
          <a:p>
            <a:pPr lvl="1"/>
            <a:r>
              <a:rPr lang="en-US" dirty="0"/>
              <a:t>Not defined in relational algebra.</a:t>
            </a:r>
          </a:p>
          <a:p>
            <a:endParaRPr lang="en-US" dirty="0"/>
          </a:p>
          <a:p>
            <a:r>
              <a:rPr lang="en-US" dirty="0"/>
              <a:t>Three basic approaches:</a:t>
            </a:r>
          </a:p>
          <a:p>
            <a:pPr lvl="1"/>
            <a:r>
              <a:rPr lang="en-US" dirty="0"/>
              <a:t>Sequential Scan.</a:t>
            </a:r>
          </a:p>
          <a:p>
            <a:pPr lvl="1"/>
            <a:r>
              <a:rPr lang="en-US" dirty="0"/>
              <a:t>Index Scan (many variants).</a:t>
            </a:r>
          </a:p>
          <a:p>
            <a:pPr lvl="1"/>
            <a:r>
              <a:rPr lang="en-US" dirty="0"/>
              <a:t>Multi-Index Scan.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368E9E-5094-406F-9A30-A7421A9FE850}"/>
              </a:ext>
            </a:extLst>
          </p:cNvPr>
          <p:cNvGrpSpPr/>
          <p:nvPr/>
        </p:nvGrpSpPr>
        <p:grpSpPr>
          <a:xfrm>
            <a:off x="6474460" y="4066718"/>
            <a:ext cx="1617980" cy="548640"/>
            <a:chOff x="6342179" y="3981450"/>
            <a:chExt cx="1617980" cy="548640"/>
          </a:xfrm>
        </p:grpSpPr>
        <p:sp>
          <p:nvSpPr>
            <p:cNvPr id="26" name="Highlight Box">
              <a:extLst>
                <a:ext uri="{FF2B5EF4-FFF2-40B4-BE49-F238E27FC236}">
                  <a16:creationId xmlns:a16="http://schemas.microsoft.com/office/drawing/2014/main" id="{34891EDC-9BE8-4E83-942D-843BE0F812DF}"/>
                </a:ext>
              </a:extLst>
            </p:cNvPr>
            <p:cNvSpPr/>
            <p:nvPr/>
          </p:nvSpPr>
          <p:spPr>
            <a:xfrm>
              <a:off x="6342179" y="3981450"/>
              <a:ext cx="548640" cy="548640"/>
            </a:xfrm>
            <a:prstGeom prst="roundRect">
              <a:avLst>
                <a:gd name="adj" fmla="val 4675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ighlight Box">
              <a:extLst>
                <a:ext uri="{FF2B5EF4-FFF2-40B4-BE49-F238E27FC236}">
                  <a16:creationId xmlns:a16="http://schemas.microsoft.com/office/drawing/2014/main" id="{540F7C07-7511-45DC-8B65-A1F35F19E5CA}"/>
                </a:ext>
              </a:extLst>
            </p:cNvPr>
            <p:cNvSpPr/>
            <p:nvPr/>
          </p:nvSpPr>
          <p:spPr>
            <a:xfrm>
              <a:off x="7411519" y="3981450"/>
              <a:ext cx="548640" cy="548640"/>
            </a:xfrm>
            <a:prstGeom prst="roundRect">
              <a:avLst>
                <a:gd name="adj" fmla="val 4675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3F62101-B3BC-7A2B-0179-C913E851A5C8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24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BE5602-102A-4DB4-BC97-6C082379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Scan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94230-AED7-4CF9-851B-3DEFDB4DD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page in the table:</a:t>
            </a:r>
          </a:p>
          <a:p>
            <a:pPr lvl="1"/>
            <a:r>
              <a:rPr lang="en-US" dirty="0"/>
              <a:t>Retrieve it from the buffer pool manager.</a:t>
            </a:r>
          </a:p>
          <a:p>
            <a:pPr lvl="1"/>
            <a:r>
              <a:rPr lang="en-US" dirty="0"/>
              <a:t>Iterate over each tuple and check whether to include it.</a:t>
            </a:r>
          </a:p>
          <a:p>
            <a:endParaRPr lang="en-US" dirty="0"/>
          </a:p>
          <a:p>
            <a:r>
              <a:rPr lang="en-US" dirty="0"/>
              <a:t>The DBMS maintains an internal cursor that tracks the last page / slot it examined.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461D4C1-3E92-477A-B1F5-F2E00E03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819150"/>
            <a:ext cx="3352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page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table.pages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for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page.tuples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 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if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evalPred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(t):</a:t>
            </a:r>
          </a:p>
          <a:p>
            <a:pPr algn="l">
              <a:lnSpc>
                <a:spcPct val="90000"/>
              </a:lnSpc>
            </a:pP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   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// Do Something!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F081723-A73E-7586-AD3A-A6D2058EE413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25</a:t>
            </a:fld>
            <a:endParaRPr lang="en-US" dirty="0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2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13AF9E-CB9D-4197-81EE-48200A1F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Scan: Optimizations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4C77E-FA0D-4F2A-8A31-46FEF6FB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Encoding / Compression</a:t>
            </a:r>
          </a:p>
          <a:p>
            <a:r>
              <a:rPr lang="en-US" dirty="0"/>
              <a:t>Prefetching / Scan Sharing / Buffer Bypass</a:t>
            </a:r>
          </a:p>
          <a:p>
            <a:r>
              <a:rPr lang="en-US" dirty="0"/>
              <a:t>Clustering / Sorting</a:t>
            </a:r>
          </a:p>
          <a:p>
            <a:r>
              <a:rPr lang="en-US" dirty="0"/>
              <a:t>Late Materialization</a:t>
            </a:r>
          </a:p>
          <a:p>
            <a:r>
              <a:rPr lang="en-US" dirty="0"/>
              <a:t>Materialized Views / Result Caching</a:t>
            </a:r>
          </a:p>
          <a:p>
            <a:r>
              <a:rPr lang="en-US" dirty="0"/>
              <a:t>Data Skipping</a:t>
            </a:r>
          </a:p>
          <a:p>
            <a:r>
              <a:rPr lang="en-US" dirty="0"/>
              <a:t>Code Specialization / Compilation</a:t>
            </a:r>
          </a:p>
          <a:p>
            <a:r>
              <a:rPr lang="en-US" dirty="0"/>
              <a:t>Data Parallelization / Vectorization</a:t>
            </a:r>
          </a:p>
          <a:p>
            <a:r>
              <a:rPr lang="en-US" dirty="0"/>
              <a:t>Task Parallelization / Multi-threading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715EB-67A1-32B7-C509-FDD71560C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1" y="3053192"/>
            <a:ext cx="1905000" cy="381001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C83B9D-FDF5-99D0-5721-467D70458DB5}"/>
              </a:ext>
            </a:extLst>
          </p:cNvPr>
          <p:cNvSpPr/>
          <p:nvPr/>
        </p:nvSpPr>
        <p:spPr>
          <a:xfrm>
            <a:off x="370648" y="1459070"/>
            <a:ext cx="1000952" cy="250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i="1" dirty="0"/>
              <a:t>Lecture #06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E7B24A-173B-FA58-E308-C09B88542916}"/>
              </a:ext>
            </a:extLst>
          </p:cNvPr>
          <p:cNvSpPr/>
          <p:nvPr/>
        </p:nvSpPr>
        <p:spPr>
          <a:xfrm>
            <a:off x="304800" y="3867150"/>
            <a:ext cx="1000952" cy="250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i="1" dirty="0"/>
              <a:t>Lecture #14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D4ECA4-1753-F5E0-0E53-8024A9BEF73F}"/>
              </a:ext>
            </a:extLst>
          </p:cNvPr>
          <p:cNvSpPr/>
          <p:nvPr/>
        </p:nvSpPr>
        <p:spPr>
          <a:xfrm>
            <a:off x="304800" y="4272392"/>
            <a:ext cx="1000952" cy="250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i="1" dirty="0"/>
              <a:t>Lecture #14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B277E7-EA4F-8F68-BCAB-5A797F3C93B9}"/>
              </a:ext>
            </a:extLst>
          </p:cNvPr>
          <p:cNvSpPr/>
          <p:nvPr/>
        </p:nvSpPr>
        <p:spPr>
          <a:xfrm>
            <a:off x="370648" y="1840071"/>
            <a:ext cx="1000952" cy="250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i="1" dirty="0"/>
              <a:t>Lecture #08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2AB2A8-BAAB-DEA6-A5D8-509EE0556E13}"/>
              </a:ext>
            </a:extLst>
          </p:cNvPr>
          <p:cNvSpPr/>
          <p:nvPr/>
        </p:nvSpPr>
        <p:spPr>
          <a:xfrm>
            <a:off x="370648" y="2245312"/>
            <a:ext cx="1000952" cy="250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i="1" dirty="0"/>
              <a:t>Lecture #12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12048-18BA-92F9-CE53-5A56CC97BD08}"/>
              </a:ext>
            </a:extLst>
          </p:cNvPr>
          <p:cNvSpPr/>
          <p:nvPr/>
        </p:nvSpPr>
        <p:spPr>
          <a:xfrm>
            <a:off x="370648" y="1053828"/>
            <a:ext cx="1000952" cy="250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i="1" dirty="0"/>
              <a:t>Lecture #5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4BB107C-6030-B70D-F002-3934CA95B51C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26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0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5" grpId="0" animBg="1"/>
      <p:bldP spid="9" grpId="0" animBg="1"/>
      <p:bldP spid="10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D3B645-07FA-4737-9A76-3F18EEE6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Skipping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9863C-65C5-4C2E-A065-1ADC4991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Approximate Queries (Lossy)</a:t>
            </a:r>
          </a:p>
          <a:p>
            <a:pPr lvl="1"/>
            <a:r>
              <a:rPr lang="en-US" dirty="0"/>
              <a:t>Execute queries on a sampled subset of the entire table to produce approximate results.</a:t>
            </a:r>
          </a:p>
          <a:p>
            <a:pPr lvl="1"/>
            <a:r>
              <a:rPr lang="en-US" b="1" dirty="0"/>
              <a:t>Examples</a:t>
            </a:r>
            <a:r>
              <a:rPr lang="en-US" dirty="0"/>
              <a:t>: </a:t>
            </a:r>
            <a:r>
              <a:rPr lang="en-US" dirty="0" err="1">
                <a:hlinkClick r:id="rId3"/>
              </a:rPr>
              <a:t>BlinkDB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Redshift</a:t>
            </a:r>
            <a:r>
              <a:rPr lang="en-US" dirty="0"/>
              <a:t>, </a:t>
            </a:r>
            <a:r>
              <a:rPr lang="en-US" dirty="0" err="1">
                <a:hlinkClick r:id="rId5"/>
              </a:rPr>
              <a:t>ComputeDB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XDB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Oracle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Snowflake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Google </a:t>
            </a:r>
            <a:r>
              <a:rPr lang="en-US" dirty="0" err="1">
                <a:hlinkClick r:id="rId9"/>
              </a:rPr>
              <a:t>BigQuery</a:t>
            </a:r>
            <a:r>
              <a:rPr lang="en-US" dirty="0"/>
              <a:t>, </a:t>
            </a:r>
            <a:r>
              <a:rPr lang="en-US" dirty="0" err="1">
                <a:hlinkClick r:id="rId10"/>
              </a:rPr>
              <a:t>DataBricks</a:t>
            </a:r>
            <a:endParaRPr lang="en-US" dirty="0"/>
          </a:p>
          <a:p>
            <a:endParaRPr lang="en-US" sz="1200" dirty="0"/>
          </a:p>
          <a:p>
            <a:r>
              <a:rPr lang="en-US" b="1" dirty="0"/>
              <a:t>Approach #2: Zone Maps (Lossless)</a:t>
            </a:r>
          </a:p>
          <a:p>
            <a:pPr lvl="1"/>
            <a:r>
              <a:rPr lang="en-US" dirty="0"/>
              <a:t>Pre-compute columnar aggregations per page that allow the DBMS to check whether queries need to access it.</a:t>
            </a:r>
          </a:p>
          <a:p>
            <a:pPr lvl="1"/>
            <a:r>
              <a:rPr lang="en-US" dirty="0"/>
              <a:t>Trade-off between page size vs. filter efficacy. </a:t>
            </a:r>
          </a:p>
          <a:p>
            <a:pPr lvl="1"/>
            <a:r>
              <a:rPr lang="en-US" b="1" dirty="0"/>
              <a:t>Examples</a:t>
            </a:r>
            <a:r>
              <a:rPr lang="en-US" dirty="0"/>
              <a:t>: </a:t>
            </a:r>
            <a:r>
              <a:rPr lang="en-US" dirty="0">
                <a:hlinkClick r:id="rId11"/>
              </a:rPr>
              <a:t>Oracle</a:t>
            </a:r>
            <a:r>
              <a:rPr lang="en-US" dirty="0"/>
              <a:t>, Vertica, SingleStore, </a:t>
            </a:r>
            <a:r>
              <a:rPr lang="en-US" dirty="0">
                <a:hlinkClick r:id="rId12"/>
              </a:rPr>
              <a:t>Netezza</a:t>
            </a:r>
            <a:r>
              <a:rPr lang="en-US" dirty="0"/>
              <a:t>, Snowflake, 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17668-1D18-8F15-150F-82A9535C8E38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27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5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1D49ED-1D33-DC9E-EAA2-56D4C93B933B}"/>
              </a:ext>
            </a:extLst>
          </p:cNvPr>
          <p:cNvSpPr/>
          <p:nvPr/>
        </p:nvSpPr>
        <p:spPr>
          <a:xfrm>
            <a:off x="6910" y="4547702"/>
            <a:ext cx="1249115" cy="5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Maps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Pre-computed aggregates for the attribute values in a page. DBMS checks the zone map first to decide whether it wants to access the page.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5181600" y="2266950"/>
            <a:ext cx="2109670" cy="2190838"/>
            <a:chOff x="6272330" y="2724150"/>
            <a:chExt cx="2109670" cy="2190838"/>
          </a:xfrm>
        </p:grpSpPr>
        <p:sp>
          <p:nvSpPr>
            <p:cNvPr id="127" name="Text Box 4"/>
            <p:cNvSpPr txBox="1">
              <a:spLocks noChangeArrowheads="1"/>
            </p:cNvSpPr>
            <p:nvPr/>
          </p:nvSpPr>
          <p:spPr bwMode="auto">
            <a:xfrm>
              <a:off x="6275605" y="2994748"/>
              <a:ext cx="2106395" cy="192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6272330" y="2724150"/>
              <a:ext cx="164592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anose="02000503000000000000" pitchFamily="2" charset="0"/>
                  <a:ea typeface="Crimson Text" panose="02000503000000000000" pitchFamily="2" charset="0"/>
                </a:rPr>
                <a:t>Zone Map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460832" y="2674708"/>
            <a:ext cx="1554480" cy="1645920"/>
            <a:chOff x="6229885" y="3396062"/>
            <a:chExt cx="1554480" cy="1645920"/>
          </a:xfrm>
        </p:grpSpPr>
        <p:sp>
          <p:nvSpPr>
            <p:cNvPr id="143" name="Rectangle 142"/>
            <p:cNvSpPr/>
            <p:nvPr/>
          </p:nvSpPr>
          <p:spPr>
            <a:xfrm>
              <a:off x="7144285" y="3396062"/>
              <a:ext cx="640080" cy="27432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val</a:t>
              </a:r>
              <a:endParaRPr lang="en-US" sz="16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144285" y="3670382"/>
              <a:ext cx="64008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100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144285" y="3944702"/>
              <a:ext cx="64008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400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144285" y="4219022"/>
              <a:ext cx="64008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280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144285" y="4493342"/>
              <a:ext cx="64008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1400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229885" y="3396062"/>
              <a:ext cx="914400" cy="27432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type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229885" y="3670382"/>
              <a:ext cx="9144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MIN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229885" y="3944702"/>
              <a:ext cx="9144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MAX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229885" y="4219022"/>
              <a:ext cx="9144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AVG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229885" y="4493342"/>
              <a:ext cx="9144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SUM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144285" y="4767662"/>
              <a:ext cx="64008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229885" y="4767662"/>
              <a:ext cx="9144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COUNT</a:t>
              </a: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4572000" y="3068503"/>
            <a:ext cx="539681" cy="61844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3108960" y="2266950"/>
            <a:ext cx="1463040" cy="2190838"/>
            <a:chOff x="3580832" y="2724150"/>
            <a:chExt cx="1463040" cy="2190838"/>
          </a:xfrm>
        </p:grpSpPr>
        <p:grpSp>
          <p:nvGrpSpPr>
            <p:cNvPr id="168" name="Group 167"/>
            <p:cNvGrpSpPr/>
            <p:nvPr/>
          </p:nvGrpSpPr>
          <p:grpSpPr>
            <a:xfrm>
              <a:off x="3580832" y="2724150"/>
              <a:ext cx="1463040" cy="2190838"/>
              <a:chOff x="3580832" y="2724150"/>
              <a:chExt cx="1463040" cy="2190838"/>
            </a:xfrm>
          </p:grpSpPr>
          <p:sp>
            <p:nvSpPr>
              <p:cNvPr id="148" name="Text Box 4"/>
              <p:cNvSpPr txBox="1">
                <a:spLocks noChangeArrowheads="1"/>
              </p:cNvSpPr>
              <p:nvPr/>
            </p:nvSpPr>
            <p:spPr bwMode="auto">
              <a:xfrm>
                <a:off x="3689784" y="2994748"/>
                <a:ext cx="1144602" cy="19202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49" name="TextBox 15"/>
              <p:cNvSpPr txBox="1">
                <a:spLocks noChangeArrowheads="1"/>
              </p:cNvSpPr>
              <p:nvPr/>
            </p:nvSpPr>
            <p:spPr bwMode="auto">
              <a:xfrm>
                <a:off x="3580832" y="2724150"/>
                <a:ext cx="1463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1800" dirty="0">
                    <a:solidFill>
                      <a:srgbClr val="646464"/>
                    </a:solidFill>
                    <a:latin typeface="Crimson Text" panose="02000503000000000000" pitchFamily="2" charset="0"/>
                    <a:ea typeface="Crimson Text" panose="02000503000000000000" pitchFamily="2" charset="0"/>
                  </a:rPr>
                  <a:t>Original Data</a:t>
                </a: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3963469" y="3131908"/>
              <a:ext cx="640080" cy="1645920"/>
              <a:chOff x="1298674" y="3238588"/>
              <a:chExt cx="640080" cy="164592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1298674" y="3238588"/>
                <a:ext cx="640080" cy="27432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err="1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val</a:t>
                </a:r>
                <a:endPara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298674" y="3512908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100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98674" y="3787228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200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298674" y="4061548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300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298674" y="4335868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400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298674" y="4610188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400</a:t>
                </a:r>
              </a:p>
            </p:txBody>
          </p:sp>
        </p:grpSp>
      </p:grpSp>
      <p:sp>
        <p:nvSpPr>
          <p:cNvPr id="167" name="Text Box 4"/>
          <p:cNvSpPr txBox="1">
            <a:spLocks noChangeArrowheads="1"/>
          </p:cNvSpPr>
          <p:nvPr/>
        </p:nvSpPr>
        <p:spPr bwMode="auto">
          <a:xfrm>
            <a:off x="152400" y="2849032"/>
            <a:ext cx="274547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table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600</a:t>
            </a:r>
          </a:p>
        </p:txBody>
      </p:sp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6B2983F5-DE13-486A-8E31-D62426C7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98" y="3379384"/>
            <a:ext cx="1158316" cy="115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536C667-C6C1-FF1E-E292-FFD7707BD0D4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28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67E29D-18A6-5E62-D3B2-C0B2ED25C57A}"/>
              </a:ext>
            </a:extLst>
          </p:cNvPr>
          <p:cNvGrpSpPr/>
          <p:nvPr/>
        </p:nvGrpSpPr>
        <p:grpSpPr>
          <a:xfrm>
            <a:off x="228600" y="3790950"/>
            <a:ext cx="1578048" cy="950597"/>
            <a:chOff x="228600" y="3790950"/>
            <a:chExt cx="1578048" cy="950597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8E5FEBB-BF78-4B7A-C3BE-E2B7E489E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2168" y="3790950"/>
              <a:ext cx="1554480" cy="317802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90EEB95-629E-E29B-5A59-4569A8F6A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8600" y="4248150"/>
              <a:ext cx="1280160" cy="493397"/>
            </a:xfrm>
            <a:prstGeom prst="rect">
              <a:avLst/>
            </a:prstGeom>
          </p:spPr>
        </p:pic>
      </p:grpSp>
      <p:pic>
        <p:nvPicPr>
          <p:cNvPr id="11" name="SMA Paper">
            <a:extLst>
              <a:ext uri="{FF2B5EF4-FFF2-40B4-BE49-F238E27FC236}">
                <a16:creationId xmlns:a16="http://schemas.microsoft.com/office/drawing/2014/main" id="{6DC1B8E8-52C8-5406-9042-4CE3E266A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52237">
            <a:off x="4953000" y="337916"/>
            <a:ext cx="3443987" cy="457200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1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45FA9-AB27-42C1-B5AF-DFD00413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2331F-50F5-421A-9EE8-EEA541D4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picks an index to find the tuples that the query needs.</a:t>
            </a:r>
          </a:p>
          <a:p>
            <a:endParaRPr lang="en-US" dirty="0"/>
          </a:p>
          <a:p>
            <a:r>
              <a:rPr lang="en-US" dirty="0"/>
              <a:t>Which index to use depends on:</a:t>
            </a:r>
          </a:p>
          <a:p>
            <a:pPr lvl="1"/>
            <a:r>
              <a:rPr lang="en-US" dirty="0"/>
              <a:t>What attributes the index contains</a:t>
            </a:r>
          </a:p>
          <a:p>
            <a:pPr lvl="1"/>
            <a:r>
              <a:rPr lang="en-US" dirty="0"/>
              <a:t>What attributes the query references</a:t>
            </a:r>
          </a:p>
          <a:p>
            <a:pPr lvl="1"/>
            <a:r>
              <a:rPr lang="en-US" dirty="0"/>
              <a:t>The attribute's value domains</a:t>
            </a:r>
          </a:p>
          <a:p>
            <a:pPr lvl="1"/>
            <a:r>
              <a:rPr lang="en-US" dirty="0"/>
              <a:t>Predicate composition</a:t>
            </a:r>
          </a:p>
          <a:p>
            <a:pPr lvl="1"/>
            <a:r>
              <a:rPr lang="en-US" dirty="0"/>
              <a:t>Whether the index has unique or non-unique keys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7B602-15D6-49CF-B13C-33E262B44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72439"/>
            <a:ext cx="5669280" cy="1920240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113C8C-CB2F-474B-81A9-DDC804897399}"/>
              </a:ext>
            </a:extLst>
          </p:cNvPr>
          <p:cNvSpPr/>
          <p:nvPr/>
        </p:nvSpPr>
        <p:spPr>
          <a:xfrm rot="346799">
            <a:off x="6417264" y="1934398"/>
            <a:ext cx="975994" cy="2743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i="1" dirty="0"/>
              <a:t>Lecture #15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581F7BC-633F-7CA0-D244-37CF7FDE6F0C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29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1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C4BC-B7C6-9FA2-B664-D9E4AD45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6BF353-8932-75B8-0AAE-9AF0F708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5181600" cy="3962400"/>
          </a:xfrm>
        </p:spPr>
        <p:txBody>
          <a:bodyPr/>
          <a:lstStyle/>
          <a:p>
            <a:r>
              <a:rPr lang="en-US" dirty="0"/>
              <a:t>Operator Execution</a:t>
            </a:r>
          </a:p>
          <a:p>
            <a:pPr marL="463550" lvl="1" indent="-227013">
              <a:buFont typeface="Arial" panose="020B0604020202020204" pitchFamily="34" charset="0"/>
              <a:buChar char="•"/>
            </a:pPr>
            <a:r>
              <a:rPr lang="en-US" dirty="0"/>
              <a:t>How to translate relational operators into fast code</a:t>
            </a:r>
          </a:p>
          <a:p>
            <a:pPr marL="463550" lvl="1" indent="-227013">
              <a:buFont typeface="Arial" panose="020B0604020202020204" pitchFamily="34" charset="0"/>
              <a:buChar char="•"/>
            </a:pPr>
            <a:r>
              <a:rPr lang="en-US" dirty="0"/>
              <a:t>Good news: one of the hard ones, sorting, we've already done</a:t>
            </a:r>
          </a:p>
          <a:p>
            <a:pPr marL="463550" lvl="1" indent="-227013">
              <a:buFont typeface="Arial" panose="020B0604020202020204" pitchFamily="34" charset="0"/>
              <a:buChar char="•"/>
            </a:pPr>
            <a:r>
              <a:rPr lang="en-US" b="1" dirty="0"/>
              <a:t>Today</a:t>
            </a:r>
            <a:r>
              <a:rPr lang="en-US" dirty="0"/>
              <a:t>: the other hard one, </a:t>
            </a:r>
            <a:r>
              <a:rPr lang="en-US" b="1" dirty="0"/>
              <a:t>joins</a:t>
            </a:r>
          </a:p>
          <a:p>
            <a:pPr marL="236537" lvl="1" indent="0">
              <a:buNone/>
            </a:pPr>
            <a:endParaRPr lang="en-US" dirty="0"/>
          </a:p>
          <a:p>
            <a:r>
              <a:rPr lang="en-US" dirty="0"/>
              <a:t>Goal: want fast, I/O efficient operators to use when we get to query planning and execution</a:t>
            </a:r>
          </a:p>
          <a:p>
            <a:pPr marL="463550" lvl="1" indent="-2270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0DB60-3190-EA03-798B-154BA3EAB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A6F95-E53C-2E03-278E-4D52F41FAE46}"/>
              </a:ext>
            </a:extLst>
          </p:cNvPr>
          <p:cNvSpPr/>
          <p:nvPr/>
        </p:nvSpPr>
        <p:spPr>
          <a:xfrm>
            <a:off x="5562600" y="1406946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Query 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F0A77-79B0-F462-0BC2-5B0FB5AD1598}"/>
              </a:ext>
            </a:extLst>
          </p:cNvPr>
          <p:cNvSpPr/>
          <p:nvPr/>
        </p:nvSpPr>
        <p:spPr>
          <a:xfrm>
            <a:off x="5562600" y="1942840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Operator Execution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6958A-D52D-FF95-6209-234CBC391D21}"/>
              </a:ext>
            </a:extLst>
          </p:cNvPr>
          <p:cNvSpPr/>
          <p:nvPr/>
        </p:nvSpPr>
        <p:spPr>
          <a:xfrm>
            <a:off x="5562600" y="2478734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Access 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A0F6D-95ED-A473-84AC-0541C46BBABB}"/>
              </a:ext>
            </a:extLst>
          </p:cNvPr>
          <p:cNvSpPr/>
          <p:nvPr/>
        </p:nvSpPr>
        <p:spPr>
          <a:xfrm>
            <a:off x="5562600" y="3014628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Buffer Pool Manager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ACE18-EC35-8796-1BE2-ACB721F7AE79}"/>
              </a:ext>
            </a:extLst>
          </p:cNvPr>
          <p:cNvSpPr/>
          <p:nvPr/>
        </p:nvSpPr>
        <p:spPr>
          <a:xfrm>
            <a:off x="5562600" y="3557885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Disk Manager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39E4C385-BCCE-B244-B004-E31BD67F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920749"/>
            <a:ext cx="3048000" cy="476393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5985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A53CDF-FB63-4069-8649-9D7DAB44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68C45-12AD-4126-8BA3-67B8011C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we have a single table with 100 tuples and two indexes:</a:t>
            </a:r>
          </a:p>
          <a:p>
            <a:pPr lvl="1"/>
            <a:r>
              <a:rPr lang="en-US" dirty="0"/>
              <a:t>Index #1: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age</a:t>
            </a:r>
          </a:p>
          <a:p>
            <a:pPr lvl="1"/>
            <a:r>
              <a:rPr lang="en-US" dirty="0"/>
              <a:t>Index #2: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dept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4FEE33D-532E-4A90-ADBE-92B37456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819150"/>
            <a:ext cx="2971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students 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age &lt; 30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dept = 'CS'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country = 'US'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3A9F361-6755-2A23-2008-B04A2AC27734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30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D95BB0F-52EC-350E-9DC0-AF96811128F5}"/>
              </a:ext>
            </a:extLst>
          </p:cNvPr>
          <p:cNvGrpSpPr/>
          <p:nvPr/>
        </p:nvGrpSpPr>
        <p:grpSpPr>
          <a:xfrm>
            <a:off x="868223" y="2363564"/>
            <a:ext cx="1600422" cy="1182195"/>
            <a:chOff x="309464" y="2363564"/>
            <a:chExt cx="1600422" cy="1182195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0E35D404-8403-5278-0582-C3EDA16FF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77" y="308409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  <a:cs typeface="DejaVu Sans Mono" pitchFamily="49" charset="0"/>
                </a:rPr>
                <a:t>age&lt;30</a:t>
              </a:r>
              <a:endParaRPr lang="en-US" sz="24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E47118-3D6C-5326-7843-20BE504847C2}"/>
                </a:ext>
              </a:extLst>
            </p:cNvPr>
            <p:cNvGrpSpPr/>
            <p:nvPr/>
          </p:nvGrpSpPr>
          <p:grpSpPr>
            <a:xfrm>
              <a:off x="309464" y="2363564"/>
              <a:ext cx="1600422" cy="752568"/>
              <a:chOff x="1771539" y="1885950"/>
              <a:chExt cx="1600422" cy="752568"/>
            </a:xfrm>
          </p:grpSpPr>
          <p:sp>
            <p:nvSpPr>
              <p:cNvPr id="14" name="Isosceles Triangle 1">
                <a:extLst>
                  <a:ext uri="{FF2B5EF4-FFF2-40B4-BE49-F238E27FC236}">
                    <a16:creationId xmlns:a16="http://schemas.microsoft.com/office/drawing/2014/main" id="{5057CB8C-E13D-C08B-9AE5-91B60286A9AC}"/>
                  </a:ext>
                </a:extLst>
              </p:cNvPr>
              <p:cNvSpPr/>
              <p:nvPr/>
            </p:nvSpPr>
            <p:spPr bwMode="auto">
              <a:xfrm>
                <a:off x="1771650" y="1885950"/>
                <a:ext cx="1600200" cy="6286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>
                  <a:latin typeface="Times New Roman" pitchFamily="-112" charset="0"/>
                </a:endParaRPr>
              </a:p>
            </p:txBody>
          </p:sp>
          <p:grpSp>
            <p:nvGrpSpPr>
              <p:cNvPr id="15" name="Group 4">
                <a:extLst>
                  <a:ext uri="{FF2B5EF4-FFF2-40B4-BE49-F238E27FC236}">
                    <a16:creationId xmlns:a16="http://schemas.microsoft.com/office/drawing/2014/main" id="{9F6689BE-7D11-4716-544B-67FE5FE5C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1539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28" name="Rectangle 3">
                  <a:extLst>
                    <a:ext uri="{FF2B5EF4-FFF2-40B4-BE49-F238E27FC236}">
                      <a16:creationId xmlns:a16="http://schemas.microsoft.com/office/drawing/2014/main" id="{122A4D5C-F73C-3597-2609-02D85A444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9" name="Rectangle 12">
                  <a:extLst>
                    <a:ext uri="{FF2B5EF4-FFF2-40B4-BE49-F238E27FC236}">
                      <a16:creationId xmlns:a16="http://schemas.microsoft.com/office/drawing/2014/main" id="{29E73E68-D667-4744-8307-D2C166670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0" name="Rectangle 13">
                  <a:extLst>
                    <a:ext uri="{FF2B5EF4-FFF2-40B4-BE49-F238E27FC236}">
                      <a16:creationId xmlns:a16="http://schemas.microsoft.com/office/drawing/2014/main" id="{1BAEB689-FD04-F6DE-32BF-6C5557327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C60C410-7821-5D21-C98D-47BFE30BC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0697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25" name="Rectangle 16">
                  <a:extLst>
                    <a:ext uri="{FF2B5EF4-FFF2-40B4-BE49-F238E27FC236}">
                      <a16:creationId xmlns:a16="http://schemas.microsoft.com/office/drawing/2014/main" id="{D3393529-8621-C2B4-086E-264E3A3BC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Rectangle 17">
                  <a:extLst>
                    <a:ext uri="{FF2B5EF4-FFF2-40B4-BE49-F238E27FC236}">
                      <a16:creationId xmlns:a16="http://schemas.microsoft.com/office/drawing/2014/main" id="{21BD76BE-CC27-5AEF-3B3C-F54DE1C34D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Rectangle 18">
                  <a:extLst>
                    <a:ext uri="{FF2B5EF4-FFF2-40B4-BE49-F238E27FC236}">
                      <a16:creationId xmlns:a16="http://schemas.microsoft.com/office/drawing/2014/main" id="{1BABC673-4A33-C783-AEC1-13038447A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7" name="Group 19">
                <a:extLst>
                  <a:ext uri="{FF2B5EF4-FFF2-40B4-BE49-F238E27FC236}">
                    <a16:creationId xmlns:a16="http://schemas.microsoft.com/office/drawing/2014/main" id="{DCF1A2B0-75C8-A151-CB09-FF7C3FFD52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9855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22" name="Rectangle 20">
                  <a:extLst>
                    <a:ext uri="{FF2B5EF4-FFF2-40B4-BE49-F238E27FC236}">
                      <a16:creationId xmlns:a16="http://schemas.microsoft.com/office/drawing/2014/main" id="{EB27595D-9D4C-4FAD-EF4B-BF0B8DED2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Rectangle 21">
                  <a:extLst>
                    <a:ext uri="{FF2B5EF4-FFF2-40B4-BE49-F238E27FC236}">
                      <a16:creationId xmlns:a16="http://schemas.microsoft.com/office/drawing/2014/main" id="{BCF491E6-3930-F5F6-3300-7839CF010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Rectangle 22">
                  <a:extLst>
                    <a:ext uri="{FF2B5EF4-FFF2-40B4-BE49-F238E27FC236}">
                      <a16:creationId xmlns:a16="http://schemas.microsoft.com/office/drawing/2014/main" id="{EA9848C9-A8F8-3C8A-AE76-5CDEBC1C9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8" name="Group 23">
                <a:extLst>
                  <a:ext uri="{FF2B5EF4-FFF2-40B4-BE49-F238E27FC236}">
                    <a16:creationId xmlns:a16="http://schemas.microsoft.com/office/drawing/2014/main" id="{92864DC7-4E01-CAF2-5B4A-4C636D832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9014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19" name="Rectangle 24">
                  <a:extLst>
                    <a:ext uri="{FF2B5EF4-FFF2-40B4-BE49-F238E27FC236}">
                      <a16:creationId xmlns:a16="http://schemas.microsoft.com/office/drawing/2014/main" id="{32CC78D6-3816-1E1D-4FD9-4C5BCF56D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" name="Rectangle 25">
                  <a:extLst>
                    <a:ext uri="{FF2B5EF4-FFF2-40B4-BE49-F238E27FC236}">
                      <a16:creationId xmlns:a16="http://schemas.microsoft.com/office/drawing/2014/main" id="{7D88DCB6-6623-9B99-DD74-110275935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1" name="Rectangle 26">
                  <a:extLst>
                    <a:ext uri="{FF2B5EF4-FFF2-40B4-BE49-F238E27FC236}">
                      <a16:creationId xmlns:a16="http://schemas.microsoft.com/office/drawing/2014/main" id="{B3F77285-14AC-C91E-F375-3299818E3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10CB13-E2ED-D5A5-5B5D-9F5E45E8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72" y="3321922"/>
            <a:ext cx="1371600" cy="1050131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28575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FD54FE-4969-D220-2F34-5C9A7ABE4BE0}"/>
              </a:ext>
            </a:extLst>
          </p:cNvPr>
          <p:cNvSpPr/>
          <p:nvPr/>
        </p:nvSpPr>
        <p:spPr bwMode="auto">
          <a:xfrm>
            <a:off x="4569613" y="3273030"/>
            <a:ext cx="1371600" cy="1050131"/>
          </a:xfrm>
          <a:prstGeom prst="ellipse">
            <a:avLst/>
          </a:prstGeom>
          <a:solidFill>
            <a:srgbClr val="2C6BD8">
              <a:alpha val="50195"/>
            </a:srgbClr>
          </a:solidFill>
          <a:ln w="28575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680B4C1-628D-9BE2-3FBF-B8A3AA23EB24}"/>
              </a:ext>
            </a:extLst>
          </p:cNvPr>
          <p:cNvGrpSpPr/>
          <p:nvPr/>
        </p:nvGrpSpPr>
        <p:grpSpPr>
          <a:xfrm>
            <a:off x="5941213" y="3496820"/>
            <a:ext cx="1937764" cy="503851"/>
            <a:chOff x="4549087" y="3545712"/>
            <a:chExt cx="1937764" cy="503851"/>
          </a:xfrm>
        </p:grpSpPr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1D42FF8E-E6F3-B990-3656-EB3D0640F2DA}"/>
                </a:ext>
              </a:extLst>
            </p:cNvPr>
            <p:cNvCxnSpPr>
              <a:cxnSpLocks noChangeShapeType="1"/>
              <a:stCxn id="31" idx="2"/>
              <a:endCxn id="33" idx="6"/>
            </p:cNvCxnSpPr>
            <p:nvPr/>
          </p:nvCxnSpPr>
          <p:spPr bwMode="auto">
            <a:xfrm rot="5400000">
              <a:off x="4733700" y="3361099"/>
              <a:ext cx="301276" cy="670502"/>
            </a:xfrm>
            <a:prstGeom prst="curvedConnector2">
              <a:avLst/>
            </a:prstGeom>
            <a:noFill/>
            <a:ln w="28575">
              <a:solidFill>
                <a:srgbClr val="2C6BD8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4DEBBD-3C72-D711-D6BE-D6E6A2BFC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7167" y="3680231"/>
              <a:ext cx="14196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b="1" i="1" u="none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defRPr>
              </a:lvl1pPr>
              <a:lvl2pPr marL="742950" indent="-285750">
                <a:defRPr sz="2800" u="sng"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2800" u="sng"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2800" u="sng"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2800" u="sng"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dirty="0"/>
                <a:t>fetch records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73DFBE6-A1D4-2095-E94E-0B92AF07F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39" y="4332941"/>
            <a:ext cx="2103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dept='CS'</a:t>
            </a:r>
          </a:p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AND country='US'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936D3CC-E789-9527-5D62-7A7ED6FA0B7D}"/>
              </a:ext>
            </a:extLst>
          </p:cNvPr>
          <p:cNvGrpSpPr/>
          <p:nvPr/>
        </p:nvGrpSpPr>
        <p:grpSpPr>
          <a:xfrm>
            <a:off x="644086" y="3519718"/>
            <a:ext cx="1530786" cy="562157"/>
            <a:chOff x="85327" y="3519718"/>
            <a:chExt cx="1530786" cy="562157"/>
          </a:xfrm>
        </p:grpSpPr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7C9E5AF1-2947-14FD-AE91-33E1B52D32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221192" y="3360639"/>
              <a:ext cx="235842" cy="554000"/>
            </a:xfrm>
            <a:prstGeom prst="curvedConnector2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A26F5B-6C26-D36F-F189-D131BB80F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27" y="3743321"/>
              <a:ext cx="11801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 b="1" i="1" u="none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 charset="-128"/>
                </a:defRPr>
              </a:lvl1pPr>
              <a:lvl2pPr marL="742950" indent="-285750">
                <a:defRPr sz="2800" u="sng"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2800" u="sng"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2800" u="sng"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2800" u="sng"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fetch records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BB78A92-DA97-B18B-4224-EB4DD374B1DE}"/>
              </a:ext>
            </a:extLst>
          </p:cNvPr>
          <p:cNvGrpSpPr/>
          <p:nvPr/>
        </p:nvGrpSpPr>
        <p:grpSpPr>
          <a:xfrm>
            <a:off x="5811504" y="2294258"/>
            <a:ext cx="1600422" cy="1202562"/>
            <a:chOff x="4419378" y="2343150"/>
            <a:chExt cx="1600422" cy="1202562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20EBE3D9-7FE5-7A35-5B32-3B39E58C8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759" y="3084047"/>
              <a:ext cx="1569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2C6BD8"/>
                  </a:solidFill>
                  <a:latin typeface="Inconsolata" panose="00000509000000000000" pitchFamily="49" charset="0"/>
                </a:rPr>
                <a:t>dept</a:t>
              </a:r>
              <a:r>
                <a:rPr lang="en-US" sz="2400" b="1" dirty="0">
                  <a:solidFill>
                    <a:srgbClr val="2C6BD8"/>
                  </a:solidFill>
                  <a:latin typeface="Inconsolata" panose="00000509000000000000" pitchFamily="49" charset="0"/>
                </a:rPr>
                <a:t>='CS'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6279E28-DAD1-98F6-FABB-3C89D213E380}"/>
                </a:ext>
              </a:extLst>
            </p:cNvPr>
            <p:cNvGrpSpPr/>
            <p:nvPr/>
          </p:nvGrpSpPr>
          <p:grpSpPr>
            <a:xfrm>
              <a:off x="4419378" y="2343150"/>
              <a:ext cx="1600422" cy="752568"/>
              <a:chOff x="1771539" y="1885950"/>
              <a:chExt cx="1600422" cy="752568"/>
            </a:xfrm>
          </p:grpSpPr>
          <p:sp>
            <p:nvSpPr>
              <p:cNvPr id="42" name="Isosceles Triangle 63">
                <a:extLst>
                  <a:ext uri="{FF2B5EF4-FFF2-40B4-BE49-F238E27FC236}">
                    <a16:creationId xmlns:a16="http://schemas.microsoft.com/office/drawing/2014/main" id="{86931A81-14BA-8FE4-5C08-6988134D5A6E}"/>
                  </a:ext>
                </a:extLst>
              </p:cNvPr>
              <p:cNvSpPr/>
              <p:nvPr/>
            </p:nvSpPr>
            <p:spPr bwMode="auto">
              <a:xfrm>
                <a:off x="1771650" y="1885950"/>
                <a:ext cx="1600200" cy="6286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>
                  <a:latin typeface="Times New Roman" pitchFamily="-112" charset="0"/>
                </a:endParaRPr>
              </a:p>
            </p:txBody>
          </p:sp>
          <p:grpSp>
            <p:nvGrpSpPr>
              <p:cNvPr id="43" name="Group 4">
                <a:extLst>
                  <a:ext uri="{FF2B5EF4-FFF2-40B4-BE49-F238E27FC236}">
                    <a16:creationId xmlns:a16="http://schemas.microsoft.com/office/drawing/2014/main" id="{08F6719F-D81C-1927-CED7-62B8556591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1539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56" name="Rectangle 3">
                  <a:extLst>
                    <a:ext uri="{FF2B5EF4-FFF2-40B4-BE49-F238E27FC236}">
                      <a16:creationId xmlns:a16="http://schemas.microsoft.com/office/drawing/2014/main" id="{7091236C-6941-61F5-31AC-813A65480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57" name="Rectangle 12">
                  <a:extLst>
                    <a:ext uri="{FF2B5EF4-FFF2-40B4-BE49-F238E27FC236}">
                      <a16:creationId xmlns:a16="http://schemas.microsoft.com/office/drawing/2014/main" id="{CDAE8125-46B5-8707-5293-2E4CF5228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58" name="Rectangle 13">
                  <a:extLst>
                    <a:ext uri="{FF2B5EF4-FFF2-40B4-BE49-F238E27FC236}">
                      <a16:creationId xmlns:a16="http://schemas.microsoft.com/office/drawing/2014/main" id="{82096488-2A3C-9085-2C77-405643809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4" name="Group 15">
                <a:extLst>
                  <a:ext uri="{FF2B5EF4-FFF2-40B4-BE49-F238E27FC236}">
                    <a16:creationId xmlns:a16="http://schemas.microsoft.com/office/drawing/2014/main" id="{5564DD01-4509-04AC-3D20-C531AFD5D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0697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53" name="Rectangle 16">
                  <a:extLst>
                    <a:ext uri="{FF2B5EF4-FFF2-40B4-BE49-F238E27FC236}">
                      <a16:creationId xmlns:a16="http://schemas.microsoft.com/office/drawing/2014/main" id="{0E8F59F5-2031-7564-BC38-868863C09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54" name="Rectangle 17">
                  <a:extLst>
                    <a:ext uri="{FF2B5EF4-FFF2-40B4-BE49-F238E27FC236}">
                      <a16:creationId xmlns:a16="http://schemas.microsoft.com/office/drawing/2014/main" id="{9285394A-3F1E-5E18-317B-0043374A28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55" name="Rectangle 18">
                  <a:extLst>
                    <a:ext uri="{FF2B5EF4-FFF2-40B4-BE49-F238E27FC236}">
                      <a16:creationId xmlns:a16="http://schemas.microsoft.com/office/drawing/2014/main" id="{D2E40CD9-6550-8136-F2C3-9922952FD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id="{F64D5995-B214-ED94-B46D-EED5806BD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9855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50" name="Rectangle 20">
                  <a:extLst>
                    <a:ext uri="{FF2B5EF4-FFF2-40B4-BE49-F238E27FC236}">
                      <a16:creationId xmlns:a16="http://schemas.microsoft.com/office/drawing/2014/main" id="{B070A3FC-B17C-5D4B-9BDF-1B8C88E95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51" name="Rectangle 21">
                  <a:extLst>
                    <a:ext uri="{FF2B5EF4-FFF2-40B4-BE49-F238E27FC236}">
                      <a16:creationId xmlns:a16="http://schemas.microsoft.com/office/drawing/2014/main" id="{E5134631-825C-B803-EA7D-AA4F31DD4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52" name="Rectangle 22">
                  <a:extLst>
                    <a:ext uri="{FF2B5EF4-FFF2-40B4-BE49-F238E27FC236}">
                      <a16:creationId xmlns:a16="http://schemas.microsoft.com/office/drawing/2014/main" id="{397F0715-EEAC-512B-C4D5-501F229CF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6" name="Group 23">
                <a:extLst>
                  <a:ext uri="{FF2B5EF4-FFF2-40B4-BE49-F238E27FC236}">
                    <a16:creationId xmlns:a16="http://schemas.microsoft.com/office/drawing/2014/main" id="{E5BAFF69-0ADE-07E9-CB1F-965386660B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9014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47" name="Rectangle 24">
                  <a:extLst>
                    <a:ext uri="{FF2B5EF4-FFF2-40B4-BE49-F238E27FC236}">
                      <a16:creationId xmlns:a16="http://schemas.microsoft.com/office/drawing/2014/main" id="{2B9F279C-7456-CD77-A6E6-D181849A3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8" name="Rectangle 25">
                  <a:extLst>
                    <a:ext uri="{FF2B5EF4-FFF2-40B4-BE49-F238E27FC236}">
                      <a16:creationId xmlns:a16="http://schemas.microsoft.com/office/drawing/2014/main" id="{DE49D810-16A5-1109-CE51-76E68F474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9" name="Rectangle 26">
                  <a:extLst>
                    <a:ext uri="{FF2B5EF4-FFF2-40B4-BE49-F238E27FC236}">
                      <a16:creationId xmlns:a16="http://schemas.microsoft.com/office/drawing/2014/main" id="{8D83972C-0557-777A-294C-53E0B85CE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2135B08-5E2D-EA65-B0F1-EC782D23D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201" y="4284048"/>
            <a:ext cx="2103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Age&lt;30</a:t>
            </a:r>
          </a:p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AND country='US'</a:t>
            </a:r>
          </a:p>
        </p:txBody>
      </p:sp>
    </p:spTree>
    <p:extLst>
      <p:ext uri="{BB962C8B-B14F-4D97-AF65-F5344CB8AC3E}">
        <p14:creationId xmlns:p14="http://schemas.microsoft.com/office/powerpoint/2010/main" val="24685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8" grpId="0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A53CDF-FB63-4069-8649-9D7DAB44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68C45-12AD-4126-8BA3-67B8011C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we have a single table with 100 tuples and two indexes:</a:t>
            </a:r>
          </a:p>
          <a:p>
            <a:pPr lvl="1"/>
            <a:r>
              <a:rPr lang="en-US" dirty="0"/>
              <a:t>Index #1: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age</a:t>
            </a:r>
          </a:p>
          <a:p>
            <a:pPr lvl="1"/>
            <a:r>
              <a:rPr lang="en-US" dirty="0"/>
              <a:t>Index #2: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dept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4FEE33D-532E-4A90-ADBE-92B37456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819150"/>
            <a:ext cx="2971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students 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age &lt; 30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dept = 'CS'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country = 'US'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B8FE4-72A1-4F76-A407-0C9D7660F98D}"/>
              </a:ext>
            </a:extLst>
          </p:cNvPr>
          <p:cNvGrpSpPr/>
          <p:nvPr/>
        </p:nvGrpSpPr>
        <p:grpSpPr>
          <a:xfrm>
            <a:off x="952500" y="2571750"/>
            <a:ext cx="3200400" cy="1920012"/>
            <a:chOff x="987326" y="2320355"/>
            <a:chExt cx="3200400" cy="1920012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568B8C81-B6B1-43EE-99CE-2FD9106DC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2685887"/>
              <a:ext cx="3200400" cy="1554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rPr>
                <a:t>There are 99 people under the age of 30 but only 2 people in the CS department. </a:t>
              </a: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1BE55811-3810-4F85-8DB0-1F260BF30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2320355"/>
              <a:ext cx="198447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  <a:ea typeface="Crimson Text" panose="02000503000000000000" pitchFamily="2" charset="0"/>
                </a:rPr>
                <a:t>Scenario #1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1DB4AB-3F98-434F-8700-11950CA1A6DC}"/>
              </a:ext>
            </a:extLst>
          </p:cNvPr>
          <p:cNvGrpSpPr/>
          <p:nvPr/>
        </p:nvGrpSpPr>
        <p:grpSpPr>
          <a:xfrm>
            <a:off x="4991100" y="2571750"/>
            <a:ext cx="3200400" cy="1920012"/>
            <a:chOff x="758726" y="2320355"/>
            <a:chExt cx="3200400" cy="1920012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CD415811-0990-4059-9FB1-65A6CC367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726" y="2685887"/>
              <a:ext cx="3200400" cy="1554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rPr>
                <a:t>There are 99 people in the CS department but only 2 people under the age of 30.</a:t>
              </a: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3346DF45-98CE-40EF-99DA-A45D41AE9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726" y="2320355"/>
              <a:ext cx="198447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  <a:ea typeface="Crimson Text" panose="02000503000000000000" pitchFamily="2" charset="0"/>
                </a:rPr>
                <a:t>Scenario #2</a:t>
              </a:r>
            </a:p>
          </p:txBody>
        </p:sp>
      </p:grp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3A9F361-6755-2A23-2008-B04A2AC27734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31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0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665237-B96A-4D72-80D0-DB1FAD09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Multi-index Scan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85F4D-1573-485F-A4BB-CF69E1E6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are multiple indexes available for a query, the DBMS does </a:t>
            </a:r>
            <a:r>
              <a:rPr lang="en-US" u="sng" dirty="0"/>
              <a:t>not</a:t>
            </a:r>
            <a:r>
              <a:rPr lang="en-US" dirty="0"/>
              <a:t> have to pick only one:</a:t>
            </a:r>
          </a:p>
          <a:p>
            <a:pPr lvl="1"/>
            <a:r>
              <a:rPr lang="en-US" dirty="0"/>
              <a:t>Compute sets of Record IDs using each matching index.</a:t>
            </a:r>
          </a:p>
          <a:p>
            <a:pPr lvl="1"/>
            <a:r>
              <a:rPr lang="en-US" dirty="0"/>
              <a:t>Combine these sets based on the query’s predicates (union vs. intersect).</a:t>
            </a:r>
          </a:p>
          <a:p>
            <a:pPr lvl="1"/>
            <a:r>
              <a:rPr lang="en-US" dirty="0"/>
              <a:t>Retrieve the records and apply any remaining predicates.</a:t>
            </a:r>
          </a:p>
          <a:p>
            <a:endParaRPr lang="en-US" sz="1200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hlinkClick r:id="rId3"/>
              </a:rPr>
              <a:t>DB2 Multi-Index Scan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PostgreSQL Bitmap Scan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MySQL Index Merge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D4A9E1C-C88A-DD8C-A585-7AB8650025D4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32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4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Multi-index Scan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876800" cy="3657600"/>
          </a:xfrm>
        </p:spPr>
        <p:txBody>
          <a:bodyPr/>
          <a:lstStyle/>
          <a:p>
            <a:r>
              <a:rPr lang="en-US" dirty="0"/>
              <a:t>Given the following query on a database with an index #1 on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age</a:t>
            </a:r>
            <a:r>
              <a:rPr lang="en-US" dirty="0"/>
              <a:t> and an index #2 on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dept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 can retrieve the </a:t>
            </a:r>
            <a:r>
              <a:rPr lang="en-US" b="1" dirty="0"/>
              <a:t>Record IDs </a:t>
            </a:r>
            <a:r>
              <a:rPr lang="en-US" dirty="0"/>
              <a:t>satisfying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age&lt;30</a:t>
            </a:r>
            <a:r>
              <a:rPr lang="en-US" dirty="0"/>
              <a:t> using index #1.</a:t>
            </a:r>
          </a:p>
          <a:p>
            <a:pPr lvl="1"/>
            <a:r>
              <a:rPr lang="en-US" dirty="0"/>
              <a:t>Then retrieve the </a:t>
            </a:r>
            <a:r>
              <a:rPr lang="en-US" b="1" dirty="0"/>
              <a:t>Record IDs </a:t>
            </a:r>
            <a:r>
              <a:rPr lang="en-US" dirty="0"/>
              <a:t>satisfying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dept='CS'</a:t>
            </a:r>
            <a:r>
              <a:rPr lang="en-US" dirty="0"/>
              <a:t> using index #2. </a:t>
            </a:r>
          </a:p>
          <a:p>
            <a:pPr lvl="1"/>
            <a:r>
              <a:rPr lang="en-US" dirty="0"/>
              <a:t>Take their intersection.</a:t>
            </a:r>
          </a:p>
          <a:p>
            <a:pPr lvl="1"/>
            <a:r>
              <a:rPr lang="en-US" dirty="0"/>
              <a:t>Retrieve records and check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country='US'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B56AB-3D6A-89D6-56A3-409D0F855586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33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7FDF62F-90A2-5406-CECA-96FCB88F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819150"/>
            <a:ext cx="3048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students 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age &lt; 30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'CS'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country = 'US'</a:t>
            </a:r>
          </a:p>
        </p:txBody>
      </p:sp>
    </p:spTree>
    <p:extLst>
      <p:ext uri="{BB962C8B-B14F-4D97-AF65-F5344CB8AC3E}">
        <p14:creationId xmlns:p14="http://schemas.microsoft.com/office/powerpoint/2010/main" val="453868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Multi-index Scan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F32B0A-E639-4D69-B75E-9F9252B09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intersection can be done efficiently with bitmaps or hash tables.</a:t>
            </a:r>
          </a:p>
        </p:txBody>
      </p:sp>
      <p:sp>
        <p:nvSpPr>
          <p:cNvPr id="36900" name="Rectangle 2"/>
          <p:cNvSpPr>
            <a:spLocks noChangeArrowheads="1"/>
          </p:cNvSpPr>
          <p:nvPr/>
        </p:nvSpPr>
        <p:spPr bwMode="auto">
          <a:xfrm>
            <a:off x="555677" y="294556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age&lt;30</a:t>
            </a:r>
            <a:endParaRPr lang="en-US" sz="2400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5FB1A-8F18-45C4-8784-247B7C775AA8}"/>
              </a:ext>
            </a:extLst>
          </p:cNvPr>
          <p:cNvGrpSpPr/>
          <p:nvPr/>
        </p:nvGrpSpPr>
        <p:grpSpPr>
          <a:xfrm>
            <a:off x="309464" y="2225039"/>
            <a:ext cx="1600422" cy="752568"/>
            <a:chOff x="1771539" y="1885950"/>
            <a:chExt cx="1600422" cy="752568"/>
          </a:xfrm>
        </p:grpSpPr>
        <p:sp>
          <p:nvSpPr>
            <p:cNvPr id="2" name="Isosceles Triangle 1"/>
            <p:cNvSpPr/>
            <p:nvPr/>
          </p:nvSpPr>
          <p:spPr bwMode="auto">
            <a:xfrm>
              <a:off x="1771650" y="1885950"/>
              <a:ext cx="1600200" cy="62865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grpSp>
          <p:nvGrpSpPr>
            <p:cNvPr id="36902" name="Group 4"/>
            <p:cNvGrpSpPr>
              <a:grpSpLocks/>
            </p:cNvGrpSpPr>
            <p:nvPr/>
          </p:nvGrpSpPr>
          <p:grpSpPr bwMode="auto">
            <a:xfrm>
              <a:off x="1771539" y="2524188"/>
              <a:ext cx="342947" cy="114330"/>
              <a:chOff x="609600" y="3827324"/>
              <a:chExt cx="457200" cy="152400"/>
            </a:xfrm>
          </p:grpSpPr>
          <p:sp>
            <p:nvSpPr>
              <p:cNvPr id="36915" name="Rectangle 3"/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916" name="Rectangle 12"/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917" name="Rectangle 13"/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36903" name="Group 15"/>
            <p:cNvGrpSpPr>
              <a:grpSpLocks/>
            </p:cNvGrpSpPr>
            <p:nvPr/>
          </p:nvGrpSpPr>
          <p:grpSpPr bwMode="auto">
            <a:xfrm>
              <a:off x="2190697" y="2524188"/>
              <a:ext cx="342947" cy="114330"/>
              <a:chOff x="609600" y="3827324"/>
              <a:chExt cx="457200" cy="152400"/>
            </a:xfrm>
          </p:grpSpPr>
          <p:sp>
            <p:nvSpPr>
              <p:cNvPr id="36912" name="Rectangle 16"/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913" name="Rectangle 17"/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914" name="Rectangle 18"/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36904" name="Group 19"/>
            <p:cNvGrpSpPr>
              <a:grpSpLocks/>
            </p:cNvGrpSpPr>
            <p:nvPr/>
          </p:nvGrpSpPr>
          <p:grpSpPr bwMode="auto">
            <a:xfrm>
              <a:off x="2609855" y="2524188"/>
              <a:ext cx="342947" cy="114330"/>
              <a:chOff x="609600" y="3827324"/>
              <a:chExt cx="457200" cy="152400"/>
            </a:xfrm>
          </p:grpSpPr>
          <p:sp>
            <p:nvSpPr>
              <p:cNvPr id="36909" name="Rectangle 20"/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910" name="Rectangle 21"/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911" name="Rectangle 22"/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36905" name="Group 23"/>
            <p:cNvGrpSpPr>
              <a:grpSpLocks/>
            </p:cNvGrpSpPr>
            <p:nvPr/>
          </p:nvGrpSpPr>
          <p:grpSpPr bwMode="auto">
            <a:xfrm>
              <a:off x="3029014" y="2524188"/>
              <a:ext cx="342947" cy="114330"/>
              <a:chOff x="609600" y="3827324"/>
              <a:chExt cx="457200" cy="152400"/>
            </a:xfrm>
          </p:grpSpPr>
          <p:sp>
            <p:nvSpPr>
              <p:cNvPr id="36906" name="Rectangle 24"/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907" name="Rectangle 25"/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908" name="Rectangle 26"/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36882" name="Rectangle 28"/>
          <p:cNvSpPr>
            <a:spLocks noChangeArrowheads="1"/>
          </p:cNvSpPr>
          <p:nvPr/>
        </p:nvSpPr>
        <p:spPr bwMode="auto">
          <a:xfrm>
            <a:off x="4434759" y="2945522"/>
            <a:ext cx="1569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2C6BD8"/>
                </a:solidFill>
                <a:latin typeface="Inconsolata" panose="00000509000000000000" pitchFamily="49" charset="0"/>
              </a:rPr>
              <a:t>dept</a:t>
            </a:r>
            <a:r>
              <a:rPr lang="en-US" sz="2400" b="1" dirty="0">
                <a:solidFill>
                  <a:srgbClr val="2C6BD8"/>
                </a:solidFill>
                <a:latin typeface="Inconsolata" panose="00000509000000000000" pitchFamily="49" charset="0"/>
              </a:rPr>
              <a:t>='CS'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210352" y="3118008"/>
            <a:ext cx="1371600" cy="1050131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28575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" name="Oval 50"/>
          <p:cNvSpPr/>
          <p:nvPr/>
        </p:nvSpPr>
        <p:spPr bwMode="auto">
          <a:xfrm>
            <a:off x="2953302" y="3118008"/>
            <a:ext cx="1371600" cy="1050131"/>
          </a:xfrm>
          <a:prstGeom prst="ellipse">
            <a:avLst/>
          </a:prstGeom>
          <a:solidFill>
            <a:srgbClr val="2C6BD8">
              <a:alpha val="50195"/>
            </a:srgbClr>
          </a:solidFill>
          <a:ln w="28575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48" name="Curved Connector 47"/>
          <p:cNvCxnSpPr>
            <a:cxnSpLocks noChangeShapeType="1"/>
            <a:stCxn id="36900" idx="2"/>
            <a:endCxn id="12" idx="2"/>
          </p:cNvCxnSpPr>
          <p:nvPr/>
        </p:nvCxnSpPr>
        <p:spPr bwMode="auto">
          <a:xfrm rot="16200000" flipH="1">
            <a:off x="1542093" y="2974815"/>
            <a:ext cx="235840" cy="1100677"/>
          </a:xfrm>
          <a:prstGeom prst="curvedConnector2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urved Connector 49"/>
          <p:cNvCxnSpPr>
            <a:cxnSpLocks noChangeShapeType="1"/>
            <a:stCxn id="36882" idx="2"/>
            <a:endCxn id="51" idx="6"/>
          </p:cNvCxnSpPr>
          <p:nvPr/>
        </p:nvCxnSpPr>
        <p:spPr bwMode="auto">
          <a:xfrm rot="5400000">
            <a:off x="4654303" y="3077787"/>
            <a:ext cx="235887" cy="894687"/>
          </a:xfrm>
          <a:prstGeom prst="curvedConnector2">
            <a:avLst/>
          </a:prstGeom>
          <a:noFill/>
          <a:ln w="28575">
            <a:solidFill>
              <a:srgbClr val="2C6BD8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9227" y="3574018"/>
            <a:ext cx="1032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800" b="1" i="1" u="none" dirty="0">
                <a:solidFill>
                  <a:srgbClr val="646464"/>
                </a:solidFill>
                <a:latin typeface="Crimson Text" panose="02000503000000000000" pitchFamily="2" charset="0"/>
              </a:rPr>
              <a:t>record ids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6377" y="3574018"/>
            <a:ext cx="1032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 i="1" u="none">
                <a:solidFill>
                  <a:srgbClr val="646464"/>
                </a:solidFill>
                <a:latin typeface="Crimson Text" panose="02000503000000000000" pitchFamily="2" charset="0"/>
                <a:ea typeface="ＭＳ Ｐゴシック" charset="-128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dirty="0"/>
              <a:t>record ids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312996" y="426133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country='US'</a:t>
            </a:r>
            <a:endParaRPr lang="en-US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62" name="Curved Connector 61"/>
          <p:cNvCxnSpPr>
            <a:cxnSpLocks noChangeShapeType="1"/>
          </p:cNvCxnSpPr>
          <p:nvPr/>
        </p:nvCxnSpPr>
        <p:spPr bwMode="auto">
          <a:xfrm>
            <a:off x="3267627" y="4069318"/>
            <a:ext cx="0" cy="510778"/>
          </a:xfrm>
          <a:prstGeom prst="straightConnector1">
            <a:avLst/>
          </a:prstGeom>
          <a:noFill/>
          <a:ln w="28575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828800" y="4209812"/>
            <a:ext cx="11801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 i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rgbClr val="646464"/>
                </a:solidFill>
                <a:latin typeface="Crimson Text" panose="02000503000000000000" pitchFamily="2" charset="0"/>
              </a:rPr>
              <a:t>fetch records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0319E64-5CF6-4632-800D-4D26ACA4E21A}"/>
              </a:ext>
            </a:extLst>
          </p:cNvPr>
          <p:cNvGrpSpPr/>
          <p:nvPr/>
        </p:nvGrpSpPr>
        <p:grpSpPr>
          <a:xfrm>
            <a:off x="4419378" y="2204625"/>
            <a:ext cx="1600422" cy="752568"/>
            <a:chOff x="1771539" y="1885950"/>
            <a:chExt cx="1600422" cy="752568"/>
          </a:xfrm>
        </p:grpSpPr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3EE5EA08-9075-44CB-AD0E-00815210984D}"/>
                </a:ext>
              </a:extLst>
            </p:cNvPr>
            <p:cNvSpPr/>
            <p:nvPr/>
          </p:nvSpPr>
          <p:spPr bwMode="auto">
            <a:xfrm>
              <a:off x="1771650" y="1885950"/>
              <a:ext cx="1600200" cy="62865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grpSp>
          <p:nvGrpSpPr>
            <p:cNvPr id="65" name="Group 4">
              <a:extLst>
                <a:ext uri="{FF2B5EF4-FFF2-40B4-BE49-F238E27FC236}">
                  <a16:creationId xmlns:a16="http://schemas.microsoft.com/office/drawing/2014/main" id="{EF40680F-54F5-41AA-940A-DD68A844A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539" y="2524188"/>
              <a:ext cx="342947" cy="114330"/>
              <a:chOff x="609600" y="3827324"/>
              <a:chExt cx="457200" cy="152400"/>
            </a:xfrm>
          </p:grpSpPr>
          <p:sp>
            <p:nvSpPr>
              <p:cNvPr id="79" name="Rectangle 3">
                <a:extLst>
                  <a:ext uri="{FF2B5EF4-FFF2-40B4-BE49-F238E27FC236}">
                    <a16:creationId xmlns:a16="http://schemas.microsoft.com/office/drawing/2014/main" id="{F486C9C7-B787-4CA0-90B9-D67604396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0" name="Rectangle 12">
                <a:extLst>
                  <a:ext uri="{FF2B5EF4-FFF2-40B4-BE49-F238E27FC236}">
                    <a16:creationId xmlns:a16="http://schemas.microsoft.com/office/drawing/2014/main" id="{EB5979B3-68AE-4180-B5D2-C84AA44A3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1" name="Rectangle 13">
                <a:extLst>
                  <a:ext uri="{FF2B5EF4-FFF2-40B4-BE49-F238E27FC236}">
                    <a16:creationId xmlns:a16="http://schemas.microsoft.com/office/drawing/2014/main" id="{1BDB432E-6609-4452-8E02-174765017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67" name="Group 15">
              <a:extLst>
                <a:ext uri="{FF2B5EF4-FFF2-40B4-BE49-F238E27FC236}">
                  <a16:creationId xmlns:a16="http://schemas.microsoft.com/office/drawing/2014/main" id="{CD5EB77D-D571-4001-984B-3DC792773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697" y="2524188"/>
              <a:ext cx="342947" cy="114330"/>
              <a:chOff x="609600" y="3827324"/>
              <a:chExt cx="457200" cy="152400"/>
            </a:xfrm>
          </p:grpSpPr>
          <p:sp>
            <p:nvSpPr>
              <p:cNvPr id="76" name="Rectangle 16">
                <a:extLst>
                  <a:ext uri="{FF2B5EF4-FFF2-40B4-BE49-F238E27FC236}">
                    <a16:creationId xmlns:a16="http://schemas.microsoft.com/office/drawing/2014/main" id="{689DE4C6-E28B-4465-9CDA-74A9EF150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7" name="Rectangle 17">
                <a:extLst>
                  <a:ext uri="{FF2B5EF4-FFF2-40B4-BE49-F238E27FC236}">
                    <a16:creationId xmlns:a16="http://schemas.microsoft.com/office/drawing/2014/main" id="{192E57BF-6B02-4C81-891D-EF669F3B7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8" name="Rectangle 18">
                <a:extLst>
                  <a:ext uri="{FF2B5EF4-FFF2-40B4-BE49-F238E27FC236}">
                    <a16:creationId xmlns:a16="http://schemas.microsoft.com/office/drawing/2014/main" id="{AA4C7618-A7D6-4B08-A4F8-259750C08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68" name="Group 19">
              <a:extLst>
                <a:ext uri="{FF2B5EF4-FFF2-40B4-BE49-F238E27FC236}">
                  <a16:creationId xmlns:a16="http://schemas.microsoft.com/office/drawing/2014/main" id="{E59C7F38-D38E-4D9D-93E5-C93093F95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9855" y="2524188"/>
              <a:ext cx="342947" cy="114330"/>
              <a:chOff x="609600" y="3827324"/>
              <a:chExt cx="457200" cy="152400"/>
            </a:xfrm>
          </p:grpSpPr>
          <p:sp>
            <p:nvSpPr>
              <p:cNvPr id="73" name="Rectangle 20">
                <a:extLst>
                  <a:ext uri="{FF2B5EF4-FFF2-40B4-BE49-F238E27FC236}">
                    <a16:creationId xmlns:a16="http://schemas.microsoft.com/office/drawing/2014/main" id="{3A01A6FE-3F39-4EBE-A7E8-88A5B085F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4" name="Rectangle 21">
                <a:extLst>
                  <a:ext uri="{FF2B5EF4-FFF2-40B4-BE49-F238E27FC236}">
                    <a16:creationId xmlns:a16="http://schemas.microsoft.com/office/drawing/2014/main" id="{F7136B72-FE18-4BD3-A1CC-EA0C17C24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5" name="Rectangle 22">
                <a:extLst>
                  <a:ext uri="{FF2B5EF4-FFF2-40B4-BE49-F238E27FC236}">
                    <a16:creationId xmlns:a16="http://schemas.microsoft.com/office/drawing/2014/main" id="{CF8B4031-CE2D-4B62-A6CC-36793EB73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69" name="Group 23">
              <a:extLst>
                <a:ext uri="{FF2B5EF4-FFF2-40B4-BE49-F238E27FC236}">
                  <a16:creationId xmlns:a16="http://schemas.microsoft.com/office/drawing/2014/main" id="{B9016E89-83F9-44A4-AA67-2B0571287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9014" y="2524188"/>
              <a:ext cx="342947" cy="114330"/>
              <a:chOff x="609600" y="3827324"/>
              <a:chExt cx="457200" cy="152400"/>
            </a:xfrm>
          </p:grpSpPr>
          <p:sp>
            <p:nvSpPr>
              <p:cNvPr id="70" name="Rectangle 24">
                <a:extLst>
                  <a:ext uri="{FF2B5EF4-FFF2-40B4-BE49-F238E27FC236}">
                    <a16:creationId xmlns:a16="http://schemas.microsoft.com/office/drawing/2014/main" id="{0AC89A1D-F097-4E45-8163-58A604D78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1" name="Rectangle 25">
                <a:extLst>
                  <a:ext uri="{FF2B5EF4-FFF2-40B4-BE49-F238E27FC236}">
                    <a16:creationId xmlns:a16="http://schemas.microsoft.com/office/drawing/2014/main" id="{8E9BA1EC-46CC-4C08-B6D5-5F0254C9A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2" name="Rectangle 26">
                <a:extLst>
                  <a:ext uri="{FF2B5EF4-FFF2-40B4-BE49-F238E27FC236}">
                    <a16:creationId xmlns:a16="http://schemas.microsoft.com/office/drawing/2014/main" id="{8FFF9DB9-7364-452C-8262-8E660AEEF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4D6C573-3CF6-4406-3C9F-BA0DFE41893B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34</a:t>
            </a:fld>
            <a:endParaRPr lang="en-US" dirty="0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4FA8D32-248D-70EC-09F2-721D36C14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484" y="819150"/>
            <a:ext cx="308611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students 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age &lt; 30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'CS'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country = 'US'</a:t>
            </a:r>
          </a:p>
        </p:txBody>
      </p:sp>
    </p:spTree>
    <p:extLst>
      <p:ext uri="{BB962C8B-B14F-4D97-AF65-F5344CB8AC3E}">
        <p14:creationId xmlns:p14="http://schemas.microsoft.com/office/powerpoint/2010/main" val="38326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 animBg="1"/>
      <p:bldP spid="54" grpId="0"/>
      <p:bldP spid="60" grpId="0"/>
      <p:bldP spid="61" grpId="0"/>
      <p:bldP spid="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D4E08B-CAA7-487A-A63B-19B17AA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Queries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63385-4D93-4164-AB34-3B8C21E4C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Operators that modify the database (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INSERT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UPDATE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DELETE</a:t>
            </a:r>
            <a:r>
              <a:rPr lang="en-US" dirty="0"/>
              <a:t>) are responsible for modifying the target table and its indexes.</a:t>
            </a:r>
          </a:p>
          <a:p>
            <a:pPr lvl="1"/>
            <a:r>
              <a:rPr lang="en-US" dirty="0"/>
              <a:t>Constraint checks can either happen immediately inside of operator or deferred until later in query/transaction.</a:t>
            </a:r>
          </a:p>
          <a:p>
            <a:endParaRPr lang="en-US" sz="1200" dirty="0"/>
          </a:p>
          <a:p>
            <a:r>
              <a:rPr lang="en-US" dirty="0"/>
              <a:t>The output of these operators can either be Record IDs or tuple data (i.e.,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RETURNING</a:t>
            </a:r>
            <a:r>
              <a:rPr lang="en-US" dirty="0"/>
              <a:t>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A25DF-8046-20B5-A040-0707C1323537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35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7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D4E08B-CAA7-487A-A63B-19B17AA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Queries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63385-4D93-4164-AB34-3B8C21E4C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UPDATE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DELETE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Child operators pass Record IDs for target tuples.</a:t>
            </a:r>
          </a:p>
          <a:p>
            <a:pPr lvl="1"/>
            <a:r>
              <a:rPr lang="en-US" dirty="0"/>
              <a:t>Must keep track of previously seen tuples.</a:t>
            </a:r>
          </a:p>
          <a:p>
            <a:endParaRPr lang="en-US" sz="1200" dirty="0"/>
          </a:p>
          <a:p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INSERT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Choice #1</a:t>
            </a:r>
            <a:r>
              <a:rPr lang="en-US" dirty="0"/>
              <a:t>: Materialize tuples inside of the operator.</a:t>
            </a:r>
          </a:p>
          <a:p>
            <a:pPr lvl="1"/>
            <a:r>
              <a:rPr lang="en-US" b="1" dirty="0"/>
              <a:t>Choice #2</a:t>
            </a:r>
            <a:r>
              <a:rPr lang="en-US" dirty="0"/>
              <a:t>: Operator inserts any tuple passed in from child operators.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D2CAA-A724-1562-B966-B17F9D228E7E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36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39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4">
            <a:extLst>
              <a:ext uri="{FF2B5EF4-FFF2-40B4-BE49-F238E27FC236}">
                <a16:creationId xmlns:a16="http://schemas.microsoft.com/office/drawing/2014/main" id="{9F3619EA-6FFA-4679-A809-B9E40904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95350"/>
            <a:ext cx="2895600" cy="10895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 </a:t>
            </a:r>
            <a:r>
              <a:rPr lang="en-US" b="0" dirty="0"/>
              <a:t>R.id, </a:t>
            </a:r>
            <a:r>
              <a:rPr lang="en-US" b="0" dirty="0" err="1"/>
              <a:t>S.cdate</a:t>
            </a:r>
            <a:endParaRPr lang="en-US" b="0" dirty="0"/>
          </a:p>
          <a:p>
            <a:r>
              <a:rPr lang="en-US" dirty="0"/>
              <a:t>  FROM </a:t>
            </a:r>
            <a:r>
              <a:rPr lang="en-US" b="0" dirty="0"/>
              <a:t>R</a:t>
            </a:r>
            <a:r>
              <a:rPr lang="en-US" dirty="0"/>
              <a:t> JOIN </a:t>
            </a:r>
            <a:r>
              <a:rPr lang="en-US" b="0" dirty="0"/>
              <a:t>S</a:t>
            </a:r>
          </a:p>
          <a:p>
            <a:r>
              <a:rPr lang="en-US" dirty="0"/>
              <a:t>    ON </a:t>
            </a:r>
            <a:r>
              <a:rPr lang="en-US" b="0" dirty="0"/>
              <a:t>R.id = S.id</a:t>
            </a:r>
          </a:p>
          <a:p>
            <a:r>
              <a:rPr lang="en-US" dirty="0"/>
              <a:t> WHERE </a:t>
            </a:r>
            <a:r>
              <a:rPr lang="en-US" b="0" dirty="0" err="1"/>
              <a:t>S.value</a:t>
            </a:r>
            <a:r>
              <a:rPr lang="en-US" b="0" dirty="0"/>
              <a:t> &gt; 100;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D2E6F-536A-4740-B9C1-AAD36D6C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74BF6-7BEE-4375-873D-C44238FD3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represents a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WHERE</a:t>
            </a:r>
            <a:r>
              <a:rPr lang="en-US" dirty="0"/>
              <a:t> clause as an </a:t>
            </a:r>
            <a:r>
              <a:rPr lang="en-US" b="1" u="sng" dirty="0"/>
              <a:t>expression tree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The nodes in the tree represent different expression types:</a:t>
            </a:r>
          </a:p>
          <a:p>
            <a:pPr lvl="1"/>
            <a:r>
              <a:rPr lang="en-US" dirty="0"/>
              <a:t>Comparisons (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=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&gt;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!=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Conjunction (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AND</a:t>
            </a:r>
            <a:r>
              <a:rPr lang="en-US" dirty="0"/>
              <a:t>), Disjunction (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Arithmetic Operators (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+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-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*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/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%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Constant Values</a:t>
            </a:r>
          </a:p>
          <a:p>
            <a:pPr lvl="1"/>
            <a:r>
              <a:rPr lang="en-US" dirty="0"/>
              <a:t>Tuple Attribute References</a:t>
            </a:r>
          </a:p>
          <a:p>
            <a:pPr lvl="1"/>
            <a:r>
              <a:rPr lang="en-US" dirty="0"/>
              <a:t>Functions</a:t>
            </a:r>
          </a:p>
        </p:txBody>
      </p:sp>
      <p:sp>
        <p:nvSpPr>
          <p:cNvPr id="6" name="Highlight Box">
            <a:extLst>
              <a:ext uri="{FF2B5EF4-FFF2-40B4-BE49-F238E27FC236}">
                <a16:creationId xmlns:a16="http://schemas.microsoft.com/office/drawing/2014/main" id="{4278039B-39D9-45BA-B98E-1982BD8BC7AD}"/>
              </a:ext>
            </a:extLst>
          </p:cNvPr>
          <p:cNvSpPr/>
          <p:nvPr/>
        </p:nvSpPr>
        <p:spPr>
          <a:xfrm>
            <a:off x="6153177" y="1425801"/>
            <a:ext cx="2527273" cy="553998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741B58-5963-4683-4074-5B5EA766CFD9}"/>
              </a:ext>
            </a:extLst>
          </p:cNvPr>
          <p:cNvGrpSpPr/>
          <p:nvPr/>
        </p:nvGrpSpPr>
        <p:grpSpPr>
          <a:xfrm>
            <a:off x="4724007" y="2705945"/>
            <a:ext cx="4262905" cy="1602432"/>
            <a:chOff x="4724007" y="2705945"/>
            <a:chExt cx="4262905" cy="16024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FC7278-4CFB-48CB-98AC-88447BD06493}"/>
                </a:ext>
              </a:extLst>
            </p:cNvPr>
            <p:cNvSpPr/>
            <p:nvPr/>
          </p:nvSpPr>
          <p:spPr>
            <a:xfrm>
              <a:off x="5858371" y="4077545"/>
              <a:ext cx="976006" cy="2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lIns="27432" r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Attribute(S.id)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50F968-9194-4451-B55D-2C26AF31B26F}"/>
                </a:ext>
              </a:extLst>
            </p:cNvPr>
            <p:cNvGrpSpPr/>
            <p:nvPr/>
          </p:nvGrpSpPr>
          <p:grpSpPr>
            <a:xfrm>
              <a:off x="5441247" y="3391745"/>
              <a:ext cx="690877" cy="246805"/>
              <a:chOff x="5774446" y="3319105"/>
              <a:chExt cx="912855" cy="27845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4BB809A-B36F-4ABC-B9B6-BE0C27AD9363}"/>
                  </a:ext>
                </a:extLst>
              </p:cNvPr>
              <p:cNvGrpSpPr/>
              <p:nvPr/>
            </p:nvGrpSpPr>
            <p:grpSpPr>
              <a:xfrm>
                <a:off x="5862351" y="3356501"/>
                <a:ext cx="737047" cy="241056"/>
                <a:chOff x="6799568" y="2543102"/>
                <a:chExt cx="737047" cy="241056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9026097-9F88-4839-9B36-36DC4D64F14E}"/>
                    </a:ext>
                  </a:extLst>
                </p:cNvPr>
                <p:cNvSpPr/>
                <p:nvPr/>
              </p:nvSpPr>
              <p:spPr>
                <a:xfrm>
                  <a:off x="6799568" y="2543102"/>
                  <a:ext cx="121919" cy="24105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EF736F1-569F-490C-8A9C-102D647282C4}"/>
                    </a:ext>
                  </a:extLst>
                </p:cNvPr>
                <p:cNvSpPr/>
                <p:nvPr/>
              </p:nvSpPr>
              <p:spPr>
                <a:xfrm>
                  <a:off x="7414696" y="2543103"/>
                  <a:ext cx="121919" cy="241055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87979F-4C71-45E8-91A7-593D1AED7937}"/>
                  </a:ext>
                </a:extLst>
              </p:cNvPr>
              <p:cNvSpPr/>
              <p:nvPr/>
            </p:nvSpPr>
            <p:spPr>
              <a:xfrm>
                <a:off x="5774446" y="3319105"/>
                <a:ext cx="912855" cy="2784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=</a:t>
                </a:r>
              </a:p>
            </p:txBody>
          </p:sp>
        </p:grpSp>
        <p:cxnSp>
          <p:nvCxnSpPr>
            <p:cNvPr id="10" name="Straight Connector 36">
              <a:extLst>
                <a:ext uri="{FF2B5EF4-FFF2-40B4-BE49-F238E27FC236}">
                  <a16:creationId xmlns:a16="http://schemas.microsoft.com/office/drawing/2014/main" id="{9E80F26D-932F-4052-A8FC-A12F6E45E8F0}"/>
                </a:ext>
              </a:extLst>
            </p:cNvPr>
            <p:cNvCxnSpPr>
              <a:cxnSpLocks noChangeShapeType="1"/>
              <a:stCxn id="15" idx="2"/>
              <a:endCxn id="12" idx="0"/>
            </p:cNvCxnSpPr>
            <p:nvPr/>
          </p:nvCxnSpPr>
          <p:spPr bwMode="auto">
            <a:xfrm rot="5400000">
              <a:off x="5167210" y="3690842"/>
              <a:ext cx="438997" cy="334408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36">
              <a:extLst>
                <a:ext uri="{FF2B5EF4-FFF2-40B4-BE49-F238E27FC236}">
                  <a16:creationId xmlns:a16="http://schemas.microsoft.com/office/drawing/2014/main" id="{FCA30999-1551-4964-B1B3-9946094E1F43}"/>
                </a:ext>
              </a:extLst>
            </p:cNvPr>
            <p:cNvCxnSpPr>
              <a:cxnSpLocks noChangeShapeType="1"/>
              <a:stCxn id="16" idx="2"/>
              <a:endCxn id="8" idx="0"/>
            </p:cNvCxnSpPr>
            <p:nvPr/>
          </p:nvCxnSpPr>
          <p:spPr bwMode="auto">
            <a:xfrm rot="16200000" flipH="1">
              <a:off x="5963420" y="3694590"/>
              <a:ext cx="438995" cy="326914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900F5A-038C-4B7A-A04F-6E80B9472D27}"/>
                </a:ext>
              </a:extLst>
            </p:cNvPr>
            <p:cNvSpPr/>
            <p:nvPr/>
          </p:nvSpPr>
          <p:spPr>
            <a:xfrm>
              <a:off x="4724007" y="4077545"/>
              <a:ext cx="990993" cy="2294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lIns="27432" r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Attribute(R.id)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6B2441-BDD5-46ED-BC24-590B3A90610F}"/>
                </a:ext>
              </a:extLst>
            </p:cNvPr>
            <p:cNvGrpSpPr/>
            <p:nvPr/>
          </p:nvGrpSpPr>
          <p:grpSpPr>
            <a:xfrm>
              <a:off x="6560624" y="2705945"/>
              <a:ext cx="690876" cy="246805"/>
              <a:chOff x="5864148" y="3537207"/>
              <a:chExt cx="912854" cy="27845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5B2FC14-94D3-46B9-9E46-E22527674CA1}"/>
                  </a:ext>
                </a:extLst>
              </p:cNvPr>
              <p:cNvGrpSpPr/>
              <p:nvPr/>
            </p:nvGrpSpPr>
            <p:grpSpPr>
              <a:xfrm>
                <a:off x="5952053" y="3574600"/>
                <a:ext cx="737043" cy="241059"/>
                <a:chOff x="6889270" y="2761201"/>
                <a:chExt cx="737043" cy="24105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4B82DAB-927A-41AB-A694-DC399BFAAB61}"/>
                    </a:ext>
                  </a:extLst>
                </p:cNvPr>
                <p:cNvSpPr/>
                <p:nvPr/>
              </p:nvSpPr>
              <p:spPr>
                <a:xfrm>
                  <a:off x="6889270" y="2761201"/>
                  <a:ext cx="121919" cy="241055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1FFAA1A-AC6B-4DF7-96F6-B008F8537BFF}"/>
                    </a:ext>
                  </a:extLst>
                </p:cNvPr>
                <p:cNvSpPr/>
                <p:nvPr/>
              </p:nvSpPr>
              <p:spPr>
                <a:xfrm>
                  <a:off x="7504394" y="2761205"/>
                  <a:ext cx="121919" cy="241055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AD8E10-FAA8-44DE-937A-0B9531FC5700}"/>
                  </a:ext>
                </a:extLst>
              </p:cNvPr>
              <p:cNvSpPr/>
              <p:nvPr/>
            </p:nvSpPr>
            <p:spPr>
              <a:xfrm>
                <a:off x="5864148" y="3537207"/>
                <a:ext cx="912854" cy="2784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AND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71DACA-F8A5-40A4-AF30-4946066D0538}"/>
                </a:ext>
              </a:extLst>
            </p:cNvPr>
            <p:cNvGrpSpPr/>
            <p:nvPr/>
          </p:nvGrpSpPr>
          <p:grpSpPr>
            <a:xfrm>
              <a:off x="7709976" y="3391745"/>
              <a:ext cx="690876" cy="246805"/>
              <a:chOff x="5962037" y="3319105"/>
              <a:chExt cx="912854" cy="27845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2616675-7AFC-4828-9912-75B1A0FB545D}"/>
                  </a:ext>
                </a:extLst>
              </p:cNvPr>
              <p:cNvGrpSpPr/>
              <p:nvPr/>
            </p:nvGrpSpPr>
            <p:grpSpPr>
              <a:xfrm>
                <a:off x="6049942" y="3356502"/>
                <a:ext cx="737044" cy="241055"/>
                <a:chOff x="6987159" y="2543103"/>
                <a:chExt cx="737044" cy="24105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8FCACF1-B592-4EC2-8E70-6EDC282440E0}"/>
                    </a:ext>
                  </a:extLst>
                </p:cNvPr>
                <p:cNvSpPr/>
                <p:nvPr/>
              </p:nvSpPr>
              <p:spPr>
                <a:xfrm>
                  <a:off x="6987159" y="2543103"/>
                  <a:ext cx="121919" cy="241055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FF1DBFF-D691-489C-9A7A-7E356E4B830B}"/>
                    </a:ext>
                  </a:extLst>
                </p:cNvPr>
                <p:cNvSpPr/>
                <p:nvPr/>
              </p:nvSpPr>
              <p:spPr>
                <a:xfrm>
                  <a:off x="7602284" y="2543103"/>
                  <a:ext cx="121919" cy="241055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57C06B0-3A4E-4542-A93B-AA722EF85B2C}"/>
                  </a:ext>
                </a:extLst>
              </p:cNvPr>
              <p:cNvSpPr/>
              <p:nvPr/>
            </p:nvSpPr>
            <p:spPr>
              <a:xfrm>
                <a:off x="5962037" y="3319105"/>
                <a:ext cx="912854" cy="2784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&gt;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0AA39F0-3A29-4080-9040-38B52C1809C6}"/>
                </a:ext>
              </a:extLst>
            </p:cNvPr>
            <p:cNvSpPr/>
            <p:nvPr/>
          </p:nvSpPr>
          <p:spPr>
            <a:xfrm>
              <a:off x="6977747" y="4076141"/>
              <a:ext cx="1005982" cy="2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lIns="27432" r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Attribute(value)</a:t>
              </a:r>
            </a:p>
          </p:txBody>
        </p:sp>
        <p:cxnSp>
          <p:nvCxnSpPr>
            <p:cNvPr id="32" name="Straight Connector 36">
              <a:extLst>
                <a:ext uri="{FF2B5EF4-FFF2-40B4-BE49-F238E27FC236}">
                  <a16:creationId xmlns:a16="http://schemas.microsoft.com/office/drawing/2014/main" id="{95582F64-AF5B-4536-ACBC-653B7071B639}"/>
                </a:ext>
              </a:extLst>
            </p:cNvPr>
            <p:cNvCxnSpPr>
              <a:cxnSpLocks noChangeShapeType="1"/>
              <a:stCxn id="20" idx="2"/>
              <a:endCxn id="14" idx="0"/>
            </p:cNvCxnSpPr>
            <p:nvPr/>
          </p:nvCxnSpPr>
          <p:spPr bwMode="auto">
            <a:xfrm rot="5400000">
              <a:off x="6010489" y="2728944"/>
              <a:ext cx="438999" cy="886603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54C55F-6CA7-4F4E-9CA9-D4A98815D287}"/>
                </a:ext>
              </a:extLst>
            </p:cNvPr>
            <p:cNvSpPr/>
            <p:nvPr/>
          </p:nvSpPr>
          <p:spPr>
            <a:xfrm>
              <a:off x="8127096" y="4076140"/>
              <a:ext cx="859816" cy="2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lIns="27432" r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Constant(100)</a:t>
              </a:r>
            </a:p>
          </p:txBody>
        </p:sp>
        <p:cxnSp>
          <p:nvCxnSpPr>
            <p:cNvPr id="40" name="Straight Connector 36">
              <a:extLst>
                <a:ext uri="{FF2B5EF4-FFF2-40B4-BE49-F238E27FC236}">
                  <a16:creationId xmlns:a16="http://schemas.microsoft.com/office/drawing/2014/main" id="{50A2AFF1-9C9A-41D3-BDAC-DAEBA7AAC419}"/>
                </a:ext>
              </a:extLst>
            </p:cNvPr>
            <p:cNvCxnSpPr>
              <a:cxnSpLocks noChangeShapeType="1"/>
              <a:stCxn id="21" idx="2"/>
              <a:endCxn id="24" idx="0"/>
            </p:cNvCxnSpPr>
            <p:nvPr/>
          </p:nvCxnSpPr>
          <p:spPr bwMode="auto">
            <a:xfrm rot="16200000" flipH="1">
              <a:off x="7377627" y="2713957"/>
              <a:ext cx="438995" cy="916580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36">
              <a:extLst>
                <a:ext uri="{FF2B5EF4-FFF2-40B4-BE49-F238E27FC236}">
                  <a16:creationId xmlns:a16="http://schemas.microsoft.com/office/drawing/2014/main" id="{48895B3E-662D-427D-A310-5B02D2B6EA8A}"/>
                </a:ext>
              </a:extLst>
            </p:cNvPr>
            <p:cNvCxnSpPr>
              <a:cxnSpLocks noChangeShapeType="1"/>
              <a:stCxn id="26" idx="2"/>
              <a:endCxn id="33" idx="0"/>
            </p:cNvCxnSpPr>
            <p:nvPr/>
          </p:nvCxnSpPr>
          <p:spPr bwMode="auto">
            <a:xfrm rot="16200000" flipH="1">
              <a:off x="8203800" y="3722936"/>
              <a:ext cx="437590" cy="268817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36">
              <a:extLst>
                <a:ext uri="{FF2B5EF4-FFF2-40B4-BE49-F238E27FC236}">
                  <a16:creationId xmlns:a16="http://schemas.microsoft.com/office/drawing/2014/main" id="{B3D862AE-AAF9-4B2D-B2F4-024C5C49B811}"/>
                </a:ext>
              </a:extLst>
            </p:cNvPr>
            <p:cNvCxnSpPr>
              <a:cxnSpLocks noChangeShapeType="1"/>
              <a:stCxn id="25" idx="2"/>
              <a:endCxn id="27" idx="0"/>
            </p:cNvCxnSpPr>
            <p:nvPr/>
          </p:nvCxnSpPr>
          <p:spPr bwMode="auto">
            <a:xfrm rot="5400000">
              <a:off x="7432895" y="3686394"/>
              <a:ext cx="437591" cy="341903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2841A37-E393-9EF0-7429-8097E48787BE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37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2569448" y="3463925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1000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629925" y="4421505"/>
            <a:ext cx="384721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991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453630" y="4421505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9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034425" y="2685960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true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001755" y="3463925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1000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562886" y="1123950"/>
            <a:ext cx="5123914" cy="999885"/>
            <a:chOff x="533400" y="1123951"/>
            <a:chExt cx="5123914" cy="999885"/>
          </a:xfrm>
        </p:grpSpPr>
        <p:sp>
          <p:nvSpPr>
            <p:cNvPr id="109" name="Text Box 4"/>
            <p:cNvSpPr txBox="1">
              <a:spLocks noChangeArrowheads="1"/>
            </p:cNvSpPr>
            <p:nvPr/>
          </p:nvSpPr>
          <p:spPr bwMode="auto">
            <a:xfrm>
              <a:off x="536674" y="1483756"/>
              <a:ext cx="512064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10" name="TextBox 15"/>
            <p:cNvSpPr txBox="1">
              <a:spLocks noChangeArrowheads="1"/>
            </p:cNvSpPr>
            <p:nvPr/>
          </p:nvSpPr>
          <p:spPr bwMode="auto">
            <a:xfrm>
              <a:off x="533400" y="1123951"/>
              <a:ext cx="265360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Execution Context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Evaluation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85724" y="895350"/>
            <a:ext cx="3123289" cy="9048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PREPARE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xxx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AS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SELECT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*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S</a:t>
            </a:r>
          </a:p>
          <a:p>
            <a:pPr algn="l">
              <a:lnSpc>
                <a:spcPct val="80000"/>
              </a:lnSpc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2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S.val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22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$1</a:t>
            </a:r>
            <a:r>
              <a:rPr lang="en-US" sz="2200" spc="-300" dirty="0">
                <a:solidFill>
                  <a:srgbClr val="EF3E42"/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2200" b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+ 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9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720890" y="1576976"/>
            <a:ext cx="4807907" cy="424732"/>
            <a:chOff x="3448004" y="1576976"/>
            <a:chExt cx="4807907" cy="424732"/>
          </a:xfrm>
        </p:grpSpPr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448004" y="1576976"/>
              <a:ext cx="1463040" cy="4247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4B4B4B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Current Tuple</a:t>
              </a:r>
            </a:p>
            <a:p>
              <a:pPr algn="l">
                <a:lnSpc>
                  <a:spcPct val="90000"/>
                </a:lnSpc>
              </a:pPr>
              <a:r>
                <a: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(123, 1000)</a:t>
              </a:r>
              <a:endPara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4983277" y="1576976"/>
              <a:ext cx="1463040" cy="4247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4B4B4B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Query Parameters</a:t>
              </a:r>
            </a:p>
            <a:p>
              <a:pPr algn="l">
                <a:lnSpc>
                  <a:spcPct val="90000"/>
                </a:lnSpc>
              </a:pPr>
              <a:r>
                <a: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(int:991)</a:t>
              </a: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6518551" y="1581084"/>
              <a:ext cx="1737360" cy="4206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4B4B4B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Consolas" pitchFamily="49" charset="0"/>
                </a:rPr>
                <a:t>Table Schema</a:t>
              </a:r>
            </a:p>
            <a:p>
              <a:pPr algn="l">
                <a:lnSpc>
                  <a:spcPct val="90000"/>
                </a:lnSpc>
              </a:pPr>
              <a:r>
                <a: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S→(</a:t>
              </a:r>
              <a:r>
                <a:rPr lang="en-US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int:id</a:t>
              </a:r>
              <a:r>
                <a: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, </a:t>
              </a:r>
              <a:r>
                <a:rPr lang="en-US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int:val</a:t>
              </a:r>
              <a:r>
                <a: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/>
                  <a:cs typeface="Consolas" pitchFamily="49" charset="0"/>
                </a:rPr>
                <a:t>)</a:t>
              </a:r>
            </a:p>
          </p:txBody>
        </p:sp>
      </p:grpSp>
      <p:sp>
        <p:nvSpPr>
          <p:cNvPr id="88" name="Highlight Box"/>
          <p:cNvSpPr/>
          <p:nvPr/>
        </p:nvSpPr>
        <p:spPr>
          <a:xfrm>
            <a:off x="1212850" y="1468696"/>
            <a:ext cx="1905000" cy="290257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1700560" y="2288827"/>
            <a:ext cx="5626429" cy="2121308"/>
            <a:chOff x="3243948" y="2400240"/>
            <a:chExt cx="5626429" cy="2121308"/>
          </a:xfrm>
        </p:grpSpPr>
        <p:cxnSp>
          <p:nvCxnSpPr>
            <p:cNvPr id="37" name="Straight Connector 36"/>
            <p:cNvCxnSpPr>
              <a:cxnSpLocks noChangeShapeType="1"/>
              <a:stCxn id="76" idx="2"/>
              <a:endCxn id="74" idx="0"/>
            </p:cNvCxnSpPr>
            <p:nvPr/>
          </p:nvCxnSpPr>
          <p:spPr bwMode="auto">
            <a:xfrm rot="5400000">
              <a:off x="4721694" y="2440859"/>
              <a:ext cx="368588" cy="1087570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36"/>
            <p:cNvCxnSpPr>
              <a:cxnSpLocks noChangeShapeType="1"/>
              <a:stCxn id="77" idx="2"/>
              <a:endCxn id="91" idx="0"/>
            </p:cNvCxnSpPr>
            <p:nvPr/>
          </p:nvCxnSpPr>
          <p:spPr bwMode="auto">
            <a:xfrm rot="16200000" flipH="1">
              <a:off x="6336316" y="2703631"/>
              <a:ext cx="368588" cy="562026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Rectangle 73"/>
            <p:cNvSpPr/>
            <p:nvPr/>
          </p:nvSpPr>
          <p:spPr>
            <a:xfrm>
              <a:off x="3243948" y="3168938"/>
              <a:ext cx="223651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</a:t>
              </a:r>
              <a:r>
                <a:rPr lang="en-US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S.val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)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275068" y="4121438"/>
              <a:ext cx="1595309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Constant(9)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388813" y="2400240"/>
              <a:ext cx="914400" cy="400110"/>
              <a:chOff x="6545459" y="1178171"/>
              <a:chExt cx="914400" cy="40011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545459" y="1246345"/>
                <a:ext cx="911743" cy="331936"/>
                <a:chOff x="6726381" y="2512325"/>
                <a:chExt cx="911743" cy="331936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6726381" y="251232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7516205" y="251232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6545459" y="1178171"/>
                <a:ext cx="91440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=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345196" y="3168938"/>
              <a:ext cx="912854" cy="400110"/>
              <a:chOff x="5962037" y="3135303"/>
              <a:chExt cx="912854" cy="400110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6049942" y="3203477"/>
                <a:ext cx="737044" cy="331936"/>
                <a:chOff x="6987159" y="2390078"/>
                <a:chExt cx="737044" cy="331936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6987159" y="239007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7602284" y="239007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5962037" y="3135303"/>
                <a:ext cx="912854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+</a:t>
                </a:r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4503001" y="4121438"/>
              <a:ext cx="185179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Parameter($1)</a:t>
              </a:r>
            </a:p>
          </p:txBody>
        </p:sp>
        <p:cxnSp>
          <p:nvCxnSpPr>
            <p:cNvPr id="101" name="Straight Connector 36"/>
            <p:cNvCxnSpPr>
              <a:cxnSpLocks noChangeShapeType="1"/>
              <a:stCxn id="92" idx="2"/>
              <a:endCxn id="99" idx="0"/>
            </p:cNvCxnSpPr>
            <p:nvPr/>
          </p:nvCxnSpPr>
          <p:spPr bwMode="auto">
            <a:xfrm rot="5400000">
              <a:off x="5685284" y="3312661"/>
              <a:ext cx="552390" cy="1065165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Connector 36"/>
            <p:cNvCxnSpPr>
              <a:cxnSpLocks noChangeShapeType="1"/>
              <a:stCxn id="93" idx="2"/>
              <a:endCxn id="75" idx="0"/>
            </p:cNvCxnSpPr>
            <p:nvPr/>
          </p:nvCxnSpPr>
          <p:spPr bwMode="auto">
            <a:xfrm rot="16200000" flipH="1">
              <a:off x="7314759" y="3363474"/>
              <a:ext cx="552390" cy="963537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720891" y="1576976"/>
            <a:ext cx="4807906" cy="424732"/>
            <a:chOff x="3448005" y="1576976"/>
            <a:chExt cx="4807906" cy="424732"/>
          </a:xfrm>
        </p:grpSpPr>
        <p:sp>
          <p:nvSpPr>
            <p:cNvPr id="116" name="Highlight Box"/>
            <p:cNvSpPr/>
            <p:nvPr/>
          </p:nvSpPr>
          <p:spPr>
            <a:xfrm>
              <a:off x="3448005" y="1576976"/>
              <a:ext cx="1463040" cy="424732"/>
            </a:xfrm>
            <a:prstGeom prst="roundRect">
              <a:avLst>
                <a:gd name="adj" fmla="val 3468"/>
              </a:avLst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>
                <a:lnSpc>
                  <a:spcPct val="80000"/>
                </a:lnSpc>
              </a:pPr>
              <a:endParaRPr lang="en-US" sz="3600" dirty="0">
                <a:solidFill>
                  <a:srgbClr val="EF3E42"/>
                </a:solidFill>
                <a:latin typeface="Museo Sans 700" pitchFamily="50" charset="0"/>
              </a:endParaRPr>
            </a:p>
          </p:txBody>
        </p:sp>
        <p:sp>
          <p:nvSpPr>
            <p:cNvPr id="118" name="Highlight Box"/>
            <p:cNvSpPr/>
            <p:nvPr/>
          </p:nvSpPr>
          <p:spPr>
            <a:xfrm>
              <a:off x="6527303" y="1576976"/>
              <a:ext cx="1728608" cy="424732"/>
            </a:xfrm>
            <a:prstGeom prst="roundRect">
              <a:avLst>
                <a:gd name="adj" fmla="val 3468"/>
              </a:avLst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>
                <a:lnSpc>
                  <a:spcPct val="80000"/>
                </a:lnSpc>
              </a:pPr>
              <a:endParaRPr lang="en-US" sz="3600" dirty="0">
                <a:solidFill>
                  <a:srgbClr val="EF3E42"/>
                </a:solidFill>
                <a:latin typeface="Museo Sans 700" pitchFamily="50" charset="0"/>
              </a:endParaRPr>
            </a:p>
          </p:txBody>
        </p:sp>
      </p:grpSp>
      <p:sp>
        <p:nvSpPr>
          <p:cNvPr id="121" name="Highlight Box"/>
          <p:cNvSpPr/>
          <p:nvPr/>
        </p:nvSpPr>
        <p:spPr>
          <a:xfrm>
            <a:off x="1700560" y="3056412"/>
            <a:ext cx="2236510" cy="402336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123" name="Highlight Box"/>
          <p:cNvSpPr/>
          <p:nvPr/>
        </p:nvSpPr>
        <p:spPr>
          <a:xfrm>
            <a:off x="2959611" y="4010026"/>
            <a:ext cx="1851792" cy="400110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124" name="Highlight Box" hidden="1"/>
          <p:cNvSpPr/>
          <p:nvPr/>
        </p:nvSpPr>
        <p:spPr>
          <a:xfrm>
            <a:off x="4983277" y="1576976"/>
            <a:ext cx="1463040" cy="424732"/>
          </a:xfrm>
          <a:prstGeom prst="roundRect">
            <a:avLst>
              <a:gd name="adj" fmla="val 3468"/>
            </a:avLst>
          </a:prstGeom>
          <a:noFill/>
          <a:ln w="28575">
            <a:solidFill>
              <a:srgbClr val="F76D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125" name="Highlight Box"/>
          <p:cNvSpPr/>
          <p:nvPr/>
        </p:nvSpPr>
        <p:spPr>
          <a:xfrm>
            <a:off x="5728123" y="4013942"/>
            <a:ext cx="1598866" cy="402336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43" name="T2 Arrow">
            <a:extLst>
              <a:ext uri="{FF2B5EF4-FFF2-40B4-BE49-F238E27FC236}">
                <a16:creationId xmlns:a16="http://schemas.microsoft.com/office/drawing/2014/main" id="{628B95A3-31ED-4A42-B4DA-BE6C1925EA08}"/>
              </a:ext>
            </a:extLst>
          </p:cNvPr>
          <p:cNvSpPr>
            <a:spLocks noChangeAspect="1"/>
          </p:cNvSpPr>
          <p:nvPr/>
        </p:nvSpPr>
        <p:spPr>
          <a:xfrm>
            <a:off x="3395118" y="2272961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4" name="Highlight Box">
            <a:extLst>
              <a:ext uri="{FF2B5EF4-FFF2-40B4-BE49-F238E27FC236}">
                <a16:creationId xmlns:a16="http://schemas.microsoft.com/office/drawing/2014/main" id="{8C6C083D-DD92-4336-A906-E9E38C201107}"/>
              </a:ext>
            </a:extLst>
          </p:cNvPr>
          <p:cNvSpPr/>
          <p:nvPr/>
        </p:nvSpPr>
        <p:spPr>
          <a:xfrm>
            <a:off x="4801807" y="3054830"/>
            <a:ext cx="912854" cy="402336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45" name="Highlight Box">
            <a:extLst>
              <a:ext uri="{FF2B5EF4-FFF2-40B4-BE49-F238E27FC236}">
                <a16:creationId xmlns:a16="http://schemas.microsoft.com/office/drawing/2014/main" id="{1BA798CE-69EE-4FA9-80AA-65DD14789D21}"/>
              </a:ext>
            </a:extLst>
          </p:cNvPr>
          <p:cNvSpPr/>
          <p:nvPr/>
        </p:nvSpPr>
        <p:spPr>
          <a:xfrm>
            <a:off x="3846198" y="2294336"/>
            <a:ext cx="912854" cy="402336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509B19B-BC28-643C-E6D4-E82C5C0B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4" y="1903774"/>
            <a:ext cx="3123289" cy="3631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EXECUTE 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xxx(991)</a:t>
            </a:r>
          </a:p>
        </p:txBody>
      </p:sp>
      <p:sp>
        <p:nvSpPr>
          <p:cNvPr id="6" name="Highlight Box">
            <a:extLst>
              <a:ext uri="{FF2B5EF4-FFF2-40B4-BE49-F238E27FC236}">
                <a16:creationId xmlns:a16="http://schemas.microsoft.com/office/drawing/2014/main" id="{04D11ACB-76A8-4138-79AF-BB2E6898A15F}"/>
              </a:ext>
            </a:extLst>
          </p:cNvPr>
          <p:cNvSpPr/>
          <p:nvPr/>
        </p:nvSpPr>
        <p:spPr>
          <a:xfrm>
            <a:off x="5256162" y="1576976"/>
            <a:ext cx="1463040" cy="424732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D4CBB74-D1D7-5E94-7FC6-CA9FE41CF767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cs typeface="+mn-cs"/>
              </a:rPr>
              <a:pPr algn="r"/>
              <a:t>38</a:t>
            </a:fld>
            <a:endParaRPr lang="en-US" dirty="0">
              <a:solidFill>
                <a:prstClr val="white">
                  <a:lumMod val="9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5062E-6 L -0.24965 0.14444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65 0.14444 L 5.55556E-7 3.95062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5062E-6 L 0.27257 0.14753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737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57 0.14753 L 0.15677 0.32839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"/>
                            </p:stCondLst>
                            <p:childTnLst>
                              <p:par>
                                <p:cTn id="98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7 0.32839 L 0.27257 0.14753 " pathEditMode="relative" rAng="0" ptsTypes="AA">
                                      <p:cBhvr>
                                        <p:cTn id="9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57 0.14753 L 0.43681 0.32839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42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81 0.32839 L 0.27257 0.14753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57 0.14753 L 0.15677 0.00432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88" grpId="0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3" grpId="6" animBg="1"/>
      <p:bldP spid="43" grpId="7" animBg="1"/>
      <p:bldP spid="43" grpId="8" animBg="1"/>
      <p:bldP spid="43" grpId="9" animBg="1"/>
      <p:bldP spid="44" grpId="0" animBg="1"/>
      <p:bldP spid="44" grpId="1" animBg="1"/>
      <p:bldP spid="45" grpId="0" animBg="1"/>
      <p:bldP spid="6" grpId="0" animBg="1"/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D9243C3-3481-F672-1250-62FE310A0227}"/>
              </a:ext>
            </a:extLst>
          </p:cNvPr>
          <p:cNvSpPr/>
          <p:nvPr/>
        </p:nvSpPr>
        <p:spPr>
          <a:xfrm>
            <a:off x="6910" y="4547702"/>
            <a:ext cx="1249115" cy="5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Evaluation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85724" y="895350"/>
            <a:ext cx="3123289" cy="9048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PREPARE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xxx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AS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SELECT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*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S</a:t>
            </a:r>
          </a:p>
          <a:p>
            <a:pPr algn="l">
              <a:lnSpc>
                <a:spcPct val="80000"/>
              </a:lnSpc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2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S.val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= </a:t>
            </a:r>
            <a:r>
              <a:rPr lang="en-US" sz="22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$1</a:t>
            </a:r>
            <a:r>
              <a:rPr lang="en-US" sz="2200" spc="-300" dirty="0">
                <a:solidFill>
                  <a:srgbClr val="EF3E42"/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2200" b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+ 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9</a:t>
            </a:r>
          </a:p>
        </p:txBody>
      </p:sp>
      <p:sp>
        <p:nvSpPr>
          <p:cNvPr id="124" name="Highlight Box" hidden="1"/>
          <p:cNvSpPr/>
          <p:nvPr/>
        </p:nvSpPr>
        <p:spPr>
          <a:xfrm>
            <a:off x="4983277" y="1576976"/>
            <a:ext cx="1463040" cy="424732"/>
          </a:xfrm>
          <a:prstGeom prst="roundRect">
            <a:avLst>
              <a:gd name="adj" fmla="val 3468"/>
            </a:avLst>
          </a:prstGeom>
          <a:noFill/>
          <a:ln w="28575">
            <a:solidFill>
              <a:srgbClr val="F76D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509B19B-BC28-643C-E6D4-E82C5C0B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4" y="1903774"/>
            <a:ext cx="3123289" cy="3631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EXECUTE 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xxx(991)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D4CBB74-D1D7-5E94-7FC6-CA9FE41CF767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cs typeface="+mn-cs"/>
              </a:rPr>
              <a:pPr algn="r"/>
              <a:t>39</a:t>
            </a:fld>
            <a:endParaRPr lang="en-US" dirty="0">
              <a:solidFill>
                <a:prstClr val="white">
                  <a:lumMod val="95000"/>
                </a:prstClr>
              </a:solidFill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C4BAA-3420-D066-F8C0-5470F9506BAA}"/>
              </a:ext>
            </a:extLst>
          </p:cNvPr>
          <p:cNvSpPr txBox="1"/>
          <p:nvPr/>
        </p:nvSpPr>
        <p:spPr>
          <a:xfrm>
            <a:off x="90804" y="2266950"/>
            <a:ext cx="25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this a good idea?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29181-1177-5452-24B4-70FD26877450}"/>
              </a:ext>
            </a:extLst>
          </p:cNvPr>
          <p:cNvSpPr txBox="1"/>
          <p:nvPr/>
        </p:nvSpPr>
        <p:spPr>
          <a:xfrm>
            <a:off x="260915" y="3740318"/>
            <a:ext cx="4789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Several Function calls (possible virtual)</a:t>
            </a:r>
          </a:p>
          <a:p>
            <a:r>
              <a:rPr lang="en-US" sz="2000" dirty="0"/>
              <a:t>Several pointer chases (depth-first traversal)</a:t>
            </a:r>
          </a:p>
          <a:p>
            <a:r>
              <a:rPr lang="en-US" sz="2000" dirty="0"/>
              <a:t>Dealing with schema / types / </a:t>
            </a:r>
            <a:r>
              <a:rPr lang="en-US" sz="2000" dirty="0" err="1"/>
              <a:t>exec_ctx</a:t>
            </a:r>
            <a:endParaRPr lang="en-US" sz="2000" dirty="0"/>
          </a:p>
          <a:p>
            <a:r>
              <a:rPr lang="en-US" sz="2000" dirty="0"/>
              <a:t>Repeated work for every tuple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5D483-BBB4-C0E5-9127-2660BD087E39}"/>
              </a:ext>
            </a:extLst>
          </p:cNvPr>
          <p:cNvSpPr txBox="1"/>
          <p:nvPr/>
        </p:nvSpPr>
        <p:spPr>
          <a:xfrm>
            <a:off x="5638800" y="71484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Fundamentally, what did we want to do?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42C78-5733-6FFA-88BF-840671AA9E84}"/>
              </a:ext>
            </a:extLst>
          </p:cNvPr>
          <p:cNvSpPr txBox="1"/>
          <p:nvPr/>
        </p:nvSpPr>
        <p:spPr>
          <a:xfrm>
            <a:off x="5867400" y="1577751"/>
            <a:ext cx="2343911" cy="923330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cmp_eq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 $r1 $r2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je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compare_true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;</a:t>
            </a:r>
          </a:p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jmp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compare_false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itchFamily="49" charset="77"/>
                <a:ea typeface="Inconsolata" pitchFamily="49" charset="77"/>
              </a:rPr>
              <a:t>;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CDB0D8-D001-0850-4826-C83B805524FB}"/>
              </a:ext>
            </a:extLst>
          </p:cNvPr>
          <p:cNvGrpSpPr/>
          <p:nvPr/>
        </p:nvGrpSpPr>
        <p:grpSpPr>
          <a:xfrm>
            <a:off x="545047" y="2768631"/>
            <a:ext cx="2110370" cy="916632"/>
            <a:chOff x="3785219" y="1771003"/>
            <a:chExt cx="2110370" cy="9166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D3A3AF-2EB2-B822-3D65-44CBA2A78234}"/>
                </a:ext>
              </a:extLst>
            </p:cNvPr>
            <p:cNvSpPr/>
            <p:nvPr/>
          </p:nvSpPr>
          <p:spPr>
            <a:xfrm>
              <a:off x="4919583" y="2456803"/>
              <a:ext cx="976006" cy="2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lIns="27432" r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Attribute(S.id)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D1957C-7521-6763-33A9-7A95E1FF0B16}"/>
                </a:ext>
              </a:extLst>
            </p:cNvPr>
            <p:cNvSpPr/>
            <p:nvPr/>
          </p:nvSpPr>
          <p:spPr>
            <a:xfrm>
              <a:off x="4502459" y="1771003"/>
              <a:ext cx="690877" cy="246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=</a:t>
              </a:r>
            </a:p>
          </p:txBody>
        </p:sp>
        <p:cxnSp>
          <p:nvCxnSpPr>
            <p:cNvPr id="16" name="Straight Connector 36">
              <a:extLst>
                <a:ext uri="{FF2B5EF4-FFF2-40B4-BE49-F238E27FC236}">
                  <a16:creationId xmlns:a16="http://schemas.microsoft.com/office/drawing/2014/main" id="{0A09EA29-8A09-58C7-CBFF-FBC78A832BE6}"/>
                </a:ext>
              </a:extLst>
            </p:cNvPr>
            <p:cNvCxnSpPr>
              <a:cxnSpLocks noChangeShapeType="1"/>
              <a:endCxn id="18" idx="0"/>
            </p:cNvCxnSpPr>
            <p:nvPr/>
          </p:nvCxnSpPr>
          <p:spPr bwMode="auto">
            <a:xfrm rot="5400000">
              <a:off x="4228422" y="2070100"/>
              <a:ext cx="438997" cy="334408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6">
              <a:extLst>
                <a:ext uri="{FF2B5EF4-FFF2-40B4-BE49-F238E27FC236}">
                  <a16:creationId xmlns:a16="http://schemas.microsoft.com/office/drawing/2014/main" id="{87172D1D-A20C-B214-0933-1816951F2D20}"/>
                </a:ext>
              </a:extLst>
            </p:cNvPr>
            <p:cNvCxnSpPr>
              <a:cxnSpLocks noChangeShapeType="1"/>
              <a:endCxn id="14" idx="0"/>
            </p:cNvCxnSpPr>
            <p:nvPr/>
          </p:nvCxnSpPr>
          <p:spPr bwMode="auto">
            <a:xfrm rot="16200000" flipH="1">
              <a:off x="5024632" y="2073848"/>
              <a:ext cx="438995" cy="326914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4DF39E-90D6-8512-4CC8-0AB3DC5CC861}"/>
                </a:ext>
              </a:extLst>
            </p:cNvPr>
            <p:cNvSpPr/>
            <p:nvPr/>
          </p:nvSpPr>
          <p:spPr>
            <a:xfrm>
              <a:off x="3785219" y="2456803"/>
              <a:ext cx="990993" cy="2294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lIns="27432" r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Attribute(R.id)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2F5DDE1-079C-2592-9F64-D773B1B083B0}"/>
              </a:ext>
            </a:extLst>
          </p:cNvPr>
          <p:cNvSpPr txBox="1"/>
          <p:nvPr/>
        </p:nvSpPr>
        <p:spPr>
          <a:xfrm>
            <a:off x="5715000" y="2728615"/>
            <a:ext cx="289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wanted ~2 instructions, we got hundreds or more!</a:t>
            </a:r>
          </a:p>
        </p:txBody>
      </p:sp>
    </p:spTree>
    <p:extLst>
      <p:ext uri="{BB962C8B-B14F-4D97-AF65-F5344CB8AC3E}">
        <p14:creationId xmlns:p14="http://schemas.microsoft.com/office/powerpoint/2010/main" val="208769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82C43C-EA3F-4209-8EB0-9F44DFB5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C2748-4EA3-40E5-B0CF-58DF2BB4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operators are arranged in a tree.</a:t>
            </a:r>
          </a:p>
          <a:p>
            <a:endParaRPr lang="en-US" sz="1200" dirty="0"/>
          </a:p>
          <a:p>
            <a:r>
              <a:rPr lang="en-US" dirty="0"/>
              <a:t>Data flows from the leaves of the tree up towards the root.</a:t>
            </a:r>
          </a:p>
          <a:p>
            <a:pPr lvl="1"/>
            <a:r>
              <a:rPr lang="en-US" dirty="0"/>
              <a:t>We will discuss the granularity of the data movement next lecture.</a:t>
            </a:r>
          </a:p>
          <a:p>
            <a:endParaRPr lang="en-US" sz="1200" dirty="0"/>
          </a:p>
          <a:p>
            <a:r>
              <a:rPr lang="en-US" dirty="0"/>
              <a:t>The output of the root node is the result of the query.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A2372F-F622-F6F9-AEB3-CEE616DD10F0}"/>
              </a:ext>
            </a:extLst>
          </p:cNvPr>
          <p:cNvGrpSpPr/>
          <p:nvPr/>
        </p:nvGrpSpPr>
        <p:grpSpPr>
          <a:xfrm>
            <a:off x="6096000" y="895350"/>
            <a:ext cx="2895600" cy="3820299"/>
            <a:chOff x="6096000" y="1113651"/>
            <a:chExt cx="2895600" cy="3820299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E662433-EDC9-4D94-B8C3-A7FE3E05A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113651"/>
              <a:ext cx="289560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SELECT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R.id, </a:t>
              </a:r>
              <a:r>
                <a:rPr lang="en-US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S.cdate</a:t>
              </a:r>
              <a:endParaRPr lang="en-US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JOIN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</a:t>
              </a: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R.id = S.id</a:t>
              </a: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WHERE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S.value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&gt; 100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42AB40F-7A8C-35DA-561E-3BE1E445188D}"/>
                </a:ext>
              </a:extLst>
            </p:cNvPr>
            <p:cNvGrpSpPr/>
            <p:nvPr/>
          </p:nvGrpSpPr>
          <p:grpSpPr>
            <a:xfrm>
              <a:off x="6096000" y="2419350"/>
              <a:ext cx="2895600" cy="2514600"/>
              <a:chOff x="6096000" y="2419350"/>
              <a:chExt cx="2895600" cy="2514600"/>
            </a:xfrm>
          </p:grpSpPr>
          <p:sp>
            <p:nvSpPr>
              <p:cNvPr id="7" name="Rectangle 68">
                <a:extLst>
                  <a:ext uri="{FF2B5EF4-FFF2-40B4-BE49-F238E27FC236}">
                    <a16:creationId xmlns:a16="http://schemas.microsoft.com/office/drawing/2014/main" id="{C467C89F-0503-4F4F-87FE-32D9A0B24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2419350"/>
                <a:ext cx="2895600" cy="2514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A209E49-7C25-51CB-D00B-39F93C2E1AD8}"/>
                  </a:ext>
                </a:extLst>
              </p:cNvPr>
              <p:cNvGrpSpPr/>
              <p:nvPr/>
            </p:nvGrpSpPr>
            <p:grpSpPr>
              <a:xfrm>
                <a:off x="6587082" y="2533654"/>
                <a:ext cx="2137814" cy="2391574"/>
                <a:chOff x="6587082" y="2466176"/>
                <a:chExt cx="2137814" cy="2391574"/>
              </a:xfrm>
            </p:grpSpPr>
            <p:sp>
              <p:nvSpPr>
                <p:cNvPr id="9" name="Text Box 13">
                  <a:extLst>
                    <a:ext uri="{FF2B5EF4-FFF2-40B4-BE49-F238E27FC236}">
                      <a16:creationId xmlns:a16="http://schemas.microsoft.com/office/drawing/2014/main" id="{4E691BB1-037E-4404-90FE-1F8A49347D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87082" y="4352151"/>
                  <a:ext cx="335027" cy="50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 anchorCtr="0">
                  <a:no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6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Open Sans Extrabold" pitchFamily="34" charset="0"/>
                      <a:ea typeface="Open Sans Extrabold" pitchFamily="34" charset="0"/>
                      <a:cs typeface="Open Sans Extrabold" pitchFamily="34" charset="0"/>
                    </a:rPr>
                    <a:t>R</a:t>
                  </a:r>
                  <a:endParaRPr lang="en-US" sz="24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endParaRPr>
                </a:p>
              </p:txBody>
            </p:sp>
            <p:sp>
              <p:nvSpPr>
                <p:cNvPr id="10" name="Text Box 14">
                  <a:extLst>
                    <a:ext uri="{FF2B5EF4-FFF2-40B4-BE49-F238E27FC236}">
                      <a16:creationId xmlns:a16="http://schemas.microsoft.com/office/drawing/2014/main" id="{DA017ACF-2F24-4B8D-A24D-58B294C0EB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53882" y="4352151"/>
                  <a:ext cx="310983" cy="50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 anchorCtr="0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3600" b="1" u="none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Open Sans Extrabold" pitchFamily="34" charset="0"/>
                      <a:ea typeface="Open Sans Extrabold" pitchFamily="34" charset="0"/>
                      <a:cs typeface="Open Sans Extrabold" pitchFamily="34" charset="0"/>
                    </a:defRPr>
                  </a:lvl1pPr>
                  <a:lvl2pPr marL="742950" indent="-285750">
                    <a:defRPr sz="3100" u="sng"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r>
                    <a:rPr lang="en-US" dirty="0"/>
                    <a:t>S</a:t>
                  </a:r>
                </a:p>
              </p:txBody>
            </p:sp>
            <p:sp>
              <p:nvSpPr>
                <p:cNvPr id="11" name="TextBox 70">
                  <a:extLst>
                    <a:ext uri="{FF2B5EF4-FFF2-40B4-BE49-F238E27FC236}">
                      <a16:creationId xmlns:a16="http://schemas.microsoft.com/office/drawing/2014/main" id="{7F3EA340-32B1-4195-A088-6BBD6B72E2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0888" y="3321401"/>
                  <a:ext cx="8079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R.id=S.id</a:t>
                  </a:r>
                </a:p>
              </p:txBody>
            </p:sp>
            <p:sp>
              <p:nvSpPr>
                <p:cNvPr id="12" name="TextBox 71">
                  <a:extLst>
                    <a:ext uri="{FF2B5EF4-FFF2-40B4-BE49-F238E27FC236}">
                      <a16:creationId xmlns:a16="http://schemas.microsoft.com/office/drawing/2014/main" id="{2380CD6F-3D4C-440F-B405-70F991AAFA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82482" y="3924204"/>
                  <a:ext cx="8079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value&gt;100</a:t>
                  </a:r>
                </a:p>
              </p:txBody>
            </p:sp>
            <p:sp>
              <p:nvSpPr>
                <p:cNvPr id="13" name="TextBox 72">
                  <a:extLst>
                    <a:ext uri="{FF2B5EF4-FFF2-40B4-BE49-F238E27FC236}">
                      <a16:creationId xmlns:a16="http://schemas.microsoft.com/office/drawing/2014/main" id="{BE2785C2-BD3F-466F-843C-EEDB5EBDF9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57910" y="2770755"/>
                  <a:ext cx="116698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R.id, </a:t>
                  </a:r>
                  <a:r>
                    <a:rPr lang="en-US" sz="1400" u="none" dirty="0" err="1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S.cdate</a:t>
                  </a:r>
                  <a:endPara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endParaRPr>
                </a:p>
              </p:txBody>
            </p:sp>
            <p:grpSp>
              <p:nvGrpSpPr>
                <p:cNvPr id="14" name="Join Op">
                  <a:extLst>
                    <a:ext uri="{FF2B5EF4-FFF2-40B4-BE49-F238E27FC236}">
                      <a16:creationId xmlns:a16="http://schemas.microsoft.com/office/drawing/2014/main" id="{F2356ADF-8056-4531-9B93-A7A0DC3136DB}"/>
                    </a:ext>
                  </a:extLst>
                </p:cNvPr>
                <p:cNvGrpSpPr/>
                <p:nvPr/>
              </p:nvGrpSpPr>
              <p:grpSpPr>
                <a:xfrm>
                  <a:off x="7082856" y="3254068"/>
                  <a:ext cx="503648" cy="384482"/>
                  <a:chOff x="5195472" y="2425292"/>
                  <a:chExt cx="503648" cy="384482"/>
                </a:xfrm>
              </p:grpSpPr>
              <p:sp>
                <p:nvSpPr>
                  <p:cNvPr id="23" name="Rectangle 22" hidden="1">
                    <a:extLst>
                      <a:ext uri="{FF2B5EF4-FFF2-40B4-BE49-F238E27FC236}">
                        <a16:creationId xmlns:a16="http://schemas.microsoft.com/office/drawing/2014/main" id="{BA3DE058-85C4-447E-A43A-EDF663062FB5}"/>
                      </a:ext>
                    </a:extLst>
                  </p:cNvPr>
                  <p:cNvSpPr/>
                  <p:nvPr/>
                </p:nvSpPr>
                <p:spPr>
                  <a:xfrm>
                    <a:off x="5222875" y="2473795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 hidden="1">
                    <a:extLst>
                      <a:ext uri="{FF2B5EF4-FFF2-40B4-BE49-F238E27FC236}">
                        <a16:creationId xmlns:a16="http://schemas.microsoft.com/office/drawing/2014/main" id="{F6368B9A-6992-456C-BB89-35F7A0912660}"/>
                      </a:ext>
                    </a:extLst>
                  </p:cNvPr>
                  <p:cNvSpPr/>
                  <p:nvPr/>
                </p:nvSpPr>
                <p:spPr>
                  <a:xfrm>
                    <a:off x="5577201" y="2477838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Text Box 20">
                    <a:extLst>
                      <a:ext uri="{FF2B5EF4-FFF2-40B4-BE49-F238E27FC236}">
                        <a16:creationId xmlns:a16="http://schemas.microsoft.com/office/drawing/2014/main" id="{46AAFA13-8D85-48D0-91B3-BEDF5AEAFD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5472" y="2425292"/>
                    <a:ext cx="482739" cy="347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1pPr>
                    <a:lvl2pPr marL="742950" indent="-28575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2pPr>
                    <a:lvl3pPr marL="11430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3pPr>
                    <a:lvl4pPr marL="16002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4pPr>
                    <a:lvl5pPr marL="20574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4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rPr>
                      <a:t>⨝</a:t>
                    </a:r>
                  </a:p>
                </p:txBody>
              </p:sp>
            </p:grpSp>
            <p:grpSp>
              <p:nvGrpSpPr>
                <p:cNvPr id="15" name="Filter Op">
                  <a:extLst>
                    <a:ext uri="{FF2B5EF4-FFF2-40B4-BE49-F238E27FC236}">
                      <a16:creationId xmlns:a16="http://schemas.microsoft.com/office/drawing/2014/main" id="{517EAD3B-A1F2-4C05-A752-636EDFCA72F6}"/>
                    </a:ext>
                  </a:extLst>
                </p:cNvPr>
                <p:cNvGrpSpPr/>
                <p:nvPr/>
              </p:nvGrpSpPr>
              <p:grpSpPr>
                <a:xfrm>
                  <a:off x="7501482" y="3840014"/>
                  <a:ext cx="304800" cy="331936"/>
                  <a:chOff x="5780945" y="3207779"/>
                  <a:chExt cx="304800" cy="331936"/>
                </a:xfrm>
              </p:grpSpPr>
              <p:sp>
                <p:nvSpPr>
                  <p:cNvPr id="21" name="Rectangle 20" hidden="1">
                    <a:extLst>
                      <a:ext uri="{FF2B5EF4-FFF2-40B4-BE49-F238E27FC236}">
                        <a16:creationId xmlns:a16="http://schemas.microsoft.com/office/drawing/2014/main" id="{6F9945B7-C4EC-4843-83A8-21B84B76E007}"/>
                      </a:ext>
                    </a:extLst>
                  </p:cNvPr>
                  <p:cNvSpPr/>
                  <p:nvPr/>
                </p:nvSpPr>
                <p:spPr>
                  <a:xfrm>
                    <a:off x="5963826" y="3207779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Text Box 20">
                    <a:extLst>
                      <a:ext uri="{FF2B5EF4-FFF2-40B4-BE49-F238E27FC236}">
                        <a16:creationId xmlns:a16="http://schemas.microsoft.com/office/drawing/2014/main" id="{728226C8-66FA-4B9B-A791-550BED6718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80945" y="3224701"/>
                    <a:ext cx="224544" cy="227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91440" rIns="0" bIns="182880" anchor="ctr"/>
                  <a:lstStyle>
                    <a:lvl1pPr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1pPr>
                    <a:lvl2pPr marL="742950" indent="-28575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2pPr>
                    <a:lvl3pPr marL="11430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3pPr>
                    <a:lvl4pPr marL="16002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4pPr>
                    <a:lvl5pPr marL="20574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ymbol" pitchFamily="18" charset="2"/>
                      </a:rPr>
                      <a:t>s</a:t>
                    </a:r>
                    <a:endPara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endParaRPr>
                  </a:p>
                </p:txBody>
              </p:sp>
            </p:grpSp>
            <p:sp>
              <p:nvSpPr>
                <p:cNvPr id="16" name="Text Box 20">
                  <a:extLst>
                    <a:ext uri="{FF2B5EF4-FFF2-40B4-BE49-F238E27FC236}">
                      <a16:creationId xmlns:a16="http://schemas.microsoft.com/office/drawing/2014/main" id="{37902B35-03E3-41CB-9C48-EEE2BB79D8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75512" y="2676734"/>
                  <a:ext cx="224544" cy="376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274320" bIns="27432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8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rPr>
                    <a:t>p</a:t>
                  </a:r>
                  <a:endParaRPr lang="en-US" sz="40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7" name="Straight Connector 35">
                  <a:extLst>
                    <a:ext uri="{FF2B5EF4-FFF2-40B4-BE49-F238E27FC236}">
                      <a16:creationId xmlns:a16="http://schemas.microsoft.com/office/drawing/2014/main" id="{8084E04D-190C-4FC0-BDDA-81CD762E3025}"/>
                    </a:ext>
                  </a:extLst>
                </p:cNvPr>
                <p:cNvCxnSpPr>
                  <a:cxnSpLocks noChangeShapeType="1"/>
                  <a:stCxn id="9" idx="0"/>
                  <a:endCxn id="23" idx="2"/>
                </p:cNvCxnSpPr>
                <p:nvPr/>
              </p:nvCxnSpPr>
              <p:spPr bwMode="auto">
                <a:xfrm flipV="1">
                  <a:off x="6754596" y="3634507"/>
                  <a:ext cx="416623" cy="717644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Straight Connector 36">
                  <a:extLst>
                    <a:ext uri="{FF2B5EF4-FFF2-40B4-BE49-F238E27FC236}">
                      <a16:creationId xmlns:a16="http://schemas.microsoft.com/office/drawing/2014/main" id="{6972DB76-282C-4B90-A7C6-938EC39D15A7}"/>
                    </a:ext>
                  </a:extLst>
                </p:cNvPr>
                <p:cNvCxnSpPr>
                  <a:cxnSpLocks noChangeShapeType="1"/>
                  <a:stCxn id="10" idx="0"/>
                  <a:endCxn id="21" idx="2"/>
                </p:cNvCxnSpPr>
                <p:nvPr/>
              </p:nvCxnSpPr>
              <p:spPr bwMode="auto">
                <a:xfrm flipH="1" flipV="1">
                  <a:off x="7745323" y="4171950"/>
                  <a:ext cx="64051" cy="180201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Straight Connector 39">
                  <a:extLst>
                    <a:ext uri="{FF2B5EF4-FFF2-40B4-BE49-F238E27FC236}">
                      <a16:creationId xmlns:a16="http://schemas.microsoft.com/office/drawing/2014/main" id="{1721F723-4085-4790-BA88-58F90D1DF89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19963" y="3059407"/>
                  <a:ext cx="4263" cy="235443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Connector 42">
                  <a:extLst>
                    <a:ext uri="{FF2B5EF4-FFF2-40B4-BE49-F238E27FC236}">
                      <a16:creationId xmlns:a16="http://schemas.microsoft.com/office/drawing/2014/main" id="{F5ABFA16-2C8B-4CD0-AB58-E8DD29CB557D}"/>
                    </a:ext>
                  </a:extLst>
                </p:cNvPr>
                <p:cNvCxnSpPr>
                  <a:cxnSpLocks noChangeShapeType="1"/>
                  <a:stCxn id="22" idx="0"/>
                  <a:endCxn id="24" idx="2"/>
                </p:cNvCxnSpPr>
                <p:nvPr/>
              </p:nvCxnSpPr>
              <p:spPr bwMode="auto">
                <a:xfrm flipH="1" flipV="1">
                  <a:off x="7525545" y="3638550"/>
                  <a:ext cx="88209" cy="218386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Straight Connector 39">
                  <a:extLst>
                    <a:ext uri="{FF2B5EF4-FFF2-40B4-BE49-F238E27FC236}">
                      <a16:creationId xmlns:a16="http://schemas.microsoft.com/office/drawing/2014/main" id="{F4122B90-1E0E-7815-F541-0FB0977A5D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325410" y="2466176"/>
                  <a:ext cx="1662" cy="225118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B3A1ACA4-B020-77EE-1FC3-87F4F41A55E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970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C5D0AE-1718-4E9C-B082-E7AE223D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/ Query Compilation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AD5F79-A4EF-4413-8447-8A863D8B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Evaluating predicates by traversing a tree is terrible for the CPU.</a:t>
            </a:r>
          </a:p>
          <a:p>
            <a:pPr lvl="1"/>
            <a:r>
              <a:rPr lang="en-US" dirty="0"/>
              <a:t>The DBMS traverses the tree and for each node that it visits, it must figure out what the operator needs to do.</a:t>
            </a:r>
          </a:p>
          <a:p>
            <a:endParaRPr lang="en-US" sz="1200" dirty="0"/>
          </a:p>
          <a:p>
            <a:r>
              <a:rPr lang="en-US" dirty="0"/>
              <a:t>A better approach is to evaluate the expression directly.</a:t>
            </a:r>
          </a:p>
          <a:p>
            <a:r>
              <a:rPr lang="en-US" dirty="0"/>
              <a:t>An even better approach is to </a:t>
            </a:r>
            <a:r>
              <a:rPr lang="en-US" b="1" dirty="0"/>
              <a:t>vectorize</a:t>
            </a:r>
            <a:r>
              <a:rPr lang="en-US" dirty="0"/>
              <a:t> it evaluate a batch of tuples at the same time…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9E9702-C3B9-D3B6-67F4-5D1421BED1FE}"/>
              </a:ext>
            </a:extLst>
          </p:cNvPr>
          <p:cNvGrpSpPr/>
          <p:nvPr/>
        </p:nvGrpSpPr>
        <p:grpSpPr>
          <a:xfrm>
            <a:off x="5715000" y="1286514"/>
            <a:ext cx="3068981" cy="981691"/>
            <a:chOff x="5872594" y="1105058"/>
            <a:chExt cx="3068981" cy="9816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ECE5BD-DE1F-4590-A85A-1E502170EB3F}"/>
                </a:ext>
              </a:extLst>
            </p:cNvPr>
            <p:cNvSpPr/>
            <p:nvPr/>
          </p:nvSpPr>
          <p:spPr>
            <a:xfrm>
              <a:off x="7661415" y="1809750"/>
              <a:ext cx="128016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Constant(1)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7DA4E5-0F0F-486A-BDD7-DBA76D907B00}"/>
                </a:ext>
              </a:extLst>
            </p:cNvPr>
            <p:cNvGrpSpPr/>
            <p:nvPr/>
          </p:nvGrpSpPr>
          <p:grpSpPr>
            <a:xfrm>
              <a:off x="7084448" y="1105058"/>
              <a:ext cx="731520" cy="276999"/>
              <a:chOff x="6073295" y="3317301"/>
              <a:chExt cx="912854" cy="37293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D44085A-F489-4ACC-8C8A-E126C6545B46}"/>
                  </a:ext>
                </a:extLst>
              </p:cNvPr>
              <p:cNvGrpSpPr/>
              <p:nvPr/>
            </p:nvGrpSpPr>
            <p:grpSpPr>
              <a:xfrm>
                <a:off x="6161200" y="3387279"/>
                <a:ext cx="737044" cy="301158"/>
                <a:chOff x="7098417" y="2573880"/>
                <a:chExt cx="737044" cy="301158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6734E45-AA16-4946-B106-ABD74657EFB0}"/>
                    </a:ext>
                  </a:extLst>
                </p:cNvPr>
                <p:cNvSpPr/>
                <p:nvPr/>
              </p:nvSpPr>
              <p:spPr>
                <a:xfrm>
                  <a:off x="7098417" y="2573880"/>
                  <a:ext cx="121919" cy="301158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81B60EE-1754-4936-A714-4E3C409B9FE9}"/>
                    </a:ext>
                  </a:extLst>
                </p:cNvPr>
                <p:cNvSpPr/>
                <p:nvPr/>
              </p:nvSpPr>
              <p:spPr>
                <a:xfrm>
                  <a:off x="7713542" y="2573880"/>
                  <a:ext cx="121919" cy="301158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7D44B9-A0E4-423A-9737-959BBEA8C392}"/>
                  </a:ext>
                </a:extLst>
              </p:cNvPr>
              <p:cNvSpPr/>
              <p:nvPr/>
            </p:nvSpPr>
            <p:spPr>
              <a:xfrm>
                <a:off x="6073295" y="3317301"/>
                <a:ext cx="912854" cy="3729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=</a:t>
                </a:r>
              </a:p>
            </p:txBody>
          </p:sp>
        </p:grpSp>
        <p:cxnSp>
          <p:nvCxnSpPr>
            <p:cNvPr id="19" name="Straight Connector 36">
              <a:extLst>
                <a:ext uri="{FF2B5EF4-FFF2-40B4-BE49-F238E27FC236}">
                  <a16:creationId xmlns:a16="http://schemas.microsoft.com/office/drawing/2014/main" id="{B4B4D7BE-D066-461A-A686-F3C3F9E6E3BE}"/>
                </a:ext>
              </a:extLst>
            </p:cNvPr>
            <p:cNvCxnSpPr>
              <a:cxnSpLocks noChangeShapeType="1"/>
              <a:stCxn id="23" idx="2"/>
              <a:endCxn id="29" idx="0"/>
            </p:cNvCxnSpPr>
            <p:nvPr/>
          </p:nvCxnSpPr>
          <p:spPr bwMode="auto">
            <a:xfrm rot="5400000">
              <a:off x="6704652" y="1310661"/>
              <a:ext cx="429032" cy="569147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36">
              <a:extLst>
                <a:ext uri="{FF2B5EF4-FFF2-40B4-BE49-F238E27FC236}">
                  <a16:creationId xmlns:a16="http://schemas.microsoft.com/office/drawing/2014/main" id="{14FEFA02-A34C-46B1-ACE7-B0DD257B8405}"/>
                </a:ext>
              </a:extLst>
            </p:cNvPr>
            <p:cNvCxnSpPr>
              <a:cxnSpLocks noChangeShapeType="1"/>
              <a:stCxn id="24" idx="2"/>
              <a:endCxn id="15" idx="0"/>
            </p:cNvCxnSpPr>
            <p:nvPr/>
          </p:nvCxnSpPr>
          <p:spPr bwMode="auto">
            <a:xfrm rot="16200000" flipH="1">
              <a:off x="7784569" y="1292824"/>
              <a:ext cx="429032" cy="604820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260FB4-14AC-4BA5-878E-ADB70396C86A}"/>
                </a:ext>
              </a:extLst>
            </p:cNvPr>
            <p:cNvSpPr/>
            <p:nvPr/>
          </p:nvSpPr>
          <p:spPr>
            <a:xfrm>
              <a:off x="5872594" y="1809750"/>
              <a:ext cx="15240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</a:t>
              </a: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s.val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5CC445-614F-4842-9EA1-8ECCE81DE802}"/>
              </a:ext>
            </a:extLst>
          </p:cNvPr>
          <p:cNvGrpSpPr/>
          <p:nvPr/>
        </p:nvGrpSpPr>
        <p:grpSpPr>
          <a:xfrm>
            <a:off x="6174358" y="2883753"/>
            <a:ext cx="2283842" cy="830997"/>
            <a:chOff x="5345020" y="3319105"/>
            <a:chExt cx="2236510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6344B37-39CD-4947-A982-775D45E79F71}"/>
                </a:ext>
              </a:extLst>
            </p:cNvPr>
            <p:cNvGrpSpPr/>
            <p:nvPr/>
          </p:nvGrpSpPr>
          <p:grpSpPr>
            <a:xfrm>
              <a:off x="6049942" y="3387279"/>
              <a:ext cx="737044" cy="331936"/>
              <a:chOff x="6987159" y="2573880"/>
              <a:chExt cx="737044" cy="33193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ADADCA-684F-423A-A41F-01E51C17F59E}"/>
                  </a:ext>
                </a:extLst>
              </p:cNvPr>
              <p:cNvSpPr/>
              <p:nvPr/>
            </p:nvSpPr>
            <p:spPr>
              <a:xfrm>
                <a:off x="6987159" y="2573880"/>
                <a:ext cx="121919" cy="33193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E48DB1-2EAF-4848-84FF-F8DFE36704EC}"/>
                  </a:ext>
                </a:extLst>
              </p:cNvPr>
              <p:cNvSpPr/>
              <p:nvPr/>
            </p:nvSpPr>
            <p:spPr>
              <a:xfrm>
                <a:off x="7602284" y="2573880"/>
                <a:ext cx="121919" cy="33193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149BD2-4EE8-4A13-819D-370EBC1F027D}"/>
                </a:ext>
              </a:extLst>
            </p:cNvPr>
            <p:cNvSpPr/>
            <p:nvPr/>
          </p:nvSpPr>
          <p:spPr>
            <a:xfrm>
              <a:off x="5345020" y="3319105"/>
              <a:ext cx="2236510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bool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 check(</a:t>
              </a:r>
              <a:r>
                <a:rPr lang="en-US" sz="16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) {</a:t>
              </a:r>
              <a:b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</a:b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  </a:t>
              </a: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return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 (</a:t>
              </a:r>
              <a:r>
                <a:rPr lang="en-US" sz="16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val</a:t>
              </a: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 == 1);</a:t>
              </a:r>
              <a:b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</a:br>
              <a:r>
                <a:rPr lang="en-US" sz="16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}</a:t>
              </a:r>
            </a:p>
          </p:txBody>
        </p:sp>
      </p:grpSp>
      <p:sp>
        <p:nvSpPr>
          <p:cNvPr id="25" name="Right Arrow 6">
            <a:extLst>
              <a:ext uri="{FF2B5EF4-FFF2-40B4-BE49-F238E27FC236}">
                <a16:creationId xmlns:a16="http://schemas.microsoft.com/office/drawing/2014/main" id="{841E907D-95BA-46FD-9DA5-22402B969A7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7045441" y="2332196"/>
            <a:ext cx="494347" cy="54864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id="{31C35937-1BC1-10E7-3B9E-47DC50980B7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7045441" y="3765059"/>
            <a:ext cx="494347" cy="54864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309EEA-A3EE-E88F-E94A-932B6D8333D7}"/>
              </a:ext>
            </a:extLst>
          </p:cNvPr>
          <p:cNvGrpSpPr/>
          <p:nvPr/>
        </p:nvGrpSpPr>
        <p:grpSpPr>
          <a:xfrm>
            <a:off x="6400800" y="4232910"/>
            <a:ext cx="1948382" cy="548640"/>
            <a:chOff x="7018295" y="4491937"/>
            <a:chExt cx="1948382" cy="548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AA98B3C-4DD0-9316-41B8-78CB762FB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18295" y="4491937"/>
              <a:ext cx="548640" cy="5486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102F6F-237E-5061-4DC3-F9EDA9750A1A}"/>
                </a:ext>
              </a:extLst>
            </p:cNvPr>
            <p:cNvSpPr txBox="1"/>
            <p:nvPr/>
          </p:nvSpPr>
          <p:spPr>
            <a:xfrm>
              <a:off x="7566935" y="4581591"/>
              <a:ext cx="1399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Machine Code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D85110-4B94-3525-6D1F-6A6437518488}"/>
              </a:ext>
            </a:extLst>
          </p:cNvPr>
          <p:cNvSpPr txBox="1"/>
          <p:nvPr/>
        </p:nvSpPr>
        <p:spPr>
          <a:xfrm>
            <a:off x="7572612" y="3867150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gcc</a:t>
            </a:r>
            <a:r>
              <a:rPr lang="en-US" sz="14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, Clang, LLVM, …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E16C9C5-07D0-BA79-DA21-9482270969D0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40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C26755EF-2C2E-AA53-123C-C8421C82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819150"/>
            <a:ext cx="3155228" cy="3416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1;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4EDDE-021F-4A8B-ADA1-9787CDA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72E9-E9B4-4107-AC95-99271BD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same query plan can be executed in multiple different ways.</a:t>
            </a:r>
          </a:p>
          <a:p>
            <a:endParaRPr lang="en-US" sz="1200"/>
          </a:p>
          <a:p>
            <a:r>
              <a:rPr lang="en-US"/>
              <a:t>(Most) DBMSs will want to use index scans as much as possible.</a:t>
            </a:r>
          </a:p>
          <a:p>
            <a:endParaRPr lang="en-US" sz="1200"/>
          </a:p>
          <a:p>
            <a:r>
              <a:rPr lang="en-US"/>
              <a:t>Expression trees are flexible but slow.</a:t>
            </a:r>
            <a:br>
              <a:rPr lang="en-US"/>
            </a:br>
            <a:r>
              <a:rPr lang="en-US"/>
              <a:t>JIT compilation can (sometimes) speed them up.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3A30987-96F5-57D6-C269-9E2D132BDBC7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41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37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F1385F-E6A8-435C-ABB2-D46CD505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13678-FF5D-46D9-9C06-3E142D3DC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Query Execution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19935-6E07-B16A-DCB6-F39974B15FBB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42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50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EF6087E-6368-1D43-3B57-C7C6B39AFAC4}"/>
              </a:ext>
            </a:extLst>
          </p:cNvPr>
          <p:cNvGrpSpPr/>
          <p:nvPr/>
        </p:nvGrpSpPr>
        <p:grpSpPr>
          <a:xfrm>
            <a:off x="4800236" y="4013286"/>
            <a:ext cx="4182330" cy="844464"/>
            <a:chOff x="4800236" y="3422736"/>
            <a:chExt cx="4182330" cy="901614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E39ED53-5A37-5F72-D9DE-9FDED266BCB3}"/>
                </a:ext>
              </a:extLst>
            </p:cNvPr>
            <p:cNvSpPr/>
            <p:nvPr/>
          </p:nvSpPr>
          <p:spPr>
            <a:xfrm>
              <a:off x="6910858" y="3422736"/>
              <a:ext cx="2071708" cy="901614"/>
            </a:xfrm>
            <a:custGeom>
              <a:avLst/>
              <a:gdLst>
                <a:gd name="connsiteX0" fmla="*/ 639076 w 2071708"/>
                <a:gd name="connsiteY0" fmla="*/ 0 h 901614"/>
                <a:gd name="connsiteX1" fmla="*/ 1432633 w 2071708"/>
                <a:gd name="connsiteY1" fmla="*/ 0 h 901614"/>
                <a:gd name="connsiteX2" fmla="*/ 1445963 w 2071708"/>
                <a:gd name="connsiteY2" fmla="*/ 13330 h 901614"/>
                <a:gd name="connsiteX3" fmla="*/ 1445963 w 2071708"/>
                <a:gd name="connsiteY3" fmla="*/ 368214 h 901614"/>
                <a:gd name="connsiteX4" fmla="*/ 2058378 w 2071708"/>
                <a:gd name="connsiteY4" fmla="*/ 368214 h 901614"/>
                <a:gd name="connsiteX5" fmla="*/ 2071708 w 2071708"/>
                <a:gd name="connsiteY5" fmla="*/ 381544 h 901614"/>
                <a:gd name="connsiteX6" fmla="*/ 2071708 w 2071708"/>
                <a:gd name="connsiteY6" fmla="*/ 888284 h 901614"/>
                <a:gd name="connsiteX7" fmla="*/ 2058378 w 2071708"/>
                <a:gd name="connsiteY7" fmla="*/ 901614 h 901614"/>
                <a:gd name="connsiteX8" fmla="*/ 13330 w 2071708"/>
                <a:gd name="connsiteY8" fmla="*/ 901614 h 901614"/>
                <a:gd name="connsiteX9" fmla="*/ 0 w 2071708"/>
                <a:gd name="connsiteY9" fmla="*/ 888284 h 901614"/>
                <a:gd name="connsiteX10" fmla="*/ 0 w 2071708"/>
                <a:gd name="connsiteY10" fmla="*/ 381544 h 901614"/>
                <a:gd name="connsiteX11" fmla="*/ 13330 w 2071708"/>
                <a:gd name="connsiteY11" fmla="*/ 368214 h 901614"/>
                <a:gd name="connsiteX12" fmla="*/ 625746 w 2071708"/>
                <a:gd name="connsiteY12" fmla="*/ 368214 h 901614"/>
                <a:gd name="connsiteX13" fmla="*/ 625746 w 2071708"/>
                <a:gd name="connsiteY13" fmla="*/ 13330 h 901614"/>
                <a:gd name="connsiteX14" fmla="*/ 639076 w 2071708"/>
                <a:gd name="connsiteY14" fmla="*/ 0 h 90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1708" h="901614">
                  <a:moveTo>
                    <a:pt x="639076" y="0"/>
                  </a:moveTo>
                  <a:lnTo>
                    <a:pt x="1432633" y="0"/>
                  </a:lnTo>
                  <a:cubicBezTo>
                    <a:pt x="1439995" y="0"/>
                    <a:pt x="1445963" y="5968"/>
                    <a:pt x="1445963" y="13330"/>
                  </a:cubicBezTo>
                  <a:lnTo>
                    <a:pt x="1445963" y="368214"/>
                  </a:lnTo>
                  <a:lnTo>
                    <a:pt x="2058378" y="368214"/>
                  </a:lnTo>
                  <a:cubicBezTo>
                    <a:pt x="2065740" y="368214"/>
                    <a:pt x="2071708" y="374182"/>
                    <a:pt x="2071708" y="381544"/>
                  </a:cubicBezTo>
                  <a:lnTo>
                    <a:pt x="2071708" y="888284"/>
                  </a:lnTo>
                  <a:cubicBezTo>
                    <a:pt x="2071708" y="895646"/>
                    <a:pt x="2065740" y="901614"/>
                    <a:pt x="2058378" y="901614"/>
                  </a:cubicBezTo>
                  <a:lnTo>
                    <a:pt x="13330" y="901614"/>
                  </a:lnTo>
                  <a:cubicBezTo>
                    <a:pt x="5968" y="901614"/>
                    <a:pt x="0" y="895646"/>
                    <a:pt x="0" y="888284"/>
                  </a:cubicBezTo>
                  <a:lnTo>
                    <a:pt x="0" y="381544"/>
                  </a:lnTo>
                  <a:cubicBezTo>
                    <a:pt x="0" y="374182"/>
                    <a:pt x="5968" y="368214"/>
                    <a:pt x="13330" y="368214"/>
                  </a:cubicBezTo>
                  <a:lnTo>
                    <a:pt x="625746" y="368214"/>
                  </a:lnTo>
                  <a:lnTo>
                    <a:pt x="625746" y="13330"/>
                  </a:lnTo>
                  <a:cubicBezTo>
                    <a:pt x="625746" y="5968"/>
                    <a:pt x="631714" y="0"/>
                    <a:pt x="639076" y="0"/>
                  </a:cubicBezTo>
                  <a:close/>
                </a:path>
              </a:pathLst>
            </a:custGeom>
            <a:noFill/>
            <a:ln w="28575" cap="rnd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D06BBED-77E9-CDF7-F9F2-2AAB5C7284B0}"/>
                </a:ext>
              </a:extLst>
            </p:cNvPr>
            <p:cNvSpPr/>
            <p:nvPr/>
          </p:nvSpPr>
          <p:spPr>
            <a:xfrm>
              <a:off x="4800236" y="3422736"/>
              <a:ext cx="2071708" cy="901614"/>
            </a:xfrm>
            <a:custGeom>
              <a:avLst/>
              <a:gdLst>
                <a:gd name="connsiteX0" fmla="*/ 639076 w 2071708"/>
                <a:gd name="connsiteY0" fmla="*/ 0 h 901614"/>
                <a:gd name="connsiteX1" fmla="*/ 1432633 w 2071708"/>
                <a:gd name="connsiteY1" fmla="*/ 0 h 901614"/>
                <a:gd name="connsiteX2" fmla="*/ 1445963 w 2071708"/>
                <a:gd name="connsiteY2" fmla="*/ 13330 h 901614"/>
                <a:gd name="connsiteX3" fmla="*/ 1445963 w 2071708"/>
                <a:gd name="connsiteY3" fmla="*/ 368214 h 901614"/>
                <a:gd name="connsiteX4" fmla="*/ 2058378 w 2071708"/>
                <a:gd name="connsiteY4" fmla="*/ 368214 h 901614"/>
                <a:gd name="connsiteX5" fmla="*/ 2071708 w 2071708"/>
                <a:gd name="connsiteY5" fmla="*/ 381544 h 901614"/>
                <a:gd name="connsiteX6" fmla="*/ 2071708 w 2071708"/>
                <a:gd name="connsiteY6" fmla="*/ 888284 h 901614"/>
                <a:gd name="connsiteX7" fmla="*/ 2058378 w 2071708"/>
                <a:gd name="connsiteY7" fmla="*/ 901614 h 901614"/>
                <a:gd name="connsiteX8" fmla="*/ 13330 w 2071708"/>
                <a:gd name="connsiteY8" fmla="*/ 901614 h 901614"/>
                <a:gd name="connsiteX9" fmla="*/ 0 w 2071708"/>
                <a:gd name="connsiteY9" fmla="*/ 888284 h 901614"/>
                <a:gd name="connsiteX10" fmla="*/ 0 w 2071708"/>
                <a:gd name="connsiteY10" fmla="*/ 381544 h 901614"/>
                <a:gd name="connsiteX11" fmla="*/ 13330 w 2071708"/>
                <a:gd name="connsiteY11" fmla="*/ 368214 h 901614"/>
                <a:gd name="connsiteX12" fmla="*/ 625746 w 2071708"/>
                <a:gd name="connsiteY12" fmla="*/ 368214 h 901614"/>
                <a:gd name="connsiteX13" fmla="*/ 625746 w 2071708"/>
                <a:gd name="connsiteY13" fmla="*/ 13330 h 901614"/>
                <a:gd name="connsiteX14" fmla="*/ 639076 w 2071708"/>
                <a:gd name="connsiteY14" fmla="*/ 0 h 90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1708" h="901614">
                  <a:moveTo>
                    <a:pt x="639076" y="0"/>
                  </a:moveTo>
                  <a:lnTo>
                    <a:pt x="1432633" y="0"/>
                  </a:lnTo>
                  <a:cubicBezTo>
                    <a:pt x="1439995" y="0"/>
                    <a:pt x="1445963" y="5968"/>
                    <a:pt x="1445963" y="13330"/>
                  </a:cubicBezTo>
                  <a:lnTo>
                    <a:pt x="1445963" y="368214"/>
                  </a:lnTo>
                  <a:lnTo>
                    <a:pt x="2058378" y="368214"/>
                  </a:lnTo>
                  <a:cubicBezTo>
                    <a:pt x="2065740" y="368214"/>
                    <a:pt x="2071708" y="374182"/>
                    <a:pt x="2071708" y="381544"/>
                  </a:cubicBezTo>
                  <a:lnTo>
                    <a:pt x="2071708" y="888284"/>
                  </a:lnTo>
                  <a:cubicBezTo>
                    <a:pt x="2071708" y="895646"/>
                    <a:pt x="2065740" y="901614"/>
                    <a:pt x="2058378" y="901614"/>
                  </a:cubicBezTo>
                  <a:lnTo>
                    <a:pt x="13330" y="901614"/>
                  </a:lnTo>
                  <a:cubicBezTo>
                    <a:pt x="5968" y="901614"/>
                    <a:pt x="0" y="895646"/>
                    <a:pt x="0" y="888284"/>
                  </a:cubicBezTo>
                  <a:lnTo>
                    <a:pt x="0" y="381544"/>
                  </a:lnTo>
                  <a:cubicBezTo>
                    <a:pt x="0" y="374182"/>
                    <a:pt x="5968" y="368214"/>
                    <a:pt x="13330" y="368214"/>
                  </a:cubicBezTo>
                  <a:lnTo>
                    <a:pt x="625746" y="368214"/>
                  </a:lnTo>
                  <a:lnTo>
                    <a:pt x="625746" y="13330"/>
                  </a:lnTo>
                  <a:cubicBezTo>
                    <a:pt x="625746" y="5968"/>
                    <a:pt x="631714" y="0"/>
                    <a:pt x="639076" y="0"/>
                  </a:cubicBezTo>
                  <a:close/>
                </a:path>
              </a:pathLst>
            </a:custGeom>
            <a:noFill/>
            <a:ln w="28575" cap="rnd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E23D2-F591-6FDB-0F1C-04779093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Evaluation: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2EF3-0D93-80C8-1267-A2608AE1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Constant Folding:</a:t>
            </a:r>
          </a:p>
          <a:p>
            <a:pPr lvl="1"/>
            <a:r>
              <a:rPr lang="en-US" dirty="0"/>
              <a:t>Identify redundant / unnecessary operations that are wasteful.</a:t>
            </a:r>
          </a:p>
          <a:p>
            <a:pPr lvl="1"/>
            <a:r>
              <a:rPr lang="en-US" dirty="0"/>
              <a:t>Compute a sub-expression on a constant value once and reuse result per tuple.</a:t>
            </a:r>
          </a:p>
          <a:p>
            <a:endParaRPr lang="en-US" dirty="0"/>
          </a:p>
          <a:p>
            <a:r>
              <a:rPr lang="en-US" b="1" dirty="0"/>
              <a:t>Common Sub-Expr. Elimination:</a:t>
            </a:r>
          </a:p>
          <a:p>
            <a:pPr lvl="1"/>
            <a:r>
              <a:rPr lang="en-US" dirty="0"/>
              <a:t>Identify repeated sub-expressions that can be shared across expression tree.</a:t>
            </a:r>
          </a:p>
          <a:p>
            <a:pPr lvl="1"/>
            <a:r>
              <a:rPr lang="en-US" dirty="0"/>
              <a:t>Compute once and then reuse result.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863F4-C018-81E6-414C-51B88F852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latin typeface="Inconsolata" panose="00000509000000000000" pitchFamily="49" charset="0"/>
              </a:rPr>
              <a:pPr/>
              <a:t>43</a:t>
            </a:fld>
            <a:endParaRPr lang="en-US" dirty="0">
              <a:latin typeface="Inconsolata" panose="00000509000000000000" pitchFamily="49" charset="0"/>
            </a:endParaRPr>
          </a:p>
        </p:txBody>
      </p:sp>
      <p:grpSp>
        <p:nvGrpSpPr>
          <p:cNvPr id="12" name="ExpNode">
            <a:extLst>
              <a:ext uri="{FF2B5EF4-FFF2-40B4-BE49-F238E27FC236}">
                <a16:creationId xmlns:a16="http://schemas.microsoft.com/office/drawing/2014/main" id="{2EBC8D36-37E1-D79E-8347-B5A625C3EE8A}"/>
              </a:ext>
            </a:extLst>
          </p:cNvPr>
          <p:cNvGrpSpPr/>
          <p:nvPr/>
        </p:nvGrpSpPr>
        <p:grpSpPr>
          <a:xfrm>
            <a:off x="7150100" y="1123950"/>
            <a:ext cx="731520" cy="261610"/>
            <a:chOff x="6319580" y="3327660"/>
            <a:chExt cx="912854" cy="3522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A3D881-60C7-59F9-CB6B-0BC35C9E6D97}"/>
                </a:ext>
              </a:extLst>
            </p:cNvPr>
            <p:cNvGrpSpPr/>
            <p:nvPr/>
          </p:nvGrpSpPr>
          <p:grpSpPr>
            <a:xfrm>
              <a:off x="6407482" y="3327660"/>
              <a:ext cx="737042" cy="352220"/>
              <a:chOff x="7344699" y="2514261"/>
              <a:chExt cx="737042" cy="3522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58B340-66F1-8E95-E25A-8A2F5CBD3870}"/>
                  </a:ext>
                </a:extLst>
              </p:cNvPr>
              <p:cNvSpPr/>
              <p:nvPr/>
            </p:nvSpPr>
            <p:spPr>
              <a:xfrm>
                <a:off x="7344699" y="2514261"/>
                <a:ext cx="121919" cy="35222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nconsolata" panose="00000509000000000000" pitchFamily="49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756BD3-EB69-74D6-0764-36AF60B24735}"/>
                  </a:ext>
                </a:extLst>
              </p:cNvPr>
              <p:cNvSpPr/>
              <p:nvPr/>
            </p:nvSpPr>
            <p:spPr>
              <a:xfrm>
                <a:off x="7959824" y="2514261"/>
                <a:ext cx="121917" cy="35222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17" name="ExpNode">
              <a:extLst>
                <a:ext uri="{FF2B5EF4-FFF2-40B4-BE49-F238E27FC236}">
                  <a16:creationId xmlns:a16="http://schemas.microsoft.com/office/drawing/2014/main" id="{747697E6-D97D-545A-0F03-925627042EE3}"/>
                </a:ext>
              </a:extLst>
            </p:cNvPr>
            <p:cNvSpPr/>
            <p:nvPr/>
          </p:nvSpPr>
          <p:spPr>
            <a:xfrm>
              <a:off x="6319580" y="3327660"/>
              <a:ext cx="912854" cy="352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=</a:t>
              </a:r>
            </a:p>
          </p:txBody>
        </p:sp>
      </p:grpSp>
      <p:cxnSp>
        <p:nvCxnSpPr>
          <p:cNvPr id="13" name="Straight Connector 36">
            <a:extLst>
              <a:ext uri="{FF2B5EF4-FFF2-40B4-BE49-F238E27FC236}">
                <a16:creationId xmlns:a16="http://schemas.microsoft.com/office/drawing/2014/main" id="{BA62472B-EEED-EC97-2369-4517FBD64C61}"/>
              </a:ext>
            </a:extLst>
          </p:cNvPr>
          <p:cNvCxnSpPr>
            <a:cxnSpLocks noChangeShapeType="1"/>
            <a:stCxn id="18" idx="2"/>
            <a:endCxn id="15" idx="0"/>
          </p:cNvCxnSpPr>
          <p:nvPr/>
        </p:nvCxnSpPr>
        <p:spPr bwMode="auto">
          <a:xfrm rot="5400000">
            <a:off x="6994394" y="1302305"/>
            <a:ext cx="191743" cy="358252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ExpNode">
            <a:extLst>
              <a:ext uri="{FF2B5EF4-FFF2-40B4-BE49-F238E27FC236}">
                <a16:creationId xmlns:a16="http://schemas.microsoft.com/office/drawing/2014/main" id="{3F68A6A2-9C60-C8D9-B0CD-2CAC0552DDF0}"/>
              </a:ext>
            </a:extLst>
          </p:cNvPr>
          <p:cNvSpPr/>
          <p:nvPr/>
        </p:nvSpPr>
        <p:spPr>
          <a:xfrm>
            <a:off x="6618110" y="1577303"/>
            <a:ext cx="586058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none" lIns="45720" tIns="45720" rIns="4572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ＭＳ Ｐゴシック" charset="-128"/>
                <a:cs typeface="Consolas" pitchFamily="49" charset="0"/>
              </a:rPr>
              <a:t>UPPER()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E5AF697-F590-B912-58B4-68F3D39F98A1}"/>
              </a:ext>
            </a:extLst>
          </p:cNvPr>
          <p:cNvGrpSpPr/>
          <p:nvPr/>
        </p:nvGrpSpPr>
        <p:grpSpPr>
          <a:xfrm>
            <a:off x="7490477" y="1577303"/>
            <a:ext cx="1361911" cy="714962"/>
            <a:chOff x="7490477" y="1577303"/>
            <a:chExt cx="1361911" cy="714962"/>
          </a:xfrm>
        </p:grpSpPr>
        <p:sp>
          <p:nvSpPr>
            <p:cNvPr id="11" name="ExpNode">
              <a:extLst>
                <a:ext uri="{FF2B5EF4-FFF2-40B4-BE49-F238E27FC236}">
                  <a16:creationId xmlns:a16="http://schemas.microsoft.com/office/drawing/2014/main" id="{98243221-8587-544E-3089-B2C486AB2B0E}"/>
                </a:ext>
              </a:extLst>
            </p:cNvPr>
            <p:cNvSpPr/>
            <p:nvPr/>
          </p:nvSpPr>
          <p:spPr>
            <a:xfrm>
              <a:off x="7876756" y="1577303"/>
              <a:ext cx="586058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lIns="45720" tIns="45720" rIns="45720" b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UPPER()</a:t>
              </a:r>
            </a:p>
          </p:txBody>
        </p:sp>
        <p:sp>
          <p:nvSpPr>
            <p:cNvPr id="60" name="ExpNode">
              <a:extLst>
                <a:ext uri="{FF2B5EF4-FFF2-40B4-BE49-F238E27FC236}">
                  <a16:creationId xmlns:a16="http://schemas.microsoft.com/office/drawing/2014/main" id="{8663B223-A750-C2B3-8FF7-D96DAEACF05B}"/>
                </a:ext>
              </a:extLst>
            </p:cNvPr>
            <p:cNvSpPr/>
            <p:nvPr/>
          </p:nvSpPr>
          <p:spPr>
            <a:xfrm>
              <a:off x="7490477" y="2030655"/>
              <a:ext cx="136191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lIns="45720" tIns="45720" rIns="45720" b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Constant('</a:t>
              </a:r>
              <a:r>
                <a:rPr lang="en-US" sz="11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wutang</a:t>
              </a: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')</a:t>
              </a:r>
            </a:p>
          </p:txBody>
        </p:sp>
        <p:cxnSp>
          <p:nvCxnSpPr>
            <p:cNvPr id="61" name="Straight Connector 36">
              <a:extLst>
                <a:ext uri="{FF2B5EF4-FFF2-40B4-BE49-F238E27FC236}">
                  <a16:creationId xmlns:a16="http://schemas.microsoft.com/office/drawing/2014/main" id="{3F532CE5-4C29-92D5-BCF6-1F4B504B9498}"/>
                </a:ext>
              </a:extLst>
            </p:cNvPr>
            <p:cNvCxnSpPr>
              <a:cxnSpLocks noChangeShapeType="1"/>
              <a:stCxn id="11" idx="2"/>
              <a:endCxn id="60" idx="0"/>
            </p:cNvCxnSpPr>
            <p:nvPr/>
          </p:nvCxnSpPr>
          <p:spPr bwMode="auto">
            <a:xfrm rot="16200000" flipH="1">
              <a:off x="8074738" y="1933960"/>
              <a:ext cx="191742" cy="1648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ExpNode">
            <a:extLst>
              <a:ext uri="{FF2B5EF4-FFF2-40B4-BE49-F238E27FC236}">
                <a16:creationId xmlns:a16="http://schemas.microsoft.com/office/drawing/2014/main" id="{D71AF476-4778-D402-78F9-6A80F44E38FF}"/>
              </a:ext>
            </a:extLst>
          </p:cNvPr>
          <p:cNvSpPr/>
          <p:nvPr/>
        </p:nvSpPr>
        <p:spPr>
          <a:xfrm>
            <a:off x="6051557" y="2030655"/>
            <a:ext cx="1150316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none" lIns="45720" tIns="45720" rIns="4572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ＭＳ Ｐゴシック" charset="-128"/>
                <a:cs typeface="Consolas" pitchFamily="49" charset="0"/>
              </a:rPr>
              <a:t>Attribute(col1)</a:t>
            </a:r>
          </a:p>
        </p:txBody>
      </p:sp>
      <p:cxnSp>
        <p:nvCxnSpPr>
          <p:cNvPr id="65" name="Straight Connector 36">
            <a:extLst>
              <a:ext uri="{FF2B5EF4-FFF2-40B4-BE49-F238E27FC236}">
                <a16:creationId xmlns:a16="http://schemas.microsoft.com/office/drawing/2014/main" id="{1C369E2A-D6EC-059F-F32A-98C30C24C3E3}"/>
              </a:ext>
            </a:extLst>
          </p:cNvPr>
          <p:cNvCxnSpPr>
            <a:cxnSpLocks noChangeShapeType="1"/>
            <a:stCxn id="15" idx="2"/>
            <a:endCxn id="64" idx="0"/>
          </p:cNvCxnSpPr>
          <p:nvPr/>
        </p:nvCxnSpPr>
        <p:spPr bwMode="auto">
          <a:xfrm rot="5400000">
            <a:off x="6673056" y="1792572"/>
            <a:ext cx="191742" cy="284424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Wutang Node">
            <a:extLst>
              <a:ext uri="{FF2B5EF4-FFF2-40B4-BE49-F238E27FC236}">
                <a16:creationId xmlns:a16="http://schemas.microsoft.com/office/drawing/2014/main" id="{0BD3FC27-000E-74BC-6174-C63BB173369A}"/>
              </a:ext>
            </a:extLst>
          </p:cNvPr>
          <p:cNvSpPr/>
          <p:nvPr/>
        </p:nvSpPr>
        <p:spPr>
          <a:xfrm>
            <a:off x="7497197" y="1577302"/>
            <a:ext cx="1361911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none" lIns="45720" tIns="45720" rIns="4572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accent1"/>
                </a:solidFill>
                <a:latin typeface="Inconsolata" panose="00000509000000000000" pitchFamily="49" charset="0"/>
                <a:ea typeface="ＭＳ Ｐゴシック" charset="-128"/>
                <a:cs typeface="Consolas" pitchFamily="49" charset="0"/>
              </a:rPr>
              <a:t>Constant('WUTANG')</a:t>
            </a:r>
          </a:p>
        </p:txBody>
      </p:sp>
      <p:cxnSp>
        <p:nvCxnSpPr>
          <p:cNvPr id="53" name="Straight Connector 36">
            <a:extLst>
              <a:ext uri="{FF2B5EF4-FFF2-40B4-BE49-F238E27FC236}">
                <a16:creationId xmlns:a16="http://schemas.microsoft.com/office/drawing/2014/main" id="{AEEA0193-C8C9-433C-B570-CB4D20DEEA16}"/>
              </a:ext>
            </a:extLst>
          </p:cNvPr>
          <p:cNvCxnSpPr>
            <a:cxnSpLocks noChangeShapeType="1"/>
            <a:stCxn id="51" idx="2"/>
            <a:endCxn id="133" idx="0"/>
          </p:cNvCxnSpPr>
          <p:nvPr/>
        </p:nvCxnSpPr>
        <p:spPr bwMode="auto">
          <a:xfrm rot="16200000" flipH="1">
            <a:off x="7825790" y="3099679"/>
            <a:ext cx="151554" cy="862687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487B359-3723-DC21-7BE8-155640DE093D}"/>
              </a:ext>
            </a:extLst>
          </p:cNvPr>
          <p:cNvGrpSpPr/>
          <p:nvPr/>
        </p:nvGrpSpPr>
        <p:grpSpPr>
          <a:xfrm>
            <a:off x="4876800" y="3193636"/>
            <a:ext cx="2712720" cy="1543008"/>
            <a:chOff x="4876800" y="3193636"/>
            <a:chExt cx="2712720" cy="1543008"/>
          </a:xfrm>
        </p:grpSpPr>
        <p:grpSp>
          <p:nvGrpSpPr>
            <p:cNvPr id="55" name="ExpNode">
              <a:extLst>
                <a:ext uri="{FF2B5EF4-FFF2-40B4-BE49-F238E27FC236}">
                  <a16:creationId xmlns:a16="http://schemas.microsoft.com/office/drawing/2014/main" id="{DF9B4327-296F-4789-8872-DA0F26F6F6B4}"/>
                </a:ext>
              </a:extLst>
            </p:cNvPr>
            <p:cNvGrpSpPr/>
            <p:nvPr/>
          </p:nvGrpSpPr>
          <p:grpSpPr>
            <a:xfrm>
              <a:off x="5474067" y="4061227"/>
              <a:ext cx="731520" cy="215444"/>
              <a:chOff x="6319580" y="3358737"/>
              <a:chExt cx="912854" cy="29006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0599570-35F0-2610-13A1-988E8AC63ADF}"/>
                  </a:ext>
                </a:extLst>
              </p:cNvPr>
              <p:cNvGrpSpPr/>
              <p:nvPr/>
            </p:nvGrpSpPr>
            <p:grpSpPr>
              <a:xfrm>
                <a:off x="6407482" y="3362470"/>
                <a:ext cx="737042" cy="282600"/>
                <a:chOff x="7344699" y="2549071"/>
                <a:chExt cx="737042" cy="282600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0892915-0C6F-829D-98E8-073F7ABDA3AE}"/>
                    </a:ext>
                  </a:extLst>
                </p:cNvPr>
                <p:cNvSpPr/>
                <p:nvPr/>
              </p:nvSpPr>
              <p:spPr>
                <a:xfrm>
                  <a:off x="7344699" y="2549071"/>
                  <a:ext cx="121919" cy="2826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C0F4B3E-F502-A084-E1EB-C900DE81381B}"/>
                    </a:ext>
                  </a:extLst>
                </p:cNvPr>
                <p:cNvSpPr/>
                <p:nvPr/>
              </p:nvSpPr>
              <p:spPr>
                <a:xfrm>
                  <a:off x="7959824" y="2549071"/>
                  <a:ext cx="121917" cy="2826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57" name="ExpNode">
                <a:extLst>
                  <a:ext uri="{FF2B5EF4-FFF2-40B4-BE49-F238E27FC236}">
                    <a16:creationId xmlns:a16="http://schemas.microsoft.com/office/drawing/2014/main" id="{523E45D1-60FB-0C8D-AAC2-2D98C88A790F}"/>
                  </a:ext>
                </a:extLst>
              </p:cNvPr>
              <p:cNvSpPr/>
              <p:nvPr/>
            </p:nvSpPr>
            <p:spPr>
              <a:xfrm>
                <a:off x="6319580" y="3358737"/>
                <a:ext cx="912854" cy="290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45720" tIns="45720" rIns="45720" bIns="45720"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STRPOS()</a:t>
                </a:r>
              </a:p>
            </p:txBody>
          </p:sp>
        </p:grpSp>
        <p:grpSp>
          <p:nvGrpSpPr>
            <p:cNvPr id="47" name="ExpNode">
              <a:extLst>
                <a:ext uri="{FF2B5EF4-FFF2-40B4-BE49-F238E27FC236}">
                  <a16:creationId xmlns:a16="http://schemas.microsoft.com/office/drawing/2014/main" id="{15F0ABE7-0875-6BED-A00F-954D085A2039}"/>
                </a:ext>
              </a:extLst>
            </p:cNvPr>
            <p:cNvGrpSpPr/>
            <p:nvPr/>
          </p:nvGrpSpPr>
          <p:grpSpPr>
            <a:xfrm>
              <a:off x="6858000" y="3193636"/>
              <a:ext cx="731520" cy="261610"/>
              <a:chOff x="6319580" y="3327660"/>
              <a:chExt cx="912854" cy="35222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9671E7E-F365-418E-7EEA-D5A70B61B70E}"/>
                  </a:ext>
                </a:extLst>
              </p:cNvPr>
              <p:cNvGrpSpPr/>
              <p:nvPr/>
            </p:nvGrpSpPr>
            <p:grpSpPr>
              <a:xfrm>
                <a:off x="6407482" y="3327660"/>
                <a:ext cx="737042" cy="352220"/>
                <a:chOff x="7344699" y="2514261"/>
                <a:chExt cx="737042" cy="35222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74DA73B-7CEF-1F28-1995-802BB9079391}"/>
                    </a:ext>
                  </a:extLst>
                </p:cNvPr>
                <p:cNvSpPr/>
                <p:nvPr/>
              </p:nvSpPr>
              <p:spPr>
                <a:xfrm>
                  <a:off x="7344699" y="2514261"/>
                  <a:ext cx="121919" cy="35222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BFA69F0-2203-7DB6-AE0C-D27E1A253E14}"/>
                    </a:ext>
                  </a:extLst>
                </p:cNvPr>
                <p:cNvSpPr/>
                <p:nvPr/>
              </p:nvSpPr>
              <p:spPr>
                <a:xfrm>
                  <a:off x="7959824" y="2514261"/>
                  <a:ext cx="121917" cy="35222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49" name="ExpNode">
                <a:extLst>
                  <a:ext uri="{FF2B5EF4-FFF2-40B4-BE49-F238E27FC236}">
                    <a16:creationId xmlns:a16="http://schemas.microsoft.com/office/drawing/2014/main" id="{2DC70B9E-79FC-23D4-85CE-0777309E62A3}"/>
                  </a:ext>
                </a:extLst>
              </p:cNvPr>
              <p:cNvSpPr/>
              <p:nvPr/>
            </p:nvSpPr>
            <p:spPr>
              <a:xfrm>
                <a:off x="6319580" y="3338019"/>
                <a:ext cx="912854" cy="3315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45720" tIns="45720" rIns="45720" bIns="45720" anchor="ctr" anchorCtr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OR</a:t>
                </a:r>
              </a:p>
            </p:txBody>
          </p:sp>
        </p:grpSp>
        <p:cxnSp>
          <p:nvCxnSpPr>
            <p:cNvPr id="52" name="Straight Connector 36">
              <a:extLst>
                <a:ext uri="{FF2B5EF4-FFF2-40B4-BE49-F238E27FC236}">
                  <a16:creationId xmlns:a16="http://schemas.microsoft.com/office/drawing/2014/main" id="{25ACBD08-FC60-CF45-5D8A-64C2C5455064}"/>
                </a:ext>
              </a:extLst>
            </p:cNvPr>
            <p:cNvCxnSpPr>
              <a:cxnSpLocks noChangeShapeType="1"/>
              <a:stCxn id="50" idx="2"/>
              <a:endCxn id="54" idx="0"/>
            </p:cNvCxnSpPr>
            <p:nvPr/>
          </p:nvCxnSpPr>
          <p:spPr bwMode="auto">
            <a:xfrm rot="5400000">
              <a:off x="6526366" y="3155875"/>
              <a:ext cx="151554" cy="750297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ExpNode">
              <a:extLst>
                <a:ext uri="{FF2B5EF4-FFF2-40B4-BE49-F238E27FC236}">
                  <a16:creationId xmlns:a16="http://schemas.microsoft.com/office/drawing/2014/main" id="{286612F8-689E-7DE5-480C-7777D80AD2ED}"/>
                </a:ext>
              </a:extLst>
            </p:cNvPr>
            <p:cNvSpPr/>
            <p:nvPr/>
          </p:nvSpPr>
          <p:spPr>
            <a:xfrm>
              <a:off x="6020526" y="3606800"/>
              <a:ext cx="412935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lIns="45720" tIns="45720" rIns="45720" b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Op(&lt;)</a:t>
              </a:r>
            </a:p>
          </p:txBody>
        </p:sp>
        <p:grpSp>
          <p:nvGrpSpPr>
            <p:cNvPr id="68" name="ExpNode">
              <a:extLst>
                <a:ext uri="{FF2B5EF4-FFF2-40B4-BE49-F238E27FC236}">
                  <a16:creationId xmlns:a16="http://schemas.microsoft.com/office/drawing/2014/main" id="{96FB428D-B5D5-55EA-6566-24AFA8EA55AD}"/>
                </a:ext>
              </a:extLst>
            </p:cNvPr>
            <p:cNvGrpSpPr/>
            <p:nvPr/>
          </p:nvGrpSpPr>
          <p:grpSpPr>
            <a:xfrm>
              <a:off x="4876800" y="4521200"/>
              <a:ext cx="852104" cy="215444"/>
              <a:chOff x="6140524" y="3358737"/>
              <a:chExt cx="1270965" cy="290064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28DF875E-D58A-9320-2EB1-6D8148A3A84A}"/>
                  </a:ext>
                </a:extLst>
              </p:cNvPr>
              <p:cNvGrpSpPr/>
              <p:nvPr/>
            </p:nvGrpSpPr>
            <p:grpSpPr>
              <a:xfrm>
                <a:off x="6407482" y="3358737"/>
                <a:ext cx="737042" cy="290064"/>
                <a:chOff x="7344699" y="2545338"/>
                <a:chExt cx="737042" cy="290064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DBF74ED-950F-872E-E99B-7B9D6C03FEC6}"/>
                    </a:ext>
                  </a:extLst>
                </p:cNvPr>
                <p:cNvSpPr/>
                <p:nvPr/>
              </p:nvSpPr>
              <p:spPr>
                <a:xfrm>
                  <a:off x="7344699" y="2545338"/>
                  <a:ext cx="121919" cy="29006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EAEFFAF-75E5-06FB-13CB-EB52C477CD0E}"/>
                    </a:ext>
                  </a:extLst>
                </p:cNvPr>
                <p:cNvSpPr/>
                <p:nvPr/>
              </p:nvSpPr>
              <p:spPr>
                <a:xfrm>
                  <a:off x="7959824" y="2545338"/>
                  <a:ext cx="121917" cy="29006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70" name="ExpNode">
                <a:extLst>
                  <a:ext uri="{FF2B5EF4-FFF2-40B4-BE49-F238E27FC236}">
                    <a16:creationId xmlns:a16="http://schemas.microsoft.com/office/drawing/2014/main" id="{DAEC197F-0FA4-51B5-D425-E6ABC495175F}"/>
                  </a:ext>
                </a:extLst>
              </p:cNvPr>
              <p:cNvSpPr/>
              <p:nvPr/>
            </p:nvSpPr>
            <p:spPr>
              <a:xfrm>
                <a:off x="6140524" y="3358737"/>
                <a:ext cx="1270965" cy="290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45720" tIns="45720" rIns="45720" bIns="45720"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Constant('x')</a:t>
                </a:r>
              </a:p>
            </p:txBody>
          </p:sp>
        </p:grpSp>
        <p:sp>
          <p:nvSpPr>
            <p:cNvPr id="82" name="ExpNode">
              <a:extLst>
                <a:ext uri="{FF2B5EF4-FFF2-40B4-BE49-F238E27FC236}">
                  <a16:creationId xmlns:a16="http://schemas.microsoft.com/office/drawing/2014/main" id="{BB47CC44-EA5D-EC38-7777-4CB13A7AE947}"/>
                </a:ext>
              </a:extLst>
            </p:cNvPr>
            <p:cNvSpPr/>
            <p:nvPr/>
          </p:nvSpPr>
          <p:spPr>
            <a:xfrm>
              <a:off x="5950750" y="4521200"/>
              <a:ext cx="862668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lIns="45720" tIns="45720" rIns="45720" b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Attribute(col1)</a:t>
              </a:r>
            </a:p>
          </p:txBody>
        </p:sp>
        <p:grpSp>
          <p:nvGrpSpPr>
            <p:cNvPr id="83" name="ExpNode">
              <a:extLst>
                <a:ext uri="{FF2B5EF4-FFF2-40B4-BE49-F238E27FC236}">
                  <a16:creationId xmlns:a16="http://schemas.microsoft.com/office/drawing/2014/main" id="{E917BBFD-BF11-81A8-663B-B6450901FCE8}"/>
                </a:ext>
              </a:extLst>
            </p:cNvPr>
            <p:cNvGrpSpPr/>
            <p:nvPr/>
          </p:nvGrpSpPr>
          <p:grpSpPr>
            <a:xfrm>
              <a:off x="6248400" y="4061227"/>
              <a:ext cx="712912" cy="215444"/>
              <a:chOff x="6331190" y="3358737"/>
              <a:chExt cx="889633" cy="290064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EC14095-6B00-6DEE-61FA-195FB9AFCEC9}"/>
                  </a:ext>
                </a:extLst>
              </p:cNvPr>
              <p:cNvGrpSpPr/>
              <p:nvPr/>
            </p:nvGrpSpPr>
            <p:grpSpPr>
              <a:xfrm>
                <a:off x="6407482" y="3358737"/>
                <a:ext cx="737042" cy="279368"/>
                <a:chOff x="7344699" y="2545338"/>
                <a:chExt cx="737042" cy="279368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F40637F-2D93-01EA-A9EA-BC6B73593332}"/>
                    </a:ext>
                  </a:extLst>
                </p:cNvPr>
                <p:cNvSpPr/>
                <p:nvPr/>
              </p:nvSpPr>
              <p:spPr>
                <a:xfrm>
                  <a:off x="7344699" y="2545338"/>
                  <a:ext cx="121919" cy="279368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5E091D3E-70E4-2A0F-63B3-E27501635474}"/>
                    </a:ext>
                  </a:extLst>
                </p:cNvPr>
                <p:cNvSpPr/>
                <p:nvPr/>
              </p:nvSpPr>
              <p:spPr>
                <a:xfrm>
                  <a:off x="7959824" y="2545338"/>
                  <a:ext cx="121917" cy="279368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85" name="ExpNode">
                <a:extLst>
                  <a:ext uri="{FF2B5EF4-FFF2-40B4-BE49-F238E27FC236}">
                    <a16:creationId xmlns:a16="http://schemas.microsoft.com/office/drawing/2014/main" id="{93841D9A-3241-82DA-DA54-E8E4C9C3CEF0}"/>
                  </a:ext>
                </a:extLst>
              </p:cNvPr>
              <p:cNvSpPr/>
              <p:nvPr/>
            </p:nvSpPr>
            <p:spPr>
              <a:xfrm>
                <a:off x="6331190" y="3358737"/>
                <a:ext cx="889633" cy="290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45720" tIns="45720" rIns="45720" bIns="45720"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Constant(2)</a:t>
                </a:r>
              </a:p>
            </p:txBody>
          </p:sp>
        </p:grpSp>
        <p:cxnSp>
          <p:nvCxnSpPr>
            <p:cNvPr id="93" name="Straight Connector 36">
              <a:extLst>
                <a:ext uri="{FF2B5EF4-FFF2-40B4-BE49-F238E27FC236}">
                  <a16:creationId xmlns:a16="http://schemas.microsoft.com/office/drawing/2014/main" id="{5F647616-F359-2780-680D-8F626627E0F4}"/>
                </a:ext>
              </a:extLst>
            </p:cNvPr>
            <p:cNvCxnSpPr>
              <a:cxnSpLocks noChangeShapeType="1"/>
              <a:stCxn id="54" idx="2"/>
              <a:endCxn id="57" idx="0"/>
            </p:cNvCxnSpPr>
            <p:nvPr/>
          </p:nvCxnSpPr>
          <p:spPr bwMode="auto">
            <a:xfrm rot="5400000">
              <a:off x="5929308" y="3763541"/>
              <a:ext cx="208206" cy="387167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Connector 36">
              <a:extLst>
                <a:ext uri="{FF2B5EF4-FFF2-40B4-BE49-F238E27FC236}">
                  <a16:creationId xmlns:a16="http://schemas.microsoft.com/office/drawing/2014/main" id="{EE4AD108-F9B5-3555-5A9A-708425EDE84A}"/>
                </a:ext>
              </a:extLst>
            </p:cNvPr>
            <p:cNvCxnSpPr>
              <a:cxnSpLocks noChangeShapeType="1"/>
              <a:stCxn id="54" idx="2"/>
              <a:endCxn id="85" idx="0"/>
            </p:cNvCxnSpPr>
            <p:nvPr/>
          </p:nvCxnSpPr>
          <p:spPr bwMode="auto">
            <a:xfrm rot="16200000" flipH="1">
              <a:off x="6311822" y="3768193"/>
              <a:ext cx="208206" cy="377862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36">
              <a:extLst>
                <a:ext uri="{FF2B5EF4-FFF2-40B4-BE49-F238E27FC236}">
                  <a16:creationId xmlns:a16="http://schemas.microsoft.com/office/drawing/2014/main" id="{27DA0BA7-68AF-033C-1EFF-1132E0E4FC5F}"/>
                </a:ext>
              </a:extLst>
            </p:cNvPr>
            <p:cNvCxnSpPr>
              <a:cxnSpLocks noChangeShapeType="1"/>
              <a:stCxn id="58" idx="2"/>
              <a:endCxn id="70" idx="0"/>
            </p:cNvCxnSpPr>
            <p:nvPr/>
          </p:nvCxnSpPr>
          <p:spPr bwMode="auto">
            <a:xfrm rot="5400000">
              <a:off x="5324455" y="4252297"/>
              <a:ext cx="247300" cy="290506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36">
              <a:extLst>
                <a:ext uri="{FF2B5EF4-FFF2-40B4-BE49-F238E27FC236}">
                  <a16:creationId xmlns:a16="http://schemas.microsoft.com/office/drawing/2014/main" id="{9261AC7D-BACB-D462-90DC-7514C5E1A36A}"/>
                </a:ext>
              </a:extLst>
            </p:cNvPr>
            <p:cNvCxnSpPr>
              <a:cxnSpLocks noChangeShapeType="1"/>
              <a:stCxn id="59" idx="2"/>
              <a:endCxn id="82" idx="0"/>
            </p:cNvCxnSpPr>
            <p:nvPr/>
          </p:nvCxnSpPr>
          <p:spPr bwMode="auto">
            <a:xfrm rot="16200000" flipH="1">
              <a:off x="6110537" y="4249653"/>
              <a:ext cx="247300" cy="295793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93B4781-804E-FAB1-D153-72214F7BFF0C}"/>
              </a:ext>
            </a:extLst>
          </p:cNvPr>
          <p:cNvGrpSpPr/>
          <p:nvPr/>
        </p:nvGrpSpPr>
        <p:grpSpPr>
          <a:xfrm>
            <a:off x="8126443" y="3606800"/>
            <a:ext cx="940786" cy="669871"/>
            <a:chOff x="8126443" y="3606800"/>
            <a:chExt cx="940786" cy="669871"/>
          </a:xfrm>
        </p:grpSpPr>
        <p:sp>
          <p:nvSpPr>
            <p:cNvPr id="133" name="ExpNode">
              <a:extLst>
                <a:ext uri="{FF2B5EF4-FFF2-40B4-BE49-F238E27FC236}">
                  <a16:creationId xmlns:a16="http://schemas.microsoft.com/office/drawing/2014/main" id="{EAF2688B-3A1C-D4E4-41E4-672DF2DA9921}"/>
                </a:ext>
              </a:extLst>
            </p:cNvPr>
            <p:cNvSpPr/>
            <p:nvPr/>
          </p:nvSpPr>
          <p:spPr>
            <a:xfrm>
              <a:off x="8126443" y="3606800"/>
              <a:ext cx="412935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lIns="45720" tIns="45720" rIns="45720" b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Op(&gt;)</a:t>
              </a:r>
            </a:p>
          </p:txBody>
        </p:sp>
        <p:grpSp>
          <p:nvGrpSpPr>
            <p:cNvPr id="145" name="ExpNode">
              <a:extLst>
                <a:ext uri="{FF2B5EF4-FFF2-40B4-BE49-F238E27FC236}">
                  <a16:creationId xmlns:a16="http://schemas.microsoft.com/office/drawing/2014/main" id="{0F7DD5D1-8DC7-51AE-9612-3C236F373C27}"/>
                </a:ext>
              </a:extLst>
            </p:cNvPr>
            <p:cNvGrpSpPr/>
            <p:nvPr/>
          </p:nvGrpSpPr>
          <p:grpSpPr>
            <a:xfrm>
              <a:off x="8354317" y="4061227"/>
              <a:ext cx="712912" cy="215444"/>
              <a:chOff x="6331190" y="3358737"/>
              <a:chExt cx="889633" cy="290064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561F9AC9-6680-732E-249B-D7769C41FA3F}"/>
                  </a:ext>
                </a:extLst>
              </p:cNvPr>
              <p:cNvGrpSpPr/>
              <p:nvPr/>
            </p:nvGrpSpPr>
            <p:grpSpPr>
              <a:xfrm>
                <a:off x="6407482" y="3358737"/>
                <a:ext cx="737042" cy="279368"/>
                <a:chOff x="7344699" y="2545338"/>
                <a:chExt cx="737042" cy="279368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76D418A-FB75-9262-6806-A8D9E17CDE5A}"/>
                    </a:ext>
                  </a:extLst>
                </p:cNvPr>
                <p:cNvSpPr/>
                <p:nvPr/>
              </p:nvSpPr>
              <p:spPr>
                <a:xfrm>
                  <a:off x="7344699" y="2545338"/>
                  <a:ext cx="121919" cy="279368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9BF24927-A559-8D26-5B81-8086EDE190C8}"/>
                    </a:ext>
                  </a:extLst>
                </p:cNvPr>
                <p:cNvSpPr/>
                <p:nvPr/>
              </p:nvSpPr>
              <p:spPr>
                <a:xfrm>
                  <a:off x="7959824" y="2545338"/>
                  <a:ext cx="121917" cy="279368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47" name="ExpNode">
                <a:extLst>
                  <a:ext uri="{FF2B5EF4-FFF2-40B4-BE49-F238E27FC236}">
                    <a16:creationId xmlns:a16="http://schemas.microsoft.com/office/drawing/2014/main" id="{BF819D78-E262-382C-F5E7-7DC3721FF510}"/>
                  </a:ext>
                </a:extLst>
              </p:cNvPr>
              <p:cNvSpPr/>
              <p:nvPr/>
            </p:nvSpPr>
            <p:spPr>
              <a:xfrm>
                <a:off x="6331190" y="3358737"/>
                <a:ext cx="889633" cy="290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45720" tIns="45720" rIns="45720" bIns="45720"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Constant(8)</a:t>
                </a:r>
              </a:p>
            </p:txBody>
          </p:sp>
        </p:grpSp>
        <p:cxnSp>
          <p:nvCxnSpPr>
            <p:cNvPr id="151" name="Straight Connector 36">
              <a:extLst>
                <a:ext uri="{FF2B5EF4-FFF2-40B4-BE49-F238E27FC236}">
                  <a16:creationId xmlns:a16="http://schemas.microsoft.com/office/drawing/2014/main" id="{A5DFE62B-8842-7F4C-4A5E-2743EA57B567}"/>
                </a:ext>
              </a:extLst>
            </p:cNvPr>
            <p:cNvCxnSpPr>
              <a:cxnSpLocks noChangeShapeType="1"/>
              <a:stCxn id="133" idx="2"/>
              <a:endCxn id="147" idx="0"/>
            </p:cNvCxnSpPr>
            <p:nvPr/>
          </p:nvCxnSpPr>
          <p:spPr bwMode="auto">
            <a:xfrm rot="16200000" flipH="1">
              <a:off x="8417739" y="3768193"/>
              <a:ext cx="208206" cy="377862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ECA831E-AF42-73F5-25CD-E4AD7B3A9A78}"/>
              </a:ext>
            </a:extLst>
          </p:cNvPr>
          <p:cNvGrpSpPr/>
          <p:nvPr/>
        </p:nvGrpSpPr>
        <p:grpSpPr>
          <a:xfrm>
            <a:off x="6982717" y="3853022"/>
            <a:ext cx="1936618" cy="883622"/>
            <a:chOff x="6982717" y="3853022"/>
            <a:chExt cx="1936618" cy="883622"/>
          </a:xfrm>
        </p:grpSpPr>
        <p:grpSp>
          <p:nvGrpSpPr>
            <p:cNvPr id="134" name="ExpNode">
              <a:extLst>
                <a:ext uri="{FF2B5EF4-FFF2-40B4-BE49-F238E27FC236}">
                  <a16:creationId xmlns:a16="http://schemas.microsoft.com/office/drawing/2014/main" id="{895E4322-78D1-0C8C-EFCB-564647E5D6FD}"/>
                </a:ext>
              </a:extLst>
            </p:cNvPr>
            <p:cNvGrpSpPr/>
            <p:nvPr/>
          </p:nvGrpSpPr>
          <p:grpSpPr>
            <a:xfrm>
              <a:off x="7579984" y="4061227"/>
              <a:ext cx="731520" cy="215444"/>
              <a:chOff x="6319580" y="3358737"/>
              <a:chExt cx="912854" cy="290064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7F896BE4-94F5-F6B0-021F-42588463ACFC}"/>
                  </a:ext>
                </a:extLst>
              </p:cNvPr>
              <p:cNvGrpSpPr/>
              <p:nvPr/>
            </p:nvGrpSpPr>
            <p:grpSpPr>
              <a:xfrm>
                <a:off x="6407482" y="3362470"/>
                <a:ext cx="737042" cy="282600"/>
                <a:chOff x="7344699" y="2549071"/>
                <a:chExt cx="737042" cy="282600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A1997780-81B6-0D32-43AD-490433071200}"/>
                    </a:ext>
                  </a:extLst>
                </p:cNvPr>
                <p:cNvSpPr/>
                <p:nvPr/>
              </p:nvSpPr>
              <p:spPr>
                <a:xfrm>
                  <a:off x="7344699" y="2549071"/>
                  <a:ext cx="121919" cy="2826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B7733823-CE36-4F25-492D-8ED2B4EBE5B1}"/>
                    </a:ext>
                  </a:extLst>
                </p:cNvPr>
                <p:cNvSpPr/>
                <p:nvPr/>
              </p:nvSpPr>
              <p:spPr>
                <a:xfrm>
                  <a:off x="7959824" y="2549071"/>
                  <a:ext cx="121917" cy="282600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36" name="ExpNode">
                <a:extLst>
                  <a:ext uri="{FF2B5EF4-FFF2-40B4-BE49-F238E27FC236}">
                    <a16:creationId xmlns:a16="http://schemas.microsoft.com/office/drawing/2014/main" id="{77EC8E9B-E5CB-5B3F-F99A-7258CC4F7267}"/>
                  </a:ext>
                </a:extLst>
              </p:cNvPr>
              <p:cNvSpPr/>
              <p:nvPr/>
            </p:nvSpPr>
            <p:spPr>
              <a:xfrm>
                <a:off x="6319580" y="3358737"/>
                <a:ext cx="912854" cy="290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lIns="45720" tIns="45720" rIns="45720" bIns="45720"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STRPOS()</a:t>
                </a:r>
              </a:p>
            </p:txBody>
          </p:sp>
        </p:grpSp>
        <p:grpSp>
          <p:nvGrpSpPr>
            <p:cNvPr id="139" name="ExpNode">
              <a:extLst>
                <a:ext uri="{FF2B5EF4-FFF2-40B4-BE49-F238E27FC236}">
                  <a16:creationId xmlns:a16="http://schemas.microsoft.com/office/drawing/2014/main" id="{D0DAA375-5C44-9F60-9290-4453F84DBFF0}"/>
                </a:ext>
              </a:extLst>
            </p:cNvPr>
            <p:cNvGrpSpPr/>
            <p:nvPr/>
          </p:nvGrpSpPr>
          <p:grpSpPr>
            <a:xfrm>
              <a:off x="6982717" y="4521200"/>
              <a:ext cx="852104" cy="215444"/>
              <a:chOff x="6140524" y="3358737"/>
              <a:chExt cx="1270965" cy="290064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1444D14D-1CAD-B661-830C-2E044775A37F}"/>
                  </a:ext>
                </a:extLst>
              </p:cNvPr>
              <p:cNvGrpSpPr/>
              <p:nvPr/>
            </p:nvGrpSpPr>
            <p:grpSpPr>
              <a:xfrm>
                <a:off x="6407482" y="3358737"/>
                <a:ext cx="737042" cy="290064"/>
                <a:chOff x="7344699" y="2545338"/>
                <a:chExt cx="737042" cy="290064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F40E8EDD-8552-2ECD-0AE0-86927DF5051D}"/>
                    </a:ext>
                  </a:extLst>
                </p:cNvPr>
                <p:cNvSpPr/>
                <p:nvPr/>
              </p:nvSpPr>
              <p:spPr>
                <a:xfrm>
                  <a:off x="7344699" y="2545338"/>
                  <a:ext cx="121919" cy="290064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C1C6132-BA4E-1690-01AD-28879EB10A6E}"/>
                    </a:ext>
                  </a:extLst>
                </p:cNvPr>
                <p:cNvSpPr/>
                <p:nvPr/>
              </p:nvSpPr>
              <p:spPr>
                <a:xfrm>
                  <a:off x="7959824" y="2545338"/>
                  <a:ext cx="121917" cy="290064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41" name="ExpNode">
                <a:extLst>
                  <a:ext uri="{FF2B5EF4-FFF2-40B4-BE49-F238E27FC236}">
                    <a16:creationId xmlns:a16="http://schemas.microsoft.com/office/drawing/2014/main" id="{B7CD7EAA-D903-1A18-6D1A-2ECED44224C5}"/>
                  </a:ext>
                </a:extLst>
              </p:cNvPr>
              <p:cNvSpPr/>
              <p:nvPr/>
            </p:nvSpPr>
            <p:spPr>
              <a:xfrm>
                <a:off x="6140524" y="3358737"/>
                <a:ext cx="1270965" cy="290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lIns="45720" tIns="45720" rIns="45720" bIns="45720"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Constant('x')</a:t>
                </a:r>
              </a:p>
            </p:txBody>
          </p:sp>
        </p:grpSp>
        <p:sp>
          <p:nvSpPr>
            <p:cNvPr id="144" name="ExpNode">
              <a:extLst>
                <a:ext uri="{FF2B5EF4-FFF2-40B4-BE49-F238E27FC236}">
                  <a16:creationId xmlns:a16="http://schemas.microsoft.com/office/drawing/2014/main" id="{8616CAEB-21F6-E63B-F52F-9733BE08102F}"/>
                </a:ext>
              </a:extLst>
            </p:cNvPr>
            <p:cNvSpPr/>
            <p:nvPr/>
          </p:nvSpPr>
          <p:spPr>
            <a:xfrm>
              <a:off x="8056667" y="4521200"/>
              <a:ext cx="862668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45720" tIns="45720" rIns="45720" b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rPr>
                <a:t>Attribute(col1)</a:t>
              </a:r>
            </a:p>
          </p:txBody>
        </p:sp>
        <p:cxnSp>
          <p:nvCxnSpPr>
            <p:cNvPr id="150" name="Straight Connector 36">
              <a:extLst>
                <a:ext uri="{FF2B5EF4-FFF2-40B4-BE49-F238E27FC236}">
                  <a16:creationId xmlns:a16="http://schemas.microsoft.com/office/drawing/2014/main" id="{9FD4C9DF-8780-45C2-5F20-83E97C71B0A3}"/>
                </a:ext>
              </a:extLst>
            </p:cNvPr>
            <p:cNvCxnSpPr>
              <a:cxnSpLocks noChangeShapeType="1"/>
              <a:stCxn id="133" idx="2"/>
              <a:endCxn id="136" idx="0"/>
            </p:cNvCxnSpPr>
            <p:nvPr/>
          </p:nvCxnSpPr>
          <p:spPr bwMode="auto">
            <a:xfrm rot="5400000">
              <a:off x="8035225" y="3763541"/>
              <a:ext cx="208206" cy="387167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Connector 36">
              <a:extLst>
                <a:ext uri="{FF2B5EF4-FFF2-40B4-BE49-F238E27FC236}">
                  <a16:creationId xmlns:a16="http://schemas.microsoft.com/office/drawing/2014/main" id="{556829CC-0B8C-047B-C245-B2AAC0A94F4C}"/>
                </a:ext>
              </a:extLst>
            </p:cNvPr>
            <p:cNvCxnSpPr>
              <a:cxnSpLocks noChangeShapeType="1"/>
              <a:stCxn id="137" idx="2"/>
              <a:endCxn id="141" idx="0"/>
            </p:cNvCxnSpPr>
            <p:nvPr/>
          </p:nvCxnSpPr>
          <p:spPr bwMode="auto">
            <a:xfrm rot="5400000">
              <a:off x="7430372" y="4252297"/>
              <a:ext cx="247300" cy="290506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Straight Connector 36">
              <a:extLst>
                <a:ext uri="{FF2B5EF4-FFF2-40B4-BE49-F238E27FC236}">
                  <a16:creationId xmlns:a16="http://schemas.microsoft.com/office/drawing/2014/main" id="{5EF64F85-22EC-EC68-BB82-172B96066A9E}"/>
                </a:ext>
              </a:extLst>
            </p:cNvPr>
            <p:cNvCxnSpPr>
              <a:cxnSpLocks noChangeShapeType="1"/>
              <a:stCxn id="138" idx="2"/>
              <a:endCxn id="144" idx="0"/>
            </p:cNvCxnSpPr>
            <p:nvPr/>
          </p:nvCxnSpPr>
          <p:spPr bwMode="auto">
            <a:xfrm rot="16200000" flipH="1">
              <a:off x="8216454" y="4249653"/>
              <a:ext cx="247300" cy="295793"/>
            </a:xfrm>
            <a:prstGeom prst="curvedConnector3">
              <a:avLst>
                <a:gd name="adj1" fmla="val 50000"/>
              </a:avLst>
            </a:prstGeom>
            <a:noFill/>
            <a:ln w="317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1" name="Highlight Box">
            <a:extLst>
              <a:ext uri="{FF2B5EF4-FFF2-40B4-BE49-F238E27FC236}">
                <a16:creationId xmlns:a16="http://schemas.microsoft.com/office/drawing/2014/main" id="{0697002D-10BF-7F4C-AD46-EB2D6D5CF903}"/>
              </a:ext>
            </a:extLst>
          </p:cNvPr>
          <p:cNvSpPr/>
          <p:nvPr/>
        </p:nvSpPr>
        <p:spPr>
          <a:xfrm>
            <a:off x="7413666" y="1481241"/>
            <a:ext cx="1542402" cy="904786"/>
          </a:xfrm>
          <a:prstGeom prst="roundRect">
            <a:avLst>
              <a:gd name="adj" fmla="val 4675"/>
            </a:avLst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Text Box 4">
            <a:extLst>
              <a:ext uri="{FF2B5EF4-FFF2-40B4-BE49-F238E27FC236}">
                <a16:creationId xmlns:a16="http://schemas.microsoft.com/office/drawing/2014/main" id="{85DAC43E-74E6-E529-45D1-B35E84992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080" y="742950"/>
            <a:ext cx="3855149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UPPER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(col1) =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UPPER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('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wutang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');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Connector 36">
            <a:extLst>
              <a:ext uri="{FF2B5EF4-FFF2-40B4-BE49-F238E27FC236}">
                <a16:creationId xmlns:a16="http://schemas.microsoft.com/office/drawing/2014/main" id="{3FB35774-16E2-41AB-DAF2-CF403FE3A998}"/>
              </a:ext>
            </a:extLst>
          </p:cNvPr>
          <p:cNvCxnSpPr>
            <a:cxnSpLocks noChangeShapeType="1"/>
            <a:stCxn id="19" idx="2"/>
            <a:endCxn id="11" idx="0"/>
          </p:cNvCxnSpPr>
          <p:nvPr/>
        </p:nvCxnSpPr>
        <p:spPr bwMode="auto">
          <a:xfrm rot="16200000" flipH="1">
            <a:off x="7870183" y="1277700"/>
            <a:ext cx="191743" cy="407461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" name="Text Box 4">
            <a:extLst>
              <a:ext uri="{FF2B5EF4-FFF2-40B4-BE49-F238E27FC236}">
                <a16:creationId xmlns:a16="http://schemas.microsoft.com/office/drawing/2014/main" id="{13099313-9981-52F4-B489-65427C16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080" y="2615649"/>
            <a:ext cx="3761833" cy="5355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STRPOS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('x', col1) &lt; 2</a:t>
            </a:r>
            <a:b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STRPOS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('x', col1) &gt; 8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0" name="Straight Connector 36">
            <a:extLst>
              <a:ext uri="{FF2B5EF4-FFF2-40B4-BE49-F238E27FC236}">
                <a16:creationId xmlns:a16="http://schemas.microsoft.com/office/drawing/2014/main" id="{7A0682AF-D655-4A84-689C-3C22140D4C17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 rot="10800000" flipV="1">
            <a:off x="6086291" y="3727052"/>
            <a:ext cx="903056" cy="336948"/>
          </a:xfrm>
          <a:prstGeom prst="curvedConnector2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36">
            <a:extLst>
              <a:ext uri="{FF2B5EF4-FFF2-40B4-BE49-F238E27FC236}">
                <a16:creationId xmlns:a16="http://schemas.microsoft.com/office/drawing/2014/main" id="{20BF4124-089B-82DC-6A43-8E5D0889119C}"/>
              </a:ext>
            </a:extLst>
          </p:cNvPr>
          <p:cNvCxnSpPr>
            <a:cxnSpLocks noChangeShapeType="1"/>
            <a:stCxn id="51" idx="2"/>
            <a:endCxn id="181" idx="0"/>
          </p:cNvCxnSpPr>
          <p:nvPr/>
        </p:nvCxnSpPr>
        <p:spPr bwMode="auto">
          <a:xfrm rot="5400000">
            <a:off x="7303500" y="3444182"/>
            <a:ext cx="155660" cy="177788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magnet" hidden="1">
            <a:extLst>
              <a:ext uri="{FF2B5EF4-FFF2-40B4-BE49-F238E27FC236}">
                <a16:creationId xmlns:a16="http://schemas.microsoft.com/office/drawing/2014/main" id="{F4E5ABE0-90ED-FDDA-B915-0BF1B423BE71}"/>
              </a:ext>
            </a:extLst>
          </p:cNvPr>
          <p:cNvSpPr/>
          <p:nvPr/>
        </p:nvSpPr>
        <p:spPr>
          <a:xfrm>
            <a:off x="7243586" y="3610906"/>
            <a:ext cx="97699" cy="261610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97531E-6 L -0.12309 1.97531E-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61" grpId="0" animBg="1"/>
      <p:bldP spid="161" grpId="1" animBg="1"/>
      <p:bldP spid="1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4">
            <a:extLst>
              <a:ext uri="{FF2B5EF4-FFF2-40B4-BE49-F238E27FC236}">
                <a16:creationId xmlns:a16="http://schemas.microsoft.com/office/drawing/2014/main" id="{B9397C51-BC28-4174-BB6B-329C0250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543" y="1047750"/>
            <a:ext cx="384048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INDEX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idx_salary</a:t>
            </a:r>
            <a:b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people (salary);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DEC83-8A28-4056-83EB-2AB3EE11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Query Problem</a:t>
            </a:r>
          </a:p>
        </p:txBody>
      </p:sp>
      <p:sp>
        <p:nvSpPr>
          <p:cNvPr id="37" name="Rectangle 68" hidden="1">
            <a:extLst>
              <a:ext uri="{FF2B5EF4-FFF2-40B4-BE49-F238E27FC236}">
                <a16:creationId xmlns:a16="http://schemas.microsoft.com/office/drawing/2014/main" id="{D6061E31-B434-475E-A9B2-05957DB2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57" y="2186753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8" hidden="1">
            <a:extLst>
              <a:ext uri="{FF2B5EF4-FFF2-40B4-BE49-F238E27FC236}">
                <a16:creationId xmlns:a16="http://schemas.microsoft.com/office/drawing/2014/main" id="{F704C0E1-2802-4BCD-8E6A-83A2B3E4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58" y="2576159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68" hidden="1">
            <a:extLst>
              <a:ext uri="{FF2B5EF4-FFF2-40B4-BE49-F238E27FC236}">
                <a16:creationId xmlns:a16="http://schemas.microsoft.com/office/drawing/2014/main" id="{0BCE04D3-296D-4CBB-B32D-83457B23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32" y="3368396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8" hidden="1">
            <a:extLst>
              <a:ext uri="{FF2B5EF4-FFF2-40B4-BE49-F238E27FC236}">
                <a16:creationId xmlns:a16="http://schemas.microsoft.com/office/drawing/2014/main" id="{AE1E68F8-D850-4DD5-80D8-DFC35948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320" y="1377128"/>
            <a:ext cx="91440" cy="91440"/>
          </a:xfrm>
          <a:prstGeom prst="rect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2086B126-26D1-4D3E-9FBF-1CF058C6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" y="1578132"/>
            <a:ext cx="3931920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child.Next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()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removeFromIndex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idx_salary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, 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t.salary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, t)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updateTuple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t.salary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= 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t.salary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+ 100)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insertIntoIndex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idx_salary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, 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t.salary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, t)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C1E1A583-DE80-40AD-8B61-802FB555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08177"/>
            <a:ext cx="2107397" cy="6740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for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 </a:t>
            </a:r>
            <a:r>
              <a:rPr lang="en-US" sz="14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Index</a:t>
            </a:r>
            <a:r>
              <a:rPr lang="en-US" sz="1400" baseline="-25000" dirty="0" err="1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people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if 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t.salary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&lt; 1100: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EF3E42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    </a:t>
            </a:r>
            <a:r>
              <a:rPr lang="en-US" sz="14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emit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/>
                <a:cs typeface="Consolas" pitchFamily="49" charset="0"/>
              </a:rPr>
              <a:t>(t)</a:t>
            </a:r>
          </a:p>
        </p:txBody>
      </p:sp>
      <p:cxnSp>
        <p:nvCxnSpPr>
          <p:cNvPr id="53" name="3-&gt;2">
            <a:extLst>
              <a:ext uri="{FF2B5EF4-FFF2-40B4-BE49-F238E27FC236}">
                <a16:creationId xmlns:a16="http://schemas.microsoft.com/office/drawing/2014/main" id="{48732D5D-F495-4006-86A4-0266EA79A8A6}"/>
              </a:ext>
            </a:extLst>
          </p:cNvPr>
          <p:cNvCxnSpPr>
            <a:cxnSpLocks noChangeShapeType="1"/>
            <a:stCxn id="63" idx="1"/>
            <a:endCxn id="14" idx="1"/>
          </p:cNvCxnSpPr>
          <p:nvPr/>
        </p:nvCxnSpPr>
        <p:spPr bwMode="auto">
          <a:xfrm rot="10800000" flipH="1" flipV="1">
            <a:off x="563880" y="1731425"/>
            <a:ext cx="517206" cy="1525842"/>
          </a:xfrm>
          <a:prstGeom prst="curvedConnector3">
            <a:avLst>
              <a:gd name="adj1" fmla="val -44199"/>
            </a:avLst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" name="marks" hidden="1">
            <a:extLst>
              <a:ext uri="{FF2B5EF4-FFF2-40B4-BE49-F238E27FC236}">
                <a16:creationId xmlns:a16="http://schemas.microsoft.com/office/drawing/2014/main" id="{D61FB35F-D970-46FF-B8C6-A6936AC6EF66}"/>
              </a:ext>
            </a:extLst>
          </p:cNvPr>
          <p:cNvGrpSpPr/>
          <p:nvPr/>
        </p:nvGrpSpPr>
        <p:grpSpPr>
          <a:xfrm>
            <a:off x="563880" y="1708565"/>
            <a:ext cx="3825240" cy="629184"/>
            <a:chOff x="1412000" y="1459230"/>
            <a:chExt cx="3825240" cy="629184"/>
          </a:xfrm>
        </p:grpSpPr>
        <p:sp>
          <p:nvSpPr>
            <p:cNvPr id="62" name="mark">
              <a:extLst>
                <a:ext uri="{FF2B5EF4-FFF2-40B4-BE49-F238E27FC236}">
                  <a16:creationId xmlns:a16="http://schemas.microsoft.com/office/drawing/2014/main" id="{039666D0-2D0C-44F9-9468-1BCE43D9EBF2}"/>
                </a:ext>
              </a:extLst>
            </p:cNvPr>
            <p:cNvSpPr/>
            <p:nvPr/>
          </p:nvSpPr>
          <p:spPr>
            <a:xfrm>
              <a:off x="3362720" y="1471609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 Light" pitchFamily="34" charset="0"/>
                <a:cs typeface="Consolas" pitchFamily="49" charset="0"/>
              </a:endParaRPr>
            </a:p>
          </p:txBody>
        </p:sp>
        <p:sp>
          <p:nvSpPr>
            <p:cNvPr id="63" name="mark">
              <a:extLst>
                <a:ext uri="{FF2B5EF4-FFF2-40B4-BE49-F238E27FC236}">
                  <a16:creationId xmlns:a16="http://schemas.microsoft.com/office/drawing/2014/main" id="{103D0341-2A12-4091-A1E5-D26D9438342A}"/>
                </a:ext>
              </a:extLst>
            </p:cNvPr>
            <p:cNvSpPr/>
            <p:nvPr/>
          </p:nvSpPr>
          <p:spPr>
            <a:xfrm>
              <a:off x="1412000" y="1459230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 Light" pitchFamily="34" charset="0"/>
                <a:cs typeface="Consolas" pitchFamily="49" charset="0"/>
              </a:endParaRPr>
            </a:p>
          </p:txBody>
        </p:sp>
        <p:sp>
          <p:nvSpPr>
            <p:cNvPr id="65" name="mark">
              <a:extLst>
                <a:ext uri="{FF2B5EF4-FFF2-40B4-BE49-F238E27FC236}">
                  <a16:creationId xmlns:a16="http://schemas.microsoft.com/office/drawing/2014/main" id="{79D6B2C4-488A-4E28-94EE-F8CFD81AB4C2}"/>
                </a:ext>
              </a:extLst>
            </p:cNvPr>
            <p:cNvSpPr/>
            <p:nvPr/>
          </p:nvSpPr>
          <p:spPr>
            <a:xfrm>
              <a:off x="5191520" y="2042694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 Light" pitchFamily="34" charset="0"/>
                <a:cs typeface="Consolas" pitchFamily="49" charset="0"/>
              </a:endParaRPr>
            </a:p>
          </p:txBody>
        </p:sp>
        <p:sp>
          <p:nvSpPr>
            <p:cNvPr id="84" name="mark">
              <a:extLst>
                <a:ext uri="{FF2B5EF4-FFF2-40B4-BE49-F238E27FC236}">
                  <a16:creationId xmlns:a16="http://schemas.microsoft.com/office/drawing/2014/main" id="{7185F170-378F-40C7-A651-F1B056525B7E}"/>
                </a:ext>
              </a:extLst>
            </p:cNvPr>
            <p:cNvSpPr/>
            <p:nvPr/>
          </p:nvSpPr>
          <p:spPr>
            <a:xfrm>
              <a:off x="5191520" y="1636615"/>
              <a:ext cx="45720" cy="45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 Light" pitchFamily="34" charset="0"/>
                <a:cs typeface="Consolas" pitchFamily="49" charset="0"/>
              </a:endParaRPr>
            </a:p>
          </p:txBody>
        </p:sp>
      </p:grpSp>
      <p:sp>
        <p:nvSpPr>
          <p:cNvPr id="6" name="Text Box 4">
            <a:extLst>
              <a:ext uri="{FF2B5EF4-FFF2-40B4-BE49-F238E27FC236}">
                <a16:creationId xmlns:a16="http://schemas.microsoft.com/office/drawing/2014/main" id="{58D3E585-6344-40AF-8327-E7352291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543" y="1826175"/>
            <a:ext cx="384048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b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salary = salary + 100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salary &lt; 1100</a:t>
            </a:r>
          </a:p>
        </p:txBody>
      </p:sp>
      <p:cxnSp>
        <p:nvCxnSpPr>
          <p:cNvPr id="86" name="3-&gt;2">
            <a:extLst>
              <a:ext uri="{FF2B5EF4-FFF2-40B4-BE49-F238E27FC236}">
                <a16:creationId xmlns:a16="http://schemas.microsoft.com/office/drawing/2014/main" id="{3CAA7844-C3DB-4CB4-BF64-723E567AB747}"/>
              </a:ext>
            </a:extLst>
          </p:cNvPr>
          <p:cNvCxnSpPr>
            <a:cxnSpLocks noChangeShapeType="1"/>
            <a:stCxn id="8" idx="3"/>
            <a:endCxn id="62" idx="3"/>
          </p:cNvCxnSpPr>
          <p:nvPr/>
        </p:nvCxnSpPr>
        <p:spPr bwMode="auto">
          <a:xfrm flipV="1">
            <a:off x="2133600" y="1743804"/>
            <a:ext cx="426720" cy="1898554"/>
          </a:xfrm>
          <a:prstGeom prst="curvedConnector3">
            <a:avLst>
              <a:gd name="adj1" fmla="val 294196"/>
            </a:avLst>
          </a:prstGeom>
          <a:noFill/>
          <a:ln w="317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7549C17-341B-4CE8-B634-3A82B75E1713}"/>
              </a:ext>
            </a:extLst>
          </p:cNvPr>
          <p:cNvGrpSpPr/>
          <p:nvPr/>
        </p:nvGrpSpPr>
        <p:grpSpPr>
          <a:xfrm>
            <a:off x="5804316" y="3150052"/>
            <a:ext cx="2564806" cy="1088666"/>
            <a:chOff x="5804316" y="3150052"/>
            <a:chExt cx="2564806" cy="108866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FA1A914-5CFF-4D60-82D6-C20C499F3B9A}"/>
                </a:ext>
              </a:extLst>
            </p:cNvPr>
            <p:cNvGrpSpPr/>
            <p:nvPr/>
          </p:nvGrpSpPr>
          <p:grpSpPr>
            <a:xfrm>
              <a:off x="6248400" y="3486150"/>
              <a:ext cx="1600422" cy="752568"/>
              <a:chOff x="1771539" y="1885950"/>
              <a:chExt cx="1600422" cy="752568"/>
            </a:xfrm>
          </p:grpSpPr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99FAEE68-BBED-4FAD-A777-582922E55679}"/>
                  </a:ext>
                </a:extLst>
              </p:cNvPr>
              <p:cNvSpPr/>
              <p:nvPr/>
            </p:nvSpPr>
            <p:spPr bwMode="auto">
              <a:xfrm>
                <a:off x="1771650" y="1885950"/>
                <a:ext cx="1600200" cy="6286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>
                  <a:latin typeface="Times New Roman" pitchFamily="-112" charset="0"/>
                </a:endParaRPr>
              </a:p>
            </p:txBody>
          </p:sp>
          <p:grpSp>
            <p:nvGrpSpPr>
              <p:cNvPr id="90" name="Group 4">
                <a:extLst>
                  <a:ext uri="{FF2B5EF4-FFF2-40B4-BE49-F238E27FC236}">
                    <a16:creationId xmlns:a16="http://schemas.microsoft.com/office/drawing/2014/main" id="{AE857D47-5FAA-48EB-BD71-A21F4F8B1F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1539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103" name="Rectangle 3">
                  <a:extLst>
                    <a:ext uri="{FF2B5EF4-FFF2-40B4-BE49-F238E27FC236}">
                      <a16:creationId xmlns:a16="http://schemas.microsoft.com/office/drawing/2014/main" id="{32F7DB3B-D571-4099-BEC4-81E4B4C42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4" name="Rectangle 12">
                  <a:extLst>
                    <a:ext uri="{FF2B5EF4-FFF2-40B4-BE49-F238E27FC236}">
                      <a16:creationId xmlns:a16="http://schemas.microsoft.com/office/drawing/2014/main" id="{29DED5DB-21AB-470A-A707-08DE43475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5" name="Rectangle 13">
                  <a:extLst>
                    <a:ext uri="{FF2B5EF4-FFF2-40B4-BE49-F238E27FC236}">
                      <a16:creationId xmlns:a16="http://schemas.microsoft.com/office/drawing/2014/main" id="{FB8CC893-973F-4A51-8C32-3259C6727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91" name="Group 15">
                <a:extLst>
                  <a:ext uri="{FF2B5EF4-FFF2-40B4-BE49-F238E27FC236}">
                    <a16:creationId xmlns:a16="http://schemas.microsoft.com/office/drawing/2014/main" id="{56F1324D-0629-4CBD-8DDE-9DF856706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0697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5BF4570-667C-4377-B438-65133A776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80D2202-E4FA-4DA6-9714-284B35876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229BB9DA-3BE5-493E-9766-2622C965F8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92" name="Group 19">
                <a:extLst>
                  <a:ext uri="{FF2B5EF4-FFF2-40B4-BE49-F238E27FC236}">
                    <a16:creationId xmlns:a16="http://schemas.microsoft.com/office/drawing/2014/main" id="{3D73B8FA-655F-4AE0-AE1F-24CC886E3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9855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97" name="Rectangle 20">
                  <a:extLst>
                    <a:ext uri="{FF2B5EF4-FFF2-40B4-BE49-F238E27FC236}">
                      <a16:creationId xmlns:a16="http://schemas.microsoft.com/office/drawing/2014/main" id="{4D75D71F-87AA-4964-B95D-38FA683EB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98" name="Rectangle 21">
                  <a:extLst>
                    <a:ext uri="{FF2B5EF4-FFF2-40B4-BE49-F238E27FC236}">
                      <a16:creationId xmlns:a16="http://schemas.microsoft.com/office/drawing/2014/main" id="{94F4E941-7E69-49F1-A7CB-8714200D6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99" name="Rectangle 22">
                  <a:extLst>
                    <a:ext uri="{FF2B5EF4-FFF2-40B4-BE49-F238E27FC236}">
                      <a16:creationId xmlns:a16="http://schemas.microsoft.com/office/drawing/2014/main" id="{81C72123-171B-4472-A59D-391E5FB48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93" name="Group 23">
                <a:extLst>
                  <a:ext uri="{FF2B5EF4-FFF2-40B4-BE49-F238E27FC236}">
                    <a16:creationId xmlns:a16="http://schemas.microsoft.com/office/drawing/2014/main" id="{9A942B1F-14E8-4C79-856A-CD55E359F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9014" y="2524188"/>
                <a:ext cx="342947" cy="114330"/>
                <a:chOff x="609600" y="3827324"/>
                <a:chExt cx="457200" cy="152400"/>
              </a:xfrm>
            </p:grpSpPr>
            <p:sp>
              <p:nvSpPr>
                <p:cNvPr id="94" name="Rectangle 24">
                  <a:extLst>
                    <a:ext uri="{FF2B5EF4-FFF2-40B4-BE49-F238E27FC236}">
                      <a16:creationId xmlns:a16="http://schemas.microsoft.com/office/drawing/2014/main" id="{6C02CD4B-C5F2-4318-B3E8-D7EC8F5AE4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95" name="Rectangle 25">
                  <a:extLst>
                    <a:ext uri="{FF2B5EF4-FFF2-40B4-BE49-F238E27FC236}">
                      <a16:creationId xmlns:a16="http://schemas.microsoft.com/office/drawing/2014/main" id="{20F98A6F-BDDB-47E8-9E44-16187E14B3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0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96" name="Rectangle 26">
                  <a:extLst>
                    <a:ext uri="{FF2B5EF4-FFF2-40B4-BE49-F238E27FC236}">
                      <a16:creationId xmlns:a16="http://schemas.microsoft.com/office/drawing/2014/main" id="{12728943-09AB-4957-A3C3-2C37D9839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400" y="3827324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rgbClr val="646464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06" name="Text Box 10">
              <a:extLst>
                <a:ext uri="{FF2B5EF4-FFF2-40B4-BE49-F238E27FC236}">
                  <a16:creationId xmlns:a16="http://schemas.microsoft.com/office/drawing/2014/main" id="{EA751F43-D201-452B-A827-FFF94E1D9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16" y="3150052"/>
              <a:ext cx="2564806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2"/>
                  </a:solidFill>
                  <a:latin typeface="Inconsolata" panose="00000509000000000000" pitchFamily="49" charset="0"/>
                </a:defRPr>
              </a:lvl1pPr>
              <a:lvl2pPr marL="742950" indent="-28575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Index(</a:t>
              </a:r>
              <a:r>
                <a:rPr lang="en-US" dirty="0" err="1">
                  <a:solidFill>
                    <a:schemeClr val="accent1"/>
                  </a:solidFill>
                </a:rPr>
                <a:t>people.salary</a:t>
              </a:r>
              <a:r>
                <a:rPr lang="en-US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107" name="Right Arrow 6">
            <a:extLst>
              <a:ext uri="{FF2B5EF4-FFF2-40B4-BE49-F238E27FC236}">
                <a16:creationId xmlns:a16="http://schemas.microsoft.com/office/drawing/2014/main" id="{FD86CEC7-0CB7-4084-8A56-08F3D46EDE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36687" y="4278712"/>
            <a:ext cx="36576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" name="Index-Tuple1">
            <a:extLst>
              <a:ext uri="{FF2B5EF4-FFF2-40B4-BE49-F238E27FC236}">
                <a16:creationId xmlns:a16="http://schemas.microsoft.com/office/drawing/2014/main" id="{161E6BD2-71F3-4317-9FB4-0FA2816E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717" y="4652219"/>
            <a:ext cx="897682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 b="0" dirty="0">
                <a:solidFill>
                  <a:schemeClr val="accent1"/>
                </a:solidFill>
              </a:rPr>
              <a:t>(999,Andy)</a:t>
            </a:r>
          </a:p>
        </p:txBody>
      </p:sp>
      <p:sp>
        <p:nvSpPr>
          <p:cNvPr id="54" name="Op-Tuple1">
            <a:extLst>
              <a:ext uri="{FF2B5EF4-FFF2-40B4-BE49-F238E27FC236}">
                <a16:creationId xmlns:a16="http://schemas.microsoft.com/office/drawing/2014/main" id="{675AC306-46F1-4BF1-96CF-495B7471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254" y="1600200"/>
            <a:ext cx="987451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 b="0" dirty="0">
                <a:solidFill>
                  <a:schemeClr val="accent1"/>
                </a:solidFill>
              </a:rPr>
              <a:t>(1099,Andy)</a:t>
            </a:r>
          </a:p>
        </p:txBody>
      </p:sp>
      <p:sp>
        <p:nvSpPr>
          <p:cNvPr id="55" name="Index-Tuple2">
            <a:extLst>
              <a:ext uri="{FF2B5EF4-FFF2-40B4-BE49-F238E27FC236}">
                <a16:creationId xmlns:a16="http://schemas.microsoft.com/office/drawing/2014/main" id="{BA4EA83F-C3EB-4473-A3DE-35979CC70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155" y="4652219"/>
            <a:ext cx="987451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 b="0" dirty="0">
                <a:solidFill>
                  <a:schemeClr val="accent1"/>
                </a:solidFill>
              </a:rPr>
              <a:t>(1099,Andy)</a:t>
            </a:r>
          </a:p>
        </p:txBody>
      </p:sp>
      <p:sp>
        <p:nvSpPr>
          <p:cNvPr id="112" name="Op-Tuple2">
            <a:extLst>
              <a:ext uri="{FF2B5EF4-FFF2-40B4-BE49-F238E27FC236}">
                <a16:creationId xmlns:a16="http://schemas.microsoft.com/office/drawing/2014/main" id="{2472901E-6063-4610-88FF-277F420E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654" y="1587500"/>
            <a:ext cx="987451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 b="0" dirty="0">
                <a:solidFill>
                  <a:schemeClr val="accent1"/>
                </a:solidFill>
              </a:rPr>
              <a:t>(1199,Andy)</a:t>
            </a:r>
          </a:p>
        </p:txBody>
      </p:sp>
      <p:cxnSp>
        <p:nvCxnSpPr>
          <p:cNvPr id="114" name="RemoveIndex">
            <a:extLst>
              <a:ext uri="{FF2B5EF4-FFF2-40B4-BE49-F238E27FC236}">
                <a16:creationId xmlns:a16="http://schemas.microsoft.com/office/drawing/2014/main" id="{64B6C2F1-708A-4145-8D21-75405B5DB4EB}"/>
              </a:ext>
            </a:extLst>
          </p:cNvPr>
          <p:cNvCxnSpPr>
            <a:cxnSpLocks noChangeShapeType="1"/>
            <a:stCxn id="84" idx="3"/>
            <a:endCxn id="106" idx="1"/>
          </p:cNvCxnSpPr>
          <p:nvPr/>
        </p:nvCxnSpPr>
        <p:spPr bwMode="auto">
          <a:xfrm>
            <a:off x="4389120" y="1908810"/>
            <a:ext cx="1415196" cy="1395131"/>
          </a:xfrm>
          <a:prstGeom prst="curvedConnector3">
            <a:avLst>
              <a:gd name="adj1" fmla="val 39680"/>
            </a:avLst>
          </a:prstGeom>
          <a:noFill/>
          <a:ln w="31750" algn="ctr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InsertIndex">
            <a:extLst>
              <a:ext uri="{FF2B5EF4-FFF2-40B4-BE49-F238E27FC236}">
                <a16:creationId xmlns:a16="http://schemas.microsoft.com/office/drawing/2014/main" id="{E1F5F27D-6CBC-4D13-9B26-45F97CA67492}"/>
              </a:ext>
            </a:extLst>
          </p:cNvPr>
          <p:cNvCxnSpPr>
            <a:cxnSpLocks noChangeShapeType="1"/>
            <a:stCxn id="65" idx="3"/>
            <a:endCxn id="106" idx="1"/>
          </p:cNvCxnSpPr>
          <p:nvPr/>
        </p:nvCxnSpPr>
        <p:spPr bwMode="auto">
          <a:xfrm>
            <a:off x="4389120" y="2314889"/>
            <a:ext cx="1415196" cy="989052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" name="Skull">
            <a:extLst>
              <a:ext uri="{FF2B5EF4-FFF2-40B4-BE49-F238E27FC236}">
                <a16:creationId xmlns:a16="http://schemas.microsoft.com/office/drawing/2014/main" id="{8A3E736F-341E-4E2D-8A40-D44821E3A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581400" y="277673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k" hidden="1">
            <a:extLst>
              <a:ext uri="{FF2B5EF4-FFF2-40B4-BE49-F238E27FC236}">
                <a16:creationId xmlns:a16="http://schemas.microsoft.com/office/drawing/2014/main" id="{0AE6EBF8-116C-F8E0-797D-434BD8AE0EA0}"/>
              </a:ext>
            </a:extLst>
          </p:cNvPr>
          <p:cNvSpPr/>
          <p:nvPr/>
        </p:nvSpPr>
        <p:spPr>
          <a:xfrm>
            <a:off x="2087880" y="3619498"/>
            <a:ext cx="4572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nsolas" pitchFamily="49" charset="0"/>
              <a:ea typeface="Open Sans Light" pitchFamily="34" charset="0"/>
              <a:cs typeface="Consolas" pitchFamily="49" charset="0"/>
            </a:endParaRPr>
          </a:p>
        </p:txBody>
      </p:sp>
      <p:sp>
        <p:nvSpPr>
          <p:cNvPr id="14" name="mark" hidden="1">
            <a:extLst>
              <a:ext uri="{FF2B5EF4-FFF2-40B4-BE49-F238E27FC236}">
                <a16:creationId xmlns:a16="http://schemas.microsoft.com/office/drawing/2014/main" id="{1C7C0A6C-3855-E68D-2A05-9324125CB8C8}"/>
              </a:ext>
            </a:extLst>
          </p:cNvPr>
          <p:cNvSpPr/>
          <p:nvPr/>
        </p:nvSpPr>
        <p:spPr>
          <a:xfrm>
            <a:off x="1081086" y="3234407"/>
            <a:ext cx="4572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nsolas" pitchFamily="49" charset="0"/>
              <a:ea typeface="Open Sans Light" pitchFamily="34" charset="0"/>
              <a:cs typeface="Consolas" pitchFamily="49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D781DA6-3A52-BEB8-37B5-A94A08E47100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44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97D6E-2C2B-3B94-5590-6D95EBFB351A}"/>
              </a:ext>
            </a:extLst>
          </p:cNvPr>
          <p:cNvGrpSpPr/>
          <p:nvPr/>
        </p:nvGrpSpPr>
        <p:grpSpPr>
          <a:xfrm>
            <a:off x="76200" y="742950"/>
            <a:ext cx="1181836" cy="386894"/>
            <a:chOff x="228600" y="819150"/>
            <a:chExt cx="1181836" cy="386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B44B8F-1ADC-5ECF-47E9-DE8FF82032F3}"/>
                </a:ext>
              </a:extLst>
            </p:cNvPr>
            <p:cNvGrpSpPr/>
            <p:nvPr/>
          </p:nvGrpSpPr>
          <p:grpSpPr>
            <a:xfrm>
              <a:off x="228600" y="819150"/>
              <a:ext cx="1181836" cy="215444"/>
              <a:chOff x="228600" y="819150"/>
              <a:chExt cx="1181836" cy="215444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DB31249-5CEE-A7A4-B88B-49303BCBE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116" y="926872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13FE71-2660-DE6F-2F3F-24C304584392}"/>
                  </a:ext>
                </a:extLst>
              </p:cNvPr>
              <p:cNvSpPr txBox="1"/>
              <p:nvPr/>
            </p:nvSpPr>
            <p:spPr>
              <a:xfrm>
                <a:off x="228600" y="819150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Control Flow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559ACE-22FB-B701-2A3B-44967BCB7AD6}"/>
                </a:ext>
              </a:extLst>
            </p:cNvPr>
            <p:cNvGrpSpPr/>
            <p:nvPr/>
          </p:nvGrpSpPr>
          <p:grpSpPr>
            <a:xfrm>
              <a:off x="228600" y="990600"/>
              <a:ext cx="1181836" cy="215444"/>
              <a:chOff x="269774" y="1101394"/>
              <a:chExt cx="1181836" cy="215444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6DC5675-745A-9608-67EC-7D5DCE54A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290" y="1209116"/>
                <a:ext cx="274320" cy="0"/>
              </a:xfrm>
              <a:prstGeom prst="straightConnector1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66F37F-2BBB-F0C7-A7F0-2BD5C8557DDC}"/>
                  </a:ext>
                </a:extLst>
              </p:cNvPr>
              <p:cNvSpPr txBox="1"/>
              <p:nvPr/>
            </p:nvSpPr>
            <p:spPr>
              <a:xfrm>
                <a:off x="269774" y="1101394"/>
                <a:ext cx="8732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Data Flow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51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5802E-6 L -0.2868 -0.5932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0" y="-2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3457E-6 L 0.23368 0.37562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5062E-6 L 0.09809 -3.95062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5802E-6 L -0.38577 -0.59599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47" grpId="0"/>
      <p:bldP spid="47" grpId="1"/>
      <p:bldP spid="47" grpId="2"/>
      <p:bldP spid="54" grpId="0"/>
      <p:bldP spid="54" grpId="1"/>
      <p:bldP spid="54" grpId="2"/>
      <p:bldP spid="55" grpId="0"/>
      <p:bldP spid="55" grpId="1"/>
      <p:bldP spid="55" grpId="2"/>
      <p:bldP spid="1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1EB3EE-9388-4A12-8029-64A536FF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Halloween Problem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63E42-4569-47F2-BE24-0217474A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Anomaly where an update operation changes the physical location of a tuple, which causes a scan operator to visit the tuple multiple times.</a:t>
            </a:r>
          </a:p>
          <a:p>
            <a:pPr lvl="1"/>
            <a:r>
              <a:rPr lang="en-US"/>
              <a:t>Can occur on clustered tables or index scans.</a:t>
            </a:r>
          </a:p>
          <a:p>
            <a:endParaRPr lang="en-US" sz="1200"/>
          </a:p>
          <a:p>
            <a:r>
              <a:rPr lang="en-US"/>
              <a:t>First </a:t>
            </a:r>
            <a:r>
              <a:rPr lang="en-US">
                <a:hlinkClick r:id="rId3"/>
              </a:rPr>
              <a:t>discovered</a:t>
            </a:r>
            <a:r>
              <a:rPr lang="en-US"/>
              <a:t> by IBM researchers while working on System R on Halloween day in 1976.</a:t>
            </a:r>
          </a:p>
          <a:p>
            <a:endParaRPr lang="en-US" sz="1200"/>
          </a:p>
          <a:p>
            <a:r>
              <a:rPr lang="en-US" b="1"/>
              <a:t>Solution</a:t>
            </a:r>
            <a:r>
              <a:rPr lang="en-US"/>
              <a:t>: Track modified record ids per query.</a:t>
            </a:r>
            <a:endParaRPr lang="en-US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FEB18EF-BAA7-C8AE-0603-633888FA9968}"/>
              </a:ext>
            </a:extLst>
          </p:cNvPr>
          <p:cNvSpPr txBox="1">
            <a:spLocks/>
          </p:cNvSpPr>
          <p:nvPr/>
        </p:nvSpPr>
        <p:spPr>
          <a:xfrm>
            <a:off x="8763000" y="-794"/>
            <a:ext cx="38100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  <a:cs typeface="+mn-cs"/>
              </a:rPr>
              <a:pPr algn="r"/>
              <a:t>45</a:t>
            </a:fld>
            <a:endParaRPr lang="en-US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6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Processing Models</a:t>
            </a:r>
          </a:p>
          <a:p>
            <a:r>
              <a:rPr lang="en-US" dirty="0"/>
              <a:t>Access Methods</a:t>
            </a:r>
          </a:p>
          <a:p>
            <a:r>
              <a:rPr lang="en-US" dirty="0"/>
              <a:t>Modification Queries</a:t>
            </a:r>
          </a:p>
          <a:p>
            <a:r>
              <a:rPr lang="en-US"/>
              <a:t>Expression Evaluation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31E72-BD18-48F5-9499-8E60CD579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/>
          <a:p>
            <a:pPr algn="r"/>
            <a:fld id="{97DD1AB5-42BA-4E8A-BFEE-435884E16AAB}" type="slidenum">
              <a:rPr lang="en-US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</a:rPr>
              <a:pPr algn="r"/>
              <a:t>5</a:t>
            </a:fld>
            <a:endParaRPr lang="en-US" dirty="0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8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B07C69-C8BC-4A41-AE47-0E6A836B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E01D9-00C9-4C51-88FE-B62663BE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DBMS's </a:t>
            </a:r>
            <a:r>
              <a:rPr lang="en-US" b="1" u="sng" dirty="0"/>
              <a:t>processing model</a:t>
            </a:r>
            <a:r>
              <a:rPr lang="en-US" dirty="0"/>
              <a:t> defines how the system executes a query plan and moves data from one operator to the next.</a:t>
            </a:r>
          </a:p>
          <a:p>
            <a:pPr lvl="1"/>
            <a:r>
              <a:rPr lang="en-US" dirty="0"/>
              <a:t>Different trade-offs for workloads (OLTP vs. OLAP).</a:t>
            </a:r>
          </a:p>
          <a:p>
            <a:endParaRPr lang="en-US" sz="1200" dirty="0"/>
          </a:p>
          <a:p>
            <a:r>
              <a:rPr lang="en-US" dirty="0"/>
              <a:t>Each processing model is comprised of two types of execution paths:</a:t>
            </a:r>
          </a:p>
          <a:p>
            <a:pPr lvl="1"/>
            <a:r>
              <a:rPr lang="en-US" b="1" dirty="0"/>
              <a:t>Control Flow:</a:t>
            </a:r>
            <a:r>
              <a:rPr lang="en-US" dirty="0"/>
              <a:t> How the DBMS invokes an operator.</a:t>
            </a:r>
          </a:p>
          <a:p>
            <a:pPr lvl="1"/>
            <a:r>
              <a:rPr lang="en-US" b="1" dirty="0"/>
              <a:t>Data Flow:</a:t>
            </a:r>
            <a:r>
              <a:rPr lang="en-US" dirty="0"/>
              <a:t> How an operator sends its results.</a:t>
            </a:r>
            <a:endParaRPr lang="en-US" sz="1200" dirty="0"/>
          </a:p>
          <a:p>
            <a:endParaRPr lang="en-US" sz="1200" dirty="0"/>
          </a:p>
          <a:p>
            <a:r>
              <a:rPr lang="en-US" dirty="0"/>
              <a:t>The output of an operator can be either whole tuples (NSM) or subsets of columns (DSM).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E020A0-B3F0-7830-C10E-F7BA8B759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4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query plan is a DAG of </a:t>
            </a:r>
            <a:r>
              <a:rPr lang="en-US" b="1" u="sng" dirty="0"/>
              <a:t>operators</a:t>
            </a:r>
            <a:r>
              <a:rPr lang="en-US" dirty="0"/>
              <a:t>.</a:t>
            </a:r>
            <a:br>
              <a:rPr lang="en-US" dirty="0"/>
            </a:br>
            <a:endParaRPr lang="en-US" sz="1200" dirty="0"/>
          </a:p>
          <a:p>
            <a:endParaRPr lang="en-US" dirty="0"/>
          </a:p>
          <a:p>
            <a:r>
              <a:rPr lang="en-US" dirty="0"/>
              <a:t>Naïve idea:</a:t>
            </a:r>
            <a:r>
              <a:rPr lang="en-US" sz="1200" dirty="0"/>
              <a:t> </a:t>
            </a:r>
            <a:r>
              <a:rPr lang="en-US" dirty="0"/>
              <a:t>look for an operator whose children are complete, run this operator until done</a:t>
            </a:r>
          </a:p>
          <a:p>
            <a:endParaRPr lang="en-US" dirty="0"/>
          </a:p>
          <a:p>
            <a:r>
              <a:rPr lang="en-US" b="1" dirty="0"/>
              <a:t>Problem:</a:t>
            </a:r>
            <a:r>
              <a:rPr lang="en-US" dirty="0"/>
              <a:t> what to do with intermediate results?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062B14-A8C2-3712-9604-C9CBC0C42EC9}"/>
              </a:ext>
            </a:extLst>
          </p:cNvPr>
          <p:cNvGrpSpPr/>
          <p:nvPr/>
        </p:nvGrpSpPr>
        <p:grpSpPr>
          <a:xfrm>
            <a:off x="6096000" y="2124849"/>
            <a:ext cx="2895600" cy="2514600"/>
            <a:chOff x="6096000" y="2419350"/>
            <a:chExt cx="2895600" cy="2514600"/>
          </a:xfrm>
        </p:grpSpPr>
        <p:sp>
          <p:nvSpPr>
            <p:cNvPr id="27" name="Rectangle 68">
              <a:extLst>
                <a:ext uri="{FF2B5EF4-FFF2-40B4-BE49-F238E27FC236}">
                  <a16:creationId xmlns:a16="http://schemas.microsoft.com/office/drawing/2014/main" id="{EF6B5FEA-B83F-56BD-ECC5-10E02E76E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19350"/>
              <a:ext cx="28956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9E5592-3118-A731-297A-DD6DCC6D8918}"/>
                </a:ext>
              </a:extLst>
            </p:cNvPr>
            <p:cNvGrpSpPr/>
            <p:nvPr/>
          </p:nvGrpSpPr>
          <p:grpSpPr>
            <a:xfrm>
              <a:off x="6587082" y="2533654"/>
              <a:ext cx="2137814" cy="2391574"/>
              <a:chOff x="6587082" y="2466176"/>
              <a:chExt cx="2137814" cy="2391574"/>
            </a:xfrm>
          </p:grpSpPr>
          <p:sp>
            <p:nvSpPr>
              <p:cNvPr id="29" name="Text Box 13">
                <a:extLst>
                  <a:ext uri="{FF2B5EF4-FFF2-40B4-BE49-F238E27FC236}">
                    <a16:creationId xmlns:a16="http://schemas.microsoft.com/office/drawing/2014/main" id="{602C809F-FC9D-D839-C832-33D62B286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082" y="4352152"/>
                <a:ext cx="335027" cy="48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30" name="Text Box 14">
                <a:extLst>
                  <a:ext uri="{FF2B5EF4-FFF2-40B4-BE49-F238E27FC236}">
                    <a16:creationId xmlns:a16="http://schemas.microsoft.com/office/drawing/2014/main" id="{7308814E-EE4D-33E7-B881-FD37C00D5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882" y="4352151"/>
                <a:ext cx="310983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3600" b="1" u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S</a:t>
                </a:r>
              </a:p>
            </p:txBody>
          </p:sp>
          <p:sp>
            <p:nvSpPr>
              <p:cNvPr id="37" name="TextBox 70">
                <a:extLst>
                  <a:ext uri="{FF2B5EF4-FFF2-40B4-BE49-F238E27FC236}">
                    <a16:creationId xmlns:a16="http://schemas.microsoft.com/office/drawing/2014/main" id="{6258C926-1B2E-8E17-B0F3-21887B1EBA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888" y="3321401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R.id=S.id</a:t>
                </a:r>
              </a:p>
            </p:txBody>
          </p:sp>
          <p:sp>
            <p:nvSpPr>
              <p:cNvPr id="38" name="TextBox 71">
                <a:extLst>
                  <a:ext uri="{FF2B5EF4-FFF2-40B4-BE49-F238E27FC236}">
                    <a16:creationId xmlns:a16="http://schemas.microsoft.com/office/drawing/2014/main" id="{6E696D70-9DF7-B611-8852-981CAEDA8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482" y="3924204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value&gt;100</a:t>
                </a:r>
              </a:p>
            </p:txBody>
          </p:sp>
          <p:sp>
            <p:nvSpPr>
              <p:cNvPr id="39" name="TextBox 72">
                <a:extLst>
                  <a:ext uri="{FF2B5EF4-FFF2-40B4-BE49-F238E27FC236}">
                    <a16:creationId xmlns:a16="http://schemas.microsoft.com/office/drawing/2014/main" id="{EA9C7C2E-6CA6-F959-B5FD-E9A5FA210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910" y="2770755"/>
                <a:ext cx="11669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R.id,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ＭＳ Ｐゴシック" charset="-128"/>
                    <a:cs typeface="Consolas" pitchFamily="49" charset="0"/>
                  </a:rPr>
                  <a:t>S.cdate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ＭＳ Ｐゴシック" charset="-128"/>
                  <a:cs typeface="Consolas" pitchFamily="49" charset="0"/>
                </a:endParaRPr>
              </a:p>
            </p:txBody>
          </p:sp>
          <p:grpSp>
            <p:nvGrpSpPr>
              <p:cNvPr id="40" name="Join Op">
                <a:extLst>
                  <a:ext uri="{FF2B5EF4-FFF2-40B4-BE49-F238E27FC236}">
                    <a16:creationId xmlns:a16="http://schemas.microsoft.com/office/drawing/2014/main" id="{A9BA301C-267C-71C5-91BF-D715E4E340A6}"/>
                  </a:ext>
                </a:extLst>
              </p:cNvPr>
              <p:cNvGrpSpPr/>
              <p:nvPr/>
            </p:nvGrpSpPr>
            <p:grpSpPr>
              <a:xfrm>
                <a:off x="7082856" y="3254068"/>
                <a:ext cx="503648" cy="384482"/>
                <a:chOff x="5195472" y="2425292"/>
                <a:chExt cx="503648" cy="384482"/>
              </a:xfrm>
            </p:grpSpPr>
            <p:sp>
              <p:nvSpPr>
                <p:cNvPr id="50" name="Rectangle 49" hidden="1">
                  <a:extLst>
                    <a:ext uri="{FF2B5EF4-FFF2-40B4-BE49-F238E27FC236}">
                      <a16:creationId xmlns:a16="http://schemas.microsoft.com/office/drawing/2014/main" id="{AC1DE439-1290-7FEE-D067-ACCED2B4E676}"/>
                    </a:ext>
                  </a:extLst>
                </p:cNvPr>
                <p:cNvSpPr/>
                <p:nvPr/>
              </p:nvSpPr>
              <p:spPr>
                <a:xfrm>
                  <a:off x="5222875" y="247379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 hidden="1">
                  <a:extLst>
                    <a:ext uri="{FF2B5EF4-FFF2-40B4-BE49-F238E27FC236}">
                      <a16:creationId xmlns:a16="http://schemas.microsoft.com/office/drawing/2014/main" id="{CB8EB588-BFDA-03E2-F1D5-B538B8C215FB}"/>
                    </a:ext>
                  </a:extLst>
                </p:cNvPr>
                <p:cNvSpPr/>
                <p:nvPr/>
              </p:nvSpPr>
              <p:spPr>
                <a:xfrm>
                  <a:off x="5577201" y="247783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 Box 20">
                  <a:extLst>
                    <a:ext uri="{FF2B5EF4-FFF2-40B4-BE49-F238E27FC236}">
                      <a16:creationId xmlns:a16="http://schemas.microsoft.com/office/drawing/2014/main" id="{52C14967-AEC2-BDCA-F664-4D5ACF22E1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425292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⨝</a:t>
                  </a:r>
                </a:p>
              </p:txBody>
            </p:sp>
          </p:grpSp>
          <p:grpSp>
            <p:nvGrpSpPr>
              <p:cNvPr id="41" name="Filter Op">
                <a:extLst>
                  <a:ext uri="{FF2B5EF4-FFF2-40B4-BE49-F238E27FC236}">
                    <a16:creationId xmlns:a16="http://schemas.microsoft.com/office/drawing/2014/main" id="{C7C49FBC-D6A8-384A-2963-57651925AAE4}"/>
                  </a:ext>
                </a:extLst>
              </p:cNvPr>
              <p:cNvGrpSpPr/>
              <p:nvPr/>
            </p:nvGrpSpPr>
            <p:grpSpPr>
              <a:xfrm>
                <a:off x="7501482" y="3840014"/>
                <a:ext cx="304800" cy="331936"/>
                <a:chOff x="5780945" y="3207779"/>
                <a:chExt cx="304800" cy="331936"/>
              </a:xfrm>
            </p:grpSpPr>
            <p:sp>
              <p:nvSpPr>
                <p:cNvPr id="48" name="Rectangle 47" hidden="1">
                  <a:extLst>
                    <a:ext uri="{FF2B5EF4-FFF2-40B4-BE49-F238E27FC236}">
                      <a16:creationId xmlns:a16="http://schemas.microsoft.com/office/drawing/2014/main" id="{C3B64EB1-A7DA-466A-D502-C7E69056237A}"/>
                    </a:ext>
                  </a:extLst>
                </p:cNvPr>
                <p:cNvSpPr/>
                <p:nvPr/>
              </p:nvSpPr>
              <p:spPr>
                <a:xfrm>
                  <a:off x="5963826" y="3207779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Text Box 20">
                  <a:extLst>
                    <a:ext uri="{FF2B5EF4-FFF2-40B4-BE49-F238E27FC236}">
                      <a16:creationId xmlns:a16="http://schemas.microsoft.com/office/drawing/2014/main" id="{E23FBB96-2A70-B41F-D5FA-DB23603F28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0945" y="3224701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ymbol" pitchFamily="18" charset="2"/>
                      <a:ea typeface="ＭＳ Ｐゴシック" charset="-128"/>
                      <a:cs typeface="+mn-cs"/>
                    </a:rPr>
                    <a:t>s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42" name="Text Box 20">
                <a:extLst>
                  <a:ext uri="{FF2B5EF4-FFF2-40B4-BE49-F238E27FC236}">
                    <a16:creationId xmlns:a16="http://schemas.microsoft.com/office/drawing/2014/main" id="{EC717917-E26A-CC56-C01A-F9A4B121BC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512" y="2676734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rPr>
                  <a:t>p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cxnSp>
            <p:nvCxnSpPr>
              <p:cNvPr id="43" name="Straight Connector 35">
                <a:extLst>
                  <a:ext uri="{FF2B5EF4-FFF2-40B4-BE49-F238E27FC236}">
                    <a16:creationId xmlns:a16="http://schemas.microsoft.com/office/drawing/2014/main" id="{BC4C9422-C32A-B887-92BD-785BEB0A9BD6}"/>
                  </a:ext>
                </a:extLst>
              </p:cNvPr>
              <p:cNvCxnSpPr>
                <a:cxnSpLocks noChangeShapeType="1"/>
                <a:stCxn id="29" idx="0"/>
                <a:endCxn id="50" idx="2"/>
              </p:cNvCxnSpPr>
              <p:nvPr/>
            </p:nvCxnSpPr>
            <p:spPr bwMode="auto">
              <a:xfrm flipV="1">
                <a:off x="6754596" y="3634507"/>
                <a:ext cx="416623" cy="717645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36">
                <a:extLst>
                  <a:ext uri="{FF2B5EF4-FFF2-40B4-BE49-F238E27FC236}">
                    <a16:creationId xmlns:a16="http://schemas.microsoft.com/office/drawing/2014/main" id="{4CED307E-0894-2AE1-6692-822A9C299624}"/>
                  </a:ext>
                </a:extLst>
              </p:cNvPr>
              <p:cNvCxnSpPr>
                <a:cxnSpLocks noChangeShapeType="1"/>
                <a:stCxn id="30" idx="0"/>
                <a:endCxn id="48" idx="2"/>
              </p:cNvCxnSpPr>
              <p:nvPr/>
            </p:nvCxnSpPr>
            <p:spPr bwMode="auto">
              <a:xfrm flipH="1" flipV="1">
                <a:off x="7745323" y="4171950"/>
                <a:ext cx="64051" cy="180201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39">
                <a:extLst>
                  <a:ext uri="{FF2B5EF4-FFF2-40B4-BE49-F238E27FC236}">
                    <a16:creationId xmlns:a16="http://schemas.microsoft.com/office/drawing/2014/main" id="{B7D0D166-1864-53DA-38BD-169DDECD27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19963" y="3059407"/>
                <a:ext cx="4263" cy="235443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2">
                <a:extLst>
                  <a:ext uri="{FF2B5EF4-FFF2-40B4-BE49-F238E27FC236}">
                    <a16:creationId xmlns:a16="http://schemas.microsoft.com/office/drawing/2014/main" id="{CE9E2FB7-5BF7-D128-39BD-B5FC191A6DAF}"/>
                  </a:ext>
                </a:extLst>
              </p:cNvPr>
              <p:cNvCxnSpPr>
                <a:cxnSpLocks noChangeShapeType="1"/>
                <a:stCxn id="49" idx="0"/>
                <a:endCxn id="51" idx="2"/>
              </p:cNvCxnSpPr>
              <p:nvPr/>
            </p:nvCxnSpPr>
            <p:spPr bwMode="auto">
              <a:xfrm flipH="1" flipV="1">
                <a:off x="7525545" y="3638550"/>
                <a:ext cx="88209" cy="218386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Connector 39">
                <a:extLst>
                  <a:ext uri="{FF2B5EF4-FFF2-40B4-BE49-F238E27FC236}">
                    <a16:creationId xmlns:a16="http://schemas.microsoft.com/office/drawing/2014/main" id="{344F75B1-198A-8164-4430-DC64732A3C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25410" y="2466176"/>
                <a:ext cx="1662" cy="225118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3" name="Text Box 4">
            <a:extLst>
              <a:ext uri="{FF2B5EF4-FFF2-40B4-BE49-F238E27FC236}">
                <a16:creationId xmlns:a16="http://schemas.microsoft.com/office/drawing/2014/main" id="{30A73BC0-7D19-ACFC-2546-40BC0F81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C582575-B5D8-6063-4665-0737E888037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DD1AB5-42BA-4E8A-BFEE-435884E16AAB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Inconsolata" panose="00000509000000000000" pitchFamily="49" charset="0"/>
              </a:rPr>
              <a:pPr>
                <a:defRPr/>
              </a:pPr>
              <a:t>7</a:t>
            </a:fld>
            <a:endParaRPr lang="en-US" dirty="0">
              <a:solidFill>
                <a:prstClr val="white">
                  <a:lumMod val="95000"/>
                </a:prstClr>
              </a:solidFill>
              <a:latin typeface="Inconsolata" panose="00000509000000000000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DEC772-5B72-D2F3-1FDB-11B79B4AAA37}"/>
              </a:ext>
            </a:extLst>
          </p:cNvPr>
          <p:cNvGrpSpPr/>
          <p:nvPr/>
        </p:nvGrpSpPr>
        <p:grpSpPr>
          <a:xfrm>
            <a:off x="5620950" y="2104452"/>
            <a:ext cx="1396708" cy="624259"/>
            <a:chOff x="1361828" y="2891066"/>
            <a:chExt cx="1396708" cy="624259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16ADE044-398D-27D2-9312-92B31B3B45C8}"/>
                </a:ext>
              </a:extLst>
            </p:cNvPr>
            <p:cNvSpPr/>
            <p:nvPr/>
          </p:nvSpPr>
          <p:spPr>
            <a:xfrm flipH="1">
              <a:off x="1361828" y="2891066"/>
              <a:ext cx="1396708" cy="624259"/>
            </a:xfrm>
            <a:prstGeom prst="wedgeRoundRectCallout">
              <a:avLst>
                <a:gd name="adj1" fmla="val -66062"/>
                <a:gd name="adj2" fmla="val 8563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CB05D8-6E52-D5D0-01CA-36098B365F45}"/>
                </a:ext>
              </a:extLst>
            </p:cNvPr>
            <p:cNvSpPr txBox="1"/>
            <p:nvPr/>
          </p:nvSpPr>
          <p:spPr>
            <a:xfrm>
              <a:off x="1517153" y="3049306"/>
              <a:ext cx="1095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Spill to disk!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5B6C97-C8A4-BBE6-FC9E-B2864A248B02}"/>
              </a:ext>
            </a:extLst>
          </p:cNvPr>
          <p:cNvGrpSpPr/>
          <p:nvPr/>
        </p:nvGrpSpPr>
        <p:grpSpPr>
          <a:xfrm>
            <a:off x="5226676" y="3005654"/>
            <a:ext cx="1396708" cy="624259"/>
            <a:chOff x="1361828" y="2891066"/>
            <a:chExt cx="1396708" cy="624259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862692FC-10BA-79C8-80B2-E39526680724}"/>
                </a:ext>
              </a:extLst>
            </p:cNvPr>
            <p:cNvSpPr/>
            <p:nvPr/>
          </p:nvSpPr>
          <p:spPr>
            <a:xfrm flipH="1">
              <a:off x="1361828" y="2891066"/>
              <a:ext cx="1396708" cy="624259"/>
            </a:xfrm>
            <a:prstGeom prst="wedgeRoundRectCallout">
              <a:avLst>
                <a:gd name="adj1" fmla="val -66062"/>
                <a:gd name="adj2" fmla="val 8563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78FAE6-F67B-A586-EABC-4B7EBF0BB4FC}"/>
                </a:ext>
              </a:extLst>
            </p:cNvPr>
            <p:cNvSpPr txBox="1"/>
            <p:nvPr/>
          </p:nvSpPr>
          <p:spPr>
            <a:xfrm>
              <a:off x="1517153" y="3049306"/>
              <a:ext cx="1095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Spill to disk!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432001-DDE5-A539-48CA-D2C31D0FA141}"/>
              </a:ext>
            </a:extLst>
          </p:cNvPr>
          <p:cNvGrpSpPr/>
          <p:nvPr/>
        </p:nvGrpSpPr>
        <p:grpSpPr>
          <a:xfrm>
            <a:off x="7571026" y="2655043"/>
            <a:ext cx="1396708" cy="624259"/>
            <a:chOff x="1361828" y="2891066"/>
            <a:chExt cx="1396708" cy="624259"/>
          </a:xfrm>
        </p:grpSpPr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9E92E504-4C32-523E-D023-027D2E9AA6F9}"/>
                </a:ext>
              </a:extLst>
            </p:cNvPr>
            <p:cNvSpPr/>
            <p:nvPr/>
          </p:nvSpPr>
          <p:spPr>
            <a:xfrm flipH="1">
              <a:off x="1361828" y="2891066"/>
              <a:ext cx="1396708" cy="624259"/>
            </a:xfrm>
            <a:prstGeom prst="wedgeRoundRectCallout">
              <a:avLst>
                <a:gd name="adj1" fmla="val 42822"/>
                <a:gd name="adj2" fmla="val 9333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C93BBD-9014-7F79-52FE-5A248E51CF9A}"/>
                </a:ext>
              </a:extLst>
            </p:cNvPr>
            <p:cNvSpPr txBox="1"/>
            <p:nvPr/>
          </p:nvSpPr>
          <p:spPr>
            <a:xfrm>
              <a:off x="1517153" y="3049306"/>
              <a:ext cx="1095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Spill to disk!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1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B07C69-C8BC-4A41-AE47-0E6A836B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E01D9-00C9-4C51-88FE-B62663BE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Iterator Model</a:t>
            </a:r>
          </a:p>
          <a:p>
            <a:endParaRPr lang="en-US" sz="1200" b="1" dirty="0"/>
          </a:p>
          <a:p>
            <a:r>
              <a:rPr lang="en-US" b="1" dirty="0"/>
              <a:t>Approach #2: Materialization Model</a:t>
            </a:r>
          </a:p>
          <a:p>
            <a:endParaRPr lang="en-US" sz="1200" b="1" dirty="0"/>
          </a:p>
          <a:p>
            <a:r>
              <a:rPr lang="en-US" b="1" dirty="0"/>
              <a:t>Approach #3: Vectorized / Batch Model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E020A0-B3F0-7830-C10E-F7BA8B759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9CB358-521F-C548-DBBB-EA46558E81D2}"/>
              </a:ext>
            </a:extLst>
          </p:cNvPr>
          <p:cNvGrpSpPr/>
          <p:nvPr/>
        </p:nvGrpSpPr>
        <p:grpSpPr>
          <a:xfrm>
            <a:off x="5257800" y="971550"/>
            <a:ext cx="2180069" cy="365760"/>
            <a:chOff x="5425439" y="1421676"/>
            <a:chExt cx="2180069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8276FF-3B60-D40F-6224-EDE934E58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119" y="1433740"/>
              <a:ext cx="1702389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400" b="1" i="1" u="none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Most Common</a:t>
              </a:r>
              <a:endParaRPr lang="en-US" sz="1800" i="1" u="none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DF25A45A-3D3C-E438-F7F8-41D6D85849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25439" y="1421676"/>
              <a:ext cx="365760" cy="365760"/>
            </a:xfrm>
            <a:prstGeom prst="rightArrow">
              <a:avLst>
                <a:gd name="adj1" fmla="val 50000"/>
                <a:gd name="adj2" fmla="val 50052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87E86-4FD9-2A0A-C7CF-5E5447A3590B}"/>
              </a:ext>
            </a:extLst>
          </p:cNvPr>
          <p:cNvGrpSpPr/>
          <p:nvPr/>
        </p:nvGrpSpPr>
        <p:grpSpPr>
          <a:xfrm>
            <a:off x="6248400" y="1599295"/>
            <a:ext cx="1057967" cy="365760"/>
            <a:chOff x="5425439" y="1421676"/>
            <a:chExt cx="1057967" cy="365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689C36-ECEA-9B5F-909C-36DCD5A23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119" y="1433740"/>
              <a:ext cx="580287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400" b="1" i="1" u="none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Rare</a:t>
              </a:r>
              <a:endParaRPr lang="en-US" sz="1800" i="1" u="none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  <p:sp>
          <p:nvSpPr>
            <p:cNvPr id="10" name="Right Arrow 6">
              <a:extLst>
                <a:ext uri="{FF2B5EF4-FFF2-40B4-BE49-F238E27FC236}">
                  <a16:creationId xmlns:a16="http://schemas.microsoft.com/office/drawing/2014/main" id="{C4872006-440E-1766-7CA8-5C2F11A71A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25439" y="1421676"/>
              <a:ext cx="365760" cy="365760"/>
            </a:xfrm>
            <a:prstGeom prst="rightArrow">
              <a:avLst>
                <a:gd name="adj1" fmla="val 50000"/>
                <a:gd name="adj2" fmla="val 50052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F9B4B3-3C69-0062-3216-CFD6A866E897}"/>
              </a:ext>
            </a:extLst>
          </p:cNvPr>
          <p:cNvGrpSpPr/>
          <p:nvPr/>
        </p:nvGrpSpPr>
        <p:grpSpPr>
          <a:xfrm>
            <a:off x="6655879" y="2243369"/>
            <a:ext cx="1500396" cy="365760"/>
            <a:chOff x="5425439" y="1421676"/>
            <a:chExt cx="1500396" cy="365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DE1452-8D56-B207-9D48-D2C13D3EA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119" y="1433740"/>
              <a:ext cx="1022716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400" b="1" i="1" u="none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Common</a:t>
              </a:r>
              <a:endParaRPr lang="en-US" sz="1800" i="1" u="none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  <p:sp>
          <p:nvSpPr>
            <p:cNvPr id="13" name="Right Arrow 6">
              <a:extLst>
                <a:ext uri="{FF2B5EF4-FFF2-40B4-BE49-F238E27FC236}">
                  <a16:creationId xmlns:a16="http://schemas.microsoft.com/office/drawing/2014/main" id="{0B3C4730-CD96-5947-0553-5A89790429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25439" y="1421676"/>
              <a:ext cx="365760" cy="365760"/>
            </a:xfrm>
            <a:prstGeom prst="rightArrow">
              <a:avLst>
                <a:gd name="adj1" fmla="val 50000"/>
                <a:gd name="adj2" fmla="val 50052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22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E5534-6C70-499B-AA87-F96C4938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481D3-BCD7-4655-A474-B78D17BB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query plan </a:t>
            </a:r>
            <a:r>
              <a:rPr lang="en-US" b="1" u="sng" dirty="0"/>
              <a:t>operator</a:t>
            </a:r>
            <a:r>
              <a:rPr lang="en-US" dirty="0"/>
              <a:t> implements a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Next()</a:t>
            </a:r>
            <a:r>
              <a:rPr lang="en-US" dirty="0"/>
              <a:t> function.</a:t>
            </a:r>
          </a:p>
          <a:p>
            <a:pPr lvl="1"/>
            <a:r>
              <a:rPr lang="en-US" dirty="0"/>
              <a:t>On each invocation, the operator returns either a single tuple or a EOF marker if there are no more tuples.</a:t>
            </a:r>
          </a:p>
          <a:p>
            <a:pPr lvl="1"/>
            <a:r>
              <a:rPr lang="en-US" dirty="0"/>
              <a:t>The operator implements a loop that calls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Next()</a:t>
            </a:r>
            <a:r>
              <a:rPr lang="en-US" dirty="0"/>
              <a:t> on its children to retrieve their tuples and then process them.</a:t>
            </a:r>
          </a:p>
          <a:p>
            <a:endParaRPr lang="en-US" sz="1200" dirty="0"/>
          </a:p>
          <a:p>
            <a:r>
              <a:rPr lang="en-US" dirty="0"/>
              <a:t>Each operator implementation also has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Open()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Close()</a:t>
            </a:r>
            <a:r>
              <a:rPr lang="en-US" dirty="0"/>
              <a:t> functions.</a:t>
            </a:r>
          </a:p>
          <a:p>
            <a:pPr lvl="1"/>
            <a:r>
              <a:rPr lang="en-US" dirty="0"/>
              <a:t>Analogous to constructors/destructors, but for operators.</a:t>
            </a:r>
          </a:p>
          <a:p>
            <a:endParaRPr lang="en-US" sz="1200" dirty="0"/>
          </a:p>
          <a:p>
            <a:r>
              <a:rPr lang="en-US" dirty="0"/>
              <a:t>Also called </a:t>
            </a:r>
            <a:r>
              <a:rPr lang="en-US" b="1" u="sng" dirty="0"/>
              <a:t>Volcano</a:t>
            </a:r>
            <a:r>
              <a:rPr lang="en-US" dirty="0"/>
              <a:t> or </a:t>
            </a:r>
            <a:r>
              <a:rPr lang="en-US" b="1" u="sng" dirty="0"/>
              <a:t>Pipeline</a:t>
            </a:r>
            <a:r>
              <a:rPr lang="en-US" dirty="0"/>
              <a:t> Model.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445FDE-3825-0BEF-0399-B6417B4CC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43893"/>
      </p:ext>
    </p:extLst>
  </p:cSld>
  <p:clrMapOvr>
    <a:masterClrMapping/>
  </p:clrMapOvr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71174</TotalTime>
  <Words>3775</Words>
  <Application>Microsoft Macintosh PowerPoint</Application>
  <PresentationFormat>On-screen Show (16:9)</PresentationFormat>
  <Paragraphs>742</Paragraphs>
  <Slides>45</Slides>
  <Notes>45</Notes>
  <HiddenSlides>3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Arial</vt:lpstr>
      <vt:lpstr>Calibri</vt:lpstr>
      <vt:lpstr>Consolas</vt:lpstr>
      <vt:lpstr>Crimson Text</vt:lpstr>
      <vt:lpstr>Crimson Text</vt:lpstr>
      <vt:lpstr>DejaVu Sans Mono</vt:lpstr>
      <vt:lpstr>Gentium Book Basic</vt:lpstr>
      <vt:lpstr>Inconsolata</vt:lpstr>
      <vt:lpstr>Lato Black</vt:lpstr>
      <vt:lpstr>Museo Sans 700</vt:lpstr>
      <vt:lpstr>Open Sans Extrabold</vt:lpstr>
      <vt:lpstr>Pragmata</vt:lpstr>
      <vt:lpstr>Symbol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Last Class</vt:lpstr>
      <vt:lpstr>Query Plan</vt:lpstr>
      <vt:lpstr>Today's Agenda</vt:lpstr>
      <vt:lpstr>Processing Model</vt:lpstr>
      <vt:lpstr>Query Execution</vt:lpstr>
      <vt:lpstr>Processing Model</vt:lpstr>
      <vt:lpstr>Iterator Model</vt:lpstr>
      <vt:lpstr>Iterator Model</vt:lpstr>
      <vt:lpstr>Iterator Model</vt:lpstr>
      <vt:lpstr>Iterator Model</vt:lpstr>
      <vt:lpstr>Materialization Model</vt:lpstr>
      <vt:lpstr>Materialization Model</vt:lpstr>
      <vt:lpstr>Materialization Model</vt:lpstr>
      <vt:lpstr>Vectorization Model</vt:lpstr>
      <vt:lpstr>Vectorization Model</vt:lpstr>
      <vt:lpstr>Vectorization Model</vt:lpstr>
      <vt:lpstr>Observation</vt:lpstr>
      <vt:lpstr>Plan Processing Direction</vt:lpstr>
      <vt:lpstr>Push-based Iterator Model</vt:lpstr>
      <vt:lpstr>Push-based Iterator Model</vt:lpstr>
      <vt:lpstr>Plan Processing Direction</vt:lpstr>
      <vt:lpstr>Access Methods</vt:lpstr>
      <vt:lpstr>Sequential Scan</vt:lpstr>
      <vt:lpstr>Sequential Scan: Optimizations</vt:lpstr>
      <vt:lpstr>Data Skipping</vt:lpstr>
      <vt:lpstr>Zone Maps</vt:lpstr>
      <vt:lpstr>Index Scan</vt:lpstr>
      <vt:lpstr>Index Scan</vt:lpstr>
      <vt:lpstr>Index Scan</vt:lpstr>
      <vt:lpstr>Multi-index Scan</vt:lpstr>
      <vt:lpstr>Multi-index Scan</vt:lpstr>
      <vt:lpstr>Multi-index Scan</vt:lpstr>
      <vt:lpstr>Modification Queries</vt:lpstr>
      <vt:lpstr>Modification Queries</vt:lpstr>
      <vt:lpstr>Expression Evaluation</vt:lpstr>
      <vt:lpstr>Expression Evaluation</vt:lpstr>
      <vt:lpstr>Expression Evaluation</vt:lpstr>
      <vt:lpstr>Expression / Query Compilation</vt:lpstr>
      <vt:lpstr>CONCLUSION</vt:lpstr>
      <vt:lpstr>NEXT CLASS</vt:lpstr>
      <vt:lpstr>Expression Evaluation: Optimizations</vt:lpstr>
      <vt:lpstr>Update Query Problem</vt:lpstr>
      <vt:lpstr>Halloween Problem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Query Execution I</dc:title>
  <dc:creator>Andy Pavlo</dc:creator>
  <cp:keywords>Databases, Carnegie Mellon University</cp:keywords>
  <cp:lastModifiedBy>Benjamin S. Berg</cp:lastModifiedBy>
  <cp:revision>6095</cp:revision>
  <cp:lastPrinted>2023-10-09T14:09:37Z</cp:lastPrinted>
  <dcterms:created xsi:type="dcterms:W3CDTF">2015-12-22T16:36:30Z</dcterms:created>
  <dcterms:modified xsi:type="dcterms:W3CDTF">2025-10-22T16:13:17Z</dcterms:modified>
</cp:coreProperties>
</file>