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18" r:id="rId2"/>
  </p:sldMasterIdLst>
  <p:notesMasterIdLst>
    <p:notesMasterId r:id="rId49"/>
  </p:notesMasterIdLst>
  <p:sldIdLst>
    <p:sldId id="1937" r:id="rId3"/>
    <p:sldId id="1944" r:id="rId4"/>
    <p:sldId id="981" r:id="rId5"/>
    <p:sldId id="831" r:id="rId6"/>
    <p:sldId id="2110" r:id="rId7"/>
    <p:sldId id="832" r:id="rId8"/>
    <p:sldId id="830" r:id="rId9"/>
    <p:sldId id="819" r:id="rId10"/>
    <p:sldId id="820" r:id="rId11"/>
    <p:sldId id="350" r:id="rId12"/>
    <p:sldId id="362" r:id="rId13"/>
    <p:sldId id="1929" r:id="rId14"/>
    <p:sldId id="381" r:id="rId15"/>
    <p:sldId id="1928" r:id="rId16"/>
    <p:sldId id="1111" r:id="rId17"/>
    <p:sldId id="390" r:id="rId18"/>
    <p:sldId id="355" r:id="rId19"/>
    <p:sldId id="677" r:id="rId20"/>
    <p:sldId id="1006" r:id="rId21"/>
    <p:sldId id="838" r:id="rId22"/>
    <p:sldId id="2105" r:id="rId23"/>
    <p:sldId id="2106" r:id="rId24"/>
    <p:sldId id="2107" r:id="rId25"/>
    <p:sldId id="829" r:id="rId26"/>
    <p:sldId id="2109" r:id="rId27"/>
    <p:sldId id="2108" r:id="rId28"/>
    <p:sldId id="2111" r:id="rId29"/>
    <p:sldId id="836" r:id="rId30"/>
    <p:sldId id="834" r:id="rId31"/>
    <p:sldId id="1934" r:id="rId32"/>
    <p:sldId id="795" r:id="rId33"/>
    <p:sldId id="1930" r:id="rId34"/>
    <p:sldId id="845" r:id="rId35"/>
    <p:sldId id="841" r:id="rId36"/>
    <p:sldId id="1951" r:id="rId37"/>
    <p:sldId id="2101" r:id="rId38"/>
    <p:sldId id="2102" r:id="rId39"/>
    <p:sldId id="294" r:id="rId40"/>
    <p:sldId id="2103" r:id="rId41"/>
    <p:sldId id="2104" r:id="rId42"/>
    <p:sldId id="364" r:id="rId43"/>
    <p:sldId id="370" r:id="rId44"/>
    <p:sldId id="828" r:id="rId45"/>
    <p:sldId id="833" r:id="rId46"/>
    <p:sldId id="1098" r:id="rId47"/>
    <p:sldId id="1007"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755B3B8-7F58-478B-A231-0FE90BFAB063}">
          <p14:sldIdLst>
            <p14:sldId id="1937"/>
            <p14:sldId id="1944"/>
            <p14:sldId id="981"/>
            <p14:sldId id="831"/>
            <p14:sldId id="2110"/>
            <p14:sldId id="832"/>
            <p14:sldId id="830"/>
          </p14:sldIdLst>
        </p14:section>
        <p14:section name="Process Models" id="{3A499324-52DB-4C99-8039-04A2CA35B035}">
          <p14:sldIdLst>
            <p14:sldId id="819"/>
            <p14:sldId id="820"/>
            <p14:sldId id="350"/>
            <p14:sldId id="362"/>
            <p14:sldId id="1929"/>
            <p14:sldId id="381"/>
            <p14:sldId id="1928"/>
          </p14:sldIdLst>
        </p14:section>
        <p14:section name="Query Execution" id="{05E0391C-9BEC-47BA-B835-BBF5F5723FCF}">
          <p14:sldIdLst>
            <p14:sldId id="1111"/>
            <p14:sldId id="390"/>
            <p14:sldId id="355"/>
            <p14:sldId id="677"/>
            <p14:sldId id="1006"/>
            <p14:sldId id="838"/>
            <p14:sldId id="2105"/>
            <p14:sldId id="2106"/>
            <p14:sldId id="2107"/>
            <p14:sldId id="829"/>
            <p14:sldId id="2109"/>
            <p14:sldId id="2108"/>
          </p14:sldIdLst>
        </p14:section>
        <p14:section name="I/O Parallelism" id="{D3459AFB-A39D-4D22-95D3-8B5BF3D372F7}">
          <p14:sldIdLst>
            <p14:sldId id="2111"/>
            <p14:sldId id="836"/>
            <p14:sldId id="834"/>
            <p14:sldId id="1934"/>
          </p14:sldIdLst>
        </p14:section>
        <p14:section name="Conclusion" id="{DEB9626B-B8CD-44DA-BE8F-C04D2D73E369}">
          <p14:sldIdLst>
            <p14:sldId id="795"/>
            <p14:sldId id="1930"/>
          </p14:sldIdLst>
        </p14:section>
        <p14:section name="Scheduler" id="{EFDC9B42-5A52-8D42-9A22-85701647D0F5}">
          <p14:sldIdLst>
            <p14:sldId id="845"/>
            <p14:sldId id="841"/>
            <p14:sldId id="1951"/>
            <p14:sldId id="2101"/>
            <p14:sldId id="2102"/>
            <p14:sldId id="294"/>
            <p14:sldId id="2103"/>
            <p14:sldId id="2104"/>
          </p14:sldIdLst>
        </p14:section>
        <p14:section name="OLD" id="{101E1190-7437-9044-B3E2-C5EDA6CF6F1F}">
          <p14:sldIdLst>
            <p14:sldId id="364"/>
            <p14:sldId id="370"/>
            <p14:sldId id="828"/>
            <p14:sldId id="833"/>
            <p14:sldId id="1098"/>
            <p14:sldId id="100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6BD8"/>
    <a:srgbClr val="F76D6D"/>
    <a:srgbClr val="646464"/>
    <a:srgbClr val="EF3E42"/>
    <a:srgbClr val="474866"/>
    <a:srgbClr val="84BCDA"/>
    <a:srgbClr val="F3F3F3"/>
    <a:srgbClr val="9E7C8B"/>
    <a:srgbClr val="101010"/>
    <a:srgbClr val="256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8" autoAdjust="0"/>
    <p:restoredTop sz="81098" autoAdjust="0"/>
  </p:normalViewPr>
  <p:slideViewPr>
    <p:cSldViewPr>
      <p:cViewPr varScale="1">
        <p:scale>
          <a:sx n="124" d="100"/>
          <a:sy n="124" d="100"/>
        </p:scale>
        <p:origin x="184" y="440"/>
      </p:cViewPr>
      <p:guideLst>
        <p:guide orient="horz" pos="1620"/>
        <p:guide pos="2880"/>
      </p:guideLst>
    </p:cSldViewPr>
  </p:slideViewPr>
  <p:outlineViewPr>
    <p:cViewPr>
      <p:scale>
        <a:sx n="33" d="100"/>
        <a:sy n="33" d="100"/>
      </p:scale>
      <p:origin x="0" y="-7464"/>
    </p:cViewPr>
  </p:outlineViewPr>
  <p:notesTextViewPr>
    <p:cViewPr>
      <p:scale>
        <a:sx n="3" d="2"/>
        <a:sy n="3" d="2"/>
      </p:scale>
      <p:origin x="0" y="0"/>
    </p:cViewPr>
  </p:notesTextViewPr>
  <p:sorterViewPr>
    <p:cViewPr varScale="1">
      <p:scale>
        <a:sx n="1" d="1"/>
        <a:sy n="1" d="1"/>
      </p:scale>
      <p:origin x="0" y="0"/>
    </p:cViewPr>
  </p:sorterViewPr>
  <p:notesViewPr>
    <p:cSldViewPr>
      <p:cViewPr>
        <p:scale>
          <a:sx n="300" d="100"/>
          <a:sy n="300" d="100"/>
        </p:scale>
        <p:origin x="216" y="-100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F30A1-66E6-451E-8A7F-24EDBB733F02}" type="datetimeFigureOut">
              <a:rPr lang="en-US" smtClean="0"/>
              <a:t>10/27/25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B2FDE-2E55-4B3D-B7EA-09D0CC108070}" type="slidenum">
              <a:rPr lang="en-US" smtClean="0"/>
              <a:t>‹#›</a:t>
            </a:fld>
            <a:endParaRPr lang="en-US" dirty="0"/>
          </a:p>
        </p:txBody>
      </p:sp>
    </p:spTree>
    <p:extLst>
      <p:ext uri="{BB962C8B-B14F-4D97-AF65-F5344CB8AC3E}">
        <p14:creationId xmlns:p14="http://schemas.microsoft.com/office/powerpoint/2010/main" val="333518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89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10</a:t>
            </a:fld>
            <a:endParaRPr lang="en-US" dirty="0"/>
          </a:p>
        </p:txBody>
      </p:sp>
    </p:spTree>
    <p:extLst>
      <p:ext uri="{BB962C8B-B14F-4D97-AF65-F5344CB8AC3E}">
        <p14:creationId xmlns:p14="http://schemas.microsoft.com/office/powerpoint/2010/main" val="392528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11</a:t>
            </a:fld>
            <a:endParaRPr lang="en-US" dirty="0"/>
          </a:p>
        </p:txBody>
      </p:sp>
    </p:spTree>
    <p:extLst>
      <p:ext uri="{BB962C8B-B14F-4D97-AF65-F5344CB8AC3E}">
        <p14:creationId xmlns:p14="http://schemas.microsoft.com/office/powerpoint/2010/main" val="218177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12</a:t>
            </a:fld>
            <a:endParaRPr lang="en-US" dirty="0"/>
          </a:p>
        </p:txBody>
      </p:sp>
    </p:spTree>
    <p:extLst>
      <p:ext uri="{BB962C8B-B14F-4D97-AF65-F5344CB8AC3E}">
        <p14:creationId xmlns:p14="http://schemas.microsoft.com/office/powerpoint/2010/main" val="2215458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12143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14</a:t>
            </a:fld>
            <a:endParaRPr lang="en-US" dirty="0"/>
          </a:p>
        </p:txBody>
      </p:sp>
    </p:spTree>
    <p:extLst>
      <p:ext uri="{BB962C8B-B14F-4D97-AF65-F5344CB8AC3E}">
        <p14:creationId xmlns:p14="http://schemas.microsoft.com/office/powerpoint/2010/main" val="2658189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15</a:t>
            </a:fld>
            <a:endParaRPr lang="en-US" dirty="0"/>
          </a:p>
        </p:txBody>
      </p:sp>
    </p:spTree>
    <p:extLst>
      <p:ext uri="{BB962C8B-B14F-4D97-AF65-F5344CB8AC3E}">
        <p14:creationId xmlns:p14="http://schemas.microsoft.com/office/powerpoint/2010/main" val="2319891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16</a:t>
            </a:fld>
            <a:endParaRPr lang="en-US" dirty="0"/>
          </a:p>
        </p:txBody>
      </p:sp>
    </p:spTree>
    <p:extLst>
      <p:ext uri="{BB962C8B-B14F-4D97-AF65-F5344CB8AC3E}">
        <p14:creationId xmlns:p14="http://schemas.microsoft.com/office/powerpoint/2010/main" val="383945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17</a:t>
            </a:fld>
            <a:endParaRPr lang="en-US" dirty="0"/>
          </a:p>
        </p:txBody>
      </p:sp>
    </p:spTree>
    <p:extLst>
      <p:ext uri="{BB962C8B-B14F-4D97-AF65-F5344CB8AC3E}">
        <p14:creationId xmlns:p14="http://schemas.microsoft.com/office/powerpoint/2010/main" val="1900773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18</a:t>
            </a:fld>
            <a:endParaRPr lang="en-US" dirty="0"/>
          </a:p>
        </p:txBody>
      </p:sp>
    </p:spTree>
    <p:extLst>
      <p:ext uri="{BB962C8B-B14F-4D97-AF65-F5344CB8AC3E}">
        <p14:creationId xmlns:p14="http://schemas.microsoft.com/office/powerpoint/2010/main" val="267522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19</a:t>
            </a:fld>
            <a:endParaRPr lang="en-US" dirty="0"/>
          </a:p>
        </p:txBody>
      </p:sp>
    </p:spTree>
    <p:extLst>
      <p:ext uri="{BB962C8B-B14F-4D97-AF65-F5344CB8AC3E}">
        <p14:creationId xmlns:p14="http://schemas.microsoft.com/office/powerpoint/2010/main" val="4749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05742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20</a:t>
            </a:fld>
            <a:endParaRPr lang="en-US" dirty="0"/>
          </a:p>
        </p:txBody>
      </p:sp>
    </p:spTree>
    <p:extLst>
      <p:ext uri="{BB962C8B-B14F-4D97-AF65-F5344CB8AC3E}">
        <p14:creationId xmlns:p14="http://schemas.microsoft.com/office/powerpoint/2010/main" val="72473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21</a:t>
            </a:fld>
            <a:endParaRPr lang="en-US" dirty="0"/>
          </a:p>
        </p:txBody>
      </p:sp>
    </p:spTree>
    <p:extLst>
      <p:ext uri="{BB962C8B-B14F-4D97-AF65-F5344CB8AC3E}">
        <p14:creationId xmlns:p14="http://schemas.microsoft.com/office/powerpoint/2010/main" val="219571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22</a:t>
            </a:fld>
            <a:endParaRPr lang="en-US" dirty="0"/>
          </a:p>
        </p:txBody>
      </p:sp>
    </p:spTree>
    <p:extLst>
      <p:ext uri="{BB962C8B-B14F-4D97-AF65-F5344CB8AC3E}">
        <p14:creationId xmlns:p14="http://schemas.microsoft.com/office/powerpoint/2010/main" val="2431398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619632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24</a:t>
            </a:fld>
            <a:endParaRPr lang="en-US" dirty="0"/>
          </a:p>
        </p:txBody>
      </p:sp>
    </p:spTree>
    <p:extLst>
      <p:ext uri="{BB962C8B-B14F-4D97-AF65-F5344CB8AC3E}">
        <p14:creationId xmlns:p14="http://schemas.microsoft.com/office/powerpoint/2010/main" val="1946670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1467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26</a:t>
            </a:fld>
            <a:endParaRPr lang="en-US" dirty="0"/>
          </a:p>
        </p:txBody>
      </p:sp>
    </p:spTree>
    <p:extLst>
      <p:ext uri="{BB962C8B-B14F-4D97-AF65-F5344CB8AC3E}">
        <p14:creationId xmlns:p14="http://schemas.microsoft.com/office/powerpoint/2010/main" val="3511429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75712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759348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9900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B2FDE-2E55-4B3D-B7EA-09D0CC108070}" type="slidenum">
              <a:rPr kumimoji="0" lang="en-US" sz="1200" b="0" i="0" u="none" strike="noStrike" kern="1200" cap="none" spc="0" normalizeH="0" baseline="0" noProof="0" smtClean="0">
                <a:ln>
                  <a:noFill/>
                </a:ln>
                <a:solidFill>
                  <a:prstClr val="black"/>
                </a:solidFill>
                <a:effectLst/>
                <a:uLnTx/>
                <a:uFillTx/>
                <a:latin typeface="Proxima Nov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Proxima Nova Regular" charset="0"/>
              <a:ea typeface="+mn-ea"/>
              <a:cs typeface="+mn-cs"/>
            </a:endParaRPr>
          </a:p>
        </p:txBody>
      </p:sp>
    </p:spTree>
    <p:extLst>
      <p:ext uri="{BB962C8B-B14F-4D97-AF65-F5344CB8AC3E}">
        <p14:creationId xmlns:p14="http://schemas.microsoft.com/office/powerpoint/2010/main" val="455308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30</a:t>
            </a:fld>
            <a:endParaRPr lang="en-US" dirty="0"/>
          </a:p>
        </p:txBody>
      </p:sp>
    </p:spTree>
    <p:extLst>
      <p:ext uri="{BB962C8B-B14F-4D97-AF65-F5344CB8AC3E}">
        <p14:creationId xmlns:p14="http://schemas.microsoft.com/office/powerpoint/2010/main" val="3776853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999516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941631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33</a:t>
            </a:fld>
            <a:endParaRPr lang="en-US" dirty="0"/>
          </a:p>
        </p:txBody>
      </p:sp>
    </p:spTree>
    <p:extLst>
      <p:ext uri="{BB962C8B-B14F-4D97-AF65-F5344CB8AC3E}">
        <p14:creationId xmlns:p14="http://schemas.microsoft.com/office/powerpoint/2010/main" val="2924707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34</a:t>
            </a:fld>
            <a:endParaRPr lang="en-US" dirty="0"/>
          </a:p>
        </p:txBody>
      </p:sp>
    </p:spTree>
    <p:extLst>
      <p:ext uri="{BB962C8B-B14F-4D97-AF65-F5344CB8AC3E}">
        <p14:creationId xmlns:p14="http://schemas.microsoft.com/office/powerpoint/2010/main" val="955652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35</a:t>
            </a:fld>
            <a:endParaRPr lang="en-US" dirty="0"/>
          </a:p>
        </p:txBody>
      </p:sp>
    </p:spTree>
    <p:extLst>
      <p:ext uri="{BB962C8B-B14F-4D97-AF65-F5344CB8AC3E}">
        <p14:creationId xmlns:p14="http://schemas.microsoft.com/office/powerpoint/2010/main" val="3366521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186968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83262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30996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91E490-07B4-4A46-B160-2A43846A9ECE}" type="datetime8">
              <a:rPr lang="en-US" smtClean="0"/>
              <a:t>10/27/25 11:21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27566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a:t>
            </a:fld>
            <a:endParaRPr lang="en-US" dirty="0"/>
          </a:p>
        </p:txBody>
      </p:sp>
    </p:spTree>
    <p:extLst>
      <p:ext uri="{BB962C8B-B14F-4D97-AF65-F5344CB8AC3E}">
        <p14:creationId xmlns:p14="http://schemas.microsoft.com/office/powerpoint/2010/main" val="2329109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91E490-07B4-4A46-B160-2A43846A9ECE}" type="datetime8">
              <a:rPr lang="en-US" smtClean="0"/>
              <a:t>10/27/25 11:21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441359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799300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42</a:t>
            </a:fld>
            <a:endParaRPr lang="en-US" dirty="0"/>
          </a:p>
        </p:txBody>
      </p:sp>
    </p:spTree>
    <p:extLst>
      <p:ext uri="{BB962C8B-B14F-4D97-AF65-F5344CB8AC3E}">
        <p14:creationId xmlns:p14="http://schemas.microsoft.com/office/powerpoint/2010/main" val="2195716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43</a:t>
            </a:fld>
            <a:endParaRPr lang="en-US" dirty="0"/>
          </a:p>
        </p:txBody>
      </p:sp>
    </p:spTree>
    <p:extLst>
      <p:ext uri="{BB962C8B-B14F-4D97-AF65-F5344CB8AC3E}">
        <p14:creationId xmlns:p14="http://schemas.microsoft.com/office/powerpoint/2010/main" val="626768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44</a:t>
            </a:fld>
            <a:endParaRPr lang="en-US" dirty="0"/>
          </a:p>
        </p:txBody>
      </p:sp>
    </p:spTree>
    <p:extLst>
      <p:ext uri="{BB962C8B-B14F-4D97-AF65-F5344CB8AC3E}">
        <p14:creationId xmlns:p14="http://schemas.microsoft.com/office/powerpoint/2010/main" val="3273764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45</a:t>
            </a:fld>
            <a:endParaRPr lang="en-US" dirty="0"/>
          </a:p>
        </p:txBody>
      </p:sp>
    </p:spTree>
    <p:extLst>
      <p:ext uri="{BB962C8B-B14F-4D97-AF65-F5344CB8AC3E}">
        <p14:creationId xmlns:p14="http://schemas.microsoft.com/office/powerpoint/2010/main" val="315425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77345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49881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13131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43295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5126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045685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b.cs.cmu.edu/"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db.cs.cmu.edu/" TargetMode="External"/><Relationship Id="rId7" Type="http://schemas.openxmlformats.org/officeDocument/2006/relationships/image" Target="../media/image4.png"/><Relationship Id="rId2" Type="http://schemas.openxmlformats.org/officeDocument/2006/relationships/hyperlink" Target="https://15445.courses.cs.cmu.edu/fall2024" TargetMode="External"/><Relationship Id="rId1" Type="http://schemas.openxmlformats.org/officeDocument/2006/relationships/slideMaster" Target="../slideMasters/slideMaster2.xml"/><Relationship Id="rId6" Type="http://schemas.openxmlformats.org/officeDocument/2006/relationships/hyperlink" Target="https://www.cs.cmu.edu/~pavlo/" TargetMode="Externa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grpSp>
        <p:nvGrpSpPr>
          <p:cNvPr id="3" name="CMU LOGO" hidden="1">
            <a:extLst>
              <a:ext uri="{FF2B5EF4-FFF2-40B4-BE49-F238E27FC236}">
                <a16:creationId xmlns:a16="http://schemas.microsoft.com/office/drawing/2014/main" id="{A6279927-EE9F-8A29-2CCB-28AAACD5E8C1}"/>
              </a:ext>
            </a:extLst>
          </p:cNvPr>
          <p:cNvGrpSpPr/>
          <p:nvPr/>
        </p:nvGrpSpPr>
        <p:grpSpPr>
          <a:xfrm>
            <a:off x="325636" y="471153"/>
            <a:ext cx="914400" cy="548640"/>
            <a:chOff x="325636" y="760714"/>
            <a:chExt cx="914400" cy="548640"/>
          </a:xfrm>
        </p:grpSpPr>
        <p:sp>
          <p:nvSpPr>
            <p:cNvPr id="23" name="Rectangle: Rounded Corners 22">
              <a:extLst>
                <a:ext uri="{FF2B5EF4-FFF2-40B4-BE49-F238E27FC236}">
                  <a16:creationId xmlns:a16="http://schemas.microsoft.com/office/drawing/2014/main" id="{AEBE596A-5B25-6A4A-3895-76D6B8649774}"/>
                </a:ext>
              </a:extLst>
            </p:cNvPr>
            <p:cNvSpPr/>
            <p:nvPr/>
          </p:nvSpPr>
          <p:spPr>
            <a:xfrm>
              <a:off x="325636" y="760714"/>
              <a:ext cx="914400" cy="548640"/>
            </a:xfrm>
            <a:prstGeom prst="roundRect">
              <a:avLst>
                <a:gd name="adj" fmla="val 1910"/>
              </a:avLst>
            </a:prstGeom>
            <a:solidFill>
              <a:srgbClr val="C3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34" name="Graphic 33">
              <a:hlinkClick r:id="rId2"/>
              <a:extLst>
                <a:ext uri="{FF2B5EF4-FFF2-40B4-BE49-F238E27FC236}">
                  <a16:creationId xmlns:a16="http://schemas.microsoft.com/office/drawing/2014/main" id="{42BCC96F-C450-CF5C-629F-09937B0D1D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7076" y="797240"/>
              <a:ext cx="731520" cy="475588"/>
            </a:xfrm>
            <a:prstGeom prst="rect">
              <a:avLst/>
            </a:prstGeom>
          </p:spPr>
        </p:pic>
      </p:grpSp>
      <p:pic>
        <p:nvPicPr>
          <p:cNvPr id="12" name="Graphic 11">
            <a:extLst>
              <a:ext uri="{FF2B5EF4-FFF2-40B4-BE49-F238E27FC236}">
                <a16:creationId xmlns:a16="http://schemas.microsoft.com/office/drawing/2014/main" id="{2852B086-E288-CBD2-C5C5-DFEC76D96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922" y="240601"/>
            <a:ext cx="3291840" cy="291552"/>
          </a:xfrm>
          <a:prstGeom prst="rect">
            <a:avLst/>
          </a:prstGeom>
        </p:spPr>
      </p:pic>
      <p:sp>
        <p:nvSpPr>
          <p:cNvPr id="4" name="Title 1">
            <a:extLst>
              <a:ext uri="{FF2B5EF4-FFF2-40B4-BE49-F238E27FC236}">
                <a16:creationId xmlns:a16="http://schemas.microsoft.com/office/drawing/2014/main" id="{B3D0993A-BF60-CE79-0F1C-786FEAAE2891}"/>
              </a:ext>
            </a:extLst>
          </p:cNvPr>
          <p:cNvSpPr txBox="1">
            <a:spLocks/>
          </p:cNvSpPr>
          <p:nvPr/>
        </p:nvSpPr>
        <p:spPr>
          <a:xfrm>
            <a:off x="0" y="1790327"/>
            <a:ext cx="9144000" cy="1470025"/>
          </a:xfrm>
          <a:prstGeom prst="rect">
            <a:avLst/>
          </a:prstGeom>
          <a:solidFill>
            <a:srgbClr val="4B9CD3"/>
          </a:solidFill>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0" dirty="0">
              <a:solidFill>
                <a:schemeClr val="bg1"/>
              </a:solidFill>
              <a:effectLst/>
              <a:latin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0" dirty="0">
                <a:solidFill>
                  <a:schemeClr val="bg1"/>
                </a:solidFill>
                <a:effectLst/>
                <a:latin typeface="+mj-lt"/>
              </a:rPr>
              <a:t>COMP 421: Files &amp; Databases</a:t>
            </a:r>
            <a:endParaRPr lang="en-US" sz="4400" dirty="0">
              <a:solidFill>
                <a:schemeClr val="bg1"/>
              </a:solidFill>
              <a:effectLst/>
              <a:latin typeface="+mj-lt"/>
            </a:endParaRPr>
          </a:p>
        </p:txBody>
      </p:sp>
      <p:sp>
        <p:nvSpPr>
          <p:cNvPr id="13" name="Text Placeholder 12">
            <a:extLst>
              <a:ext uri="{FF2B5EF4-FFF2-40B4-BE49-F238E27FC236}">
                <a16:creationId xmlns:a16="http://schemas.microsoft.com/office/drawing/2014/main" id="{EACDE41B-5E08-2993-AFF2-8F1706E56124}"/>
              </a:ext>
            </a:extLst>
          </p:cNvPr>
          <p:cNvSpPr>
            <a:spLocks noGrp="1"/>
          </p:cNvSpPr>
          <p:nvPr>
            <p:ph type="body" sz="quarter" idx="10" hasCustomPrompt="1"/>
          </p:nvPr>
        </p:nvSpPr>
        <p:spPr>
          <a:xfrm>
            <a:off x="1676400" y="3260725"/>
            <a:ext cx="6019800" cy="1063625"/>
          </a:xfrm>
          <a:prstGeom prst="rect">
            <a:avLst/>
          </a:prstGeom>
        </p:spPr>
        <p:txBody>
          <a:bodyPr/>
          <a:lstStyle>
            <a:lvl1pPr marL="0" indent="0" algn="ctr">
              <a:buNone/>
              <a:defRPr>
                <a:solidFill>
                  <a:schemeClr val="bg1">
                    <a:lumMod val="65000"/>
                  </a:schemeClr>
                </a:solidFill>
              </a:defRPr>
            </a:lvl1pPr>
          </a:lstStyle>
          <a:p>
            <a:pPr lvl="0"/>
            <a:r>
              <a:rPr lang="en-US" dirty="0"/>
              <a:t>Lecture Name!</a:t>
            </a:r>
          </a:p>
        </p:txBody>
      </p:sp>
    </p:spTree>
    <p:extLst>
      <p:ext uri="{BB962C8B-B14F-4D97-AF65-F5344CB8AC3E}">
        <p14:creationId xmlns:p14="http://schemas.microsoft.com/office/powerpoint/2010/main" val="19686174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57200" y="971550"/>
            <a:ext cx="475488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4A738A1-3F8B-F678-C69C-FFB31A0D00D6}"/>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97372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73880" y="971550"/>
            <a:ext cx="4389120" cy="3657600"/>
          </a:xfr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A6CF122-5223-8FC2-39AE-F66176D1195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86545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4" name="Slide Number Placeholder 5">
            <a:extLst>
              <a:ext uri="{FF2B5EF4-FFF2-40B4-BE49-F238E27FC236}">
                <a16:creationId xmlns:a16="http://schemas.microsoft.com/office/drawing/2014/main" id="{AA415270-53F7-23E6-805D-9160C949F8D9}"/>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35580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707E67-347D-98D8-549D-5A3070895572}"/>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272960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68C0F3-3232-CB1F-B9FF-BCF574141746}"/>
              </a:ext>
            </a:extLst>
          </p:cNvPr>
          <p:cNvSpPr>
            <a:spLocks noGrp="1"/>
          </p:cNvSpPr>
          <p:nvPr>
            <p:ph sz="quarter" idx="11"/>
          </p:nvPr>
        </p:nvSpPr>
        <p:spPr>
          <a:xfrm>
            <a:off x="628650" y="971550"/>
            <a:ext cx="7886700" cy="3810000"/>
          </a:xfrm>
          <a:prstGeom prst="rect">
            <a:avLst/>
          </a:prstGeom>
        </p:spPr>
        <p:txBody>
          <a:bodyPr>
            <a:normAutofit/>
          </a:bodyPr>
          <a:lstStyle>
            <a:lvl1pPr>
              <a:lnSpc>
                <a:spcPct val="110000"/>
              </a:lnSpc>
              <a:spcBef>
                <a:spcPts val="300"/>
              </a:spcBef>
              <a:spcAft>
                <a:spcPts val="300"/>
              </a:spcAft>
              <a:defRPr sz="2800">
                <a:solidFill>
                  <a:schemeClr val="tx1">
                    <a:lumMod val="65000"/>
                    <a:lumOff val="35000"/>
                  </a:schemeClr>
                </a:solidFill>
                <a:latin typeface="CRIMSON TEXT" panose="02000503000000000000" pitchFamily="2" charset="77"/>
              </a:defRPr>
            </a:lvl1pPr>
            <a:lvl2pPr marL="0" indent="0">
              <a:lnSpc>
                <a:spcPct val="110000"/>
              </a:lnSpc>
              <a:spcBef>
                <a:spcPts val="300"/>
              </a:spcBef>
              <a:spcAft>
                <a:spcPts val="300"/>
              </a:spcAft>
              <a:buSzPct val="90000"/>
              <a:buFont typeface="System Font Regular"/>
              <a:buNone/>
              <a:defRPr sz="2400">
                <a:solidFill>
                  <a:schemeClr val="tx1">
                    <a:lumMod val="65000"/>
                    <a:lumOff val="35000"/>
                  </a:schemeClr>
                </a:solidFill>
                <a:latin typeface="CRIMSON TEXT" panose="02000503000000000000" pitchFamily="2" charset="77"/>
              </a:defRPr>
            </a:lvl2pPr>
            <a:lvl3pPr marL="914400" indent="0">
              <a:lnSpc>
                <a:spcPct val="110000"/>
              </a:lnSpc>
              <a:spcBef>
                <a:spcPts val="300"/>
              </a:spcBef>
              <a:spcAft>
                <a:spcPts val="300"/>
              </a:spcAft>
              <a:buSzPct val="90000"/>
              <a:buFont typeface="System Font Regular"/>
              <a:buNone/>
              <a:defRPr sz="2400">
                <a:solidFill>
                  <a:schemeClr val="tx1">
                    <a:lumMod val="65000"/>
                    <a:lumOff val="35000"/>
                  </a:schemeClr>
                </a:solidFill>
                <a:latin typeface="CRIMSON TEXT" panose="02000503000000000000" pitchFamily="2" charset="77"/>
              </a:defRPr>
            </a:lvl3pPr>
            <a:lvl4pPr marL="1371600" indent="0">
              <a:lnSpc>
                <a:spcPct val="110000"/>
              </a:lnSpc>
              <a:spcBef>
                <a:spcPts val="300"/>
              </a:spcBef>
              <a:spcAft>
                <a:spcPts val="300"/>
              </a:spcAft>
              <a:buSzPct val="90000"/>
              <a:buFont typeface="System Font Regular"/>
              <a:buNone/>
              <a:defRPr sz="2000">
                <a:solidFill>
                  <a:schemeClr val="tx1">
                    <a:lumMod val="65000"/>
                    <a:lumOff val="35000"/>
                  </a:schemeClr>
                </a:solidFill>
                <a:latin typeface="CRIMSON TEXT" panose="02000503000000000000" pitchFamily="2" charset="77"/>
              </a:defRPr>
            </a:lvl4pPr>
            <a:lvl5pPr marL="1828800" indent="0">
              <a:lnSpc>
                <a:spcPct val="110000"/>
              </a:lnSpc>
              <a:spcBef>
                <a:spcPts val="300"/>
              </a:spcBef>
              <a:spcAft>
                <a:spcPts val="300"/>
              </a:spcAft>
              <a:buSzPct val="90000"/>
              <a:buFont typeface="System Font Regular"/>
              <a:buNone/>
              <a:defRPr sz="2000">
                <a:solidFill>
                  <a:schemeClr val="tx1">
                    <a:lumMod val="65000"/>
                    <a:lumOff val="35000"/>
                  </a:schemeClr>
                </a:solidFill>
                <a:latin typeface="CRIMSON TEXT"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D26A410E-1393-BE00-D124-9AC4FEA35CB4}"/>
              </a:ext>
            </a:extLst>
          </p:cNvPr>
          <p:cNvSpPr>
            <a:spLocks noGrp="1"/>
          </p:cNvSpPr>
          <p:nvPr>
            <p:ph type="title"/>
          </p:nvPr>
        </p:nvSpPr>
        <p:spPr>
          <a:xfrm>
            <a:off x="628650" y="274639"/>
            <a:ext cx="7886700" cy="59848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9E75BC5-5E05-9EB9-A2CF-34ADD0499D7B}"/>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171658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050"/>
            <a:ext cx="9144000" cy="689371"/>
          </a:xfrm>
        </p:spPr>
        <p:txBody>
          <a:bodyPr lIns="0" rIns="0"/>
          <a:lstStyle/>
          <a:p>
            <a:r>
              <a:rPr lang="en-US" dirty="0"/>
              <a:t>Click To Edit Master Title Style</a:t>
            </a:r>
          </a:p>
        </p:txBody>
      </p:sp>
      <p:sp>
        <p:nvSpPr>
          <p:cNvPr id="3" name="Content Placeholder 2"/>
          <p:cNvSpPr>
            <a:spLocks noGrp="1"/>
          </p:cNvSpPr>
          <p:nvPr>
            <p:ph idx="1"/>
          </p:nvPr>
        </p:nvSpPr>
        <p:spPr>
          <a:xfrm>
            <a:off x="1371600" y="971550"/>
            <a:ext cx="640080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625DEA1-F8C4-6E87-1A5B-8EC9E0A200B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4624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5" name="Subtitle 2">
            <a:hlinkClick r:id="rId2"/>
            <a:extLst>
              <a:ext uri="{FF2B5EF4-FFF2-40B4-BE49-F238E27FC236}">
                <a16:creationId xmlns:a16="http://schemas.microsoft.com/office/drawing/2014/main" id="{72D795ED-670F-4D58-B0F4-B959EC17B94D}"/>
              </a:ext>
            </a:extLst>
          </p:cNvPr>
          <p:cNvSpPr txBox="1">
            <a:spLocks/>
          </p:cNvSpPr>
          <p:nvPr userDrawn="1"/>
        </p:nvSpPr>
        <p:spPr>
          <a:xfrm>
            <a:off x="343922" y="742950"/>
            <a:ext cx="3545842" cy="1952907"/>
          </a:xfrm>
          <a:prstGeom prst="rect">
            <a:avLst/>
          </a:prstGeom>
        </p:spPr>
        <p:txBody>
          <a:bodyPr vert="horz" wrap="square" lIns="0" tIns="0" rIns="0" bIns="0" rtlCol="0">
            <a:spAutoFit/>
          </a:bodyPr>
          <a:lstStyle>
            <a:lvl1pPr lvl="0" indent="0">
              <a:lnSpc>
                <a:spcPct val="110000"/>
              </a:lnSpc>
              <a:spcBef>
                <a:spcPts val="0"/>
              </a:spcBef>
              <a:buFont typeface="Arial" pitchFamily="34" charset="0"/>
              <a:buNone/>
              <a:defRPr sz="1400">
                <a:solidFill>
                  <a:schemeClr val="bg1"/>
                </a:solidFill>
                <a:latin typeface="Museo Sans 700" panose="02000000000000000000" pitchFamily="50" charset="0"/>
                <a:ea typeface="Open Sans Light" pitchFamily="34" charset="0"/>
                <a:cs typeface="Open Sans Light"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70000"/>
              </a:lnSpc>
            </a:pPr>
            <a:r>
              <a:rPr lang="en-US" sz="8800" b="0" dirty="0">
                <a:effectLst/>
                <a:latin typeface="Pirata One" pitchFamily="2" charset="0"/>
              </a:rPr>
              <a:t>Database</a:t>
            </a:r>
          </a:p>
          <a:p>
            <a:pPr lvl="0">
              <a:lnSpc>
                <a:spcPct val="70000"/>
              </a:lnSpc>
            </a:pPr>
            <a:r>
              <a:rPr lang="en-US" sz="8800" b="0" dirty="0">
                <a:effectLst/>
                <a:latin typeface="Pirata One" pitchFamily="2" charset="0"/>
              </a:rPr>
              <a:t>Systems</a:t>
            </a:r>
            <a:endParaRPr lang="en-US" sz="8800" dirty="0">
              <a:effectLst/>
              <a:latin typeface="Pirata One" pitchFamily="2" charset="0"/>
            </a:endParaRPr>
          </a:p>
        </p:txBody>
      </p:sp>
      <p:sp>
        <p:nvSpPr>
          <p:cNvPr id="29" name="Title 28">
            <a:extLst>
              <a:ext uri="{FF2B5EF4-FFF2-40B4-BE49-F238E27FC236}">
                <a16:creationId xmlns:a16="http://schemas.microsoft.com/office/drawing/2014/main" id="{8EF5164C-AC31-421F-B869-82C203A94DEA}"/>
              </a:ext>
            </a:extLst>
          </p:cNvPr>
          <p:cNvSpPr>
            <a:spLocks noGrp="1"/>
          </p:cNvSpPr>
          <p:nvPr userDrawn="1">
            <p:ph type="title"/>
          </p:nvPr>
        </p:nvSpPr>
        <p:spPr>
          <a:xfrm>
            <a:off x="343922" y="2857500"/>
            <a:ext cx="4937760" cy="857250"/>
          </a:xfrm>
          <a:prstGeom prst="rect">
            <a:avLst/>
          </a:prstGeom>
        </p:spPr>
        <p:txBody>
          <a:bodyPr vert="horz" lIns="0" tIns="0" rIns="0" bIns="0" rtlCol="0" anchor="t" anchorCtr="0">
            <a:noAutofit/>
          </a:bodyPr>
          <a:lstStyle>
            <a:lvl1pPr algn="l">
              <a:lnSpc>
                <a:spcPct val="80000"/>
              </a:lnSpc>
              <a:defRPr lang="en-US" sz="4800" dirty="0">
                <a:solidFill>
                  <a:schemeClr val="bg1"/>
                </a:solidFill>
                <a:latin typeface="Overpass" pitchFamily="2" charset="0"/>
                <a:ea typeface="Open Sans" pitchFamily="34" charset="0"/>
                <a:cs typeface="Open Sans" pitchFamily="34" charset="0"/>
              </a:defRPr>
            </a:lvl1pPr>
          </a:lstStyle>
          <a:p>
            <a:pPr marL="0" lvl="0" indent="0">
              <a:spcBef>
                <a:spcPct val="20000"/>
              </a:spcBef>
              <a:buFont typeface="Arial" pitchFamily="34" charset="0"/>
            </a:pPr>
            <a:r>
              <a:rPr lang="en-US" dirty="0"/>
              <a:t>Click to edit Master title style</a:t>
            </a:r>
          </a:p>
        </p:txBody>
      </p:sp>
      <p:grpSp>
        <p:nvGrpSpPr>
          <p:cNvPr id="3" name="CMU LOGO" hidden="1">
            <a:extLst>
              <a:ext uri="{FF2B5EF4-FFF2-40B4-BE49-F238E27FC236}">
                <a16:creationId xmlns:a16="http://schemas.microsoft.com/office/drawing/2014/main" id="{A6279927-EE9F-8A29-2CCB-28AAACD5E8C1}"/>
              </a:ext>
            </a:extLst>
          </p:cNvPr>
          <p:cNvGrpSpPr/>
          <p:nvPr userDrawn="1"/>
        </p:nvGrpSpPr>
        <p:grpSpPr>
          <a:xfrm>
            <a:off x="325636" y="471153"/>
            <a:ext cx="914400" cy="548640"/>
            <a:chOff x="325636" y="760714"/>
            <a:chExt cx="914400" cy="548640"/>
          </a:xfrm>
        </p:grpSpPr>
        <p:sp>
          <p:nvSpPr>
            <p:cNvPr id="23" name="Rectangle: Rounded Corners 22">
              <a:extLst>
                <a:ext uri="{FF2B5EF4-FFF2-40B4-BE49-F238E27FC236}">
                  <a16:creationId xmlns:a16="http://schemas.microsoft.com/office/drawing/2014/main" id="{AEBE596A-5B25-6A4A-3895-76D6B8649774}"/>
                </a:ext>
              </a:extLst>
            </p:cNvPr>
            <p:cNvSpPr/>
            <p:nvPr userDrawn="1"/>
          </p:nvSpPr>
          <p:spPr>
            <a:xfrm>
              <a:off x="325636" y="760714"/>
              <a:ext cx="914400" cy="548640"/>
            </a:xfrm>
            <a:prstGeom prst="roundRect">
              <a:avLst>
                <a:gd name="adj" fmla="val 1910"/>
              </a:avLst>
            </a:prstGeom>
            <a:solidFill>
              <a:srgbClr val="C3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34" name="Graphic 33">
              <a:hlinkClick r:id="rId3"/>
              <a:extLst>
                <a:ext uri="{FF2B5EF4-FFF2-40B4-BE49-F238E27FC236}">
                  <a16:creationId xmlns:a16="http://schemas.microsoft.com/office/drawing/2014/main" id="{42BCC96F-C450-CF5C-629F-09937B0D1D5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17076" y="797240"/>
              <a:ext cx="731520" cy="475588"/>
            </a:xfrm>
            <a:prstGeom prst="rect">
              <a:avLst/>
            </a:prstGeom>
          </p:spPr>
        </p:pic>
      </p:grpSp>
      <p:sp>
        <p:nvSpPr>
          <p:cNvPr id="2" name="Rectangle: Rounded Corners 1">
            <a:extLst>
              <a:ext uri="{FF2B5EF4-FFF2-40B4-BE49-F238E27FC236}">
                <a16:creationId xmlns:a16="http://schemas.microsoft.com/office/drawing/2014/main" id="{C56F0FAE-A5B7-BB83-2DDE-16EE0DD8816D}"/>
              </a:ext>
            </a:extLst>
          </p:cNvPr>
          <p:cNvSpPr>
            <a:spLocks noGrp="1" noRot="1" noMove="1" noResize="1" noEditPoints="1" noAdjustHandles="1" noChangeArrowheads="1" noChangeShapeType="1"/>
          </p:cNvSpPr>
          <p:nvPr userDrawn="1"/>
        </p:nvSpPr>
        <p:spPr>
          <a:xfrm>
            <a:off x="0" y="4400550"/>
            <a:ext cx="9144000" cy="320040"/>
          </a:xfrm>
          <a:prstGeom prst="roundRect">
            <a:avLst>
              <a:gd name="adj" fmla="val 1910"/>
            </a:avLst>
          </a:prstGeom>
          <a:solidFill>
            <a:srgbClr val="C3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latin typeface="Overpass" pitchFamily="2" charset="0"/>
            </a:endParaRPr>
          </a:p>
        </p:txBody>
      </p:sp>
      <p:grpSp>
        <p:nvGrpSpPr>
          <p:cNvPr id="6" name="Group 5">
            <a:extLst>
              <a:ext uri="{FF2B5EF4-FFF2-40B4-BE49-F238E27FC236}">
                <a16:creationId xmlns:a16="http://schemas.microsoft.com/office/drawing/2014/main" id="{58D8805D-3D8E-4A18-7043-FBBF5CC4E02E}"/>
              </a:ext>
            </a:extLst>
          </p:cNvPr>
          <p:cNvGrpSpPr>
            <a:grpSpLocks/>
          </p:cNvGrpSpPr>
          <p:nvPr userDrawn="1"/>
        </p:nvGrpSpPr>
        <p:grpSpPr>
          <a:xfrm>
            <a:off x="380999" y="4450554"/>
            <a:ext cx="4495801" cy="264688"/>
            <a:chOff x="380999" y="4450554"/>
            <a:chExt cx="4495801" cy="264688"/>
          </a:xfrm>
        </p:grpSpPr>
        <p:sp>
          <p:nvSpPr>
            <p:cNvPr id="22" name="Subtitle 2">
              <a:hlinkClick r:id="rId2"/>
              <a:extLst>
                <a:ext uri="{FF2B5EF4-FFF2-40B4-BE49-F238E27FC236}">
                  <a16:creationId xmlns:a16="http://schemas.microsoft.com/office/drawing/2014/main" id="{E202E95B-5610-1AF6-D790-5007034B488A}"/>
                </a:ext>
              </a:extLst>
            </p:cNvPr>
            <p:cNvSpPr txBox="1">
              <a:spLocks/>
            </p:cNvSpPr>
            <p:nvPr userDrawn="1"/>
          </p:nvSpPr>
          <p:spPr>
            <a:xfrm>
              <a:off x="380999" y="4450554"/>
              <a:ext cx="2274025" cy="264688"/>
            </a:xfrm>
            <a:prstGeom prst="rect">
              <a:avLst/>
            </a:prstGeom>
          </p:spPr>
          <p:txBody>
            <a:bodyPr vert="horz" wrap="square" lIns="0" tIns="36576" rIns="0" bIns="0" rtlCol="0" anchor="t" anchorCtr="0">
              <a:spAutoFit/>
            </a:bodyPr>
            <a:lstStyle>
              <a:lvl1pPr lvl="0" indent="0">
                <a:lnSpc>
                  <a:spcPct val="110000"/>
                </a:lnSpc>
                <a:spcBef>
                  <a:spcPts val="0"/>
                </a:spcBef>
                <a:buFont typeface="Arial" pitchFamily="34" charset="0"/>
                <a:buNone/>
                <a:defRPr sz="1400">
                  <a:solidFill>
                    <a:schemeClr val="bg1"/>
                  </a:solidFill>
                  <a:latin typeface="Museo Sans 700" panose="02000000000000000000" pitchFamily="50" charset="0"/>
                  <a:ea typeface="Open Sans Light" pitchFamily="34" charset="0"/>
                  <a:cs typeface="Open Sans Light"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gn="l">
                <a:lnSpc>
                  <a:spcPct val="90000"/>
                </a:lnSpc>
              </a:pPr>
              <a:r>
                <a:rPr lang="en-US" sz="1600" b="1" dirty="0">
                  <a:latin typeface="Overpass" pitchFamily="2" charset="0"/>
                </a:rPr>
                <a:t>15-445/645 FALL 2024  </a:t>
              </a:r>
            </a:p>
          </p:txBody>
        </p:sp>
        <p:sp>
          <p:nvSpPr>
            <p:cNvPr id="31" name="Subtitle 2">
              <a:hlinkClick r:id="rId6"/>
              <a:extLst>
                <a:ext uri="{FF2B5EF4-FFF2-40B4-BE49-F238E27FC236}">
                  <a16:creationId xmlns:a16="http://schemas.microsoft.com/office/drawing/2014/main" id="{A8E410F3-DB2C-89BF-399F-9CE4142749F6}"/>
                </a:ext>
              </a:extLst>
            </p:cNvPr>
            <p:cNvSpPr txBox="1">
              <a:spLocks/>
            </p:cNvSpPr>
            <p:nvPr userDrawn="1"/>
          </p:nvSpPr>
          <p:spPr>
            <a:xfrm>
              <a:off x="2971800" y="4455171"/>
              <a:ext cx="1905000" cy="255455"/>
            </a:xfrm>
            <a:prstGeom prst="rect">
              <a:avLst/>
            </a:prstGeom>
          </p:spPr>
          <p:txBody>
            <a:bodyPr vert="horz" wrap="square" lIns="0" tIns="36576" rIns="0" bIns="0" rtlCol="0" anchor="t" anchorCtr="0">
              <a:spAutoFit/>
            </a:bodyPr>
            <a:lstStyle>
              <a:lvl1pPr lvl="0" indent="0">
                <a:lnSpc>
                  <a:spcPct val="110000"/>
                </a:lnSpc>
                <a:spcBef>
                  <a:spcPts val="0"/>
                </a:spcBef>
                <a:buFont typeface="Arial" pitchFamily="34" charset="0"/>
                <a:buNone/>
                <a:defRPr sz="1400">
                  <a:solidFill>
                    <a:schemeClr val="bg1"/>
                  </a:solidFill>
                  <a:latin typeface="Museo Sans 700" panose="02000000000000000000" pitchFamily="50" charset="0"/>
                  <a:ea typeface="Open Sans Light" pitchFamily="34" charset="0"/>
                  <a:cs typeface="Open Sans Light"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gn="l">
                <a:lnSpc>
                  <a:spcPct val="85000"/>
                </a:lnSpc>
              </a:pPr>
              <a:r>
                <a:rPr lang="en-US" sz="1600" b="1" dirty="0">
                  <a:latin typeface="Overpass" pitchFamily="2" charset="0"/>
                </a:rPr>
                <a:t>PROF. ANDY PAVLO</a:t>
              </a:r>
            </a:p>
          </p:txBody>
        </p:sp>
        <p:grpSp>
          <p:nvGrpSpPr>
            <p:cNvPr id="9" name="Group 8">
              <a:extLst>
                <a:ext uri="{FF2B5EF4-FFF2-40B4-BE49-F238E27FC236}">
                  <a16:creationId xmlns:a16="http://schemas.microsoft.com/office/drawing/2014/main" id="{62AE660F-D6A6-045D-D43C-DF734925D5AF}"/>
                </a:ext>
              </a:extLst>
            </p:cNvPr>
            <p:cNvGrpSpPr>
              <a:grpSpLocks/>
            </p:cNvGrpSpPr>
            <p:nvPr userDrawn="1"/>
          </p:nvGrpSpPr>
          <p:grpSpPr>
            <a:xfrm>
              <a:off x="2734491" y="4469130"/>
              <a:ext cx="161109" cy="182880"/>
              <a:chOff x="2419456" y="4191234"/>
              <a:chExt cx="161109" cy="128016"/>
            </a:xfrm>
          </p:grpSpPr>
          <p:sp>
            <p:nvSpPr>
              <p:cNvPr id="7" name="Arrow: Chevron 6">
                <a:extLst>
                  <a:ext uri="{FF2B5EF4-FFF2-40B4-BE49-F238E27FC236}">
                    <a16:creationId xmlns:a16="http://schemas.microsoft.com/office/drawing/2014/main" id="{540EA4B2-70CB-CAEA-1DEE-6F84058E31EE}"/>
                  </a:ext>
                </a:extLst>
              </p:cNvPr>
              <p:cNvSpPr>
                <a:spLocks/>
              </p:cNvSpPr>
              <p:nvPr userDrawn="1"/>
            </p:nvSpPr>
            <p:spPr>
              <a:xfrm>
                <a:off x="2419456" y="4191234"/>
                <a:ext cx="91440" cy="128016"/>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verpass" pitchFamily="2" charset="0"/>
                </a:endParaRPr>
              </a:p>
            </p:txBody>
          </p:sp>
          <p:sp>
            <p:nvSpPr>
              <p:cNvPr id="8" name="Arrow: Chevron 7">
                <a:extLst>
                  <a:ext uri="{FF2B5EF4-FFF2-40B4-BE49-F238E27FC236}">
                    <a16:creationId xmlns:a16="http://schemas.microsoft.com/office/drawing/2014/main" id="{4FDD47E8-6966-A1BB-5897-D9D9CAE351CA}"/>
                  </a:ext>
                </a:extLst>
              </p:cNvPr>
              <p:cNvSpPr>
                <a:spLocks/>
              </p:cNvSpPr>
              <p:nvPr userDrawn="1"/>
            </p:nvSpPr>
            <p:spPr>
              <a:xfrm>
                <a:off x="2489125" y="4191234"/>
                <a:ext cx="91440" cy="128016"/>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verpass" pitchFamily="2" charset="0"/>
                </a:endParaRPr>
              </a:p>
            </p:txBody>
          </p:sp>
        </p:grpSp>
      </p:grpSp>
      <p:pic>
        <p:nvPicPr>
          <p:cNvPr id="12" name="Graphic 11">
            <a:extLst>
              <a:ext uri="{FF2B5EF4-FFF2-40B4-BE49-F238E27FC236}">
                <a16:creationId xmlns:a16="http://schemas.microsoft.com/office/drawing/2014/main" id="{2852B086-E288-CBD2-C5C5-DFEC76D968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43922" y="240601"/>
            <a:ext cx="3291840" cy="291552"/>
          </a:xfrm>
          <a:prstGeom prst="rect">
            <a:avLst/>
          </a:prstGeom>
        </p:spPr>
      </p:pic>
    </p:spTree>
    <p:extLst>
      <p:ext uri="{BB962C8B-B14F-4D97-AF65-F5344CB8AC3E}">
        <p14:creationId xmlns:p14="http://schemas.microsoft.com/office/powerpoint/2010/main" val="1760197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Why Choose Unc For A Graduate Degree In Computer Science - Unc Chapel Hill (1287x369), Png Download">
            <a:extLst>
              <a:ext uri="{FF2B5EF4-FFF2-40B4-BE49-F238E27FC236}">
                <a16:creationId xmlns:a16="http://schemas.microsoft.com/office/drawing/2014/main" id="{88E8CE7D-D053-708D-6190-70AECFF14D9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26496"/>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050"/>
            <a:ext cx="9144000" cy="689371"/>
          </a:xfrm>
          <a:prstGeom prst="rect">
            <a:avLst/>
          </a:prstGeom>
          <a:solidFill>
            <a:srgbClr val="4C9DD2"/>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371600" y="971550"/>
            <a:ext cx="6400800" cy="3657600"/>
          </a:xfrm>
          <a:prstGeom prst="rect">
            <a:avLst/>
          </a:prstGeom>
        </p:spPr>
        <p:txBody>
          <a:bodyPr vert="horz" lIns="91440" tIns="45720" rIns="91440" bIns="45720" rtlCol="0">
            <a:noAutofit/>
          </a:bodyPr>
          <a:lstStyle/>
          <a:p>
            <a:pPr lvl="0">
              <a:lnSpc>
                <a:spcPct val="90000"/>
              </a:lnSpc>
            </a:pPr>
            <a:r>
              <a:rPr lang="en-US" dirty="0"/>
              <a:t>Click to edit Master text styles</a:t>
            </a:r>
          </a:p>
          <a:p>
            <a:pPr lvl="1">
              <a:lnSpc>
                <a:spcPct val="90000"/>
              </a:lnSpc>
            </a:pPr>
            <a:r>
              <a:rPr lang="en-US" dirty="0"/>
              <a:t>Second level</a:t>
            </a:r>
          </a:p>
        </p:txBody>
      </p:sp>
      <p:pic>
        <p:nvPicPr>
          <p:cNvPr id="7" name="Picture 2" descr="Why Choose Unc For A Graduate Degree In Computer Science - Unc Chapel Hill (1287x369), Png Download">
            <a:extLst>
              <a:ext uri="{FF2B5EF4-FFF2-40B4-BE49-F238E27FC236}">
                <a16:creationId xmlns:a16="http://schemas.microsoft.com/office/drawing/2014/main" id="{90BB534A-2FFF-458A-936D-5FA907B174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F184061F-78F2-C458-0FBD-F39CC26BA257}"/>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246505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8" r:id="rId7"/>
  </p:sldLayoutIdLst>
  <p:hf hdr="0" ftr="0" dt="0"/>
  <p:txStyles>
    <p:titleStyle>
      <a:lvl1pPr algn="ctr" defTabSz="914400" rtl="0" eaLnBrk="1" latinLnBrk="0" hangingPunct="1">
        <a:spcBef>
          <a:spcPct val="0"/>
        </a:spcBef>
        <a:buNone/>
        <a:defRPr sz="3200" b="1" kern="1200" spc="0">
          <a:solidFill>
            <a:schemeClr val="bg1"/>
          </a:solidFill>
          <a:latin typeface="+mj-lt"/>
          <a:ea typeface="Open Sans" pitchFamily="34" charset="0"/>
          <a:cs typeface="Open Sans" pitchFamily="34" charset="0"/>
        </a:defRPr>
      </a:lvl1pPr>
    </p:titleStyle>
    <p:body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solidFill>
          <a:latin typeface="+mn-lt"/>
          <a:ea typeface="+mn-ea"/>
          <a:cs typeface="+mn-cs"/>
        </a:defRPr>
      </a:lvl1pPr>
      <a:lvl2pPr marL="342900" indent="-342900" algn="l" defTabSz="914400" rtl="0" eaLnBrk="1" latinLnBrk="0" hangingPunct="1">
        <a:spcBef>
          <a:spcPts val="0"/>
        </a:spcBef>
        <a:buFont typeface="Times New Roman" pitchFamily="18" charset="0"/>
        <a:buChar char="→"/>
        <a:defRPr lang="en-US" sz="2000" kern="1200" dirty="0" smtClean="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hyperlink" Target="https://docs.oracle.com/database/121/CNCPT/process.htm#CNCPT901" TargetMode="External"/><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8.svg"/><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3.svg"/><Relationship Id="rId18" Type="http://schemas.openxmlformats.org/officeDocument/2006/relationships/image" Target="../media/image35.png"/><Relationship Id="rId3" Type="http://schemas.openxmlformats.org/officeDocument/2006/relationships/image" Target="../media/image24.png"/><Relationship Id="rId21" Type="http://schemas.openxmlformats.org/officeDocument/2006/relationships/image" Target="../media/image38.svg"/><Relationship Id="rId7" Type="http://schemas.openxmlformats.org/officeDocument/2006/relationships/image" Target="../media/image28.svg"/><Relationship Id="rId12" Type="http://schemas.openxmlformats.org/officeDocument/2006/relationships/image" Target="../media/image22.png"/><Relationship Id="rId17" Type="http://schemas.openxmlformats.org/officeDocument/2006/relationships/image" Target="../media/image34.svg"/><Relationship Id="rId2" Type="http://schemas.openxmlformats.org/officeDocument/2006/relationships/notesSlide" Target="../notesSlides/notesSlide1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5.png"/><Relationship Id="rId5" Type="http://schemas.openxmlformats.org/officeDocument/2006/relationships/image" Target="../media/image26.png"/><Relationship Id="rId15" Type="http://schemas.openxmlformats.org/officeDocument/2006/relationships/image" Target="../media/image32.svg"/><Relationship Id="rId10" Type="http://schemas.openxmlformats.org/officeDocument/2006/relationships/image" Target="../media/image13.png"/><Relationship Id="rId19" Type="http://schemas.openxmlformats.org/officeDocument/2006/relationships/image" Target="../media/image36.svg"/><Relationship Id="rId4" Type="http://schemas.openxmlformats.org/officeDocument/2006/relationships/image" Target="../media/image25.svg"/><Relationship Id="rId9" Type="http://schemas.openxmlformats.org/officeDocument/2006/relationships/image" Target="../media/image30.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hyperlink" Target="https://blogs.msdn.microsoft.com/craigfr/2006/10/25/the-parallelism-operator-aka-exchang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sv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2.sv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C3DC0-30F3-22F9-6D37-252E588B110A}"/>
              </a:ext>
            </a:extLst>
          </p:cNvPr>
          <p:cNvSpPr>
            <a:spLocks noGrp="1"/>
          </p:cNvSpPr>
          <p:nvPr>
            <p:ph type="body" sz="quarter" idx="10"/>
          </p:nvPr>
        </p:nvSpPr>
        <p:spPr/>
        <p:txBody>
          <a:bodyPr/>
          <a:lstStyle/>
          <a:p>
            <a:r>
              <a:rPr lang="en-US" dirty="0"/>
              <a:t>Lecture 14: Query Execution 2:</a:t>
            </a:r>
          </a:p>
          <a:p>
            <a:r>
              <a:rPr lang="en-US" dirty="0"/>
              <a:t>Electric Boogaloo</a:t>
            </a:r>
          </a:p>
        </p:txBody>
      </p:sp>
    </p:spTree>
    <p:extLst>
      <p:ext uri="{BB962C8B-B14F-4D97-AF65-F5344CB8AC3E}">
        <p14:creationId xmlns:p14="http://schemas.microsoft.com/office/powerpoint/2010/main" val="282263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Per Worker</a:t>
            </a:r>
          </a:p>
        </p:txBody>
      </p:sp>
      <p:sp>
        <p:nvSpPr>
          <p:cNvPr id="4" name="Content Placeholder 3"/>
          <p:cNvSpPr>
            <a:spLocks noGrp="1"/>
          </p:cNvSpPr>
          <p:nvPr>
            <p:ph idx="1"/>
          </p:nvPr>
        </p:nvSpPr>
        <p:spPr>
          <a:xfrm>
            <a:off x="1066800" y="971550"/>
            <a:ext cx="6400800" cy="3657600"/>
          </a:xfrm>
        </p:spPr>
        <p:txBody>
          <a:bodyPr/>
          <a:lstStyle/>
          <a:p>
            <a:r>
              <a:rPr lang="en-US" dirty="0"/>
              <a:t>Each worker is a separate OS process.</a:t>
            </a:r>
          </a:p>
          <a:p>
            <a:pPr marL="342900" lvl="1"/>
            <a:r>
              <a:rPr lang="en-US" dirty="0"/>
              <a:t>Relies on the OS dispatcher.</a:t>
            </a:r>
          </a:p>
          <a:p>
            <a:pPr marL="342900" lvl="1"/>
            <a:r>
              <a:rPr lang="en-US" dirty="0"/>
              <a:t>Use shared-memory for global data structures.</a:t>
            </a:r>
          </a:p>
          <a:p>
            <a:pPr marL="342900" lvl="1"/>
            <a:r>
              <a:rPr lang="en-US" dirty="0"/>
              <a:t>A process crash does not take down the entire system.</a:t>
            </a:r>
          </a:p>
          <a:p>
            <a:pPr marL="342900" lvl="1"/>
            <a:r>
              <a:rPr lang="en-US" dirty="0"/>
              <a:t>Examples: IBM DB2, Postgres, Oracle</a:t>
            </a:r>
          </a:p>
        </p:txBody>
      </p:sp>
      <p:sp>
        <p:nvSpPr>
          <p:cNvPr id="7" name="Slide Number Placeholder 3">
            <a:extLst>
              <a:ext uri="{FF2B5EF4-FFF2-40B4-BE49-F238E27FC236}">
                <a16:creationId xmlns:a16="http://schemas.microsoft.com/office/drawing/2014/main" id="{D52F1DA3-3DA4-2E09-48A5-BF877A7D0871}"/>
              </a:ext>
            </a:extLst>
          </p:cNvPr>
          <p:cNvSpPr>
            <a:spLocks noGrp="1"/>
          </p:cNvSpPr>
          <p:nvPr>
            <p:ph type="sldNum" sz="quarter" idx="4"/>
          </p:nvPr>
        </p:nvSpPr>
        <p:spPr/>
        <p:txBody>
          <a:bodyPr/>
          <a:lstStyle/>
          <a:p>
            <a:pPr algn="r"/>
            <a:fld id="{97DD1AB5-42BA-4E8A-BFEE-435884E16AAB}" type="slidenum">
              <a:rPr lang="en-US" smtClean="0"/>
              <a:pPr algn="r"/>
              <a:t>10</a:t>
            </a:fld>
            <a:endParaRPr lang="en-US" dirty="0"/>
          </a:p>
        </p:txBody>
      </p:sp>
      <p:grpSp>
        <p:nvGrpSpPr>
          <p:cNvPr id="11" name="Group 10">
            <a:extLst>
              <a:ext uri="{FF2B5EF4-FFF2-40B4-BE49-F238E27FC236}">
                <a16:creationId xmlns:a16="http://schemas.microsoft.com/office/drawing/2014/main" id="{5E5C1192-8585-4FF1-BAAE-0A670A3AA620}"/>
              </a:ext>
            </a:extLst>
          </p:cNvPr>
          <p:cNvGrpSpPr/>
          <p:nvPr/>
        </p:nvGrpSpPr>
        <p:grpSpPr>
          <a:xfrm>
            <a:off x="7315200" y="1126363"/>
            <a:ext cx="1676400" cy="1673987"/>
            <a:chOff x="7315200" y="1126363"/>
            <a:chExt cx="1676400" cy="1673987"/>
          </a:xfrm>
        </p:grpSpPr>
        <p:pic>
          <p:nvPicPr>
            <p:cNvPr id="17" name="Graphic 16">
              <a:extLst>
                <a:ext uri="{FF2B5EF4-FFF2-40B4-BE49-F238E27FC236}">
                  <a16:creationId xmlns:a16="http://schemas.microsoft.com/office/drawing/2014/main" id="{88681B49-DAFB-426E-BAAD-489EE05909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200" y="1920869"/>
              <a:ext cx="1676400" cy="214923"/>
            </a:xfrm>
            <a:prstGeom prst="rect">
              <a:avLst/>
            </a:prstGeom>
          </p:spPr>
        </p:pic>
        <p:pic>
          <p:nvPicPr>
            <p:cNvPr id="19" name="Graphic 18">
              <a:extLst>
                <a:ext uri="{FF2B5EF4-FFF2-40B4-BE49-F238E27FC236}">
                  <a16:creationId xmlns:a16="http://schemas.microsoft.com/office/drawing/2014/main" id="{9043A45B-E1A5-4B08-90CE-9F0A8AF1DE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5700" y="1126363"/>
              <a:ext cx="1295400" cy="401698"/>
            </a:xfrm>
            <a:prstGeom prst="rect">
              <a:avLst/>
            </a:prstGeom>
          </p:spPr>
        </p:pic>
        <p:pic>
          <p:nvPicPr>
            <p:cNvPr id="20" name="Graphic 19">
              <a:extLst>
                <a:ext uri="{FF2B5EF4-FFF2-40B4-BE49-F238E27FC236}">
                  <a16:creationId xmlns:a16="http://schemas.microsoft.com/office/drawing/2014/main" id="{B958C6AB-6655-4ACB-A7B6-0BBB5AAB2F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5200" y="2520222"/>
              <a:ext cx="1676400" cy="280128"/>
            </a:xfrm>
            <a:prstGeom prst="rect">
              <a:avLst/>
            </a:prstGeom>
          </p:spPr>
        </p:pic>
      </p:grpSp>
      <p:sp>
        <p:nvSpPr>
          <p:cNvPr id="10" name="Text Box 4">
            <a:extLst>
              <a:ext uri="{FF2B5EF4-FFF2-40B4-BE49-F238E27FC236}">
                <a16:creationId xmlns:a16="http://schemas.microsoft.com/office/drawing/2014/main" id="{3E2FFBF5-7769-3E98-C0FA-4D2EEAE6E514}"/>
              </a:ext>
            </a:extLst>
          </p:cNvPr>
          <p:cNvSpPr txBox="1">
            <a:spLocks noChangeArrowheads="1"/>
          </p:cNvSpPr>
          <p:nvPr/>
        </p:nvSpPr>
        <p:spPr bwMode="auto">
          <a:xfrm>
            <a:off x="2586128" y="3422062"/>
            <a:ext cx="4572000" cy="137160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30" name="Right Arrow 6">
            <a:extLst>
              <a:ext uri="{FF2B5EF4-FFF2-40B4-BE49-F238E27FC236}">
                <a16:creationId xmlns:a16="http://schemas.microsoft.com/office/drawing/2014/main" id="{B54E82E5-6023-C507-A84C-86409E62EA35}"/>
              </a:ext>
            </a:extLst>
          </p:cNvPr>
          <p:cNvSpPr>
            <a:spLocks noChangeArrowheads="1"/>
          </p:cNvSpPr>
          <p:nvPr/>
        </p:nvSpPr>
        <p:spPr bwMode="auto">
          <a:xfrm>
            <a:off x="3933976" y="3833542"/>
            <a:ext cx="274320" cy="274320"/>
          </a:xfrm>
          <a:prstGeom prst="rightArrow">
            <a:avLst>
              <a:gd name="adj1" fmla="val 50000"/>
              <a:gd name="adj2" fmla="val 49997"/>
            </a:avLst>
          </a:prstGeom>
          <a:solidFill>
            <a:schemeClr val="accent1"/>
          </a:solidFill>
          <a:ln w="28575">
            <a:noFill/>
            <a:round/>
            <a:headEnd type="none" w="sm" len="sm"/>
            <a:tailEnd type="triangle" w="med" len="med"/>
          </a:ln>
        </p:spPr>
        <p:txBody>
          <a:bodyPr wrap="none" lIns="101882" tIns="50941" rIns="101882" bIns="50941" anchor="ctr"/>
          <a:lstStyle/>
          <a:p>
            <a:endParaRPr lang="en-US"/>
          </a:p>
        </p:txBody>
      </p:sp>
      <p:grpSp>
        <p:nvGrpSpPr>
          <p:cNvPr id="61" name="Group 60">
            <a:extLst>
              <a:ext uri="{FF2B5EF4-FFF2-40B4-BE49-F238E27FC236}">
                <a16:creationId xmlns:a16="http://schemas.microsoft.com/office/drawing/2014/main" id="{BBC40F3F-2B60-55DB-1021-51D3251D090B}"/>
              </a:ext>
            </a:extLst>
          </p:cNvPr>
          <p:cNvGrpSpPr/>
          <p:nvPr/>
        </p:nvGrpSpPr>
        <p:grpSpPr>
          <a:xfrm>
            <a:off x="944680" y="3514939"/>
            <a:ext cx="1184248" cy="1154859"/>
            <a:chOff x="1465276" y="3409950"/>
            <a:chExt cx="1184248" cy="1154859"/>
          </a:xfrm>
        </p:grpSpPr>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8688" y="3409950"/>
              <a:ext cx="697424" cy="822960"/>
            </a:xfrm>
            <a:prstGeom prst="rect">
              <a:avLst/>
            </a:prstGeom>
          </p:spPr>
        </p:pic>
        <p:sp>
          <p:nvSpPr>
            <p:cNvPr id="32" name="TextBox 15">
              <a:extLst>
                <a:ext uri="{FF2B5EF4-FFF2-40B4-BE49-F238E27FC236}">
                  <a16:creationId xmlns:a16="http://schemas.microsoft.com/office/drawing/2014/main" id="{FCFFD33A-6E46-D4CC-F06F-183D346EF12A}"/>
                </a:ext>
              </a:extLst>
            </p:cNvPr>
            <p:cNvSpPr txBox="1">
              <a:spLocks noChangeArrowheads="1"/>
            </p:cNvSpPr>
            <p:nvPr/>
          </p:nvSpPr>
          <p:spPr bwMode="auto">
            <a:xfrm>
              <a:off x="1465276" y="4287810"/>
              <a:ext cx="1184248"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Application</a:t>
              </a:r>
            </a:p>
          </p:txBody>
        </p:sp>
      </p:grpSp>
      <p:grpSp>
        <p:nvGrpSpPr>
          <p:cNvPr id="49" name="Group 48">
            <a:extLst>
              <a:ext uri="{FF2B5EF4-FFF2-40B4-BE49-F238E27FC236}">
                <a16:creationId xmlns:a16="http://schemas.microsoft.com/office/drawing/2014/main" id="{27484082-C096-7EAD-73FF-31C9786440EF}"/>
              </a:ext>
            </a:extLst>
          </p:cNvPr>
          <p:cNvGrpSpPr/>
          <p:nvPr/>
        </p:nvGrpSpPr>
        <p:grpSpPr>
          <a:xfrm>
            <a:off x="2847743" y="3558282"/>
            <a:ext cx="1184248" cy="1099160"/>
            <a:chOff x="3051111" y="3529990"/>
            <a:chExt cx="1184248" cy="1099160"/>
          </a:xfrm>
        </p:grpSpPr>
        <p:pic>
          <p:nvPicPr>
            <p:cNvPr id="27" name="Picture 26">
              <a:extLst>
                <a:ext uri="{FF2B5EF4-FFF2-40B4-BE49-F238E27FC236}">
                  <a16:creationId xmlns:a16="http://schemas.microsoft.com/office/drawing/2014/main" id="{89AAAF3E-1B54-9C66-CCF1-36F3140571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7475" y="3529990"/>
              <a:ext cx="731520" cy="731520"/>
            </a:xfrm>
            <a:prstGeom prst="rect">
              <a:avLst/>
            </a:prstGeom>
          </p:spPr>
        </p:pic>
        <p:sp>
          <p:nvSpPr>
            <p:cNvPr id="28" name="TextBox 15">
              <a:extLst>
                <a:ext uri="{FF2B5EF4-FFF2-40B4-BE49-F238E27FC236}">
                  <a16:creationId xmlns:a16="http://schemas.microsoft.com/office/drawing/2014/main" id="{4D2F8612-775B-7AF6-FC04-BD6451F95F64}"/>
                </a:ext>
              </a:extLst>
            </p:cNvPr>
            <p:cNvSpPr txBox="1">
              <a:spLocks noChangeArrowheads="1"/>
            </p:cNvSpPr>
            <p:nvPr/>
          </p:nvSpPr>
          <p:spPr bwMode="auto">
            <a:xfrm>
              <a:off x="3051111" y="4352151"/>
              <a:ext cx="1184248"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Dispatcher</a:t>
              </a:r>
            </a:p>
          </p:txBody>
        </p:sp>
      </p:gr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96045" y="3650662"/>
            <a:ext cx="800469" cy="914400"/>
          </a:xfrm>
          <a:prstGeom prst="rect">
            <a:avLst/>
          </a:prstGeom>
        </p:spPr>
      </p:pic>
      <p:grpSp>
        <p:nvGrpSpPr>
          <p:cNvPr id="50" name="Group 49">
            <a:extLst>
              <a:ext uri="{FF2B5EF4-FFF2-40B4-BE49-F238E27FC236}">
                <a16:creationId xmlns:a16="http://schemas.microsoft.com/office/drawing/2014/main" id="{29CF2268-0612-AEAC-48DE-81DA615197F7}"/>
              </a:ext>
            </a:extLst>
          </p:cNvPr>
          <p:cNvGrpSpPr/>
          <p:nvPr/>
        </p:nvGrpSpPr>
        <p:grpSpPr>
          <a:xfrm>
            <a:off x="4110280" y="3617647"/>
            <a:ext cx="1630292" cy="1039795"/>
            <a:chOff x="4313648" y="3589355"/>
            <a:chExt cx="1630292" cy="1039795"/>
          </a:xfrm>
        </p:grpSpPr>
        <p:sp>
          <p:nvSpPr>
            <p:cNvPr id="29" name="TextBox 15">
              <a:extLst>
                <a:ext uri="{FF2B5EF4-FFF2-40B4-BE49-F238E27FC236}">
                  <a16:creationId xmlns:a16="http://schemas.microsoft.com/office/drawing/2014/main" id="{C08C13CF-EBB3-B209-437C-96038AD45443}"/>
                </a:ext>
              </a:extLst>
            </p:cNvPr>
            <p:cNvSpPr txBox="1">
              <a:spLocks noChangeArrowheads="1"/>
            </p:cNvSpPr>
            <p:nvPr/>
          </p:nvSpPr>
          <p:spPr bwMode="auto">
            <a:xfrm>
              <a:off x="4313648" y="4352151"/>
              <a:ext cx="1630292"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Worker Processes</a:t>
              </a:r>
            </a:p>
          </p:txBody>
        </p:sp>
        <p:grpSp>
          <p:nvGrpSpPr>
            <p:cNvPr id="41" name="Group 40">
              <a:extLst>
                <a:ext uri="{FF2B5EF4-FFF2-40B4-BE49-F238E27FC236}">
                  <a16:creationId xmlns:a16="http://schemas.microsoft.com/office/drawing/2014/main" id="{B954B22D-2FF0-37CB-E31B-318B0D0B2E77}"/>
                </a:ext>
              </a:extLst>
            </p:cNvPr>
            <p:cNvGrpSpPr/>
            <p:nvPr/>
          </p:nvGrpSpPr>
          <p:grpSpPr>
            <a:xfrm>
              <a:off x="4529306" y="3589355"/>
              <a:ext cx="1198976" cy="622143"/>
              <a:chOff x="4529306" y="3589355"/>
              <a:chExt cx="1198976" cy="622143"/>
            </a:xfrm>
          </p:grpSpPr>
          <p:pic>
            <p:nvPicPr>
              <p:cNvPr id="26" name="Picture 25">
                <a:extLst>
                  <a:ext uri="{FF2B5EF4-FFF2-40B4-BE49-F238E27FC236}">
                    <a16:creationId xmlns:a16="http://schemas.microsoft.com/office/drawing/2014/main" id="{DA610D07-1E49-309E-12D0-C95691147C7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529306" y="3589355"/>
                <a:ext cx="268633" cy="268148"/>
              </a:xfrm>
              <a:prstGeom prst="rect">
                <a:avLst/>
              </a:prstGeom>
            </p:spPr>
          </p:pic>
          <p:pic>
            <p:nvPicPr>
              <p:cNvPr id="34" name="Picture 25">
                <a:extLst>
                  <a:ext uri="{FF2B5EF4-FFF2-40B4-BE49-F238E27FC236}">
                    <a16:creationId xmlns:a16="http://schemas.microsoft.com/office/drawing/2014/main" id="{EE97DC7A-1697-47B0-5673-35850789941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529306" y="3943350"/>
                <a:ext cx="268633" cy="268148"/>
              </a:xfrm>
              <a:prstGeom prst="rect">
                <a:avLst/>
              </a:prstGeom>
            </p:spPr>
          </p:pic>
          <p:pic>
            <p:nvPicPr>
              <p:cNvPr id="35" name="Picture 25">
                <a:extLst>
                  <a:ext uri="{FF2B5EF4-FFF2-40B4-BE49-F238E27FC236}">
                    <a16:creationId xmlns:a16="http://schemas.microsoft.com/office/drawing/2014/main" id="{8523232A-D8CC-35A4-92ED-0B58E128D27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994478" y="3589355"/>
                <a:ext cx="268633" cy="268148"/>
              </a:xfrm>
              <a:prstGeom prst="rect">
                <a:avLst/>
              </a:prstGeom>
            </p:spPr>
          </p:pic>
          <p:pic>
            <p:nvPicPr>
              <p:cNvPr id="36" name="Picture 25">
                <a:extLst>
                  <a:ext uri="{FF2B5EF4-FFF2-40B4-BE49-F238E27FC236}">
                    <a16:creationId xmlns:a16="http://schemas.microsoft.com/office/drawing/2014/main" id="{D3E36DA3-1CAF-C360-6D17-413B67CF9CB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459649" y="3589355"/>
                <a:ext cx="268633" cy="268148"/>
              </a:xfrm>
              <a:prstGeom prst="rect">
                <a:avLst/>
              </a:prstGeom>
            </p:spPr>
          </p:pic>
          <p:pic>
            <p:nvPicPr>
              <p:cNvPr id="37" name="Picture 25">
                <a:extLst>
                  <a:ext uri="{FF2B5EF4-FFF2-40B4-BE49-F238E27FC236}">
                    <a16:creationId xmlns:a16="http://schemas.microsoft.com/office/drawing/2014/main" id="{B0639626-50A7-1E5D-F2FB-CCC480AAA41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994478" y="3943350"/>
                <a:ext cx="268633" cy="268148"/>
              </a:xfrm>
              <a:prstGeom prst="rect">
                <a:avLst/>
              </a:prstGeom>
            </p:spPr>
          </p:pic>
          <p:pic>
            <p:nvPicPr>
              <p:cNvPr id="38" name="Picture 25">
                <a:extLst>
                  <a:ext uri="{FF2B5EF4-FFF2-40B4-BE49-F238E27FC236}">
                    <a16:creationId xmlns:a16="http://schemas.microsoft.com/office/drawing/2014/main" id="{33587959-3C8E-52EE-57C2-CBBB2BEB73D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459649" y="3943350"/>
                <a:ext cx="268633" cy="268148"/>
              </a:xfrm>
              <a:prstGeom prst="rect">
                <a:avLst/>
              </a:prstGeom>
            </p:spPr>
          </p:pic>
        </p:grpSp>
      </p:grpSp>
      <p:cxnSp>
        <p:nvCxnSpPr>
          <p:cNvPr id="46" name="Straight Arrow Connector 45">
            <a:extLst>
              <a:ext uri="{FF2B5EF4-FFF2-40B4-BE49-F238E27FC236}">
                <a16:creationId xmlns:a16="http://schemas.microsoft.com/office/drawing/2014/main" id="{95B92C8B-2D81-B915-FFFB-3904241807E6}"/>
              </a:ext>
            </a:extLst>
          </p:cNvPr>
          <p:cNvCxnSpPr>
            <a:cxnSpLocks/>
            <a:stCxn id="6" idx="3"/>
            <a:endCxn id="27" idx="1"/>
          </p:cNvCxnSpPr>
          <p:nvPr/>
        </p:nvCxnSpPr>
        <p:spPr>
          <a:xfrm flipV="1">
            <a:off x="1885516" y="3924042"/>
            <a:ext cx="1188591" cy="2377"/>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3" name="Straight Arrow Connector 52">
            <a:extLst>
              <a:ext uri="{FF2B5EF4-FFF2-40B4-BE49-F238E27FC236}">
                <a16:creationId xmlns:a16="http://schemas.microsoft.com/office/drawing/2014/main" id="{F2E9434A-C10E-0E71-448F-EB8357AEA449}"/>
              </a:ext>
            </a:extLst>
          </p:cNvPr>
          <p:cNvCxnSpPr>
            <a:cxnSpLocks/>
            <a:stCxn id="6" idx="0"/>
            <a:endCxn id="56" idx="0"/>
          </p:cNvCxnSpPr>
          <p:nvPr/>
        </p:nvCxnSpPr>
        <p:spPr>
          <a:xfrm rot="16200000" flipH="1">
            <a:off x="3193333" y="1858410"/>
            <a:ext cx="79494" cy="3392552"/>
          </a:xfrm>
          <a:prstGeom prst="bentConnector3">
            <a:avLst>
              <a:gd name="adj1" fmla="val -287569"/>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56" name="Highlight Box">
            <a:extLst>
              <a:ext uri="{FF2B5EF4-FFF2-40B4-BE49-F238E27FC236}">
                <a16:creationId xmlns:a16="http://schemas.microsoft.com/office/drawing/2014/main" id="{9E73898F-A410-D69F-A798-DE50A9703344}"/>
              </a:ext>
            </a:extLst>
          </p:cNvPr>
          <p:cNvSpPr/>
          <p:nvPr/>
        </p:nvSpPr>
        <p:spPr>
          <a:xfrm>
            <a:off x="4769336" y="3594433"/>
            <a:ext cx="320040" cy="3200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2">
            <a:extLst>
              <a:ext uri="{FF2B5EF4-FFF2-40B4-BE49-F238E27FC236}">
                <a16:creationId xmlns:a16="http://schemas.microsoft.com/office/drawing/2014/main" id="{75E3B66B-C862-C512-3198-9D2469AA38C9}"/>
              </a:ext>
            </a:extLst>
          </p:cNvPr>
          <p:cNvCxnSpPr>
            <a:cxnSpLocks/>
            <a:stCxn id="56" idx="3"/>
            <a:endCxn id="5" idx="1"/>
          </p:cNvCxnSpPr>
          <p:nvPr/>
        </p:nvCxnSpPr>
        <p:spPr>
          <a:xfrm>
            <a:off x="5089376" y="3754453"/>
            <a:ext cx="1006669" cy="353409"/>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62" name="TextBox 61">
            <a:extLst>
              <a:ext uri="{FF2B5EF4-FFF2-40B4-BE49-F238E27FC236}">
                <a16:creationId xmlns:a16="http://schemas.microsoft.com/office/drawing/2014/main" id="{311C5DC2-1F34-9F5E-C28A-0404065A52D6}"/>
              </a:ext>
            </a:extLst>
          </p:cNvPr>
          <p:cNvSpPr txBox="1"/>
          <p:nvPr/>
        </p:nvSpPr>
        <p:spPr>
          <a:xfrm>
            <a:off x="2128928" y="3757121"/>
            <a:ext cx="448841" cy="153888"/>
          </a:xfrm>
          <a:prstGeom prst="rect">
            <a:avLst/>
          </a:prstGeom>
          <a:noFill/>
        </p:spPr>
        <p:txBody>
          <a:bodyPr wrap="none" lIns="0" tIns="0" rIns="0" bIns="0" rtlCol="0">
            <a:spAutoFit/>
          </a:bodyPr>
          <a:lstStyle/>
          <a:p>
            <a:r>
              <a:rPr lang="en-US" sz="1000" b="1" dirty="0">
                <a:solidFill>
                  <a:schemeClr val="accent1"/>
                </a:solidFill>
                <a:latin typeface="Inconsolata" panose="00000509000000000000" pitchFamily="49" charset="0"/>
              </a:rPr>
              <a:t>Connect</a:t>
            </a:r>
          </a:p>
        </p:txBody>
      </p:sp>
      <p:sp>
        <p:nvSpPr>
          <p:cNvPr id="63" name="TextBox 62">
            <a:extLst>
              <a:ext uri="{FF2B5EF4-FFF2-40B4-BE49-F238E27FC236}">
                <a16:creationId xmlns:a16="http://schemas.microsoft.com/office/drawing/2014/main" id="{2157F48C-6A31-A6A6-EF0B-5D0C4E493542}"/>
              </a:ext>
            </a:extLst>
          </p:cNvPr>
          <p:cNvSpPr txBox="1"/>
          <p:nvPr/>
        </p:nvSpPr>
        <p:spPr>
          <a:xfrm>
            <a:off x="2792244" y="3102022"/>
            <a:ext cx="769441" cy="153888"/>
          </a:xfrm>
          <a:prstGeom prst="rect">
            <a:avLst/>
          </a:prstGeom>
          <a:noFill/>
        </p:spPr>
        <p:txBody>
          <a:bodyPr wrap="none" lIns="0" tIns="0" rIns="0" bIns="0" rtlCol="0">
            <a:spAutoFit/>
          </a:bodyPr>
          <a:lstStyle/>
          <a:p>
            <a:r>
              <a:rPr lang="en-US" sz="1000" b="1" dirty="0">
                <a:solidFill>
                  <a:schemeClr val="accent1"/>
                </a:solidFill>
                <a:latin typeface="Inconsolata" panose="00000509000000000000" pitchFamily="49" charset="0"/>
              </a:rPr>
              <a:t>SQL Commands</a:t>
            </a:r>
          </a:p>
        </p:txBody>
      </p:sp>
    </p:spTree>
    <p:extLst>
      <p:ext uri="{BB962C8B-B14F-4D97-AF65-F5344CB8AC3E}">
        <p14:creationId xmlns:p14="http://schemas.microsoft.com/office/powerpoint/2010/main" val="31752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5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25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250"/>
                                        <p:tgtEl>
                                          <p:spTgt spid="30"/>
                                        </p:tgtEl>
                                      </p:cBhvr>
                                    </p:animEffec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5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50"/>
                                        <p:tgtEl>
                                          <p:spTgt spid="46"/>
                                        </p:tgtEl>
                                      </p:cBhvr>
                                    </p:animEffect>
                                    <p:set>
                                      <p:cBhvr>
                                        <p:cTn id="24" dur="1" fill="hold">
                                          <p:stCondLst>
                                            <p:cond delay="249"/>
                                          </p:stCondLst>
                                        </p:cTn>
                                        <p:tgtEl>
                                          <p:spTgt spid="4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62"/>
                                        </p:tgtEl>
                                      </p:cBhvr>
                                    </p:animEffect>
                                    <p:set>
                                      <p:cBhvr>
                                        <p:cTn id="27" dur="1" fill="hold">
                                          <p:stCondLst>
                                            <p:cond delay="249"/>
                                          </p:stCondLst>
                                        </p:cTn>
                                        <p:tgtEl>
                                          <p:spTgt spid="6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50"/>
                                        <p:tgtEl>
                                          <p:spTgt spid="30"/>
                                        </p:tgtEl>
                                      </p:cBhvr>
                                    </p:animEffect>
                                    <p:set>
                                      <p:cBhvr>
                                        <p:cTn id="30" dur="1" fill="hold">
                                          <p:stCondLst>
                                            <p:cond delay="249"/>
                                          </p:stCondLst>
                                        </p:cTn>
                                        <p:tgtEl>
                                          <p:spTgt spid="30"/>
                                        </p:tgtEl>
                                        <p:attrNameLst>
                                          <p:attrName>style.visibility</p:attrName>
                                        </p:attrNameLst>
                                      </p:cBhvr>
                                      <p:to>
                                        <p:strVal val="hidden"/>
                                      </p:to>
                                    </p:set>
                                  </p:childTnLst>
                                </p:cTn>
                              </p:par>
                            </p:childTnLst>
                          </p:cTn>
                        </p:par>
                        <p:par>
                          <p:cTn id="31" fill="hold">
                            <p:stCondLst>
                              <p:cond delay="25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250"/>
                                        <p:tgtEl>
                                          <p:spTgt spid="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250"/>
                                        <p:tgtEl>
                                          <p:spTgt spid="63"/>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56" grpId="0" animBg="1"/>
      <p:bldP spid="62" grpId="0"/>
      <p:bldP spid="62" grpId="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 Per Worker</a:t>
            </a:r>
          </a:p>
        </p:txBody>
      </p:sp>
      <p:sp>
        <p:nvSpPr>
          <p:cNvPr id="4" name="Content Placeholder 3"/>
          <p:cNvSpPr>
            <a:spLocks noGrp="1"/>
          </p:cNvSpPr>
          <p:nvPr>
            <p:ph idx="1"/>
          </p:nvPr>
        </p:nvSpPr>
        <p:spPr>
          <a:xfrm>
            <a:off x="694417" y="898318"/>
            <a:ext cx="6614588" cy="3657600"/>
          </a:xfrm>
        </p:spPr>
        <p:txBody>
          <a:bodyPr/>
          <a:lstStyle/>
          <a:p>
            <a:r>
              <a:rPr lang="en-US" dirty="0"/>
              <a:t>Single process with multiple worker threads.</a:t>
            </a:r>
          </a:p>
          <a:p>
            <a:pPr marL="342900" lvl="1"/>
            <a:r>
              <a:rPr lang="en-US" dirty="0"/>
              <a:t>DBMS (mostly) manages its own scheduling.</a:t>
            </a:r>
          </a:p>
          <a:p>
            <a:pPr marL="342900" lvl="1"/>
            <a:r>
              <a:rPr lang="en-US" dirty="0"/>
              <a:t>May or may not use a dispatcher thread.</a:t>
            </a:r>
          </a:p>
          <a:p>
            <a:pPr marL="342900" lvl="1"/>
            <a:r>
              <a:rPr lang="en-US" dirty="0"/>
              <a:t>Thread crash (may) kill the entire system.</a:t>
            </a:r>
          </a:p>
          <a:p>
            <a:pPr marL="342900" lvl="1"/>
            <a:r>
              <a:rPr lang="en-US" dirty="0"/>
              <a:t>Examples: MSSQL, MySQL, DB2, </a:t>
            </a:r>
            <a:r>
              <a:rPr lang="en-US" dirty="0">
                <a:hlinkClick r:id="rId3"/>
              </a:rPr>
              <a:t>Oracle (2014)</a:t>
            </a:r>
            <a:br>
              <a:rPr lang="en-US" dirty="0"/>
            </a:br>
            <a:r>
              <a:rPr lang="en-US" dirty="0"/>
              <a:t>	        </a:t>
            </a:r>
            <a:r>
              <a:rPr lang="en-US" i="1" dirty="0"/>
              <a:t>Almost every DBMS created in the last 20 years!</a:t>
            </a:r>
          </a:p>
        </p:txBody>
      </p:sp>
      <p:sp>
        <p:nvSpPr>
          <p:cNvPr id="5" name="Slide Number Placeholder 3">
            <a:extLst>
              <a:ext uri="{FF2B5EF4-FFF2-40B4-BE49-F238E27FC236}">
                <a16:creationId xmlns:a16="http://schemas.microsoft.com/office/drawing/2014/main" id="{65C74F9A-992B-369B-4F45-AAF1C3598F51}"/>
              </a:ext>
            </a:extLst>
          </p:cNvPr>
          <p:cNvSpPr>
            <a:spLocks noGrp="1"/>
          </p:cNvSpPr>
          <p:nvPr>
            <p:ph type="sldNum" sz="quarter" idx="4"/>
          </p:nvPr>
        </p:nvSpPr>
        <p:spPr/>
        <p:txBody>
          <a:bodyPr/>
          <a:lstStyle/>
          <a:p>
            <a:pPr algn="r"/>
            <a:fld id="{97DD1AB5-42BA-4E8A-BFEE-435884E16AAB}" type="slidenum">
              <a:rPr lang="en-US" smtClean="0"/>
              <a:pPr algn="r"/>
              <a:t>11</a:t>
            </a:fld>
            <a:endParaRPr lang="en-US" dirty="0"/>
          </a:p>
        </p:txBody>
      </p:sp>
      <p:grpSp>
        <p:nvGrpSpPr>
          <p:cNvPr id="9" name="Group 8">
            <a:extLst>
              <a:ext uri="{FF2B5EF4-FFF2-40B4-BE49-F238E27FC236}">
                <a16:creationId xmlns:a16="http://schemas.microsoft.com/office/drawing/2014/main" id="{837D7B1D-9F44-E26E-1D36-7B8B43FFB27D}"/>
              </a:ext>
            </a:extLst>
          </p:cNvPr>
          <p:cNvGrpSpPr/>
          <p:nvPr/>
        </p:nvGrpSpPr>
        <p:grpSpPr>
          <a:xfrm>
            <a:off x="7437120" y="1047750"/>
            <a:ext cx="1554480" cy="2104292"/>
            <a:chOff x="7437120" y="1047750"/>
            <a:chExt cx="1554480" cy="2104292"/>
          </a:xfrm>
        </p:grpSpPr>
        <p:pic>
          <p:nvPicPr>
            <p:cNvPr id="24" name="Graphic 23">
              <a:extLst>
                <a:ext uri="{FF2B5EF4-FFF2-40B4-BE49-F238E27FC236}">
                  <a16:creationId xmlns:a16="http://schemas.microsoft.com/office/drawing/2014/main" id="{E2396C94-D5B1-423D-8782-6CD2BF0AA3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7120" y="2952750"/>
              <a:ext cx="1554480" cy="199292"/>
            </a:xfrm>
            <a:prstGeom prst="rect">
              <a:avLst/>
            </a:prstGeom>
          </p:spPr>
        </p:pic>
        <p:pic>
          <p:nvPicPr>
            <p:cNvPr id="25" name="Graphic 24">
              <a:extLst>
                <a:ext uri="{FF2B5EF4-FFF2-40B4-BE49-F238E27FC236}">
                  <a16:creationId xmlns:a16="http://schemas.microsoft.com/office/drawing/2014/main" id="{A1116FD0-9AFB-4849-899C-6AB91CA058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6200" y="2251038"/>
              <a:ext cx="1295400" cy="401698"/>
            </a:xfrm>
            <a:prstGeom prst="rect">
              <a:avLst/>
            </a:prstGeom>
          </p:spPr>
        </p:pic>
        <p:pic>
          <p:nvPicPr>
            <p:cNvPr id="29" name="Graphic 28">
              <a:extLst>
                <a:ext uri="{FF2B5EF4-FFF2-40B4-BE49-F238E27FC236}">
                  <a16:creationId xmlns:a16="http://schemas.microsoft.com/office/drawing/2014/main" id="{C1286EFB-898E-4B84-9688-167EA7D6F1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37120" y="1657350"/>
              <a:ext cx="1554480" cy="298505"/>
            </a:xfrm>
            <a:prstGeom prst="rect">
              <a:avLst/>
            </a:prstGeom>
          </p:spPr>
        </p:pic>
        <p:pic>
          <p:nvPicPr>
            <p:cNvPr id="36" name="Graphic 35">
              <a:extLst>
                <a:ext uri="{FF2B5EF4-FFF2-40B4-BE49-F238E27FC236}">
                  <a16:creationId xmlns:a16="http://schemas.microsoft.com/office/drawing/2014/main" id="{9B604DE3-14D0-4CA4-92EC-9C8D2817E0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37120" y="1047750"/>
              <a:ext cx="1554480" cy="336716"/>
            </a:xfrm>
            <a:prstGeom prst="rect">
              <a:avLst/>
            </a:prstGeom>
          </p:spPr>
        </p:pic>
      </p:grpSp>
      <p:sp>
        <p:nvSpPr>
          <p:cNvPr id="12" name="Text Box 4">
            <a:extLst>
              <a:ext uri="{FF2B5EF4-FFF2-40B4-BE49-F238E27FC236}">
                <a16:creationId xmlns:a16="http://schemas.microsoft.com/office/drawing/2014/main" id="{0B6AAD6E-0331-A97D-B07A-1639D6D4CC96}"/>
              </a:ext>
            </a:extLst>
          </p:cNvPr>
          <p:cNvSpPr txBox="1">
            <a:spLocks noChangeArrowheads="1"/>
          </p:cNvSpPr>
          <p:nvPr/>
        </p:nvSpPr>
        <p:spPr bwMode="auto">
          <a:xfrm>
            <a:off x="2555848" y="3425190"/>
            <a:ext cx="4572000" cy="137160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16" name="Right Arrow 6">
            <a:extLst>
              <a:ext uri="{FF2B5EF4-FFF2-40B4-BE49-F238E27FC236}">
                <a16:creationId xmlns:a16="http://schemas.microsoft.com/office/drawing/2014/main" id="{CC8280F7-2C08-3BCD-8B76-95F9EFA39E1F}"/>
              </a:ext>
            </a:extLst>
          </p:cNvPr>
          <p:cNvSpPr>
            <a:spLocks noChangeArrowheads="1"/>
          </p:cNvSpPr>
          <p:nvPr/>
        </p:nvSpPr>
        <p:spPr bwMode="auto">
          <a:xfrm>
            <a:off x="3903696" y="3836670"/>
            <a:ext cx="274320" cy="274320"/>
          </a:xfrm>
          <a:prstGeom prst="rightArrow">
            <a:avLst>
              <a:gd name="adj1" fmla="val 50000"/>
              <a:gd name="adj2" fmla="val 49997"/>
            </a:avLst>
          </a:prstGeom>
          <a:solidFill>
            <a:schemeClr val="accent1"/>
          </a:solidFill>
          <a:ln w="28575">
            <a:noFill/>
            <a:round/>
            <a:headEnd type="none" w="sm" len="sm"/>
            <a:tailEnd type="triangle" w="med" len="med"/>
          </a:ln>
        </p:spPr>
        <p:txBody>
          <a:bodyPr wrap="none" lIns="101882" tIns="50941" rIns="101882" bIns="50941" anchor="ctr"/>
          <a:lstStyle/>
          <a:p>
            <a:endParaRPr lang="en-US"/>
          </a:p>
        </p:txBody>
      </p:sp>
      <p:grpSp>
        <p:nvGrpSpPr>
          <p:cNvPr id="17" name="Group 16">
            <a:extLst>
              <a:ext uri="{FF2B5EF4-FFF2-40B4-BE49-F238E27FC236}">
                <a16:creationId xmlns:a16="http://schemas.microsoft.com/office/drawing/2014/main" id="{F3CA30B2-72EF-C44D-D055-B1037CBC61A0}"/>
              </a:ext>
            </a:extLst>
          </p:cNvPr>
          <p:cNvGrpSpPr/>
          <p:nvPr/>
        </p:nvGrpSpPr>
        <p:grpSpPr>
          <a:xfrm>
            <a:off x="914400" y="3518067"/>
            <a:ext cx="1184248" cy="1154859"/>
            <a:chOff x="1465276" y="3409950"/>
            <a:chExt cx="1184248" cy="1154859"/>
          </a:xfrm>
        </p:grpSpPr>
        <p:pic>
          <p:nvPicPr>
            <p:cNvPr id="22" name="Picture 21">
              <a:extLst>
                <a:ext uri="{FF2B5EF4-FFF2-40B4-BE49-F238E27FC236}">
                  <a16:creationId xmlns:a16="http://schemas.microsoft.com/office/drawing/2014/main" id="{B40E685A-9FC1-215F-360F-720AD76252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08688" y="3409950"/>
              <a:ext cx="697424" cy="822960"/>
            </a:xfrm>
            <a:prstGeom prst="rect">
              <a:avLst/>
            </a:prstGeom>
          </p:spPr>
        </p:pic>
        <p:sp>
          <p:nvSpPr>
            <p:cNvPr id="23" name="TextBox 15">
              <a:extLst>
                <a:ext uri="{FF2B5EF4-FFF2-40B4-BE49-F238E27FC236}">
                  <a16:creationId xmlns:a16="http://schemas.microsoft.com/office/drawing/2014/main" id="{EBB522B5-5C35-1FD0-9908-3F883D384DE0}"/>
                </a:ext>
              </a:extLst>
            </p:cNvPr>
            <p:cNvSpPr txBox="1">
              <a:spLocks noChangeArrowheads="1"/>
            </p:cNvSpPr>
            <p:nvPr/>
          </p:nvSpPr>
          <p:spPr bwMode="auto">
            <a:xfrm>
              <a:off x="1465276" y="4287810"/>
              <a:ext cx="1184248"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Application</a:t>
              </a:r>
            </a:p>
          </p:txBody>
        </p:sp>
      </p:grpSp>
      <p:grpSp>
        <p:nvGrpSpPr>
          <p:cNvPr id="37" name="Group 36">
            <a:extLst>
              <a:ext uri="{FF2B5EF4-FFF2-40B4-BE49-F238E27FC236}">
                <a16:creationId xmlns:a16="http://schemas.microsoft.com/office/drawing/2014/main" id="{8AB44A69-2BB0-7597-0352-5345C048CB41}"/>
              </a:ext>
            </a:extLst>
          </p:cNvPr>
          <p:cNvGrpSpPr/>
          <p:nvPr/>
        </p:nvGrpSpPr>
        <p:grpSpPr>
          <a:xfrm>
            <a:off x="2817463" y="3561410"/>
            <a:ext cx="1184248" cy="1099160"/>
            <a:chOff x="3051111" y="3529990"/>
            <a:chExt cx="1184248" cy="1099160"/>
          </a:xfrm>
        </p:grpSpPr>
        <p:pic>
          <p:nvPicPr>
            <p:cNvPr id="38" name="Picture 37">
              <a:extLst>
                <a:ext uri="{FF2B5EF4-FFF2-40B4-BE49-F238E27FC236}">
                  <a16:creationId xmlns:a16="http://schemas.microsoft.com/office/drawing/2014/main" id="{CCAEEDA9-9304-6397-32D5-22DA9538604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7475" y="3529990"/>
              <a:ext cx="731520" cy="731520"/>
            </a:xfrm>
            <a:prstGeom prst="rect">
              <a:avLst/>
            </a:prstGeom>
          </p:spPr>
        </p:pic>
        <p:sp>
          <p:nvSpPr>
            <p:cNvPr id="39" name="TextBox 15">
              <a:extLst>
                <a:ext uri="{FF2B5EF4-FFF2-40B4-BE49-F238E27FC236}">
                  <a16:creationId xmlns:a16="http://schemas.microsoft.com/office/drawing/2014/main" id="{09765DDB-7AF3-2CDD-1659-23A82CDDFE35}"/>
                </a:ext>
              </a:extLst>
            </p:cNvPr>
            <p:cNvSpPr txBox="1">
              <a:spLocks noChangeArrowheads="1"/>
            </p:cNvSpPr>
            <p:nvPr/>
          </p:nvSpPr>
          <p:spPr bwMode="auto">
            <a:xfrm>
              <a:off x="3051111" y="4352151"/>
              <a:ext cx="1184248"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Dispatcher</a:t>
              </a:r>
            </a:p>
          </p:txBody>
        </p:sp>
      </p:grpSp>
      <p:pic>
        <p:nvPicPr>
          <p:cNvPr id="40" name="Picture 39">
            <a:extLst>
              <a:ext uri="{FF2B5EF4-FFF2-40B4-BE49-F238E27FC236}">
                <a16:creationId xmlns:a16="http://schemas.microsoft.com/office/drawing/2014/main" id="{06800B18-2391-02FD-730B-789E73206EA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65765" y="3653790"/>
            <a:ext cx="800469" cy="914400"/>
          </a:xfrm>
          <a:prstGeom prst="rect">
            <a:avLst/>
          </a:prstGeom>
        </p:spPr>
      </p:pic>
      <p:grpSp>
        <p:nvGrpSpPr>
          <p:cNvPr id="41" name="Group 40">
            <a:extLst>
              <a:ext uri="{FF2B5EF4-FFF2-40B4-BE49-F238E27FC236}">
                <a16:creationId xmlns:a16="http://schemas.microsoft.com/office/drawing/2014/main" id="{4557A648-0DF6-E390-5DC1-6F1CE6C00754}"/>
              </a:ext>
            </a:extLst>
          </p:cNvPr>
          <p:cNvGrpSpPr/>
          <p:nvPr/>
        </p:nvGrpSpPr>
        <p:grpSpPr>
          <a:xfrm>
            <a:off x="4080000" y="3620775"/>
            <a:ext cx="1630292" cy="1039795"/>
            <a:chOff x="4313648" y="3589355"/>
            <a:chExt cx="1630292" cy="1039795"/>
          </a:xfrm>
        </p:grpSpPr>
        <p:sp>
          <p:nvSpPr>
            <p:cNvPr id="42" name="TextBox 15">
              <a:extLst>
                <a:ext uri="{FF2B5EF4-FFF2-40B4-BE49-F238E27FC236}">
                  <a16:creationId xmlns:a16="http://schemas.microsoft.com/office/drawing/2014/main" id="{7A84E195-8579-7CCC-2E4D-72D503905E70}"/>
                </a:ext>
              </a:extLst>
            </p:cNvPr>
            <p:cNvSpPr txBox="1">
              <a:spLocks noChangeArrowheads="1"/>
            </p:cNvSpPr>
            <p:nvPr/>
          </p:nvSpPr>
          <p:spPr bwMode="auto">
            <a:xfrm>
              <a:off x="4313648" y="4352151"/>
              <a:ext cx="1630292"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Worker Threads</a:t>
              </a:r>
            </a:p>
          </p:txBody>
        </p:sp>
        <p:grpSp>
          <p:nvGrpSpPr>
            <p:cNvPr id="43" name="Group 42">
              <a:extLst>
                <a:ext uri="{FF2B5EF4-FFF2-40B4-BE49-F238E27FC236}">
                  <a16:creationId xmlns:a16="http://schemas.microsoft.com/office/drawing/2014/main" id="{4A9DC07A-44FB-D288-52C2-4D235097327D}"/>
                </a:ext>
              </a:extLst>
            </p:cNvPr>
            <p:cNvGrpSpPr/>
            <p:nvPr/>
          </p:nvGrpSpPr>
          <p:grpSpPr>
            <a:xfrm>
              <a:off x="4529548" y="3589355"/>
              <a:ext cx="1198491" cy="622143"/>
              <a:chOff x="4529548" y="3589355"/>
              <a:chExt cx="1198491" cy="622143"/>
            </a:xfrm>
          </p:grpSpPr>
          <p:pic>
            <p:nvPicPr>
              <p:cNvPr id="44" name="Picture 25">
                <a:extLst>
                  <a:ext uri="{FF2B5EF4-FFF2-40B4-BE49-F238E27FC236}">
                    <a16:creationId xmlns:a16="http://schemas.microsoft.com/office/drawing/2014/main" id="{2A91E44E-C9A1-156A-6C33-A52A386A406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529548" y="3589355"/>
                <a:ext cx="268148" cy="268148"/>
              </a:xfrm>
              <a:prstGeom prst="rect">
                <a:avLst/>
              </a:prstGeom>
            </p:spPr>
          </p:pic>
          <p:pic>
            <p:nvPicPr>
              <p:cNvPr id="45" name="Picture 25">
                <a:extLst>
                  <a:ext uri="{FF2B5EF4-FFF2-40B4-BE49-F238E27FC236}">
                    <a16:creationId xmlns:a16="http://schemas.microsoft.com/office/drawing/2014/main" id="{C8EE8EE6-EFA1-6E1F-AA9B-BB17F0783E7F}"/>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529548" y="3943350"/>
                <a:ext cx="268148" cy="268148"/>
              </a:xfrm>
              <a:prstGeom prst="rect">
                <a:avLst/>
              </a:prstGeom>
            </p:spPr>
          </p:pic>
          <p:pic>
            <p:nvPicPr>
              <p:cNvPr id="46" name="Picture 25">
                <a:extLst>
                  <a:ext uri="{FF2B5EF4-FFF2-40B4-BE49-F238E27FC236}">
                    <a16:creationId xmlns:a16="http://schemas.microsoft.com/office/drawing/2014/main" id="{521E35D8-7DBC-5EA9-3AFE-3F4C5E2D1B1E}"/>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994720" y="3589355"/>
                <a:ext cx="268148" cy="268148"/>
              </a:xfrm>
              <a:prstGeom prst="rect">
                <a:avLst/>
              </a:prstGeom>
            </p:spPr>
          </p:pic>
          <p:pic>
            <p:nvPicPr>
              <p:cNvPr id="47" name="Picture 25">
                <a:extLst>
                  <a:ext uri="{FF2B5EF4-FFF2-40B4-BE49-F238E27FC236}">
                    <a16:creationId xmlns:a16="http://schemas.microsoft.com/office/drawing/2014/main" id="{BDC3DCE0-0480-CE58-4E76-133A5092474D}"/>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459891" y="3589355"/>
                <a:ext cx="268148" cy="268148"/>
              </a:xfrm>
              <a:prstGeom prst="rect">
                <a:avLst/>
              </a:prstGeom>
            </p:spPr>
          </p:pic>
          <p:pic>
            <p:nvPicPr>
              <p:cNvPr id="48" name="Picture 25">
                <a:extLst>
                  <a:ext uri="{FF2B5EF4-FFF2-40B4-BE49-F238E27FC236}">
                    <a16:creationId xmlns:a16="http://schemas.microsoft.com/office/drawing/2014/main" id="{982A5554-769E-159C-9C6E-1E9D7887B4F1}"/>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994720" y="3943350"/>
                <a:ext cx="268148" cy="268148"/>
              </a:xfrm>
              <a:prstGeom prst="rect">
                <a:avLst/>
              </a:prstGeom>
            </p:spPr>
          </p:pic>
          <p:pic>
            <p:nvPicPr>
              <p:cNvPr id="49" name="Picture 25">
                <a:extLst>
                  <a:ext uri="{FF2B5EF4-FFF2-40B4-BE49-F238E27FC236}">
                    <a16:creationId xmlns:a16="http://schemas.microsoft.com/office/drawing/2014/main" id="{5EBAAE02-CFAC-5F8C-8D26-A03252F85C5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5459891" y="3943350"/>
                <a:ext cx="268148" cy="268148"/>
              </a:xfrm>
              <a:prstGeom prst="rect">
                <a:avLst/>
              </a:prstGeom>
            </p:spPr>
          </p:pic>
        </p:grpSp>
      </p:grpSp>
      <p:cxnSp>
        <p:nvCxnSpPr>
          <p:cNvPr id="50" name="Straight Arrow Connector 49">
            <a:extLst>
              <a:ext uri="{FF2B5EF4-FFF2-40B4-BE49-F238E27FC236}">
                <a16:creationId xmlns:a16="http://schemas.microsoft.com/office/drawing/2014/main" id="{46BEB685-0C06-7BB6-75CB-1888385231C0}"/>
              </a:ext>
            </a:extLst>
          </p:cNvPr>
          <p:cNvCxnSpPr>
            <a:cxnSpLocks/>
            <a:stCxn id="22" idx="3"/>
            <a:endCxn id="38" idx="1"/>
          </p:cNvCxnSpPr>
          <p:nvPr/>
        </p:nvCxnSpPr>
        <p:spPr>
          <a:xfrm flipV="1">
            <a:off x="1855236" y="3927170"/>
            <a:ext cx="1188591" cy="2377"/>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1" name="Straight Arrow Connector 52">
            <a:extLst>
              <a:ext uri="{FF2B5EF4-FFF2-40B4-BE49-F238E27FC236}">
                <a16:creationId xmlns:a16="http://schemas.microsoft.com/office/drawing/2014/main" id="{403F9938-9587-9ACC-C3CC-D07F37E9CD72}"/>
              </a:ext>
            </a:extLst>
          </p:cNvPr>
          <p:cNvCxnSpPr>
            <a:cxnSpLocks/>
            <a:stCxn id="22" idx="0"/>
            <a:endCxn id="52" idx="0"/>
          </p:cNvCxnSpPr>
          <p:nvPr/>
        </p:nvCxnSpPr>
        <p:spPr>
          <a:xfrm rot="16200000" flipH="1">
            <a:off x="3163053" y="1861538"/>
            <a:ext cx="79494" cy="3392552"/>
          </a:xfrm>
          <a:prstGeom prst="bentConnector3">
            <a:avLst>
              <a:gd name="adj1" fmla="val -287569"/>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52" name="Highlight Box">
            <a:extLst>
              <a:ext uri="{FF2B5EF4-FFF2-40B4-BE49-F238E27FC236}">
                <a16:creationId xmlns:a16="http://schemas.microsoft.com/office/drawing/2014/main" id="{44061A2A-4EDD-CAE4-BC16-2C84986BF430}"/>
              </a:ext>
            </a:extLst>
          </p:cNvPr>
          <p:cNvSpPr/>
          <p:nvPr/>
        </p:nvSpPr>
        <p:spPr>
          <a:xfrm>
            <a:off x="4739056" y="3597561"/>
            <a:ext cx="320040" cy="3200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44BDE452-9805-CCFE-1737-03A541F39E4B}"/>
              </a:ext>
            </a:extLst>
          </p:cNvPr>
          <p:cNvCxnSpPr>
            <a:cxnSpLocks/>
            <a:stCxn id="52" idx="3"/>
            <a:endCxn id="40" idx="1"/>
          </p:cNvCxnSpPr>
          <p:nvPr/>
        </p:nvCxnSpPr>
        <p:spPr>
          <a:xfrm>
            <a:off x="5059096" y="3757581"/>
            <a:ext cx="1006669" cy="353409"/>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54" name="TextBox 53">
            <a:extLst>
              <a:ext uri="{FF2B5EF4-FFF2-40B4-BE49-F238E27FC236}">
                <a16:creationId xmlns:a16="http://schemas.microsoft.com/office/drawing/2014/main" id="{0142DE53-4226-7057-48DB-9644574B643A}"/>
              </a:ext>
            </a:extLst>
          </p:cNvPr>
          <p:cNvSpPr txBox="1"/>
          <p:nvPr/>
        </p:nvSpPr>
        <p:spPr>
          <a:xfrm>
            <a:off x="2098648" y="3760249"/>
            <a:ext cx="448841" cy="153888"/>
          </a:xfrm>
          <a:prstGeom prst="rect">
            <a:avLst/>
          </a:prstGeom>
          <a:noFill/>
        </p:spPr>
        <p:txBody>
          <a:bodyPr wrap="none" lIns="0" tIns="0" rIns="0" bIns="0" rtlCol="0">
            <a:spAutoFit/>
          </a:bodyPr>
          <a:lstStyle/>
          <a:p>
            <a:r>
              <a:rPr lang="en-US" sz="1000" b="1" dirty="0">
                <a:solidFill>
                  <a:schemeClr val="accent1"/>
                </a:solidFill>
                <a:latin typeface="Inconsolata" panose="00000509000000000000" pitchFamily="49" charset="0"/>
              </a:rPr>
              <a:t>Connect</a:t>
            </a:r>
          </a:p>
        </p:txBody>
      </p:sp>
      <p:sp>
        <p:nvSpPr>
          <p:cNvPr id="55" name="TextBox 54">
            <a:extLst>
              <a:ext uri="{FF2B5EF4-FFF2-40B4-BE49-F238E27FC236}">
                <a16:creationId xmlns:a16="http://schemas.microsoft.com/office/drawing/2014/main" id="{CC6F9525-B88B-4C4F-0C14-6E9382B95431}"/>
              </a:ext>
            </a:extLst>
          </p:cNvPr>
          <p:cNvSpPr txBox="1"/>
          <p:nvPr/>
        </p:nvSpPr>
        <p:spPr>
          <a:xfrm>
            <a:off x="2761964" y="3105150"/>
            <a:ext cx="769441" cy="153888"/>
          </a:xfrm>
          <a:prstGeom prst="rect">
            <a:avLst/>
          </a:prstGeom>
          <a:noFill/>
        </p:spPr>
        <p:txBody>
          <a:bodyPr wrap="none" lIns="0" tIns="0" rIns="0" bIns="0" rtlCol="0">
            <a:spAutoFit/>
          </a:bodyPr>
          <a:lstStyle/>
          <a:p>
            <a:r>
              <a:rPr lang="en-US" sz="1000" b="1" dirty="0">
                <a:solidFill>
                  <a:schemeClr val="accent1"/>
                </a:solidFill>
                <a:latin typeface="Inconsolata" panose="00000509000000000000" pitchFamily="49" charset="0"/>
              </a:rPr>
              <a:t>SQL Commands</a:t>
            </a:r>
          </a:p>
        </p:txBody>
      </p:sp>
    </p:spTree>
    <p:extLst>
      <p:ext uri="{BB962C8B-B14F-4D97-AF65-F5344CB8AC3E}">
        <p14:creationId xmlns:p14="http://schemas.microsoft.com/office/powerpoint/2010/main" val="291269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25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5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50"/>
                                        <p:tgtEl>
                                          <p:spTgt spid="16"/>
                                        </p:tgtEl>
                                      </p:cBhvr>
                                    </p:animEffect>
                                  </p:childTnLst>
                                </p:cTn>
                              </p:par>
                            </p:childTnLst>
                          </p:cTn>
                        </p:par>
                        <p:par>
                          <p:cTn id="16" fill="hold">
                            <p:stCondLst>
                              <p:cond delay="25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50"/>
                                        <p:tgtEl>
                                          <p:spTgt spid="5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50"/>
                                        <p:tgtEl>
                                          <p:spTgt spid="50"/>
                                        </p:tgtEl>
                                      </p:cBhvr>
                                    </p:animEffect>
                                    <p:set>
                                      <p:cBhvr>
                                        <p:cTn id="24" dur="1" fill="hold">
                                          <p:stCondLst>
                                            <p:cond delay="249"/>
                                          </p:stCondLst>
                                        </p:cTn>
                                        <p:tgtEl>
                                          <p:spTgt spid="5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54"/>
                                        </p:tgtEl>
                                      </p:cBhvr>
                                    </p:animEffect>
                                    <p:set>
                                      <p:cBhvr>
                                        <p:cTn id="27" dur="1" fill="hold">
                                          <p:stCondLst>
                                            <p:cond delay="249"/>
                                          </p:stCondLst>
                                        </p:cTn>
                                        <p:tgtEl>
                                          <p:spTgt spid="5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50"/>
                                        <p:tgtEl>
                                          <p:spTgt spid="16"/>
                                        </p:tgtEl>
                                      </p:cBhvr>
                                    </p:animEffect>
                                    <p:set>
                                      <p:cBhvr>
                                        <p:cTn id="30" dur="1" fill="hold">
                                          <p:stCondLst>
                                            <p:cond delay="249"/>
                                          </p:stCondLst>
                                        </p:cTn>
                                        <p:tgtEl>
                                          <p:spTgt spid="16"/>
                                        </p:tgtEl>
                                        <p:attrNameLst>
                                          <p:attrName>style.visibility</p:attrName>
                                        </p:attrNameLst>
                                      </p:cBhvr>
                                      <p:to>
                                        <p:strVal val="hidden"/>
                                      </p:to>
                                    </p:set>
                                  </p:childTnLst>
                                </p:cTn>
                              </p:par>
                            </p:childTnLst>
                          </p:cTn>
                        </p:par>
                        <p:par>
                          <p:cTn id="31" fill="hold">
                            <p:stCondLst>
                              <p:cond delay="25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25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250"/>
                                        <p:tgtEl>
                                          <p:spTgt spid="5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52" grpId="0" animBg="1"/>
      <p:bldP spid="54" grpId="0"/>
      <p:bldP spid="54" grpId="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DBMS</a:t>
            </a:r>
          </a:p>
        </p:txBody>
      </p:sp>
      <p:sp>
        <p:nvSpPr>
          <p:cNvPr id="4" name="Content Placeholder 3"/>
          <p:cNvSpPr>
            <a:spLocks noGrp="1"/>
          </p:cNvSpPr>
          <p:nvPr>
            <p:ph idx="1"/>
          </p:nvPr>
        </p:nvSpPr>
        <p:spPr/>
        <p:txBody>
          <a:bodyPr/>
          <a:lstStyle/>
          <a:p>
            <a:r>
              <a:rPr lang="en-US"/>
              <a:t>DBMS runs inside the same address space as the application. Application is (primarily) responsible for threads and scheduling.</a:t>
            </a:r>
          </a:p>
          <a:p>
            <a:r>
              <a:rPr lang="en-US"/>
              <a:t>The application may support outside connections.</a:t>
            </a:r>
          </a:p>
          <a:p>
            <a:pPr marL="342900" lvl="1"/>
            <a:r>
              <a:rPr lang="en-US"/>
              <a:t>Examples: BerkeleyDB, SQLite, RocksDB, LevelDB</a:t>
            </a:r>
            <a:endParaRPr lang="en-US" i="1" dirty="0"/>
          </a:p>
        </p:txBody>
      </p:sp>
      <p:sp>
        <p:nvSpPr>
          <p:cNvPr id="8" name="Slide Number Placeholder 3">
            <a:extLst>
              <a:ext uri="{FF2B5EF4-FFF2-40B4-BE49-F238E27FC236}">
                <a16:creationId xmlns:a16="http://schemas.microsoft.com/office/drawing/2014/main" id="{F6AD6AF1-772F-6315-3B4D-188033B6CF1F}"/>
              </a:ext>
            </a:extLst>
          </p:cNvPr>
          <p:cNvSpPr>
            <a:spLocks noGrp="1"/>
          </p:cNvSpPr>
          <p:nvPr>
            <p:ph type="sldNum" sz="quarter" idx="4"/>
          </p:nvPr>
        </p:nvSpPr>
        <p:spPr/>
        <p:txBody>
          <a:bodyPr/>
          <a:lstStyle/>
          <a:p>
            <a:pPr algn="r"/>
            <a:fld id="{97DD1AB5-42BA-4E8A-BFEE-435884E16AAB}" type="slidenum">
              <a:rPr lang="en-US" smtClean="0"/>
              <a:pPr algn="r"/>
              <a:t>12</a:t>
            </a:fld>
            <a:endParaRPr lang="en-US" dirty="0"/>
          </a:p>
        </p:txBody>
      </p:sp>
      <p:pic>
        <p:nvPicPr>
          <p:cNvPr id="24" name="Graphic 23">
            <a:extLst>
              <a:ext uri="{FF2B5EF4-FFF2-40B4-BE49-F238E27FC236}">
                <a16:creationId xmlns:a16="http://schemas.microsoft.com/office/drawing/2014/main" id="{E2396C94-D5B1-423D-8782-6CD2BF0AA32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001000" y="2828660"/>
            <a:ext cx="914400" cy="219456"/>
          </a:xfrm>
          <a:prstGeom prst="rect">
            <a:avLst/>
          </a:prstGeom>
        </p:spPr>
      </p:pic>
      <p:pic>
        <p:nvPicPr>
          <p:cNvPr id="25" name="Graphic 24">
            <a:extLst>
              <a:ext uri="{FF2B5EF4-FFF2-40B4-BE49-F238E27FC236}">
                <a16:creationId xmlns:a16="http://schemas.microsoft.com/office/drawing/2014/main" id="{A1116FD0-9AFB-4849-899C-6AB91CA058A0}"/>
              </a:ext>
            </a:extLst>
          </p:cNvPr>
          <p:cNvPicPr>
            <a:picLocks noChangeAspect="1"/>
          </p:cNvPicPr>
          <p:nvPr/>
        </p:nvPicPr>
        <p:blipFill>
          <a:blip r:embed="rId5"/>
          <a:srcRect/>
          <a:stretch/>
        </p:blipFill>
        <p:spPr>
          <a:xfrm>
            <a:off x="8001000" y="2307625"/>
            <a:ext cx="914400" cy="350098"/>
          </a:xfrm>
          <a:prstGeom prst="rect">
            <a:avLst/>
          </a:prstGeom>
        </p:spPr>
      </p:pic>
      <p:pic>
        <p:nvPicPr>
          <p:cNvPr id="29" name="Graphic 28">
            <a:extLst>
              <a:ext uri="{FF2B5EF4-FFF2-40B4-BE49-F238E27FC236}">
                <a16:creationId xmlns:a16="http://schemas.microsoft.com/office/drawing/2014/main" id="{C1286EFB-898E-4B84-9688-167EA7D6F12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001000" y="1472968"/>
            <a:ext cx="914400" cy="231302"/>
          </a:xfrm>
          <a:prstGeom prst="rect">
            <a:avLst/>
          </a:prstGeom>
        </p:spPr>
      </p:pic>
      <p:pic>
        <p:nvPicPr>
          <p:cNvPr id="36" name="Graphic 35">
            <a:extLst>
              <a:ext uri="{FF2B5EF4-FFF2-40B4-BE49-F238E27FC236}">
                <a16:creationId xmlns:a16="http://schemas.microsoft.com/office/drawing/2014/main" id="{9B604DE3-14D0-4CA4-92EC-9C8D2817E0D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001000" y="895350"/>
            <a:ext cx="914400" cy="406681"/>
          </a:xfrm>
          <a:prstGeom prst="rect">
            <a:avLst/>
          </a:prstGeom>
        </p:spPr>
      </p:pic>
      <p:sp>
        <p:nvSpPr>
          <p:cNvPr id="12" name="Text Box 4">
            <a:extLst>
              <a:ext uri="{FF2B5EF4-FFF2-40B4-BE49-F238E27FC236}">
                <a16:creationId xmlns:a16="http://schemas.microsoft.com/office/drawing/2014/main" id="{0B6AAD6E-0331-A97D-B07A-1639D6D4CC96}"/>
              </a:ext>
            </a:extLst>
          </p:cNvPr>
          <p:cNvSpPr txBox="1">
            <a:spLocks noChangeArrowheads="1"/>
          </p:cNvSpPr>
          <p:nvPr/>
        </p:nvSpPr>
        <p:spPr bwMode="auto">
          <a:xfrm>
            <a:off x="1143000" y="3381472"/>
            <a:ext cx="3840480" cy="137160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17" name="Group 16">
            <a:extLst>
              <a:ext uri="{FF2B5EF4-FFF2-40B4-BE49-F238E27FC236}">
                <a16:creationId xmlns:a16="http://schemas.microsoft.com/office/drawing/2014/main" id="{F3CA30B2-72EF-C44D-D055-B1037CBC61A0}"/>
              </a:ext>
            </a:extLst>
          </p:cNvPr>
          <p:cNvGrpSpPr/>
          <p:nvPr/>
        </p:nvGrpSpPr>
        <p:grpSpPr>
          <a:xfrm>
            <a:off x="1575582" y="3474349"/>
            <a:ext cx="1184248" cy="1154859"/>
            <a:chOff x="1465276" y="3409950"/>
            <a:chExt cx="1184248" cy="1154859"/>
          </a:xfrm>
        </p:grpSpPr>
        <p:pic>
          <p:nvPicPr>
            <p:cNvPr id="22" name="Picture 21">
              <a:extLst>
                <a:ext uri="{FF2B5EF4-FFF2-40B4-BE49-F238E27FC236}">
                  <a16:creationId xmlns:a16="http://schemas.microsoft.com/office/drawing/2014/main" id="{B40E685A-9FC1-215F-360F-720AD76252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8688" y="3409950"/>
              <a:ext cx="697424" cy="822960"/>
            </a:xfrm>
            <a:prstGeom prst="rect">
              <a:avLst/>
            </a:prstGeom>
          </p:spPr>
        </p:pic>
        <p:sp>
          <p:nvSpPr>
            <p:cNvPr id="23" name="TextBox 15">
              <a:extLst>
                <a:ext uri="{FF2B5EF4-FFF2-40B4-BE49-F238E27FC236}">
                  <a16:creationId xmlns:a16="http://schemas.microsoft.com/office/drawing/2014/main" id="{EBB522B5-5C35-1FD0-9908-3F883D384DE0}"/>
                </a:ext>
              </a:extLst>
            </p:cNvPr>
            <p:cNvSpPr txBox="1">
              <a:spLocks noChangeArrowheads="1"/>
            </p:cNvSpPr>
            <p:nvPr/>
          </p:nvSpPr>
          <p:spPr bwMode="auto">
            <a:xfrm>
              <a:off x="1465276" y="4287810"/>
              <a:ext cx="1184248"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1800" dirty="0">
                  <a:solidFill>
                    <a:schemeClr val="tx1">
                      <a:lumMod val="65000"/>
                      <a:lumOff val="35000"/>
                    </a:schemeClr>
                  </a:solidFill>
                  <a:latin typeface="Crimson Text" pitchFamily="2" charset="0"/>
                </a:rPr>
                <a:t>Application</a:t>
              </a:r>
            </a:p>
          </p:txBody>
        </p:sp>
      </p:grpSp>
      <p:pic>
        <p:nvPicPr>
          <p:cNvPr id="40" name="Picture 39">
            <a:extLst>
              <a:ext uri="{FF2B5EF4-FFF2-40B4-BE49-F238E27FC236}">
                <a16:creationId xmlns:a16="http://schemas.microsoft.com/office/drawing/2014/main" id="{06800B18-2391-02FD-730B-789E73206E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0430" y="3610072"/>
            <a:ext cx="800469" cy="914400"/>
          </a:xfrm>
          <a:prstGeom prst="rect">
            <a:avLst/>
          </a:prstGeom>
        </p:spPr>
      </p:pic>
      <p:pic>
        <p:nvPicPr>
          <p:cNvPr id="44" name="Picture 25">
            <a:extLst>
              <a:ext uri="{FF2B5EF4-FFF2-40B4-BE49-F238E27FC236}">
                <a16:creationId xmlns:a16="http://schemas.microsoft.com/office/drawing/2014/main" id="{2A91E44E-C9A1-156A-6C33-A52A386A4066}"/>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679354" y="3455121"/>
            <a:ext cx="268148" cy="268148"/>
          </a:xfrm>
          <a:prstGeom prst="rect">
            <a:avLst/>
          </a:prstGeom>
        </p:spPr>
      </p:pic>
      <p:pic>
        <p:nvPicPr>
          <p:cNvPr id="45" name="Picture 25">
            <a:extLst>
              <a:ext uri="{FF2B5EF4-FFF2-40B4-BE49-F238E27FC236}">
                <a16:creationId xmlns:a16="http://schemas.microsoft.com/office/drawing/2014/main" id="{C8EE8EE6-EFA1-6E1F-AA9B-BB17F0783E7F}"/>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679354" y="3769591"/>
            <a:ext cx="268148" cy="268148"/>
          </a:xfrm>
          <a:prstGeom prst="rect">
            <a:avLst/>
          </a:prstGeom>
        </p:spPr>
      </p:pic>
      <p:pic>
        <p:nvPicPr>
          <p:cNvPr id="48" name="Picture 25">
            <a:extLst>
              <a:ext uri="{FF2B5EF4-FFF2-40B4-BE49-F238E27FC236}">
                <a16:creationId xmlns:a16="http://schemas.microsoft.com/office/drawing/2014/main" id="{982A5554-769E-159C-9C6E-1E9D7887B4F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679354" y="4084061"/>
            <a:ext cx="268148" cy="268148"/>
          </a:xfrm>
          <a:prstGeom prst="rect">
            <a:avLst/>
          </a:prstGeom>
        </p:spPr>
      </p:pic>
      <p:cxnSp>
        <p:nvCxnSpPr>
          <p:cNvPr id="53" name="Straight Arrow Connector 52">
            <a:extLst>
              <a:ext uri="{FF2B5EF4-FFF2-40B4-BE49-F238E27FC236}">
                <a16:creationId xmlns:a16="http://schemas.microsoft.com/office/drawing/2014/main" id="{44BDE452-9805-CCFE-1737-03A541F39E4B}"/>
              </a:ext>
            </a:extLst>
          </p:cNvPr>
          <p:cNvCxnSpPr>
            <a:cxnSpLocks/>
            <a:stCxn id="44" idx="3"/>
            <a:endCxn id="40" idx="1"/>
          </p:cNvCxnSpPr>
          <p:nvPr/>
        </p:nvCxnSpPr>
        <p:spPr>
          <a:xfrm>
            <a:off x="2947502" y="3589195"/>
            <a:ext cx="802928" cy="478077"/>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pic>
        <p:nvPicPr>
          <p:cNvPr id="5" name="Graphic 4">
            <a:extLst>
              <a:ext uri="{FF2B5EF4-FFF2-40B4-BE49-F238E27FC236}">
                <a16:creationId xmlns:a16="http://schemas.microsoft.com/office/drawing/2014/main" id="{E8154282-A7ED-F060-D89C-2E127981F4B2}"/>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8001000" y="3867150"/>
            <a:ext cx="914400" cy="192821"/>
          </a:xfrm>
          <a:prstGeom prst="rect">
            <a:avLst/>
          </a:prstGeom>
        </p:spPr>
      </p:pic>
      <p:pic>
        <p:nvPicPr>
          <p:cNvPr id="6" name="Graphic 5">
            <a:extLst>
              <a:ext uri="{FF2B5EF4-FFF2-40B4-BE49-F238E27FC236}">
                <a16:creationId xmlns:a16="http://schemas.microsoft.com/office/drawing/2014/main" id="{EDBE4245-EFD5-B1C6-F195-1A18C16E52C9}"/>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8001000" y="3219053"/>
            <a:ext cx="914400" cy="104678"/>
          </a:xfrm>
          <a:prstGeom prst="rect">
            <a:avLst/>
          </a:prstGeom>
        </p:spPr>
      </p:pic>
      <p:pic>
        <p:nvPicPr>
          <p:cNvPr id="7" name="Graphic 6">
            <a:extLst>
              <a:ext uri="{FF2B5EF4-FFF2-40B4-BE49-F238E27FC236}">
                <a16:creationId xmlns:a16="http://schemas.microsoft.com/office/drawing/2014/main" id="{298980DE-A9FF-DCA2-3E47-5C91263145E8}"/>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8001000" y="3494668"/>
            <a:ext cx="914400" cy="201542"/>
          </a:xfrm>
          <a:prstGeom prst="rect">
            <a:avLst/>
          </a:prstGeom>
        </p:spPr>
      </p:pic>
      <p:pic>
        <p:nvPicPr>
          <p:cNvPr id="1026" name="Picture 2">
            <a:extLst>
              <a:ext uri="{FF2B5EF4-FFF2-40B4-BE49-F238E27FC236}">
                <a16:creationId xmlns:a16="http://schemas.microsoft.com/office/drawing/2014/main" id="{37A2FE58-881F-96AE-C7A5-6600D83B0CBC}"/>
              </a:ext>
            </a:extLst>
          </p:cNvPr>
          <p:cNvPicPr>
            <a:picLocks noChangeAspect="1" noChangeArrowheads="1"/>
          </p:cNvPicPr>
          <p:nvPr/>
        </p:nvPicPr>
        <p:blipFill>
          <a:blip r:embed="rId20">
            <a:extLst>
              <a:ext uri="{96DAC541-7B7A-43D3-8B79-37D633B846F1}">
                <asvg:svgBlip xmlns:asvg="http://schemas.microsoft.com/office/drawing/2016/SVG/main" r:embed="rId21"/>
              </a:ext>
            </a:extLst>
          </a:blip>
          <a:srcRect/>
          <a:stretch/>
        </p:blipFill>
        <p:spPr bwMode="auto">
          <a:xfrm>
            <a:off x="8001000" y="1875207"/>
            <a:ext cx="914400" cy="261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50"/>
                                        <p:tgtEl>
                                          <p:spTgt spid="4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50"/>
                                        <p:tgtEl>
                                          <p:spTgt spid="4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25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a:t>
            </a:r>
          </a:p>
        </p:txBody>
      </p:sp>
      <p:sp>
        <p:nvSpPr>
          <p:cNvPr id="4" name="Content Placeholder 3"/>
          <p:cNvSpPr>
            <a:spLocks noGrp="1"/>
          </p:cNvSpPr>
          <p:nvPr>
            <p:ph idx="1"/>
          </p:nvPr>
        </p:nvSpPr>
        <p:spPr>
          <a:xfrm>
            <a:off x="1371600" y="971550"/>
            <a:ext cx="6629400" cy="3657600"/>
          </a:xfrm>
        </p:spPr>
        <p:txBody>
          <a:bodyPr/>
          <a:lstStyle/>
          <a:p>
            <a:r>
              <a:rPr lang="en-US" dirty="0"/>
              <a:t>For each query plan, the DBMS decides where, when, and how to execute it.</a:t>
            </a:r>
          </a:p>
          <a:p>
            <a:pPr marL="342900" lvl="1"/>
            <a:r>
              <a:rPr lang="en-US" dirty="0"/>
              <a:t>How many tasks should it use?</a:t>
            </a:r>
          </a:p>
          <a:p>
            <a:pPr marL="342900" lvl="1"/>
            <a:r>
              <a:rPr lang="en-US" dirty="0"/>
              <a:t>How many CPU cores should it use?</a:t>
            </a:r>
          </a:p>
          <a:p>
            <a:pPr marL="342900" lvl="1"/>
            <a:r>
              <a:rPr lang="en-US" dirty="0"/>
              <a:t>What CPU core should the tasks execute on?</a:t>
            </a:r>
          </a:p>
          <a:p>
            <a:pPr marL="342900" lvl="1"/>
            <a:r>
              <a:rPr lang="en-US" dirty="0"/>
              <a:t>Where should a task store its output?</a:t>
            </a:r>
          </a:p>
          <a:p>
            <a:pPr marL="342900" lvl="1"/>
            <a:endParaRPr lang="en-US" dirty="0"/>
          </a:p>
          <a:p>
            <a:r>
              <a:rPr lang="en-US" dirty="0"/>
              <a:t>The DBMS nearly </a:t>
            </a:r>
            <a:r>
              <a:rPr lang="en-US" b="1" i="1" dirty="0"/>
              <a:t>always</a:t>
            </a:r>
            <a:r>
              <a:rPr lang="en-US" dirty="0"/>
              <a:t> knows more than the OS.</a:t>
            </a:r>
          </a:p>
        </p:txBody>
      </p:sp>
      <p:sp>
        <p:nvSpPr>
          <p:cNvPr id="5" name="Slide Number Placeholder 3">
            <a:extLst>
              <a:ext uri="{FF2B5EF4-FFF2-40B4-BE49-F238E27FC236}">
                <a16:creationId xmlns:a16="http://schemas.microsoft.com/office/drawing/2014/main" id="{3D209680-BF32-C7E3-4C61-1875443F58E1}"/>
              </a:ext>
            </a:extLst>
          </p:cNvPr>
          <p:cNvSpPr>
            <a:spLocks noGrp="1"/>
          </p:cNvSpPr>
          <p:nvPr>
            <p:ph type="sldNum" sz="quarter" idx="4"/>
          </p:nvPr>
        </p:nvSpPr>
        <p:spPr/>
        <p:txBody>
          <a:bodyPr/>
          <a:lstStyle/>
          <a:p>
            <a:pPr algn="r"/>
            <a:fld id="{97DD1AB5-42BA-4E8A-BFEE-435884E16AAB}" type="slidenum">
              <a:rPr lang="en-US" smtClean="0"/>
              <a:pPr algn="r"/>
              <a:t>13</a:t>
            </a:fld>
            <a:endParaRPr lang="en-US" dirty="0"/>
          </a:p>
        </p:txBody>
      </p:sp>
    </p:spTree>
    <p:extLst>
      <p:ext uri="{BB962C8B-B14F-4D97-AF65-F5344CB8AC3E}">
        <p14:creationId xmlns:p14="http://schemas.microsoft.com/office/powerpoint/2010/main" val="322254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 Models</a:t>
            </a:r>
          </a:p>
        </p:txBody>
      </p:sp>
      <p:sp>
        <p:nvSpPr>
          <p:cNvPr id="5" name="Content Placeholder 4"/>
          <p:cNvSpPr>
            <a:spLocks noGrp="1"/>
          </p:cNvSpPr>
          <p:nvPr>
            <p:ph idx="1"/>
          </p:nvPr>
        </p:nvSpPr>
        <p:spPr/>
        <p:txBody>
          <a:bodyPr/>
          <a:lstStyle/>
          <a:p>
            <a:r>
              <a:rPr lang="en-US" dirty="0"/>
              <a:t>Advantages of a multi-threaded architecture:</a:t>
            </a:r>
          </a:p>
          <a:p>
            <a:pPr marL="342900" lvl="1"/>
            <a:r>
              <a:rPr lang="en-US" dirty="0"/>
              <a:t>Less overhead per context switch.</a:t>
            </a:r>
          </a:p>
          <a:p>
            <a:pPr marL="342900" lvl="1"/>
            <a:r>
              <a:rPr lang="en-US" dirty="0"/>
              <a:t>Do not have to manage shared memory / IPC.</a:t>
            </a:r>
          </a:p>
          <a:p>
            <a:endParaRPr lang="en-US" sz="1200" dirty="0"/>
          </a:p>
          <a:p>
            <a:r>
              <a:rPr lang="en-US" dirty="0"/>
              <a:t>The thread per worker model does </a:t>
            </a:r>
            <a:r>
              <a:rPr lang="en-US" b="1" u="sng" dirty="0"/>
              <a:t>not</a:t>
            </a:r>
            <a:r>
              <a:rPr lang="en-US" dirty="0"/>
              <a:t> mean that the DBMS supports intra-query parallelism.</a:t>
            </a:r>
          </a:p>
          <a:p>
            <a:endParaRPr lang="en-US" sz="1200" dirty="0"/>
          </a:p>
          <a:p>
            <a:r>
              <a:rPr lang="en-US" dirty="0"/>
              <a:t>DBMS from the last 15 years use native OS threads unless they are Redis or Postgres forks.</a:t>
            </a:r>
          </a:p>
        </p:txBody>
      </p:sp>
      <p:sp>
        <p:nvSpPr>
          <p:cNvPr id="2" name="Slide Number Placeholder 3">
            <a:extLst>
              <a:ext uri="{FF2B5EF4-FFF2-40B4-BE49-F238E27FC236}">
                <a16:creationId xmlns:a16="http://schemas.microsoft.com/office/drawing/2014/main" id="{C8FE4FF1-603B-4A50-1FA0-C859EB998216}"/>
              </a:ext>
            </a:extLst>
          </p:cNvPr>
          <p:cNvSpPr>
            <a:spLocks noGrp="1"/>
          </p:cNvSpPr>
          <p:nvPr>
            <p:ph type="sldNum" sz="quarter" idx="4"/>
          </p:nvPr>
        </p:nvSpPr>
        <p:spPr/>
        <p:txBody>
          <a:bodyPr/>
          <a:lstStyle/>
          <a:p>
            <a:pPr algn="r"/>
            <a:fld id="{97DD1AB5-42BA-4E8A-BFEE-435884E16AAB}" type="slidenum">
              <a:rPr lang="en-US" smtClean="0"/>
              <a:pPr algn="r"/>
              <a:t>14</a:t>
            </a:fld>
            <a:endParaRPr lang="en-US" dirty="0"/>
          </a:p>
        </p:txBody>
      </p:sp>
    </p:spTree>
    <p:extLst>
      <p:ext uri="{BB962C8B-B14F-4D97-AF65-F5344CB8AC3E}">
        <p14:creationId xmlns:p14="http://schemas.microsoft.com/office/powerpoint/2010/main" val="17707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CBFA1-5BDB-1E59-618D-336692C47594}"/>
              </a:ext>
            </a:extLst>
          </p:cNvPr>
          <p:cNvSpPr>
            <a:spLocks noGrp="1"/>
          </p:cNvSpPr>
          <p:nvPr>
            <p:ph type="title"/>
          </p:nvPr>
        </p:nvSpPr>
        <p:spPr/>
        <p:txBody>
          <a:bodyPr/>
          <a:lstStyle/>
          <a:p>
            <a:r>
              <a:rPr lang="en-US" dirty="0"/>
              <a:t>Parallel Execution</a:t>
            </a:r>
          </a:p>
        </p:txBody>
      </p:sp>
      <p:sp>
        <p:nvSpPr>
          <p:cNvPr id="6" name="Content Placeholder 5">
            <a:extLst>
              <a:ext uri="{FF2B5EF4-FFF2-40B4-BE49-F238E27FC236}">
                <a16:creationId xmlns:a16="http://schemas.microsoft.com/office/drawing/2014/main" id="{13ECA83D-7748-69F1-0604-46113F05D07E}"/>
              </a:ext>
            </a:extLst>
          </p:cNvPr>
          <p:cNvSpPr>
            <a:spLocks noGrp="1"/>
          </p:cNvSpPr>
          <p:nvPr>
            <p:ph idx="1"/>
          </p:nvPr>
        </p:nvSpPr>
        <p:spPr/>
        <p:txBody>
          <a:bodyPr/>
          <a:lstStyle/>
          <a:p>
            <a:r>
              <a:rPr lang="en-US" dirty="0"/>
              <a:t>The DBMS executes multiple tasks simultaneously to improve hardware utilization.</a:t>
            </a:r>
          </a:p>
          <a:p>
            <a:pPr lvl="1"/>
            <a:r>
              <a:rPr lang="en-US" dirty="0"/>
              <a:t>Active tasks do </a:t>
            </a:r>
            <a:r>
              <a:rPr lang="en-US" u="sng" dirty="0"/>
              <a:t>not</a:t>
            </a:r>
            <a:r>
              <a:rPr lang="en-US" dirty="0"/>
              <a:t> need to belong to the same query.</a:t>
            </a:r>
          </a:p>
          <a:p>
            <a:pPr lvl="1"/>
            <a:r>
              <a:rPr lang="en-US" dirty="0"/>
              <a:t>High-level approaches do </a:t>
            </a:r>
            <a:r>
              <a:rPr lang="en-US" u="sng" dirty="0"/>
              <a:t>not</a:t>
            </a:r>
            <a:r>
              <a:rPr lang="en-US" dirty="0"/>
              <a:t> vary on whether the DBMS is multi-threaded, multi-process, or multi-node.</a:t>
            </a:r>
          </a:p>
          <a:p>
            <a:endParaRPr lang="en-US" sz="1200" dirty="0"/>
          </a:p>
          <a:p>
            <a:r>
              <a:rPr lang="en-US" b="1" dirty="0"/>
              <a:t>Approach #1: Inter-Query Parallelism</a:t>
            </a:r>
          </a:p>
          <a:p>
            <a:r>
              <a:rPr lang="en-US" b="1" dirty="0"/>
              <a:t>Approach #2: Intra-Query Parallelism</a:t>
            </a:r>
          </a:p>
          <a:p>
            <a:endParaRPr lang="en-US" dirty="0"/>
          </a:p>
          <a:p>
            <a:endParaRPr lang="en-US" dirty="0"/>
          </a:p>
        </p:txBody>
      </p:sp>
      <p:sp>
        <p:nvSpPr>
          <p:cNvPr id="4" name="Slide Number Placeholder 3">
            <a:extLst>
              <a:ext uri="{FF2B5EF4-FFF2-40B4-BE49-F238E27FC236}">
                <a16:creationId xmlns:a16="http://schemas.microsoft.com/office/drawing/2014/main" id="{CC4EDD75-6FDA-2FDC-BBF9-001F1E32A9B5}"/>
              </a:ext>
            </a:extLst>
          </p:cNvPr>
          <p:cNvSpPr>
            <a:spLocks noGrp="1"/>
          </p:cNvSpPr>
          <p:nvPr>
            <p:ph type="sldNum" sz="quarter" idx="4"/>
          </p:nvPr>
        </p:nvSpPr>
        <p:spPr/>
        <p:txBody>
          <a:bodyPr/>
          <a:lstStyle/>
          <a:p>
            <a:fld id="{97DD1AB5-42BA-4E8A-BFEE-435884E16AAB}" type="slidenum">
              <a:rPr lang="en-US" smtClean="0"/>
              <a:t>15</a:t>
            </a:fld>
            <a:endParaRPr lang="en-US" dirty="0"/>
          </a:p>
        </p:txBody>
      </p:sp>
    </p:spTree>
    <p:extLst>
      <p:ext uri="{BB962C8B-B14F-4D97-AF65-F5344CB8AC3E}">
        <p14:creationId xmlns:p14="http://schemas.microsoft.com/office/powerpoint/2010/main" val="369816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Inter-Query Parallelism</a:t>
            </a:r>
          </a:p>
        </p:txBody>
      </p:sp>
      <p:sp>
        <p:nvSpPr>
          <p:cNvPr id="5" name="Content Placeholder 4"/>
          <p:cNvSpPr>
            <a:spLocks noGrp="1"/>
          </p:cNvSpPr>
          <p:nvPr>
            <p:ph idx="1"/>
          </p:nvPr>
        </p:nvSpPr>
        <p:spPr/>
        <p:txBody>
          <a:bodyPr/>
          <a:lstStyle/>
          <a:p>
            <a:r>
              <a:rPr lang="en-US" dirty="0"/>
              <a:t>Improve overall performance by allowing multiple queries to execute simultaneously.</a:t>
            </a:r>
          </a:p>
          <a:p>
            <a:pPr lvl="1"/>
            <a:r>
              <a:rPr lang="en-US" dirty="0"/>
              <a:t>Most DBMSs use a simple first-come, first-served policy.</a:t>
            </a:r>
          </a:p>
          <a:p>
            <a:endParaRPr lang="en-US" sz="1200" dirty="0"/>
          </a:p>
          <a:p>
            <a:r>
              <a:rPr lang="en-US" dirty="0"/>
              <a:t>If queries are read-only, then this requires almost no explicit coordination between the queries.</a:t>
            </a:r>
          </a:p>
          <a:p>
            <a:pPr lvl="1"/>
            <a:r>
              <a:rPr lang="en-US" dirty="0"/>
              <a:t>Buffer pool can handle most of the sharing if necessary. </a:t>
            </a:r>
          </a:p>
          <a:p>
            <a:endParaRPr lang="en-US" sz="1200" dirty="0"/>
          </a:p>
          <a:p>
            <a:r>
              <a:rPr lang="en-US" dirty="0"/>
              <a:t>If multiple queries are updating the database at the same time, then this is tricky to do correctly…</a:t>
            </a:r>
          </a:p>
        </p:txBody>
      </p:sp>
      <p:sp>
        <p:nvSpPr>
          <p:cNvPr id="3" name="Slide Number Placeholder 2"/>
          <p:cNvSpPr>
            <a:spLocks noGrp="1"/>
          </p:cNvSpPr>
          <p:nvPr>
            <p:ph type="sldNum" sz="quarter" idx="4"/>
          </p:nvPr>
        </p:nvSpPr>
        <p:spPr/>
        <p:txBody>
          <a:bodyPr/>
          <a:lstStyle/>
          <a:p>
            <a:fld id="{97DD1AB5-42BA-4E8A-BFEE-435884E16AAB}" type="slidenum">
              <a:rPr lang="en-US" smtClean="0"/>
              <a:pPr/>
              <a:t>16</a:t>
            </a:fld>
            <a:endParaRPr lang="en-US" dirty="0"/>
          </a:p>
        </p:txBody>
      </p:sp>
      <p:sp>
        <p:nvSpPr>
          <p:cNvPr id="2" name="Rectangle 1">
            <a:extLst>
              <a:ext uri="{FF2B5EF4-FFF2-40B4-BE49-F238E27FC236}">
                <a16:creationId xmlns:a16="http://schemas.microsoft.com/office/drawing/2014/main" id="{D695C692-4428-4F78-9B6F-F635730BBEA6}"/>
              </a:ext>
            </a:extLst>
          </p:cNvPr>
          <p:cNvSpPr>
            <a:spLocks noChangeArrowheads="1"/>
          </p:cNvSpPr>
          <p:nvPr/>
        </p:nvSpPr>
        <p:spPr bwMode="auto">
          <a:xfrm>
            <a:off x="1219200" y="3409950"/>
            <a:ext cx="6575202" cy="838200"/>
          </a:xfrm>
          <a:prstGeom prst="rect">
            <a:avLst/>
          </a:prstGeom>
          <a:noFill/>
          <a:ln w="508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p>
            <a:endParaRPr lang="en-US" dirty="0">
              <a:solidFill>
                <a:schemeClr val="accent2"/>
              </a:solidFill>
            </a:endParaRPr>
          </a:p>
        </p:txBody>
      </p:sp>
      <p:sp>
        <p:nvSpPr>
          <p:cNvPr id="6" name="Rectangle: Rounded Corners 6">
            <a:extLst>
              <a:ext uri="{FF2B5EF4-FFF2-40B4-BE49-F238E27FC236}">
                <a16:creationId xmlns:a16="http://schemas.microsoft.com/office/drawing/2014/main" id="{F698741F-68AF-4009-AF6E-D9187FCE1A52}"/>
              </a:ext>
            </a:extLst>
          </p:cNvPr>
          <p:cNvSpPr/>
          <p:nvPr/>
        </p:nvSpPr>
        <p:spPr>
          <a:xfrm rot="346799">
            <a:off x="7330353" y="3151697"/>
            <a:ext cx="1284594" cy="365760"/>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i="1" dirty="0"/>
              <a:t>Lecture #16</a:t>
            </a:r>
          </a:p>
        </p:txBody>
      </p:sp>
    </p:spTree>
    <p:extLst>
      <p:ext uri="{BB962C8B-B14F-4D97-AF65-F5344CB8AC3E}">
        <p14:creationId xmlns:p14="http://schemas.microsoft.com/office/powerpoint/2010/main" val="6169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Intra-Query Parallelism</a:t>
            </a:r>
          </a:p>
        </p:txBody>
      </p:sp>
      <p:sp>
        <p:nvSpPr>
          <p:cNvPr id="4" name="Content Placeholder 3"/>
          <p:cNvSpPr>
            <a:spLocks noGrp="1"/>
          </p:cNvSpPr>
          <p:nvPr>
            <p:ph idx="1"/>
          </p:nvPr>
        </p:nvSpPr>
        <p:spPr/>
        <p:txBody>
          <a:bodyPr/>
          <a:lstStyle/>
          <a:p>
            <a:r>
              <a:rPr lang="en-US" dirty="0"/>
              <a:t>Improve the performance of a single query by executing its operators in parallel.</a:t>
            </a:r>
          </a:p>
          <a:p>
            <a:pPr lvl="1"/>
            <a:r>
              <a:rPr lang="en-US" dirty="0"/>
              <a:t>Think of the organization of operators in terms of a </a:t>
            </a:r>
            <a:r>
              <a:rPr lang="en-US" b="1" u="sng" dirty="0"/>
              <a:t>producer/consumer</a:t>
            </a:r>
            <a:r>
              <a:rPr lang="en-US" dirty="0"/>
              <a:t> paradigm.</a:t>
            </a:r>
          </a:p>
          <a:p>
            <a:endParaRPr lang="en-US" sz="1200" dirty="0"/>
          </a:p>
          <a:p>
            <a:r>
              <a:rPr lang="en-US" b="1" dirty="0"/>
              <a:t>Approach #1: Intra-Operator (Horizontal)</a:t>
            </a:r>
          </a:p>
          <a:p>
            <a:r>
              <a:rPr lang="en-US" b="1" dirty="0"/>
              <a:t>Approach #2: Inter-Operator (Vertical)</a:t>
            </a:r>
          </a:p>
          <a:p>
            <a:endParaRPr lang="en-US" sz="1200" b="1" dirty="0"/>
          </a:p>
          <a:p>
            <a:r>
              <a:rPr lang="en-US" dirty="0"/>
              <a:t>These techniques are </a:t>
            </a:r>
            <a:r>
              <a:rPr lang="en-US" u="sng" dirty="0"/>
              <a:t>not</a:t>
            </a:r>
            <a:r>
              <a:rPr lang="en-US" dirty="0"/>
              <a:t> mutually exclusive.</a:t>
            </a:r>
          </a:p>
          <a:p>
            <a:r>
              <a:rPr lang="en-US" dirty="0"/>
              <a:t>There are parallel versions of every operator.</a:t>
            </a:r>
          </a:p>
          <a:p>
            <a:pPr lvl="1"/>
            <a:r>
              <a:rPr lang="en-US" dirty="0"/>
              <a:t>Can either have multiple threads access centralized data structures or use partitioning to divide work up.</a:t>
            </a:r>
          </a:p>
        </p:txBody>
      </p:sp>
      <p:sp>
        <p:nvSpPr>
          <p:cNvPr id="3" name="Slide Number Placeholder 2"/>
          <p:cNvSpPr>
            <a:spLocks noGrp="1"/>
          </p:cNvSpPr>
          <p:nvPr>
            <p:ph type="sldNum" sz="quarter" idx="4"/>
          </p:nvPr>
        </p:nvSpPr>
        <p:spPr/>
        <p:txBody>
          <a:bodyPr/>
          <a:lstStyle/>
          <a:p>
            <a:fld id="{97DD1AB5-42BA-4E8A-BFEE-435884E16AAB}" type="slidenum">
              <a:rPr lang="en-US" smtClean="0"/>
              <a:pPr/>
              <a:t>17</a:t>
            </a:fld>
            <a:endParaRPr lang="en-US" dirty="0"/>
          </a:p>
        </p:txBody>
      </p:sp>
    </p:spTree>
    <p:extLst>
      <p:ext uri="{BB962C8B-B14F-4D97-AF65-F5344CB8AC3E}">
        <p14:creationId xmlns:p14="http://schemas.microsoft.com/office/powerpoint/2010/main" val="77679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Parallel GRACE Hash Join</a:t>
            </a:r>
          </a:p>
        </p:txBody>
      </p:sp>
      <p:sp>
        <p:nvSpPr>
          <p:cNvPr id="82947" name="Content Placeholder 2"/>
          <p:cNvSpPr>
            <a:spLocks noGrp="1"/>
          </p:cNvSpPr>
          <p:nvPr>
            <p:ph idx="1"/>
          </p:nvPr>
        </p:nvSpPr>
        <p:spPr/>
        <p:txBody>
          <a:bodyPr/>
          <a:lstStyle/>
          <a:p>
            <a:r>
              <a:rPr lang="en-US" dirty="0"/>
              <a:t>Use a separate worker to perform the join for each level of buckets for </a:t>
            </a:r>
            <a:r>
              <a:rPr lang="en-US" b="1" dirty="0">
                <a:solidFill>
                  <a:schemeClr val="accent1"/>
                </a:solidFill>
                <a:latin typeface="Inconsolata" panose="00000509000000000000" pitchFamily="49" charset="0"/>
              </a:rPr>
              <a:t>R</a:t>
            </a:r>
            <a:r>
              <a:rPr lang="en-US" dirty="0"/>
              <a:t> and </a:t>
            </a:r>
            <a:r>
              <a:rPr lang="en-US" b="1" dirty="0">
                <a:solidFill>
                  <a:schemeClr val="accent1"/>
                </a:solidFill>
                <a:latin typeface="Inconsolata" panose="00000509000000000000" pitchFamily="49" charset="0"/>
              </a:rPr>
              <a:t>S</a:t>
            </a:r>
            <a:r>
              <a:rPr lang="en-US" dirty="0"/>
              <a:t> after partitioning.</a:t>
            </a:r>
          </a:p>
        </p:txBody>
      </p:sp>
      <p:sp>
        <p:nvSpPr>
          <p:cNvPr id="32" name="Slide Number Placeholder 3">
            <a:extLst>
              <a:ext uri="{FF2B5EF4-FFF2-40B4-BE49-F238E27FC236}">
                <a16:creationId xmlns:a16="http://schemas.microsoft.com/office/drawing/2014/main" id="{BBBC7F5A-91EB-A3A3-8B30-4481180C7477}"/>
              </a:ext>
            </a:extLst>
          </p:cNvPr>
          <p:cNvSpPr>
            <a:spLocks noGrp="1"/>
          </p:cNvSpPr>
          <p:nvPr>
            <p:ph type="sldNum" sz="quarter" idx="4"/>
          </p:nvPr>
        </p:nvSpPr>
        <p:spPr/>
        <p:txBody>
          <a:bodyPr/>
          <a:lstStyle/>
          <a:p>
            <a:pPr algn="r"/>
            <a:fld id="{97DD1AB5-42BA-4E8A-BFEE-435884E16AAB}" type="slidenum">
              <a:rPr lang="en-US" smtClean="0"/>
              <a:pPr algn="r"/>
              <a:t>18</a:t>
            </a:fld>
            <a:endParaRPr lang="en-US" dirty="0"/>
          </a:p>
        </p:txBody>
      </p:sp>
      <p:sp>
        <p:nvSpPr>
          <p:cNvPr id="113" name="Rectangle 4" hidden="1">
            <a:extLst>
              <a:ext uri="{FF2B5EF4-FFF2-40B4-BE49-F238E27FC236}">
                <a16:creationId xmlns:a16="http://schemas.microsoft.com/office/drawing/2014/main" id="{27B72297-9635-4D1F-B977-0735F1B4154E}"/>
              </a:ext>
            </a:extLst>
          </p:cNvPr>
          <p:cNvSpPr>
            <a:spLocks noChangeArrowheads="1"/>
          </p:cNvSpPr>
          <p:nvPr/>
        </p:nvSpPr>
        <p:spPr bwMode="auto">
          <a:xfrm>
            <a:off x="4876800" y="2007870"/>
            <a:ext cx="45719" cy="182880"/>
          </a:xfrm>
          <a:prstGeom prst="rect">
            <a:avLst/>
          </a:prstGeom>
          <a:solidFill>
            <a:schemeClr val="bg1">
              <a:lumMod val="95000"/>
            </a:schemeClr>
          </a:solidFill>
          <a:ln w="28575"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14" name="Rectangle 4" hidden="1">
            <a:extLst>
              <a:ext uri="{FF2B5EF4-FFF2-40B4-BE49-F238E27FC236}">
                <a16:creationId xmlns:a16="http://schemas.microsoft.com/office/drawing/2014/main" id="{4C1778CF-F0CE-4BFC-A824-F059F7D25255}"/>
              </a:ext>
            </a:extLst>
          </p:cNvPr>
          <p:cNvSpPr>
            <a:spLocks noChangeArrowheads="1"/>
          </p:cNvSpPr>
          <p:nvPr/>
        </p:nvSpPr>
        <p:spPr bwMode="auto">
          <a:xfrm>
            <a:off x="8725574" y="2007870"/>
            <a:ext cx="45719" cy="182880"/>
          </a:xfrm>
          <a:prstGeom prst="rect">
            <a:avLst/>
          </a:prstGeom>
          <a:solidFill>
            <a:schemeClr val="bg1">
              <a:lumMod val="95000"/>
            </a:schemeClr>
          </a:solidFill>
          <a:ln w="28575"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5" name="Line 16">
            <a:extLst>
              <a:ext uri="{FF2B5EF4-FFF2-40B4-BE49-F238E27FC236}">
                <a16:creationId xmlns:a16="http://schemas.microsoft.com/office/drawing/2014/main" id="{EE556755-0CD0-57D9-FAE4-3EACE60B7133}"/>
              </a:ext>
            </a:extLst>
          </p:cNvPr>
          <p:cNvSpPr>
            <a:spLocks noChangeShapeType="1"/>
          </p:cNvSpPr>
          <p:nvPr/>
        </p:nvSpPr>
        <p:spPr bwMode="auto">
          <a:xfrm flipV="1">
            <a:off x="2396264" y="2742346"/>
            <a:ext cx="0" cy="1463040"/>
          </a:xfrm>
          <a:prstGeom prst="line">
            <a:avLst/>
          </a:prstGeom>
          <a:ln w="34925">
            <a:solidFill>
              <a:srgbClr val="474866"/>
            </a:solidFill>
            <a:prstDash val="sysDot"/>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wrap="none" anchor="ctr">
            <a:spAutoFit/>
          </a:bodyPr>
          <a:lstStyle/>
          <a:p>
            <a:endParaRPr lang="en-US" sz="1350"/>
          </a:p>
        </p:txBody>
      </p:sp>
      <p:grpSp>
        <p:nvGrpSpPr>
          <p:cNvPr id="6" name="Group 17">
            <a:extLst>
              <a:ext uri="{FF2B5EF4-FFF2-40B4-BE49-F238E27FC236}">
                <a16:creationId xmlns:a16="http://schemas.microsoft.com/office/drawing/2014/main" id="{22F007B6-DADA-94D5-1259-AC0C436D2C37}"/>
              </a:ext>
            </a:extLst>
          </p:cNvPr>
          <p:cNvGrpSpPr>
            <a:grpSpLocks/>
          </p:cNvGrpSpPr>
          <p:nvPr/>
        </p:nvGrpSpPr>
        <p:grpSpPr bwMode="auto">
          <a:xfrm>
            <a:off x="2181356" y="3364766"/>
            <a:ext cx="429816" cy="429815"/>
            <a:chOff x="3533351" y="4521939"/>
            <a:chExt cx="571839" cy="571839"/>
          </a:xfrm>
        </p:grpSpPr>
        <p:sp>
          <p:nvSpPr>
            <p:cNvPr id="7" name="Oval 7">
              <a:extLst>
                <a:ext uri="{FF2B5EF4-FFF2-40B4-BE49-F238E27FC236}">
                  <a16:creationId xmlns:a16="http://schemas.microsoft.com/office/drawing/2014/main" id="{7B9E8368-C11F-0FFF-14BF-EEAF94699E32}"/>
                </a:ext>
              </a:extLst>
            </p:cNvPr>
            <p:cNvSpPr>
              <a:spLocks noChangeArrowheads="1"/>
            </p:cNvSpPr>
            <p:nvPr/>
          </p:nvSpPr>
          <p:spPr bwMode="auto">
            <a:xfrm>
              <a:off x="3533351" y="4521939"/>
              <a:ext cx="571839" cy="571839"/>
            </a:xfrm>
            <a:prstGeom prst="ellipse">
              <a:avLst/>
            </a:prstGeom>
            <a:solidFill>
              <a:schemeClr val="bg1"/>
            </a:solidFill>
            <a:ln w="82550" cmpd="dbl">
              <a:solidFill>
                <a:schemeClr val="accent1"/>
              </a:solidFill>
              <a:round/>
              <a:headEnd type="none" w="sm" len="sm"/>
              <a:tailEnd type="triangle" w="med" len="med"/>
            </a:ln>
          </p:spPr>
          <p:txBody>
            <a:bodyPr wrap="none" anchor="ctr"/>
            <a:lstStyle/>
            <a:p>
              <a:pPr algn="ctr"/>
              <a:r>
                <a:rPr lang="en-US" b="1" i="1" dirty="0">
                  <a:solidFill>
                    <a:schemeClr val="accent1"/>
                  </a:solidFill>
                  <a:latin typeface="Inconsolata" panose="00000509000000000000" pitchFamily="49" charset="0"/>
                </a:rPr>
                <a:t>h</a:t>
              </a:r>
              <a:r>
                <a:rPr lang="en-US" b="1" i="1" baseline="-25000" dirty="0">
                  <a:solidFill>
                    <a:schemeClr val="accent1"/>
                  </a:solidFill>
                  <a:latin typeface="Inconsolata" panose="00000509000000000000" pitchFamily="49" charset="0"/>
                </a:rPr>
                <a:t>1</a:t>
              </a:r>
              <a:endParaRPr lang="en-US" b="1" dirty="0">
                <a:solidFill>
                  <a:schemeClr val="accent1"/>
                </a:solidFill>
                <a:latin typeface="Inconsolata" panose="00000509000000000000" pitchFamily="49" charset="0"/>
              </a:endParaRPr>
            </a:p>
          </p:txBody>
        </p:sp>
        <p:sp>
          <p:nvSpPr>
            <p:cNvPr id="8" name="Rectangle 2">
              <a:extLst>
                <a:ext uri="{FF2B5EF4-FFF2-40B4-BE49-F238E27FC236}">
                  <a16:creationId xmlns:a16="http://schemas.microsoft.com/office/drawing/2014/main" id="{4F2ED352-2F34-CF90-D351-B0DFC75CB1CA}"/>
                </a:ext>
              </a:extLst>
            </p:cNvPr>
            <p:cNvSpPr>
              <a:spLocks noChangeArrowheads="1"/>
            </p:cNvSpPr>
            <p:nvPr/>
          </p:nvSpPr>
          <p:spPr bwMode="auto">
            <a:xfrm>
              <a:off x="3566688" y="4546318"/>
              <a:ext cx="245771" cy="399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sz="1350" b="1" dirty="0">
                <a:solidFill>
                  <a:schemeClr val="accent1"/>
                </a:solidFill>
                <a:latin typeface="Inconsolata" panose="00000509000000000000" pitchFamily="49" charset="0"/>
              </a:endParaRPr>
            </a:p>
          </p:txBody>
        </p:sp>
      </p:grpSp>
      <p:grpSp>
        <p:nvGrpSpPr>
          <p:cNvPr id="9" name="Group 8">
            <a:extLst>
              <a:ext uri="{FF2B5EF4-FFF2-40B4-BE49-F238E27FC236}">
                <a16:creationId xmlns:a16="http://schemas.microsoft.com/office/drawing/2014/main" id="{22AB03AA-7869-13EF-EBC4-29398E1860DC}"/>
              </a:ext>
            </a:extLst>
          </p:cNvPr>
          <p:cNvGrpSpPr/>
          <p:nvPr/>
        </p:nvGrpSpPr>
        <p:grpSpPr>
          <a:xfrm>
            <a:off x="3071944" y="2953960"/>
            <a:ext cx="500063" cy="1240710"/>
            <a:chOff x="4070292" y="3301524"/>
            <a:chExt cx="500063" cy="1240710"/>
          </a:xfrm>
        </p:grpSpPr>
        <p:sp>
          <p:nvSpPr>
            <p:cNvPr id="10" name="Rectangle 9">
              <a:extLst>
                <a:ext uri="{FF2B5EF4-FFF2-40B4-BE49-F238E27FC236}">
                  <a16:creationId xmlns:a16="http://schemas.microsoft.com/office/drawing/2014/main" id="{EA0CCEC8-00AF-1FCD-53DE-FD8327FF2979}"/>
                </a:ext>
              </a:extLst>
            </p:cNvPr>
            <p:cNvSpPr/>
            <p:nvPr/>
          </p:nvSpPr>
          <p:spPr bwMode="auto">
            <a:xfrm>
              <a:off x="4070292" y="3301524"/>
              <a:ext cx="500063"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a:solidFill>
                  <a:srgbClr val="101010"/>
                </a:solidFill>
                <a:latin typeface="Inconsolata" panose="00000509000000000000" pitchFamily="49" charset="0"/>
              </a:endParaRPr>
            </a:p>
            <a:p>
              <a:endParaRPr lang="en-US" sz="1400">
                <a:solidFill>
                  <a:srgbClr val="101010"/>
                </a:solidFill>
                <a:latin typeface="Inconsolata" panose="00000509000000000000" pitchFamily="49" charset="0"/>
              </a:endParaRPr>
            </a:p>
          </p:txBody>
        </p:sp>
        <p:sp>
          <p:nvSpPr>
            <p:cNvPr id="11" name="Rectangle 10">
              <a:extLst>
                <a:ext uri="{FF2B5EF4-FFF2-40B4-BE49-F238E27FC236}">
                  <a16:creationId xmlns:a16="http://schemas.microsoft.com/office/drawing/2014/main" id="{D2946875-10DB-ACAF-293B-774973EC8421}"/>
                </a:ext>
              </a:extLst>
            </p:cNvPr>
            <p:cNvSpPr/>
            <p:nvPr/>
          </p:nvSpPr>
          <p:spPr bwMode="auto">
            <a:xfrm>
              <a:off x="4070292" y="3573968"/>
              <a:ext cx="500063"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a:solidFill>
                  <a:srgbClr val="101010"/>
                </a:solidFill>
                <a:latin typeface="Inconsolata" panose="00000509000000000000" pitchFamily="49" charset="0"/>
              </a:endParaRPr>
            </a:p>
            <a:p>
              <a:endParaRPr lang="en-US" sz="1400">
                <a:solidFill>
                  <a:srgbClr val="101010"/>
                </a:solidFill>
                <a:latin typeface="Inconsolata" panose="00000509000000000000" pitchFamily="49" charset="0"/>
              </a:endParaRPr>
            </a:p>
          </p:txBody>
        </p:sp>
        <p:sp>
          <p:nvSpPr>
            <p:cNvPr id="12" name="Rectangle 11">
              <a:extLst>
                <a:ext uri="{FF2B5EF4-FFF2-40B4-BE49-F238E27FC236}">
                  <a16:creationId xmlns:a16="http://schemas.microsoft.com/office/drawing/2014/main" id="{78CD91A5-54D4-B57A-F4C4-5F814A2B4CE4}"/>
                </a:ext>
              </a:extLst>
            </p:cNvPr>
            <p:cNvSpPr/>
            <p:nvPr/>
          </p:nvSpPr>
          <p:spPr bwMode="auto">
            <a:xfrm>
              <a:off x="4070292" y="3846412"/>
              <a:ext cx="500063"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a:solidFill>
                  <a:srgbClr val="101010"/>
                </a:solidFill>
                <a:latin typeface="Inconsolata" panose="00000509000000000000" pitchFamily="49" charset="0"/>
              </a:endParaRPr>
            </a:p>
            <a:p>
              <a:endParaRPr lang="en-US" sz="1400">
                <a:solidFill>
                  <a:srgbClr val="101010"/>
                </a:solidFill>
                <a:latin typeface="Inconsolata" panose="00000509000000000000" pitchFamily="49" charset="0"/>
              </a:endParaRPr>
            </a:p>
          </p:txBody>
        </p:sp>
        <p:sp>
          <p:nvSpPr>
            <p:cNvPr id="13" name="Rectangle 12">
              <a:extLst>
                <a:ext uri="{FF2B5EF4-FFF2-40B4-BE49-F238E27FC236}">
                  <a16:creationId xmlns:a16="http://schemas.microsoft.com/office/drawing/2014/main" id="{325552C6-92A7-4198-59ED-CF8337B028E7}"/>
                </a:ext>
              </a:extLst>
            </p:cNvPr>
            <p:cNvSpPr/>
            <p:nvPr/>
          </p:nvSpPr>
          <p:spPr bwMode="auto">
            <a:xfrm>
              <a:off x="4070292" y="4313634"/>
              <a:ext cx="500063"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dirty="0">
                <a:solidFill>
                  <a:srgbClr val="101010"/>
                </a:solidFill>
                <a:latin typeface="Inconsolata" panose="00000509000000000000" pitchFamily="49" charset="0"/>
              </a:endParaRPr>
            </a:p>
            <a:p>
              <a:endParaRPr lang="en-US" sz="1400" dirty="0">
                <a:solidFill>
                  <a:srgbClr val="101010"/>
                </a:solidFill>
                <a:latin typeface="Inconsolata" panose="00000509000000000000" pitchFamily="49" charset="0"/>
              </a:endParaRPr>
            </a:p>
          </p:txBody>
        </p:sp>
        <p:sp>
          <p:nvSpPr>
            <p:cNvPr id="14" name="Rectangle 5">
              <a:extLst>
                <a:ext uri="{FF2B5EF4-FFF2-40B4-BE49-F238E27FC236}">
                  <a16:creationId xmlns:a16="http://schemas.microsoft.com/office/drawing/2014/main" id="{D8A21C42-DD6D-FD3A-A647-63A067C21108}"/>
                </a:ext>
              </a:extLst>
            </p:cNvPr>
            <p:cNvSpPr>
              <a:spLocks noChangeArrowheads="1"/>
            </p:cNvSpPr>
            <p:nvPr/>
          </p:nvSpPr>
          <p:spPr bwMode="auto">
            <a:xfrm>
              <a:off x="4198334" y="4118856"/>
              <a:ext cx="243978" cy="150933"/>
            </a:xfrm>
            <a:prstGeom prst="rect">
              <a:avLst/>
            </a:prstGeom>
            <a:noFill/>
            <a:ln w="9525">
              <a:noFill/>
              <a:miter lim="800000"/>
              <a:headEnd/>
              <a:tailEnd/>
            </a:ln>
            <a:effectLst/>
          </p:spPr>
          <p:txBody>
            <a:bodyPr wrap="none" lIns="0" tIns="0" rIns="0" bIns="0" anchor="ctr" anchorCtr="0"/>
            <a:lstStyle/>
            <a:p>
              <a:pPr algn="ctr"/>
              <a:r>
                <a:rPr lang="en-US" sz="1400" dirty="0">
                  <a:solidFill>
                    <a:srgbClr val="101010"/>
                  </a:solidFill>
                  <a:latin typeface="Inconsolata" panose="00000509000000000000" pitchFamily="49" charset="0"/>
                </a:rPr>
                <a:t>⋮</a:t>
              </a:r>
            </a:p>
          </p:txBody>
        </p:sp>
      </p:grpSp>
      <p:sp>
        <p:nvSpPr>
          <p:cNvPr id="15" name="Text Box 5">
            <a:extLst>
              <a:ext uri="{FF2B5EF4-FFF2-40B4-BE49-F238E27FC236}">
                <a16:creationId xmlns:a16="http://schemas.microsoft.com/office/drawing/2014/main" id="{9D9026F9-EEE3-547A-065A-A1CE578FA807}"/>
              </a:ext>
            </a:extLst>
          </p:cNvPr>
          <p:cNvSpPr txBox="1">
            <a:spLocks noChangeArrowheads="1"/>
          </p:cNvSpPr>
          <p:nvPr/>
        </p:nvSpPr>
        <p:spPr bwMode="auto">
          <a:xfrm>
            <a:off x="2714756" y="2619146"/>
            <a:ext cx="1214438" cy="260381"/>
          </a:xfrm>
          <a:prstGeom prst="rect">
            <a:avLst/>
          </a:prstGeom>
          <a:noFill/>
          <a:ln w="38100">
            <a:noFill/>
            <a:miter lim="800000"/>
            <a:headEnd/>
            <a:tailEnd/>
          </a:ln>
          <a:effectLst/>
        </p:spPr>
        <p:txBody>
          <a:bodyPr wrap="none" lIns="0" tIns="0" rIns="0" bIns="0" anchor="ctr"/>
          <a:lstStyle>
            <a:defPPr>
              <a:defRPr lang="en-US"/>
            </a:defPPr>
            <a:lvl1pPr>
              <a:defRPr sz="1350">
                <a:latin typeface="Times New Roman" pitchFamily="-112" charset="0"/>
              </a:defRPr>
            </a:lvl1pPr>
            <a:lvl2pPr marL="742950" indent="-285750">
              <a:defRPr sz="2800" u="sng">
                <a:solidFill>
                  <a:schemeClr val="tx1"/>
                </a:solidFill>
                <a:latin typeface="Times New Roman" pitchFamily="18" charset="0"/>
                <a:ea typeface="ＭＳ Ｐゴシック" charset="-128"/>
              </a:defRPr>
            </a:lvl2pPr>
            <a:lvl3pPr marL="1143000" indent="-228600">
              <a:defRPr sz="2800" u="sng">
                <a:solidFill>
                  <a:schemeClr val="tx1"/>
                </a:solidFill>
                <a:latin typeface="Times New Roman" pitchFamily="18" charset="0"/>
                <a:ea typeface="ＭＳ Ｐゴシック" charset="-128"/>
              </a:defRPr>
            </a:lvl3pPr>
            <a:lvl4pPr marL="1600200" indent="-228600">
              <a:defRPr sz="2800" u="sng">
                <a:solidFill>
                  <a:schemeClr val="tx1"/>
                </a:solidFill>
                <a:latin typeface="Times New Roman" pitchFamily="18" charset="0"/>
                <a:ea typeface="ＭＳ Ｐゴシック" charset="-128"/>
              </a:defRPr>
            </a:lvl4pPr>
            <a:lvl5pPr marL="2057400" indent="-228600">
              <a:defRPr sz="28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2800" u="sng">
                <a:solidFill>
                  <a:schemeClr val="tx1"/>
                </a:solidFill>
                <a:latin typeface="Times New Roman" pitchFamily="18" charset="0"/>
                <a:ea typeface="ＭＳ Ｐゴシック" charset="-128"/>
              </a:defRPr>
            </a:lvl9pPr>
          </a:lstStyle>
          <a:p>
            <a:pPr algn="ctr"/>
            <a:r>
              <a:rPr lang="en-US" sz="2000" b="1" dirty="0">
                <a:solidFill>
                  <a:schemeClr val="accent1"/>
                </a:solidFill>
                <a:latin typeface="Inconsolata" panose="00000509000000000000" pitchFamily="49" charset="0"/>
              </a:rPr>
              <a:t>HT</a:t>
            </a:r>
            <a:r>
              <a:rPr lang="en-US" sz="2000" b="1" baseline="-25000" dirty="0">
                <a:solidFill>
                  <a:schemeClr val="accent1"/>
                </a:solidFill>
                <a:latin typeface="Inconsolata" panose="00000509000000000000" pitchFamily="49" charset="0"/>
              </a:rPr>
              <a:t>R</a:t>
            </a:r>
            <a:endParaRPr lang="en-US" sz="2000" b="1" dirty="0">
              <a:solidFill>
                <a:schemeClr val="accent1"/>
              </a:solidFill>
              <a:latin typeface="Inconsolata" panose="00000509000000000000" pitchFamily="49" charset="0"/>
            </a:endParaRPr>
          </a:p>
        </p:txBody>
      </p:sp>
      <p:sp>
        <p:nvSpPr>
          <p:cNvPr id="16" name="Line 21">
            <a:extLst>
              <a:ext uri="{FF2B5EF4-FFF2-40B4-BE49-F238E27FC236}">
                <a16:creationId xmlns:a16="http://schemas.microsoft.com/office/drawing/2014/main" id="{1957B60F-EB7A-45DB-2C6C-4CC5A9CD42FB}"/>
              </a:ext>
            </a:extLst>
          </p:cNvPr>
          <p:cNvSpPr>
            <a:spLocks noChangeShapeType="1"/>
          </p:cNvSpPr>
          <p:nvPr/>
        </p:nvSpPr>
        <p:spPr bwMode="auto">
          <a:xfrm flipV="1">
            <a:off x="5911563" y="2742346"/>
            <a:ext cx="0" cy="1463040"/>
          </a:xfrm>
          <a:prstGeom prst="line">
            <a:avLst/>
          </a:prstGeom>
          <a:ln w="34925">
            <a:solidFill>
              <a:srgbClr val="474866"/>
            </a:solidFill>
            <a:prstDash val="sysDot"/>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wrap="none" anchor="ctr">
            <a:spAutoFit/>
          </a:bodyPr>
          <a:lstStyle/>
          <a:p>
            <a:endParaRPr lang="en-US" sz="1350"/>
          </a:p>
        </p:txBody>
      </p:sp>
      <p:sp>
        <p:nvSpPr>
          <p:cNvPr id="17" name="Oval 7">
            <a:extLst>
              <a:ext uri="{FF2B5EF4-FFF2-40B4-BE49-F238E27FC236}">
                <a16:creationId xmlns:a16="http://schemas.microsoft.com/office/drawing/2014/main" id="{35B3C746-ADC9-84B5-DC6C-EB50E385765E}"/>
              </a:ext>
            </a:extLst>
          </p:cNvPr>
          <p:cNvSpPr>
            <a:spLocks noChangeArrowheads="1"/>
          </p:cNvSpPr>
          <p:nvPr/>
        </p:nvSpPr>
        <p:spPr bwMode="auto">
          <a:xfrm>
            <a:off x="5697251" y="3364766"/>
            <a:ext cx="428625" cy="429815"/>
          </a:xfrm>
          <a:prstGeom prst="ellipse">
            <a:avLst/>
          </a:prstGeom>
          <a:solidFill>
            <a:schemeClr val="bg1"/>
          </a:solidFill>
          <a:ln w="82550" cmpd="dbl">
            <a:solidFill>
              <a:schemeClr val="accent1"/>
            </a:solidFill>
            <a:round/>
            <a:headEnd type="none" w="sm" len="sm"/>
            <a:tailEnd type="triangle" w="med" len="med"/>
          </a:ln>
        </p:spPr>
        <p:txBody>
          <a:bodyPr wrap="none" anchor="ctr"/>
          <a:lstStyle/>
          <a:p>
            <a:pPr algn="ctr"/>
            <a:r>
              <a:rPr lang="en-US" b="1" i="1" dirty="0">
                <a:solidFill>
                  <a:schemeClr val="accent1"/>
                </a:solidFill>
                <a:latin typeface="Inconsolata" panose="00000509000000000000" pitchFamily="49" charset="0"/>
              </a:rPr>
              <a:t>h</a:t>
            </a:r>
            <a:r>
              <a:rPr lang="en-US" b="1" i="1" baseline="-25000" dirty="0">
                <a:solidFill>
                  <a:schemeClr val="accent1"/>
                </a:solidFill>
                <a:latin typeface="Inconsolata" panose="00000509000000000000" pitchFamily="49" charset="0"/>
              </a:rPr>
              <a:t>1</a:t>
            </a:r>
          </a:p>
        </p:txBody>
      </p:sp>
      <p:grpSp>
        <p:nvGrpSpPr>
          <p:cNvPr id="18" name="Group 17">
            <a:extLst>
              <a:ext uri="{FF2B5EF4-FFF2-40B4-BE49-F238E27FC236}">
                <a16:creationId xmlns:a16="http://schemas.microsoft.com/office/drawing/2014/main" id="{48D83738-7013-0FDF-563C-41A056E1D6EC}"/>
              </a:ext>
            </a:extLst>
          </p:cNvPr>
          <p:cNvGrpSpPr/>
          <p:nvPr/>
        </p:nvGrpSpPr>
        <p:grpSpPr>
          <a:xfrm>
            <a:off x="4456969" y="2953960"/>
            <a:ext cx="788414" cy="1240710"/>
            <a:chOff x="3926117" y="3301524"/>
            <a:chExt cx="788414" cy="1240710"/>
          </a:xfrm>
        </p:grpSpPr>
        <p:sp>
          <p:nvSpPr>
            <p:cNvPr id="19" name="Rectangle 18">
              <a:extLst>
                <a:ext uri="{FF2B5EF4-FFF2-40B4-BE49-F238E27FC236}">
                  <a16:creationId xmlns:a16="http://schemas.microsoft.com/office/drawing/2014/main" id="{78444287-44EF-12D9-A112-637D93A2E0FD}"/>
                </a:ext>
              </a:extLst>
            </p:cNvPr>
            <p:cNvSpPr/>
            <p:nvPr/>
          </p:nvSpPr>
          <p:spPr bwMode="auto">
            <a:xfrm>
              <a:off x="3926117" y="3301524"/>
              <a:ext cx="788414"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dirty="0">
                <a:solidFill>
                  <a:srgbClr val="101010"/>
                </a:solidFill>
                <a:latin typeface="Inconsolata" panose="00000509000000000000" pitchFamily="49" charset="0"/>
              </a:endParaRPr>
            </a:p>
            <a:p>
              <a:endParaRPr lang="en-US" sz="1400" dirty="0">
                <a:solidFill>
                  <a:srgbClr val="101010"/>
                </a:solidFill>
                <a:latin typeface="Inconsolata" panose="00000509000000000000" pitchFamily="49" charset="0"/>
              </a:endParaRPr>
            </a:p>
          </p:txBody>
        </p:sp>
        <p:sp>
          <p:nvSpPr>
            <p:cNvPr id="20" name="Rectangle 19">
              <a:extLst>
                <a:ext uri="{FF2B5EF4-FFF2-40B4-BE49-F238E27FC236}">
                  <a16:creationId xmlns:a16="http://schemas.microsoft.com/office/drawing/2014/main" id="{F5B337FF-714D-B72B-6039-4A2B58006D9A}"/>
                </a:ext>
              </a:extLst>
            </p:cNvPr>
            <p:cNvSpPr/>
            <p:nvPr/>
          </p:nvSpPr>
          <p:spPr bwMode="auto">
            <a:xfrm>
              <a:off x="3926117" y="3573968"/>
              <a:ext cx="788414"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a:solidFill>
                  <a:srgbClr val="101010"/>
                </a:solidFill>
                <a:latin typeface="Inconsolata" panose="00000509000000000000" pitchFamily="49" charset="0"/>
              </a:endParaRPr>
            </a:p>
            <a:p>
              <a:endParaRPr lang="en-US" sz="1400">
                <a:solidFill>
                  <a:srgbClr val="101010"/>
                </a:solidFill>
                <a:latin typeface="Inconsolata" panose="00000509000000000000" pitchFamily="49" charset="0"/>
              </a:endParaRPr>
            </a:p>
          </p:txBody>
        </p:sp>
        <p:sp>
          <p:nvSpPr>
            <p:cNvPr id="21" name="Rectangle 20">
              <a:extLst>
                <a:ext uri="{FF2B5EF4-FFF2-40B4-BE49-F238E27FC236}">
                  <a16:creationId xmlns:a16="http://schemas.microsoft.com/office/drawing/2014/main" id="{BDFF396E-0EDE-0CA9-B486-854D03105FA8}"/>
                </a:ext>
              </a:extLst>
            </p:cNvPr>
            <p:cNvSpPr/>
            <p:nvPr/>
          </p:nvSpPr>
          <p:spPr bwMode="auto">
            <a:xfrm>
              <a:off x="3926117" y="3846412"/>
              <a:ext cx="788414"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a:solidFill>
                  <a:srgbClr val="101010"/>
                </a:solidFill>
                <a:latin typeface="Inconsolata" panose="00000509000000000000" pitchFamily="49" charset="0"/>
              </a:endParaRPr>
            </a:p>
            <a:p>
              <a:endParaRPr lang="en-US" sz="1400">
                <a:solidFill>
                  <a:srgbClr val="101010"/>
                </a:solidFill>
                <a:latin typeface="Inconsolata" panose="00000509000000000000" pitchFamily="49" charset="0"/>
              </a:endParaRPr>
            </a:p>
          </p:txBody>
        </p:sp>
        <p:sp>
          <p:nvSpPr>
            <p:cNvPr id="22" name="Rectangle 21">
              <a:extLst>
                <a:ext uri="{FF2B5EF4-FFF2-40B4-BE49-F238E27FC236}">
                  <a16:creationId xmlns:a16="http://schemas.microsoft.com/office/drawing/2014/main" id="{C967EC7A-3AD2-945D-FF64-CFCEB822ACD3}"/>
                </a:ext>
              </a:extLst>
            </p:cNvPr>
            <p:cNvSpPr/>
            <p:nvPr/>
          </p:nvSpPr>
          <p:spPr bwMode="auto">
            <a:xfrm>
              <a:off x="3926117" y="4313634"/>
              <a:ext cx="788414" cy="228600"/>
            </a:xfrm>
            <a:prstGeom prst="rect">
              <a:avLst/>
            </a:prstGeom>
            <a:solidFill>
              <a:schemeClr val="bg1">
                <a:lumMod val="75000"/>
              </a:schemeClr>
            </a:solidFill>
            <a:ln w="12700" cap="flat" cmpd="sng" algn="ctr">
              <a:solidFill>
                <a:srgbClr val="646464"/>
              </a:solidFill>
              <a:prstDash val="solid"/>
              <a:round/>
              <a:headEnd type="none" w="sm" len="sm"/>
              <a:tailEnd type="triangle" w="med" len="med"/>
            </a:ln>
            <a:effectLst/>
          </p:spPr>
          <p:txBody>
            <a:bodyPr wrap="none" lIns="45720" rIns="45720" anchor="t" anchorCtr="0"/>
            <a:lstStyle/>
            <a:p>
              <a:endParaRPr lang="en-US" sz="1400" dirty="0">
                <a:solidFill>
                  <a:srgbClr val="101010"/>
                </a:solidFill>
                <a:latin typeface="Inconsolata" panose="00000509000000000000" pitchFamily="49" charset="0"/>
              </a:endParaRPr>
            </a:p>
            <a:p>
              <a:endParaRPr lang="en-US" sz="1400" dirty="0">
                <a:solidFill>
                  <a:srgbClr val="101010"/>
                </a:solidFill>
                <a:latin typeface="Inconsolata" panose="00000509000000000000" pitchFamily="49" charset="0"/>
              </a:endParaRPr>
            </a:p>
          </p:txBody>
        </p:sp>
        <p:sp>
          <p:nvSpPr>
            <p:cNvPr id="23" name="Rectangle 5">
              <a:extLst>
                <a:ext uri="{FF2B5EF4-FFF2-40B4-BE49-F238E27FC236}">
                  <a16:creationId xmlns:a16="http://schemas.microsoft.com/office/drawing/2014/main" id="{DA3C1716-247F-63F1-64F1-AF306BD10BE5}"/>
                </a:ext>
              </a:extLst>
            </p:cNvPr>
            <p:cNvSpPr>
              <a:spLocks noChangeArrowheads="1"/>
            </p:cNvSpPr>
            <p:nvPr/>
          </p:nvSpPr>
          <p:spPr bwMode="auto">
            <a:xfrm>
              <a:off x="4198334" y="4118856"/>
              <a:ext cx="243978" cy="150933"/>
            </a:xfrm>
            <a:prstGeom prst="rect">
              <a:avLst/>
            </a:prstGeom>
            <a:noFill/>
            <a:ln w="9525">
              <a:noFill/>
              <a:miter lim="800000"/>
              <a:headEnd/>
              <a:tailEnd/>
            </a:ln>
            <a:effectLst/>
          </p:spPr>
          <p:txBody>
            <a:bodyPr wrap="none" lIns="0" tIns="0" rIns="0" bIns="0" anchor="ctr" anchorCtr="0"/>
            <a:lstStyle/>
            <a:p>
              <a:pPr algn="ctr"/>
              <a:r>
                <a:rPr lang="en-US" sz="1400" dirty="0">
                  <a:solidFill>
                    <a:srgbClr val="101010"/>
                  </a:solidFill>
                  <a:latin typeface="Inconsolata" panose="00000509000000000000" pitchFamily="49" charset="0"/>
                </a:rPr>
                <a:t>⋮</a:t>
              </a:r>
            </a:p>
          </p:txBody>
        </p:sp>
      </p:grpSp>
      <p:sp>
        <p:nvSpPr>
          <p:cNvPr id="24" name="Text Box 5">
            <a:extLst>
              <a:ext uri="{FF2B5EF4-FFF2-40B4-BE49-F238E27FC236}">
                <a16:creationId xmlns:a16="http://schemas.microsoft.com/office/drawing/2014/main" id="{49175A25-2C8A-33B0-0773-16220708CCED}"/>
              </a:ext>
            </a:extLst>
          </p:cNvPr>
          <p:cNvSpPr txBox="1">
            <a:spLocks noChangeArrowheads="1"/>
          </p:cNvSpPr>
          <p:nvPr/>
        </p:nvSpPr>
        <p:spPr bwMode="auto">
          <a:xfrm>
            <a:off x="4243956" y="2619146"/>
            <a:ext cx="1214438" cy="260381"/>
          </a:xfrm>
          <a:prstGeom prst="rect">
            <a:avLst/>
          </a:prstGeom>
          <a:noFill/>
          <a:ln w="38100">
            <a:noFill/>
            <a:miter lim="800000"/>
            <a:headEnd/>
            <a:tailEnd/>
          </a:ln>
          <a:effectLst/>
        </p:spPr>
        <p:txBody>
          <a:bodyPr wrap="none" lIns="0" tIns="0" rIns="0" bIns="0" anchor="ctr"/>
          <a:lstStyle>
            <a:defPPr>
              <a:defRPr lang="en-US"/>
            </a:defPPr>
            <a:lvl1pPr algn="ctr">
              <a:defRPr sz="2000" b="1">
                <a:solidFill>
                  <a:srgbClr val="EF3E42"/>
                </a:solidFill>
                <a:latin typeface="Inconsolata" panose="00000509000000000000" pitchFamily="49" charset="0"/>
              </a:defRPr>
            </a:lvl1pPr>
            <a:lvl2pPr marL="742950" indent="-285750">
              <a:defRPr sz="2800" u="sng">
                <a:latin typeface="Times New Roman" pitchFamily="18" charset="0"/>
                <a:ea typeface="ＭＳ Ｐゴシック" charset="-128"/>
              </a:defRPr>
            </a:lvl2pPr>
            <a:lvl3pPr marL="1143000" indent="-228600">
              <a:defRPr sz="2800" u="sng">
                <a:latin typeface="Times New Roman" pitchFamily="18" charset="0"/>
                <a:ea typeface="ＭＳ Ｐゴシック" charset="-128"/>
              </a:defRPr>
            </a:lvl3pPr>
            <a:lvl4pPr marL="1600200" indent="-228600">
              <a:defRPr sz="2800" u="sng">
                <a:latin typeface="Times New Roman" pitchFamily="18" charset="0"/>
                <a:ea typeface="ＭＳ Ｐゴシック" charset="-128"/>
              </a:defRPr>
            </a:lvl4pPr>
            <a:lvl5pPr marL="2057400" indent="-228600">
              <a:defRPr sz="2800" u="sng">
                <a:latin typeface="Times New Roman" pitchFamily="18" charset="0"/>
                <a:ea typeface="ＭＳ Ｐゴシック" charset="-128"/>
              </a:defRPr>
            </a:lvl5pPr>
            <a:lvl6pPr marL="2514600" indent="-228600" algn="ctr" eaLnBrk="0" fontAlgn="base" hangingPunct="0">
              <a:spcBef>
                <a:spcPct val="0"/>
              </a:spcBef>
              <a:spcAft>
                <a:spcPct val="0"/>
              </a:spcAft>
              <a:defRPr sz="2800" u="sng">
                <a:latin typeface="Times New Roman" pitchFamily="18" charset="0"/>
                <a:ea typeface="ＭＳ Ｐゴシック" charset="-128"/>
              </a:defRPr>
            </a:lvl6pPr>
            <a:lvl7pPr marL="2971800" indent="-228600" algn="ctr" eaLnBrk="0" fontAlgn="base" hangingPunct="0">
              <a:spcBef>
                <a:spcPct val="0"/>
              </a:spcBef>
              <a:spcAft>
                <a:spcPct val="0"/>
              </a:spcAft>
              <a:defRPr sz="2800" u="sng">
                <a:latin typeface="Times New Roman" pitchFamily="18" charset="0"/>
                <a:ea typeface="ＭＳ Ｐゴシック" charset="-128"/>
              </a:defRPr>
            </a:lvl7pPr>
            <a:lvl8pPr marL="3429000" indent="-228600" algn="ctr" eaLnBrk="0" fontAlgn="base" hangingPunct="0">
              <a:spcBef>
                <a:spcPct val="0"/>
              </a:spcBef>
              <a:spcAft>
                <a:spcPct val="0"/>
              </a:spcAft>
              <a:defRPr sz="2800" u="sng">
                <a:latin typeface="Times New Roman" pitchFamily="18" charset="0"/>
                <a:ea typeface="ＭＳ Ｐゴシック" charset="-128"/>
              </a:defRPr>
            </a:lvl8pPr>
            <a:lvl9pPr marL="3886200" indent="-228600" algn="ctr" eaLnBrk="0" fontAlgn="base" hangingPunct="0">
              <a:spcBef>
                <a:spcPct val="0"/>
              </a:spcBef>
              <a:spcAft>
                <a:spcPct val="0"/>
              </a:spcAft>
              <a:defRPr sz="2800" u="sng">
                <a:latin typeface="Times New Roman" pitchFamily="18" charset="0"/>
                <a:ea typeface="ＭＳ Ｐゴシック" charset="-128"/>
              </a:defRPr>
            </a:lvl9pPr>
          </a:lstStyle>
          <a:p>
            <a:r>
              <a:rPr lang="en-US" dirty="0">
                <a:solidFill>
                  <a:schemeClr val="accent1"/>
                </a:solidFill>
              </a:rPr>
              <a:t>HT</a:t>
            </a:r>
            <a:r>
              <a:rPr lang="en-US" baseline="-25000" dirty="0">
                <a:solidFill>
                  <a:schemeClr val="accent1"/>
                </a:solidFill>
              </a:rPr>
              <a:t>S</a:t>
            </a:r>
          </a:p>
        </p:txBody>
      </p:sp>
      <p:sp>
        <p:nvSpPr>
          <p:cNvPr id="25" name="TextBox 24">
            <a:extLst>
              <a:ext uri="{FF2B5EF4-FFF2-40B4-BE49-F238E27FC236}">
                <a16:creationId xmlns:a16="http://schemas.microsoft.com/office/drawing/2014/main" id="{4F3F9151-4EAF-53E1-CE1A-D8E80154BC91}"/>
              </a:ext>
            </a:extLst>
          </p:cNvPr>
          <p:cNvSpPr txBox="1"/>
          <p:nvPr/>
        </p:nvSpPr>
        <p:spPr>
          <a:xfrm>
            <a:off x="3934523" y="2908219"/>
            <a:ext cx="128240" cy="307777"/>
          </a:xfrm>
          <a:prstGeom prst="rect">
            <a:avLst/>
          </a:prstGeom>
          <a:noFill/>
        </p:spPr>
        <p:txBody>
          <a:bodyPr wrap="none" lIns="0" tIns="0" rIns="0" bIns="0" rtlCol="0" anchor="ctr" anchorCtr="0">
            <a:spAutoFit/>
          </a:bodyPr>
          <a:lstStyle/>
          <a:p>
            <a:r>
              <a:rPr lang="en-US" sz="2000" b="1" dirty="0">
                <a:solidFill>
                  <a:schemeClr val="accent1"/>
                </a:solidFill>
                <a:latin typeface="Inconsolata" panose="00000509000000000000" pitchFamily="49" charset="0"/>
              </a:rPr>
              <a:t>0</a:t>
            </a:r>
          </a:p>
        </p:txBody>
      </p:sp>
      <p:sp>
        <p:nvSpPr>
          <p:cNvPr id="26" name="TextBox 25">
            <a:extLst>
              <a:ext uri="{FF2B5EF4-FFF2-40B4-BE49-F238E27FC236}">
                <a16:creationId xmlns:a16="http://schemas.microsoft.com/office/drawing/2014/main" id="{C1843BD1-BF8D-5FD3-3FB4-E9C54B24715E}"/>
              </a:ext>
            </a:extLst>
          </p:cNvPr>
          <p:cNvSpPr txBox="1"/>
          <p:nvPr/>
        </p:nvSpPr>
        <p:spPr>
          <a:xfrm>
            <a:off x="3934523" y="3166089"/>
            <a:ext cx="128240" cy="307777"/>
          </a:xfrm>
          <a:prstGeom prst="rect">
            <a:avLst/>
          </a:prstGeom>
          <a:noFill/>
        </p:spPr>
        <p:txBody>
          <a:bodyPr wrap="none" lIns="0" tIns="0" rIns="0" bIns="0" rtlCol="0" anchor="ctr" anchorCtr="0">
            <a:spAutoFit/>
          </a:bodyPr>
          <a:lstStyle/>
          <a:p>
            <a:r>
              <a:rPr lang="en-US" sz="2000" b="1" dirty="0">
                <a:solidFill>
                  <a:schemeClr val="accent1"/>
                </a:solidFill>
                <a:latin typeface="Inconsolata" panose="00000509000000000000" pitchFamily="49" charset="0"/>
              </a:rPr>
              <a:t>1</a:t>
            </a:r>
          </a:p>
        </p:txBody>
      </p:sp>
      <p:sp>
        <p:nvSpPr>
          <p:cNvPr id="27" name="TextBox 26">
            <a:extLst>
              <a:ext uri="{FF2B5EF4-FFF2-40B4-BE49-F238E27FC236}">
                <a16:creationId xmlns:a16="http://schemas.microsoft.com/office/drawing/2014/main" id="{E33671B7-103B-4F25-8820-11762B1358A7}"/>
              </a:ext>
            </a:extLst>
          </p:cNvPr>
          <p:cNvSpPr txBox="1"/>
          <p:nvPr/>
        </p:nvSpPr>
        <p:spPr>
          <a:xfrm>
            <a:off x="3934523" y="3426815"/>
            <a:ext cx="128240" cy="307777"/>
          </a:xfrm>
          <a:prstGeom prst="rect">
            <a:avLst/>
          </a:prstGeom>
          <a:noFill/>
        </p:spPr>
        <p:txBody>
          <a:bodyPr wrap="none" lIns="0" tIns="0" rIns="0" bIns="0" rtlCol="0" anchor="ctr" anchorCtr="0">
            <a:spAutoFit/>
          </a:bodyPr>
          <a:lstStyle/>
          <a:p>
            <a:r>
              <a:rPr lang="en-US" sz="2000" b="1" dirty="0">
                <a:solidFill>
                  <a:schemeClr val="accent1"/>
                </a:solidFill>
                <a:latin typeface="Inconsolata" panose="00000509000000000000" pitchFamily="49" charset="0"/>
              </a:rPr>
              <a:t>2</a:t>
            </a:r>
          </a:p>
        </p:txBody>
      </p:sp>
      <p:sp>
        <p:nvSpPr>
          <p:cNvPr id="28" name="TextBox 27">
            <a:extLst>
              <a:ext uri="{FF2B5EF4-FFF2-40B4-BE49-F238E27FC236}">
                <a16:creationId xmlns:a16="http://schemas.microsoft.com/office/drawing/2014/main" id="{E82F48F3-0175-3919-9E5D-71964AEFBCF6}"/>
              </a:ext>
            </a:extLst>
          </p:cNvPr>
          <p:cNvSpPr txBox="1"/>
          <p:nvPr/>
        </p:nvSpPr>
        <p:spPr>
          <a:xfrm>
            <a:off x="3806283" y="3886893"/>
            <a:ext cx="384721" cy="307777"/>
          </a:xfrm>
          <a:prstGeom prst="rect">
            <a:avLst/>
          </a:prstGeom>
          <a:noFill/>
        </p:spPr>
        <p:txBody>
          <a:bodyPr wrap="none" lIns="0" tIns="0" rIns="0" bIns="0" rtlCol="0" anchor="ctr" anchorCtr="0">
            <a:spAutoFit/>
          </a:bodyPr>
          <a:lstStyle/>
          <a:p>
            <a:r>
              <a:rPr lang="en-US" sz="2000" b="1" i="1" dirty="0">
                <a:solidFill>
                  <a:schemeClr val="accent1"/>
                </a:solidFill>
                <a:latin typeface="Inconsolata" panose="00000509000000000000" pitchFamily="49" charset="0"/>
              </a:rPr>
              <a:t>max</a:t>
            </a:r>
          </a:p>
        </p:txBody>
      </p:sp>
      <p:grpSp>
        <p:nvGrpSpPr>
          <p:cNvPr id="77" name="Group 76">
            <a:extLst>
              <a:ext uri="{FF2B5EF4-FFF2-40B4-BE49-F238E27FC236}">
                <a16:creationId xmlns:a16="http://schemas.microsoft.com/office/drawing/2014/main" id="{23AD935D-E2C4-6782-7309-1F64562FE15F}"/>
              </a:ext>
            </a:extLst>
          </p:cNvPr>
          <p:cNvGrpSpPr/>
          <p:nvPr/>
        </p:nvGrpSpPr>
        <p:grpSpPr>
          <a:xfrm>
            <a:off x="5245383" y="3068260"/>
            <a:ext cx="451868" cy="1012110"/>
            <a:chOff x="5245383" y="3220660"/>
            <a:chExt cx="451868" cy="1012110"/>
          </a:xfrm>
        </p:grpSpPr>
        <p:cxnSp>
          <p:nvCxnSpPr>
            <p:cNvPr id="29" name="Straight Arrow Connector 28">
              <a:extLst>
                <a:ext uri="{FF2B5EF4-FFF2-40B4-BE49-F238E27FC236}">
                  <a16:creationId xmlns:a16="http://schemas.microsoft.com/office/drawing/2014/main" id="{4E83C158-C9EF-8E52-C1F6-AA7BA1EBBF7B}"/>
                </a:ext>
              </a:extLst>
            </p:cNvPr>
            <p:cNvCxnSpPr>
              <a:cxnSpLocks noChangeShapeType="1"/>
            </p:cNvCxnSpPr>
            <p:nvPr/>
          </p:nvCxnSpPr>
          <p:spPr bwMode="auto">
            <a:xfrm flipH="1" flipV="1">
              <a:off x="5245383" y="3220660"/>
              <a:ext cx="451868" cy="511414"/>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30" name="Straight Arrow Connector 29">
              <a:extLst>
                <a:ext uri="{FF2B5EF4-FFF2-40B4-BE49-F238E27FC236}">
                  <a16:creationId xmlns:a16="http://schemas.microsoft.com/office/drawing/2014/main" id="{79412B15-69D7-E2E6-A7C9-CC0BF0CEB09A}"/>
                </a:ext>
              </a:extLst>
            </p:cNvPr>
            <p:cNvCxnSpPr>
              <a:cxnSpLocks noChangeShapeType="1"/>
            </p:cNvCxnSpPr>
            <p:nvPr/>
          </p:nvCxnSpPr>
          <p:spPr bwMode="auto">
            <a:xfrm flipH="1" flipV="1">
              <a:off x="5245383" y="3493104"/>
              <a:ext cx="451868" cy="238970"/>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31" name="Straight Arrow Connector 30">
              <a:extLst>
                <a:ext uri="{FF2B5EF4-FFF2-40B4-BE49-F238E27FC236}">
                  <a16:creationId xmlns:a16="http://schemas.microsoft.com/office/drawing/2014/main" id="{E9F5A245-C3D9-AF9E-8F68-9F2AC91EAFDC}"/>
                </a:ext>
              </a:extLst>
            </p:cNvPr>
            <p:cNvCxnSpPr>
              <a:cxnSpLocks noChangeShapeType="1"/>
            </p:cNvCxnSpPr>
            <p:nvPr/>
          </p:nvCxnSpPr>
          <p:spPr bwMode="auto">
            <a:xfrm flipH="1">
              <a:off x="5245383" y="3732074"/>
              <a:ext cx="451868" cy="33474"/>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82944" name="Straight Arrow Connector 82943">
              <a:extLst>
                <a:ext uri="{FF2B5EF4-FFF2-40B4-BE49-F238E27FC236}">
                  <a16:creationId xmlns:a16="http://schemas.microsoft.com/office/drawing/2014/main" id="{A066AC07-95CE-4C8C-3192-1FE9C9325674}"/>
                </a:ext>
              </a:extLst>
            </p:cNvPr>
            <p:cNvCxnSpPr>
              <a:cxnSpLocks noChangeShapeType="1"/>
            </p:cNvCxnSpPr>
            <p:nvPr/>
          </p:nvCxnSpPr>
          <p:spPr bwMode="auto">
            <a:xfrm flipH="1">
              <a:off x="5245383" y="3732074"/>
              <a:ext cx="451868" cy="500696"/>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grpSp>
      <p:grpSp>
        <p:nvGrpSpPr>
          <p:cNvPr id="75" name="Group 74">
            <a:extLst>
              <a:ext uri="{FF2B5EF4-FFF2-40B4-BE49-F238E27FC236}">
                <a16:creationId xmlns:a16="http://schemas.microsoft.com/office/drawing/2014/main" id="{54AE1A64-1EC7-0B04-B24F-7ABA22B88555}"/>
              </a:ext>
            </a:extLst>
          </p:cNvPr>
          <p:cNvGrpSpPr/>
          <p:nvPr/>
        </p:nvGrpSpPr>
        <p:grpSpPr>
          <a:xfrm>
            <a:off x="2609852" y="3068260"/>
            <a:ext cx="462092" cy="1012110"/>
            <a:chOff x="2609852" y="3220660"/>
            <a:chExt cx="462092" cy="1012110"/>
          </a:xfrm>
        </p:grpSpPr>
        <p:cxnSp>
          <p:nvCxnSpPr>
            <p:cNvPr id="82945" name="Straight Arrow Connector 82944">
              <a:extLst>
                <a:ext uri="{FF2B5EF4-FFF2-40B4-BE49-F238E27FC236}">
                  <a16:creationId xmlns:a16="http://schemas.microsoft.com/office/drawing/2014/main" id="{C6FAC546-417C-3826-875C-4EC36FC7B3EB}"/>
                </a:ext>
              </a:extLst>
            </p:cNvPr>
            <p:cNvCxnSpPr>
              <a:cxnSpLocks noChangeShapeType="1"/>
            </p:cNvCxnSpPr>
            <p:nvPr/>
          </p:nvCxnSpPr>
          <p:spPr bwMode="auto">
            <a:xfrm flipV="1">
              <a:off x="2611172" y="3220660"/>
              <a:ext cx="460772" cy="511414"/>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82948" name="Straight Arrow Connector 82947">
              <a:extLst>
                <a:ext uri="{FF2B5EF4-FFF2-40B4-BE49-F238E27FC236}">
                  <a16:creationId xmlns:a16="http://schemas.microsoft.com/office/drawing/2014/main" id="{47466D56-7F65-009F-C616-1AB4609DA1F7}"/>
                </a:ext>
              </a:extLst>
            </p:cNvPr>
            <p:cNvCxnSpPr>
              <a:cxnSpLocks noChangeShapeType="1"/>
            </p:cNvCxnSpPr>
            <p:nvPr/>
          </p:nvCxnSpPr>
          <p:spPr bwMode="auto">
            <a:xfrm flipV="1">
              <a:off x="2609852" y="3493104"/>
              <a:ext cx="462092" cy="238970"/>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82949" name="Straight Arrow Connector 82948">
              <a:extLst>
                <a:ext uri="{FF2B5EF4-FFF2-40B4-BE49-F238E27FC236}">
                  <a16:creationId xmlns:a16="http://schemas.microsoft.com/office/drawing/2014/main" id="{BD3F0452-DD2D-5242-BDC8-26613F41C7B3}"/>
                </a:ext>
              </a:extLst>
            </p:cNvPr>
            <p:cNvCxnSpPr>
              <a:cxnSpLocks noChangeShapeType="1"/>
            </p:cNvCxnSpPr>
            <p:nvPr/>
          </p:nvCxnSpPr>
          <p:spPr bwMode="auto">
            <a:xfrm>
              <a:off x="2611172" y="3732074"/>
              <a:ext cx="460772" cy="33474"/>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cxnSp>
          <p:nvCxnSpPr>
            <p:cNvPr id="82950" name="Straight Arrow Connector 82949">
              <a:extLst>
                <a:ext uri="{FF2B5EF4-FFF2-40B4-BE49-F238E27FC236}">
                  <a16:creationId xmlns:a16="http://schemas.microsoft.com/office/drawing/2014/main" id="{DA892207-5175-6C55-EE86-7A7D888FF764}"/>
                </a:ext>
              </a:extLst>
            </p:cNvPr>
            <p:cNvCxnSpPr>
              <a:cxnSpLocks noChangeShapeType="1"/>
            </p:cNvCxnSpPr>
            <p:nvPr/>
          </p:nvCxnSpPr>
          <p:spPr bwMode="auto">
            <a:xfrm>
              <a:off x="2611172" y="3732074"/>
              <a:ext cx="460772" cy="500696"/>
            </a:xfrm>
            <a:prstGeom prst="straightConnector1">
              <a:avLst/>
            </a:prstGeom>
            <a:solidFill>
              <a:schemeClr val="accent1"/>
            </a:solidFill>
            <a:ln w="28575" cap="flat" cmpd="sng" algn="ctr">
              <a:solidFill>
                <a:schemeClr val="accent1"/>
              </a:solidFill>
              <a:prstDash val="solid"/>
              <a:round/>
              <a:headEnd type="oval" w="sm" len="sm"/>
              <a:tailEnd type="triangle" w="med" len="med"/>
            </a:ln>
            <a:effectLst/>
          </p:spPr>
        </p:cxnSp>
      </p:grpSp>
      <p:grpSp>
        <p:nvGrpSpPr>
          <p:cNvPr id="82951" name="Group 82950">
            <a:extLst>
              <a:ext uri="{FF2B5EF4-FFF2-40B4-BE49-F238E27FC236}">
                <a16:creationId xmlns:a16="http://schemas.microsoft.com/office/drawing/2014/main" id="{3FA31A4A-CE23-C743-0E0E-98385D474985}"/>
              </a:ext>
            </a:extLst>
          </p:cNvPr>
          <p:cNvGrpSpPr/>
          <p:nvPr/>
        </p:nvGrpSpPr>
        <p:grpSpPr>
          <a:xfrm>
            <a:off x="881878" y="2988680"/>
            <a:ext cx="1095504" cy="1251426"/>
            <a:chOff x="1318772" y="3403414"/>
            <a:chExt cx="1095504" cy="1251426"/>
          </a:xfrm>
        </p:grpSpPr>
        <p:grpSp>
          <p:nvGrpSpPr>
            <p:cNvPr id="82952" name="Group 82951">
              <a:extLst>
                <a:ext uri="{FF2B5EF4-FFF2-40B4-BE49-F238E27FC236}">
                  <a16:creationId xmlns:a16="http://schemas.microsoft.com/office/drawing/2014/main" id="{0F448AA8-77B1-CD9A-A4F0-2D5D2DEEE963}"/>
                </a:ext>
              </a:extLst>
            </p:cNvPr>
            <p:cNvGrpSpPr/>
            <p:nvPr/>
          </p:nvGrpSpPr>
          <p:grpSpPr>
            <a:xfrm>
              <a:off x="1318772" y="3403414"/>
              <a:ext cx="1095504" cy="182880"/>
              <a:chOff x="1072154" y="3469483"/>
              <a:chExt cx="1095504" cy="182880"/>
            </a:xfrm>
          </p:grpSpPr>
          <p:sp>
            <p:nvSpPr>
              <p:cNvPr id="82971" name="Rectangle 4">
                <a:extLst>
                  <a:ext uri="{FF2B5EF4-FFF2-40B4-BE49-F238E27FC236}">
                    <a16:creationId xmlns:a16="http://schemas.microsoft.com/office/drawing/2014/main" id="{2805043B-EDBA-4A6A-1C16-6A3960A4CAA0}"/>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72" name="Rectangle 4">
                <a:extLst>
                  <a:ext uri="{FF2B5EF4-FFF2-40B4-BE49-F238E27FC236}">
                    <a16:creationId xmlns:a16="http://schemas.microsoft.com/office/drawing/2014/main" id="{847C73CB-9667-66EC-B81D-2F861073B5D2}"/>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82953" name="Group 82952">
              <a:extLst>
                <a:ext uri="{FF2B5EF4-FFF2-40B4-BE49-F238E27FC236}">
                  <a16:creationId xmlns:a16="http://schemas.microsoft.com/office/drawing/2014/main" id="{75DE5BD0-D1CD-0369-73F6-4CBB67CB40C3}"/>
                </a:ext>
              </a:extLst>
            </p:cNvPr>
            <p:cNvGrpSpPr/>
            <p:nvPr/>
          </p:nvGrpSpPr>
          <p:grpSpPr>
            <a:xfrm>
              <a:off x="1318772" y="3581505"/>
              <a:ext cx="1095504" cy="182880"/>
              <a:chOff x="1072154" y="3469483"/>
              <a:chExt cx="1095504" cy="182880"/>
            </a:xfrm>
          </p:grpSpPr>
          <p:sp>
            <p:nvSpPr>
              <p:cNvPr id="82969" name="Rectangle 4">
                <a:extLst>
                  <a:ext uri="{FF2B5EF4-FFF2-40B4-BE49-F238E27FC236}">
                    <a16:creationId xmlns:a16="http://schemas.microsoft.com/office/drawing/2014/main" id="{42C1E5A0-7621-C6A8-5142-F080666B183E}"/>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70" name="Rectangle 4">
                <a:extLst>
                  <a:ext uri="{FF2B5EF4-FFF2-40B4-BE49-F238E27FC236}">
                    <a16:creationId xmlns:a16="http://schemas.microsoft.com/office/drawing/2014/main" id="{0675F25A-21F6-4352-83E4-86E7E2B3FA76}"/>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82954" name="Group 82953">
              <a:extLst>
                <a:ext uri="{FF2B5EF4-FFF2-40B4-BE49-F238E27FC236}">
                  <a16:creationId xmlns:a16="http://schemas.microsoft.com/office/drawing/2014/main" id="{8D2403A5-7134-6EDC-6857-B95161744D2A}"/>
                </a:ext>
              </a:extLst>
            </p:cNvPr>
            <p:cNvGrpSpPr/>
            <p:nvPr/>
          </p:nvGrpSpPr>
          <p:grpSpPr>
            <a:xfrm>
              <a:off x="1318772" y="3759596"/>
              <a:ext cx="1095504" cy="182880"/>
              <a:chOff x="1072154" y="3469483"/>
              <a:chExt cx="1095504" cy="182880"/>
            </a:xfrm>
          </p:grpSpPr>
          <p:sp>
            <p:nvSpPr>
              <p:cNvPr id="82967" name="Rectangle 4">
                <a:extLst>
                  <a:ext uri="{FF2B5EF4-FFF2-40B4-BE49-F238E27FC236}">
                    <a16:creationId xmlns:a16="http://schemas.microsoft.com/office/drawing/2014/main" id="{3715D8F8-6E27-A91B-7506-3378A633F840}"/>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68" name="Rectangle 4">
                <a:extLst>
                  <a:ext uri="{FF2B5EF4-FFF2-40B4-BE49-F238E27FC236}">
                    <a16:creationId xmlns:a16="http://schemas.microsoft.com/office/drawing/2014/main" id="{A936C794-1F6E-E731-A6DE-0F767070A781}"/>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82955" name="Group 82954">
              <a:extLst>
                <a:ext uri="{FF2B5EF4-FFF2-40B4-BE49-F238E27FC236}">
                  <a16:creationId xmlns:a16="http://schemas.microsoft.com/office/drawing/2014/main" id="{4510FBCA-D685-72B3-D5F1-FDBDD3B8786B}"/>
                </a:ext>
              </a:extLst>
            </p:cNvPr>
            <p:cNvGrpSpPr/>
            <p:nvPr/>
          </p:nvGrpSpPr>
          <p:grpSpPr>
            <a:xfrm>
              <a:off x="1318772" y="3937687"/>
              <a:ext cx="1095504" cy="182880"/>
              <a:chOff x="1072154" y="3469483"/>
              <a:chExt cx="1095504" cy="182880"/>
            </a:xfrm>
          </p:grpSpPr>
          <p:sp>
            <p:nvSpPr>
              <p:cNvPr id="82965" name="Rectangle 4">
                <a:extLst>
                  <a:ext uri="{FF2B5EF4-FFF2-40B4-BE49-F238E27FC236}">
                    <a16:creationId xmlns:a16="http://schemas.microsoft.com/office/drawing/2014/main" id="{A4B61E86-9C70-A14E-E7A7-F2D285B75D65}"/>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66" name="Rectangle 4">
                <a:extLst>
                  <a:ext uri="{FF2B5EF4-FFF2-40B4-BE49-F238E27FC236}">
                    <a16:creationId xmlns:a16="http://schemas.microsoft.com/office/drawing/2014/main" id="{63BC8AAA-17FB-D4B0-2218-63D8A1191A95}"/>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82956" name="Group 82955">
              <a:extLst>
                <a:ext uri="{FF2B5EF4-FFF2-40B4-BE49-F238E27FC236}">
                  <a16:creationId xmlns:a16="http://schemas.microsoft.com/office/drawing/2014/main" id="{D154EEAC-DB11-68C3-B6B3-CA4F5F514BD2}"/>
                </a:ext>
              </a:extLst>
            </p:cNvPr>
            <p:cNvGrpSpPr/>
            <p:nvPr/>
          </p:nvGrpSpPr>
          <p:grpSpPr>
            <a:xfrm>
              <a:off x="1318772" y="4115778"/>
              <a:ext cx="1095504" cy="182880"/>
              <a:chOff x="1072154" y="3469483"/>
              <a:chExt cx="1095504" cy="182880"/>
            </a:xfrm>
          </p:grpSpPr>
          <p:sp>
            <p:nvSpPr>
              <p:cNvPr id="82963" name="Rectangle 4">
                <a:extLst>
                  <a:ext uri="{FF2B5EF4-FFF2-40B4-BE49-F238E27FC236}">
                    <a16:creationId xmlns:a16="http://schemas.microsoft.com/office/drawing/2014/main" id="{65714F52-E407-A121-0C7C-D96382FEECFE}"/>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64" name="Rectangle 4">
                <a:extLst>
                  <a:ext uri="{FF2B5EF4-FFF2-40B4-BE49-F238E27FC236}">
                    <a16:creationId xmlns:a16="http://schemas.microsoft.com/office/drawing/2014/main" id="{C312AFFD-769B-9936-F99C-28FF3C022951}"/>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82957" name="Group 82956">
              <a:extLst>
                <a:ext uri="{FF2B5EF4-FFF2-40B4-BE49-F238E27FC236}">
                  <a16:creationId xmlns:a16="http://schemas.microsoft.com/office/drawing/2014/main" id="{3A9F1196-190D-B5A0-F712-1B007BB7F099}"/>
                </a:ext>
              </a:extLst>
            </p:cNvPr>
            <p:cNvGrpSpPr/>
            <p:nvPr/>
          </p:nvGrpSpPr>
          <p:grpSpPr>
            <a:xfrm>
              <a:off x="1318772" y="4293870"/>
              <a:ext cx="1095504" cy="182880"/>
              <a:chOff x="1072154" y="3469483"/>
              <a:chExt cx="1095504" cy="182880"/>
            </a:xfrm>
          </p:grpSpPr>
          <p:sp>
            <p:nvSpPr>
              <p:cNvPr id="82961" name="Rectangle 4">
                <a:extLst>
                  <a:ext uri="{FF2B5EF4-FFF2-40B4-BE49-F238E27FC236}">
                    <a16:creationId xmlns:a16="http://schemas.microsoft.com/office/drawing/2014/main" id="{D06CCC53-7808-7C56-2C41-CBFAF2C648BE}"/>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62" name="Rectangle 4">
                <a:extLst>
                  <a:ext uri="{FF2B5EF4-FFF2-40B4-BE49-F238E27FC236}">
                    <a16:creationId xmlns:a16="http://schemas.microsoft.com/office/drawing/2014/main" id="{CEDF9B65-A31E-3C2A-F204-A9DA16AB374E}"/>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82958" name="Group 82957">
              <a:extLst>
                <a:ext uri="{FF2B5EF4-FFF2-40B4-BE49-F238E27FC236}">
                  <a16:creationId xmlns:a16="http://schemas.microsoft.com/office/drawing/2014/main" id="{855CC3C4-E048-CE5B-F5A5-2DE5D3E64E09}"/>
                </a:ext>
              </a:extLst>
            </p:cNvPr>
            <p:cNvGrpSpPr/>
            <p:nvPr/>
          </p:nvGrpSpPr>
          <p:grpSpPr>
            <a:xfrm>
              <a:off x="1318772" y="4471960"/>
              <a:ext cx="1095504" cy="182880"/>
              <a:chOff x="1072154" y="3469483"/>
              <a:chExt cx="1095504" cy="182880"/>
            </a:xfrm>
          </p:grpSpPr>
          <p:sp>
            <p:nvSpPr>
              <p:cNvPr id="82959" name="Rectangle 4">
                <a:extLst>
                  <a:ext uri="{FF2B5EF4-FFF2-40B4-BE49-F238E27FC236}">
                    <a16:creationId xmlns:a16="http://schemas.microsoft.com/office/drawing/2014/main" id="{B8EDDEB4-CE13-16EC-C92F-9B4857B4731F}"/>
                  </a:ext>
                </a:extLst>
              </p:cNvPr>
              <p:cNvSpPr>
                <a:spLocks noChangeArrowheads="1"/>
              </p:cNvSpPr>
              <p:nvPr/>
            </p:nvSpPr>
            <p:spPr bwMode="auto">
              <a:xfrm>
                <a:off x="1072154" y="346948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2960" name="Rectangle 4">
                <a:extLst>
                  <a:ext uri="{FF2B5EF4-FFF2-40B4-BE49-F238E27FC236}">
                    <a16:creationId xmlns:a16="http://schemas.microsoft.com/office/drawing/2014/main" id="{F3385705-E6EE-02CA-BCAF-87ABF2ECE097}"/>
                  </a:ext>
                </a:extLst>
              </p:cNvPr>
              <p:cNvSpPr>
                <a:spLocks noChangeArrowheads="1"/>
              </p:cNvSpPr>
              <p:nvPr/>
            </p:nvSpPr>
            <p:spPr bwMode="auto">
              <a:xfrm>
                <a:off x="1253258" y="3469483"/>
                <a:ext cx="91440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sp>
        <p:nvSpPr>
          <p:cNvPr id="82973" name="Text Box 10">
            <a:extLst>
              <a:ext uri="{FF2B5EF4-FFF2-40B4-BE49-F238E27FC236}">
                <a16:creationId xmlns:a16="http://schemas.microsoft.com/office/drawing/2014/main" id="{80CC432C-3CDF-EF27-4335-D766DC3EB39D}"/>
              </a:ext>
            </a:extLst>
          </p:cNvPr>
          <p:cNvSpPr txBox="1">
            <a:spLocks noChangeArrowheads="1"/>
          </p:cNvSpPr>
          <p:nvPr/>
        </p:nvSpPr>
        <p:spPr bwMode="auto">
          <a:xfrm>
            <a:off x="781052" y="2648588"/>
            <a:ext cx="1282402"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defPPr>
              <a:defRPr lang="en-US"/>
            </a:defPPr>
            <a:lvl1pPr algn="ctr">
              <a:defRPr sz="2000" b="1">
                <a:solidFill>
                  <a:schemeClr val="accent2"/>
                </a:solidFill>
                <a:latin typeface="Inconsolata" panose="00000509000000000000" pitchFamily="49" charset="0"/>
              </a:defRPr>
            </a:lvl1pPr>
            <a:lvl2pPr marL="742950" indent="-285750">
              <a:defRPr sz="2800" u="sng">
                <a:latin typeface="Times New Roman" panose="02020603050405020304" pitchFamily="18" charset="0"/>
                <a:ea typeface="ＭＳ Ｐゴシック" panose="020B0600070205080204" pitchFamily="34" charset="-128"/>
              </a:defRPr>
            </a:lvl2pPr>
            <a:lvl3pPr marL="1143000" indent="-228600">
              <a:defRPr sz="2800" u="sng">
                <a:latin typeface="Times New Roman" panose="02020603050405020304" pitchFamily="18" charset="0"/>
                <a:ea typeface="ＭＳ Ｐゴシック" panose="020B0600070205080204" pitchFamily="34" charset="-128"/>
              </a:defRPr>
            </a:lvl3pPr>
            <a:lvl4pPr marL="1600200" indent="-228600">
              <a:defRPr sz="2800" u="sng">
                <a:latin typeface="Times New Roman" panose="02020603050405020304" pitchFamily="18" charset="0"/>
                <a:ea typeface="ＭＳ Ｐゴシック" panose="020B0600070205080204" pitchFamily="34" charset="-128"/>
              </a:defRPr>
            </a:lvl4pPr>
            <a:lvl5pPr marL="2057400" indent="-228600">
              <a:defRPr sz="2800" u="sng">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9pPr>
          </a:lstStyle>
          <a:p>
            <a:r>
              <a:rPr lang="en-US" dirty="0">
                <a:solidFill>
                  <a:schemeClr val="accent1"/>
                </a:solidFill>
              </a:rPr>
              <a:t>R(</a:t>
            </a:r>
            <a:r>
              <a:rPr lang="en-US" dirty="0" err="1">
                <a:solidFill>
                  <a:schemeClr val="accent1"/>
                </a:solidFill>
              </a:rPr>
              <a:t>id,name</a:t>
            </a:r>
            <a:r>
              <a:rPr lang="en-US" dirty="0">
                <a:solidFill>
                  <a:schemeClr val="accent1"/>
                </a:solidFill>
              </a:rPr>
              <a:t>)</a:t>
            </a:r>
          </a:p>
        </p:txBody>
      </p:sp>
      <p:sp>
        <p:nvSpPr>
          <p:cNvPr id="82974" name="Text Box 10">
            <a:extLst>
              <a:ext uri="{FF2B5EF4-FFF2-40B4-BE49-F238E27FC236}">
                <a16:creationId xmlns:a16="http://schemas.microsoft.com/office/drawing/2014/main" id="{37016B9F-692F-2918-810D-86FF43518819}"/>
              </a:ext>
            </a:extLst>
          </p:cNvPr>
          <p:cNvSpPr txBox="1">
            <a:spLocks noChangeArrowheads="1"/>
          </p:cNvSpPr>
          <p:nvPr/>
        </p:nvSpPr>
        <p:spPr bwMode="auto">
          <a:xfrm>
            <a:off x="6144768" y="2648588"/>
            <a:ext cx="2180084" cy="307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spAutoFit/>
          </a:bodyPr>
          <a:lstStyle>
            <a:defPPr>
              <a:defRPr lang="en-US"/>
            </a:defPPr>
            <a:lvl1pPr algn="ctr">
              <a:defRPr sz="2000" b="1">
                <a:solidFill>
                  <a:schemeClr val="accent2"/>
                </a:solidFill>
                <a:latin typeface="Inconsolata" panose="00000509000000000000" pitchFamily="49" charset="0"/>
              </a:defRPr>
            </a:lvl1pPr>
            <a:lvl2pPr marL="742950" indent="-285750">
              <a:defRPr sz="2800" u="sng">
                <a:latin typeface="Times New Roman" panose="02020603050405020304" pitchFamily="18" charset="0"/>
                <a:ea typeface="ＭＳ Ｐゴシック" panose="020B0600070205080204" pitchFamily="34" charset="-128"/>
              </a:defRPr>
            </a:lvl2pPr>
            <a:lvl3pPr marL="1143000" indent="-228600">
              <a:defRPr sz="2800" u="sng">
                <a:latin typeface="Times New Roman" panose="02020603050405020304" pitchFamily="18" charset="0"/>
                <a:ea typeface="ＭＳ Ｐゴシック" panose="020B0600070205080204" pitchFamily="34" charset="-128"/>
              </a:defRPr>
            </a:lvl3pPr>
            <a:lvl4pPr marL="1600200" indent="-228600">
              <a:defRPr sz="2800" u="sng">
                <a:latin typeface="Times New Roman" panose="02020603050405020304" pitchFamily="18" charset="0"/>
                <a:ea typeface="ＭＳ Ｐゴシック" panose="020B0600070205080204" pitchFamily="34" charset="-128"/>
              </a:defRPr>
            </a:lvl4pPr>
            <a:lvl5pPr marL="2057400" indent="-228600">
              <a:defRPr sz="2800" u="sng">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latin typeface="Times New Roman" panose="02020603050405020304" pitchFamily="18" charset="0"/>
                <a:ea typeface="ＭＳ Ｐゴシック" panose="020B0600070205080204" pitchFamily="34" charset="-128"/>
              </a:defRPr>
            </a:lvl9pPr>
          </a:lstStyle>
          <a:p>
            <a:r>
              <a:rPr lang="en-US" dirty="0">
                <a:solidFill>
                  <a:schemeClr val="accent1"/>
                </a:solidFill>
              </a:rPr>
              <a:t>S(</a:t>
            </a:r>
            <a:r>
              <a:rPr lang="en-US" dirty="0" err="1">
                <a:solidFill>
                  <a:schemeClr val="accent1"/>
                </a:solidFill>
              </a:rPr>
              <a:t>id,value,cdate</a:t>
            </a:r>
            <a:r>
              <a:rPr lang="en-US" dirty="0">
                <a:solidFill>
                  <a:schemeClr val="accent1"/>
                </a:solidFill>
              </a:rPr>
              <a:t>)</a:t>
            </a:r>
          </a:p>
        </p:txBody>
      </p:sp>
      <p:grpSp>
        <p:nvGrpSpPr>
          <p:cNvPr id="82975" name="Group 82974">
            <a:extLst>
              <a:ext uri="{FF2B5EF4-FFF2-40B4-BE49-F238E27FC236}">
                <a16:creationId xmlns:a16="http://schemas.microsoft.com/office/drawing/2014/main" id="{93097986-3339-354C-EAE4-BD35509CB2BD}"/>
              </a:ext>
            </a:extLst>
          </p:cNvPr>
          <p:cNvGrpSpPr/>
          <p:nvPr/>
        </p:nvGrpSpPr>
        <p:grpSpPr>
          <a:xfrm>
            <a:off x="6367906" y="2988680"/>
            <a:ext cx="1552704" cy="1792870"/>
            <a:chOff x="5954872" y="3030160"/>
            <a:chExt cx="1552704" cy="1792870"/>
          </a:xfrm>
        </p:grpSpPr>
        <p:sp>
          <p:nvSpPr>
            <p:cNvPr id="64" name="Rectangle 4">
              <a:extLst>
                <a:ext uri="{FF2B5EF4-FFF2-40B4-BE49-F238E27FC236}">
                  <a16:creationId xmlns:a16="http://schemas.microsoft.com/office/drawing/2014/main" id="{E3042748-7373-5FA1-C1E0-5B552373B5A1}"/>
                </a:ext>
              </a:extLst>
            </p:cNvPr>
            <p:cNvSpPr>
              <a:spLocks noChangeArrowheads="1"/>
            </p:cNvSpPr>
            <p:nvPr/>
          </p:nvSpPr>
          <p:spPr bwMode="auto">
            <a:xfrm>
              <a:off x="5954872" y="3030160"/>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65" name="Rectangle 4">
              <a:extLst>
                <a:ext uri="{FF2B5EF4-FFF2-40B4-BE49-F238E27FC236}">
                  <a16:creationId xmlns:a16="http://schemas.microsoft.com/office/drawing/2014/main" id="{2D282E40-F16E-647E-529E-C3EE39800392}"/>
                </a:ext>
              </a:extLst>
            </p:cNvPr>
            <p:cNvSpPr>
              <a:spLocks noChangeArrowheads="1"/>
            </p:cNvSpPr>
            <p:nvPr/>
          </p:nvSpPr>
          <p:spPr bwMode="auto">
            <a:xfrm>
              <a:off x="6553200" y="3030160"/>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66" name="Rectangle 4">
              <a:extLst>
                <a:ext uri="{FF2B5EF4-FFF2-40B4-BE49-F238E27FC236}">
                  <a16:creationId xmlns:a16="http://schemas.microsoft.com/office/drawing/2014/main" id="{6036044C-2994-A43A-4413-5D7D8FC9BD7F}"/>
                </a:ext>
              </a:extLst>
            </p:cNvPr>
            <p:cNvSpPr>
              <a:spLocks noChangeArrowheads="1"/>
            </p:cNvSpPr>
            <p:nvPr/>
          </p:nvSpPr>
          <p:spPr bwMode="auto">
            <a:xfrm>
              <a:off x="5954872" y="3208251"/>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67" name="Rectangle 4">
              <a:extLst>
                <a:ext uri="{FF2B5EF4-FFF2-40B4-BE49-F238E27FC236}">
                  <a16:creationId xmlns:a16="http://schemas.microsoft.com/office/drawing/2014/main" id="{7CB83D1F-4E06-5180-E842-838B99445BF4}"/>
                </a:ext>
              </a:extLst>
            </p:cNvPr>
            <p:cNvSpPr>
              <a:spLocks noChangeArrowheads="1"/>
            </p:cNvSpPr>
            <p:nvPr/>
          </p:nvSpPr>
          <p:spPr bwMode="auto">
            <a:xfrm>
              <a:off x="6553200" y="3208251"/>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dirty="0">
                <a:latin typeface="Times New Roman" pitchFamily="-112" charset="0"/>
              </a:endParaRPr>
            </a:p>
          </p:txBody>
        </p:sp>
        <p:sp>
          <p:nvSpPr>
            <p:cNvPr id="68" name="Rectangle 4">
              <a:extLst>
                <a:ext uri="{FF2B5EF4-FFF2-40B4-BE49-F238E27FC236}">
                  <a16:creationId xmlns:a16="http://schemas.microsoft.com/office/drawing/2014/main" id="{A9F44695-40E4-58F1-5752-B645B94727C5}"/>
                </a:ext>
              </a:extLst>
            </p:cNvPr>
            <p:cNvSpPr>
              <a:spLocks noChangeArrowheads="1"/>
            </p:cNvSpPr>
            <p:nvPr/>
          </p:nvSpPr>
          <p:spPr bwMode="auto">
            <a:xfrm>
              <a:off x="5954872" y="3386342"/>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69" name="Rectangle 4">
              <a:extLst>
                <a:ext uri="{FF2B5EF4-FFF2-40B4-BE49-F238E27FC236}">
                  <a16:creationId xmlns:a16="http://schemas.microsoft.com/office/drawing/2014/main" id="{3CBC10C5-BD5A-320B-14FA-DCD3136F0142}"/>
                </a:ext>
              </a:extLst>
            </p:cNvPr>
            <p:cNvSpPr>
              <a:spLocks noChangeArrowheads="1"/>
            </p:cNvSpPr>
            <p:nvPr/>
          </p:nvSpPr>
          <p:spPr bwMode="auto">
            <a:xfrm>
              <a:off x="6553200" y="3386342"/>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70" name="Rectangle 4">
              <a:extLst>
                <a:ext uri="{FF2B5EF4-FFF2-40B4-BE49-F238E27FC236}">
                  <a16:creationId xmlns:a16="http://schemas.microsoft.com/office/drawing/2014/main" id="{639F81A3-C34D-C285-E7A6-1C8C484210EF}"/>
                </a:ext>
              </a:extLst>
            </p:cNvPr>
            <p:cNvSpPr>
              <a:spLocks noChangeArrowheads="1"/>
            </p:cNvSpPr>
            <p:nvPr/>
          </p:nvSpPr>
          <p:spPr bwMode="auto">
            <a:xfrm>
              <a:off x="5954872" y="356443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71" name="Rectangle 4">
              <a:extLst>
                <a:ext uri="{FF2B5EF4-FFF2-40B4-BE49-F238E27FC236}">
                  <a16:creationId xmlns:a16="http://schemas.microsoft.com/office/drawing/2014/main" id="{8A9FC93D-C40A-E0B3-4FE5-8BDECC940ADE}"/>
                </a:ext>
              </a:extLst>
            </p:cNvPr>
            <p:cNvSpPr>
              <a:spLocks noChangeArrowheads="1"/>
            </p:cNvSpPr>
            <p:nvPr/>
          </p:nvSpPr>
          <p:spPr bwMode="auto">
            <a:xfrm>
              <a:off x="6553200" y="3564433"/>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72" name="Rectangle 4">
              <a:extLst>
                <a:ext uri="{FF2B5EF4-FFF2-40B4-BE49-F238E27FC236}">
                  <a16:creationId xmlns:a16="http://schemas.microsoft.com/office/drawing/2014/main" id="{D0C315F7-AD6D-F044-4401-2CC6F7153853}"/>
                </a:ext>
              </a:extLst>
            </p:cNvPr>
            <p:cNvSpPr>
              <a:spLocks noChangeArrowheads="1"/>
            </p:cNvSpPr>
            <p:nvPr/>
          </p:nvSpPr>
          <p:spPr bwMode="auto">
            <a:xfrm>
              <a:off x="6132986" y="3030160"/>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73" name="Rectangle 4">
              <a:extLst>
                <a:ext uri="{FF2B5EF4-FFF2-40B4-BE49-F238E27FC236}">
                  <a16:creationId xmlns:a16="http://schemas.microsoft.com/office/drawing/2014/main" id="{62E696A8-A2B0-6B1F-20C3-500CDB5D338A}"/>
                </a:ext>
              </a:extLst>
            </p:cNvPr>
            <p:cNvSpPr>
              <a:spLocks noChangeArrowheads="1"/>
            </p:cNvSpPr>
            <p:nvPr/>
          </p:nvSpPr>
          <p:spPr bwMode="auto">
            <a:xfrm>
              <a:off x="6132986" y="3208251"/>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74" name="Rectangle 4">
              <a:extLst>
                <a:ext uri="{FF2B5EF4-FFF2-40B4-BE49-F238E27FC236}">
                  <a16:creationId xmlns:a16="http://schemas.microsoft.com/office/drawing/2014/main" id="{7D96EE9F-F0A1-F148-3743-737449B8DFAF}"/>
                </a:ext>
              </a:extLst>
            </p:cNvPr>
            <p:cNvSpPr>
              <a:spLocks noChangeArrowheads="1"/>
            </p:cNvSpPr>
            <p:nvPr/>
          </p:nvSpPr>
          <p:spPr bwMode="auto">
            <a:xfrm>
              <a:off x="6132986" y="3386342"/>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83" name="Rectangle 4">
              <a:extLst>
                <a:ext uri="{FF2B5EF4-FFF2-40B4-BE49-F238E27FC236}">
                  <a16:creationId xmlns:a16="http://schemas.microsoft.com/office/drawing/2014/main" id="{B99077ED-41C9-6366-CE22-140E9A3E17E5}"/>
                </a:ext>
              </a:extLst>
            </p:cNvPr>
            <p:cNvSpPr>
              <a:spLocks noChangeArrowheads="1"/>
            </p:cNvSpPr>
            <p:nvPr/>
          </p:nvSpPr>
          <p:spPr bwMode="auto">
            <a:xfrm>
              <a:off x="6132986" y="3564433"/>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93" name="Rectangle 92">
              <a:extLst>
                <a:ext uri="{FF2B5EF4-FFF2-40B4-BE49-F238E27FC236}">
                  <a16:creationId xmlns:a16="http://schemas.microsoft.com/office/drawing/2014/main" id="{17A12C6A-42E5-B653-892B-6EE7A09A04D9}"/>
                </a:ext>
              </a:extLst>
            </p:cNvPr>
            <p:cNvSpPr>
              <a:spLocks noChangeArrowheads="1"/>
            </p:cNvSpPr>
            <p:nvPr/>
          </p:nvSpPr>
          <p:spPr bwMode="auto">
            <a:xfrm>
              <a:off x="5954872" y="3749002"/>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94" name="Rectangle 4">
              <a:extLst>
                <a:ext uri="{FF2B5EF4-FFF2-40B4-BE49-F238E27FC236}">
                  <a16:creationId xmlns:a16="http://schemas.microsoft.com/office/drawing/2014/main" id="{C3478261-403D-BF14-F282-F66E941CE094}"/>
                </a:ext>
              </a:extLst>
            </p:cNvPr>
            <p:cNvSpPr>
              <a:spLocks noChangeArrowheads="1"/>
            </p:cNvSpPr>
            <p:nvPr/>
          </p:nvSpPr>
          <p:spPr bwMode="auto">
            <a:xfrm>
              <a:off x="6553200" y="3749002"/>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95" name="Rectangle 4">
              <a:extLst>
                <a:ext uri="{FF2B5EF4-FFF2-40B4-BE49-F238E27FC236}">
                  <a16:creationId xmlns:a16="http://schemas.microsoft.com/office/drawing/2014/main" id="{3D855EE2-2CC6-F6F1-6EDE-E7D32858AB1E}"/>
                </a:ext>
              </a:extLst>
            </p:cNvPr>
            <p:cNvSpPr>
              <a:spLocks noChangeArrowheads="1"/>
            </p:cNvSpPr>
            <p:nvPr/>
          </p:nvSpPr>
          <p:spPr bwMode="auto">
            <a:xfrm>
              <a:off x="5954872" y="3927093"/>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96" name="Rectangle 4">
              <a:extLst>
                <a:ext uri="{FF2B5EF4-FFF2-40B4-BE49-F238E27FC236}">
                  <a16:creationId xmlns:a16="http://schemas.microsoft.com/office/drawing/2014/main" id="{5790087C-0B84-F38F-4CCD-63C8982319F1}"/>
                </a:ext>
              </a:extLst>
            </p:cNvPr>
            <p:cNvSpPr>
              <a:spLocks noChangeArrowheads="1"/>
            </p:cNvSpPr>
            <p:nvPr/>
          </p:nvSpPr>
          <p:spPr bwMode="auto">
            <a:xfrm>
              <a:off x="6553200" y="3927093"/>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dirty="0">
                <a:latin typeface="Times New Roman" pitchFamily="-112" charset="0"/>
              </a:endParaRPr>
            </a:p>
          </p:txBody>
        </p:sp>
        <p:sp>
          <p:nvSpPr>
            <p:cNvPr id="97" name="Rectangle 4">
              <a:extLst>
                <a:ext uri="{FF2B5EF4-FFF2-40B4-BE49-F238E27FC236}">
                  <a16:creationId xmlns:a16="http://schemas.microsoft.com/office/drawing/2014/main" id="{79965D45-4EFB-8190-3689-D19C33C46326}"/>
                </a:ext>
              </a:extLst>
            </p:cNvPr>
            <p:cNvSpPr>
              <a:spLocks noChangeArrowheads="1"/>
            </p:cNvSpPr>
            <p:nvPr/>
          </p:nvSpPr>
          <p:spPr bwMode="auto">
            <a:xfrm>
              <a:off x="5954872" y="4105184"/>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98" name="Rectangle 4">
              <a:extLst>
                <a:ext uri="{FF2B5EF4-FFF2-40B4-BE49-F238E27FC236}">
                  <a16:creationId xmlns:a16="http://schemas.microsoft.com/office/drawing/2014/main" id="{5E73CDCF-C630-137B-7B33-5907764C2C32}"/>
                </a:ext>
              </a:extLst>
            </p:cNvPr>
            <p:cNvSpPr>
              <a:spLocks noChangeArrowheads="1"/>
            </p:cNvSpPr>
            <p:nvPr/>
          </p:nvSpPr>
          <p:spPr bwMode="auto">
            <a:xfrm>
              <a:off x="6553200" y="4105184"/>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99" name="Rectangle 4">
              <a:extLst>
                <a:ext uri="{FF2B5EF4-FFF2-40B4-BE49-F238E27FC236}">
                  <a16:creationId xmlns:a16="http://schemas.microsoft.com/office/drawing/2014/main" id="{461B70FD-9454-B710-C185-AAFEF451A65A}"/>
                </a:ext>
              </a:extLst>
            </p:cNvPr>
            <p:cNvSpPr>
              <a:spLocks noChangeArrowheads="1"/>
            </p:cNvSpPr>
            <p:nvPr/>
          </p:nvSpPr>
          <p:spPr bwMode="auto">
            <a:xfrm>
              <a:off x="5954872" y="4283275"/>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0" name="Rectangle 4">
              <a:extLst>
                <a:ext uri="{FF2B5EF4-FFF2-40B4-BE49-F238E27FC236}">
                  <a16:creationId xmlns:a16="http://schemas.microsoft.com/office/drawing/2014/main" id="{41DA52A8-9DDB-4249-F92B-EA0EF1AA034F}"/>
                </a:ext>
              </a:extLst>
            </p:cNvPr>
            <p:cNvSpPr>
              <a:spLocks noChangeArrowheads="1"/>
            </p:cNvSpPr>
            <p:nvPr/>
          </p:nvSpPr>
          <p:spPr bwMode="auto">
            <a:xfrm>
              <a:off x="6553200" y="4283275"/>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4" name="Rectangle 4">
              <a:extLst>
                <a:ext uri="{FF2B5EF4-FFF2-40B4-BE49-F238E27FC236}">
                  <a16:creationId xmlns:a16="http://schemas.microsoft.com/office/drawing/2014/main" id="{BBC8FF24-7382-FE76-41FC-F917D7E88F64}"/>
                </a:ext>
              </a:extLst>
            </p:cNvPr>
            <p:cNvSpPr>
              <a:spLocks noChangeArrowheads="1"/>
            </p:cNvSpPr>
            <p:nvPr/>
          </p:nvSpPr>
          <p:spPr bwMode="auto">
            <a:xfrm>
              <a:off x="6132986" y="3749002"/>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5" name="Rectangle 4">
              <a:extLst>
                <a:ext uri="{FF2B5EF4-FFF2-40B4-BE49-F238E27FC236}">
                  <a16:creationId xmlns:a16="http://schemas.microsoft.com/office/drawing/2014/main" id="{736BB195-2649-7D26-689F-20F6036C41D5}"/>
                </a:ext>
              </a:extLst>
            </p:cNvPr>
            <p:cNvSpPr>
              <a:spLocks noChangeArrowheads="1"/>
            </p:cNvSpPr>
            <p:nvPr/>
          </p:nvSpPr>
          <p:spPr bwMode="auto">
            <a:xfrm>
              <a:off x="6132986" y="3927093"/>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6" name="Rectangle 4">
              <a:extLst>
                <a:ext uri="{FF2B5EF4-FFF2-40B4-BE49-F238E27FC236}">
                  <a16:creationId xmlns:a16="http://schemas.microsoft.com/office/drawing/2014/main" id="{BDACE1CF-EBA2-50FE-7137-033A4151F94B}"/>
                </a:ext>
              </a:extLst>
            </p:cNvPr>
            <p:cNvSpPr>
              <a:spLocks noChangeArrowheads="1"/>
            </p:cNvSpPr>
            <p:nvPr/>
          </p:nvSpPr>
          <p:spPr bwMode="auto">
            <a:xfrm>
              <a:off x="6132986" y="4105184"/>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7" name="Rectangle 4">
              <a:extLst>
                <a:ext uri="{FF2B5EF4-FFF2-40B4-BE49-F238E27FC236}">
                  <a16:creationId xmlns:a16="http://schemas.microsoft.com/office/drawing/2014/main" id="{957A6B5C-BE77-7A20-3743-55E4D493990A}"/>
                </a:ext>
              </a:extLst>
            </p:cNvPr>
            <p:cNvSpPr>
              <a:spLocks noChangeArrowheads="1"/>
            </p:cNvSpPr>
            <p:nvPr/>
          </p:nvSpPr>
          <p:spPr bwMode="auto">
            <a:xfrm>
              <a:off x="6132986" y="4283275"/>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8" name="Rectangle 4">
              <a:extLst>
                <a:ext uri="{FF2B5EF4-FFF2-40B4-BE49-F238E27FC236}">
                  <a16:creationId xmlns:a16="http://schemas.microsoft.com/office/drawing/2014/main" id="{5FED1541-1C30-0F66-C276-3CEF121F7381}"/>
                </a:ext>
              </a:extLst>
            </p:cNvPr>
            <p:cNvSpPr>
              <a:spLocks noChangeArrowheads="1"/>
            </p:cNvSpPr>
            <p:nvPr/>
          </p:nvSpPr>
          <p:spPr bwMode="auto">
            <a:xfrm>
              <a:off x="5954872" y="4462059"/>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09" name="Rectangle 4">
              <a:extLst>
                <a:ext uri="{FF2B5EF4-FFF2-40B4-BE49-F238E27FC236}">
                  <a16:creationId xmlns:a16="http://schemas.microsoft.com/office/drawing/2014/main" id="{7A961795-7707-4193-FE21-F4DAFBC44774}"/>
                </a:ext>
              </a:extLst>
            </p:cNvPr>
            <p:cNvSpPr>
              <a:spLocks noChangeArrowheads="1"/>
            </p:cNvSpPr>
            <p:nvPr/>
          </p:nvSpPr>
          <p:spPr bwMode="auto">
            <a:xfrm>
              <a:off x="6553200" y="4462059"/>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10" name="Rectangle 4">
              <a:extLst>
                <a:ext uri="{FF2B5EF4-FFF2-40B4-BE49-F238E27FC236}">
                  <a16:creationId xmlns:a16="http://schemas.microsoft.com/office/drawing/2014/main" id="{539CD0F5-986D-60FA-E179-C4CF214536B8}"/>
                </a:ext>
              </a:extLst>
            </p:cNvPr>
            <p:cNvSpPr>
              <a:spLocks noChangeArrowheads="1"/>
            </p:cNvSpPr>
            <p:nvPr/>
          </p:nvSpPr>
          <p:spPr bwMode="auto">
            <a:xfrm>
              <a:off x="5954872" y="4640150"/>
              <a:ext cx="182880"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11" name="Rectangle 4">
              <a:extLst>
                <a:ext uri="{FF2B5EF4-FFF2-40B4-BE49-F238E27FC236}">
                  <a16:creationId xmlns:a16="http://schemas.microsoft.com/office/drawing/2014/main" id="{467C06EA-F36C-8B77-A9E7-98DFB1565382}"/>
                </a:ext>
              </a:extLst>
            </p:cNvPr>
            <p:cNvSpPr>
              <a:spLocks noChangeArrowheads="1"/>
            </p:cNvSpPr>
            <p:nvPr/>
          </p:nvSpPr>
          <p:spPr bwMode="auto">
            <a:xfrm>
              <a:off x="6553200" y="4640150"/>
              <a:ext cx="954376"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12" name="Rectangle 4">
              <a:extLst>
                <a:ext uri="{FF2B5EF4-FFF2-40B4-BE49-F238E27FC236}">
                  <a16:creationId xmlns:a16="http://schemas.microsoft.com/office/drawing/2014/main" id="{19466EEB-7C58-0382-0AAB-DA48A95BB18A}"/>
                </a:ext>
              </a:extLst>
            </p:cNvPr>
            <p:cNvSpPr>
              <a:spLocks noChangeArrowheads="1"/>
            </p:cNvSpPr>
            <p:nvPr/>
          </p:nvSpPr>
          <p:spPr bwMode="auto">
            <a:xfrm>
              <a:off x="6132986" y="4462059"/>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sp>
          <p:nvSpPr>
            <p:cNvPr id="115" name="Rectangle 4">
              <a:extLst>
                <a:ext uri="{FF2B5EF4-FFF2-40B4-BE49-F238E27FC236}">
                  <a16:creationId xmlns:a16="http://schemas.microsoft.com/office/drawing/2014/main" id="{9514AC6A-3174-DB97-0BA8-DC834A7BE681}"/>
                </a:ext>
              </a:extLst>
            </p:cNvPr>
            <p:cNvSpPr>
              <a:spLocks noChangeArrowheads="1"/>
            </p:cNvSpPr>
            <p:nvPr/>
          </p:nvSpPr>
          <p:spPr bwMode="auto">
            <a:xfrm>
              <a:off x="6132986" y="4640150"/>
              <a:ext cx="420213" cy="182880"/>
            </a:xfrm>
            <a:prstGeom prst="rect">
              <a:avLst/>
            </a:prstGeom>
            <a:solidFill>
              <a:schemeClr val="bg1">
                <a:lumMod val="95000"/>
              </a:schemeClr>
            </a:solidFill>
            <a:ln w="19050" cap="flat" cmpd="sng" algn="ctr">
              <a:solidFill>
                <a:srgbClr val="646464"/>
              </a:solidFill>
              <a:prstDash val="solid"/>
              <a:round/>
              <a:headEnd type="none" w="sm" len="sm"/>
              <a:tailEnd type="triangle" w="med" len="med"/>
            </a:ln>
            <a:effectLst/>
          </p:spPr>
          <p:txBody>
            <a:bodyPr wrap="none" anchor="ctr"/>
            <a:lstStyle/>
            <a:p>
              <a:endParaRPr lang="en-US" sz="1350">
                <a:latin typeface="Times New Roman" pitchFamily="-112" charset="0"/>
              </a:endParaRPr>
            </a:p>
          </p:txBody>
        </p:sp>
      </p:grpSp>
      <p:grpSp>
        <p:nvGrpSpPr>
          <p:cNvPr id="4" name="Group 3">
            <a:extLst>
              <a:ext uri="{FF2B5EF4-FFF2-40B4-BE49-F238E27FC236}">
                <a16:creationId xmlns:a16="http://schemas.microsoft.com/office/drawing/2014/main" id="{B5BD976F-BCFB-4DC9-BB47-7D5CBA347380}"/>
              </a:ext>
            </a:extLst>
          </p:cNvPr>
          <p:cNvGrpSpPr/>
          <p:nvPr/>
        </p:nvGrpSpPr>
        <p:grpSpPr>
          <a:xfrm>
            <a:off x="2743200" y="2937147"/>
            <a:ext cx="254596" cy="1278116"/>
            <a:chOff x="3025311" y="3017769"/>
            <a:chExt cx="254596" cy="1278116"/>
          </a:xfrm>
        </p:grpSpPr>
        <p:grpSp>
          <p:nvGrpSpPr>
            <p:cNvPr id="3" name="Group 2">
              <a:extLst>
                <a:ext uri="{FF2B5EF4-FFF2-40B4-BE49-F238E27FC236}">
                  <a16:creationId xmlns:a16="http://schemas.microsoft.com/office/drawing/2014/main" id="{4B5FA8B2-6532-4079-A015-D80E51C61467}"/>
                </a:ext>
              </a:extLst>
            </p:cNvPr>
            <p:cNvGrpSpPr/>
            <p:nvPr/>
          </p:nvGrpSpPr>
          <p:grpSpPr>
            <a:xfrm>
              <a:off x="3026063" y="3017769"/>
              <a:ext cx="253844" cy="253384"/>
              <a:chOff x="4843096" y="3113805"/>
              <a:chExt cx="422632" cy="421866"/>
            </a:xfrm>
          </p:grpSpPr>
          <p:pic>
            <p:nvPicPr>
              <p:cNvPr id="84" name="Picture 83">
                <a:extLst>
                  <a:ext uri="{FF2B5EF4-FFF2-40B4-BE49-F238E27FC236}">
                    <a16:creationId xmlns:a16="http://schemas.microsoft.com/office/drawing/2014/main" id="{043C1BC1-EDAF-49E0-A01C-1C5B3DFAE49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5"/>
                <a:ext cx="422632" cy="421866"/>
              </a:xfrm>
              <a:prstGeom prst="rect">
                <a:avLst/>
              </a:prstGeom>
            </p:spPr>
          </p:pic>
          <p:sp>
            <p:nvSpPr>
              <p:cNvPr id="85" name="TextBox 84">
                <a:extLst>
                  <a:ext uri="{FF2B5EF4-FFF2-40B4-BE49-F238E27FC236}">
                    <a16:creationId xmlns:a16="http://schemas.microsoft.com/office/drawing/2014/main" id="{27CF15CF-6A81-46EC-8155-3CAEFBD86ECF}"/>
                  </a:ext>
                </a:extLst>
              </p:cNvPr>
              <p:cNvSpPr txBox="1"/>
              <p:nvPr/>
            </p:nvSpPr>
            <p:spPr>
              <a:xfrm>
                <a:off x="5004719" y="3220971"/>
                <a:ext cx="96080" cy="207533"/>
              </a:xfrm>
              <a:prstGeom prst="rect">
                <a:avLst/>
              </a:prstGeom>
              <a:noFill/>
            </p:spPr>
            <p:txBody>
              <a:bodyPr wrap="none" lIns="0" tIns="0" rIns="0" bIns="0" rtlCol="0" anchor="ctr" anchorCtr="0">
                <a:spAutoFit/>
              </a:bodyPr>
              <a:lstStyle/>
              <a:p>
                <a:pPr>
                  <a:lnSpc>
                    <a:spcPct val="90000"/>
                  </a:lnSpc>
                </a:pPr>
                <a:r>
                  <a:rPr lang="en-US" sz="900" b="1" dirty="0">
                    <a:solidFill>
                      <a:schemeClr val="accent1"/>
                    </a:solidFill>
                    <a:latin typeface="Inconsolata" panose="00000509000000000000" pitchFamily="49" charset="0"/>
                    <a:cs typeface="Consolas" pitchFamily="49" charset="0"/>
                  </a:rPr>
                  <a:t>1</a:t>
                </a:r>
                <a:endParaRPr lang="en-US" sz="1000" b="1" dirty="0">
                  <a:solidFill>
                    <a:schemeClr val="accent1"/>
                  </a:solidFill>
                  <a:latin typeface="Inconsolata" panose="00000509000000000000" pitchFamily="49" charset="0"/>
                  <a:cs typeface="Consolas" pitchFamily="49" charset="0"/>
                </a:endParaRPr>
              </a:p>
            </p:txBody>
          </p:sp>
        </p:grpSp>
        <p:grpSp>
          <p:nvGrpSpPr>
            <p:cNvPr id="86" name="Group 85">
              <a:extLst>
                <a:ext uri="{FF2B5EF4-FFF2-40B4-BE49-F238E27FC236}">
                  <a16:creationId xmlns:a16="http://schemas.microsoft.com/office/drawing/2014/main" id="{43315AEB-F8E2-47F3-BD14-2DAEE43F4894}"/>
                </a:ext>
              </a:extLst>
            </p:cNvPr>
            <p:cNvGrpSpPr/>
            <p:nvPr/>
          </p:nvGrpSpPr>
          <p:grpSpPr>
            <a:xfrm>
              <a:off x="3026063" y="3295431"/>
              <a:ext cx="253844" cy="253384"/>
              <a:chOff x="4843096" y="3113805"/>
              <a:chExt cx="422632" cy="421866"/>
            </a:xfrm>
          </p:grpSpPr>
          <p:pic>
            <p:nvPicPr>
              <p:cNvPr id="87" name="Picture 86">
                <a:extLst>
                  <a:ext uri="{FF2B5EF4-FFF2-40B4-BE49-F238E27FC236}">
                    <a16:creationId xmlns:a16="http://schemas.microsoft.com/office/drawing/2014/main" id="{6D425C65-1D25-4C84-9E0B-318BD97DDCF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5"/>
                <a:ext cx="422632" cy="421866"/>
              </a:xfrm>
              <a:prstGeom prst="rect">
                <a:avLst/>
              </a:prstGeom>
            </p:spPr>
          </p:pic>
          <p:sp>
            <p:nvSpPr>
              <p:cNvPr id="88" name="TextBox 87">
                <a:extLst>
                  <a:ext uri="{FF2B5EF4-FFF2-40B4-BE49-F238E27FC236}">
                    <a16:creationId xmlns:a16="http://schemas.microsoft.com/office/drawing/2014/main" id="{925B9427-3AD1-469D-B125-4954DB349E06}"/>
                  </a:ext>
                </a:extLst>
              </p:cNvPr>
              <p:cNvSpPr txBox="1"/>
              <p:nvPr/>
            </p:nvSpPr>
            <p:spPr>
              <a:xfrm>
                <a:off x="5004719" y="3220971"/>
                <a:ext cx="96080" cy="207533"/>
              </a:xfrm>
              <a:prstGeom prst="rect">
                <a:avLst/>
              </a:prstGeom>
              <a:noFill/>
            </p:spPr>
            <p:txBody>
              <a:bodyPr wrap="none" lIns="0" tIns="0" rIns="0" bIns="0" rtlCol="0" anchor="ctr" anchorCtr="0">
                <a:spAutoFit/>
              </a:bodyPr>
              <a:lstStyle/>
              <a:p>
                <a:pPr>
                  <a:lnSpc>
                    <a:spcPct val="90000"/>
                  </a:lnSpc>
                </a:pPr>
                <a:r>
                  <a:rPr lang="en-US" sz="900" b="1" dirty="0">
                    <a:solidFill>
                      <a:schemeClr val="accent1"/>
                    </a:solidFill>
                    <a:latin typeface="Inconsolata" panose="00000509000000000000" pitchFamily="49" charset="0"/>
                    <a:cs typeface="Consolas" pitchFamily="49" charset="0"/>
                  </a:rPr>
                  <a:t>2</a:t>
                </a:r>
                <a:endParaRPr lang="en-US" sz="1000" b="1" dirty="0">
                  <a:solidFill>
                    <a:schemeClr val="accent1"/>
                  </a:solidFill>
                  <a:latin typeface="Inconsolata" panose="00000509000000000000" pitchFamily="49" charset="0"/>
                  <a:cs typeface="Consolas" pitchFamily="49" charset="0"/>
                </a:endParaRPr>
              </a:p>
            </p:txBody>
          </p:sp>
        </p:grpSp>
        <p:grpSp>
          <p:nvGrpSpPr>
            <p:cNvPr id="89" name="Group 88">
              <a:extLst>
                <a:ext uri="{FF2B5EF4-FFF2-40B4-BE49-F238E27FC236}">
                  <a16:creationId xmlns:a16="http://schemas.microsoft.com/office/drawing/2014/main" id="{068DF592-B819-48E2-80C9-52FF1E62DEBF}"/>
                </a:ext>
              </a:extLst>
            </p:cNvPr>
            <p:cNvGrpSpPr/>
            <p:nvPr/>
          </p:nvGrpSpPr>
          <p:grpSpPr>
            <a:xfrm>
              <a:off x="3025311" y="3573093"/>
              <a:ext cx="253844" cy="253384"/>
              <a:chOff x="4843096" y="3113805"/>
              <a:chExt cx="422632" cy="421866"/>
            </a:xfrm>
          </p:grpSpPr>
          <p:pic>
            <p:nvPicPr>
              <p:cNvPr id="90" name="Picture 89">
                <a:extLst>
                  <a:ext uri="{FF2B5EF4-FFF2-40B4-BE49-F238E27FC236}">
                    <a16:creationId xmlns:a16="http://schemas.microsoft.com/office/drawing/2014/main" id="{A7747DF7-9DF1-4A4A-B901-9AAB1D5A42D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5"/>
                <a:ext cx="422632" cy="421866"/>
              </a:xfrm>
              <a:prstGeom prst="rect">
                <a:avLst/>
              </a:prstGeom>
            </p:spPr>
          </p:pic>
          <p:sp>
            <p:nvSpPr>
              <p:cNvPr id="91" name="TextBox 90">
                <a:extLst>
                  <a:ext uri="{FF2B5EF4-FFF2-40B4-BE49-F238E27FC236}">
                    <a16:creationId xmlns:a16="http://schemas.microsoft.com/office/drawing/2014/main" id="{45EE8634-3051-4270-8BDF-8E392E23BC51}"/>
                  </a:ext>
                </a:extLst>
              </p:cNvPr>
              <p:cNvSpPr txBox="1"/>
              <p:nvPr/>
            </p:nvSpPr>
            <p:spPr>
              <a:xfrm>
                <a:off x="5004719" y="3220971"/>
                <a:ext cx="96080" cy="207533"/>
              </a:xfrm>
              <a:prstGeom prst="rect">
                <a:avLst/>
              </a:prstGeom>
              <a:noFill/>
            </p:spPr>
            <p:txBody>
              <a:bodyPr wrap="none" lIns="0" tIns="0" rIns="0" bIns="0" rtlCol="0" anchor="ctr" anchorCtr="0">
                <a:spAutoFit/>
              </a:bodyPr>
              <a:lstStyle/>
              <a:p>
                <a:pPr>
                  <a:lnSpc>
                    <a:spcPct val="90000"/>
                  </a:lnSpc>
                </a:pPr>
                <a:r>
                  <a:rPr lang="en-US" sz="900" b="1" dirty="0">
                    <a:solidFill>
                      <a:schemeClr val="accent1"/>
                    </a:solidFill>
                    <a:latin typeface="Inconsolata" panose="00000509000000000000" pitchFamily="49" charset="0"/>
                    <a:cs typeface="Consolas" pitchFamily="49" charset="0"/>
                  </a:rPr>
                  <a:t>3</a:t>
                </a:r>
                <a:endParaRPr lang="en-US" sz="1000" b="1" dirty="0">
                  <a:solidFill>
                    <a:schemeClr val="accent1"/>
                  </a:solidFill>
                  <a:latin typeface="Inconsolata" panose="00000509000000000000" pitchFamily="49" charset="0"/>
                  <a:cs typeface="Consolas" pitchFamily="49" charset="0"/>
                </a:endParaRPr>
              </a:p>
            </p:txBody>
          </p:sp>
        </p:grpSp>
        <p:grpSp>
          <p:nvGrpSpPr>
            <p:cNvPr id="101" name="Group 100">
              <a:extLst>
                <a:ext uri="{FF2B5EF4-FFF2-40B4-BE49-F238E27FC236}">
                  <a16:creationId xmlns:a16="http://schemas.microsoft.com/office/drawing/2014/main" id="{49874D94-5BA8-43BF-B0C4-5663CD42203E}"/>
                </a:ext>
              </a:extLst>
            </p:cNvPr>
            <p:cNvGrpSpPr/>
            <p:nvPr/>
          </p:nvGrpSpPr>
          <p:grpSpPr>
            <a:xfrm>
              <a:off x="3026063" y="4042501"/>
              <a:ext cx="253844" cy="253384"/>
              <a:chOff x="4843096" y="3113805"/>
              <a:chExt cx="422632" cy="421866"/>
            </a:xfrm>
          </p:grpSpPr>
          <p:pic>
            <p:nvPicPr>
              <p:cNvPr id="102" name="Picture 101">
                <a:extLst>
                  <a:ext uri="{FF2B5EF4-FFF2-40B4-BE49-F238E27FC236}">
                    <a16:creationId xmlns:a16="http://schemas.microsoft.com/office/drawing/2014/main" id="{B2231426-F57E-4673-8CE6-42F34B5DEC2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5"/>
                <a:ext cx="422632" cy="421866"/>
              </a:xfrm>
              <a:prstGeom prst="rect">
                <a:avLst/>
              </a:prstGeom>
            </p:spPr>
          </p:pic>
          <p:sp>
            <p:nvSpPr>
              <p:cNvPr id="103" name="TextBox 102">
                <a:extLst>
                  <a:ext uri="{FF2B5EF4-FFF2-40B4-BE49-F238E27FC236}">
                    <a16:creationId xmlns:a16="http://schemas.microsoft.com/office/drawing/2014/main" id="{020D152D-6337-4A9C-BD23-31173E70CFE2}"/>
                  </a:ext>
                </a:extLst>
              </p:cNvPr>
              <p:cNvSpPr txBox="1"/>
              <p:nvPr/>
            </p:nvSpPr>
            <p:spPr>
              <a:xfrm>
                <a:off x="4996789" y="3205111"/>
                <a:ext cx="96080" cy="207533"/>
              </a:xfrm>
              <a:prstGeom prst="rect">
                <a:avLst/>
              </a:prstGeom>
              <a:noFill/>
            </p:spPr>
            <p:txBody>
              <a:bodyPr wrap="none" lIns="0" tIns="0" rIns="0" bIns="0" rtlCol="0" anchor="ctr" anchorCtr="0">
                <a:spAutoFit/>
              </a:bodyPr>
              <a:lstStyle/>
              <a:p>
                <a:pPr>
                  <a:lnSpc>
                    <a:spcPct val="90000"/>
                  </a:lnSpc>
                </a:pPr>
                <a:r>
                  <a:rPr lang="en-US" sz="900" b="1" dirty="0">
                    <a:solidFill>
                      <a:schemeClr val="accent1"/>
                    </a:solidFill>
                    <a:latin typeface="Inconsolata" panose="00000509000000000000" pitchFamily="49" charset="0"/>
                    <a:cs typeface="Consolas" pitchFamily="49" charset="0"/>
                  </a:rPr>
                  <a:t>n</a:t>
                </a:r>
                <a:endParaRPr lang="en-US" sz="1000" b="1" dirty="0">
                  <a:solidFill>
                    <a:schemeClr val="accent1"/>
                  </a:solidFill>
                  <a:latin typeface="Inconsolata" panose="00000509000000000000" pitchFamily="49" charset="0"/>
                  <a:cs typeface="Consolas" pitchFamily="49" charset="0"/>
                </a:endParaRPr>
              </a:p>
            </p:txBody>
          </p:sp>
        </p:grpSp>
      </p:grpSp>
      <p:sp>
        <p:nvSpPr>
          <p:cNvPr id="76" name="Highlight Box">
            <a:extLst>
              <a:ext uri="{FF2B5EF4-FFF2-40B4-BE49-F238E27FC236}">
                <a16:creationId xmlns:a16="http://schemas.microsoft.com/office/drawing/2014/main" id="{81626B20-0E0E-35D7-6AB7-2FCF98EE8924}"/>
              </a:ext>
            </a:extLst>
          </p:cNvPr>
          <p:cNvSpPr/>
          <p:nvPr/>
        </p:nvSpPr>
        <p:spPr>
          <a:xfrm>
            <a:off x="2719833" y="2933200"/>
            <a:ext cx="2657426" cy="275436"/>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8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75"/>
                                        </p:tgtEl>
                                      </p:cBhvr>
                                    </p:animEffect>
                                    <p:set>
                                      <p:cBhvr>
                                        <p:cTn id="7" dur="1" fill="hold">
                                          <p:stCondLst>
                                            <p:cond delay="249"/>
                                          </p:stCondLst>
                                        </p:cTn>
                                        <p:tgtEl>
                                          <p:spTgt spid="7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77"/>
                                        </p:tgtEl>
                                      </p:cBhvr>
                                    </p:animEffect>
                                    <p:set>
                                      <p:cBhvr>
                                        <p:cTn id="10" dur="1" fill="hold">
                                          <p:stCondLst>
                                            <p:cond delay="249"/>
                                          </p:stCondLst>
                                        </p:cTn>
                                        <p:tgtEl>
                                          <p:spTgt spid="77"/>
                                        </p:tgtEl>
                                        <p:attrNameLst>
                                          <p:attrName>style.visibility</p:attrName>
                                        </p:attrNameLst>
                                      </p:cBhvr>
                                      <p:to>
                                        <p:strVal val="hidden"/>
                                      </p:to>
                                    </p:set>
                                  </p:childTnLst>
                                </p:cTn>
                              </p:par>
                            </p:childTnLst>
                          </p:cTn>
                        </p:par>
                        <p:par>
                          <p:cTn id="11" fill="hold">
                            <p:stCondLst>
                              <p:cond delay="25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250"/>
                                        <p:tgtEl>
                                          <p:spTgt spid="4"/>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24CC6F-C52B-4C34-A465-7141742294F6}"/>
              </a:ext>
            </a:extLst>
          </p:cNvPr>
          <p:cNvSpPr>
            <a:spLocks noGrp="1"/>
          </p:cNvSpPr>
          <p:nvPr>
            <p:ph type="title"/>
          </p:nvPr>
        </p:nvSpPr>
        <p:spPr/>
        <p:txBody>
          <a:bodyPr/>
          <a:lstStyle/>
          <a:p>
            <a:r>
              <a:rPr lang="en-US" dirty="0"/>
              <a:t>Intra-Query Parallelism</a:t>
            </a:r>
          </a:p>
        </p:txBody>
      </p:sp>
      <p:sp>
        <p:nvSpPr>
          <p:cNvPr id="6" name="Content Placeholder 5">
            <a:extLst>
              <a:ext uri="{FF2B5EF4-FFF2-40B4-BE49-F238E27FC236}">
                <a16:creationId xmlns:a16="http://schemas.microsoft.com/office/drawing/2014/main" id="{493F9857-5D00-442F-833D-07F2CD4EF32B}"/>
              </a:ext>
            </a:extLst>
          </p:cNvPr>
          <p:cNvSpPr>
            <a:spLocks noGrp="1"/>
          </p:cNvSpPr>
          <p:nvPr>
            <p:ph idx="1"/>
          </p:nvPr>
        </p:nvSpPr>
        <p:spPr/>
        <p:txBody>
          <a:bodyPr/>
          <a:lstStyle/>
          <a:p>
            <a:r>
              <a:rPr lang="en-US" dirty="0"/>
              <a:t>Approach #1: </a:t>
            </a:r>
            <a:r>
              <a:rPr lang="en-US" b="1" dirty="0"/>
              <a:t>Intra-Operator</a:t>
            </a:r>
            <a:r>
              <a:rPr lang="en-US" dirty="0"/>
              <a:t> (Horizontal)</a:t>
            </a:r>
          </a:p>
          <a:p>
            <a:endParaRPr lang="en-US" sz="1200" dirty="0"/>
          </a:p>
          <a:p>
            <a:r>
              <a:rPr lang="en-US" dirty="0"/>
              <a:t>Approach #2: </a:t>
            </a:r>
            <a:r>
              <a:rPr lang="en-US" b="1" dirty="0"/>
              <a:t>Inter-Operator </a:t>
            </a:r>
            <a:r>
              <a:rPr lang="en-US" dirty="0"/>
              <a:t>(Vertical)</a:t>
            </a:r>
          </a:p>
          <a:p>
            <a:endParaRPr lang="en-US" sz="1200" dirty="0"/>
          </a:p>
          <a:p>
            <a:r>
              <a:rPr lang="en-US" dirty="0"/>
              <a:t>Approach #3: </a:t>
            </a:r>
            <a:r>
              <a:rPr lang="en-US" b="1" dirty="0"/>
              <a:t>Bushy</a:t>
            </a:r>
          </a:p>
        </p:txBody>
      </p:sp>
      <p:sp>
        <p:nvSpPr>
          <p:cNvPr id="2" name="Slide Number Placeholder 3">
            <a:extLst>
              <a:ext uri="{FF2B5EF4-FFF2-40B4-BE49-F238E27FC236}">
                <a16:creationId xmlns:a16="http://schemas.microsoft.com/office/drawing/2014/main" id="{478645E3-C99C-9AF6-4F63-F7FCB9BAC485}"/>
              </a:ext>
            </a:extLst>
          </p:cNvPr>
          <p:cNvSpPr>
            <a:spLocks noGrp="1"/>
          </p:cNvSpPr>
          <p:nvPr>
            <p:ph type="sldNum" sz="quarter" idx="4"/>
          </p:nvPr>
        </p:nvSpPr>
        <p:spPr/>
        <p:txBody>
          <a:bodyPr/>
          <a:lstStyle/>
          <a:p>
            <a:pPr algn="r"/>
            <a:fld id="{97DD1AB5-42BA-4E8A-BFEE-435884E16AAB}" type="slidenum">
              <a:rPr lang="en-US" smtClean="0"/>
              <a:pPr algn="r"/>
              <a:t>19</a:t>
            </a:fld>
            <a:endParaRPr lang="en-US" dirty="0"/>
          </a:p>
        </p:txBody>
      </p:sp>
      <p:grpSp>
        <p:nvGrpSpPr>
          <p:cNvPr id="3" name="Group 2">
            <a:extLst>
              <a:ext uri="{FF2B5EF4-FFF2-40B4-BE49-F238E27FC236}">
                <a16:creationId xmlns:a16="http://schemas.microsoft.com/office/drawing/2014/main" id="{EB601A3C-FEE4-1A11-EE84-FB15236629BB}"/>
              </a:ext>
            </a:extLst>
          </p:cNvPr>
          <p:cNvGrpSpPr/>
          <p:nvPr/>
        </p:nvGrpSpPr>
        <p:grpSpPr>
          <a:xfrm>
            <a:off x="6702725" y="984250"/>
            <a:ext cx="2180069" cy="365760"/>
            <a:chOff x="5425439" y="1421676"/>
            <a:chExt cx="2180069" cy="365760"/>
          </a:xfrm>
        </p:grpSpPr>
        <p:sp>
          <p:nvSpPr>
            <p:cNvPr id="4" name="TextBox 3">
              <a:extLst>
                <a:ext uri="{FF2B5EF4-FFF2-40B4-BE49-F238E27FC236}">
                  <a16:creationId xmlns:a16="http://schemas.microsoft.com/office/drawing/2014/main" id="{2CCC0F8E-6519-76A4-0ACC-DBACD516213F}"/>
                </a:ext>
              </a:extLst>
            </p:cNvPr>
            <p:cNvSpPr txBox="1">
              <a:spLocks noChangeArrowheads="1"/>
            </p:cNvSpPr>
            <p:nvPr/>
          </p:nvSpPr>
          <p:spPr bwMode="auto">
            <a:xfrm>
              <a:off x="5903119" y="1433740"/>
              <a:ext cx="170238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Most Common</a:t>
              </a:r>
              <a:endParaRPr lang="en-US" sz="1800" i="1" u="none" dirty="0">
                <a:solidFill>
                  <a:schemeClr val="accent1"/>
                </a:solidFill>
                <a:latin typeface="Crimson Text" panose="02000503000000000000" pitchFamily="2" charset="0"/>
              </a:endParaRPr>
            </a:p>
          </p:txBody>
        </p:sp>
        <p:sp>
          <p:nvSpPr>
            <p:cNvPr id="7" name="Right Arrow 6">
              <a:extLst>
                <a:ext uri="{FF2B5EF4-FFF2-40B4-BE49-F238E27FC236}">
                  <a16:creationId xmlns:a16="http://schemas.microsoft.com/office/drawing/2014/main" id="{29D71D00-E170-0C4F-419E-DA213C7B2D1E}"/>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p>
          </p:txBody>
        </p:sp>
      </p:grpSp>
      <p:grpSp>
        <p:nvGrpSpPr>
          <p:cNvPr id="8" name="Group 7">
            <a:extLst>
              <a:ext uri="{FF2B5EF4-FFF2-40B4-BE49-F238E27FC236}">
                <a16:creationId xmlns:a16="http://schemas.microsoft.com/office/drawing/2014/main" id="{28A83AD7-5CF1-294E-70A8-3E85AFA8D6A3}"/>
              </a:ext>
            </a:extLst>
          </p:cNvPr>
          <p:cNvGrpSpPr/>
          <p:nvPr/>
        </p:nvGrpSpPr>
        <p:grpSpPr>
          <a:xfrm>
            <a:off x="4022033" y="2256790"/>
            <a:ext cx="2790814" cy="365760"/>
            <a:chOff x="5425439" y="1421676"/>
            <a:chExt cx="2790814" cy="365760"/>
          </a:xfrm>
        </p:grpSpPr>
        <p:sp>
          <p:nvSpPr>
            <p:cNvPr id="9" name="TextBox 8">
              <a:extLst>
                <a:ext uri="{FF2B5EF4-FFF2-40B4-BE49-F238E27FC236}">
                  <a16:creationId xmlns:a16="http://schemas.microsoft.com/office/drawing/2014/main" id="{ECA7BA89-4EF1-EBA8-C75F-00FD2929E038}"/>
                </a:ext>
              </a:extLst>
            </p:cNvPr>
            <p:cNvSpPr txBox="1">
              <a:spLocks noChangeArrowheads="1"/>
            </p:cNvSpPr>
            <p:nvPr/>
          </p:nvSpPr>
          <p:spPr bwMode="auto">
            <a:xfrm>
              <a:off x="5903119" y="1433740"/>
              <a:ext cx="231313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Higher-end Systems</a:t>
              </a:r>
              <a:endParaRPr lang="en-US" sz="1800" i="1" u="none" dirty="0">
                <a:solidFill>
                  <a:schemeClr val="accent1"/>
                </a:solidFill>
                <a:latin typeface="Crimson Text" panose="02000503000000000000" pitchFamily="2" charset="0"/>
              </a:endParaRPr>
            </a:p>
          </p:txBody>
        </p:sp>
        <p:sp>
          <p:nvSpPr>
            <p:cNvPr id="10" name="Right Arrow 6">
              <a:extLst>
                <a:ext uri="{FF2B5EF4-FFF2-40B4-BE49-F238E27FC236}">
                  <a16:creationId xmlns:a16="http://schemas.microsoft.com/office/drawing/2014/main" id="{1B5D99FA-1D8E-0555-C858-302BD9E7082B}"/>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p>
          </p:txBody>
        </p:sp>
      </p:grpSp>
      <p:grpSp>
        <p:nvGrpSpPr>
          <p:cNvPr id="11" name="Group 10">
            <a:extLst>
              <a:ext uri="{FF2B5EF4-FFF2-40B4-BE49-F238E27FC236}">
                <a16:creationId xmlns:a16="http://schemas.microsoft.com/office/drawing/2014/main" id="{4C676CAF-1479-9483-FBCA-E8B632BA68A1}"/>
              </a:ext>
            </a:extLst>
          </p:cNvPr>
          <p:cNvGrpSpPr/>
          <p:nvPr/>
        </p:nvGrpSpPr>
        <p:grpSpPr>
          <a:xfrm>
            <a:off x="6430207" y="1626552"/>
            <a:ext cx="2029387" cy="365760"/>
            <a:chOff x="5425439" y="1421676"/>
            <a:chExt cx="2029387" cy="365760"/>
          </a:xfrm>
        </p:grpSpPr>
        <p:sp>
          <p:nvSpPr>
            <p:cNvPr id="12" name="TextBox 11">
              <a:extLst>
                <a:ext uri="{FF2B5EF4-FFF2-40B4-BE49-F238E27FC236}">
                  <a16:creationId xmlns:a16="http://schemas.microsoft.com/office/drawing/2014/main" id="{CBDC1A77-8579-05E9-1771-DEECCBF8925C}"/>
                </a:ext>
              </a:extLst>
            </p:cNvPr>
            <p:cNvSpPr txBox="1">
              <a:spLocks noChangeArrowheads="1"/>
            </p:cNvSpPr>
            <p:nvPr/>
          </p:nvSpPr>
          <p:spPr bwMode="auto">
            <a:xfrm>
              <a:off x="5903119" y="1433740"/>
              <a:ext cx="155170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Less Common</a:t>
              </a:r>
              <a:endParaRPr lang="en-US" sz="1800" i="1" u="none" dirty="0">
                <a:solidFill>
                  <a:schemeClr val="accent1"/>
                </a:solidFill>
                <a:latin typeface="Crimson Text" panose="02000503000000000000" pitchFamily="2" charset="0"/>
              </a:endParaRPr>
            </a:p>
          </p:txBody>
        </p:sp>
        <p:sp>
          <p:nvSpPr>
            <p:cNvPr id="13" name="Right Arrow 6">
              <a:extLst>
                <a:ext uri="{FF2B5EF4-FFF2-40B4-BE49-F238E27FC236}">
                  <a16:creationId xmlns:a16="http://schemas.microsoft.com/office/drawing/2014/main" id="{E37C8D2A-8417-FD74-B8DD-69B92A666C02}"/>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p>
          </p:txBody>
        </p:sp>
      </p:grpSp>
    </p:spTree>
    <p:extLst>
      <p:ext uri="{BB962C8B-B14F-4D97-AF65-F5344CB8AC3E}">
        <p14:creationId xmlns:p14="http://schemas.microsoft.com/office/powerpoint/2010/main" val="250526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50"/>
                                        <p:tgtEl>
                                          <p:spTgt spid="3"/>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250"/>
                                        <p:tgtEl>
                                          <p:spTgt spid="11"/>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046087-4A0B-44FD-A01E-D5D1AE3B938A}"/>
              </a:ext>
            </a:extLst>
          </p:cNvPr>
          <p:cNvSpPr>
            <a:spLocks noGrp="1"/>
          </p:cNvSpPr>
          <p:nvPr>
            <p:ph type="title"/>
          </p:nvPr>
        </p:nvSpPr>
        <p:spPr/>
        <p:txBody>
          <a:bodyPr/>
          <a:lstStyle/>
          <a:p>
            <a:r>
              <a:rPr lang="en-US" altLang="en-US" dirty="0"/>
              <a:t>Announcements</a:t>
            </a:r>
          </a:p>
        </p:txBody>
      </p:sp>
      <p:sp>
        <p:nvSpPr>
          <p:cNvPr id="8195" name="Content Placeholder 2">
            <a:extLst>
              <a:ext uri="{FF2B5EF4-FFF2-40B4-BE49-F238E27FC236}">
                <a16:creationId xmlns:a16="http://schemas.microsoft.com/office/drawing/2014/main" id="{889DBE1E-E6AE-42EA-A60D-1CEC3BCDF835}"/>
              </a:ext>
            </a:extLst>
          </p:cNvPr>
          <p:cNvSpPr>
            <a:spLocks noGrp="1"/>
          </p:cNvSpPr>
          <p:nvPr>
            <p:ph idx="1"/>
          </p:nvPr>
        </p:nvSpPr>
        <p:spPr/>
        <p:txBody>
          <a:bodyPr/>
          <a:lstStyle/>
          <a:p>
            <a:r>
              <a:rPr lang="en-US" altLang="en-US" b="1" dirty="0">
                <a:solidFill>
                  <a:schemeClr val="tx1"/>
                </a:solidFill>
              </a:rPr>
              <a:t>Project 2: </a:t>
            </a:r>
            <a:r>
              <a:rPr lang="en-US" altLang="en-US" b="1" dirty="0" err="1">
                <a:solidFill>
                  <a:schemeClr val="tx1"/>
                </a:solidFill>
              </a:rPr>
              <a:t>B+Tree</a:t>
            </a:r>
            <a:r>
              <a:rPr lang="en-US" altLang="en-US" dirty="0">
                <a:solidFill>
                  <a:schemeClr val="tx1"/>
                </a:solidFill>
              </a:rPr>
              <a:t> is due 11/3.  That is soon.</a:t>
            </a:r>
          </a:p>
          <a:p>
            <a:endParaRPr lang="en-US" altLang="en-US" b="1" dirty="0">
              <a:solidFill>
                <a:schemeClr val="tx1"/>
              </a:solidFill>
            </a:endParaRPr>
          </a:p>
          <a:p>
            <a:r>
              <a:rPr lang="en-US" altLang="en-US" b="1" dirty="0">
                <a:solidFill>
                  <a:schemeClr val="tx1"/>
                </a:solidFill>
              </a:rPr>
              <a:t>Exam </a:t>
            </a:r>
            <a:r>
              <a:rPr lang="en-US" altLang="en-US" b="1" dirty="0" err="1">
                <a:solidFill>
                  <a:schemeClr val="tx1"/>
                </a:solidFill>
              </a:rPr>
              <a:t>handback</a:t>
            </a:r>
            <a:r>
              <a:rPr lang="en-US" altLang="en-US" b="1" dirty="0">
                <a:solidFill>
                  <a:schemeClr val="tx1"/>
                </a:solidFill>
              </a:rPr>
              <a:t>/discussion</a:t>
            </a:r>
            <a:r>
              <a:rPr lang="en-US" altLang="en-US" dirty="0">
                <a:solidFill>
                  <a:schemeClr val="tx1"/>
                </a:solidFill>
              </a:rPr>
              <a:t> in the last 15 minutes of class today</a:t>
            </a:r>
          </a:p>
          <a:p>
            <a:r>
              <a:rPr lang="en-US" altLang="en-US" b="1" dirty="0">
                <a:solidFill>
                  <a:schemeClr val="tx1"/>
                </a:solidFill>
              </a:rPr>
              <a:t>	</a:t>
            </a:r>
            <a:r>
              <a:rPr lang="en-US" altLang="en-US" dirty="0">
                <a:solidFill>
                  <a:schemeClr val="tx1"/>
                </a:solidFill>
              </a:rPr>
              <a:t>-Exam grades</a:t>
            </a:r>
          </a:p>
          <a:p>
            <a:r>
              <a:rPr lang="en-US" altLang="en-US" b="1" dirty="0">
                <a:solidFill>
                  <a:schemeClr val="tx1"/>
                </a:solidFill>
              </a:rPr>
              <a:t>	</a:t>
            </a:r>
            <a:r>
              <a:rPr lang="en-US" altLang="en-US" dirty="0">
                <a:solidFill>
                  <a:schemeClr val="tx1"/>
                </a:solidFill>
              </a:rPr>
              <a:t>-Mid-semester grades</a:t>
            </a:r>
          </a:p>
          <a:p>
            <a:endParaRPr lang="en-US" altLang="en-US" b="1" dirty="0">
              <a:solidFill>
                <a:schemeClr val="tx1"/>
              </a:solidFill>
            </a:endParaRPr>
          </a:p>
          <a:p>
            <a:r>
              <a:rPr lang="en-US" altLang="en-US" b="1" dirty="0">
                <a:solidFill>
                  <a:schemeClr val="tx1"/>
                </a:solidFill>
              </a:rPr>
              <a:t>Exam question review</a:t>
            </a:r>
            <a:r>
              <a:rPr lang="en-US" altLang="en-US" dirty="0">
                <a:solidFill>
                  <a:schemeClr val="tx1"/>
                </a:solidFill>
              </a:rPr>
              <a:t> Wednesday after class</a:t>
            </a:r>
            <a:endParaRPr lang="en-US" altLang="en-US" b="1" dirty="0">
              <a:solidFill>
                <a:schemeClr val="tx1"/>
              </a:solidFill>
            </a:endParaRPr>
          </a:p>
        </p:txBody>
      </p:sp>
      <p:sp>
        <p:nvSpPr>
          <p:cNvPr id="4" name="Slide Number Placeholder 3" descr=" 5">
            <a:extLst>
              <a:ext uri="{FF2B5EF4-FFF2-40B4-BE49-F238E27FC236}">
                <a16:creationId xmlns:a16="http://schemas.microsoft.com/office/drawing/2014/main" id="{8D939524-0A91-9925-040F-D182CB5D870A}"/>
              </a:ext>
            </a:extLst>
          </p:cNvPr>
          <p:cNvSpPr txBox="1">
            <a:spLocks/>
          </p:cNvSpPr>
          <p:nvPr/>
        </p:nvSpPr>
        <p:spPr>
          <a:xfrm>
            <a:off x="8778240" y="0"/>
            <a:ext cx="365760" cy="273844"/>
          </a:xfrm>
          <a:prstGeom prst="rect">
            <a:avLst/>
          </a:prstGeom>
          <a:solidFill>
            <a:schemeClr val="bg1">
              <a:lumMod val="50000"/>
            </a:schemeClr>
          </a:solidFill>
        </p:spPr>
        <p:txBody>
          <a:bodyPr vert="horz" wrap="square" lIns="0" tIns="45720" rIns="45720" bIns="4572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DD1AB5-42BA-4E8A-BFEE-435884E16AAB}" type="slidenum">
              <a:rPr kumimoji="0" lang="en-US" sz="1200" b="0" i="0" u="none" strike="noStrike" kern="1200" cap="none" spc="0" normalizeH="0" baseline="0" noProof="0">
                <a:ln>
                  <a:noFill/>
                </a:ln>
                <a:solidFill>
                  <a:prstClr val="white">
                    <a:lumMod val="95000"/>
                  </a:prstClr>
                </a:solidFill>
                <a:effectLst/>
                <a:uLnTx/>
                <a:uFillTx/>
                <a:latin typeface="Consolas" panose="020B0609020204030204" pitchFamily="49"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lumMod val="95000"/>
                </a:prstClr>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6877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13D96-ADD7-4AB5-9DBE-06A44F8A3BF9}"/>
              </a:ext>
            </a:extLst>
          </p:cNvPr>
          <p:cNvSpPr>
            <a:spLocks noGrp="1"/>
          </p:cNvSpPr>
          <p:nvPr>
            <p:ph type="title"/>
          </p:nvPr>
        </p:nvSpPr>
        <p:spPr/>
        <p:txBody>
          <a:bodyPr/>
          <a:lstStyle/>
          <a:p>
            <a:r>
              <a:rPr lang="en-US" dirty="0"/>
              <a:t>Intra-Operator Parallelism</a:t>
            </a:r>
          </a:p>
        </p:txBody>
      </p:sp>
      <p:sp>
        <p:nvSpPr>
          <p:cNvPr id="4" name="Content Placeholder 3">
            <a:extLst>
              <a:ext uri="{FF2B5EF4-FFF2-40B4-BE49-F238E27FC236}">
                <a16:creationId xmlns:a16="http://schemas.microsoft.com/office/drawing/2014/main" id="{BE730582-54A4-4708-A738-7E19258A83CE}"/>
              </a:ext>
            </a:extLst>
          </p:cNvPr>
          <p:cNvSpPr>
            <a:spLocks noGrp="1"/>
          </p:cNvSpPr>
          <p:nvPr>
            <p:ph idx="1"/>
          </p:nvPr>
        </p:nvSpPr>
        <p:spPr/>
        <p:txBody>
          <a:bodyPr/>
          <a:lstStyle/>
          <a:p>
            <a:r>
              <a:rPr lang="en-US" b="1" dirty="0"/>
              <a:t>Approach #1: Intra-Operator (Horizontal)</a:t>
            </a:r>
          </a:p>
          <a:p>
            <a:pPr marL="342900" lvl="1"/>
            <a:r>
              <a:rPr lang="en-US" dirty="0"/>
              <a:t>Operators are decomposed into independent instances that perform the same function on different subsets of data.</a:t>
            </a:r>
          </a:p>
          <a:p>
            <a:endParaRPr lang="en-US" sz="1200" dirty="0"/>
          </a:p>
          <a:p>
            <a:r>
              <a:rPr lang="en-US" dirty="0"/>
              <a:t>The DBMS inserts an </a:t>
            </a:r>
            <a:r>
              <a:rPr lang="en-US" b="1" u="sng" dirty="0"/>
              <a:t>exchange</a:t>
            </a:r>
            <a:r>
              <a:rPr lang="en-US" dirty="0"/>
              <a:t> operator into the query plan to coalesce/split results from multiple children/parent operators.</a:t>
            </a:r>
          </a:p>
          <a:p>
            <a:pPr lvl="1"/>
            <a:r>
              <a:rPr lang="en-US" dirty="0"/>
              <a:t>Postgres calls this “gather”</a:t>
            </a:r>
          </a:p>
        </p:txBody>
      </p:sp>
      <p:sp>
        <p:nvSpPr>
          <p:cNvPr id="5" name="Slide Number Placeholder 3">
            <a:extLst>
              <a:ext uri="{FF2B5EF4-FFF2-40B4-BE49-F238E27FC236}">
                <a16:creationId xmlns:a16="http://schemas.microsoft.com/office/drawing/2014/main" id="{D32C90F5-DB2E-E2B3-A5DF-96D8FF41D77D}"/>
              </a:ext>
            </a:extLst>
          </p:cNvPr>
          <p:cNvSpPr>
            <a:spLocks noGrp="1"/>
          </p:cNvSpPr>
          <p:nvPr>
            <p:ph type="sldNum" sz="quarter" idx="4"/>
          </p:nvPr>
        </p:nvSpPr>
        <p:spPr/>
        <p:txBody>
          <a:bodyPr/>
          <a:lstStyle/>
          <a:p>
            <a:pPr algn="r"/>
            <a:fld id="{97DD1AB5-42BA-4E8A-BFEE-435884E16AAB}" type="slidenum">
              <a:rPr lang="en-US" smtClean="0"/>
              <a:pPr algn="r"/>
              <a:t>20</a:t>
            </a:fld>
            <a:endParaRPr lang="en-US" dirty="0"/>
          </a:p>
        </p:txBody>
      </p:sp>
    </p:spTree>
    <p:extLst>
      <p:ext uri="{BB962C8B-B14F-4D97-AF65-F5344CB8AC3E}">
        <p14:creationId xmlns:p14="http://schemas.microsoft.com/office/powerpoint/2010/main" val="425634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8"/>
          <p:cNvSpPr>
            <a:spLocks noChangeArrowheads="1"/>
          </p:cNvSpPr>
          <p:nvPr/>
        </p:nvSpPr>
        <p:spPr bwMode="auto">
          <a:xfrm>
            <a:off x="838200" y="895350"/>
            <a:ext cx="4572000" cy="3844181"/>
          </a:xfrm>
          <a:prstGeom prst="rect">
            <a:avLst/>
          </a:prstGeom>
          <a:solidFill>
            <a:schemeClr val="bg1">
              <a:lumMod val="85000"/>
            </a:schemeClr>
          </a:solidFill>
          <a:ln w="19050" algn="ctr">
            <a:noFill/>
            <a:round/>
            <a:headEnd type="none" w="sm" len="sm"/>
            <a:tailEnd type="triangle" w="med" len="med"/>
          </a:ln>
        </p:spPr>
        <p:txBody>
          <a:bodyPr wrap="none" anchor="ctr"/>
          <a:lstStyle/>
          <a:p>
            <a:endParaRPr lang="en-US" dirty="0"/>
          </a:p>
        </p:txBody>
      </p:sp>
      <p:grpSp>
        <p:nvGrpSpPr>
          <p:cNvPr id="241" name="Group 240">
            <a:extLst>
              <a:ext uri="{FF2B5EF4-FFF2-40B4-BE49-F238E27FC236}">
                <a16:creationId xmlns:a16="http://schemas.microsoft.com/office/drawing/2014/main" id="{A354396B-F06B-3AC3-03F8-F82A04C545F3}"/>
              </a:ext>
            </a:extLst>
          </p:cNvPr>
          <p:cNvGrpSpPr/>
          <p:nvPr/>
        </p:nvGrpSpPr>
        <p:grpSpPr>
          <a:xfrm>
            <a:off x="3013706" y="1393197"/>
            <a:ext cx="2315967" cy="3235952"/>
            <a:chOff x="3013706" y="1393197"/>
            <a:chExt cx="2315967" cy="3235952"/>
          </a:xfrm>
        </p:grpSpPr>
        <p:sp>
          <p:nvSpPr>
            <p:cNvPr id="231" name="Freeform: Shape 230">
              <a:extLst>
                <a:ext uri="{FF2B5EF4-FFF2-40B4-BE49-F238E27FC236}">
                  <a16:creationId xmlns:a16="http://schemas.microsoft.com/office/drawing/2014/main" id="{12B39244-058C-C401-FD3F-C4BEA8C0B3D6}"/>
                </a:ext>
              </a:extLst>
            </p:cNvPr>
            <p:cNvSpPr/>
            <p:nvPr/>
          </p:nvSpPr>
          <p:spPr>
            <a:xfrm>
              <a:off x="3013706" y="1403095"/>
              <a:ext cx="881878" cy="3226054"/>
            </a:xfrm>
            <a:custGeom>
              <a:avLst/>
              <a:gdLst>
                <a:gd name="connsiteX0" fmla="*/ 4891 w 881878"/>
                <a:gd name="connsiteY0" fmla="*/ 0 h 3226054"/>
                <a:gd name="connsiteX1" fmla="*/ 190839 w 881878"/>
                <a:gd name="connsiteY1" fmla="*/ 0 h 3226054"/>
                <a:gd name="connsiteX2" fmla="*/ 195730 w 881878"/>
                <a:gd name="connsiteY2" fmla="*/ 4891 h 3226054"/>
                <a:gd name="connsiteX3" fmla="*/ 195730 w 881878"/>
                <a:gd name="connsiteY3" fmla="*/ 640377 h 3226054"/>
                <a:gd name="connsiteX4" fmla="*/ 251997 w 881878"/>
                <a:gd name="connsiteY4" fmla="*/ 640377 h 3226054"/>
                <a:gd name="connsiteX5" fmla="*/ 256888 w 881878"/>
                <a:gd name="connsiteY5" fmla="*/ 645268 h 3226054"/>
                <a:gd name="connsiteX6" fmla="*/ 256888 w 881878"/>
                <a:gd name="connsiteY6" fmla="*/ 1048222 h 3226054"/>
                <a:gd name="connsiteX7" fmla="*/ 864740 w 881878"/>
                <a:gd name="connsiteY7" fmla="*/ 1048222 h 3226054"/>
                <a:gd name="connsiteX8" fmla="*/ 881878 w 881878"/>
                <a:gd name="connsiteY8" fmla="*/ 1065360 h 3226054"/>
                <a:gd name="connsiteX9" fmla="*/ 881878 w 881878"/>
                <a:gd name="connsiteY9" fmla="*/ 3208916 h 3226054"/>
                <a:gd name="connsiteX10" fmla="*/ 864740 w 881878"/>
                <a:gd name="connsiteY10" fmla="*/ 3226054 h 3226054"/>
                <a:gd name="connsiteX11" fmla="*/ 213216 w 881878"/>
                <a:gd name="connsiteY11" fmla="*/ 3226054 h 3226054"/>
                <a:gd name="connsiteX12" fmla="*/ 196078 w 881878"/>
                <a:gd name="connsiteY12" fmla="*/ 3208916 h 3226054"/>
                <a:gd name="connsiteX13" fmla="*/ 196078 w 881878"/>
                <a:gd name="connsiteY13" fmla="*/ 1081382 h 3226054"/>
                <a:gd name="connsiteX14" fmla="*/ 66049 w 881878"/>
                <a:gd name="connsiteY14" fmla="*/ 1081382 h 3226054"/>
                <a:gd name="connsiteX15" fmla="*/ 61158 w 881878"/>
                <a:gd name="connsiteY15" fmla="*/ 1076491 h 3226054"/>
                <a:gd name="connsiteX16" fmla="*/ 61158 w 881878"/>
                <a:gd name="connsiteY16" fmla="*/ 711455 h 3226054"/>
                <a:gd name="connsiteX17" fmla="*/ 4891 w 881878"/>
                <a:gd name="connsiteY17" fmla="*/ 711455 h 3226054"/>
                <a:gd name="connsiteX18" fmla="*/ 0 w 881878"/>
                <a:gd name="connsiteY18" fmla="*/ 706564 h 3226054"/>
                <a:gd name="connsiteX19" fmla="*/ 0 w 881878"/>
                <a:gd name="connsiteY19" fmla="*/ 4891 h 3226054"/>
                <a:gd name="connsiteX20" fmla="*/ 4891 w 881878"/>
                <a:gd name="connsiteY20" fmla="*/ 0 h 322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1878" h="3226054">
                  <a:moveTo>
                    <a:pt x="4891" y="0"/>
                  </a:moveTo>
                  <a:lnTo>
                    <a:pt x="190839" y="0"/>
                  </a:lnTo>
                  <a:cubicBezTo>
                    <a:pt x="193540" y="0"/>
                    <a:pt x="195730" y="2190"/>
                    <a:pt x="195730" y="4891"/>
                  </a:cubicBezTo>
                  <a:lnTo>
                    <a:pt x="195730" y="640377"/>
                  </a:lnTo>
                  <a:lnTo>
                    <a:pt x="251997" y="640377"/>
                  </a:lnTo>
                  <a:cubicBezTo>
                    <a:pt x="254698" y="640377"/>
                    <a:pt x="256888" y="642567"/>
                    <a:pt x="256888" y="645268"/>
                  </a:cubicBezTo>
                  <a:lnTo>
                    <a:pt x="256888" y="1048222"/>
                  </a:lnTo>
                  <a:lnTo>
                    <a:pt x="864740" y="1048222"/>
                  </a:lnTo>
                  <a:cubicBezTo>
                    <a:pt x="874205" y="1048222"/>
                    <a:pt x="881878" y="1055895"/>
                    <a:pt x="881878" y="1065360"/>
                  </a:cubicBezTo>
                  <a:lnTo>
                    <a:pt x="881878" y="3208916"/>
                  </a:lnTo>
                  <a:cubicBezTo>
                    <a:pt x="881878" y="3218381"/>
                    <a:pt x="874205" y="3226054"/>
                    <a:pt x="864740" y="3226054"/>
                  </a:cubicBezTo>
                  <a:lnTo>
                    <a:pt x="213216" y="3226054"/>
                  </a:lnTo>
                  <a:cubicBezTo>
                    <a:pt x="203751" y="3226054"/>
                    <a:pt x="196078" y="3218381"/>
                    <a:pt x="196078" y="3208916"/>
                  </a:cubicBezTo>
                  <a:lnTo>
                    <a:pt x="196078" y="1081382"/>
                  </a:lnTo>
                  <a:lnTo>
                    <a:pt x="66049" y="1081382"/>
                  </a:lnTo>
                  <a:cubicBezTo>
                    <a:pt x="63348" y="1081382"/>
                    <a:pt x="61158" y="1079192"/>
                    <a:pt x="61158" y="1076491"/>
                  </a:cubicBezTo>
                  <a:lnTo>
                    <a:pt x="61158" y="711455"/>
                  </a:lnTo>
                  <a:lnTo>
                    <a:pt x="4891" y="711455"/>
                  </a:lnTo>
                  <a:cubicBezTo>
                    <a:pt x="2190" y="711455"/>
                    <a:pt x="0" y="709265"/>
                    <a:pt x="0" y="706564"/>
                  </a:cubicBezTo>
                  <a:lnTo>
                    <a:pt x="0" y="4891"/>
                  </a:lnTo>
                  <a:cubicBezTo>
                    <a:pt x="0" y="2190"/>
                    <a:pt x="2190" y="0"/>
                    <a:pt x="4891" y="0"/>
                  </a:cubicBezTo>
                  <a:close/>
                </a:path>
              </a:pathLst>
            </a:custGeom>
            <a:solidFill>
              <a:srgbClr val="474866">
                <a:alpha val="25098"/>
              </a:srgbClr>
            </a:solidFill>
            <a:ln w="19050">
              <a:solidFill>
                <a:srgbClr val="4748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 name="Freeform: Shape 234">
              <a:extLst>
                <a:ext uri="{FF2B5EF4-FFF2-40B4-BE49-F238E27FC236}">
                  <a16:creationId xmlns:a16="http://schemas.microsoft.com/office/drawing/2014/main" id="{CC33EA8A-988C-F5C1-DD0D-E5590050D49A}"/>
                </a:ext>
              </a:extLst>
            </p:cNvPr>
            <p:cNvSpPr/>
            <p:nvPr/>
          </p:nvSpPr>
          <p:spPr>
            <a:xfrm rot="16200000">
              <a:off x="2324854" y="2335064"/>
              <a:ext cx="3226052" cy="1362117"/>
            </a:xfrm>
            <a:custGeom>
              <a:avLst/>
              <a:gdLst>
                <a:gd name="connsiteX0" fmla="*/ 3205696 w 3205696"/>
                <a:gd name="connsiteY0" fmla="*/ 4385 h 1362117"/>
                <a:gd name="connsiteX1" fmla="*/ 3205696 w 3205696"/>
                <a:gd name="connsiteY1" fmla="*/ 171103 h 1362117"/>
                <a:gd name="connsiteX2" fmla="*/ 3201311 w 3205696"/>
                <a:gd name="connsiteY2" fmla="*/ 175488 h 1362117"/>
                <a:gd name="connsiteX3" fmla="*/ 2250545 w 3205696"/>
                <a:gd name="connsiteY3" fmla="*/ 175488 h 1362117"/>
                <a:gd name="connsiteX4" fmla="*/ 2250545 w 3205696"/>
                <a:gd name="connsiteY4" fmla="*/ 1158394 h 1362117"/>
                <a:gd name="connsiteX5" fmla="*/ 2246160 w 3205696"/>
                <a:gd name="connsiteY5" fmla="*/ 1162779 h 1362117"/>
                <a:gd name="connsiteX6" fmla="*/ 2177832 w 3205696"/>
                <a:gd name="connsiteY6" fmla="*/ 1162779 h 1362117"/>
                <a:gd name="connsiteX7" fmla="*/ 2177832 w 3205696"/>
                <a:gd name="connsiteY7" fmla="*/ 1344979 h 1362117"/>
                <a:gd name="connsiteX8" fmla="*/ 2160694 w 3205696"/>
                <a:gd name="connsiteY8" fmla="*/ 1362117 h 1362117"/>
                <a:gd name="connsiteX9" fmla="*/ 17138 w 3205696"/>
                <a:gd name="connsiteY9" fmla="*/ 1362117 h 1362117"/>
                <a:gd name="connsiteX10" fmla="*/ 0 w 3205696"/>
                <a:gd name="connsiteY10" fmla="*/ 1344979 h 1362117"/>
                <a:gd name="connsiteX11" fmla="*/ 0 w 3205696"/>
                <a:gd name="connsiteY11" fmla="*/ 693455 h 1362117"/>
                <a:gd name="connsiteX12" fmla="*/ 17138 w 3205696"/>
                <a:gd name="connsiteY12" fmla="*/ 676317 h 1362117"/>
                <a:gd name="connsiteX13" fmla="*/ 2075057 w 3205696"/>
                <a:gd name="connsiteY13" fmla="*/ 676317 h 1362117"/>
                <a:gd name="connsiteX14" fmla="*/ 2075057 w 3205696"/>
                <a:gd name="connsiteY14" fmla="*/ 51984 h 1362117"/>
                <a:gd name="connsiteX15" fmla="*/ 2079442 w 3205696"/>
                <a:gd name="connsiteY15" fmla="*/ 47599 h 1362117"/>
                <a:gd name="connsiteX16" fmla="*/ 2177832 w 3205696"/>
                <a:gd name="connsiteY16" fmla="*/ 47599 h 1362117"/>
                <a:gd name="connsiteX17" fmla="*/ 2177832 w 3205696"/>
                <a:gd name="connsiteY17" fmla="*/ 4385 h 1362117"/>
                <a:gd name="connsiteX18" fmla="*/ 2182217 w 3205696"/>
                <a:gd name="connsiteY18" fmla="*/ 0 h 1362117"/>
                <a:gd name="connsiteX19" fmla="*/ 3201311 w 3205696"/>
                <a:gd name="connsiteY19" fmla="*/ 0 h 1362117"/>
                <a:gd name="connsiteX20" fmla="*/ 3205696 w 3205696"/>
                <a:gd name="connsiteY20" fmla="*/ 4385 h 136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05696" h="1362117">
                  <a:moveTo>
                    <a:pt x="3205696" y="4385"/>
                  </a:moveTo>
                  <a:lnTo>
                    <a:pt x="3205696" y="171103"/>
                  </a:lnTo>
                  <a:cubicBezTo>
                    <a:pt x="3205696" y="173525"/>
                    <a:pt x="3203733" y="175488"/>
                    <a:pt x="3201311" y="175488"/>
                  </a:cubicBezTo>
                  <a:lnTo>
                    <a:pt x="2250545" y="175488"/>
                  </a:lnTo>
                  <a:lnTo>
                    <a:pt x="2250545" y="1158394"/>
                  </a:lnTo>
                  <a:cubicBezTo>
                    <a:pt x="2250545" y="1160816"/>
                    <a:pt x="2248582" y="1162779"/>
                    <a:pt x="2246160" y="1162779"/>
                  </a:cubicBezTo>
                  <a:lnTo>
                    <a:pt x="2177832" y="1162779"/>
                  </a:lnTo>
                  <a:lnTo>
                    <a:pt x="2177832" y="1344979"/>
                  </a:lnTo>
                  <a:cubicBezTo>
                    <a:pt x="2177832" y="1354444"/>
                    <a:pt x="2170159" y="1362117"/>
                    <a:pt x="2160694" y="1362117"/>
                  </a:cubicBezTo>
                  <a:lnTo>
                    <a:pt x="17138" y="1362117"/>
                  </a:lnTo>
                  <a:cubicBezTo>
                    <a:pt x="7673" y="1362117"/>
                    <a:pt x="0" y="1354444"/>
                    <a:pt x="0" y="1344979"/>
                  </a:cubicBezTo>
                  <a:lnTo>
                    <a:pt x="0" y="693455"/>
                  </a:lnTo>
                  <a:cubicBezTo>
                    <a:pt x="0" y="683990"/>
                    <a:pt x="7673" y="676317"/>
                    <a:pt x="17138" y="676317"/>
                  </a:cubicBezTo>
                  <a:lnTo>
                    <a:pt x="2075057" y="676317"/>
                  </a:lnTo>
                  <a:lnTo>
                    <a:pt x="2075057" y="51984"/>
                  </a:lnTo>
                  <a:cubicBezTo>
                    <a:pt x="2075057" y="49562"/>
                    <a:pt x="2077020" y="47599"/>
                    <a:pt x="2079442" y="47599"/>
                  </a:cubicBezTo>
                  <a:lnTo>
                    <a:pt x="2177832" y="47599"/>
                  </a:lnTo>
                  <a:lnTo>
                    <a:pt x="2177832" y="4385"/>
                  </a:lnTo>
                  <a:cubicBezTo>
                    <a:pt x="2177832" y="1963"/>
                    <a:pt x="2179795" y="0"/>
                    <a:pt x="2182217" y="0"/>
                  </a:cubicBezTo>
                  <a:lnTo>
                    <a:pt x="3201311" y="0"/>
                  </a:lnTo>
                  <a:cubicBezTo>
                    <a:pt x="3203733" y="0"/>
                    <a:pt x="3205696" y="1963"/>
                    <a:pt x="3205696" y="4385"/>
                  </a:cubicBezTo>
                  <a:close/>
                </a:path>
              </a:pathLst>
            </a:custGeom>
            <a:solidFill>
              <a:srgbClr val="474866">
                <a:alpha val="25098"/>
              </a:srgbClr>
            </a:solidFill>
            <a:ln w="19050">
              <a:solidFill>
                <a:srgbClr val="4748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0" name="Freeform: Shape 239">
              <a:extLst>
                <a:ext uri="{FF2B5EF4-FFF2-40B4-BE49-F238E27FC236}">
                  <a16:creationId xmlns:a16="http://schemas.microsoft.com/office/drawing/2014/main" id="{C25B9D76-5844-CFE6-78F9-971732417356}"/>
                </a:ext>
              </a:extLst>
            </p:cNvPr>
            <p:cNvSpPr/>
            <p:nvPr/>
          </p:nvSpPr>
          <p:spPr>
            <a:xfrm rot="16200000">
              <a:off x="2778336" y="2077811"/>
              <a:ext cx="3235952" cy="1866723"/>
            </a:xfrm>
            <a:custGeom>
              <a:avLst/>
              <a:gdLst>
                <a:gd name="connsiteX0" fmla="*/ 3235952 w 3235952"/>
                <a:gd name="connsiteY0" fmla="*/ 4385 h 1866723"/>
                <a:gd name="connsiteX1" fmla="*/ 3235952 w 3235952"/>
                <a:gd name="connsiteY1" fmla="*/ 171103 h 1866723"/>
                <a:gd name="connsiteX2" fmla="*/ 3231568 w 3235952"/>
                <a:gd name="connsiteY2" fmla="*/ 175488 h 1866723"/>
                <a:gd name="connsiteX3" fmla="*/ 2383911 w 3235952"/>
                <a:gd name="connsiteY3" fmla="*/ 175488 h 1866723"/>
                <a:gd name="connsiteX4" fmla="*/ 2383911 w 3235952"/>
                <a:gd name="connsiteY4" fmla="*/ 1577106 h 1866723"/>
                <a:gd name="connsiteX5" fmla="*/ 2379526 w 3235952"/>
                <a:gd name="connsiteY5" fmla="*/ 1581491 h 1866723"/>
                <a:gd name="connsiteX6" fmla="*/ 2291838 w 3235952"/>
                <a:gd name="connsiteY6" fmla="*/ 1581491 h 1866723"/>
                <a:gd name="connsiteX7" fmla="*/ 2287782 w 3235952"/>
                <a:gd name="connsiteY7" fmla="*/ 1585547 h 1866723"/>
                <a:gd name="connsiteX8" fmla="*/ 2177833 w 3235952"/>
                <a:gd name="connsiteY8" fmla="*/ 1585547 h 1866723"/>
                <a:gd name="connsiteX9" fmla="*/ 2177833 w 3235952"/>
                <a:gd name="connsiteY9" fmla="*/ 1849585 h 1866723"/>
                <a:gd name="connsiteX10" fmla="*/ 2160695 w 3235952"/>
                <a:gd name="connsiteY10" fmla="*/ 1866723 h 1866723"/>
                <a:gd name="connsiteX11" fmla="*/ 17138 w 3235952"/>
                <a:gd name="connsiteY11" fmla="*/ 1866722 h 1866723"/>
                <a:gd name="connsiteX12" fmla="*/ 0 w 3235952"/>
                <a:gd name="connsiteY12" fmla="*/ 1849584 h 1866723"/>
                <a:gd name="connsiteX13" fmla="*/ 0 w 3235952"/>
                <a:gd name="connsiteY13" fmla="*/ 1198060 h 1866723"/>
                <a:gd name="connsiteX14" fmla="*/ 17138 w 3235952"/>
                <a:gd name="connsiteY14" fmla="*/ 1180922 h 1866723"/>
                <a:gd name="connsiteX15" fmla="*/ 2160695 w 3235952"/>
                <a:gd name="connsiteY15" fmla="*/ 1180922 h 1866723"/>
                <a:gd name="connsiteX16" fmla="*/ 2177833 w 3235952"/>
                <a:gd name="connsiteY16" fmla="*/ 1198060 h 1866723"/>
                <a:gd name="connsiteX17" fmla="*/ 2177833 w 3235952"/>
                <a:gd name="connsiteY17" fmla="*/ 1356948 h 1866723"/>
                <a:gd name="connsiteX18" fmla="*/ 2208423 w 3235952"/>
                <a:gd name="connsiteY18" fmla="*/ 1356948 h 1866723"/>
                <a:gd name="connsiteX19" fmla="*/ 2208423 w 3235952"/>
                <a:gd name="connsiteY19" fmla="*/ 171438 h 1866723"/>
                <a:gd name="connsiteX20" fmla="*/ 2208089 w 3235952"/>
                <a:gd name="connsiteY20" fmla="*/ 171103 h 1866723"/>
                <a:gd name="connsiteX21" fmla="*/ 2208089 w 3235952"/>
                <a:gd name="connsiteY21" fmla="*/ 4385 h 1866723"/>
                <a:gd name="connsiteX22" fmla="*/ 2212474 w 3235952"/>
                <a:gd name="connsiteY22" fmla="*/ 0 h 1866723"/>
                <a:gd name="connsiteX23" fmla="*/ 3231568 w 3235952"/>
                <a:gd name="connsiteY23" fmla="*/ 0 h 1866723"/>
                <a:gd name="connsiteX24" fmla="*/ 3235952 w 3235952"/>
                <a:gd name="connsiteY24" fmla="*/ 4385 h 186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35952" h="1866723">
                  <a:moveTo>
                    <a:pt x="3235952" y="4385"/>
                  </a:moveTo>
                  <a:lnTo>
                    <a:pt x="3235952" y="171103"/>
                  </a:lnTo>
                  <a:cubicBezTo>
                    <a:pt x="3235952" y="173525"/>
                    <a:pt x="3233990" y="175488"/>
                    <a:pt x="3231568" y="175488"/>
                  </a:cubicBezTo>
                  <a:lnTo>
                    <a:pt x="2383911" y="175488"/>
                  </a:lnTo>
                  <a:lnTo>
                    <a:pt x="2383911" y="1577106"/>
                  </a:lnTo>
                  <a:cubicBezTo>
                    <a:pt x="2383911" y="1579528"/>
                    <a:pt x="2381948" y="1581491"/>
                    <a:pt x="2379526" y="1581491"/>
                  </a:cubicBezTo>
                  <a:lnTo>
                    <a:pt x="2291838" y="1581491"/>
                  </a:lnTo>
                  <a:lnTo>
                    <a:pt x="2287782" y="1585547"/>
                  </a:lnTo>
                  <a:lnTo>
                    <a:pt x="2177833" y="1585547"/>
                  </a:lnTo>
                  <a:lnTo>
                    <a:pt x="2177833" y="1849585"/>
                  </a:lnTo>
                  <a:cubicBezTo>
                    <a:pt x="2177833" y="1859050"/>
                    <a:pt x="2170160" y="1866723"/>
                    <a:pt x="2160695" y="1866723"/>
                  </a:cubicBezTo>
                  <a:lnTo>
                    <a:pt x="17138" y="1866722"/>
                  </a:lnTo>
                  <a:cubicBezTo>
                    <a:pt x="7673" y="1866722"/>
                    <a:pt x="0" y="1859049"/>
                    <a:pt x="0" y="1849584"/>
                  </a:cubicBezTo>
                  <a:lnTo>
                    <a:pt x="0" y="1198060"/>
                  </a:lnTo>
                  <a:cubicBezTo>
                    <a:pt x="0" y="1188595"/>
                    <a:pt x="7673" y="1180922"/>
                    <a:pt x="17138" y="1180922"/>
                  </a:cubicBezTo>
                  <a:lnTo>
                    <a:pt x="2160695" y="1180922"/>
                  </a:lnTo>
                  <a:cubicBezTo>
                    <a:pt x="2170160" y="1180922"/>
                    <a:pt x="2177833" y="1188595"/>
                    <a:pt x="2177833" y="1198060"/>
                  </a:cubicBezTo>
                  <a:lnTo>
                    <a:pt x="2177833" y="1356948"/>
                  </a:lnTo>
                  <a:lnTo>
                    <a:pt x="2208423" y="1356948"/>
                  </a:lnTo>
                  <a:lnTo>
                    <a:pt x="2208423" y="171438"/>
                  </a:lnTo>
                  <a:lnTo>
                    <a:pt x="2208089" y="171103"/>
                  </a:lnTo>
                  <a:lnTo>
                    <a:pt x="2208089" y="4385"/>
                  </a:lnTo>
                  <a:cubicBezTo>
                    <a:pt x="2208089" y="1963"/>
                    <a:pt x="2210052" y="0"/>
                    <a:pt x="2212474" y="0"/>
                  </a:cubicBezTo>
                  <a:lnTo>
                    <a:pt x="3231568" y="0"/>
                  </a:lnTo>
                  <a:cubicBezTo>
                    <a:pt x="3233990" y="0"/>
                    <a:pt x="3235952" y="1963"/>
                    <a:pt x="3235952" y="4385"/>
                  </a:cubicBezTo>
                  <a:close/>
                </a:path>
              </a:pathLst>
            </a:custGeom>
            <a:solidFill>
              <a:srgbClr val="474866">
                <a:alpha val="25098"/>
              </a:srgbClr>
            </a:solidFill>
            <a:ln w="19050">
              <a:solidFill>
                <a:srgbClr val="4748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7" name="Group 26">
            <a:extLst>
              <a:ext uri="{FF2B5EF4-FFF2-40B4-BE49-F238E27FC236}">
                <a16:creationId xmlns:a16="http://schemas.microsoft.com/office/drawing/2014/main" id="{155702D0-E89C-7CC5-43B6-A8B2B8E1E0DB}"/>
              </a:ext>
            </a:extLst>
          </p:cNvPr>
          <p:cNvGrpSpPr/>
          <p:nvPr/>
        </p:nvGrpSpPr>
        <p:grpSpPr>
          <a:xfrm>
            <a:off x="1022698" y="2451317"/>
            <a:ext cx="2119889" cy="2177832"/>
            <a:chOff x="1022698" y="2451317"/>
            <a:chExt cx="2119889" cy="2177832"/>
          </a:xfrm>
        </p:grpSpPr>
        <p:sp>
          <p:nvSpPr>
            <p:cNvPr id="21" name="Rectangle: Rounded Corners 20">
              <a:extLst>
                <a:ext uri="{FF2B5EF4-FFF2-40B4-BE49-F238E27FC236}">
                  <a16:creationId xmlns:a16="http://schemas.microsoft.com/office/drawing/2014/main" id="{2D462D23-6F91-D72F-F672-78F0B73048B1}"/>
                </a:ext>
              </a:extLst>
            </p:cNvPr>
            <p:cNvSpPr/>
            <p:nvPr/>
          </p:nvSpPr>
          <p:spPr>
            <a:xfrm>
              <a:off x="1022698" y="2451317"/>
              <a:ext cx="685800" cy="2177832"/>
            </a:xfrm>
            <a:prstGeom prst="roundRect">
              <a:avLst>
                <a:gd name="adj" fmla="val 2499"/>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14041416-9ED0-DE25-F38F-060C72CC4ECB}"/>
                </a:ext>
              </a:extLst>
            </p:cNvPr>
            <p:cNvSpPr/>
            <p:nvPr/>
          </p:nvSpPr>
          <p:spPr>
            <a:xfrm>
              <a:off x="1745738" y="2451317"/>
              <a:ext cx="685800" cy="2177832"/>
            </a:xfrm>
            <a:prstGeom prst="roundRect">
              <a:avLst>
                <a:gd name="adj" fmla="val 2499"/>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7A25DDFE-3A79-90A8-427C-08AE3E327440}"/>
                </a:ext>
              </a:extLst>
            </p:cNvPr>
            <p:cNvSpPr/>
            <p:nvPr/>
          </p:nvSpPr>
          <p:spPr>
            <a:xfrm>
              <a:off x="2456787" y="2451317"/>
              <a:ext cx="685800" cy="2177832"/>
            </a:xfrm>
            <a:prstGeom prst="roundRect">
              <a:avLst>
                <a:gd name="adj" fmla="val 2499"/>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2" name="Text Box 4">
            <a:extLst>
              <a:ext uri="{FF2B5EF4-FFF2-40B4-BE49-F238E27FC236}">
                <a16:creationId xmlns:a16="http://schemas.microsoft.com/office/drawing/2014/main" id="{1A51D80E-4895-4FD4-991E-E60AAFA24677}"/>
              </a:ext>
            </a:extLst>
          </p:cNvPr>
          <p:cNvSpPr txBox="1">
            <a:spLocks noChangeArrowheads="1"/>
          </p:cNvSpPr>
          <p:nvPr/>
        </p:nvSpPr>
        <p:spPr bwMode="auto">
          <a:xfrm>
            <a:off x="6096000" y="895350"/>
            <a:ext cx="2895600" cy="1338828"/>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800" dirty="0">
                <a:solidFill>
                  <a:schemeClr val="tx1">
                    <a:lumMod val="65000"/>
                    <a:lumOff val="35000"/>
                  </a:schemeClr>
                </a:solidFill>
              </a:rPr>
              <a:t>SELECT</a:t>
            </a:r>
            <a:r>
              <a:rPr lang="en-US" sz="1800" b="0" dirty="0">
                <a:solidFill>
                  <a:schemeClr val="tx1">
                    <a:lumMod val="65000"/>
                    <a:lumOff val="35000"/>
                  </a:schemeClr>
                </a:solidFill>
              </a:rPr>
              <a:t> A.id, </a:t>
            </a:r>
            <a:r>
              <a:rPr lang="en-US" sz="1800" b="0" dirty="0" err="1">
                <a:solidFill>
                  <a:schemeClr val="tx1">
                    <a:lumMod val="65000"/>
                    <a:lumOff val="35000"/>
                  </a:schemeClr>
                </a:solidFill>
              </a:rPr>
              <a:t>B.value</a:t>
            </a:r>
            <a:endParaRPr lang="en-US" sz="1800" b="0" dirty="0">
              <a:solidFill>
                <a:schemeClr val="tx1">
                  <a:lumMod val="65000"/>
                  <a:lumOff val="35000"/>
                </a:schemeClr>
              </a:solidFill>
            </a:endParaRPr>
          </a:p>
          <a:p>
            <a:r>
              <a:rPr lang="en-US" sz="1800" b="0" dirty="0">
                <a:solidFill>
                  <a:schemeClr val="tx1">
                    <a:lumMod val="65000"/>
                    <a:lumOff val="35000"/>
                  </a:schemeClr>
                </a:solidFill>
              </a:rPr>
              <a:t>  </a:t>
            </a:r>
            <a:r>
              <a:rPr lang="en-US" sz="1800" dirty="0">
                <a:solidFill>
                  <a:schemeClr val="tx1">
                    <a:lumMod val="65000"/>
                    <a:lumOff val="35000"/>
                  </a:schemeClr>
                </a:solidFill>
              </a:rPr>
              <a:t>FROM</a:t>
            </a:r>
            <a:r>
              <a:rPr lang="en-US" sz="1800" b="0" dirty="0">
                <a:solidFill>
                  <a:schemeClr val="tx1">
                    <a:lumMod val="65000"/>
                    <a:lumOff val="35000"/>
                  </a:schemeClr>
                </a:solidFill>
              </a:rPr>
              <a:t> A </a:t>
            </a:r>
            <a:r>
              <a:rPr lang="en-US" sz="1800" dirty="0">
                <a:solidFill>
                  <a:schemeClr val="tx1">
                    <a:lumMod val="65000"/>
                    <a:lumOff val="35000"/>
                  </a:schemeClr>
                </a:solidFill>
              </a:rPr>
              <a:t>JOIN</a:t>
            </a:r>
            <a:r>
              <a:rPr lang="en-US" sz="1800" b="0" dirty="0">
                <a:solidFill>
                  <a:schemeClr val="tx1">
                    <a:lumMod val="65000"/>
                    <a:lumOff val="35000"/>
                  </a:schemeClr>
                </a:solidFill>
              </a:rPr>
              <a:t> B</a:t>
            </a:r>
          </a:p>
          <a:p>
            <a:r>
              <a:rPr lang="en-US" sz="1800" b="0" dirty="0">
                <a:solidFill>
                  <a:schemeClr val="tx1">
                    <a:lumMod val="65000"/>
                    <a:lumOff val="35000"/>
                  </a:schemeClr>
                </a:solidFill>
              </a:rPr>
              <a:t> </a:t>
            </a:r>
            <a:r>
              <a:rPr lang="en-US" sz="1800" dirty="0">
                <a:solidFill>
                  <a:schemeClr val="tx1">
                    <a:lumMod val="65000"/>
                    <a:lumOff val="35000"/>
                  </a:schemeClr>
                </a:solidFill>
              </a:rPr>
              <a:t>   ON</a:t>
            </a:r>
            <a:r>
              <a:rPr lang="en-US" sz="1800" b="0" dirty="0">
                <a:solidFill>
                  <a:schemeClr val="tx1">
                    <a:lumMod val="65000"/>
                    <a:lumOff val="35000"/>
                  </a:schemeClr>
                </a:solidFill>
              </a:rPr>
              <a:t> A.id = B.id</a:t>
            </a:r>
          </a:p>
          <a:p>
            <a:r>
              <a:rPr lang="en-US" sz="1800" b="0" dirty="0">
                <a:solidFill>
                  <a:schemeClr val="tx1">
                    <a:lumMod val="65000"/>
                    <a:lumOff val="35000"/>
                  </a:schemeClr>
                </a:solidFill>
              </a:rPr>
              <a:t> </a:t>
            </a:r>
            <a:r>
              <a:rPr lang="en-US" sz="1800" dirty="0">
                <a:solidFill>
                  <a:schemeClr val="tx1">
                    <a:lumMod val="65000"/>
                    <a:lumOff val="35000"/>
                  </a:schemeClr>
                </a:solidFill>
              </a:rPr>
              <a:t>WHERE</a:t>
            </a:r>
            <a:r>
              <a:rPr lang="en-US" sz="1800" b="0" dirty="0">
                <a:solidFill>
                  <a:schemeClr val="tx1">
                    <a:lumMod val="65000"/>
                    <a:lumOff val="35000"/>
                  </a:schemeClr>
                </a:solidFill>
              </a:rPr>
              <a:t> </a:t>
            </a:r>
            <a:r>
              <a:rPr lang="en-US" sz="1800" b="0" dirty="0" err="1">
                <a:solidFill>
                  <a:schemeClr val="tx1">
                    <a:lumMod val="65000"/>
                    <a:lumOff val="35000"/>
                  </a:schemeClr>
                </a:solidFill>
              </a:rPr>
              <a:t>A.value</a:t>
            </a:r>
            <a:r>
              <a:rPr lang="en-US" sz="1800" b="0" dirty="0">
                <a:solidFill>
                  <a:schemeClr val="tx1">
                    <a:lumMod val="65000"/>
                    <a:lumOff val="35000"/>
                  </a:schemeClr>
                </a:solidFill>
              </a:rPr>
              <a:t> &lt; 99</a:t>
            </a:r>
          </a:p>
          <a:p>
            <a:r>
              <a:rPr lang="en-US" sz="1800" b="0" dirty="0">
                <a:solidFill>
                  <a:schemeClr val="tx1">
                    <a:lumMod val="65000"/>
                    <a:lumOff val="35000"/>
                  </a:schemeClr>
                </a:solidFill>
              </a:rPr>
              <a:t>   </a:t>
            </a:r>
            <a:r>
              <a:rPr lang="en-US" sz="1800" dirty="0">
                <a:solidFill>
                  <a:schemeClr val="tx1">
                    <a:lumMod val="65000"/>
                    <a:lumOff val="35000"/>
                  </a:schemeClr>
                </a:solidFill>
              </a:rPr>
              <a:t>AND</a:t>
            </a:r>
            <a:r>
              <a:rPr lang="en-US" sz="1800" b="0" dirty="0">
                <a:solidFill>
                  <a:schemeClr val="tx1">
                    <a:lumMod val="65000"/>
                    <a:lumOff val="35000"/>
                  </a:schemeClr>
                </a:solidFill>
              </a:rPr>
              <a:t> </a:t>
            </a:r>
            <a:r>
              <a:rPr lang="en-US" sz="1800" b="0" dirty="0" err="1">
                <a:solidFill>
                  <a:schemeClr val="tx1">
                    <a:lumMod val="65000"/>
                    <a:lumOff val="35000"/>
                  </a:schemeClr>
                </a:solidFill>
              </a:rPr>
              <a:t>B.value</a:t>
            </a:r>
            <a:r>
              <a:rPr lang="en-US" sz="1800" b="0" dirty="0">
                <a:solidFill>
                  <a:schemeClr val="tx1">
                    <a:lumMod val="65000"/>
                    <a:lumOff val="35000"/>
                  </a:schemeClr>
                </a:solidFill>
              </a:rPr>
              <a:t> &gt; 100</a:t>
            </a:r>
          </a:p>
        </p:txBody>
      </p:sp>
      <p:sp>
        <p:nvSpPr>
          <p:cNvPr id="203" name="Rectangle 68">
            <a:extLst>
              <a:ext uri="{FF2B5EF4-FFF2-40B4-BE49-F238E27FC236}">
                <a16:creationId xmlns:a16="http://schemas.microsoft.com/office/drawing/2014/main" id="{A1B9BE66-C6AF-4579-87BF-EBB8C1640716}"/>
              </a:ext>
            </a:extLst>
          </p:cNvPr>
          <p:cNvSpPr>
            <a:spLocks noChangeArrowheads="1"/>
          </p:cNvSpPr>
          <p:nvPr/>
        </p:nvSpPr>
        <p:spPr bwMode="auto">
          <a:xfrm>
            <a:off x="6096000" y="2371235"/>
            <a:ext cx="2895600" cy="2368296"/>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noAutofit/>
          </a:bodyPr>
          <a:lstStyle/>
          <a:p>
            <a:pPr>
              <a:lnSpc>
                <a:spcPct val="90000"/>
              </a:lnSpc>
            </a:pPr>
            <a:endParaRPr lang="en-US" b="1">
              <a:solidFill>
                <a:schemeClr val="tx1">
                  <a:lumMod val="75000"/>
                  <a:lumOff val="25000"/>
                </a:schemeClr>
              </a:solidFill>
              <a:latin typeface="Inconsolata" panose="00000509000000000000" pitchFamily="49" charset="0"/>
              <a:ea typeface="ＭＳ Ｐゴシック" pitchFamily="-112" charset="-128"/>
            </a:endParaRPr>
          </a:p>
        </p:txBody>
      </p:sp>
      <p:sp>
        <p:nvSpPr>
          <p:cNvPr id="5" name="Title 4"/>
          <p:cNvSpPr>
            <a:spLocks noGrp="1"/>
          </p:cNvSpPr>
          <p:nvPr>
            <p:ph type="title"/>
          </p:nvPr>
        </p:nvSpPr>
        <p:spPr/>
        <p:txBody>
          <a:bodyPr/>
          <a:lstStyle/>
          <a:p>
            <a:r>
              <a:rPr lang="en-US" dirty="0"/>
              <a:t>Intra-Operator Parallelism</a:t>
            </a:r>
          </a:p>
        </p:txBody>
      </p:sp>
      <p:sp>
        <p:nvSpPr>
          <p:cNvPr id="4" name="Slide Number Placeholder 3"/>
          <p:cNvSpPr>
            <a:spLocks noGrp="1"/>
          </p:cNvSpPr>
          <p:nvPr>
            <p:ph type="sldNum" sz="quarter" idx="4"/>
          </p:nvPr>
        </p:nvSpPr>
        <p:spPr/>
        <p:txBody>
          <a:bodyPr/>
          <a:lstStyle/>
          <a:p>
            <a:fld id="{97DD1AB5-42BA-4E8A-BFEE-435884E16AAB}" type="slidenum">
              <a:rPr lang="en-US" smtClean="0"/>
              <a:t>21</a:t>
            </a:fld>
            <a:endParaRPr lang="en-US"/>
          </a:p>
        </p:txBody>
      </p:sp>
      <p:grpSp>
        <p:nvGrpSpPr>
          <p:cNvPr id="250" name="Group 249"/>
          <p:cNvGrpSpPr/>
          <p:nvPr/>
        </p:nvGrpSpPr>
        <p:grpSpPr>
          <a:xfrm>
            <a:off x="1368506" y="2343150"/>
            <a:ext cx="1431558" cy="312384"/>
            <a:chOff x="4428965" y="2741218"/>
            <a:chExt cx="1431558" cy="312384"/>
          </a:xfrm>
        </p:grpSpPr>
        <p:cxnSp>
          <p:nvCxnSpPr>
            <p:cNvPr id="75" name="Straight Connector 42"/>
            <p:cNvCxnSpPr>
              <a:cxnSpLocks noChangeShapeType="1"/>
              <a:stCxn id="54" idx="0"/>
              <a:endCxn id="140" idx="2"/>
            </p:cNvCxnSpPr>
            <p:nvPr/>
          </p:nvCxnSpPr>
          <p:spPr bwMode="auto">
            <a:xfrm rot="16200000" flipV="1">
              <a:off x="5455929" y="2649007"/>
              <a:ext cx="312384" cy="496805"/>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78" name="Straight Connector 42"/>
            <p:cNvCxnSpPr>
              <a:cxnSpLocks noChangeShapeType="1"/>
              <a:stCxn id="53" idx="0"/>
              <a:endCxn id="137" idx="2"/>
            </p:cNvCxnSpPr>
            <p:nvPr/>
          </p:nvCxnSpPr>
          <p:spPr bwMode="auto">
            <a:xfrm flipV="1">
              <a:off x="5144744" y="2742331"/>
              <a:ext cx="0" cy="311271"/>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5" name="Straight Connector 42"/>
            <p:cNvCxnSpPr>
              <a:cxnSpLocks noChangeShapeType="1"/>
              <a:stCxn id="26" idx="0"/>
              <a:endCxn id="138" idx="2"/>
            </p:cNvCxnSpPr>
            <p:nvPr/>
          </p:nvCxnSpPr>
          <p:spPr bwMode="auto">
            <a:xfrm rot="5400000" flipH="1" flipV="1">
              <a:off x="4521176" y="2649007"/>
              <a:ext cx="312384" cy="496806"/>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46" name="Group 245"/>
          <p:cNvGrpSpPr/>
          <p:nvPr/>
        </p:nvGrpSpPr>
        <p:grpSpPr>
          <a:xfrm>
            <a:off x="1179994" y="3674840"/>
            <a:ext cx="1808582" cy="442778"/>
            <a:chOff x="4218469" y="3799278"/>
            <a:chExt cx="1808582" cy="442778"/>
          </a:xfrm>
        </p:grpSpPr>
        <p:sp>
          <p:nvSpPr>
            <p:cNvPr id="30" name="Text Box 13"/>
            <p:cNvSpPr txBox="1">
              <a:spLocks noChangeArrowheads="1"/>
            </p:cNvSpPr>
            <p:nvPr/>
          </p:nvSpPr>
          <p:spPr bwMode="auto">
            <a:xfrm>
              <a:off x="4934248" y="3799278"/>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pitchFamily="34" charset="0"/>
                  <a:ea typeface="Open Sans" pitchFamily="34" charset="0"/>
                  <a:cs typeface="Open Sans" pitchFamily="34" charset="0"/>
                </a:rPr>
                <a:t>2</a:t>
              </a:r>
              <a:endParaRPr lang="en-US" sz="2400" u="none" baseline="-25000" dirty="0">
                <a:solidFill>
                  <a:schemeClr val="tx1">
                    <a:lumMod val="65000"/>
                    <a:lumOff val="35000"/>
                  </a:schemeClr>
                </a:solidFill>
                <a:latin typeface="Open Sans" pitchFamily="34" charset="0"/>
                <a:ea typeface="Open Sans" pitchFamily="34" charset="0"/>
                <a:cs typeface="Open Sans" pitchFamily="34" charset="0"/>
              </a:endParaRPr>
            </a:p>
          </p:txBody>
        </p:sp>
        <p:sp>
          <p:nvSpPr>
            <p:cNvPr id="47" name="Text Box 13"/>
            <p:cNvSpPr txBox="1">
              <a:spLocks noChangeArrowheads="1"/>
            </p:cNvSpPr>
            <p:nvPr/>
          </p:nvSpPr>
          <p:spPr bwMode="auto">
            <a:xfrm>
              <a:off x="4218469" y="3799278"/>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pitchFamily="34" charset="0"/>
                  <a:ea typeface="Open Sans" pitchFamily="34" charset="0"/>
                  <a:cs typeface="Open Sans" pitchFamily="34" charset="0"/>
                </a:rPr>
                <a:t>1</a:t>
              </a:r>
              <a:endParaRPr lang="en-US" sz="2400" u="none" baseline="-25000" dirty="0">
                <a:solidFill>
                  <a:schemeClr val="tx1">
                    <a:lumMod val="65000"/>
                    <a:lumOff val="35000"/>
                  </a:schemeClr>
                </a:solidFill>
                <a:latin typeface="Open Sans" pitchFamily="34" charset="0"/>
                <a:ea typeface="Open Sans" pitchFamily="34" charset="0"/>
                <a:cs typeface="Open Sans" pitchFamily="34" charset="0"/>
              </a:endParaRPr>
            </a:p>
          </p:txBody>
        </p:sp>
        <p:sp>
          <p:nvSpPr>
            <p:cNvPr id="49" name="Text Box 13"/>
            <p:cNvSpPr txBox="1">
              <a:spLocks noChangeArrowheads="1"/>
            </p:cNvSpPr>
            <p:nvPr/>
          </p:nvSpPr>
          <p:spPr bwMode="auto">
            <a:xfrm>
              <a:off x="5650027" y="3799278"/>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pitchFamily="34" charset="0"/>
                  <a:ea typeface="Open Sans" pitchFamily="34" charset="0"/>
                  <a:cs typeface="Open Sans" pitchFamily="34" charset="0"/>
                </a:rPr>
                <a:t>3</a:t>
              </a:r>
              <a:endParaRPr lang="en-US" sz="2400" u="none" baseline="-25000" dirty="0">
                <a:solidFill>
                  <a:schemeClr val="tx1">
                    <a:lumMod val="65000"/>
                    <a:lumOff val="35000"/>
                  </a:schemeClr>
                </a:solidFill>
                <a:latin typeface="Open Sans" pitchFamily="34" charset="0"/>
                <a:ea typeface="Open Sans" pitchFamily="34" charset="0"/>
                <a:cs typeface="Open Sans" pitchFamily="34" charset="0"/>
              </a:endParaRPr>
            </a:p>
          </p:txBody>
        </p:sp>
      </p:grpSp>
      <p:grpSp>
        <p:nvGrpSpPr>
          <p:cNvPr id="249" name="Group 248"/>
          <p:cNvGrpSpPr/>
          <p:nvPr/>
        </p:nvGrpSpPr>
        <p:grpSpPr>
          <a:xfrm>
            <a:off x="1048466" y="2655534"/>
            <a:ext cx="2071638" cy="229713"/>
            <a:chOff x="4086941" y="3326543"/>
            <a:chExt cx="2071638" cy="229713"/>
          </a:xfrm>
        </p:grpSpPr>
        <p:sp>
          <p:nvSpPr>
            <p:cNvPr id="26" name="Rectangle 25"/>
            <p:cNvSpPr/>
            <p:nvPr/>
          </p:nvSpPr>
          <p:spPr>
            <a:xfrm>
              <a:off x="4086941"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50" b="1" i="1" dirty="0">
                  <a:latin typeface="Inconsolata" panose="00000509000000000000" pitchFamily="49" charset="0"/>
                  <a:cs typeface="Consolas" pitchFamily="49" charset="0"/>
                </a:rPr>
                <a:t>Build</a:t>
              </a:r>
              <a:r>
                <a:rPr lang="en-US" sz="1050" b="1" i="1" spc="-300" dirty="0">
                  <a:latin typeface="Inconsolata" panose="00000509000000000000" pitchFamily="49" charset="0"/>
                  <a:cs typeface="Consolas" pitchFamily="49" charset="0"/>
                </a:rPr>
                <a:t> </a:t>
              </a:r>
              <a:r>
                <a:rPr lang="en-US" sz="1050" b="1" i="1" dirty="0">
                  <a:latin typeface="Inconsolata" panose="00000509000000000000" pitchFamily="49" charset="0"/>
                  <a:cs typeface="Consolas" pitchFamily="49" charset="0"/>
                </a:rPr>
                <a:t>HT</a:t>
              </a:r>
            </a:p>
          </p:txBody>
        </p:sp>
        <p:sp>
          <p:nvSpPr>
            <p:cNvPr id="53" name="Rectangle 52"/>
            <p:cNvSpPr/>
            <p:nvPr/>
          </p:nvSpPr>
          <p:spPr>
            <a:xfrm>
              <a:off x="4802720"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50" b="1" i="1" dirty="0">
                  <a:latin typeface="Inconsolata" panose="00000509000000000000" pitchFamily="49" charset="0"/>
                  <a:cs typeface="Consolas" pitchFamily="49" charset="0"/>
                </a:rPr>
                <a:t>Build</a:t>
              </a:r>
              <a:r>
                <a:rPr lang="en-US" sz="1050" b="1" i="1" spc="-300" dirty="0">
                  <a:latin typeface="Inconsolata" panose="00000509000000000000" pitchFamily="49" charset="0"/>
                  <a:cs typeface="Consolas" pitchFamily="49" charset="0"/>
                </a:rPr>
                <a:t> </a:t>
              </a:r>
              <a:r>
                <a:rPr lang="en-US" sz="1050" b="1" i="1" dirty="0">
                  <a:latin typeface="Inconsolata" panose="00000509000000000000" pitchFamily="49" charset="0"/>
                  <a:cs typeface="Consolas" pitchFamily="49" charset="0"/>
                </a:rPr>
                <a:t>HT</a:t>
              </a:r>
            </a:p>
          </p:txBody>
        </p:sp>
        <p:sp>
          <p:nvSpPr>
            <p:cNvPr id="54" name="Rectangle 53"/>
            <p:cNvSpPr/>
            <p:nvPr/>
          </p:nvSpPr>
          <p:spPr>
            <a:xfrm>
              <a:off x="5518499"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50" b="1" i="1" dirty="0">
                  <a:latin typeface="Inconsolata" panose="00000509000000000000" pitchFamily="49" charset="0"/>
                  <a:cs typeface="Consolas" pitchFamily="49" charset="0"/>
                </a:rPr>
                <a:t>Build</a:t>
              </a:r>
              <a:r>
                <a:rPr lang="en-US" sz="1050" b="1" i="1" spc="-300" dirty="0">
                  <a:latin typeface="Inconsolata" panose="00000509000000000000" pitchFamily="49" charset="0"/>
                  <a:cs typeface="Consolas" pitchFamily="49" charset="0"/>
                </a:rPr>
                <a:t> </a:t>
              </a:r>
              <a:r>
                <a:rPr lang="en-US" sz="1050" b="1" i="1" dirty="0">
                  <a:latin typeface="Inconsolata" panose="00000509000000000000" pitchFamily="49" charset="0"/>
                  <a:cs typeface="Consolas" pitchFamily="49" charset="0"/>
                </a:rPr>
                <a:t>HT</a:t>
              </a:r>
            </a:p>
          </p:txBody>
        </p:sp>
      </p:grpSp>
      <p:grpSp>
        <p:nvGrpSpPr>
          <p:cNvPr id="247" name="Group 246"/>
          <p:cNvGrpSpPr/>
          <p:nvPr/>
        </p:nvGrpSpPr>
        <p:grpSpPr>
          <a:xfrm>
            <a:off x="1157190" y="4130318"/>
            <a:ext cx="1854190" cy="422632"/>
            <a:chOff x="4195665" y="4254756"/>
            <a:chExt cx="1854190" cy="422632"/>
          </a:xfrm>
        </p:grpSpPr>
        <p:grpSp>
          <p:nvGrpSpPr>
            <p:cNvPr id="159" name="Group 158"/>
            <p:cNvGrpSpPr/>
            <p:nvPr/>
          </p:nvGrpSpPr>
          <p:grpSpPr>
            <a:xfrm>
              <a:off x="4195665" y="4254756"/>
              <a:ext cx="422632" cy="422632"/>
              <a:chOff x="3890865" y="4333373"/>
              <a:chExt cx="422632" cy="422632"/>
            </a:xfrm>
          </p:grpSpPr>
          <p:pic>
            <p:nvPicPr>
              <p:cNvPr id="106" name="Picture 10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0865" y="4333373"/>
                <a:ext cx="422632" cy="422632"/>
              </a:xfrm>
              <a:prstGeom prst="rect">
                <a:avLst/>
              </a:prstGeom>
            </p:spPr>
          </p:pic>
          <p:sp>
            <p:nvSpPr>
              <p:cNvPr id="114" name="TextBox 113"/>
              <p:cNvSpPr txBox="1"/>
              <p:nvPr/>
            </p:nvSpPr>
            <p:spPr>
              <a:xfrm>
                <a:off x="4052488" y="4447740"/>
                <a:ext cx="89768" cy="193899"/>
              </a:xfrm>
              <a:prstGeom prst="rect">
                <a:avLst/>
              </a:prstGeom>
              <a:noFill/>
            </p:spPr>
            <p:txBody>
              <a:bodyPr wrap="none" lIns="0" tIns="0" rIns="0" bIns="0" rtlCol="0" anchor="ctr" anchorCtr="0">
                <a:spAutoFit/>
              </a:bodyPr>
              <a:lstStyle/>
              <a:p>
                <a:pPr algn="ctr">
                  <a:lnSpc>
                    <a:spcPct val="90000"/>
                  </a:lnSpc>
                </a:pPr>
                <a:r>
                  <a:rPr lang="en-US" sz="1400" b="1" dirty="0">
                    <a:solidFill>
                      <a:schemeClr val="accent1"/>
                    </a:solidFill>
                    <a:latin typeface="Inconsolata" panose="00000509000000000000" pitchFamily="49" charset="0"/>
                    <a:cs typeface="Consolas" pitchFamily="49" charset="0"/>
                  </a:rPr>
                  <a:t>1</a:t>
                </a:r>
              </a:p>
            </p:txBody>
          </p:sp>
        </p:grpSp>
        <p:grpSp>
          <p:nvGrpSpPr>
            <p:cNvPr id="160" name="Group 159"/>
            <p:cNvGrpSpPr/>
            <p:nvPr/>
          </p:nvGrpSpPr>
          <p:grpSpPr>
            <a:xfrm>
              <a:off x="4911444" y="4254756"/>
              <a:ext cx="422632" cy="422632"/>
              <a:chOff x="4606644" y="4333373"/>
              <a:chExt cx="422632" cy="422632"/>
            </a:xfrm>
          </p:grpSpPr>
          <p:pic>
            <p:nvPicPr>
              <p:cNvPr id="107" name="Picture 10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6644" y="4333373"/>
                <a:ext cx="422632" cy="422632"/>
              </a:xfrm>
              <a:prstGeom prst="rect">
                <a:avLst/>
              </a:prstGeom>
            </p:spPr>
          </p:pic>
          <p:sp>
            <p:nvSpPr>
              <p:cNvPr id="116" name="TextBox 115"/>
              <p:cNvSpPr txBox="1"/>
              <p:nvPr/>
            </p:nvSpPr>
            <p:spPr>
              <a:xfrm>
                <a:off x="4768267" y="4447740"/>
                <a:ext cx="89768" cy="193899"/>
              </a:xfrm>
              <a:prstGeom prst="rect">
                <a:avLst/>
              </a:prstGeom>
              <a:noFill/>
            </p:spPr>
            <p:txBody>
              <a:bodyPr wrap="none" lIns="0" tIns="0" rIns="0" bIns="0" rtlCol="0" anchor="ctr" anchorCtr="0">
                <a:spAutoFit/>
              </a:bodyPr>
              <a:lstStyle/>
              <a:p>
                <a:pPr algn="ctr">
                  <a:lnSpc>
                    <a:spcPct val="90000"/>
                  </a:lnSpc>
                </a:pPr>
                <a:r>
                  <a:rPr lang="en-US" sz="1400" b="1" dirty="0">
                    <a:solidFill>
                      <a:schemeClr val="accent1"/>
                    </a:solidFill>
                    <a:latin typeface="Inconsolata" panose="00000509000000000000" pitchFamily="49" charset="0"/>
                    <a:cs typeface="Consolas" pitchFamily="49" charset="0"/>
                  </a:rPr>
                  <a:t>2</a:t>
                </a:r>
              </a:p>
            </p:txBody>
          </p:sp>
        </p:grpSp>
        <p:grpSp>
          <p:nvGrpSpPr>
            <p:cNvPr id="161" name="Group 160"/>
            <p:cNvGrpSpPr/>
            <p:nvPr/>
          </p:nvGrpSpPr>
          <p:grpSpPr>
            <a:xfrm>
              <a:off x="5627223" y="4254756"/>
              <a:ext cx="422632" cy="422632"/>
              <a:chOff x="5322423" y="4333373"/>
              <a:chExt cx="422632" cy="422632"/>
            </a:xfrm>
          </p:grpSpPr>
          <p:pic>
            <p:nvPicPr>
              <p:cNvPr id="108" name="Picture 10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2423" y="4333373"/>
                <a:ext cx="422632" cy="422632"/>
              </a:xfrm>
              <a:prstGeom prst="rect">
                <a:avLst/>
              </a:prstGeom>
            </p:spPr>
          </p:pic>
          <p:sp>
            <p:nvSpPr>
              <p:cNvPr id="117" name="TextBox 116"/>
              <p:cNvSpPr txBox="1"/>
              <p:nvPr/>
            </p:nvSpPr>
            <p:spPr>
              <a:xfrm>
                <a:off x="5484046" y="4447740"/>
                <a:ext cx="89768" cy="193899"/>
              </a:xfrm>
              <a:prstGeom prst="rect">
                <a:avLst/>
              </a:prstGeom>
              <a:noFill/>
            </p:spPr>
            <p:txBody>
              <a:bodyPr wrap="none" lIns="0" tIns="0" rIns="0" bIns="0" rtlCol="0" anchor="ctr" anchorCtr="0">
                <a:spAutoFit/>
              </a:bodyPr>
              <a:lstStyle/>
              <a:p>
                <a:pPr algn="ctr">
                  <a:lnSpc>
                    <a:spcPct val="90000"/>
                  </a:lnSpc>
                </a:pPr>
                <a:r>
                  <a:rPr lang="en-US" sz="1400" b="1" dirty="0">
                    <a:solidFill>
                      <a:schemeClr val="accent1"/>
                    </a:solidFill>
                    <a:latin typeface="Inconsolata" panose="00000509000000000000" pitchFamily="49" charset="0"/>
                    <a:cs typeface="Consolas" pitchFamily="49" charset="0"/>
                  </a:rPr>
                  <a:t>3</a:t>
                </a:r>
              </a:p>
            </p:txBody>
          </p:sp>
        </p:grpSp>
      </p:grpSp>
      <p:grpSp>
        <p:nvGrpSpPr>
          <p:cNvPr id="59" name="Group 58">
            <a:extLst>
              <a:ext uri="{FF2B5EF4-FFF2-40B4-BE49-F238E27FC236}">
                <a16:creationId xmlns:a16="http://schemas.microsoft.com/office/drawing/2014/main" id="{46EB6563-477A-437C-BA25-97597B07A182}"/>
              </a:ext>
            </a:extLst>
          </p:cNvPr>
          <p:cNvGrpSpPr/>
          <p:nvPr/>
        </p:nvGrpSpPr>
        <p:grpSpPr>
          <a:xfrm>
            <a:off x="3084321" y="1391639"/>
            <a:ext cx="487948" cy="326787"/>
            <a:chOff x="6122796" y="1544039"/>
            <a:chExt cx="487948" cy="326787"/>
          </a:xfrm>
        </p:grpSpPr>
        <p:cxnSp>
          <p:nvCxnSpPr>
            <p:cNvPr id="209" name="Straight Connector 42"/>
            <p:cNvCxnSpPr>
              <a:cxnSpLocks noChangeShapeType="1"/>
              <a:stCxn id="46" idx="0"/>
              <a:endCxn id="190" idx="2"/>
            </p:cNvCxnSpPr>
            <p:nvPr/>
          </p:nvCxnSpPr>
          <p:spPr bwMode="auto">
            <a:xfrm flipV="1">
              <a:off x="6361425" y="1544596"/>
              <a:ext cx="2706" cy="304800"/>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12" name="Straight Connector 42"/>
            <p:cNvCxnSpPr>
              <a:cxnSpLocks noChangeShapeType="1"/>
              <a:stCxn id="210" idx="0"/>
              <a:endCxn id="192" idx="2"/>
            </p:cNvCxnSpPr>
            <p:nvPr/>
          </p:nvCxnSpPr>
          <p:spPr bwMode="auto">
            <a:xfrm flipH="1" flipV="1">
              <a:off x="6122796" y="1544039"/>
              <a:ext cx="83587" cy="326787"/>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18" name="Straight Connector 42"/>
            <p:cNvCxnSpPr>
              <a:cxnSpLocks noChangeShapeType="1"/>
              <a:stCxn id="206" idx="0"/>
              <a:endCxn id="194" idx="2"/>
            </p:cNvCxnSpPr>
            <p:nvPr/>
          </p:nvCxnSpPr>
          <p:spPr bwMode="auto">
            <a:xfrm flipV="1">
              <a:off x="6563856" y="1544039"/>
              <a:ext cx="46888" cy="326787"/>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42" name="Exchange Op"/>
          <p:cNvGrpSpPr/>
          <p:nvPr/>
        </p:nvGrpSpPr>
        <p:grpSpPr>
          <a:xfrm>
            <a:off x="1764245" y="2114550"/>
            <a:ext cx="640080" cy="229713"/>
            <a:chOff x="4008697" y="2832782"/>
            <a:chExt cx="640080" cy="229713"/>
          </a:xfrm>
        </p:grpSpPr>
        <p:grpSp>
          <p:nvGrpSpPr>
            <p:cNvPr id="141" name="Group 140"/>
            <p:cNvGrpSpPr/>
            <p:nvPr/>
          </p:nvGrpSpPr>
          <p:grpSpPr>
            <a:xfrm>
              <a:off x="4048804" y="2832782"/>
              <a:ext cx="559866" cy="228600"/>
              <a:chOff x="4029955" y="2832782"/>
              <a:chExt cx="559866" cy="228600"/>
            </a:xfrm>
          </p:grpSpPr>
          <p:sp>
            <p:nvSpPr>
              <p:cNvPr id="138" name="Rectangle 137"/>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39" name="Rectangle 138"/>
              <p:cNvSpPr/>
              <p:nvPr/>
            </p:nvSpPr>
            <p:spPr>
              <a:xfrm>
                <a:off x="4248928"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40" name="Rectangle 139"/>
              <p:cNvSpPr/>
              <p:nvPr/>
            </p:nvSpPr>
            <p:spPr>
              <a:xfrm>
                <a:off x="446790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137" name="Rectangle 136"/>
            <p:cNvSpPr/>
            <p:nvPr/>
          </p:nvSpPr>
          <p:spPr>
            <a:xfrm>
              <a:off x="4008697" y="2832782"/>
              <a:ext cx="64008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Exchange</a:t>
              </a:r>
            </a:p>
          </p:txBody>
        </p:sp>
      </p:grpSp>
      <p:sp>
        <p:nvSpPr>
          <p:cNvPr id="245" name="Highlight Box"/>
          <p:cNvSpPr/>
          <p:nvPr/>
        </p:nvSpPr>
        <p:spPr>
          <a:xfrm>
            <a:off x="6404301" y="4247149"/>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Highlight Box"/>
          <p:cNvSpPr/>
          <p:nvPr/>
        </p:nvSpPr>
        <p:spPr>
          <a:xfrm>
            <a:off x="8064304" y="4247149"/>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3"/>
          <p:cNvSpPr txBox="1">
            <a:spLocks noChangeArrowheads="1"/>
          </p:cNvSpPr>
          <p:nvPr/>
        </p:nvSpPr>
        <p:spPr bwMode="auto">
          <a:xfrm>
            <a:off x="6554582" y="4198977"/>
            <a:ext cx="3350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12" name="Text Box 14"/>
          <p:cNvSpPr txBox="1">
            <a:spLocks noChangeArrowheads="1"/>
          </p:cNvSpPr>
          <p:nvPr/>
        </p:nvSpPr>
        <p:spPr bwMode="auto">
          <a:xfrm>
            <a:off x="8129703" y="4198977"/>
            <a:ext cx="403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3600" dirty="0">
                <a:solidFill>
                  <a:schemeClr val="tx1">
                    <a:lumMod val="65000"/>
                    <a:lumOff val="35000"/>
                  </a:schemeClr>
                </a:solidFill>
              </a:rPr>
              <a:t>B</a:t>
            </a:r>
          </a:p>
        </p:txBody>
      </p:sp>
      <p:grpSp>
        <p:nvGrpSpPr>
          <p:cNvPr id="55" name="Join Op"/>
          <p:cNvGrpSpPr/>
          <p:nvPr/>
        </p:nvGrpSpPr>
        <p:grpSpPr>
          <a:xfrm>
            <a:off x="7217705" y="3090595"/>
            <a:ext cx="503648" cy="384482"/>
            <a:chOff x="5195472" y="2304175"/>
            <a:chExt cx="503648" cy="384482"/>
          </a:xfrm>
        </p:grpSpPr>
        <p:sp>
          <p:nvSpPr>
            <p:cNvPr id="3" name="Rectangle 2"/>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20"/>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nvGrpSpPr>
          <p:cNvPr id="61" name="Filter Op"/>
          <p:cNvGrpSpPr/>
          <p:nvPr/>
        </p:nvGrpSpPr>
        <p:grpSpPr>
          <a:xfrm>
            <a:off x="7773129" y="3676541"/>
            <a:ext cx="304800" cy="331936"/>
            <a:chOff x="6048003" y="3110316"/>
            <a:chExt cx="304800" cy="331936"/>
          </a:xfrm>
        </p:grpSpPr>
        <p:sp>
          <p:nvSpPr>
            <p:cNvPr id="58" name="Rectangle 57"/>
            <p:cNvSpPr/>
            <p:nvPr/>
          </p:nvSpPr>
          <p:spPr>
            <a:xfrm>
              <a:off x="6230884" y="3110316"/>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0"/>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20" name="Text Box 20"/>
          <p:cNvSpPr txBox="1">
            <a:spLocks noChangeArrowheads="1"/>
          </p:cNvSpPr>
          <p:nvPr/>
        </p:nvSpPr>
        <p:spPr bwMode="auto">
          <a:xfrm>
            <a:off x="7349637" y="2484477"/>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16" name="Straight Connector 36"/>
          <p:cNvCxnSpPr>
            <a:cxnSpLocks noChangeShapeType="1"/>
            <a:stCxn id="12" idx="0"/>
            <a:endCxn id="58" idx="2"/>
          </p:cNvCxnSpPr>
          <p:nvPr/>
        </p:nvCxnSpPr>
        <p:spPr bwMode="auto">
          <a:xfrm flipH="1" flipV="1">
            <a:off x="8016970" y="4008477"/>
            <a:ext cx="314391" cy="19050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7" name="Straight Connector 39"/>
          <p:cNvCxnSpPr>
            <a:cxnSpLocks noChangeShapeType="1"/>
            <a:stCxn id="19" idx="0"/>
            <a:endCxn id="20" idx="2"/>
          </p:cNvCxnSpPr>
          <p:nvPr/>
        </p:nvCxnSpPr>
        <p:spPr bwMode="auto">
          <a:xfrm flipV="1">
            <a:off x="7459075" y="2860508"/>
            <a:ext cx="2834" cy="230087"/>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8" name="Straight Connector 42"/>
          <p:cNvCxnSpPr>
            <a:cxnSpLocks noChangeShapeType="1"/>
            <a:stCxn id="13" idx="0"/>
            <a:endCxn id="51" idx="2"/>
          </p:cNvCxnSpPr>
          <p:nvPr/>
        </p:nvCxnSpPr>
        <p:spPr bwMode="auto">
          <a:xfrm flipH="1" flipV="1">
            <a:off x="7660394" y="3475077"/>
            <a:ext cx="225007" cy="218386"/>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44" name="Straight Connector 36"/>
          <p:cNvCxnSpPr>
            <a:cxnSpLocks noChangeShapeType="1"/>
            <a:stCxn id="11" idx="0"/>
            <a:endCxn id="153" idx="2"/>
          </p:cNvCxnSpPr>
          <p:nvPr/>
        </p:nvCxnSpPr>
        <p:spPr bwMode="auto">
          <a:xfrm flipV="1">
            <a:off x="6722096" y="4008477"/>
            <a:ext cx="280241" cy="19050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152" name="Filter Op"/>
          <p:cNvGrpSpPr/>
          <p:nvPr/>
        </p:nvGrpSpPr>
        <p:grpSpPr>
          <a:xfrm>
            <a:off x="6941377" y="3676541"/>
            <a:ext cx="224552" cy="331936"/>
            <a:chOff x="6047995" y="3110316"/>
            <a:chExt cx="224552" cy="331936"/>
          </a:xfrm>
        </p:grpSpPr>
        <p:sp>
          <p:nvSpPr>
            <p:cNvPr id="153" name="Rectangle 152"/>
            <p:cNvSpPr/>
            <p:nvPr/>
          </p:nvSpPr>
          <p:spPr>
            <a:xfrm>
              <a:off x="6047995" y="3110316"/>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 Box 20"/>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cxnSp>
        <p:nvCxnSpPr>
          <p:cNvPr id="145" name="Straight Connector 42"/>
          <p:cNvCxnSpPr>
            <a:cxnSpLocks noChangeShapeType="1"/>
            <a:stCxn id="154" idx="0"/>
            <a:endCxn id="3" idx="2"/>
          </p:cNvCxnSpPr>
          <p:nvPr/>
        </p:nvCxnSpPr>
        <p:spPr bwMode="auto">
          <a:xfrm flipV="1">
            <a:off x="7053657" y="3471034"/>
            <a:ext cx="252411" cy="222429"/>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226" name="Group 225"/>
          <p:cNvGrpSpPr/>
          <p:nvPr/>
        </p:nvGrpSpPr>
        <p:grpSpPr>
          <a:xfrm>
            <a:off x="1237184" y="3218585"/>
            <a:ext cx="1648559" cy="480290"/>
            <a:chOff x="4275659" y="3447185"/>
            <a:chExt cx="1648559" cy="480290"/>
          </a:xfrm>
        </p:grpSpPr>
        <p:grpSp>
          <p:nvGrpSpPr>
            <p:cNvPr id="225" name="Group 224"/>
            <p:cNvGrpSpPr/>
            <p:nvPr/>
          </p:nvGrpSpPr>
          <p:grpSpPr>
            <a:xfrm>
              <a:off x="4275659" y="3447185"/>
              <a:ext cx="224544" cy="480290"/>
              <a:chOff x="4621062" y="3524127"/>
              <a:chExt cx="224544" cy="480290"/>
            </a:xfrm>
          </p:grpSpPr>
          <p:cxnSp>
            <p:nvCxnSpPr>
              <p:cNvPr id="155" name="Straight Connector 36"/>
              <p:cNvCxnSpPr>
                <a:cxnSpLocks noChangeShapeType="1"/>
              </p:cNvCxnSpPr>
              <p:nvPr/>
            </p:nvCxnSpPr>
            <p:spPr bwMode="auto">
              <a:xfrm flipV="1">
                <a:off x="4737943" y="387371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156" name="Filter Op"/>
              <p:cNvSpPr txBox="1">
                <a:spLocks noChangeArrowheads="1"/>
              </p:cNvSpPr>
              <p:nvPr/>
            </p:nvSpPr>
            <p:spPr bwMode="auto">
              <a:xfrm>
                <a:off x="4621062" y="3637013"/>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57" name="Straight Connector 36"/>
              <p:cNvCxnSpPr>
                <a:cxnSpLocks noChangeShapeType="1"/>
              </p:cNvCxnSpPr>
              <p:nvPr/>
            </p:nvCxnSpPr>
            <p:spPr bwMode="auto">
              <a:xfrm flipV="1">
                <a:off x="4737943" y="352412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58" name="Group 157"/>
            <p:cNvGrpSpPr/>
            <p:nvPr/>
          </p:nvGrpSpPr>
          <p:grpSpPr>
            <a:xfrm>
              <a:off x="4982124" y="3447185"/>
              <a:ext cx="224544" cy="480290"/>
              <a:chOff x="4621062" y="3524127"/>
              <a:chExt cx="224544" cy="480290"/>
            </a:xfrm>
          </p:grpSpPr>
          <p:cxnSp>
            <p:nvCxnSpPr>
              <p:cNvPr id="176" name="Straight Connector 36"/>
              <p:cNvCxnSpPr>
                <a:cxnSpLocks noChangeShapeType="1"/>
              </p:cNvCxnSpPr>
              <p:nvPr/>
            </p:nvCxnSpPr>
            <p:spPr bwMode="auto">
              <a:xfrm flipV="1">
                <a:off x="4737943" y="387371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177" name="Filter Op"/>
              <p:cNvSpPr txBox="1">
                <a:spLocks noChangeArrowheads="1"/>
              </p:cNvSpPr>
              <p:nvPr/>
            </p:nvSpPr>
            <p:spPr bwMode="auto">
              <a:xfrm>
                <a:off x="4621062" y="3637013"/>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78" name="Straight Connector 36"/>
              <p:cNvCxnSpPr>
                <a:cxnSpLocks noChangeShapeType="1"/>
              </p:cNvCxnSpPr>
              <p:nvPr/>
            </p:nvCxnSpPr>
            <p:spPr bwMode="auto">
              <a:xfrm flipV="1">
                <a:off x="4737943" y="352412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79" name="Group 178"/>
            <p:cNvGrpSpPr/>
            <p:nvPr/>
          </p:nvGrpSpPr>
          <p:grpSpPr>
            <a:xfrm>
              <a:off x="5699674" y="3447185"/>
              <a:ext cx="224544" cy="480290"/>
              <a:chOff x="4621062" y="3524127"/>
              <a:chExt cx="224544" cy="480290"/>
            </a:xfrm>
          </p:grpSpPr>
          <p:cxnSp>
            <p:nvCxnSpPr>
              <p:cNvPr id="180" name="Straight Connector 36"/>
              <p:cNvCxnSpPr>
                <a:cxnSpLocks noChangeShapeType="1"/>
              </p:cNvCxnSpPr>
              <p:nvPr/>
            </p:nvCxnSpPr>
            <p:spPr bwMode="auto">
              <a:xfrm flipV="1">
                <a:off x="4737943" y="387371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181" name="Filter Op"/>
              <p:cNvSpPr txBox="1">
                <a:spLocks noChangeArrowheads="1"/>
              </p:cNvSpPr>
              <p:nvPr/>
            </p:nvSpPr>
            <p:spPr bwMode="auto">
              <a:xfrm>
                <a:off x="4621062" y="3637013"/>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82" name="Straight Connector 36"/>
              <p:cNvCxnSpPr>
                <a:cxnSpLocks noChangeShapeType="1"/>
              </p:cNvCxnSpPr>
              <p:nvPr/>
            </p:nvCxnSpPr>
            <p:spPr bwMode="auto">
              <a:xfrm flipV="1">
                <a:off x="4737943" y="352412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sp>
        <p:nvSpPr>
          <p:cNvPr id="184" name="Highlight Box"/>
          <p:cNvSpPr/>
          <p:nvPr/>
        </p:nvSpPr>
        <p:spPr>
          <a:xfrm>
            <a:off x="6404300" y="3596470"/>
            <a:ext cx="1054773" cy="1107879"/>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Highlight Box"/>
          <p:cNvSpPr/>
          <p:nvPr/>
        </p:nvSpPr>
        <p:spPr>
          <a:xfrm>
            <a:off x="7164587" y="3036929"/>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D83922D-7C22-47E8-A767-9821CF998157}"/>
              </a:ext>
            </a:extLst>
          </p:cNvPr>
          <p:cNvGrpSpPr/>
          <p:nvPr/>
        </p:nvGrpSpPr>
        <p:grpSpPr>
          <a:xfrm>
            <a:off x="3386562" y="3674840"/>
            <a:ext cx="1734120" cy="442778"/>
            <a:chOff x="6425037" y="3827240"/>
            <a:chExt cx="1734120" cy="442778"/>
          </a:xfrm>
        </p:grpSpPr>
        <p:sp>
          <p:nvSpPr>
            <p:cNvPr id="68" name="Text Box 13"/>
            <p:cNvSpPr txBox="1">
              <a:spLocks noChangeArrowheads="1"/>
            </p:cNvSpPr>
            <p:nvPr/>
          </p:nvSpPr>
          <p:spPr bwMode="auto">
            <a:xfrm>
              <a:off x="6425037" y="382724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r>
                <a:rPr lang="en-US" sz="2800" u="none" baseline="-25000" dirty="0">
                  <a:solidFill>
                    <a:schemeClr val="tx1">
                      <a:lumMod val="65000"/>
                      <a:lumOff val="35000"/>
                    </a:schemeClr>
                  </a:solidFill>
                  <a:latin typeface="Open Sans" pitchFamily="34" charset="0"/>
                  <a:ea typeface="Open Sans" pitchFamily="34" charset="0"/>
                  <a:cs typeface="Open Sans" pitchFamily="34" charset="0"/>
                </a:rPr>
                <a:t>1</a:t>
              </a:r>
              <a:endParaRPr lang="en-US" sz="2400" u="none" baseline="-25000" dirty="0">
                <a:solidFill>
                  <a:schemeClr val="tx1">
                    <a:lumMod val="65000"/>
                    <a:lumOff val="35000"/>
                  </a:schemeClr>
                </a:solidFill>
                <a:latin typeface="Open Sans" pitchFamily="34" charset="0"/>
                <a:ea typeface="Open Sans" pitchFamily="34" charset="0"/>
                <a:cs typeface="Open Sans" pitchFamily="34" charset="0"/>
              </a:endParaRPr>
            </a:p>
          </p:txBody>
        </p:sp>
        <p:sp>
          <p:nvSpPr>
            <p:cNvPr id="69" name="Text Box 13"/>
            <p:cNvSpPr txBox="1">
              <a:spLocks noChangeArrowheads="1"/>
            </p:cNvSpPr>
            <p:nvPr/>
          </p:nvSpPr>
          <p:spPr bwMode="auto">
            <a:xfrm>
              <a:off x="7103585" y="382724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r>
                <a:rPr lang="en-US" sz="2800" u="none" baseline="-25000" dirty="0">
                  <a:solidFill>
                    <a:schemeClr val="tx1">
                      <a:lumMod val="65000"/>
                      <a:lumOff val="35000"/>
                    </a:schemeClr>
                  </a:solidFill>
                  <a:latin typeface="Open Sans" pitchFamily="34" charset="0"/>
                  <a:ea typeface="Open Sans" pitchFamily="34" charset="0"/>
                  <a:cs typeface="Open Sans" pitchFamily="34" charset="0"/>
                </a:rPr>
                <a:t>2</a:t>
              </a:r>
              <a:endParaRPr lang="en-US" sz="2400" u="none" baseline="-25000" dirty="0">
                <a:solidFill>
                  <a:schemeClr val="tx1">
                    <a:lumMod val="65000"/>
                    <a:lumOff val="35000"/>
                  </a:schemeClr>
                </a:solidFill>
                <a:latin typeface="Open Sans" pitchFamily="34" charset="0"/>
                <a:ea typeface="Open Sans" pitchFamily="34" charset="0"/>
                <a:cs typeface="Open Sans" pitchFamily="34" charset="0"/>
              </a:endParaRPr>
            </a:p>
          </p:txBody>
        </p:sp>
        <p:sp>
          <p:nvSpPr>
            <p:cNvPr id="185" name="Text Box 13">
              <a:extLst>
                <a:ext uri="{FF2B5EF4-FFF2-40B4-BE49-F238E27FC236}">
                  <a16:creationId xmlns:a16="http://schemas.microsoft.com/office/drawing/2014/main" id="{735AB467-6DBD-46A8-93BB-443D9559474F}"/>
                </a:ext>
              </a:extLst>
            </p:cNvPr>
            <p:cNvSpPr txBox="1">
              <a:spLocks noChangeArrowheads="1"/>
            </p:cNvSpPr>
            <p:nvPr/>
          </p:nvSpPr>
          <p:spPr bwMode="auto">
            <a:xfrm>
              <a:off x="7782133" y="382724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r>
                <a:rPr lang="en-US" sz="2800" u="none" baseline="-25000" dirty="0">
                  <a:solidFill>
                    <a:schemeClr val="tx1">
                      <a:lumMod val="65000"/>
                      <a:lumOff val="35000"/>
                    </a:schemeClr>
                  </a:solidFill>
                  <a:latin typeface="Open Sans" pitchFamily="34" charset="0"/>
                  <a:ea typeface="Open Sans" pitchFamily="34" charset="0"/>
                  <a:cs typeface="Open Sans" pitchFamily="34" charset="0"/>
                </a:rPr>
                <a:t>3</a:t>
              </a:r>
              <a:endParaRPr lang="en-US" sz="2400" u="none" baseline="-25000" dirty="0">
                <a:solidFill>
                  <a:schemeClr val="tx1">
                    <a:lumMod val="65000"/>
                    <a:lumOff val="35000"/>
                  </a:schemeClr>
                </a:solidFill>
                <a:latin typeface="Open Sans" pitchFamily="34" charset="0"/>
                <a:ea typeface="Open Sans" pitchFamily="34" charset="0"/>
                <a:cs typeface="Open Sans" pitchFamily="34" charset="0"/>
              </a:endParaRPr>
            </a:p>
          </p:txBody>
        </p:sp>
      </p:grpSp>
      <p:grpSp>
        <p:nvGrpSpPr>
          <p:cNvPr id="42" name="Group 41">
            <a:extLst>
              <a:ext uri="{FF2B5EF4-FFF2-40B4-BE49-F238E27FC236}">
                <a16:creationId xmlns:a16="http://schemas.microsoft.com/office/drawing/2014/main" id="{FAD08691-50BB-4AD8-AFDB-9C9E6D640C3C}"/>
              </a:ext>
            </a:extLst>
          </p:cNvPr>
          <p:cNvGrpSpPr/>
          <p:nvPr/>
        </p:nvGrpSpPr>
        <p:grpSpPr>
          <a:xfrm>
            <a:off x="3363758" y="4130318"/>
            <a:ext cx="1779728" cy="422632"/>
            <a:chOff x="6402233" y="4282718"/>
            <a:chExt cx="1779728" cy="422632"/>
          </a:xfrm>
        </p:grpSpPr>
        <p:pic>
          <p:nvPicPr>
            <p:cNvPr id="109" name="Picture 108"/>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2233" y="4282718"/>
              <a:ext cx="422632" cy="422632"/>
            </a:xfrm>
            <a:prstGeom prst="rect">
              <a:avLst/>
            </a:prstGeom>
          </p:spPr>
        </p:pic>
        <p:sp>
          <p:nvSpPr>
            <p:cNvPr id="118" name="TextBox 117"/>
            <p:cNvSpPr txBox="1"/>
            <p:nvPr/>
          </p:nvSpPr>
          <p:spPr>
            <a:xfrm>
              <a:off x="6563856" y="4397085"/>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1</a:t>
              </a:r>
            </a:p>
          </p:txBody>
        </p:sp>
        <p:grpSp>
          <p:nvGrpSpPr>
            <p:cNvPr id="163" name="Group 162"/>
            <p:cNvGrpSpPr/>
            <p:nvPr/>
          </p:nvGrpSpPr>
          <p:grpSpPr>
            <a:xfrm>
              <a:off x="7080781" y="4282718"/>
              <a:ext cx="422632" cy="422632"/>
              <a:chOff x="7268904" y="4333373"/>
              <a:chExt cx="422632" cy="422632"/>
            </a:xfrm>
          </p:grpSpPr>
          <p:pic>
            <p:nvPicPr>
              <p:cNvPr id="110" name="Picture 109"/>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8904" y="4333373"/>
                <a:ext cx="422632" cy="422632"/>
              </a:xfrm>
              <a:prstGeom prst="rect">
                <a:avLst/>
              </a:prstGeom>
            </p:spPr>
          </p:pic>
          <p:sp>
            <p:nvSpPr>
              <p:cNvPr id="119" name="TextBox 118"/>
              <p:cNvSpPr txBox="1"/>
              <p:nvPr/>
            </p:nvSpPr>
            <p:spPr>
              <a:xfrm>
                <a:off x="7430527" y="4447740"/>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2</a:t>
                </a:r>
              </a:p>
            </p:txBody>
          </p:sp>
        </p:grpSp>
        <p:grpSp>
          <p:nvGrpSpPr>
            <p:cNvPr id="187" name="Group 186">
              <a:extLst>
                <a:ext uri="{FF2B5EF4-FFF2-40B4-BE49-F238E27FC236}">
                  <a16:creationId xmlns:a16="http://schemas.microsoft.com/office/drawing/2014/main" id="{5338CF59-238E-4E0B-BE32-472824743741}"/>
                </a:ext>
              </a:extLst>
            </p:cNvPr>
            <p:cNvGrpSpPr/>
            <p:nvPr/>
          </p:nvGrpSpPr>
          <p:grpSpPr>
            <a:xfrm>
              <a:off x="7759329" y="4282718"/>
              <a:ext cx="422632" cy="422632"/>
              <a:chOff x="7268904" y="4333373"/>
              <a:chExt cx="422632" cy="422632"/>
            </a:xfrm>
          </p:grpSpPr>
          <p:pic>
            <p:nvPicPr>
              <p:cNvPr id="188" name="Picture 187">
                <a:extLst>
                  <a:ext uri="{FF2B5EF4-FFF2-40B4-BE49-F238E27FC236}">
                    <a16:creationId xmlns:a16="http://schemas.microsoft.com/office/drawing/2014/main" id="{F19E6367-1B83-476D-BB72-7FF9CB5B1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8904" y="4333373"/>
                <a:ext cx="422632" cy="422632"/>
              </a:xfrm>
              <a:prstGeom prst="rect">
                <a:avLst/>
              </a:prstGeom>
            </p:spPr>
          </p:pic>
          <p:sp>
            <p:nvSpPr>
              <p:cNvPr id="189" name="TextBox 188">
                <a:extLst>
                  <a:ext uri="{FF2B5EF4-FFF2-40B4-BE49-F238E27FC236}">
                    <a16:creationId xmlns:a16="http://schemas.microsoft.com/office/drawing/2014/main" id="{C0B24C56-3277-417D-A631-1AACA09954CD}"/>
                  </a:ext>
                </a:extLst>
              </p:cNvPr>
              <p:cNvSpPr txBox="1"/>
              <p:nvPr/>
            </p:nvSpPr>
            <p:spPr>
              <a:xfrm>
                <a:off x="7430527" y="4447740"/>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3</a:t>
                </a:r>
              </a:p>
            </p:txBody>
          </p:sp>
        </p:grpSp>
      </p:grpSp>
      <p:grpSp>
        <p:nvGrpSpPr>
          <p:cNvPr id="48" name="Group 47">
            <a:extLst>
              <a:ext uri="{FF2B5EF4-FFF2-40B4-BE49-F238E27FC236}">
                <a16:creationId xmlns:a16="http://schemas.microsoft.com/office/drawing/2014/main" id="{D9C779FB-9573-4C04-A5F3-8CE0704896BF}"/>
              </a:ext>
            </a:extLst>
          </p:cNvPr>
          <p:cNvGrpSpPr/>
          <p:nvPr/>
        </p:nvGrpSpPr>
        <p:grpSpPr>
          <a:xfrm>
            <a:off x="3533615" y="3568175"/>
            <a:ext cx="1359501" cy="130700"/>
            <a:chOff x="6572090" y="3720575"/>
            <a:chExt cx="1359501" cy="130700"/>
          </a:xfrm>
        </p:grpSpPr>
        <p:cxnSp>
          <p:nvCxnSpPr>
            <p:cNvPr id="39" name="Straight Connector 36"/>
            <p:cNvCxnSpPr>
              <a:cxnSpLocks noChangeShapeType="1"/>
            </p:cNvCxnSpPr>
            <p:nvPr/>
          </p:nvCxnSpPr>
          <p:spPr bwMode="auto">
            <a:xfrm flipV="1">
              <a:off x="6572090" y="372057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62" name="Straight Connector 36"/>
            <p:cNvCxnSpPr>
              <a:cxnSpLocks noChangeShapeType="1"/>
            </p:cNvCxnSpPr>
            <p:nvPr/>
          </p:nvCxnSpPr>
          <p:spPr bwMode="auto">
            <a:xfrm flipV="1">
              <a:off x="7253043" y="372057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95" name="Straight Connector 36">
              <a:extLst>
                <a:ext uri="{FF2B5EF4-FFF2-40B4-BE49-F238E27FC236}">
                  <a16:creationId xmlns:a16="http://schemas.microsoft.com/office/drawing/2014/main" id="{CE64AD61-BBB5-4B8A-A24E-4A096462FAD5}"/>
                </a:ext>
              </a:extLst>
            </p:cNvPr>
            <p:cNvCxnSpPr>
              <a:cxnSpLocks noChangeShapeType="1"/>
            </p:cNvCxnSpPr>
            <p:nvPr/>
          </p:nvCxnSpPr>
          <p:spPr bwMode="auto">
            <a:xfrm flipV="1">
              <a:off x="7931591" y="372057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50" name="Group 49">
            <a:extLst>
              <a:ext uri="{FF2B5EF4-FFF2-40B4-BE49-F238E27FC236}">
                <a16:creationId xmlns:a16="http://schemas.microsoft.com/office/drawing/2014/main" id="{4068A85D-F39F-4C51-9124-CD9139271287}"/>
              </a:ext>
            </a:extLst>
          </p:cNvPr>
          <p:cNvGrpSpPr/>
          <p:nvPr/>
        </p:nvGrpSpPr>
        <p:grpSpPr>
          <a:xfrm>
            <a:off x="3416734" y="3331471"/>
            <a:ext cx="1584045" cy="227179"/>
            <a:chOff x="6455209" y="3483871"/>
            <a:chExt cx="1584045" cy="227179"/>
          </a:xfrm>
        </p:grpSpPr>
        <p:sp>
          <p:nvSpPr>
            <p:cNvPr id="255" name="Filter Op"/>
            <p:cNvSpPr txBox="1">
              <a:spLocks noChangeArrowheads="1"/>
            </p:cNvSpPr>
            <p:nvPr/>
          </p:nvSpPr>
          <p:spPr bwMode="auto">
            <a:xfrm>
              <a:off x="6455209" y="348387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sp>
          <p:nvSpPr>
            <p:cNvPr id="263" name="Filter Op"/>
            <p:cNvSpPr txBox="1">
              <a:spLocks noChangeArrowheads="1"/>
            </p:cNvSpPr>
            <p:nvPr/>
          </p:nvSpPr>
          <p:spPr bwMode="auto">
            <a:xfrm>
              <a:off x="7136162" y="348387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sp>
          <p:nvSpPr>
            <p:cNvPr id="196" name="Filter Op">
              <a:extLst>
                <a:ext uri="{FF2B5EF4-FFF2-40B4-BE49-F238E27FC236}">
                  <a16:creationId xmlns:a16="http://schemas.microsoft.com/office/drawing/2014/main" id="{E2496A07-56DA-48A7-8FDE-384F959DD447}"/>
                </a:ext>
              </a:extLst>
            </p:cNvPr>
            <p:cNvSpPr txBox="1">
              <a:spLocks noChangeArrowheads="1"/>
            </p:cNvSpPr>
            <p:nvPr/>
          </p:nvSpPr>
          <p:spPr bwMode="auto">
            <a:xfrm>
              <a:off x="7814710" y="348387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grpSp>
      <p:grpSp>
        <p:nvGrpSpPr>
          <p:cNvPr id="52" name="Group 51">
            <a:extLst>
              <a:ext uri="{FF2B5EF4-FFF2-40B4-BE49-F238E27FC236}">
                <a16:creationId xmlns:a16="http://schemas.microsoft.com/office/drawing/2014/main" id="{92F258F0-2966-4D93-B485-0A466A7B5ABD}"/>
              </a:ext>
            </a:extLst>
          </p:cNvPr>
          <p:cNvGrpSpPr/>
          <p:nvPr/>
        </p:nvGrpSpPr>
        <p:grpSpPr>
          <a:xfrm>
            <a:off x="3533615" y="3218585"/>
            <a:ext cx="1359501" cy="130700"/>
            <a:chOff x="6572090" y="3370985"/>
            <a:chExt cx="1359501" cy="130700"/>
          </a:xfrm>
        </p:grpSpPr>
        <p:cxnSp>
          <p:nvCxnSpPr>
            <p:cNvPr id="258" name="Straight Connector 36"/>
            <p:cNvCxnSpPr>
              <a:cxnSpLocks noChangeShapeType="1"/>
            </p:cNvCxnSpPr>
            <p:nvPr/>
          </p:nvCxnSpPr>
          <p:spPr bwMode="auto">
            <a:xfrm flipV="1">
              <a:off x="6572090" y="337098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64" name="Straight Connector 36"/>
            <p:cNvCxnSpPr>
              <a:cxnSpLocks noChangeShapeType="1"/>
            </p:cNvCxnSpPr>
            <p:nvPr/>
          </p:nvCxnSpPr>
          <p:spPr bwMode="auto">
            <a:xfrm flipV="1">
              <a:off x="7253043" y="337098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97" name="Straight Connector 36">
              <a:extLst>
                <a:ext uri="{FF2B5EF4-FFF2-40B4-BE49-F238E27FC236}">
                  <a16:creationId xmlns:a16="http://schemas.microsoft.com/office/drawing/2014/main" id="{6F55CD8A-525C-4303-9355-C289ABFB8A0E}"/>
                </a:ext>
              </a:extLst>
            </p:cNvPr>
            <p:cNvCxnSpPr>
              <a:cxnSpLocks noChangeShapeType="1"/>
            </p:cNvCxnSpPr>
            <p:nvPr/>
          </p:nvCxnSpPr>
          <p:spPr bwMode="auto">
            <a:xfrm flipV="1">
              <a:off x="7931591" y="337098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56" name="Group 55">
            <a:extLst>
              <a:ext uri="{FF2B5EF4-FFF2-40B4-BE49-F238E27FC236}">
                <a16:creationId xmlns:a16="http://schemas.microsoft.com/office/drawing/2014/main" id="{EB5C259B-14B9-456D-BACC-3D99A3E288F3}"/>
              </a:ext>
            </a:extLst>
          </p:cNvPr>
          <p:cNvGrpSpPr/>
          <p:nvPr/>
        </p:nvGrpSpPr>
        <p:grpSpPr>
          <a:xfrm>
            <a:off x="3255034" y="2648844"/>
            <a:ext cx="1997176" cy="229713"/>
            <a:chOff x="6293509" y="2801244"/>
            <a:chExt cx="1997176" cy="229713"/>
          </a:xfrm>
        </p:grpSpPr>
        <p:sp>
          <p:nvSpPr>
            <p:cNvPr id="198" name="Rectangle 197">
              <a:extLst>
                <a:ext uri="{FF2B5EF4-FFF2-40B4-BE49-F238E27FC236}">
                  <a16:creationId xmlns:a16="http://schemas.microsoft.com/office/drawing/2014/main" id="{BCBBF8D8-CD66-414F-98ED-6CE3676FF729}"/>
                </a:ext>
              </a:extLst>
            </p:cNvPr>
            <p:cNvSpPr/>
            <p:nvPr/>
          </p:nvSpPr>
          <p:spPr>
            <a:xfrm>
              <a:off x="6293509" y="2801244"/>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Probe</a:t>
              </a:r>
              <a:r>
                <a:rPr lang="en-US" sz="1100" b="1" i="1" spc="-300" dirty="0">
                  <a:latin typeface="Inconsolata" panose="00000509000000000000" pitchFamily="49" charset="0"/>
                  <a:cs typeface="Consolas" pitchFamily="49" charset="0"/>
                </a:rPr>
                <a:t> </a:t>
              </a:r>
              <a:r>
                <a:rPr lang="en-US" sz="1100" b="1" i="1" dirty="0">
                  <a:latin typeface="Inconsolata" panose="00000509000000000000" pitchFamily="49" charset="0"/>
                  <a:cs typeface="Consolas" pitchFamily="49" charset="0"/>
                </a:rPr>
                <a:t>HT</a:t>
              </a:r>
            </a:p>
          </p:txBody>
        </p:sp>
        <p:sp>
          <p:nvSpPr>
            <p:cNvPr id="199" name="Rectangle 198">
              <a:extLst>
                <a:ext uri="{FF2B5EF4-FFF2-40B4-BE49-F238E27FC236}">
                  <a16:creationId xmlns:a16="http://schemas.microsoft.com/office/drawing/2014/main" id="{6CC79D9A-6F7E-45F4-81F0-7B74D62CFDF0}"/>
                </a:ext>
              </a:extLst>
            </p:cNvPr>
            <p:cNvSpPr/>
            <p:nvPr/>
          </p:nvSpPr>
          <p:spPr>
            <a:xfrm>
              <a:off x="6972057" y="2801244"/>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Probe</a:t>
              </a:r>
              <a:r>
                <a:rPr lang="en-US" sz="1100" b="1" i="1" spc="-300" dirty="0">
                  <a:latin typeface="Inconsolata" panose="00000509000000000000" pitchFamily="49" charset="0"/>
                  <a:cs typeface="Consolas" pitchFamily="49" charset="0"/>
                </a:rPr>
                <a:t> </a:t>
              </a:r>
              <a:r>
                <a:rPr lang="en-US" sz="1100" b="1" i="1" dirty="0">
                  <a:latin typeface="Inconsolata" panose="00000509000000000000" pitchFamily="49" charset="0"/>
                  <a:cs typeface="Consolas" pitchFamily="49" charset="0"/>
                </a:rPr>
                <a:t>HT</a:t>
              </a:r>
            </a:p>
          </p:txBody>
        </p:sp>
        <p:sp>
          <p:nvSpPr>
            <p:cNvPr id="200" name="Rectangle 199">
              <a:extLst>
                <a:ext uri="{FF2B5EF4-FFF2-40B4-BE49-F238E27FC236}">
                  <a16:creationId xmlns:a16="http://schemas.microsoft.com/office/drawing/2014/main" id="{BA689FF7-DB62-4F9E-9589-D6196C9C56E1}"/>
                </a:ext>
              </a:extLst>
            </p:cNvPr>
            <p:cNvSpPr/>
            <p:nvPr/>
          </p:nvSpPr>
          <p:spPr>
            <a:xfrm>
              <a:off x="7650605" y="2801244"/>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Probe</a:t>
              </a:r>
              <a:r>
                <a:rPr lang="en-US" sz="1100" b="1" i="1" spc="-300" dirty="0">
                  <a:latin typeface="Inconsolata" panose="00000509000000000000" pitchFamily="49" charset="0"/>
                  <a:cs typeface="Consolas" pitchFamily="49" charset="0"/>
                </a:rPr>
                <a:t> </a:t>
              </a:r>
              <a:r>
                <a:rPr lang="en-US" sz="1100" b="1" i="1" dirty="0">
                  <a:latin typeface="Inconsolata" panose="00000509000000000000" pitchFamily="49" charset="0"/>
                  <a:cs typeface="Consolas" pitchFamily="49" charset="0"/>
                </a:rPr>
                <a:t>HT</a:t>
              </a:r>
            </a:p>
          </p:txBody>
        </p:sp>
      </p:grpSp>
      <p:grpSp>
        <p:nvGrpSpPr>
          <p:cNvPr id="277" name="Group 276">
            <a:extLst>
              <a:ext uri="{FF2B5EF4-FFF2-40B4-BE49-F238E27FC236}">
                <a16:creationId xmlns:a16="http://schemas.microsoft.com/office/drawing/2014/main" id="{BC064AFE-3C3C-4D04-BB76-647475538EC7}"/>
              </a:ext>
            </a:extLst>
          </p:cNvPr>
          <p:cNvGrpSpPr/>
          <p:nvPr/>
        </p:nvGrpSpPr>
        <p:grpSpPr>
          <a:xfrm>
            <a:off x="3081580" y="1696996"/>
            <a:ext cx="509345" cy="362533"/>
            <a:chOff x="6120055" y="2083009"/>
            <a:chExt cx="509345" cy="362533"/>
          </a:xfrm>
        </p:grpSpPr>
        <p:sp>
          <p:nvSpPr>
            <p:cNvPr id="44" name="Rectangle 43" hidden="1"/>
            <p:cNvSpPr/>
            <p:nvPr/>
          </p:nvSpPr>
          <p:spPr>
            <a:xfrm>
              <a:off x="6153155" y="2325653"/>
              <a:ext cx="121919" cy="11584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hidden="1"/>
            <p:cNvSpPr/>
            <p:nvPr/>
          </p:nvSpPr>
          <p:spPr>
            <a:xfrm>
              <a:off x="6507481" y="2329696"/>
              <a:ext cx="121919" cy="11584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hidden="1">
              <a:extLst>
                <a:ext uri="{FF2B5EF4-FFF2-40B4-BE49-F238E27FC236}">
                  <a16:creationId xmlns:a16="http://schemas.microsoft.com/office/drawing/2014/main" id="{211B141E-7569-4220-8758-8C25BA8D62DC}"/>
                </a:ext>
              </a:extLst>
            </p:cNvPr>
            <p:cNvSpPr/>
            <p:nvPr/>
          </p:nvSpPr>
          <p:spPr>
            <a:xfrm>
              <a:off x="6502896" y="2104439"/>
              <a:ext cx="121919" cy="11584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hidden="1">
              <a:extLst>
                <a:ext uri="{FF2B5EF4-FFF2-40B4-BE49-F238E27FC236}">
                  <a16:creationId xmlns:a16="http://schemas.microsoft.com/office/drawing/2014/main" id="{FEC39CDD-76BC-4E52-BCAD-2A17207D1A3E}"/>
                </a:ext>
              </a:extLst>
            </p:cNvPr>
            <p:cNvSpPr/>
            <p:nvPr/>
          </p:nvSpPr>
          <p:spPr>
            <a:xfrm>
              <a:off x="6145423" y="2104439"/>
              <a:ext cx="121919" cy="11584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20"/>
            <p:cNvSpPr txBox="1">
              <a:spLocks noChangeArrowheads="1"/>
            </p:cNvSpPr>
            <p:nvPr/>
          </p:nvSpPr>
          <p:spPr bwMode="auto">
            <a:xfrm>
              <a:off x="6120055" y="2083009"/>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211" name="Straight Connector 42">
            <a:extLst>
              <a:ext uri="{FF2B5EF4-FFF2-40B4-BE49-F238E27FC236}">
                <a16:creationId xmlns:a16="http://schemas.microsoft.com/office/drawing/2014/main" id="{2FA40593-0117-4AFE-AC16-FB7D95E61BBC}"/>
              </a:ext>
            </a:extLst>
          </p:cNvPr>
          <p:cNvCxnSpPr>
            <a:cxnSpLocks noChangeShapeType="1"/>
            <a:stCxn id="190" idx="0"/>
          </p:cNvCxnSpPr>
          <p:nvPr/>
        </p:nvCxnSpPr>
        <p:spPr bwMode="auto">
          <a:xfrm flipV="1">
            <a:off x="3325656" y="1002988"/>
            <a:ext cx="1" cy="159495"/>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213" name="Rectangle 212" hidden="1">
            <a:extLst>
              <a:ext uri="{FF2B5EF4-FFF2-40B4-BE49-F238E27FC236}">
                <a16:creationId xmlns:a16="http://schemas.microsoft.com/office/drawing/2014/main" id="{98114D20-5727-457E-844D-3D07A9122FF8}"/>
              </a:ext>
            </a:extLst>
          </p:cNvPr>
          <p:cNvSpPr/>
          <p:nvPr/>
        </p:nvSpPr>
        <p:spPr>
          <a:xfrm>
            <a:off x="6303172" y="1109669"/>
            <a:ext cx="121919" cy="45719"/>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a:extLst>
              <a:ext uri="{FF2B5EF4-FFF2-40B4-BE49-F238E27FC236}">
                <a16:creationId xmlns:a16="http://schemas.microsoft.com/office/drawing/2014/main" id="{66BAFDB8-2E97-4DBA-8090-6D8989BDC939}"/>
              </a:ext>
            </a:extLst>
          </p:cNvPr>
          <p:cNvGrpSpPr/>
          <p:nvPr/>
        </p:nvGrpSpPr>
        <p:grpSpPr>
          <a:xfrm>
            <a:off x="1267306" y="2946790"/>
            <a:ext cx="1629462" cy="376031"/>
            <a:chOff x="4305781" y="3099190"/>
            <a:chExt cx="1629462" cy="376031"/>
          </a:xfrm>
        </p:grpSpPr>
        <p:sp>
          <p:nvSpPr>
            <p:cNvPr id="201" name="Text Box 20">
              <a:extLst>
                <a:ext uri="{FF2B5EF4-FFF2-40B4-BE49-F238E27FC236}">
                  <a16:creationId xmlns:a16="http://schemas.microsoft.com/office/drawing/2014/main" id="{DDA35B6D-95AC-4101-A9BF-B466CD8937D9}"/>
                </a:ext>
              </a:extLst>
            </p:cNvPr>
            <p:cNvSpPr txBox="1">
              <a:spLocks noChangeArrowheads="1"/>
            </p:cNvSpPr>
            <p:nvPr/>
          </p:nvSpPr>
          <p:spPr bwMode="auto">
            <a:xfrm>
              <a:off x="4305781"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14" name="Text Box 20">
              <a:extLst>
                <a:ext uri="{FF2B5EF4-FFF2-40B4-BE49-F238E27FC236}">
                  <a16:creationId xmlns:a16="http://schemas.microsoft.com/office/drawing/2014/main" id="{7E75170A-B5E9-4D51-BFF1-15F8BDF0A0B2}"/>
                </a:ext>
              </a:extLst>
            </p:cNvPr>
            <p:cNvSpPr txBox="1">
              <a:spLocks noChangeArrowheads="1"/>
            </p:cNvSpPr>
            <p:nvPr/>
          </p:nvSpPr>
          <p:spPr bwMode="auto">
            <a:xfrm>
              <a:off x="5010487"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16" name="Text Box 20">
              <a:extLst>
                <a:ext uri="{FF2B5EF4-FFF2-40B4-BE49-F238E27FC236}">
                  <a16:creationId xmlns:a16="http://schemas.microsoft.com/office/drawing/2014/main" id="{07559BC7-BD6B-42EF-8672-BCE0FE4529A3}"/>
                </a:ext>
              </a:extLst>
            </p:cNvPr>
            <p:cNvSpPr txBox="1">
              <a:spLocks noChangeArrowheads="1"/>
            </p:cNvSpPr>
            <p:nvPr/>
          </p:nvSpPr>
          <p:spPr bwMode="auto">
            <a:xfrm>
              <a:off x="5710699"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grpSp>
      <p:grpSp>
        <p:nvGrpSpPr>
          <p:cNvPr id="40" name="Group 39">
            <a:extLst>
              <a:ext uri="{FF2B5EF4-FFF2-40B4-BE49-F238E27FC236}">
                <a16:creationId xmlns:a16="http://schemas.microsoft.com/office/drawing/2014/main" id="{8273F0B5-793A-4A05-9101-9BBAF43CB03C}"/>
              </a:ext>
            </a:extLst>
          </p:cNvPr>
          <p:cNvGrpSpPr/>
          <p:nvPr/>
        </p:nvGrpSpPr>
        <p:grpSpPr>
          <a:xfrm>
            <a:off x="3462802" y="2946790"/>
            <a:ext cx="1581640" cy="376031"/>
            <a:chOff x="6501277" y="3099190"/>
            <a:chExt cx="1581640" cy="376031"/>
          </a:xfrm>
        </p:grpSpPr>
        <p:sp>
          <p:nvSpPr>
            <p:cNvPr id="217" name="Text Box 20">
              <a:extLst>
                <a:ext uri="{FF2B5EF4-FFF2-40B4-BE49-F238E27FC236}">
                  <a16:creationId xmlns:a16="http://schemas.microsoft.com/office/drawing/2014/main" id="{5C6EB4D9-FFDD-4DE3-A7BE-AD37B019131A}"/>
                </a:ext>
              </a:extLst>
            </p:cNvPr>
            <p:cNvSpPr txBox="1">
              <a:spLocks noChangeArrowheads="1"/>
            </p:cNvSpPr>
            <p:nvPr/>
          </p:nvSpPr>
          <p:spPr bwMode="auto">
            <a:xfrm>
              <a:off x="6501277"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19" name="Text Box 20">
              <a:extLst>
                <a:ext uri="{FF2B5EF4-FFF2-40B4-BE49-F238E27FC236}">
                  <a16:creationId xmlns:a16="http://schemas.microsoft.com/office/drawing/2014/main" id="{03F95374-F07C-4C2F-8161-1F30B25CD9AC}"/>
                </a:ext>
              </a:extLst>
            </p:cNvPr>
            <p:cNvSpPr txBox="1">
              <a:spLocks noChangeArrowheads="1"/>
            </p:cNvSpPr>
            <p:nvPr/>
          </p:nvSpPr>
          <p:spPr bwMode="auto">
            <a:xfrm>
              <a:off x="7179825"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20" name="Text Box 20">
              <a:extLst>
                <a:ext uri="{FF2B5EF4-FFF2-40B4-BE49-F238E27FC236}">
                  <a16:creationId xmlns:a16="http://schemas.microsoft.com/office/drawing/2014/main" id="{36AF489F-4CEA-4BE6-BD73-5F75390C9749}"/>
                </a:ext>
              </a:extLst>
            </p:cNvPr>
            <p:cNvSpPr txBox="1">
              <a:spLocks noChangeArrowheads="1"/>
            </p:cNvSpPr>
            <p:nvPr/>
          </p:nvSpPr>
          <p:spPr bwMode="auto">
            <a:xfrm>
              <a:off x="7858373"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grpSp>
      <p:grpSp>
        <p:nvGrpSpPr>
          <p:cNvPr id="284" name="Group 283">
            <a:extLst>
              <a:ext uri="{FF2B5EF4-FFF2-40B4-BE49-F238E27FC236}">
                <a16:creationId xmlns:a16="http://schemas.microsoft.com/office/drawing/2014/main" id="{2659C619-0732-4C51-B768-31806D0558D8}"/>
              </a:ext>
            </a:extLst>
          </p:cNvPr>
          <p:cNvGrpSpPr/>
          <p:nvPr/>
        </p:nvGrpSpPr>
        <p:grpSpPr>
          <a:xfrm>
            <a:off x="1358936" y="2867071"/>
            <a:ext cx="1424015" cy="130700"/>
            <a:chOff x="4397411" y="3019471"/>
            <a:chExt cx="1424015" cy="130700"/>
          </a:xfrm>
        </p:grpSpPr>
        <p:cxnSp>
          <p:nvCxnSpPr>
            <p:cNvPr id="221" name="Straight Connector 36">
              <a:extLst>
                <a:ext uri="{FF2B5EF4-FFF2-40B4-BE49-F238E27FC236}">
                  <a16:creationId xmlns:a16="http://schemas.microsoft.com/office/drawing/2014/main" id="{D98CB537-4E62-483F-A5DD-5B31B22F7E82}"/>
                </a:ext>
              </a:extLst>
            </p:cNvPr>
            <p:cNvCxnSpPr>
              <a:cxnSpLocks noChangeShapeType="1"/>
            </p:cNvCxnSpPr>
            <p:nvPr/>
          </p:nvCxnSpPr>
          <p:spPr bwMode="auto">
            <a:xfrm flipV="1">
              <a:off x="4397411"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22" name="Straight Connector 36">
              <a:extLst>
                <a:ext uri="{FF2B5EF4-FFF2-40B4-BE49-F238E27FC236}">
                  <a16:creationId xmlns:a16="http://schemas.microsoft.com/office/drawing/2014/main" id="{3B0E4AAD-DB54-455E-994E-9D924C6D44C9}"/>
                </a:ext>
              </a:extLst>
            </p:cNvPr>
            <p:cNvCxnSpPr>
              <a:cxnSpLocks noChangeShapeType="1"/>
            </p:cNvCxnSpPr>
            <p:nvPr/>
          </p:nvCxnSpPr>
          <p:spPr bwMode="auto">
            <a:xfrm flipV="1">
              <a:off x="5103876"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23" name="Straight Connector 36">
              <a:extLst>
                <a:ext uri="{FF2B5EF4-FFF2-40B4-BE49-F238E27FC236}">
                  <a16:creationId xmlns:a16="http://schemas.microsoft.com/office/drawing/2014/main" id="{09FA71AE-FF5C-4058-A0A5-EE232F137582}"/>
                </a:ext>
              </a:extLst>
            </p:cNvPr>
            <p:cNvCxnSpPr>
              <a:cxnSpLocks noChangeShapeType="1"/>
            </p:cNvCxnSpPr>
            <p:nvPr/>
          </p:nvCxnSpPr>
          <p:spPr bwMode="auto">
            <a:xfrm flipV="1">
              <a:off x="5821426"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85" name="Group 284">
            <a:extLst>
              <a:ext uri="{FF2B5EF4-FFF2-40B4-BE49-F238E27FC236}">
                <a16:creationId xmlns:a16="http://schemas.microsoft.com/office/drawing/2014/main" id="{493F7086-56AC-47BD-89D8-AC2A15864359}"/>
              </a:ext>
            </a:extLst>
          </p:cNvPr>
          <p:cNvGrpSpPr/>
          <p:nvPr/>
        </p:nvGrpSpPr>
        <p:grpSpPr>
          <a:xfrm>
            <a:off x="3536970" y="2867071"/>
            <a:ext cx="1395200" cy="130700"/>
            <a:chOff x="6575445" y="3019471"/>
            <a:chExt cx="1395200" cy="130700"/>
          </a:xfrm>
        </p:grpSpPr>
        <p:cxnSp>
          <p:nvCxnSpPr>
            <p:cNvPr id="281" name="Straight Connector 36">
              <a:extLst>
                <a:ext uri="{FF2B5EF4-FFF2-40B4-BE49-F238E27FC236}">
                  <a16:creationId xmlns:a16="http://schemas.microsoft.com/office/drawing/2014/main" id="{922196E2-4CC5-4F4E-97B9-E787B6D08E81}"/>
                </a:ext>
              </a:extLst>
            </p:cNvPr>
            <p:cNvCxnSpPr>
              <a:cxnSpLocks noChangeShapeType="1"/>
            </p:cNvCxnSpPr>
            <p:nvPr/>
          </p:nvCxnSpPr>
          <p:spPr bwMode="auto">
            <a:xfrm flipV="1">
              <a:off x="6575445"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82" name="Straight Connector 36">
              <a:extLst>
                <a:ext uri="{FF2B5EF4-FFF2-40B4-BE49-F238E27FC236}">
                  <a16:creationId xmlns:a16="http://schemas.microsoft.com/office/drawing/2014/main" id="{E67D8FD3-30DF-4366-8FC8-8FDD03B66952}"/>
                </a:ext>
              </a:extLst>
            </p:cNvPr>
            <p:cNvCxnSpPr>
              <a:cxnSpLocks noChangeShapeType="1"/>
            </p:cNvCxnSpPr>
            <p:nvPr/>
          </p:nvCxnSpPr>
          <p:spPr bwMode="auto">
            <a:xfrm flipV="1">
              <a:off x="7292097"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83" name="Straight Connector 36">
              <a:extLst>
                <a:ext uri="{FF2B5EF4-FFF2-40B4-BE49-F238E27FC236}">
                  <a16:creationId xmlns:a16="http://schemas.microsoft.com/office/drawing/2014/main" id="{41664721-047C-4EE0-93B6-9B55BDC3C697}"/>
                </a:ext>
              </a:extLst>
            </p:cNvPr>
            <p:cNvCxnSpPr>
              <a:cxnSpLocks noChangeShapeType="1"/>
            </p:cNvCxnSpPr>
            <p:nvPr/>
          </p:nvCxnSpPr>
          <p:spPr bwMode="auto">
            <a:xfrm flipV="1">
              <a:off x="7970645"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37" name="Exchange Op">
            <a:extLst>
              <a:ext uri="{FF2B5EF4-FFF2-40B4-BE49-F238E27FC236}">
                <a16:creationId xmlns:a16="http://schemas.microsoft.com/office/drawing/2014/main" id="{F4A5164D-60FE-43E1-B3E3-78057E24A076}"/>
              </a:ext>
            </a:extLst>
          </p:cNvPr>
          <p:cNvGrpSpPr/>
          <p:nvPr/>
        </p:nvGrpSpPr>
        <p:grpSpPr>
          <a:xfrm>
            <a:off x="3005616" y="1162483"/>
            <a:ext cx="640080" cy="229713"/>
            <a:chOff x="5773321" y="1238411"/>
            <a:chExt cx="640080" cy="229713"/>
          </a:xfrm>
        </p:grpSpPr>
        <p:grpSp>
          <p:nvGrpSpPr>
            <p:cNvPr id="208" name="Group 207"/>
            <p:cNvGrpSpPr/>
            <p:nvPr/>
          </p:nvGrpSpPr>
          <p:grpSpPr>
            <a:xfrm>
              <a:off x="5806306" y="1238967"/>
              <a:ext cx="579388" cy="228600"/>
              <a:chOff x="5745642" y="1429768"/>
              <a:chExt cx="579388" cy="228600"/>
            </a:xfrm>
          </p:grpSpPr>
          <p:sp>
            <p:nvSpPr>
              <p:cNvPr id="192" name="Rectangle 191"/>
              <p:cNvSpPr/>
              <p:nvPr/>
            </p:nvSpPr>
            <p:spPr>
              <a:xfrm>
                <a:off x="5745642"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sp>
            <p:nvSpPr>
              <p:cNvPr id="193" name="Rectangle 192"/>
              <p:cNvSpPr/>
              <p:nvPr/>
            </p:nvSpPr>
            <p:spPr>
              <a:xfrm>
                <a:off x="5908291"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sp>
            <p:nvSpPr>
              <p:cNvPr id="194" name="Rectangle 193"/>
              <p:cNvSpPr/>
              <p:nvPr/>
            </p:nvSpPr>
            <p:spPr>
              <a:xfrm>
                <a:off x="6233590"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sp>
            <p:nvSpPr>
              <p:cNvPr id="207" name="Rectangle 206"/>
              <p:cNvSpPr/>
              <p:nvPr/>
            </p:nvSpPr>
            <p:spPr>
              <a:xfrm>
                <a:off x="6070940"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grpSp>
        <p:sp>
          <p:nvSpPr>
            <p:cNvPr id="190" name="Rectangle 189"/>
            <p:cNvSpPr/>
            <p:nvPr/>
          </p:nvSpPr>
          <p:spPr>
            <a:xfrm>
              <a:off x="5773321" y="1238411"/>
              <a:ext cx="64008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Exchange</a:t>
              </a:r>
            </a:p>
          </p:txBody>
        </p:sp>
      </p:grpSp>
      <p:cxnSp>
        <p:nvCxnSpPr>
          <p:cNvPr id="183" name="Straight Connector 42"/>
          <p:cNvCxnSpPr>
            <a:cxnSpLocks noChangeShapeType="1"/>
            <a:stCxn id="137" idx="0"/>
            <a:endCxn id="44" idx="1"/>
          </p:cNvCxnSpPr>
          <p:nvPr/>
        </p:nvCxnSpPr>
        <p:spPr bwMode="auto">
          <a:xfrm rot="5400000" flipH="1" flipV="1">
            <a:off x="2540989" y="1540860"/>
            <a:ext cx="116987" cy="1030395"/>
          </a:xfrm>
          <a:prstGeom prst="bentConnector2">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57" name="Group 56">
            <a:extLst>
              <a:ext uri="{FF2B5EF4-FFF2-40B4-BE49-F238E27FC236}">
                <a16:creationId xmlns:a16="http://schemas.microsoft.com/office/drawing/2014/main" id="{7639FD47-8360-48C6-AECF-B89531F14EC1}"/>
              </a:ext>
            </a:extLst>
          </p:cNvPr>
          <p:cNvGrpSpPr/>
          <p:nvPr/>
        </p:nvGrpSpPr>
        <p:grpSpPr>
          <a:xfrm>
            <a:off x="3175640" y="2044029"/>
            <a:ext cx="1756531" cy="604815"/>
            <a:chOff x="3175640" y="2196429"/>
            <a:chExt cx="1756531" cy="604815"/>
          </a:xfrm>
        </p:grpSpPr>
        <p:cxnSp>
          <p:nvCxnSpPr>
            <p:cNvPr id="41" name="Straight Connector 42"/>
            <p:cNvCxnSpPr>
              <a:cxnSpLocks noChangeShapeType="1"/>
              <a:stCxn id="198" idx="0"/>
              <a:endCxn id="44" idx="2"/>
            </p:cNvCxnSpPr>
            <p:nvPr/>
          </p:nvCxnSpPr>
          <p:spPr bwMode="auto">
            <a:xfrm rot="16200000" flipV="1">
              <a:off x="3078678" y="2304848"/>
              <a:ext cx="593358" cy="399434"/>
            </a:xfrm>
            <a:prstGeom prst="bentConnector3">
              <a:avLst>
                <a:gd name="adj1" fmla="val 25386"/>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9" name="Straight Connector 42"/>
            <p:cNvCxnSpPr>
              <a:cxnSpLocks noChangeShapeType="1"/>
              <a:stCxn id="199" idx="0"/>
              <a:endCxn id="46" idx="2"/>
            </p:cNvCxnSpPr>
            <p:nvPr/>
          </p:nvCxnSpPr>
          <p:spPr bwMode="auto">
            <a:xfrm rot="16200000" flipV="1">
              <a:off x="3485879" y="2033501"/>
              <a:ext cx="604815" cy="930672"/>
            </a:xfrm>
            <a:prstGeom prst="bentConnector3">
              <a:avLst>
                <a:gd name="adj1" fmla="val 3635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86" name="Straight Connector 42"/>
            <p:cNvCxnSpPr>
              <a:cxnSpLocks noChangeShapeType="1"/>
              <a:stCxn id="200" idx="0"/>
              <a:endCxn id="45" idx="2"/>
            </p:cNvCxnSpPr>
            <p:nvPr/>
          </p:nvCxnSpPr>
          <p:spPr bwMode="auto">
            <a:xfrm rot="16200000" flipV="1">
              <a:off x="3936411" y="1805485"/>
              <a:ext cx="589315" cy="1402204"/>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sp>
        <p:nvSpPr>
          <p:cNvPr id="288" name="Highlight Box">
            <a:extLst>
              <a:ext uri="{FF2B5EF4-FFF2-40B4-BE49-F238E27FC236}">
                <a16:creationId xmlns:a16="http://schemas.microsoft.com/office/drawing/2014/main" id="{8C9AD48C-E43E-4E87-8A8E-158DCD0063CC}"/>
              </a:ext>
            </a:extLst>
          </p:cNvPr>
          <p:cNvSpPr/>
          <p:nvPr/>
        </p:nvSpPr>
        <p:spPr>
          <a:xfrm>
            <a:off x="7164587" y="2451317"/>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Highlight Box">
            <a:extLst>
              <a:ext uri="{FF2B5EF4-FFF2-40B4-BE49-F238E27FC236}">
                <a16:creationId xmlns:a16="http://schemas.microsoft.com/office/drawing/2014/main" id="{E1F908D2-9CCF-4929-89DB-609FC4264E89}"/>
              </a:ext>
            </a:extLst>
          </p:cNvPr>
          <p:cNvSpPr/>
          <p:nvPr/>
        </p:nvSpPr>
        <p:spPr>
          <a:xfrm>
            <a:off x="7646833" y="3596470"/>
            <a:ext cx="1054773" cy="1107879"/>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5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25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250"/>
                                        <p:tgtEl>
                                          <p:spTgt spid="2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7"/>
                                        </p:tgtEl>
                                        <p:attrNameLst>
                                          <p:attrName>style.visibility</p:attrName>
                                        </p:attrNameLst>
                                      </p:cBhvr>
                                      <p:to>
                                        <p:strVal val="visible"/>
                                      </p:to>
                                    </p:set>
                                    <p:animEffect transition="in" filter="fade">
                                      <p:cBhvr>
                                        <p:cTn id="21" dur="250"/>
                                        <p:tgtEl>
                                          <p:spTgt spid="2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245"/>
                                        </p:tgtEl>
                                      </p:cBhvr>
                                    </p:animEffect>
                                    <p:set>
                                      <p:cBhvr>
                                        <p:cTn id="26" dur="1" fill="hold">
                                          <p:stCondLst>
                                            <p:cond delay="249"/>
                                          </p:stCondLst>
                                        </p:cTn>
                                        <p:tgtEl>
                                          <p:spTgt spid="245"/>
                                        </p:tgtEl>
                                        <p:attrNameLst>
                                          <p:attrName>style.visibility</p:attrName>
                                        </p:attrNameLst>
                                      </p:cBhvr>
                                      <p:to>
                                        <p:strVal val="hidden"/>
                                      </p:to>
                                    </p:set>
                                  </p:childTnLst>
                                </p:cTn>
                              </p:par>
                            </p:childTnLst>
                          </p:cTn>
                        </p:par>
                        <p:par>
                          <p:cTn id="27" fill="hold">
                            <p:stCondLst>
                              <p:cond delay="250"/>
                            </p:stCondLst>
                            <p:childTnLst>
                              <p:par>
                                <p:cTn id="28" presetID="10" presetClass="entr" presetSubtype="0" fill="hold" grpId="0" nodeType="after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25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250"/>
                                        <p:tgtEl>
                                          <p:spTgt spid="2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8"/>
                                        </p:tgtEl>
                                        <p:attrNameLst>
                                          <p:attrName>style.visibility</p:attrName>
                                        </p:attrNameLst>
                                      </p:cBhvr>
                                      <p:to>
                                        <p:strVal val="visible"/>
                                      </p:to>
                                    </p:set>
                                    <p:animEffect transition="in" filter="fade">
                                      <p:cBhvr>
                                        <p:cTn id="40" dur="250"/>
                                        <p:tgtEl>
                                          <p:spTgt spid="2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6"/>
                                        </p:tgtEl>
                                        <p:attrNameLst>
                                          <p:attrName>style.visibility</p:attrName>
                                        </p:attrNameLst>
                                      </p:cBhvr>
                                      <p:to>
                                        <p:strVal val="visible"/>
                                      </p:to>
                                    </p:set>
                                    <p:animEffect transition="in" filter="fade">
                                      <p:cBhvr>
                                        <p:cTn id="45" dur="250"/>
                                        <p:tgtEl>
                                          <p:spTgt spid="28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fade">
                                      <p:cBhvr>
                                        <p:cTn id="50" dur="250"/>
                                        <p:tgtEl>
                                          <p:spTgt spid="284"/>
                                        </p:tgtEl>
                                      </p:cBhvr>
                                    </p:animEffect>
                                  </p:childTnLst>
                                </p:cTn>
                              </p:par>
                            </p:childTnLst>
                          </p:cTn>
                        </p:par>
                        <p:par>
                          <p:cTn id="51" fill="hold">
                            <p:stCondLst>
                              <p:cond delay="250"/>
                            </p:stCondLst>
                            <p:childTnLst>
                              <p:par>
                                <p:cTn id="52" presetID="10" presetClass="entr" presetSubtype="0" fill="hold" nodeType="afterEffect">
                                  <p:stCondLst>
                                    <p:cond delay="0"/>
                                  </p:stCondLst>
                                  <p:childTnLst>
                                    <p:set>
                                      <p:cBhvr>
                                        <p:cTn id="53" dur="1" fill="hold">
                                          <p:stCondLst>
                                            <p:cond delay="0"/>
                                          </p:stCondLst>
                                        </p:cTn>
                                        <p:tgtEl>
                                          <p:spTgt spid="249"/>
                                        </p:tgtEl>
                                        <p:attrNameLst>
                                          <p:attrName>style.visibility</p:attrName>
                                        </p:attrNameLst>
                                      </p:cBhvr>
                                      <p:to>
                                        <p:strVal val="visible"/>
                                      </p:to>
                                    </p:set>
                                    <p:animEffect transition="in" filter="fade">
                                      <p:cBhvr>
                                        <p:cTn id="54" dur="250"/>
                                        <p:tgtEl>
                                          <p:spTgt spid="2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7"/>
                                        </p:tgtEl>
                                        <p:attrNameLst>
                                          <p:attrName>style.visibility</p:attrName>
                                        </p:attrNameLst>
                                      </p:cBhvr>
                                      <p:to>
                                        <p:strVal val="visible"/>
                                      </p:to>
                                    </p:set>
                                    <p:animEffect transition="in" filter="fade">
                                      <p:cBhvr>
                                        <p:cTn id="59" dur="250"/>
                                        <p:tgtEl>
                                          <p:spTgt spid="27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2"/>
                                        </p:tgtEl>
                                        <p:attrNameLst>
                                          <p:attrName>style.visibility</p:attrName>
                                        </p:attrNameLst>
                                      </p:cBhvr>
                                      <p:to>
                                        <p:strVal val="visible"/>
                                      </p:to>
                                    </p:set>
                                    <p:animEffect transition="in" filter="fade">
                                      <p:cBhvr>
                                        <p:cTn id="64" dur="250"/>
                                        <p:tgtEl>
                                          <p:spTgt spid="142"/>
                                        </p:tgtEl>
                                      </p:cBhvr>
                                    </p:animEffect>
                                  </p:childTnLst>
                                </p:cTn>
                              </p:par>
                            </p:childTnLst>
                          </p:cTn>
                        </p:par>
                        <p:par>
                          <p:cTn id="65" fill="hold">
                            <p:stCondLst>
                              <p:cond delay="250"/>
                            </p:stCondLst>
                            <p:childTnLst>
                              <p:par>
                                <p:cTn id="66" presetID="22" presetClass="entr" presetSubtype="4" fill="hold" nodeType="afterEffect">
                                  <p:stCondLst>
                                    <p:cond delay="0"/>
                                  </p:stCondLst>
                                  <p:childTnLst>
                                    <p:set>
                                      <p:cBhvr>
                                        <p:cTn id="67" dur="1" fill="hold">
                                          <p:stCondLst>
                                            <p:cond delay="0"/>
                                          </p:stCondLst>
                                        </p:cTn>
                                        <p:tgtEl>
                                          <p:spTgt spid="250"/>
                                        </p:tgtEl>
                                        <p:attrNameLst>
                                          <p:attrName>style.visibility</p:attrName>
                                        </p:attrNameLst>
                                      </p:cBhvr>
                                      <p:to>
                                        <p:strVal val="visible"/>
                                      </p:to>
                                    </p:set>
                                    <p:animEffect transition="in" filter="wipe(down)">
                                      <p:cBhvr>
                                        <p:cTn id="68" dur="250"/>
                                        <p:tgtEl>
                                          <p:spTgt spid="25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83"/>
                                        </p:tgtEl>
                                        <p:attrNameLst>
                                          <p:attrName>style.visibility</p:attrName>
                                        </p:attrNameLst>
                                      </p:cBhvr>
                                      <p:to>
                                        <p:strVal val="visible"/>
                                      </p:to>
                                    </p:set>
                                    <p:animEffect transition="in" filter="fade">
                                      <p:cBhvr>
                                        <p:cTn id="73" dur="250"/>
                                        <p:tgtEl>
                                          <p:spTgt spid="18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5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250"/>
                                        <p:tgtEl>
                                          <p:spTgt spid="184"/>
                                        </p:tgtEl>
                                      </p:cBhvr>
                                    </p:animEffect>
                                    <p:set>
                                      <p:cBhvr>
                                        <p:cTn id="83" dur="1" fill="hold">
                                          <p:stCondLst>
                                            <p:cond delay="249"/>
                                          </p:stCondLst>
                                        </p:cTn>
                                        <p:tgtEl>
                                          <p:spTgt spid="18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50"/>
                                        <p:tgtEl>
                                          <p:spTgt spid="288"/>
                                        </p:tgtEl>
                                      </p:cBhvr>
                                    </p:animEffect>
                                    <p:set>
                                      <p:cBhvr>
                                        <p:cTn id="86" dur="1" fill="hold">
                                          <p:stCondLst>
                                            <p:cond delay="249"/>
                                          </p:stCondLst>
                                        </p:cTn>
                                        <p:tgtEl>
                                          <p:spTgt spid="288"/>
                                        </p:tgtEl>
                                        <p:attrNameLst>
                                          <p:attrName>style.visibility</p:attrName>
                                        </p:attrNameLst>
                                      </p:cBhvr>
                                      <p:to>
                                        <p:strVal val="hidden"/>
                                      </p:to>
                                    </p:set>
                                  </p:childTnLst>
                                </p:cTn>
                              </p:par>
                            </p:childTnLst>
                          </p:cTn>
                        </p:par>
                        <p:par>
                          <p:cTn id="87" fill="hold">
                            <p:stCondLst>
                              <p:cond delay="250"/>
                            </p:stCondLst>
                            <p:childTnLst>
                              <p:par>
                                <p:cTn id="88" presetID="10" presetClass="entr" presetSubtype="0" fill="hold" grpId="0" nodeType="afterEffect">
                                  <p:stCondLst>
                                    <p:cond delay="0"/>
                                  </p:stCondLst>
                                  <p:childTnLst>
                                    <p:set>
                                      <p:cBhvr>
                                        <p:cTn id="89" dur="1" fill="hold">
                                          <p:stCondLst>
                                            <p:cond delay="0"/>
                                          </p:stCondLst>
                                        </p:cTn>
                                        <p:tgtEl>
                                          <p:spTgt spid="268"/>
                                        </p:tgtEl>
                                        <p:attrNameLst>
                                          <p:attrName>style.visibility</p:attrName>
                                        </p:attrNameLst>
                                      </p:cBhvr>
                                      <p:to>
                                        <p:strVal val="visible"/>
                                      </p:to>
                                    </p:set>
                                    <p:animEffect transition="in" filter="fade">
                                      <p:cBhvr>
                                        <p:cTn id="90" dur="250"/>
                                        <p:tgtEl>
                                          <p:spTgt spid="268"/>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250"/>
                                        <p:tgtEl>
                                          <p:spTgt spid="43"/>
                                        </p:tgtEl>
                                      </p:cBhvr>
                                    </p:animEffect>
                                  </p:childTnLst>
                                </p:cTn>
                              </p:par>
                            </p:childTnLst>
                          </p:cTn>
                        </p:par>
                        <p:par>
                          <p:cTn id="95" fill="hold">
                            <p:stCondLst>
                              <p:cond delay="750"/>
                            </p:stCondLst>
                            <p:childTnLst>
                              <p:par>
                                <p:cTn id="96" presetID="10" presetClass="entr" presetSubtype="0"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25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50"/>
                                        <p:tgtEl>
                                          <p:spTgt spid="268"/>
                                        </p:tgtEl>
                                      </p:cBhvr>
                                    </p:animEffect>
                                    <p:set>
                                      <p:cBhvr>
                                        <p:cTn id="103" dur="1" fill="hold">
                                          <p:stCondLst>
                                            <p:cond delay="249"/>
                                          </p:stCondLst>
                                        </p:cTn>
                                        <p:tgtEl>
                                          <p:spTgt spid="268"/>
                                        </p:tgtEl>
                                        <p:attrNameLst>
                                          <p:attrName>style.visibility</p:attrName>
                                        </p:attrNameLst>
                                      </p:cBhvr>
                                      <p:to>
                                        <p:strVal val="hidden"/>
                                      </p:to>
                                    </p:set>
                                  </p:childTnLst>
                                </p:cTn>
                              </p:par>
                              <p:par>
                                <p:cTn id="104" presetID="10" presetClass="entr" presetSubtype="0" fill="hold" grpId="2" nodeType="withEffect">
                                  <p:stCondLst>
                                    <p:cond delay="0"/>
                                  </p:stCondLst>
                                  <p:childTnLst>
                                    <p:set>
                                      <p:cBhvr>
                                        <p:cTn id="105" dur="1" fill="hold">
                                          <p:stCondLst>
                                            <p:cond delay="0"/>
                                          </p:stCondLst>
                                        </p:cTn>
                                        <p:tgtEl>
                                          <p:spTgt spid="288"/>
                                        </p:tgtEl>
                                        <p:attrNameLst>
                                          <p:attrName>style.visibility</p:attrName>
                                        </p:attrNameLst>
                                      </p:cBhvr>
                                      <p:to>
                                        <p:strVal val="visible"/>
                                      </p:to>
                                    </p:set>
                                    <p:animEffect transition="in" filter="fade">
                                      <p:cBhvr>
                                        <p:cTn id="106" dur="250"/>
                                        <p:tgtEl>
                                          <p:spTgt spid="28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9"/>
                                        </p:tgtEl>
                                        <p:attrNameLst>
                                          <p:attrName>style.visibility</p:attrName>
                                        </p:attrNameLst>
                                      </p:cBhvr>
                                      <p:to>
                                        <p:strVal val="visible"/>
                                      </p:to>
                                    </p:set>
                                    <p:animEffect transition="in" filter="fade">
                                      <p:cBhvr>
                                        <p:cTn id="109" dur="250"/>
                                        <p:tgtEl>
                                          <p:spTgt spid="28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fade">
                                      <p:cBhvr>
                                        <p:cTn id="114" dur="250"/>
                                        <p:tgtEl>
                                          <p:spTgt spid="48"/>
                                        </p:tgtEl>
                                      </p:cBhvr>
                                    </p:animEffect>
                                  </p:childTnLst>
                                </p:cTn>
                              </p:par>
                            </p:childTnLst>
                          </p:cTn>
                        </p:par>
                        <p:par>
                          <p:cTn id="115" fill="hold">
                            <p:stCondLst>
                              <p:cond delay="250"/>
                            </p:stCondLst>
                            <p:childTnLst>
                              <p:par>
                                <p:cTn id="116" presetID="10" presetClass="entr" presetSubtype="0" fill="hold" nodeType="after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250"/>
                                        <p:tgtEl>
                                          <p:spTgt spid="50"/>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250"/>
                                        <p:tgtEl>
                                          <p:spTgt spid="52"/>
                                        </p:tgtEl>
                                      </p:cBhvr>
                                    </p:animEffect>
                                  </p:childTnLst>
                                </p:cTn>
                              </p:par>
                            </p:childTnLst>
                          </p:cTn>
                        </p:par>
                        <p:par>
                          <p:cTn id="123" fill="hold">
                            <p:stCondLst>
                              <p:cond delay="750"/>
                            </p:stCondLst>
                            <p:childTnLst>
                              <p:par>
                                <p:cTn id="124" presetID="10" presetClass="entr" presetSubtype="0" fill="hold"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250"/>
                                        <p:tgtEl>
                                          <p:spTgt spid="40"/>
                                        </p:tgtEl>
                                      </p:cBhvr>
                                    </p:animEffect>
                                  </p:childTnLst>
                                </p:cTn>
                              </p:par>
                            </p:childTnLst>
                          </p:cTn>
                        </p:par>
                        <p:par>
                          <p:cTn id="127" fill="hold">
                            <p:stCondLst>
                              <p:cond delay="1000"/>
                            </p:stCondLst>
                            <p:childTnLst>
                              <p:par>
                                <p:cTn id="128" presetID="10" presetClass="entr" presetSubtype="0" fill="hold" nodeType="afterEffect">
                                  <p:stCondLst>
                                    <p:cond delay="0"/>
                                  </p:stCondLst>
                                  <p:childTnLst>
                                    <p:set>
                                      <p:cBhvr>
                                        <p:cTn id="129" dur="1" fill="hold">
                                          <p:stCondLst>
                                            <p:cond delay="0"/>
                                          </p:stCondLst>
                                        </p:cTn>
                                        <p:tgtEl>
                                          <p:spTgt spid="285"/>
                                        </p:tgtEl>
                                        <p:attrNameLst>
                                          <p:attrName>style.visibility</p:attrName>
                                        </p:attrNameLst>
                                      </p:cBhvr>
                                      <p:to>
                                        <p:strVal val="visible"/>
                                      </p:to>
                                    </p:set>
                                    <p:animEffect transition="in" filter="fade">
                                      <p:cBhvr>
                                        <p:cTn id="130" dur="250"/>
                                        <p:tgtEl>
                                          <p:spTgt spid="28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250"/>
                                        <p:tgtEl>
                                          <p:spTgt spid="289"/>
                                        </p:tgtEl>
                                      </p:cBhvr>
                                    </p:animEffect>
                                    <p:set>
                                      <p:cBhvr>
                                        <p:cTn id="135" dur="1" fill="hold">
                                          <p:stCondLst>
                                            <p:cond delay="249"/>
                                          </p:stCondLst>
                                        </p:cTn>
                                        <p:tgtEl>
                                          <p:spTgt spid="289"/>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250"/>
                                        <p:tgtEl>
                                          <p:spTgt spid="288"/>
                                        </p:tgtEl>
                                      </p:cBhvr>
                                    </p:animEffect>
                                    <p:set>
                                      <p:cBhvr>
                                        <p:cTn id="138" dur="1" fill="hold">
                                          <p:stCondLst>
                                            <p:cond delay="249"/>
                                          </p:stCondLst>
                                        </p:cTn>
                                        <p:tgtEl>
                                          <p:spTgt spid="288"/>
                                        </p:tgtEl>
                                        <p:attrNameLst>
                                          <p:attrName>style.visibility</p:attrName>
                                        </p:attrNameLst>
                                      </p:cBhvr>
                                      <p:to>
                                        <p:strVal val="hidden"/>
                                      </p:to>
                                    </p:set>
                                  </p:childTnLst>
                                </p:cTn>
                              </p:par>
                            </p:childTnLst>
                          </p:cTn>
                        </p:par>
                        <p:par>
                          <p:cTn id="139" fill="hold">
                            <p:stCondLst>
                              <p:cond delay="250"/>
                            </p:stCondLst>
                            <p:childTnLst>
                              <p:par>
                                <p:cTn id="140" presetID="10" presetClass="entr" presetSubtype="0" fill="hold" grpId="0" nodeType="afterEffect">
                                  <p:stCondLst>
                                    <p:cond delay="0"/>
                                  </p:stCondLst>
                                  <p:childTnLst>
                                    <p:set>
                                      <p:cBhvr>
                                        <p:cTn id="141" dur="1" fill="hold">
                                          <p:stCondLst>
                                            <p:cond delay="0"/>
                                          </p:stCondLst>
                                        </p:cTn>
                                        <p:tgtEl>
                                          <p:spTgt spid="269"/>
                                        </p:tgtEl>
                                        <p:attrNameLst>
                                          <p:attrName>style.visibility</p:attrName>
                                        </p:attrNameLst>
                                      </p:cBhvr>
                                      <p:to>
                                        <p:strVal val="visible"/>
                                      </p:to>
                                    </p:set>
                                    <p:animEffect transition="in" filter="fade">
                                      <p:cBhvr>
                                        <p:cTn id="142" dur="250"/>
                                        <p:tgtEl>
                                          <p:spTgt spid="269"/>
                                        </p:tgtEl>
                                      </p:cBhvr>
                                    </p:animEffect>
                                  </p:childTnLst>
                                </p:cTn>
                              </p:par>
                            </p:childTnLst>
                          </p:cTn>
                        </p:par>
                        <p:par>
                          <p:cTn id="143" fill="hold">
                            <p:stCondLst>
                              <p:cond delay="500"/>
                            </p:stCondLst>
                            <p:childTnLst>
                              <p:par>
                                <p:cTn id="144" presetID="10" presetClass="entr" presetSubtype="0" fill="hold" nodeType="after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fade">
                                      <p:cBhvr>
                                        <p:cTn id="146" dur="250"/>
                                        <p:tgtEl>
                                          <p:spTgt spid="56"/>
                                        </p:tgtEl>
                                      </p:cBhvr>
                                    </p:animEffect>
                                  </p:childTnLst>
                                </p:cTn>
                              </p:par>
                            </p:childTnLst>
                          </p:cTn>
                        </p:par>
                        <p:par>
                          <p:cTn id="147" fill="hold">
                            <p:stCondLst>
                              <p:cond delay="750"/>
                            </p:stCondLst>
                            <p:childTnLst>
                              <p:par>
                                <p:cTn id="148" presetID="10" presetClass="entr" presetSubtype="0" fill="hold" nodeType="after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fade">
                                      <p:cBhvr>
                                        <p:cTn id="150" dur="250"/>
                                        <p:tgtEl>
                                          <p:spTgt spid="57"/>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fade">
                                      <p:cBhvr>
                                        <p:cTn id="155" dur="250"/>
                                        <p:tgtEl>
                                          <p:spTgt spid="59"/>
                                        </p:tgtEl>
                                      </p:cBhvr>
                                    </p:animEffect>
                                  </p:childTnLst>
                                </p:cTn>
                              </p:par>
                            </p:childTnLst>
                          </p:cTn>
                        </p:par>
                        <p:par>
                          <p:cTn id="156" fill="hold">
                            <p:stCondLst>
                              <p:cond delay="250"/>
                            </p:stCondLst>
                            <p:childTnLst>
                              <p:par>
                                <p:cTn id="157" presetID="10" presetClass="entr" presetSubtype="0" fill="hold" nodeType="afterEffect">
                                  <p:stCondLst>
                                    <p:cond delay="0"/>
                                  </p:stCondLst>
                                  <p:childTnLst>
                                    <p:set>
                                      <p:cBhvr>
                                        <p:cTn id="158" dur="1" fill="hold">
                                          <p:stCondLst>
                                            <p:cond delay="0"/>
                                          </p:stCondLst>
                                        </p:cTn>
                                        <p:tgtEl>
                                          <p:spTgt spid="237"/>
                                        </p:tgtEl>
                                        <p:attrNameLst>
                                          <p:attrName>style.visibility</p:attrName>
                                        </p:attrNameLst>
                                      </p:cBhvr>
                                      <p:to>
                                        <p:strVal val="visible"/>
                                      </p:to>
                                    </p:set>
                                    <p:animEffect transition="in" filter="fade">
                                      <p:cBhvr>
                                        <p:cTn id="159" dur="250"/>
                                        <p:tgtEl>
                                          <p:spTgt spid="237"/>
                                        </p:tgtEl>
                                      </p:cBhvr>
                                    </p:animEffect>
                                  </p:childTnLst>
                                </p:cTn>
                              </p:par>
                            </p:childTnLst>
                          </p:cTn>
                        </p:par>
                        <p:par>
                          <p:cTn id="160" fill="hold">
                            <p:stCondLst>
                              <p:cond delay="500"/>
                            </p:stCondLst>
                            <p:childTnLst>
                              <p:par>
                                <p:cTn id="161" presetID="10" presetClass="entr" presetSubtype="0" fill="hold" nodeType="afterEffect">
                                  <p:stCondLst>
                                    <p:cond delay="0"/>
                                  </p:stCondLst>
                                  <p:childTnLst>
                                    <p:set>
                                      <p:cBhvr>
                                        <p:cTn id="162" dur="1" fill="hold">
                                          <p:stCondLst>
                                            <p:cond delay="0"/>
                                          </p:stCondLst>
                                        </p:cTn>
                                        <p:tgtEl>
                                          <p:spTgt spid="211"/>
                                        </p:tgtEl>
                                        <p:attrNameLst>
                                          <p:attrName>style.visibility</p:attrName>
                                        </p:attrNameLst>
                                      </p:cBhvr>
                                      <p:to>
                                        <p:strVal val="visible"/>
                                      </p:to>
                                    </p:set>
                                    <p:animEffect transition="in" filter="fade">
                                      <p:cBhvr>
                                        <p:cTn id="163" dur="250"/>
                                        <p:tgtEl>
                                          <p:spTgt spid="21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241"/>
                                        </p:tgtEl>
                                        <p:attrNameLst>
                                          <p:attrName>style.visibility</p:attrName>
                                        </p:attrNameLst>
                                      </p:cBhvr>
                                      <p:to>
                                        <p:strVal val="visible"/>
                                      </p:to>
                                    </p:set>
                                    <p:animEffect transition="in" filter="fade">
                                      <p:cBhvr>
                                        <p:cTn id="168" dur="25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5" grpId="0" animBg="1"/>
      <p:bldP spid="245" grpId="1" animBg="1"/>
      <p:bldP spid="268" grpId="0" animBg="1"/>
      <p:bldP spid="268" grpId="1" animBg="1"/>
      <p:bldP spid="184" grpId="0" animBg="1"/>
      <p:bldP spid="184" grpId="1" animBg="1"/>
      <p:bldP spid="269" grpId="0" animBg="1"/>
      <p:bldP spid="288" grpId="0" animBg="1"/>
      <p:bldP spid="288" grpId="1" animBg="1"/>
      <p:bldP spid="288" grpId="2" animBg="1"/>
      <p:bldP spid="288" grpId="3" animBg="1"/>
      <p:bldP spid="289" grpId="0" animBg="1"/>
      <p:bldP spid="28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E8FAB3-D535-436D-B6B3-16ED220E0E93}"/>
              </a:ext>
            </a:extLst>
          </p:cNvPr>
          <p:cNvSpPr>
            <a:spLocks noGrp="1"/>
          </p:cNvSpPr>
          <p:nvPr>
            <p:ph type="title"/>
          </p:nvPr>
        </p:nvSpPr>
        <p:spPr/>
        <p:txBody>
          <a:bodyPr/>
          <a:lstStyle/>
          <a:p>
            <a:r>
              <a:rPr lang="en-US" dirty="0"/>
              <a:t>Exchange Operator</a:t>
            </a:r>
          </a:p>
        </p:txBody>
      </p:sp>
      <p:sp>
        <p:nvSpPr>
          <p:cNvPr id="5" name="Content Placeholder 4">
            <a:extLst>
              <a:ext uri="{FF2B5EF4-FFF2-40B4-BE49-F238E27FC236}">
                <a16:creationId xmlns:a16="http://schemas.microsoft.com/office/drawing/2014/main" id="{8C49F073-94FF-4AE3-A865-3AD0D41CA023}"/>
              </a:ext>
            </a:extLst>
          </p:cNvPr>
          <p:cNvSpPr>
            <a:spLocks noGrp="1"/>
          </p:cNvSpPr>
          <p:nvPr>
            <p:ph idx="1"/>
          </p:nvPr>
        </p:nvSpPr>
        <p:spPr>
          <a:xfrm>
            <a:off x="457200" y="971550"/>
            <a:ext cx="5264110" cy="3657600"/>
          </a:xfrm>
        </p:spPr>
        <p:txBody>
          <a:bodyPr/>
          <a:lstStyle/>
          <a:p>
            <a:r>
              <a:rPr lang="en-US" b="1" dirty="0"/>
              <a:t>Exchange Type #1 – Gather</a:t>
            </a:r>
          </a:p>
          <a:p>
            <a:pPr lvl="1"/>
            <a:r>
              <a:rPr lang="en-US" dirty="0"/>
              <a:t>Combine the results from multiple workers into a single output stream.</a:t>
            </a:r>
          </a:p>
          <a:p>
            <a:endParaRPr lang="en-US" sz="600" b="1" dirty="0"/>
          </a:p>
          <a:p>
            <a:r>
              <a:rPr lang="en-US" b="1" dirty="0"/>
              <a:t>Exchange Type #2 – Distribute</a:t>
            </a:r>
          </a:p>
          <a:p>
            <a:pPr lvl="1"/>
            <a:r>
              <a:rPr lang="en-US" dirty="0"/>
              <a:t>Split a single input stream into multiple output streams.</a:t>
            </a:r>
          </a:p>
          <a:p>
            <a:endParaRPr lang="en-US" sz="600" b="1" dirty="0"/>
          </a:p>
          <a:p>
            <a:r>
              <a:rPr lang="en-US" b="1" dirty="0"/>
              <a:t>Exchange Type #3 – Repartition</a:t>
            </a:r>
          </a:p>
          <a:p>
            <a:pPr lvl="1"/>
            <a:r>
              <a:rPr lang="en-US" dirty="0"/>
              <a:t>Shuffle multiple input streams across multiple output streams.</a:t>
            </a:r>
          </a:p>
          <a:p>
            <a:pPr lvl="1"/>
            <a:r>
              <a:rPr lang="en-US" dirty="0"/>
              <a:t>Some DBMSs always perform this step after every pipeline (e.g., Dremel/</a:t>
            </a:r>
            <a:r>
              <a:rPr lang="en-US" dirty="0" err="1"/>
              <a:t>BigQuery</a:t>
            </a:r>
            <a:r>
              <a:rPr lang="en-US" dirty="0"/>
              <a:t>).</a:t>
            </a:r>
          </a:p>
        </p:txBody>
      </p:sp>
      <p:sp>
        <p:nvSpPr>
          <p:cNvPr id="23" name="Slide Number Placeholder 3">
            <a:extLst>
              <a:ext uri="{FF2B5EF4-FFF2-40B4-BE49-F238E27FC236}">
                <a16:creationId xmlns:a16="http://schemas.microsoft.com/office/drawing/2014/main" id="{140799C6-5F1F-81D4-F255-A82CBC730366}"/>
              </a:ext>
            </a:extLst>
          </p:cNvPr>
          <p:cNvSpPr>
            <a:spLocks noGrp="1"/>
          </p:cNvSpPr>
          <p:nvPr>
            <p:ph type="sldNum" sz="quarter" idx="4"/>
          </p:nvPr>
        </p:nvSpPr>
        <p:spPr>
          <a:xfrm>
            <a:off x="8759825" y="-1588"/>
            <a:ext cx="384175" cy="274638"/>
          </a:xfrm>
          <a:prstGeom prst="rect">
            <a:avLst/>
          </a:prstGeom>
          <a:solidFill>
            <a:schemeClr val="bg1">
              <a:lumMod val="50000"/>
            </a:schemeClr>
          </a:solidFill>
        </p:spPr>
        <p:txBody>
          <a:bodyPr lIns="0" rIns="45720"/>
          <a:lstStyle>
            <a:defPPr>
              <a:defRPr lang="en-US"/>
            </a:defPPr>
            <a:lvl1pPr marL="0" algn="l" defTabSz="914400" rtl="0" eaLnBrk="1" latinLnBrk="0" hangingPunct="1">
              <a:defRPr lang="en-US" sz="1200" kern="1200" smtClean="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pPr algn="r"/>
              <a:t>22</a:t>
            </a:fld>
            <a:endParaRPr lang="en-US" dirty="0"/>
          </a:p>
        </p:txBody>
      </p:sp>
      <p:grpSp>
        <p:nvGrpSpPr>
          <p:cNvPr id="30" name="Group 29">
            <a:extLst>
              <a:ext uri="{FF2B5EF4-FFF2-40B4-BE49-F238E27FC236}">
                <a16:creationId xmlns:a16="http://schemas.microsoft.com/office/drawing/2014/main" id="{36C9298F-2D4A-0E66-F3DA-F768653C1DCF}"/>
              </a:ext>
            </a:extLst>
          </p:cNvPr>
          <p:cNvGrpSpPr/>
          <p:nvPr/>
        </p:nvGrpSpPr>
        <p:grpSpPr>
          <a:xfrm>
            <a:off x="5989320" y="773430"/>
            <a:ext cx="2468880" cy="1097280"/>
            <a:chOff x="5989320" y="773430"/>
            <a:chExt cx="2468880" cy="1097280"/>
          </a:xfrm>
        </p:grpSpPr>
        <p:sp>
          <p:nvSpPr>
            <p:cNvPr id="2" name="Text Box 4">
              <a:extLst>
                <a:ext uri="{FF2B5EF4-FFF2-40B4-BE49-F238E27FC236}">
                  <a16:creationId xmlns:a16="http://schemas.microsoft.com/office/drawing/2014/main" id="{1B8B6E3C-F1D8-C9E6-A1D9-07FAD3D5193D}"/>
                </a:ext>
              </a:extLst>
            </p:cNvPr>
            <p:cNvSpPr txBox="1">
              <a:spLocks noChangeArrowheads="1"/>
            </p:cNvSpPr>
            <p:nvPr/>
          </p:nvSpPr>
          <p:spPr bwMode="auto">
            <a:xfrm>
              <a:off x="5989320" y="773430"/>
              <a:ext cx="2468880" cy="109728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68" name="Group 67">
              <a:extLst>
                <a:ext uri="{FF2B5EF4-FFF2-40B4-BE49-F238E27FC236}">
                  <a16:creationId xmlns:a16="http://schemas.microsoft.com/office/drawing/2014/main" id="{7417D789-1182-47F3-93B7-A4170E3002D3}"/>
                </a:ext>
              </a:extLst>
            </p:cNvPr>
            <p:cNvGrpSpPr/>
            <p:nvPr/>
          </p:nvGrpSpPr>
          <p:grpSpPr>
            <a:xfrm>
              <a:off x="6257331" y="879146"/>
              <a:ext cx="1932859" cy="885848"/>
              <a:chOff x="6296741" y="1366827"/>
              <a:chExt cx="1932859" cy="885848"/>
            </a:xfrm>
          </p:grpSpPr>
          <p:grpSp>
            <p:nvGrpSpPr>
              <p:cNvPr id="7" name="Group 6">
                <a:extLst>
                  <a:ext uri="{FF2B5EF4-FFF2-40B4-BE49-F238E27FC236}">
                    <a16:creationId xmlns:a16="http://schemas.microsoft.com/office/drawing/2014/main" id="{010C4C46-1FC4-4C6A-8744-62886574887F}"/>
                  </a:ext>
                </a:extLst>
              </p:cNvPr>
              <p:cNvGrpSpPr/>
              <p:nvPr/>
            </p:nvGrpSpPr>
            <p:grpSpPr>
              <a:xfrm>
                <a:off x="6595342" y="1794435"/>
                <a:ext cx="1335658" cy="243914"/>
                <a:chOff x="4345025" y="2903103"/>
                <a:chExt cx="1431557" cy="261427"/>
              </a:xfrm>
            </p:grpSpPr>
            <p:cxnSp>
              <p:nvCxnSpPr>
                <p:cNvPr id="8" name="Straight Connector 42">
                  <a:extLst>
                    <a:ext uri="{FF2B5EF4-FFF2-40B4-BE49-F238E27FC236}">
                      <a16:creationId xmlns:a16="http://schemas.microsoft.com/office/drawing/2014/main" id="{6BC2DBDA-5311-4B14-A002-81D741104F31}"/>
                    </a:ext>
                  </a:extLst>
                </p:cNvPr>
                <p:cNvCxnSpPr>
                  <a:cxnSpLocks noChangeShapeType="1"/>
                  <a:stCxn id="20" idx="0"/>
                  <a:endCxn id="16" idx="2"/>
                </p:cNvCxnSpPr>
                <p:nvPr/>
              </p:nvCxnSpPr>
              <p:spPr bwMode="auto">
                <a:xfrm rot="16200000" flipV="1">
                  <a:off x="5398526" y="2786473"/>
                  <a:ext cx="261426" cy="494687"/>
                </a:xfrm>
                <a:prstGeom prst="bentConnector3">
                  <a:avLst>
                    <a:gd name="adj1" fmla="val 3633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9" name="Straight Connector 42">
                  <a:extLst>
                    <a:ext uri="{FF2B5EF4-FFF2-40B4-BE49-F238E27FC236}">
                      <a16:creationId xmlns:a16="http://schemas.microsoft.com/office/drawing/2014/main" id="{5F9054E8-168F-42A2-B5A0-E30F67EE0FE9}"/>
                    </a:ext>
                  </a:extLst>
                </p:cNvPr>
                <p:cNvCxnSpPr>
                  <a:cxnSpLocks noChangeShapeType="1"/>
                  <a:stCxn id="19" idx="0"/>
                  <a:endCxn id="15" idx="2"/>
                </p:cNvCxnSpPr>
                <p:nvPr/>
              </p:nvCxnSpPr>
              <p:spPr bwMode="auto">
                <a:xfrm flipV="1">
                  <a:off x="5060804" y="2903103"/>
                  <a:ext cx="2119" cy="261426"/>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0" name="Straight Connector 42">
                  <a:extLst>
                    <a:ext uri="{FF2B5EF4-FFF2-40B4-BE49-F238E27FC236}">
                      <a16:creationId xmlns:a16="http://schemas.microsoft.com/office/drawing/2014/main" id="{7033FD5A-108B-472D-A74D-41835F9FE63B}"/>
                    </a:ext>
                  </a:extLst>
                </p:cNvPr>
                <p:cNvCxnSpPr>
                  <a:cxnSpLocks noChangeShapeType="1"/>
                  <a:stCxn id="18" idx="0"/>
                  <a:endCxn id="14" idx="2"/>
                </p:cNvCxnSpPr>
                <p:nvPr/>
              </p:nvCxnSpPr>
              <p:spPr bwMode="auto">
                <a:xfrm rot="5400000" flipH="1" flipV="1">
                  <a:off x="4463775" y="2784354"/>
                  <a:ext cx="261426" cy="498925"/>
                </a:xfrm>
                <a:prstGeom prst="bentConnector3">
                  <a:avLst>
                    <a:gd name="adj1" fmla="val 36332"/>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1" name="Exchange Op">
                <a:extLst>
                  <a:ext uri="{FF2B5EF4-FFF2-40B4-BE49-F238E27FC236}">
                    <a16:creationId xmlns:a16="http://schemas.microsoft.com/office/drawing/2014/main" id="{3C104E29-18B5-417E-8ABB-2563AF38645C}"/>
                  </a:ext>
                </a:extLst>
              </p:cNvPr>
              <p:cNvGrpSpPr/>
              <p:nvPr/>
            </p:nvGrpSpPr>
            <p:grpSpPr>
              <a:xfrm>
                <a:off x="6836598" y="1581151"/>
                <a:ext cx="853144" cy="214324"/>
                <a:chOff x="3869417" y="2832782"/>
                <a:chExt cx="914400" cy="229713"/>
              </a:xfrm>
            </p:grpSpPr>
            <p:grpSp>
              <p:nvGrpSpPr>
                <p:cNvPr id="12" name="Group 11">
                  <a:extLst>
                    <a:ext uri="{FF2B5EF4-FFF2-40B4-BE49-F238E27FC236}">
                      <a16:creationId xmlns:a16="http://schemas.microsoft.com/office/drawing/2014/main" id="{E98ACA05-0920-4EFC-8FDF-EBC0A19C7C18}"/>
                    </a:ext>
                  </a:extLst>
                </p:cNvPr>
                <p:cNvGrpSpPr/>
                <p:nvPr/>
              </p:nvGrpSpPr>
              <p:grpSpPr>
                <a:xfrm>
                  <a:off x="4048804" y="2832782"/>
                  <a:ext cx="559866" cy="228600"/>
                  <a:chOff x="4029955" y="2832782"/>
                  <a:chExt cx="559866" cy="228600"/>
                </a:xfrm>
              </p:grpSpPr>
              <p:sp>
                <p:nvSpPr>
                  <p:cNvPr id="14" name="Rectangle 13">
                    <a:extLst>
                      <a:ext uri="{FF2B5EF4-FFF2-40B4-BE49-F238E27FC236}">
                        <a16:creationId xmlns:a16="http://schemas.microsoft.com/office/drawing/2014/main" id="{E3E4F229-8B45-4647-9217-54B5D6FE3F10}"/>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5B189F98-5AA2-4C82-B179-D2A6AD68AC73}"/>
                      </a:ext>
                    </a:extLst>
                  </p:cNvPr>
                  <p:cNvSpPr/>
                  <p:nvPr/>
                </p:nvSpPr>
                <p:spPr>
                  <a:xfrm>
                    <a:off x="4248928"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4C3EE1FC-542B-4A74-9B15-A47A1DF92D84}"/>
                      </a:ext>
                    </a:extLst>
                  </p:cNvPr>
                  <p:cNvSpPr/>
                  <p:nvPr/>
                </p:nvSpPr>
                <p:spPr>
                  <a:xfrm>
                    <a:off x="446790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01DDC6E-6B6D-4BD9-8DF8-E29441D7382B}"/>
                    </a:ext>
                  </a:extLst>
                </p:cNvPr>
                <p:cNvSpPr/>
                <p:nvPr/>
              </p:nvSpPr>
              <p:spPr>
                <a:xfrm>
                  <a:off x="3869417" y="2832782"/>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200" b="1" i="1" dirty="0">
                      <a:latin typeface="Inconsolata" panose="00000509000000000000" pitchFamily="49" charset="0"/>
                      <a:cs typeface="Consolas" pitchFamily="49" charset="0"/>
                    </a:rPr>
                    <a:t>Gather</a:t>
                  </a:r>
                </a:p>
              </p:txBody>
            </p:sp>
          </p:grpSp>
          <p:grpSp>
            <p:nvGrpSpPr>
              <p:cNvPr id="17" name="Group 16">
                <a:extLst>
                  <a:ext uri="{FF2B5EF4-FFF2-40B4-BE49-F238E27FC236}">
                    <a16:creationId xmlns:a16="http://schemas.microsoft.com/office/drawing/2014/main" id="{0D0711D3-987F-47AF-A095-5A2381AA08FE}"/>
                  </a:ext>
                </a:extLst>
              </p:cNvPr>
              <p:cNvGrpSpPr/>
              <p:nvPr/>
            </p:nvGrpSpPr>
            <p:grpSpPr>
              <a:xfrm>
                <a:off x="6296741" y="2038350"/>
                <a:ext cx="1932859" cy="214325"/>
                <a:chOff x="4086941" y="3326543"/>
                <a:chExt cx="2071638" cy="229713"/>
              </a:xfrm>
            </p:grpSpPr>
            <p:sp>
              <p:nvSpPr>
                <p:cNvPr id="18" name="Rectangle 17">
                  <a:extLst>
                    <a:ext uri="{FF2B5EF4-FFF2-40B4-BE49-F238E27FC236}">
                      <a16:creationId xmlns:a16="http://schemas.microsoft.com/office/drawing/2014/main" id="{C8F1C1C9-D18F-40CC-8848-567DB4B6DFC7}"/>
                    </a:ext>
                  </a:extLst>
                </p:cNvPr>
                <p:cNvSpPr/>
                <p:nvPr/>
              </p:nvSpPr>
              <p:spPr>
                <a:xfrm>
                  <a:off x="4086941"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19" name="Rectangle 18">
                  <a:extLst>
                    <a:ext uri="{FF2B5EF4-FFF2-40B4-BE49-F238E27FC236}">
                      <a16:creationId xmlns:a16="http://schemas.microsoft.com/office/drawing/2014/main" id="{A37AD5A0-3252-4B67-8EB0-97DC2B643E30}"/>
                    </a:ext>
                  </a:extLst>
                </p:cNvPr>
                <p:cNvSpPr/>
                <p:nvPr/>
              </p:nvSpPr>
              <p:spPr>
                <a:xfrm>
                  <a:off x="4802720"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20" name="Rectangle 19">
                  <a:extLst>
                    <a:ext uri="{FF2B5EF4-FFF2-40B4-BE49-F238E27FC236}">
                      <a16:creationId xmlns:a16="http://schemas.microsoft.com/office/drawing/2014/main" id="{D824C761-79E9-471B-8341-A0F0504374DB}"/>
                    </a:ext>
                  </a:extLst>
                </p:cNvPr>
                <p:cNvSpPr/>
                <p:nvPr/>
              </p:nvSpPr>
              <p:spPr>
                <a:xfrm>
                  <a:off x="5518499"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grpSp>
          <p:cxnSp>
            <p:nvCxnSpPr>
              <p:cNvPr id="26" name="Straight Connector 42">
                <a:extLst>
                  <a:ext uri="{FF2B5EF4-FFF2-40B4-BE49-F238E27FC236}">
                    <a16:creationId xmlns:a16="http://schemas.microsoft.com/office/drawing/2014/main" id="{74D57BA0-6D40-488C-A8D5-1F455B67AE58}"/>
                  </a:ext>
                </a:extLst>
              </p:cNvPr>
              <p:cNvCxnSpPr>
                <a:cxnSpLocks noChangeShapeType="1"/>
                <a:stCxn id="13" idx="0"/>
              </p:cNvCxnSpPr>
              <p:nvPr/>
            </p:nvCxnSpPr>
            <p:spPr bwMode="auto">
              <a:xfrm flipV="1">
                <a:off x="7263170" y="1366827"/>
                <a:ext cx="0" cy="214324"/>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grpSp>
        <p:nvGrpSpPr>
          <p:cNvPr id="24" name="Group 23">
            <a:extLst>
              <a:ext uri="{FF2B5EF4-FFF2-40B4-BE49-F238E27FC236}">
                <a16:creationId xmlns:a16="http://schemas.microsoft.com/office/drawing/2014/main" id="{8F8FBB6F-3B12-CFB8-F9F1-2C004CAFD3CB}"/>
              </a:ext>
            </a:extLst>
          </p:cNvPr>
          <p:cNvGrpSpPr/>
          <p:nvPr/>
        </p:nvGrpSpPr>
        <p:grpSpPr>
          <a:xfrm>
            <a:off x="5989320" y="3425042"/>
            <a:ext cx="2468880" cy="1127908"/>
            <a:chOff x="5989320" y="3661818"/>
            <a:chExt cx="2468880" cy="1127908"/>
          </a:xfrm>
        </p:grpSpPr>
        <p:sp>
          <p:nvSpPr>
            <p:cNvPr id="22" name="Text Box 4">
              <a:extLst>
                <a:ext uri="{FF2B5EF4-FFF2-40B4-BE49-F238E27FC236}">
                  <a16:creationId xmlns:a16="http://schemas.microsoft.com/office/drawing/2014/main" id="{738F402F-EB6D-FD16-67E7-276CAE35A770}"/>
                </a:ext>
              </a:extLst>
            </p:cNvPr>
            <p:cNvSpPr txBox="1">
              <a:spLocks noChangeArrowheads="1"/>
            </p:cNvSpPr>
            <p:nvPr/>
          </p:nvSpPr>
          <p:spPr bwMode="auto">
            <a:xfrm>
              <a:off x="5989320" y="3661818"/>
              <a:ext cx="2468880" cy="1127908"/>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67" name="Group 66">
              <a:extLst>
                <a:ext uri="{FF2B5EF4-FFF2-40B4-BE49-F238E27FC236}">
                  <a16:creationId xmlns:a16="http://schemas.microsoft.com/office/drawing/2014/main" id="{C3266106-99A8-4D99-A6BA-BFF0D105A741}"/>
                </a:ext>
              </a:extLst>
            </p:cNvPr>
            <p:cNvGrpSpPr/>
            <p:nvPr/>
          </p:nvGrpSpPr>
          <p:grpSpPr>
            <a:xfrm>
              <a:off x="6257331" y="3706647"/>
              <a:ext cx="1932859" cy="1038250"/>
              <a:chOff x="6355594" y="3271825"/>
              <a:chExt cx="1932859" cy="1038250"/>
            </a:xfrm>
          </p:grpSpPr>
          <p:grpSp>
            <p:nvGrpSpPr>
              <p:cNvPr id="33" name="Group 32">
                <a:extLst>
                  <a:ext uri="{FF2B5EF4-FFF2-40B4-BE49-F238E27FC236}">
                    <a16:creationId xmlns:a16="http://schemas.microsoft.com/office/drawing/2014/main" id="{CE9A7155-5789-4323-8D10-68A0AD158EB8}"/>
                  </a:ext>
                </a:extLst>
              </p:cNvPr>
              <p:cNvGrpSpPr/>
              <p:nvPr/>
            </p:nvGrpSpPr>
            <p:grpSpPr>
              <a:xfrm>
                <a:off x="6654195" y="3897077"/>
                <a:ext cx="1335658" cy="198679"/>
                <a:chOff x="4345027" y="2951593"/>
                <a:chExt cx="1431557" cy="212944"/>
              </a:xfrm>
            </p:grpSpPr>
            <p:cxnSp>
              <p:nvCxnSpPr>
                <p:cNvPr id="34" name="Straight Connector 42">
                  <a:extLst>
                    <a:ext uri="{FF2B5EF4-FFF2-40B4-BE49-F238E27FC236}">
                      <a16:creationId xmlns:a16="http://schemas.microsoft.com/office/drawing/2014/main" id="{C460E9A6-4F10-41E9-BB92-BBA32BCF273E}"/>
                    </a:ext>
                  </a:extLst>
                </p:cNvPr>
                <p:cNvCxnSpPr>
                  <a:cxnSpLocks noChangeShapeType="1"/>
                  <a:stCxn id="46" idx="0"/>
                  <a:endCxn id="42" idx="2"/>
                </p:cNvCxnSpPr>
                <p:nvPr/>
              </p:nvCxnSpPr>
              <p:spPr bwMode="auto">
                <a:xfrm rot="16200000" flipV="1">
                  <a:off x="5422770" y="2810723"/>
                  <a:ext cx="212941" cy="494687"/>
                </a:xfrm>
                <a:prstGeom prst="bentConnector3">
                  <a:avLst>
                    <a:gd name="adj1" fmla="val 30823"/>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5" name="Straight Connector 42">
                  <a:extLst>
                    <a:ext uri="{FF2B5EF4-FFF2-40B4-BE49-F238E27FC236}">
                      <a16:creationId xmlns:a16="http://schemas.microsoft.com/office/drawing/2014/main" id="{9DB98CAF-2013-4448-963B-F9955427EA83}"/>
                    </a:ext>
                  </a:extLst>
                </p:cNvPr>
                <p:cNvCxnSpPr>
                  <a:cxnSpLocks noChangeShapeType="1"/>
                  <a:stCxn id="45" idx="0"/>
                  <a:endCxn id="41" idx="2"/>
                </p:cNvCxnSpPr>
                <p:nvPr/>
              </p:nvCxnSpPr>
              <p:spPr bwMode="auto">
                <a:xfrm flipV="1">
                  <a:off x="5060806" y="2951595"/>
                  <a:ext cx="2119" cy="212941"/>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36" name="Straight Connector 42">
                  <a:extLst>
                    <a:ext uri="{FF2B5EF4-FFF2-40B4-BE49-F238E27FC236}">
                      <a16:creationId xmlns:a16="http://schemas.microsoft.com/office/drawing/2014/main" id="{8DD814FA-309C-4826-873F-FD89891024D0}"/>
                    </a:ext>
                  </a:extLst>
                </p:cNvPr>
                <p:cNvCxnSpPr>
                  <a:cxnSpLocks noChangeShapeType="1"/>
                  <a:stCxn id="44" idx="0"/>
                  <a:endCxn id="40" idx="2"/>
                </p:cNvCxnSpPr>
                <p:nvPr/>
              </p:nvCxnSpPr>
              <p:spPr bwMode="auto">
                <a:xfrm rot="5400000" flipH="1" flipV="1">
                  <a:off x="4488019" y="2808601"/>
                  <a:ext cx="212941" cy="498925"/>
                </a:xfrm>
                <a:prstGeom prst="bentConnector3">
                  <a:avLst>
                    <a:gd name="adj1" fmla="val 30823"/>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37" name="Exchange Op">
                <a:extLst>
                  <a:ext uri="{FF2B5EF4-FFF2-40B4-BE49-F238E27FC236}">
                    <a16:creationId xmlns:a16="http://schemas.microsoft.com/office/drawing/2014/main" id="{2055A3E0-F1F8-45CC-8079-A58380EFB435}"/>
                  </a:ext>
                </a:extLst>
              </p:cNvPr>
              <p:cNvGrpSpPr/>
              <p:nvPr/>
            </p:nvGrpSpPr>
            <p:grpSpPr>
              <a:xfrm>
                <a:off x="6868990" y="3683788"/>
                <a:ext cx="906064" cy="214324"/>
                <a:chOff x="3841057" y="2832782"/>
                <a:chExt cx="971120" cy="229713"/>
              </a:xfrm>
            </p:grpSpPr>
            <p:grpSp>
              <p:nvGrpSpPr>
                <p:cNvPr id="38" name="Group 37">
                  <a:extLst>
                    <a:ext uri="{FF2B5EF4-FFF2-40B4-BE49-F238E27FC236}">
                      <a16:creationId xmlns:a16="http://schemas.microsoft.com/office/drawing/2014/main" id="{0587A0D6-62DF-4CDF-815E-91D7D07B7C86}"/>
                    </a:ext>
                  </a:extLst>
                </p:cNvPr>
                <p:cNvGrpSpPr/>
                <p:nvPr/>
              </p:nvGrpSpPr>
              <p:grpSpPr>
                <a:xfrm>
                  <a:off x="4048804" y="2832782"/>
                  <a:ext cx="559866" cy="228600"/>
                  <a:chOff x="4029955" y="2832782"/>
                  <a:chExt cx="559866" cy="228600"/>
                </a:xfrm>
              </p:grpSpPr>
              <p:sp>
                <p:nvSpPr>
                  <p:cNvPr id="40" name="Rectangle 39">
                    <a:extLst>
                      <a:ext uri="{FF2B5EF4-FFF2-40B4-BE49-F238E27FC236}">
                        <a16:creationId xmlns:a16="http://schemas.microsoft.com/office/drawing/2014/main" id="{729BFA1C-F4BF-4FCF-B551-890465720A51}"/>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Rectangle 40">
                    <a:extLst>
                      <a:ext uri="{FF2B5EF4-FFF2-40B4-BE49-F238E27FC236}">
                        <a16:creationId xmlns:a16="http://schemas.microsoft.com/office/drawing/2014/main" id="{223CF2AC-63C3-4D52-92C7-95164E20E57B}"/>
                      </a:ext>
                    </a:extLst>
                  </p:cNvPr>
                  <p:cNvSpPr/>
                  <p:nvPr/>
                </p:nvSpPr>
                <p:spPr>
                  <a:xfrm>
                    <a:off x="4248928"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Rectangle 41">
                    <a:extLst>
                      <a:ext uri="{FF2B5EF4-FFF2-40B4-BE49-F238E27FC236}">
                        <a16:creationId xmlns:a16="http://schemas.microsoft.com/office/drawing/2014/main" id="{670AE4ED-57BB-4574-814D-92D65260BD3B}"/>
                      </a:ext>
                    </a:extLst>
                  </p:cNvPr>
                  <p:cNvSpPr/>
                  <p:nvPr/>
                </p:nvSpPr>
                <p:spPr>
                  <a:xfrm>
                    <a:off x="446790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9" name="Rectangle 38">
                  <a:extLst>
                    <a:ext uri="{FF2B5EF4-FFF2-40B4-BE49-F238E27FC236}">
                      <a16:creationId xmlns:a16="http://schemas.microsoft.com/office/drawing/2014/main" id="{91C8EE43-2375-4A57-A513-5B5E22960ADD}"/>
                    </a:ext>
                  </a:extLst>
                </p:cNvPr>
                <p:cNvSpPr/>
                <p:nvPr/>
              </p:nvSpPr>
              <p:spPr>
                <a:xfrm>
                  <a:off x="3841057" y="2832782"/>
                  <a:ext cx="97112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200" b="1" i="1" dirty="0">
                      <a:latin typeface="Inconsolata" panose="00000509000000000000" pitchFamily="49" charset="0"/>
                      <a:cs typeface="Consolas" pitchFamily="49" charset="0"/>
                    </a:rPr>
                    <a:t>Repartition</a:t>
                  </a:r>
                </a:p>
              </p:txBody>
            </p:sp>
          </p:grpSp>
          <p:grpSp>
            <p:nvGrpSpPr>
              <p:cNvPr id="43" name="Group 42">
                <a:extLst>
                  <a:ext uri="{FF2B5EF4-FFF2-40B4-BE49-F238E27FC236}">
                    <a16:creationId xmlns:a16="http://schemas.microsoft.com/office/drawing/2014/main" id="{CA692471-9B3F-470C-A531-B068E781F9B1}"/>
                  </a:ext>
                </a:extLst>
              </p:cNvPr>
              <p:cNvGrpSpPr/>
              <p:nvPr/>
            </p:nvGrpSpPr>
            <p:grpSpPr>
              <a:xfrm>
                <a:off x="6355594" y="4095750"/>
                <a:ext cx="1932859" cy="214325"/>
                <a:chOff x="4086941" y="3326543"/>
                <a:chExt cx="2071638" cy="229713"/>
              </a:xfrm>
            </p:grpSpPr>
            <p:sp>
              <p:nvSpPr>
                <p:cNvPr id="44" name="Rectangle 43">
                  <a:extLst>
                    <a:ext uri="{FF2B5EF4-FFF2-40B4-BE49-F238E27FC236}">
                      <a16:creationId xmlns:a16="http://schemas.microsoft.com/office/drawing/2014/main" id="{0557D35D-482A-4BE8-8CD6-58109D799A88}"/>
                    </a:ext>
                  </a:extLst>
                </p:cNvPr>
                <p:cNvSpPr/>
                <p:nvPr/>
              </p:nvSpPr>
              <p:spPr>
                <a:xfrm>
                  <a:off x="4086941"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45" name="Rectangle 44">
                  <a:extLst>
                    <a:ext uri="{FF2B5EF4-FFF2-40B4-BE49-F238E27FC236}">
                      <a16:creationId xmlns:a16="http://schemas.microsoft.com/office/drawing/2014/main" id="{293F456C-ADCB-4254-9686-74E64B31287A}"/>
                    </a:ext>
                  </a:extLst>
                </p:cNvPr>
                <p:cNvSpPr/>
                <p:nvPr/>
              </p:nvSpPr>
              <p:spPr>
                <a:xfrm>
                  <a:off x="4802720"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46" name="Rectangle 45">
                  <a:extLst>
                    <a:ext uri="{FF2B5EF4-FFF2-40B4-BE49-F238E27FC236}">
                      <a16:creationId xmlns:a16="http://schemas.microsoft.com/office/drawing/2014/main" id="{4861B75A-918E-4526-94BD-86B8CF702E0E}"/>
                    </a:ext>
                  </a:extLst>
                </p:cNvPr>
                <p:cNvSpPr/>
                <p:nvPr/>
              </p:nvSpPr>
              <p:spPr>
                <a:xfrm>
                  <a:off x="5518499"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grpSp>
          <p:grpSp>
            <p:nvGrpSpPr>
              <p:cNvPr id="48" name="Group 47">
                <a:extLst>
                  <a:ext uri="{FF2B5EF4-FFF2-40B4-BE49-F238E27FC236}">
                    <a16:creationId xmlns:a16="http://schemas.microsoft.com/office/drawing/2014/main" id="{8DB5B8E0-09C6-4BAF-B59E-6350D27CF08F}"/>
                  </a:ext>
                </a:extLst>
              </p:cNvPr>
              <p:cNvGrpSpPr/>
              <p:nvPr/>
            </p:nvGrpSpPr>
            <p:grpSpPr>
              <a:xfrm>
                <a:off x="6500865" y="3271825"/>
                <a:ext cx="1642316" cy="214326"/>
                <a:chOff x="4398345" y="3326542"/>
                <a:chExt cx="1760234" cy="229714"/>
              </a:xfrm>
            </p:grpSpPr>
            <p:sp>
              <p:nvSpPr>
                <p:cNvPr id="49" name="Rectangle 48">
                  <a:extLst>
                    <a:ext uri="{FF2B5EF4-FFF2-40B4-BE49-F238E27FC236}">
                      <a16:creationId xmlns:a16="http://schemas.microsoft.com/office/drawing/2014/main" id="{17043209-23BD-4291-ADF9-7DE8C1B1280A}"/>
                    </a:ext>
                  </a:extLst>
                </p:cNvPr>
                <p:cNvSpPr/>
                <p:nvPr/>
              </p:nvSpPr>
              <p:spPr>
                <a:xfrm>
                  <a:off x="4398345" y="3326542"/>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51" name="Rectangle 50">
                  <a:extLst>
                    <a:ext uri="{FF2B5EF4-FFF2-40B4-BE49-F238E27FC236}">
                      <a16:creationId xmlns:a16="http://schemas.microsoft.com/office/drawing/2014/main" id="{BDC3F418-B05B-491F-93AF-32133EEF8337}"/>
                    </a:ext>
                  </a:extLst>
                </p:cNvPr>
                <p:cNvSpPr/>
                <p:nvPr/>
              </p:nvSpPr>
              <p:spPr>
                <a:xfrm>
                  <a:off x="5518499"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grpSp>
          <p:grpSp>
            <p:nvGrpSpPr>
              <p:cNvPr id="52" name="Group 51">
                <a:extLst>
                  <a:ext uri="{FF2B5EF4-FFF2-40B4-BE49-F238E27FC236}">
                    <a16:creationId xmlns:a16="http://schemas.microsoft.com/office/drawing/2014/main" id="{AE45C6ED-6BD3-4EE1-A65C-F045078787D6}"/>
                  </a:ext>
                </a:extLst>
              </p:cNvPr>
              <p:cNvGrpSpPr/>
              <p:nvPr/>
            </p:nvGrpSpPr>
            <p:grpSpPr>
              <a:xfrm>
                <a:off x="6799465" y="3486150"/>
                <a:ext cx="1045116" cy="197652"/>
                <a:chOff x="4563809" y="3066444"/>
                <a:chExt cx="1120156" cy="211843"/>
              </a:xfrm>
            </p:grpSpPr>
            <p:cxnSp>
              <p:nvCxnSpPr>
                <p:cNvPr id="53" name="Straight Connector 42">
                  <a:extLst>
                    <a:ext uri="{FF2B5EF4-FFF2-40B4-BE49-F238E27FC236}">
                      <a16:creationId xmlns:a16="http://schemas.microsoft.com/office/drawing/2014/main" id="{F41E0AB6-7B6F-40AB-986C-96C2E528C0DC}"/>
                    </a:ext>
                  </a:extLst>
                </p:cNvPr>
                <p:cNvCxnSpPr>
                  <a:cxnSpLocks noChangeShapeType="1"/>
                  <a:stCxn id="42" idx="0"/>
                  <a:endCxn id="51" idx="2"/>
                </p:cNvCxnSpPr>
                <p:nvPr/>
              </p:nvCxnSpPr>
              <p:spPr bwMode="auto">
                <a:xfrm rot="5400000" flipH="1" flipV="1">
                  <a:off x="5408559" y="3002865"/>
                  <a:ext cx="211828" cy="338985"/>
                </a:xfrm>
                <a:prstGeom prst="bentConnector3">
                  <a:avLst>
                    <a:gd name="adj1" fmla="val 27509"/>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55" name="Straight Connector 42">
                  <a:extLst>
                    <a:ext uri="{FF2B5EF4-FFF2-40B4-BE49-F238E27FC236}">
                      <a16:creationId xmlns:a16="http://schemas.microsoft.com/office/drawing/2014/main" id="{73145E44-1C54-4EF5-9328-86EA2FD5C49A}"/>
                    </a:ext>
                  </a:extLst>
                </p:cNvPr>
                <p:cNvCxnSpPr>
                  <a:cxnSpLocks noChangeShapeType="1"/>
                  <a:stCxn id="40" idx="0"/>
                  <a:endCxn id="49" idx="2"/>
                </p:cNvCxnSpPr>
                <p:nvPr/>
              </p:nvCxnSpPr>
              <p:spPr bwMode="auto">
                <a:xfrm rot="16200000" flipV="1">
                  <a:off x="4629508" y="3000753"/>
                  <a:ext cx="211828" cy="343224"/>
                </a:xfrm>
                <a:prstGeom prst="bentConnector3">
                  <a:avLst>
                    <a:gd name="adj1" fmla="val 27508"/>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grpSp>
      <p:grpSp>
        <p:nvGrpSpPr>
          <p:cNvPr id="29" name="Group 28">
            <a:extLst>
              <a:ext uri="{FF2B5EF4-FFF2-40B4-BE49-F238E27FC236}">
                <a16:creationId xmlns:a16="http://schemas.microsoft.com/office/drawing/2014/main" id="{BBE8D973-2D6F-463C-5403-845D5522576A}"/>
              </a:ext>
            </a:extLst>
          </p:cNvPr>
          <p:cNvGrpSpPr/>
          <p:nvPr/>
        </p:nvGrpSpPr>
        <p:grpSpPr>
          <a:xfrm>
            <a:off x="5989320" y="2053590"/>
            <a:ext cx="2468880" cy="1097280"/>
            <a:chOff x="5989320" y="2221230"/>
            <a:chExt cx="2468880" cy="1097280"/>
          </a:xfrm>
        </p:grpSpPr>
        <p:sp>
          <p:nvSpPr>
            <p:cNvPr id="21" name="Text Box 4">
              <a:extLst>
                <a:ext uri="{FF2B5EF4-FFF2-40B4-BE49-F238E27FC236}">
                  <a16:creationId xmlns:a16="http://schemas.microsoft.com/office/drawing/2014/main" id="{DCE840A7-189A-4F52-2603-F432E4212585}"/>
                </a:ext>
              </a:extLst>
            </p:cNvPr>
            <p:cNvSpPr txBox="1">
              <a:spLocks noChangeArrowheads="1"/>
            </p:cNvSpPr>
            <p:nvPr/>
          </p:nvSpPr>
          <p:spPr bwMode="auto">
            <a:xfrm>
              <a:off x="5989320" y="2221230"/>
              <a:ext cx="2468880" cy="109728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grpSp>
          <p:nvGrpSpPr>
            <p:cNvPr id="98" name="Group 97">
              <a:extLst>
                <a:ext uri="{FF2B5EF4-FFF2-40B4-BE49-F238E27FC236}">
                  <a16:creationId xmlns:a16="http://schemas.microsoft.com/office/drawing/2014/main" id="{A73905DD-1E5C-4FCD-A01D-F98E4F7EF9DC}"/>
                </a:ext>
              </a:extLst>
            </p:cNvPr>
            <p:cNvGrpSpPr/>
            <p:nvPr/>
          </p:nvGrpSpPr>
          <p:grpSpPr>
            <a:xfrm>
              <a:off x="6257331" y="2327465"/>
              <a:ext cx="1932859" cy="884810"/>
              <a:chOff x="6241842" y="4181411"/>
              <a:chExt cx="1932859" cy="884810"/>
            </a:xfrm>
          </p:grpSpPr>
          <p:grpSp>
            <p:nvGrpSpPr>
              <p:cNvPr id="70" name="Group 69">
                <a:extLst>
                  <a:ext uri="{FF2B5EF4-FFF2-40B4-BE49-F238E27FC236}">
                    <a16:creationId xmlns:a16="http://schemas.microsoft.com/office/drawing/2014/main" id="{6EAC269B-4B08-4D2A-ACDE-39D03420EF1A}"/>
                  </a:ext>
                </a:extLst>
              </p:cNvPr>
              <p:cNvGrpSpPr/>
              <p:nvPr/>
            </p:nvGrpSpPr>
            <p:grpSpPr>
              <a:xfrm>
                <a:off x="6540443" y="4181411"/>
                <a:ext cx="1335658" cy="457201"/>
                <a:chOff x="4345024" y="2674608"/>
                <a:chExt cx="1431557" cy="490047"/>
              </a:xfrm>
            </p:grpSpPr>
            <p:cxnSp>
              <p:nvCxnSpPr>
                <p:cNvPr id="82" name="Straight Connector 42">
                  <a:extLst>
                    <a:ext uri="{FF2B5EF4-FFF2-40B4-BE49-F238E27FC236}">
                      <a16:creationId xmlns:a16="http://schemas.microsoft.com/office/drawing/2014/main" id="{6C4E2892-EDFF-477E-B6E4-03CD062EF0E9}"/>
                    </a:ext>
                  </a:extLst>
                </p:cNvPr>
                <p:cNvCxnSpPr>
                  <a:cxnSpLocks noChangeShapeType="1"/>
                  <a:stCxn id="90" idx="0"/>
                  <a:endCxn id="76" idx="2"/>
                </p:cNvCxnSpPr>
                <p:nvPr/>
              </p:nvCxnSpPr>
              <p:spPr bwMode="auto">
                <a:xfrm rot="5400000" flipH="1" flipV="1">
                  <a:off x="5399076" y="2787149"/>
                  <a:ext cx="260324" cy="494687"/>
                </a:xfrm>
                <a:prstGeom prst="bentConnector3">
                  <a:avLst>
                    <a:gd name="adj1" fmla="val 40587"/>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3" name="Straight Connector 42">
                  <a:extLst>
                    <a:ext uri="{FF2B5EF4-FFF2-40B4-BE49-F238E27FC236}">
                      <a16:creationId xmlns:a16="http://schemas.microsoft.com/office/drawing/2014/main" id="{C512A4B6-9FBB-4135-81C4-2D88937CDD41}"/>
                    </a:ext>
                  </a:extLst>
                </p:cNvPr>
                <p:cNvCxnSpPr>
                  <a:cxnSpLocks noChangeShapeType="1"/>
                  <a:stCxn id="75" idx="0"/>
                </p:cNvCxnSpPr>
                <p:nvPr/>
              </p:nvCxnSpPr>
              <p:spPr bwMode="auto">
                <a:xfrm>
                  <a:off x="5060803" y="2674608"/>
                  <a:ext cx="2120" cy="228608"/>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cxnSp>
              <p:nvCxnSpPr>
                <p:cNvPr id="84" name="Straight Connector 42">
                  <a:extLst>
                    <a:ext uri="{FF2B5EF4-FFF2-40B4-BE49-F238E27FC236}">
                      <a16:creationId xmlns:a16="http://schemas.microsoft.com/office/drawing/2014/main" id="{9B68E9FF-3DF8-4C32-8D8C-45E5A0332B59}"/>
                    </a:ext>
                  </a:extLst>
                </p:cNvPr>
                <p:cNvCxnSpPr>
                  <a:cxnSpLocks noChangeShapeType="1"/>
                  <a:stCxn id="88" idx="0"/>
                  <a:endCxn id="74" idx="2"/>
                </p:cNvCxnSpPr>
                <p:nvPr/>
              </p:nvCxnSpPr>
              <p:spPr bwMode="auto">
                <a:xfrm rot="16200000" flipV="1">
                  <a:off x="4464325" y="2785030"/>
                  <a:ext cx="260323" cy="498925"/>
                </a:xfrm>
                <a:prstGeom prst="bentConnector3">
                  <a:avLst>
                    <a:gd name="adj1" fmla="val 3745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72" name="Group 71">
                <a:extLst>
                  <a:ext uri="{FF2B5EF4-FFF2-40B4-BE49-F238E27FC236}">
                    <a16:creationId xmlns:a16="http://schemas.microsoft.com/office/drawing/2014/main" id="{025C5B03-75FE-47C1-944A-880E722FFCD8}"/>
                  </a:ext>
                </a:extLst>
              </p:cNvPr>
              <p:cNvGrpSpPr/>
              <p:nvPr/>
            </p:nvGrpSpPr>
            <p:grpSpPr>
              <a:xfrm>
                <a:off x="6241842" y="4181411"/>
                <a:ext cx="1932859" cy="214325"/>
                <a:chOff x="4086941" y="3326543"/>
                <a:chExt cx="2071638" cy="229713"/>
              </a:xfrm>
            </p:grpSpPr>
            <p:sp>
              <p:nvSpPr>
                <p:cNvPr id="74" name="Rectangle 73">
                  <a:extLst>
                    <a:ext uri="{FF2B5EF4-FFF2-40B4-BE49-F238E27FC236}">
                      <a16:creationId xmlns:a16="http://schemas.microsoft.com/office/drawing/2014/main" id="{2F061BB9-FDA0-4037-B1B2-75CEF9706E0F}"/>
                    </a:ext>
                  </a:extLst>
                </p:cNvPr>
                <p:cNvSpPr/>
                <p:nvPr/>
              </p:nvSpPr>
              <p:spPr>
                <a:xfrm>
                  <a:off x="4086941"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75" name="Rectangle 74">
                  <a:extLst>
                    <a:ext uri="{FF2B5EF4-FFF2-40B4-BE49-F238E27FC236}">
                      <a16:creationId xmlns:a16="http://schemas.microsoft.com/office/drawing/2014/main" id="{8BE5C5CB-5B6C-4D71-B6C0-FF59D94AD7BB}"/>
                    </a:ext>
                  </a:extLst>
                </p:cNvPr>
                <p:cNvSpPr/>
                <p:nvPr/>
              </p:nvSpPr>
              <p:spPr>
                <a:xfrm>
                  <a:off x="4802720"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sp>
              <p:nvSpPr>
                <p:cNvPr id="76" name="Rectangle 75">
                  <a:extLst>
                    <a:ext uri="{FF2B5EF4-FFF2-40B4-BE49-F238E27FC236}">
                      <a16:creationId xmlns:a16="http://schemas.microsoft.com/office/drawing/2014/main" id="{48E54CCC-E767-4555-BD67-D004384E5035}"/>
                    </a:ext>
                  </a:extLst>
                </p:cNvPr>
                <p:cNvSpPr/>
                <p:nvPr/>
              </p:nvSpPr>
              <p:spPr>
                <a:xfrm>
                  <a:off x="5518499"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00" b="1" i="1" dirty="0">
                      <a:latin typeface="Inconsolata" panose="00000509000000000000" pitchFamily="49" charset="0"/>
                      <a:cs typeface="Consolas" pitchFamily="49" charset="0"/>
                    </a:rPr>
                    <a:t>Operator</a:t>
                  </a:r>
                </a:p>
              </p:txBody>
            </p:sp>
          </p:grpSp>
          <p:cxnSp>
            <p:nvCxnSpPr>
              <p:cNvPr id="73" name="Straight Connector 42">
                <a:extLst>
                  <a:ext uri="{FF2B5EF4-FFF2-40B4-BE49-F238E27FC236}">
                    <a16:creationId xmlns:a16="http://schemas.microsoft.com/office/drawing/2014/main" id="{A3783E14-AC44-4935-8B00-E5ED5DFAFB4B}"/>
                  </a:ext>
                </a:extLst>
              </p:cNvPr>
              <p:cNvCxnSpPr>
                <a:cxnSpLocks noChangeShapeType="1"/>
              </p:cNvCxnSpPr>
              <p:nvPr/>
            </p:nvCxnSpPr>
            <p:spPr bwMode="auto">
              <a:xfrm flipV="1">
                <a:off x="7208271" y="4851897"/>
                <a:ext cx="0" cy="214324"/>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85" name="Exchange Op">
                <a:extLst>
                  <a:ext uri="{FF2B5EF4-FFF2-40B4-BE49-F238E27FC236}">
                    <a16:creationId xmlns:a16="http://schemas.microsoft.com/office/drawing/2014/main" id="{C5D3AC5B-5AB8-4C3B-A349-D1314259ED2B}"/>
                  </a:ext>
                </a:extLst>
              </p:cNvPr>
              <p:cNvGrpSpPr/>
              <p:nvPr/>
            </p:nvGrpSpPr>
            <p:grpSpPr>
              <a:xfrm>
                <a:off x="6781699" y="4638611"/>
                <a:ext cx="853144" cy="214324"/>
                <a:chOff x="3869417" y="2832782"/>
                <a:chExt cx="914400" cy="229713"/>
              </a:xfrm>
            </p:grpSpPr>
            <p:grpSp>
              <p:nvGrpSpPr>
                <p:cNvPr id="86" name="Group 85">
                  <a:extLst>
                    <a:ext uri="{FF2B5EF4-FFF2-40B4-BE49-F238E27FC236}">
                      <a16:creationId xmlns:a16="http://schemas.microsoft.com/office/drawing/2014/main" id="{3AFAB575-7A18-41AF-A6BE-B45EF2E4F271}"/>
                    </a:ext>
                  </a:extLst>
                </p:cNvPr>
                <p:cNvGrpSpPr/>
                <p:nvPr/>
              </p:nvGrpSpPr>
              <p:grpSpPr>
                <a:xfrm>
                  <a:off x="4048804" y="2832782"/>
                  <a:ext cx="559866" cy="228600"/>
                  <a:chOff x="4029955" y="2832782"/>
                  <a:chExt cx="559866" cy="228600"/>
                </a:xfrm>
              </p:grpSpPr>
              <p:sp>
                <p:nvSpPr>
                  <p:cNvPr id="88" name="Rectangle 87">
                    <a:extLst>
                      <a:ext uri="{FF2B5EF4-FFF2-40B4-BE49-F238E27FC236}">
                        <a16:creationId xmlns:a16="http://schemas.microsoft.com/office/drawing/2014/main" id="{A94AC96B-C88B-4EB5-9B2A-50D3553BDC19}"/>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9" name="Rectangle 88">
                    <a:extLst>
                      <a:ext uri="{FF2B5EF4-FFF2-40B4-BE49-F238E27FC236}">
                        <a16:creationId xmlns:a16="http://schemas.microsoft.com/office/drawing/2014/main" id="{3825D977-D97D-498B-BC89-C335CD003335}"/>
                      </a:ext>
                    </a:extLst>
                  </p:cNvPr>
                  <p:cNvSpPr/>
                  <p:nvPr/>
                </p:nvSpPr>
                <p:spPr>
                  <a:xfrm>
                    <a:off x="4248928"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0" name="Rectangle 89">
                    <a:extLst>
                      <a:ext uri="{FF2B5EF4-FFF2-40B4-BE49-F238E27FC236}">
                        <a16:creationId xmlns:a16="http://schemas.microsoft.com/office/drawing/2014/main" id="{4D188B91-34FD-4E22-81E4-22E9AE775B19}"/>
                      </a:ext>
                    </a:extLst>
                  </p:cNvPr>
                  <p:cNvSpPr/>
                  <p:nvPr/>
                </p:nvSpPr>
                <p:spPr>
                  <a:xfrm>
                    <a:off x="446790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87" name="Rectangle 86">
                  <a:extLst>
                    <a:ext uri="{FF2B5EF4-FFF2-40B4-BE49-F238E27FC236}">
                      <a16:creationId xmlns:a16="http://schemas.microsoft.com/office/drawing/2014/main" id="{4501160F-73EC-4490-83EE-FF3AFCC76B0B}"/>
                    </a:ext>
                  </a:extLst>
                </p:cNvPr>
                <p:cNvSpPr/>
                <p:nvPr/>
              </p:nvSpPr>
              <p:spPr>
                <a:xfrm>
                  <a:off x="3869417" y="2832782"/>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200" b="1" i="1" dirty="0">
                      <a:latin typeface="Inconsolata" panose="00000509000000000000" pitchFamily="49" charset="0"/>
                      <a:cs typeface="Consolas" pitchFamily="49" charset="0"/>
                    </a:rPr>
                    <a:t>Distribute</a:t>
                  </a:r>
                </a:p>
              </p:txBody>
            </p:sp>
          </p:grpSp>
          <p:cxnSp>
            <p:nvCxnSpPr>
              <p:cNvPr id="95" name="Straight Connector 42">
                <a:extLst>
                  <a:ext uri="{FF2B5EF4-FFF2-40B4-BE49-F238E27FC236}">
                    <a16:creationId xmlns:a16="http://schemas.microsoft.com/office/drawing/2014/main" id="{BC5FA25F-9374-442C-8BDF-1B017F81767A}"/>
                  </a:ext>
                </a:extLst>
              </p:cNvPr>
              <p:cNvCxnSpPr>
                <a:cxnSpLocks noChangeShapeType="1"/>
                <a:stCxn id="89" idx="0"/>
                <a:endCxn id="75" idx="2"/>
              </p:cNvCxnSpPr>
              <p:nvPr/>
            </p:nvCxnSpPr>
            <p:spPr bwMode="auto">
              <a:xfrm flipH="1" flipV="1">
                <a:off x="7208272" y="4395736"/>
                <a:ext cx="1977" cy="242875"/>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sp>
        <p:nvSpPr>
          <p:cNvPr id="3" name="TextBox 2">
            <a:extLst>
              <a:ext uri="{FF2B5EF4-FFF2-40B4-BE49-F238E27FC236}">
                <a16:creationId xmlns:a16="http://schemas.microsoft.com/office/drawing/2014/main" id="{9115CF51-3B2A-4762-B649-2A3394C5F768}"/>
              </a:ext>
            </a:extLst>
          </p:cNvPr>
          <p:cNvSpPr txBox="1"/>
          <p:nvPr/>
        </p:nvSpPr>
        <p:spPr>
          <a:xfrm>
            <a:off x="1219200" y="4902185"/>
            <a:ext cx="1482906" cy="338554"/>
          </a:xfrm>
          <a:prstGeom prst="rect">
            <a:avLst/>
          </a:prstGeom>
          <a:noFill/>
        </p:spPr>
        <p:txBody>
          <a:bodyPr wrap="none" lIns="0" tIns="0" rIns="73152" bIns="182880" rtlCol="0">
            <a:spAutoFit/>
          </a:bodyPr>
          <a:lstStyle>
            <a:defPPr>
              <a:defRPr lang="en-US"/>
            </a:defPPr>
            <a:lvl1pPr lvl="0" algn="r">
              <a:defRPr kumimoji="0" sz="1000" b="0" i="0" u="none" strike="noStrike" cap="none" spc="0" normalizeH="0" baseline="0">
                <a:ln>
                  <a:noFill/>
                </a:ln>
                <a:solidFill>
                  <a:prstClr val="black">
                    <a:lumMod val="75000"/>
                    <a:lumOff val="25000"/>
                  </a:prstClr>
                </a:solidFill>
                <a:effectLst/>
                <a:uLnTx/>
                <a:uFillTx/>
                <a:latin typeface="+mj-lt"/>
              </a:defRPr>
            </a:lvl1pPr>
          </a:lstStyle>
          <a:p>
            <a:r>
              <a:rPr lang="en-US" dirty="0"/>
              <a:t>Source: </a:t>
            </a:r>
            <a:r>
              <a:rPr lang="en-US" dirty="0">
                <a:hlinkClick r:id="rId3"/>
              </a:rPr>
              <a:t>Craig Freedman</a:t>
            </a:r>
            <a:r>
              <a:rPr lang="en-US" dirty="0"/>
              <a:t> </a:t>
            </a:r>
          </a:p>
        </p:txBody>
      </p:sp>
    </p:spTree>
    <p:extLst>
      <p:ext uri="{BB962C8B-B14F-4D97-AF65-F5344CB8AC3E}">
        <p14:creationId xmlns:p14="http://schemas.microsoft.com/office/powerpoint/2010/main" val="28204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D5E20-DCC2-4FE6-BCC2-D90817803D4F}"/>
              </a:ext>
            </a:extLst>
          </p:cNvPr>
          <p:cNvSpPr>
            <a:spLocks noGrp="1"/>
          </p:cNvSpPr>
          <p:nvPr>
            <p:ph type="title"/>
          </p:nvPr>
        </p:nvSpPr>
        <p:spPr/>
        <p:txBody>
          <a:bodyPr/>
          <a:lstStyle/>
          <a:p>
            <a:r>
              <a:rPr lang="en-US" dirty="0"/>
              <a:t>Inter-Operator Parallelism</a:t>
            </a:r>
          </a:p>
        </p:txBody>
      </p:sp>
      <p:sp>
        <p:nvSpPr>
          <p:cNvPr id="5" name="Content Placeholder 4">
            <a:extLst>
              <a:ext uri="{FF2B5EF4-FFF2-40B4-BE49-F238E27FC236}">
                <a16:creationId xmlns:a16="http://schemas.microsoft.com/office/drawing/2014/main" id="{2B457B0B-EB82-4193-910A-AE81C2053076}"/>
              </a:ext>
            </a:extLst>
          </p:cNvPr>
          <p:cNvSpPr>
            <a:spLocks noGrp="1"/>
          </p:cNvSpPr>
          <p:nvPr>
            <p:ph idx="1"/>
          </p:nvPr>
        </p:nvSpPr>
        <p:spPr/>
        <p:txBody>
          <a:bodyPr/>
          <a:lstStyle/>
          <a:p>
            <a:r>
              <a:rPr lang="en-US" b="1" dirty="0"/>
              <a:t>Approach #2: Inter-Operator (Vertical)</a:t>
            </a:r>
          </a:p>
          <a:p>
            <a:pPr marL="342900" lvl="1"/>
            <a:r>
              <a:rPr lang="en-US" dirty="0"/>
              <a:t>Operations are overlapped to pipeline data from one stage to the next without materialization.</a:t>
            </a:r>
          </a:p>
          <a:p>
            <a:pPr lvl="1"/>
            <a:r>
              <a:rPr lang="en-US" dirty="0"/>
              <a:t>Workers execute multiple operators from different segments of a query plan at the same time.</a:t>
            </a:r>
          </a:p>
          <a:p>
            <a:pPr lvl="1"/>
            <a:r>
              <a:rPr lang="en-US" dirty="0"/>
              <a:t>Still need exchange operators to combine intermediate results from segments.</a:t>
            </a:r>
          </a:p>
          <a:p>
            <a:endParaRPr lang="en-US" sz="1200" dirty="0"/>
          </a:p>
          <a:p>
            <a:r>
              <a:rPr lang="en-US" dirty="0"/>
              <a:t>Also called </a:t>
            </a:r>
            <a:r>
              <a:rPr lang="en-US" b="1" u="sng" dirty="0"/>
              <a:t>pipelined parallelism</a:t>
            </a:r>
            <a:r>
              <a:rPr lang="en-US" dirty="0"/>
              <a:t>.</a:t>
            </a:r>
          </a:p>
        </p:txBody>
      </p:sp>
      <p:sp>
        <p:nvSpPr>
          <p:cNvPr id="3" name="Slide Number Placeholder 2">
            <a:extLst>
              <a:ext uri="{FF2B5EF4-FFF2-40B4-BE49-F238E27FC236}">
                <a16:creationId xmlns:a16="http://schemas.microsoft.com/office/drawing/2014/main" id="{96192382-037A-4A04-98DA-8E8D37E12C02}"/>
              </a:ext>
            </a:extLst>
          </p:cNvPr>
          <p:cNvSpPr>
            <a:spLocks noGrp="1"/>
          </p:cNvSpPr>
          <p:nvPr>
            <p:ph type="sldNum" sz="quarter" idx="4"/>
          </p:nvPr>
        </p:nvSpPr>
        <p:spPr/>
        <p:txBody>
          <a:bodyPr/>
          <a:lstStyle/>
          <a:p>
            <a:fld id="{97DD1AB5-42BA-4E8A-BFEE-435884E16AAB}" type="slidenum">
              <a:rPr lang="en-US" smtClean="0"/>
              <a:pPr/>
              <a:t>23</a:t>
            </a:fld>
            <a:endParaRPr lang="en-US" dirty="0"/>
          </a:p>
        </p:txBody>
      </p:sp>
    </p:spTree>
    <p:extLst>
      <p:ext uri="{BB962C8B-B14F-4D97-AF65-F5344CB8AC3E}">
        <p14:creationId xmlns:p14="http://schemas.microsoft.com/office/powerpoint/2010/main" val="386736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Inter-Operator Parallelism</a:t>
            </a:r>
          </a:p>
        </p:txBody>
      </p:sp>
      <p:sp>
        <p:nvSpPr>
          <p:cNvPr id="3" name="Slide Number Placeholder 3">
            <a:extLst>
              <a:ext uri="{FF2B5EF4-FFF2-40B4-BE49-F238E27FC236}">
                <a16:creationId xmlns:a16="http://schemas.microsoft.com/office/drawing/2014/main" id="{B9BC1310-2730-E74E-576C-157FEFA0CD19}"/>
              </a:ext>
            </a:extLst>
          </p:cNvPr>
          <p:cNvSpPr>
            <a:spLocks noGrp="1"/>
          </p:cNvSpPr>
          <p:nvPr>
            <p:ph type="sldNum" sz="quarter" idx="4"/>
          </p:nvPr>
        </p:nvSpPr>
        <p:spPr/>
        <p:txBody>
          <a:bodyPr/>
          <a:lstStyle/>
          <a:p>
            <a:pPr algn="r"/>
            <a:fld id="{97DD1AB5-42BA-4E8A-BFEE-435884E16AAB}" type="slidenum">
              <a:rPr lang="en-US" smtClean="0"/>
              <a:pPr algn="r"/>
              <a:t>24</a:t>
            </a:fld>
            <a:endParaRPr lang="en-US" dirty="0"/>
          </a:p>
        </p:txBody>
      </p:sp>
      <p:sp>
        <p:nvSpPr>
          <p:cNvPr id="28" name="Rectangle 68"/>
          <p:cNvSpPr>
            <a:spLocks noChangeArrowheads="1"/>
          </p:cNvSpPr>
          <p:nvPr/>
        </p:nvSpPr>
        <p:spPr bwMode="auto">
          <a:xfrm>
            <a:off x="533400" y="895350"/>
            <a:ext cx="4572000" cy="3645427"/>
          </a:xfrm>
          <a:prstGeom prst="rect">
            <a:avLst/>
          </a:prstGeom>
          <a:solidFill>
            <a:schemeClr val="bg1">
              <a:lumMod val="85000"/>
            </a:schemeClr>
          </a:solidFill>
          <a:ln w="28575" algn="ctr">
            <a:noFill/>
            <a:round/>
            <a:headEnd type="none" w="sm" len="sm"/>
            <a:tailEnd type="triangle" w="med" len="med"/>
          </a:ln>
        </p:spPr>
        <p:txBody>
          <a:bodyPr wrap="none" anchor="ctr"/>
          <a:lstStyle/>
          <a:p>
            <a:endParaRPr lang="en-US"/>
          </a:p>
        </p:txBody>
      </p:sp>
      <p:grpSp>
        <p:nvGrpSpPr>
          <p:cNvPr id="25" name="Group 24"/>
          <p:cNvGrpSpPr/>
          <p:nvPr/>
        </p:nvGrpSpPr>
        <p:grpSpPr>
          <a:xfrm>
            <a:off x="1026207" y="3630722"/>
            <a:ext cx="999653" cy="457200"/>
            <a:chOff x="4302807" y="3953941"/>
            <a:chExt cx="999653" cy="457200"/>
          </a:xfrm>
        </p:grpSpPr>
        <p:grpSp>
          <p:nvGrpSpPr>
            <p:cNvPr id="164" name="Group 163"/>
            <p:cNvGrpSpPr/>
            <p:nvPr/>
          </p:nvGrpSpPr>
          <p:grpSpPr>
            <a:xfrm>
              <a:off x="4302807" y="3971607"/>
              <a:ext cx="422632" cy="421867"/>
              <a:chOff x="3890865" y="4333755"/>
              <a:chExt cx="422632" cy="421867"/>
            </a:xfrm>
          </p:grpSpPr>
          <p:pic>
            <p:nvPicPr>
              <p:cNvPr id="165" name="Picture 164"/>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90865" y="4333755"/>
                <a:ext cx="422632" cy="421867"/>
              </a:xfrm>
              <a:prstGeom prst="rect">
                <a:avLst/>
              </a:prstGeom>
            </p:spPr>
          </p:pic>
          <p:sp>
            <p:nvSpPr>
              <p:cNvPr id="166" name="TextBox 165"/>
              <p:cNvSpPr txBox="1"/>
              <p:nvPr/>
            </p:nvSpPr>
            <p:spPr>
              <a:xfrm>
                <a:off x="4052488" y="4447740"/>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1</a:t>
                </a:r>
              </a:p>
            </p:txBody>
          </p:sp>
        </p:grpSp>
        <p:sp>
          <p:nvSpPr>
            <p:cNvPr id="46" name="Text Box 20"/>
            <p:cNvSpPr txBox="1">
              <a:spLocks noChangeArrowheads="1"/>
            </p:cNvSpPr>
            <p:nvPr/>
          </p:nvSpPr>
          <p:spPr bwMode="auto">
            <a:xfrm>
              <a:off x="4845260" y="395394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lgn="ctr">
                <a:spcBef>
                  <a:spcPct val="50000"/>
                </a:spcBef>
                <a:defRPr/>
              </a:pPr>
              <a:r>
                <a:rPr lang="en-US" sz="4800" b="1" u="none" dirty="0">
                  <a:solidFill>
                    <a:schemeClr val="tx1">
                      <a:lumMod val="65000"/>
                      <a:lumOff val="35000"/>
                    </a:schemeClr>
                  </a:solidFill>
                  <a:latin typeface="+mn-lt"/>
                </a:rPr>
                <a:t>⨝</a:t>
              </a:r>
            </a:p>
          </p:txBody>
        </p:sp>
      </p:grpSp>
      <p:sp>
        <p:nvSpPr>
          <p:cNvPr id="184" name="Text Box 4"/>
          <p:cNvSpPr txBox="1">
            <a:spLocks noChangeArrowheads="1"/>
          </p:cNvSpPr>
          <p:nvPr/>
        </p:nvSpPr>
        <p:spPr bwMode="auto">
          <a:xfrm>
            <a:off x="2272276" y="3393040"/>
            <a:ext cx="2626406" cy="932563"/>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90000"/>
              </a:lnSpc>
            </a:pPr>
            <a:r>
              <a:rPr lang="en-US" sz="1800" dirty="0">
                <a:solidFill>
                  <a:schemeClr val="tx1">
                    <a:lumMod val="65000"/>
                    <a:lumOff val="35000"/>
                  </a:schemeClr>
                </a:solidFill>
                <a:latin typeface="Inconsolata" panose="00000509000000000000" pitchFamily="49" charset="0"/>
                <a:cs typeface="Consolas" pitchFamily="49" charset="0"/>
              </a:rPr>
              <a:t>for </a:t>
            </a:r>
            <a:r>
              <a:rPr lang="en-US" sz="1800" b="0" dirty="0">
                <a:solidFill>
                  <a:schemeClr val="tx1">
                    <a:lumMod val="65000"/>
                    <a:lumOff val="35000"/>
                  </a:schemeClr>
                </a:solidFill>
                <a:latin typeface="Inconsolata" panose="00000509000000000000" pitchFamily="49" charset="0"/>
                <a:cs typeface="Consolas" pitchFamily="49" charset="0"/>
              </a:rPr>
              <a:t>r</a:t>
            </a:r>
            <a:r>
              <a:rPr lang="en-US" sz="1800" b="0" baseline="-25000" dirty="0">
                <a:solidFill>
                  <a:schemeClr val="tx1">
                    <a:lumMod val="65000"/>
                    <a:lumOff val="35000"/>
                  </a:schemeClr>
                </a:solidFill>
                <a:latin typeface="Inconsolata" panose="00000509000000000000" pitchFamily="49" charset="0"/>
                <a:cs typeface="Consolas" pitchFamily="49" charset="0"/>
              </a:rPr>
              <a:t>1</a:t>
            </a:r>
            <a:r>
              <a:rPr lang="en-US" sz="1800" b="0" dirty="0">
                <a:solidFill>
                  <a:schemeClr val="tx1">
                    <a:lumMod val="65000"/>
                    <a:lumOff val="35000"/>
                  </a:schemeClr>
                </a:solidFill>
                <a:latin typeface="Inconsolata" panose="00000509000000000000" pitchFamily="49" charset="0"/>
                <a:cs typeface="Consolas" pitchFamily="49" charset="0"/>
              </a:rPr>
              <a:t> </a:t>
            </a:r>
            <a:r>
              <a:rPr lang="en-US" sz="1800" dirty="0">
                <a:solidFill>
                  <a:schemeClr val="tx1">
                    <a:lumMod val="65000"/>
                    <a:lumOff val="35000"/>
                  </a:schemeClr>
                </a:solidFill>
                <a:latin typeface="Inconsolata" panose="00000509000000000000" pitchFamily="49" charset="0"/>
                <a:ea typeface="DejaVu Sans Mono"/>
                <a:cs typeface="DejaVu Sans Mono"/>
              </a:rPr>
              <a:t>∊</a:t>
            </a:r>
            <a:r>
              <a:rPr lang="en-US" sz="1800" b="0" dirty="0">
                <a:solidFill>
                  <a:schemeClr val="tx1">
                    <a:lumMod val="65000"/>
                    <a:lumOff val="35000"/>
                  </a:schemeClr>
                </a:solidFill>
                <a:latin typeface="Inconsolata" panose="00000509000000000000" pitchFamily="49" charset="0"/>
                <a:ea typeface="DejaVu Sans Mono"/>
                <a:cs typeface="DejaVu Sans Mono"/>
              </a:rPr>
              <a:t> outer:</a:t>
            </a:r>
          </a:p>
          <a:p>
            <a:pPr algn="l">
              <a:lnSpc>
                <a:spcPct val="90000"/>
              </a:lnSpc>
            </a:pPr>
            <a:r>
              <a:rPr lang="en-US" sz="1800" b="0" dirty="0">
                <a:solidFill>
                  <a:schemeClr val="tx1">
                    <a:lumMod val="65000"/>
                    <a:lumOff val="35000"/>
                  </a:schemeClr>
                </a:solidFill>
                <a:latin typeface="Inconsolata" panose="00000509000000000000" pitchFamily="49" charset="0"/>
                <a:ea typeface="DejaVu Sans Mono"/>
                <a:cs typeface="DejaVu Sans Mono"/>
              </a:rPr>
              <a:t>  </a:t>
            </a:r>
            <a:r>
              <a:rPr lang="en-US" sz="1800" dirty="0">
                <a:solidFill>
                  <a:schemeClr val="tx1">
                    <a:lumMod val="65000"/>
                    <a:lumOff val="35000"/>
                  </a:schemeClr>
                </a:solidFill>
                <a:latin typeface="Inconsolata" panose="00000509000000000000" pitchFamily="49" charset="0"/>
                <a:ea typeface="DejaVu Sans Mono"/>
                <a:cs typeface="DejaVu Sans Mono"/>
              </a:rPr>
              <a:t>for</a:t>
            </a:r>
            <a:r>
              <a:rPr lang="en-US" sz="1800" b="0" dirty="0">
                <a:solidFill>
                  <a:schemeClr val="tx1">
                    <a:lumMod val="65000"/>
                    <a:lumOff val="35000"/>
                  </a:schemeClr>
                </a:solidFill>
                <a:latin typeface="Inconsolata" panose="00000509000000000000" pitchFamily="49" charset="0"/>
                <a:ea typeface="DejaVu Sans Mono"/>
                <a:cs typeface="DejaVu Sans Mono"/>
              </a:rPr>
              <a:t> r</a:t>
            </a:r>
            <a:r>
              <a:rPr lang="en-US" sz="1800" b="0" baseline="-25000" dirty="0">
                <a:solidFill>
                  <a:schemeClr val="tx1">
                    <a:lumMod val="65000"/>
                    <a:lumOff val="35000"/>
                  </a:schemeClr>
                </a:solidFill>
                <a:latin typeface="Inconsolata" panose="00000509000000000000" pitchFamily="49" charset="0"/>
                <a:ea typeface="DejaVu Sans Mono"/>
                <a:cs typeface="DejaVu Sans Mono"/>
              </a:rPr>
              <a:t>2</a:t>
            </a:r>
            <a:r>
              <a:rPr lang="en-US" sz="1800" b="0" dirty="0">
                <a:solidFill>
                  <a:schemeClr val="tx1">
                    <a:lumMod val="65000"/>
                    <a:lumOff val="35000"/>
                  </a:schemeClr>
                </a:solidFill>
                <a:latin typeface="Inconsolata" panose="00000509000000000000" pitchFamily="49" charset="0"/>
                <a:ea typeface="DejaVu Sans Mono"/>
                <a:cs typeface="DejaVu Sans Mono"/>
              </a:rPr>
              <a:t> </a:t>
            </a:r>
            <a:r>
              <a:rPr lang="en-US" sz="1800" dirty="0">
                <a:solidFill>
                  <a:schemeClr val="tx1">
                    <a:lumMod val="65000"/>
                    <a:lumOff val="35000"/>
                  </a:schemeClr>
                </a:solidFill>
                <a:latin typeface="Inconsolata" panose="00000509000000000000" pitchFamily="49" charset="0"/>
                <a:ea typeface="DejaVu Sans Mono"/>
                <a:cs typeface="DejaVu Sans Mono"/>
              </a:rPr>
              <a:t>∊</a:t>
            </a:r>
            <a:r>
              <a:rPr lang="en-US" sz="1800" b="0" dirty="0">
                <a:solidFill>
                  <a:schemeClr val="tx1">
                    <a:lumMod val="65000"/>
                    <a:lumOff val="35000"/>
                  </a:schemeClr>
                </a:solidFill>
                <a:latin typeface="Inconsolata" panose="00000509000000000000" pitchFamily="49" charset="0"/>
                <a:ea typeface="DejaVu Sans Mono"/>
                <a:cs typeface="DejaVu Sans Mono"/>
              </a:rPr>
              <a:t> inner:</a:t>
            </a:r>
          </a:p>
          <a:p>
            <a:pPr algn="l">
              <a:lnSpc>
                <a:spcPct val="90000"/>
              </a:lnSpc>
            </a:pPr>
            <a:r>
              <a:rPr lang="en-US" sz="1800" b="0" dirty="0">
                <a:solidFill>
                  <a:schemeClr val="tx1">
                    <a:lumMod val="65000"/>
                    <a:lumOff val="35000"/>
                  </a:schemeClr>
                </a:solidFill>
                <a:latin typeface="Inconsolata" panose="00000509000000000000" pitchFamily="49" charset="0"/>
                <a:ea typeface="DejaVu Sans Mono"/>
                <a:cs typeface="DejaVu Sans Mono"/>
              </a:rPr>
              <a:t>    </a:t>
            </a:r>
            <a:r>
              <a:rPr lang="en-US" sz="1800" dirty="0">
                <a:solidFill>
                  <a:schemeClr val="accent1"/>
                </a:solidFill>
                <a:latin typeface="Inconsolata" panose="00000509000000000000" pitchFamily="49" charset="0"/>
                <a:ea typeface="DejaVu Sans Mono"/>
                <a:cs typeface="DejaVu Sans Mono"/>
              </a:rPr>
              <a:t>emit</a:t>
            </a:r>
            <a:r>
              <a:rPr lang="en-US" sz="1800" b="0" dirty="0">
                <a:solidFill>
                  <a:schemeClr val="tx1">
                    <a:lumMod val="65000"/>
                    <a:lumOff val="35000"/>
                  </a:schemeClr>
                </a:solidFill>
                <a:latin typeface="Inconsolata" panose="00000509000000000000" pitchFamily="49" charset="0"/>
                <a:ea typeface="DejaVu Sans Mono"/>
                <a:cs typeface="DejaVu Sans Mono"/>
              </a:rPr>
              <a:t>(r</a:t>
            </a:r>
            <a:r>
              <a:rPr lang="en-US" sz="1800" b="0" baseline="-25000" dirty="0">
                <a:solidFill>
                  <a:schemeClr val="tx1">
                    <a:lumMod val="65000"/>
                    <a:lumOff val="35000"/>
                  </a:schemeClr>
                </a:solidFill>
                <a:latin typeface="Inconsolata" panose="00000509000000000000" pitchFamily="49" charset="0"/>
                <a:ea typeface="DejaVu Sans Mono"/>
                <a:cs typeface="DejaVu Sans Mono"/>
              </a:rPr>
              <a:t>1</a:t>
            </a:r>
            <a:r>
              <a:rPr lang="en-US" sz="1800" dirty="0">
                <a:solidFill>
                  <a:schemeClr val="tx1">
                    <a:lumMod val="65000"/>
                    <a:lumOff val="35000"/>
                  </a:schemeClr>
                </a:solidFill>
                <a:latin typeface="Inconsolata" panose="00000509000000000000" pitchFamily="49" charset="0"/>
                <a:ea typeface="DejaVu Sans Mono"/>
                <a:cs typeface="DejaVu Sans Mono"/>
              </a:rPr>
              <a:t>⨝</a:t>
            </a:r>
            <a:r>
              <a:rPr lang="en-US" sz="1800" b="0" dirty="0">
                <a:solidFill>
                  <a:schemeClr val="tx1">
                    <a:lumMod val="65000"/>
                    <a:lumOff val="35000"/>
                  </a:schemeClr>
                </a:solidFill>
                <a:latin typeface="Inconsolata" panose="00000509000000000000" pitchFamily="49" charset="0"/>
                <a:ea typeface="DejaVu Sans Mono"/>
                <a:cs typeface="DejaVu Sans Mono"/>
              </a:rPr>
              <a:t>r</a:t>
            </a:r>
            <a:r>
              <a:rPr lang="en-US" sz="1800" b="0" baseline="-25000" dirty="0">
                <a:solidFill>
                  <a:schemeClr val="tx1">
                    <a:lumMod val="65000"/>
                    <a:lumOff val="35000"/>
                  </a:schemeClr>
                </a:solidFill>
                <a:latin typeface="Inconsolata" panose="00000509000000000000" pitchFamily="49" charset="0"/>
                <a:ea typeface="DejaVu Sans Mono"/>
                <a:cs typeface="DejaVu Sans Mono"/>
              </a:rPr>
              <a:t>2</a:t>
            </a:r>
            <a:r>
              <a:rPr lang="en-US" sz="1800" b="0" dirty="0">
                <a:solidFill>
                  <a:schemeClr val="tx1">
                    <a:lumMod val="65000"/>
                    <a:lumOff val="35000"/>
                  </a:schemeClr>
                </a:solidFill>
                <a:latin typeface="Inconsolata" panose="00000509000000000000" pitchFamily="49" charset="0"/>
                <a:ea typeface="DejaVu Sans Mono"/>
                <a:cs typeface="DejaVu Sans Mono"/>
              </a:rPr>
              <a:t>)</a:t>
            </a:r>
          </a:p>
        </p:txBody>
      </p:sp>
      <p:grpSp>
        <p:nvGrpSpPr>
          <p:cNvPr id="26" name="Group 25"/>
          <p:cNvGrpSpPr/>
          <p:nvPr/>
        </p:nvGrpSpPr>
        <p:grpSpPr>
          <a:xfrm>
            <a:off x="1026207" y="1906533"/>
            <a:ext cx="990600" cy="459675"/>
            <a:chOff x="4302807" y="2229752"/>
            <a:chExt cx="990600" cy="459675"/>
          </a:xfrm>
        </p:grpSpPr>
        <p:grpSp>
          <p:nvGrpSpPr>
            <p:cNvPr id="6" name="Group 5"/>
            <p:cNvGrpSpPr/>
            <p:nvPr/>
          </p:nvGrpSpPr>
          <p:grpSpPr>
            <a:xfrm>
              <a:off x="4302807" y="2248655"/>
              <a:ext cx="422632" cy="421867"/>
              <a:chOff x="5252813" y="2358329"/>
              <a:chExt cx="422632" cy="421867"/>
            </a:xfrm>
          </p:grpSpPr>
          <p:pic>
            <p:nvPicPr>
              <p:cNvPr id="168" name="Picture 167"/>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52813" y="2358329"/>
                <a:ext cx="422632" cy="421867"/>
              </a:xfrm>
              <a:prstGeom prst="rect">
                <a:avLst/>
              </a:prstGeom>
            </p:spPr>
          </p:pic>
          <p:sp>
            <p:nvSpPr>
              <p:cNvPr id="169" name="TextBox 168"/>
              <p:cNvSpPr txBox="1"/>
              <p:nvPr/>
            </p:nvSpPr>
            <p:spPr>
              <a:xfrm>
                <a:off x="5414436" y="2472314"/>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2</a:t>
                </a:r>
              </a:p>
            </p:txBody>
          </p:sp>
        </p:grpSp>
        <p:sp>
          <p:nvSpPr>
            <p:cNvPr id="143" name="Text Box 20"/>
            <p:cNvSpPr txBox="1">
              <a:spLocks noChangeArrowheads="1"/>
            </p:cNvSpPr>
            <p:nvPr/>
          </p:nvSpPr>
          <p:spPr bwMode="auto">
            <a:xfrm>
              <a:off x="4836207" y="2229752"/>
              <a:ext cx="457200" cy="4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6600" b="1" u="none" dirty="0">
                  <a:solidFill>
                    <a:schemeClr val="tx1">
                      <a:lumMod val="65000"/>
                      <a:lumOff val="35000"/>
                    </a:schemeClr>
                  </a:solidFill>
                  <a:latin typeface="Symbol" pitchFamily="18" charset="2"/>
                </a:rPr>
                <a:t>p</a:t>
              </a:r>
              <a:endParaRPr lang="en-US" sz="5400" b="1" u="none" dirty="0">
                <a:solidFill>
                  <a:schemeClr val="tx1">
                    <a:lumMod val="65000"/>
                    <a:lumOff val="35000"/>
                  </a:schemeClr>
                </a:solidFill>
                <a:latin typeface="Symbol" pitchFamily="18" charset="2"/>
              </a:endParaRPr>
            </a:p>
          </p:txBody>
        </p:sp>
      </p:grpSp>
      <p:sp>
        <p:nvSpPr>
          <p:cNvPr id="185" name="Text Box 4"/>
          <p:cNvSpPr txBox="1">
            <a:spLocks noChangeArrowheads="1"/>
          </p:cNvSpPr>
          <p:nvPr/>
        </p:nvSpPr>
        <p:spPr bwMode="auto">
          <a:xfrm>
            <a:off x="2272276" y="1780888"/>
            <a:ext cx="2626406" cy="710964"/>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90000"/>
              </a:lnSpc>
            </a:pPr>
            <a:r>
              <a:rPr lang="en-US" sz="1800" dirty="0">
                <a:solidFill>
                  <a:schemeClr val="tx1">
                    <a:lumMod val="65000"/>
                    <a:lumOff val="35000"/>
                  </a:schemeClr>
                </a:solidFill>
                <a:latin typeface="Inconsolata" panose="00000509000000000000" pitchFamily="49" charset="0"/>
                <a:cs typeface="Consolas" pitchFamily="49" charset="0"/>
              </a:rPr>
              <a:t>for </a:t>
            </a:r>
            <a:r>
              <a:rPr lang="en-US" sz="1800" b="0" dirty="0">
                <a:solidFill>
                  <a:schemeClr val="tx1">
                    <a:lumMod val="65000"/>
                    <a:lumOff val="35000"/>
                  </a:schemeClr>
                </a:solidFill>
                <a:latin typeface="Inconsolata" panose="00000509000000000000" pitchFamily="49" charset="0"/>
                <a:cs typeface="Consolas" pitchFamily="49" charset="0"/>
              </a:rPr>
              <a:t>r </a:t>
            </a:r>
            <a:r>
              <a:rPr lang="en-US" sz="1800" dirty="0">
                <a:solidFill>
                  <a:schemeClr val="tx1">
                    <a:lumMod val="65000"/>
                    <a:lumOff val="35000"/>
                  </a:schemeClr>
                </a:solidFill>
                <a:latin typeface="Inconsolata" panose="00000509000000000000" pitchFamily="49" charset="0"/>
                <a:ea typeface="DejaVu Sans Mono"/>
                <a:cs typeface="DejaVu Sans Mono"/>
              </a:rPr>
              <a:t>∊</a:t>
            </a:r>
            <a:r>
              <a:rPr lang="en-US" sz="1800" b="0" dirty="0">
                <a:solidFill>
                  <a:schemeClr val="tx1">
                    <a:lumMod val="65000"/>
                    <a:lumOff val="35000"/>
                  </a:schemeClr>
                </a:solidFill>
                <a:latin typeface="Inconsolata" panose="00000509000000000000" pitchFamily="49" charset="0"/>
                <a:ea typeface="DejaVu Sans Mono"/>
                <a:cs typeface="DejaVu Sans Mono"/>
              </a:rPr>
              <a:t> incoming:</a:t>
            </a:r>
          </a:p>
          <a:p>
            <a:pPr algn="l">
              <a:lnSpc>
                <a:spcPct val="90000"/>
              </a:lnSpc>
            </a:pPr>
            <a:r>
              <a:rPr lang="en-US" sz="1800" dirty="0">
                <a:solidFill>
                  <a:srgbClr val="EF3E42"/>
                </a:solidFill>
                <a:latin typeface="Inconsolata" panose="00000509000000000000" pitchFamily="49" charset="0"/>
                <a:ea typeface="DejaVu Sans Mono"/>
                <a:cs typeface="DejaVu Sans Mono"/>
              </a:rPr>
              <a:t>  </a:t>
            </a:r>
            <a:r>
              <a:rPr lang="en-US" sz="1800" dirty="0">
                <a:solidFill>
                  <a:schemeClr val="accent1"/>
                </a:solidFill>
                <a:latin typeface="Inconsolata" panose="00000509000000000000" pitchFamily="49" charset="0"/>
                <a:ea typeface="DejaVu Sans Mono"/>
                <a:cs typeface="DejaVu Sans Mono"/>
              </a:rPr>
              <a:t>emit</a:t>
            </a:r>
            <a:r>
              <a:rPr lang="en-US" sz="1800" b="0" dirty="0">
                <a:solidFill>
                  <a:schemeClr val="tx1">
                    <a:lumMod val="65000"/>
                    <a:lumOff val="35000"/>
                  </a:schemeClr>
                </a:solidFill>
                <a:latin typeface="Inconsolata" panose="00000509000000000000" pitchFamily="49" charset="0"/>
                <a:ea typeface="DejaVu Sans Mono"/>
                <a:cs typeface="DejaVu Sans Mono"/>
              </a:rPr>
              <a:t>(</a:t>
            </a:r>
            <a:r>
              <a:rPr lang="en-US" sz="2000" dirty="0">
                <a:solidFill>
                  <a:schemeClr val="tx1">
                    <a:lumMod val="65000"/>
                    <a:lumOff val="35000"/>
                  </a:schemeClr>
                </a:solidFill>
                <a:latin typeface="Symbol" panose="05050102010706020507" pitchFamily="18" charset="2"/>
                <a:ea typeface="ＭＳ Ｐゴシック" charset="-128"/>
                <a:cs typeface="+mn-cs"/>
              </a:rPr>
              <a:t>p</a:t>
            </a:r>
            <a:r>
              <a:rPr lang="en-US" sz="1800" b="0" dirty="0">
                <a:solidFill>
                  <a:schemeClr val="tx1">
                    <a:lumMod val="65000"/>
                    <a:lumOff val="35000"/>
                  </a:schemeClr>
                </a:solidFill>
                <a:latin typeface="Inconsolata" panose="00000509000000000000" pitchFamily="49" charset="0"/>
                <a:ea typeface="DejaVu Sans Mono"/>
                <a:cs typeface="DejaVu Sans Mono"/>
              </a:rPr>
              <a:t>(r))</a:t>
            </a:r>
          </a:p>
        </p:txBody>
      </p:sp>
      <p:sp>
        <p:nvSpPr>
          <p:cNvPr id="187" name="Right Arrow 6"/>
          <p:cNvSpPr>
            <a:spLocks noChangeArrowheads="1"/>
          </p:cNvSpPr>
          <p:nvPr/>
        </p:nvSpPr>
        <p:spPr bwMode="auto">
          <a:xfrm rot="16200000">
            <a:off x="1464837" y="2770292"/>
            <a:ext cx="638232" cy="358158"/>
          </a:xfrm>
          <a:prstGeom prst="rightArrow">
            <a:avLst>
              <a:gd name="adj1" fmla="val 50000"/>
              <a:gd name="adj2" fmla="val 49997"/>
            </a:avLst>
          </a:prstGeom>
          <a:solidFill>
            <a:schemeClr val="accent1"/>
          </a:solidFill>
          <a:ln w="28575">
            <a:noFill/>
            <a:round/>
            <a:headEnd type="none" w="sm" len="sm"/>
            <a:tailEnd type="triangle" w="med" len="med"/>
          </a:ln>
        </p:spPr>
        <p:txBody>
          <a:bodyPr wrap="none" lIns="101882" tIns="50941" rIns="101882" bIns="50941" anchor="ctr"/>
          <a:lstStyle/>
          <a:p>
            <a:endParaRPr lang="en-US"/>
          </a:p>
        </p:txBody>
      </p:sp>
      <p:sp>
        <p:nvSpPr>
          <p:cNvPr id="43" name="Right Arrow 6"/>
          <p:cNvSpPr>
            <a:spLocks noChangeArrowheads="1"/>
          </p:cNvSpPr>
          <p:nvPr/>
        </p:nvSpPr>
        <p:spPr bwMode="auto">
          <a:xfrm rot="16200000">
            <a:off x="1464837" y="1193593"/>
            <a:ext cx="638232" cy="358158"/>
          </a:xfrm>
          <a:prstGeom prst="rightArrow">
            <a:avLst>
              <a:gd name="adj1" fmla="val 50000"/>
              <a:gd name="adj2" fmla="val 49997"/>
            </a:avLst>
          </a:prstGeom>
          <a:solidFill>
            <a:schemeClr val="accent1"/>
          </a:solidFill>
          <a:ln w="28575">
            <a:noFill/>
            <a:round/>
            <a:headEnd type="none" w="sm" len="sm"/>
            <a:tailEnd type="triangle" w="med" len="med"/>
          </a:ln>
        </p:spPr>
        <p:txBody>
          <a:bodyPr wrap="none" lIns="101882" tIns="50941" rIns="101882" bIns="50941" anchor="ctr"/>
          <a:lstStyle/>
          <a:p>
            <a:endParaRPr lang="en-US" dirty="0"/>
          </a:p>
        </p:txBody>
      </p:sp>
      <p:grpSp>
        <p:nvGrpSpPr>
          <p:cNvPr id="47" name="Group 46"/>
          <p:cNvGrpSpPr/>
          <p:nvPr/>
        </p:nvGrpSpPr>
        <p:grpSpPr>
          <a:xfrm>
            <a:off x="3976951" y="1014978"/>
            <a:ext cx="933936" cy="715387"/>
            <a:chOff x="4247664" y="819150"/>
            <a:chExt cx="933936" cy="715387"/>
          </a:xfrm>
        </p:grpSpPr>
        <p:sp>
          <p:nvSpPr>
            <p:cNvPr id="48" name="Rounded Rectangular Callout 47"/>
            <p:cNvSpPr/>
            <p:nvPr/>
          </p:nvSpPr>
          <p:spPr>
            <a:xfrm>
              <a:off x="4247664" y="819150"/>
              <a:ext cx="933936" cy="715387"/>
            </a:xfrm>
            <a:prstGeom prst="wedgeRoundRectCallout">
              <a:avLst>
                <a:gd name="adj1" fmla="val -47758"/>
                <a:gd name="adj2" fmla="val 74624"/>
                <a:gd name="adj3" fmla="val 16667"/>
              </a:avLst>
            </a:prstGeom>
            <a:solidFill>
              <a:schemeClr val="bg1"/>
            </a:solidFill>
            <a:ln>
              <a:solidFill>
                <a:srgbClr val="6464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976" y="923079"/>
              <a:ext cx="359311" cy="507528"/>
            </a:xfrm>
            <a:prstGeom prst="rect">
              <a:avLst/>
            </a:prstGeom>
          </p:spPr>
        </p:pic>
      </p:grpSp>
      <p:sp>
        <p:nvSpPr>
          <p:cNvPr id="2" name="Text Box 4">
            <a:extLst>
              <a:ext uri="{FF2B5EF4-FFF2-40B4-BE49-F238E27FC236}">
                <a16:creationId xmlns:a16="http://schemas.microsoft.com/office/drawing/2014/main" id="{4E2EC1A4-C2C7-E71E-7BDD-1234312156DD}"/>
              </a:ext>
            </a:extLst>
          </p:cNvPr>
          <p:cNvSpPr txBox="1">
            <a:spLocks noChangeArrowheads="1"/>
          </p:cNvSpPr>
          <p:nvPr/>
        </p:nvSpPr>
        <p:spPr bwMode="auto">
          <a:xfrm>
            <a:off x="6096000" y="895350"/>
            <a:ext cx="2895600" cy="1338828"/>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800" dirty="0">
                <a:solidFill>
                  <a:schemeClr val="tx1">
                    <a:lumMod val="65000"/>
                    <a:lumOff val="35000"/>
                  </a:schemeClr>
                </a:solidFill>
              </a:rPr>
              <a:t>SELECT</a:t>
            </a:r>
            <a:r>
              <a:rPr lang="en-US" sz="1800" b="0" dirty="0">
                <a:solidFill>
                  <a:schemeClr val="tx1">
                    <a:lumMod val="65000"/>
                    <a:lumOff val="35000"/>
                  </a:schemeClr>
                </a:solidFill>
              </a:rPr>
              <a:t> A.id, </a:t>
            </a:r>
            <a:r>
              <a:rPr lang="en-US" sz="1800" b="0" dirty="0" err="1">
                <a:solidFill>
                  <a:schemeClr val="tx1">
                    <a:lumMod val="65000"/>
                    <a:lumOff val="35000"/>
                  </a:schemeClr>
                </a:solidFill>
              </a:rPr>
              <a:t>B.value</a:t>
            </a:r>
            <a:endParaRPr lang="en-US" sz="1800" b="0" dirty="0">
              <a:solidFill>
                <a:schemeClr val="tx1">
                  <a:lumMod val="65000"/>
                  <a:lumOff val="35000"/>
                </a:schemeClr>
              </a:solidFill>
            </a:endParaRPr>
          </a:p>
          <a:p>
            <a:r>
              <a:rPr lang="en-US" sz="1800" b="0" dirty="0">
                <a:solidFill>
                  <a:schemeClr val="tx1">
                    <a:lumMod val="65000"/>
                    <a:lumOff val="35000"/>
                  </a:schemeClr>
                </a:solidFill>
              </a:rPr>
              <a:t>  </a:t>
            </a:r>
            <a:r>
              <a:rPr lang="en-US" sz="1800" dirty="0">
                <a:solidFill>
                  <a:schemeClr val="tx1">
                    <a:lumMod val="65000"/>
                    <a:lumOff val="35000"/>
                  </a:schemeClr>
                </a:solidFill>
              </a:rPr>
              <a:t>FROM</a:t>
            </a:r>
            <a:r>
              <a:rPr lang="en-US" sz="1800" b="0" dirty="0">
                <a:solidFill>
                  <a:schemeClr val="tx1">
                    <a:lumMod val="65000"/>
                    <a:lumOff val="35000"/>
                  </a:schemeClr>
                </a:solidFill>
              </a:rPr>
              <a:t> A </a:t>
            </a:r>
            <a:r>
              <a:rPr lang="en-US" sz="1800" dirty="0">
                <a:solidFill>
                  <a:schemeClr val="tx1">
                    <a:lumMod val="65000"/>
                    <a:lumOff val="35000"/>
                  </a:schemeClr>
                </a:solidFill>
              </a:rPr>
              <a:t>JOIN</a:t>
            </a:r>
            <a:r>
              <a:rPr lang="en-US" sz="1800" b="0" dirty="0">
                <a:solidFill>
                  <a:schemeClr val="tx1">
                    <a:lumMod val="65000"/>
                    <a:lumOff val="35000"/>
                  </a:schemeClr>
                </a:solidFill>
              </a:rPr>
              <a:t> B</a:t>
            </a:r>
          </a:p>
          <a:p>
            <a:r>
              <a:rPr lang="en-US" sz="1800" b="0" dirty="0">
                <a:solidFill>
                  <a:schemeClr val="tx1">
                    <a:lumMod val="65000"/>
                    <a:lumOff val="35000"/>
                  </a:schemeClr>
                </a:solidFill>
              </a:rPr>
              <a:t> </a:t>
            </a:r>
            <a:r>
              <a:rPr lang="en-US" sz="1800" dirty="0">
                <a:solidFill>
                  <a:schemeClr val="tx1">
                    <a:lumMod val="65000"/>
                    <a:lumOff val="35000"/>
                  </a:schemeClr>
                </a:solidFill>
              </a:rPr>
              <a:t>   ON</a:t>
            </a:r>
            <a:r>
              <a:rPr lang="en-US" sz="1800" b="0" dirty="0">
                <a:solidFill>
                  <a:schemeClr val="tx1">
                    <a:lumMod val="65000"/>
                    <a:lumOff val="35000"/>
                  </a:schemeClr>
                </a:solidFill>
              </a:rPr>
              <a:t> A.id = B.id</a:t>
            </a:r>
          </a:p>
          <a:p>
            <a:r>
              <a:rPr lang="en-US" sz="1800" b="0" dirty="0">
                <a:solidFill>
                  <a:schemeClr val="tx1">
                    <a:lumMod val="65000"/>
                    <a:lumOff val="35000"/>
                  </a:schemeClr>
                </a:solidFill>
              </a:rPr>
              <a:t> </a:t>
            </a:r>
            <a:r>
              <a:rPr lang="en-US" sz="1800" dirty="0">
                <a:solidFill>
                  <a:schemeClr val="tx1">
                    <a:lumMod val="65000"/>
                    <a:lumOff val="35000"/>
                  </a:schemeClr>
                </a:solidFill>
              </a:rPr>
              <a:t>WHERE</a:t>
            </a:r>
            <a:r>
              <a:rPr lang="en-US" sz="1800" b="0" dirty="0">
                <a:solidFill>
                  <a:schemeClr val="tx1">
                    <a:lumMod val="65000"/>
                    <a:lumOff val="35000"/>
                  </a:schemeClr>
                </a:solidFill>
              </a:rPr>
              <a:t> </a:t>
            </a:r>
            <a:r>
              <a:rPr lang="en-US" sz="1800" b="0" dirty="0" err="1">
                <a:solidFill>
                  <a:schemeClr val="tx1">
                    <a:lumMod val="65000"/>
                    <a:lumOff val="35000"/>
                  </a:schemeClr>
                </a:solidFill>
              </a:rPr>
              <a:t>A.value</a:t>
            </a:r>
            <a:r>
              <a:rPr lang="en-US" sz="1800" b="0" dirty="0">
                <a:solidFill>
                  <a:schemeClr val="tx1">
                    <a:lumMod val="65000"/>
                    <a:lumOff val="35000"/>
                  </a:schemeClr>
                </a:solidFill>
              </a:rPr>
              <a:t> &lt; 99</a:t>
            </a:r>
          </a:p>
          <a:p>
            <a:r>
              <a:rPr lang="en-US" sz="1800" b="0" dirty="0">
                <a:solidFill>
                  <a:schemeClr val="tx1">
                    <a:lumMod val="65000"/>
                    <a:lumOff val="35000"/>
                  </a:schemeClr>
                </a:solidFill>
              </a:rPr>
              <a:t>   </a:t>
            </a:r>
            <a:r>
              <a:rPr lang="en-US" sz="1800" dirty="0">
                <a:solidFill>
                  <a:schemeClr val="tx1">
                    <a:lumMod val="65000"/>
                    <a:lumOff val="35000"/>
                  </a:schemeClr>
                </a:solidFill>
              </a:rPr>
              <a:t>AND</a:t>
            </a:r>
            <a:r>
              <a:rPr lang="en-US" sz="1800" b="0" dirty="0">
                <a:solidFill>
                  <a:schemeClr val="tx1">
                    <a:lumMod val="65000"/>
                    <a:lumOff val="35000"/>
                  </a:schemeClr>
                </a:solidFill>
              </a:rPr>
              <a:t> </a:t>
            </a:r>
            <a:r>
              <a:rPr lang="en-US" sz="1800" b="0" dirty="0" err="1">
                <a:solidFill>
                  <a:schemeClr val="tx1">
                    <a:lumMod val="65000"/>
                    <a:lumOff val="35000"/>
                  </a:schemeClr>
                </a:solidFill>
              </a:rPr>
              <a:t>B.value</a:t>
            </a:r>
            <a:r>
              <a:rPr lang="en-US" sz="1800" b="0" dirty="0">
                <a:solidFill>
                  <a:schemeClr val="tx1">
                    <a:lumMod val="65000"/>
                    <a:lumOff val="35000"/>
                  </a:schemeClr>
                </a:solidFill>
              </a:rPr>
              <a:t> &gt; 100</a:t>
            </a:r>
          </a:p>
        </p:txBody>
      </p:sp>
      <p:sp>
        <p:nvSpPr>
          <p:cNvPr id="35" name="Rectangle 68">
            <a:extLst>
              <a:ext uri="{FF2B5EF4-FFF2-40B4-BE49-F238E27FC236}">
                <a16:creationId xmlns:a16="http://schemas.microsoft.com/office/drawing/2014/main" id="{087CD750-C821-E215-4A40-9285E26E5B97}"/>
              </a:ext>
            </a:extLst>
          </p:cNvPr>
          <p:cNvSpPr>
            <a:spLocks noChangeArrowheads="1"/>
          </p:cNvSpPr>
          <p:nvPr/>
        </p:nvSpPr>
        <p:spPr bwMode="auto">
          <a:xfrm>
            <a:off x="6096000" y="2371235"/>
            <a:ext cx="2895600" cy="2368296"/>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noAutofit/>
          </a:bodyPr>
          <a:lstStyle/>
          <a:p>
            <a:pPr>
              <a:lnSpc>
                <a:spcPct val="90000"/>
              </a:lnSpc>
            </a:pPr>
            <a:endParaRPr lang="en-US" b="1">
              <a:solidFill>
                <a:schemeClr val="tx1">
                  <a:lumMod val="75000"/>
                  <a:lumOff val="25000"/>
                </a:schemeClr>
              </a:solidFill>
              <a:latin typeface="Inconsolata" panose="00000509000000000000" pitchFamily="49" charset="0"/>
              <a:ea typeface="ＭＳ Ｐゴシック" pitchFamily="-112" charset="-128"/>
            </a:endParaRPr>
          </a:p>
        </p:txBody>
      </p:sp>
      <p:sp>
        <p:nvSpPr>
          <p:cNvPr id="38" name="Text Box 13">
            <a:extLst>
              <a:ext uri="{FF2B5EF4-FFF2-40B4-BE49-F238E27FC236}">
                <a16:creationId xmlns:a16="http://schemas.microsoft.com/office/drawing/2014/main" id="{7A214141-9060-9855-4DD4-6B31B91149BB}"/>
              </a:ext>
            </a:extLst>
          </p:cNvPr>
          <p:cNvSpPr txBox="1">
            <a:spLocks noChangeArrowheads="1"/>
          </p:cNvSpPr>
          <p:nvPr/>
        </p:nvSpPr>
        <p:spPr bwMode="auto">
          <a:xfrm>
            <a:off x="6554582" y="4198977"/>
            <a:ext cx="3350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39" name="Text Box 14">
            <a:extLst>
              <a:ext uri="{FF2B5EF4-FFF2-40B4-BE49-F238E27FC236}">
                <a16:creationId xmlns:a16="http://schemas.microsoft.com/office/drawing/2014/main" id="{A15373ED-9914-8A01-5D58-5DBAAE6D3EF9}"/>
              </a:ext>
            </a:extLst>
          </p:cNvPr>
          <p:cNvSpPr txBox="1">
            <a:spLocks noChangeArrowheads="1"/>
          </p:cNvSpPr>
          <p:nvPr/>
        </p:nvSpPr>
        <p:spPr bwMode="auto">
          <a:xfrm>
            <a:off x="8129703" y="4198977"/>
            <a:ext cx="403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3600" dirty="0">
                <a:solidFill>
                  <a:schemeClr val="tx1">
                    <a:lumMod val="65000"/>
                    <a:lumOff val="35000"/>
                  </a:schemeClr>
                </a:solidFill>
              </a:rPr>
              <a:t>B</a:t>
            </a:r>
          </a:p>
        </p:txBody>
      </p:sp>
      <p:grpSp>
        <p:nvGrpSpPr>
          <p:cNvPr id="40" name="Join Op">
            <a:extLst>
              <a:ext uri="{FF2B5EF4-FFF2-40B4-BE49-F238E27FC236}">
                <a16:creationId xmlns:a16="http://schemas.microsoft.com/office/drawing/2014/main" id="{90E33D3E-8981-84DB-3203-ED14DB6DEE32}"/>
              </a:ext>
            </a:extLst>
          </p:cNvPr>
          <p:cNvGrpSpPr/>
          <p:nvPr/>
        </p:nvGrpSpPr>
        <p:grpSpPr>
          <a:xfrm>
            <a:off x="7217705" y="3090595"/>
            <a:ext cx="503648" cy="384482"/>
            <a:chOff x="5195472" y="2304175"/>
            <a:chExt cx="503648" cy="384482"/>
          </a:xfrm>
        </p:grpSpPr>
        <p:sp>
          <p:nvSpPr>
            <p:cNvPr id="41" name="Rectangle 40">
              <a:extLst>
                <a:ext uri="{FF2B5EF4-FFF2-40B4-BE49-F238E27FC236}">
                  <a16:creationId xmlns:a16="http://schemas.microsoft.com/office/drawing/2014/main" id="{41B3CCB6-ED3D-00CF-84DE-392C8490AF48}"/>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AD572C9-2FF5-0629-3348-E12CFC0BAA29}"/>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20">
              <a:extLst>
                <a:ext uri="{FF2B5EF4-FFF2-40B4-BE49-F238E27FC236}">
                  <a16:creationId xmlns:a16="http://schemas.microsoft.com/office/drawing/2014/main" id="{1CB2302C-B47C-8847-4599-1C678CEC183D}"/>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nvGrpSpPr>
          <p:cNvPr id="50" name="Filter Op">
            <a:extLst>
              <a:ext uri="{FF2B5EF4-FFF2-40B4-BE49-F238E27FC236}">
                <a16:creationId xmlns:a16="http://schemas.microsoft.com/office/drawing/2014/main" id="{6F80AEC8-D9CD-C71A-8980-AFBAD0AAB0C8}"/>
              </a:ext>
            </a:extLst>
          </p:cNvPr>
          <p:cNvGrpSpPr/>
          <p:nvPr/>
        </p:nvGrpSpPr>
        <p:grpSpPr>
          <a:xfrm>
            <a:off x="7773129" y="3676541"/>
            <a:ext cx="304800" cy="331936"/>
            <a:chOff x="6048003" y="3110316"/>
            <a:chExt cx="304800" cy="331936"/>
          </a:xfrm>
        </p:grpSpPr>
        <p:sp>
          <p:nvSpPr>
            <p:cNvPr id="51" name="Rectangle 50">
              <a:extLst>
                <a:ext uri="{FF2B5EF4-FFF2-40B4-BE49-F238E27FC236}">
                  <a16:creationId xmlns:a16="http://schemas.microsoft.com/office/drawing/2014/main" id="{55C7466C-9A8F-C443-261D-7D72D1D63899}"/>
                </a:ext>
              </a:extLst>
            </p:cNvPr>
            <p:cNvSpPr/>
            <p:nvPr/>
          </p:nvSpPr>
          <p:spPr>
            <a:xfrm>
              <a:off x="6230884" y="3110316"/>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20">
              <a:extLst>
                <a:ext uri="{FF2B5EF4-FFF2-40B4-BE49-F238E27FC236}">
                  <a16:creationId xmlns:a16="http://schemas.microsoft.com/office/drawing/2014/main" id="{67EEE36E-BF0E-72C2-86B9-052D59EACAB1}"/>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55" name="Text Box 20">
            <a:extLst>
              <a:ext uri="{FF2B5EF4-FFF2-40B4-BE49-F238E27FC236}">
                <a16:creationId xmlns:a16="http://schemas.microsoft.com/office/drawing/2014/main" id="{6AF8621D-9199-46A4-9793-0819BD5A627F}"/>
              </a:ext>
            </a:extLst>
          </p:cNvPr>
          <p:cNvSpPr txBox="1">
            <a:spLocks noChangeArrowheads="1"/>
          </p:cNvSpPr>
          <p:nvPr/>
        </p:nvSpPr>
        <p:spPr bwMode="auto">
          <a:xfrm>
            <a:off x="7349637" y="2484477"/>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58" name="Straight Connector 36">
            <a:extLst>
              <a:ext uri="{FF2B5EF4-FFF2-40B4-BE49-F238E27FC236}">
                <a16:creationId xmlns:a16="http://schemas.microsoft.com/office/drawing/2014/main" id="{9B19863A-B2B5-8DF2-9419-7594DE482839}"/>
              </a:ext>
            </a:extLst>
          </p:cNvPr>
          <p:cNvCxnSpPr>
            <a:cxnSpLocks noChangeShapeType="1"/>
            <a:stCxn id="39" idx="0"/>
            <a:endCxn id="51" idx="2"/>
          </p:cNvCxnSpPr>
          <p:nvPr/>
        </p:nvCxnSpPr>
        <p:spPr bwMode="auto">
          <a:xfrm flipH="1" flipV="1">
            <a:off x="8016970" y="4008477"/>
            <a:ext cx="314391" cy="19050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61" name="Straight Connector 39">
            <a:extLst>
              <a:ext uri="{FF2B5EF4-FFF2-40B4-BE49-F238E27FC236}">
                <a16:creationId xmlns:a16="http://schemas.microsoft.com/office/drawing/2014/main" id="{F20CBAF5-F34F-ABC7-574D-2488700BCDE8}"/>
              </a:ext>
            </a:extLst>
          </p:cNvPr>
          <p:cNvCxnSpPr>
            <a:cxnSpLocks noChangeShapeType="1"/>
            <a:stCxn id="44" idx="0"/>
            <a:endCxn id="55" idx="2"/>
          </p:cNvCxnSpPr>
          <p:nvPr/>
        </p:nvCxnSpPr>
        <p:spPr bwMode="auto">
          <a:xfrm flipV="1">
            <a:off x="7459075" y="2860508"/>
            <a:ext cx="2834" cy="230087"/>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256" name="Straight Connector 42">
            <a:extLst>
              <a:ext uri="{FF2B5EF4-FFF2-40B4-BE49-F238E27FC236}">
                <a16:creationId xmlns:a16="http://schemas.microsoft.com/office/drawing/2014/main" id="{FC509149-AE18-A312-979B-D4C18AB6A9DF}"/>
              </a:ext>
            </a:extLst>
          </p:cNvPr>
          <p:cNvCxnSpPr>
            <a:cxnSpLocks noChangeShapeType="1"/>
            <a:stCxn id="52" idx="0"/>
            <a:endCxn id="42" idx="2"/>
          </p:cNvCxnSpPr>
          <p:nvPr/>
        </p:nvCxnSpPr>
        <p:spPr bwMode="auto">
          <a:xfrm flipH="1" flipV="1">
            <a:off x="7660394" y="3475077"/>
            <a:ext cx="225007" cy="218386"/>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257" name="Straight Connector 36">
            <a:extLst>
              <a:ext uri="{FF2B5EF4-FFF2-40B4-BE49-F238E27FC236}">
                <a16:creationId xmlns:a16="http://schemas.microsoft.com/office/drawing/2014/main" id="{EC7036A2-3F4A-267F-EFC5-8EC972A5BACA}"/>
              </a:ext>
            </a:extLst>
          </p:cNvPr>
          <p:cNvCxnSpPr>
            <a:cxnSpLocks noChangeShapeType="1"/>
            <a:stCxn id="38" idx="0"/>
            <a:endCxn id="259" idx="2"/>
          </p:cNvCxnSpPr>
          <p:nvPr/>
        </p:nvCxnSpPr>
        <p:spPr bwMode="auto">
          <a:xfrm flipV="1">
            <a:off x="6722096" y="4008477"/>
            <a:ext cx="280241" cy="19050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258" name="Filter Op">
            <a:extLst>
              <a:ext uri="{FF2B5EF4-FFF2-40B4-BE49-F238E27FC236}">
                <a16:creationId xmlns:a16="http://schemas.microsoft.com/office/drawing/2014/main" id="{504AFDD9-4F3A-4BC8-1B6D-3B6584D9B409}"/>
              </a:ext>
            </a:extLst>
          </p:cNvPr>
          <p:cNvGrpSpPr/>
          <p:nvPr/>
        </p:nvGrpSpPr>
        <p:grpSpPr>
          <a:xfrm>
            <a:off x="6941377" y="3676541"/>
            <a:ext cx="224552" cy="331936"/>
            <a:chOff x="6047995" y="3110316"/>
            <a:chExt cx="224552" cy="331936"/>
          </a:xfrm>
        </p:grpSpPr>
        <p:sp>
          <p:nvSpPr>
            <p:cNvPr id="259" name="Rectangle 258">
              <a:extLst>
                <a:ext uri="{FF2B5EF4-FFF2-40B4-BE49-F238E27FC236}">
                  <a16:creationId xmlns:a16="http://schemas.microsoft.com/office/drawing/2014/main" id="{1956FD3B-69BD-A34F-7807-9CB856565275}"/>
                </a:ext>
              </a:extLst>
            </p:cNvPr>
            <p:cNvSpPr/>
            <p:nvPr/>
          </p:nvSpPr>
          <p:spPr>
            <a:xfrm>
              <a:off x="6047995" y="3110316"/>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 Box 20">
              <a:extLst>
                <a:ext uri="{FF2B5EF4-FFF2-40B4-BE49-F238E27FC236}">
                  <a16:creationId xmlns:a16="http://schemas.microsoft.com/office/drawing/2014/main" id="{5DD16F78-9BC4-6CC4-A438-1C228E326D37}"/>
                </a:ext>
              </a:extLst>
            </p:cNvPr>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cxnSp>
        <p:nvCxnSpPr>
          <p:cNvPr id="261" name="Straight Connector 42">
            <a:extLst>
              <a:ext uri="{FF2B5EF4-FFF2-40B4-BE49-F238E27FC236}">
                <a16:creationId xmlns:a16="http://schemas.microsoft.com/office/drawing/2014/main" id="{7384874A-8CB5-86A4-9CED-466E88B23BB8}"/>
              </a:ext>
            </a:extLst>
          </p:cNvPr>
          <p:cNvCxnSpPr>
            <a:cxnSpLocks noChangeShapeType="1"/>
            <a:stCxn id="260" idx="0"/>
            <a:endCxn id="41" idx="2"/>
          </p:cNvCxnSpPr>
          <p:nvPr/>
        </p:nvCxnSpPr>
        <p:spPr bwMode="auto">
          <a:xfrm flipV="1">
            <a:off x="7053657" y="3471034"/>
            <a:ext cx="252411" cy="222429"/>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sp>
        <p:nvSpPr>
          <p:cNvPr id="263" name="Highlight Box">
            <a:extLst>
              <a:ext uri="{FF2B5EF4-FFF2-40B4-BE49-F238E27FC236}">
                <a16:creationId xmlns:a16="http://schemas.microsoft.com/office/drawing/2014/main" id="{A6730B30-F7E7-D03B-18FA-A8A9B49A6C8A}"/>
              </a:ext>
            </a:extLst>
          </p:cNvPr>
          <p:cNvSpPr/>
          <p:nvPr/>
        </p:nvSpPr>
        <p:spPr>
          <a:xfrm>
            <a:off x="7164587" y="3036929"/>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Highlight Box">
            <a:extLst>
              <a:ext uri="{FF2B5EF4-FFF2-40B4-BE49-F238E27FC236}">
                <a16:creationId xmlns:a16="http://schemas.microsoft.com/office/drawing/2014/main" id="{E3616D8A-993B-10F4-F445-694BA12B55AF}"/>
              </a:ext>
            </a:extLst>
          </p:cNvPr>
          <p:cNvSpPr/>
          <p:nvPr/>
        </p:nvSpPr>
        <p:spPr>
          <a:xfrm>
            <a:off x="7164587" y="2451317"/>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250"/>
                                        <p:tgtEl>
                                          <p:spTgt spid="263"/>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4"/>
                                        </p:tgtEl>
                                        <p:attrNameLst>
                                          <p:attrName>style.visibility</p:attrName>
                                        </p:attrNameLst>
                                      </p:cBhvr>
                                      <p:to>
                                        <p:strVal val="visible"/>
                                      </p:to>
                                    </p:set>
                                    <p:animEffect transition="in" filter="fade">
                                      <p:cBhvr>
                                        <p:cTn id="14" dur="250"/>
                                        <p:tgtEl>
                                          <p:spTgt spid="18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250"/>
                                        <p:tgtEl>
                                          <p:spTgt spid="264"/>
                                        </p:tgtEl>
                                      </p:cBhvr>
                                    </p:animEffect>
                                  </p:childTnLst>
                                </p:cTn>
                              </p:par>
                            </p:childTnLst>
                          </p:cTn>
                        </p:par>
                        <p:par>
                          <p:cTn id="20" fill="hold">
                            <p:stCondLst>
                              <p:cond delay="250"/>
                            </p:stCondLst>
                            <p:childTnLst>
                              <p:par>
                                <p:cTn id="21" presetID="22" presetClass="entr" presetSubtype="4" fill="hold" grpId="0" nodeType="after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down)">
                                      <p:cBhvr>
                                        <p:cTn id="23" dur="250"/>
                                        <p:tgtEl>
                                          <p:spTgt spid="18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250"/>
                                        <p:tgtEl>
                                          <p:spTgt spid="185"/>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25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7" grpId="0" animBg="1"/>
      <p:bldP spid="43" grpId="0" animBg="1"/>
      <p:bldP spid="263" grpId="0" animBg="1"/>
      <p:bldP spid="2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25E93-A630-4496-B53D-EBCB2FBB1E79}"/>
              </a:ext>
            </a:extLst>
          </p:cNvPr>
          <p:cNvSpPr>
            <a:spLocks noGrp="1"/>
          </p:cNvSpPr>
          <p:nvPr>
            <p:ph type="title"/>
          </p:nvPr>
        </p:nvSpPr>
        <p:spPr/>
        <p:txBody>
          <a:bodyPr/>
          <a:lstStyle/>
          <a:p>
            <a:r>
              <a:rPr lang="en-US" dirty="0"/>
              <a:t>Bushy Parallelism</a:t>
            </a:r>
          </a:p>
        </p:txBody>
      </p:sp>
      <p:sp>
        <p:nvSpPr>
          <p:cNvPr id="6" name="Content Placeholder 5">
            <a:extLst>
              <a:ext uri="{FF2B5EF4-FFF2-40B4-BE49-F238E27FC236}">
                <a16:creationId xmlns:a16="http://schemas.microsoft.com/office/drawing/2014/main" id="{D1B34F1D-7F17-42EC-8DE6-D5840E407B6F}"/>
              </a:ext>
            </a:extLst>
          </p:cNvPr>
          <p:cNvSpPr>
            <a:spLocks noGrp="1"/>
          </p:cNvSpPr>
          <p:nvPr>
            <p:ph idx="1"/>
          </p:nvPr>
        </p:nvSpPr>
        <p:spPr/>
        <p:txBody>
          <a:bodyPr/>
          <a:lstStyle/>
          <a:p>
            <a:r>
              <a:rPr lang="en-US" b="1" dirty="0"/>
              <a:t>Approach #3: Bushy Parallelism</a:t>
            </a:r>
          </a:p>
          <a:p>
            <a:pPr lvl="1"/>
            <a:r>
              <a:rPr lang="en-US" dirty="0"/>
              <a:t>Hybrid of intra- and inter-operator parallelism where workers execute multiple operators from different segments of a query plan at the same time.</a:t>
            </a:r>
          </a:p>
          <a:p>
            <a:pPr lvl="1"/>
            <a:r>
              <a:rPr lang="en-US" dirty="0"/>
              <a:t>Still need exchange operators to combine intermediate results from segments.</a:t>
            </a:r>
          </a:p>
        </p:txBody>
      </p:sp>
      <p:sp>
        <p:nvSpPr>
          <p:cNvPr id="2" name="Slide Number Placeholder 3">
            <a:extLst>
              <a:ext uri="{FF2B5EF4-FFF2-40B4-BE49-F238E27FC236}">
                <a16:creationId xmlns:a16="http://schemas.microsoft.com/office/drawing/2014/main" id="{D87FD5CF-146B-200C-FEDD-128A236C21AB}"/>
              </a:ext>
            </a:extLst>
          </p:cNvPr>
          <p:cNvSpPr>
            <a:spLocks noGrp="1"/>
          </p:cNvSpPr>
          <p:nvPr>
            <p:ph type="sldNum" sz="quarter" idx="4"/>
          </p:nvPr>
        </p:nvSpPr>
        <p:spPr/>
        <p:txBody>
          <a:bodyPr/>
          <a:lstStyle/>
          <a:p>
            <a:pPr algn="r"/>
            <a:fld id="{97DD1AB5-42BA-4E8A-BFEE-435884E16AAB}" type="slidenum">
              <a:rPr lang="en-US" smtClean="0"/>
              <a:pPr algn="r"/>
              <a:t>25</a:t>
            </a:fld>
            <a:endParaRPr lang="en-US" dirty="0"/>
          </a:p>
        </p:txBody>
      </p:sp>
    </p:spTree>
    <p:extLst>
      <p:ext uri="{BB962C8B-B14F-4D97-AF65-F5344CB8AC3E}">
        <p14:creationId xmlns:p14="http://schemas.microsoft.com/office/powerpoint/2010/main" val="212164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 Box 4">
            <a:extLst>
              <a:ext uri="{FF2B5EF4-FFF2-40B4-BE49-F238E27FC236}">
                <a16:creationId xmlns:a16="http://schemas.microsoft.com/office/drawing/2014/main" id="{1A51D80E-4895-4FD4-991E-E60AAFA24677}"/>
              </a:ext>
            </a:extLst>
          </p:cNvPr>
          <p:cNvSpPr txBox="1">
            <a:spLocks noChangeArrowheads="1"/>
          </p:cNvSpPr>
          <p:nvPr/>
        </p:nvSpPr>
        <p:spPr bwMode="auto">
          <a:xfrm>
            <a:off x="6096000" y="895350"/>
            <a:ext cx="2895600" cy="1338828"/>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75000"/>
                    <a:lumOff val="25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800" dirty="0">
                <a:solidFill>
                  <a:schemeClr val="tx1">
                    <a:lumMod val="65000"/>
                    <a:lumOff val="35000"/>
                  </a:schemeClr>
                </a:solidFill>
              </a:rPr>
              <a:t>SELECT</a:t>
            </a:r>
            <a:r>
              <a:rPr lang="en-US" sz="1800" b="0" dirty="0">
                <a:solidFill>
                  <a:schemeClr val="tx1">
                    <a:lumMod val="65000"/>
                    <a:lumOff val="35000"/>
                  </a:schemeClr>
                </a:solidFill>
              </a:rPr>
              <a:t> *</a:t>
            </a:r>
          </a:p>
          <a:p>
            <a:r>
              <a:rPr lang="en-US" sz="1800" b="0" dirty="0">
                <a:solidFill>
                  <a:schemeClr val="tx1">
                    <a:lumMod val="65000"/>
                    <a:lumOff val="35000"/>
                  </a:schemeClr>
                </a:solidFill>
              </a:rPr>
              <a:t>  </a:t>
            </a:r>
            <a:r>
              <a:rPr lang="en-US" sz="1800" dirty="0">
                <a:solidFill>
                  <a:schemeClr val="tx1">
                    <a:lumMod val="65000"/>
                    <a:lumOff val="35000"/>
                  </a:schemeClr>
                </a:solidFill>
              </a:rPr>
              <a:t>FROM</a:t>
            </a:r>
            <a:r>
              <a:rPr lang="en-US" sz="1800" b="0" dirty="0">
                <a:solidFill>
                  <a:schemeClr val="tx1">
                    <a:lumMod val="65000"/>
                    <a:lumOff val="35000"/>
                  </a:schemeClr>
                </a:solidFill>
              </a:rPr>
              <a:t> A</a:t>
            </a:r>
          </a:p>
          <a:p>
            <a:r>
              <a:rPr lang="en-US" sz="1800" b="0" dirty="0">
                <a:solidFill>
                  <a:schemeClr val="tx1">
                    <a:lumMod val="65000"/>
                    <a:lumOff val="35000"/>
                  </a:schemeClr>
                </a:solidFill>
              </a:rPr>
              <a:t>  </a:t>
            </a:r>
            <a:r>
              <a:rPr lang="en-US" sz="1800" dirty="0">
                <a:solidFill>
                  <a:schemeClr val="tx1">
                    <a:lumMod val="65000"/>
                    <a:lumOff val="35000"/>
                  </a:schemeClr>
                </a:solidFill>
              </a:rPr>
              <a:t>JOIN</a:t>
            </a:r>
            <a:r>
              <a:rPr lang="en-US" sz="1800" b="0" dirty="0">
                <a:solidFill>
                  <a:schemeClr val="tx1">
                    <a:lumMod val="65000"/>
                    <a:lumOff val="35000"/>
                  </a:schemeClr>
                </a:solidFill>
              </a:rPr>
              <a:t> B</a:t>
            </a:r>
          </a:p>
          <a:p>
            <a:r>
              <a:rPr lang="en-US" sz="1800" b="0" dirty="0">
                <a:solidFill>
                  <a:schemeClr val="tx1">
                    <a:lumMod val="65000"/>
                    <a:lumOff val="35000"/>
                  </a:schemeClr>
                </a:solidFill>
              </a:rPr>
              <a:t>  </a:t>
            </a:r>
            <a:r>
              <a:rPr lang="en-US" sz="1800" dirty="0">
                <a:solidFill>
                  <a:schemeClr val="tx1">
                    <a:lumMod val="65000"/>
                    <a:lumOff val="35000"/>
                  </a:schemeClr>
                </a:solidFill>
              </a:rPr>
              <a:t>JOIN</a:t>
            </a:r>
            <a:r>
              <a:rPr lang="en-US" sz="1800" b="0" dirty="0">
                <a:solidFill>
                  <a:schemeClr val="tx1">
                    <a:lumMod val="65000"/>
                    <a:lumOff val="35000"/>
                  </a:schemeClr>
                </a:solidFill>
              </a:rPr>
              <a:t> C</a:t>
            </a:r>
          </a:p>
          <a:p>
            <a:r>
              <a:rPr lang="en-US" sz="1800" b="0" dirty="0">
                <a:solidFill>
                  <a:schemeClr val="tx1">
                    <a:lumMod val="65000"/>
                    <a:lumOff val="35000"/>
                  </a:schemeClr>
                </a:solidFill>
              </a:rPr>
              <a:t>  </a:t>
            </a:r>
            <a:r>
              <a:rPr lang="en-US" sz="1800" dirty="0">
                <a:solidFill>
                  <a:schemeClr val="tx1">
                    <a:lumMod val="65000"/>
                    <a:lumOff val="35000"/>
                  </a:schemeClr>
                </a:solidFill>
              </a:rPr>
              <a:t>JOIN</a:t>
            </a:r>
            <a:r>
              <a:rPr lang="en-US" sz="1800" b="0" dirty="0">
                <a:solidFill>
                  <a:schemeClr val="tx1">
                    <a:lumMod val="65000"/>
                    <a:lumOff val="35000"/>
                  </a:schemeClr>
                </a:solidFill>
              </a:rPr>
              <a:t> D</a:t>
            </a:r>
          </a:p>
        </p:txBody>
      </p:sp>
      <p:sp>
        <p:nvSpPr>
          <p:cNvPr id="203" name="Rectangle 68">
            <a:extLst>
              <a:ext uri="{FF2B5EF4-FFF2-40B4-BE49-F238E27FC236}">
                <a16:creationId xmlns:a16="http://schemas.microsoft.com/office/drawing/2014/main" id="{A1B9BE66-C6AF-4579-87BF-EBB8C1640716}"/>
              </a:ext>
            </a:extLst>
          </p:cNvPr>
          <p:cNvSpPr>
            <a:spLocks noChangeArrowheads="1"/>
          </p:cNvSpPr>
          <p:nvPr/>
        </p:nvSpPr>
        <p:spPr bwMode="auto">
          <a:xfrm>
            <a:off x="6096000" y="2377957"/>
            <a:ext cx="2895600" cy="2368296"/>
          </a:xfrm>
          <a:prstGeom prst="rect">
            <a:avLst/>
          </a:prstGeom>
          <a:solidFill>
            <a:schemeClr val="bg1">
              <a:lumMod val="85000"/>
            </a:schemeClr>
          </a:solidFill>
          <a:ln w="19050">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noAutofit/>
          </a:bodyPr>
          <a:lstStyle/>
          <a:p>
            <a:pPr>
              <a:lnSpc>
                <a:spcPct val="90000"/>
              </a:lnSpc>
            </a:pPr>
            <a:endParaRPr lang="en-US" b="1">
              <a:solidFill>
                <a:schemeClr val="tx1">
                  <a:lumMod val="75000"/>
                  <a:lumOff val="25000"/>
                </a:schemeClr>
              </a:solidFill>
              <a:latin typeface="Inconsolata" panose="00000509000000000000" pitchFamily="49" charset="0"/>
              <a:ea typeface="ＭＳ Ｐゴシック" pitchFamily="-112" charset="-128"/>
            </a:endParaRPr>
          </a:p>
        </p:txBody>
      </p:sp>
      <p:sp>
        <p:nvSpPr>
          <p:cNvPr id="5" name="Title 4"/>
          <p:cNvSpPr>
            <a:spLocks noGrp="1"/>
          </p:cNvSpPr>
          <p:nvPr>
            <p:ph type="title"/>
          </p:nvPr>
        </p:nvSpPr>
        <p:spPr/>
        <p:txBody>
          <a:bodyPr/>
          <a:lstStyle/>
          <a:p>
            <a:r>
              <a:rPr lang="en-US" dirty="0"/>
              <a:t>Bushy Parallelism</a:t>
            </a:r>
          </a:p>
        </p:txBody>
      </p:sp>
      <p:sp>
        <p:nvSpPr>
          <p:cNvPr id="4" name="Slide Number Placeholder 3"/>
          <p:cNvSpPr>
            <a:spLocks noGrp="1"/>
          </p:cNvSpPr>
          <p:nvPr>
            <p:ph type="sldNum" sz="quarter" idx="4"/>
          </p:nvPr>
        </p:nvSpPr>
        <p:spPr/>
        <p:txBody>
          <a:bodyPr/>
          <a:lstStyle/>
          <a:p>
            <a:fld id="{97DD1AB5-42BA-4E8A-BFEE-435884E16AAB}" type="slidenum">
              <a:rPr lang="en-US" smtClean="0"/>
              <a:t>26</a:t>
            </a:fld>
            <a:endParaRPr lang="en-US"/>
          </a:p>
        </p:txBody>
      </p:sp>
      <p:sp>
        <p:nvSpPr>
          <p:cNvPr id="28" name="Rectangle 68"/>
          <p:cNvSpPr>
            <a:spLocks noChangeArrowheads="1"/>
          </p:cNvSpPr>
          <p:nvPr/>
        </p:nvSpPr>
        <p:spPr bwMode="auto">
          <a:xfrm>
            <a:off x="838200" y="895350"/>
            <a:ext cx="4572000" cy="3844181"/>
          </a:xfrm>
          <a:prstGeom prst="rect">
            <a:avLst/>
          </a:prstGeom>
          <a:solidFill>
            <a:schemeClr val="bg1">
              <a:lumMod val="85000"/>
            </a:schemeClr>
          </a:solidFill>
          <a:ln w="19050" algn="ctr">
            <a:noFill/>
            <a:round/>
            <a:headEnd type="none" w="sm" len="sm"/>
            <a:tailEnd type="triangle" w="med" len="med"/>
          </a:ln>
        </p:spPr>
        <p:txBody>
          <a:bodyPr wrap="none" anchor="ctr"/>
          <a:lstStyle/>
          <a:p>
            <a:endParaRPr lang="en-US" dirty="0"/>
          </a:p>
        </p:txBody>
      </p:sp>
      <p:grpSp>
        <p:nvGrpSpPr>
          <p:cNvPr id="24" name="Group 23">
            <a:extLst>
              <a:ext uri="{FF2B5EF4-FFF2-40B4-BE49-F238E27FC236}">
                <a16:creationId xmlns:a16="http://schemas.microsoft.com/office/drawing/2014/main" id="{84E9C180-0317-4C5B-A55E-B07F430D7BAF}"/>
              </a:ext>
            </a:extLst>
          </p:cNvPr>
          <p:cNvGrpSpPr/>
          <p:nvPr/>
        </p:nvGrpSpPr>
        <p:grpSpPr>
          <a:xfrm>
            <a:off x="6452589" y="2551979"/>
            <a:ext cx="2182422" cy="2020252"/>
            <a:chOff x="6554582" y="2885123"/>
            <a:chExt cx="2182422" cy="2020252"/>
          </a:xfrm>
        </p:grpSpPr>
        <p:cxnSp>
          <p:nvCxnSpPr>
            <p:cNvPr id="17" name="Straight Connector 39"/>
            <p:cNvCxnSpPr>
              <a:cxnSpLocks noChangeShapeType="1"/>
              <a:stCxn id="19" idx="0"/>
              <a:endCxn id="166" idx="2"/>
            </p:cNvCxnSpPr>
            <p:nvPr/>
          </p:nvCxnSpPr>
          <p:spPr bwMode="auto">
            <a:xfrm flipV="1">
              <a:off x="6946393" y="3497642"/>
              <a:ext cx="537942" cy="288283"/>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9" name="Group 8">
              <a:extLst>
                <a:ext uri="{FF2B5EF4-FFF2-40B4-BE49-F238E27FC236}">
                  <a16:creationId xmlns:a16="http://schemas.microsoft.com/office/drawing/2014/main" id="{4EFAE517-5881-49C5-B016-00AEFAD70651}"/>
                </a:ext>
              </a:extLst>
            </p:cNvPr>
            <p:cNvGrpSpPr/>
            <p:nvPr/>
          </p:nvGrpSpPr>
          <p:grpSpPr>
            <a:xfrm>
              <a:off x="6554582" y="3785925"/>
              <a:ext cx="872819" cy="1119450"/>
              <a:chOff x="6554582" y="3785925"/>
              <a:chExt cx="872819" cy="1119450"/>
            </a:xfrm>
          </p:grpSpPr>
          <p:sp>
            <p:nvSpPr>
              <p:cNvPr id="11" name="Text Box 13"/>
              <p:cNvSpPr txBox="1">
                <a:spLocks noChangeArrowheads="1"/>
              </p:cNvSpPr>
              <p:nvPr/>
            </p:nvSpPr>
            <p:spPr bwMode="auto">
              <a:xfrm>
                <a:off x="6554582" y="4351377"/>
                <a:ext cx="3350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12" name="Text Box 14"/>
              <p:cNvSpPr txBox="1">
                <a:spLocks noChangeArrowheads="1"/>
              </p:cNvSpPr>
              <p:nvPr/>
            </p:nvSpPr>
            <p:spPr bwMode="auto">
              <a:xfrm>
                <a:off x="7024085" y="4351377"/>
                <a:ext cx="403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3600" dirty="0">
                    <a:solidFill>
                      <a:schemeClr val="tx1">
                        <a:lumMod val="65000"/>
                        <a:lumOff val="35000"/>
                      </a:schemeClr>
                    </a:solidFill>
                  </a:rPr>
                  <a:t>B</a:t>
                </a:r>
              </a:p>
            </p:txBody>
          </p:sp>
          <p:grpSp>
            <p:nvGrpSpPr>
              <p:cNvPr id="55" name="Join Op"/>
              <p:cNvGrpSpPr/>
              <p:nvPr/>
            </p:nvGrpSpPr>
            <p:grpSpPr>
              <a:xfrm>
                <a:off x="6705023" y="3785925"/>
                <a:ext cx="503648" cy="384482"/>
                <a:chOff x="5195472" y="2304175"/>
                <a:chExt cx="503648" cy="384482"/>
              </a:xfrm>
            </p:grpSpPr>
            <p:sp>
              <p:nvSpPr>
                <p:cNvPr id="3" name="Rectangle 2"/>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20"/>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18" name="Straight Connector 42"/>
              <p:cNvCxnSpPr>
                <a:cxnSpLocks noChangeShapeType="1"/>
                <a:stCxn id="12" idx="0"/>
                <a:endCxn id="51" idx="2"/>
              </p:cNvCxnSpPr>
              <p:nvPr/>
            </p:nvCxnSpPr>
            <p:spPr bwMode="auto">
              <a:xfrm flipH="1" flipV="1">
                <a:off x="7147712" y="4170407"/>
                <a:ext cx="78031" cy="18097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44" name="Straight Connector 36"/>
              <p:cNvCxnSpPr>
                <a:cxnSpLocks noChangeShapeType="1"/>
                <a:stCxn id="11" idx="0"/>
                <a:endCxn id="3" idx="2"/>
              </p:cNvCxnSpPr>
              <p:nvPr/>
            </p:nvCxnSpPr>
            <p:spPr bwMode="auto">
              <a:xfrm flipV="1">
                <a:off x="6722096" y="4166364"/>
                <a:ext cx="71290" cy="185013"/>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0" name="Group 9">
              <a:extLst>
                <a:ext uri="{FF2B5EF4-FFF2-40B4-BE49-F238E27FC236}">
                  <a16:creationId xmlns:a16="http://schemas.microsoft.com/office/drawing/2014/main" id="{77C39949-EA09-4393-81C9-27B439926F2C}"/>
                </a:ext>
              </a:extLst>
            </p:cNvPr>
            <p:cNvGrpSpPr/>
            <p:nvPr/>
          </p:nvGrpSpPr>
          <p:grpSpPr>
            <a:xfrm>
              <a:off x="7868191" y="3785925"/>
              <a:ext cx="868813" cy="1119450"/>
              <a:chOff x="7868191" y="3781882"/>
              <a:chExt cx="868813" cy="1119450"/>
            </a:xfrm>
          </p:grpSpPr>
          <p:sp>
            <p:nvSpPr>
              <p:cNvPr id="146" name="Text Box 13">
                <a:extLst>
                  <a:ext uri="{FF2B5EF4-FFF2-40B4-BE49-F238E27FC236}">
                    <a16:creationId xmlns:a16="http://schemas.microsoft.com/office/drawing/2014/main" id="{3238CCF2-D1C5-4FB8-8F62-007C05700592}"/>
                  </a:ext>
                </a:extLst>
              </p:cNvPr>
              <p:cNvSpPr txBox="1">
                <a:spLocks noChangeArrowheads="1"/>
              </p:cNvSpPr>
              <p:nvPr/>
            </p:nvSpPr>
            <p:spPr bwMode="auto">
              <a:xfrm>
                <a:off x="7868191" y="4347334"/>
                <a:ext cx="2997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C</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147" name="Text Box 14">
                <a:extLst>
                  <a:ext uri="{FF2B5EF4-FFF2-40B4-BE49-F238E27FC236}">
                    <a16:creationId xmlns:a16="http://schemas.microsoft.com/office/drawing/2014/main" id="{E5F2476F-8D91-4751-B967-93498CD4153F}"/>
                  </a:ext>
                </a:extLst>
              </p:cNvPr>
              <p:cNvSpPr txBox="1">
                <a:spLocks noChangeArrowheads="1"/>
              </p:cNvSpPr>
              <p:nvPr/>
            </p:nvSpPr>
            <p:spPr bwMode="auto">
              <a:xfrm>
                <a:off x="8306437" y="4347334"/>
                <a:ext cx="4305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3600" dirty="0">
                    <a:solidFill>
                      <a:schemeClr val="tx1">
                        <a:lumMod val="65000"/>
                        <a:lumOff val="35000"/>
                      </a:schemeClr>
                    </a:solidFill>
                  </a:rPr>
                  <a:t>D</a:t>
                </a:r>
              </a:p>
            </p:txBody>
          </p:sp>
          <p:grpSp>
            <p:nvGrpSpPr>
              <p:cNvPr id="148" name="Join Op">
                <a:extLst>
                  <a:ext uri="{FF2B5EF4-FFF2-40B4-BE49-F238E27FC236}">
                    <a16:creationId xmlns:a16="http://schemas.microsoft.com/office/drawing/2014/main" id="{EF83FF79-7E0A-49BB-A265-FA7B3F76D2E2}"/>
                  </a:ext>
                </a:extLst>
              </p:cNvPr>
              <p:cNvGrpSpPr/>
              <p:nvPr/>
            </p:nvGrpSpPr>
            <p:grpSpPr>
              <a:xfrm>
                <a:off x="8001000" y="3781882"/>
                <a:ext cx="503648" cy="384482"/>
                <a:chOff x="5195472" y="2304175"/>
                <a:chExt cx="503648" cy="384482"/>
              </a:xfrm>
            </p:grpSpPr>
            <p:sp>
              <p:nvSpPr>
                <p:cNvPr id="149" name="Rectangle 148">
                  <a:extLst>
                    <a:ext uri="{FF2B5EF4-FFF2-40B4-BE49-F238E27FC236}">
                      <a16:creationId xmlns:a16="http://schemas.microsoft.com/office/drawing/2014/main" id="{86964EC4-8244-4A2A-8336-E3535AF4FD4D}"/>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8B1AA573-DDDA-41F3-A9F8-5F092DA50A75}"/>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 Box 20">
                  <a:extLst>
                    <a:ext uri="{FF2B5EF4-FFF2-40B4-BE49-F238E27FC236}">
                      <a16:creationId xmlns:a16="http://schemas.microsoft.com/office/drawing/2014/main" id="{B217E6E3-4CFC-4097-9092-F1D6233863C1}"/>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162" name="Straight Connector 42">
                <a:extLst>
                  <a:ext uri="{FF2B5EF4-FFF2-40B4-BE49-F238E27FC236}">
                    <a16:creationId xmlns:a16="http://schemas.microsoft.com/office/drawing/2014/main" id="{353AB451-E221-41FA-B5DB-29ED97DA97F4}"/>
                  </a:ext>
                </a:extLst>
              </p:cNvPr>
              <p:cNvCxnSpPr>
                <a:cxnSpLocks noChangeShapeType="1"/>
                <a:stCxn id="147" idx="0"/>
                <a:endCxn id="150" idx="2"/>
              </p:cNvCxnSpPr>
              <p:nvPr/>
            </p:nvCxnSpPr>
            <p:spPr bwMode="auto">
              <a:xfrm flipH="1" flipV="1">
                <a:off x="8443689" y="4166364"/>
                <a:ext cx="78032" cy="18097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64" name="Straight Connector 36">
                <a:extLst>
                  <a:ext uri="{FF2B5EF4-FFF2-40B4-BE49-F238E27FC236}">
                    <a16:creationId xmlns:a16="http://schemas.microsoft.com/office/drawing/2014/main" id="{81FC7EEF-F5BF-4055-84AB-F5C0FB81884E}"/>
                  </a:ext>
                </a:extLst>
              </p:cNvPr>
              <p:cNvCxnSpPr>
                <a:cxnSpLocks noChangeShapeType="1"/>
                <a:stCxn id="146" idx="0"/>
                <a:endCxn id="149" idx="2"/>
              </p:cNvCxnSpPr>
              <p:nvPr/>
            </p:nvCxnSpPr>
            <p:spPr bwMode="auto">
              <a:xfrm flipV="1">
                <a:off x="8018072" y="4162321"/>
                <a:ext cx="71291" cy="185013"/>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65" name="Join Op">
              <a:extLst>
                <a:ext uri="{FF2B5EF4-FFF2-40B4-BE49-F238E27FC236}">
                  <a16:creationId xmlns:a16="http://schemas.microsoft.com/office/drawing/2014/main" id="{1F1D1164-BB4E-4DD4-A397-EE33B219B925}"/>
                </a:ext>
              </a:extLst>
            </p:cNvPr>
            <p:cNvGrpSpPr/>
            <p:nvPr/>
          </p:nvGrpSpPr>
          <p:grpSpPr>
            <a:xfrm>
              <a:off x="7395972" y="3117203"/>
              <a:ext cx="503648" cy="384482"/>
              <a:chOff x="5195472" y="2304175"/>
              <a:chExt cx="503648" cy="384482"/>
            </a:xfrm>
          </p:grpSpPr>
          <p:sp>
            <p:nvSpPr>
              <p:cNvPr id="166" name="Rectangle 165">
                <a:extLst>
                  <a:ext uri="{FF2B5EF4-FFF2-40B4-BE49-F238E27FC236}">
                    <a16:creationId xmlns:a16="http://schemas.microsoft.com/office/drawing/2014/main" id="{EAE60FD5-49B9-4382-B8D7-08855F917570}"/>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B0F9C4ED-790C-47E7-B7A7-560AA4645E61}"/>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 Box 20">
                <a:extLst>
                  <a:ext uri="{FF2B5EF4-FFF2-40B4-BE49-F238E27FC236}">
                    <a16:creationId xmlns:a16="http://schemas.microsoft.com/office/drawing/2014/main" id="{0D8CFA72-4C3A-425B-9772-DC039BBD358C}"/>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169" name="Straight Connector 39">
              <a:extLst>
                <a:ext uri="{FF2B5EF4-FFF2-40B4-BE49-F238E27FC236}">
                  <a16:creationId xmlns:a16="http://schemas.microsoft.com/office/drawing/2014/main" id="{F58F4016-EA35-4F4F-8793-C9D6E5213CD9}"/>
                </a:ext>
              </a:extLst>
            </p:cNvPr>
            <p:cNvCxnSpPr>
              <a:cxnSpLocks noChangeShapeType="1"/>
              <a:stCxn id="151" idx="0"/>
              <a:endCxn id="167" idx="2"/>
            </p:cNvCxnSpPr>
            <p:nvPr/>
          </p:nvCxnSpPr>
          <p:spPr bwMode="auto">
            <a:xfrm flipH="1" flipV="1">
              <a:off x="7838661" y="3501685"/>
              <a:ext cx="403709" cy="28424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70" name="Straight Connector 39">
              <a:extLst>
                <a:ext uri="{FF2B5EF4-FFF2-40B4-BE49-F238E27FC236}">
                  <a16:creationId xmlns:a16="http://schemas.microsoft.com/office/drawing/2014/main" id="{A60AADD5-7575-44D2-B4D8-6CFD1B285CF4}"/>
                </a:ext>
              </a:extLst>
            </p:cNvPr>
            <p:cNvCxnSpPr>
              <a:cxnSpLocks noChangeShapeType="1"/>
              <a:stCxn id="168" idx="0"/>
            </p:cNvCxnSpPr>
            <p:nvPr/>
          </p:nvCxnSpPr>
          <p:spPr bwMode="auto">
            <a:xfrm flipV="1">
              <a:off x="7637342" y="2885123"/>
              <a:ext cx="0" cy="23208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71" name="Group 170">
            <a:extLst>
              <a:ext uri="{FF2B5EF4-FFF2-40B4-BE49-F238E27FC236}">
                <a16:creationId xmlns:a16="http://schemas.microsoft.com/office/drawing/2014/main" id="{97D66DF9-4673-46B6-8B1D-E35151CD6068}"/>
              </a:ext>
            </a:extLst>
          </p:cNvPr>
          <p:cNvGrpSpPr/>
          <p:nvPr/>
        </p:nvGrpSpPr>
        <p:grpSpPr>
          <a:xfrm>
            <a:off x="1678269" y="1612443"/>
            <a:ext cx="2814773" cy="2440238"/>
            <a:chOff x="5973432" y="1880646"/>
            <a:chExt cx="2814773" cy="2440238"/>
          </a:xfrm>
        </p:grpSpPr>
        <p:sp>
          <p:nvSpPr>
            <p:cNvPr id="172" name="Highlight Box">
              <a:extLst>
                <a:ext uri="{FF2B5EF4-FFF2-40B4-BE49-F238E27FC236}">
                  <a16:creationId xmlns:a16="http://schemas.microsoft.com/office/drawing/2014/main" id="{6B26631F-AA29-4AB1-B0DC-4D39066732CA}"/>
                </a:ext>
              </a:extLst>
            </p:cNvPr>
            <p:cNvSpPr/>
            <p:nvPr/>
          </p:nvSpPr>
          <p:spPr>
            <a:xfrm>
              <a:off x="5982463" y="2749023"/>
              <a:ext cx="1214130" cy="1571861"/>
            </a:xfrm>
            <a:prstGeom prst="roundRect">
              <a:avLst>
                <a:gd name="adj" fmla="val 4675"/>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Highlight Box">
              <a:extLst>
                <a:ext uri="{FF2B5EF4-FFF2-40B4-BE49-F238E27FC236}">
                  <a16:creationId xmlns:a16="http://schemas.microsoft.com/office/drawing/2014/main" id="{2CF0C8F8-0B37-4E76-A209-D42574696F4A}"/>
                </a:ext>
              </a:extLst>
            </p:cNvPr>
            <p:cNvSpPr/>
            <p:nvPr/>
          </p:nvSpPr>
          <p:spPr>
            <a:xfrm>
              <a:off x="5973432" y="1880646"/>
              <a:ext cx="1214130" cy="707491"/>
            </a:xfrm>
            <a:prstGeom prst="roundRect">
              <a:avLst>
                <a:gd name="adj" fmla="val 4675"/>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ighlight Box">
              <a:extLst>
                <a:ext uri="{FF2B5EF4-FFF2-40B4-BE49-F238E27FC236}">
                  <a16:creationId xmlns:a16="http://schemas.microsoft.com/office/drawing/2014/main" id="{DA8393A8-F53C-40EA-A43E-8B13C54F0D2C}"/>
                </a:ext>
              </a:extLst>
            </p:cNvPr>
            <p:cNvSpPr/>
            <p:nvPr/>
          </p:nvSpPr>
          <p:spPr>
            <a:xfrm>
              <a:off x="7574075" y="2749023"/>
              <a:ext cx="1214130" cy="1571861"/>
            </a:xfrm>
            <a:prstGeom prst="roundRect">
              <a:avLst>
                <a:gd name="adj" fmla="val 4675"/>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Highlight Box">
              <a:extLst>
                <a:ext uri="{FF2B5EF4-FFF2-40B4-BE49-F238E27FC236}">
                  <a16:creationId xmlns:a16="http://schemas.microsoft.com/office/drawing/2014/main" id="{6AAF4762-F21A-4BB1-A461-19FD7662E261}"/>
                </a:ext>
              </a:extLst>
            </p:cNvPr>
            <p:cNvSpPr/>
            <p:nvPr/>
          </p:nvSpPr>
          <p:spPr>
            <a:xfrm>
              <a:off x="7574075" y="1880646"/>
              <a:ext cx="1214130" cy="707491"/>
            </a:xfrm>
            <a:prstGeom prst="roundRect">
              <a:avLst>
                <a:gd name="adj" fmla="val 4675"/>
              </a:avLst>
            </a:prstGeom>
            <a:solidFill>
              <a:srgbClr val="646464">
                <a:alpha val="25098"/>
              </a:srgbClr>
            </a:solidFill>
            <a:ln w="19050">
              <a:solidFill>
                <a:srgbClr val="6464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5A2E2EF9-5BAF-4DC8-A190-C8B57D119200}"/>
              </a:ext>
            </a:extLst>
          </p:cNvPr>
          <p:cNvGrpSpPr/>
          <p:nvPr/>
        </p:nvGrpSpPr>
        <p:grpSpPr>
          <a:xfrm>
            <a:off x="1770610" y="1161942"/>
            <a:ext cx="2643372" cy="2933408"/>
            <a:chOff x="6065773" y="1430145"/>
            <a:chExt cx="2643372" cy="2933408"/>
          </a:xfrm>
        </p:grpSpPr>
        <p:sp>
          <p:nvSpPr>
            <p:cNvPr id="204" name="Text Box 13">
              <a:extLst>
                <a:ext uri="{FF2B5EF4-FFF2-40B4-BE49-F238E27FC236}">
                  <a16:creationId xmlns:a16="http://schemas.microsoft.com/office/drawing/2014/main" id="{263A91CD-1245-4A74-A377-C70E9A2D7FD2}"/>
                </a:ext>
              </a:extLst>
            </p:cNvPr>
            <p:cNvSpPr txBox="1">
              <a:spLocks noChangeArrowheads="1"/>
            </p:cNvSpPr>
            <p:nvPr/>
          </p:nvSpPr>
          <p:spPr bwMode="auto">
            <a:xfrm>
              <a:off x="6065773"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grpSp>
          <p:nvGrpSpPr>
            <p:cNvPr id="205" name="Join Op">
              <a:extLst>
                <a:ext uri="{FF2B5EF4-FFF2-40B4-BE49-F238E27FC236}">
                  <a16:creationId xmlns:a16="http://schemas.microsoft.com/office/drawing/2014/main" id="{9498D7E1-7165-457B-9A4B-4EB975AA7135}"/>
                </a:ext>
              </a:extLst>
            </p:cNvPr>
            <p:cNvGrpSpPr/>
            <p:nvPr/>
          </p:nvGrpSpPr>
          <p:grpSpPr>
            <a:xfrm>
              <a:off x="6366187" y="3302000"/>
              <a:ext cx="503648" cy="384482"/>
              <a:chOff x="5195472" y="2304175"/>
              <a:chExt cx="503648" cy="384482"/>
            </a:xfrm>
          </p:grpSpPr>
          <p:sp>
            <p:nvSpPr>
              <p:cNvPr id="292" name="Rectangle 291" hidden="1">
                <a:extLst>
                  <a:ext uri="{FF2B5EF4-FFF2-40B4-BE49-F238E27FC236}">
                    <a16:creationId xmlns:a16="http://schemas.microsoft.com/office/drawing/2014/main" id="{07929492-7470-462D-98FE-90B1E4EDD7F6}"/>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hidden="1">
                <a:extLst>
                  <a:ext uri="{FF2B5EF4-FFF2-40B4-BE49-F238E27FC236}">
                    <a16:creationId xmlns:a16="http://schemas.microsoft.com/office/drawing/2014/main" id="{4FD3EF44-C0C5-47CA-AE98-471E74A8FDAE}"/>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 Box 20">
                <a:extLst>
                  <a:ext uri="{FF2B5EF4-FFF2-40B4-BE49-F238E27FC236}">
                    <a16:creationId xmlns:a16="http://schemas.microsoft.com/office/drawing/2014/main" id="{4C015545-6FC1-49DA-AEB2-9DB1D494B0BB}"/>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215" name="Straight Connector 36">
              <a:extLst>
                <a:ext uri="{FF2B5EF4-FFF2-40B4-BE49-F238E27FC236}">
                  <a16:creationId xmlns:a16="http://schemas.microsoft.com/office/drawing/2014/main" id="{AF6CB9FD-0153-4853-AE35-C066212A71A6}"/>
                </a:ext>
              </a:extLst>
            </p:cNvPr>
            <p:cNvCxnSpPr>
              <a:cxnSpLocks noChangeShapeType="1"/>
              <a:stCxn id="204" idx="0"/>
              <a:endCxn id="292" idx="2"/>
            </p:cNvCxnSpPr>
            <p:nvPr/>
          </p:nvCxnSpPr>
          <p:spPr bwMode="auto">
            <a:xfrm flipV="1">
              <a:off x="6233287" y="3682439"/>
              <a:ext cx="221263" cy="203315"/>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224" name="Text Box 13">
              <a:extLst>
                <a:ext uri="{FF2B5EF4-FFF2-40B4-BE49-F238E27FC236}">
                  <a16:creationId xmlns:a16="http://schemas.microsoft.com/office/drawing/2014/main" id="{D1B08542-E1A8-4C18-9E6B-25E801ABF1E9}"/>
                </a:ext>
              </a:extLst>
            </p:cNvPr>
            <p:cNvSpPr txBox="1">
              <a:spLocks noChangeArrowheads="1"/>
            </p:cNvSpPr>
            <p:nvPr/>
          </p:nvSpPr>
          <p:spPr bwMode="auto">
            <a:xfrm>
              <a:off x="6835221"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cxnSp>
          <p:nvCxnSpPr>
            <p:cNvPr id="227" name="Straight Connector 36">
              <a:extLst>
                <a:ext uri="{FF2B5EF4-FFF2-40B4-BE49-F238E27FC236}">
                  <a16:creationId xmlns:a16="http://schemas.microsoft.com/office/drawing/2014/main" id="{9FA7B352-B520-4F74-BB00-3FC4D9BCE277}"/>
                </a:ext>
              </a:extLst>
            </p:cNvPr>
            <p:cNvCxnSpPr>
              <a:cxnSpLocks noChangeShapeType="1"/>
              <a:stCxn id="224" idx="0"/>
              <a:endCxn id="293" idx="2"/>
            </p:cNvCxnSpPr>
            <p:nvPr/>
          </p:nvCxnSpPr>
          <p:spPr bwMode="auto">
            <a:xfrm flipH="1" flipV="1">
              <a:off x="6808876" y="3686482"/>
              <a:ext cx="193859" cy="199272"/>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228" name="Join Op">
              <a:extLst>
                <a:ext uri="{FF2B5EF4-FFF2-40B4-BE49-F238E27FC236}">
                  <a16:creationId xmlns:a16="http://schemas.microsoft.com/office/drawing/2014/main" id="{1C8C7A14-DFDA-4D7F-8A92-730BB92DBFB6}"/>
                </a:ext>
              </a:extLst>
            </p:cNvPr>
            <p:cNvGrpSpPr/>
            <p:nvPr/>
          </p:nvGrpSpPr>
          <p:grpSpPr>
            <a:xfrm>
              <a:off x="7905083" y="3324230"/>
              <a:ext cx="503648" cy="384482"/>
              <a:chOff x="5195472" y="2304175"/>
              <a:chExt cx="503648" cy="384482"/>
            </a:xfrm>
          </p:grpSpPr>
          <p:sp>
            <p:nvSpPr>
              <p:cNvPr id="287" name="Rectangle 286" hidden="1">
                <a:extLst>
                  <a:ext uri="{FF2B5EF4-FFF2-40B4-BE49-F238E27FC236}">
                    <a16:creationId xmlns:a16="http://schemas.microsoft.com/office/drawing/2014/main" id="{0DAFE44B-AB1A-410B-9BE3-DA0A7AF2B15D}"/>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hidden="1">
                <a:extLst>
                  <a:ext uri="{FF2B5EF4-FFF2-40B4-BE49-F238E27FC236}">
                    <a16:creationId xmlns:a16="http://schemas.microsoft.com/office/drawing/2014/main" id="{DD20E8B0-49AE-4537-AFC9-76490B8D7218}"/>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20">
                <a:extLst>
                  <a:ext uri="{FF2B5EF4-FFF2-40B4-BE49-F238E27FC236}">
                    <a16:creationId xmlns:a16="http://schemas.microsoft.com/office/drawing/2014/main" id="{4A03AFC5-2867-449A-A678-449B72196F60}"/>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sp>
          <p:nvSpPr>
            <p:cNvPr id="229" name="Text Box 13">
              <a:extLst>
                <a:ext uri="{FF2B5EF4-FFF2-40B4-BE49-F238E27FC236}">
                  <a16:creationId xmlns:a16="http://schemas.microsoft.com/office/drawing/2014/main" id="{A9D1F186-7DE8-4C02-A63F-6F4A6A174144}"/>
                </a:ext>
              </a:extLst>
            </p:cNvPr>
            <p:cNvSpPr txBox="1">
              <a:spLocks noChangeArrowheads="1"/>
            </p:cNvSpPr>
            <p:nvPr/>
          </p:nvSpPr>
          <p:spPr bwMode="auto">
            <a:xfrm>
              <a:off x="7604669"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C</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230" name="Text Box 13">
              <a:extLst>
                <a:ext uri="{FF2B5EF4-FFF2-40B4-BE49-F238E27FC236}">
                  <a16:creationId xmlns:a16="http://schemas.microsoft.com/office/drawing/2014/main" id="{0AE83F21-7884-4A3F-84DC-29DAF4EF92FC}"/>
                </a:ext>
              </a:extLst>
            </p:cNvPr>
            <p:cNvSpPr txBox="1">
              <a:spLocks noChangeArrowheads="1"/>
            </p:cNvSpPr>
            <p:nvPr/>
          </p:nvSpPr>
          <p:spPr bwMode="auto">
            <a:xfrm>
              <a:off x="8374118"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D</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cxnSp>
          <p:nvCxnSpPr>
            <p:cNvPr id="231" name="Straight Connector 36">
              <a:extLst>
                <a:ext uri="{FF2B5EF4-FFF2-40B4-BE49-F238E27FC236}">
                  <a16:creationId xmlns:a16="http://schemas.microsoft.com/office/drawing/2014/main" id="{C87E3C96-104C-472E-A5C6-1E363DA8124A}"/>
                </a:ext>
              </a:extLst>
            </p:cNvPr>
            <p:cNvCxnSpPr>
              <a:cxnSpLocks noChangeShapeType="1"/>
              <a:stCxn id="229" idx="0"/>
              <a:endCxn id="287" idx="2"/>
            </p:cNvCxnSpPr>
            <p:nvPr/>
          </p:nvCxnSpPr>
          <p:spPr bwMode="auto">
            <a:xfrm flipV="1">
              <a:off x="7772183" y="3704669"/>
              <a:ext cx="221263" cy="181085"/>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32" name="Straight Connector 36">
              <a:extLst>
                <a:ext uri="{FF2B5EF4-FFF2-40B4-BE49-F238E27FC236}">
                  <a16:creationId xmlns:a16="http://schemas.microsoft.com/office/drawing/2014/main" id="{5F55425A-9991-4FD6-9F53-8B26865E7FA6}"/>
                </a:ext>
              </a:extLst>
            </p:cNvPr>
            <p:cNvCxnSpPr>
              <a:cxnSpLocks noChangeShapeType="1"/>
              <a:stCxn id="230" idx="0"/>
              <a:endCxn id="290" idx="2"/>
            </p:cNvCxnSpPr>
            <p:nvPr/>
          </p:nvCxnSpPr>
          <p:spPr bwMode="auto">
            <a:xfrm flipH="1" flipV="1">
              <a:off x="8347772" y="3708712"/>
              <a:ext cx="193860" cy="177042"/>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233" name="Join Op">
              <a:extLst>
                <a:ext uri="{FF2B5EF4-FFF2-40B4-BE49-F238E27FC236}">
                  <a16:creationId xmlns:a16="http://schemas.microsoft.com/office/drawing/2014/main" id="{91A92819-D9FD-4F38-98AD-488AF4F2A720}"/>
                </a:ext>
              </a:extLst>
            </p:cNvPr>
            <p:cNvGrpSpPr/>
            <p:nvPr/>
          </p:nvGrpSpPr>
          <p:grpSpPr>
            <a:xfrm>
              <a:off x="6339128" y="1961822"/>
              <a:ext cx="503648" cy="384482"/>
              <a:chOff x="5195472" y="2304175"/>
              <a:chExt cx="503648" cy="384482"/>
            </a:xfrm>
          </p:grpSpPr>
          <p:sp>
            <p:nvSpPr>
              <p:cNvPr id="278" name="Rectangle 277" hidden="1">
                <a:extLst>
                  <a:ext uri="{FF2B5EF4-FFF2-40B4-BE49-F238E27FC236}">
                    <a16:creationId xmlns:a16="http://schemas.microsoft.com/office/drawing/2014/main" id="{C50491EF-7BE2-4E81-B531-485B3E999F24}"/>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hidden="1">
                <a:extLst>
                  <a:ext uri="{FF2B5EF4-FFF2-40B4-BE49-F238E27FC236}">
                    <a16:creationId xmlns:a16="http://schemas.microsoft.com/office/drawing/2014/main" id="{19683647-2071-411E-B981-604BCF560767}"/>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 Box 20">
                <a:extLst>
                  <a:ext uri="{FF2B5EF4-FFF2-40B4-BE49-F238E27FC236}">
                    <a16:creationId xmlns:a16="http://schemas.microsoft.com/office/drawing/2014/main" id="{CBF53ED4-6DB7-4D78-BC82-C1D273F206CB}"/>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234" name="Straight Connector 36">
              <a:extLst>
                <a:ext uri="{FF2B5EF4-FFF2-40B4-BE49-F238E27FC236}">
                  <a16:creationId xmlns:a16="http://schemas.microsoft.com/office/drawing/2014/main" id="{31109FFE-C732-4A88-A210-30045FDCEAAB}"/>
                </a:ext>
              </a:extLst>
            </p:cNvPr>
            <p:cNvCxnSpPr>
              <a:cxnSpLocks noChangeShapeType="1"/>
              <a:stCxn id="294" idx="0"/>
              <a:endCxn id="273" idx="2"/>
            </p:cNvCxnSpPr>
            <p:nvPr/>
          </p:nvCxnSpPr>
          <p:spPr bwMode="auto">
            <a:xfrm flipH="1" flipV="1">
              <a:off x="6589528" y="3106263"/>
              <a:ext cx="18029" cy="195737"/>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35" name="Straight Connector 36">
              <a:extLst>
                <a:ext uri="{FF2B5EF4-FFF2-40B4-BE49-F238E27FC236}">
                  <a16:creationId xmlns:a16="http://schemas.microsoft.com/office/drawing/2014/main" id="{91A94423-407C-4BD0-8398-EC4A1EE9416C}"/>
                </a:ext>
              </a:extLst>
            </p:cNvPr>
            <p:cNvCxnSpPr>
              <a:cxnSpLocks noChangeShapeType="1"/>
              <a:stCxn id="267" idx="0"/>
              <a:endCxn id="279" idx="2"/>
            </p:cNvCxnSpPr>
            <p:nvPr/>
          </p:nvCxnSpPr>
          <p:spPr bwMode="auto">
            <a:xfrm rot="16200000" flipV="1">
              <a:off x="7104993" y="2023128"/>
              <a:ext cx="530246" cy="1176597"/>
            </a:xfrm>
            <a:prstGeom prst="bentConnector3">
              <a:avLst>
                <a:gd name="adj1" fmla="val 65568"/>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36" name="Straight Connector 36">
              <a:extLst>
                <a:ext uri="{FF2B5EF4-FFF2-40B4-BE49-F238E27FC236}">
                  <a16:creationId xmlns:a16="http://schemas.microsoft.com/office/drawing/2014/main" id="{1B9F85E2-B553-48B5-8173-8A848B73FBB3}"/>
                </a:ext>
              </a:extLst>
            </p:cNvPr>
            <p:cNvCxnSpPr>
              <a:cxnSpLocks noChangeShapeType="1"/>
              <a:stCxn id="280" idx="0"/>
              <a:endCxn id="259" idx="2"/>
            </p:cNvCxnSpPr>
            <p:nvPr/>
          </p:nvCxnSpPr>
          <p:spPr bwMode="auto">
            <a:xfrm rot="5400000" flipH="1" flipV="1">
              <a:off x="6740155" y="1499089"/>
              <a:ext cx="303077" cy="622390"/>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238" name="Exchange OP">
              <a:extLst>
                <a:ext uri="{FF2B5EF4-FFF2-40B4-BE49-F238E27FC236}">
                  <a16:creationId xmlns:a16="http://schemas.microsoft.com/office/drawing/2014/main" id="{00F9B02A-8B6D-4DEE-A900-80401F5DC6A0}"/>
                </a:ext>
              </a:extLst>
            </p:cNvPr>
            <p:cNvGrpSpPr/>
            <p:nvPr/>
          </p:nvGrpSpPr>
          <p:grpSpPr>
            <a:xfrm>
              <a:off x="6132328" y="2876550"/>
              <a:ext cx="914400" cy="229713"/>
              <a:chOff x="4642738" y="2571750"/>
              <a:chExt cx="914400" cy="229713"/>
            </a:xfrm>
          </p:grpSpPr>
          <p:grpSp>
            <p:nvGrpSpPr>
              <p:cNvPr id="272" name="Group 271">
                <a:extLst>
                  <a:ext uri="{FF2B5EF4-FFF2-40B4-BE49-F238E27FC236}">
                    <a16:creationId xmlns:a16="http://schemas.microsoft.com/office/drawing/2014/main" id="{70E6F357-6F99-4C53-8A12-8513CE14B6A2}"/>
                  </a:ext>
                </a:extLst>
              </p:cNvPr>
              <p:cNvGrpSpPr/>
              <p:nvPr/>
            </p:nvGrpSpPr>
            <p:grpSpPr>
              <a:xfrm>
                <a:off x="4816252" y="2571750"/>
                <a:ext cx="567373" cy="228600"/>
                <a:chOff x="4029955" y="2832782"/>
                <a:chExt cx="567373" cy="228600"/>
              </a:xfrm>
            </p:grpSpPr>
            <p:sp>
              <p:nvSpPr>
                <p:cNvPr id="274" name="Rectangle 273">
                  <a:extLst>
                    <a:ext uri="{FF2B5EF4-FFF2-40B4-BE49-F238E27FC236}">
                      <a16:creationId xmlns:a16="http://schemas.microsoft.com/office/drawing/2014/main" id="{75479E86-69DE-49C5-B8BA-21D094287EE4}"/>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5" name="Rectangle 274">
                  <a:extLst>
                    <a:ext uri="{FF2B5EF4-FFF2-40B4-BE49-F238E27FC236}">
                      <a16:creationId xmlns:a16="http://schemas.microsoft.com/office/drawing/2014/main" id="{C86C1305-43CB-4F5C-A0A0-B1D63EA9EA0B}"/>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6" name="Rectangle 275">
                  <a:extLst>
                    <a:ext uri="{FF2B5EF4-FFF2-40B4-BE49-F238E27FC236}">
                      <a16:creationId xmlns:a16="http://schemas.microsoft.com/office/drawing/2014/main" id="{30ABDAD9-AA8D-40D9-B76A-6780CB67B7A7}"/>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73" name="Rectangle 272">
                <a:extLst>
                  <a:ext uri="{FF2B5EF4-FFF2-40B4-BE49-F238E27FC236}">
                    <a16:creationId xmlns:a16="http://schemas.microsoft.com/office/drawing/2014/main" id="{6DF9F221-9C65-47C7-9FF8-FD75FBA1569C}"/>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grpSp>
          <p:nvGrpSpPr>
            <p:cNvPr id="239" name="Exchange OP">
              <a:extLst>
                <a:ext uri="{FF2B5EF4-FFF2-40B4-BE49-F238E27FC236}">
                  <a16:creationId xmlns:a16="http://schemas.microsoft.com/office/drawing/2014/main" id="{0B1CAED2-964A-403B-853D-11711C5DA9A4}"/>
                </a:ext>
              </a:extLst>
            </p:cNvPr>
            <p:cNvGrpSpPr/>
            <p:nvPr/>
          </p:nvGrpSpPr>
          <p:grpSpPr>
            <a:xfrm>
              <a:off x="7723940" y="2876550"/>
              <a:ext cx="914400" cy="229713"/>
              <a:chOff x="4642738" y="2571750"/>
              <a:chExt cx="914400" cy="229713"/>
            </a:xfrm>
          </p:grpSpPr>
          <p:grpSp>
            <p:nvGrpSpPr>
              <p:cNvPr id="265" name="Group 264">
                <a:extLst>
                  <a:ext uri="{FF2B5EF4-FFF2-40B4-BE49-F238E27FC236}">
                    <a16:creationId xmlns:a16="http://schemas.microsoft.com/office/drawing/2014/main" id="{2C40AB89-714F-44A2-BFE7-19678E6611A6}"/>
                  </a:ext>
                </a:extLst>
              </p:cNvPr>
              <p:cNvGrpSpPr/>
              <p:nvPr/>
            </p:nvGrpSpPr>
            <p:grpSpPr>
              <a:xfrm>
                <a:off x="4816252" y="2571750"/>
                <a:ext cx="567373" cy="228600"/>
                <a:chOff x="4029955" y="2832782"/>
                <a:chExt cx="567373" cy="228600"/>
              </a:xfrm>
            </p:grpSpPr>
            <p:sp>
              <p:nvSpPr>
                <p:cNvPr id="267" name="Rectangle 266">
                  <a:extLst>
                    <a:ext uri="{FF2B5EF4-FFF2-40B4-BE49-F238E27FC236}">
                      <a16:creationId xmlns:a16="http://schemas.microsoft.com/office/drawing/2014/main" id="{D11968C4-9D2C-4810-9ED3-6217A35CB7C5}"/>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0" name="Rectangle 269">
                  <a:extLst>
                    <a:ext uri="{FF2B5EF4-FFF2-40B4-BE49-F238E27FC236}">
                      <a16:creationId xmlns:a16="http://schemas.microsoft.com/office/drawing/2014/main" id="{81A08CE5-04D8-4E5C-A019-714E0B9626C9}"/>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1" name="Rectangle 270">
                  <a:extLst>
                    <a:ext uri="{FF2B5EF4-FFF2-40B4-BE49-F238E27FC236}">
                      <a16:creationId xmlns:a16="http://schemas.microsoft.com/office/drawing/2014/main" id="{64AE73E9-7F81-42E4-A8AE-C19B62E9C50A}"/>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6" name="Rectangle 265">
                <a:extLst>
                  <a:ext uri="{FF2B5EF4-FFF2-40B4-BE49-F238E27FC236}">
                    <a16:creationId xmlns:a16="http://schemas.microsoft.com/office/drawing/2014/main" id="{F996D1C2-822C-41EA-A835-FF2DD25726A6}"/>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cxnSp>
          <p:nvCxnSpPr>
            <p:cNvPr id="240" name="Straight Connector 36">
              <a:extLst>
                <a:ext uri="{FF2B5EF4-FFF2-40B4-BE49-F238E27FC236}">
                  <a16:creationId xmlns:a16="http://schemas.microsoft.com/office/drawing/2014/main" id="{AEF05FF5-F52C-47ED-AE80-F7D3CB2AC21E}"/>
                </a:ext>
              </a:extLst>
            </p:cNvPr>
            <p:cNvCxnSpPr>
              <a:cxnSpLocks noChangeShapeType="1"/>
              <a:stCxn id="291" idx="0"/>
              <a:endCxn id="266" idx="2"/>
            </p:cNvCxnSpPr>
            <p:nvPr/>
          </p:nvCxnSpPr>
          <p:spPr bwMode="auto">
            <a:xfrm flipV="1">
              <a:off x="8146453" y="3106263"/>
              <a:ext cx="34687" cy="217967"/>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241" name="Exchange OP">
              <a:extLst>
                <a:ext uri="{FF2B5EF4-FFF2-40B4-BE49-F238E27FC236}">
                  <a16:creationId xmlns:a16="http://schemas.microsoft.com/office/drawing/2014/main" id="{2C3CBA99-C090-4A96-999C-8E1E3D44B471}"/>
                </a:ext>
              </a:extLst>
            </p:cNvPr>
            <p:cNvGrpSpPr/>
            <p:nvPr/>
          </p:nvGrpSpPr>
          <p:grpSpPr>
            <a:xfrm>
              <a:off x="6968414" y="1430145"/>
              <a:ext cx="914400" cy="229713"/>
              <a:chOff x="4642738" y="2571750"/>
              <a:chExt cx="914400" cy="229713"/>
            </a:xfrm>
          </p:grpSpPr>
          <p:grpSp>
            <p:nvGrpSpPr>
              <p:cNvPr id="256" name="Group 255">
                <a:extLst>
                  <a:ext uri="{FF2B5EF4-FFF2-40B4-BE49-F238E27FC236}">
                    <a16:creationId xmlns:a16="http://schemas.microsoft.com/office/drawing/2014/main" id="{B2B42314-D61D-4431-A8FB-36989A03CC1C}"/>
                  </a:ext>
                </a:extLst>
              </p:cNvPr>
              <p:cNvGrpSpPr/>
              <p:nvPr/>
            </p:nvGrpSpPr>
            <p:grpSpPr>
              <a:xfrm>
                <a:off x="4816252" y="2571750"/>
                <a:ext cx="567373" cy="228600"/>
                <a:chOff x="4029955" y="2832782"/>
                <a:chExt cx="567373" cy="228600"/>
              </a:xfrm>
            </p:grpSpPr>
            <p:sp>
              <p:nvSpPr>
                <p:cNvPr id="259" name="Rectangle 258">
                  <a:extLst>
                    <a:ext uri="{FF2B5EF4-FFF2-40B4-BE49-F238E27FC236}">
                      <a16:creationId xmlns:a16="http://schemas.microsoft.com/office/drawing/2014/main" id="{1A1EC0FB-7964-4FA9-B6F2-52C85AC68B5A}"/>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0" name="Rectangle 259">
                  <a:extLst>
                    <a:ext uri="{FF2B5EF4-FFF2-40B4-BE49-F238E27FC236}">
                      <a16:creationId xmlns:a16="http://schemas.microsoft.com/office/drawing/2014/main" id="{E5CF552D-1AC8-4836-BF83-5E099BC95C40}"/>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1" name="Rectangle 260">
                  <a:extLst>
                    <a:ext uri="{FF2B5EF4-FFF2-40B4-BE49-F238E27FC236}">
                      <a16:creationId xmlns:a16="http://schemas.microsoft.com/office/drawing/2014/main" id="{3922AED5-843A-4BB5-91D6-DC8D19259786}"/>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7" name="Rectangle 256">
                <a:extLst>
                  <a:ext uri="{FF2B5EF4-FFF2-40B4-BE49-F238E27FC236}">
                    <a16:creationId xmlns:a16="http://schemas.microsoft.com/office/drawing/2014/main" id="{C8B9C43B-4FF3-40E4-8D8B-ED9A7C34043A}"/>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grpSp>
          <p:nvGrpSpPr>
            <p:cNvPr id="242" name="Join Op">
              <a:extLst>
                <a:ext uri="{FF2B5EF4-FFF2-40B4-BE49-F238E27FC236}">
                  <a16:creationId xmlns:a16="http://schemas.microsoft.com/office/drawing/2014/main" id="{53706CD2-AF61-43B5-B0CE-58EE4B09B036}"/>
                </a:ext>
              </a:extLst>
            </p:cNvPr>
            <p:cNvGrpSpPr/>
            <p:nvPr/>
          </p:nvGrpSpPr>
          <p:grpSpPr>
            <a:xfrm>
              <a:off x="7924507" y="1961822"/>
              <a:ext cx="503648" cy="384482"/>
              <a:chOff x="5195472" y="2304175"/>
              <a:chExt cx="503648" cy="384482"/>
            </a:xfrm>
          </p:grpSpPr>
          <p:sp>
            <p:nvSpPr>
              <p:cNvPr id="252" name="Rectangle 251" hidden="1">
                <a:extLst>
                  <a:ext uri="{FF2B5EF4-FFF2-40B4-BE49-F238E27FC236}">
                    <a16:creationId xmlns:a16="http://schemas.microsoft.com/office/drawing/2014/main" id="{6D5FF291-E90C-4954-B9A3-23DD4F216211}"/>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hidden="1">
                <a:extLst>
                  <a:ext uri="{FF2B5EF4-FFF2-40B4-BE49-F238E27FC236}">
                    <a16:creationId xmlns:a16="http://schemas.microsoft.com/office/drawing/2014/main" id="{1E3BA78A-38F7-4C4F-9341-A496A74538AE}"/>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 Box 20">
                <a:extLst>
                  <a:ext uri="{FF2B5EF4-FFF2-40B4-BE49-F238E27FC236}">
                    <a16:creationId xmlns:a16="http://schemas.microsoft.com/office/drawing/2014/main" id="{51F75CD0-EC2E-4FE2-992B-30B376EE881A}"/>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243" name="Straight Connector 36">
              <a:extLst>
                <a:ext uri="{FF2B5EF4-FFF2-40B4-BE49-F238E27FC236}">
                  <a16:creationId xmlns:a16="http://schemas.microsoft.com/office/drawing/2014/main" id="{A6FC2B33-1CEE-437A-9D9E-DB6A7F0ED5B9}"/>
                </a:ext>
              </a:extLst>
            </p:cNvPr>
            <p:cNvCxnSpPr>
              <a:cxnSpLocks noChangeShapeType="1"/>
              <a:stCxn id="274" idx="0"/>
              <a:endCxn id="278" idx="2"/>
            </p:cNvCxnSpPr>
            <p:nvPr/>
          </p:nvCxnSpPr>
          <p:spPr bwMode="auto">
            <a:xfrm rot="5400000" flipH="1" flipV="1">
              <a:off x="6130002" y="2579062"/>
              <a:ext cx="534289" cy="60689"/>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44" name="Straight Connector 36">
              <a:extLst>
                <a:ext uri="{FF2B5EF4-FFF2-40B4-BE49-F238E27FC236}">
                  <a16:creationId xmlns:a16="http://schemas.microsoft.com/office/drawing/2014/main" id="{BF5EF423-05F2-4A81-AE0C-BFCE5E0D96A6}"/>
                </a:ext>
              </a:extLst>
            </p:cNvPr>
            <p:cNvCxnSpPr>
              <a:cxnSpLocks noChangeShapeType="1"/>
              <a:stCxn id="276" idx="0"/>
              <a:endCxn id="252" idx="2"/>
            </p:cNvCxnSpPr>
            <p:nvPr/>
          </p:nvCxnSpPr>
          <p:spPr bwMode="auto">
            <a:xfrm rot="5400000" flipH="1" flipV="1">
              <a:off x="7145419" y="2009099"/>
              <a:ext cx="534289" cy="1200614"/>
            </a:xfrm>
            <a:prstGeom prst="bentConnector3">
              <a:avLst>
                <a:gd name="adj1" fmla="val 38115"/>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48" name="Straight Connector 36">
              <a:extLst>
                <a:ext uri="{FF2B5EF4-FFF2-40B4-BE49-F238E27FC236}">
                  <a16:creationId xmlns:a16="http://schemas.microsoft.com/office/drawing/2014/main" id="{7050AA79-70BF-45EC-8AAF-733839DDCD9E}"/>
                </a:ext>
              </a:extLst>
            </p:cNvPr>
            <p:cNvCxnSpPr>
              <a:cxnSpLocks noChangeShapeType="1"/>
              <a:stCxn id="271" idx="0"/>
              <a:endCxn id="253" idx="2"/>
            </p:cNvCxnSpPr>
            <p:nvPr/>
          </p:nvCxnSpPr>
          <p:spPr bwMode="auto">
            <a:xfrm rot="16200000" flipV="1">
              <a:off x="8120409" y="2593091"/>
              <a:ext cx="530246" cy="36672"/>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51" name="Straight Connector 36">
              <a:extLst>
                <a:ext uri="{FF2B5EF4-FFF2-40B4-BE49-F238E27FC236}">
                  <a16:creationId xmlns:a16="http://schemas.microsoft.com/office/drawing/2014/main" id="{564E3CFB-4685-4151-A0CF-424714CB0BAE}"/>
                </a:ext>
              </a:extLst>
            </p:cNvPr>
            <p:cNvCxnSpPr>
              <a:cxnSpLocks noChangeShapeType="1"/>
              <a:stCxn id="254" idx="0"/>
              <a:endCxn id="261" idx="2"/>
            </p:cNvCxnSpPr>
            <p:nvPr/>
          </p:nvCxnSpPr>
          <p:spPr bwMode="auto">
            <a:xfrm rot="16200000" flipV="1">
              <a:off x="7755572" y="1551516"/>
              <a:ext cx="303077" cy="517535"/>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95" name="Group 294">
            <a:extLst>
              <a:ext uri="{FF2B5EF4-FFF2-40B4-BE49-F238E27FC236}">
                <a16:creationId xmlns:a16="http://schemas.microsoft.com/office/drawing/2014/main" id="{A3A3C4C7-49DA-4AEA-98BB-8364288E2D5E}"/>
              </a:ext>
            </a:extLst>
          </p:cNvPr>
          <p:cNvGrpSpPr/>
          <p:nvPr/>
        </p:nvGrpSpPr>
        <p:grpSpPr>
          <a:xfrm>
            <a:off x="1687300" y="1118915"/>
            <a:ext cx="422632" cy="422632"/>
            <a:chOff x="4843096" y="3113422"/>
            <a:chExt cx="422632" cy="422632"/>
          </a:xfrm>
        </p:grpSpPr>
        <p:pic>
          <p:nvPicPr>
            <p:cNvPr id="296" name="Picture 295">
              <a:extLst>
                <a:ext uri="{FF2B5EF4-FFF2-40B4-BE49-F238E27FC236}">
                  <a16:creationId xmlns:a16="http://schemas.microsoft.com/office/drawing/2014/main" id="{05ECC6BA-212A-42D0-ADFB-034B74B96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096" y="3113422"/>
              <a:ext cx="422632" cy="422632"/>
            </a:xfrm>
            <a:prstGeom prst="rect">
              <a:avLst/>
            </a:prstGeom>
          </p:spPr>
        </p:pic>
        <p:sp>
          <p:nvSpPr>
            <p:cNvPr id="297" name="TextBox 296">
              <a:extLst>
                <a:ext uri="{FF2B5EF4-FFF2-40B4-BE49-F238E27FC236}">
                  <a16:creationId xmlns:a16="http://schemas.microsoft.com/office/drawing/2014/main" id="{28DA2EBD-AECE-4234-BD26-5E6C759D4184}"/>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gn="ctr">
                <a:lnSpc>
                  <a:spcPct val="90000"/>
                </a:lnSpc>
              </a:pPr>
              <a:r>
                <a:rPr lang="en-US" sz="1400" b="1" dirty="0">
                  <a:solidFill>
                    <a:schemeClr val="accent1"/>
                  </a:solidFill>
                  <a:latin typeface="Inconsolata" panose="00000509000000000000" pitchFamily="49" charset="0"/>
                  <a:cs typeface="Consolas" pitchFamily="49" charset="0"/>
                </a:rPr>
                <a:t>3</a:t>
              </a:r>
            </a:p>
          </p:txBody>
        </p:sp>
      </p:grpSp>
      <p:grpSp>
        <p:nvGrpSpPr>
          <p:cNvPr id="298" name="Group 297">
            <a:extLst>
              <a:ext uri="{FF2B5EF4-FFF2-40B4-BE49-F238E27FC236}">
                <a16:creationId xmlns:a16="http://schemas.microsoft.com/office/drawing/2014/main" id="{1D264A60-8F46-43D0-AA99-2B1975940A5D}"/>
              </a:ext>
            </a:extLst>
          </p:cNvPr>
          <p:cNvGrpSpPr/>
          <p:nvPr/>
        </p:nvGrpSpPr>
        <p:grpSpPr>
          <a:xfrm>
            <a:off x="4070410" y="1118915"/>
            <a:ext cx="422632" cy="422632"/>
            <a:chOff x="4843096" y="3113422"/>
            <a:chExt cx="422632" cy="422632"/>
          </a:xfrm>
        </p:grpSpPr>
        <p:pic>
          <p:nvPicPr>
            <p:cNvPr id="299" name="Picture 298">
              <a:extLst>
                <a:ext uri="{FF2B5EF4-FFF2-40B4-BE49-F238E27FC236}">
                  <a16:creationId xmlns:a16="http://schemas.microsoft.com/office/drawing/2014/main" id="{BD0AF3F7-01EF-4970-B7A5-FA7537F2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096" y="3113422"/>
              <a:ext cx="422632" cy="422632"/>
            </a:xfrm>
            <a:prstGeom prst="rect">
              <a:avLst/>
            </a:prstGeom>
          </p:spPr>
        </p:pic>
        <p:sp>
          <p:nvSpPr>
            <p:cNvPr id="300" name="TextBox 299">
              <a:extLst>
                <a:ext uri="{FF2B5EF4-FFF2-40B4-BE49-F238E27FC236}">
                  <a16:creationId xmlns:a16="http://schemas.microsoft.com/office/drawing/2014/main" id="{3F603C8A-B063-4FB2-AEC8-B06FFE3C9BBA}"/>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4</a:t>
              </a:r>
            </a:p>
          </p:txBody>
        </p:sp>
      </p:grpSp>
      <p:grpSp>
        <p:nvGrpSpPr>
          <p:cNvPr id="301" name="Group 300">
            <a:extLst>
              <a:ext uri="{FF2B5EF4-FFF2-40B4-BE49-F238E27FC236}">
                <a16:creationId xmlns:a16="http://schemas.microsoft.com/office/drawing/2014/main" id="{D2DF2579-479B-418B-9D98-46D26189ED2E}"/>
              </a:ext>
            </a:extLst>
          </p:cNvPr>
          <p:cNvGrpSpPr/>
          <p:nvPr/>
        </p:nvGrpSpPr>
        <p:grpSpPr>
          <a:xfrm>
            <a:off x="1687300" y="4090715"/>
            <a:ext cx="422632" cy="422632"/>
            <a:chOff x="4843096" y="3113422"/>
            <a:chExt cx="422632" cy="422632"/>
          </a:xfrm>
        </p:grpSpPr>
        <p:pic>
          <p:nvPicPr>
            <p:cNvPr id="302" name="Picture 301">
              <a:extLst>
                <a:ext uri="{FF2B5EF4-FFF2-40B4-BE49-F238E27FC236}">
                  <a16:creationId xmlns:a16="http://schemas.microsoft.com/office/drawing/2014/main" id="{9E5C433C-39CB-4AD7-BF1E-CB29B626B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096" y="3113422"/>
              <a:ext cx="422632" cy="422632"/>
            </a:xfrm>
            <a:prstGeom prst="rect">
              <a:avLst/>
            </a:prstGeom>
          </p:spPr>
        </p:pic>
        <p:sp>
          <p:nvSpPr>
            <p:cNvPr id="303" name="TextBox 302">
              <a:extLst>
                <a:ext uri="{FF2B5EF4-FFF2-40B4-BE49-F238E27FC236}">
                  <a16:creationId xmlns:a16="http://schemas.microsoft.com/office/drawing/2014/main" id="{46E2AF6D-15DE-4C72-A921-FF9AAAC7D039}"/>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1</a:t>
              </a:r>
            </a:p>
          </p:txBody>
        </p:sp>
      </p:grpSp>
      <p:grpSp>
        <p:nvGrpSpPr>
          <p:cNvPr id="304" name="Group 303">
            <a:extLst>
              <a:ext uri="{FF2B5EF4-FFF2-40B4-BE49-F238E27FC236}">
                <a16:creationId xmlns:a16="http://schemas.microsoft.com/office/drawing/2014/main" id="{4AB4A889-0771-4FEC-811F-E57EFC152973}"/>
              </a:ext>
            </a:extLst>
          </p:cNvPr>
          <p:cNvGrpSpPr/>
          <p:nvPr/>
        </p:nvGrpSpPr>
        <p:grpSpPr>
          <a:xfrm>
            <a:off x="4070410" y="4090715"/>
            <a:ext cx="422632" cy="422632"/>
            <a:chOff x="4843096" y="3113422"/>
            <a:chExt cx="422632" cy="422632"/>
          </a:xfrm>
        </p:grpSpPr>
        <p:pic>
          <p:nvPicPr>
            <p:cNvPr id="305" name="Picture 304">
              <a:extLst>
                <a:ext uri="{FF2B5EF4-FFF2-40B4-BE49-F238E27FC236}">
                  <a16:creationId xmlns:a16="http://schemas.microsoft.com/office/drawing/2014/main" id="{4CD2DE53-87BD-4D0C-9DC1-C7D265970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096" y="3113422"/>
              <a:ext cx="422632" cy="422632"/>
            </a:xfrm>
            <a:prstGeom prst="rect">
              <a:avLst/>
            </a:prstGeom>
          </p:spPr>
        </p:pic>
        <p:sp>
          <p:nvSpPr>
            <p:cNvPr id="306" name="TextBox 305">
              <a:extLst>
                <a:ext uri="{FF2B5EF4-FFF2-40B4-BE49-F238E27FC236}">
                  <a16:creationId xmlns:a16="http://schemas.microsoft.com/office/drawing/2014/main" id="{8C7C5C92-F118-46FB-AD76-0942039AFBA5}"/>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2</a:t>
              </a:r>
            </a:p>
          </p:txBody>
        </p:sp>
      </p:grpSp>
    </p:spTree>
    <p:extLst>
      <p:ext uri="{BB962C8B-B14F-4D97-AF65-F5344CB8AC3E}">
        <p14:creationId xmlns:p14="http://schemas.microsoft.com/office/powerpoint/2010/main" val="23175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1"/>
                                        </p:tgtEl>
                                        <p:attrNameLst>
                                          <p:attrName>style.visibility</p:attrName>
                                        </p:attrNameLst>
                                      </p:cBhvr>
                                      <p:to>
                                        <p:strVal val="visible"/>
                                      </p:to>
                                    </p:set>
                                    <p:animEffect transition="in" filter="fade">
                                      <p:cBhvr>
                                        <p:cTn id="11" dur="250"/>
                                        <p:tgtEl>
                                          <p:spTgt spid="19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fade">
                                      <p:cBhvr>
                                        <p:cTn id="16" dur="250"/>
                                        <p:tgtEl>
                                          <p:spTgt spid="171"/>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301"/>
                                        </p:tgtEl>
                                        <p:attrNameLst>
                                          <p:attrName>style.visibility</p:attrName>
                                        </p:attrNameLst>
                                      </p:cBhvr>
                                      <p:to>
                                        <p:strVal val="visible"/>
                                      </p:to>
                                    </p:set>
                                    <p:animEffect transition="in" filter="fade">
                                      <p:cBhvr>
                                        <p:cTn id="20" dur="250"/>
                                        <p:tgtEl>
                                          <p:spTgt spid="301"/>
                                        </p:tgtEl>
                                      </p:cBhvr>
                                    </p:animEffect>
                                  </p:childTnLst>
                                </p:cTn>
                              </p:par>
                              <p:par>
                                <p:cTn id="21" presetID="10" presetClass="entr" presetSubtype="0" fill="hold" nodeType="withEffect">
                                  <p:stCondLst>
                                    <p:cond delay="0"/>
                                  </p:stCondLst>
                                  <p:childTnLst>
                                    <p:set>
                                      <p:cBhvr>
                                        <p:cTn id="22" dur="1" fill="hold">
                                          <p:stCondLst>
                                            <p:cond delay="0"/>
                                          </p:stCondLst>
                                        </p:cTn>
                                        <p:tgtEl>
                                          <p:spTgt spid="304"/>
                                        </p:tgtEl>
                                        <p:attrNameLst>
                                          <p:attrName>style.visibility</p:attrName>
                                        </p:attrNameLst>
                                      </p:cBhvr>
                                      <p:to>
                                        <p:strVal val="visible"/>
                                      </p:to>
                                    </p:set>
                                    <p:animEffect transition="in" filter="fade">
                                      <p:cBhvr>
                                        <p:cTn id="23" dur="250"/>
                                        <p:tgtEl>
                                          <p:spTgt spid="304"/>
                                        </p:tgtEl>
                                      </p:cBhvr>
                                    </p:animEffect>
                                  </p:childTnLst>
                                </p:cTn>
                              </p:par>
                              <p:par>
                                <p:cTn id="24" presetID="10" presetClass="entr" presetSubtype="0" fill="hold" nodeType="withEffect">
                                  <p:stCondLst>
                                    <p:cond delay="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250"/>
                                        <p:tgtEl>
                                          <p:spTgt spid="295"/>
                                        </p:tgtEl>
                                      </p:cBhvr>
                                    </p:animEffect>
                                  </p:childTnLst>
                                </p:cTn>
                              </p:par>
                              <p:par>
                                <p:cTn id="27" presetID="10" presetClass="entr" presetSubtype="0" fill="hold" nodeType="withEffect">
                                  <p:stCondLst>
                                    <p:cond delay="0"/>
                                  </p:stCondLst>
                                  <p:childTnLst>
                                    <p:set>
                                      <p:cBhvr>
                                        <p:cTn id="28" dur="1" fill="hold">
                                          <p:stCondLst>
                                            <p:cond delay="0"/>
                                          </p:stCondLst>
                                        </p:cTn>
                                        <p:tgtEl>
                                          <p:spTgt spid="298"/>
                                        </p:tgtEl>
                                        <p:attrNameLst>
                                          <p:attrName>style.visibility</p:attrName>
                                        </p:attrNameLst>
                                      </p:cBhvr>
                                      <p:to>
                                        <p:strVal val="visible"/>
                                      </p:to>
                                    </p:set>
                                    <p:animEffect transition="in" filter="fade">
                                      <p:cBhvr>
                                        <p:cTn id="29" dur="25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431E-F499-5DC8-FFB7-79BB82154F7C}"/>
              </a:ext>
            </a:extLst>
          </p:cNvPr>
          <p:cNvSpPr>
            <a:spLocks noGrp="1"/>
          </p:cNvSpPr>
          <p:nvPr>
            <p:ph type="title"/>
          </p:nvPr>
        </p:nvSpPr>
        <p:spPr/>
        <p:txBody>
          <a:bodyPr/>
          <a:lstStyle/>
          <a:p>
            <a:r>
              <a:rPr lang="en-US" dirty="0"/>
              <a:t>Speedup Functions</a:t>
            </a:r>
          </a:p>
        </p:txBody>
      </p:sp>
      <mc:AlternateContent xmlns:mc="http://schemas.openxmlformats.org/markup-compatibility/2006" xmlns:a14="http://schemas.microsoft.com/office/drawing/2010/main">
        <mc:Choice Requires="a14">
          <p:sp>
            <p:nvSpPr>
              <p:cNvPr id="46" name="Content Placeholder 45">
                <a:extLst>
                  <a:ext uri="{FF2B5EF4-FFF2-40B4-BE49-F238E27FC236}">
                    <a16:creationId xmlns:a16="http://schemas.microsoft.com/office/drawing/2014/main" id="{0A51282A-2041-006F-7C65-9BB6B90C06F6}"/>
                  </a:ext>
                </a:extLst>
              </p:cNvPr>
              <p:cNvSpPr>
                <a:spLocks noGrp="1"/>
              </p:cNvSpPr>
              <p:nvPr>
                <p:ph idx="1"/>
              </p:nvPr>
            </p:nvSpPr>
            <p:spPr>
              <a:xfrm>
                <a:off x="4556304" y="711436"/>
                <a:ext cx="4506768" cy="4225720"/>
              </a:xfrm>
            </p:spPr>
            <p:txBody>
              <a:bodyPr/>
              <a:lstStyle/>
              <a:p>
                <a:r>
                  <a:rPr lang="en-US" dirty="0"/>
                  <a:t>Speedup Function, </a:t>
                </a:r>
                <a:r>
                  <a:rPr lang="en-US" b="1" dirty="0"/>
                  <a:t>s(k)</a:t>
                </a:r>
                <a:r>
                  <a:rPr lang="en-US" dirty="0"/>
                  <a:t>, says</a:t>
                </a:r>
                <a:r>
                  <a:rPr lang="en-US" b="1" dirty="0"/>
                  <a:t> </a:t>
                </a:r>
                <a:r>
                  <a:rPr lang="en-US" dirty="0"/>
                  <a:t>how many times faster a query run on k threads as opposed to one thread</a:t>
                </a:r>
              </a:p>
              <a:p>
                <a:endParaRPr lang="en-US" dirty="0"/>
              </a:p>
              <a:p>
                <a:r>
                  <a:rPr lang="en-US" b="1" dirty="0"/>
                  <a:t>Ideal:</a:t>
                </a:r>
              </a:p>
              <a:p>
                <a:r>
                  <a:rPr lang="en-US" sz="2000" dirty="0"/>
                  <a:t>    </a:t>
                </a:r>
                <a14:m>
                  <m:oMath xmlns:m="http://schemas.openxmlformats.org/officeDocument/2006/math">
                    <m:r>
                      <a:rPr lang="en-US" sz="2000" b="0" i="1" smtClean="0">
                        <a:latin typeface="Cambria Math" panose="02040503050406030204" pitchFamily="18" charset="0"/>
                      </a:rPr>
                      <m:t>𝑠</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0" smtClean="0">
                        <a:latin typeface="Cambria Math" panose="02040503050406030204" pitchFamily="18" charset="0"/>
                      </a:rPr>
                      <m:t>  </m:t>
                    </m:r>
                  </m:oMath>
                </a14:m>
                <a:endParaRPr lang="en-US" sz="2000" dirty="0"/>
              </a:p>
              <a:p>
                <a:r>
                  <a:rPr lang="en-US" sz="2000" dirty="0"/>
                  <a:t>    "run k times faster on k threads"</a:t>
                </a:r>
              </a:p>
              <a:p>
                <a:endParaRPr lang="en-US" b="1" dirty="0"/>
              </a:p>
              <a:p>
                <a:r>
                  <a:rPr lang="en-US" b="1" dirty="0"/>
                  <a:t>Actual?</a:t>
                </a:r>
              </a:p>
              <a:p>
                <a:r>
                  <a:rPr lang="en-US" b="1" dirty="0"/>
                  <a:t>    </a:t>
                </a:r>
                <a:r>
                  <a:rPr lang="en-US" sz="2000" dirty="0"/>
                  <a:t>what happened here?</a:t>
                </a:r>
                <a:endParaRPr lang="en-US" sz="2000" b="1" dirty="0"/>
              </a:p>
            </p:txBody>
          </p:sp>
        </mc:Choice>
        <mc:Fallback xmlns="">
          <p:sp>
            <p:nvSpPr>
              <p:cNvPr id="46" name="Content Placeholder 45">
                <a:extLst>
                  <a:ext uri="{FF2B5EF4-FFF2-40B4-BE49-F238E27FC236}">
                    <a16:creationId xmlns:a16="http://schemas.microsoft.com/office/drawing/2014/main" id="{0A51282A-2041-006F-7C65-9BB6B90C06F6}"/>
                  </a:ext>
                </a:extLst>
              </p:cNvPr>
              <p:cNvSpPr>
                <a:spLocks noGrp="1" noRot="1" noChangeAspect="1" noMove="1" noResize="1" noEditPoints="1" noAdjustHandles="1" noChangeArrowheads="1" noChangeShapeType="1" noTextEdit="1"/>
              </p:cNvSpPr>
              <p:nvPr>
                <p:ph idx="1"/>
              </p:nvPr>
            </p:nvSpPr>
            <p:spPr>
              <a:xfrm>
                <a:off x="4556304" y="711436"/>
                <a:ext cx="4506768" cy="4225720"/>
              </a:xfrm>
              <a:blipFill>
                <a:blip r:embed="rId3"/>
                <a:stretch>
                  <a:fillRect l="-1966" t="-2102" r="-30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6039B84-211F-73CE-167D-937384F752F8}"/>
              </a:ext>
            </a:extLst>
          </p:cNvPr>
          <p:cNvSpPr>
            <a:spLocks noGrp="1"/>
          </p:cNvSpPr>
          <p:nvPr>
            <p:ph type="sldNum" sz="quarter" idx="4"/>
          </p:nvPr>
        </p:nvSpPr>
        <p:spPr/>
        <p:txBody>
          <a:bodyPr/>
          <a:lstStyle/>
          <a:p>
            <a:fld id="{97DD1AB5-42BA-4E8A-BFEE-435884E16AAB}" type="slidenum">
              <a:rPr lang="en-US" smtClean="0"/>
              <a:pPr/>
              <a:t>27</a:t>
            </a:fld>
            <a:endParaRPr lang="en-US" dirty="0"/>
          </a:p>
        </p:txBody>
      </p:sp>
      <p:grpSp>
        <p:nvGrpSpPr>
          <p:cNvPr id="29" name="Group 28">
            <a:extLst>
              <a:ext uri="{FF2B5EF4-FFF2-40B4-BE49-F238E27FC236}">
                <a16:creationId xmlns:a16="http://schemas.microsoft.com/office/drawing/2014/main" id="{B0F12C6C-190A-2E99-11C4-BFEC010B0D95}"/>
              </a:ext>
            </a:extLst>
          </p:cNvPr>
          <p:cNvGrpSpPr/>
          <p:nvPr/>
        </p:nvGrpSpPr>
        <p:grpSpPr>
          <a:xfrm>
            <a:off x="1231842" y="1133782"/>
            <a:ext cx="2875935" cy="2875935"/>
            <a:chOff x="2438400" y="1504950"/>
            <a:chExt cx="2286000" cy="2286000"/>
          </a:xfrm>
        </p:grpSpPr>
        <p:cxnSp>
          <p:nvCxnSpPr>
            <p:cNvPr id="7" name="Straight Connector 6">
              <a:extLst>
                <a:ext uri="{FF2B5EF4-FFF2-40B4-BE49-F238E27FC236}">
                  <a16:creationId xmlns:a16="http://schemas.microsoft.com/office/drawing/2014/main" id="{21ACCE84-571B-3920-677B-1D05E6297FA0}"/>
                </a:ext>
              </a:extLst>
            </p:cNvPr>
            <p:cNvCxnSpPr>
              <a:cxnSpLocks/>
            </p:cNvCxnSpPr>
            <p:nvPr/>
          </p:nvCxnSpPr>
          <p:spPr>
            <a:xfrm>
              <a:off x="2438400" y="1504950"/>
              <a:ext cx="0" cy="2286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EB7DCC-7F7F-C777-7A25-4153D57FE338}"/>
                </a:ext>
              </a:extLst>
            </p:cNvPr>
            <p:cNvCxnSpPr>
              <a:cxnSpLocks/>
            </p:cNvCxnSpPr>
            <p:nvPr/>
          </p:nvCxnSpPr>
          <p:spPr>
            <a:xfrm>
              <a:off x="2438400" y="3790950"/>
              <a:ext cx="228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42E94EAE-5CA7-8AA7-2925-A2C1ABB51781}"/>
              </a:ext>
            </a:extLst>
          </p:cNvPr>
          <p:cNvCxnSpPr>
            <a:cxnSpLocks/>
          </p:cNvCxnSpPr>
          <p:nvPr/>
        </p:nvCxnSpPr>
        <p:spPr>
          <a:xfrm flipV="1">
            <a:off x="1231843" y="1133781"/>
            <a:ext cx="2875936" cy="287593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22DF0-7FB9-0D76-4773-A210DE0AA2B1}"/>
              </a:ext>
            </a:extLst>
          </p:cNvPr>
          <p:cNvCxnSpPr>
            <a:cxnSpLocks/>
          </p:cNvCxnSpPr>
          <p:nvPr/>
        </p:nvCxnSpPr>
        <p:spPr>
          <a:xfrm flipV="1">
            <a:off x="1247083" y="3426559"/>
            <a:ext cx="581579" cy="583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48C3E3-5950-BAC0-5199-5212051497CF}"/>
              </a:ext>
            </a:extLst>
          </p:cNvPr>
          <p:cNvCxnSpPr>
            <a:cxnSpLocks/>
          </p:cNvCxnSpPr>
          <p:nvPr/>
        </p:nvCxnSpPr>
        <p:spPr>
          <a:xfrm flipV="1">
            <a:off x="1816098" y="3216563"/>
            <a:ext cx="604439" cy="2102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1BA362-6DA0-7D8C-E3FF-B646389F3656}"/>
              </a:ext>
            </a:extLst>
          </p:cNvPr>
          <p:cNvCxnSpPr>
            <a:cxnSpLocks/>
          </p:cNvCxnSpPr>
          <p:nvPr/>
        </p:nvCxnSpPr>
        <p:spPr>
          <a:xfrm flipV="1">
            <a:off x="2420537" y="3171519"/>
            <a:ext cx="1687240" cy="481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CFF5E0D-A841-0271-CF74-0D27E819D08C}"/>
              </a:ext>
            </a:extLst>
          </p:cNvPr>
          <p:cNvSpPr txBox="1"/>
          <p:nvPr/>
        </p:nvSpPr>
        <p:spPr>
          <a:xfrm>
            <a:off x="1888890" y="4317339"/>
            <a:ext cx="1561838" cy="369332"/>
          </a:xfrm>
          <a:prstGeom prst="rect">
            <a:avLst/>
          </a:prstGeom>
          <a:noFill/>
        </p:spPr>
        <p:txBody>
          <a:bodyPr wrap="none" rtlCol="0">
            <a:spAutoFit/>
          </a:bodyPr>
          <a:lstStyle/>
          <a:p>
            <a:r>
              <a:rPr lang="en-US" dirty="0"/>
              <a:t># of Threads, k</a:t>
            </a:r>
          </a:p>
        </p:txBody>
      </p:sp>
      <p:sp>
        <p:nvSpPr>
          <p:cNvPr id="24" name="TextBox 23">
            <a:extLst>
              <a:ext uri="{FF2B5EF4-FFF2-40B4-BE49-F238E27FC236}">
                <a16:creationId xmlns:a16="http://schemas.microsoft.com/office/drawing/2014/main" id="{FE595F3E-9622-72AB-1D69-0782948E44D7}"/>
              </a:ext>
            </a:extLst>
          </p:cNvPr>
          <p:cNvSpPr txBox="1"/>
          <p:nvPr/>
        </p:nvSpPr>
        <p:spPr>
          <a:xfrm>
            <a:off x="76200" y="1518363"/>
            <a:ext cx="1008609" cy="646331"/>
          </a:xfrm>
          <a:prstGeom prst="rect">
            <a:avLst/>
          </a:prstGeom>
          <a:noFill/>
        </p:spPr>
        <p:txBody>
          <a:bodyPr wrap="none" rtlCol="0">
            <a:spAutoFit/>
          </a:bodyPr>
          <a:lstStyle/>
          <a:p>
            <a:pPr algn="ctr"/>
            <a:r>
              <a:rPr lang="en-US" dirty="0"/>
              <a:t>Speedup</a:t>
            </a:r>
          </a:p>
          <a:p>
            <a:pPr algn="ctr"/>
            <a:r>
              <a:rPr lang="en-US" dirty="0"/>
              <a:t>s(k)</a:t>
            </a:r>
          </a:p>
        </p:txBody>
      </p:sp>
      <p:sp>
        <p:nvSpPr>
          <p:cNvPr id="38" name="TextBox 37">
            <a:extLst>
              <a:ext uri="{FF2B5EF4-FFF2-40B4-BE49-F238E27FC236}">
                <a16:creationId xmlns:a16="http://schemas.microsoft.com/office/drawing/2014/main" id="{C038BBE3-2337-52CC-1CA1-4E0B8265C479}"/>
              </a:ext>
            </a:extLst>
          </p:cNvPr>
          <p:cNvSpPr txBox="1"/>
          <p:nvPr/>
        </p:nvSpPr>
        <p:spPr>
          <a:xfrm>
            <a:off x="1658260" y="3954507"/>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7F82AE08-25D5-68B0-749F-E2BE31525E74}"/>
              </a:ext>
            </a:extLst>
          </p:cNvPr>
          <p:cNvSpPr txBox="1"/>
          <p:nvPr/>
        </p:nvSpPr>
        <p:spPr>
          <a:xfrm>
            <a:off x="937777" y="3195608"/>
            <a:ext cx="301686" cy="369332"/>
          </a:xfrm>
          <a:prstGeom prst="rect">
            <a:avLst/>
          </a:prstGeom>
          <a:noFill/>
        </p:spPr>
        <p:txBody>
          <a:bodyPr wrap="none" rtlCol="0">
            <a:spAutoFit/>
          </a:bodyPr>
          <a:lstStyle/>
          <a:p>
            <a:r>
              <a:rPr lang="en-US" dirty="0"/>
              <a:t>4</a:t>
            </a:r>
          </a:p>
        </p:txBody>
      </p:sp>
      <p:sp>
        <p:nvSpPr>
          <p:cNvPr id="40" name="TextBox 39">
            <a:extLst>
              <a:ext uri="{FF2B5EF4-FFF2-40B4-BE49-F238E27FC236}">
                <a16:creationId xmlns:a16="http://schemas.microsoft.com/office/drawing/2014/main" id="{2DB6970D-DFF3-C4FD-5650-8E86F1BDD472}"/>
              </a:ext>
            </a:extLst>
          </p:cNvPr>
          <p:cNvSpPr txBox="1"/>
          <p:nvPr/>
        </p:nvSpPr>
        <p:spPr>
          <a:xfrm>
            <a:off x="2231779" y="3948007"/>
            <a:ext cx="301686" cy="369332"/>
          </a:xfrm>
          <a:prstGeom prst="rect">
            <a:avLst/>
          </a:prstGeom>
          <a:noFill/>
        </p:spPr>
        <p:txBody>
          <a:bodyPr wrap="square" rtlCol="0">
            <a:spAutoFit/>
          </a:bodyPr>
          <a:lstStyle/>
          <a:p>
            <a:r>
              <a:rPr lang="en-US" dirty="0"/>
              <a:t>8</a:t>
            </a:r>
          </a:p>
        </p:txBody>
      </p:sp>
      <p:sp>
        <p:nvSpPr>
          <p:cNvPr id="44" name="TextBox 43">
            <a:extLst>
              <a:ext uri="{FF2B5EF4-FFF2-40B4-BE49-F238E27FC236}">
                <a16:creationId xmlns:a16="http://schemas.microsoft.com/office/drawing/2014/main" id="{C91D0FDB-398D-A074-4DA8-ACDD38D3A840}"/>
              </a:ext>
            </a:extLst>
          </p:cNvPr>
          <p:cNvSpPr txBox="1"/>
          <p:nvPr/>
        </p:nvSpPr>
        <p:spPr>
          <a:xfrm>
            <a:off x="3746443" y="3965389"/>
            <a:ext cx="426976" cy="369332"/>
          </a:xfrm>
          <a:prstGeom prst="rect">
            <a:avLst/>
          </a:prstGeom>
          <a:noFill/>
        </p:spPr>
        <p:txBody>
          <a:bodyPr wrap="square" rtlCol="0">
            <a:spAutoFit/>
          </a:bodyPr>
          <a:lstStyle/>
          <a:p>
            <a:r>
              <a:rPr lang="en-US" dirty="0"/>
              <a:t>16</a:t>
            </a:r>
          </a:p>
        </p:txBody>
      </p:sp>
      <p:sp>
        <p:nvSpPr>
          <p:cNvPr id="47" name="TextBox 46">
            <a:extLst>
              <a:ext uri="{FF2B5EF4-FFF2-40B4-BE49-F238E27FC236}">
                <a16:creationId xmlns:a16="http://schemas.microsoft.com/office/drawing/2014/main" id="{3E34FCBF-5893-D6E0-E182-A6BFB43BAC39}"/>
              </a:ext>
            </a:extLst>
          </p:cNvPr>
          <p:cNvSpPr txBox="1"/>
          <p:nvPr/>
        </p:nvSpPr>
        <p:spPr>
          <a:xfrm rot="18900000">
            <a:off x="2596629" y="1879330"/>
            <a:ext cx="638316" cy="369332"/>
          </a:xfrm>
          <a:prstGeom prst="rect">
            <a:avLst/>
          </a:prstGeom>
          <a:noFill/>
        </p:spPr>
        <p:txBody>
          <a:bodyPr wrap="none" rtlCol="0">
            <a:spAutoFit/>
          </a:bodyPr>
          <a:lstStyle/>
          <a:p>
            <a:r>
              <a:rPr lang="en-US" dirty="0"/>
              <a:t>ideal</a:t>
            </a:r>
          </a:p>
        </p:txBody>
      </p:sp>
      <p:cxnSp>
        <p:nvCxnSpPr>
          <p:cNvPr id="49" name="Curved Connector 48">
            <a:extLst>
              <a:ext uri="{FF2B5EF4-FFF2-40B4-BE49-F238E27FC236}">
                <a16:creationId xmlns:a16="http://schemas.microsoft.com/office/drawing/2014/main" id="{113DB112-6B18-33BB-14E3-31E099816F1B}"/>
              </a:ext>
            </a:extLst>
          </p:cNvPr>
          <p:cNvCxnSpPr>
            <a:cxnSpLocks/>
          </p:cNvCxnSpPr>
          <p:nvPr/>
        </p:nvCxnSpPr>
        <p:spPr>
          <a:xfrm rot="10800000">
            <a:off x="3714540" y="3213409"/>
            <a:ext cx="1162260" cy="1103931"/>
          </a:xfrm>
          <a:prstGeom prst="curvedConnector3">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7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
                                            <p:txEl>
                                              <p:pRg st="7" end="7"/>
                                            </p:txEl>
                                          </p:spTgt>
                                        </p:tgtEl>
                                        <p:attrNameLst>
                                          <p:attrName>style.visibility</p:attrName>
                                        </p:attrNameLst>
                                      </p:cBhvr>
                                      <p:to>
                                        <p:strVal val="visible"/>
                                      </p:to>
                                    </p:set>
                                  </p:childTnLst>
                                </p:cTn>
                              </p:par>
                            </p:childTnLst>
                          </p:cTn>
                        </p:par>
                        <p:par>
                          <p:cTn id="65" fill="hold">
                            <p:stCondLst>
                              <p:cond delay="0"/>
                            </p:stCondLst>
                            <p:childTnLst>
                              <p:par>
                                <p:cTn id="66" presetID="22" presetClass="entr" presetSubtype="4" fill="hold"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8" grpId="0"/>
      <p:bldP spid="39" grpId="0"/>
      <p:bldP spid="40" grpId="0"/>
      <p:bldP spid="44"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1B0EE-7D21-4E7C-8858-6BF5670BCE2C}"/>
              </a:ext>
            </a:extLst>
          </p:cNvPr>
          <p:cNvSpPr>
            <a:spLocks noGrp="1"/>
          </p:cNvSpPr>
          <p:nvPr>
            <p:ph type="title"/>
          </p:nvPr>
        </p:nvSpPr>
        <p:spPr/>
        <p:txBody>
          <a:bodyPr/>
          <a:lstStyle/>
          <a:p>
            <a:r>
              <a:rPr lang="en-US" dirty="0"/>
              <a:t>Observation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45476AC-9A9F-4478-8790-CA97904A2DC5}"/>
                  </a:ext>
                </a:extLst>
              </p:cNvPr>
              <p:cNvSpPr>
                <a:spLocks noGrp="1"/>
              </p:cNvSpPr>
              <p:nvPr>
                <p:ph idx="1"/>
              </p:nvPr>
            </p:nvSpPr>
            <p:spPr>
              <a:xfrm>
                <a:off x="1371600" y="742950"/>
                <a:ext cx="6629400" cy="3657600"/>
              </a:xfrm>
            </p:spPr>
            <p:txBody>
              <a:bodyPr/>
              <a:lstStyle/>
              <a:p>
                <a:r>
                  <a:rPr lang="en-US" dirty="0"/>
                  <a:t>Disk has limited bandwidth: a maximum number of GB/s that can be read/written</a:t>
                </a:r>
              </a:p>
              <a:p>
                <a:endParaRPr lang="en-US" dirty="0"/>
              </a:p>
              <a:p>
                <a:r>
                  <a:rPr lang="en-US" dirty="0"/>
                  <a:t>Fundamentally, if the query must scan 1 TB and the disk can read 300 MB/s, the best we can hope for is 1 TB / (300 MB/s)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56 minutes running time</a:t>
                </a:r>
              </a:p>
              <a:p>
                <a:endParaRPr lang="en-US" dirty="0"/>
              </a:p>
              <a:p>
                <a:r>
                  <a:rPr lang="en-US" dirty="0"/>
                  <a:t>Given additional threads, eventually </a:t>
                </a:r>
                <a:r>
                  <a:rPr lang="en-US" b="1" dirty="0"/>
                  <a:t>the disk becomes the bottleneck</a:t>
                </a:r>
                <a:endParaRPr lang="en-US" dirty="0"/>
              </a:p>
            </p:txBody>
          </p:sp>
        </mc:Choice>
        <mc:Fallback xmlns="">
          <p:sp>
            <p:nvSpPr>
              <p:cNvPr id="5" name="Content Placeholder 4">
                <a:extLst>
                  <a:ext uri="{FF2B5EF4-FFF2-40B4-BE49-F238E27FC236}">
                    <a16:creationId xmlns:a16="http://schemas.microsoft.com/office/drawing/2014/main" id="{645476AC-9A9F-4478-8790-CA97904A2DC5}"/>
                  </a:ext>
                </a:extLst>
              </p:cNvPr>
              <p:cNvSpPr>
                <a:spLocks noGrp="1" noRot="1" noChangeAspect="1" noMove="1" noResize="1" noEditPoints="1" noAdjustHandles="1" noChangeArrowheads="1" noChangeShapeType="1" noTextEdit="1"/>
              </p:cNvSpPr>
              <p:nvPr>
                <p:ph idx="1"/>
              </p:nvPr>
            </p:nvSpPr>
            <p:spPr>
              <a:xfrm>
                <a:off x="1371600" y="742950"/>
                <a:ext cx="6629400" cy="3657600"/>
              </a:xfrm>
              <a:blipFill>
                <a:blip r:embed="rId3"/>
                <a:stretch>
                  <a:fillRect l="-1530" t="-2076" r="-574"/>
                </a:stretch>
              </a:blipFill>
            </p:spPr>
            <p:txBody>
              <a:bodyPr/>
              <a:lstStyle/>
              <a:p>
                <a:r>
                  <a:rPr lang="en-US">
                    <a:noFill/>
                  </a:rPr>
                  <a:t> </a:t>
                </a:r>
              </a:p>
            </p:txBody>
          </p:sp>
        </mc:Fallback>
      </mc:AlternateContent>
      <p:sp>
        <p:nvSpPr>
          <p:cNvPr id="2" name="Slide Number Placeholder 3">
            <a:extLst>
              <a:ext uri="{FF2B5EF4-FFF2-40B4-BE49-F238E27FC236}">
                <a16:creationId xmlns:a16="http://schemas.microsoft.com/office/drawing/2014/main" id="{C1ED9E93-C844-B2FF-808F-F1F36AEEA13F}"/>
              </a:ext>
            </a:extLst>
          </p:cNvPr>
          <p:cNvSpPr>
            <a:spLocks noGrp="1"/>
          </p:cNvSpPr>
          <p:nvPr>
            <p:ph type="sldNum" sz="quarter" idx="4"/>
          </p:nvPr>
        </p:nvSpPr>
        <p:spPr/>
        <p:txBody>
          <a:bodyPr/>
          <a:lstStyle/>
          <a:p>
            <a:pPr algn="r"/>
            <a:fld id="{97DD1AB5-42BA-4E8A-BFEE-435884E16AAB}" type="slidenum">
              <a:rPr lang="en-US" smtClean="0"/>
              <a:pPr algn="r"/>
              <a:t>28</a:t>
            </a:fld>
            <a:endParaRPr lang="en-US" dirty="0"/>
          </a:p>
        </p:txBody>
      </p:sp>
    </p:spTree>
    <p:extLst>
      <p:ext uri="{BB962C8B-B14F-4D97-AF65-F5344CB8AC3E}">
        <p14:creationId xmlns:p14="http://schemas.microsoft.com/office/powerpoint/2010/main" val="730867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B5F4A-4C9B-4D7A-B2C1-7E7D08CAD321}"/>
              </a:ext>
            </a:extLst>
          </p:cNvPr>
          <p:cNvSpPr>
            <a:spLocks noGrp="1"/>
          </p:cNvSpPr>
          <p:nvPr>
            <p:ph type="title"/>
          </p:nvPr>
        </p:nvSpPr>
        <p:spPr/>
        <p:txBody>
          <a:bodyPr/>
          <a:lstStyle/>
          <a:p>
            <a:r>
              <a:rPr lang="en-US" dirty="0"/>
              <a:t>I/O Parallelism + RAID</a:t>
            </a:r>
          </a:p>
        </p:txBody>
      </p:sp>
      <p:sp>
        <p:nvSpPr>
          <p:cNvPr id="5" name="Content Placeholder 4">
            <a:extLst>
              <a:ext uri="{FF2B5EF4-FFF2-40B4-BE49-F238E27FC236}">
                <a16:creationId xmlns:a16="http://schemas.microsoft.com/office/drawing/2014/main" id="{BAE11EE7-E9FF-47B1-BE0A-649B1656F093}"/>
              </a:ext>
            </a:extLst>
          </p:cNvPr>
          <p:cNvSpPr>
            <a:spLocks noGrp="1"/>
          </p:cNvSpPr>
          <p:nvPr>
            <p:ph idx="1"/>
          </p:nvPr>
        </p:nvSpPr>
        <p:spPr/>
        <p:txBody>
          <a:bodyPr/>
          <a:lstStyle/>
          <a:p>
            <a:r>
              <a:rPr lang="en-US" dirty="0"/>
              <a:t>Split the DBMS across multiple storage devices to improve disk bandwidth latency.</a:t>
            </a:r>
          </a:p>
          <a:p>
            <a:endParaRPr lang="en-US" sz="1200" dirty="0"/>
          </a:p>
          <a:p>
            <a:r>
              <a:rPr lang="en-US" dirty="0"/>
              <a:t>Many different options that have trade-offs:</a:t>
            </a:r>
          </a:p>
          <a:p>
            <a:pPr lvl="1"/>
            <a:r>
              <a:rPr lang="en-US" dirty="0"/>
              <a:t>Multiple Disks per Database</a:t>
            </a:r>
          </a:p>
          <a:p>
            <a:pPr lvl="1"/>
            <a:r>
              <a:rPr lang="en-US" dirty="0"/>
              <a:t>One Database per Disk</a:t>
            </a:r>
          </a:p>
          <a:p>
            <a:pPr lvl="1"/>
            <a:r>
              <a:rPr lang="en-US" dirty="0"/>
              <a:t>One Relation per Disk</a:t>
            </a:r>
          </a:p>
          <a:p>
            <a:pPr lvl="1"/>
            <a:r>
              <a:rPr lang="en-US" dirty="0"/>
              <a:t>Split Relation across Multiple Disks</a:t>
            </a:r>
          </a:p>
          <a:p>
            <a:endParaRPr lang="en-US" sz="1200" dirty="0"/>
          </a:p>
          <a:p>
            <a:r>
              <a:rPr lang="en-US" dirty="0"/>
              <a:t>Some DBMSs support this natively. Others require admin to configure outside of DBMS.</a:t>
            </a:r>
          </a:p>
        </p:txBody>
      </p:sp>
      <p:sp>
        <p:nvSpPr>
          <p:cNvPr id="2" name="Slide Number Placeholder 3">
            <a:extLst>
              <a:ext uri="{FF2B5EF4-FFF2-40B4-BE49-F238E27FC236}">
                <a16:creationId xmlns:a16="http://schemas.microsoft.com/office/drawing/2014/main" id="{6B007760-3D18-6ABC-19EC-B6565A88B15C}"/>
              </a:ext>
            </a:extLst>
          </p:cNvPr>
          <p:cNvSpPr>
            <a:spLocks noGrp="1"/>
          </p:cNvSpPr>
          <p:nvPr>
            <p:ph type="sldNum" sz="quarter" idx="4"/>
          </p:nvPr>
        </p:nvSpPr>
        <p:spPr/>
        <p:txBody>
          <a:bodyPr/>
          <a:lstStyle/>
          <a:p>
            <a:fld id="{97DD1AB5-42BA-4E8A-BFEE-435884E16AAB}" type="slidenum">
              <a:rPr lang="en-US" smtClean="0"/>
              <a:pPr/>
              <a:t>29</a:t>
            </a:fld>
            <a:endParaRPr lang="en-US" dirty="0"/>
          </a:p>
        </p:txBody>
      </p:sp>
    </p:spTree>
    <p:extLst>
      <p:ext uri="{BB962C8B-B14F-4D97-AF65-F5344CB8AC3E}">
        <p14:creationId xmlns:p14="http://schemas.microsoft.com/office/powerpoint/2010/main" val="41822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2C43C-EA3F-4209-8EB0-9F44DFB5AB5B}"/>
              </a:ext>
            </a:extLst>
          </p:cNvPr>
          <p:cNvSpPr>
            <a:spLocks noGrp="1"/>
          </p:cNvSpPr>
          <p:nvPr>
            <p:ph type="title"/>
          </p:nvPr>
        </p:nvSpPr>
        <p:spPr/>
        <p:txBody>
          <a:bodyPr/>
          <a:lstStyle/>
          <a:p>
            <a:r>
              <a:rPr lang="en-US" dirty="0"/>
              <a:t>Query Execution 1</a:t>
            </a:r>
          </a:p>
        </p:txBody>
      </p:sp>
      <p:sp>
        <p:nvSpPr>
          <p:cNvPr id="4" name="Content Placeholder 3">
            <a:extLst>
              <a:ext uri="{FF2B5EF4-FFF2-40B4-BE49-F238E27FC236}">
                <a16:creationId xmlns:a16="http://schemas.microsoft.com/office/drawing/2014/main" id="{87EC2748-4EA3-40E5-B0CF-58DF2BB47296}"/>
              </a:ext>
            </a:extLst>
          </p:cNvPr>
          <p:cNvSpPr>
            <a:spLocks noGrp="1"/>
          </p:cNvSpPr>
          <p:nvPr>
            <p:ph idx="1"/>
          </p:nvPr>
        </p:nvSpPr>
        <p:spPr/>
        <p:txBody>
          <a:bodyPr/>
          <a:lstStyle/>
          <a:p>
            <a:r>
              <a:rPr lang="en-US" dirty="0"/>
              <a:t>We discussed composing operators into a plan to execute a query.</a:t>
            </a:r>
          </a:p>
          <a:p>
            <a:endParaRPr lang="en-US" sz="1200" dirty="0"/>
          </a:p>
          <a:p>
            <a:r>
              <a:rPr lang="en-US" dirty="0"/>
              <a:t>We assumed that queries execute with a single worker (e.g., a thread).</a:t>
            </a:r>
          </a:p>
          <a:p>
            <a:endParaRPr lang="en-US" sz="1200" dirty="0"/>
          </a:p>
          <a:p>
            <a:r>
              <a:rPr lang="en-US" dirty="0"/>
              <a:t>We will now discuss how to execute queries in parallel using multiple workers.</a:t>
            </a:r>
          </a:p>
        </p:txBody>
      </p:sp>
      <p:sp>
        <p:nvSpPr>
          <p:cNvPr id="6" name="Slide Number Placeholder 3">
            <a:extLst>
              <a:ext uri="{FF2B5EF4-FFF2-40B4-BE49-F238E27FC236}">
                <a16:creationId xmlns:a16="http://schemas.microsoft.com/office/drawing/2014/main" id="{E5D301D4-9E61-22F1-393C-43C53251727B}"/>
              </a:ext>
            </a:extLst>
          </p:cNvPr>
          <p:cNvSpPr>
            <a:spLocks noGrp="1"/>
          </p:cNvSpPr>
          <p:nvPr>
            <p:ph type="sldNum" sz="quarter" idx="4"/>
          </p:nvPr>
        </p:nvSpPr>
        <p:spPr/>
        <p:txBody>
          <a:bodyPr/>
          <a:lstStyle/>
          <a:p>
            <a:pPr algn="r"/>
            <a:fld id="{97DD1AB5-42BA-4E8A-BFEE-435884E16AAB}" type="slidenum">
              <a:rPr lang="en-US" smtClean="0"/>
              <a:pPr algn="r"/>
              <a:t>3</a:t>
            </a:fld>
            <a:endParaRPr lang="en-US" dirty="0"/>
          </a:p>
        </p:txBody>
      </p:sp>
      <p:grpSp>
        <p:nvGrpSpPr>
          <p:cNvPr id="2" name="Group 1">
            <a:extLst>
              <a:ext uri="{FF2B5EF4-FFF2-40B4-BE49-F238E27FC236}">
                <a16:creationId xmlns:a16="http://schemas.microsoft.com/office/drawing/2014/main" id="{A2689F78-7280-F181-D242-9139DA89D632}"/>
              </a:ext>
            </a:extLst>
          </p:cNvPr>
          <p:cNvGrpSpPr/>
          <p:nvPr/>
        </p:nvGrpSpPr>
        <p:grpSpPr>
          <a:xfrm>
            <a:off x="6096000" y="2124849"/>
            <a:ext cx="2895600" cy="2514600"/>
            <a:chOff x="6096000" y="2419350"/>
            <a:chExt cx="2895600" cy="2514600"/>
          </a:xfrm>
        </p:grpSpPr>
        <p:sp>
          <p:nvSpPr>
            <p:cNvPr id="7" name="Rectangle 68">
              <a:extLst>
                <a:ext uri="{FF2B5EF4-FFF2-40B4-BE49-F238E27FC236}">
                  <a16:creationId xmlns:a16="http://schemas.microsoft.com/office/drawing/2014/main" id="{9AD8F50D-F2C2-6F21-E2C3-3E5195FC1E89}"/>
                </a:ext>
              </a:extLst>
            </p:cNvPr>
            <p:cNvSpPr>
              <a:spLocks noChangeArrowheads="1"/>
            </p:cNvSpPr>
            <p:nvPr/>
          </p:nvSpPr>
          <p:spPr bwMode="auto">
            <a:xfrm>
              <a:off x="6096000" y="2419350"/>
              <a:ext cx="2895600" cy="2514600"/>
            </a:xfrm>
            <a:prstGeom prst="rect">
              <a:avLst/>
            </a:prstGeom>
            <a:solidFill>
              <a:schemeClr val="bg1">
                <a:lumMod val="85000"/>
              </a:schemeClr>
            </a:solidFill>
            <a:ln w="19050" algn="ctr">
              <a:solidFill>
                <a:schemeClr val="tx1">
                  <a:lumMod val="65000"/>
                  <a:lumOff val="35000"/>
                </a:schemeClr>
              </a:solidFill>
              <a:round/>
              <a:headEnd type="none" w="sm" len="sm"/>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ACEBBDAA-F04B-1091-8ED1-0082A9FC960D}"/>
                </a:ext>
              </a:extLst>
            </p:cNvPr>
            <p:cNvGrpSpPr/>
            <p:nvPr/>
          </p:nvGrpSpPr>
          <p:grpSpPr>
            <a:xfrm>
              <a:off x="6587082" y="2533654"/>
              <a:ext cx="2137814" cy="2391574"/>
              <a:chOff x="6587082" y="2466176"/>
              <a:chExt cx="2137814" cy="2391574"/>
            </a:xfrm>
          </p:grpSpPr>
          <p:sp>
            <p:nvSpPr>
              <p:cNvPr id="9" name="Text Box 13">
                <a:extLst>
                  <a:ext uri="{FF2B5EF4-FFF2-40B4-BE49-F238E27FC236}">
                    <a16:creationId xmlns:a16="http://schemas.microsoft.com/office/drawing/2014/main" id="{057F8F5A-F5F3-898B-ED8D-8098338D6290}"/>
                  </a:ext>
                </a:extLst>
              </p:cNvPr>
              <p:cNvSpPr txBox="1">
                <a:spLocks noChangeArrowheads="1"/>
              </p:cNvSpPr>
              <p:nvPr/>
            </p:nvSpPr>
            <p:spPr bwMode="auto">
              <a:xfrm>
                <a:off x="6587082" y="4352152"/>
                <a:ext cx="335027" cy="48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Open Sans Extrabold" pitchFamily="34" charset="0"/>
                    <a:ea typeface="Open Sans Extrabold" pitchFamily="34" charset="0"/>
                    <a:cs typeface="Open Sans Extrabold" pitchFamily="34" charset="0"/>
                  </a:rPr>
                  <a:t>R</a:t>
                </a:r>
                <a:endParaRPr kumimoji="0" lang="en-US" sz="2400" b="1" i="0" u="none" strike="noStrike" kern="1200" cap="none" spc="0" normalizeH="0" baseline="0" noProof="0" dirty="0">
                  <a:ln>
                    <a:noFill/>
                  </a:ln>
                  <a:solidFill>
                    <a:prstClr val="black">
                      <a:lumMod val="65000"/>
                      <a:lumOff val="35000"/>
                    </a:prstClr>
                  </a:solidFill>
                  <a:effectLst/>
                  <a:uLnTx/>
                  <a:uFillTx/>
                  <a:latin typeface="Open Sans Extrabold" pitchFamily="34" charset="0"/>
                  <a:ea typeface="Open Sans Extrabold" pitchFamily="34" charset="0"/>
                  <a:cs typeface="Open Sans Extrabold" pitchFamily="34" charset="0"/>
                </a:endParaRPr>
              </a:p>
            </p:txBody>
          </p:sp>
          <p:sp>
            <p:nvSpPr>
              <p:cNvPr id="10" name="Text Box 14">
                <a:extLst>
                  <a:ext uri="{FF2B5EF4-FFF2-40B4-BE49-F238E27FC236}">
                    <a16:creationId xmlns:a16="http://schemas.microsoft.com/office/drawing/2014/main" id="{58F390FF-9BA3-C1A0-C583-AB883CFA76BB}"/>
                  </a:ext>
                </a:extLst>
              </p:cNvPr>
              <p:cNvSpPr txBox="1">
                <a:spLocks noChangeArrowheads="1"/>
              </p:cNvSpPr>
              <p:nvPr/>
            </p:nvSpPr>
            <p:spPr bwMode="auto">
              <a:xfrm>
                <a:off x="7653882" y="4352151"/>
                <a:ext cx="310983" cy="50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defPPr>
                  <a:defRPr lang="en-US"/>
                </a:defPPr>
                <a:lvl1pPr algn="ctr">
                  <a:spcBef>
                    <a:spcPct val="50000"/>
                  </a:spcBef>
                  <a:defRPr sz="3600" b="1" u="none">
                    <a:solidFill>
                      <a:schemeClr val="tx1">
                        <a:lumMod val="65000"/>
                        <a:lumOff val="35000"/>
                      </a:schemeClr>
                    </a:solidFill>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Open Sans Extrabold" pitchFamily="34" charset="0"/>
                    <a:ea typeface="Open Sans Extrabold" pitchFamily="34" charset="0"/>
                    <a:cs typeface="Open Sans Extrabold" pitchFamily="34" charset="0"/>
                  </a:rPr>
                  <a:t>S</a:t>
                </a:r>
              </a:p>
            </p:txBody>
          </p:sp>
          <p:sp>
            <p:nvSpPr>
              <p:cNvPr id="11" name="TextBox 70">
                <a:extLst>
                  <a:ext uri="{FF2B5EF4-FFF2-40B4-BE49-F238E27FC236}">
                    <a16:creationId xmlns:a16="http://schemas.microsoft.com/office/drawing/2014/main" id="{83402B4C-2F23-793B-2506-8C248625FFB8}"/>
                  </a:ext>
                </a:extLst>
              </p:cNvPr>
              <p:cNvSpPr txBox="1">
                <a:spLocks noChangeArrowheads="1"/>
              </p:cNvSpPr>
              <p:nvPr/>
            </p:nvSpPr>
            <p:spPr bwMode="auto">
              <a:xfrm>
                <a:off x="7630888" y="3321401"/>
                <a:ext cx="807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charset="-128"/>
                    <a:cs typeface="Consolas" pitchFamily="49" charset="0"/>
                  </a:rPr>
                  <a:t>R.id=S.id</a:t>
                </a:r>
              </a:p>
            </p:txBody>
          </p:sp>
          <p:sp>
            <p:nvSpPr>
              <p:cNvPr id="12" name="TextBox 71">
                <a:extLst>
                  <a:ext uri="{FF2B5EF4-FFF2-40B4-BE49-F238E27FC236}">
                    <a16:creationId xmlns:a16="http://schemas.microsoft.com/office/drawing/2014/main" id="{099CA8D2-FDCD-EE46-7936-C5BAFF34B9D5}"/>
                  </a:ext>
                </a:extLst>
              </p:cNvPr>
              <p:cNvSpPr txBox="1">
                <a:spLocks noChangeArrowheads="1"/>
              </p:cNvSpPr>
              <p:nvPr/>
            </p:nvSpPr>
            <p:spPr bwMode="auto">
              <a:xfrm>
                <a:off x="7882482" y="3924204"/>
                <a:ext cx="807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charset="-128"/>
                    <a:cs typeface="Consolas" pitchFamily="49" charset="0"/>
                  </a:rPr>
                  <a:t>value&gt;100</a:t>
                </a:r>
              </a:p>
            </p:txBody>
          </p:sp>
          <p:sp>
            <p:nvSpPr>
              <p:cNvPr id="13" name="TextBox 72">
                <a:extLst>
                  <a:ext uri="{FF2B5EF4-FFF2-40B4-BE49-F238E27FC236}">
                    <a16:creationId xmlns:a16="http://schemas.microsoft.com/office/drawing/2014/main" id="{A6EA93A9-17CD-903B-5A88-76588460F56B}"/>
                  </a:ext>
                </a:extLst>
              </p:cNvPr>
              <p:cNvSpPr txBox="1">
                <a:spLocks noChangeArrowheads="1"/>
              </p:cNvSpPr>
              <p:nvPr/>
            </p:nvSpPr>
            <p:spPr bwMode="auto">
              <a:xfrm>
                <a:off x="7557910" y="2770755"/>
                <a:ext cx="11669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charset="-128"/>
                    <a:cs typeface="Consolas" pitchFamily="49" charset="0"/>
                  </a:rPr>
                  <a:t>R.id, </a:t>
                </a:r>
                <a:r>
                  <a:rPr kumimoji="0" lang="en-US" sz="1400" b="0" i="0" u="none" strike="noStrike" kern="1200" cap="none" spc="0" normalizeH="0" baseline="0" noProof="0" dirty="0" err="1">
                    <a:ln>
                      <a:noFill/>
                    </a:ln>
                    <a:solidFill>
                      <a:schemeClr val="accent1"/>
                    </a:solidFill>
                    <a:effectLst/>
                    <a:uLnTx/>
                    <a:uFillTx/>
                    <a:latin typeface="Inconsolata" panose="00000509000000000000" pitchFamily="49" charset="0"/>
                    <a:ea typeface="ＭＳ Ｐゴシック" charset="-128"/>
                    <a:cs typeface="Consolas" pitchFamily="49" charset="0"/>
                  </a:rPr>
                  <a:t>S.cdate</a:t>
                </a:r>
                <a:endParaRPr kumimoji="0" lang="en-US" sz="1400" b="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charset="-128"/>
                  <a:cs typeface="Consolas" pitchFamily="49" charset="0"/>
                </a:endParaRPr>
              </a:p>
            </p:txBody>
          </p:sp>
          <p:grpSp>
            <p:nvGrpSpPr>
              <p:cNvPr id="14" name="Join Op">
                <a:extLst>
                  <a:ext uri="{FF2B5EF4-FFF2-40B4-BE49-F238E27FC236}">
                    <a16:creationId xmlns:a16="http://schemas.microsoft.com/office/drawing/2014/main" id="{8D29F0CA-430C-5F88-6285-2D77262768F0}"/>
                  </a:ext>
                </a:extLst>
              </p:cNvPr>
              <p:cNvGrpSpPr/>
              <p:nvPr/>
            </p:nvGrpSpPr>
            <p:grpSpPr>
              <a:xfrm>
                <a:off x="7082856" y="3254068"/>
                <a:ext cx="503648" cy="384482"/>
                <a:chOff x="5195472" y="2425292"/>
                <a:chExt cx="503648" cy="384482"/>
              </a:xfrm>
            </p:grpSpPr>
            <p:sp>
              <p:nvSpPr>
                <p:cNvPr id="24" name="Rectangle 23" hidden="1">
                  <a:extLst>
                    <a:ext uri="{FF2B5EF4-FFF2-40B4-BE49-F238E27FC236}">
                      <a16:creationId xmlns:a16="http://schemas.microsoft.com/office/drawing/2014/main" id="{7109B260-6CAB-B1FB-7FFB-F6E5D66D9275}"/>
                    </a:ext>
                  </a:extLst>
                </p:cNvPr>
                <p:cNvSpPr/>
                <p:nvPr/>
              </p:nvSpPr>
              <p:spPr>
                <a:xfrm>
                  <a:off x="5222875" y="2473795"/>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hidden="1">
                  <a:extLst>
                    <a:ext uri="{FF2B5EF4-FFF2-40B4-BE49-F238E27FC236}">
                      <a16:creationId xmlns:a16="http://schemas.microsoft.com/office/drawing/2014/main" id="{9B90F256-EC2A-BA7B-F4E3-7B9E85F13CD7}"/>
                    </a:ext>
                  </a:extLst>
                </p:cNvPr>
                <p:cNvSpPr/>
                <p:nvPr/>
              </p:nvSpPr>
              <p:spPr>
                <a:xfrm>
                  <a:off x="5577201" y="2477838"/>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 Box 20">
                  <a:extLst>
                    <a:ext uri="{FF2B5EF4-FFF2-40B4-BE49-F238E27FC236}">
                      <a16:creationId xmlns:a16="http://schemas.microsoft.com/office/drawing/2014/main" id="{D45726DE-8163-87A0-87FF-9075B72D0217}"/>
                    </a:ext>
                  </a:extLst>
                </p:cNvPr>
                <p:cNvSpPr txBox="1">
                  <a:spLocks noChangeArrowheads="1"/>
                </p:cNvSpPr>
                <p:nvPr/>
              </p:nvSpPr>
              <p:spPr bwMode="auto">
                <a:xfrm>
                  <a:off x="5195472" y="2425292"/>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Calibri"/>
                      <a:ea typeface="ＭＳ Ｐゴシック" charset="-128"/>
                      <a:cs typeface="+mn-cs"/>
                    </a:rPr>
                    <a:t>⨝</a:t>
                  </a:r>
                </a:p>
              </p:txBody>
            </p:sp>
          </p:grpSp>
          <p:grpSp>
            <p:nvGrpSpPr>
              <p:cNvPr id="15" name="Filter Op">
                <a:extLst>
                  <a:ext uri="{FF2B5EF4-FFF2-40B4-BE49-F238E27FC236}">
                    <a16:creationId xmlns:a16="http://schemas.microsoft.com/office/drawing/2014/main" id="{97B251B1-4D7A-D3A1-100B-7B00155C11AF}"/>
                  </a:ext>
                </a:extLst>
              </p:cNvPr>
              <p:cNvGrpSpPr/>
              <p:nvPr/>
            </p:nvGrpSpPr>
            <p:grpSpPr>
              <a:xfrm>
                <a:off x="7501482" y="3840014"/>
                <a:ext cx="304800" cy="331936"/>
                <a:chOff x="5780945" y="3207779"/>
                <a:chExt cx="304800" cy="331936"/>
              </a:xfrm>
            </p:grpSpPr>
            <p:sp>
              <p:nvSpPr>
                <p:cNvPr id="22" name="Rectangle 21" hidden="1">
                  <a:extLst>
                    <a:ext uri="{FF2B5EF4-FFF2-40B4-BE49-F238E27FC236}">
                      <a16:creationId xmlns:a16="http://schemas.microsoft.com/office/drawing/2014/main" id="{C2A6B378-0ACE-F14A-1D0B-BA37CFF8550D}"/>
                    </a:ext>
                  </a:extLst>
                </p:cNvPr>
                <p:cNvSpPr/>
                <p:nvPr/>
              </p:nvSpPr>
              <p:spPr>
                <a:xfrm>
                  <a:off x="5963826" y="3207779"/>
                  <a:ext cx="121919" cy="33193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 Box 20">
                  <a:extLst>
                    <a:ext uri="{FF2B5EF4-FFF2-40B4-BE49-F238E27FC236}">
                      <a16:creationId xmlns:a16="http://schemas.microsoft.com/office/drawing/2014/main" id="{CFF5980C-3D66-4E3A-DE11-DB869F20CF15}"/>
                    </a:ext>
                  </a:extLst>
                </p:cNvPr>
                <p:cNvSpPr txBox="1">
                  <a:spLocks noChangeArrowheads="1"/>
                </p:cNvSpPr>
                <p:nvPr/>
              </p:nvSpPr>
              <p:spPr bwMode="auto">
                <a:xfrm>
                  <a:off x="5780945" y="322470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prstClr val="black">
                          <a:lumMod val="65000"/>
                          <a:lumOff val="35000"/>
                        </a:prstClr>
                      </a:solidFill>
                      <a:effectLst/>
                      <a:uLnTx/>
                      <a:uFillTx/>
                      <a:latin typeface="Symbol" pitchFamily="18" charset="2"/>
                      <a:ea typeface="ＭＳ Ｐゴシック" charset="-128"/>
                      <a:cs typeface="+mn-cs"/>
                    </a:rPr>
                    <a:t>s</a:t>
                  </a:r>
                  <a:endParaRPr kumimoji="0" lang="en-US" sz="4000" b="1" i="0" u="none" strike="noStrike" kern="1200" cap="none" spc="0" normalizeH="0" baseline="0" noProof="0" dirty="0">
                    <a:ln>
                      <a:noFill/>
                    </a:ln>
                    <a:solidFill>
                      <a:prstClr val="black">
                        <a:lumMod val="65000"/>
                        <a:lumOff val="35000"/>
                      </a:prstClr>
                    </a:solidFill>
                    <a:effectLst/>
                    <a:uLnTx/>
                    <a:uFillTx/>
                    <a:latin typeface="Symbol" pitchFamily="18" charset="2"/>
                    <a:ea typeface="ＭＳ Ｐゴシック" charset="-128"/>
                    <a:cs typeface="+mn-cs"/>
                  </a:endParaRPr>
                </a:p>
              </p:txBody>
            </p:sp>
          </p:grpSp>
          <p:sp>
            <p:nvSpPr>
              <p:cNvPr id="16" name="Text Box 20">
                <a:extLst>
                  <a:ext uri="{FF2B5EF4-FFF2-40B4-BE49-F238E27FC236}">
                    <a16:creationId xmlns:a16="http://schemas.microsoft.com/office/drawing/2014/main" id="{8BD8010C-64D2-5F44-CC97-E27A070CF8B4}"/>
                  </a:ext>
                </a:extLst>
              </p:cNvPr>
              <p:cNvSpPr txBox="1">
                <a:spLocks noChangeArrowheads="1"/>
              </p:cNvSpPr>
              <p:nvPr/>
            </p:nvSpPr>
            <p:spPr bwMode="auto">
              <a:xfrm>
                <a:off x="7175512" y="2676734"/>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800" b="1" i="0" u="none" strike="noStrike" kern="1200" cap="none" spc="0" normalizeH="0" baseline="0" noProof="0" dirty="0">
                    <a:ln>
                      <a:noFill/>
                    </a:ln>
                    <a:solidFill>
                      <a:prstClr val="black">
                        <a:lumMod val="65000"/>
                        <a:lumOff val="35000"/>
                      </a:prstClr>
                    </a:solidFill>
                    <a:effectLst/>
                    <a:uLnTx/>
                    <a:uFillTx/>
                    <a:latin typeface="Symbol" pitchFamily="18" charset="2"/>
                    <a:ea typeface="ＭＳ Ｐゴシック" charset="-128"/>
                    <a:cs typeface="+mn-cs"/>
                  </a:rPr>
                  <a:t>p</a:t>
                </a:r>
                <a:endParaRPr kumimoji="0" lang="en-US" sz="4000" b="1" i="0" u="none" strike="noStrike" kern="1200" cap="none" spc="0" normalizeH="0" baseline="0" noProof="0" dirty="0">
                  <a:ln>
                    <a:noFill/>
                  </a:ln>
                  <a:solidFill>
                    <a:prstClr val="black">
                      <a:lumMod val="65000"/>
                      <a:lumOff val="35000"/>
                    </a:prstClr>
                  </a:solidFill>
                  <a:effectLst/>
                  <a:uLnTx/>
                  <a:uFillTx/>
                  <a:latin typeface="Symbol" pitchFamily="18" charset="2"/>
                  <a:ea typeface="ＭＳ Ｐゴシック" charset="-128"/>
                  <a:cs typeface="+mn-cs"/>
                </a:endParaRPr>
              </a:p>
            </p:txBody>
          </p:sp>
          <p:cxnSp>
            <p:nvCxnSpPr>
              <p:cNvPr id="17" name="Straight Connector 35">
                <a:extLst>
                  <a:ext uri="{FF2B5EF4-FFF2-40B4-BE49-F238E27FC236}">
                    <a16:creationId xmlns:a16="http://schemas.microsoft.com/office/drawing/2014/main" id="{1794019A-F08C-B97A-FA3D-6B853D14710F}"/>
                  </a:ext>
                </a:extLst>
              </p:cNvPr>
              <p:cNvCxnSpPr>
                <a:cxnSpLocks noChangeShapeType="1"/>
                <a:stCxn id="9" idx="0"/>
                <a:endCxn id="24" idx="2"/>
              </p:cNvCxnSpPr>
              <p:nvPr/>
            </p:nvCxnSpPr>
            <p:spPr bwMode="auto">
              <a:xfrm flipV="1">
                <a:off x="6754596" y="3634507"/>
                <a:ext cx="416623" cy="717645"/>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8" name="Straight Connector 36">
                <a:extLst>
                  <a:ext uri="{FF2B5EF4-FFF2-40B4-BE49-F238E27FC236}">
                    <a16:creationId xmlns:a16="http://schemas.microsoft.com/office/drawing/2014/main" id="{E05B9392-3885-26FC-29C7-333962F026A8}"/>
                  </a:ext>
                </a:extLst>
              </p:cNvPr>
              <p:cNvCxnSpPr>
                <a:cxnSpLocks noChangeShapeType="1"/>
                <a:stCxn id="10" idx="0"/>
                <a:endCxn id="22" idx="2"/>
              </p:cNvCxnSpPr>
              <p:nvPr/>
            </p:nvCxnSpPr>
            <p:spPr bwMode="auto">
              <a:xfrm flipH="1" flipV="1">
                <a:off x="7745323" y="4171950"/>
                <a:ext cx="64051" cy="180201"/>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9" name="Straight Connector 39">
                <a:extLst>
                  <a:ext uri="{FF2B5EF4-FFF2-40B4-BE49-F238E27FC236}">
                    <a16:creationId xmlns:a16="http://schemas.microsoft.com/office/drawing/2014/main" id="{F9123698-70C8-F492-471B-633B97181311}"/>
                  </a:ext>
                </a:extLst>
              </p:cNvPr>
              <p:cNvCxnSpPr>
                <a:cxnSpLocks noChangeShapeType="1"/>
              </p:cNvCxnSpPr>
              <p:nvPr/>
            </p:nvCxnSpPr>
            <p:spPr bwMode="auto">
              <a:xfrm flipH="1" flipV="1">
                <a:off x="7319963" y="3059407"/>
                <a:ext cx="4263" cy="235443"/>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20" name="Straight Connector 42">
                <a:extLst>
                  <a:ext uri="{FF2B5EF4-FFF2-40B4-BE49-F238E27FC236}">
                    <a16:creationId xmlns:a16="http://schemas.microsoft.com/office/drawing/2014/main" id="{5525A6FD-C635-15E1-A412-160F720E49CB}"/>
                  </a:ext>
                </a:extLst>
              </p:cNvPr>
              <p:cNvCxnSpPr>
                <a:cxnSpLocks noChangeShapeType="1"/>
                <a:stCxn id="23" idx="0"/>
                <a:endCxn id="25" idx="2"/>
              </p:cNvCxnSpPr>
              <p:nvPr/>
            </p:nvCxnSpPr>
            <p:spPr bwMode="auto">
              <a:xfrm flipH="1" flipV="1">
                <a:off x="7525545" y="3638550"/>
                <a:ext cx="88209" cy="218386"/>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21" name="Straight Connector 39">
                <a:extLst>
                  <a:ext uri="{FF2B5EF4-FFF2-40B4-BE49-F238E27FC236}">
                    <a16:creationId xmlns:a16="http://schemas.microsoft.com/office/drawing/2014/main" id="{2445A685-162C-D3D3-02A5-553829D19C68}"/>
                  </a:ext>
                </a:extLst>
              </p:cNvPr>
              <p:cNvCxnSpPr>
                <a:cxnSpLocks noChangeShapeType="1"/>
              </p:cNvCxnSpPr>
              <p:nvPr/>
            </p:nvCxnSpPr>
            <p:spPr bwMode="auto">
              <a:xfrm flipV="1">
                <a:off x="7325410" y="2466176"/>
                <a:ext cx="1662" cy="225118"/>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grpSp>
      <p:sp>
        <p:nvSpPr>
          <p:cNvPr id="49" name="Text Box 4">
            <a:extLst>
              <a:ext uri="{FF2B5EF4-FFF2-40B4-BE49-F238E27FC236}">
                <a16:creationId xmlns:a16="http://schemas.microsoft.com/office/drawing/2014/main" id="{B52C0B1E-B68C-8C8E-44BA-453C17741942}"/>
              </a:ext>
            </a:extLst>
          </p:cNvPr>
          <p:cNvSpPr txBox="1">
            <a:spLocks noChangeArrowheads="1"/>
          </p:cNvSpPr>
          <p:nvPr/>
        </p:nvSpPr>
        <p:spPr bwMode="auto">
          <a:xfrm>
            <a:off x="6096000" y="819150"/>
            <a:ext cx="2895600" cy="1200329"/>
          </a:xfrm>
          <a:prstGeom prst="rect">
            <a:avLst/>
          </a:prstGeom>
          <a:solidFill>
            <a:schemeClr val="bg1">
              <a:lumMod val="85000"/>
            </a:schemeClr>
          </a:solidFill>
          <a:ln w="19050">
            <a:solidFill>
              <a:schemeClr val="tx1">
                <a:lumMod val="65000"/>
                <a:lumOff val="35000"/>
              </a:schemeClr>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R.id, </a:t>
            </a:r>
            <a:r>
              <a:rPr lang="en-US" b="0" dirty="0" err="1">
                <a:solidFill>
                  <a:schemeClr val="tx1">
                    <a:lumMod val="65000"/>
                    <a:lumOff val="35000"/>
                  </a:schemeClr>
                </a:solidFill>
              </a:rPr>
              <a:t>S.cdate</a:t>
            </a:r>
            <a:endParaRPr lang="en-US" b="0" dirty="0">
              <a:solidFill>
                <a:schemeClr val="tx1">
                  <a:lumMod val="65000"/>
                  <a:lumOff val="35000"/>
                </a:schemeClr>
              </a:solidFill>
            </a:endParaRPr>
          </a:p>
          <a:p>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R </a:t>
            </a:r>
            <a:r>
              <a:rPr lang="en-US" dirty="0">
                <a:solidFill>
                  <a:schemeClr val="tx1">
                    <a:lumMod val="65000"/>
                    <a:lumOff val="35000"/>
                  </a:schemeClr>
                </a:solidFill>
              </a:rPr>
              <a:t>JOIN</a:t>
            </a:r>
            <a:r>
              <a:rPr lang="en-US" b="0" dirty="0">
                <a:solidFill>
                  <a:schemeClr val="tx1">
                    <a:lumMod val="65000"/>
                    <a:lumOff val="35000"/>
                  </a:schemeClr>
                </a:solidFill>
              </a:rPr>
              <a:t> S</a:t>
            </a:r>
          </a:p>
          <a:p>
            <a:r>
              <a:rPr lang="en-US" b="0" dirty="0">
                <a:solidFill>
                  <a:schemeClr val="tx1">
                    <a:lumMod val="65000"/>
                    <a:lumOff val="35000"/>
                  </a:schemeClr>
                </a:solidFill>
              </a:rPr>
              <a:t>    </a:t>
            </a:r>
            <a:r>
              <a:rPr lang="en-US" dirty="0">
                <a:solidFill>
                  <a:schemeClr val="tx1">
                    <a:lumMod val="65000"/>
                    <a:lumOff val="35000"/>
                  </a:schemeClr>
                </a:solidFill>
              </a:rPr>
              <a:t>ON</a:t>
            </a:r>
            <a:r>
              <a:rPr lang="en-US" b="0" dirty="0">
                <a:solidFill>
                  <a:schemeClr val="tx1">
                    <a:lumMod val="65000"/>
                    <a:lumOff val="35000"/>
                  </a:schemeClr>
                </a:solidFill>
              </a:rPr>
              <a:t> R.id = S.id</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S.value</a:t>
            </a:r>
            <a:r>
              <a:rPr lang="en-US" b="0" dirty="0">
                <a:solidFill>
                  <a:schemeClr val="tx1">
                    <a:lumMod val="65000"/>
                    <a:lumOff val="35000"/>
                  </a:schemeClr>
                </a:solidFill>
              </a:rPr>
              <a:t> &gt; 100</a:t>
            </a:r>
          </a:p>
        </p:txBody>
      </p:sp>
    </p:spTree>
    <p:extLst>
      <p:ext uri="{BB962C8B-B14F-4D97-AF65-F5344CB8AC3E}">
        <p14:creationId xmlns:p14="http://schemas.microsoft.com/office/powerpoint/2010/main" val="2724122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C78142B9-758B-A851-877F-9933F85548A6}"/>
              </a:ext>
            </a:extLst>
          </p:cNvPr>
          <p:cNvGrpSpPr/>
          <p:nvPr/>
        </p:nvGrpSpPr>
        <p:grpSpPr>
          <a:xfrm>
            <a:off x="5429818" y="1123950"/>
            <a:ext cx="2952182" cy="826532"/>
            <a:chOff x="5867400" y="2583418"/>
            <a:chExt cx="2952182" cy="826532"/>
          </a:xfrm>
        </p:grpSpPr>
        <p:sp>
          <p:nvSpPr>
            <p:cNvPr id="58" name="TextBox 57">
              <a:extLst>
                <a:ext uri="{FF2B5EF4-FFF2-40B4-BE49-F238E27FC236}">
                  <a16:creationId xmlns:a16="http://schemas.microsoft.com/office/drawing/2014/main" id="{1A4452CA-1B30-A4A0-2743-D90C900476F1}"/>
                </a:ext>
              </a:extLst>
            </p:cNvPr>
            <p:cNvSpPr txBox="1"/>
            <p:nvPr/>
          </p:nvSpPr>
          <p:spPr>
            <a:xfrm>
              <a:off x="5867400" y="2583418"/>
              <a:ext cx="2669320" cy="369332"/>
            </a:xfrm>
            <a:prstGeom prst="rect">
              <a:avLst/>
            </a:prstGeom>
            <a:noFill/>
          </p:spPr>
          <p:txBody>
            <a:bodyPr wrap="none" rtlCol="0">
              <a:spAutoFit/>
            </a:bodyPr>
            <a:lstStyle/>
            <a:p>
              <a:r>
                <a:rPr lang="en-US" b="1" i="1" dirty="0">
                  <a:solidFill>
                    <a:schemeClr val="tx1">
                      <a:lumMod val="65000"/>
                      <a:lumOff val="35000"/>
                    </a:schemeClr>
                  </a:solidFill>
                </a:rPr>
                <a:t>File of 6 pages (logical view):</a:t>
              </a:r>
            </a:p>
          </p:txBody>
        </p:sp>
        <p:sp>
          <p:nvSpPr>
            <p:cNvPr id="70" name="Rectangle 69">
              <a:extLst>
                <a:ext uri="{FF2B5EF4-FFF2-40B4-BE49-F238E27FC236}">
                  <a16:creationId xmlns:a16="http://schemas.microsoft.com/office/drawing/2014/main" id="{28297397-356E-62EF-A4E0-35B0B1539420}"/>
                </a:ext>
              </a:extLst>
            </p:cNvPr>
            <p:cNvSpPr>
              <a:spLocks noChangeAspect="1"/>
            </p:cNvSpPr>
            <p:nvPr/>
          </p:nvSpPr>
          <p:spPr>
            <a:xfrm>
              <a:off x="5943600" y="2952750"/>
              <a:ext cx="457200" cy="457200"/>
            </a:xfrm>
            <a:prstGeom prst="rect">
              <a:avLst/>
            </a:prstGeom>
            <a:solidFill>
              <a:schemeClr val="accent6"/>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solidFill>
                    <a:schemeClr val="tx1">
                      <a:lumMod val="65000"/>
                      <a:lumOff val="35000"/>
                    </a:schemeClr>
                  </a:solidFill>
                  <a:latin typeface="Inconsolata" panose="00000509000000000000" pitchFamily="49" charset="0"/>
                </a:rPr>
                <a:t>page</a:t>
              </a:r>
              <a:br>
                <a:rPr lang="en-US" sz="1200" b="1" dirty="0">
                  <a:solidFill>
                    <a:schemeClr val="tx1">
                      <a:lumMod val="65000"/>
                      <a:lumOff val="35000"/>
                    </a:schemeClr>
                  </a:solidFill>
                  <a:latin typeface="Inconsolata" panose="00000509000000000000" pitchFamily="49" charset="0"/>
                </a:rPr>
              </a:br>
              <a:r>
                <a:rPr lang="en-US" sz="1200" b="1" dirty="0">
                  <a:solidFill>
                    <a:schemeClr val="tx1">
                      <a:lumMod val="65000"/>
                      <a:lumOff val="35000"/>
                    </a:schemeClr>
                  </a:solidFill>
                  <a:latin typeface="Inconsolata" panose="00000509000000000000" pitchFamily="49" charset="0"/>
                </a:rPr>
                <a:t>1</a:t>
              </a:r>
            </a:p>
          </p:txBody>
        </p:sp>
        <p:sp>
          <p:nvSpPr>
            <p:cNvPr id="71" name="Rectangle 70">
              <a:extLst>
                <a:ext uri="{FF2B5EF4-FFF2-40B4-BE49-F238E27FC236}">
                  <a16:creationId xmlns:a16="http://schemas.microsoft.com/office/drawing/2014/main" id="{1B7B2FD9-273F-7C7D-7E4F-25D2BD110A23}"/>
                </a:ext>
              </a:extLst>
            </p:cNvPr>
            <p:cNvSpPr>
              <a:spLocks noChangeAspect="1"/>
            </p:cNvSpPr>
            <p:nvPr/>
          </p:nvSpPr>
          <p:spPr>
            <a:xfrm>
              <a:off x="6427356" y="2952750"/>
              <a:ext cx="457200" cy="457200"/>
            </a:xfrm>
            <a:prstGeom prst="rect">
              <a:avLst/>
            </a:prstGeom>
            <a:solidFill>
              <a:schemeClr val="accent6"/>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solidFill>
                    <a:schemeClr val="tx1">
                      <a:lumMod val="65000"/>
                      <a:lumOff val="35000"/>
                    </a:schemeClr>
                  </a:solidFill>
                  <a:latin typeface="Inconsolata" panose="00000509000000000000" pitchFamily="49" charset="0"/>
                </a:rPr>
                <a:t>page</a:t>
              </a:r>
              <a:br>
                <a:rPr lang="en-US" sz="1200" b="1" dirty="0">
                  <a:solidFill>
                    <a:schemeClr val="tx1">
                      <a:lumMod val="65000"/>
                      <a:lumOff val="35000"/>
                    </a:schemeClr>
                  </a:solidFill>
                  <a:latin typeface="Inconsolata" panose="00000509000000000000" pitchFamily="49" charset="0"/>
                </a:rPr>
              </a:br>
              <a:r>
                <a:rPr lang="en-US" sz="1200" b="1" dirty="0">
                  <a:solidFill>
                    <a:schemeClr val="tx1">
                      <a:lumMod val="65000"/>
                      <a:lumOff val="35000"/>
                    </a:schemeClr>
                  </a:solidFill>
                  <a:latin typeface="Inconsolata" panose="00000509000000000000" pitchFamily="49" charset="0"/>
                </a:rPr>
                <a:t>2</a:t>
              </a:r>
            </a:p>
          </p:txBody>
        </p:sp>
        <p:sp>
          <p:nvSpPr>
            <p:cNvPr id="77" name="Rectangle 76">
              <a:extLst>
                <a:ext uri="{FF2B5EF4-FFF2-40B4-BE49-F238E27FC236}">
                  <a16:creationId xmlns:a16="http://schemas.microsoft.com/office/drawing/2014/main" id="{FDED6989-228F-BBA0-EA75-76712B4DF0C3}"/>
                </a:ext>
              </a:extLst>
            </p:cNvPr>
            <p:cNvSpPr>
              <a:spLocks noChangeAspect="1"/>
            </p:cNvSpPr>
            <p:nvPr/>
          </p:nvSpPr>
          <p:spPr>
            <a:xfrm>
              <a:off x="6911112" y="2952750"/>
              <a:ext cx="457200" cy="457200"/>
            </a:xfrm>
            <a:prstGeom prst="rect">
              <a:avLst/>
            </a:prstGeom>
            <a:solidFill>
              <a:schemeClr val="accent6"/>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solidFill>
                    <a:schemeClr val="tx1">
                      <a:lumMod val="65000"/>
                      <a:lumOff val="35000"/>
                    </a:schemeClr>
                  </a:solidFill>
                  <a:latin typeface="Inconsolata" panose="00000509000000000000" pitchFamily="49" charset="0"/>
                </a:rPr>
                <a:t>page</a:t>
              </a:r>
              <a:br>
                <a:rPr lang="en-US" sz="1200" b="1" dirty="0">
                  <a:solidFill>
                    <a:schemeClr val="tx1">
                      <a:lumMod val="65000"/>
                      <a:lumOff val="35000"/>
                    </a:schemeClr>
                  </a:solidFill>
                  <a:latin typeface="Inconsolata" panose="00000509000000000000" pitchFamily="49" charset="0"/>
                </a:rPr>
              </a:br>
              <a:r>
                <a:rPr lang="en-US" sz="1200" b="1" dirty="0">
                  <a:solidFill>
                    <a:schemeClr val="tx1">
                      <a:lumMod val="65000"/>
                      <a:lumOff val="35000"/>
                    </a:schemeClr>
                  </a:solidFill>
                  <a:latin typeface="Inconsolata" panose="00000509000000000000" pitchFamily="49" charset="0"/>
                </a:rPr>
                <a:t>3</a:t>
              </a:r>
            </a:p>
          </p:txBody>
        </p:sp>
        <p:sp>
          <p:nvSpPr>
            <p:cNvPr id="78" name="Rectangle 77">
              <a:extLst>
                <a:ext uri="{FF2B5EF4-FFF2-40B4-BE49-F238E27FC236}">
                  <a16:creationId xmlns:a16="http://schemas.microsoft.com/office/drawing/2014/main" id="{0540E8DA-38C4-F167-BD9B-207D70331502}"/>
                </a:ext>
              </a:extLst>
            </p:cNvPr>
            <p:cNvSpPr>
              <a:spLocks noChangeAspect="1"/>
            </p:cNvSpPr>
            <p:nvPr/>
          </p:nvSpPr>
          <p:spPr>
            <a:xfrm>
              <a:off x="7394868" y="2952750"/>
              <a:ext cx="457200" cy="457200"/>
            </a:xfrm>
            <a:prstGeom prst="rect">
              <a:avLst/>
            </a:prstGeom>
            <a:solidFill>
              <a:schemeClr val="accent6"/>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solidFill>
                    <a:schemeClr val="tx1">
                      <a:lumMod val="65000"/>
                      <a:lumOff val="35000"/>
                    </a:schemeClr>
                  </a:solidFill>
                  <a:latin typeface="Inconsolata" panose="00000509000000000000" pitchFamily="49" charset="0"/>
                </a:rPr>
                <a:t>page</a:t>
              </a:r>
              <a:br>
                <a:rPr lang="en-US" sz="1200" b="1" dirty="0">
                  <a:solidFill>
                    <a:schemeClr val="tx1">
                      <a:lumMod val="65000"/>
                      <a:lumOff val="35000"/>
                    </a:schemeClr>
                  </a:solidFill>
                  <a:latin typeface="Inconsolata" panose="00000509000000000000" pitchFamily="49" charset="0"/>
                </a:rPr>
              </a:br>
              <a:r>
                <a:rPr lang="en-US" sz="1200" b="1" dirty="0">
                  <a:solidFill>
                    <a:schemeClr val="tx1">
                      <a:lumMod val="65000"/>
                      <a:lumOff val="35000"/>
                    </a:schemeClr>
                  </a:solidFill>
                  <a:latin typeface="Inconsolata" panose="00000509000000000000" pitchFamily="49" charset="0"/>
                </a:rPr>
                <a:t>4</a:t>
              </a:r>
            </a:p>
          </p:txBody>
        </p:sp>
        <p:sp>
          <p:nvSpPr>
            <p:cNvPr id="79" name="Rectangle 78">
              <a:extLst>
                <a:ext uri="{FF2B5EF4-FFF2-40B4-BE49-F238E27FC236}">
                  <a16:creationId xmlns:a16="http://schemas.microsoft.com/office/drawing/2014/main" id="{571629E0-E139-A95B-548E-87FEAA9869BA}"/>
                </a:ext>
              </a:extLst>
            </p:cNvPr>
            <p:cNvSpPr>
              <a:spLocks noChangeAspect="1"/>
            </p:cNvSpPr>
            <p:nvPr/>
          </p:nvSpPr>
          <p:spPr>
            <a:xfrm>
              <a:off x="7878624" y="2952750"/>
              <a:ext cx="457200" cy="457200"/>
            </a:xfrm>
            <a:prstGeom prst="rect">
              <a:avLst/>
            </a:prstGeom>
            <a:solidFill>
              <a:schemeClr val="accent6"/>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solidFill>
                    <a:schemeClr val="tx1">
                      <a:lumMod val="65000"/>
                      <a:lumOff val="35000"/>
                    </a:schemeClr>
                  </a:solidFill>
                  <a:latin typeface="Inconsolata" panose="00000509000000000000" pitchFamily="49" charset="0"/>
                </a:rPr>
                <a:t>page</a:t>
              </a:r>
              <a:br>
                <a:rPr lang="en-US" sz="1200" b="1" dirty="0">
                  <a:solidFill>
                    <a:schemeClr val="tx1">
                      <a:lumMod val="65000"/>
                      <a:lumOff val="35000"/>
                    </a:schemeClr>
                  </a:solidFill>
                  <a:latin typeface="Inconsolata" panose="00000509000000000000" pitchFamily="49" charset="0"/>
                </a:rPr>
              </a:br>
              <a:r>
                <a:rPr lang="en-US" sz="1200" b="1" dirty="0">
                  <a:solidFill>
                    <a:schemeClr val="tx1">
                      <a:lumMod val="65000"/>
                      <a:lumOff val="35000"/>
                    </a:schemeClr>
                  </a:solidFill>
                  <a:latin typeface="Inconsolata" panose="00000509000000000000" pitchFamily="49" charset="0"/>
                </a:rPr>
                <a:t>5</a:t>
              </a:r>
            </a:p>
          </p:txBody>
        </p:sp>
        <p:sp>
          <p:nvSpPr>
            <p:cNvPr id="80" name="Rectangle 79">
              <a:extLst>
                <a:ext uri="{FF2B5EF4-FFF2-40B4-BE49-F238E27FC236}">
                  <a16:creationId xmlns:a16="http://schemas.microsoft.com/office/drawing/2014/main" id="{EB0BB4F5-F5CE-6D46-F1F0-FDBAD08168A6}"/>
                </a:ext>
              </a:extLst>
            </p:cNvPr>
            <p:cNvSpPr>
              <a:spLocks noChangeAspect="1"/>
            </p:cNvSpPr>
            <p:nvPr/>
          </p:nvSpPr>
          <p:spPr>
            <a:xfrm>
              <a:off x="8362382" y="2952750"/>
              <a:ext cx="457200" cy="457200"/>
            </a:xfrm>
            <a:prstGeom prst="rect">
              <a:avLst/>
            </a:prstGeom>
            <a:solidFill>
              <a:schemeClr val="accent6"/>
            </a:solidFill>
            <a:ln w="63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solidFill>
                    <a:schemeClr val="tx1">
                      <a:lumMod val="65000"/>
                      <a:lumOff val="35000"/>
                    </a:schemeClr>
                  </a:solidFill>
                  <a:latin typeface="Inconsolata" panose="00000509000000000000" pitchFamily="49" charset="0"/>
                </a:rPr>
                <a:t>page</a:t>
              </a:r>
              <a:br>
                <a:rPr lang="en-US" sz="1200" b="1" dirty="0">
                  <a:solidFill>
                    <a:schemeClr val="tx1">
                      <a:lumMod val="65000"/>
                      <a:lumOff val="35000"/>
                    </a:schemeClr>
                  </a:solidFill>
                  <a:latin typeface="Inconsolata" panose="00000509000000000000" pitchFamily="49" charset="0"/>
                </a:rPr>
              </a:br>
              <a:r>
                <a:rPr lang="en-US" sz="1200" b="1" dirty="0">
                  <a:solidFill>
                    <a:schemeClr val="tx1">
                      <a:lumMod val="65000"/>
                      <a:lumOff val="35000"/>
                    </a:schemeClr>
                  </a:solidFill>
                  <a:latin typeface="Inconsolata" panose="00000509000000000000" pitchFamily="49" charset="0"/>
                </a:rPr>
                <a:t>6</a:t>
              </a:r>
            </a:p>
          </p:txBody>
        </p:sp>
      </p:grpSp>
      <p:sp>
        <p:nvSpPr>
          <p:cNvPr id="3" name="Title 2">
            <a:extLst>
              <a:ext uri="{FF2B5EF4-FFF2-40B4-BE49-F238E27FC236}">
                <a16:creationId xmlns:a16="http://schemas.microsoft.com/office/drawing/2014/main" id="{7A2FF027-D67C-49C8-8641-6B4809B432CC}"/>
              </a:ext>
            </a:extLst>
          </p:cNvPr>
          <p:cNvSpPr>
            <a:spLocks noGrp="1"/>
          </p:cNvSpPr>
          <p:nvPr>
            <p:ph type="title"/>
          </p:nvPr>
        </p:nvSpPr>
        <p:spPr/>
        <p:txBody>
          <a:bodyPr/>
          <a:lstStyle/>
          <a:p>
            <a:r>
              <a:rPr lang="en-US"/>
              <a:t>RAID for Multi-Disk </a:t>
            </a:r>
            <a:r>
              <a:rPr lang="en-US" dirty="0"/>
              <a:t>Parallelism</a:t>
            </a:r>
          </a:p>
        </p:txBody>
      </p:sp>
      <p:sp>
        <p:nvSpPr>
          <p:cNvPr id="4" name="Content Placeholder 3">
            <a:extLst>
              <a:ext uri="{FF2B5EF4-FFF2-40B4-BE49-F238E27FC236}">
                <a16:creationId xmlns:a16="http://schemas.microsoft.com/office/drawing/2014/main" id="{8BC37B6D-C6C5-466A-B1C9-99F324286390}"/>
              </a:ext>
            </a:extLst>
          </p:cNvPr>
          <p:cNvSpPr>
            <a:spLocks noGrp="1"/>
          </p:cNvSpPr>
          <p:nvPr>
            <p:ph idx="1"/>
          </p:nvPr>
        </p:nvSpPr>
        <p:spPr>
          <a:xfrm>
            <a:off x="458183" y="807482"/>
            <a:ext cx="4754880" cy="3657600"/>
          </a:xfrm>
        </p:spPr>
        <p:txBody>
          <a:bodyPr/>
          <a:lstStyle/>
          <a:p>
            <a:r>
              <a:rPr lang="en-US" dirty="0"/>
              <a:t>Store data across multiple disks to improve performance + durability.</a:t>
            </a:r>
          </a:p>
          <a:p>
            <a:endParaRPr lang="en-US" sz="1200" b="1" dirty="0"/>
          </a:p>
          <a:p>
            <a:r>
              <a:rPr lang="en-US" b="1" dirty="0"/>
              <a:t>Hardware-based:</a:t>
            </a:r>
            <a:r>
              <a:rPr lang="en-US" dirty="0"/>
              <a:t> I/O controller makes multiple physical devices appear as single logical device.</a:t>
            </a:r>
          </a:p>
          <a:p>
            <a:pPr lvl="1"/>
            <a:r>
              <a:rPr lang="en-US" dirty="0"/>
              <a:t>Transparent to DBMS (e.g., RAID).</a:t>
            </a:r>
          </a:p>
          <a:p>
            <a:endParaRPr lang="en-US" sz="1200" b="1" dirty="0"/>
          </a:p>
          <a:p>
            <a:r>
              <a:rPr lang="en-US" b="1" dirty="0"/>
              <a:t>Software-based:</a:t>
            </a:r>
            <a:r>
              <a:rPr lang="en-US" dirty="0"/>
              <a:t> DBMS manages erasure codes at the file/object level.</a:t>
            </a:r>
          </a:p>
          <a:p>
            <a:pPr lvl="1"/>
            <a:r>
              <a:rPr lang="en-US" dirty="0"/>
              <a:t>Faster and more flexible.</a:t>
            </a:r>
          </a:p>
        </p:txBody>
      </p:sp>
      <p:sp>
        <p:nvSpPr>
          <p:cNvPr id="20" name="Slide Number Placeholder 3">
            <a:extLst>
              <a:ext uri="{FF2B5EF4-FFF2-40B4-BE49-F238E27FC236}">
                <a16:creationId xmlns:a16="http://schemas.microsoft.com/office/drawing/2014/main" id="{D72631D3-A88D-08F3-096E-D224553C4EAD}"/>
              </a:ext>
            </a:extLst>
          </p:cNvPr>
          <p:cNvSpPr>
            <a:spLocks noGrp="1"/>
          </p:cNvSpPr>
          <p:nvPr>
            <p:ph type="sldNum" sz="quarter" idx="4"/>
          </p:nvPr>
        </p:nvSpPr>
        <p:spPr/>
        <p:txBody>
          <a:bodyPr/>
          <a:lstStyle/>
          <a:p>
            <a:fld id="{97DD1AB5-42BA-4E8A-BFEE-435884E16AAB}" type="slidenum">
              <a:rPr lang="en-US" smtClean="0"/>
              <a:pPr/>
              <a:t>30</a:t>
            </a:fld>
            <a:endParaRPr lang="en-US" dirty="0"/>
          </a:p>
        </p:txBody>
      </p:sp>
      <p:grpSp>
        <p:nvGrpSpPr>
          <p:cNvPr id="95" name="Group 94">
            <a:extLst>
              <a:ext uri="{FF2B5EF4-FFF2-40B4-BE49-F238E27FC236}">
                <a16:creationId xmlns:a16="http://schemas.microsoft.com/office/drawing/2014/main" id="{D4D6C008-276A-9DB6-BDFA-0C1209F73F62}"/>
              </a:ext>
            </a:extLst>
          </p:cNvPr>
          <p:cNvGrpSpPr/>
          <p:nvPr/>
        </p:nvGrpSpPr>
        <p:grpSpPr>
          <a:xfrm>
            <a:off x="5302250" y="2636282"/>
            <a:ext cx="3280064" cy="1764268"/>
            <a:chOff x="5460319" y="3333750"/>
            <a:chExt cx="3280064" cy="1764268"/>
          </a:xfrm>
        </p:grpSpPr>
        <p:pic>
          <p:nvPicPr>
            <p:cNvPr id="51" name="Picture 4">
              <a:extLst>
                <a:ext uri="{FF2B5EF4-FFF2-40B4-BE49-F238E27FC236}">
                  <a16:creationId xmlns:a16="http://schemas.microsoft.com/office/drawing/2014/main" id="{C218B681-9C88-5102-915F-DD4F948A544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48529" y="3349491"/>
              <a:ext cx="917506" cy="1267033"/>
            </a:xfrm>
            <a:prstGeom prst="rect">
              <a:avLst/>
            </a:prstGeom>
          </p:spPr>
        </p:pic>
        <p:pic>
          <p:nvPicPr>
            <p:cNvPr id="83" name="Picture 4">
              <a:extLst>
                <a:ext uri="{FF2B5EF4-FFF2-40B4-BE49-F238E27FC236}">
                  <a16:creationId xmlns:a16="http://schemas.microsoft.com/office/drawing/2014/main" id="{EA1FBC40-B001-1DE2-F625-4B4DE591AA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50933" y="3341705"/>
              <a:ext cx="917506" cy="1267033"/>
            </a:xfrm>
            <a:prstGeom prst="rect">
              <a:avLst/>
            </a:prstGeom>
          </p:spPr>
        </p:pic>
        <p:pic>
          <p:nvPicPr>
            <p:cNvPr id="86" name="Picture 4">
              <a:extLst>
                <a:ext uri="{FF2B5EF4-FFF2-40B4-BE49-F238E27FC236}">
                  <a16:creationId xmlns:a16="http://schemas.microsoft.com/office/drawing/2014/main" id="{E33D1C1E-0D23-5517-9421-AE9F949D8BC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18683" y="3333750"/>
              <a:ext cx="917506" cy="1267033"/>
            </a:xfrm>
            <a:prstGeom prst="rect">
              <a:avLst/>
            </a:prstGeom>
          </p:spPr>
        </p:pic>
        <p:sp>
          <p:nvSpPr>
            <p:cNvPr id="90" name="TextBox 89">
              <a:extLst>
                <a:ext uri="{FF2B5EF4-FFF2-40B4-BE49-F238E27FC236}">
                  <a16:creationId xmlns:a16="http://schemas.microsoft.com/office/drawing/2014/main" id="{5430E1E3-717D-6ECB-30AC-1219E8EF925F}"/>
                </a:ext>
              </a:extLst>
            </p:cNvPr>
            <p:cNvSpPr txBox="1"/>
            <p:nvPr/>
          </p:nvSpPr>
          <p:spPr>
            <a:xfrm>
              <a:off x="5460319" y="4728686"/>
              <a:ext cx="3280064" cy="369332"/>
            </a:xfrm>
            <a:prstGeom prst="rect">
              <a:avLst/>
            </a:prstGeom>
            <a:noFill/>
          </p:spPr>
          <p:txBody>
            <a:bodyPr wrap="square" rtlCol="0">
              <a:spAutoFit/>
            </a:bodyPr>
            <a:lstStyle>
              <a:defPPr>
                <a:defRPr lang="en-US"/>
              </a:defPPr>
              <a:lvl1pPr>
                <a:defRPr b="1" i="1">
                  <a:solidFill>
                    <a:schemeClr val="tx1">
                      <a:lumMod val="65000"/>
                      <a:lumOff val="35000"/>
                    </a:schemeClr>
                  </a:solidFill>
                </a:defRPr>
              </a:lvl1pPr>
            </a:lstStyle>
            <a:p>
              <a:pPr algn="ctr"/>
              <a:r>
                <a:rPr lang="en-US" dirty="0"/>
                <a:t>Physical layout of pages across disks</a:t>
              </a:r>
            </a:p>
          </p:txBody>
        </p:sp>
      </p:grpSp>
      <p:sp>
        <p:nvSpPr>
          <p:cNvPr id="69" name="Rectangle 68">
            <a:extLst>
              <a:ext uri="{FF2B5EF4-FFF2-40B4-BE49-F238E27FC236}">
                <a16:creationId xmlns:a16="http://schemas.microsoft.com/office/drawing/2014/main" id="{443D89E9-A435-431E-B660-01CF35FC9955}"/>
              </a:ext>
            </a:extLst>
          </p:cNvPr>
          <p:cNvSpPr>
            <a:spLocks noChangeAspect="1"/>
          </p:cNvSpPr>
          <p:nvPr/>
        </p:nvSpPr>
        <p:spPr>
          <a:xfrm>
            <a:off x="5627014" y="3245661"/>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4</a:t>
            </a:r>
          </a:p>
        </p:txBody>
      </p:sp>
      <p:sp>
        <p:nvSpPr>
          <p:cNvPr id="82" name="Rectangle 81">
            <a:extLst>
              <a:ext uri="{FF2B5EF4-FFF2-40B4-BE49-F238E27FC236}">
                <a16:creationId xmlns:a16="http://schemas.microsoft.com/office/drawing/2014/main" id="{FD63F0E7-F45C-F558-457D-97212D68C096}"/>
              </a:ext>
            </a:extLst>
          </p:cNvPr>
          <p:cNvSpPr>
            <a:spLocks noChangeAspect="1"/>
          </p:cNvSpPr>
          <p:nvPr/>
        </p:nvSpPr>
        <p:spPr>
          <a:xfrm>
            <a:off x="5626100" y="2728223"/>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1</a:t>
            </a:r>
          </a:p>
        </p:txBody>
      </p:sp>
      <p:sp>
        <p:nvSpPr>
          <p:cNvPr id="84" name="Rectangle 83">
            <a:extLst>
              <a:ext uri="{FF2B5EF4-FFF2-40B4-BE49-F238E27FC236}">
                <a16:creationId xmlns:a16="http://schemas.microsoft.com/office/drawing/2014/main" id="{0E289BBF-6066-F629-5C30-C88FB48C6E7E}"/>
              </a:ext>
            </a:extLst>
          </p:cNvPr>
          <p:cNvSpPr>
            <a:spLocks noChangeAspect="1"/>
          </p:cNvSpPr>
          <p:nvPr/>
        </p:nvSpPr>
        <p:spPr>
          <a:xfrm>
            <a:off x="6723067" y="3237875"/>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5</a:t>
            </a:r>
          </a:p>
        </p:txBody>
      </p:sp>
      <p:sp>
        <p:nvSpPr>
          <p:cNvPr id="85" name="Rectangle 84">
            <a:extLst>
              <a:ext uri="{FF2B5EF4-FFF2-40B4-BE49-F238E27FC236}">
                <a16:creationId xmlns:a16="http://schemas.microsoft.com/office/drawing/2014/main" id="{BFC26096-6FE5-095E-705E-BD3F4546232C}"/>
              </a:ext>
            </a:extLst>
          </p:cNvPr>
          <p:cNvSpPr>
            <a:spLocks noChangeAspect="1"/>
          </p:cNvSpPr>
          <p:nvPr/>
        </p:nvSpPr>
        <p:spPr>
          <a:xfrm>
            <a:off x="6722153" y="2720437"/>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2</a:t>
            </a:r>
          </a:p>
        </p:txBody>
      </p:sp>
      <p:sp>
        <p:nvSpPr>
          <p:cNvPr id="87" name="Rectangle 86">
            <a:extLst>
              <a:ext uri="{FF2B5EF4-FFF2-40B4-BE49-F238E27FC236}">
                <a16:creationId xmlns:a16="http://schemas.microsoft.com/office/drawing/2014/main" id="{120B1CE6-3488-FDBD-9B46-E3E176650FC0}"/>
              </a:ext>
            </a:extLst>
          </p:cNvPr>
          <p:cNvSpPr>
            <a:spLocks noChangeAspect="1"/>
          </p:cNvSpPr>
          <p:nvPr/>
        </p:nvSpPr>
        <p:spPr>
          <a:xfrm>
            <a:off x="7797167" y="3229920"/>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6</a:t>
            </a:r>
          </a:p>
        </p:txBody>
      </p:sp>
      <p:sp>
        <p:nvSpPr>
          <p:cNvPr id="88" name="Rectangle 87">
            <a:extLst>
              <a:ext uri="{FF2B5EF4-FFF2-40B4-BE49-F238E27FC236}">
                <a16:creationId xmlns:a16="http://schemas.microsoft.com/office/drawing/2014/main" id="{6FBA879B-DD3F-F7A2-DCD3-EDF02ED01808}"/>
              </a:ext>
            </a:extLst>
          </p:cNvPr>
          <p:cNvSpPr>
            <a:spLocks noChangeAspect="1"/>
          </p:cNvSpPr>
          <p:nvPr/>
        </p:nvSpPr>
        <p:spPr>
          <a:xfrm>
            <a:off x="7796253" y="2712482"/>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3</a:t>
            </a:r>
          </a:p>
        </p:txBody>
      </p:sp>
      <p:sp>
        <p:nvSpPr>
          <p:cNvPr id="92" name="Striping">
            <a:extLst>
              <a:ext uri="{FF2B5EF4-FFF2-40B4-BE49-F238E27FC236}">
                <a16:creationId xmlns:a16="http://schemas.microsoft.com/office/drawing/2014/main" id="{32E70C40-AC27-F945-FF88-F3CADE5F7BB9}"/>
              </a:ext>
            </a:extLst>
          </p:cNvPr>
          <p:cNvSpPr txBox="1"/>
          <p:nvPr/>
        </p:nvSpPr>
        <p:spPr>
          <a:xfrm>
            <a:off x="5334000" y="2102882"/>
            <a:ext cx="3200400" cy="276999"/>
          </a:xfrm>
          <a:prstGeom prst="rect">
            <a:avLst/>
          </a:prstGeom>
          <a:solidFill>
            <a:schemeClr val="bg1">
              <a:lumMod val="95000"/>
            </a:schemeClr>
          </a:solidFill>
          <a:ln>
            <a:noFill/>
          </a:ln>
        </p:spPr>
        <p:txBody>
          <a:bodyPr wrap="square" lIns="0" tIns="0" rIns="0" bIns="0" rtlCol="0">
            <a:spAutoFit/>
          </a:bodyPr>
          <a:lstStyle/>
          <a:p>
            <a:pPr algn="ctr"/>
            <a:r>
              <a:rPr lang="en-US" b="1" dirty="0">
                <a:solidFill>
                  <a:srgbClr val="2C6BD8"/>
                </a:solidFill>
              </a:rPr>
              <a:t>Striping (RAID 0)</a:t>
            </a:r>
          </a:p>
        </p:txBody>
      </p:sp>
      <p:sp>
        <p:nvSpPr>
          <p:cNvPr id="96" name="disk1-page2">
            <a:extLst>
              <a:ext uri="{FF2B5EF4-FFF2-40B4-BE49-F238E27FC236}">
                <a16:creationId xmlns:a16="http://schemas.microsoft.com/office/drawing/2014/main" id="{5FBAF504-FC46-6CB1-8729-025356E70CF9}"/>
              </a:ext>
            </a:extLst>
          </p:cNvPr>
          <p:cNvSpPr>
            <a:spLocks noChangeAspect="1"/>
          </p:cNvSpPr>
          <p:nvPr/>
        </p:nvSpPr>
        <p:spPr>
          <a:xfrm>
            <a:off x="5627014" y="3245661"/>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2</a:t>
            </a:r>
          </a:p>
        </p:txBody>
      </p:sp>
      <p:sp>
        <p:nvSpPr>
          <p:cNvPr id="97" name="disk1-page1">
            <a:extLst>
              <a:ext uri="{FF2B5EF4-FFF2-40B4-BE49-F238E27FC236}">
                <a16:creationId xmlns:a16="http://schemas.microsoft.com/office/drawing/2014/main" id="{009AE93E-CDD3-20A1-A4CF-6CB37780800F}"/>
              </a:ext>
            </a:extLst>
          </p:cNvPr>
          <p:cNvSpPr>
            <a:spLocks noChangeAspect="1"/>
          </p:cNvSpPr>
          <p:nvPr/>
        </p:nvSpPr>
        <p:spPr>
          <a:xfrm>
            <a:off x="5626100" y="2728223"/>
            <a:ext cx="457200" cy="457200"/>
          </a:xfrm>
          <a:prstGeom prst="rect">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lnSpc>
                <a:spcPct val="9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1</a:t>
            </a:r>
          </a:p>
        </p:txBody>
      </p:sp>
      <p:sp>
        <p:nvSpPr>
          <p:cNvPr id="98" name="disk2-page2">
            <a:extLst>
              <a:ext uri="{FF2B5EF4-FFF2-40B4-BE49-F238E27FC236}">
                <a16:creationId xmlns:a16="http://schemas.microsoft.com/office/drawing/2014/main" id="{B26B47A3-84BA-140F-CADC-38AFA65482E3}"/>
              </a:ext>
            </a:extLst>
          </p:cNvPr>
          <p:cNvSpPr>
            <a:spLocks noChangeAspect="1"/>
          </p:cNvSpPr>
          <p:nvPr/>
        </p:nvSpPr>
        <p:spPr>
          <a:xfrm>
            <a:off x="6723067" y="3237875"/>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2</a:t>
            </a:r>
          </a:p>
        </p:txBody>
      </p:sp>
      <p:sp>
        <p:nvSpPr>
          <p:cNvPr id="99" name="disk2-page1">
            <a:extLst>
              <a:ext uri="{FF2B5EF4-FFF2-40B4-BE49-F238E27FC236}">
                <a16:creationId xmlns:a16="http://schemas.microsoft.com/office/drawing/2014/main" id="{570C5417-BFED-2EF7-F309-F492157362FE}"/>
              </a:ext>
            </a:extLst>
          </p:cNvPr>
          <p:cNvSpPr>
            <a:spLocks noChangeAspect="1"/>
          </p:cNvSpPr>
          <p:nvPr/>
        </p:nvSpPr>
        <p:spPr>
          <a:xfrm>
            <a:off x="6722153" y="2720437"/>
            <a:ext cx="457200" cy="457200"/>
          </a:xfrm>
          <a:prstGeom prst="rect">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1</a:t>
            </a:r>
          </a:p>
        </p:txBody>
      </p:sp>
      <p:sp>
        <p:nvSpPr>
          <p:cNvPr id="100" name="disk3-page2">
            <a:extLst>
              <a:ext uri="{FF2B5EF4-FFF2-40B4-BE49-F238E27FC236}">
                <a16:creationId xmlns:a16="http://schemas.microsoft.com/office/drawing/2014/main" id="{F324BFEC-E60F-BCDC-210E-6F007959DB3D}"/>
              </a:ext>
            </a:extLst>
          </p:cNvPr>
          <p:cNvSpPr>
            <a:spLocks noChangeAspect="1"/>
          </p:cNvSpPr>
          <p:nvPr/>
        </p:nvSpPr>
        <p:spPr>
          <a:xfrm>
            <a:off x="7797167" y="3229920"/>
            <a:ext cx="457200" cy="457200"/>
          </a:xfrm>
          <a:prstGeom prst="rect">
            <a:avLst/>
          </a:prstGeom>
          <a:solidFill>
            <a:srgbClr val="2C6BD8"/>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2</a:t>
            </a:r>
          </a:p>
        </p:txBody>
      </p:sp>
      <p:sp>
        <p:nvSpPr>
          <p:cNvPr id="101" name="disk3-page1">
            <a:extLst>
              <a:ext uri="{FF2B5EF4-FFF2-40B4-BE49-F238E27FC236}">
                <a16:creationId xmlns:a16="http://schemas.microsoft.com/office/drawing/2014/main" id="{CC028BA0-7ADA-50D1-86AE-1AE80CE5894C}"/>
              </a:ext>
            </a:extLst>
          </p:cNvPr>
          <p:cNvSpPr>
            <a:spLocks noChangeAspect="1"/>
          </p:cNvSpPr>
          <p:nvPr/>
        </p:nvSpPr>
        <p:spPr>
          <a:xfrm>
            <a:off x="7796253" y="2712482"/>
            <a:ext cx="457200" cy="457200"/>
          </a:xfrm>
          <a:prstGeom prst="rect">
            <a:avLst/>
          </a:prstGeom>
          <a:solidFill>
            <a:schemeClr val="accent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lnSpc>
                <a:spcPct val="85000"/>
              </a:lnSpc>
            </a:pPr>
            <a:r>
              <a:rPr lang="en-US" sz="1200" b="1" dirty="0">
                <a:latin typeface="Inconsolata" panose="00000509000000000000" pitchFamily="49" charset="0"/>
              </a:rPr>
              <a:t>page</a:t>
            </a:r>
            <a:br>
              <a:rPr lang="en-US" sz="1200" b="1" dirty="0">
                <a:latin typeface="Inconsolata" panose="00000509000000000000" pitchFamily="49" charset="0"/>
              </a:rPr>
            </a:br>
            <a:r>
              <a:rPr lang="en-US" sz="1200" b="1" dirty="0">
                <a:latin typeface="Inconsolata" panose="00000509000000000000" pitchFamily="49" charset="0"/>
              </a:rPr>
              <a:t>1</a:t>
            </a:r>
          </a:p>
        </p:txBody>
      </p:sp>
      <p:sp>
        <p:nvSpPr>
          <p:cNvPr id="102" name="Mirroring">
            <a:extLst>
              <a:ext uri="{FF2B5EF4-FFF2-40B4-BE49-F238E27FC236}">
                <a16:creationId xmlns:a16="http://schemas.microsoft.com/office/drawing/2014/main" id="{7DB79FCD-B5A8-7700-4C74-90E0A810C8B7}"/>
              </a:ext>
            </a:extLst>
          </p:cNvPr>
          <p:cNvSpPr txBox="1"/>
          <p:nvPr/>
        </p:nvSpPr>
        <p:spPr>
          <a:xfrm>
            <a:off x="5334000" y="2102882"/>
            <a:ext cx="3200400" cy="276999"/>
          </a:xfrm>
          <a:prstGeom prst="rect">
            <a:avLst/>
          </a:prstGeom>
          <a:solidFill>
            <a:schemeClr val="bg1">
              <a:lumMod val="95000"/>
            </a:schemeClr>
          </a:solidFill>
          <a:ln>
            <a:noFill/>
          </a:ln>
        </p:spPr>
        <p:txBody>
          <a:bodyPr wrap="square" lIns="0" tIns="0" rIns="0" bIns="0" rtlCol="0">
            <a:spAutoFit/>
          </a:bodyPr>
          <a:lstStyle/>
          <a:p>
            <a:pPr algn="ctr"/>
            <a:r>
              <a:rPr lang="en-US" b="1" dirty="0">
                <a:solidFill>
                  <a:schemeClr val="accent1"/>
                </a:solidFill>
              </a:rPr>
              <a:t>Mirroring (RAID 1)</a:t>
            </a:r>
          </a:p>
        </p:txBody>
      </p:sp>
      <p:grpSp>
        <p:nvGrpSpPr>
          <p:cNvPr id="109" name="Group 108">
            <a:extLst>
              <a:ext uri="{FF2B5EF4-FFF2-40B4-BE49-F238E27FC236}">
                <a16:creationId xmlns:a16="http://schemas.microsoft.com/office/drawing/2014/main" id="{1732D68B-DD45-4673-8D0E-678EB239F8E9}"/>
              </a:ext>
            </a:extLst>
          </p:cNvPr>
          <p:cNvGrpSpPr>
            <a:grpSpLocks noChangeAspect="1"/>
          </p:cNvGrpSpPr>
          <p:nvPr/>
        </p:nvGrpSpPr>
        <p:grpSpPr>
          <a:xfrm rot="5400000">
            <a:off x="5718454" y="3832860"/>
            <a:ext cx="274320" cy="68580"/>
            <a:chOff x="5365068" y="5848350"/>
            <a:chExt cx="396240" cy="91440"/>
          </a:xfrm>
          <a:solidFill>
            <a:schemeClr val="tx1"/>
          </a:solidFill>
        </p:grpSpPr>
        <p:sp>
          <p:nvSpPr>
            <p:cNvPr id="103" name="Oval 102">
              <a:extLst>
                <a:ext uri="{FF2B5EF4-FFF2-40B4-BE49-F238E27FC236}">
                  <a16:creationId xmlns:a16="http://schemas.microsoft.com/office/drawing/2014/main" id="{27B46E5A-24B1-C653-C733-85CBD2805AFE}"/>
                </a:ext>
              </a:extLst>
            </p:cNvPr>
            <p:cNvSpPr>
              <a:spLocks noChangeAspect="1"/>
            </p:cNvSpPr>
            <p:nvPr/>
          </p:nvSpPr>
          <p:spPr>
            <a:xfrm>
              <a:off x="53650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00D95E6-8FBA-1523-5CDD-370073EE2CB5}"/>
                </a:ext>
              </a:extLst>
            </p:cNvPr>
            <p:cNvSpPr>
              <a:spLocks noChangeAspect="1"/>
            </p:cNvSpPr>
            <p:nvPr/>
          </p:nvSpPr>
          <p:spPr>
            <a:xfrm>
              <a:off x="55174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4B55108-5EDB-4637-572B-4B3CA5BB7F63}"/>
                </a:ext>
              </a:extLst>
            </p:cNvPr>
            <p:cNvSpPr>
              <a:spLocks noChangeAspect="1"/>
            </p:cNvSpPr>
            <p:nvPr/>
          </p:nvSpPr>
          <p:spPr>
            <a:xfrm>
              <a:off x="56698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F6084535-EAED-0562-2EA1-8334378B418E}"/>
              </a:ext>
            </a:extLst>
          </p:cNvPr>
          <p:cNvGrpSpPr>
            <a:grpSpLocks noChangeAspect="1"/>
          </p:cNvGrpSpPr>
          <p:nvPr/>
        </p:nvGrpSpPr>
        <p:grpSpPr>
          <a:xfrm rot="5400000">
            <a:off x="6814507" y="3832860"/>
            <a:ext cx="274320" cy="68580"/>
            <a:chOff x="5365068" y="5848350"/>
            <a:chExt cx="396240" cy="91440"/>
          </a:xfrm>
          <a:solidFill>
            <a:schemeClr val="tx1"/>
          </a:solidFill>
        </p:grpSpPr>
        <p:sp>
          <p:nvSpPr>
            <p:cNvPr id="111" name="Oval 110">
              <a:extLst>
                <a:ext uri="{FF2B5EF4-FFF2-40B4-BE49-F238E27FC236}">
                  <a16:creationId xmlns:a16="http://schemas.microsoft.com/office/drawing/2014/main" id="{5947A889-72D5-430C-4148-7D1701D78C9F}"/>
                </a:ext>
              </a:extLst>
            </p:cNvPr>
            <p:cNvSpPr>
              <a:spLocks noChangeAspect="1"/>
            </p:cNvSpPr>
            <p:nvPr/>
          </p:nvSpPr>
          <p:spPr>
            <a:xfrm>
              <a:off x="53650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3E1B5EC-2AEB-E1E9-8815-6DD8C22CC8F8}"/>
                </a:ext>
              </a:extLst>
            </p:cNvPr>
            <p:cNvSpPr>
              <a:spLocks noChangeAspect="1"/>
            </p:cNvSpPr>
            <p:nvPr/>
          </p:nvSpPr>
          <p:spPr>
            <a:xfrm>
              <a:off x="55174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14D68CF6-3CB2-CE1F-4450-736D55503485}"/>
                </a:ext>
              </a:extLst>
            </p:cNvPr>
            <p:cNvSpPr>
              <a:spLocks noChangeAspect="1"/>
            </p:cNvSpPr>
            <p:nvPr/>
          </p:nvSpPr>
          <p:spPr>
            <a:xfrm>
              <a:off x="56698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F7156B59-2FD4-9C71-C0E1-909DF862127B}"/>
              </a:ext>
            </a:extLst>
          </p:cNvPr>
          <p:cNvGrpSpPr>
            <a:grpSpLocks noChangeAspect="1"/>
          </p:cNvGrpSpPr>
          <p:nvPr/>
        </p:nvGrpSpPr>
        <p:grpSpPr>
          <a:xfrm rot="5400000">
            <a:off x="7888607" y="3832860"/>
            <a:ext cx="274320" cy="68580"/>
            <a:chOff x="5365068" y="5848350"/>
            <a:chExt cx="396240" cy="91440"/>
          </a:xfrm>
          <a:solidFill>
            <a:schemeClr val="tx1"/>
          </a:solidFill>
        </p:grpSpPr>
        <p:sp>
          <p:nvSpPr>
            <p:cNvPr id="115" name="Oval 114">
              <a:extLst>
                <a:ext uri="{FF2B5EF4-FFF2-40B4-BE49-F238E27FC236}">
                  <a16:creationId xmlns:a16="http://schemas.microsoft.com/office/drawing/2014/main" id="{7D08E338-FCCB-A778-F1C2-3B3C6DB34085}"/>
                </a:ext>
              </a:extLst>
            </p:cNvPr>
            <p:cNvSpPr>
              <a:spLocks noChangeAspect="1"/>
            </p:cNvSpPr>
            <p:nvPr/>
          </p:nvSpPr>
          <p:spPr>
            <a:xfrm>
              <a:off x="53650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95F4200C-2B27-7129-EAA1-60C56C0C80A8}"/>
                </a:ext>
              </a:extLst>
            </p:cNvPr>
            <p:cNvSpPr>
              <a:spLocks noChangeAspect="1"/>
            </p:cNvSpPr>
            <p:nvPr/>
          </p:nvSpPr>
          <p:spPr>
            <a:xfrm>
              <a:off x="55174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60F6EB0-AC47-1B65-3BB2-C5E3F2F6F1A8}"/>
                </a:ext>
              </a:extLst>
            </p:cNvPr>
            <p:cNvSpPr>
              <a:spLocks noChangeAspect="1"/>
            </p:cNvSpPr>
            <p:nvPr/>
          </p:nvSpPr>
          <p:spPr>
            <a:xfrm>
              <a:off x="5669868" y="5848350"/>
              <a:ext cx="91440" cy="91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64CB309-017C-1717-71A4-66C45C54C7A7}"/>
              </a:ext>
            </a:extLst>
          </p:cNvPr>
          <p:cNvGrpSpPr/>
          <p:nvPr/>
        </p:nvGrpSpPr>
        <p:grpSpPr>
          <a:xfrm>
            <a:off x="5334000" y="1261943"/>
            <a:ext cx="3200400" cy="2901078"/>
            <a:chOff x="5211763" y="1261943"/>
            <a:chExt cx="3200400" cy="2901078"/>
          </a:xfrm>
        </p:grpSpPr>
        <p:grpSp>
          <p:nvGrpSpPr>
            <p:cNvPr id="12" name="Group 11">
              <a:extLst>
                <a:ext uri="{FF2B5EF4-FFF2-40B4-BE49-F238E27FC236}">
                  <a16:creationId xmlns:a16="http://schemas.microsoft.com/office/drawing/2014/main" id="{25BE09D1-B31B-6D35-BD64-63FB9E4513F9}"/>
                </a:ext>
              </a:extLst>
            </p:cNvPr>
            <p:cNvGrpSpPr/>
            <p:nvPr/>
          </p:nvGrpSpPr>
          <p:grpSpPr>
            <a:xfrm>
              <a:off x="5211763" y="1261943"/>
              <a:ext cx="3200400" cy="2901078"/>
              <a:chOff x="5489709" y="581011"/>
              <a:chExt cx="1669435" cy="1513299"/>
            </a:xfrm>
          </p:grpSpPr>
          <p:grpSp>
            <p:nvGrpSpPr>
              <p:cNvPr id="8" name="Group 7">
                <a:extLst>
                  <a:ext uri="{FF2B5EF4-FFF2-40B4-BE49-F238E27FC236}">
                    <a16:creationId xmlns:a16="http://schemas.microsoft.com/office/drawing/2014/main" id="{DDC648A1-F549-8DE0-E385-0E1C49A8F0D0}"/>
                  </a:ext>
                </a:extLst>
              </p:cNvPr>
              <p:cNvGrpSpPr/>
              <p:nvPr/>
            </p:nvGrpSpPr>
            <p:grpSpPr>
              <a:xfrm>
                <a:off x="5489709" y="581011"/>
                <a:ext cx="1669435" cy="1513299"/>
                <a:chOff x="49071" y="234533"/>
                <a:chExt cx="2064619" cy="1948697"/>
              </a:xfrm>
            </p:grpSpPr>
            <p:sp>
              <p:nvSpPr>
                <p:cNvPr id="9" name="Freeform 23">
                  <a:extLst>
                    <a:ext uri="{FF2B5EF4-FFF2-40B4-BE49-F238E27FC236}">
                      <a16:creationId xmlns:a16="http://schemas.microsoft.com/office/drawing/2014/main" id="{F6668637-0522-7D66-9AD7-F90D81DFF30C}"/>
                    </a:ext>
                  </a:extLst>
                </p:cNvPr>
                <p:cNvSpPr/>
                <p:nvPr/>
              </p:nvSpPr>
              <p:spPr>
                <a:xfrm>
                  <a:off x="481781" y="234533"/>
                  <a:ext cx="1199198" cy="1199198"/>
                </a:xfrm>
                <a:custGeom>
                  <a:avLst/>
                  <a:gdLst>
                    <a:gd name="connsiteX0" fmla="*/ 0 w 1199198"/>
                    <a:gd name="connsiteY0" fmla="*/ 599599 h 1199198"/>
                    <a:gd name="connsiteX1" fmla="*/ 599599 w 1199198"/>
                    <a:gd name="connsiteY1" fmla="*/ 0 h 1199198"/>
                    <a:gd name="connsiteX2" fmla="*/ 1199198 w 1199198"/>
                    <a:gd name="connsiteY2" fmla="*/ 599599 h 1199198"/>
                    <a:gd name="connsiteX3" fmla="*/ 599599 w 1199198"/>
                    <a:gd name="connsiteY3" fmla="*/ 1199198 h 1199198"/>
                    <a:gd name="connsiteX4" fmla="*/ 0 w 1199198"/>
                    <a:gd name="connsiteY4" fmla="*/ 599599 h 119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98" h="1199198">
                      <a:moveTo>
                        <a:pt x="0" y="599599"/>
                      </a:moveTo>
                      <a:cubicBezTo>
                        <a:pt x="0" y="268450"/>
                        <a:pt x="268450" y="0"/>
                        <a:pt x="599599" y="0"/>
                      </a:cubicBezTo>
                      <a:cubicBezTo>
                        <a:pt x="930748" y="0"/>
                        <a:pt x="1199198" y="268450"/>
                        <a:pt x="1199198" y="599599"/>
                      </a:cubicBezTo>
                      <a:cubicBezTo>
                        <a:pt x="1199198" y="930748"/>
                        <a:pt x="930748" y="1199198"/>
                        <a:pt x="599599" y="1199198"/>
                      </a:cubicBezTo>
                      <a:cubicBezTo>
                        <a:pt x="268450" y="1199198"/>
                        <a:pt x="0" y="930748"/>
                        <a:pt x="0" y="599599"/>
                      </a:cubicBezTo>
                      <a:close/>
                    </a:path>
                  </a:pathLst>
                </a:custGeom>
                <a:solidFill>
                  <a:schemeClr val="bg1">
                    <a:lumMod val="85000"/>
                    <a:alpha val="50000"/>
                  </a:schemeClr>
                </a:solidFill>
                <a:ln>
                  <a:noFill/>
                </a:ln>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45720" tIns="182880" rIns="45720" bIns="365760" numCol="1" spcCol="1270" anchor="ctr" anchorCtr="0">
                  <a:noAutofit/>
                </a:bodyPr>
                <a:lstStyle/>
                <a:p>
                  <a:pPr marL="0" lvl="0" indent="0" algn="ctr" defTabSz="533400">
                    <a:lnSpc>
                      <a:spcPct val="90000"/>
                    </a:lnSpc>
                    <a:spcBef>
                      <a:spcPct val="0"/>
                    </a:spcBef>
                    <a:spcAft>
                      <a:spcPct val="35000"/>
                    </a:spcAft>
                    <a:buNone/>
                  </a:pPr>
                  <a:endParaRPr lang="en-US" b="1" i="1" kern="1200" dirty="0">
                    <a:solidFill>
                      <a:schemeClr val="tx1">
                        <a:lumMod val="65000"/>
                        <a:lumOff val="35000"/>
                      </a:schemeClr>
                    </a:solidFill>
                    <a:latin typeface="CRIMSON TEXT" panose="02000503000000000000" pitchFamily="2" charset="77"/>
                  </a:endParaRPr>
                </a:p>
              </p:txBody>
            </p:sp>
            <p:sp>
              <p:nvSpPr>
                <p:cNvPr id="10" name="Freeform 25">
                  <a:extLst>
                    <a:ext uri="{FF2B5EF4-FFF2-40B4-BE49-F238E27FC236}">
                      <a16:creationId xmlns:a16="http://schemas.microsoft.com/office/drawing/2014/main" id="{3F01DC8A-D62B-99B1-4B9F-A9B415C0D35E}"/>
                    </a:ext>
                  </a:extLst>
                </p:cNvPr>
                <p:cNvSpPr/>
                <p:nvPr/>
              </p:nvSpPr>
              <p:spPr>
                <a:xfrm>
                  <a:off x="914492" y="984032"/>
                  <a:ext cx="1199198" cy="1199198"/>
                </a:xfrm>
                <a:custGeom>
                  <a:avLst/>
                  <a:gdLst>
                    <a:gd name="connsiteX0" fmla="*/ 0 w 1199198"/>
                    <a:gd name="connsiteY0" fmla="*/ 599599 h 1199198"/>
                    <a:gd name="connsiteX1" fmla="*/ 599599 w 1199198"/>
                    <a:gd name="connsiteY1" fmla="*/ 0 h 1199198"/>
                    <a:gd name="connsiteX2" fmla="*/ 1199198 w 1199198"/>
                    <a:gd name="connsiteY2" fmla="*/ 599599 h 1199198"/>
                    <a:gd name="connsiteX3" fmla="*/ 599599 w 1199198"/>
                    <a:gd name="connsiteY3" fmla="*/ 1199198 h 1199198"/>
                    <a:gd name="connsiteX4" fmla="*/ 0 w 1199198"/>
                    <a:gd name="connsiteY4" fmla="*/ 599599 h 119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98" h="1199198">
                      <a:moveTo>
                        <a:pt x="0" y="599599"/>
                      </a:moveTo>
                      <a:cubicBezTo>
                        <a:pt x="0" y="268450"/>
                        <a:pt x="268450" y="0"/>
                        <a:pt x="599599" y="0"/>
                      </a:cubicBezTo>
                      <a:cubicBezTo>
                        <a:pt x="930748" y="0"/>
                        <a:pt x="1199198" y="268450"/>
                        <a:pt x="1199198" y="599599"/>
                      </a:cubicBezTo>
                      <a:cubicBezTo>
                        <a:pt x="1199198" y="930748"/>
                        <a:pt x="930748" y="1199198"/>
                        <a:pt x="599599" y="1199198"/>
                      </a:cubicBezTo>
                      <a:cubicBezTo>
                        <a:pt x="268450" y="1199198"/>
                        <a:pt x="0" y="930748"/>
                        <a:pt x="0" y="599599"/>
                      </a:cubicBezTo>
                      <a:close/>
                    </a:path>
                  </a:pathLst>
                </a:custGeom>
                <a:solidFill>
                  <a:schemeClr val="bg1">
                    <a:lumMod val="85000"/>
                    <a:alpha val="50000"/>
                  </a:schemeClr>
                </a:solidFill>
                <a:ln>
                  <a:noFill/>
                </a:ln>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74320" tIns="274320" rIns="91440" bIns="274320" numCol="1" spcCol="1270" anchor="ctr" anchorCtr="0">
                  <a:normAutofit/>
                </a:bodyPr>
                <a:lstStyle/>
                <a:p>
                  <a:pPr marL="0" lvl="0" indent="0" algn="ctr" defTabSz="533400">
                    <a:lnSpc>
                      <a:spcPct val="90000"/>
                    </a:lnSpc>
                    <a:spcBef>
                      <a:spcPct val="0"/>
                    </a:spcBef>
                    <a:spcAft>
                      <a:spcPct val="35000"/>
                    </a:spcAft>
                    <a:buNone/>
                  </a:pPr>
                  <a:endParaRPr lang="en-US" b="1" i="1" kern="1200" dirty="0">
                    <a:solidFill>
                      <a:schemeClr val="tx1">
                        <a:lumMod val="65000"/>
                        <a:lumOff val="35000"/>
                      </a:schemeClr>
                    </a:solidFill>
                    <a:latin typeface="CRIMSON TEXT" panose="02000503000000000000" pitchFamily="2" charset="77"/>
                  </a:endParaRPr>
                </a:p>
              </p:txBody>
            </p:sp>
            <p:sp>
              <p:nvSpPr>
                <p:cNvPr id="11" name="Freeform 26">
                  <a:extLst>
                    <a:ext uri="{FF2B5EF4-FFF2-40B4-BE49-F238E27FC236}">
                      <a16:creationId xmlns:a16="http://schemas.microsoft.com/office/drawing/2014/main" id="{F38603F9-767E-10D4-162D-3D03C6201769}"/>
                    </a:ext>
                  </a:extLst>
                </p:cNvPr>
                <p:cNvSpPr/>
                <p:nvPr/>
              </p:nvSpPr>
              <p:spPr>
                <a:xfrm>
                  <a:off x="49071" y="984032"/>
                  <a:ext cx="1199198" cy="1199198"/>
                </a:xfrm>
                <a:custGeom>
                  <a:avLst/>
                  <a:gdLst>
                    <a:gd name="connsiteX0" fmla="*/ 0 w 1199198"/>
                    <a:gd name="connsiteY0" fmla="*/ 599599 h 1199198"/>
                    <a:gd name="connsiteX1" fmla="*/ 599599 w 1199198"/>
                    <a:gd name="connsiteY1" fmla="*/ 0 h 1199198"/>
                    <a:gd name="connsiteX2" fmla="*/ 1199198 w 1199198"/>
                    <a:gd name="connsiteY2" fmla="*/ 599599 h 1199198"/>
                    <a:gd name="connsiteX3" fmla="*/ 599599 w 1199198"/>
                    <a:gd name="connsiteY3" fmla="*/ 1199198 h 1199198"/>
                    <a:gd name="connsiteX4" fmla="*/ 0 w 1199198"/>
                    <a:gd name="connsiteY4" fmla="*/ 599599 h 119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98" h="1199198">
                      <a:moveTo>
                        <a:pt x="0" y="599599"/>
                      </a:moveTo>
                      <a:cubicBezTo>
                        <a:pt x="0" y="268450"/>
                        <a:pt x="268450" y="0"/>
                        <a:pt x="599599" y="0"/>
                      </a:cubicBezTo>
                      <a:cubicBezTo>
                        <a:pt x="930748" y="0"/>
                        <a:pt x="1199198" y="268450"/>
                        <a:pt x="1199198" y="599599"/>
                      </a:cubicBezTo>
                      <a:cubicBezTo>
                        <a:pt x="1199198" y="930748"/>
                        <a:pt x="930748" y="1199198"/>
                        <a:pt x="599599" y="1199198"/>
                      </a:cubicBezTo>
                      <a:cubicBezTo>
                        <a:pt x="268450" y="1199198"/>
                        <a:pt x="0" y="930748"/>
                        <a:pt x="0" y="599599"/>
                      </a:cubicBezTo>
                      <a:close/>
                    </a:path>
                  </a:pathLst>
                </a:custGeom>
                <a:solidFill>
                  <a:schemeClr val="bg1">
                    <a:lumMod val="85000"/>
                    <a:alpha val="50000"/>
                  </a:schemeClr>
                </a:solidFill>
                <a:ln>
                  <a:noFill/>
                </a:ln>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91440" tIns="274320" rIns="274320" bIns="182880" numCol="1" spcCol="1270" anchor="ctr" anchorCtr="0">
                  <a:normAutofit/>
                </a:bodyPr>
                <a:lstStyle/>
                <a:p>
                  <a:pPr marL="0" lvl="0" indent="0" algn="ctr" defTabSz="533400">
                    <a:lnSpc>
                      <a:spcPct val="90000"/>
                    </a:lnSpc>
                    <a:spcBef>
                      <a:spcPct val="0"/>
                    </a:spcBef>
                    <a:spcAft>
                      <a:spcPct val="35000"/>
                    </a:spcAft>
                    <a:buNone/>
                  </a:pPr>
                  <a:endParaRPr lang="en-US" b="1" i="1" kern="1200" dirty="0">
                    <a:solidFill>
                      <a:schemeClr val="tx1">
                        <a:lumMod val="65000"/>
                        <a:lumOff val="35000"/>
                      </a:schemeClr>
                    </a:solidFill>
                    <a:latin typeface="CRIMSON TEXT" panose="02000503000000000000" pitchFamily="2" charset="77"/>
                  </a:endParaRPr>
                </a:p>
              </p:txBody>
            </p:sp>
          </p:grpSp>
          <p:grpSp>
            <p:nvGrpSpPr>
              <p:cNvPr id="2" name="Group 1">
                <a:extLst>
                  <a:ext uri="{FF2B5EF4-FFF2-40B4-BE49-F238E27FC236}">
                    <a16:creationId xmlns:a16="http://schemas.microsoft.com/office/drawing/2014/main" id="{148C34D4-5768-CA78-D78C-A41F3996FCC5}"/>
                  </a:ext>
                </a:extLst>
              </p:cNvPr>
              <p:cNvGrpSpPr/>
              <p:nvPr/>
            </p:nvGrpSpPr>
            <p:grpSpPr>
              <a:xfrm>
                <a:off x="5489709" y="581011"/>
                <a:ext cx="1669435" cy="1513299"/>
                <a:chOff x="49071" y="234533"/>
                <a:chExt cx="2064619" cy="1948697"/>
              </a:xfrm>
            </p:grpSpPr>
            <p:sp>
              <p:nvSpPr>
                <p:cNvPr id="24" name="Freeform 23">
                  <a:extLst>
                    <a:ext uri="{FF2B5EF4-FFF2-40B4-BE49-F238E27FC236}">
                      <a16:creationId xmlns:a16="http://schemas.microsoft.com/office/drawing/2014/main" id="{A233A077-99E8-D735-8DC9-65F32DEF5E68}"/>
                    </a:ext>
                  </a:extLst>
                </p:cNvPr>
                <p:cNvSpPr/>
                <p:nvPr/>
              </p:nvSpPr>
              <p:spPr>
                <a:xfrm>
                  <a:off x="481781" y="234533"/>
                  <a:ext cx="1199198" cy="1199198"/>
                </a:xfrm>
                <a:custGeom>
                  <a:avLst/>
                  <a:gdLst>
                    <a:gd name="connsiteX0" fmla="*/ 0 w 1199198"/>
                    <a:gd name="connsiteY0" fmla="*/ 599599 h 1199198"/>
                    <a:gd name="connsiteX1" fmla="*/ 599599 w 1199198"/>
                    <a:gd name="connsiteY1" fmla="*/ 0 h 1199198"/>
                    <a:gd name="connsiteX2" fmla="*/ 1199198 w 1199198"/>
                    <a:gd name="connsiteY2" fmla="*/ 599599 h 1199198"/>
                    <a:gd name="connsiteX3" fmla="*/ 599599 w 1199198"/>
                    <a:gd name="connsiteY3" fmla="*/ 1199198 h 1199198"/>
                    <a:gd name="connsiteX4" fmla="*/ 0 w 1199198"/>
                    <a:gd name="connsiteY4" fmla="*/ 599599 h 119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98" h="1199198">
                      <a:moveTo>
                        <a:pt x="0" y="599599"/>
                      </a:moveTo>
                      <a:cubicBezTo>
                        <a:pt x="0" y="268450"/>
                        <a:pt x="268450" y="0"/>
                        <a:pt x="599599" y="0"/>
                      </a:cubicBezTo>
                      <a:cubicBezTo>
                        <a:pt x="930748" y="0"/>
                        <a:pt x="1199198" y="268450"/>
                        <a:pt x="1199198" y="599599"/>
                      </a:cubicBezTo>
                      <a:cubicBezTo>
                        <a:pt x="1199198" y="930748"/>
                        <a:pt x="930748" y="1199198"/>
                        <a:pt x="599599" y="1199198"/>
                      </a:cubicBezTo>
                      <a:cubicBezTo>
                        <a:pt x="268450" y="1199198"/>
                        <a:pt x="0" y="930748"/>
                        <a:pt x="0" y="599599"/>
                      </a:cubicBezTo>
                      <a:close/>
                    </a:path>
                  </a:pathLst>
                </a:custGeom>
                <a:noFill/>
                <a:ln>
                  <a:solidFill>
                    <a:schemeClr val="tx1">
                      <a:lumMod val="65000"/>
                      <a:lumOff val="35000"/>
                    </a:schemeClr>
                  </a:solidFill>
                </a:ln>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45720" tIns="182880" rIns="45720" bIns="365760" numCol="1" spcCol="1270" anchor="ctr" anchorCtr="0">
                  <a:noAutofit/>
                </a:bodyPr>
                <a:lstStyle/>
                <a:p>
                  <a:pPr marL="0" lvl="0" indent="0" algn="ctr" defTabSz="533400">
                    <a:lnSpc>
                      <a:spcPct val="90000"/>
                    </a:lnSpc>
                    <a:spcBef>
                      <a:spcPct val="0"/>
                    </a:spcBef>
                    <a:spcAft>
                      <a:spcPct val="35000"/>
                    </a:spcAft>
                    <a:buNone/>
                  </a:pPr>
                  <a:r>
                    <a:rPr lang="en-US" b="1" i="1" kern="1200" dirty="0">
                      <a:solidFill>
                        <a:schemeClr val="accent1"/>
                      </a:solidFill>
                      <a:latin typeface="CRIMSON TEXT" panose="02000503000000000000" pitchFamily="2" charset="77"/>
                    </a:rPr>
                    <a:t>Performance</a:t>
                  </a:r>
                </a:p>
              </p:txBody>
            </p:sp>
            <p:sp>
              <p:nvSpPr>
                <p:cNvPr id="26" name="Freeform 25">
                  <a:extLst>
                    <a:ext uri="{FF2B5EF4-FFF2-40B4-BE49-F238E27FC236}">
                      <a16:creationId xmlns:a16="http://schemas.microsoft.com/office/drawing/2014/main" id="{A873E674-5A1F-F587-6388-283D6768DED3}"/>
                    </a:ext>
                  </a:extLst>
                </p:cNvPr>
                <p:cNvSpPr/>
                <p:nvPr/>
              </p:nvSpPr>
              <p:spPr>
                <a:xfrm>
                  <a:off x="914492" y="984032"/>
                  <a:ext cx="1199198" cy="1199198"/>
                </a:xfrm>
                <a:custGeom>
                  <a:avLst/>
                  <a:gdLst>
                    <a:gd name="connsiteX0" fmla="*/ 0 w 1199198"/>
                    <a:gd name="connsiteY0" fmla="*/ 599599 h 1199198"/>
                    <a:gd name="connsiteX1" fmla="*/ 599599 w 1199198"/>
                    <a:gd name="connsiteY1" fmla="*/ 0 h 1199198"/>
                    <a:gd name="connsiteX2" fmla="*/ 1199198 w 1199198"/>
                    <a:gd name="connsiteY2" fmla="*/ 599599 h 1199198"/>
                    <a:gd name="connsiteX3" fmla="*/ 599599 w 1199198"/>
                    <a:gd name="connsiteY3" fmla="*/ 1199198 h 1199198"/>
                    <a:gd name="connsiteX4" fmla="*/ 0 w 1199198"/>
                    <a:gd name="connsiteY4" fmla="*/ 599599 h 119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98" h="1199198">
                      <a:moveTo>
                        <a:pt x="0" y="599599"/>
                      </a:moveTo>
                      <a:cubicBezTo>
                        <a:pt x="0" y="268450"/>
                        <a:pt x="268450" y="0"/>
                        <a:pt x="599599" y="0"/>
                      </a:cubicBezTo>
                      <a:cubicBezTo>
                        <a:pt x="930748" y="0"/>
                        <a:pt x="1199198" y="268450"/>
                        <a:pt x="1199198" y="599599"/>
                      </a:cubicBezTo>
                      <a:cubicBezTo>
                        <a:pt x="1199198" y="930748"/>
                        <a:pt x="930748" y="1199198"/>
                        <a:pt x="599599" y="1199198"/>
                      </a:cubicBezTo>
                      <a:cubicBezTo>
                        <a:pt x="268450" y="1199198"/>
                        <a:pt x="0" y="930748"/>
                        <a:pt x="0" y="599599"/>
                      </a:cubicBezTo>
                      <a:close/>
                    </a:path>
                  </a:pathLst>
                </a:custGeom>
                <a:noFill/>
                <a:ln>
                  <a:solidFill>
                    <a:schemeClr val="tx1">
                      <a:lumMod val="65000"/>
                      <a:lumOff val="35000"/>
                    </a:schemeClr>
                  </a:solidFill>
                </a:ln>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274320" tIns="274320" rIns="91440" bIns="274320" numCol="1" spcCol="1270" anchor="ctr" anchorCtr="0">
                  <a:normAutofit/>
                </a:bodyPr>
                <a:lstStyle/>
                <a:p>
                  <a:pPr marL="0" lvl="0" indent="0" algn="ctr" defTabSz="533400">
                    <a:lnSpc>
                      <a:spcPct val="90000"/>
                    </a:lnSpc>
                    <a:spcBef>
                      <a:spcPct val="0"/>
                    </a:spcBef>
                    <a:spcAft>
                      <a:spcPct val="35000"/>
                    </a:spcAft>
                    <a:buNone/>
                  </a:pPr>
                  <a:r>
                    <a:rPr lang="en-US" b="1" i="1" kern="1200" dirty="0">
                      <a:solidFill>
                        <a:schemeClr val="accent1"/>
                      </a:solidFill>
                      <a:latin typeface="CRIMSON TEXT" panose="02000503000000000000" pitchFamily="2" charset="77"/>
                    </a:rPr>
                    <a:t>Capacity</a:t>
                  </a:r>
                </a:p>
              </p:txBody>
            </p:sp>
            <p:sp>
              <p:nvSpPr>
                <p:cNvPr id="27" name="Freeform 26">
                  <a:extLst>
                    <a:ext uri="{FF2B5EF4-FFF2-40B4-BE49-F238E27FC236}">
                      <a16:creationId xmlns:a16="http://schemas.microsoft.com/office/drawing/2014/main" id="{1A8FEDB1-635E-6A03-5868-D4761FB3D5A3}"/>
                    </a:ext>
                  </a:extLst>
                </p:cNvPr>
                <p:cNvSpPr/>
                <p:nvPr/>
              </p:nvSpPr>
              <p:spPr>
                <a:xfrm>
                  <a:off x="49071" y="984032"/>
                  <a:ext cx="1199198" cy="1199198"/>
                </a:xfrm>
                <a:custGeom>
                  <a:avLst/>
                  <a:gdLst>
                    <a:gd name="connsiteX0" fmla="*/ 0 w 1199198"/>
                    <a:gd name="connsiteY0" fmla="*/ 599599 h 1199198"/>
                    <a:gd name="connsiteX1" fmla="*/ 599599 w 1199198"/>
                    <a:gd name="connsiteY1" fmla="*/ 0 h 1199198"/>
                    <a:gd name="connsiteX2" fmla="*/ 1199198 w 1199198"/>
                    <a:gd name="connsiteY2" fmla="*/ 599599 h 1199198"/>
                    <a:gd name="connsiteX3" fmla="*/ 599599 w 1199198"/>
                    <a:gd name="connsiteY3" fmla="*/ 1199198 h 1199198"/>
                    <a:gd name="connsiteX4" fmla="*/ 0 w 1199198"/>
                    <a:gd name="connsiteY4" fmla="*/ 599599 h 119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198" h="1199198">
                      <a:moveTo>
                        <a:pt x="0" y="599599"/>
                      </a:moveTo>
                      <a:cubicBezTo>
                        <a:pt x="0" y="268450"/>
                        <a:pt x="268450" y="0"/>
                        <a:pt x="599599" y="0"/>
                      </a:cubicBezTo>
                      <a:cubicBezTo>
                        <a:pt x="930748" y="0"/>
                        <a:pt x="1199198" y="268450"/>
                        <a:pt x="1199198" y="599599"/>
                      </a:cubicBezTo>
                      <a:cubicBezTo>
                        <a:pt x="1199198" y="930748"/>
                        <a:pt x="930748" y="1199198"/>
                        <a:pt x="599599" y="1199198"/>
                      </a:cubicBezTo>
                      <a:cubicBezTo>
                        <a:pt x="268450" y="1199198"/>
                        <a:pt x="0" y="930748"/>
                        <a:pt x="0" y="599599"/>
                      </a:cubicBezTo>
                      <a:close/>
                    </a:path>
                  </a:pathLst>
                </a:custGeom>
                <a:noFill/>
                <a:ln>
                  <a:solidFill>
                    <a:schemeClr val="tx1">
                      <a:lumMod val="65000"/>
                      <a:lumOff val="35000"/>
                    </a:schemeClr>
                  </a:solidFill>
                </a:ln>
              </p:spPr>
              <p:style>
                <a:lnRef idx="2">
                  <a:schemeClr val="accent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0" tIns="274320" rIns="365760" bIns="182880" numCol="1" spcCol="1270" anchor="ctr" anchorCtr="0">
                  <a:normAutofit/>
                </a:bodyPr>
                <a:lstStyle/>
                <a:p>
                  <a:pPr marL="0" lvl="0" indent="0" algn="ctr" defTabSz="533400">
                    <a:lnSpc>
                      <a:spcPct val="90000"/>
                    </a:lnSpc>
                    <a:spcBef>
                      <a:spcPct val="0"/>
                    </a:spcBef>
                    <a:spcAft>
                      <a:spcPct val="35000"/>
                    </a:spcAft>
                    <a:buNone/>
                  </a:pPr>
                  <a:r>
                    <a:rPr lang="en-US" b="1" i="1" kern="1200" dirty="0">
                      <a:solidFill>
                        <a:schemeClr val="accent1"/>
                      </a:solidFill>
                      <a:latin typeface="CRIMSON TEXT" panose="02000503000000000000" pitchFamily="2" charset="77"/>
                    </a:rPr>
                    <a:t>Durability</a:t>
                  </a:r>
                </a:p>
              </p:txBody>
            </p:sp>
          </p:grpSp>
        </p:grpSp>
        <p:pic>
          <p:nvPicPr>
            <p:cNvPr id="15" name="Graphic 14">
              <a:extLst>
                <a:ext uri="{FF2B5EF4-FFF2-40B4-BE49-F238E27FC236}">
                  <a16:creationId xmlns:a16="http://schemas.microsoft.com/office/drawing/2014/main" id="{C9FD3BA2-9AFE-FC78-3B7F-96B8E75B61C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74803" y="2765131"/>
              <a:ext cx="274320" cy="274320"/>
            </a:xfrm>
            <a:prstGeom prst="rect">
              <a:avLst/>
            </a:prstGeom>
          </p:spPr>
        </p:pic>
      </p:grpSp>
    </p:spTree>
    <p:extLst>
      <p:ext uri="{BB962C8B-B14F-4D97-AF65-F5344CB8AC3E}">
        <p14:creationId xmlns:p14="http://schemas.microsoft.com/office/powerpoint/2010/main" val="14552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25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25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50"/>
                                        <p:tgtEl>
                                          <p:spTgt spid="92"/>
                                        </p:tgtEl>
                                      </p:cBhvr>
                                    </p:animEffect>
                                  </p:childTnLst>
                                </p:cTn>
                              </p:par>
                            </p:childTnLst>
                          </p:cTn>
                        </p:par>
                        <p:par>
                          <p:cTn id="18" fill="hold">
                            <p:stCondLst>
                              <p:cond delay="250"/>
                            </p:stCondLst>
                            <p:childTnLst>
                              <p:par>
                                <p:cTn id="19" presetID="10" presetClass="entr" presetSubtype="0" fill="hold" grpId="0" nodeType="after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250"/>
                                        <p:tgtEl>
                                          <p:spTgt spid="8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250"/>
                                        <p:tgtEl>
                                          <p:spTgt spid="85"/>
                                        </p:tgtEl>
                                      </p:cBhvr>
                                    </p:animEffect>
                                  </p:childTnLst>
                                </p:cTn>
                              </p:par>
                            </p:childTnLst>
                          </p:cTn>
                        </p:par>
                        <p:par>
                          <p:cTn id="26" fill="hold">
                            <p:stCondLst>
                              <p:cond delay="750"/>
                            </p:stCondLst>
                            <p:childTnLst>
                              <p:par>
                                <p:cTn id="27" presetID="10" presetClass="entr" presetSubtype="0"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250"/>
                                        <p:tgtEl>
                                          <p:spTgt spid="8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250"/>
                                        <p:tgtEl>
                                          <p:spTgt spid="69"/>
                                        </p:tgtEl>
                                      </p:cBhvr>
                                    </p:animEffect>
                                  </p:childTnLst>
                                </p:cTn>
                              </p:par>
                            </p:childTnLst>
                          </p:cTn>
                        </p:par>
                        <p:par>
                          <p:cTn id="34" fill="hold">
                            <p:stCondLst>
                              <p:cond delay="1250"/>
                            </p:stCondLst>
                            <p:childTnLst>
                              <p:par>
                                <p:cTn id="35" presetID="10" presetClass="entr" presetSubtype="0" fill="hold" grpId="0" nodeType="after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250"/>
                                        <p:tgtEl>
                                          <p:spTgt spid="84"/>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250"/>
                                        <p:tgtEl>
                                          <p:spTgt spid="8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250"/>
                                        <p:tgtEl>
                                          <p:spTgt spid="69"/>
                                        </p:tgtEl>
                                      </p:cBhvr>
                                    </p:animEffect>
                                    <p:set>
                                      <p:cBhvr>
                                        <p:cTn id="46" dur="1" fill="hold">
                                          <p:stCondLst>
                                            <p:cond delay="249"/>
                                          </p:stCondLst>
                                        </p:cTn>
                                        <p:tgtEl>
                                          <p:spTgt spid="69"/>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250"/>
                                        <p:tgtEl>
                                          <p:spTgt spid="82"/>
                                        </p:tgtEl>
                                      </p:cBhvr>
                                    </p:animEffect>
                                    <p:set>
                                      <p:cBhvr>
                                        <p:cTn id="49" dur="1" fill="hold">
                                          <p:stCondLst>
                                            <p:cond delay="249"/>
                                          </p:stCondLst>
                                        </p:cTn>
                                        <p:tgtEl>
                                          <p:spTgt spid="82"/>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250"/>
                                        <p:tgtEl>
                                          <p:spTgt spid="84"/>
                                        </p:tgtEl>
                                      </p:cBhvr>
                                    </p:animEffect>
                                    <p:set>
                                      <p:cBhvr>
                                        <p:cTn id="52" dur="1" fill="hold">
                                          <p:stCondLst>
                                            <p:cond delay="249"/>
                                          </p:stCondLst>
                                        </p:cTn>
                                        <p:tgtEl>
                                          <p:spTgt spid="84"/>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250"/>
                                        <p:tgtEl>
                                          <p:spTgt spid="85"/>
                                        </p:tgtEl>
                                      </p:cBhvr>
                                    </p:animEffect>
                                    <p:set>
                                      <p:cBhvr>
                                        <p:cTn id="55" dur="1" fill="hold">
                                          <p:stCondLst>
                                            <p:cond delay="249"/>
                                          </p:stCondLst>
                                        </p:cTn>
                                        <p:tgtEl>
                                          <p:spTgt spid="85"/>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250"/>
                                        <p:tgtEl>
                                          <p:spTgt spid="87"/>
                                        </p:tgtEl>
                                      </p:cBhvr>
                                    </p:animEffect>
                                    <p:set>
                                      <p:cBhvr>
                                        <p:cTn id="58" dur="1" fill="hold">
                                          <p:stCondLst>
                                            <p:cond delay="249"/>
                                          </p:stCondLst>
                                        </p:cTn>
                                        <p:tgtEl>
                                          <p:spTgt spid="87"/>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250"/>
                                        <p:tgtEl>
                                          <p:spTgt spid="88"/>
                                        </p:tgtEl>
                                      </p:cBhvr>
                                    </p:animEffect>
                                    <p:set>
                                      <p:cBhvr>
                                        <p:cTn id="61" dur="1" fill="hold">
                                          <p:stCondLst>
                                            <p:cond delay="249"/>
                                          </p:stCondLst>
                                        </p:cTn>
                                        <p:tgtEl>
                                          <p:spTgt spid="88"/>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250"/>
                                        <p:tgtEl>
                                          <p:spTgt spid="92"/>
                                        </p:tgtEl>
                                      </p:cBhvr>
                                    </p:animEffect>
                                    <p:set>
                                      <p:cBhvr>
                                        <p:cTn id="64" dur="1" fill="hold">
                                          <p:stCondLst>
                                            <p:cond delay="249"/>
                                          </p:stCondLst>
                                        </p:cTn>
                                        <p:tgtEl>
                                          <p:spTgt spid="9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2"/>
                                        </p:tgtEl>
                                        <p:attrNameLst>
                                          <p:attrName>style.visibility</p:attrName>
                                        </p:attrNameLst>
                                      </p:cBhvr>
                                      <p:to>
                                        <p:strVal val="visible"/>
                                      </p:to>
                                    </p:set>
                                    <p:animEffect transition="in" filter="fade">
                                      <p:cBhvr>
                                        <p:cTn id="69" dur="250"/>
                                        <p:tgtEl>
                                          <p:spTgt spid="102"/>
                                        </p:tgtEl>
                                      </p:cBhvr>
                                    </p:animEffect>
                                  </p:childTnLst>
                                </p:cTn>
                              </p:par>
                            </p:childTnLst>
                          </p:cTn>
                        </p:par>
                        <p:par>
                          <p:cTn id="70" fill="hold">
                            <p:stCondLst>
                              <p:cond delay="250"/>
                            </p:stCondLst>
                            <p:childTnLst>
                              <p:par>
                                <p:cTn id="71" presetID="10" presetClass="entr" presetSubtype="0" fill="hold" grpId="0" nodeType="after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250"/>
                                        <p:tgtEl>
                                          <p:spTgt spid="9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250"/>
                                        <p:tgtEl>
                                          <p:spTgt spid="9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250"/>
                                        <p:tgtEl>
                                          <p:spTgt spid="10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250"/>
                                        <p:tgtEl>
                                          <p:spTgt spid="9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250"/>
                                        <p:tgtEl>
                                          <p:spTgt spid="9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fade">
                                      <p:cBhvr>
                                        <p:cTn id="89" dur="250"/>
                                        <p:tgtEl>
                                          <p:spTgt spid="100"/>
                                        </p:tgtEl>
                                      </p:cBhvr>
                                    </p:animEffect>
                                  </p:childTnLst>
                                </p:cTn>
                              </p:par>
                            </p:childTnLst>
                          </p:cTn>
                        </p:par>
                        <p:par>
                          <p:cTn id="90" fill="hold">
                            <p:stCondLst>
                              <p:cond delay="750"/>
                            </p:stCondLst>
                            <p:childTnLst>
                              <p:par>
                                <p:cTn id="91" presetID="22" presetClass="entr" presetSubtype="1" fill="hold"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up)">
                                      <p:cBhvr>
                                        <p:cTn id="93" dur="250"/>
                                        <p:tgtEl>
                                          <p:spTgt spid="109"/>
                                        </p:tgtEl>
                                      </p:cBhvr>
                                    </p:animEffect>
                                  </p:childTnLst>
                                </p:cTn>
                              </p:par>
                              <p:par>
                                <p:cTn id="94" presetID="22" presetClass="entr" presetSubtype="1" fill="hold" nodeType="withEffect">
                                  <p:stCondLst>
                                    <p:cond delay="0"/>
                                  </p:stCondLst>
                                  <p:childTnLst>
                                    <p:set>
                                      <p:cBhvr>
                                        <p:cTn id="95" dur="1" fill="hold">
                                          <p:stCondLst>
                                            <p:cond delay="0"/>
                                          </p:stCondLst>
                                        </p:cTn>
                                        <p:tgtEl>
                                          <p:spTgt spid="110"/>
                                        </p:tgtEl>
                                        <p:attrNameLst>
                                          <p:attrName>style.visibility</p:attrName>
                                        </p:attrNameLst>
                                      </p:cBhvr>
                                      <p:to>
                                        <p:strVal val="visible"/>
                                      </p:to>
                                    </p:set>
                                    <p:animEffect transition="in" filter="wipe(up)">
                                      <p:cBhvr>
                                        <p:cTn id="96" dur="250"/>
                                        <p:tgtEl>
                                          <p:spTgt spid="110"/>
                                        </p:tgtEl>
                                      </p:cBhvr>
                                    </p:animEffect>
                                  </p:childTnLst>
                                </p:cTn>
                              </p:par>
                              <p:par>
                                <p:cTn id="97" presetID="22" presetClass="entr" presetSubtype="1" fill="hold" nodeType="withEffect">
                                  <p:stCondLst>
                                    <p:cond delay="0"/>
                                  </p:stCondLst>
                                  <p:childTnLst>
                                    <p:set>
                                      <p:cBhvr>
                                        <p:cTn id="98" dur="1" fill="hold">
                                          <p:stCondLst>
                                            <p:cond delay="0"/>
                                          </p:stCondLst>
                                        </p:cTn>
                                        <p:tgtEl>
                                          <p:spTgt spid="114"/>
                                        </p:tgtEl>
                                        <p:attrNameLst>
                                          <p:attrName>style.visibility</p:attrName>
                                        </p:attrNameLst>
                                      </p:cBhvr>
                                      <p:to>
                                        <p:strVal val="visible"/>
                                      </p:to>
                                    </p:set>
                                    <p:animEffect transition="in" filter="wipe(up)">
                                      <p:cBhvr>
                                        <p:cTn id="99" dur="250"/>
                                        <p:tgtEl>
                                          <p:spTgt spid="11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
                                            <p:txEl>
                                              <p:pRg st="2" end="2"/>
                                            </p:txEl>
                                          </p:spTgt>
                                        </p:tgtEl>
                                        <p:attrNameLst>
                                          <p:attrName>style.visibility</p:attrName>
                                        </p:attrNameLst>
                                      </p:cBhvr>
                                      <p:to>
                                        <p:strVal val="visible"/>
                                      </p:to>
                                    </p:set>
                                    <p:animEffect transition="in" filter="fade">
                                      <p:cBhvr>
                                        <p:cTn id="104" dur="250"/>
                                        <p:tgtEl>
                                          <p:spTgt spid="4">
                                            <p:txEl>
                                              <p:pRg st="2" end="2"/>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
                                            <p:txEl>
                                              <p:pRg st="3" end="3"/>
                                            </p:txEl>
                                          </p:spTgt>
                                        </p:tgtEl>
                                        <p:attrNameLst>
                                          <p:attrName>style.visibility</p:attrName>
                                        </p:attrNameLst>
                                      </p:cBhvr>
                                      <p:to>
                                        <p:strVal val="visible"/>
                                      </p:to>
                                    </p:set>
                                    <p:animEffect transition="in" filter="fade">
                                      <p:cBhvr>
                                        <p:cTn id="107" dur="250"/>
                                        <p:tgtEl>
                                          <p:spTgt spid="4">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
                                            <p:txEl>
                                              <p:pRg st="5" end="5"/>
                                            </p:txEl>
                                          </p:spTgt>
                                        </p:tgtEl>
                                        <p:attrNameLst>
                                          <p:attrName>style.visibility</p:attrName>
                                        </p:attrNameLst>
                                      </p:cBhvr>
                                      <p:to>
                                        <p:strVal val="visible"/>
                                      </p:to>
                                    </p:set>
                                    <p:animEffect transition="in" filter="fade">
                                      <p:cBhvr>
                                        <p:cTn id="112" dur="250"/>
                                        <p:tgtEl>
                                          <p:spTgt spid="4">
                                            <p:txEl>
                                              <p:pRg st="5" end="5"/>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
                                            <p:txEl>
                                              <p:pRg st="6" end="6"/>
                                            </p:txEl>
                                          </p:spTgt>
                                        </p:tgtEl>
                                        <p:attrNameLst>
                                          <p:attrName>style.visibility</p:attrName>
                                        </p:attrNameLst>
                                      </p:cBhvr>
                                      <p:to>
                                        <p:strVal val="visible"/>
                                      </p:to>
                                    </p:set>
                                    <p:animEffect transition="in" filter="fade">
                                      <p:cBhvr>
                                        <p:cTn id="115" dur="250"/>
                                        <p:tgtEl>
                                          <p:spTgt spid="4">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250"/>
                                        <p:tgtEl>
                                          <p:spTgt spid="81"/>
                                        </p:tgtEl>
                                      </p:cBhvr>
                                    </p:animEffect>
                                    <p:set>
                                      <p:cBhvr>
                                        <p:cTn id="120" dur="1" fill="hold">
                                          <p:stCondLst>
                                            <p:cond delay="249"/>
                                          </p:stCondLst>
                                        </p:cTn>
                                        <p:tgtEl>
                                          <p:spTgt spid="8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50"/>
                                        <p:tgtEl>
                                          <p:spTgt spid="95"/>
                                        </p:tgtEl>
                                      </p:cBhvr>
                                    </p:animEffect>
                                    <p:set>
                                      <p:cBhvr>
                                        <p:cTn id="123" dur="1" fill="hold">
                                          <p:stCondLst>
                                            <p:cond delay="249"/>
                                          </p:stCondLst>
                                        </p:cTn>
                                        <p:tgtEl>
                                          <p:spTgt spid="95"/>
                                        </p:tgtEl>
                                        <p:attrNameLst>
                                          <p:attrName>style.visibility</p:attrName>
                                        </p:attrNameLst>
                                      </p:cBhvr>
                                      <p:to>
                                        <p:strVal val="hidden"/>
                                      </p:to>
                                    </p:set>
                                  </p:childTnLst>
                                </p:cTn>
                              </p:par>
                              <p:par>
                                <p:cTn id="124" presetID="10" presetClass="exit" presetSubtype="0" fill="hold" grpId="3" nodeType="withEffect">
                                  <p:stCondLst>
                                    <p:cond delay="0"/>
                                  </p:stCondLst>
                                  <p:childTnLst>
                                    <p:animEffect transition="out" filter="fade">
                                      <p:cBhvr>
                                        <p:cTn id="125" dur="250"/>
                                        <p:tgtEl>
                                          <p:spTgt spid="82"/>
                                        </p:tgtEl>
                                      </p:cBhvr>
                                    </p:animEffect>
                                    <p:set>
                                      <p:cBhvr>
                                        <p:cTn id="126" dur="1" fill="hold">
                                          <p:stCondLst>
                                            <p:cond delay="249"/>
                                          </p:stCondLst>
                                        </p:cTn>
                                        <p:tgtEl>
                                          <p:spTgt spid="82"/>
                                        </p:tgtEl>
                                        <p:attrNameLst>
                                          <p:attrName>style.visibility</p:attrName>
                                        </p:attrNameLst>
                                      </p:cBhvr>
                                      <p:to>
                                        <p:strVal val="hidden"/>
                                      </p:to>
                                    </p:set>
                                  </p:childTnLst>
                                </p:cTn>
                              </p:par>
                              <p:par>
                                <p:cTn id="127" presetID="10" presetClass="exit" presetSubtype="0" fill="hold" grpId="3" nodeType="withEffect">
                                  <p:stCondLst>
                                    <p:cond delay="0"/>
                                  </p:stCondLst>
                                  <p:childTnLst>
                                    <p:animEffect transition="out" filter="fade">
                                      <p:cBhvr>
                                        <p:cTn id="128" dur="250"/>
                                        <p:tgtEl>
                                          <p:spTgt spid="85"/>
                                        </p:tgtEl>
                                      </p:cBhvr>
                                    </p:animEffect>
                                    <p:set>
                                      <p:cBhvr>
                                        <p:cTn id="129" dur="1" fill="hold">
                                          <p:stCondLst>
                                            <p:cond delay="249"/>
                                          </p:stCondLst>
                                        </p:cTn>
                                        <p:tgtEl>
                                          <p:spTgt spid="85"/>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250"/>
                                        <p:tgtEl>
                                          <p:spTgt spid="88"/>
                                        </p:tgtEl>
                                      </p:cBhvr>
                                    </p:animEffect>
                                    <p:set>
                                      <p:cBhvr>
                                        <p:cTn id="132" dur="1" fill="hold">
                                          <p:stCondLst>
                                            <p:cond delay="249"/>
                                          </p:stCondLst>
                                        </p:cTn>
                                        <p:tgtEl>
                                          <p:spTgt spid="88"/>
                                        </p:tgtEl>
                                        <p:attrNameLst>
                                          <p:attrName>style.visibility</p:attrName>
                                        </p:attrNameLst>
                                      </p:cBhvr>
                                      <p:to>
                                        <p:strVal val="hidden"/>
                                      </p:to>
                                    </p:set>
                                  </p:childTnLst>
                                </p:cTn>
                              </p:par>
                              <p:par>
                                <p:cTn id="133" presetID="10" presetClass="exit" presetSubtype="0" fill="hold" grpId="3" nodeType="withEffect">
                                  <p:stCondLst>
                                    <p:cond delay="0"/>
                                  </p:stCondLst>
                                  <p:childTnLst>
                                    <p:animEffect transition="out" filter="fade">
                                      <p:cBhvr>
                                        <p:cTn id="134" dur="250"/>
                                        <p:tgtEl>
                                          <p:spTgt spid="69"/>
                                        </p:tgtEl>
                                      </p:cBhvr>
                                    </p:animEffect>
                                    <p:set>
                                      <p:cBhvr>
                                        <p:cTn id="135" dur="1" fill="hold">
                                          <p:stCondLst>
                                            <p:cond delay="249"/>
                                          </p:stCondLst>
                                        </p:cTn>
                                        <p:tgtEl>
                                          <p:spTgt spid="69"/>
                                        </p:tgtEl>
                                        <p:attrNameLst>
                                          <p:attrName>style.visibility</p:attrName>
                                        </p:attrNameLst>
                                      </p:cBhvr>
                                      <p:to>
                                        <p:strVal val="hidden"/>
                                      </p:to>
                                    </p:set>
                                  </p:childTnLst>
                                </p:cTn>
                              </p:par>
                              <p:par>
                                <p:cTn id="136" presetID="10" presetClass="exit" presetSubtype="0" fill="hold" grpId="3" nodeType="withEffect">
                                  <p:stCondLst>
                                    <p:cond delay="0"/>
                                  </p:stCondLst>
                                  <p:childTnLst>
                                    <p:animEffect transition="out" filter="fade">
                                      <p:cBhvr>
                                        <p:cTn id="137" dur="250"/>
                                        <p:tgtEl>
                                          <p:spTgt spid="84"/>
                                        </p:tgtEl>
                                      </p:cBhvr>
                                    </p:animEffect>
                                    <p:set>
                                      <p:cBhvr>
                                        <p:cTn id="138" dur="1" fill="hold">
                                          <p:stCondLst>
                                            <p:cond delay="249"/>
                                          </p:stCondLst>
                                        </p:cTn>
                                        <p:tgtEl>
                                          <p:spTgt spid="84"/>
                                        </p:tgtEl>
                                        <p:attrNameLst>
                                          <p:attrName>style.visibility</p:attrName>
                                        </p:attrNameLst>
                                      </p:cBhvr>
                                      <p:to>
                                        <p:strVal val="hidden"/>
                                      </p:to>
                                    </p:set>
                                  </p:childTnLst>
                                </p:cTn>
                              </p:par>
                              <p:par>
                                <p:cTn id="139" presetID="10" presetClass="exit" presetSubtype="0" fill="hold" grpId="3" nodeType="withEffect">
                                  <p:stCondLst>
                                    <p:cond delay="0"/>
                                  </p:stCondLst>
                                  <p:childTnLst>
                                    <p:animEffect transition="out" filter="fade">
                                      <p:cBhvr>
                                        <p:cTn id="140" dur="250"/>
                                        <p:tgtEl>
                                          <p:spTgt spid="87"/>
                                        </p:tgtEl>
                                      </p:cBhvr>
                                    </p:animEffect>
                                    <p:set>
                                      <p:cBhvr>
                                        <p:cTn id="141" dur="1" fill="hold">
                                          <p:stCondLst>
                                            <p:cond delay="249"/>
                                          </p:stCondLst>
                                        </p:cTn>
                                        <p:tgtEl>
                                          <p:spTgt spid="87"/>
                                        </p:tgtEl>
                                        <p:attrNameLst>
                                          <p:attrName>style.visibility</p:attrName>
                                        </p:attrNameLst>
                                      </p:cBhvr>
                                      <p:to>
                                        <p:strVal val="hidden"/>
                                      </p:to>
                                    </p:set>
                                  </p:childTnLst>
                                </p:cTn>
                              </p:par>
                              <p:par>
                                <p:cTn id="142" presetID="10" presetClass="exit" presetSubtype="0" fill="hold" grpId="3" nodeType="withEffect">
                                  <p:stCondLst>
                                    <p:cond delay="0"/>
                                  </p:stCondLst>
                                  <p:childTnLst>
                                    <p:animEffect transition="out" filter="fade">
                                      <p:cBhvr>
                                        <p:cTn id="143" dur="250"/>
                                        <p:tgtEl>
                                          <p:spTgt spid="92"/>
                                        </p:tgtEl>
                                      </p:cBhvr>
                                    </p:animEffect>
                                    <p:set>
                                      <p:cBhvr>
                                        <p:cTn id="144" dur="1" fill="hold">
                                          <p:stCondLst>
                                            <p:cond delay="249"/>
                                          </p:stCondLst>
                                        </p:cTn>
                                        <p:tgtEl>
                                          <p:spTgt spid="92"/>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50"/>
                                        <p:tgtEl>
                                          <p:spTgt spid="97"/>
                                        </p:tgtEl>
                                      </p:cBhvr>
                                    </p:animEffect>
                                    <p:set>
                                      <p:cBhvr>
                                        <p:cTn id="147" dur="1" fill="hold">
                                          <p:stCondLst>
                                            <p:cond delay="249"/>
                                          </p:stCondLst>
                                        </p:cTn>
                                        <p:tgtEl>
                                          <p:spTgt spid="9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50"/>
                                        <p:tgtEl>
                                          <p:spTgt spid="99"/>
                                        </p:tgtEl>
                                      </p:cBhvr>
                                    </p:animEffect>
                                    <p:set>
                                      <p:cBhvr>
                                        <p:cTn id="150" dur="1" fill="hold">
                                          <p:stCondLst>
                                            <p:cond delay="249"/>
                                          </p:stCondLst>
                                        </p:cTn>
                                        <p:tgtEl>
                                          <p:spTgt spid="9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50"/>
                                        <p:tgtEl>
                                          <p:spTgt spid="101"/>
                                        </p:tgtEl>
                                      </p:cBhvr>
                                    </p:animEffect>
                                    <p:set>
                                      <p:cBhvr>
                                        <p:cTn id="153" dur="1" fill="hold">
                                          <p:stCondLst>
                                            <p:cond delay="249"/>
                                          </p:stCondLst>
                                        </p:cTn>
                                        <p:tgtEl>
                                          <p:spTgt spid="10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50"/>
                                        <p:tgtEl>
                                          <p:spTgt spid="96"/>
                                        </p:tgtEl>
                                      </p:cBhvr>
                                    </p:animEffect>
                                    <p:set>
                                      <p:cBhvr>
                                        <p:cTn id="156" dur="1" fill="hold">
                                          <p:stCondLst>
                                            <p:cond delay="249"/>
                                          </p:stCondLst>
                                        </p:cTn>
                                        <p:tgtEl>
                                          <p:spTgt spid="96"/>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50"/>
                                        <p:tgtEl>
                                          <p:spTgt spid="98"/>
                                        </p:tgtEl>
                                      </p:cBhvr>
                                    </p:animEffect>
                                    <p:set>
                                      <p:cBhvr>
                                        <p:cTn id="159" dur="1" fill="hold">
                                          <p:stCondLst>
                                            <p:cond delay="249"/>
                                          </p:stCondLst>
                                        </p:cTn>
                                        <p:tgtEl>
                                          <p:spTgt spid="98"/>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50"/>
                                        <p:tgtEl>
                                          <p:spTgt spid="100"/>
                                        </p:tgtEl>
                                      </p:cBhvr>
                                    </p:animEffect>
                                    <p:set>
                                      <p:cBhvr>
                                        <p:cTn id="162" dur="1" fill="hold">
                                          <p:stCondLst>
                                            <p:cond delay="249"/>
                                          </p:stCondLst>
                                        </p:cTn>
                                        <p:tgtEl>
                                          <p:spTgt spid="10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50"/>
                                        <p:tgtEl>
                                          <p:spTgt spid="102"/>
                                        </p:tgtEl>
                                      </p:cBhvr>
                                    </p:animEffect>
                                    <p:set>
                                      <p:cBhvr>
                                        <p:cTn id="165" dur="1" fill="hold">
                                          <p:stCondLst>
                                            <p:cond delay="249"/>
                                          </p:stCondLst>
                                        </p:cTn>
                                        <p:tgtEl>
                                          <p:spTgt spid="102"/>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250"/>
                                        <p:tgtEl>
                                          <p:spTgt spid="109"/>
                                        </p:tgtEl>
                                      </p:cBhvr>
                                    </p:animEffect>
                                    <p:set>
                                      <p:cBhvr>
                                        <p:cTn id="168" dur="1" fill="hold">
                                          <p:stCondLst>
                                            <p:cond delay="249"/>
                                          </p:stCondLst>
                                        </p:cTn>
                                        <p:tgtEl>
                                          <p:spTgt spid="109"/>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250"/>
                                        <p:tgtEl>
                                          <p:spTgt spid="110"/>
                                        </p:tgtEl>
                                      </p:cBhvr>
                                    </p:animEffect>
                                    <p:set>
                                      <p:cBhvr>
                                        <p:cTn id="171" dur="1" fill="hold">
                                          <p:stCondLst>
                                            <p:cond delay="249"/>
                                          </p:stCondLst>
                                        </p:cTn>
                                        <p:tgtEl>
                                          <p:spTgt spid="110"/>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50"/>
                                        <p:tgtEl>
                                          <p:spTgt spid="114"/>
                                        </p:tgtEl>
                                      </p:cBhvr>
                                    </p:animEffect>
                                    <p:set>
                                      <p:cBhvr>
                                        <p:cTn id="174" dur="1" fill="hold">
                                          <p:stCondLst>
                                            <p:cond delay="249"/>
                                          </p:stCondLst>
                                        </p:cTn>
                                        <p:tgtEl>
                                          <p:spTgt spid="114"/>
                                        </p:tgtEl>
                                        <p:attrNameLst>
                                          <p:attrName>style.visibility</p:attrName>
                                        </p:attrNameLst>
                                      </p:cBhvr>
                                      <p:to>
                                        <p:strVal val="hidden"/>
                                      </p:to>
                                    </p:set>
                                  </p:childTnLst>
                                </p:cTn>
                              </p:par>
                            </p:childTnLst>
                          </p:cTn>
                        </p:par>
                        <p:par>
                          <p:cTn id="175" fill="hold">
                            <p:stCondLst>
                              <p:cond delay="250"/>
                            </p:stCondLst>
                            <p:childTnLst>
                              <p:par>
                                <p:cTn id="176" presetID="10" presetClass="entr" presetSubtype="0" fill="hold" nodeType="afterEffect">
                                  <p:stCondLst>
                                    <p:cond delay="0"/>
                                  </p:stCondLst>
                                  <p:childTnLst>
                                    <p:set>
                                      <p:cBhvr>
                                        <p:cTn id="177" dur="1" fill="hold">
                                          <p:stCondLst>
                                            <p:cond delay="0"/>
                                          </p:stCondLst>
                                        </p:cTn>
                                        <p:tgtEl>
                                          <p:spTgt spid="16"/>
                                        </p:tgtEl>
                                        <p:attrNameLst>
                                          <p:attrName>style.visibility</p:attrName>
                                        </p:attrNameLst>
                                      </p:cBhvr>
                                      <p:to>
                                        <p:strVal val="visible"/>
                                      </p:to>
                                    </p:set>
                                    <p:animEffect transition="in" filter="fade">
                                      <p:cBhvr>
                                        <p:cTn id="178"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9" grpId="0" animBg="1"/>
      <p:bldP spid="69" grpId="2" animBg="1"/>
      <p:bldP spid="69" grpId="3" animBg="1"/>
      <p:bldP spid="82" grpId="0" animBg="1"/>
      <p:bldP spid="82" grpId="2" animBg="1"/>
      <p:bldP spid="82" grpId="3" animBg="1"/>
      <p:bldP spid="84" grpId="0" animBg="1"/>
      <p:bldP spid="84" grpId="2" animBg="1"/>
      <p:bldP spid="84" grpId="3" animBg="1"/>
      <p:bldP spid="85" grpId="0" animBg="1"/>
      <p:bldP spid="85" grpId="2" animBg="1"/>
      <p:bldP spid="85" grpId="3" animBg="1"/>
      <p:bldP spid="87" grpId="0" animBg="1"/>
      <p:bldP spid="87" grpId="2" animBg="1"/>
      <p:bldP spid="87" grpId="3" animBg="1"/>
      <p:bldP spid="88" grpId="0" animBg="1"/>
      <p:bldP spid="88" grpId="2" animBg="1"/>
      <p:bldP spid="88" grpId="3" animBg="1"/>
      <p:bldP spid="92" grpId="0" animBg="1"/>
      <p:bldP spid="92" grpId="2" animBg="1"/>
      <p:bldP spid="92" grpId="3"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4"/>
          <p:cNvSpPr>
            <a:spLocks noGrp="1"/>
          </p:cNvSpPr>
          <p:nvPr>
            <p:ph type="title"/>
          </p:nvPr>
        </p:nvSpPr>
        <p:spPr/>
        <p:txBody>
          <a:bodyPr/>
          <a:lstStyle/>
          <a:p>
            <a:r>
              <a:rPr lang="en-US" dirty="0"/>
              <a:t>Conclusion</a:t>
            </a:r>
          </a:p>
        </p:txBody>
      </p:sp>
      <p:sp>
        <p:nvSpPr>
          <p:cNvPr id="108547" name="Content Placeholder 5"/>
          <p:cNvSpPr>
            <a:spLocks noGrp="1"/>
          </p:cNvSpPr>
          <p:nvPr>
            <p:ph idx="1"/>
          </p:nvPr>
        </p:nvSpPr>
        <p:spPr/>
        <p:txBody>
          <a:bodyPr/>
          <a:lstStyle/>
          <a:p>
            <a:r>
              <a:rPr lang="en-US" dirty="0"/>
              <a:t>Parallel execution is important, which is why (almost) every major DBMS supports it.</a:t>
            </a:r>
          </a:p>
          <a:p>
            <a:endParaRPr lang="en-US" sz="1200" dirty="0"/>
          </a:p>
          <a:p>
            <a:r>
              <a:rPr lang="en-US" dirty="0"/>
              <a:t>However, it is hard to get right.</a:t>
            </a:r>
          </a:p>
          <a:p>
            <a:pPr lvl="1"/>
            <a:r>
              <a:rPr lang="en-US" dirty="0"/>
              <a:t>Coordination Overhead</a:t>
            </a:r>
          </a:p>
          <a:p>
            <a:pPr lvl="1"/>
            <a:r>
              <a:rPr lang="en-US" dirty="0"/>
              <a:t>Scheduling</a:t>
            </a:r>
          </a:p>
          <a:p>
            <a:pPr lvl="1"/>
            <a:r>
              <a:rPr lang="en-US" dirty="0"/>
              <a:t>Concurrency Issues</a:t>
            </a:r>
          </a:p>
          <a:p>
            <a:pPr lvl="1"/>
            <a:r>
              <a:rPr lang="en-US" dirty="0"/>
              <a:t>Resource Contention</a:t>
            </a:r>
          </a:p>
        </p:txBody>
      </p:sp>
      <p:sp>
        <p:nvSpPr>
          <p:cNvPr id="2" name="Slide Number Placeholder 3">
            <a:extLst>
              <a:ext uri="{FF2B5EF4-FFF2-40B4-BE49-F238E27FC236}">
                <a16:creationId xmlns:a16="http://schemas.microsoft.com/office/drawing/2014/main" id="{E294C9F8-E7DB-98EF-3F97-97DFE3C2BD59}"/>
              </a:ext>
            </a:extLst>
          </p:cNvPr>
          <p:cNvSpPr>
            <a:spLocks noGrp="1"/>
          </p:cNvSpPr>
          <p:nvPr>
            <p:ph type="sldNum" sz="quarter" idx="4"/>
          </p:nvPr>
        </p:nvSpPr>
        <p:spPr/>
        <p:txBody>
          <a:bodyPr/>
          <a:lstStyle/>
          <a:p>
            <a:pPr algn="r"/>
            <a:fld id="{97DD1AB5-42BA-4E8A-BFEE-435884E16AAB}" type="slidenum">
              <a:rPr lang="en-US" smtClean="0"/>
              <a:pPr algn="r"/>
              <a:t>31</a:t>
            </a:fld>
            <a:endParaRPr lang="en-US" dirty="0"/>
          </a:p>
        </p:txBody>
      </p:sp>
    </p:spTree>
    <p:extLst>
      <p:ext uri="{BB962C8B-B14F-4D97-AF65-F5344CB8AC3E}">
        <p14:creationId xmlns:p14="http://schemas.microsoft.com/office/powerpoint/2010/main" val="99420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Next Class</a:t>
            </a:r>
          </a:p>
        </p:txBody>
      </p:sp>
      <p:sp>
        <p:nvSpPr>
          <p:cNvPr id="6" name="Content Placeholder 5">
            <a:extLst>
              <a:ext uri="{FF2B5EF4-FFF2-40B4-BE49-F238E27FC236}">
                <a16:creationId xmlns:a16="http://schemas.microsoft.com/office/drawing/2014/main" id="{427021C6-C315-8A69-1DAA-30529060F0A5}"/>
              </a:ext>
            </a:extLst>
          </p:cNvPr>
          <p:cNvSpPr>
            <a:spLocks noGrp="1"/>
          </p:cNvSpPr>
          <p:nvPr>
            <p:ph idx="1"/>
          </p:nvPr>
        </p:nvSpPr>
        <p:spPr/>
        <p:txBody>
          <a:bodyPr/>
          <a:lstStyle/>
          <a:p>
            <a:r>
              <a:rPr lang="en-US" dirty="0"/>
              <a:t>Query Optimization</a:t>
            </a:r>
          </a:p>
          <a:p>
            <a:pPr lvl="1"/>
            <a:r>
              <a:rPr lang="en-US" dirty="0"/>
              <a:t>Logical vs Physical Plans</a:t>
            </a:r>
          </a:p>
          <a:p>
            <a:pPr lvl="1"/>
            <a:r>
              <a:rPr lang="en-US" dirty="0"/>
              <a:t>Search Space of Plans</a:t>
            </a:r>
          </a:p>
          <a:p>
            <a:pPr lvl="1"/>
            <a:r>
              <a:rPr lang="en-US" dirty="0"/>
              <a:t>Cost Estimation of Plans</a:t>
            </a:r>
          </a:p>
        </p:txBody>
      </p:sp>
      <p:sp>
        <p:nvSpPr>
          <p:cNvPr id="3" name="Slide Number Placeholder 3">
            <a:extLst>
              <a:ext uri="{FF2B5EF4-FFF2-40B4-BE49-F238E27FC236}">
                <a16:creationId xmlns:a16="http://schemas.microsoft.com/office/drawing/2014/main" id="{F976B859-8E0D-CFBE-F2E8-C798BC60C3A9}"/>
              </a:ext>
            </a:extLst>
          </p:cNvPr>
          <p:cNvSpPr>
            <a:spLocks noGrp="1"/>
          </p:cNvSpPr>
          <p:nvPr>
            <p:ph type="sldNum" sz="quarter" idx="4"/>
          </p:nvPr>
        </p:nvSpPr>
        <p:spPr/>
        <p:txBody>
          <a:bodyPr/>
          <a:lstStyle/>
          <a:p>
            <a:pPr algn="r"/>
            <a:fld id="{97DD1AB5-42BA-4E8A-BFEE-435884E16AAB}" type="slidenum">
              <a:rPr lang="en-US" smtClean="0"/>
              <a:pPr algn="r"/>
              <a:t>32</a:t>
            </a:fld>
            <a:endParaRPr lang="en-US" dirty="0"/>
          </a:p>
        </p:txBody>
      </p:sp>
    </p:spTree>
    <p:extLst>
      <p:ext uri="{BB962C8B-B14F-4D97-AF65-F5344CB8AC3E}">
        <p14:creationId xmlns:p14="http://schemas.microsoft.com/office/powerpoint/2010/main" val="105154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F25E0D-853D-409D-817C-34C3BA02ED85}"/>
              </a:ext>
            </a:extLst>
          </p:cNvPr>
          <p:cNvSpPr>
            <a:spLocks noGrp="1"/>
          </p:cNvSpPr>
          <p:nvPr>
            <p:ph type="title"/>
          </p:nvPr>
        </p:nvSpPr>
        <p:spPr/>
        <p:txBody>
          <a:bodyPr/>
          <a:lstStyle/>
          <a:p>
            <a:r>
              <a:rPr lang="en-US" dirty="0"/>
              <a:t>Database Partitioning</a:t>
            </a:r>
          </a:p>
        </p:txBody>
      </p:sp>
      <p:sp>
        <p:nvSpPr>
          <p:cNvPr id="4" name="Content Placeholder 3">
            <a:extLst>
              <a:ext uri="{FF2B5EF4-FFF2-40B4-BE49-F238E27FC236}">
                <a16:creationId xmlns:a16="http://schemas.microsoft.com/office/drawing/2014/main" id="{27DC783A-E0D2-4BA8-8D7A-7BCDE29F8EE9}"/>
              </a:ext>
            </a:extLst>
          </p:cNvPr>
          <p:cNvSpPr>
            <a:spLocks noGrp="1"/>
          </p:cNvSpPr>
          <p:nvPr>
            <p:ph idx="1"/>
          </p:nvPr>
        </p:nvSpPr>
        <p:spPr/>
        <p:txBody>
          <a:bodyPr/>
          <a:lstStyle/>
          <a:p>
            <a:r>
              <a:rPr lang="en-US" dirty="0"/>
              <a:t>Some DBMSs allow you to specify the disk location of each individual database.</a:t>
            </a:r>
          </a:p>
          <a:p>
            <a:pPr lvl="1"/>
            <a:r>
              <a:rPr lang="en-US" dirty="0"/>
              <a:t>The buffer pool manager maps a page to a disk location.</a:t>
            </a:r>
          </a:p>
          <a:p>
            <a:endParaRPr lang="en-US" sz="1200" dirty="0"/>
          </a:p>
          <a:p>
            <a:r>
              <a:rPr lang="en-US" dirty="0"/>
              <a:t>This is also easy to do at the filesystem level if the DBMS stores each database in a separate directory.</a:t>
            </a:r>
          </a:p>
          <a:p>
            <a:pPr lvl="1"/>
            <a:r>
              <a:rPr lang="en-US" dirty="0"/>
              <a:t>The DBMS recovery log file might still be shared if transactions can update multiple databases.</a:t>
            </a:r>
          </a:p>
        </p:txBody>
      </p:sp>
      <p:sp>
        <p:nvSpPr>
          <p:cNvPr id="5" name="Slide Number Placeholder 3">
            <a:extLst>
              <a:ext uri="{FF2B5EF4-FFF2-40B4-BE49-F238E27FC236}">
                <a16:creationId xmlns:a16="http://schemas.microsoft.com/office/drawing/2014/main" id="{BEA9D914-FF10-B147-4E64-449BA8CADA21}"/>
              </a:ext>
            </a:extLst>
          </p:cNvPr>
          <p:cNvSpPr>
            <a:spLocks noGrp="1"/>
          </p:cNvSpPr>
          <p:nvPr>
            <p:ph type="sldNum" sz="quarter" idx="4"/>
          </p:nvPr>
        </p:nvSpPr>
        <p:spPr/>
        <p:txBody>
          <a:bodyPr/>
          <a:lstStyle/>
          <a:p>
            <a:pPr algn="r"/>
            <a:fld id="{97DD1AB5-42BA-4E8A-BFEE-435884E16AAB}" type="slidenum">
              <a:rPr lang="en-US" smtClean="0"/>
              <a:pPr algn="r"/>
              <a:t>33</a:t>
            </a:fld>
            <a:endParaRPr lang="en-US" dirty="0"/>
          </a:p>
        </p:txBody>
      </p:sp>
    </p:spTree>
    <p:extLst>
      <p:ext uri="{BB962C8B-B14F-4D97-AF65-F5344CB8AC3E}">
        <p14:creationId xmlns:p14="http://schemas.microsoft.com/office/powerpoint/2010/main" val="3782052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a:t>
            </a:r>
          </a:p>
        </p:txBody>
      </p:sp>
      <p:sp>
        <p:nvSpPr>
          <p:cNvPr id="3" name="Content Placeholder 2"/>
          <p:cNvSpPr>
            <a:spLocks noGrp="1"/>
          </p:cNvSpPr>
          <p:nvPr>
            <p:ph idx="1"/>
          </p:nvPr>
        </p:nvSpPr>
        <p:spPr/>
        <p:txBody>
          <a:bodyPr/>
          <a:lstStyle/>
          <a:p>
            <a:r>
              <a:rPr lang="en-US"/>
              <a:t>Split a single logical table into disjoint physical segments that are stored/managed separately.</a:t>
            </a:r>
          </a:p>
          <a:p>
            <a:endParaRPr lang="en-US" sz="1200"/>
          </a:p>
          <a:p>
            <a:r>
              <a:rPr lang="en-US"/>
              <a:t>Partitioning should (ideally) be transparent to the application.</a:t>
            </a:r>
          </a:p>
          <a:p>
            <a:pPr lvl="1"/>
            <a:r>
              <a:rPr lang="en-US"/>
              <a:t>The application should only access logical tables and not have to worry about how things are physically stored.</a:t>
            </a:r>
          </a:p>
          <a:p>
            <a:pPr lvl="1"/>
            <a:endParaRPr lang="en-US"/>
          </a:p>
          <a:p>
            <a:r>
              <a:rPr lang="en-US" b="1" i="1"/>
              <a:t>We will cover this further when we talk about distributed databases.</a:t>
            </a:r>
            <a:endParaRPr lang="en-US" b="1" i="1" dirty="0"/>
          </a:p>
        </p:txBody>
      </p:sp>
      <p:sp>
        <p:nvSpPr>
          <p:cNvPr id="4" name="Slide Number Placeholder 3">
            <a:extLst>
              <a:ext uri="{FF2B5EF4-FFF2-40B4-BE49-F238E27FC236}">
                <a16:creationId xmlns:a16="http://schemas.microsoft.com/office/drawing/2014/main" id="{AA5D73E5-27EA-4FFB-E861-736BBBF82075}"/>
              </a:ext>
            </a:extLst>
          </p:cNvPr>
          <p:cNvSpPr>
            <a:spLocks noGrp="1"/>
          </p:cNvSpPr>
          <p:nvPr>
            <p:ph type="sldNum" sz="quarter" idx="4"/>
          </p:nvPr>
        </p:nvSpPr>
        <p:spPr/>
        <p:txBody>
          <a:bodyPr/>
          <a:lstStyle/>
          <a:p>
            <a:pPr algn="r"/>
            <a:fld id="{97DD1AB5-42BA-4E8A-BFEE-435884E16AAB}" type="slidenum">
              <a:rPr lang="en-US" smtClean="0"/>
              <a:pPr algn="r"/>
              <a:t>34</a:t>
            </a:fld>
            <a:endParaRPr lang="en-US" dirty="0"/>
          </a:p>
        </p:txBody>
      </p:sp>
    </p:spTree>
    <p:extLst>
      <p:ext uri="{BB962C8B-B14F-4D97-AF65-F5344CB8AC3E}">
        <p14:creationId xmlns:p14="http://schemas.microsoft.com/office/powerpoint/2010/main" val="3650527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DFC0-74E8-B396-1595-8EED822347E6}"/>
              </a:ext>
            </a:extLst>
          </p:cNvPr>
          <p:cNvSpPr>
            <a:spLocks noGrp="1"/>
          </p:cNvSpPr>
          <p:nvPr>
            <p:ph type="title"/>
          </p:nvPr>
        </p:nvSpPr>
        <p:spPr/>
        <p:txBody>
          <a:bodyPr/>
          <a:lstStyle/>
          <a:p>
            <a:r>
              <a:rPr lang="en-US" dirty="0"/>
              <a:t>Scheduler</a:t>
            </a:r>
          </a:p>
        </p:txBody>
      </p:sp>
      <p:sp>
        <p:nvSpPr>
          <p:cNvPr id="4" name="Content Placeholder 3">
            <a:extLst>
              <a:ext uri="{FF2B5EF4-FFF2-40B4-BE49-F238E27FC236}">
                <a16:creationId xmlns:a16="http://schemas.microsoft.com/office/drawing/2014/main" id="{3A678178-8EAF-1EDF-649F-A13745C94669}"/>
              </a:ext>
            </a:extLst>
          </p:cNvPr>
          <p:cNvSpPr>
            <a:spLocks noGrp="1"/>
          </p:cNvSpPr>
          <p:nvPr>
            <p:ph idx="1"/>
          </p:nvPr>
        </p:nvSpPr>
        <p:spPr/>
        <p:txBody>
          <a:bodyPr/>
          <a:lstStyle/>
          <a:p>
            <a:pPr>
              <a:spcAft>
                <a:spcPts val="1200"/>
              </a:spcAft>
            </a:pPr>
            <a:r>
              <a:rPr lang="en-US" dirty="0"/>
              <a:t>So far, we have largely taken a </a:t>
            </a:r>
            <a:r>
              <a:rPr lang="en-US" b="1" dirty="0">
                <a:solidFill>
                  <a:srgbClr val="C00000"/>
                </a:solidFill>
              </a:rPr>
              <a:t>data flow</a:t>
            </a:r>
            <a:r>
              <a:rPr lang="en-US" dirty="0"/>
              <a:t> perspective of the query processing model.</a:t>
            </a:r>
          </a:p>
          <a:p>
            <a:pPr>
              <a:spcAft>
                <a:spcPts val="1200"/>
              </a:spcAft>
            </a:pPr>
            <a:r>
              <a:rPr lang="en-US" dirty="0"/>
              <a:t>The </a:t>
            </a:r>
            <a:r>
              <a:rPr lang="en-US" b="1" dirty="0">
                <a:solidFill>
                  <a:srgbClr val="C00000"/>
                </a:solidFill>
              </a:rPr>
              <a:t>control flow</a:t>
            </a:r>
            <a:r>
              <a:rPr lang="en-US" dirty="0"/>
              <a:t> was implicit in the processing model. We can make the control flow more explicit with a scheduler.</a:t>
            </a:r>
          </a:p>
          <a:p>
            <a:pPr>
              <a:spcAft>
                <a:spcPts val="1200"/>
              </a:spcAft>
            </a:pPr>
            <a:r>
              <a:rPr lang="en-US" dirty="0"/>
              <a:t>Query schedulers are often not discussed in database papers. We’ll look at what was done in the Quickstep (academic) project. Based on allowing frequent switches between data flow and control flow.</a:t>
            </a:r>
          </a:p>
        </p:txBody>
      </p:sp>
      <p:sp>
        <p:nvSpPr>
          <p:cNvPr id="5" name="Slide Number Placeholder 1">
            <a:extLst>
              <a:ext uri="{FF2B5EF4-FFF2-40B4-BE49-F238E27FC236}">
                <a16:creationId xmlns:a16="http://schemas.microsoft.com/office/drawing/2014/main" id="{E4E455AC-6BC1-0134-2C24-3756F95980A6}"/>
              </a:ext>
            </a:extLst>
          </p:cNvPr>
          <p:cNvSpPr txBox="1">
            <a:spLocks/>
          </p:cNvSpPr>
          <p:nvPr/>
        </p:nvSpPr>
        <p:spPr>
          <a:xfrm>
            <a:off x="8763000" y="-794"/>
            <a:ext cx="381000" cy="273844"/>
          </a:xfrm>
          <a:prstGeom prst="rect">
            <a:avLst/>
          </a:prstGeom>
          <a:solidFill>
            <a:schemeClr val="bg1">
              <a:lumMod val="50000"/>
            </a:schemeClr>
          </a:solidFill>
        </p:spPr>
        <p:txBody>
          <a:bodyPr vert="horz" wrap="square" lIns="0" tIns="45720" rIns="45720" bIns="45720" rtlCol="0" anchor="ctr"/>
          <a:lstStyle>
            <a:defPPr>
              <a:defRPr lang="en-US"/>
            </a:defPPr>
            <a:lvl1pPr marL="0" algn="l" defTabSz="914400" rtl="0" eaLnBrk="1" latinLnBrk="0" hangingPunct="1">
              <a:defRPr sz="1200" kern="120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solidFill>
                  <a:prstClr val="white">
                    <a:lumMod val="95000"/>
                  </a:prstClr>
                </a:solidFill>
                <a:cs typeface="+mn-cs"/>
              </a:rPr>
              <a:pPr algn="r"/>
              <a:t>35</a:t>
            </a:fld>
            <a:endParaRPr lang="en-US">
              <a:solidFill>
                <a:prstClr val="white">
                  <a:lumMod val="95000"/>
                </a:prstClr>
              </a:solidFill>
              <a:cs typeface="+mn-cs"/>
            </a:endParaRPr>
          </a:p>
        </p:txBody>
      </p:sp>
      <p:sp>
        <p:nvSpPr>
          <p:cNvPr id="3" name="Down Ribbon 2">
            <a:extLst>
              <a:ext uri="{FF2B5EF4-FFF2-40B4-BE49-F238E27FC236}">
                <a16:creationId xmlns:a16="http://schemas.microsoft.com/office/drawing/2014/main" id="{144361B7-9113-1BFC-31F1-822712CE2B6B}"/>
              </a:ext>
            </a:extLst>
          </p:cNvPr>
          <p:cNvSpPr/>
          <p:nvPr/>
        </p:nvSpPr>
        <p:spPr>
          <a:xfrm rot="18732297">
            <a:off x="-107977" y="25485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Tree>
    <p:extLst>
      <p:ext uri="{BB962C8B-B14F-4D97-AF65-F5344CB8AC3E}">
        <p14:creationId xmlns:p14="http://schemas.microsoft.com/office/powerpoint/2010/main" val="112912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771651" y="615196"/>
            <a:ext cx="474386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solidFill>
                  <a:schemeClr val="tx1"/>
                </a:solidFill>
              </a:rPr>
              <a:t>Clean Separation of Data Flow and Control Flow</a:t>
            </a:r>
          </a:p>
        </p:txBody>
      </p:sp>
      <p:sp>
        <p:nvSpPr>
          <p:cNvPr id="7" name="Oval 6"/>
          <p:cNvSpPr/>
          <p:nvPr/>
        </p:nvSpPr>
        <p:spPr>
          <a:xfrm>
            <a:off x="1885950" y="1815345"/>
            <a:ext cx="685800" cy="457200"/>
          </a:xfrm>
          <a:prstGeom prst="ellipse">
            <a:avLst/>
          </a:prstGeom>
          <a:solidFill>
            <a:srgbClr val="C0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lIns="0" rtlCol="0" anchor="ctr"/>
          <a:lstStyle/>
          <a:p>
            <a:pPr algn="ctr"/>
            <a:r>
              <a:rPr lang="el-GR" sz="2100" b="1" dirty="0"/>
              <a:t>⨝</a:t>
            </a:r>
            <a:r>
              <a:rPr lang="en-US" sz="2100" b="1" dirty="0"/>
              <a:t>  </a:t>
            </a:r>
          </a:p>
        </p:txBody>
      </p:sp>
      <p:sp>
        <p:nvSpPr>
          <p:cNvPr id="8" name="Oval 7"/>
          <p:cNvSpPr/>
          <p:nvPr/>
        </p:nvSpPr>
        <p:spPr>
          <a:xfrm>
            <a:off x="1314450" y="2729745"/>
            <a:ext cx="685800" cy="457200"/>
          </a:xfrm>
          <a:prstGeom prst="ellipse">
            <a:avLst/>
          </a:prstGeom>
          <a:solidFill>
            <a:srgbClr val="0000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2400" b="1" dirty="0"/>
              <a:t>σ</a:t>
            </a:r>
            <a:endParaRPr lang="en-US" sz="2400" b="1" dirty="0"/>
          </a:p>
        </p:txBody>
      </p:sp>
      <p:sp>
        <p:nvSpPr>
          <p:cNvPr id="10" name="Oval 9"/>
          <p:cNvSpPr/>
          <p:nvPr/>
        </p:nvSpPr>
        <p:spPr>
          <a:xfrm>
            <a:off x="2457450" y="2729745"/>
            <a:ext cx="685800" cy="457200"/>
          </a:xfrm>
          <a:prstGeom prst="ellipse">
            <a:avLst/>
          </a:prstGeom>
          <a:solidFill>
            <a:srgbClr val="009933"/>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400" b="1" dirty="0"/>
              <a:t>σ</a:t>
            </a:r>
            <a:endParaRPr lang="en-US" sz="2400" b="1" dirty="0"/>
          </a:p>
        </p:txBody>
      </p:sp>
      <p:cxnSp>
        <p:nvCxnSpPr>
          <p:cNvPr id="12" name="Straight Arrow Connector 11"/>
          <p:cNvCxnSpPr>
            <a:stCxn id="8" idx="0"/>
            <a:endCxn id="7" idx="3"/>
          </p:cNvCxnSpPr>
          <p:nvPr/>
        </p:nvCxnSpPr>
        <p:spPr>
          <a:xfrm flipV="1">
            <a:off x="1657351" y="2205589"/>
            <a:ext cx="329033" cy="524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0"/>
            <a:endCxn id="7" idx="5"/>
          </p:cNvCxnSpPr>
          <p:nvPr/>
        </p:nvCxnSpPr>
        <p:spPr>
          <a:xfrm flipH="1" flipV="1">
            <a:off x="2471318" y="2205589"/>
            <a:ext cx="329033" cy="524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0"/>
          </p:cNvCxnSpPr>
          <p:nvPr/>
        </p:nvCxnSpPr>
        <p:spPr>
          <a:xfrm flipV="1">
            <a:off x="2228850" y="1472445"/>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4"/>
          </p:cNvCxnSpPr>
          <p:nvPr/>
        </p:nvCxnSpPr>
        <p:spPr>
          <a:xfrm flipV="1">
            <a:off x="1657350" y="3186945"/>
            <a:ext cx="0" cy="285750"/>
          </a:xfrm>
          <a:prstGeom prst="straightConnector1">
            <a:avLst/>
          </a:prstGeom>
          <a:ln>
            <a:solidFill>
              <a:srgbClr val="0000FF"/>
            </a:solidFill>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endCxn id="10" idx="4"/>
          </p:cNvCxnSpPr>
          <p:nvPr/>
        </p:nvCxnSpPr>
        <p:spPr>
          <a:xfrm flipV="1">
            <a:off x="2800350" y="3186945"/>
            <a:ext cx="0" cy="285750"/>
          </a:xfrm>
          <a:prstGeom prst="straightConnector1">
            <a:avLst/>
          </a:prstGeom>
          <a:ln>
            <a:solidFill>
              <a:srgbClr val="009933"/>
            </a:solidFill>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1522123" y="3408848"/>
            <a:ext cx="314510" cy="369332"/>
          </a:xfrm>
          <a:prstGeom prst="rect">
            <a:avLst/>
          </a:prstGeom>
          <a:noFill/>
        </p:spPr>
        <p:txBody>
          <a:bodyPr wrap="none" rtlCol="0">
            <a:spAutoFit/>
          </a:bodyPr>
          <a:lstStyle/>
          <a:p>
            <a:r>
              <a:rPr lang="en-US" b="1" dirty="0">
                <a:solidFill>
                  <a:srgbClr val="0000FF"/>
                </a:solidFill>
              </a:rPr>
              <a:t>R</a:t>
            </a:r>
          </a:p>
        </p:txBody>
      </p:sp>
      <p:sp>
        <p:nvSpPr>
          <p:cNvPr id="25" name="TextBox 24"/>
          <p:cNvSpPr txBox="1"/>
          <p:nvPr/>
        </p:nvSpPr>
        <p:spPr>
          <a:xfrm>
            <a:off x="2642926" y="3412197"/>
            <a:ext cx="293670" cy="369332"/>
          </a:xfrm>
          <a:prstGeom prst="rect">
            <a:avLst/>
          </a:prstGeom>
          <a:noFill/>
        </p:spPr>
        <p:txBody>
          <a:bodyPr wrap="none" rtlCol="0">
            <a:spAutoFit/>
          </a:bodyPr>
          <a:lstStyle/>
          <a:p>
            <a:r>
              <a:rPr lang="en-US" b="1" dirty="0">
                <a:solidFill>
                  <a:srgbClr val="009933"/>
                </a:solidFill>
              </a:rPr>
              <a:t>S</a:t>
            </a:r>
          </a:p>
        </p:txBody>
      </p:sp>
      <p:sp>
        <p:nvSpPr>
          <p:cNvPr id="26" name="TextBox 25"/>
          <p:cNvSpPr txBox="1"/>
          <p:nvPr/>
        </p:nvSpPr>
        <p:spPr>
          <a:xfrm>
            <a:off x="1371600" y="3772599"/>
            <a:ext cx="1422890"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SELECT * FROM R, S</a:t>
            </a:r>
          </a:p>
          <a:p>
            <a:r>
              <a:rPr lang="en-US" sz="1200" dirty="0"/>
              <a:t>WHERE </a:t>
            </a:r>
            <a:r>
              <a:rPr lang="en-US" sz="1200" dirty="0" err="1"/>
              <a:t>R.b</a:t>
            </a:r>
            <a:r>
              <a:rPr lang="en-US" sz="1200" dirty="0"/>
              <a:t> &gt; 10 </a:t>
            </a:r>
          </a:p>
          <a:p>
            <a:r>
              <a:rPr lang="en-US" sz="1200" dirty="0"/>
              <a:t>       AND </a:t>
            </a:r>
            <a:r>
              <a:rPr lang="en-US" sz="1200" dirty="0" err="1"/>
              <a:t>S.c</a:t>
            </a:r>
            <a:r>
              <a:rPr lang="en-US" sz="1200" dirty="0"/>
              <a:t> &gt;100 </a:t>
            </a:r>
          </a:p>
          <a:p>
            <a:r>
              <a:rPr lang="en-US" sz="1200" dirty="0"/>
              <a:t>       AND </a:t>
            </a:r>
            <a:r>
              <a:rPr lang="en-US" sz="1200" dirty="0" err="1"/>
              <a:t>R.a</a:t>
            </a:r>
            <a:r>
              <a:rPr lang="en-US" sz="1200" dirty="0"/>
              <a:t>= </a:t>
            </a:r>
            <a:r>
              <a:rPr lang="en-US" sz="1200" dirty="0" err="1"/>
              <a:t>S.a</a:t>
            </a:r>
            <a:endParaRPr lang="en-US" sz="1200" dirty="0"/>
          </a:p>
        </p:txBody>
      </p:sp>
      <p:grpSp>
        <p:nvGrpSpPr>
          <p:cNvPr id="40" name="Group 39"/>
          <p:cNvGrpSpPr/>
          <p:nvPr/>
        </p:nvGrpSpPr>
        <p:grpSpPr>
          <a:xfrm>
            <a:off x="1885950" y="3358395"/>
            <a:ext cx="228600" cy="228600"/>
            <a:chOff x="990600" y="4495800"/>
            <a:chExt cx="304800" cy="304800"/>
          </a:xfrm>
          <a:solidFill>
            <a:srgbClr val="66CCFF"/>
          </a:solidFill>
        </p:grpSpPr>
        <p:sp>
          <p:nvSpPr>
            <p:cNvPr id="30" name="Rectangle 29"/>
            <p:cNvSpPr/>
            <p:nvPr/>
          </p:nvSpPr>
          <p:spPr>
            <a:xfrm>
              <a:off x="990600" y="4495800"/>
              <a:ext cx="228600" cy="228600"/>
            </a:xfrm>
            <a:prstGeom prst="rect">
              <a:avLst/>
            </a:prstGeom>
            <a:grp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
          <p:nvSpPr>
            <p:cNvPr id="31" name="Rectangle 30"/>
            <p:cNvSpPr/>
            <p:nvPr/>
          </p:nvSpPr>
          <p:spPr>
            <a:xfrm>
              <a:off x="1066800" y="4572000"/>
              <a:ext cx="228600" cy="228600"/>
            </a:xfrm>
            <a:prstGeom prst="rect">
              <a:avLst/>
            </a:prstGeom>
            <a:grp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grpSp>
      <p:grpSp>
        <p:nvGrpSpPr>
          <p:cNvPr id="41" name="Group 40"/>
          <p:cNvGrpSpPr/>
          <p:nvPr/>
        </p:nvGrpSpPr>
        <p:grpSpPr>
          <a:xfrm>
            <a:off x="2971800" y="3358395"/>
            <a:ext cx="342900" cy="342900"/>
            <a:chOff x="2438400" y="4495800"/>
            <a:chExt cx="457200" cy="457200"/>
          </a:xfrm>
          <a:solidFill>
            <a:srgbClr val="009933"/>
          </a:solidFill>
        </p:grpSpPr>
        <p:sp>
          <p:nvSpPr>
            <p:cNvPr id="32" name="Rectangle 31"/>
            <p:cNvSpPr/>
            <p:nvPr/>
          </p:nvSpPr>
          <p:spPr>
            <a:xfrm>
              <a:off x="2438400" y="4495800"/>
              <a:ext cx="228600" cy="228600"/>
            </a:xfrm>
            <a:prstGeom prst="rect">
              <a:avLst/>
            </a:prstGeom>
            <a:grpFill/>
            <a:ln>
              <a:solidFill>
                <a:srgbClr val="FFFFFF"/>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33" name="Rectangle 32"/>
            <p:cNvSpPr/>
            <p:nvPr/>
          </p:nvSpPr>
          <p:spPr>
            <a:xfrm>
              <a:off x="2514600" y="4572000"/>
              <a:ext cx="228600" cy="228600"/>
            </a:xfrm>
            <a:prstGeom prst="rect">
              <a:avLst/>
            </a:prstGeom>
            <a:grpFill/>
            <a:ln>
              <a:solidFill>
                <a:srgbClr val="FFFFFF"/>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34" name="Rectangle 33"/>
            <p:cNvSpPr/>
            <p:nvPr/>
          </p:nvSpPr>
          <p:spPr>
            <a:xfrm>
              <a:off x="2590800" y="4648200"/>
              <a:ext cx="228600" cy="228600"/>
            </a:xfrm>
            <a:prstGeom prst="rect">
              <a:avLst/>
            </a:prstGeom>
            <a:grpFill/>
            <a:ln>
              <a:solidFill>
                <a:srgbClr val="FFFFFF"/>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35" name="Rectangle 34"/>
            <p:cNvSpPr/>
            <p:nvPr/>
          </p:nvSpPr>
          <p:spPr>
            <a:xfrm>
              <a:off x="2667000" y="4724400"/>
              <a:ext cx="228600" cy="228600"/>
            </a:xfrm>
            <a:prstGeom prst="rect">
              <a:avLst/>
            </a:prstGeom>
            <a:grpFill/>
            <a:ln>
              <a:solidFill>
                <a:srgbClr val="FFFFFF"/>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grpSp>
        <p:nvGrpSpPr>
          <p:cNvPr id="42" name="Group 41"/>
          <p:cNvGrpSpPr/>
          <p:nvPr/>
        </p:nvGrpSpPr>
        <p:grpSpPr>
          <a:xfrm>
            <a:off x="2800350" y="2386845"/>
            <a:ext cx="228600" cy="228600"/>
            <a:chOff x="2209800" y="3200400"/>
            <a:chExt cx="304800" cy="304800"/>
          </a:xfrm>
          <a:solidFill>
            <a:srgbClr val="009933"/>
          </a:solidFill>
        </p:grpSpPr>
        <p:sp>
          <p:nvSpPr>
            <p:cNvPr id="37" name="Rectangle 36"/>
            <p:cNvSpPr/>
            <p:nvPr/>
          </p:nvSpPr>
          <p:spPr>
            <a:xfrm>
              <a:off x="2209800" y="3200400"/>
              <a:ext cx="228600" cy="228600"/>
            </a:xfrm>
            <a:prstGeom prst="rect">
              <a:avLst/>
            </a:prstGeom>
            <a:grpFill/>
            <a:ln>
              <a:solidFill>
                <a:srgbClr val="FFFFFF"/>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38" name="Rectangle 37"/>
            <p:cNvSpPr/>
            <p:nvPr/>
          </p:nvSpPr>
          <p:spPr>
            <a:xfrm>
              <a:off x="2286000" y="3276600"/>
              <a:ext cx="228600" cy="228600"/>
            </a:xfrm>
            <a:prstGeom prst="rect">
              <a:avLst/>
            </a:prstGeom>
            <a:grpFill/>
            <a:ln>
              <a:solidFill>
                <a:srgbClr val="FFFFFF"/>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sp>
        <p:nvSpPr>
          <p:cNvPr id="39" name="Rectangle 38"/>
          <p:cNvSpPr/>
          <p:nvPr/>
        </p:nvSpPr>
        <p:spPr>
          <a:xfrm>
            <a:off x="2346094" y="1968360"/>
            <a:ext cx="171450" cy="171450"/>
          </a:xfrm>
          <a:prstGeom prst="rect">
            <a:avLst/>
          </a:prstGeom>
          <a:pattFill prst="ltUpDiag">
            <a:fgClr>
              <a:schemeClr val="tx1"/>
            </a:fgClr>
            <a:bgClr>
              <a:srgbClr val="6269FF"/>
            </a:bgClr>
          </a:patt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
        <p:nvSpPr>
          <p:cNvPr id="43" name="Rectangle 42"/>
          <p:cNvSpPr/>
          <p:nvPr/>
        </p:nvSpPr>
        <p:spPr>
          <a:xfrm>
            <a:off x="1885950" y="2501145"/>
            <a:ext cx="171450" cy="171450"/>
          </a:xfrm>
          <a:prstGeom prst="rect">
            <a:avLst/>
          </a:prstGeom>
          <a:solidFill>
            <a:srgbClr val="6269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grpSp>
        <p:nvGrpSpPr>
          <p:cNvPr id="48" name="Group 47"/>
          <p:cNvGrpSpPr/>
          <p:nvPr/>
        </p:nvGrpSpPr>
        <p:grpSpPr>
          <a:xfrm>
            <a:off x="2400300" y="1586745"/>
            <a:ext cx="352986" cy="171450"/>
            <a:chOff x="1676400" y="2057400"/>
            <a:chExt cx="470648" cy="228600"/>
          </a:xfrm>
        </p:grpSpPr>
        <p:sp>
          <p:nvSpPr>
            <p:cNvPr id="46" name="Rectangle 45"/>
            <p:cNvSpPr/>
            <p:nvPr/>
          </p:nvSpPr>
          <p:spPr>
            <a:xfrm>
              <a:off x="1918448" y="2057400"/>
              <a:ext cx="228600" cy="228600"/>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47" name="Rectangle 46"/>
            <p:cNvSpPr/>
            <p:nvPr/>
          </p:nvSpPr>
          <p:spPr>
            <a:xfrm>
              <a:off x="1676400" y="2057400"/>
              <a:ext cx="228600" cy="228600"/>
            </a:xfrm>
            <a:prstGeom prst="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dirty="0"/>
            </a:p>
          </p:txBody>
        </p:sp>
      </p:grpSp>
      <p:grpSp>
        <p:nvGrpSpPr>
          <p:cNvPr id="49" name="Group 48"/>
          <p:cNvGrpSpPr/>
          <p:nvPr/>
        </p:nvGrpSpPr>
        <p:grpSpPr>
          <a:xfrm>
            <a:off x="2764373" y="1586745"/>
            <a:ext cx="347943" cy="171450"/>
            <a:chOff x="1676400" y="2057400"/>
            <a:chExt cx="463924" cy="228600"/>
          </a:xfrm>
        </p:grpSpPr>
        <p:sp>
          <p:nvSpPr>
            <p:cNvPr id="50" name="Rectangle 49"/>
            <p:cNvSpPr/>
            <p:nvPr/>
          </p:nvSpPr>
          <p:spPr>
            <a:xfrm>
              <a:off x="1911724" y="2057400"/>
              <a:ext cx="228600" cy="228600"/>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51" name="Rectangle 50"/>
            <p:cNvSpPr/>
            <p:nvPr/>
          </p:nvSpPr>
          <p:spPr>
            <a:xfrm>
              <a:off x="1676400" y="2057400"/>
              <a:ext cx="228600" cy="228600"/>
            </a:xfrm>
            <a:prstGeom prst="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dirty="0"/>
            </a:p>
          </p:txBody>
        </p:sp>
      </p:grpSp>
      <p:sp>
        <p:nvSpPr>
          <p:cNvPr id="52" name="TextBox 51"/>
          <p:cNvSpPr txBox="1"/>
          <p:nvPr/>
        </p:nvSpPr>
        <p:spPr>
          <a:xfrm>
            <a:off x="1427269" y="1138296"/>
            <a:ext cx="1696298" cy="300082"/>
          </a:xfrm>
          <a:prstGeom prst="rect">
            <a:avLst/>
          </a:prstGeom>
          <a:noFill/>
        </p:spPr>
        <p:txBody>
          <a:bodyPr wrap="none" rtlCol="0">
            <a:spAutoFit/>
          </a:bodyPr>
          <a:lstStyle/>
          <a:p>
            <a:r>
              <a:rPr lang="en-US" sz="1350" i="1" dirty="0">
                <a:solidFill>
                  <a:srgbClr val="000000"/>
                </a:solidFill>
              </a:rPr>
              <a:t>The “traditional” way</a:t>
            </a:r>
          </a:p>
        </p:txBody>
      </p:sp>
      <p:sp>
        <p:nvSpPr>
          <p:cNvPr id="54" name="TextBox 53"/>
          <p:cNvSpPr txBox="1"/>
          <p:nvPr/>
        </p:nvSpPr>
        <p:spPr>
          <a:xfrm>
            <a:off x="4800601" y="1195446"/>
            <a:ext cx="1529393" cy="300082"/>
          </a:xfrm>
          <a:prstGeom prst="rect">
            <a:avLst/>
          </a:prstGeom>
          <a:noFill/>
        </p:spPr>
        <p:txBody>
          <a:bodyPr wrap="none" rtlCol="0">
            <a:spAutoFit/>
          </a:bodyPr>
          <a:lstStyle/>
          <a:p>
            <a:r>
              <a:rPr lang="en-US" sz="1350" b="1" i="1" dirty="0">
                <a:solidFill>
                  <a:srgbClr val="C00000"/>
                </a:solidFill>
              </a:rPr>
              <a:t>The Quickstep way</a:t>
            </a:r>
          </a:p>
        </p:txBody>
      </p:sp>
      <p:cxnSp>
        <p:nvCxnSpPr>
          <p:cNvPr id="44" name="Straight Connector 43"/>
          <p:cNvCxnSpPr/>
          <p:nvPr/>
        </p:nvCxnSpPr>
        <p:spPr>
          <a:xfrm>
            <a:off x="3441481" y="1265409"/>
            <a:ext cx="0" cy="3878091"/>
          </a:xfrm>
          <a:prstGeom prst="line">
            <a:avLst/>
          </a:prstGeom>
          <a:ln w="9525" cmpd="sng">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2" name="Slide Number Placeholder 1">
            <a:extLst>
              <a:ext uri="{FF2B5EF4-FFF2-40B4-BE49-F238E27FC236}">
                <a16:creationId xmlns:a16="http://schemas.microsoft.com/office/drawing/2014/main" id="{8BF73431-5DD0-5F7B-DC33-9D70DE86AAB9}"/>
              </a:ext>
            </a:extLst>
          </p:cNvPr>
          <p:cNvSpPr txBox="1">
            <a:spLocks/>
          </p:cNvSpPr>
          <p:nvPr/>
        </p:nvSpPr>
        <p:spPr>
          <a:xfrm>
            <a:off x="8763000" y="-794"/>
            <a:ext cx="381000" cy="273844"/>
          </a:xfrm>
          <a:prstGeom prst="rect">
            <a:avLst/>
          </a:prstGeom>
          <a:solidFill>
            <a:schemeClr val="bg1">
              <a:lumMod val="50000"/>
            </a:schemeClr>
          </a:solidFill>
        </p:spPr>
        <p:txBody>
          <a:bodyPr vert="horz" wrap="square" lIns="0" tIns="45720" rIns="45720" bIns="45720" rtlCol="0" anchor="ctr"/>
          <a:lstStyle>
            <a:defPPr>
              <a:defRPr lang="en-US"/>
            </a:defPPr>
            <a:lvl1pPr marL="0" algn="l" defTabSz="914400" rtl="0" eaLnBrk="1" latinLnBrk="0" hangingPunct="1">
              <a:defRPr sz="1200" kern="120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solidFill>
                  <a:prstClr val="white">
                    <a:lumMod val="95000"/>
                  </a:prstClr>
                </a:solidFill>
                <a:cs typeface="+mn-cs"/>
              </a:rPr>
              <a:pPr algn="r"/>
              <a:t>36</a:t>
            </a:fld>
            <a:endParaRPr lang="en-US">
              <a:solidFill>
                <a:prstClr val="white">
                  <a:lumMod val="95000"/>
                </a:prstClr>
              </a:solidFill>
              <a:cs typeface="+mn-cs"/>
            </a:endParaRPr>
          </a:p>
        </p:txBody>
      </p:sp>
      <p:sp>
        <p:nvSpPr>
          <p:cNvPr id="3" name="Down Ribbon 2">
            <a:extLst>
              <a:ext uri="{FF2B5EF4-FFF2-40B4-BE49-F238E27FC236}">
                <a16:creationId xmlns:a16="http://schemas.microsoft.com/office/drawing/2014/main" id="{809475BD-F021-1323-D915-115E5D017662}"/>
              </a:ext>
            </a:extLst>
          </p:cNvPr>
          <p:cNvSpPr/>
          <p:nvPr/>
        </p:nvSpPr>
        <p:spPr>
          <a:xfrm rot="18732297">
            <a:off x="-107977" y="25485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
        <p:nvSpPr>
          <p:cNvPr id="4" name="Title 3">
            <a:extLst>
              <a:ext uri="{FF2B5EF4-FFF2-40B4-BE49-F238E27FC236}">
                <a16:creationId xmlns:a16="http://schemas.microsoft.com/office/drawing/2014/main" id="{EE9837A0-5A73-F3B4-E0B7-EE474AEE609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0985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heckerboard(across)">
                                      <p:cBhvr>
                                        <p:cTn id="33" dur="500"/>
                                        <p:tgtEl>
                                          <p:spTgt spid="2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heckerboard(across)">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checkerboard(across)">
                                      <p:cBhvr>
                                        <p:cTn id="45"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1"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checkerboard(across)">
                                      <p:cBhvr>
                                        <p:cTn id="50" dur="500"/>
                                        <p:tgtEl>
                                          <p:spTgt spid="3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checkerboard(across)">
                                      <p:cBhvr>
                                        <p:cTn id="61"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checkerboard(across)">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checkerboard(across)">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24" grpId="0"/>
      <p:bldP spid="25" grpId="0"/>
      <p:bldP spid="39" grpId="0" animBg="1"/>
      <p:bldP spid="39" grpId="1" animBg="1"/>
      <p:bldP spid="4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Cloud 60"/>
          <p:cNvSpPr/>
          <p:nvPr/>
        </p:nvSpPr>
        <p:spPr>
          <a:xfrm>
            <a:off x="6400800" y="2501145"/>
            <a:ext cx="1428750" cy="120015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Pool of Worker Threads</a:t>
            </a:r>
          </a:p>
        </p:txBody>
      </p:sp>
      <p:sp>
        <p:nvSpPr>
          <p:cNvPr id="7" name="Oval 6"/>
          <p:cNvSpPr/>
          <p:nvPr/>
        </p:nvSpPr>
        <p:spPr>
          <a:xfrm>
            <a:off x="1885950" y="1815345"/>
            <a:ext cx="685800" cy="457200"/>
          </a:xfrm>
          <a:prstGeom prst="ellipse">
            <a:avLst/>
          </a:prstGeom>
          <a:solidFill>
            <a:srgbClr val="C0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lIns="0" rtlCol="0" anchor="ctr"/>
          <a:lstStyle/>
          <a:p>
            <a:pPr algn="ctr"/>
            <a:r>
              <a:rPr lang="el-GR" sz="2100" b="1" dirty="0"/>
              <a:t>⨝</a:t>
            </a:r>
            <a:r>
              <a:rPr lang="en-US" sz="2100" b="1" dirty="0"/>
              <a:t>  </a:t>
            </a:r>
          </a:p>
        </p:txBody>
      </p:sp>
      <p:sp>
        <p:nvSpPr>
          <p:cNvPr id="8" name="Oval 7"/>
          <p:cNvSpPr/>
          <p:nvPr/>
        </p:nvSpPr>
        <p:spPr>
          <a:xfrm>
            <a:off x="1314450" y="2729745"/>
            <a:ext cx="685800" cy="457200"/>
          </a:xfrm>
          <a:prstGeom prst="ellipse">
            <a:avLst/>
          </a:prstGeom>
          <a:solidFill>
            <a:srgbClr val="0000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2400" b="1" dirty="0">
                <a:solidFill>
                  <a:schemeClr val="bg1"/>
                </a:solidFill>
              </a:rPr>
              <a:t>σ</a:t>
            </a:r>
            <a:endParaRPr lang="en-US" sz="2400" b="1" dirty="0">
              <a:solidFill>
                <a:schemeClr val="bg1"/>
              </a:solidFill>
            </a:endParaRPr>
          </a:p>
        </p:txBody>
      </p:sp>
      <p:sp>
        <p:nvSpPr>
          <p:cNvPr id="10" name="Oval 9"/>
          <p:cNvSpPr/>
          <p:nvPr/>
        </p:nvSpPr>
        <p:spPr>
          <a:xfrm>
            <a:off x="2457450" y="2729745"/>
            <a:ext cx="685800" cy="457200"/>
          </a:xfrm>
          <a:prstGeom prst="ellipse">
            <a:avLst/>
          </a:prstGeom>
          <a:solidFill>
            <a:srgbClr val="009933"/>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400" b="1" dirty="0">
                <a:solidFill>
                  <a:schemeClr val="bg1"/>
                </a:solidFill>
              </a:rPr>
              <a:t>σ</a:t>
            </a:r>
            <a:endParaRPr lang="en-US" sz="2400" b="1" dirty="0">
              <a:solidFill>
                <a:schemeClr val="bg1"/>
              </a:solidFill>
            </a:endParaRPr>
          </a:p>
        </p:txBody>
      </p:sp>
      <p:cxnSp>
        <p:nvCxnSpPr>
          <p:cNvPr id="12" name="Straight Arrow Connector 11"/>
          <p:cNvCxnSpPr>
            <a:stCxn id="8" idx="0"/>
            <a:endCxn id="7" idx="3"/>
          </p:cNvCxnSpPr>
          <p:nvPr/>
        </p:nvCxnSpPr>
        <p:spPr>
          <a:xfrm flipV="1">
            <a:off x="1657351" y="2205589"/>
            <a:ext cx="329033" cy="524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0"/>
            <a:endCxn id="7" idx="5"/>
          </p:cNvCxnSpPr>
          <p:nvPr/>
        </p:nvCxnSpPr>
        <p:spPr>
          <a:xfrm flipH="1" flipV="1">
            <a:off x="2471318" y="2205589"/>
            <a:ext cx="329033" cy="524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0"/>
          </p:cNvCxnSpPr>
          <p:nvPr/>
        </p:nvCxnSpPr>
        <p:spPr>
          <a:xfrm flipV="1">
            <a:off x="2228850" y="1472445"/>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4"/>
          </p:cNvCxnSpPr>
          <p:nvPr/>
        </p:nvCxnSpPr>
        <p:spPr>
          <a:xfrm flipV="1">
            <a:off x="1657350" y="3186945"/>
            <a:ext cx="0" cy="285750"/>
          </a:xfrm>
          <a:prstGeom prst="straightConnector1">
            <a:avLst/>
          </a:prstGeom>
          <a:ln>
            <a:solidFill>
              <a:srgbClr val="0000FF"/>
            </a:solidFill>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endCxn id="10" idx="4"/>
          </p:cNvCxnSpPr>
          <p:nvPr/>
        </p:nvCxnSpPr>
        <p:spPr>
          <a:xfrm flipV="1">
            <a:off x="2800350" y="3186945"/>
            <a:ext cx="0" cy="285750"/>
          </a:xfrm>
          <a:prstGeom prst="straightConnector1">
            <a:avLst/>
          </a:prstGeom>
          <a:ln>
            <a:solidFill>
              <a:srgbClr val="009933"/>
            </a:solidFill>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1522123" y="3408848"/>
            <a:ext cx="314510" cy="369332"/>
          </a:xfrm>
          <a:prstGeom prst="rect">
            <a:avLst/>
          </a:prstGeom>
          <a:noFill/>
        </p:spPr>
        <p:txBody>
          <a:bodyPr wrap="none" rtlCol="0">
            <a:spAutoFit/>
          </a:bodyPr>
          <a:lstStyle/>
          <a:p>
            <a:r>
              <a:rPr lang="en-US" b="1" dirty="0">
                <a:solidFill>
                  <a:srgbClr val="0000FF"/>
                </a:solidFill>
              </a:rPr>
              <a:t>R</a:t>
            </a:r>
          </a:p>
        </p:txBody>
      </p:sp>
      <p:sp>
        <p:nvSpPr>
          <p:cNvPr id="25" name="TextBox 24"/>
          <p:cNvSpPr txBox="1"/>
          <p:nvPr/>
        </p:nvSpPr>
        <p:spPr>
          <a:xfrm>
            <a:off x="2642926" y="3412197"/>
            <a:ext cx="293670" cy="369332"/>
          </a:xfrm>
          <a:prstGeom prst="rect">
            <a:avLst/>
          </a:prstGeom>
          <a:noFill/>
        </p:spPr>
        <p:txBody>
          <a:bodyPr wrap="none" rtlCol="0">
            <a:spAutoFit/>
          </a:bodyPr>
          <a:lstStyle/>
          <a:p>
            <a:r>
              <a:rPr lang="en-US" b="1" dirty="0">
                <a:solidFill>
                  <a:srgbClr val="009933"/>
                </a:solidFill>
              </a:rPr>
              <a:t>S</a:t>
            </a:r>
          </a:p>
        </p:txBody>
      </p:sp>
      <p:sp>
        <p:nvSpPr>
          <p:cNvPr id="26" name="TextBox 25"/>
          <p:cNvSpPr txBox="1"/>
          <p:nvPr/>
        </p:nvSpPr>
        <p:spPr>
          <a:xfrm>
            <a:off x="1371600" y="3772599"/>
            <a:ext cx="1422890"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SELECT * FROM R, S</a:t>
            </a:r>
          </a:p>
          <a:p>
            <a:r>
              <a:rPr lang="en-US" sz="1200" dirty="0"/>
              <a:t>WHERE </a:t>
            </a:r>
            <a:r>
              <a:rPr lang="en-US" sz="1200" dirty="0" err="1"/>
              <a:t>R.b</a:t>
            </a:r>
            <a:r>
              <a:rPr lang="en-US" sz="1200" dirty="0"/>
              <a:t> &gt; 10 </a:t>
            </a:r>
          </a:p>
          <a:p>
            <a:r>
              <a:rPr lang="en-US" sz="1200" dirty="0"/>
              <a:t>       AND </a:t>
            </a:r>
            <a:r>
              <a:rPr lang="en-US" sz="1200" dirty="0" err="1"/>
              <a:t>S.c</a:t>
            </a:r>
            <a:r>
              <a:rPr lang="en-US" sz="1200" dirty="0"/>
              <a:t> &gt;100 </a:t>
            </a:r>
          </a:p>
          <a:p>
            <a:r>
              <a:rPr lang="en-US" sz="1200" dirty="0"/>
              <a:t>       AND </a:t>
            </a:r>
            <a:r>
              <a:rPr lang="en-US" sz="1200" dirty="0" err="1"/>
              <a:t>R.a</a:t>
            </a:r>
            <a:r>
              <a:rPr lang="en-US" sz="1200" dirty="0"/>
              <a:t>= </a:t>
            </a:r>
            <a:r>
              <a:rPr lang="en-US" sz="1200" dirty="0" err="1"/>
              <a:t>S.a</a:t>
            </a:r>
            <a:endParaRPr lang="en-US" sz="1200" dirty="0"/>
          </a:p>
        </p:txBody>
      </p:sp>
      <p:sp>
        <p:nvSpPr>
          <p:cNvPr id="30" name="Rectangle 29"/>
          <p:cNvSpPr/>
          <p:nvPr/>
        </p:nvSpPr>
        <p:spPr>
          <a:xfrm>
            <a:off x="1885950" y="3358395"/>
            <a:ext cx="171450" cy="171450"/>
          </a:xfrm>
          <a:prstGeom prst="rect">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r1</a:t>
            </a:r>
          </a:p>
        </p:txBody>
      </p:sp>
      <p:sp>
        <p:nvSpPr>
          <p:cNvPr id="44" name="Rectangle 43"/>
          <p:cNvSpPr/>
          <p:nvPr/>
        </p:nvSpPr>
        <p:spPr>
          <a:xfrm>
            <a:off x="2114550" y="3358395"/>
            <a:ext cx="171450" cy="171450"/>
          </a:xfrm>
          <a:prstGeom prst="rect">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r2</a:t>
            </a:r>
          </a:p>
        </p:txBody>
      </p:sp>
      <p:sp>
        <p:nvSpPr>
          <p:cNvPr id="45" name="Rectangle 44"/>
          <p:cNvSpPr/>
          <p:nvPr/>
        </p:nvSpPr>
        <p:spPr>
          <a:xfrm>
            <a:off x="2971800" y="33012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s1</a:t>
            </a:r>
          </a:p>
        </p:txBody>
      </p:sp>
      <p:sp>
        <p:nvSpPr>
          <p:cNvPr id="53" name="Rectangle 52"/>
          <p:cNvSpPr/>
          <p:nvPr/>
        </p:nvSpPr>
        <p:spPr>
          <a:xfrm>
            <a:off x="3200400" y="33012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s2</a:t>
            </a:r>
          </a:p>
        </p:txBody>
      </p:sp>
      <p:sp>
        <p:nvSpPr>
          <p:cNvPr id="56" name="Rectangle 55"/>
          <p:cNvSpPr/>
          <p:nvPr/>
        </p:nvSpPr>
        <p:spPr>
          <a:xfrm>
            <a:off x="2971800" y="35298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s3</a:t>
            </a:r>
          </a:p>
        </p:txBody>
      </p:sp>
      <p:sp>
        <p:nvSpPr>
          <p:cNvPr id="57" name="Rectangle 56"/>
          <p:cNvSpPr/>
          <p:nvPr/>
        </p:nvSpPr>
        <p:spPr>
          <a:xfrm>
            <a:off x="3200400" y="35298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s4</a:t>
            </a:r>
          </a:p>
        </p:txBody>
      </p:sp>
      <p:grpSp>
        <p:nvGrpSpPr>
          <p:cNvPr id="16" name="Group 15"/>
          <p:cNvGrpSpPr/>
          <p:nvPr/>
        </p:nvGrpSpPr>
        <p:grpSpPr>
          <a:xfrm>
            <a:off x="3600450" y="1586745"/>
            <a:ext cx="2171700" cy="685800"/>
            <a:chOff x="3124200" y="2667000"/>
            <a:chExt cx="2895600" cy="914400"/>
          </a:xfrm>
        </p:grpSpPr>
        <p:sp>
          <p:nvSpPr>
            <p:cNvPr id="15" name="Rectangle 14"/>
            <p:cNvSpPr/>
            <p:nvPr/>
          </p:nvSpPr>
          <p:spPr>
            <a:xfrm>
              <a:off x="3124200" y="2667000"/>
              <a:ext cx="2895600" cy="914400"/>
            </a:xfrm>
            <a:prstGeom prst="rect">
              <a:avLst/>
            </a:prstGeom>
            <a:ln>
              <a:solidFill>
                <a:srgbClr val="FFFFFF"/>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350"/>
            </a:p>
          </p:txBody>
        </p:sp>
        <p:sp>
          <p:nvSpPr>
            <p:cNvPr id="3" name="TextBox 2"/>
            <p:cNvSpPr txBox="1"/>
            <p:nvPr/>
          </p:nvSpPr>
          <p:spPr>
            <a:xfrm>
              <a:off x="3448648" y="2667000"/>
              <a:ext cx="2218385" cy="400109"/>
            </a:xfrm>
            <a:prstGeom prst="rect">
              <a:avLst/>
            </a:prstGeom>
            <a:noFill/>
          </p:spPr>
          <p:txBody>
            <a:bodyPr wrap="none" rtlCol="0">
              <a:spAutoFit/>
            </a:bodyPr>
            <a:lstStyle/>
            <a:p>
              <a:r>
                <a:rPr lang="en-US" sz="1350" b="1" dirty="0">
                  <a:solidFill>
                    <a:schemeClr val="bg1"/>
                  </a:solidFill>
                </a:rPr>
                <a:t>Pending work orders</a:t>
              </a:r>
            </a:p>
          </p:txBody>
        </p:sp>
      </p:grpSp>
      <p:sp>
        <p:nvSpPr>
          <p:cNvPr id="9" name="Rectangle 8"/>
          <p:cNvSpPr/>
          <p:nvPr/>
        </p:nvSpPr>
        <p:spPr>
          <a:xfrm>
            <a:off x="5200650" y="1872495"/>
            <a:ext cx="457200" cy="285750"/>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nchorCtr="1"/>
          <a:lstStyle/>
          <a:p>
            <a:pPr algn="ctr"/>
            <a:r>
              <a:rPr lang="el-GR" sz="1200" b="1" dirty="0">
                <a:solidFill>
                  <a:schemeClr val="tx1"/>
                </a:solidFill>
              </a:rPr>
              <a:t>σ</a:t>
            </a:r>
            <a:r>
              <a:rPr lang="en-US" sz="1200" b="1" dirty="0">
                <a:solidFill>
                  <a:schemeClr val="tx1"/>
                </a:solidFill>
              </a:rPr>
              <a:t> (r1)</a:t>
            </a:r>
          </a:p>
        </p:txBody>
      </p:sp>
      <p:sp>
        <p:nvSpPr>
          <p:cNvPr id="59" name="Rectangle 58"/>
          <p:cNvSpPr/>
          <p:nvPr/>
        </p:nvSpPr>
        <p:spPr>
          <a:xfrm>
            <a:off x="4686300" y="1872495"/>
            <a:ext cx="457200" cy="285750"/>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nchorCtr="1"/>
          <a:lstStyle/>
          <a:p>
            <a:pPr algn="ctr"/>
            <a:r>
              <a:rPr lang="el-GR" sz="1200" b="1" dirty="0">
                <a:solidFill>
                  <a:schemeClr val="tx1"/>
                </a:solidFill>
              </a:rPr>
              <a:t>σ</a:t>
            </a:r>
            <a:r>
              <a:rPr lang="en-US" sz="1200" b="1" dirty="0">
                <a:solidFill>
                  <a:schemeClr val="tx1"/>
                </a:solidFill>
              </a:rPr>
              <a:t> (r2)</a:t>
            </a:r>
          </a:p>
        </p:txBody>
      </p:sp>
      <p:sp>
        <p:nvSpPr>
          <p:cNvPr id="60" name="Rectangle 59"/>
          <p:cNvSpPr/>
          <p:nvPr/>
        </p:nvSpPr>
        <p:spPr>
          <a:xfrm>
            <a:off x="4171950" y="1872495"/>
            <a:ext cx="457200" cy="285750"/>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nchorCtr="1"/>
          <a:lstStyle/>
          <a:p>
            <a:pPr algn="ctr"/>
            <a:r>
              <a:rPr lang="el-GR" sz="1200" b="1" dirty="0">
                <a:solidFill>
                  <a:schemeClr val="tx1"/>
                </a:solidFill>
              </a:rPr>
              <a:t>σ</a:t>
            </a:r>
            <a:r>
              <a:rPr lang="en-US" sz="1200" b="1" dirty="0">
                <a:solidFill>
                  <a:schemeClr val="tx1"/>
                </a:solidFill>
              </a:rPr>
              <a:t> (s1)</a:t>
            </a:r>
          </a:p>
        </p:txBody>
      </p:sp>
      <p:sp>
        <p:nvSpPr>
          <p:cNvPr id="11" name="TextBox 10"/>
          <p:cNvSpPr txBox="1"/>
          <p:nvPr/>
        </p:nvSpPr>
        <p:spPr>
          <a:xfrm>
            <a:off x="3769786" y="1938396"/>
            <a:ext cx="391454" cy="300082"/>
          </a:xfrm>
          <a:prstGeom prst="rect">
            <a:avLst/>
          </a:prstGeom>
          <a:noFill/>
        </p:spPr>
        <p:txBody>
          <a:bodyPr wrap="none" rtlCol="0">
            <a:spAutoFit/>
          </a:bodyPr>
          <a:lstStyle/>
          <a:p>
            <a:r>
              <a:rPr lang="en-US" sz="1350" dirty="0">
                <a:solidFill>
                  <a:schemeClr val="bg1"/>
                </a:solidFill>
              </a:rPr>
              <a:t>. . .</a:t>
            </a:r>
          </a:p>
        </p:txBody>
      </p:sp>
      <p:sp>
        <p:nvSpPr>
          <p:cNvPr id="14" name="Cloud 13"/>
          <p:cNvSpPr/>
          <p:nvPr/>
        </p:nvSpPr>
        <p:spPr>
          <a:xfrm>
            <a:off x="6572250" y="1415295"/>
            <a:ext cx="1264612" cy="571500"/>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b="1" dirty="0">
                <a:solidFill>
                  <a:schemeClr val="tx1"/>
                </a:solidFill>
              </a:rPr>
              <a:t>Network</a:t>
            </a:r>
          </a:p>
        </p:txBody>
      </p:sp>
      <p:sp>
        <p:nvSpPr>
          <p:cNvPr id="18" name="Oval 17"/>
          <p:cNvSpPr/>
          <p:nvPr/>
        </p:nvSpPr>
        <p:spPr>
          <a:xfrm>
            <a:off x="4114800" y="2443995"/>
            <a:ext cx="1714500" cy="10287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b="1" dirty="0"/>
              <a:t>Buffer Pool</a:t>
            </a:r>
          </a:p>
          <a:p>
            <a:pPr algn="ctr"/>
            <a:endParaRPr lang="en-US" sz="1350" b="1" dirty="0"/>
          </a:p>
          <a:p>
            <a:pPr algn="ctr"/>
            <a:endParaRPr lang="en-US" sz="1350" b="1" dirty="0"/>
          </a:p>
          <a:p>
            <a:pPr algn="ctr"/>
            <a:endParaRPr lang="en-US" sz="1350" b="1" dirty="0"/>
          </a:p>
        </p:txBody>
      </p:sp>
      <p:sp>
        <p:nvSpPr>
          <p:cNvPr id="62" name="Rectangle 61"/>
          <p:cNvSpPr/>
          <p:nvPr/>
        </p:nvSpPr>
        <p:spPr>
          <a:xfrm>
            <a:off x="4343400" y="2844045"/>
            <a:ext cx="171450" cy="171450"/>
          </a:xfrm>
          <a:prstGeom prst="rect">
            <a:avLst/>
          </a:prstGeom>
          <a:solidFill>
            <a:srgbClr val="66CCFF"/>
          </a:solidFill>
          <a:ln>
            <a:solidFill>
              <a:srgbClr val="FFFFFF"/>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r1</a:t>
            </a:r>
          </a:p>
        </p:txBody>
      </p:sp>
      <p:sp>
        <p:nvSpPr>
          <p:cNvPr id="63" name="Rectangle 62"/>
          <p:cNvSpPr/>
          <p:nvPr/>
        </p:nvSpPr>
        <p:spPr>
          <a:xfrm>
            <a:off x="4343400" y="3078506"/>
            <a:ext cx="171450" cy="171450"/>
          </a:xfrm>
          <a:prstGeom prst="rect">
            <a:avLst/>
          </a:prstGeom>
          <a:solidFill>
            <a:srgbClr val="66CCFF"/>
          </a:solidFill>
          <a:ln>
            <a:solidFill>
              <a:srgbClr val="FFFFFF"/>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r2</a:t>
            </a:r>
          </a:p>
        </p:txBody>
      </p:sp>
      <p:sp>
        <p:nvSpPr>
          <p:cNvPr id="64" name="Rectangle 63"/>
          <p:cNvSpPr/>
          <p:nvPr/>
        </p:nvSpPr>
        <p:spPr>
          <a:xfrm>
            <a:off x="4572000" y="28440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s1</a:t>
            </a:r>
          </a:p>
        </p:txBody>
      </p:sp>
      <p:sp>
        <p:nvSpPr>
          <p:cNvPr id="65" name="Rectangle 64"/>
          <p:cNvSpPr/>
          <p:nvPr/>
        </p:nvSpPr>
        <p:spPr>
          <a:xfrm>
            <a:off x="4800600" y="28440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s2</a:t>
            </a:r>
          </a:p>
        </p:txBody>
      </p:sp>
      <p:sp>
        <p:nvSpPr>
          <p:cNvPr id="66" name="Rectangle 65"/>
          <p:cNvSpPr/>
          <p:nvPr/>
        </p:nvSpPr>
        <p:spPr>
          <a:xfrm>
            <a:off x="4572000" y="30726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s3</a:t>
            </a:r>
          </a:p>
        </p:txBody>
      </p:sp>
      <p:sp>
        <p:nvSpPr>
          <p:cNvPr id="67" name="Rectangle 66"/>
          <p:cNvSpPr/>
          <p:nvPr/>
        </p:nvSpPr>
        <p:spPr>
          <a:xfrm>
            <a:off x="4800600" y="30726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s4</a:t>
            </a:r>
          </a:p>
        </p:txBody>
      </p:sp>
      <p:sp>
        <p:nvSpPr>
          <p:cNvPr id="68" name="Rectangle 67"/>
          <p:cNvSpPr/>
          <p:nvPr/>
        </p:nvSpPr>
        <p:spPr>
          <a:xfrm>
            <a:off x="5029200" y="2888522"/>
            <a:ext cx="114300" cy="114300"/>
          </a:xfrm>
          <a:prstGeom prst="rect">
            <a:avLst/>
          </a:prstGeom>
          <a:solidFill>
            <a:srgbClr val="66CCFF"/>
          </a:solidFill>
          <a:ln>
            <a:solidFill>
              <a:srgbClr val="FFFFFF"/>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a:t>
            </a:r>
          </a:p>
        </p:txBody>
      </p:sp>
      <p:sp>
        <p:nvSpPr>
          <p:cNvPr id="69" name="Rectangle 68"/>
          <p:cNvSpPr/>
          <p:nvPr/>
        </p:nvSpPr>
        <p:spPr>
          <a:xfrm>
            <a:off x="5200650" y="2844045"/>
            <a:ext cx="171450" cy="171450"/>
          </a:xfrm>
          <a:prstGeom prst="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a:t>
            </a:r>
          </a:p>
        </p:txBody>
      </p:sp>
      <p:sp>
        <p:nvSpPr>
          <p:cNvPr id="70" name="Rectangle 69"/>
          <p:cNvSpPr/>
          <p:nvPr/>
        </p:nvSpPr>
        <p:spPr>
          <a:xfrm>
            <a:off x="5200650" y="3072645"/>
            <a:ext cx="171450" cy="171450"/>
          </a:xfrm>
          <a:prstGeom prst="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a:t>
            </a:r>
          </a:p>
        </p:txBody>
      </p:sp>
      <p:cxnSp>
        <p:nvCxnSpPr>
          <p:cNvPr id="55" name="Straight Connector 54"/>
          <p:cNvCxnSpPr/>
          <p:nvPr/>
        </p:nvCxnSpPr>
        <p:spPr>
          <a:xfrm>
            <a:off x="3441481" y="1265409"/>
            <a:ext cx="0" cy="3878091"/>
          </a:xfrm>
          <a:prstGeom prst="line">
            <a:avLst/>
          </a:prstGeom>
          <a:ln w="9525" cmpd="sng">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35FC47F4-C9B0-7721-FDA8-45A3A35ED049}"/>
              </a:ext>
            </a:extLst>
          </p:cNvPr>
          <p:cNvSpPr txBox="1"/>
          <p:nvPr/>
        </p:nvSpPr>
        <p:spPr>
          <a:xfrm>
            <a:off x="3585462" y="4028545"/>
            <a:ext cx="5441304" cy="846450"/>
          </a:xfrm>
          <a:prstGeom prst="rect">
            <a:avLst/>
          </a:prstGeom>
          <a:noFill/>
        </p:spPr>
        <p:txBody>
          <a:bodyPr wrap="square" rtlCol="0">
            <a:spAutoFit/>
          </a:bodyPr>
          <a:lstStyle/>
          <a:p>
            <a:pPr>
              <a:lnSpc>
                <a:spcPct val="110000"/>
              </a:lnSpc>
            </a:pPr>
            <a:r>
              <a:rPr lang="en-US" sz="1200" dirty="0"/>
              <a:t>Buffer pool: Abstraction to manage “data blocks”/pages using LRU-2.  </a:t>
            </a:r>
          </a:p>
          <a:p>
            <a:pPr>
              <a:lnSpc>
                <a:spcPct val="110000"/>
              </a:lnSpc>
            </a:pPr>
            <a:endParaRPr lang="en-US" sz="1200" dirty="0"/>
          </a:p>
          <a:p>
            <a:pPr>
              <a:lnSpc>
                <a:spcPct val="110000"/>
              </a:lnSpc>
            </a:pPr>
            <a:r>
              <a:rPr lang="en-US" sz="1200" dirty="0"/>
              <a:t>Data blocks = base data, intermediate results, QP data structures (Hash tables)</a:t>
            </a:r>
          </a:p>
          <a:p>
            <a:pPr>
              <a:lnSpc>
                <a:spcPct val="110000"/>
              </a:lnSpc>
            </a:pPr>
            <a:r>
              <a:rPr lang="en-US" sz="900" i="1" dirty="0"/>
              <a:t>Variable length, but multiples of a base block size. Thus, hash tables can grow (via doubling in size)</a:t>
            </a:r>
            <a:endParaRPr lang="en-US" sz="1050" i="1" dirty="0"/>
          </a:p>
        </p:txBody>
      </p:sp>
      <p:sp>
        <p:nvSpPr>
          <p:cNvPr id="2" name="TextBox 1">
            <a:extLst>
              <a:ext uri="{FF2B5EF4-FFF2-40B4-BE49-F238E27FC236}">
                <a16:creationId xmlns:a16="http://schemas.microsoft.com/office/drawing/2014/main" id="{54F0DC07-9DB5-85CF-0FD1-A094283C0439}"/>
              </a:ext>
            </a:extLst>
          </p:cNvPr>
          <p:cNvSpPr txBox="1"/>
          <p:nvPr/>
        </p:nvSpPr>
        <p:spPr>
          <a:xfrm>
            <a:off x="1771651" y="615196"/>
            <a:ext cx="474386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solidFill>
                  <a:schemeClr val="tx1"/>
                </a:solidFill>
              </a:rPr>
              <a:t>Clean Separation of Data Flow and Control Flow</a:t>
            </a:r>
          </a:p>
        </p:txBody>
      </p:sp>
      <p:sp>
        <p:nvSpPr>
          <p:cNvPr id="19" name="Title 1">
            <a:extLst>
              <a:ext uri="{FF2B5EF4-FFF2-40B4-BE49-F238E27FC236}">
                <a16:creationId xmlns:a16="http://schemas.microsoft.com/office/drawing/2014/main" id="{D0B61B47-D7C5-80F6-38F6-76699EAAA6DB}"/>
              </a:ext>
            </a:extLst>
          </p:cNvPr>
          <p:cNvSpPr txBox="1">
            <a:spLocks/>
          </p:cNvSpPr>
          <p:nvPr/>
        </p:nvSpPr>
        <p:spPr>
          <a:xfrm>
            <a:off x="3600450" y="57150"/>
            <a:ext cx="4743863" cy="474760"/>
          </a:xfrm>
          <a:prstGeom prst="rect">
            <a:avLst/>
          </a:prstGeom>
        </p:spPr>
        <p:txBody>
          <a:bodyPr vert="horz" wrap="square" lIns="0" tIns="34290" rIns="68580" bIns="0" rtlCol="0" anchor="b" anchorCtr="1">
            <a:noAutofit/>
          </a:bodyPr>
          <a:lstStyle>
            <a:lvl1pPr algn="l" defTabSz="914400" rtl="0" eaLnBrk="1" latinLnBrk="0" hangingPunct="1">
              <a:lnSpc>
                <a:spcPct val="90000"/>
              </a:lnSpc>
              <a:spcBef>
                <a:spcPct val="0"/>
              </a:spcBef>
              <a:buNone/>
              <a:defRPr sz="3400" b="1" i="0" kern="1200">
                <a:solidFill>
                  <a:schemeClr val="tx1">
                    <a:lumMod val="90000"/>
                    <a:lumOff val="10000"/>
                  </a:schemeClr>
                </a:solidFill>
                <a:latin typeface="Arial" panose="020B0604020202020204" pitchFamily="34" charset="0"/>
                <a:ea typeface="+mj-ea"/>
                <a:cs typeface="Arial" panose="020B0604020202020204" pitchFamily="34" charset="0"/>
              </a:defRPr>
            </a:lvl1pPr>
          </a:lstStyle>
          <a:p>
            <a:pPr algn="r"/>
            <a:r>
              <a:rPr lang="en-US" sz="2550" dirty="0">
                <a:solidFill>
                  <a:srgbClr val="C00000"/>
                </a:solidFill>
              </a:rPr>
              <a:t>The Quickstep Scheduler</a:t>
            </a:r>
          </a:p>
        </p:txBody>
      </p:sp>
      <p:sp>
        <p:nvSpPr>
          <p:cNvPr id="4" name="Slide Number Placeholder 1">
            <a:extLst>
              <a:ext uri="{FF2B5EF4-FFF2-40B4-BE49-F238E27FC236}">
                <a16:creationId xmlns:a16="http://schemas.microsoft.com/office/drawing/2014/main" id="{FBD52A26-D80A-79ED-A5FD-6967FB5D20F7}"/>
              </a:ext>
            </a:extLst>
          </p:cNvPr>
          <p:cNvSpPr txBox="1">
            <a:spLocks/>
          </p:cNvSpPr>
          <p:nvPr/>
        </p:nvSpPr>
        <p:spPr>
          <a:xfrm>
            <a:off x="8763000" y="-794"/>
            <a:ext cx="381000" cy="273844"/>
          </a:xfrm>
          <a:prstGeom prst="rect">
            <a:avLst/>
          </a:prstGeom>
          <a:solidFill>
            <a:schemeClr val="bg1">
              <a:lumMod val="50000"/>
            </a:schemeClr>
          </a:solidFill>
        </p:spPr>
        <p:txBody>
          <a:bodyPr vert="horz" wrap="square" lIns="0" tIns="45720" rIns="45720" bIns="45720" rtlCol="0" anchor="ctr"/>
          <a:lstStyle>
            <a:defPPr>
              <a:defRPr lang="en-US"/>
            </a:defPPr>
            <a:lvl1pPr marL="0" algn="l" defTabSz="914400" rtl="0" eaLnBrk="1" latinLnBrk="0" hangingPunct="1">
              <a:defRPr sz="1200" kern="120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solidFill>
                  <a:prstClr val="white">
                    <a:lumMod val="95000"/>
                  </a:prstClr>
                </a:solidFill>
                <a:cs typeface="+mn-cs"/>
              </a:rPr>
              <a:pPr algn="r"/>
              <a:t>37</a:t>
            </a:fld>
            <a:endParaRPr lang="en-US">
              <a:solidFill>
                <a:prstClr val="white">
                  <a:lumMod val="95000"/>
                </a:prstClr>
              </a:solidFill>
              <a:cs typeface="+mn-cs"/>
            </a:endParaRPr>
          </a:p>
        </p:txBody>
      </p:sp>
      <p:sp>
        <p:nvSpPr>
          <p:cNvPr id="6" name="Down Ribbon 5">
            <a:extLst>
              <a:ext uri="{FF2B5EF4-FFF2-40B4-BE49-F238E27FC236}">
                <a16:creationId xmlns:a16="http://schemas.microsoft.com/office/drawing/2014/main" id="{1D323A26-9927-5FC4-551F-57A4B17D2C05}"/>
              </a:ext>
            </a:extLst>
          </p:cNvPr>
          <p:cNvSpPr/>
          <p:nvPr/>
        </p:nvSpPr>
        <p:spPr>
          <a:xfrm rot="18732297">
            <a:off x="-107977" y="25485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
        <p:nvSpPr>
          <p:cNvPr id="21" name="Title 20">
            <a:extLst>
              <a:ext uri="{FF2B5EF4-FFF2-40B4-BE49-F238E27FC236}">
                <a16:creationId xmlns:a16="http://schemas.microsoft.com/office/drawing/2014/main" id="{1D38CF8F-7CA1-9338-0CE6-61EB8110D1E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1100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checkerboard(across)">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heckerboard(across)">
                                      <p:cBhvr>
                                        <p:cTn id="22" dur="500"/>
                                        <p:tgtEl>
                                          <p:spTgt spid="6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checkerboard(across)">
                                      <p:cBhvr>
                                        <p:cTn id="25" dur="500"/>
                                        <p:tgtEl>
                                          <p:spTgt spid="6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checkerboard(across)">
                                      <p:cBhvr>
                                        <p:cTn id="28" dur="500"/>
                                        <p:tgtEl>
                                          <p:spTgt spid="6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heckerboard(across)">
                                      <p:cBhvr>
                                        <p:cTn id="31" dur="500"/>
                                        <p:tgtEl>
                                          <p:spTgt spid="6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checkerboard(across)">
                                      <p:cBhvr>
                                        <p:cTn id="34" dur="500"/>
                                        <p:tgtEl>
                                          <p:spTgt spid="6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checkerboard(across)">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checkerboard(across)">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checkerboard(across)">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heckerboard(across)">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path" presetSubtype="0" accel="50000" decel="50000" fill="hold" grpId="1" nodeType="clickEffect">
                                  <p:stCondLst>
                                    <p:cond delay="0"/>
                                  </p:stCondLst>
                                  <p:childTnLst>
                                    <p:animMotion origin="layout" path="M -2.1798E-6 -0.07225 L 0.12062 -0.07225 C 0.17459 -0.07225 0.24141 -0.00486 0.24141 0.04979 L 0.24141 0.17207 " pathEditMode="relative" rAng="0" ptsTypes="FfFF">
                                      <p:cBhvr>
                                        <p:cTn id="61" dur="2000" fill="hold"/>
                                        <p:tgtEl>
                                          <p:spTgt spid="9"/>
                                        </p:tgtEl>
                                        <p:attrNameLst>
                                          <p:attrName>ppt_x</p:attrName>
                                          <p:attrName>ppt_y</p:attrName>
                                        </p:attrNameLst>
                                      </p:cBhvr>
                                      <p:rCtr x="12062" y="12205"/>
                                    </p:animMotion>
                                  </p:childTnLst>
                                </p:cTn>
                              </p:par>
                            </p:childTnLst>
                          </p:cTn>
                        </p:par>
                        <p:par>
                          <p:cTn id="62" fill="hold">
                            <p:stCondLst>
                              <p:cond delay="2000"/>
                            </p:stCondLst>
                            <p:childTnLst>
                              <p:par>
                                <p:cTn id="63" presetID="5" presetClass="entr" presetSubtype="10" fill="hold" grpId="0" nodeType="after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checkerboard(across)">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2" nodeType="clickEffect">
                                  <p:stCondLst>
                                    <p:cond delay="0"/>
                                  </p:stCondLst>
                                  <p:childTnLst>
                                    <p:set>
                                      <p:cBhvr>
                                        <p:cTn id="69" dur="1" fill="hold">
                                          <p:stCondLst>
                                            <p:cond delay="0"/>
                                          </p:stCondLst>
                                        </p:cTn>
                                        <p:tgtEl>
                                          <p:spTgt spid="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0 0 C 0.01267 -0.00347 0.04808 -0.01204 0.05762 -0.01667 C 0.07098 -0.02362 0.09476 -0.03613 0.10726 -0.04076 C 0.12045 -0.04585 0.13294 -0.04886 0.14665 -0.05141 C 0.15082 -0.05234 0.15915 -0.05442 0.15915 -0.05442 C 0.17407 -0.05396 0.18917 -0.05442 0.20427 -0.0528 C 0.20549 -0.0528 0.20635 -0.05048 0.20774 -0.04979 C 0.21052 -0.0484 0.21364 -0.0477 0.21677 -0.04678 C 0.22232 -0.04562 0.2336 -0.04377 0.2336 -0.04377 C 0.24193 -0.04053 0.24992 -0.03543 0.25842 -0.03173 C 0.26814 -0.02316 0.27126 -0.02246 0.27421 -0.00602 C 0.27456 -0.00116 0.27456 0.00394 0.27543 0.00903 C 0.27577 0.01205 0.27716 0.01482 0.27768 0.01807 C 0.28029 0.03984 0.27838 0.06276 0.28324 0.0843 C 0.2841 0.09889 0.28619 0.11024 0.28775 0.12483 C 0.28862 0.13409 0.294 0.14243 0.29452 0.15192 C 0.29469 0.15887 0.29452 0.16605 0.29452 0.17323 L 0.29573 0.19268 " pathEditMode="relative" ptsTypes="ffffffffffffffffAA">
                                      <p:cBhvr>
                                        <p:cTn id="73" dur="2000" fill="hold"/>
                                        <p:tgtEl>
                                          <p:spTgt spid="59"/>
                                        </p:tgtEl>
                                        <p:attrNameLst>
                                          <p:attrName>ppt_x</p:attrName>
                                          <p:attrName>ppt_y</p:attrName>
                                        </p:attrNameLst>
                                      </p:cBhvr>
                                    </p:animMotion>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1" nodeType="clickEffect">
                                  <p:stCondLst>
                                    <p:cond delay="0"/>
                                  </p:stCondLst>
                                  <p:childTnLst>
                                    <p:animScale>
                                      <p:cBhvr>
                                        <p:cTn id="77" dur="2000" fill="hold"/>
                                        <p:tgtEl>
                                          <p:spTgt spid="68"/>
                                        </p:tgtEl>
                                      </p:cBhvr>
                                      <p:by x="150000" y="150000"/>
                                    </p:animScale>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2" nodeType="clickEffect">
                                  <p:stCondLst>
                                    <p:cond delay="0"/>
                                  </p:stCondLst>
                                  <p:childTnLst>
                                    <p:set>
                                      <p:cBhvr>
                                        <p:cTn id="81" dur="1" fill="hold">
                                          <p:stCondLst>
                                            <p:cond delay="0"/>
                                          </p:stCondLst>
                                        </p:cTn>
                                        <p:tgtEl>
                                          <p:spTgt spid="5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grpId="1" nodeType="clickEffect">
                                  <p:stCondLst>
                                    <p:cond delay="0"/>
                                  </p:stCondLst>
                                  <p:childTnLst>
                                    <p:animMotion origin="layout" path="M 0 0 C 0.00504 -0.01366 0.0243 -0.01991 0.03489 -0.02408 C 0.07636 -0.04145 0.12669 -0.05187 0.17043 -0.05743 C 0.19004 -0.06276 0.20878 -0.06785 0.22909 -0.06947 C 0.25235 -0.06901 0.2756 -0.06901 0.29903 -0.06785 C 0.30337 -0.06785 0.30927 -0.06484 0.31378 -0.06345 C 0.31708 -0.06253 0.32385 -0.06044 0.32385 -0.06044 C 0.32524 -0.05303 0.32732 -0.05141 0.33062 -0.04516 C 0.33443 -0.03798 0.33148 -0.04099 0.33409 -0.03311 C 0.33565 -0.02802 0.33964 -0.01806 0.33964 -0.01806 C 0.34207 -0.00278 0.34415 0.01274 0.34641 0.02849 C 0.34693 0.04678 0.34537 0.06948 0.35214 0.08731 C 0.35353 0.09102 0.35561 0.09658 0.35665 0.10075 C 0.35752 0.10515 0.35891 0.11441 0.35891 0.11441 C 0.36064 0.1371 0.36672 0.15586 0.36672 0.17925 " pathEditMode="relative" ptsTypes="ffffffffffffffA">
                                      <p:cBhvr>
                                        <p:cTn id="85" dur="2000" fill="hold"/>
                                        <p:tgtEl>
                                          <p:spTgt spid="60"/>
                                        </p:tgtEl>
                                        <p:attrNameLst>
                                          <p:attrName>ppt_x</p:attrName>
                                          <p:attrName>ppt_y</p:attrName>
                                        </p:attrNameLst>
                                      </p:cBhvr>
                                    </p:animMotion>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2" nodeType="clickEffect">
                                  <p:stCondLst>
                                    <p:cond delay="0"/>
                                  </p:stCondLst>
                                  <p:childTnLst>
                                    <p:set>
                                      <p:cBhvr>
                                        <p:cTn id="89" dur="1" fill="hold">
                                          <p:stCondLst>
                                            <p:cond delay="0"/>
                                          </p:stCondLst>
                                        </p:cTn>
                                        <p:tgtEl>
                                          <p:spTgt spid="60"/>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checkerboard(across)">
                                      <p:cBhvr>
                                        <p:cTn id="94" dur="500"/>
                                        <p:tgtEl>
                                          <p:spTgt spid="69"/>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checkerboard(across)">
                                      <p:cBhvr>
                                        <p:cTn id="9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9" grpId="0" animBg="1"/>
      <p:bldP spid="9" grpId="1" animBg="1"/>
      <p:bldP spid="9" grpId="2" animBg="1"/>
      <p:bldP spid="59" grpId="0" animBg="1"/>
      <p:bldP spid="59" grpId="1" animBg="1"/>
      <p:bldP spid="59" grpId="2" animBg="1"/>
      <p:bldP spid="60" grpId="0" animBg="1"/>
      <p:bldP spid="60" grpId="1" animBg="1"/>
      <p:bldP spid="60" grpId="2" animBg="1"/>
      <p:bldP spid="11" grpId="0"/>
      <p:bldP spid="14" grpId="0" animBg="1"/>
      <p:bldP spid="18" grpId="0" animBg="1"/>
      <p:bldP spid="62" grpId="0" animBg="1"/>
      <p:bldP spid="63" grpId="0" animBg="1"/>
      <p:bldP spid="64" grpId="0" animBg="1"/>
      <p:bldP spid="65" grpId="0" animBg="1"/>
      <p:bldP spid="66" grpId="0" animBg="1"/>
      <p:bldP spid="67" grpId="0" animBg="1"/>
      <p:bldP spid="68" grpId="0" animBg="1"/>
      <p:bldP spid="68" grpId="1" animBg="1"/>
      <p:bldP spid="69" grpId="0" animBg="1"/>
      <p:bldP spid="7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Cloud 60"/>
          <p:cNvSpPr/>
          <p:nvPr/>
        </p:nvSpPr>
        <p:spPr>
          <a:xfrm>
            <a:off x="6400800" y="2501145"/>
            <a:ext cx="1428750" cy="120015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Pool of Worker Threads</a:t>
            </a:r>
          </a:p>
        </p:txBody>
      </p:sp>
      <p:sp>
        <p:nvSpPr>
          <p:cNvPr id="7" name="Oval 6"/>
          <p:cNvSpPr/>
          <p:nvPr/>
        </p:nvSpPr>
        <p:spPr>
          <a:xfrm>
            <a:off x="1885950" y="1815345"/>
            <a:ext cx="685800" cy="457200"/>
          </a:xfrm>
          <a:prstGeom prst="ellipse">
            <a:avLst/>
          </a:prstGeom>
          <a:solidFill>
            <a:srgbClr val="C0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lIns="0" rtlCol="0" anchor="ctr"/>
          <a:lstStyle/>
          <a:p>
            <a:pPr algn="ctr"/>
            <a:r>
              <a:rPr lang="el-GR" sz="2100" b="1" dirty="0"/>
              <a:t>⨝</a:t>
            </a:r>
            <a:r>
              <a:rPr lang="en-US" sz="2100" b="1" dirty="0"/>
              <a:t>  </a:t>
            </a:r>
          </a:p>
        </p:txBody>
      </p:sp>
      <p:sp>
        <p:nvSpPr>
          <p:cNvPr id="8" name="Oval 7"/>
          <p:cNvSpPr/>
          <p:nvPr/>
        </p:nvSpPr>
        <p:spPr>
          <a:xfrm>
            <a:off x="1314450" y="2729745"/>
            <a:ext cx="685800" cy="457200"/>
          </a:xfrm>
          <a:prstGeom prst="ellipse">
            <a:avLst/>
          </a:prstGeom>
          <a:solidFill>
            <a:srgbClr val="0000FF"/>
          </a:soli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2400" b="1" dirty="0">
                <a:solidFill>
                  <a:schemeClr val="bg1"/>
                </a:solidFill>
              </a:rPr>
              <a:t>σ</a:t>
            </a:r>
            <a:endParaRPr lang="en-US" sz="2400" b="1" dirty="0">
              <a:solidFill>
                <a:schemeClr val="bg1"/>
              </a:solidFill>
            </a:endParaRPr>
          </a:p>
        </p:txBody>
      </p:sp>
      <p:sp>
        <p:nvSpPr>
          <p:cNvPr id="10" name="Oval 9"/>
          <p:cNvSpPr/>
          <p:nvPr/>
        </p:nvSpPr>
        <p:spPr>
          <a:xfrm>
            <a:off x="2457450" y="2729745"/>
            <a:ext cx="685800" cy="457200"/>
          </a:xfrm>
          <a:prstGeom prst="ellipse">
            <a:avLst/>
          </a:prstGeom>
          <a:solidFill>
            <a:srgbClr val="009933"/>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400" b="1" dirty="0">
                <a:solidFill>
                  <a:schemeClr val="bg1"/>
                </a:solidFill>
              </a:rPr>
              <a:t>σ</a:t>
            </a:r>
            <a:endParaRPr lang="en-US" sz="2400" b="1" dirty="0">
              <a:solidFill>
                <a:schemeClr val="bg1"/>
              </a:solidFill>
            </a:endParaRPr>
          </a:p>
        </p:txBody>
      </p:sp>
      <p:cxnSp>
        <p:nvCxnSpPr>
          <p:cNvPr id="12" name="Straight Arrow Connector 11"/>
          <p:cNvCxnSpPr>
            <a:stCxn id="8" idx="0"/>
            <a:endCxn id="7" idx="3"/>
          </p:cNvCxnSpPr>
          <p:nvPr/>
        </p:nvCxnSpPr>
        <p:spPr>
          <a:xfrm flipV="1">
            <a:off x="1657351" y="2205589"/>
            <a:ext cx="329033" cy="524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0"/>
            <a:endCxn id="7" idx="5"/>
          </p:cNvCxnSpPr>
          <p:nvPr/>
        </p:nvCxnSpPr>
        <p:spPr>
          <a:xfrm flipH="1" flipV="1">
            <a:off x="2471318" y="2205589"/>
            <a:ext cx="329033" cy="524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0"/>
          </p:cNvCxnSpPr>
          <p:nvPr/>
        </p:nvCxnSpPr>
        <p:spPr>
          <a:xfrm flipV="1">
            <a:off x="2228850" y="1472445"/>
            <a:ext cx="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8" idx="4"/>
          </p:cNvCxnSpPr>
          <p:nvPr/>
        </p:nvCxnSpPr>
        <p:spPr>
          <a:xfrm flipV="1">
            <a:off x="1657350" y="3186945"/>
            <a:ext cx="0" cy="285750"/>
          </a:xfrm>
          <a:prstGeom prst="straightConnector1">
            <a:avLst/>
          </a:prstGeom>
          <a:ln>
            <a:solidFill>
              <a:srgbClr val="0000FF"/>
            </a:solidFill>
            <a:tailEnd type="arrow"/>
          </a:ln>
        </p:spPr>
        <p:style>
          <a:lnRef idx="2">
            <a:schemeClr val="accent4"/>
          </a:lnRef>
          <a:fillRef idx="0">
            <a:schemeClr val="accent4"/>
          </a:fillRef>
          <a:effectRef idx="1">
            <a:schemeClr val="accent4"/>
          </a:effectRef>
          <a:fontRef idx="minor">
            <a:schemeClr val="tx1"/>
          </a:fontRef>
        </p:style>
      </p:cxnSp>
      <p:cxnSp>
        <p:nvCxnSpPr>
          <p:cNvPr id="22" name="Straight Arrow Connector 21"/>
          <p:cNvCxnSpPr>
            <a:endCxn id="10" idx="4"/>
          </p:cNvCxnSpPr>
          <p:nvPr/>
        </p:nvCxnSpPr>
        <p:spPr>
          <a:xfrm flipV="1">
            <a:off x="2800350" y="3186945"/>
            <a:ext cx="0" cy="285750"/>
          </a:xfrm>
          <a:prstGeom prst="straightConnector1">
            <a:avLst/>
          </a:prstGeom>
          <a:ln>
            <a:solidFill>
              <a:srgbClr val="009933"/>
            </a:solidFill>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1522123" y="3408848"/>
            <a:ext cx="314510" cy="369332"/>
          </a:xfrm>
          <a:prstGeom prst="rect">
            <a:avLst/>
          </a:prstGeom>
          <a:noFill/>
        </p:spPr>
        <p:txBody>
          <a:bodyPr wrap="none" rtlCol="0">
            <a:spAutoFit/>
          </a:bodyPr>
          <a:lstStyle/>
          <a:p>
            <a:r>
              <a:rPr lang="en-US" b="1" dirty="0">
                <a:solidFill>
                  <a:srgbClr val="0000FF"/>
                </a:solidFill>
              </a:rPr>
              <a:t>R</a:t>
            </a:r>
          </a:p>
        </p:txBody>
      </p:sp>
      <p:sp>
        <p:nvSpPr>
          <p:cNvPr id="25" name="TextBox 24"/>
          <p:cNvSpPr txBox="1"/>
          <p:nvPr/>
        </p:nvSpPr>
        <p:spPr>
          <a:xfrm>
            <a:off x="2642926" y="3412197"/>
            <a:ext cx="293670" cy="369332"/>
          </a:xfrm>
          <a:prstGeom prst="rect">
            <a:avLst/>
          </a:prstGeom>
          <a:noFill/>
        </p:spPr>
        <p:txBody>
          <a:bodyPr wrap="none" rtlCol="0">
            <a:spAutoFit/>
          </a:bodyPr>
          <a:lstStyle/>
          <a:p>
            <a:r>
              <a:rPr lang="en-US" b="1" dirty="0">
                <a:solidFill>
                  <a:srgbClr val="009933"/>
                </a:solidFill>
              </a:rPr>
              <a:t>S</a:t>
            </a:r>
          </a:p>
        </p:txBody>
      </p:sp>
      <p:sp>
        <p:nvSpPr>
          <p:cNvPr id="26" name="TextBox 25"/>
          <p:cNvSpPr txBox="1"/>
          <p:nvPr/>
        </p:nvSpPr>
        <p:spPr>
          <a:xfrm>
            <a:off x="1371600" y="3772599"/>
            <a:ext cx="1422890"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SELECT * FROM R, S</a:t>
            </a:r>
          </a:p>
          <a:p>
            <a:r>
              <a:rPr lang="en-US" sz="1200" dirty="0"/>
              <a:t>WHERE </a:t>
            </a:r>
            <a:r>
              <a:rPr lang="en-US" sz="1200" dirty="0" err="1"/>
              <a:t>R.b</a:t>
            </a:r>
            <a:r>
              <a:rPr lang="en-US" sz="1200" dirty="0"/>
              <a:t> &gt; 10 </a:t>
            </a:r>
          </a:p>
          <a:p>
            <a:r>
              <a:rPr lang="en-US" sz="1200" dirty="0"/>
              <a:t>       AND </a:t>
            </a:r>
            <a:r>
              <a:rPr lang="en-US" sz="1200" dirty="0" err="1"/>
              <a:t>S.c</a:t>
            </a:r>
            <a:r>
              <a:rPr lang="en-US" sz="1200" dirty="0"/>
              <a:t> &gt;100 </a:t>
            </a:r>
          </a:p>
          <a:p>
            <a:r>
              <a:rPr lang="en-US" sz="1200" dirty="0"/>
              <a:t>       AND </a:t>
            </a:r>
            <a:r>
              <a:rPr lang="en-US" sz="1200" dirty="0" err="1"/>
              <a:t>R.a</a:t>
            </a:r>
            <a:r>
              <a:rPr lang="en-US" sz="1200" dirty="0"/>
              <a:t>= </a:t>
            </a:r>
            <a:r>
              <a:rPr lang="en-US" sz="1200" dirty="0" err="1"/>
              <a:t>S.a</a:t>
            </a:r>
            <a:endParaRPr lang="en-US" sz="1200" dirty="0"/>
          </a:p>
        </p:txBody>
      </p:sp>
      <p:sp>
        <p:nvSpPr>
          <p:cNvPr id="30" name="Rectangle 29"/>
          <p:cNvSpPr/>
          <p:nvPr/>
        </p:nvSpPr>
        <p:spPr>
          <a:xfrm>
            <a:off x="1885950" y="3358395"/>
            <a:ext cx="171450" cy="171450"/>
          </a:xfrm>
          <a:prstGeom prst="rect">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r1</a:t>
            </a:r>
          </a:p>
        </p:txBody>
      </p:sp>
      <p:sp>
        <p:nvSpPr>
          <p:cNvPr id="44" name="Rectangle 43"/>
          <p:cNvSpPr/>
          <p:nvPr/>
        </p:nvSpPr>
        <p:spPr>
          <a:xfrm>
            <a:off x="2114550" y="3358395"/>
            <a:ext cx="171450" cy="171450"/>
          </a:xfrm>
          <a:prstGeom prst="rect">
            <a:avLst/>
          </a:prstGeom>
          <a:solidFill>
            <a:srgbClr val="66CCFF"/>
          </a:solidFill>
          <a:ln>
            <a:solidFill>
              <a:schemeClr val="tx1"/>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r2</a:t>
            </a:r>
          </a:p>
        </p:txBody>
      </p:sp>
      <p:sp>
        <p:nvSpPr>
          <p:cNvPr id="45" name="Rectangle 44"/>
          <p:cNvSpPr/>
          <p:nvPr/>
        </p:nvSpPr>
        <p:spPr>
          <a:xfrm>
            <a:off x="2971800" y="33012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s1</a:t>
            </a:r>
          </a:p>
        </p:txBody>
      </p:sp>
      <p:sp>
        <p:nvSpPr>
          <p:cNvPr id="53" name="Rectangle 52"/>
          <p:cNvSpPr/>
          <p:nvPr/>
        </p:nvSpPr>
        <p:spPr>
          <a:xfrm>
            <a:off x="3200400" y="33012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s2</a:t>
            </a:r>
          </a:p>
        </p:txBody>
      </p:sp>
      <p:sp>
        <p:nvSpPr>
          <p:cNvPr id="56" name="Rectangle 55"/>
          <p:cNvSpPr/>
          <p:nvPr/>
        </p:nvSpPr>
        <p:spPr>
          <a:xfrm>
            <a:off x="2971800" y="35298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s3</a:t>
            </a:r>
          </a:p>
        </p:txBody>
      </p:sp>
      <p:sp>
        <p:nvSpPr>
          <p:cNvPr id="57" name="Rectangle 56"/>
          <p:cNvSpPr/>
          <p:nvPr/>
        </p:nvSpPr>
        <p:spPr>
          <a:xfrm>
            <a:off x="3200400" y="3529845"/>
            <a:ext cx="171450" cy="171450"/>
          </a:xfrm>
          <a:prstGeom prst="rect">
            <a:avLst/>
          </a:prstGeom>
          <a:solidFill>
            <a:srgbClr val="009933"/>
          </a:solidFill>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s4</a:t>
            </a:r>
          </a:p>
        </p:txBody>
      </p:sp>
      <p:grpSp>
        <p:nvGrpSpPr>
          <p:cNvPr id="16" name="Group 15"/>
          <p:cNvGrpSpPr/>
          <p:nvPr/>
        </p:nvGrpSpPr>
        <p:grpSpPr>
          <a:xfrm>
            <a:off x="3600450" y="1586745"/>
            <a:ext cx="2171700" cy="685800"/>
            <a:chOff x="3124200" y="2667000"/>
            <a:chExt cx="2895600" cy="914400"/>
          </a:xfrm>
        </p:grpSpPr>
        <p:sp>
          <p:nvSpPr>
            <p:cNvPr id="15" name="Rectangle 14"/>
            <p:cNvSpPr/>
            <p:nvPr/>
          </p:nvSpPr>
          <p:spPr>
            <a:xfrm>
              <a:off x="3124200" y="2667000"/>
              <a:ext cx="2895600" cy="914400"/>
            </a:xfrm>
            <a:prstGeom prst="rect">
              <a:avLst/>
            </a:prstGeom>
            <a:ln>
              <a:solidFill>
                <a:srgbClr val="FFFFFF"/>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1350"/>
            </a:p>
          </p:txBody>
        </p:sp>
        <p:sp>
          <p:nvSpPr>
            <p:cNvPr id="3" name="TextBox 2"/>
            <p:cNvSpPr txBox="1"/>
            <p:nvPr/>
          </p:nvSpPr>
          <p:spPr>
            <a:xfrm>
              <a:off x="3448648" y="2667000"/>
              <a:ext cx="2218385" cy="400109"/>
            </a:xfrm>
            <a:prstGeom prst="rect">
              <a:avLst/>
            </a:prstGeom>
            <a:noFill/>
          </p:spPr>
          <p:txBody>
            <a:bodyPr wrap="none" rtlCol="0">
              <a:spAutoFit/>
            </a:bodyPr>
            <a:lstStyle/>
            <a:p>
              <a:r>
                <a:rPr lang="en-US" sz="1350" b="1" dirty="0">
                  <a:solidFill>
                    <a:schemeClr val="bg1"/>
                  </a:solidFill>
                </a:rPr>
                <a:t>Pending work orders</a:t>
              </a:r>
            </a:p>
          </p:txBody>
        </p:sp>
      </p:grpSp>
      <p:sp>
        <p:nvSpPr>
          <p:cNvPr id="9" name="Rectangle 8"/>
          <p:cNvSpPr/>
          <p:nvPr/>
        </p:nvSpPr>
        <p:spPr>
          <a:xfrm>
            <a:off x="5200650" y="1872495"/>
            <a:ext cx="457200" cy="285750"/>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nchorCtr="1"/>
          <a:lstStyle/>
          <a:p>
            <a:pPr algn="ctr"/>
            <a:r>
              <a:rPr lang="en-US" sz="750" b="1" dirty="0">
                <a:solidFill>
                  <a:schemeClr val="tx1"/>
                </a:solidFill>
              </a:rPr>
              <a:t>Build Hash (r’)</a:t>
            </a:r>
          </a:p>
        </p:txBody>
      </p:sp>
      <p:sp>
        <p:nvSpPr>
          <p:cNvPr id="59" name="Rectangle 58"/>
          <p:cNvSpPr/>
          <p:nvPr/>
        </p:nvSpPr>
        <p:spPr>
          <a:xfrm>
            <a:off x="4686300" y="1872495"/>
            <a:ext cx="457200" cy="285750"/>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nchorCtr="1"/>
          <a:lstStyle/>
          <a:p>
            <a:pPr algn="ctr"/>
            <a:r>
              <a:rPr lang="en-US" sz="750" b="1" dirty="0">
                <a:solidFill>
                  <a:schemeClr val="tx1"/>
                </a:solidFill>
              </a:rPr>
              <a:t>Probe Hash (h’, s1)</a:t>
            </a:r>
          </a:p>
        </p:txBody>
      </p:sp>
      <p:sp>
        <p:nvSpPr>
          <p:cNvPr id="60" name="Rectangle 59"/>
          <p:cNvSpPr/>
          <p:nvPr/>
        </p:nvSpPr>
        <p:spPr>
          <a:xfrm>
            <a:off x="4171950" y="1872495"/>
            <a:ext cx="457200" cy="285750"/>
          </a:xfrm>
          <a:prstGeom prst="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nchorCtr="1"/>
          <a:lstStyle/>
          <a:p>
            <a:pPr algn="ctr"/>
            <a:r>
              <a:rPr lang="en-US" sz="750" b="1" dirty="0">
                <a:solidFill>
                  <a:schemeClr val="tx1"/>
                </a:solidFill>
              </a:rPr>
              <a:t>Probe Hash (h’, s2)</a:t>
            </a:r>
          </a:p>
        </p:txBody>
      </p:sp>
      <p:sp>
        <p:nvSpPr>
          <p:cNvPr id="14" name="Cloud 13"/>
          <p:cNvSpPr/>
          <p:nvPr/>
        </p:nvSpPr>
        <p:spPr>
          <a:xfrm>
            <a:off x="6572250" y="1415295"/>
            <a:ext cx="1264612" cy="571500"/>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350" b="1" dirty="0">
                <a:solidFill>
                  <a:schemeClr val="tx1"/>
                </a:solidFill>
              </a:rPr>
              <a:t>Network</a:t>
            </a:r>
          </a:p>
        </p:txBody>
      </p:sp>
      <p:sp>
        <p:nvSpPr>
          <p:cNvPr id="18" name="Oval 17"/>
          <p:cNvSpPr/>
          <p:nvPr/>
        </p:nvSpPr>
        <p:spPr>
          <a:xfrm>
            <a:off x="4114800" y="2443995"/>
            <a:ext cx="1714500" cy="10287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b="1" dirty="0"/>
              <a:t>Buffer Pool</a:t>
            </a:r>
          </a:p>
          <a:p>
            <a:pPr algn="ctr"/>
            <a:endParaRPr lang="en-US" sz="1350" b="1" dirty="0"/>
          </a:p>
          <a:p>
            <a:pPr algn="ctr"/>
            <a:endParaRPr lang="en-US" sz="1350" b="1" dirty="0"/>
          </a:p>
          <a:p>
            <a:pPr algn="ctr"/>
            <a:endParaRPr lang="en-US" sz="1350" b="1" dirty="0"/>
          </a:p>
        </p:txBody>
      </p:sp>
      <p:sp>
        <p:nvSpPr>
          <p:cNvPr id="69" name="Rectangle 68"/>
          <p:cNvSpPr/>
          <p:nvPr/>
        </p:nvSpPr>
        <p:spPr>
          <a:xfrm>
            <a:off x="5200650" y="2844045"/>
            <a:ext cx="171450" cy="171450"/>
          </a:xfrm>
          <a:prstGeom prst="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a:t>
            </a:r>
          </a:p>
        </p:txBody>
      </p:sp>
      <p:sp>
        <p:nvSpPr>
          <p:cNvPr id="70" name="Rectangle 69"/>
          <p:cNvSpPr/>
          <p:nvPr/>
        </p:nvSpPr>
        <p:spPr>
          <a:xfrm>
            <a:off x="5200650" y="3072645"/>
            <a:ext cx="171450" cy="171450"/>
          </a:xfrm>
          <a:prstGeom prst="rect">
            <a:avLst/>
          </a:prstGeom>
          <a:ln>
            <a:solidFill>
              <a:srgbClr val="FFFFFF"/>
            </a:solidFill>
          </a:ln>
        </p:spPr>
        <p:style>
          <a:lnRef idx="1">
            <a:schemeClr val="accent6"/>
          </a:lnRef>
          <a:fillRef idx="3">
            <a:schemeClr val="accent6"/>
          </a:fillRef>
          <a:effectRef idx="2">
            <a:schemeClr val="accent6"/>
          </a:effectRef>
          <a:fontRef idx="minor">
            <a:schemeClr val="lt1"/>
          </a:fontRef>
        </p:style>
        <p:txBody>
          <a:bodyPr lIns="0" tIns="0" rIns="0" bIns="0" rtlCol="0" anchor="ctr" anchorCtr="1"/>
          <a:lstStyle/>
          <a:p>
            <a:pPr algn="ctr"/>
            <a:r>
              <a:rPr lang="en-US" sz="1050" b="1" dirty="0">
                <a:solidFill>
                  <a:schemeClr val="bg1"/>
                </a:solidFill>
              </a:rPr>
              <a:t>s’’</a:t>
            </a:r>
          </a:p>
        </p:txBody>
      </p:sp>
      <p:sp>
        <p:nvSpPr>
          <p:cNvPr id="71" name="Rectangle 70"/>
          <p:cNvSpPr/>
          <p:nvPr/>
        </p:nvSpPr>
        <p:spPr>
          <a:xfrm>
            <a:off x="5429250" y="2844045"/>
            <a:ext cx="171450" cy="171450"/>
          </a:xfrm>
          <a:prstGeom prst="rect">
            <a:avLst/>
          </a:prstGeom>
          <a:solidFill>
            <a:srgbClr val="66CCFF"/>
          </a:solidFill>
          <a:ln>
            <a:solidFill>
              <a:srgbClr val="FFFFFF"/>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h’</a:t>
            </a:r>
          </a:p>
        </p:txBody>
      </p:sp>
      <p:grpSp>
        <p:nvGrpSpPr>
          <p:cNvPr id="72" name="Group 71"/>
          <p:cNvGrpSpPr/>
          <p:nvPr/>
        </p:nvGrpSpPr>
        <p:grpSpPr>
          <a:xfrm>
            <a:off x="4555900" y="3060992"/>
            <a:ext cx="354623" cy="171450"/>
            <a:chOff x="1676400" y="2057400"/>
            <a:chExt cx="472830" cy="228600"/>
          </a:xfrm>
        </p:grpSpPr>
        <p:sp>
          <p:nvSpPr>
            <p:cNvPr id="73" name="Rectangle 72"/>
            <p:cNvSpPr/>
            <p:nvPr/>
          </p:nvSpPr>
          <p:spPr>
            <a:xfrm>
              <a:off x="1920630" y="2057400"/>
              <a:ext cx="228600" cy="228600"/>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dirty="0">
                <a:solidFill>
                  <a:schemeClr val="bg1"/>
                </a:solidFill>
              </a:endParaRPr>
            </a:p>
          </p:txBody>
        </p:sp>
        <p:sp>
          <p:nvSpPr>
            <p:cNvPr id="74" name="Rectangle 73"/>
            <p:cNvSpPr/>
            <p:nvPr/>
          </p:nvSpPr>
          <p:spPr>
            <a:xfrm>
              <a:off x="1676400" y="2057400"/>
              <a:ext cx="228600" cy="228600"/>
            </a:xfrm>
            <a:prstGeom prst="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a:solidFill>
                  <a:schemeClr val="bg1"/>
                </a:solidFill>
              </a:endParaRPr>
            </a:p>
          </p:txBody>
        </p:sp>
      </p:grpSp>
      <p:grpSp>
        <p:nvGrpSpPr>
          <p:cNvPr id="75" name="Group 74"/>
          <p:cNvGrpSpPr/>
          <p:nvPr/>
        </p:nvGrpSpPr>
        <p:grpSpPr>
          <a:xfrm>
            <a:off x="4555900" y="2844045"/>
            <a:ext cx="354623" cy="171450"/>
            <a:chOff x="1676400" y="2057400"/>
            <a:chExt cx="472830" cy="228600"/>
          </a:xfrm>
        </p:grpSpPr>
        <p:sp>
          <p:nvSpPr>
            <p:cNvPr id="76" name="Rectangle 75"/>
            <p:cNvSpPr/>
            <p:nvPr/>
          </p:nvSpPr>
          <p:spPr>
            <a:xfrm>
              <a:off x="1920630" y="2057400"/>
              <a:ext cx="228600" cy="228600"/>
            </a:xfrm>
            <a:prstGeom prst="rect">
              <a:avLst/>
            </a:prstGeom>
            <a:solidFill>
              <a:srgbClr val="FFC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200" dirty="0">
                <a:solidFill>
                  <a:schemeClr val="bg1"/>
                </a:solidFill>
              </a:endParaRPr>
            </a:p>
          </p:txBody>
        </p:sp>
        <p:sp>
          <p:nvSpPr>
            <p:cNvPr id="77" name="Rectangle 76"/>
            <p:cNvSpPr/>
            <p:nvPr/>
          </p:nvSpPr>
          <p:spPr>
            <a:xfrm>
              <a:off x="1676400" y="2057400"/>
              <a:ext cx="228600" cy="228600"/>
            </a:xfrm>
            <a:prstGeom prst="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200">
                <a:solidFill>
                  <a:schemeClr val="bg1"/>
                </a:solidFill>
              </a:endParaRPr>
            </a:p>
          </p:txBody>
        </p:sp>
      </p:grpSp>
      <p:sp>
        <p:nvSpPr>
          <p:cNvPr id="21" name="TextBox 20"/>
          <p:cNvSpPr txBox="1"/>
          <p:nvPr/>
        </p:nvSpPr>
        <p:spPr>
          <a:xfrm>
            <a:off x="3805273" y="3658874"/>
            <a:ext cx="2977097" cy="132747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nSpc>
                <a:spcPct val="120000"/>
              </a:lnSpc>
            </a:pPr>
            <a:r>
              <a:rPr lang="en-US" sz="1350" b="1" dirty="0">
                <a:latin typeface="Avenir Book" panose="02000503020000020003" pitchFamily="2" charset="0"/>
              </a:rPr>
              <a:t>+ Cleaner Abstraction</a:t>
            </a:r>
          </a:p>
          <a:p>
            <a:pPr>
              <a:lnSpc>
                <a:spcPct val="120000"/>
              </a:lnSpc>
            </a:pPr>
            <a:r>
              <a:rPr lang="en-US" sz="1350" b="1" dirty="0">
                <a:latin typeface="Avenir Book" panose="02000503020000020003" pitchFamily="2" charset="0"/>
              </a:rPr>
              <a:t>+ Dynamic Optimization</a:t>
            </a:r>
          </a:p>
          <a:p>
            <a:pPr>
              <a:lnSpc>
                <a:spcPct val="120000"/>
              </a:lnSpc>
            </a:pPr>
            <a:r>
              <a:rPr lang="en-US" sz="1350" b="1" dirty="0">
                <a:latin typeface="Avenir Book" panose="02000503020000020003" pitchFamily="2" charset="0"/>
              </a:rPr>
              <a:t>+ In-built query suspension</a:t>
            </a:r>
          </a:p>
          <a:p>
            <a:pPr>
              <a:lnSpc>
                <a:spcPct val="120000"/>
              </a:lnSpc>
            </a:pPr>
            <a:r>
              <a:rPr lang="en-US" sz="1350" b="1" dirty="0">
                <a:latin typeface="Avenir Book" panose="02000503020000020003" pitchFamily="2" charset="0"/>
              </a:rPr>
              <a:t>+ Better p9X</a:t>
            </a:r>
          </a:p>
          <a:p>
            <a:pPr>
              <a:lnSpc>
                <a:spcPct val="120000"/>
              </a:lnSpc>
            </a:pPr>
            <a:r>
              <a:rPr lang="en-US" sz="1350" b="1" dirty="0">
                <a:latin typeface="Avenir Book" panose="02000503020000020003" pitchFamily="2" charset="0"/>
              </a:rPr>
              <a:t>+ Manageability and Debug-ability</a:t>
            </a:r>
          </a:p>
        </p:txBody>
      </p:sp>
      <p:sp>
        <p:nvSpPr>
          <p:cNvPr id="23" name="TextBox 22"/>
          <p:cNvSpPr txBox="1"/>
          <p:nvPr/>
        </p:nvSpPr>
        <p:spPr>
          <a:xfrm rot="1946739">
            <a:off x="5967961" y="3657231"/>
            <a:ext cx="1015343" cy="30008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350" b="1" dirty="0"/>
              <a:t>Advantages</a:t>
            </a:r>
          </a:p>
        </p:txBody>
      </p:sp>
      <p:cxnSp>
        <p:nvCxnSpPr>
          <p:cNvPr id="55" name="Straight Connector 54"/>
          <p:cNvCxnSpPr/>
          <p:nvPr/>
        </p:nvCxnSpPr>
        <p:spPr>
          <a:xfrm>
            <a:off x="3441481" y="1265409"/>
            <a:ext cx="0" cy="3878091"/>
          </a:xfrm>
          <a:prstGeom prst="line">
            <a:avLst/>
          </a:prstGeom>
          <a:ln w="9525" cmpd="sng">
            <a:solidFill>
              <a:schemeClr val="bg1">
                <a:lumMod val="50000"/>
              </a:schemeClr>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81EDC5E7-E4D4-3EEB-B4B9-60BEF2CB4A55}"/>
              </a:ext>
            </a:extLst>
          </p:cNvPr>
          <p:cNvSpPr/>
          <p:nvPr/>
        </p:nvSpPr>
        <p:spPr>
          <a:xfrm>
            <a:off x="5000625" y="2844045"/>
            <a:ext cx="171450" cy="171450"/>
          </a:xfrm>
          <a:prstGeom prst="rect">
            <a:avLst/>
          </a:prstGeom>
          <a:solidFill>
            <a:srgbClr val="66CCFF"/>
          </a:solidFill>
          <a:ln>
            <a:solidFill>
              <a:srgbClr val="FFFFFF"/>
            </a:solidFill>
          </a:ln>
        </p:spPr>
        <p:style>
          <a:lnRef idx="1">
            <a:schemeClr val="accent4"/>
          </a:lnRef>
          <a:fillRef idx="3">
            <a:schemeClr val="accent4"/>
          </a:fillRef>
          <a:effectRef idx="2">
            <a:schemeClr val="accent4"/>
          </a:effectRef>
          <a:fontRef idx="minor">
            <a:schemeClr val="lt1"/>
          </a:fontRef>
        </p:style>
        <p:txBody>
          <a:bodyPr lIns="0" tIns="0" rIns="0" bIns="0" rtlCol="0" anchor="ctr" anchorCtr="1"/>
          <a:lstStyle/>
          <a:p>
            <a:pPr algn="ctr"/>
            <a:r>
              <a:rPr lang="en-US" sz="1050" b="1" dirty="0">
                <a:solidFill>
                  <a:schemeClr val="tx1"/>
                </a:solidFill>
              </a:rPr>
              <a:t>r’</a:t>
            </a:r>
          </a:p>
        </p:txBody>
      </p:sp>
      <p:sp>
        <p:nvSpPr>
          <p:cNvPr id="4" name="TextBox 3">
            <a:extLst>
              <a:ext uri="{FF2B5EF4-FFF2-40B4-BE49-F238E27FC236}">
                <a16:creationId xmlns:a16="http://schemas.microsoft.com/office/drawing/2014/main" id="{4D02DF94-65F8-E508-00BF-23573D86EEC0}"/>
              </a:ext>
            </a:extLst>
          </p:cNvPr>
          <p:cNvSpPr txBox="1"/>
          <p:nvPr/>
        </p:nvSpPr>
        <p:spPr>
          <a:xfrm>
            <a:off x="1771651" y="615196"/>
            <a:ext cx="474386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solidFill>
                  <a:schemeClr val="tx1"/>
                </a:solidFill>
              </a:rPr>
              <a:t>Clean Separation of Data Flow and Control Flow</a:t>
            </a:r>
          </a:p>
        </p:txBody>
      </p:sp>
      <p:sp>
        <p:nvSpPr>
          <p:cNvPr id="5" name="Title 1">
            <a:extLst>
              <a:ext uri="{FF2B5EF4-FFF2-40B4-BE49-F238E27FC236}">
                <a16:creationId xmlns:a16="http://schemas.microsoft.com/office/drawing/2014/main" id="{60CAFF69-39A6-13A6-E0C6-90856D92FC25}"/>
              </a:ext>
            </a:extLst>
          </p:cNvPr>
          <p:cNvSpPr txBox="1">
            <a:spLocks/>
          </p:cNvSpPr>
          <p:nvPr/>
        </p:nvSpPr>
        <p:spPr>
          <a:xfrm>
            <a:off x="3600450" y="57150"/>
            <a:ext cx="4743863" cy="474760"/>
          </a:xfrm>
          <a:prstGeom prst="rect">
            <a:avLst/>
          </a:prstGeom>
        </p:spPr>
        <p:txBody>
          <a:bodyPr vert="horz" wrap="square" lIns="0" tIns="34290" rIns="68580" bIns="0" rtlCol="0" anchor="b" anchorCtr="1">
            <a:noAutofit/>
          </a:bodyPr>
          <a:lstStyle>
            <a:lvl1pPr algn="l" defTabSz="914400" rtl="0" eaLnBrk="1" latinLnBrk="0" hangingPunct="1">
              <a:lnSpc>
                <a:spcPct val="90000"/>
              </a:lnSpc>
              <a:spcBef>
                <a:spcPct val="0"/>
              </a:spcBef>
              <a:buNone/>
              <a:defRPr sz="3400" b="1" i="0" kern="1200">
                <a:solidFill>
                  <a:schemeClr val="tx1">
                    <a:lumMod val="90000"/>
                    <a:lumOff val="10000"/>
                  </a:schemeClr>
                </a:solidFill>
                <a:latin typeface="Arial" panose="020B0604020202020204" pitchFamily="34" charset="0"/>
                <a:ea typeface="+mj-ea"/>
                <a:cs typeface="Arial" panose="020B0604020202020204" pitchFamily="34" charset="0"/>
              </a:defRPr>
            </a:lvl1pPr>
          </a:lstStyle>
          <a:p>
            <a:pPr algn="r"/>
            <a:r>
              <a:rPr lang="en-US" sz="2550" dirty="0">
                <a:solidFill>
                  <a:srgbClr val="C00000"/>
                </a:solidFill>
              </a:rPr>
              <a:t>The Quickstep Scheduler</a:t>
            </a:r>
          </a:p>
        </p:txBody>
      </p:sp>
      <p:sp>
        <p:nvSpPr>
          <p:cNvPr id="6" name="Slide Number Placeholder 1">
            <a:extLst>
              <a:ext uri="{FF2B5EF4-FFF2-40B4-BE49-F238E27FC236}">
                <a16:creationId xmlns:a16="http://schemas.microsoft.com/office/drawing/2014/main" id="{98306648-CC33-89B1-BFD7-575A42A6CFDA}"/>
              </a:ext>
            </a:extLst>
          </p:cNvPr>
          <p:cNvSpPr txBox="1">
            <a:spLocks/>
          </p:cNvSpPr>
          <p:nvPr/>
        </p:nvSpPr>
        <p:spPr>
          <a:xfrm>
            <a:off x="8763000" y="-794"/>
            <a:ext cx="381000" cy="273844"/>
          </a:xfrm>
          <a:prstGeom prst="rect">
            <a:avLst/>
          </a:prstGeom>
          <a:solidFill>
            <a:schemeClr val="bg1">
              <a:lumMod val="50000"/>
            </a:schemeClr>
          </a:solidFill>
        </p:spPr>
        <p:txBody>
          <a:bodyPr vert="horz" wrap="square" lIns="0" tIns="45720" rIns="45720" bIns="45720" rtlCol="0" anchor="ctr"/>
          <a:lstStyle>
            <a:defPPr>
              <a:defRPr lang="en-US"/>
            </a:defPPr>
            <a:lvl1pPr marL="0" algn="l" defTabSz="914400" rtl="0" eaLnBrk="1" latinLnBrk="0" hangingPunct="1">
              <a:defRPr sz="1200" kern="120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solidFill>
                  <a:prstClr val="white">
                    <a:lumMod val="95000"/>
                  </a:prstClr>
                </a:solidFill>
                <a:cs typeface="+mn-cs"/>
              </a:rPr>
              <a:pPr algn="r"/>
              <a:t>38</a:t>
            </a:fld>
            <a:endParaRPr lang="en-US">
              <a:solidFill>
                <a:prstClr val="white">
                  <a:lumMod val="95000"/>
                </a:prstClr>
              </a:solidFill>
              <a:cs typeface="+mn-cs"/>
            </a:endParaRPr>
          </a:p>
        </p:txBody>
      </p:sp>
      <p:sp>
        <p:nvSpPr>
          <p:cNvPr id="11" name="Down Ribbon 10">
            <a:extLst>
              <a:ext uri="{FF2B5EF4-FFF2-40B4-BE49-F238E27FC236}">
                <a16:creationId xmlns:a16="http://schemas.microsoft.com/office/drawing/2014/main" id="{579027DC-4DA4-C955-3DC7-7BE279817B08}"/>
              </a:ext>
            </a:extLst>
          </p:cNvPr>
          <p:cNvSpPr/>
          <p:nvPr/>
        </p:nvSpPr>
        <p:spPr>
          <a:xfrm rot="18732297">
            <a:off x="-107977" y="25485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
        <p:nvSpPr>
          <p:cNvPr id="19" name="Title 18">
            <a:extLst>
              <a:ext uri="{FF2B5EF4-FFF2-40B4-BE49-F238E27FC236}">
                <a16:creationId xmlns:a16="http://schemas.microsoft.com/office/drawing/2014/main" id="{421C4D6A-5106-CF74-4954-6DA9034F792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285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grpId="1" nodeType="clickEffect">
                                  <p:stCondLst>
                                    <p:cond delay="0"/>
                                  </p:stCondLst>
                                  <p:childTnLst>
                                    <p:animMotion origin="layout" path="M -2.1798E-6 -0.07225 L 0.12062 -0.07225 C 0.17459 -0.07225 0.24141 -0.00486 0.24141 0.04979 L 0.24141 0.17207 " pathEditMode="relative" rAng="0" ptsTypes="FfFF">
                                      <p:cBhvr>
                                        <p:cTn id="11" dur="2000" fill="hold"/>
                                        <p:tgtEl>
                                          <p:spTgt spid="9"/>
                                        </p:tgtEl>
                                        <p:attrNameLst>
                                          <p:attrName>ppt_x</p:attrName>
                                          <p:attrName>ppt_y</p:attrName>
                                        </p:attrNameLst>
                                      </p:cBhvr>
                                      <p:rCtr x="12062" y="12205"/>
                                    </p:animMotion>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2"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checkerboard(across)">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checkerboard(across)">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1" nodeType="clickEffect">
                                  <p:stCondLst>
                                    <p:cond delay="0"/>
                                  </p:stCondLst>
                                  <p:childTnLst>
                                    <p:animMotion origin="layout" path="M 0 0 C 0.01267 -0.00347 0.04808 -0.01204 0.05762 -0.01667 C 0.07098 -0.02362 0.09476 -0.03613 0.10726 -0.04076 C 0.12045 -0.04585 0.13294 -0.04886 0.14665 -0.05141 C 0.15082 -0.05234 0.15915 -0.05442 0.15915 -0.05442 C 0.17407 -0.05396 0.18917 -0.05442 0.20427 -0.0528 C 0.20549 -0.0528 0.20635 -0.05048 0.20774 -0.04979 C 0.21052 -0.0484 0.21364 -0.0477 0.21677 -0.04678 C 0.22232 -0.04562 0.2336 -0.04377 0.2336 -0.04377 C 0.24193 -0.04053 0.24992 -0.03543 0.25842 -0.03173 C 0.26814 -0.02316 0.27126 -0.02246 0.27421 -0.00602 C 0.27456 -0.00116 0.27456 0.00394 0.27543 0.00903 C 0.27577 0.01205 0.27716 0.01482 0.27768 0.01807 C 0.28029 0.03984 0.27838 0.06276 0.28324 0.0843 C 0.2841 0.09889 0.28619 0.11024 0.28775 0.12483 C 0.28862 0.13409 0.294 0.14243 0.29452 0.15192 C 0.29469 0.15887 0.29452 0.16605 0.29452 0.17323 L 0.29573 0.19268 " pathEditMode="relative" ptsTypes="ffffffffffffffffAA">
                                      <p:cBhvr>
                                        <p:cTn id="33" dur="2000" fill="hold"/>
                                        <p:tgtEl>
                                          <p:spTgt spid="59"/>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2" nodeType="clickEffect">
                                  <p:stCondLst>
                                    <p:cond delay="0"/>
                                  </p:stCondLst>
                                  <p:childTnLst>
                                    <p:set>
                                      <p:cBhvr>
                                        <p:cTn id="37" dur="1" fill="hold">
                                          <p:stCondLst>
                                            <p:cond delay="0"/>
                                          </p:stCondLst>
                                        </p:cTn>
                                        <p:tgtEl>
                                          <p:spTgt spid="5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grpId="1" nodeType="clickEffect">
                                  <p:stCondLst>
                                    <p:cond delay="0"/>
                                  </p:stCondLst>
                                  <p:childTnLst>
                                    <p:animMotion origin="layout" path="M 0 0 C 0.00504 -0.01366 0.0243 -0.01991 0.03489 -0.02408 C 0.07636 -0.04145 0.12669 -0.05187 0.17043 -0.05743 C 0.19004 -0.06276 0.20878 -0.06785 0.22909 -0.06947 C 0.25235 -0.06901 0.2756 -0.06901 0.29903 -0.06785 C 0.30337 -0.06785 0.30927 -0.06484 0.31378 -0.06345 C 0.31708 -0.06253 0.32385 -0.06044 0.32385 -0.06044 C 0.32524 -0.05303 0.32732 -0.05141 0.33062 -0.04516 C 0.33443 -0.03798 0.33148 -0.04099 0.33409 -0.03311 C 0.33565 -0.02802 0.33964 -0.01806 0.33964 -0.01806 C 0.34207 -0.00278 0.34415 0.01274 0.34641 0.02849 C 0.34693 0.04678 0.34537 0.06948 0.35214 0.08731 C 0.35353 0.09102 0.35561 0.09658 0.35665 0.10075 C 0.35752 0.10515 0.35891 0.11441 0.35891 0.11441 C 0.36064 0.1371 0.36672 0.15586 0.36672 0.17925 " pathEditMode="relative" ptsTypes="ffffffffffffffA">
                                      <p:cBhvr>
                                        <p:cTn id="45" dur="2000" fill="hold"/>
                                        <p:tgtEl>
                                          <p:spTgt spid="60"/>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2" nodeType="clickEffect">
                                  <p:stCondLst>
                                    <p:cond delay="0"/>
                                  </p:stCondLst>
                                  <p:childTnLst>
                                    <p:set>
                                      <p:cBhvr>
                                        <p:cTn id="49" dur="1" fill="hold">
                                          <p:stCondLst>
                                            <p:cond delay="0"/>
                                          </p:stCondLst>
                                        </p:cTn>
                                        <p:tgtEl>
                                          <p:spTgt spid="6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checkerboard(across)">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bg/>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59" grpId="0" animBg="1"/>
      <p:bldP spid="59" grpId="1" animBg="1"/>
      <p:bldP spid="59" grpId="2" animBg="1"/>
      <p:bldP spid="60" grpId="0" animBg="1"/>
      <p:bldP spid="60" grpId="1" animBg="1"/>
      <p:bldP spid="60" grpId="2" animBg="1"/>
      <p:bldP spid="71" grpId="0" animBg="1"/>
      <p:bldP spid="21" grpId="0" build="p"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2571750"/>
            <a:ext cx="4739257" cy="2172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898921"/>
            <a:ext cx="6565134" cy="1613979"/>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A00C4675-E2A3-C061-771F-5AAF3C76EE6E}"/>
              </a:ext>
            </a:extLst>
          </p:cNvPr>
          <p:cNvSpPr>
            <a:spLocks noGrp="1"/>
          </p:cNvSpPr>
          <p:nvPr>
            <p:ph type="title"/>
          </p:nvPr>
        </p:nvSpPr>
        <p:spPr/>
        <p:txBody>
          <a:bodyPr/>
          <a:lstStyle/>
          <a:p>
            <a:r>
              <a:rPr lang="en-US" sz="3200" dirty="0"/>
              <a:t>Priority scheduling = Elastic behavior</a:t>
            </a:r>
          </a:p>
        </p:txBody>
      </p:sp>
      <p:pic>
        <p:nvPicPr>
          <p:cNvPr id="4" name="Picture 3">
            <a:extLst>
              <a:ext uri="{FF2B5EF4-FFF2-40B4-BE49-F238E27FC236}">
                <a16:creationId xmlns:a16="http://schemas.microsoft.com/office/drawing/2014/main" id="{271B284E-5DCD-92D5-DC00-8CF630ADDF6F}"/>
              </a:ext>
            </a:extLst>
          </p:cNvPr>
          <p:cNvPicPr>
            <a:picLocks noChangeAspect="1"/>
          </p:cNvPicPr>
          <p:nvPr/>
        </p:nvPicPr>
        <p:blipFill>
          <a:blip r:embed="rId5"/>
          <a:stretch>
            <a:fillRect/>
          </a:stretch>
        </p:blipFill>
        <p:spPr>
          <a:xfrm>
            <a:off x="5943600" y="2979017"/>
            <a:ext cx="1447800" cy="183028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FFF1DF5-6E41-3002-9786-F8794638354F}"/>
              </a:ext>
            </a:extLst>
          </p:cNvPr>
          <p:cNvPicPr>
            <a:picLocks noChangeAspect="1"/>
          </p:cNvPicPr>
          <p:nvPr/>
        </p:nvPicPr>
        <p:blipFill>
          <a:blip r:embed="rId6"/>
          <a:stretch>
            <a:fillRect/>
          </a:stretch>
        </p:blipFill>
        <p:spPr>
          <a:xfrm>
            <a:off x="7467600" y="2979017"/>
            <a:ext cx="1447800" cy="1819359"/>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08711C28-FF18-5D53-FD72-B359F77E476F}"/>
              </a:ext>
            </a:extLst>
          </p:cNvPr>
          <p:cNvSpPr txBox="1">
            <a:spLocks/>
          </p:cNvSpPr>
          <p:nvPr/>
        </p:nvSpPr>
        <p:spPr>
          <a:xfrm>
            <a:off x="8763000" y="-794"/>
            <a:ext cx="381000" cy="273844"/>
          </a:xfrm>
          <a:prstGeom prst="rect">
            <a:avLst/>
          </a:prstGeom>
          <a:solidFill>
            <a:schemeClr val="bg1">
              <a:lumMod val="50000"/>
            </a:schemeClr>
          </a:solidFill>
        </p:spPr>
        <p:txBody>
          <a:bodyPr vert="horz" wrap="square" lIns="0" tIns="45720" rIns="45720" bIns="45720" rtlCol="0" anchor="ctr"/>
          <a:lstStyle>
            <a:defPPr>
              <a:defRPr lang="en-US"/>
            </a:defPPr>
            <a:lvl1pPr marL="0" algn="l" defTabSz="914400" rtl="0" eaLnBrk="1" latinLnBrk="0" hangingPunct="1">
              <a:defRPr sz="1200" kern="120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solidFill>
                  <a:prstClr val="white">
                    <a:lumMod val="95000"/>
                  </a:prstClr>
                </a:solidFill>
                <a:cs typeface="+mn-cs"/>
              </a:rPr>
              <a:pPr algn="r"/>
              <a:t>39</a:t>
            </a:fld>
            <a:endParaRPr lang="en-US">
              <a:solidFill>
                <a:prstClr val="white">
                  <a:lumMod val="95000"/>
                </a:prstClr>
              </a:solidFill>
              <a:cs typeface="+mn-cs"/>
            </a:endParaRPr>
          </a:p>
        </p:txBody>
      </p:sp>
      <p:sp>
        <p:nvSpPr>
          <p:cNvPr id="5" name="Down Ribbon 4">
            <a:extLst>
              <a:ext uri="{FF2B5EF4-FFF2-40B4-BE49-F238E27FC236}">
                <a16:creationId xmlns:a16="http://schemas.microsoft.com/office/drawing/2014/main" id="{0C6808C8-7CA2-A06E-8D4F-4531A5AD7BB4}"/>
              </a:ext>
            </a:extLst>
          </p:cNvPr>
          <p:cNvSpPr/>
          <p:nvPr/>
        </p:nvSpPr>
        <p:spPr>
          <a:xfrm rot="18732297">
            <a:off x="-336578" y="110373"/>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Tree>
    <p:extLst>
      <p:ext uri="{BB962C8B-B14F-4D97-AF65-F5344CB8AC3E}">
        <p14:creationId xmlns:p14="http://schemas.microsoft.com/office/powerpoint/2010/main" val="13717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Parallel Query Execution</a:t>
            </a:r>
          </a:p>
        </p:txBody>
      </p:sp>
      <p:sp>
        <p:nvSpPr>
          <p:cNvPr id="12291" name="Content Placeholder 2"/>
          <p:cNvSpPr>
            <a:spLocks noGrp="1"/>
          </p:cNvSpPr>
          <p:nvPr>
            <p:ph idx="1"/>
          </p:nvPr>
        </p:nvSpPr>
        <p:spPr/>
        <p:txBody>
          <a:bodyPr/>
          <a:lstStyle/>
          <a:p>
            <a:r>
              <a:rPr lang="en-US" dirty="0"/>
              <a:t>The database is spread across multiple </a:t>
            </a:r>
            <a:r>
              <a:rPr lang="en-US" b="1" u="sng" dirty="0"/>
              <a:t>resources</a:t>
            </a:r>
            <a:r>
              <a:rPr lang="en-US" dirty="0"/>
              <a:t> to </a:t>
            </a:r>
          </a:p>
          <a:p>
            <a:pPr lvl="1"/>
            <a:r>
              <a:rPr lang="en-US" dirty="0"/>
              <a:t>Deal with large data sets that don’t fit on a single machine/node</a:t>
            </a:r>
          </a:p>
          <a:p>
            <a:pPr lvl="1"/>
            <a:r>
              <a:rPr lang="en-US" dirty="0"/>
              <a:t>Higher performance</a:t>
            </a:r>
          </a:p>
          <a:p>
            <a:pPr lvl="1"/>
            <a:r>
              <a:rPr lang="en-US" dirty="0"/>
              <a:t>Redundancy/Fault-tolerance</a:t>
            </a:r>
          </a:p>
          <a:p>
            <a:endParaRPr lang="en-US" sz="1200" dirty="0"/>
          </a:p>
          <a:p>
            <a:r>
              <a:rPr lang="en-US" dirty="0"/>
              <a:t>Appears as a single logical database instance to the application, regardless of physical organization.</a:t>
            </a:r>
          </a:p>
          <a:p>
            <a:pPr lvl="1"/>
            <a:r>
              <a:rPr lang="en-US" dirty="0"/>
              <a:t>SQL query for a single-resource DBMS should generate the same result on a parallel or distributed DBMS.</a:t>
            </a:r>
          </a:p>
        </p:txBody>
      </p:sp>
      <p:sp>
        <p:nvSpPr>
          <p:cNvPr id="2" name="Slide Number Placeholder 3">
            <a:extLst>
              <a:ext uri="{FF2B5EF4-FFF2-40B4-BE49-F238E27FC236}">
                <a16:creationId xmlns:a16="http://schemas.microsoft.com/office/drawing/2014/main" id="{ECFE8317-5252-E9CD-0774-5171D269A0F2}"/>
              </a:ext>
            </a:extLst>
          </p:cNvPr>
          <p:cNvSpPr>
            <a:spLocks noGrp="1"/>
          </p:cNvSpPr>
          <p:nvPr>
            <p:ph type="sldNum" sz="quarter" idx="4"/>
          </p:nvPr>
        </p:nvSpPr>
        <p:spPr/>
        <p:txBody>
          <a:bodyPr/>
          <a:lstStyle/>
          <a:p>
            <a:pPr algn="r"/>
            <a:fld id="{97DD1AB5-42BA-4E8A-BFEE-435884E16AAB}" type="slidenum">
              <a:rPr lang="en-US" smtClean="0"/>
              <a:pPr algn="r"/>
              <a:t>4</a:t>
            </a:fld>
            <a:endParaRPr lang="en-US" dirty="0"/>
          </a:p>
        </p:txBody>
      </p:sp>
    </p:spTree>
    <p:extLst>
      <p:ext uri="{BB962C8B-B14F-4D97-AF65-F5344CB8AC3E}">
        <p14:creationId xmlns:p14="http://schemas.microsoft.com/office/powerpoint/2010/main" val="288928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0657" y="1021660"/>
            <a:ext cx="3688811" cy="3967690"/>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E809D41F-6E5D-516A-C057-5B57828011DC}"/>
              </a:ext>
            </a:extLst>
          </p:cNvPr>
          <p:cNvSpPr>
            <a:spLocks noGrp="1"/>
          </p:cNvSpPr>
          <p:nvPr>
            <p:ph type="title"/>
          </p:nvPr>
        </p:nvSpPr>
        <p:spPr/>
        <p:txBody>
          <a:bodyPr/>
          <a:lstStyle/>
          <a:p>
            <a:r>
              <a:rPr lang="en-US" sz="3000" dirty="0"/>
              <a:t>In-built Query Progress Monitoring</a:t>
            </a:r>
          </a:p>
        </p:txBody>
      </p:sp>
      <p:sp>
        <p:nvSpPr>
          <p:cNvPr id="2" name="Slide Number Placeholder 1">
            <a:extLst>
              <a:ext uri="{FF2B5EF4-FFF2-40B4-BE49-F238E27FC236}">
                <a16:creationId xmlns:a16="http://schemas.microsoft.com/office/drawing/2014/main" id="{79D8A840-B54F-B305-D5C7-2BE8B8BD2A0D}"/>
              </a:ext>
            </a:extLst>
          </p:cNvPr>
          <p:cNvSpPr txBox="1">
            <a:spLocks/>
          </p:cNvSpPr>
          <p:nvPr/>
        </p:nvSpPr>
        <p:spPr>
          <a:xfrm>
            <a:off x="8763000" y="-794"/>
            <a:ext cx="381000" cy="273844"/>
          </a:xfrm>
          <a:prstGeom prst="rect">
            <a:avLst/>
          </a:prstGeom>
          <a:solidFill>
            <a:schemeClr val="bg1">
              <a:lumMod val="50000"/>
            </a:schemeClr>
          </a:solidFill>
        </p:spPr>
        <p:txBody>
          <a:bodyPr vert="horz" wrap="square" lIns="0" tIns="45720" rIns="45720" bIns="45720" rtlCol="0" anchor="ctr"/>
          <a:lstStyle>
            <a:defPPr>
              <a:defRPr lang="en-US"/>
            </a:defPPr>
            <a:lvl1pPr marL="0" algn="l" defTabSz="914400" rtl="0" eaLnBrk="1" latinLnBrk="0" hangingPunct="1">
              <a:defRPr sz="1200" kern="1200">
                <a:solidFill>
                  <a:schemeClr val="bg1"/>
                </a:solidFill>
                <a:latin typeface="Consolas" panose="020B0609020204030204" pitchFamily="49"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DD1AB5-42BA-4E8A-BFEE-435884E16AAB}" type="slidenum">
              <a:rPr lang="en-US" smtClean="0">
                <a:solidFill>
                  <a:prstClr val="white">
                    <a:lumMod val="95000"/>
                  </a:prstClr>
                </a:solidFill>
                <a:cs typeface="+mn-cs"/>
              </a:rPr>
              <a:pPr algn="r"/>
              <a:t>40</a:t>
            </a:fld>
            <a:endParaRPr lang="en-US">
              <a:solidFill>
                <a:prstClr val="white">
                  <a:lumMod val="95000"/>
                </a:prstClr>
              </a:solidFill>
              <a:cs typeface="+mn-cs"/>
            </a:endParaRPr>
          </a:p>
        </p:txBody>
      </p:sp>
      <p:sp>
        <p:nvSpPr>
          <p:cNvPr id="3" name="Down Ribbon 2">
            <a:extLst>
              <a:ext uri="{FF2B5EF4-FFF2-40B4-BE49-F238E27FC236}">
                <a16:creationId xmlns:a16="http://schemas.microsoft.com/office/drawing/2014/main" id="{EB08219A-45AE-EA35-70E5-84CCD1A8D530}"/>
              </a:ext>
            </a:extLst>
          </p:cNvPr>
          <p:cNvSpPr/>
          <p:nvPr/>
        </p:nvSpPr>
        <p:spPr>
          <a:xfrm rot="18732297">
            <a:off x="-107977" y="254851"/>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spTree>
    <p:extLst>
      <p:ext uri="{BB962C8B-B14F-4D97-AF65-F5344CB8AC3E}">
        <p14:creationId xmlns:p14="http://schemas.microsoft.com/office/powerpoint/2010/main" val="1707263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 Box 4"/>
          <p:cNvSpPr txBox="1">
            <a:spLocks noChangeArrowheads="1"/>
          </p:cNvSpPr>
          <p:nvPr/>
        </p:nvSpPr>
        <p:spPr bwMode="auto">
          <a:xfrm>
            <a:off x="4724439" y="3329429"/>
            <a:ext cx="1554480" cy="1234940"/>
          </a:xfrm>
          <a:prstGeom prst="rect">
            <a:avLst/>
          </a:prstGeom>
          <a:solidFill>
            <a:schemeClr val="bg1">
              <a:lumMod val="85000"/>
            </a:schemeClr>
          </a:solidFill>
          <a:ln w="9525">
            <a:noFill/>
            <a:prstDash val="solid"/>
            <a:miter lim="800000"/>
            <a:headEnd/>
            <a:tailEnd/>
          </a:ln>
          <a:effectLst/>
        </p:spPr>
        <p:txBody>
          <a:bodyPr/>
          <a:lstStyle/>
          <a:p>
            <a:pPr eaLnBrk="0" hangingPunct="0">
              <a:defRPr/>
            </a:pPr>
            <a:endParaRPr lang="en-US" sz="2400" u="none" dirty="0">
              <a:latin typeface="DejaVu Sans Mono" pitchFamily="49" charset="0"/>
              <a:ea typeface="DejaVu Sans Mono" pitchFamily="49" charset="0"/>
              <a:cs typeface="DejaVu Sans Mono" pitchFamily="49" charset="0"/>
            </a:endParaRPr>
          </a:p>
        </p:txBody>
      </p:sp>
      <p:sp>
        <p:nvSpPr>
          <p:cNvPr id="2" name="Title 1"/>
          <p:cNvSpPr>
            <a:spLocks noGrp="1"/>
          </p:cNvSpPr>
          <p:nvPr>
            <p:ph type="title"/>
          </p:nvPr>
        </p:nvSpPr>
        <p:spPr/>
        <p:txBody>
          <a:bodyPr/>
          <a:lstStyle/>
          <a:p>
            <a:r>
              <a:rPr lang="en-US" dirty="0"/>
              <a:t>PROCESS POOL</a:t>
            </a:r>
          </a:p>
        </p:txBody>
      </p:sp>
      <p:sp>
        <p:nvSpPr>
          <p:cNvPr id="4" name="Content Placeholder 3"/>
          <p:cNvSpPr>
            <a:spLocks noGrp="1"/>
          </p:cNvSpPr>
          <p:nvPr>
            <p:ph idx="1"/>
          </p:nvPr>
        </p:nvSpPr>
        <p:spPr/>
        <p:txBody>
          <a:bodyPr/>
          <a:lstStyle/>
          <a:p>
            <a:r>
              <a:rPr lang="en-US" dirty="0"/>
              <a:t>A worker uses any free process from the pool.</a:t>
            </a:r>
          </a:p>
          <a:p>
            <a:pPr marL="342900" lvl="1"/>
            <a:r>
              <a:rPr lang="en-US" dirty="0"/>
              <a:t>Still relies on OS scheduler and shared memory.</a:t>
            </a:r>
          </a:p>
          <a:p>
            <a:pPr marL="342900" lvl="1"/>
            <a:r>
              <a:rPr lang="en-US" dirty="0"/>
              <a:t>Bad for CPU cache locality.</a:t>
            </a:r>
          </a:p>
          <a:p>
            <a:pPr marL="342900" lvl="1"/>
            <a:r>
              <a:rPr lang="en-US" dirty="0"/>
              <a:t>Examples: IBM DB2, </a:t>
            </a:r>
            <a:r>
              <a:rPr lang="en-US" dirty="0" err="1"/>
              <a:t>Postgres</a:t>
            </a:r>
            <a:r>
              <a:rPr lang="en-US" dirty="0"/>
              <a:t> (2015)</a:t>
            </a:r>
          </a:p>
        </p:txBody>
      </p:sp>
      <p:sp>
        <p:nvSpPr>
          <p:cNvPr id="7" name="Slide Number Placeholder 3">
            <a:extLst>
              <a:ext uri="{FF2B5EF4-FFF2-40B4-BE49-F238E27FC236}">
                <a16:creationId xmlns:a16="http://schemas.microsoft.com/office/drawing/2014/main" id="{593121CC-1D2D-22F4-B321-DC7269F32A8C}"/>
              </a:ext>
            </a:extLst>
          </p:cNvPr>
          <p:cNvSpPr>
            <a:spLocks noGrp="1"/>
          </p:cNvSpPr>
          <p:nvPr>
            <p:ph type="sldNum" sz="quarter" idx="4"/>
          </p:nvPr>
        </p:nvSpPr>
        <p:spPr/>
        <p:txBody>
          <a:bodyPr/>
          <a:lstStyle/>
          <a:p>
            <a:pPr algn="r"/>
            <a:fld id="{97DD1AB5-42BA-4E8A-BFEE-435884E16AAB}" type="slidenum">
              <a:rPr lang="en-US" smtClean="0"/>
              <a:pPr algn="r"/>
              <a:t>41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614" y="3393043"/>
            <a:ext cx="1200704"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82" y="3474429"/>
            <a:ext cx="1024431" cy="1208829"/>
          </a:xfrm>
          <a:prstGeom prst="rect">
            <a:avLst/>
          </a:prstGeom>
        </p:spPr>
      </p:pic>
      <p:sp>
        <p:nvSpPr>
          <p:cNvPr id="12" name="TextBox 15"/>
          <p:cNvSpPr txBox="1">
            <a:spLocks noChangeArrowheads="1"/>
          </p:cNvSpPr>
          <p:nvPr/>
        </p:nvSpPr>
        <p:spPr bwMode="auto">
          <a:xfrm>
            <a:off x="4602558" y="4564618"/>
            <a:ext cx="1798242"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schemeClr val="tx1">
                    <a:lumMod val="65000"/>
                    <a:lumOff val="35000"/>
                  </a:schemeClr>
                </a:solidFill>
                <a:latin typeface="Crimson Text" pitchFamily="2" charset="0"/>
              </a:rPr>
              <a:t>Worker Pool</a:t>
            </a:r>
          </a:p>
        </p:txBody>
      </p:sp>
      <p:grpSp>
        <p:nvGrpSpPr>
          <p:cNvPr id="10" name="Group 9"/>
          <p:cNvGrpSpPr/>
          <p:nvPr/>
        </p:nvGrpSpPr>
        <p:grpSpPr>
          <a:xfrm>
            <a:off x="4800639" y="3421410"/>
            <a:ext cx="1402080" cy="1096527"/>
            <a:chOff x="4800639" y="3285917"/>
            <a:chExt cx="1402080" cy="1096527"/>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359" y="3285917"/>
              <a:ext cx="548640" cy="5486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39" y="3833804"/>
              <a:ext cx="548640" cy="54864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079" y="3833804"/>
              <a:ext cx="548640" cy="548640"/>
            </a:xfrm>
            <a:prstGeom prst="rect">
              <a:avLst/>
            </a:prstGeom>
          </p:spPr>
        </p:pic>
      </p:grpSp>
      <p:sp>
        <p:nvSpPr>
          <p:cNvPr id="17" name="Right Arrow 6"/>
          <p:cNvSpPr>
            <a:spLocks noChangeArrowheads="1"/>
          </p:cNvSpPr>
          <p:nvPr/>
        </p:nvSpPr>
        <p:spPr bwMode="auto">
          <a:xfrm rot="10800000">
            <a:off x="2309614" y="3828647"/>
            <a:ext cx="527355" cy="259118"/>
          </a:xfrm>
          <a:prstGeom prst="rightArrow">
            <a:avLst>
              <a:gd name="adj1" fmla="val 50000"/>
              <a:gd name="adj2" fmla="val 49997"/>
            </a:avLst>
          </a:prstGeom>
          <a:solidFill>
            <a:srgbClr val="EF3E42"/>
          </a:solidFill>
          <a:ln w="28575">
            <a:noFill/>
            <a:round/>
            <a:headEnd type="none" w="sm" len="sm"/>
            <a:tailEnd type="triangle" w="med" len="med"/>
          </a:ln>
        </p:spPr>
        <p:txBody>
          <a:bodyPr wrap="none" lIns="101882" tIns="50941" rIns="101882" bIns="50941" anchor="ctr"/>
          <a:lstStyle/>
          <a:p>
            <a:endParaRPr lang="en-US"/>
          </a:p>
        </p:txBody>
      </p:sp>
      <p:sp>
        <p:nvSpPr>
          <p:cNvPr id="18" name="Right Arrow 6"/>
          <p:cNvSpPr>
            <a:spLocks noChangeArrowheads="1"/>
          </p:cNvSpPr>
          <p:nvPr/>
        </p:nvSpPr>
        <p:spPr bwMode="auto">
          <a:xfrm>
            <a:off x="2309613" y="4069921"/>
            <a:ext cx="527355" cy="259118"/>
          </a:xfrm>
          <a:prstGeom prst="rightArrow">
            <a:avLst>
              <a:gd name="adj1" fmla="val 50000"/>
              <a:gd name="adj2" fmla="val 49997"/>
            </a:avLst>
          </a:prstGeom>
          <a:solidFill>
            <a:srgbClr val="EF3E42"/>
          </a:solidFill>
          <a:ln w="28575">
            <a:noFill/>
            <a:round/>
            <a:headEnd type="none" w="sm" len="sm"/>
            <a:tailEnd type="triangle" w="med" len="med"/>
          </a:ln>
        </p:spPr>
        <p:txBody>
          <a:bodyPr wrap="none" lIns="101882" tIns="50941" rIns="101882" bIns="50941" anchor="ctr"/>
          <a:lstStyle/>
          <a:p>
            <a:endParaRPr lang="en-US"/>
          </a:p>
        </p:txBody>
      </p:sp>
      <p:sp>
        <p:nvSpPr>
          <p:cNvPr id="19" name="Right Arrow 6"/>
          <p:cNvSpPr>
            <a:spLocks noChangeArrowheads="1"/>
          </p:cNvSpPr>
          <p:nvPr/>
        </p:nvSpPr>
        <p:spPr bwMode="auto">
          <a:xfrm rot="21016527">
            <a:off x="4065041" y="3769875"/>
            <a:ext cx="1109297" cy="259118"/>
          </a:xfrm>
          <a:prstGeom prst="rightArrow">
            <a:avLst>
              <a:gd name="adj1" fmla="val 50000"/>
              <a:gd name="adj2" fmla="val 49997"/>
            </a:avLst>
          </a:prstGeom>
          <a:solidFill>
            <a:srgbClr val="EF3E42"/>
          </a:solidFill>
          <a:ln w="28575">
            <a:noFill/>
            <a:round/>
            <a:headEnd type="none" w="sm" len="sm"/>
            <a:tailEnd type="triangle" w="med" len="med"/>
          </a:ln>
        </p:spPr>
        <p:txBody>
          <a:bodyPr wrap="none" lIns="101882" tIns="50941" rIns="101882" bIns="50941" anchor="ctr"/>
          <a:lstStyle/>
          <a:p>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469" y="3593068"/>
            <a:ext cx="971550" cy="971550"/>
          </a:xfrm>
          <a:prstGeom prst="rect">
            <a:avLst/>
          </a:prstGeom>
        </p:spPr>
      </p:pic>
      <p:sp>
        <p:nvSpPr>
          <p:cNvPr id="23" name="TextBox 15"/>
          <p:cNvSpPr txBox="1">
            <a:spLocks noChangeArrowheads="1"/>
          </p:cNvSpPr>
          <p:nvPr/>
        </p:nvSpPr>
        <p:spPr bwMode="auto">
          <a:xfrm>
            <a:off x="2837877" y="4564618"/>
            <a:ext cx="137673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dirty="0">
                <a:solidFill>
                  <a:schemeClr val="tx1">
                    <a:lumMod val="65000"/>
                    <a:lumOff val="35000"/>
                  </a:schemeClr>
                </a:solidFill>
                <a:latin typeface="Crimson Text" pitchFamily="2" charset="0"/>
              </a:rPr>
              <a:t>Dispatcher</a:t>
            </a:r>
          </a:p>
        </p:txBody>
      </p:sp>
      <p:sp>
        <p:nvSpPr>
          <p:cNvPr id="25" name="Right Arrow 6"/>
          <p:cNvSpPr>
            <a:spLocks noChangeArrowheads="1"/>
          </p:cNvSpPr>
          <p:nvPr/>
        </p:nvSpPr>
        <p:spPr bwMode="auto">
          <a:xfrm rot="10800000">
            <a:off x="5847558" y="3469243"/>
            <a:ext cx="880560" cy="259118"/>
          </a:xfrm>
          <a:prstGeom prst="rightArrow">
            <a:avLst>
              <a:gd name="adj1" fmla="val 50000"/>
              <a:gd name="adj2" fmla="val 49997"/>
            </a:avLst>
          </a:prstGeom>
          <a:solidFill>
            <a:srgbClr val="EF3E42"/>
          </a:solidFill>
          <a:ln w="28575">
            <a:noFill/>
            <a:round/>
            <a:headEnd type="none" w="sm" len="sm"/>
            <a:tailEnd type="triangle" w="med" len="med"/>
          </a:ln>
        </p:spPr>
        <p:txBody>
          <a:bodyPr wrap="none" lIns="101882" tIns="50941" rIns="101882" bIns="50941" anchor="ctr"/>
          <a:lstStyle/>
          <a:p>
            <a:endParaRPr lang="en-US"/>
          </a:p>
        </p:txBody>
      </p:sp>
      <p:sp>
        <p:nvSpPr>
          <p:cNvPr id="26" name="Right Arrow 6"/>
          <p:cNvSpPr>
            <a:spLocks noChangeArrowheads="1"/>
          </p:cNvSpPr>
          <p:nvPr/>
        </p:nvSpPr>
        <p:spPr bwMode="auto">
          <a:xfrm>
            <a:off x="5847558" y="3694615"/>
            <a:ext cx="880560" cy="259118"/>
          </a:xfrm>
          <a:prstGeom prst="rightArrow">
            <a:avLst>
              <a:gd name="adj1" fmla="val 50000"/>
              <a:gd name="adj2" fmla="val 49997"/>
            </a:avLst>
          </a:prstGeom>
          <a:solidFill>
            <a:srgbClr val="EF3E42"/>
          </a:solidFill>
          <a:ln w="28575">
            <a:noFill/>
            <a:round/>
            <a:headEnd type="none" w="sm" len="sm"/>
            <a:tailEnd type="triangle" w="med" len="med"/>
          </a:ln>
        </p:spPr>
        <p:txBody>
          <a:bodyPr wrap="none" lIns="101882" tIns="50941" rIns="101882" bIns="50941" anchor="ctr"/>
          <a:lstStyle/>
          <a:p>
            <a:endParaRPr lang="en-US"/>
          </a:p>
        </p:txBody>
      </p:sp>
      <p:sp>
        <p:nvSpPr>
          <p:cNvPr id="28" name="Right Arrow 6"/>
          <p:cNvSpPr>
            <a:spLocks noChangeArrowheads="1"/>
          </p:cNvSpPr>
          <p:nvPr/>
        </p:nvSpPr>
        <p:spPr bwMode="auto">
          <a:xfrm rot="21016527" flipH="1" flipV="1">
            <a:off x="4065041" y="3561069"/>
            <a:ext cx="1109297" cy="259118"/>
          </a:xfrm>
          <a:prstGeom prst="rightArrow">
            <a:avLst>
              <a:gd name="adj1" fmla="val 50000"/>
              <a:gd name="adj2" fmla="val 49997"/>
            </a:avLst>
          </a:prstGeom>
          <a:solidFill>
            <a:srgbClr val="EF3E42"/>
          </a:solidFill>
          <a:ln w="28575">
            <a:noFill/>
            <a:round/>
            <a:headEnd type="none" w="sm" len="sm"/>
            <a:tailEnd type="triangle" w="med" len="med"/>
          </a:ln>
        </p:spPr>
        <p:txBody>
          <a:bodyPr wrap="none" lIns="101882" tIns="50941" rIns="101882" bIns="50941" anchor="ctr"/>
          <a:lstStyle/>
          <a:p>
            <a:endParaRPr lang="en-US"/>
          </a:p>
        </p:txBody>
      </p:sp>
      <p:grpSp>
        <p:nvGrpSpPr>
          <p:cNvPr id="21" name="Group 20">
            <a:extLst>
              <a:ext uri="{FF2B5EF4-FFF2-40B4-BE49-F238E27FC236}">
                <a16:creationId xmlns:a16="http://schemas.microsoft.com/office/drawing/2014/main" id="{A0BCC859-C3F3-43AB-AD26-806BF1FC0781}"/>
              </a:ext>
            </a:extLst>
          </p:cNvPr>
          <p:cNvGrpSpPr/>
          <p:nvPr/>
        </p:nvGrpSpPr>
        <p:grpSpPr>
          <a:xfrm>
            <a:off x="7315200" y="1126363"/>
            <a:ext cx="1676400" cy="945675"/>
            <a:chOff x="5908964" y="1207263"/>
            <a:chExt cx="1676400" cy="945675"/>
          </a:xfrm>
        </p:grpSpPr>
        <p:pic>
          <p:nvPicPr>
            <p:cNvPr id="24" name="Graphic 23">
              <a:extLst>
                <a:ext uri="{FF2B5EF4-FFF2-40B4-BE49-F238E27FC236}">
                  <a16:creationId xmlns:a16="http://schemas.microsoft.com/office/drawing/2014/main" id="{D14AC99F-490E-48E1-A76B-A863D25501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464" y="1207263"/>
              <a:ext cx="1295400" cy="401698"/>
            </a:xfrm>
            <a:prstGeom prst="rect">
              <a:avLst/>
            </a:prstGeom>
          </p:spPr>
        </p:pic>
        <p:pic>
          <p:nvPicPr>
            <p:cNvPr id="29" name="Graphic 28">
              <a:extLst>
                <a:ext uri="{FF2B5EF4-FFF2-40B4-BE49-F238E27FC236}">
                  <a16:creationId xmlns:a16="http://schemas.microsoft.com/office/drawing/2014/main" id="{E27CDD80-545A-43A2-A547-58C1D3EE29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8964" y="1872810"/>
              <a:ext cx="1676400" cy="280128"/>
            </a:xfrm>
            <a:prstGeom prst="rect">
              <a:avLst/>
            </a:prstGeom>
          </p:spPr>
        </p:pic>
      </p:grpSp>
    </p:spTree>
    <p:extLst>
      <p:ext uri="{BB962C8B-B14F-4D97-AF65-F5344CB8AC3E}">
        <p14:creationId xmlns:p14="http://schemas.microsoft.com/office/powerpoint/2010/main" val="39249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childTnLst>
                          </p:cTn>
                        </p:par>
                        <p:par>
                          <p:cTn id="8" fill="hold">
                            <p:stCondLst>
                              <p:cond delay="250"/>
                            </p:stCondLst>
                            <p:childTnLst>
                              <p:par>
                                <p:cTn id="9" presetID="22" presetClass="entr" presetSubtype="8"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50"/>
                                        <p:tgtEl>
                                          <p:spTgt spid="19"/>
                                        </p:tgtEl>
                                      </p:cBhvr>
                                    </p:animEffect>
                                  </p:childTnLst>
                                </p:cTn>
                              </p:par>
                            </p:childTnLst>
                          </p:cTn>
                        </p:par>
                        <p:par>
                          <p:cTn id="12" fill="hold">
                            <p:stCondLst>
                              <p:cond delay="750"/>
                            </p:stCondLst>
                            <p:childTnLst>
                              <p:par>
                                <p:cTn id="13" presetID="22" presetClass="entr" presetSubtype="8" fill="hold" grpId="0" nodeType="after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250"/>
                                        <p:tgtEl>
                                          <p:spTgt spid="26"/>
                                        </p:tgtEl>
                                      </p:cBhvr>
                                    </p:animEffect>
                                  </p:childTnLst>
                                </p:cTn>
                              </p:par>
                            </p:childTnLst>
                          </p:cTn>
                        </p:par>
                        <p:par>
                          <p:cTn id="16" fill="hold">
                            <p:stCondLst>
                              <p:cond delay="1250"/>
                            </p:stCondLst>
                            <p:childTnLst>
                              <p:par>
                                <p:cTn id="17" presetID="22" presetClass="entr" presetSubtype="2" fill="hold" grpId="0" nodeType="afterEffect">
                                  <p:stCondLst>
                                    <p:cond delay="25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250"/>
                                        <p:tgtEl>
                                          <p:spTgt spid="25"/>
                                        </p:tgtEl>
                                      </p:cBhvr>
                                    </p:animEffect>
                                  </p:childTnLst>
                                </p:cTn>
                              </p:par>
                            </p:childTnLst>
                          </p:cTn>
                        </p:par>
                        <p:par>
                          <p:cTn id="20" fill="hold">
                            <p:stCondLst>
                              <p:cond delay="1750"/>
                            </p:stCondLst>
                            <p:childTnLst>
                              <p:par>
                                <p:cTn id="21" presetID="22" presetClass="entr" presetSubtype="2" fill="hold" grpId="0" nodeType="afterEffect">
                                  <p:stCondLst>
                                    <p:cond delay="25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250"/>
                                        <p:tgtEl>
                                          <p:spTgt spid="28"/>
                                        </p:tgtEl>
                                      </p:cBhvr>
                                    </p:animEffect>
                                  </p:childTnLst>
                                </p:cTn>
                              </p:par>
                            </p:childTnLst>
                          </p:cTn>
                        </p:par>
                        <p:par>
                          <p:cTn id="24" fill="hold">
                            <p:stCondLst>
                              <p:cond delay="2250"/>
                            </p:stCondLst>
                            <p:childTnLst>
                              <p:par>
                                <p:cTn id="25" presetID="22" presetClass="entr" presetSubtype="2" fill="hold" grpId="0" nodeType="afterEffect">
                                  <p:stCondLst>
                                    <p:cond delay="25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5" grpId="0" animBg="1"/>
      <p:bldP spid="26"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INTRA-OPERATOR PARALLELISM</a:t>
            </a:r>
          </a:p>
        </p:txBody>
      </p:sp>
      <p:sp>
        <p:nvSpPr>
          <p:cNvPr id="4" name="Slide Number Placeholder 3">
            <a:extLst>
              <a:ext uri="{FF2B5EF4-FFF2-40B4-BE49-F238E27FC236}">
                <a16:creationId xmlns:a16="http://schemas.microsoft.com/office/drawing/2014/main" id="{CC16DB55-0EB4-9D07-C2AB-D424232D3221}"/>
              </a:ext>
            </a:extLst>
          </p:cNvPr>
          <p:cNvSpPr>
            <a:spLocks noGrp="1"/>
          </p:cNvSpPr>
          <p:nvPr>
            <p:ph type="sldNum" sz="quarter" idx="4"/>
          </p:nvPr>
        </p:nvSpPr>
        <p:spPr/>
        <p:txBody>
          <a:bodyPr/>
          <a:lstStyle/>
          <a:p>
            <a:pPr algn="r"/>
            <a:fld id="{97DD1AB5-42BA-4E8A-BFEE-435884E16AAB}" type="slidenum">
              <a:rPr lang="en-US" smtClean="0"/>
              <a:pPr algn="r"/>
              <a:t>42</a:t>
            </a:fld>
            <a:endParaRPr lang="en-US" dirty="0"/>
          </a:p>
        </p:txBody>
      </p:sp>
      <p:sp>
        <p:nvSpPr>
          <p:cNvPr id="203" name="Rectangle 68">
            <a:extLst>
              <a:ext uri="{FF2B5EF4-FFF2-40B4-BE49-F238E27FC236}">
                <a16:creationId xmlns:a16="http://schemas.microsoft.com/office/drawing/2014/main" id="{A1B9BE66-C6AF-4579-87BF-EBB8C1640716}"/>
              </a:ext>
            </a:extLst>
          </p:cNvPr>
          <p:cNvSpPr>
            <a:spLocks noChangeArrowheads="1"/>
          </p:cNvSpPr>
          <p:nvPr/>
        </p:nvSpPr>
        <p:spPr bwMode="auto">
          <a:xfrm>
            <a:off x="457200" y="2359062"/>
            <a:ext cx="2895600" cy="2368296"/>
          </a:xfrm>
          <a:prstGeom prst="rect">
            <a:avLst/>
          </a:prstGeom>
          <a:solidFill>
            <a:schemeClr val="bg1">
              <a:lumMod val="85000"/>
            </a:schemeClr>
          </a:solidFill>
          <a:ln w="19050" algn="ctr">
            <a:solidFill>
              <a:srgbClr val="646464"/>
            </a:solidFill>
            <a:round/>
            <a:headEnd type="none" w="sm" len="sm"/>
            <a:tailEnd type="triangle" w="med" len="med"/>
          </a:ln>
        </p:spPr>
        <p:txBody>
          <a:bodyPr wrap="none" anchor="ctr"/>
          <a:lstStyle/>
          <a:p>
            <a:endParaRPr lang="en-US">
              <a:solidFill>
                <a:schemeClr val="tx1"/>
              </a:solidFill>
            </a:endParaRPr>
          </a:p>
        </p:txBody>
      </p:sp>
      <p:sp>
        <p:nvSpPr>
          <p:cNvPr id="28" name="Rectangle 68"/>
          <p:cNvSpPr>
            <a:spLocks noChangeArrowheads="1"/>
          </p:cNvSpPr>
          <p:nvPr/>
        </p:nvSpPr>
        <p:spPr bwMode="auto">
          <a:xfrm>
            <a:off x="3811383" y="975360"/>
            <a:ext cx="4572000" cy="3844181"/>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dirty="0"/>
          </a:p>
        </p:txBody>
      </p:sp>
      <p:grpSp>
        <p:nvGrpSpPr>
          <p:cNvPr id="250" name="Group 249"/>
          <p:cNvGrpSpPr/>
          <p:nvPr/>
        </p:nvGrpSpPr>
        <p:grpSpPr>
          <a:xfrm>
            <a:off x="4341689" y="2423160"/>
            <a:ext cx="1431558" cy="312384"/>
            <a:chOff x="4428965" y="2741218"/>
            <a:chExt cx="1431558" cy="312384"/>
          </a:xfrm>
        </p:grpSpPr>
        <p:cxnSp>
          <p:nvCxnSpPr>
            <p:cNvPr id="75" name="Straight Connector 42"/>
            <p:cNvCxnSpPr>
              <a:cxnSpLocks noChangeShapeType="1"/>
              <a:stCxn id="54" idx="0"/>
              <a:endCxn id="140" idx="2"/>
            </p:cNvCxnSpPr>
            <p:nvPr/>
          </p:nvCxnSpPr>
          <p:spPr bwMode="auto">
            <a:xfrm rot="16200000" flipV="1">
              <a:off x="5455929" y="2649007"/>
              <a:ext cx="312384" cy="496805"/>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78" name="Straight Connector 42"/>
            <p:cNvCxnSpPr>
              <a:cxnSpLocks noChangeShapeType="1"/>
              <a:stCxn id="53" idx="0"/>
              <a:endCxn id="137" idx="2"/>
            </p:cNvCxnSpPr>
            <p:nvPr/>
          </p:nvCxnSpPr>
          <p:spPr bwMode="auto">
            <a:xfrm flipV="1">
              <a:off x="5144744" y="2742331"/>
              <a:ext cx="0" cy="311271"/>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5" name="Straight Connector 42"/>
            <p:cNvCxnSpPr>
              <a:cxnSpLocks noChangeShapeType="1"/>
              <a:stCxn id="26" idx="0"/>
              <a:endCxn id="138" idx="2"/>
            </p:cNvCxnSpPr>
            <p:nvPr/>
          </p:nvCxnSpPr>
          <p:spPr bwMode="auto">
            <a:xfrm rot="5400000" flipH="1" flipV="1">
              <a:off x="4521176" y="2649007"/>
              <a:ext cx="312384" cy="496806"/>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46" name="Group 245"/>
          <p:cNvGrpSpPr/>
          <p:nvPr/>
        </p:nvGrpSpPr>
        <p:grpSpPr>
          <a:xfrm>
            <a:off x="4153177" y="3754850"/>
            <a:ext cx="1808582" cy="442778"/>
            <a:chOff x="4218469" y="3799278"/>
            <a:chExt cx="1808582" cy="442778"/>
          </a:xfrm>
        </p:grpSpPr>
        <p:sp>
          <p:nvSpPr>
            <p:cNvPr id="30" name="Text Box 13"/>
            <p:cNvSpPr txBox="1">
              <a:spLocks noChangeArrowheads="1"/>
            </p:cNvSpPr>
            <p:nvPr/>
          </p:nvSpPr>
          <p:spPr bwMode="auto">
            <a:xfrm>
              <a:off x="4934248" y="3799278"/>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2</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47" name="Text Box 13"/>
            <p:cNvSpPr txBox="1">
              <a:spLocks noChangeArrowheads="1"/>
            </p:cNvSpPr>
            <p:nvPr/>
          </p:nvSpPr>
          <p:spPr bwMode="auto">
            <a:xfrm>
              <a:off x="4218469" y="3799278"/>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1</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49" name="Text Box 13"/>
            <p:cNvSpPr txBox="1">
              <a:spLocks noChangeArrowheads="1"/>
            </p:cNvSpPr>
            <p:nvPr/>
          </p:nvSpPr>
          <p:spPr bwMode="auto">
            <a:xfrm>
              <a:off x="5650027" y="3799278"/>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3</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grpSp>
      <p:grpSp>
        <p:nvGrpSpPr>
          <p:cNvPr id="249" name="Group 248"/>
          <p:cNvGrpSpPr/>
          <p:nvPr/>
        </p:nvGrpSpPr>
        <p:grpSpPr>
          <a:xfrm>
            <a:off x="4021649" y="2735544"/>
            <a:ext cx="2071638" cy="229713"/>
            <a:chOff x="4086941" y="3326543"/>
            <a:chExt cx="2071638" cy="229713"/>
          </a:xfrm>
        </p:grpSpPr>
        <p:sp>
          <p:nvSpPr>
            <p:cNvPr id="26" name="Rectangle 25"/>
            <p:cNvSpPr/>
            <p:nvPr/>
          </p:nvSpPr>
          <p:spPr>
            <a:xfrm>
              <a:off x="4086941"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50" b="1" i="1" dirty="0">
                  <a:latin typeface="Inconsolata" panose="00000509000000000000" pitchFamily="49" charset="0"/>
                  <a:cs typeface="Consolas" pitchFamily="49" charset="0"/>
                </a:rPr>
                <a:t>Build</a:t>
              </a:r>
              <a:r>
                <a:rPr lang="en-US" sz="1050" b="1" i="1" spc="-300" dirty="0">
                  <a:latin typeface="Inconsolata" panose="00000509000000000000" pitchFamily="49" charset="0"/>
                  <a:cs typeface="Consolas" pitchFamily="49" charset="0"/>
                </a:rPr>
                <a:t> </a:t>
              </a:r>
              <a:r>
                <a:rPr lang="en-US" sz="1050" b="1" i="1" dirty="0">
                  <a:latin typeface="Inconsolata" panose="00000509000000000000" pitchFamily="49" charset="0"/>
                  <a:cs typeface="Consolas" pitchFamily="49" charset="0"/>
                </a:rPr>
                <a:t>HT</a:t>
              </a:r>
              <a:r>
                <a:rPr lang="en-US" sz="1050" b="1" i="1" baseline="-25000" dirty="0">
                  <a:latin typeface="Inconsolata" panose="00000509000000000000" pitchFamily="49" charset="0"/>
                  <a:cs typeface="Consolas" pitchFamily="49" charset="0"/>
                </a:rPr>
                <a:t>1</a:t>
              </a:r>
            </a:p>
          </p:txBody>
        </p:sp>
        <p:sp>
          <p:nvSpPr>
            <p:cNvPr id="53" name="Rectangle 52"/>
            <p:cNvSpPr/>
            <p:nvPr/>
          </p:nvSpPr>
          <p:spPr>
            <a:xfrm>
              <a:off x="4802720"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50" b="1" i="1" dirty="0">
                  <a:latin typeface="Inconsolata" panose="00000509000000000000" pitchFamily="49" charset="0"/>
                  <a:cs typeface="Consolas" pitchFamily="49" charset="0"/>
                </a:rPr>
                <a:t>Build</a:t>
              </a:r>
              <a:r>
                <a:rPr lang="en-US" sz="1050" b="1" i="1" spc="-300" dirty="0">
                  <a:latin typeface="Inconsolata" panose="00000509000000000000" pitchFamily="49" charset="0"/>
                  <a:cs typeface="Consolas" pitchFamily="49" charset="0"/>
                </a:rPr>
                <a:t> </a:t>
              </a:r>
              <a:r>
                <a:rPr lang="en-US" sz="1050" b="1" i="1" dirty="0">
                  <a:latin typeface="Inconsolata" panose="00000509000000000000" pitchFamily="49" charset="0"/>
                  <a:cs typeface="Consolas" pitchFamily="49" charset="0"/>
                </a:rPr>
                <a:t>HT</a:t>
              </a:r>
              <a:r>
                <a:rPr lang="en-US" sz="1050" b="1" i="1" baseline="-25000" dirty="0">
                  <a:latin typeface="Inconsolata" panose="00000509000000000000" pitchFamily="49" charset="0"/>
                  <a:cs typeface="Consolas" pitchFamily="49" charset="0"/>
                </a:rPr>
                <a:t>2</a:t>
              </a:r>
            </a:p>
          </p:txBody>
        </p:sp>
        <p:sp>
          <p:nvSpPr>
            <p:cNvPr id="54" name="Rectangle 53"/>
            <p:cNvSpPr/>
            <p:nvPr/>
          </p:nvSpPr>
          <p:spPr>
            <a:xfrm>
              <a:off x="5518499" y="3326543"/>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050" b="1" i="1" dirty="0">
                  <a:latin typeface="Inconsolata" panose="00000509000000000000" pitchFamily="49" charset="0"/>
                  <a:cs typeface="Consolas" pitchFamily="49" charset="0"/>
                </a:rPr>
                <a:t>Build</a:t>
              </a:r>
              <a:r>
                <a:rPr lang="en-US" sz="1050" b="1" i="1" spc="-300" dirty="0">
                  <a:latin typeface="Inconsolata" panose="00000509000000000000" pitchFamily="49" charset="0"/>
                  <a:cs typeface="Consolas" pitchFamily="49" charset="0"/>
                </a:rPr>
                <a:t> </a:t>
              </a:r>
              <a:r>
                <a:rPr lang="en-US" sz="1050" b="1" i="1" dirty="0">
                  <a:latin typeface="Inconsolata" panose="00000509000000000000" pitchFamily="49" charset="0"/>
                  <a:cs typeface="Consolas" pitchFamily="49" charset="0"/>
                </a:rPr>
                <a:t>HT</a:t>
              </a:r>
              <a:r>
                <a:rPr lang="en-US" sz="1050" b="1" i="1" baseline="-25000" dirty="0">
                  <a:latin typeface="Inconsolata" panose="00000509000000000000" pitchFamily="49" charset="0"/>
                  <a:cs typeface="Consolas" pitchFamily="49" charset="0"/>
                </a:rPr>
                <a:t>3</a:t>
              </a:r>
            </a:p>
          </p:txBody>
        </p:sp>
      </p:grpSp>
      <p:grpSp>
        <p:nvGrpSpPr>
          <p:cNvPr id="247" name="Group 246"/>
          <p:cNvGrpSpPr/>
          <p:nvPr/>
        </p:nvGrpSpPr>
        <p:grpSpPr>
          <a:xfrm>
            <a:off x="4130373" y="4210710"/>
            <a:ext cx="1854190" cy="421867"/>
            <a:chOff x="4195665" y="4255138"/>
            <a:chExt cx="1854190" cy="421867"/>
          </a:xfrm>
        </p:grpSpPr>
        <p:grpSp>
          <p:nvGrpSpPr>
            <p:cNvPr id="159" name="Group 158"/>
            <p:cNvGrpSpPr/>
            <p:nvPr/>
          </p:nvGrpSpPr>
          <p:grpSpPr>
            <a:xfrm>
              <a:off x="4195665" y="4255138"/>
              <a:ext cx="422632" cy="421867"/>
              <a:chOff x="3890865" y="4333755"/>
              <a:chExt cx="422632" cy="421867"/>
            </a:xfrm>
          </p:grpSpPr>
          <p:pic>
            <p:nvPicPr>
              <p:cNvPr id="106" name="Picture 105"/>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90865" y="4333755"/>
                <a:ext cx="422632" cy="421867"/>
              </a:xfrm>
              <a:prstGeom prst="rect">
                <a:avLst/>
              </a:prstGeom>
            </p:spPr>
          </p:pic>
          <p:sp>
            <p:nvSpPr>
              <p:cNvPr id="114" name="TextBox 113"/>
              <p:cNvSpPr txBox="1"/>
              <p:nvPr/>
            </p:nvSpPr>
            <p:spPr>
              <a:xfrm>
                <a:off x="4052488" y="4447740"/>
                <a:ext cx="99386"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Consolas" pitchFamily="49" charset="0"/>
                    <a:cs typeface="Consolas" pitchFamily="49" charset="0"/>
                  </a:rPr>
                  <a:t>1</a:t>
                </a:r>
              </a:p>
            </p:txBody>
          </p:sp>
        </p:grpSp>
        <p:grpSp>
          <p:nvGrpSpPr>
            <p:cNvPr id="160" name="Group 159"/>
            <p:cNvGrpSpPr/>
            <p:nvPr/>
          </p:nvGrpSpPr>
          <p:grpSpPr>
            <a:xfrm>
              <a:off x="4911444" y="4255138"/>
              <a:ext cx="422632" cy="421867"/>
              <a:chOff x="4606644" y="4333755"/>
              <a:chExt cx="422632" cy="421867"/>
            </a:xfrm>
          </p:grpSpPr>
          <p:pic>
            <p:nvPicPr>
              <p:cNvPr id="107" name="Picture 106"/>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06644" y="4333755"/>
                <a:ext cx="422632" cy="421867"/>
              </a:xfrm>
              <a:prstGeom prst="rect">
                <a:avLst/>
              </a:prstGeom>
            </p:spPr>
          </p:pic>
          <p:sp>
            <p:nvSpPr>
              <p:cNvPr id="116" name="TextBox 115"/>
              <p:cNvSpPr txBox="1"/>
              <p:nvPr/>
            </p:nvSpPr>
            <p:spPr>
              <a:xfrm>
                <a:off x="4768267" y="4447740"/>
                <a:ext cx="99386"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Consolas" pitchFamily="49" charset="0"/>
                    <a:cs typeface="Consolas" pitchFamily="49" charset="0"/>
                  </a:rPr>
                  <a:t>2</a:t>
                </a:r>
              </a:p>
            </p:txBody>
          </p:sp>
        </p:grpSp>
        <p:grpSp>
          <p:nvGrpSpPr>
            <p:cNvPr id="161" name="Group 160"/>
            <p:cNvGrpSpPr/>
            <p:nvPr/>
          </p:nvGrpSpPr>
          <p:grpSpPr>
            <a:xfrm>
              <a:off x="5627223" y="4255138"/>
              <a:ext cx="422632" cy="421867"/>
              <a:chOff x="5322423" y="4333755"/>
              <a:chExt cx="422632" cy="421867"/>
            </a:xfrm>
          </p:grpSpPr>
          <p:pic>
            <p:nvPicPr>
              <p:cNvPr id="108" name="Picture 107"/>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22423" y="4333755"/>
                <a:ext cx="422632" cy="421867"/>
              </a:xfrm>
              <a:prstGeom prst="rect">
                <a:avLst/>
              </a:prstGeom>
            </p:spPr>
          </p:pic>
          <p:sp>
            <p:nvSpPr>
              <p:cNvPr id="117" name="TextBox 116"/>
              <p:cNvSpPr txBox="1"/>
              <p:nvPr/>
            </p:nvSpPr>
            <p:spPr>
              <a:xfrm>
                <a:off x="5484046" y="4447740"/>
                <a:ext cx="99386"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Consolas" pitchFamily="49" charset="0"/>
                    <a:cs typeface="Consolas" pitchFamily="49" charset="0"/>
                  </a:rPr>
                  <a:t>3</a:t>
                </a:r>
              </a:p>
            </p:txBody>
          </p:sp>
        </p:grpSp>
      </p:grpSp>
      <p:grpSp>
        <p:nvGrpSpPr>
          <p:cNvPr id="59" name="Group 58">
            <a:extLst>
              <a:ext uri="{FF2B5EF4-FFF2-40B4-BE49-F238E27FC236}">
                <a16:creationId xmlns:a16="http://schemas.microsoft.com/office/drawing/2014/main" id="{46EB6563-477A-437C-BA25-97597B07A182}"/>
              </a:ext>
            </a:extLst>
          </p:cNvPr>
          <p:cNvGrpSpPr/>
          <p:nvPr/>
        </p:nvGrpSpPr>
        <p:grpSpPr>
          <a:xfrm>
            <a:off x="6057504" y="1471649"/>
            <a:ext cx="487948" cy="326787"/>
            <a:chOff x="6122796" y="1544039"/>
            <a:chExt cx="487948" cy="326787"/>
          </a:xfrm>
        </p:grpSpPr>
        <p:cxnSp>
          <p:nvCxnSpPr>
            <p:cNvPr id="209" name="Straight Connector 42"/>
            <p:cNvCxnSpPr>
              <a:cxnSpLocks noChangeShapeType="1"/>
              <a:stCxn id="46" idx="0"/>
              <a:endCxn id="190" idx="2"/>
            </p:cNvCxnSpPr>
            <p:nvPr/>
          </p:nvCxnSpPr>
          <p:spPr bwMode="auto">
            <a:xfrm flipV="1">
              <a:off x="6361425" y="1544596"/>
              <a:ext cx="2706" cy="304800"/>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12" name="Straight Connector 42"/>
            <p:cNvCxnSpPr>
              <a:cxnSpLocks noChangeShapeType="1"/>
              <a:stCxn id="210" idx="0"/>
              <a:endCxn id="192" idx="2"/>
            </p:cNvCxnSpPr>
            <p:nvPr/>
          </p:nvCxnSpPr>
          <p:spPr bwMode="auto">
            <a:xfrm flipH="1" flipV="1">
              <a:off x="6122796" y="1544039"/>
              <a:ext cx="83587" cy="326787"/>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18" name="Straight Connector 42"/>
            <p:cNvCxnSpPr>
              <a:cxnSpLocks noChangeShapeType="1"/>
              <a:stCxn id="206" idx="0"/>
              <a:endCxn id="194" idx="2"/>
            </p:cNvCxnSpPr>
            <p:nvPr/>
          </p:nvCxnSpPr>
          <p:spPr bwMode="auto">
            <a:xfrm flipV="1">
              <a:off x="6568441" y="1544039"/>
              <a:ext cx="42303" cy="326787"/>
            </a:xfrm>
            <a:prstGeom prst="straightConnector1">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42" name="Exchange Op"/>
          <p:cNvGrpSpPr/>
          <p:nvPr/>
        </p:nvGrpSpPr>
        <p:grpSpPr>
          <a:xfrm>
            <a:off x="4737428" y="2194560"/>
            <a:ext cx="640080" cy="229713"/>
            <a:chOff x="4008697" y="2832782"/>
            <a:chExt cx="640080" cy="229713"/>
          </a:xfrm>
        </p:grpSpPr>
        <p:grpSp>
          <p:nvGrpSpPr>
            <p:cNvPr id="141" name="Group 140"/>
            <p:cNvGrpSpPr/>
            <p:nvPr/>
          </p:nvGrpSpPr>
          <p:grpSpPr>
            <a:xfrm>
              <a:off x="4048804" y="2832782"/>
              <a:ext cx="559866" cy="228600"/>
              <a:chOff x="4029955" y="2832782"/>
              <a:chExt cx="559866" cy="228600"/>
            </a:xfrm>
          </p:grpSpPr>
          <p:sp>
            <p:nvSpPr>
              <p:cNvPr id="138" name="Rectangle 137"/>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39" name="Rectangle 138"/>
              <p:cNvSpPr/>
              <p:nvPr/>
            </p:nvSpPr>
            <p:spPr>
              <a:xfrm>
                <a:off x="4248928"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sp>
            <p:nvSpPr>
              <p:cNvPr id="140" name="Rectangle 139"/>
              <p:cNvSpPr/>
              <p:nvPr/>
            </p:nvSpPr>
            <p:spPr>
              <a:xfrm>
                <a:off x="446790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consolata" panose="00000509000000000000" pitchFamily="49" charset="0"/>
                </a:endParaRPr>
              </a:p>
            </p:txBody>
          </p:sp>
        </p:grpSp>
        <p:sp>
          <p:nvSpPr>
            <p:cNvPr id="137" name="Rectangle 136"/>
            <p:cNvSpPr/>
            <p:nvPr/>
          </p:nvSpPr>
          <p:spPr>
            <a:xfrm>
              <a:off x="4008697" y="2832782"/>
              <a:ext cx="64008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Exchange</a:t>
              </a:r>
            </a:p>
          </p:txBody>
        </p:sp>
      </p:grpSp>
      <p:sp>
        <p:nvSpPr>
          <p:cNvPr id="245" name="Highlight Box"/>
          <p:cNvSpPr/>
          <p:nvPr/>
        </p:nvSpPr>
        <p:spPr>
          <a:xfrm>
            <a:off x="927234" y="4224377"/>
            <a:ext cx="54864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Highlight Box"/>
          <p:cNvSpPr/>
          <p:nvPr/>
        </p:nvSpPr>
        <p:spPr>
          <a:xfrm>
            <a:off x="2348393" y="4224377"/>
            <a:ext cx="54864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3"/>
          <p:cNvSpPr txBox="1">
            <a:spLocks noChangeArrowheads="1"/>
          </p:cNvSpPr>
          <p:nvPr/>
        </p:nvSpPr>
        <p:spPr bwMode="auto">
          <a:xfrm>
            <a:off x="1036573" y="4186804"/>
            <a:ext cx="3350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12" name="Text Box 14"/>
          <p:cNvSpPr txBox="1">
            <a:spLocks noChangeArrowheads="1"/>
          </p:cNvSpPr>
          <p:nvPr/>
        </p:nvSpPr>
        <p:spPr bwMode="auto">
          <a:xfrm>
            <a:off x="2362200" y="4186804"/>
            <a:ext cx="4033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40" tIns="0" rIns="0" bIns="0" anchor="b" anchorCtr="0">
            <a:spAutoFit/>
          </a:bodyPr>
          <a:lstStyle>
            <a:defPPr>
              <a:defRPr lang="en-US"/>
            </a:defPPr>
            <a:lvl1pPr algn="ctr">
              <a:spcBef>
                <a:spcPct val="50000"/>
              </a:spcBef>
              <a:defRPr sz="2000" b="1" u="none">
                <a:latin typeface="Open Sans Extrabold" pitchFamily="34" charset="0"/>
                <a:ea typeface="Open Sans Extrabold" pitchFamily="34" charset="0"/>
                <a:cs typeface="Open Sans Extrabold" pitchFamily="34" charset="0"/>
              </a:defRPr>
            </a:lvl1pPr>
            <a:lvl2pPr marL="742950" indent="-285750">
              <a:defRPr sz="3100" u="sng">
                <a:latin typeface="Times New Roman" pitchFamily="18" charset="0"/>
                <a:ea typeface="ＭＳ Ｐゴシック" charset="-128"/>
              </a:defRPr>
            </a:lvl2pPr>
            <a:lvl3pPr marL="1143000" indent="-228600">
              <a:defRPr sz="3100" u="sng">
                <a:latin typeface="Times New Roman" pitchFamily="18" charset="0"/>
                <a:ea typeface="ＭＳ Ｐゴシック" charset="-128"/>
              </a:defRPr>
            </a:lvl3pPr>
            <a:lvl4pPr marL="1600200" indent="-228600">
              <a:defRPr sz="3100" u="sng">
                <a:latin typeface="Times New Roman" pitchFamily="18" charset="0"/>
                <a:ea typeface="ＭＳ Ｐゴシック" charset="-128"/>
              </a:defRPr>
            </a:lvl4pPr>
            <a:lvl5pPr marL="2057400" indent="-228600">
              <a:defRPr sz="3100" u="sng">
                <a:latin typeface="Times New Roman" pitchFamily="18" charset="0"/>
                <a:ea typeface="ＭＳ Ｐゴシック" charset="-128"/>
              </a:defRPr>
            </a:lvl5pPr>
            <a:lvl6pPr marL="2514600" indent="-228600" algn="ctr" eaLnBrk="0" fontAlgn="base" hangingPunct="0">
              <a:spcBef>
                <a:spcPct val="0"/>
              </a:spcBef>
              <a:spcAft>
                <a:spcPct val="0"/>
              </a:spcAft>
              <a:defRPr sz="3100" u="sng">
                <a:latin typeface="Times New Roman" pitchFamily="18" charset="0"/>
                <a:ea typeface="ＭＳ Ｐゴシック" charset="-128"/>
              </a:defRPr>
            </a:lvl6pPr>
            <a:lvl7pPr marL="2971800" indent="-228600" algn="ctr" eaLnBrk="0" fontAlgn="base" hangingPunct="0">
              <a:spcBef>
                <a:spcPct val="0"/>
              </a:spcBef>
              <a:spcAft>
                <a:spcPct val="0"/>
              </a:spcAft>
              <a:defRPr sz="3100" u="sng">
                <a:latin typeface="Times New Roman" pitchFamily="18" charset="0"/>
                <a:ea typeface="ＭＳ Ｐゴシック" charset="-128"/>
              </a:defRPr>
            </a:lvl7pPr>
            <a:lvl8pPr marL="3429000" indent="-228600" algn="ctr" eaLnBrk="0" fontAlgn="base" hangingPunct="0">
              <a:spcBef>
                <a:spcPct val="0"/>
              </a:spcBef>
              <a:spcAft>
                <a:spcPct val="0"/>
              </a:spcAft>
              <a:defRPr sz="3100" u="sng">
                <a:latin typeface="Times New Roman" pitchFamily="18" charset="0"/>
                <a:ea typeface="ＭＳ Ｐゴシック" charset="-128"/>
              </a:defRPr>
            </a:lvl8pPr>
            <a:lvl9pPr marL="3886200" indent="-228600" algn="ctr" eaLnBrk="0" fontAlgn="base" hangingPunct="0">
              <a:spcBef>
                <a:spcPct val="0"/>
              </a:spcBef>
              <a:spcAft>
                <a:spcPct val="0"/>
              </a:spcAft>
              <a:defRPr sz="3100" u="sng">
                <a:latin typeface="Times New Roman" pitchFamily="18" charset="0"/>
                <a:ea typeface="ＭＳ Ｐゴシック" charset="-128"/>
              </a:defRPr>
            </a:lvl9pPr>
          </a:lstStyle>
          <a:p>
            <a:r>
              <a:rPr lang="en-US" sz="3600" dirty="0">
                <a:solidFill>
                  <a:schemeClr val="tx1">
                    <a:lumMod val="65000"/>
                    <a:lumOff val="35000"/>
                  </a:schemeClr>
                </a:solidFill>
              </a:rPr>
              <a:t>B</a:t>
            </a:r>
          </a:p>
        </p:txBody>
      </p:sp>
      <p:grpSp>
        <p:nvGrpSpPr>
          <p:cNvPr id="55" name="Join Op"/>
          <p:cNvGrpSpPr/>
          <p:nvPr/>
        </p:nvGrpSpPr>
        <p:grpSpPr>
          <a:xfrm>
            <a:off x="1578905" y="3078422"/>
            <a:ext cx="503648" cy="384482"/>
            <a:chOff x="5195472" y="2304175"/>
            <a:chExt cx="503648" cy="384482"/>
          </a:xfrm>
        </p:grpSpPr>
        <p:sp>
          <p:nvSpPr>
            <p:cNvPr id="3" name="Rectangle 2" hidden="1"/>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hidden="1"/>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20"/>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grpSp>
        <p:nvGrpSpPr>
          <p:cNvPr id="61" name="Filter Op"/>
          <p:cNvGrpSpPr/>
          <p:nvPr/>
        </p:nvGrpSpPr>
        <p:grpSpPr>
          <a:xfrm>
            <a:off x="2134329" y="3664368"/>
            <a:ext cx="304800" cy="331936"/>
            <a:chOff x="6048003" y="3110316"/>
            <a:chExt cx="304800" cy="331936"/>
          </a:xfrm>
        </p:grpSpPr>
        <p:sp>
          <p:nvSpPr>
            <p:cNvPr id="58" name="Rectangle 57" hidden="1"/>
            <p:cNvSpPr/>
            <p:nvPr/>
          </p:nvSpPr>
          <p:spPr>
            <a:xfrm>
              <a:off x="6230884" y="3110316"/>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0"/>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sp>
        <p:nvSpPr>
          <p:cNvPr id="20" name="Text Box 20"/>
          <p:cNvSpPr txBox="1">
            <a:spLocks noChangeArrowheads="1"/>
          </p:cNvSpPr>
          <p:nvPr/>
        </p:nvSpPr>
        <p:spPr bwMode="auto">
          <a:xfrm>
            <a:off x="1710837" y="2472304"/>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8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cxnSp>
        <p:nvCxnSpPr>
          <p:cNvPr id="16" name="Straight Connector 36"/>
          <p:cNvCxnSpPr>
            <a:cxnSpLocks noChangeShapeType="1"/>
            <a:stCxn id="12" idx="0"/>
            <a:endCxn id="58" idx="2"/>
          </p:cNvCxnSpPr>
          <p:nvPr/>
        </p:nvCxnSpPr>
        <p:spPr bwMode="auto">
          <a:xfrm flipH="1" flipV="1">
            <a:off x="2378170" y="3996304"/>
            <a:ext cx="185688" cy="19050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7" name="Straight Connector 39"/>
          <p:cNvCxnSpPr>
            <a:cxnSpLocks noChangeShapeType="1"/>
            <a:stCxn id="19" idx="0"/>
            <a:endCxn id="20" idx="2"/>
          </p:cNvCxnSpPr>
          <p:nvPr/>
        </p:nvCxnSpPr>
        <p:spPr bwMode="auto">
          <a:xfrm flipV="1">
            <a:off x="1820275" y="2848335"/>
            <a:ext cx="2834" cy="230087"/>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8" name="Straight Connector 42"/>
          <p:cNvCxnSpPr>
            <a:cxnSpLocks noChangeShapeType="1"/>
            <a:stCxn id="13" idx="0"/>
            <a:endCxn id="51" idx="2"/>
          </p:cNvCxnSpPr>
          <p:nvPr/>
        </p:nvCxnSpPr>
        <p:spPr bwMode="auto">
          <a:xfrm flipH="1" flipV="1">
            <a:off x="2021594" y="3462904"/>
            <a:ext cx="225007" cy="218386"/>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144" name="Straight Connector 36"/>
          <p:cNvCxnSpPr>
            <a:cxnSpLocks noChangeShapeType="1"/>
            <a:stCxn id="11" idx="0"/>
            <a:endCxn id="153" idx="2"/>
          </p:cNvCxnSpPr>
          <p:nvPr/>
        </p:nvCxnSpPr>
        <p:spPr bwMode="auto">
          <a:xfrm flipV="1">
            <a:off x="1204087" y="3996304"/>
            <a:ext cx="159450" cy="190500"/>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152" name="Filter Op"/>
          <p:cNvGrpSpPr/>
          <p:nvPr/>
        </p:nvGrpSpPr>
        <p:grpSpPr>
          <a:xfrm>
            <a:off x="1302577" y="3664368"/>
            <a:ext cx="224552" cy="331936"/>
            <a:chOff x="6047995" y="3110316"/>
            <a:chExt cx="224552" cy="331936"/>
          </a:xfrm>
        </p:grpSpPr>
        <p:sp>
          <p:nvSpPr>
            <p:cNvPr id="153" name="Rectangle 152" hidden="1"/>
            <p:cNvSpPr/>
            <p:nvPr/>
          </p:nvSpPr>
          <p:spPr>
            <a:xfrm>
              <a:off x="6047995" y="3110316"/>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 Box 20"/>
            <p:cNvSpPr txBox="1">
              <a:spLocks noChangeArrowheads="1"/>
            </p:cNvSpPr>
            <p:nvPr/>
          </p:nvSpPr>
          <p:spPr bwMode="auto">
            <a:xfrm>
              <a:off x="6048003" y="3127238"/>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grpSp>
      <p:cxnSp>
        <p:nvCxnSpPr>
          <p:cNvPr id="145" name="Straight Connector 42"/>
          <p:cNvCxnSpPr>
            <a:cxnSpLocks noChangeShapeType="1"/>
            <a:stCxn id="154" idx="0"/>
            <a:endCxn id="3" idx="2"/>
          </p:cNvCxnSpPr>
          <p:nvPr/>
        </p:nvCxnSpPr>
        <p:spPr bwMode="auto">
          <a:xfrm flipV="1">
            <a:off x="1414857" y="3458861"/>
            <a:ext cx="252411" cy="222429"/>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226" name="Group 225"/>
          <p:cNvGrpSpPr/>
          <p:nvPr/>
        </p:nvGrpSpPr>
        <p:grpSpPr>
          <a:xfrm>
            <a:off x="4210367" y="3298595"/>
            <a:ext cx="1648559" cy="480290"/>
            <a:chOff x="4275659" y="3447185"/>
            <a:chExt cx="1648559" cy="480290"/>
          </a:xfrm>
        </p:grpSpPr>
        <p:grpSp>
          <p:nvGrpSpPr>
            <p:cNvPr id="225" name="Group 224"/>
            <p:cNvGrpSpPr/>
            <p:nvPr/>
          </p:nvGrpSpPr>
          <p:grpSpPr>
            <a:xfrm>
              <a:off x="4275659" y="3447185"/>
              <a:ext cx="224544" cy="480290"/>
              <a:chOff x="4621062" y="3524127"/>
              <a:chExt cx="224544" cy="480290"/>
            </a:xfrm>
          </p:grpSpPr>
          <p:cxnSp>
            <p:nvCxnSpPr>
              <p:cNvPr id="155" name="Straight Connector 36"/>
              <p:cNvCxnSpPr>
                <a:cxnSpLocks noChangeShapeType="1"/>
              </p:cNvCxnSpPr>
              <p:nvPr/>
            </p:nvCxnSpPr>
            <p:spPr bwMode="auto">
              <a:xfrm flipV="1">
                <a:off x="4737943" y="387371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156" name="Filter Op"/>
              <p:cNvSpPr txBox="1">
                <a:spLocks noChangeArrowheads="1"/>
              </p:cNvSpPr>
              <p:nvPr/>
            </p:nvSpPr>
            <p:spPr bwMode="auto">
              <a:xfrm>
                <a:off x="4621062" y="3637013"/>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57" name="Straight Connector 36"/>
              <p:cNvCxnSpPr>
                <a:cxnSpLocks noChangeShapeType="1"/>
              </p:cNvCxnSpPr>
              <p:nvPr/>
            </p:nvCxnSpPr>
            <p:spPr bwMode="auto">
              <a:xfrm flipV="1">
                <a:off x="4737943" y="352412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58" name="Group 157"/>
            <p:cNvGrpSpPr/>
            <p:nvPr/>
          </p:nvGrpSpPr>
          <p:grpSpPr>
            <a:xfrm>
              <a:off x="4982124" y="3447185"/>
              <a:ext cx="224544" cy="480290"/>
              <a:chOff x="4621062" y="3524127"/>
              <a:chExt cx="224544" cy="480290"/>
            </a:xfrm>
          </p:grpSpPr>
          <p:cxnSp>
            <p:nvCxnSpPr>
              <p:cNvPr id="176" name="Straight Connector 36"/>
              <p:cNvCxnSpPr>
                <a:cxnSpLocks noChangeShapeType="1"/>
              </p:cNvCxnSpPr>
              <p:nvPr/>
            </p:nvCxnSpPr>
            <p:spPr bwMode="auto">
              <a:xfrm flipV="1">
                <a:off x="4737943" y="387371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177" name="Filter Op"/>
              <p:cNvSpPr txBox="1">
                <a:spLocks noChangeArrowheads="1"/>
              </p:cNvSpPr>
              <p:nvPr/>
            </p:nvSpPr>
            <p:spPr bwMode="auto">
              <a:xfrm>
                <a:off x="4621062" y="3637013"/>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78" name="Straight Connector 36"/>
              <p:cNvCxnSpPr>
                <a:cxnSpLocks noChangeShapeType="1"/>
              </p:cNvCxnSpPr>
              <p:nvPr/>
            </p:nvCxnSpPr>
            <p:spPr bwMode="auto">
              <a:xfrm flipV="1">
                <a:off x="4737943" y="352412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179" name="Group 178"/>
            <p:cNvGrpSpPr/>
            <p:nvPr/>
          </p:nvGrpSpPr>
          <p:grpSpPr>
            <a:xfrm>
              <a:off x="5699674" y="3447185"/>
              <a:ext cx="224544" cy="480290"/>
              <a:chOff x="4621062" y="3524127"/>
              <a:chExt cx="224544" cy="480290"/>
            </a:xfrm>
          </p:grpSpPr>
          <p:cxnSp>
            <p:nvCxnSpPr>
              <p:cNvPr id="180" name="Straight Connector 36"/>
              <p:cNvCxnSpPr>
                <a:cxnSpLocks noChangeShapeType="1"/>
              </p:cNvCxnSpPr>
              <p:nvPr/>
            </p:nvCxnSpPr>
            <p:spPr bwMode="auto">
              <a:xfrm flipV="1">
                <a:off x="4737943" y="387371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181" name="Filter Op"/>
              <p:cNvSpPr txBox="1">
                <a:spLocks noChangeArrowheads="1"/>
              </p:cNvSpPr>
              <p:nvPr/>
            </p:nvSpPr>
            <p:spPr bwMode="auto">
              <a:xfrm>
                <a:off x="4621062" y="3637013"/>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82" name="Straight Connector 36"/>
              <p:cNvCxnSpPr>
                <a:cxnSpLocks noChangeShapeType="1"/>
              </p:cNvCxnSpPr>
              <p:nvPr/>
            </p:nvCxnSpPr>
            <p:spPr bwMode="auto">
              <a:xfrm flipV="1">
                <a:off x="4737943" y="3524127"/>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sp>
        <p:nvSpPr>
          <p:cNvPr id="184" name="Highlight Box"/>
          <p:cNvSpPr/>
          <p:nvPr/>
        </p:nvSpPr>
        <p:spPr>
          <a:xfrm>
            <a:off x="901834" y="3584297"/>
            <a:ext cx="918439" cy="109728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Highlight Box"/>
          <p:cNvSpPr/>
          <p:nvPr/>
        </p:nvSpPr>
        <p:spPr>
          <a:xfrm>
            <a:off x="1525787" y="3024756"/>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AD83922D-7C22-47E8-A767-9821CF998157}"/>
              </a:ext>
            </a:extLst>
          </p:cNvPr>
          <p:cNvGrpSpPr/>
          <p:nvPr/>
        </p:nvGrpSpPr>
        <p:grpSpPr>
          <a:xfrm>
            <a:off x="6359745" y="3754850"/>
            <a:ext cx="1734120" cy="442778"/>
            <a:chOff x="6425037" y="3827240"/>
            <a:chExt cx="1734120" cy="442778"/>
          </a:xfrm>
        </p:grpSpPr>
        <p:sp>
          <p:nvSpPr>
            <p:cNvPr id="68" name="Text Box 13"/>
            <p:cNvSpPr txBox="1">
              <a:spLocks noChangeArrowheads="1"/>
            </p:cNvSpPr>
            <p:nvPr/>
          </p:nvSpPr>
          <p:spPr bwMode="auto">
            <a:xfrm>
              <a:off x="6425037" y="382724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1</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69" name="Text Box 13"/>
            <p:cNvSpPr txBox="1">
              <a:spLocks noChangeArrowheads="1"/>
            </p:cNvSpPr>
            <p:nvPr/>
          </p:nvSpPr>
          <p:spPr bwMode="auto">
            <a:xfrm>
              <a:off x="7103585" y="382724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2</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185" name="Text Box 13">
              <a:extLst>
                <a:ext uri="{FF2B5EF4-FFF2-40B4-BE49-F238E27FC236}">
                  <a16:creationId xmlns:a16="http://schemas.microsoft.com/office/drawing/2014/main" id="{735AB467-6DBD-46A8-93BB-443D9559474F}"/>
                </a:ext>
              </a:extLst>
            </p:cNvPr>
            <p:cNvSpPr txBox="1">
              <a:spLocks noChangeArrowheads="1"/>
            </p:cNvSpPr>
            <p:nvPr/>
          </p:nvSpPr>
          <p:spPr bwMode="auto">
            <a:xfrm>
              <a:off x="7782133" y="382724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3</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grpSp>
      <p:grpSp>
        <p:nvGrpSpPr>
          <p:cNvPr id="42" name="Group 41">
            <a:extLst>
              <a:ext uri="{FF2B5EF4-FFF2-40B4-BE49-F238E27FC236}">
                <a16:creationId xmlns:a16="http://schemas.microsoft.com/office/drawing/2014/main" id="{FAD08691-50BB-4AD8-AFDB-9C9E6D640C3C}"/>
              </a:ext>
            </a:extLst>
          </p:cNvPr>
          <p:cNvGrpSpPr/>
          <p:nvPr/>
        </p:nvGrpSpPr>
        <p:grpSpPr>
          <a:xfrm>
            <a:off x="6336941" y="4210710"/>
            <a:ext cx="1779728" cy="421867"/>
            <a:chOff x="6402233" y="4283100"/>
            <a:chExt cx="1779728" cy="421867"/>
          </a:xfrm>
        </p:grpSpPr>
        <p:pic>
          <p:nvPicPr>
            <p:cNvPr id="109" name="Picture 108"/>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02233" y="4283100"/>
              <a:ext cx="422632" cy="421867"/>
            </a:xfrm>
            <a:prstGeom prst="rect">
              <a:avLst/>
            </a:prstGeom>
          </p:spPr>
        </p:pic>
        <p:sp>
          <p:nvSpPr>
            <p:cNvPr id="118" name="TextBox 117"/>
            <p:cNvSpPr txBox="1"/>
            <p:nvPr/>
          </p:nvSpPr>
          <p:spPr>
            <a:xfrm>
              <a:off x="6563856" y="4397085"/>
              <a:ext cx="99386"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Consolas" pitchFamily="49" charset="0"/>
                  <a:cs typeface="Consolas" pitchFamily="49" charset="0"/>
                </a:rPr>
                <a:t>1</a:t>
              </a:r>
            </a:p>
          </p:txBody>
        </p:sp>
        <p:grpSp>
          <p:nvGrpSpPr>
            <p:cNvPr id="163" name="Group 162"/>
            <p:cNvGrpSpPr/>
            <p:nvPr/>
          </p:nvGrpSpPr>
          <p:grpSpPr>
            <a:xfrm>
              <a:off x="7080781" y="4283100"/>
              <a:ext cx="422632" cy="421867"/>
              <a:chOff x="7268904" y="4333755"/>
              <a:chExt cx="422632" cy="421867"/>
            </a:xfrm>
          </p:grpSpPr>
          <p:pic>
            <p:nvPicPr>
              <p:cNvPr id="110" name="Picture 109"/>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68904" y="4333755"/>
                <a:ext cx="422632" cy="421867"/>
              </a:xfrm>
              <a:prstGeom prst="rect">
                <a:avLst/>
              </a:prstGeom>
            </p:spPr>
          </p:pic>
          <p:sp>
            <p:nvSpPr>
              <p:cNvPr id="119" name="TextBox 118"/>
              <p:cNvSpPr txBox="1"/>
              <p:nvPr/>
            </p:nvSpPr>
            <p:spPr>
              <a:xfrm>
                <a:off x="7430527" y="4447740"/>
                <a:ext cx="99386"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Consolas" pitchFamily="49" charset="0"/>
                    <a:cs typeface="Consolas" pitchFamily="49" charset="0"/>
                  </a:rPr>
                  <a:t>2</a:t>
                </a:r>
              </a:p>
            </p:txBody>
          </p:sp>
        </p:grpSp>
        <p:grpSp>
          <p:nvGrpSpPr>
            <p:cNvPr id="187" name="Group 186">
              <a:extLst>
                <a:ext uri="{FF2B5EF4-FFF2-40B4-BE49-F238E27FC236}">
                  <a16:creationId xmlns:a16="http://schemas.microsoft.com/office/drawing/2014/main" id="{5338CF59-238E-4E0B-BE32-472824743741}"/>
                </a:ext>
              </a:extLst>
            </p:cNvPr>
            <p:cNvGrpSpPr/>
            <p:nvPr/>
          </p:nvGrpSpPr>
          <p:grpSpPr>
            <a:xfrm>
              <a:off x="7759329" y="4283100"/>
              <a:ext cx="422632" cy="421867"/>
              <a:chOff x="7268904" y="4333755"/>
              <a:chExt cx="422632" cy="421867"/>
            </a:xfrm>
          </p:grpSpPr>
          <p:pic>
            <p:nvPicPr>
              <p:cNvPr id="188" name="Picture 187">
                <a:extLst>
                  <a:ext uri="{FF2B5EF4-FFF2-40B4-BE49-F238E27FC236}">
                    <a16:creationId xmlns:a16="http://schemas.microsoft.com/office/drawing/2014/main" id="{F19E6367-1B83-476D-BB72-7FF9CB5B1F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68904" y="4333755"/>
                <a:ext cx="422632" cy="421867"/>
              </a:xfrm>
              <a:prstGeom prst="rect">
                <a:avLst/>
              </a:prstGeom>
            </p:spPr>
          </p:pic>
          <p:sp>
            <p:nvSpPr>
              <p:cNvPr id="189" name="TextBox 188">
                <a:extLst>
                  <a:ext uri="{FF2B5EF4-FFF2-40B4-BE49-F238E27FC236}">
                    <a16:creationId xmlns:a16="http://schemas.microsoft.com/office/drawing/2014/main" id="{C0B24C56-3277-417D-A631-1AACA09954CD}"/>
                  </a:ext>
                </a:extLst>
              </p:cNvPr>
              <p:cNvSpPr txBox="1"/>
              <p:nvPr/>
            </p:nvSpPr>
            <p:spPr>
              <a:xfrm>
                <a:off x="7430527" y="4447740"/>
                <a:ext cx="99386"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Consolas" pitchFamily="49" charset="0"/>
                    <a:cs typeface="Consolas" pitchFamily="49" charset="0"/>
                  </a:rPr>
                  <a:t>3</a:t>
                </a:r>
              </a:p>
            </p:txBody>
          </p:sp>
        </p:grpSp>
      </p:grpSp>
      <p:grpSp>
        <p:nvGrpSpPr>
          <p:cNvPr id="48" name="Group 47">
            <a:extLst>
              <a:ext uri="{FF2B5EF4-FFF2-40B4-BE49-F238E27FC236}">
                <a16:creationId xmlns:a16="http://schemas.microsoft.com/office/drawing/2014/main" id="{D9C779FB-9573-4C04-A5F3-8CE0704896BF}"/>
              </a:ext>
            </a:extLst>
          </p:cNvPr>
          <p:cNvGrpSpPr/>
          <p:nvPr/>
        </p:nvGrpSpPr>
        <p:grpSpPr>
          <a:xfrm>
            <a:off x="6506798" y="3648185"/>
            <a:ext cx="1359501" cy="130700"/>
            <a:chOff x="6572090" y="3720575"/>
            <a:chExt cx="1359501" cy="130700"/>
          </a:xfrm>
        </p:grpSpPr>
        <p:cxnSp>
          <p:nvCxnSpPr>
            <p:cNvPr id="39" name="Straight Connector 36"/>
            <p:cNvCxnSpPr>
              <a:cxnSpLocks noChangeShapeType="1"/>
            </p:cNvCxnSpPr>
            <p:nvPr/>
          </p:nvCxnSpPr>
          <p:spPr bwMode="auto">
            <a:xfrm flipV="1">
              <a:off x="6572090" y="372057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62" name="Straight Connector 36"/>
            <p:cNvCxnSpPr>
              <a:cxnSpLocks noChangeShapeType="1"/>
            </p:cNvCxnSpPr>
            <p:nvPr/>
          </p:nvCxnSpPr>
          <p:spPr bwMode="auto">
            <a:xfrm flipV="1">
              <a:off x="7253043" y="372057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95" name="Straight Connector 36">
              <a:extLst>
                <a:ext uri="{FF2B5EF4-FFF2-40B4-BE49-F238E27FC236}">
                  <a16:creationId xmlns:a16="http://schemas.microsoft.com/office/drawing/2014/main" id="{CE64AD61-BBB5-4B8A-A24E-4A096462FAD5}"/>
                </a:ext>
              </a:extLst>
            </p:cNvPr>
            <p:cNvCxnSpPr>
              <a:cxnSpLocks noChangeShapeType="1"/>
            </p:cNvCxnSpPr>
            <p:nvPr/>
          </p:nvCxnSpPr>
          <p:spPr bwMode="auto">
            <a:xfrm flipV="1">
              <a:off x="7931591" y="372057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50" name="Group 49">
            <a:extLst>
              <a:ext uri="{FF2B5EF4-FFF2-40B4-BE49-F238E27FC236}">
                <a16:creationId xmlns:a16="http://schemas.microsoft.com/office/drawing/2014/main" id="{4068A85D-F39F-4C51-9124-CD9139271287}"/>
              </a:ext>
            </a:extLst>
          </p:cNvPr>
          <p:cNvGrpSpPr/>
          <p:nvPr/>
        </p:nvGrpSpPr>
        <p:grpSpPr>
          <a:xfrm>
            <a:off x="6389917" y="3411481"/>
            <a:ext cx="1584045" cy="227179"/>
            <a:chOff x="6455209" y="3483871"/>
            <a:chExt cx="1584045" cy="227179"/>
          </a:xfrm>
        </p:grpSpPr>
        <p:sp>
          <p:nvSpPr>
            <p:cNvPr id="255" name="Filter Op"/>
            <p:cNvSpPr txBox="1">
              <a:spLocks noChangeArrowheads="1"/>
            </p:cNvSpPr>
            <p:nvPr/>
          </p:nvSpPr>
          <p:spPr bwMode="auto">
            <a:xfrm>
              <a:off x="6455209" y="348387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sp>
          <p:nvSpPr>
            <p:cNvPr id="263" name="Filter Op"/>
            <p:cNvSpPr txBox="1">
              <a:spLocks noChangeArrowheads="1"/>
            </p:cNvSpPr>
            <p:nvPr/>
          </p:nvSpPr>
          <p:spPr bwMode="auto">
            <a:xfrm>
              <a:off x="7136162" y="348387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sp>
          <p:nvSpPr>
            <p:cNvPr id="196" name="Filter Op">
              <a:extLst>
                <a:ext uri="{FF2B5EF4-FFF2-40B4-BE49-F238E27FC236}">
                  <a16:creationId xmlns:a16="http://schemas.microsoft.com/office/drawing/2014/main" id="{E2496A07-56DA-48A7-8FDE-384F959DD447}"/>
                </a:ext>
              </a:extLst>
            </p:cNvPr>
            <p:cNvSpPr txBox="1">
              <a:spLocks noChangeArrowheads="1"/>
            </p:cNvSpPr>
            <p:nvPr/>
          </p:nvSpPr>
          <p:spPr bwMode="auto">
            <a:xfrm>
              <a:off x="7814710" y="3483871"/>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grpSp>
      <p:grpSp>
        <p:nvGrpSpPr>
          <p:cNvPr id="52" name="Group 51">
            <a:extLst>
              <a:ext uri="{FF2B5EF4-FFF2-40B4-BE49-F238E27FC236}">
                <a16:creationId xmlns:a16="http://schemas.microsoft.com/office/drawing/2014/main" id="{92F258F0-2966-4D93-B485-0A466A7B5ABD}"/>
              </a:ext>
            </a:extLst>
          </p:cNvPr>
          <p:cNvGrpSpPr/>
          <p:nvPr/>
        </p:nvGrpSpPr>
        <p:grpSpPr>
          <a:xfrm>
            <a:off x="6506798" y="3298595"/>
            <a:ext cx="1359501" cy="130700"/>
            <a:chOff x="6572090" y="3370985"/>
            <a:chExt cx="1359501" cy="130700"/>
          </a:xfrm>
        </p:grpSpPr>
        <p:cxnSp>
          <p:nvCxnSpPr>
            <p:cNvPr id="258" name="Straight Connector 36"/>
            <p:cNvCxnSpPr>
              <a:cxnSpLocks noChangeShapeType="1"/>
            </p:cNvCxnSpPr>
            <p:nvPr/>
          </p:nvCxnSpPr>
          <p:spPr bwMode="auto">
            <a:xfrm flipV="1">
              <a:off x="6572090" y="337098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64" name="Straight Connector 36"/>
            <p:cNvCxnSpPr>
              <a:cxnSpLocks noChangeShapeType="1"/>
            </p:cNvCxnSpPr>
            <p:nvPr/>
          </p:nvCxnSpPr>
          <p:spPr bwMode="auto">
            <a:xfrm flipV="1">
              <a:off x="7253043" y="337098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97" name="Straight Connector 36">
              <a:extLst>
                <a:ext uri="{FF2B5EF4-FFF2-40B4-BE49-F238E27FC236}">
                  <a16:creationId xmlns:a16="http://schemas.microsoft.com/office/drawing/2014/main" id="{6F55CD8A-525C-4303-9355-C289ABFB8A0E}"/>
                </a:ext>
              </a:extLst>
            </p:cNvPr>
            <p:cNvCxnSpPr>
              <a:cxnSpLocks noChangeShapeType="1"/>
            </p:cNvCxnSpPr>
            <p:nvPr/>
          </p:nvCxnSpPr>
          <p:spPr bwMode="auto">
            <a:xfrm flipV="1">
              <a:off x="7931591" y="3370985"/>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56" name="Group 55">
            <a:extLst>
              <a:ext uri="{FF2B5EF4-FFF2-40B4-BE49-F238E27FC236}">
                <a16:creationId xmlns:a16="http://schemas.microsoft.com/office/drawing/2014/main" id="{EB5C259B-14B9-456D-BACC-3D99A3E288F3}"/>
              </a:ext>
            </a:extLst>
          </p:cNvPr>
          <p:cNvGrpSpPr/>
          <p:nvPr/>
        </p:nvGrpSpPr>
        <p:grpSpPr>
          <a:xfrm>
            <a:off x="6228217" y="2728854"/>
            <a:ext cx="1997176" cy="229713"/>
            <a:chOff x="6293509" y="2801244"/>
            <a:chExt cx="1997176" cy="229713"/>
          </a:xfrm>
        </p:grpSpPr>
        <p:sp>
          <p:nvSpPr>
            <p:cNvPr id="198" name="Rectangle 197">
              <a:extLst>
                <a:ext uri="{FF2B5EF4-FFF2-40B4-BE49-F238E27FC236}">
                  <a16:creationId xmlns:a16="http://schemas.microsoft.com/office/drawing/2014/main" id="{BCBBF8D8-CD66-414F-98ED-6CE3676FF729}"/>
                </a:ext>
              </a:extLst>
            </p:cNvPr>
            <p:cNvSpPr/>
            <p:nvPr/>
          </p:nvSpPr>
          <p:spPr>
            <a:xfrm>
              <a:off x="6293509" y="2801244"/>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Probe</a:t>
              </a:r>
              <a:r>
                <a:rPr lang="en-US" sz="1100" b="1" i="1" spc="-300" dirty="0">
                  <a:latin typeface="Inconsolata" panose="00000509000000000000" pitchFamily="49" charset="0"/>
                  <a:cs typeface="Consolas" pitchFamily="49" charset="0"/>
                </a:rPr>
                <a:t> </a:t>
              </a:r>
              <a:r>
                <a:rPr lang="en-US" sz="1100" b="1" i="1" dirty="0">
                  <a:latin typeface="Inconsolata" panose="00000509000000000000" pitchFamily="49" charset="0"/>
                  <a:cs typeface="Consolas" pitchFamily="49" charset="0"/>
                </a:rPr>
                <a:t>HT</a:t>
              </a:r>
            </a:p>
          </p:txBody>
        </p:sp>
        <p:sp>
          <p:nvSpPr>
            <p:cNvPr id="199" name="Rectangle 198">
              <a:extLst>
                <a:ext uri="{FF2B5EF4-FFF2-40B4-BE49-F238E27FC236}">
                  <a16:creationId xmlns:a16="http://schemas.microsoft.com/office/drawing/2014/main" id="{6CC79D9A-6F7E-45F4-81F0-7B74D62CFDF0}"/>
                </a:ext>
              </a:extLst>
            </p:cNvPr>
            <p:cNvSpPr/>
            <p:nvPr/>
          </p:nvSpPr>
          <p:spPr>
            <a:xfrm>
              <a:off x="6972057" y="2801244"/>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Probe</a:t>
              </a:r>
              <a:r>
                <a:rPr lang="en-US" sz="1100" b="1" i="1" spc="-300" dirty="0">
                  <a:latin typeface="Inconsolata" panose="00000509000000000000" pitchFamily="49" charset="0"/>
                  <a:cs typeface="Consolas" pitchFamily="49" charset="0"/>
                </a:rPr>
                <a:t> </a:t>
              </a:r>
              <a:r>
                <a:rPr lang="en-US" sz="1100" b="1" i="1" dirty="0">
                  <a:latin typeface="Inconsolata" panose="00000509000000000000" pitchFamily="49" charset="0"/>
                  <a:cs typeface="Consolas" pitchFamily="49" charset="0"/>
                </a:rPr>
                <a:t>HT</a:t>
              </a:r>
            </a:p>
          </p:txBody>
        </p:sp>
        <p:sp>
          <p:nvSpPr>
            <p:cNvPr id="200" name="Rectangle 199">
              <a:extLst>
                <a:ext uri="{FF2B5EF4-FFF2-40B4-BE49-F238E27FC236}">
                  <a16:creationId xmlns:a16="http://schemas.microsoft.com/office/drawing/2014/main" id="{BA689FF7-DB62-4F9E-9589-D6196C9C56E1}"/>
                </a:ext>
              </a:extLst>
            </p:cNvPr>
            <p:cNvSpPr/>
            <p:nvPr/>
          </p:nvSpPr>
          <p:spPr>
            <a:xfrm>
              <a:off x="7650605" y="2801244"/>
              <a:ext cx="640080" cy="2297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Probe</a:t>
              </a:r>
              <a:r>
                <a:rPr lang="en-US" sz="1100" b="1" i="1" spc="-300" dirty="0">
                  <a:latin typeface="Inconsolata" panose="00000509000000000000" pitchFamily="49" charset="0"/>
                  <a:cs typeface="Consolas" pitchFamily="49" charset="0"/>
                </a:rPr>
                <a:t> </a:t>
              </a:r>
              <a:r>
                <a:rPr lang="en-US" sz="1100" b="1" i="1" dirty="0">
                  <a:latin typeface="Inconsolata" panose="00000509000000000000" pitchFamily="49" charset="0"/>
                  <a:cs typeface="Consolas" pitchFamily="49" charset="0"/>
                </a:rPr>
                <a:t>HT</a:t>
              </a:r>
            </a:p>
          </p:txBody>
        </p:sp>
      </p:grpSp>
      <p:grpSp>
        <p:nvGrpSpPr>
          <p:cNvPr id="277" name="Group 276">
            <a:extLst>
              <a:ext uri="{FF2B5EF4-FFF2-40B4-BE49-F238E27FC236}">
                <a16:creationId xmlns:a16="http://schemas.microsoft.com/office/drawing/2014/main" id="{BC064AFE-3C3C-4D04-BB76-647475538EC7}"/>
              </a:ext>
            </a:extLst>
          </p:cNvPr>
          <p:cNvGrpSpPr/>
          <p:nvPr/>
        </p:nvGrpSpPr>
        <p:grpSpPr>
          <a:xfrm>
            <a:off x="6054763" y="1777006"/>
            <a:ext cx="509345" cy="358490"/>
            <a:chOff x="6120055" y="2083009"/>
            <a:chExt cx="509345" cy="358490"/>
          </a:xfrm>
        </p:grpSpPr>
        <p:sp>
          <p:nvSpPr>
            <p:cNvPr id="46" name="Text Box 20"/>
            <p:cNvSpPr txBox="1">
              <a:spLocks noChangeArrowheads="1"/>
            </p:cNvSpPr>
            <p:nvPr/>
          </p:nvSpPr>
          <p:spPr bwMode="auto">
            <a:xfrm>
              <a:off x="6120055" y="2083009"/>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sp>
          <p:nvSpPr>
            <p:cNvPr id="44" name="magnet" hidden="1"/>
            <p:cNvSpPr/>
            <p:nvPr/>
          </p:nvSpPr>
          <p:spPr>
            <a:xfrm>
              <a:off x="6153155" y="2325653"/>
              <a:ext cx="121919" cy="115846"/>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agnet" hidden="1"/>
            <p:cNvSpPr/>
            <p:nvPr/>
          </p:nvSpPr>
          <p:spPr>
            <a:xfrm>
              <a:off x="6507481" y="2198602"/>
              <a:ext cx="121919" cy="115846"/>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agnet" hidden="1">
              <a:extLst>
                <a:ext uri="{FF2B5EF4-FFF2-40B4-BE49-F238E27FC236}">
                  <a16:creationId xmlns:a16="http://schemas.microsoft.com/office/drawing/2014/main" id="{211B141E-7569-4220-8758-8C25BA8D62DC}"/>
                </a:ext>
              </a:extLst>
            </p:cNvPr>
            <p:cNvSpPr/>
            <p:nvPr/>
          </p:nvSpPr>
          <p:spPr>
            <a:xfrm>
              <a:off x="6507481" y="2104439"/>
              <a:ext cx="121919" cy="115846"/>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agnet" hidden="1">
              <a:extLst>
                <a:ext uri="{FF2B5EF4-FFF2-40B4-BE49-F238E27FC236}">
                  <a16:creationId xmlns:a16="http://schemas.microsoft.com/office/drawing/2014/main" id="{FEC39CDD-76BC-4E52-BCAD-2A17207D1A3E}"/>
                </a:ext>
              </a:extLst>
            </p:cNvPr>
            <p:cNvSpPr/>
            <p:nvPr/>
          </p:nvSpPr>
          <p:spPr>
            <a:xfrm>
              <a:off x="6145423" y="2104439"/>
              <a:ext cx="121919" cy="115846"/>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1" name="Straight Connector 42">
            <a:extLst>
              <a:ext uri="{FF2B5EF4-FFF2-40B4-BE49-F238E27FC236}">
                <a16:creationId xmlns:a16="http://schemas.microsoft.com/office/drawing/2014/main" id="{2FA40593-0117-4AFE-AC16-FB7D95E61BBC}"/>
              </a:ext>
            </a:extLst>
          </p:cNvPr>
          <p:cNvCxnSpPr>
            <a:cxnSpLocks noChangeShapeType="1"/>
            <a:stCxn id="190" idx="0"/>
          </p:cNvCxnSpPr>
          <p:nvPr/>
        </p:nvCxnSpPr>
        <p:spPr bwMode="auto">
          <a:xfrm flipV="1">
            <a:off x="6298839" y="1082998"/>
            <a:ext cx="1" cy="159495"/>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213" name="Rectangle 212" hidden="1">
            <a:extLst>
              <a:ext uri="{FF2B5EF4-FFF2-40B4-BE49-F238E27FC236}">
                <a16:creationId xmlns:a16="http://schemas.microsoft.com/office/drawing/2014/main" id="{98114D20-5727-457E-844D-3D07A9122FF8}"/>
              </a:ext>
            </a:extLst>
          </p:cNvPr>
          <p:cNvSpPr/>
          <p:nvPr/>
        </p:nvSpPr>
        <p:spPr>
          <a:xfrm>
            <a:off x="6303172" y="1109669"/>
            <a:ext cx="121919" cy="45719"/>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85">
            <a:extLst>
              <a:ext uri="{FF2B5EF4-FFF2-40B4-BE49-F238E27FC236}">
                <a16:creationId xmlns:a16="http://schemas.microsoft.com/office/drawing/2014/main" id="{66BAFDB8-2E97-4DBA-8090-6D8989BDC939}"/>
              </a:ext>
            </a:extLst>
          </p:cNvPr>
          <p:cNvGrpSpPr/>
          <p:nvPr/>
        </p:nvGrpSpPr>
        <p:grpSpPr>
          <a:xfrm>
            <a:off x="4240489" y="3026800"/>
            <a:ext cx="1629462" cy="376031"/>
            <a:chOff x="4305781" y="3099190"/>
            <a:chExt cx="1629462" cy="376031"/>
          </a:xfrm>
        </p:grpSpPr>
        <p:sp>
          <p:nvSpPr>
            <p:cNvPr id="201" name="Text Box 20">
              <a:extLst>
                <a:ext uri="{FF2B5EF4-FFF2-40B4-BE49-F238E27FC236}">
                  <a16:creationId xmlns:a16="http://schemas.microsoft.com/office/drawing/2014/main" id="{DDA35B6D-95AC-4101-A9BF-B466CD8937D9}"/>
                </a:ext>
              </a:extLst>
            </p:cNvPr>
            <p:cNvSpPr txBox="1">
              <a:spLocks noChangeArrowheads="1"/>
            </p:cNvSpPr>
            <p:nvPr/>
          </p:nvSpPr>
          <p:spPr bwMode="auto">
            <a:xfrm>
              <a:off x="4305781"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14" name="Text Box 20">
              <a:extLst>
                <a:ext uri="{FF2B5EF4-FFF2-40B4-BE49-F238E27FC236}">
                  <a16:creationId xmlns:a16="http://schemas.microsoft.com/office/drawing/2014/main" id="{7E75170A-B5E9-4D51-BFF1-15F8BDF0A0B2}"/>
                </a:ext>
              </a:extLst>
            </p:cNvPr>
            <p:cNvSpPr txBox="1">
              <a:spLocks noChangeArrowheads="1"/>
            </p:cNvSpPr>
            <p:nvPr/>
          </p:nvSpPr>
          <p:spPr bwMode="auto">
            <a:xfrm>
              <a:off x="5010487"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16" name="Text Box 20">
              <a:extLst>
                <a:ext uri="{FF2B5EF4-FFF2-40B4-BE49-F238E27FC236}">
                  <a16:creationId xmlns:a16="http://schemas.microsoft.com/office/drawing/2014/main" id="{07559BC7-BD6B-42EF-8672-BCE0FE4529A3}"/>
                </a:ext>
              </a:extLst>
            </p:cNvPr>
            <p:cNvSpPr txBox="1">
              <a:spLocks noChangeArrowheads="1"/>
            </p:cNvSpPr>
            <p:nvPr/>
          </p:nvSpPr>
          <p:spPr bwMode="auto">
            <a:xfrm>
              <a:off x="5710699"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grpSp>
      <p:grpSp>
        <p:nvGrpSpPr>
          <p:cNvPr id="40" name="Group 39">
            <a:extLst>
              <a:ext uri="{FF2B5EF4-FFF2-40B4-BE49-F238E27FC236}">
                <a16:creationId xmlns:a16="http://schemas.microsoft.com/office/drawing/2014/main" id="{8273F0B5-793A-4A05-9101-9BBAF43CB03C}"/>
              </a:ext>
            </a:extLst>
          </p:cNvPr>
          <p:cNvGrpSpPr/>
          <p:nvPr/>
        </p:nvGrpSpPr>
        <p:grpSpPr>
          <a:xfrm>
            <a:off x="6435985" y="3026800"/>
            <a:ext cx="1581640" cy="376031"/>
            <a:chOff x="6501277" y="3099190"/>
            <a:chExt cx="1581640" cy="376031"/>
          </a:xfrm>
        </p:grpSpPr>
        <p:sp>
          <p:nvSpPr>
            <p:cNvPr id="217" name="Text Box 20">
              <a:extLst>
                <a:ext uri="{FF2B5EF4-FFF2-40B4-BE49-F238E27FC236}">
                  <a16:creationId xmlns:a16="http://schemas.microsoft.com/office/drawing/2014/main" id="{5C6EB4D9-FFDD-4DE3-A7BE-AD37B019131A}"/>
                </a:ext>
              </a:extLst>
            </p:cNvPr>
            <p:cNvSpPr txBox="1">
              <a:spLocks noChangeArrowheads="1"/>
            </p:cNvSpPr>
            <p:nvPr/>
          </p:nvSpPr>
          <p:spPr bwMode="auto">
            <a:xfrm>
              <a:off x="6501277"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19" name="Text Box 20">
              <a:extLst>
                <a:ext uri="{FF2B5EF4-FFF2-40B4-BE49-F238E27FC236}">
                  <a16:creationId xmlns:a16="http://schemas.microsoft.com/office/drawing/2014/main" id="{03F95374-F07C-4C2F-8161-1F30B25CD9AC}"/>
                </a:ext>
              </a:extLst>
            </p:cNvPr>
            <p:cNvSpPr txBox="1">
              <a:spLocks noChangeArrowheads="1"/>
            </p:cNvSpPr>
            <p:nvPr/>
          </p:nvSpPr>
          <p:spPr bwMode="auto">
            <a:xfrm>
              <a:off x="7179825"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sp>
          <p:nvSpPr>
            <p:cNvPr id="220" name="Text Box 20">
              <a:extLst>
                <a:ext uri="{FF2B5EF4-FFF2-40B4-BE49-F238E27FC236}">
                  <a16:creationId xmlns:a16="http://schemas.microsoft.com/office/drawing/2014/main" id="{36AF489F-4CEA-4BE6-BD73-5F75390C9749}"/>
                </a:ext>
              </a:extLst>
            </p:cNvPr>
            <p:cNvSpPr txBox="1">
              <a:spLocks noChangeArrowheads="1"/>
            </p:cNvSpPr>
            <p:nvPr/>
          </p:nvSpPr>
          <p:spPr bwMode="auto">
            <a:xfrm>
              <a:off x="7858373" y="3099190"/>
              <a:ext cx="224544"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274320" bIns="27432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p</a:t>
              </a:r>
              <a:endParaRPr lang="en-US" sz="4000" b="1" u="none" dirty="0">
                <a:solidFill>
                  <a:schemeClr val="tx1">
                    <a:lumMod val="65000"/>
                    <a:lumOff val="35000"/>
                  </a:schemeClr>
                </a:solidFill>
                <a:latin typeface="Symbol" pitchFamily="18" charset="2"/>
              </a:endParaRPr>
            </a:p>
          </p:txBody>
        </p:sp>
      </p:grpSp>
      <p:grpSp>
        <p:nvGrpSpPr>
          <p:cNvPr id="284" name="Group 283">
            <a:extLst>
              <a:ext uri="{FF2B5EF4-FFF2-40B4-BE49-F238E27FC236}">
                <a16:creationId xmlns:a16="http://schemas.microsoft.com/office/drawing/2014/main" id="{2659C619-0732-4C51-B768-31806D0558D8}"/>
              </a:ext>
            </a:extLst>
          </p:cNvPr>
          <p:cNvGrpSpPr/>
          <p:nvPr/>
        </p:nvGrpSpPr>
        <p:grpSpPr>
          <a:xfrm>
            <a:off x="4332119" y="2947081"/>
            <a:ext cx="1424015" cy="130700"/>
            <a:chOff x="4397411" y="3019471"/>
            <a:chExt cx="1424015" cy="130700"/>
          </a:xfrm>
        </p:grpSpPr>
        <p:cxnSp>
          <p:nvCxnSpPr>
            <p:cNvPr id="221" name="Straight Connector 36">
              <a:extLst>
                <a:ext uri="{FF2B5EF4-FFF2-40B4-BE49-F238E27FC236}">
                  <a16:creationId xmlns:a16="http://schemas.microsoft.com/office/drawing/2014/main" id="{D98CB537-4E62-483F-A5DD-5B31B22F7E82}"/>
                </a:ext>
              </a:extLst>
            </p:cNvPr>
            <p:cNvCxnSpPr>
              <a:cxnSpLocks noChangeShapeType="1"/>
            </p:cNvCxnSpPr>
            <p:nvPr/>
          </p:nvCxnSpPr>
          <p:spPr bwMode="auto">
            <a:xfrm flipV="1">
              <a:off x="4397411"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22" name="Straight Connector 36">
              <a:extLst>
                <a:ext uri="{FF2B5EF4-FFF2-40B4-BE49-F238E27FC236}">
                  <a16:creationId xmlns:a16="http://schemas.microsoft.com/office/drawing/2014/main" id="{3B0E4AAD-DB54-455E-994E-9D924C6D44C9}"/>
                </a:ext>
              </a:extLst>
            </p:cNvPr>
            <p:cNvCxnSpPr>
              <a:cxnSpLocks noChangeShapeType="1"/>
            </p:cNvCxnSpPr>
            <p:nvPr/>
          </p:nvCxnSpPr>
          <p:spPr bwMode="auto">
            <a:xfrm flipV="1">
              <a:off x="5103876"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23" name="Straight Connector 36">
              <a:extLst>
                <a:ext uri="{FF2B5EF4-FFF2-40B4-BE49-F238E27FC236}">
                  <a16:creationId xmlns:a16="http://schemas.microsoft.com/office/drawing/2014/main" id="{09FA71AE-FF5C-4058-A0A5-EE232F137582}"/>
                </a:ext>
              </a:extLst>
            </p:cNvPr>
            <p:cNvCxnSpPr>
              <a:cxnSpLocks noChangeShapeType="1"/>
            </p:cNvCxnSpPr>
            <p:nvPr/>
          </p:nvCxnSpPr>
          <p:spPr bwMode="auto">
            <a:xfrm flipV="1">
              <a:off x="5821426"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85" name="Group 284">
            <a:extLst>
              <a:ext uri="{FF2B5EF4-FFF2-40B4-BE49-F238E27FC236}">
                <a16:creationId xmlns:a16="http://schemas.microsoft.com/office/drawing/2014/main" id="{493F7086-56AC-47BD-89D8-AC2A15864359}"/>
              </a:ext>
            </a:extLst>
          </p:cNvPr>
          <p:cNvGrpSpPr/>
          <p:nvPr/>
        </p:nvGrpSpPr>
        <p:grpSpPr>
          <a:xfrm>
            <a:off x="6510153" y="2947081"/>
            <a:ext cx="1395200" cy="130700"/>
            <a:chOff x="6575445" y="3019471"/>
            <a:chExt cx="1395200" cy="130700"/>
          </a:xfrm>
        </p:grpSpPr>
        <p:cxnSp>
          <p:nvCxnSpPr>
            <p:cNvPr id="281" name="Straight Connector 36">
              <a:extLst>
                <a:ext uri="{FF2B5EF4-FFF2-40B4-BE49-F238E27FC236}">
                  <a16:creationId xmlns:a16="http://schemas.microsoft.com/office/drawing/2014/main" id="{922196E2-4CC5-4F4E-97B9-E787B6D08E81}"/>
                </a:ext>
              </a:extLst>
            </p:cNvPr>
            <p:cNvCxnSpPr>
              <a:cxnSpLocks noChangeShapeType="1"/>
            </p:cNvCxnSpPr>
            <p:nvPr/>
          </p:nvCxnSpPr>
          <p:spPr bwMode="auto">
            <a:xfrm flipV="1">
              <a:off x="6575445"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82" name="Straight Connector 36">
              <a:extLst>
                <a:ext uri="{FF2B5EF4-FFF2-40B4-BE49-F238E27FC236}">
                  <a16:creationId xmlns:a16="http://schemas.microsoft.com/office/drawing/2014/main" id="{E67D8FD3-30DF-4366-8FC8-8FDD03B66952}"/>
                </a:ext>
              </a:extLst>
            </p:cNvPr>
            <p:cNvCxnSpPr>
              <a:cxnSpLocks noChangeShapeType="1"/>
            </p:cNvCxnSpPr>
            <p:nvPr/>
          </p:nvCxnSpPr>
          <p:spPr bwMode="auto">
            <a:xfrm flipV="1">
              <a:off x="7292097"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283" name="Straight Connector 36">
              <a:extLst>
                <a:ext uri="{FF2B5EF4-FFF2-40B4-BE49-F238E27FC236}">
                  <a16:creationId xmlns:a16="http://schemas.microsoft.com/office/drawing/2014/main" id="{41664721-047C-4EE0-93B6-9B55BDC3C697}"/>
                </a:ext>
              </a:extLst>
            </p:cNvPr>
            <p:cNvCxnSpPr>
              <a:cxnSpLocks noChangeShapeType="1"/>
            </p:cNvCxnSpPr>
            <p:nvPr/>
          </p:nvCxnSpPr>
          <p:spPr bwMode="auto">
            <a:xfrm flipV="1">
              <a:off x="7970645" y="3019471"/>
              <a:ext cx="0" cy="13070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237" name="Exchange Op">
            <a:extLst>
              <a:ext uri="{FF2B5EF4-FFF2-40B4-BE49-F238E27FC236}">
                <a16:creationId xmlns:a16="http://schemas.microsoft.com/office/drawing/2014/main" id="{F4A5164D-60FE-43E1-B3E3-78057E24A076}"/>
              </a:ext>
            </a:extLst>
          </p:cNvPr>
          <p:cNvGrpSpPr/>
          <p:nvPr/>
        </p:nvGrpSpPr>
        <p:grpSpPr>
          <a:xfrm>
            <a:off x="5978799" y="1242493"/>
            <a:ext cx="640080" cy="229713"/>
            <a:chOff x="5773321" y="1238411"/>
            <a:chExt cx="640080" cy="229713"/>
          </a:xfrm>
        </p:grpSpPr>
        <p:grpSp>
          <p:nvGrpSpPr>
            <p:cNvPr id="208" name="Group 207"/>
            <p:cNvGrpSpPr/>
            <p:nvPr/>
          </p:nvGrpSpPr>
          <p:grpSpPr>
            <a:xfrm>
              <a:off x="5806306" y="1238967"/>
              <a:ext cx="579388" cy="228600"/>
              <a:chOff x="5745642" y="1429768"/>
              <a:chExt cx="579388" cy="228600"/>
            </a:xfrm>
          </p:grpSpPr>
          <p:sp>
            <p:nvSpPr>
              <p:cNvPr id="192" name="Rectangle 191"/>
              <p:cNvSpPr/>
              <p:nvPr/>
            </p:nvSpPr>
            <p:spPr>
              <a:xfrm>
                <a:off x="5745642"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sp>
            <p:nvSpPr>
              <p:cNvPr id="193" name="Rectangle 192"/>
              <p:cNvSpPr/>
              <p:nvPr/>
            </p:nvSpPr>
            <p:spPr>
              <a:xfrm>
                <a:off x="5908291"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sp>
            <p:nvSpPr>
              <p:cNvPr id="194" name="Rectangle 193"/>
              <p:cNvSpPr/>
              <p:nvPr/>
            </p:nvSpPr>
            <p:spPr>
              <a:xfrm>
                <a:off x="6233590"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sp>
            <p:nvSpPr>
              <p:cNvPr id="207" name="Rectangle 206"/>
              <p:cNvSpPr/>
              <p:nvPr/>
            </p:nvSpPr>
            <p:spPr>
              <a:xfrm>
                <a:off x="6070940" y="1429768"/>
                <a:ext cx="91440" cy="22860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Inconsolata" panose="00000509000000000000" pitchFamily="49" charset="0"/>
                </a:endParaRPr>
              </a:p>
            </p:txBody>
          </p:sp>
        </p:grpSp>
        <p:sp>
          <p:nvSpPr>
            <p:cNvPr id="190" name="Rectangle 189"/>
            <p:cNvSpPr/>
            <p:nvPr/>
          </p:nvSpPr>
          <p:spPr>
            <a:xfrm>
              <a:off x="5773321" y="1238411"/>
              <a:ext cx="64008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100" b="1" i="1" dirty="0">
                  <a:latin typeface="Inconsolata" panose="00000509000000000000" pitchFamily="49" charset="0"/>
                  <a:cs typeface="Consolas" pitchFamily="49" charset="0"/>
                </a:rPr>
                <a:t>Exchange</a:t>
              </a:r>
            </a:p>
          </p:txBody>
        </p:sp>
      </p:grpSp>
      <p:cxnSp>
        <p:nvCxnSpPr>
          <p:cNvPr id="183" name="Straight Connector 42"/>
          <p:cNvCxnSpPr>
            <a:cxnSpLocks noChangeShapeType="1"/>
            <a:stCxn id="137" idx="0"/>
            <a:endCxn id="44" idx="1"/>
          </p:cNvCxnSpPr>
          <p:nvPr/>
        </p:nvCxnSpPr>
        <p:spPr bwMode="auto">
          <a:xfrm rot="5400000" flipH="1" flipV="1">
            <a:off x="5514172" y="1620870"/>
            <a:ext cx="116987" cy="1030395"/>
          </a:xfrm>
          <a:prstGeom prst="bentConnector2">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57" name="Group 56">
            <a:extLst>
              <a:ext uri="{FF2B5EF4-FFF2-40B4-BE49-F238E27FC236}">
                <a16:creationId xmlns:a16="http://schemas.microsoft.com/office/drawing/2014/main" id="{7639FD47-8360-48C6-AECF-B89531F14EC1}"/>
              </a:ext>
            </a:extLst>
          </p:cNvPr>
          <p:cNvGrpSpPr/>
          <p:nvPr/>
        </p:nvGrpSpPr>
        <p:grpSpPr>
          <a:xfrm>
            <a:off x="6548257" y="1856359"/>
            <a:ext cx="1357097" cy="872496"/>
            <a:chOff x="1939456" y="4407627"/>
            <a:chExt cx="1357097" cy="872496"/>
          </a:xfrm>
        </p:grpSpPr>
        <p:cxnSp>
          <p:nvCxnSpPr>
            <p:cNvPr id="41" name="Straight Connector 42"/>
            <p:cNvCxnSpPr>
              <a:cxnSpLocks noChangeShapeType="1"/>
              <a:stCxn id="198" idx="0"/>
              <a:endCxn id="10" idx="3"/>
            </p:cNvCxnSpPr>
            <p:nvPr/>
          </p:nvCxnSpPr>
          <p:spPr bwMode="auto">
            <a:xfrm rot="5400000" flipH="1" flipV="1">
              <a:off x="1605074" y="4929890"/>
              <a:ext cx="684615" cy="15851"/>
            </a:xfrm>
            <a:prstGeom prst="bentConnector4">
              <a:avLst>
                <a:gd name="adj1" fmla="val 45770"/>
                <a:gd name="adj2" fmla="val 154218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9" name="Straight Connector 42"/>
            <p:cNvCxnSpPr>
              <a:cxnSpLocks noChangeShapeType="1"/>
              <a:stCxn id="199" idx="0"/>
              <a:endCxn id="45" idx="3"/>
            </p:cNvCxnSpPr>
            <p:nvPr/>
          </p:nvCxnSpPr>
          <p:spPr bwMode="auto">
            <a:xfrm rot="16200000" flipV="1">
              <a:off x="1897490" y="4559607"/>
              <a:ext cx="778332" cy="662697"/>
            </a:xfrm>
            <a:prstGeom prst="bentConnector2">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86" name="Straight Connector 42"/>
            <p:cNvCxnSpPr>
              <a:cxnSpLocks noChangeShapeType="1"/>
              <a:stCxn id="200" idx="0"/>
              <a:endCxn id="206" idx="3"/>
            </p:cNvCxnSpPr>
            <p:nvPr/>
          </p:nvCxnSpPr>
          <p:spPr bwMode="auto">
            <a:xfrm rot="16200000" flipV="1">
              <a:off x="2189683" y="4173252"/>
              <a:ext cx="872495" cy="1341245"/>
            </a:xfrm>
            <a:prstGeom prst="bentConnector2">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sp>
        <p:nvSpPr>
          <p:cNvPr id="288" name="Highlight Box">
            <a:extLst>
              <a:ext uri="{FF2B5EF4-FFF2-40B4-BE49-F238E27FC236}">
                <a16:creationId xmlns:a16="http://schemas.microsoft.com/office/drawing/2014/main" id="{8C9AD48C-E43E-4E87-8A8E-158DCD0063CC}"/>
              </a:ext>
            </a:extLst>
          </p:cNvPr>
          <p:cNvSpPr/>
          <p:nvPr/>
        </p:nvSpPr>
        <p:spPr>
          <a:xfrm>
            <a:off x="1525787" y="2439144"/>
            <a:ext cx="640080" cy="45720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Highlight Box">
            <a:extLst>
              <a:ext uri="{FF2B5EF4-FFF2-40B4-BE49-F238E27FC236}">
                <a16:creationId xmlns:a16="http://schemas.microsoft.com/office/drawing/2014/main" id="{E1F908D2-9CCF-4929-89DB-609FC4264E89}"/>
              </a:ext>
            </a:extLst>
          </p:cNvPr>
          <p:cNvSpPr/>
          <p:nvPr/>
        </p:nvSpPr>
        <p:spPr>
          <a:xfrm>
            <a:off x="2008033" y="3584297"/>
            <a:ext cx="914400" cy="109728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a:extLst>
              <a:ext uri="{FF2B5EF4-FFF2-40B4-BE49-F238E27FC236}">
                <a16:creationId xmlns:a16="http://schemas.microsoft.com/office/drawing/2014/main" id="{D4479CC1-8BF8-4786-AB01-E1CD7F6F9B16}"/>
              </a:ext>
            </a:extLst>
          </p:cNvPr>
          <p:cNvSpPr txBox="1">
            <a:spLocks noChangeArrowheads="1"/>
          </p:cNvSpPr>
          <p:nvPr/>
        </p:nvSpPr>
        <p:spPr bwMode="auto">
          <a:xfrm>
            <a:off x="457200" y="971550"/>
            <a:ext cx="2895600" cy="1338828"/>
          </a:xfrm>
          <a:prstGeom prst="rect">
            <a:avLst/>
          </a:prstGeom>
          <a:solidFill>
            <a:schemeClr val="bg1">
              <a:lumMod val="85000"/>
            </a:schemeClr>
          </a:solidFill>
          <a:ln w="19050">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A.id, </a:t>
            </a:r>
            <a:r>
              <a:rPr lang="en-US" b="0" dirty="0" err="1">
                <a:solidFill>
                  <a:schemeClr val="tx1">
                    <a:lumMod val="65000"/>
                    <a:lumOff val="35000"/>
                  </a:schemeClr>
                </a:solidFill>
              </a:rPr>
              <a:t>B.value</a:t>
            </a:r>
            <a:endParaRPr lang="en-US" b="0" dirty="0">
              <a:solidFill>
                <a:schemeClr val="tx1">
                  <a:lumMod val="65000"/>
                  <a:lumOff val="35000"/>
                </a:schemeClr>
              </a:solidFill>
            </a:endParaRPr>
          </a:p>
          <a:p>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JOIN</a:t>
            </a:r>
            <a:r>
              <a:rPr lang="en-US" b="0" dirty="0">
                <a:solidFill>
                  <a:schemeClr val="tx1">
                    <a:lumMod val="65000"/>
                    <a:lumOff val="35000"/>
                  </a:schemeClr>
                </a:solidFill>
              </a:rPr>
              <a:t> B</a:t>
            </a:r>
          </a:p>
          <a:p>
            <a:r>
              <a:rPr lang="en-US" b="0" dirty="0">
                <a:solidFill>
                  <a:schemeClr val="tx1">
                    <a:lumMod val="65000"/>
                    <a:lumOff val="35000"/>
                  </a:schemeClr>
                </a:solidFill>
              </a:rPr>
              <a:t>    </a:t>
            </a:r>
            <a:r>
              <a:rPr lang="en-US" dirty="0">
                <a:solidFill>
                  <a:schemeClr val="tx1">
                    <a:lumMod val="65000"/>
                    <a:lumOff val="35000"/>
                  </a:schemeClr>
                </a:solidFill>
              </a:rPr>
              <a:t>ON</a:t>
            </a:r>
            <a:r>
              <a:rPr lang="en-US" b="0" dirty="0">
                <a:solidFill>
                  <a:schemeClr val="tx1">
                    <a:lumMod val="65000"/>
                    <a:lumOff val="35000"/>
                  </a:schemeClr>
                </a:solidFill>
              </a:rPr>
              <a:t> A.id = B.id</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A.value</a:t>
            </a:r>
            <a:r>
              <a:rPr lang="en-US" b="0" dirty="0">
                <a:solidFill>
                  <a:schemeClr val="tx1">
                    <a:lumMod val="65000"/>
                    <a:lumOff val="35000"/>
                  </a:schemeClr>
                </a:solidFill>
              </a:rPr>
              <a:t> &lt; 99</a:t>
            </a:r>
          </a:p>
          <a:p>
            <a:r>
              <a:rPr lang="en-US" b="0" dirty="0">
                <a:solidFill>
                  <a:schemeClr val="tx1">
                    <a:lumMod val="65000"/>
                    <a:lumOff val="35000"/>
                  </a:schemeClr>
                </a:solidFill>
              </a:rPr>
              <a:t>   </a:t>
            </a:r>
            <a:r>
              <a:rPr lang="en-US" dirty="0">
                <a:solidFill>
                  <a:schemeClr val="tx1">
                    <a:lumMod val="65000"/>
                    <a:lumOff val="35000"/>
                  </a:schemeClr>
                </a:solidFill>
              </a:rPr>
              <a:t>AND</a:t>
            </a:r>
            <a:r>
              <a:rPr lang="en-US" b="0" dirty="0">
                <a:solidFill>
                  <a:schemeClr val="tx1">
                    <a:lumMod val="65000"/>
                    <a:lumOff val="35000"/>
                  </a:schemeClr>
                </a:solidFill>
              </a:rPr>
              <a:t> </a:t>
            </a:r>
            <a:r>
              <a:rPr lang="en-US" b="0" dirty="0" err="1">
                <a:solidFill>
                  <a:schemeClr val="tx1">
                    <a:lumMod val="65000"/>
                    <a:lumOff val="35000"/>
                  </a:schemeClr>
                </a:solidFill>
              </a:rPr>
              <a:t>B.value</a:t>
            </a:r>
            <a:r>
              <a:rPr lang="en-US" b="0" dirty="0">
                <a:solidFill>
                  <a:schemeClr val="tx1">
                    <a:lumMod val="65000"/>
                    <a:lumOff val="35000"/>
                  </a:schemeClr>
                </a:solidFill>
              </a:rPr>
              <a:t> &gt; 100</a:t>
            </a:r>
          </a:p>
        </p:txBody>
      </p:sp>
      <p:sp>
        <p:nvSpPr>
          <p:cNvPr id="10" name="magnet" hidden="1">
            <a:extLst>
              <a:ext uri="{FF2B5EF4-FFF2-40B4-BE49-F238E27FC236}">
                <a16:creationId xmlns:a16="http://schemas.microsoft.com/office/drawing/2014/main" id="{5E78D1E1-1CF7-4C33-4892-8822EB0BC9EB}"/>
              </a:ext>
            </a:extLst>
          </p:cNvPr>
          <p:cNvSpPr/>
          <p:nvPr/>
        </p:nvSpPr>
        <p:spPr>
          <a:xfrm>
            <a:off x="6442189" y="1986316"/>
            <a:ext cx="121919" cy="115846"/>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0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25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250"/>
                                        <p:tgtEl>
                                          <p:spTgt spid="2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7"/>
                                        </p:tgtEl>
                                        <p:attrNameLst>
                                          <p:attrName>style.visibility</p:attrName>
                                        </p:attrNameLst>
                                      </p:cBhvr>
                                      <p:to>
                                        <p:strVal val="visible"/>
                                      </p:to>
                                    </p:set>
                                    <p:animEffect transition="in" filter="fade">
                                      <p:cBhvr>
                                        <p:cTn id="21" dur="250"/>
                                        <p:tgtEl>
                                          <p:spTgt spid="2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50"/>
                                        <p:tgtEl>
                                          <p:spTgt spid="245"/>
                                        </p:tgtEl>
                                      </p:cBhvr>
                                    </p:animEffect>
                                    <p:set>
                                      <p:cBhvr>
                                        <p:cTn id="26" dur="1" fill="hold">
                                          <p:stCondLst>
                                            <p:cond delay="249"/>
                                          </p:stCondLst>
                                        </p:cTn>
                                        <p:tgtEl>
                                          <p:spTgt spid="245"/>
                                        </p:tgtEl>
                                        <p:attrNameLst>
                                          <p:attrName>style.visibility</p:attrName>
                                        </p:attrNameLst>
                                      </p:cBhvr>
                                      <p:to>
                                        <p:strVal val="hidden"/>
                                      </p:to>
                                    </p:set>
                                  </p:childTnLst>
                                </p:cTn>
                              </p:par>
                            </p:childTnLst>
                          </p:cTn>
                        </p:par>
                        <p:par>
                          <p:cTn id="27" fill="hold">
                            <p:stCondLst>
                              <p:cond delay="250"/>
                            </p:stCondLst>
                            <p:childTnLst>
                              <p:par>
                                <p:cTn id="28" presetID="10" presetClass="entr" presetSubtype="0" fill="hold" grpId="0" nodeType="afterEffect">
                                  <p:stCondLst>
                                    <p:cond delay="0"/>
                                  </p:stCondLst>
                                  <p:childTnLst>
                                    <p:set>
                                      <p:cBhvr>
                                        <p:cTn id="29" dur="1" fill="hold">
                                          <p:stCondLst>
                                            <p:cond delay="0"/>
                                          </p:stCondLst>
                                        </p:cTn>
                                        <p:tgtEl>
                                          <p:spTgt spid="184"/>
                                        </p:tgtEl>
                                        <p:attrNameLst>
                                          <p:attrName>style.visibility</p:attrName>
                                        </p:attrNameLst>
                                      </p:cBhvr>
                                      <p:to>
                                        <p:strVal val="visible"/>
                                      </p:to>
                                    </p:set>
                                    <p:animEffect transition="in" filter="fade">
                                      <p:cBhvr>
                                        <p:cTn id="30" dur="250"/>
                                        <p:tgtEl>
                                          <p:spTgt spid="18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250"/>
                                        <p:tgtEl>
                                          <p:spTgt spid="2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8"/>
                                        </p:tgtEl>
                                        <p:attrNameLst>
                                          <p:attrName>style.visibility</p:attrName>
                                        </p:attrNameLst>
                                      </p:cBhvr>
                                      <p:to>
                                        <p:strVal val="visible"/>
                                      </p:to>
                                    </p:set>
                                    <p:animEffect transition="in" filter="fade">
                                      <p:cBhvr>
                                        <p:cTn id="40" dur="250"/>
                                        <p:tgtEl>
                                          <p:spTgt spid="2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6"/>
                                        </p:tgtEl>
                                        <p:attrNameLst>
                                          <p:attrName>style.visibility</p:attrName>
                                        </p:attrNameLst>
                                      </p:cBhvr>
                                      <p:to>
                                        <p:strVal val="visible"/>
                                      </p:to>
                                    </p:set>
                                    <p:animEffect transition="in" filter="fade">
                                      <p:cBhvr>
                                        <p:cTn id="45" dur="250"/>
                                        <p:tgtEl>
                                          <p:spTgt spid="28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fade">
                                      <p:cBhvr>
                                        <p:cTn id="50" dur="250"/>
                                        <p:tgtEl>
                                          <p:spTgt spid="284"/>
                                        </p:tgtEl>
                                      </p:cBhvr>
                                    </p:animEffect>
                                  </p:childTnLst>
                                </p:cTn>
                              </p:par>
                            </p:childTnLst>
                          </p:cTn>
                        </p:par>
                        <p:par>
                          <p:cTn id="51" fill="hold">
                            <p:stCondLst>
                              <p:cond delay="250"/>
                            </p:stCondLst>
                            <p:childTnLst>
                              <p:par>
                                <p:cTn id="52" presetID="10" presetClass="entr" presetSubtype="0" fill="hold" nodeType="afterEffect">
                                  <p:stCondLst>
                                    <p:cond delay="0"/>
                                  </p:stCondLst>
                                  <p:childTnLst>
                                    <p:set>
                                      <p:cBhvr>
                                        <p:cTn id="53" dur="1" fill="hold">
                                          <p:stCondLst>
                                            <p:cond delay="0"/>
                                          </p:stCondLst>
                                        </p:cTn>
                                        <p:tgtEl>
                                          <p:spTgt spid="249"/>
                                        </p:tgtEl>
                                        <p:attrNameLst>
                                          <p:attrName>style.visibility</p:attrName>
                                        </p:attrNameLst>
                                      </p:cBhvr>
                                      <p:to>
                                        <p:strVal val="visible"/>
                                      </p:to>
                                    </p:set>
                                    <p:animEffect transition="in" filter="fade">
                                      <p:cBhvr>
                                        <p:cTn id="54" dur="250"/>
                                        <p:tgtEl>
                                          <p:spTgt spid="24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fade">
                                      <p:cBhvr>
                                        <p:cTn id="59" dur="250"/>
                                        <p:tgtEl>
                                          <p:spTgt spid="142"/>
                                        </p:tgtEl>
                                      </p:cBhvr>
                                    </p:animEffect>
                                  </p:childTnLst>
                                </p:cTn>
                              </p:par>
                            </p:childTnLst>
                          </p:cTn>
                        </p:par>
                        <p:par>
                          <p:cTn id="60" fill="hold">
                            <p:stCondLst>
                              <p:cond delay="250"/>
                            </p:stCondLst>
                            <p:childTnLst>
                              <p:par>
                                <p:cTn id="61" presetID="22" presetClass="entr" presetSubtype="4" fill="hold" nodeType="afterEffect">
                                  <p:stCondLst>
                                    <p:cond delay="0"/>
                                  </p:stCondLst>
                                  <p:childTnLst>
                                    <p:set>
                                      <p:cBhvr>
                                        <p:cTn id="62" dur="1" fill="hold">
                                          <p:stCondLst>
                                            <p:cond delay="0"/>
                                          </p:stCondLst>
                                        </p:cTn>
                                        <p:tgtEl>
                                          <p:spTgt spid="250"/>
                                        </p:tgtEl>
                                        <p:attrNameLst>
                                          <p:attrName>style.visibility</p:attrName>
                                        </p:attrNameLst>
                                      </p:cBhvr>
                                      <p:to>
                                        <p:strVal val="visible"/>
                                      </p:to>
                                    </p:set>
                                    <p:animEffect transition="in" filter="wipe(down)">
                                      <p:cBhvr>
                                        <p:cTn id="63" dur="250"/>
                                        <p:tgtEl>
                                          <p:spTgt spid="25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7"/>
                                        </p:tgtEl>
                                        <p:attrNameLst>
                                          <p:attrName>style.visibility</p:attrName>
                                        </p:attrNameLst>
                                      </p:cBhvr>
                                      <p:to>
                                        <p:strVal val="visible"/>
                                      </p:to>
                                    </p:set>
                                    <p:animEffect transition="in" filter="fade">
                                      <p:cBhvr>
                                        <p:cTn id="68" dur="250"/>
                                        <p:tgtEl>
                                          <p:spTgt spid="277"/>
                                        </p:tgtEl>
                                      </p:cBhvr>
                                    </p:animEffect>
                                  </p:childTnLst>
                                </p:cTn>
                              </p:par>
                            </p:childTnLst>
                          </p:cTn>
                        </p:par>
                        <p:par>
                          <p:cTn id="69" fill="hold">
                            <p:stCondLst>
                              <p:cond delay="250"/>
                            </p:stCondLst>
                            <p:childTnLst>
                              <p:par>
                                <p:cTn id="70" presetID="10" presetClass="entr" presetSubtype="0" fill="hold" nodeType="afterEffect">
                                  <p:stCondLst>
                                    <p:cond delay="0"/>
                                  </p:stCondLst>
                                  <p:childTnLst>
                                    <p:set>
                                      <p:cBhvr>
                                        <p:cTn id="71" dur="1" fill="hold">
                                          <p:stCondLst>
                                            <p:cond delay="0"/>
                                          </p:stCondLst>
                                        </p:cTn>
                                        <p:tgtEl>
                                          <p:spTgt spid="183"/>
                                        </p:tgtEl>
                                        <p:attrNameLst>
                                          <p:attrName>style.visibility</p:attrName>
                                        </p:attrNameLst>
                                      </p:cBhvr>
                                      <p:to>
                                        <p:strVal val="visible"/>
                                      </p:to>
                                    </p:set>
                                    <p:animEffect transition="in" filter="fade">
                                      <p:cBhvr>
                                        <p:cTn id="72" dur="250"/>
                                        <p:tgtEl>
                                          <p:spTgt spid="18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250"/>
                                        <p:tgtEl>
                                          <p:spTgt spid="184"/>
                                        </p:tgtEl>
                                      </p:cBhvr>
                                    </p:animEffect>
                                    <p:set>
                                      <p:cBhvr>
                                        <p:cTn id="77" dur="1" fill="hold">
                                          <p:stCondLst>
                                            <p:cond delay="249"/>
                                          </p:stCondLst>
                                        </p:cTn>
                                        <p:tgtEl>
                                          <p:spTgt spid="18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50"/>
                                        <p:tgtEl>
                                          <p:spTgt spid="288"/>
                                        </p:tgtEl>
                                      </p:cBhvr>
                                    </p:animEffect>
                                    <p:set>
                                      <p:cBhvr>
                                        <p:cTn id="80" dur="1" fill="hold">
                                          <p:stCondLst>
                                            <p:cond delay="249"/>
                                          </p:stCondLst>
                                        </p:cTn>
                                        <p:tgtEl>
                                          <p:spTgt spid="288"/>
                                        </p:tgtEl>
                                        <p:attrNameLst>
                                          <p:attrName>style.visibility</p:attrName>
                                        </p:attrNameLst>
                                      </p:cBhvr>
                                      <p:to>
                                        <p:strVal val="hidden"/>
                                      </p:to>
                                    </p:set>
                                  </p:childTnLst>
                                </p:cTn>
                              </p:par>
                            </p:childTnLst>
                          </p:cTn>
                        </p:par>
                        <p:par>
                          <p:cTn id="81" fill="hold">
                            <p:stCondLst>
                              <p:cond delay="250"/>
                            </p:stCondLst>
                            <p:childTnLst>
                              <p:par>
                                <p:cTn id="82" presetID="10" presetClass="entr" presetSubtype="0" fill="hold" grpId="0" nodeType="afterEffect">
                                  <p:stCondLst>
                                    <p:cond delay="0"/>
                                  </p:stCondLst>
                                  <p:childTnLst>
                                    <p:set>
                                      <p:cBhvr>
                                        <p:cTn id="83" dur="1" fill="hold">
                                          <p:stCondLst>
                                            <p:cond delay="0"/>
                                          </p:stCondLst>
                                        </p:cTn>
                                        <p:tgtEl>
                                          <p:spTgt spid="268"/>
                                        </p:tgtEl>
                                        <p:attrNameLst>
                                          <p:attrName>style.visibility</p:attrName>
                                        </p:attrNameLst>
                                      </p:cBhvr>
                                      <p:to>
                                        <p:strVal val="visible"/>
                                      </p:to>
                                    </p:set>
                                    <p:animEffect transition="in" filter="fade">
                                      <p:cBhvr>
                                        <p:cTn id="84" dur="250"/>
                                        <p:tgtEl>
                                          <p:spTgt spid="268"/>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250"/>
                                        <p:tgtEl>
                                          <p:spTgt spid="43"/>
                                        </p:tgtEl>
                                      </p:cBhvr>
                                    </p:animEffect>
                                  </p:childTnLst>
                                </p:cTn>
                              </p:par>
                            </p:childTnLst>
                          </p:cTn>
                        </p:par>
                        <p:par>
                          <p:cTn id="89" fill="hold">
                            <p:stCondLst>
                              <p:cond delay="750"/>
                            </p:stCondLst>
                            <p:childTnLst>
                              <p:par>
                                <p:cTn id="90" presetID="10" presetClass="entr" presetSubtype="0" fill="hold" nodeType="after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25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250"/>
                                        <p:tgtEl>
                                          <p:spTgt spid="268"/>
                                        </p:tgtEl>
                                      </p:cBhvr>
                                    </p:animEffect>
                                    <p:set>
                                      <p:cBhvr>
                                        <p:cTn id="97" dur="1" fill="hold">
                                          <p:stCondLst>
                                            <p:cond delay="249"/>
                                          </p:stCondLst>
                                        </p:cTn>
                                        <p:tgtEl>
                                          <p:spTgt spid="268"/>
                                        </p:tgtEl>
                                        <p:attrNameLst>
                                          <p:attrName>style.visibility</p:attrName>
                                        </p:attrNameLst>
                                      </p:cBhvr>
                                      <p:to>
                                        <p:strVal val="hidden"/>
                                      </p:to>
                                    </p:set>
                                  </p:childTnLst>
                                </p:cTn>
                              </p:par>
                              <p:par>
                                <p:cTn id="98" presetID="10" presetClass="entr" presetSubtype="0" fill="hold" grpId="2" nodeType="withEffect">
                                  <p:stCondLst>
                                    <p:cond delay="0"/>
                                  </p:stCondLst>
                                  <p:childTnLst>
                                    <p:set>
                                      <p:cBhvr>
                                        <p:cTn id="99" dur="1" fill="hold">
                                          <p:stCondLst>
                                            <p:cond delay="0"/>
                                          </p:stCondLst>
                                        </p:cTn>
                                        <p:tgtEl>
                                          <p:spTgt spid="288"/>
                                        </p:tgtEl>
                                        <p:attrNameLst>
                                          <p:attrName>style.visibility</p:attrName>
                                        </p:attrNameLst>
                                      </p:cBhvr>
                                      <p:to>
                                        <p:strVal val="visible"/>
                                      </p:to>
                                    </p:set>
                                    <p:animEffect transition="in" filter="fade">
                                      <p:cBhvr>
                                        <p:cTn id="100" dur="250"/>
                                        <p:tgtEl>
                                          <p:spTgt spid="28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9"/>
                                        </p:tgtEl>
                                        <p:attrNameLst>
                                          <p:attrName>style.visibility</p:attrName>
                                        </p:attrNameLst>
                                      </p:cBhvr>
                                      <p:to>
                                        <p:strVal val="visible"/>
                                      </p:to>
                                    </p:set>
                                    <p:animEffect transition="in" filter="fade">
                                      <p:cBhvr>
                                        <p:cTn id="103" dur="250"/>
                                        <p:tgtEl>
                                          <p:spTgt spid="28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250"/>
                                        <p:tgtEl>
                                          <p:spTgt spid="48"/>
                                        </p:tgtEl>
                                      </p:cBhvr>
                                    </p:animEffect>
                                  </p:childTnLst>
                                </p:cTn>
                              </p:par>
                            </p:childTnLst>
                          </p:cTn>
                        </p:par>
                        <p:par>
                          <p:cTn id="109" fill="hold">
                            <p:stCondLst>
                              <p:cond delay="250"/>
                            </p:stCondLst>
                            <p:childTnLst>
                              <p:par>
                                <p:cTn id="110" presetID="10" presetClass="entr" presetSubtype="0" fill="hold"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250"/>
                                        <p:tgtEl>
                                          <p:spTgt spid="5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250"/>
                                        <p:tgtEl>
                                          <p:spTgt spid="52"/>
                                        </p:tgtEl>
                                      </p:cBhvr>
                                    </p:animEffect>
                                  </p:childTnLst>
                                </p:cTn>
                              </p:par>
                            </p:childTnLst>
                          </p:cTn>
                        </p:par>
                        <p:par>
                          <p:cTn id="117" fill="hold">
                            <p:stCondLst>
                              <p:cond delay="750"/>
                            </p:stCondLst>
                            <p:childTnLst>
                              <p:par>
                                <p:cTn id="118" presetID="10" presetClass="entr" presetSubtype="0"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250"/>
                                        <p:tgtEl>
                                          <p:spTgt spid="40"/>
                                        </p:tgtEl>
                                      </p:cBhvr>
                                    </p:animEffect>
                                  </p:childTnLst>
                                </p:cTn>
                              </p:par>
                            </p:childTnLst>
                          </p:cTn>
                        </p:par>
                        <p:par>
                          <p:cTn id="121" fill="hold">
                            <p:stCondLst>
                              <p:cond delay="1000"/>
                            </p:stCondLst>
                            <p:childTnLst>
                              <p:par>
                                <p:cTn id="122" presetID="10" presetClass="entr" presetSubtype="0" fill="hold" nodeType="afterEffect">
                                  <p:stCondLst>
                                    <p:cond delay="0"/>
                                  </p:stCondLst>
                                  <p:childTnLst>
                                    <p:set>
                                      <p:cBhvr>
                                        <p:cTn id="123" dur="1" fill="hold">
                                          <p:stCondLst>
                                            <p:cond delay="0"/>
                                          </p:stCondLst>
                                        </p:cTn>
                                        <p:tgtEl>
                                          <p:spTgt spid="285"/>
                                        </p:tgtEl>
                                        <p:attrNameLst>
                                          <p:attrName>style.visibility</p:attrName>
                                        </p:attrNameLst>
                                      </p:cBhvr>
                                      <p:to>
                                        <p:strVal val="visible"/>
                                      </p:to>
                                    </p:set>
                                    <p:animEffect transition="in" filter="fade">
                                      <p:cBhvr>
                                        <p:cTn id="124" dur="250"/>
                                        <p:tgtEl>
                                          <p:spTgt spid="28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250"/>
                                        <p:tgtEl>
                                          <p:spTgt spid="289"/>
                                        </p:tgtEl>
                                      </p:cBhvr>
                                    </p:animEffect>
                                    <p:set>
                                      <p:cBhvr>
                                        <p:cTn id="129" dur="1" fill="hold">
                                          <p:stCondLst>
                                            <p:cond delay="249"/>
                                          </p:stCondLst>
                                        </p:cTn>
                                        <p:tgtEl>
                                          <p:spTgt spid="289"/>
                                        </p:tgtEl>
                                        <p:attrNameLst>
                                          <p:attrName>style.visibility</p:attrName>
                                        </p:attrNameLst>
                                      </p:cBhvr>
                                      <p:to>
                                        <p:strVal val="hidden"/>
                                      </p:to>
                                    </p:set>
                                  </p:childTnLst>
                                </p:cTn>
                              </p:par>
                              <p:par>
                                <p:cTn id="130" presetID="10" presetClass="exit" presetSubtype="0" fill="hold" grpId="3" nodeType="withEffect">
                                  <p:stCondLst>
                                    <p:cond delay="0"/>
                                  </p:stCondLst>
                                  <p:childTnLst>
                                    <p:animEffect transition="out" filter="fade">
                                      <p:cBhvr>
                                        <p:cTn id="131" dur="250"/>
                                        <p:tgtEl>
                                          <p:spTgt spid="288"/>
                                        </p:tgtEl>
                                      </p:cBhvr>
                                    </p:animEffect>
                                    <p:set>
                                      <p:cBhvr>
                                        <p:cTn id="132" dur="1" fill="hold">
                                          <p:stCondLst>
                                            <p:cond delay="249"/>
                                          </p:stCondLst>
                                        </p:cTn>
                                        <p:tgtEl>
                                          <p:spTgt spid="288"/>
                                        </p:tgtEl>
                                        <p:attrNameLst>
                                          <p:attrName>style.visibility</p:attrName>
                                        </p:attrNameLst>
                                      </p:cBhvr>
                                      <p:to>
                                        <p:strVal val="hidden"/>
                                      </p:to>
                                    </p:set>
                                  </p:childTnLst>
                                </p:cTn>
                              </p:par>
                            </p:childTnLst>
                          </p:cTn>
                        </p:par>
                        <p:par>
                          <p:cTn id="133" fill="hold">
                            <p:stCondLst>
                              <p:cond delay="250"/>
                            </p:stCondLst>
                            <p:childTnLst>
                              <p:par>
                                <p:cTn id="134" presetID="10" presetClass="entr" presetSubtype="0" fill="hold" grpId="0" nodeType="afterEffect">
                                  <p:stCondLst>
                                    <p:cond delay="0"/>
                                  </p:stCondLst>
                                  <p:childTnLst>
                                    <p:set>
                                      <p:cBhvr>
                                        <p:cTn id="135" dur="1" fill="hold">
                                          <p:stCondLst>
                                            <p:cond delay="0"/>
                                          </p:stCondLst>
                                        </p:cTn>
                                        <p:tgtEl>
                                          <p:spTgt spid="269"/>
                                        </p:tgtEl>
                                        <p:attrNameLst>
                                          <p:attrName>style.visibility</p:attrName>
                                        </p:attrNameLst>
                                      </p:cBhvr>
                                      <p:to>
                                        <p:strVal val="visible"/>
                                      </p:to>
                                    </p:set>
                                    <p:animEffect transition="in" filter="fade">
                                      <p:cBhvr>
                                        <p:cTn id="136" dur="250"/>
                                        <p:tgtEl>
                                          <p:spTgt spid="269"/>
                                        </p:tgtEl>
                                      </p:cBhvr>
                                    </p:animEffect>
                                  </p:childTnLst>
                                </p:cTn>
                              </p:par>
                            </p:childTnLst>
                          </p:cTn>
                        </p:par>
                        <p:par>
                          <p:cTn id="137" fill="hold">
                            <p:stCondLst>
                              <p:cond delay="500"/>
                            </p:stCondLst>
                            <p:childTnLst>
                              <p:par>
                                <p:cTn id="138" presetID="10" presetClass="entr" presetSubtype="0" fill="hold" nodeType="after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250"/>
                                        <p:tgtEl>
                                          <p:spTgt spid="56"/>
                                        </p:tgtEl>
                                      </p:cBhvr>
                                    </p:animEffect>
                                  </p:childTnLst>
                                </p:cTn>
                              </p:par>
                            </p:childTnLst>
                          </p:cTn>
                        </p:par>
                        <p:par>
                          <p:cTn id="141" fill="hold">
                            <p:stCondLst>
                              <p:cond delay="750"/>
                            </p:stCondLst>
                            <p:childTnLst>
                              <p:par>
                                <p:cTn id="142" presetID="10" presetClass="entr" presetSubtype="0" fill="hold" nodeType="afterEffect">
                                  <p:stCondLst>
                                    <p:cond delay="0"/>
                                  </p:stCondLst>
                                  <p:childTnLst>
                                    <p:set>
                                      <p:cBhvr>
                                        <p:cTn id="143" dur="1" fill="hold">
                                          <p:stCondLst>
                                            <p:cond delay="0"/>
                                          </p:stCondLst>
                                        </p:cTn>
                                        <p:tgtEl>
                                          <p:spTgt spid="57"/>
                                        </p:tgtEl>
                                        <p:attrNameLst>
                                          <p:attrName>style.visibility</p:attrName>
                                        </p:attrNameLst>
                                      </p:cBhvr>
                                      <p:to>
                                        <p:strVal val="visible"/>
                                      </p:to>
                                    </p:set>
                                    <p:animEffect transition="in" filter="fade">
                                      <p:cBhvr>
                                        <p:cTn id="144" dur="250"/>
                                        <p:tgtEl>
                                          <p:spTgt spid="5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250"/>
                                        <p:tgtEl>
                                          <p:spTgt spid="59"/>
                                        </p:tgtEl>
                                      </p:cBhvr>
                                    </p:animEffect>
                                  </p:childTnLst>
                                </p:cTn>
                              </p:par>
                            </p:childTnLst>
                          </p:cTn>
                        </p:par>
                        <p:par>
                          <p:cTn id="150" fill="hold">
                            <p:stCondLst>
                              <p:cond delay="250"/>
                            </p:stCondLst>
                            <p:childTnLst>
                              <p:par>
                                <p:cTn id="151" presetID="10" presetClass="entr" presetSubtype="0" fill="hold" nodeType="afterEffect">
                                  <p:stCondLst>
                                    <p:cond delay="0"/>
                                  </p:stCondLst>
                                  <p:childTnLst>
                                    <p:set>
                                      <p:cBhvr>
                                        <p:cTn id="152" dur="1" fill="hold">
                                          <p:stCondLst>
                                            <p:cond delay="0"/>
                                          </p:stCondLst>
                                        </p:cTn>
                                        <p:tgtEl>
                                          <p:spTgt spid="237"/>
                                        </p:tgtEl>
                                        <p:attrNameLst>
                                          <p:attrName>style.visibility</p:attrName>
                                        </p:attrNameLst>
                                      </p:cBhvr>
                                      <p:to>
                                        <p:strVal val="visible"/>
                                      </p:to>
                                    </p:set>
                                    <p:animEffect transition="in" filter="fade">
                                      <p:cBhvr>
                                        <p:cTn id="153" dur="250"/>
                                        <p:tgtEl>
                                          <p:spTgt spid="237"/>
                                        </p:tgtEl>
                                      </p:cBhvr>
                                    </p:animEffect>
                                  </p:childTnLst>
                                </p:cTn>
                              </p:par>
                            </p:childTnLst>
                          </p:cTn>
                        </p:par>
                        <p:par>
                          <p:cTn id="154" fill="hold">
                            <p:stCondLst>
                              <p:cond delay="500"/>
                            </p:stCondLst>
                            <p:childTnLst>
                              <p:par>
                                <p:cTn id="155" presetID="10" presetClass="entr" presetSubtype="0" fill="hold" nodeType="afterEffect">
                                  <p:stCondLst>
                                    <p:cond delay="0"/>
                                  </p:stCondLst>
                                  <p:childTnLst>
                                    <p:set>
                                      <p:cBhvr>
                                        <p:cTn id="156" dur="1" fill="hold">
                                          <p:stCondLst>
                                            <p:cond delay="0"/>
                                          </p:stCondLst>
                                        </p:cTn>
                                        <p:tgtEl>
                                          <p:spTgt spid="211"/>
                                        </p:tgtEl>
                                        <p:attrNameLst>
                                          <p:attrName>style.visibility</p:attrName>
                                        </p:attrNameLst>
                                      </p:cBhvr>
                                      <p:to>
                                        <p:strVal val="visible"/>
                                      </p:to>
                                    </p:set>
                                    <p:animEffect transition="in" filter="fade">
                                      <p:cBhvr>
                                        <p:cTn id="157" dur="25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5" grpId="0" animBg="1"/>
      <p:bldP spid="245" grpId="1" animBg="1"/>
      <p:bldP spid="268" grpId="0" animBg="1"/>
      <p:bldP spid="268" grpId="1" animBg="1"/>
      <p:bldP spid="184" grpId="0" animBg="1"/>
      <p:bldP spid="184" grpId="1" animBg="1"/>
      <p:bldP spid="269" grpId="0" animBg="1"/>
      <p:bldP spid="288" grpId="0" animBg="1"/>
      <p:bldP spid="288" grpId="1" animBg="1"/>
      <p:bldP spid="288" grpId="2" animBg="1"/>
      <p:bldP spid="288" grpId="3" animBg="1"/>
      <p:bldP spid="289" grpId="0" animBg="1"/>
      <p:bldP spid="289"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 name="Rectangle 68">
            <a:extLst>
              <a:ext uri="{FF2B5EF4-FFF2-40B4-BE49-F238E27FC236}">
                <a16:creationId xmlns:a16="http://schemas.microsoft.com/office/drawing/2014/main" id="{67B625C9-BB10-40AB-A886-CBA8D40552C4}"/>
              </a:ext>
            </a:extLst>
          </p:cNvPr>
          <p:cNvSpPr>
            <a:spLocks noChangeArrowheads="1"/>
          </p:cNvSpPr>
          <p:nvPr/>
        </p:nvSpPr>
        <p:spPr bwMode="auto">
          <a:xfrm>
            <a:off x="457200" y="1962150"/>
            <a:ext cx="2895600" cy="1645920"/>
          </a:xfrm>
          <a:prstGeom prst="rect">
            <a:avLst/>
          </a:prstGeom>
          <a:solidFill>
            <a:schemeClr val="bg1">
              <a:lumMod val="85000"/>
            </a:schemeClr>
          </a:solidFill>
          <a:ln w="19050" algn="ctr">
            <a:solidFill>
              <a:srgbClr val="646464"/>
            </a:solidFill>
            <a:round/>
            <a:headEnd type="none" w="sm" len="sm"/>
            <a:tailEnd type="triangle" w="med" len="med"/>
          </a:ln>
        </p:spPr>
        <p:txBody>
          <a:bodyPr wrap="none" anchor="ctr"/>
          <a:lstStyle/>
          <a:p>
            <a:endParaRPr lang="en-US" dirty="0"/>
          </a:p>
        </p:txBody>
      </p:sp>
      <p:sp>
        <p:nvSpPr>
          <p:cNvPr id="5" name="Title 4"/>
          <p:cNvSpPr>
            <a:spLocks noGrp="1"/>
          </p:cNvSpPr>
          <p:nvPr>
            <p:ph type="title"/>
          </p:nvPr>
        </p:nvSpPr>
        <p:spPr/>
        <p:txBody>
          <a:bodyPr/>
          <a:lstStyle/>
          <a:p>
            <a:r>
              <a:rPr lang="en-US" dirty="0"/>
              <a:t>INTRA-OPERATOR PARALLELISM</a:t>
            </a:r>
          </a:p>
        </p:txBody>
      </p:sp>
      <p:sp>
        <p:nvSpPr>
          <p:cNvPr id="3" name="Slide Number Placeholder 3">
            <a:extLst>
              <a:ext uri="{FF2B5EF4-FFF2-40B4-BE49-F238E27FC236}">
                <a16:creationId xmlns:a16="http://schemas.microsoft.com/office/drawing/2014/main" id="{A34D7B98-DC44-797E-F48C-6AEC5F9B5900}"/>
              </a:ext>
            </a:extLst>
          </p:cNvPr>
          <p:cNvSpPr>
            <a:spLocks noGrp="1"/>
          </p:cNvSpPr>
          <p:nvPr>
            <p:ph type="sldNum" sz="quarter" idx="4"/>
          </p:nvPr>
        </p:nvSpPr>
        <p:spPr/>
        <p:txBody>
          <a:bodyPr/>
          <a:lstStyle/>
          <a:p>
            <a:pPr algn="r"/>
            <a:fld id="{97DD1AB5-42BA-4E8A-BFEE-435884E16AAB}" type="slidenum">
              <a:rPr lang="en-US" smtClean="0"/>
              <a:pPr algn="r"/>
              <a:t>43</a:t>
            </a:fld>
            <a:endParaRPr lang="en-US" dirty="0"/>
          </a:p>
        </p:txBody>
      </p:sp>
      <p:sp>
        <p:nvSpPr>
          <p:cNvPr id="7" name="Text Box 4"/>
          <p:cNvSpPr txBox="1">
            <a:spLocks noChangeArrowheads="1"/>
          </p:cNvSpPr>
          <p:nvPr/>
        </p:nvSpPr>
        <p:spPr bwMode="auto">
          <a:xfrm>
            <a:off x="457200" y="1136123"/>
            <a:ext cx="2895600" cy="590931"/>
          </a:xfrm>
          <a:prstGeom prst="rect">
            <a:avLst/>
          </a:prstGeom>
          <a:solidFill>
            <a:schemeClr val="bg1">
              <a:lumMod val="85000"/>
            </a:schemeClr>
          </a:solidFill>
          <a:ln w="19050">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 </a:t>
            </a:r>
            <a:r>
              <a:rPr lang="en-US" dirty="0">
                <a:solidFill>
                  <a:schemeClr val="tx1">
                    <a:lumMod val="65000"/>
                    <a:lumOff val="35000"/>
                  </a:schemeClr>
                </a:solidFill>
              </a:rPr>
              <a:t>FROM</a:t>
            </a:r>
            <a:r>
              <a:rPr lang="en-US" b="0" dirty="0">
                <a:solidFill>
                  <a:schemeClr val="tx1">
                    <a:lumMod val="65000"/>
                    <a:lumOff val="35000"/>
                  </a:schemeClr>
                </a:solidFill>
              </a:rPr>
              <a:t> A</a:t>
            </a:r>
          </a:p>
          <a:p>
            <a:r>
              <a:rPr lang="en-US" b="0" dirty="0">
                <a:solidFill>
                  <a:schemeClr val="tx1">
                    <a:lumMod val="65000"/>
                    <a:lumOff val="35000"/>
                  </a:schemeClr>
                </a:solidFill>
              </a:rPr>
              <a:t> </a:t>
            </a:r>
            <a:r>
              <a:rPr lang="en-US" dirty="0">
                <a:solidFill>
                  <a:schemeClr val="tx1">
                    <a:lumMod val="65000"/>
                    <a:lumOff val="35000"/>
                  </a:schemeClr>
                </a:solidFill>
              </a:rPr>
              <a:t>WHERE</a:t>
            </a:r>
            <a:r>
              <a:rPr lang="en-US" b="0" dirty="0">
                <a:solidFill>
                  <a:schemeClr val="tx1">
                    <a:lumMod val="65000"/>
                    <a:lumOff val="35000"/>
                  </a:schemeClr>
                </a:solidFill>
              </a:rPr>
              <a:t> </a:t>
            </a:r>
            <a:r>
              <a:rPr lang="en-US" b="0" dirty="0" err="1">
                <a:solidFill>
                  <a:schemeClr val="tx1">
                    <a:lumMod val="65000"/>
                    <a:lumOff val="35000"/>
                  </a:schemeClr>
                </a:solidFill>
              </a:rPr>
              <a:t>A.val</a:t>
            </a:r>
            <a:r>
              <a:rPr lang="en-US" b="0" dirty="0">
                <a:solidFill>
                  <a:schemeClr val="tx1">
                    <a:lumMod val="65000"/>
                    <a:lumOff val="35000"/>
                  </a:schemeClr>
                </a:solidFill>
              </a:rPr>
              <a:t> &gt; 99</a:t>
            </a:r>
          </a:p>
        </p:txBody>
      </p:sp>
      <p:sp>
        <p:nvSpPr>
          <p:cNvPr id="28" name="Rectangle 68"/>
          <p:cNvSpPr>
            <a:spLocks noChangeArrowheads="1"/>
          </p:cNvSpPr>
          <p:nvPr/>
        </p:nvSpPr>
        <p:spPr bwMode="auto">
          <a:xfrm>
            <a:off x="3810000" y="1136123"/>
            <a:ext cx="4572000" cy="3645427"/>
          </a:xfrm>
          <a:prstGeom prst="rect">
            <a:avLst/>
          </a:prstGeom>
          <a:solidFill>
            <a:schemeClr val="bg1">
              <a:lumMod val="85000"/>
            </a:schemeClr>
          </a:solidFill>
          <a:ln w="28575" algn="ctr">
            <a:noFill/>
            <a:round/>
            <a:headEnd type="none" w="sm" len="sm"/>
            <a:tailEnd type="triangle" w="med" len="med"/>
          </a:ln>
        </p:spPr>
        <p:txBody>
          <a:bodyPr wrap="none" anchor="ctr"/>
          <a:lstStyle/>
          <a:p>
            <a:endParaRPr lang="en-US" dirty="0"/>
          </a:p>
        </p:txBody>
      </p:sp>
      <p:cxnSp>
        <p:nvCxnSpPr>
          <p:cNvPr id="157" name="Straight Connector 36"/>
          <p:cNvCxnSpPr>
            <a:cxnSpLocks noChangeShapeType="1"/>
            <a:stCxn id="156" idx="0"/>
            <a:endCxn id="224" idx="2"/>
          </p:cNvCxnSpPr>
          <p:nvPr/>
        </p:nvCxnSpPr>
        <p:spPr bwMode="auto">
          <a:xfrm rot="5400000" flipH="1" flipV="1">
            <a:off x="5197143" y="1514619"/>
            <a:ext cx="533400" cy="818862"/>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178" name="Straight Connector 36"/>
          <p:cNvCxnSpPr>
            <a:cxnSpLocks noChangeShapeType="1"/>
            <a:stCxn id="177" idx="0"/>
            <a:endCxn id="223" idx="2"/>
          </p:cNvCxnSpPr>
          <p:nvPr/>
        </p:nvCxnSpPr>
        <p:spPr bwMode="auto">
          <a:xfrm flipV="1">
            <a:off x="6096000" y="1658463"/>
            <a:ext cx="0" cy="532287"/>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14" name="Group 13">
            <a:extLst>
              <a:ext uri="{FF2B5EF4-FFF2-40B4-BE49-F238E27FC236}">
                <a16:creationId xmlns:a16="http://schemas.microsoft.com/office/drawing/2014/main" id="{5F941D46-E3C4-427F-9FFA-125961DE34DC}"/>
              </a:ext>
            </a:extLst>
          </p:cNvPr>
          <p:cNvGrpSpPr/>
          <p:nvPr/>
        </p:nvGrpSpPr>
        <p:grpSpPr>
          <a:xfrm>
            <a:off x="4843096" y="2190750"/>
            <a:ext cx="2505809" cy="1344921"/>
            <a:chOff x="5105400" y="2190750"/>
            <a:chExt cx="2505809" cy="1344921"/>
          </a:xfrm>
        </p:grpSpPr>
        <p:sp>
          <p:nvSpPr>
            <p:cNvPr id="30" name="Text Box 13"/>
            <p:cNvSpPr txBox="1">
              <a:spLocks noChangeArrowheads="1"/>
            </p:cNvSpPr>
            <p:nvPr/>
          </p:nvSpPr>
          <p:spPr bwMode="auto">
            <a:xfrm>
              <a:off x="6169792" y="264795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2</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47" name="Text Box 13"/>
            <p:cNvSpPr txBox="1">
              <a:spLocks noChangeArrowheads="1"/>
            </p:cNvSpPr>
            <p:nvPr/>
          </p:nvSpPr>
          <p:spPr bwMode="auto">
            <a:xfrm>
              <a:off x="5128204" y="264795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1</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sp>
          <p:nvSpPr>
            <p:cNvPr id="49" name="Text Box 13"/>
            <p:cNvSpPr txBox="1">
              <a:spLocks noChangeArrowheads="1"/>
            </p:cNvSpPr>
            <p:nvPr/>
          </p:nvSpPr>
          <p:spPr bwMode="auto">
            <a:xfrm>
              <a:off x="7211381" y="2647950"/>
              <a:ext cx="377024" cy="44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t"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nSpc>
                  <a:spcPct val="90000"/>
                </a:lnSpc>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r>
                <a:rPr lang="en-US" sz="2800" u="none" baseline="-25000" dirty="0">
                  <a:solidFill>
                    <a:schemeClr val="tx1">
                      <a:lumMod val="65000"/>
                      <a:lumOff val="35000"/>
                    </a:schemeClr>
                  </a:solidFill>
                  <a:latin typeface="Open Sans Light" pitchFamily="34" charset="0"/>
                  <a:ea typeface="Open Sans Light" pitchFamily="34" charset="0"/>
                  <a:cs typeface="Open Sans Light" pitchFamily="34" charset="0"/>
                </a:rPr>
                <a:t>3</a:t>
              </a:r>
              <a:endParaRPr lang="en-US" sz="2400" u="none" baseline="-25000" dirty="0">
                <a:solidFill>
                  <a:schemeClr val="tx1">
                    <a:lumMod val="65000"/>
                    <a:lumOff val="35000"/>
                  </a:schemeClr>
                </a:solidFill>
                <a:latin typeface="Open Sans Light" pitchFamily="34" charset="0"/>
                <a:ea typeface="Open Sans Light" pitchFamily="34" charset="0"/>
                <a:cs typeface="Open Sans Light" pitchFamily="34" charset="0"/>
              </a:endParaRPr>
            </a:p>
          </p:txBody>
        </p:sp>
        <p:grpSp>
          <p:nvGrpSpPr>
            <p:cNvPr id="159" name="Group 158"/>
            <p:cNvGrpSpPr/>
            <p:nvPr/>
          </p:nvGrpSpPr>
          <p:grpSpPr>
            <a:xfrm>
              <a:off x="5105400" y="3113804"/>
              <a:ext cx="422632" cy="421867"/>
              <a:chOff x="3890865" y="4333755"/>
              <a:chExt cx="422632" cy="421867"/>
            </a:xfrm>
          </p:grpSpPr>
          <p:pic>
            <p:nvPicPr>
              <p:cNvPr id="106" name="Picture 105"/>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90865" y="4333755"/>
                <a:ext cx="422632" cy="421867"/>
              </a:xfrm>
              <a:prstGeom prst="rect">
                <a:avLst/>
              </a:prstGeom>
            </p:spPr>
          </p:pic>
          <p:sp>
            <p:nvSpPr>
              <p:cNvPr id="114" name="TextBox 113"/>
              <p:cNvSpPr txBox="1"/>
              <p:nvPr/>
            </p:nvSpPr>
            <p:spPr>
              <a:xfrm>
                <a:off x="4052488" y="4447740"/>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1</a:t>
                </a:r>
              </a:p>
            </p:txBody>
          </p:sp>
        </p:grpSp>
        <p:grpSp>
          <p:nvGrpSpPr>
            <p:cNvPr id="160" name="Group 159"/>
            <p:cNvGrpSpPr/>
            <p:nvPr/>
          </p:nvGrpSpPr>
          <p:grpSpPr>
            <a:xfrm>
              <a:off x="6146988" y="3113804"/>
              <a:ext cx="422632" cy="421867"/>
              <a:chOff x="4606644" y="4333755"/>
              <a:chExt cx="422632" cy="421867"/>
            </a:xfrm>
          </p:grpSpPr>
          <p:pic>
            <p:nvPicPr>
              <p:cNvPr id="107" name="Picture 106"/>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06644" y="4333755"/>
                <a:ext cx="422632" cy="421867"/>
              </a:xfrm>
              <a:prstGeom prst="rect">
                <a:avLst/>
              </a:prstGeom>
            </p:spPr>
          </p:pic>
          <p:sp>
            <p:nvSpPr>
              <p:cNvPr id="116" name="TextBox 115"/>
              <p:cNvSpPr txBox="1"/>
              <p:nvPr/>
            </p:nvSpPr>
            <p:spPr>
              <a:xfrm>
                <a:off x="4768267" y="4447740"/>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2</a:t>
                </a:r>
              </a:p>
            </p:txBody>
          </p:sp>
        </p:grpSp>
        <p:grpSp>
          <p:nvGrpSpPr>
            <p:cNvPr id="161" name="Group 160"/>
            <p:cNvGrpSpPr/>
            <p:nvPr/>
          </p:nvGrpSpPr>
          <p:grpSpPr>
            <a:xfrm>
              <a:off x="7188577" y="3113804"/>
              <a:ext cx="422632" cy="421867"/>
              <a:chOff x="5322423" y="4333755"/>
              <a:chExt cx="422632" cy="421867"/>
            </a:xfrm>
          </p:grpSpPr>
          <p:pic>
            <p:nvPicPr>
              <p:cNvPr id="108" name="Picture 107"/>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22423" y="4333755"/>
                <a:ext cx="422632" cy="421867"/>
              </a:xfrm>
              <a:prstGeom prst="rect">
                <a:avLst/>
              </a:prstGeom>
            </p:spPr>
          </p:pic>
          <p:sp>
            <p:nvSpPr>
              <p:cNvPr id="117" name="TextBox 116"/>
              <p:cNvSpPr txBox="1"/>
              <p:nvPr/>
            </p:nvSpPr>
            <p:spPr>
              <a:xfrm>
                <a:off x="5484046" y="4447740"/>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3</a:t>
                </a:r>
              </a:p>
            </p:txBody>
          </p:sp>
        </p:grpSp>
        <p:cxnSp>
          <p:nvCxnSpPr>
            <p:cNvPr id="155" name="Straight Connector 36"/>
            <p:cNvCxnSpPr>
              <a:cxnSpLocks noChangeShapeType="1"/>
              <a:stCxn id="47" idx="0"/>
              <a:endCxn id="156" idx="2"/>
            </p:cNvCxnSpPr>
            <p:nvPr/>
          </p:nvCxnSpPr>
          <p:spPr bwMode="auto">
            <a:xfrm flipV="1">
              <a:off x="5316716" y="2417929"/>
              <a:ext cx="0" cy="230021"/>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sp>
          <p:nvSpPr>
            <p:cNvPr id="156" name="Filter Op"/>
            <p:cNvSpPr txBox="1">
              <a:spLocks noChangeArrowheads="1"/>
            </p:cNvSpPr>
            <p:nvPr/>
          </p:nvSpPr>
          <p:spPr bwMode="auto">
            <a:xfrm>
              <a:off x="5204444" y="2190750"/>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76" name="Straight Connector 36"/>
            <p:cNvCxnSpPr>
              <a:cxnSpLocks noChangeShapeType="1"/>
              <a:stCxn id="30" idx="0"/>
              <a:endCxn id="177" idx="2"/>
            </p:cNvCxnSpPr>
            <p:nvPr/>
          </p:nvCxnSpPr>
          <p:spPr bwMode="auto">
            <a:xfrm flipV="1">
              <a:off x="6358304" y="2417929"/>
              <a:ext cx="0" cy="230021"/>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sp>
          <p:nvSpPr>
            <p:cNvPr id="177" name="Filter Op"/>
            <p:cNvSpPr txBox="1">
              <a:spLocks noChangeArrowheads="1"/>
            </p:cNvSpPr>
            <p:nvPr/>
          </p:nvSpPr>
          <p:spPr bwMode="auto">
            <a:xfrm>
              <a:off x="6246032" y="2190750"/>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cxnSp>
          <p:nvCxnSpPr>
            <p:cNvPr id="180" name="Straight Connector 36"/>
            <p:cNvCxnSpPr>
              <a:cxnSpLocks noChangeShapeType="1"/>
              <a:stCxn id="49" idx="0"/>
              <a:endCxn id="181" idx="2"/>
            </p:cNvCxnSpPr>
            <p:nvPr/>
          </p:nvCxnSpPr>
          <p:spPr bwMode="auto">
            <a:xfrm flipV="1">
              <a:off x="7399893" y="2417929"/>
              <a:ext cx="0" cy="230021"/>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sp>
          <p:nvSpPr>
            <p:cNvPr id="181" name="Filter Op"/>
            <p:cNvSpPr txBox="1">
              <a:spLocks noChangeArrowheads="1"/>
            </p:cNvSpPr>
            <p:nvPr/>
          </p:nvSpPr>
          <p:spPr bwMode="auto">
            <a:xfrm>
              <a:off x="7287621" y="2190750"/>
              <a:ext cx="224544" cy="22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91440" rIns="0" bIns="182880" anchor="ct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3200" b="1" u="none" dirty="0">
                  <a:solidFill>
                    <a:schemeClr val="tx1">
                      <a:lumMod val="65000"/>
                      <a:lumOff val="35000"/>
                    </a:schemeClr>
                  </a:solidFill>
                  <a:latin typeface="Symbol" pitchFamily="18" charset="2"/>
                </a:rPr>
                <a:t>s</a:t>
              </a:r>
            </a:p>
          </p:txBody>
        </p:sp>
      </p:grpSp>
      <p:cxnSp>
        <p:nvCxnSpPr>
          <p:cNvPr id="182" name="Straight Connector 36"/>
          <p:cNvCxnSpPr>
            <a:cxnSpLocks noChangeShapeType="1"/>
            <a:stCxn id="181" idx="0"/>
            <a:endCxn id="233" idx="2"/>
          </p:cNvCxnSpPr>
          <p:nvPr/>
        </p:nvCxnSpPr>
        <p:spPr bwMode="auto">
          <a:xfrm rot="16200000" flipV="1">
            <a:off x="6461459" y="1514619"/>
            <a:ext cx="533400" cy="818861"/>
          </a:xfrm>
          <a:prstGeom prst="bent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grpSp>
        <p:nvGrpSpPr>
          <p:cNvPr id="12" name="Group 11">
            <a:extLst>
              <a:ext uri="{FF2B5EF4-FFF2-40B4-BE49-F238E27FC236}">
                <a16:creationId xmlns:a16="http://schemas.microsoft.com/office/drawing/2014/main" id="{36526A9F-1EDC-41DE-8539-E52FA7BDE969}"/>
              </a:ext>
            </a:extLst>
          </p:cNvPr>
          <p:cNvGrpSpPr/>
          <p:nvPr/>
        </p:nvGrpSpPr>
        <p:grpSpPr>
          <a:xfrm>
            <a:off x="1431247" y="2280136"/>
            <a:ext cx="1070177" cy="1129814"/>
            <a:chOff x="1137698" y="3575536"/>
            <a:chExt cx="1070177" cy="1129814"/>
          </a:xfrm>
        </p:grpSpPr>
        <p:sp>
          <p:nvSpPr>
            <p:cNvPr id="187" name="Text Box 13">
              <a:extLst>
                <a:ext uri="{FF2B5EF4-FFF2-40B4-BE49-F238E27FC236}">
                  <a16:creationId xmlns:a16="http://schemas.microsoft.com/office/drawing/2014/main" id="{FB37CC52-4B2C-4BE0-9622-72A05C452E39}"/>
                </a:ext>
              </a:extLst>
            </p:cNvPr>
            <p:cNvSpPr txBox="1">
              <a:spLocks noChangeArrowheads="1"/>
            </p:cNvSpPr>
            <p:nvPr/>
          </p:nvSpPr>
          <p:spPr bwMode="auto">
            <a:xfrm>
              <a:off x="1137698" y="4227551"/>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cxnSp>
          <p:nvCxnSpPr>
            <p:cNvPr id="211" name="Straight Connector 36">
              <a:extLst>
                <a:ext uri="{FF2B5EF4-FFF2-40B4-BE49-F238E27FC236}">
                  <a16:creationId xmlns:a16="http://schemas.microsoft.com/office/drawing/2014/main" id="{13058ABC-CFCD-4E0F-9082-F21D782B22D4}"/>
                </a:ext>
              </a:extLst>
            </p:cNvPr>
            <p:cNvCxnSpPr>
              <a:cxnSpLocks noChangeShapeType="1"/>
              <a:stCxn id="187" idx="0"/>
              <a:endCxn id="153" idx="2"/>
            </p:cNvCxnSpPr>
            <p:nvPr/>
          </p:nvCxnSpPr>
          <p:spPr bwMode="auto">
            <a:xfrm flipH="1" flipV="1">
              <a:off x="1305211" y="3842068"/>
              <a:ext cx="1" cy="385483"/>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11" name="Group 10">
              <a:extLst>
                <a:ext uri="{FF2B5EF4-FFF2-40B4-BE49-F238E27FC236}">
                  <a16:creationId xmlns:a16="http://schemas.microsoft.com/office/drawing/2014/main" id="{0795D124-59A0-4608-BA78-06636682AF13}"/>
                </a:ext>
              </a:extLst>
            </p:cNvPr>
            <p:cNvGrpSpPr/>
            <p:nvPr/>
          </p:nvGrpSpPr>
          <p:grpSpPr>
            <a:xfrm>
              <a:off x="1137698" y="3575536"/>
              <a:ext cx="335026" cy="367814"/>
              <a:chOff x="1221455" y="3727936"/>
              <a:chExt cx="335026" cy="367814"/>
            </a:xfrm>
          </p:grpSpPr>
          <p:sp>
            <p:nvSpPr>
              <p:cNvPr id="216" name="Text Box 20">
                <a:extLst>
                  <a:ext uri="{FF2B5EF4-FFF2-40B4-BE49-F238E27FC236}">
                    <a16:creationId xmlns:a16="http://schemas.microsoft.com/office/drawing/2014/main" id="{733FEDFF-EE55-415A-A888-6D19DC469D30}"/>
                  </a:ext>
                </a:extLst>
              </p:cNvPr>
              <p:cNvSpPr txBox="1">
                <a:spLocks noChangeArrowheads="1"/>
              </p:cNvSpPr>
              <p:nvPr/>
            </p:nvSpPr>
            <p:spPr bwMode="auto">
              <a:xfrm>
                <a:off x="1221455" y="3727936"/>
                <a:ext cx="335026" cy="36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spcBef>
                    <a:spcPct val="50000"/>
                  </a:spcBef>
                </a:pPr>
                <a:r>
                  <a:rPr lang="en-US" sz="4400" b="1" u="none" dirty="0">
                    <a:solidFill>
                      <a:schemeClr val="tx1">
                        <a:lumMod val="65000"/>
                        <a:lumOff val="35000"/>
                      </a:schemeClr>
                    </a:solidFill>
                    <a:latin typeface="Symbol" pitchFamily="18" charset="2"/>
                  </a:rPr>
                  <a:t>s</a:t>
                </a:r>
                <a:endParaRPr lang="en-US" sz="4000" b="1" u="none" dirty="0">
                  <a:solidFill>
                    <a:schemeClr val="tx1">
                      <a:lumMod val="65000"/>
                      <a:lumOff val="35000"/>
                    </a:schemeClr>
                  </a:solidFill>
                  <a:latin typeface="Symbol" pitchFamily="18" charset="2"/>
                </a:endParaRPr>
              </a:p>
            </p:txBody>
          </p:sp>
          <p:sp>
            <p:nvSpPr>
              <p:cNvPr id="153" name="mark" hidden="1">
                <a:extLst>
                  <a:ext uri="{FF2B5EF4-FFF2-40B4-BE49-F238E27FC236}">
                    <a16:creationId xmlns:a16="http://schemas.microsoft.com/office/drawing/2014/main" id="{F1BFE240-D2F8-4C02-BAE8-D2C324D10B75}"/>
                  </a:ext>
                </a:extLst>
              </p:cNvPr>
              <p:cNvSpPr/>
              <p:nvPr/>
            </p:nvSpPr>
            <p:spPr>
              <a:xfrm>
                <a:off x="1366108" y="3948748"/>
                <a:ext cx="45720" cy="45720"/>
              </a:xfrm>
              <a:prstGeom prst="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sz="2000" dirty="0">
                  <a:solidFill>
                    <a:schemeClr val="tx1">
                      <a:lumMod val="65000"/>
                      <a:lumOff val="35000"/>
                    </a:schemeClr>
                  </a:solidFill>
                  <a:latin typeface="Consolas" pitchFamily="49" charset="0"/>
                  <a:ea typeface="Open Sans Light" pitchFamily="34" charset="0"/>
                  <a:cs typeface="Consolas" pitchFamily="49" charset="0"/>
                </a:endParaRPr>
              </a:p>
            </p:txBody>
          </p:sp>
        </p:grpSp>
        <p:sp>
          <p:nvSpPr>
            <p:cNvPr id="219" name="TextBox 71">
              <a:extLst>
                <a:ext uri="{FF2B5EF4-FFF2-40B4-BE49-F238E27FC236}">
                  <a16:creationId xmlns:a16="http://schemas.microsoft.com/office/drawing/2014/main" id="{CA76B0E9-F035-41A8-B849-37C1550339E4}"/>
                </a:ext>
              </a:extLst>
            </p:cNvPr>
            <p:cNvSpPr txBox="1">
              <a:spLocks noChangeArrowheads="1"/>
            </p:cNvSpPr>
            <p:nvPr/>
          </p:nvSpPr>
          <p:spPr bwMode="auto">
            <a:xfrm>
              <a:off x="1489730" y="359262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l"/>
              <a:r>
                <a:rPr lang="en-US" sz="1400" u="none" dirty="0">
                  <a:solidFill>
                    <a:schemeClr val="accent1"/>
                  </a:solidFill>
                  <a:latin typeface="Inconsolata" panose="00000509000000000000" pitchFamily="49" charset="0"/>
                  <a:cs typeface="Consolas" pitchFamily="49" charset="0"/>
                </a:rPr>
                <a:t>value&gt;99</a:t>
              </a:r>
            </a:p>
          </p:txBody>
        </p:sp>
      </p:grpSp>
      <p:grpSp>
        <p:nvGrpSpPr>
          <p:cNvPr id="20" name="Exchange OP">
            <a:extLst>
              <a:ext uri="{FF2B5EF4-FFF2-40B4-BE49-F238E27FC236}">
                <a16:creationId xmlns:a16="http://schemas.microsoft.com/office/drawing/2014/main" id="{543C7D96-4FE0-4F0A-9E5E-915C044F722C}"/>
              </a:ext>
            </a:extLst>
          </p:cNvPr>
          <p:cNvGrpSpPr/>
          <p:nvPr/>
        </p:nvGrpSpPr>
        <p:grpSpPr>
          <a:xfrm>
            <a:off x="5638800" y="1428750"/>
            <a:ext cx="914400" cy="229713"/>
            <a:chOff x="4642738" y="2571750"/>
            <a:chExt cx="914400" cy="229713"/>
          </a:xfrm>
        </p:grpSpPr>
        <p:grpSp>
          <p:nvGrpSpPr>
            <p:cNvPr id="222" name="Group 221">
              <a:extLst>
                <a:ext uri="{FF2B5EF4-FFF2-40B4-BE49-F238E27FC236}">
                  <a16:creationId xmlns:a16="http://schemas.microsoft.com/office/drawing/2014/main" id="{E1CEB8CD-7B38-4C4C-BDED-63A81A62DA79}"/>
                </a:ext>
              </a:extLst>
            </p:cNvPr>
            <p:cNvGrpSpPr/>
            <p:nvPr/>
          </p:nvGrpSpPr>
          <p:grpSpPr>
            <a:xfrm>
              <a:off x="4816252" y="2571750"/>
              <a:ext cx="567373" cy="228600"/>
              <a:chOff x="4029955" y="2832782"/>
              <a:chExt cx="567373" cy="228600"/>
            </a:xfrm>
          </p:grpSpPr>
          <p:sp>
            <p:nvSpPr>
              <p:cNvPr id="224" name="Rectangle 223">
                <a:extLst>
                  <a:ext uri="{FF2B5EF4-FFF2-40B4-BE49-F238E27FC236}">
                    <a16:creationId xmlns:a16="http://schemas.microsoft.com/office/drawing/2014/main" id="{224EAB27-5055-48E7-B754-AB38469FD1D0}"/>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2" name="Rectangle 231">
                <a:extLst>
                  <a:ext uri="{FF2B5EF4-FFF2-40B4-BE49-F238E27FC236}">
                    <a16:creationId xmlns:a16="http://schemas.microsoft.com/office/drawing/2014/main" id="{38D10AEC-B09B-422E-AC05-61F8A04CF38B}"/>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3" name="Rectangle 232">
                <a:extLst>
                  <a:ext uri="{FF2B5EF4-FFF2-40B4-BE49-F238E27FC236}">
                    <a16:creationId xmlns:a16="http://schemas.microsoft.com/office/drawing/2014/main" id="{76C32BEF-274C-4652-8A9B-D9FD41F5D3B1}"/>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23" name="Rectangle 222">
              <a:extLst>
                <a:ext uri="{FF2B5EF4-FFF2-40B4-BE49-F238E27FC236}">
                  <a16:creationId xmlns:a16="http://schemas.microsoft.com/office/drawing/2014/main" id="{A484BF75-F03F-4769-8350-D9F19A753233}"/>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grpSp>
        <p:nvGrpSpPr>
          <p:cNvPr id="2" name="Group 1">
            <a:extLst>
              <a:ext uri="{FF2B5EF4-FFF2-40B4-BE49-F238E27FC236}">
                <a16:creationId xmlns:a16="http://schemas.microsoft.com/office/drawing/2014/main" id="{AB1DC178-8776-4B52-B7FB-054E6970B63C}"/>
              </a:ext>
            </a:extLst>
          </p:cNvPr>
          <p:cNvGrpSpPr/>
          <p:nvPr/>
        </p:nvGrpSpPr>
        <p:grpSpPr>
          <a:xfrm>
            <a:off x="4495800" y="3975674"/>
            <a:ext cx="2957462" cy="548640"/>
            <a:chOff x="4982578" y="3793394"/>
            <a:chExt cx="2957462" cy="548640"/>
          </a:xfrm>
        </p:grpSpPr>
        <p:sp>
          <p:nvSpPr>
            <p:cNvPr id="237" name="Page">
              <a:extLst>
                <a:ext uri="{FF2B5EF4-FFF2-40B4-BE49-F238E27FC236}">
                  <a16:creationId xmlns:a16="http://schemas.microsoft.com/office/drawing/2014/main" id="{A3B88C25-87D3-4FA2-AD96-3C994659B5EC}"/>
                </a:ext>
              </a:extLst>
            </p:cNvPr>
            <p:cNvSpPr/>
            <p:nvPr/>
          </p:nvSpPr>
          <p:spPr>
            <a:xfrm>
              <a:off x="4982578" y="3793394"/>
              <a:ext cx="548640" cy="54864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bIns="0" rtlCol="0" anchor="ctr" anchorCtr="0">
              <a:noAutofit/>
            </a:bodyPr>
            <a:lstStyle/>
            <a:p>
              <a:pPr algn="ctr"/>
              <a:r>
                <a:rPr lang="en-US" sz="2800" b="1" dirty="0">
                  <a:solidFill>
                    <a:schemeClr val="tx1">
                      <a:lumMod val="65000"/>
                      <a:lumOff val="35000"/>
                    </a:schemeClr>
                  </a:solidFill>
                  <a:latin typeface="Inconsolata" panose="00000509000000000000" pitchFamily="49" charset="0"/>
                </a:rPr>
                <a:t>1</a:t>
              </a:r>
            </a:p>
          </p:txBody>
        </p:sp>
        <p:sp>
          <p:nvSpPr>
            <p:cNvPr id="60" name="Page">
              <a:extLst>
                <a:ext uri="{FF2B5EF4-FFF2-40B4-BE49-F238E27FC236}">
                  <a16:creationId xmlns:a16="http://schemas.microsoft.com/office/drawing/2014/main" id="{552C5629-8194-46E1-BD71-1F65E9D19265}"/>
                </a:ext>
              </a:extLst>
            </p:cNvPr>
            <p:cNvSpPr/>
            <p:nvPr/>
          </p:nvSpPr>
          <p:spPr>
            <a:xfrm>
              <a:off x="5584784" y="3793394"/>
              <a:ext cx="548640" cy="54864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bIns="0" rtlCol="0" anchor="ctr" anchorCtr="0">
              <a:noAutofit/>
            </a:bodyPr>
            <a:lstStyle/>
            <a:p>
              <a:pPr algn="ctr"/>
              <a:r>
                <a:rPr lang="en-US" sz="2800" b="1" dirty="0">
                  <a:solidFill>
                    <a:schemeClr val="tx1">
                      <a:lumMod val="65000"/>
                      <a:lumOff val="35000"/>
                    </a:schemeClr>
                  </a:solidFill>
                  <a:latin typeface="Inconsolata" panose="00000509000000000000" pitchFamily="49" charset="0"/>
                </a:rPr>
                <a:t>2</a:t>
              </a:r>
            </a:p>
          </p:txBody>
        </p:sp>
        <p:sp>
          <p:nvSpPr>
            <p:cNvPr id="61" name="Page">
              <a:extLst>
                <a:ext uri="{FF2B5EF4-FFF2-40B4-BE49-F238E27FC236}">
                  <a16:creationId xmlns:a16="http://schemas.microsoft.com/office/drawing/2014/main" id="{889DCC5C-5C3B-420D-A539-8B6E176FCC5F}"/>
                </a:ext>
              </a:extLst>
            </p:cNvPr>
            <p:cNvSpPr/>
            <p:nvPr/>
          </p:nvSpPr>
          <p:spPr>
            <a:xfrm>
              <a:off x="6186990" y="3793394"/>
              <a:ext cx="548640" cy="54864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bIns="0" rtlCol="0" anchor="ctr" anchorCtr="0">
              <a:noAutofit/>
            </a:bodyPr>
            <a:lstStyle/>
            <a:p>
              <a:pPr algn="ctr"/>
              <a:r>
                <a:rPr lang="en-US" sz="2800" b="1" dirty="0">
                  <a:solidFill>
                    <a:schemeClr val="tx1">
                      <a:lumMod val="65000"/>
                      <a:lumOff val="35000"/>
                    </a:schemeClr>
                  </a:solidFill>
                  <a:latin typeface="Inconsolata" panose="00000509000000000000" pitchFamily="49" charset="0"/>
                </a:rPr>
                <a:t>3</a:t>
              </a:r>
            </a:p>
          </p:txBody>
        </p:sp>
        <p:sp>
          <p:nvSpPr>
            <p:cNvPr id="62" name="Page">
              <a:extLst>
                <a:ext uri="{FF2B5EF4-FFF2-40B4-BE49-F238E27FC236}">
                  <a16:creationId xmlns:a16="http://schemas.microsoft.com/office/drawing/2014/main" id="{62A2B15B-AB1C-43BE-8250-988B8FE3D9BA}"/>
                </a:ext>
              </a:extLst>
            </p:cNvPr>
            <p:cNvSpPr/>
            <p:nvPr/>
          </p:nvSpPr>
          <p:spPr>
            <a:xfrm>
              <a:off x="6789196" y="3793394"/>
              <a:ext cx="548640" cy="54864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bIns="0" rtlCol="0" anchor="ctr" anchorCtr="0">
              <a:noAutofit/>
            </a:bodyPr>
            <a:lstStyle/>
            <a:p>
              <a:pPr algn="ctr"/>
              <a:r>
                <a:rPr lang="en-US" sz="2800" b="1" dirty="0">
                  <a:solidFill>
                    <a:schemeClr val="tx1">
                      <a:lumMod val="65000"/>
                      <a:lumOff val="35000"/>
                    </a:schemeClr>
                  </a:solidFill>
                  <a:latin typeface="Inconsolata" panose="00000509000000000000" pitchFamily="49" charset="0"/>
                </a:rPr>
                <a:t>4</a:t>
              </a:r>
            </a:p>
          </p:txBody>
        </p:sp>
        <p:sp>
          <p:nvSpPr>
            <p:cNvPr id="63" name="Page">
              <a:extLst>
                <a:ext uri="{FF2B5EF4-FFF2-40B4-BE49-F238E27FC236}">
                  <a16:creationId xmlns:a16="http://schemas.microsoft.com/office/drawing/2014/main" id="{33D351EB-5220-41DB-88FD-B5329CDFB6F1}"/>
                </a:ext>
              </a:extLst>
            </p:cNvPr>
            <p:cNvSpPr/>
            <p:nvPr/>
          </p:nvSpPr>
          <p:spPr>
            <a:xfrm>
              <a:off x="7391400" y="3793394"/>
              <a:ext cx="548640" cy="548640"/>
            </a:xfrm>
            <a:prstGeom prst="rect">
              <a:avLst/>
            </a:prstGeom>
            <a:solidFill>
              <a:schemeClr val="accent6"/>
            </a:solidFill>
            <a:ln>
              <a:solidFill>
                <a:srgbClr val="646464"/>
              </a:solidFill>
            </a:ln>
          </p:spPr>
          <p:style>
            <a:lnRef idx="2">
              <a:schemeClr val="accent2">
                <a:shade val="50000"/>
              </a:schemeClr>
            </a:lnRef>
            <a:fillRef idx="1">
              <a:schemeClr val="accent2"/>
            </a:fillRef>
            <a:effectRef idx="0">
              <a:schemeClr val="accent2"/>
            </a:effectRef>
            <a:fontRef idx="minor">
              <a:schemeClr val="lt1"/>
            </a:fontRef>
          </p:style>
          <p:txBody>
            <a:bodyPr wrap="square" lIns="45720" tIns="0" rIns="45720" bIns="0" rtlCol="0" anchor="ctr" anchorCtr="0">
              <a:noAutofit/>
            </a:bodyPr>
            <a:lstStyle/>
            <a:p>
              <a:pPr algn="ctr"/>
              <a:r>
                <a:rPr lang="en-US" sz="2800" b="1" dirty="0">
                  <a:solidFill>
                    <a:schemeClr val="tx1">
                      <a:lumMod val="65000"/>
                      <a:lumOff val="35000"/>
                    </a:schemeClr>
                  </a:solidFill>
                  <a:latin typeface="Inconsolata" panose="00000509000000000000" pitchFamily="49" charset="0"/>
                </a:rPr>
                <a:t>5</a:t>
              </a:r>
            </a:p>
          </p:txBody>
        </p:sp>
      </p:grpSp>
      <p:grpSp>
        <p:nvGrpSpPr>
          <p:cNvPr id="66" name="Group 65">
            <a:extLst>
              <a:ext uri="{FF2B5EF4-FFF2-40B4-BE49-F238E27FC236}">
                <a16:creationId xmlns:a16="http://schemas.microsoft.com/office/drawing/2014/main" id="{BA78092C-9DE4-4301-8676-BBDD8789B505}"/>
              </a:ext>
            </a:extLst>
          </p:cNvPr>
          <p:cNvGrpSpPr/>
          <p:nvPr/>
        </p:nvGrpSpPr>
        <p:grpSpPr>
          <a:xfrm>
            <a:off x="7381536" y="3897630"/>
            <a:ext cx="526970" cy="731520"/>
            <a:chOff x="7466405" y="3999291"/>
            <a:chExt cx="526970" cy="731520"/>
          </a:xfrm>
        </p:grpSpPr>
        <p:sp>
          <p:nvSpPr>
            <p:cNvPr id="67" name="TextBox 66">
              <a:extLst>
                <a:ext uri="{FF2B5EF4-FFF2-40B4-BE49-F238E27FC236}">
                  <a16:creationId xmlns:a16="http://schemas.microsoft.com/office/drawing/2014/main" id="{EF2DE7D2-FE36-4567-8D98-C7666CC9F429}"/>
                </a:ext>
              </a:extLst>
            </p:cNvPr>
            <p:cNvSpPr txBox="1"/>
            <p:nvPr/>
          </p:nvSpPr>
          <p:spPr>
            <a:xfrm rot="5400000">
              <a:off x="7588456" y="4259647"/>
              <a:ext cx="548227" cy="26161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r>
                <a:rPr lang="en-US" b="1" i="1" dirty="0">
                  <a:solidFill>
                    <a:schemeClr val="accent1"/>
                  </a:solidFill>
                  <a:latin typeface="Crimson Text" panose="02000503000000000000" pitchFamily="2" charset="0"/>
                </a:rPr>
                <a:t>Pages</a:t>
              </a:r>
            </a:p>
          </p:txBody>
        </p:sp>
        <p:sp>
          <p:nvSpPr>
            <p:cNvPr id="68" name="Right Brace 67">
              <a:extLst>
                <a:ext uri="{FF2B5EF4-FFF2-40B4-BE49-F238E27FC236}">
                  <a16:creationId xmlns:a16="http://schemas.microsoft.com/office/drawing/2014/main" id="{7C954932-0C1D-40FD-853A-BF054F864547}"/>
                </a:ext>
              </a:extLst>
            </p:cNvPr>
            <p:cNvSpPr>
              <a:spLocks/>
            </p:cNvSpPr>
            <p:nvPr/>
          </p:nvSpPr>
          <p:spPr bwMode="auto">
            <a:xfrm flipV="1">
              <a:off x="7466405" y="3999291"/>
              <a:ext cx="274320" cy="731520"/>
            </a:xfrm>
            <a:prstGeom prst="rightBrace">
              <a:avLst>
                <a:gd name="adj1" fmla="val 8339"/>
                <a:gd name="adj2" fmla="val 5000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sz="2100">
                <a:solidFill>
                  <a:schemeClr val="accent1"/>
                </a:solidFill>
              </a:endParaRPr>
            </a:p>
          </p:txBody>
        </p:sp>
      </p:grpSp>
      <p:cxnSp>
        <p:nvCxnSpPr>
          <p:cNvPr id="77" name="Straight Connector 36">
            <a:extLst>
              <a:ext uri="{FF2B5EF4-FFF2-40B4-BE49-F238E27FC236}">
                <a16:creationId xmlns:a16="http://schemas.microsoft.com/office/drawing/2014/main" id="{C8A32BC8-7A39-4AD7-8347-B890FE0B1D61}"/>
              </a:ext>
            </a:extLst>
          </p:cNvPr>
          <p:cNvCxnSpPr>
            <a:cxnSpLocks noChangeShapeType="1"/>
            <a:stCxn id="223" idx="0"/>
          </p:cNvCxnSpPr>
          <p:nvPr/>
        </p:nvCxnSpPr>
        <p:spPr bwMode="auto">
          <a:xfrm flipV="1">
            <a:off x="6096000" y="1245870"/>
            <a:ext cx="0" cy="182880"/>
          </a:xfrm>
          <a:prstGeom prst="line">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2" name="Straight Connector 36">
            <a:extLst>
              <a:ext uri="{FF2B5EF4-FFF2-40B4-BE49-F238E27FC236}">
                <a16:creationId xmlns:a16="http://schemas.microsoft.com/office/drawing/2014/main" id="{D5561588-E554-4BA6-8A39-315BA3C5C305}"/>
              </a:ext>
            </a:extLst>
          </p:cNvPr>
          <p:cNvCxnSpPr>
            <a:cxnSpLocks noChangeShapeType="1"/>
            <a:stCxn id="237" idx="0"/>
            <a:endCxn id="106" idx="2"/>
          </p:cNvCxnSpPr>
          <p:nvPr/>
        </p:nvCxnSpPr>
        <p:spPr bwMode="auto">
          <a:xfrm rot="5400000" flipH="1" flipV="1">
            <a:off x="4692456" y="3613718"/>
            <a:ext cx="439620" cy="284292"/>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5" name="Straight Connector 36">
            <a:extLst>
              <a:ext uri="{FF2B5EF4-FFF2-40B4-BE49-F238E27FC236}">
                <a16:creationId xmlns:a16="http://schemas.microsoft.com/office/drawing/2014/main" id="{CC86C8FE-B8D2-419B-ADBF-F68C5C11336D}"/>
              </a:ext>
            </a:extLst>
          </p:cNvPr>
          <p:cNvCxnSpPr>
            <a:cxnSpLocks noChangeShapeType="1"/>
            <a:stCxn id="60" idx="0"/>
            <a:endCxn id="107" idx="2"/>
          </p:cNvCxnSpPr>
          <p:nvPr/>
        </p:nvCxnSpPr>
        <p:spPr bwMode="auto">
          <a:xfrm rot="5400000" flipH="1" flipV="1">
            <a:off x="5514353" y="3394027"/>
            <a:ext cx="439620" cy="723674"/>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88" name="Straight Connector 36">
            <a:extLst>
              <a:ext uri="{FF2B5EF4-FFF2-40B4-BE49-F238E27FC236}">
                <a16:creationId xmlns:a16="http://schemas.microsoft.com/office/drawing/2014/main" id="{F5489083-F927-4FEC-B2AF-5E3642DC7A6F}"/>
              </a:ext>
            </a:extLst>
          </p:cNvPr>
          <p:cNvCxnSpPr>
            <a:cxnSpLocks noChangeShapeType="1"/>
            <a:stCxn id="61" idx="0"/>
            <a:endCxn id="108" idx="2"/>
          </p:cNvCxnSpPr>
          <p:nvPr/>
        </p:nvCxnSpPr>
        <p:spPr bwMode="auto">
          <a:xfrm rot="5400000" flipH="1" flipV="1">
            <a:off x="6336250" y="3174336"/>
            <a:ext cx="439620" cy="1163057"/>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91" name="Straight Connector 36">
            <a:extLst>
              <a:ext uri="{FF2B5EF4-FFF2-40B4-BE49-F238E27FC236}">
                <a16:creationId xmlns:a16="http://schemas.microsoft.com/office/drawing/2014/main" id="{550F75A3-D334-4FD2-A197-F45D140C7991}"/>
              </a:ext>
            </a:extLst>
          </p:cNvPr>
          <p:cNvCxnSpPr>
            <a:cxnSpLocks noChangeShapeType="1"/>
            <a:stCxn id="63" idx="0"/>
            <a:endCxn id="106" idx="2"/>
          </p:cNvCxnSpPr>
          <p:nvPr/>
        </p:nvCxnSpPr>
        <p:spPr bwMode="auto">
          <a:xfrm rot="16200000" flipV="1">
            <a:off x="5896867" y="2693599"/>
            <a:ext cx="439620" cy="2124530"/>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cxnSp>
        <p:nvCxnSpPr>
          <p:cNvPr id="94" name="Straight Connector 36">
            <a:extLst>
              <a:ext uri="{FF2B5EF4-FFF2-40B4-BE49-F238E27FC236}">
                <a16:creationId xmlns:a16="http://schemas.microsoft.com/office/drawing/2014/main" id="{F7717107-F00A-4839-840E-F4DA509FBFA8}"/>
              </a:ext>
            </a:extLst>
          </p:cNvPr>
          <p:cNvCxnSpPr>
            <a:cxnSpLocks noChangeShapeType="1"/>
            <a:stCxn id="62" idx="0"/>
            <a:endCxn id="107" idx="2"/>
          </p:cNvCxnSpPr>
          <p:nvPr/>
        </p:nvCxnSpPr>
        <p:spPr bwMode="auto">
          <a:xfrm rot="16200000" flipV="1">
            <a:off x="6116559" y="3515495"/>
            <a:ext cx="439620" cy="480738"/>
          </a:xfrm>
          <a:prstGeom prst="curvedConnector3">
            <a:avLst>
              <a:gd name="adj1" fmla="val 50000"/>
            </a:avLst>
          </a:prstGeom>
          <a:noFill/>
          <a:ln w="31750" algn="ctr">
            <a:solidFill>
              <a:schemeClr val="accent1"/>
            </a:solidFill>
            <a:round/>
            <a:headEnd type="none" w="sm" len="sm"/>
            <a:tailEnd type="triangle" w="med" len="med"/>
          </a:ln>
          <a:extLst>
            <a:ext uri="{909E8E84-426E-40DD-AFC4-6F175D3DCCD1}">
              <a14:hiddenFill xmlns:a14="http://schemas.microsoft.com/office/drawing/2010/main">
                <a:noFill/>
              </a14:hiddenFill>
            </a:ext>
          </a:extLst>
        </p:spPr>
      </p:cxnSp>
      <p:sp>
        <p:nvSpPr>
          <p:cNvPr id="99" name="Highlight Box">
            <a:extLst>
              <a:ext uri="{FF2B5EF4-FFF2-40B4-BE49-F238E27FC236}">
                <a16:creationId xmlns:a16="http://schemas.microsoft.com/office/drawing/2014/main" id="{0B979155-FEE1-4534-8AC4-ACF074966E3D}"/>
              </a:ext>
            </a:extLst>
          </p:cNvPr>
          <p:cNvSpPr/>
          <p:nvPr/>
        </p:nvSpPr>
        <p:spPr>
          <a:xfrm>
            <a:off x="4689976" y="2138309"/>
            <a:ext cx="726550" cy="1005840"/>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A5D666DC-ED57-4DA4-AB48-527B06692A80}"/>
              </a:ext>
            </a:extLst>
          </p:cNvPr>
          <p:cNvSpPr txBox="1"/>
          <p:nvPr/>
        </p:nvSpPr>
        <p:spPr>
          <a:xfrm>
            <a:off x="3914998" y="1916205"/>
            <a:ext cx="961802" cy="261610"/>
          </a:xfrm>
          <a:prstGeom prst="rect">
            <a:avLst/>
          </a:prstGeom>
          <a:noFill/>
        </p:spPr>
        <p:txBody>
          <a:bodyPr wrap="none" lIns="0" tIns="0" rIns="0" bIns="0" rtlCol="0" anchor="ctr" anchorCtr="0">
            <a:spAutoFit/>
          </a:bodyPr>
          <a:lstStyle>
            <a:defPPr>
              <a:defRPr lang="en-US"/>
            </a:defPPr>
            <a:lvl1pPr>
              <a:lnSpc>
                <a:spcPct val="80000"/>
              </a:lnSpc>
              <a:defRPr sz="2000">
                <a:solidFill>
                  <a:srgbClr val="646464"/>
                </a:solidFill>
                <a:latin typeface="Proxima Nova Rg" panose="02000506030000020004" pitchFamily="50" charset="0"/>
              </a:defRPr>
            </a:lvl1pPr>
          </a:lstStyle>
          <a:p>
            <a:r>
              <a:rPr lang="en-US" b="1" i="1" dirty="0">
                <a:solidFill>
                  <a:schemeClr val="accent1"/>
                </a:solidFill>
                <a:latin typeface="Crimson Text" panose="02000503000000000000" pitchFamily="2" charset="0"/>
              </a:rPr>
              <a:t>Fragment</a:t>
            </a:r>
          </a:p>
        </p:txBody>
      </p:sp>
      <p:cxnSp>
        <p:nvCxnSpPr>
          <p:cNvPr id="64" name="2-&gt;3">
            <a:extLst>
              <a:ext uri="{FF2B5EF4-FFF2-40B4-BE49-F238E27FC236}">
                <a16:creationId xmlns:a16="http://schemas.microsoft.com/office/drawing/2014/main" id="{95C9E4EC-7484-45FA-8FF8-12BE21029A78}"/>
              </a:ext>
            </a:extLst>
          </p:cNvPr>
          <p:cNvCxnSpPr>
            <a:cxnSpLocks noChangeShapeType="1"/>
            <a:stCxn id="223" idx="1"/>
            <a:endCxn id="156" idx="1"/>
          </p:cNvCxnSpPr>
          <p:nvPr/>
        </p:nvCxnSpPr>
        <p:spPr bwMode="auto">
          <a:xfrm rot="10800000" flipV="1">
            <a:off x="4942140" y="1543606"/>
            <a:ext cx="696660" cy="760733"/>
          </a:xfrm>
          <a:prstGeom prst="curvedConnector3">
            <a:avLst>
              <a:gd name="adj1" fmla="val 132814"/>
            </a:avLst>
          </a:prstGeom>
          <a:noFill/>
          <a:ln w="3175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65" name="2-&gt;3">
            <a:extLst>
              <a:ext uri="{FF2B5EF4-FFF2-40B4-BE49-F238E27FC236}">
                <a16:creationId xmlns:a16="http://schemas.microsoft.com/office/drawing/2014/main" id="{B509A9CD-D5A4-47BB-87B1-DEDC2C8D3040}"/>
              </a:ext>
            </a:extLst>
          </p:cNvPr>
          <p:cNvCxnSpPr>
            <a:cxnSpLocks noChangeShapeType="1"/>
            <a:stCxn id="156" idx="3"/>
            <a:endCxn id="47" idx="3"/>
          </p:cNvCxnSpPr>
          <p:nvPr/>
        </p:nvCxnSpPr>
        <p:spPr bwMode="auto">
          <a:xfrm>
            <a:off x="5166684" y="2304340"/>
            <a:ext cx="76240" cy="564999"/>
          </a:xfrm>
          <a:prstGeom prst="curvedConnector3">
            <a:avLst>
              <a:gd name="adj1" fmla="val 399843"/>
            </a:avLst>
          </a:prstGeom>
          <a:noFill/>
          <a:ln w="3175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69" name="TextBox 70">
            <a:extLst>
              <a:ext uri="{FF2B5EF4-FFF2-40B4-BE49-F238E27FC236}">
                <a16:creationId xmlns:a16="http://schemas.microsoft.com/office/drawing/2014/main" id="{F7CF6F67-9F4F-4155-BD67-C6D840CF7B58}"/>
              </a:ext>
            </a:extLst>
          </p:cNvPr>
          <p:cNvSpPr txBox="1">
            <a:spLocks noChangeArrowheads="1"/>
          </p:cNvSpPr>
          <p:nvPr/>
        </p:nvSpPr>
        <p:spPr bwMode="auto">
          <a:xfrm>
            <a:off x="4858369" y="1403855"/>
            <a:ext cx="4161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9144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1400" b="1" i="1" u="none" dirty="0">
                <a:solidFill>
                  <a:schemeClr val="accent1"/>
                </a:solidFill>
                <a:latin typeface="Crimson Text" panose="02000503000000000000" pitchFamily="2" charset="0"/>
                <a:cs typeface="Consolas" pitchFamily="49" charset="0"/>
              </a:rPr>
              <a:t>Next</a:t>
            </a:r>
          </a:p>
        </p:txBody>
      </p:sp>
      <p:sp>
        <p:nvSpPr>
          <p:cNvPr id="70" name="TextBox 70">
            <a:extLst>
              <a:ext uri="{FF2B5EF4-FFF2-40B4-BE49-F238E27FC236}">
                <a16:creationId xmlns:a16="http://schemas.microsoft.com/office/drawing/2014/main" id="{C1E6E1DE-5634-4056-ABFD-0E12260CEFA9}"/>
              </a:ext>
            </a:extLst>
          </p:cNvPr>
          <p:cNvSpPr txBox="1">
            <a:spLocks noChangeArrowheads="1"/>
          </p:cNvSpPr>
          <p:nvPr/>
        </p:nvSpPr>
        <p:spPr bwMode="auto">
          <a:xfrm>
            <a:off x="5461392" y="2260700"/>
            <a:ext cx="4161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91440" bIns="0" anchor="ctr">
            <a:sp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r>
              <a:rPr lang="en-US" sz="1400" b="1" i="1" u="none" dirty="0">
                <a:solidFill>
                  <a:schemeClr val="accent1"/>
                </a:solidFill>
                <a:latin typeface="Crimson Text" panose="02000503000000000000" pitchFamily="2" charset="0"/>
                <a:cs typeface="Consolas" pitchFamily="49" charset="0"/>
              </a:rPr>
              <a:t>Next</a:t>
            </a:r>
          </a:p>
        </p:txBody>
      </p:sp>
      <p:cxnSp>
        <p:nvCxnSpPr>
          <p:cNvPr id="71" name="2-&gt;3">
            <a:extLst>
              <a:ext uri="{FF2B5EF4-FFF2-40B4-BE49-F238E27FC236}">
                <a16:creationId xmlns:a16="http://schemas.microsoft.com/office/drawing/2014/main" id="{95497F63-7D96-400B-A1C4-657DABD5D37F}"/>
              </a:ext>
            </a:extLst>
          </p:cNvPr>
          <p:cNvCxnSpPr>
            <a:cxnSpLocks noChangeShapeType="1"/>
            <a:stCxn id="223" idx="2"/>
            <a:endCxn id="177" idx="1"/>
          </p:cNvCxnSpPr>
          <p:nvPr/>
        </p:nvCxnSpPr>
        <p:spPr bwMode="auto">
          <a:xfrm rot="5400000">
            <a:off x="5716926" y="1925265"/>
            <a:ext cx="645877" cy="112272"/>
          </a:xfrm>
          <a:prstGeom prst="curvedConnector4">
            <a:avLst>
              <a:gd name="adj1" fmla="val 41206"/>
              <a:gd name="adj2" fmla="val 303613"/>
            </a:avLst>
          </a:prstGeom>
          <a:noFill/>
          <a:ln w="3175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72" name="2-&gt;3">
            <a:extLst>
              <a:ext uri="{FF2B5EF4-FFF2-40B4-BE49-F238E27FC236}">
                <a16:creationId xmlns:a16="http://schemas.microsoft.com/office/drawing/2014/main" id="{2FDBBFFC-FD29-4232-B4E0-8F37EE66F892}"/>
              </a:ext>
            </a:extLst>
          </p:cNvPr>
          <p:cNvCxnSpPr>
            <a:cxnSpLocks noChangeShapeType="1"/>
            <a:stCxn id="177" idx="3"/>
            <a:endCxn id="30" idx="3"/>
          </p:cNvCxnSpPr>
          <p:nvPr/>
        </p:nvCxnSpPr>
        <p:spPr bwMode="auto">
          <a:xfrm>
            <a:off x="6208272" y="2304340"/>
            <a:ext cx="76240" cy="564999"/>
          </a:xfrm>
          <a:prstGeom prst="curvedConnector3">
            <a:avLst>
              <a:gd name="adj1" fmla="val 399843"/>
            </a:avLst>
          </a:prstGeom>
          <a:noFill/>
          <a:ln w="3175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75" name="2-&gt;3">
            <a:extLst>
              <a:ext uri="{FF2B5EF4-FFF2-40B4-BE49-F238E27FC236}">
                <a16:creationId xmlns:a16="http://schemas.microsoft.com/office/drawing/2014/main" id="{5B3D785A-1A83-45D3-B8E8-753AA5FE1BB6}"/>
              </a:ext>
            </a:extLst>
          </p:cNvPr>
          <p:cNvCxnSpPr>
            <a:cxnSpLocks noChangeShapeType="1"/>
            <a:stCxn id="223" idx="3"/>
            <a:endCxn id="181" idx="1"/>
          </p:cNvCxnSpPr>
          <p:nvPr/>
        </p:nvCxnSpPr>
        <p:spPr bwMode="auto">
          <a:xfrm>
            <a:off x="6553200" y="1543607"/>
            <a:ext cx="472117" cy="760733"/>
          </a:xfrm>
          <a:prstGeom prst="curvedConnector3">
            <a:avLst>
              <a:gd name="adj1" fmla="val 50000"/>
            </a:avLst>
          </a:prstGeom>
          <a:noFill/>
          <a:ln w="3175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78" name="2-&gt;3">
            <a:extLst>
              <a:ext uri="{FF2B5EF4-FFF2-40B4-BE49-F238E27FC236}">
                <a16:creationId xmlns:a16="http://schemas.microsoft.com/office/drawing/2014/main" id="{28091D72-65FB-43F8-93FB-742225B75CE6}"/>
              </a:ext>
            </a:extLst>
          </p:cNvPr>
          <p:cNvCxnSpPr>
            <a:cxnSpLocks noChangeShapeType="1"/>
            <a:stCxn id="181" idx="3"/>
            <a:endCxn id="49" idx="3"/>
          </p:cNvCxnSpPr>
          <p:nvPr/>
        </p:nvCxnSpPr>
        <p:spPr bwMode="auto">
          <a:xfrm>
            <a:off x="7249861" y="2304340"/>
            <a:ext cx="76240" cy="564999"/>
          </a:xfrm>
          <a:prstGeom prst="curvedConnector3">
            <a:avLst>
              <a:gd name="adj1" fmla="val 399843"/>
            </a:avLst>
          </a:prstGeom>
          <a:noFill/>
          <a:ln w="3175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1882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25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250"/>
                                        <p:tgtEl>
                                          <p:spTgt spid="99"/>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25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99"/>
                                        </p:tgtEl>
                                      </p:cBhvr>
                                    </p:animEffect>
                                    <p:set>
                                      <p:cBhvr>
                                        <p:cTn id="21" dur="1" fill="hold">
                                          <p:stCondLst>
                                            <p:cond delay="249"/>
                                          </p:stCondLst>
                                        </p:cTn>
                                        <p:tgtEl>
                                          <p:spTgt spid="9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50"/>
                                        <p:tgtEl>
                                          <p:spTgt spid="100"/>
                                        </p:tgtEl>
                                      </p:cBhvr>
                                    </p:animEffect>
                                    <p:set>
                                      <p:cBhvr>
                                        <p:cTn id="24" dur="1" fill="hold">
                                          <p:stCondLst>
                                            <p:cond delay="249"/>
                                          </p:stCondLst>
                                        </p:cTn>
                                        <p:tgtEl>
                                          <p:spTgt spid="1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up)">
                                      <p:cBhvr>
                                        <p:cTn id="29" dur="250"/>
                                        <p:tgtEl>
                                          <p:spTgt spid="64"/>
                                        </p:tgtEl>
                                      </p:cBhvr>
                                    </p:animEffec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250"/>
                                        <p:tgtEl>
                                          <p:spTgt spid="69"/>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up)">
                                      <p:cBhvr>
                                        <p:cTn id="37" dur="250"/>
                                        <p:tgtEl>
                                          <p:spTgt spid="65"/>
                                        </p:tgtEl>
                                      </p:cBhvr>
                                    </p:animEffect>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5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down)">
                                      <p:cBhvr>
                                        <p:cTn id="46" dur="25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250"/>
                                        <p:tgtEl>
                                          <p:spTgt spid="71"/>
                                        </p:tgtEl>
                                      </p:cBhvr>
                                    </p:animEffect>
                                  </p:childTnLst>
                                </p:cTn>
                              </p:par>
                              <p:par>
                                <p:cTn id="52" presetID="22" presetClass="entr" presetSubtype="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up)">
                                      <p:cBhvr>
                                        <p:cTn id="54" dur="250"/>
                                        <p:tgtEl>
                                          <p:spTgt spid="75"/>
                                        </p:tgtEl>
                                      </p:cBhvr>
                                    </p:animEffect>
                                  </p:childTnLst>
                                </p:cTn>
                              </p:par>
                            </p:childTnLst>
                          </p:cTn>
                        </p:par>
                        <p:par>
                          <p:cTn id="55" fill="hold">
                            <p:stCondLst>
                              <p:cond delay="250"/>
                            </p:stCondLst>
                            <p:childTnLst>
                              <p:par>
                                <p:cTn id="56" presetID="22" presetClass="entr" presetSubtype="1"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up)">
                                      <p:cBhvr>
                                        <p:cTn id="58" dur="250"/>
                                        <p:tgtEl>
                                          <p:spTgt spid="72"/>
                                        </p:tgtEl>
                                      </p:cBhvr>
                                    </p:animEffect>
                                  </p:childTnLst>
                                </p:cTn>
                              </p:par>
                              <p:par>
                                <p:cTn id="59" presetID="22" presetClass="entr" presetSubtype="1"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250"/>
                                        <p:tgtEl>
                                          <p:spTgt spid="78"/>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down)">
                                      <p:cBhvr>
                                        <p:cTn id="65" dur="250"/>
                                        <p:tgtEl>
                                          <p:spTgt spid="85"/>
                                        </p:tgtEl>
                                      </p:cBhvr>
                                    </p:animEffect>
                                  </p:childTnLst>
                                </p:cTn>
                              </p:par>
                              <p:par>
                                <p:cTn id="66" presetID="22" presetClass="entr" presetSubtype="4" fill="hold"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down)">
                                      <p:cBhvr>
                                        <p:cTn id="68" dur="250"/>
                                        <p:tgtEl>
                                          <p:spTgt spid="8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250"/>
                                        <p:tgtEl>
                                          <p:spTgt spid="64"/>
                                        </p:tgtEl>
                                      </p:cBhvr>
                                    </p:animEffect>
                                    <p:set>
                                      <p:cBhvr>
                                        <p:cTn id="73" dur="1" fill="hold">
                                          <p:stCondLst>
                                            <p:cond delay="249"/>
                                          </p:stCondLst>
                                        </p:cTn>
                                        <p:tgtEl>
                                          <p:spTgt spid="6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50"/>
                                        <p:tgtEl>
                                          <p:spTgt spid="65"/>
                                        </p:tgtEl>
                                      </p:cBhvr>
                                    </p:animEffect>
                                    <p:set>
                                      <p:cBhvr>
                                        <p:cTn id="76" dur="1" fill="hold">
                                          <p:stCondLst>
                                            <p:cond delay="249"/>
                                          </p:stCondLst>
                                        </p:cTn>
                                        <p:tgtEl>
                                          <p:spTgt spid="6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50"/>
                                        <p:tgtEl>
                                          <p:spTgt spid="71"/>
                                        </p:tgtEl>
                                      </p:cBhvr>
                                    </p:animEffect>
                                    <p:set>
                                      <p:cBhvr>
                                        <p:cTn id="79" dur="1" fill="hold">
                                          <p:stCondLst>
                                            <p:cond delay="249"/>
                                          </p:stCondLst>
                                        </p:cTn>
                                        <p:tgtEl>
                                          <p:spTgt spid="7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50"/>
                                        <p:tgtEl>
                                          <p:spTgt spid="72"/>
                                        </p:tgtEl>
                                      </p:cBhvr>
                                    </p:animEffect>
                                    <p:set>
                                      <p:cBhvr>
                                        <p:cTn id="82" dur="1" fill="hold">
                                          <p:stCondLst>
                                            <p:cond delay="249"/>
                                          </p:stCondLst>
                                        </p:cTn>
                                        <p:tgtEl>
                                          <p:spTgt spid="7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50"/>
                                        <p:tgtEl>
                                          <p:spTgt spid="75"/>
                                        </p:tgtEl>
                                      </p:cBhvr>
                                    </p:animEffect>
                                    <p:set>
                                      <p:cBhvr>
                                        <p:cTn id="85" dur="1" fill="hold">
                                          <p:stCondLst>
                                            <p:cond delay="249"/>
                                          </p:stCondLst>
                                        </p:cTn>
                                        <p:tgtEl>
                                          <p:spTgt spid="7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50"/>
                                        <p:tgtEl>
                                          <p:spTgt spid="78"/>
                                        </p:tgtEl>
                                      </p:cBhvr>
                                    </p:animEffect>
                                    <p:set>
                                      <p:cBhvr>
                                        <p:cTn id="88" dur="1" fill="hold">
                                          <p:stCondLst>
                                            <p:cond delay="249"/>
                                          </p:stCondLst>
                                        </p:cTn>
                                        <p:tgtEl>
                                          <p:spTgt spid="7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50"/>
                                        <p:tgtEl>
                                          <p:spTgt spid="69"/>
                                        </p:tgtEl>
                                      </p:cBhvr>
                                    </p:animEffect>
                                    <p:set>
                                      <p:cBhvr>
                                        <p:cTn id="91" dur="1" fill="hold">
                                          <p:stCondLst>
                                            <p:cond delay="249"/>
                                          </p:stCondLst>
                                        </p:cTn>
                                        <p:tgtEl>
                                          <p:spTgt spid="6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50"/>
                                        <p:tgtEl>
                                          <p:spTgt spid="70"/>
                                        </p:tgtEl>
                                      </p:cBhvr>
                                    </p:animEffect>
                                    <p:set>
                                      <p:cBhvr>
                                        <p:cTn id="94" dur="1" fill="hold">
                                          <p:stCondLst>
                                            <p:cond delay="249"/>
                                          </p:stCondLst>
                                        </p:cTn>
                                        <p:tgtEl>
                                          <p:spTgt spid="7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250"/>
                                        <p:tgtEl>
                                          <p:spTgt spid="82"/>
                                        </p:tgtEl>
                                      </p:cBhvr>
                                    </p:animEffect>
                                    <p:set>
                                      <p:cBhvr>
                                        <p:cTn id="99" dur="1" fill="hold">
                                          <p:stCondLst>
                                            <p:cond delay="249"/>
                                          </p:stCondLst>
                                        </p:cTn>
                                        <p:tgtEl>
                                          <p:spTgt spid="82"/>
                                        </p:tgtEl>
                                        <p:attrNameLst>
                                          <p:attrName>style.visibility</p:attrName>
                                        </p:attrNameLst>
                                      </p:cBhvr>
                                      <p:to>
                                        <p:strVal val="hidden"/>
                                      </p:to>
                                    </p:set>
                                  </p:childTnLst>
                                </p:cTn>
                              </p:par>
                            </p:childTnLst>
                          </p:cTn>
                        </p:par>
                        <p:par>
                          <p:cTn id="100" fill="hold">
                            <p:stCondLst>
                              <p:cond delay="250"/>
                            </p:stCondLst>
                            <p:childTnLst>
                              <p:par>
                                <p:cTn id="101" presetID="10" presetClass="exit" presetSubtype="0" fill="hold" nodeType="afterEffect">
                                  <p:stCondLst>
                                    <p:cond delay="0"/>
                                  </p:stCondLst>
                                  <p:childTnLst>
                                    <p:animEffect transition="out" filter="fade">
                                      <p:cBhvr>
                                        <p:cTn id="102" dur="250"/>
                                        <p:tgtEl>
                                          <p:spTgt spid="85"/>
                                        </p:tgtEl>
                                      </p:cBhvr>
                                    </p:animEffect>
                                    <p:set>
                                      <p:cBhvr>
                                        <p:cTn id="103" dur="1" fill="hold">
                                          <p:stCondLst>
                                            <p:cond delay="249"/>
                                          </p:stCondLst>
                                        </p:cTn>
                                        <p:tgtEl>
                                          <p:spTgt spid="85"/>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wipe(down)">
                                      <p:cBhvr>
                                        <p:cTn id="108" dur="250"/>
                                        <p:tgtEl>
                                          <p:spTgt spid="94"/>
                                        </p:tgtEl>
                                      </p:cBhvr>
                                    </p:animEffect>
                                  </p:childTnLst>
                                </p:cTn>
                              </p:par>
                            </p:childTnLst>
                          </p:cTn>
                        </p:par>
                        <p:par>
                          <p:cTn id="109" fill="hold">
                            <p:stCondLst>
                              <p:cond delay="250"/>
                            </p:stCondLst>
                            <p:childTnLst>
                              <p:par>
                                <p:cTn id="110" presetID="22" presetClass="entr" presetSubtype="4" fill="hold" nodeType="after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wipe(down)">
                                      <p:cBhvr>
                                        <p:cTn id="112"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100" grpId="0"/>
      <p:bldP spid="100" grpId="1"/>
      <p:bldP spid="69" grpId="0"/>
      <p:bldP spid="69" grpId="1"/>
      <p:bldP spid="70" grpId="0"/>
      <p:bldP spid="70" grpId="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INTER- VS. INTRA-QUERY PARALLELISM</a:t>
            </a:r>
            <a:endParaRPr lang="en-US" dirty="0"/>
          </a:p>
        </p:txBody>
      </p:sp>
      <p:sp>
        <p:nvSpPr>
          <p:cNvPr id="20483" name="Content Placeholder 2"/>
          <p:cNvSpPr>
            <a:spLocks noGrp="1"/>
          </p:cNvSpPr>
          <p:nvPr>
            <p:ph idx="1"/>
          </p:nvPr>
        </p:nvSpPr>
        <p:spPr/>
        <p:txBody>
          <a:bodyPr/>
          <a:lstStyle/>
          <a:p>
            <a:r>
              <a:rPr lang="en-US" b="1"/>
              <a:t>Inter-Query:</a:t>
            </a:r>
            <a:r>
              <a:rPr lang="en-US"/>
              <a:t> Execute multiple disparate queries simultaneously.</a:t>
            </a:r>
          </a:p>
          <a:p>
            <a:pPr lvl="1"/>
            <a:r>
              <a:rPr lang="en-US"/>
              <a:t>Increases throughput &amp; reduces latency.</a:t>
            </a:r>
          </a:p>
          <a:p>
            <a:endParaRPr lang="en-US" sz="1200"/>
          </a:p>
          <a:p>
            <a:r>
              <a:rPr lang="en-US" b="1"/>
              <a:t>Intra-Query:</a:t>
            </a:r>
            <a:r>
              <a:rPr lang="en-US"/>
              <a:t> Execute the operations of a single query in parallel.</a:t>
            </a:r>
          </a:p>
          <a:p>
            <a:pPr lvl="1"/>
            <a:r>
              <a:rPr lang="en-US"/>
              <a:t>Decreases latency for long-running queries, especially for OLAP queries.</a:t>
            </a:r>
            <a:endParaRPr lang="en-US" dirty="0"/>
          </a:p>
        </p:txBody>
      </p:sp>
      <p:sp>
        <p:nvSpPr>
          <p:cNvPr id="2" name="Slide Number Placeholder 3">
            <a:extLst>
              <a:ext uri="{FF2B5EF4-FFF2-40B4-BE49-F238E27FC236}">
                <a16:creationId xmlns:a16="http://schemas.microsoft.com/office/drawing/2014/main" id="{FE98B1F2-A486-CD0C-2122-14F382DBBA8D}"/>
              </a:ext>
            </a:extLst>
          </p:cNvPr>
          <p:cNvSpPr>
            <a:spLocks noGrp="1"/>
          </p:cNvSpPr>
          <p:nvPr>
            <p:ph type="sldNum" sz="quarter" idx="4"/>
          </p:nvPr>
        </p:nvSpPr>
        <p:spPr/>
        <p:txBody>
          <a:bodyPr/>
          <a:lstStyle/>
          <a:p>
            <a:pPr algn="r"/>
            <a:fld id="{97DD1AB5-42BA-4E8A-BFEE-435884E16AAB}" type="slidenum">
              <a:rPr lang="en-US" smtClean="0"/>
              <a:pPr algn="r"/>
              <a:t>44</a:t>
            </a:fld>
            <a:endParaRPr lang="en-US" dirty="0"/>
          </a:p>
        </p:txBody>
      </p:sp>
    </p:spTree>
    <p:extLst>
      <p:ext uri="{BB962C8B-B14F-4D97-AF65-F5344CB8AC3E}">
        <p14:creationId xmlns:p14="http://schemas.microsoft.com/office/powerpoint/2010/main" val="3868253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D5E20-DCC2-4FE6-BCC2-D90817803D4F}"/>
              </a:ext>
            </a:extLst>
          </p:cNvPr>
          <p:cNvSpPr>
            <a:spLocks noGrp="1"/>
          </p:cNvSpPr>
          <p:nvPr>
            <p:ph type="title"/>
          </p:nvPr>
        </p:nvSpPr>
        <p:spPr/>
        <p:txBody>
          <a:bodyPr/>
          <a:lstStyle/>
          <a:p>
            <a:r>
              <a:rPr lang="en-US" dirty="0"/>
              <a:t>INTER-OPERATOR PARALLELISM</a:t>
            </a:r>
          </a:p>
        </p:txBody>
      </p:sp>
      <p:sp>
        <p:nvSpPr>
          <p:cNvPr id="5" name="Content Placeholder 4">
            <a:extLst>
              <a:ext uri="{FF2B5EF4-FFF2-40B4-BE49-F238E27FC236}">
                <a16:creationId xmlns:a16="http://schemas.microsoft.com/office/drawing/2014/main" id="{2B457B0B-EB82-4193-910A-AE81C2053076}"/>
              </a:ext>
            </a:extLst>
          </p:cNvPr>
          <p:cNvSpPr>
            <a:spLocks noGrp="1"/>
          </p:cNvSpPr>
          <p:nvPr>
            <p:ph idx="1"/>
          </p:nvPr>
        </p:nvSpPr>
        <p:spPr/>
        <p:txBody>
          <a:bodyPr/>
          <a:lstStyle/>
          <a:p>
            <a:r>
              <a:rPr lang="en-US" b="1" dirty="0"/>
              <a:t>Approach #2: Inter-Operator (Vertical)</a:t>
            </a:r>
          </a:p>
          <a:p>
            <a:pPr marL="342900" lvl="1"/>
            <a:r>
              <a:rPr lang="en-US" dirty="0"/>
              <a:t>Operations are overlapped to pipeline data from one stage to the next without materialization.</a:t>
            </a:r>
          </a:p>
          <a:p>
            <a:pPr lvl="1"/>
            <a:r>
              <a:rPr lang="en-US" dirty="0"/>
              <a:t>Workers execute operators from different segments of a query plan at the same time.</a:t>
            </a:r>
          </a:p>
          <a:p>
            <a:pPr lvl="1"/>
            <a:r>
              <a:rPr lang="en-US" dirty="0"/>
              <a:t>More common in streaming systems (continuous queries)</a:t>
            </a:r>
          </a:p>
          <a:p>
            <a:endParaRPr lang="en-US" sz="1200" dirty="0"/>
          </a:p>
          <a:p>
            <a:r>
              <a:rPr lang="en-US" dirty="0"/>
              <a:t>Also called </a:t>
            </a:r>
            <a:r>
              <a:rPr lang="en-US" b="1" u="sng" dirty="0"/>
              <a:t>pipeline parallelism</a:t>
            </a:r>
            <a:r>
              <a:rPr lang="en-US" dirty="0"/>
              <a:t>.</a:t>
            </a:r>
          </a:p>
        </p:txBody>
      </p:sp>
      <p:sp>
        <p:nvSpPr>
          <p:cNvPr id="2" name="Slide Number Placeholder 3">
            <a:extLst>
              <a:ext uri="{FF2B5EF4-FFF2-40B4-BE49-F238E27FC236}">
                <a16:creationId xmlns:a16="http://schemas.microsoft.com/office/drawing/2014/main" id="{B26FA6B8-E89B-97B1-AEAC-CA010EFF6187}"/>
              </a:ext>
            </a:extLst>
          </p:cNvPr>
          <p:cNvSpPr>
            <a:spLocks noGrp="1"/>
          </p:cNvSpPr>
          <p:nvPr>
            <p:ph type="sldNum" sz="quarter" idx="4"/>
          </p:nvPr>
        </p:nvSpPr>
        <p:spPr/>
        <p:txBody>
          <a:bodyPr/>
          <a:lstStyle/>
          <a:p>
            <a:pPr algn="r"/>
            <a:fld id="{97DD1AB5-42BA-4E8A-BFEE-435884E16AAB}" type="slidenum">
              <a:rPr lang="en-US" smtClean="0"/>
              <a:pPr algn="r"/>
              <a:t>45</a:t>
            </a:fld>
            <a:endParaRPr lang="en-US" dirty="0"/>
          </a:p>
        </p:txBody>
      </p:sp>
      <p:pic>
        <p:nvPicPr>
          <p:cNvPr id="6" name="Picture 5" descr="Text&#10;&#10;Description automatically generated">
            <a:extLst>
              <a:ext uri="{FF2B5EF4-FFF2-40B4-BE49-F238E27FC236}">
                <a16:creationId xmlns:a16="http://schemas.microsoft.com/office/drawing/2014/main" id="{800DEE94-86A8-E3B6-6652-5464E8374DE1}"/>
              </a:ext>
            </a:extLst>
          </p:cNvPr>
          <p:cNvPicPr>
            <a:picLocks noChangeAspect="1"/>
          </p:cNvPicPr>
          <p:nvPr/>
        </p:nvPicPr>
        <p:blipFill>
          <a:blip r:embed="rId3"/>
          <a:stretch>
            <a:fillRect/>
          </a:stretch>
        </p:blipFill>
        <p:spPr>
          <a:xfrm>
            <a:off x="8001000" y="2803770"/>
            <a:ext cx="914400" cy="301380"/>
          </a:xfrm>
          <a:prstGeom prst="rect">
            <a:avLst/>
          </a:prstGeom>
        </p:spPr>
      </p:pic>
      <p:pic>
        <p:nvPicPr>
          <p:cNvPr id="8" name="Graphic 7">
            <a:extLst>
              <a:ext uri="{FF2B5EF4-FFF2-40B4-BE49-F238E27FC236}">
                <a16:creationId xmlns:a16="http://schemas.microsoft.com/office/drawing/2014/main" id="{5E1E49DE-03F0-58C4-9D38-0976A263947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001000" y="1504950"/>
            <a:ext cx="914400" cy="457200"/>
          </a:xfrm>
          <a:prstGeom prst="rect">
            <a:avLst/>
          </a:prstGeom>
        </p:spPr>
      </p:pic>
      <p:pic>
        <p:nvPicPr>
          <p:cNvPr id="10" name="Graphic 9">
            <a:extLst>
              <a:ext uri="{FF2B5EF4-FFF2-40B4-BE49-F238E27FC236}">
                <a16:creationId xmlns:a16="http://schemas.microsoft.com/office/drawing/2014/main" id="{B5790748-DF98-7D88-2469-D483EC0A4C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01000" y="3849480"/>
            <a:ext cx="914400" cy="474870"/>
          </a:xfrm>
          <a:prstGeom prst="rect">
            <a:avLst/>
          </a:prstGeom>
        </p:spPr>
      </p:pic>
      <p:pic>
        <p:nvPicPr>
          <p:cNvPr id="11" name="Graphic 10">
            <a:extLst>
              <a:ext uri="{FF2B5EF4-FFF2-40B4-BE49-F238E27FC236}">
                <a16:creationId xmlns:a16="http://schemas.microsoft.com/office/drawing/2014/main" id="{F01E07EB-AA49-1146-D251-328E4F231AB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001000" y="1123950"/>
            <a:ext cx="914400" cy="176319"/>
          </a:xfrm>
          <a:prstGeom prst="rect">
            <a:avLst/>
          </a:prstGeom>
        </p:spPr>
      </p:pic>
      <p:pic>
        <p:nvPicPr>
          <p:cNvPr id="13" name="Graphic 12">
            <a:extLst>
              <a:ext uri="{FF2B5EF4-FFF2-40B4-BE49-F238E27FC236}">
                <a16:creationId xmlns:a16="http://schemas.microsoft.com/office/drawing/2014/main" id="{DE858AA8-B0E4-133B-66BB-064B16A5DF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01000" y="2096880"/>
            <a:ext cx="914400" cy="471119"/>
          </a:xfrm>
          <a:prstGeom prst="rect">
            <a:avLst/>
          </a:prstGeom>
        </p:spPr>
      </p:pic>
      <p:pic>
        <p:nvPicPr>
          <p:cNvPr id="7" name="Picture 6">
            <a:extLst>
              <a:ext uri="{FF2B5EF4-FFF2-40B4-BE49-F238E27FC236}">
                <a16:creationId xmlns:a16="http://schemas.microsoft.com/office/drawing/2014/main" id="{A16BF1FF-234D-DDE1-442C-FC3FF4EB217F}"/>
              </a:ext>
            </a:extLst>
          </p:cNvPr>
          <p:cNvPicPr>
            <a:picLocks noChangeAspect="1"/>
          </p:cNvPicPr>
          <p:nvPr/>
        </p:nvPicPr>
        <p:blipFill>
          <a:blip r:embed="rId12"/>
          <a:stretch>
            <a:fillRect/>
          </a:stretch>
        </p:blipFill>
        <p:spPr>
          <a:xfrm>
            <a:off x="7924800" y="3181351"/>
            <a:ext cx="1103017" cy="551509"/>
          </a:xfrm>
          <a:prstGeom prst="rect">
            <a:avLst/>
          </a:prstGeom>
        </p:spPr>
      </p:pic>
    </p:spTree>
    <p:extLst>
      <p:ext uri="{BB962C8B-B14F-4D97-AF65-F5344CB8AC3E}">
        <p14:creationId xmlns:p14="http://schemas.microsoft.com/office/powerpoint/2010/main" val="1373344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ectangle 68">
            <a:extLst>
              <a:ext uri="{FF2B5EF4-FFF2-40B4-BE49-F238E27FC236}">
                <a16:creationId xmlns:a16="http://schemas.microsoft.com/office/drawing/2014/main" id="{48744ACA-C143-4A9F-BE8D-DD221DDBA9F9}"/>
              </a:ext>
            </a:extLst>
          </p:cNvPr>
          <p:cNvSpPr>
            <a:spLocks noChangeArrowheads="1"/>
          </p:cNvSpPr>
          <p:nvPr/>
        </p:nvSpPr>
        <p:spPr bwMode="auto">
          <a:xfrm>
            <a:off x="5562600" y="1047750"/>
            <a:ext cx="3200400" cy="3645427"/>
          </a:xfrm>
          <a:prstGeom prst="rect">
            <a:avLst/>
          </a:prstGeom>
          <a:solidFill>
            <a:schemeClr val="bg1">
              <a:lumMod val="85000"/>
            </a:schemeClr>
          </a:solidFill>
          <a:ln w="28575" algn="ctr">
            <a:solidFill>
              <a:srgbClr val="646464"/>
            </a:solidFill>
            <a:round/>
            <a:headEnd type="none" w="sm" len="sm"/>
            <a:tailEnd type="triangle" w="med" len="med"/>
          </a:ln>
        </p:spPr>
        <p:txBody>
          <a:bodyPr wrap="none" anchor="ctr"/>
          <a:lstStyle/>
          <a:p>
            <a:endParaRPr lang="en-US" dirty="0"/>
          </a:p>
        </p:txBody>
      </p:sp>
      <p:grpSp>
        <p:nvGrpSpPr>
          <p:cNvPr id="103" name="Group 102">
            <a:extLst>
              <a:ext uri="{FF2B5EF4-FFF2-40B4-BE49-F238E27FC236}">
                <a16:creationId xmlns:a16="http://schemas.microsoft.com/office/drawing/2014/main" id="{49C7DAE7-77C0-469B-9E74-DFD74B31B688}"/>
              </a:ext>
            </a:extLst>
          </p:cNvPr>
          <p:cNvGrpSpPr/>
          <p:nvPr/>
        </p:nvGrpSpPr>
        <p:grpSpPr>
          <a:xfrm>
            <a:off x="5744832" y="1716073"/>
            <a:ext cx="2814773" cy="2440238"/>
            <a:chOff x="5973432" y="1880646"/>
            <a:chExt cx="2814773" cy="2440238"/>
          </a:xfrm>
        </p:grpSpPr>
        <p:sp>
          <p:nvSpPr>
            <p:cNvPr id="34" name="Highlight Box">
              <a:extLst>
                <a:ext uri="{FF2B5EF4-FFF2-40B4-BE49-F238E27FC236}">
                  <a16:creationId xmlns:a16="http://schemas.microsoft.com/office/drawing/2014/main" id="{E1926171-7C1D-4306-975B-6D8645123894}"/>
                </a:ext>
              </a:extLst>
            </p:cNvPr>
            <p:cNvSpPr/>
            <p:nvPr/>
          </p:nvSpPr>
          <p:spPr>
            <a:xfrm>
              <a:off x="5982463" y="2749023"/>
              <a:ext cx="1214130" cy="1571861"/>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ighlight Box">
              <a:extLst>
                <a:ext uri="{FF2B5EF4-FFF2-40B4-BE49-F238E27FC236}">
                  <a16:creationId xmlns:a16="http://schemas.microsoft.com/office/drawing/2014/main" id="{AC4E1530-E901-4E8C-8008-BF18258A9532}"/>
                </a:ext>
              </a:extLst>
            </p:cNvPr>
            <p:cNvSpPr/>
            <p:nvPr/>
          </p:nvSpPr>
          <p:spPr>
            <a:xfrm>
              <a:off x="5973432" y="1880646"/>
              <a:ext cx="1214130" cy="707491"/>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ighlight Box">
              <a:extLst>
                <a:ext uri="{FF2B5EF4-FFF2-40B4-BE49-F238E27FC236}">
                  <a16:creationId xmlns:a16="http://schemas.microsoft.com/office/drawing/2014/main" id="{06209B36-D3E9-4512-BACA-8DD911FFB43D}"/>
                </a:ext>
              </a:extLst>
            </p:cNvPr>
            <p:cNvSpPr/>
            <p:nvPr/>
          </p:nvSpPr>
          <p:spPr>
            <a:xfrm>
              <a:off x="7574075" y="2749023"/>
              <a:ext cx="1214130" cy="1571861"/>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ighlight Box">
              <a:extLst>
                <a:ext uri="{FF2B5EF4-FFF2-40B4-BE49-F238E27FC236}">
                  <a16:creationId xmlns:a16="http://schemas.microsoft.com/office/drawing/2014/main" id="{5A65FE47-E9D7-417B-9EE6-CA67E4C794D7}"/>
                </a:ext>
              </a:extLst>
            </p:cNvPr>
            <p:cNvSpPr/>
            <p:nvPr/>
          </p:nvSpPr>
          <p:spPr>
            <a:xfrm>
              <a:off x="7574075" y="1880646"/>
              <a:ext cx="1214130" cy="707491"/>
            </a:xfrm>
            <a:prstGeom prst="roundRect">
              <a:avLst>
                <a:gd name="adj" fmla="val 4675"/>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37D25E93-A630-4496-B53D-EBCB2FBB1E79}"/>
              </a:ext>
            </a:extLst>
          </p:cNvPr>
          <p:cNvSpPr>
            <a:spLocks noGrp="1"/>
          </p:cNvSpPr>
          <p:nvPr>
            <p:ph type="title"/>
          </p:nvPr>
        </p:nvSpPr>
        <p:spPr/>
        <p:txBody>
          <a:bodyPr/>
          <a:lstStyle/>
          <a:p>
            <a:r>
              <a:rPr lang="en-US" dirty="0"/>
              <a:t>BUSHY PARALLELISM</a:t>
            </a:r>
          </a:p>
        </p:txBody>
      </p:sp>
      <p:sp>
        <p:nvSpPr>
          <p:cNvPr id="6" name="Content Placeholder 5">
            <a:extLst>
              <a:ext uri="{FF2B5EF4-FFF2-40B4-BE49-F238E27FC236}">
                <a16:creationId xmlns:a16="http://schemas.microsoft.com/office/drawing/2014/main" id="{D1B34F1D-7F17-42EC-8DE6-D5840E407B6F}"/>
              </a:ext>
            </a:extLst>
          </p:cNvPr>
          <p:cNvSpPr>
            <a:spLocks noGrp="1"/>
          </p:cNvSpPr>
          <p:nvPr>
            <p:ph idx="1"/>
          </p:nvPr>
        </p:nvSpPr>
        <p:spPr/>
        <p:txBody>
          <a:bodyPr/>
          <a:lstStyle/>
          <a:p>
            <a:r>
              <a:rPr lang="en-US" b="1" dirty="0"/>
              <a:t>Approach #3: Bushy Parallelism</a:t>
            </a:r>
          </a:p>
          <a:p>
            <a:pPr lvl="1"/>
            <a:r>
              <a:rPr lang="en-US" dirty="0"/>
              <a:t>Hybrid of intra- and inter-operator parallelism where workers execute multiple operators from different segments of a query plan at the same time.</a:t>
            </a:r>
          </a:p>
          <a:p>
            <a:pPr lvl="1"/>
            <a:r>
              <a:rPr lang="en-US" dirty="0"/>
              <a:t>Still need exchange operators to combine intermediate results from segments.</a:t>
            </a:r>
          </a:p>
        </p:txBody>
      </p:sp>
      <p:sp>
        <p:nvSpPr>
          <p:cNvPr id="2" name="Slide Number Placeholder 3">
            <a:extLst>
              <a:ext uri="{FF2B5EF4-FFF2-40B4-BE49-F238E27FC236}">
                <a16:creationId xmlns:a16="http://schemas.microsoft.com/office/drawing/2014/main" id="{D87FD5CF-146B-200C-FEDD-128A236C21AB}"/>
              </a:ext>
            </a:extLst>
          </p:cNvPr>
          <p:cNvSpPr>
            <a:spLocks noGrp="1"/>
          </p:cNvSpPr>
          <p:nvPr>
            <p:ph type="sldNum" sz="quarter" idx="4"/>
          </p:nvPr>
        </p:nvSpPr>
        <p:spPr/>
        <p:txBody>
          <a:bodyPr/>
          <a:lstStyle/>
          <a:p>
            <a:pPr algn="r"/>
            <a:fld id="{97DD1AB5-42BA-4E8A-BFEE-435884E16AAB}" type="slidenum">
              <a:rPr lang="en-US" smtClean="0"/>
              <a:pPr algn="r"/>
              <a:t>46</a:t>
            </a:fld>
            <a:endParaRPr lang="en-US" dirty="0"/>
          </a:p>
        </p:txBody>
      </p:sp>
      <p:sp>
        <p:nvSpPr>
          <p:cNvPr id="53" name="Text Box 4">
            <a:extLst>
              <a:ext uri="{FF2B5EF4-FFF2-40B4-BE49-F238E27FC236}">
                <a16:creationId xmlns:a16="http://schemas.microsoft.com/office/drawing/2014/main" id="{DC2143A2-0711-4040-8E70-BF4996572C30}"/>
              </a:ext>
            </a:extLst>
          </p:cNvPr>
          <p:cNvSpPr txBox="1">
            <a:spLocks noChangeArrowheads="1"/>
          </p:cNvSpPr>
          <p:nvPr/>
        </p:nvSpPr>
        <p:spPr bwMode="auto">
          <a:xfrm>
            <a:off x="1981200" y="3608070"/>
            <a:ext cx="3474720" cy="640080"/>
          </a:xfrm>
          <a:prstGeom prst="rect">
            <a:avLst/>
          </a:prstGeom>
          <a:solidFill>
            <a:schemeClr val="bg1">
              <a:lumMod val="85000"/>
            </a:schemeClr>
          </a:solidFill>
          <a:ln w="19050">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no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latin typeface="Times New Roman" pitchFamily="-112" charset="0"/>
                <a:ea typeface="ＭＳ Ｐゴシック" pitchFamily="-112" charset="-128"/>
              </a:defRPr>
            </a:lvl2pPr>
            <a:lvl3pPr marL="1143000" indent="-228600">
              <a:defRPr sz="2800" u="sng">
                <a:latin typeface="Times New Roman" pitchFamily="-112" charset="0"/>
                <a:ea typeface="ＭＳ Ｐゴシック" pitchFamily="-112" charset="-128"/>
              </a:defRPr>
            </a:lvl3pPr>
            <a:lvl4pPr marL="1600200" indent="-228600">
              <a:defRPr sz="2800" u="sng">
                <a:latin typeface="Times New Roman" pitchFamily="-112" charset="0"/>
                <a:ea typeface="ＭＳ Ｐゴシック" pitchFamily="-112" charset="-128"/>
              </a:defRPr>
            </a:lvl4pPr>
            <a:lvl5pPr marL="2057400" indent="-228600">
              <a:defRPr sz="2800" u="sng">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latin typeface="Times New Roman" pitchFamily="-112" charset="0"/>
                <a:ea typeface="ＭＳ Ｐゴシック" pitchFamily="-112" charset="-128"/>
              </a:defRPr>
            </a:lvl9pPr>
          </a:lstStyle>
          <a:p>
            <a:r>
              <a:rPr lang="en-US" dirty="0">
                <a:solidFill>
                  <a:schemeClr val="tx1">
                    <a:lumMod val="65000"/>
                    <a:lumOff val="35000"/>
                  </a:schemeClr>
                </a:solidFill>
              </a:rPr>
              <a:t>SELECT</a:t>
            </a:r>
            <a:r>
              <a:rPr lang="en-US" b="0" dirty="0">
                <a:solidFill>
                  <a:schemeClr val="tx1">
                    <a:lumMod val="65000"/>
                    <a:lumOff val="35000"/>
                  </a:schemeClr>
                </a:solidFill>
              </a:rPr>
              <a:t> *</a:t>
            </a:r>
          </a:p>
          <a:p>
            <a:r>
              <a:rPr lang="en-US" b="0" dirty="0">
                <a:solidFill>
                  <a:schemeClr val="tx1">
                    <a:lumMod val="65000"/>
                    <a:lumOff val="35000"/>
                  </a:schemeClr>
                </a:solidFill>
              </a:rPr>
              <a:t>  </a:t>
            </a:r>
            <a:r>
              <a:rPr lang="en-US" dirty="0">
                <a:solidFill>
                  <a:schemeClr val="tx1">
                    <a:lumMod val="65000"/>
                    <a:lumOff val="35000"/>
                  </a:schemeClr>
                </a:solidFill>
              </a:rPr>
              <a:t>FROM</a:t>
            </a:r>
            <a:r>
              <a:rPr lang="en-US" b="0" dirty="0">
                <a:solidFill>
                  <a:schemeClr val="tx1">
                    <a:lumMod val="65000"/>
                    <a:lumOff val="35000"/>
                  </a:schemeClr>
                </a:solidFill>
              </a:rPr>
              <a:t> A </a:t>
            </a:r>
            <a:r>
              <a:rPr lang="en-US" dirty="0">
                <a:solidFill>
                  <a:schemeClr val="tx1">
                    <a:lumMod val="65000"/>
                    <a:lumOff val="35000"/>
                  </a:schemeClr>
                </a:solidFill>
              </a:rPr>
              <a:t>JOIN</a:t>
            </a:r>
            <a:r>
              <a:rPr lang="en-US" b="0" dirty="0">
                <a:solidFill>
                  <a:schemeClr val="tx1">
                    <a:lumMod val="65000"/>
                    <a:lumOff val="35000"/>
                  </a:schemeClr>
                </a:solidFill>
              </a:rPr>
              <a:t> B </a:t>
            </a:r>
            <a:r>
              <a:rPr lang="en-US" dirty="0">
                <a:solidFill>
                  <a:schemeClr val="tx1">
                    <a:lumMod val="65000"/>
                    <a:lumOff val="35000"/>
                  </a:schemeClr>
                </a:solidFill>
              </a:rPr>
              <a:t>JOIN</a:t>
            </a:r>
            <a:r>
              <a:rPr lang="en-US" b="0" dirty="0">
                <a:solidFill>
                  <a:schemeClr val="tx1">
                    <a:lumMod val="65000"/>
                    <a:lumOff val="35000"/>
                  </a:schemeClr>
                </a:solidFill>
              </a:rPr>
              <a:t> C </a:t>
            </a:r>
            <a:r>
              <a:rPr lang="en-US" dirty="0">
                <a:solidFill>
                  <a:schemeClr val="tx1">
                    <a:lumMod val="65000"/>
                    <a:lumOff val="35000"/>
                  </a:schemeClr>
                </a:solidFill>
              </a:rPr>
              <a:t>JOIN</a:t>
            </a:r>
            <a:r>
              <a:rPr lang="en-US" b="0" dirty="0">
                <a:solidFill>
                  <a:schemeClr val="tx1">
                    <a:lumMod val="65000"/>
                    <a:lumOff val="35000"/>
                  </a:schemeClr>
                </a:solidFill>
              </a:rPr>
              <a:t> D</a:t>
            </a:r>
          </a:p>
        </p:txBody>
      </p:sp>
      <p:grpSp>
        <p:nvGrpSpPr>
          <p:cNvPr id="102" name="Group 101">
            <a:extLst>
              <a:ext uri="{FF2B5EF4-FFF2-40B4-BE49-F238E27FC236}">
                <a16:creationId xmlns:a16="http://schemas.microsoft.com/office/drawing/2014/main" id="{7C654719-E3F3-46E8-BA76-C75B519BD0ED}"/>
              </a:ext>
            </a:extLst>
          </p:cNvPr>
          <p:cNvGrpSpPr/>
          <p:nvPr/>
        </p:nvGrpSpPr>
        <p:grpSpPr>
          <a:xfrm>
            <a:off x="5837173" y="1265572"/>
            <a:ext cx="2643372" cy="2933408"/>
            <a:chOff x="6065773" y="1430145"/>
            <a:chExt cx="2643372" cy="2933408"/>
          </a:xfrm>
        </p:grpSpPr>
        <p:sp>
          <p:nvSpPr>
            <p:cNvPr id="7" name="Text Box 13">
              <a:extLst>
                <a:ext uri="{FF2B5EF4-FFF2-40B4-BE49-F238E27FC236}">
                  <a16:creationId xmlns:a16="http://schemas.microsoft.com/office/drawing/2014/main" id="{50F25CE8-4F6F-4CBA-B0B9-98B2ED517AC5}"/>
                </a:ext>
              </a:extLst>
            </p:cNvPr>
            <p:cNvSpPr txBox="1">
              <a:spLocks noChangeArrowheads="1"/>
            </p:cNvSpPr>
            <p:nvPr/>
          </p:nvSpPr>
          <p:spPr bwMode="auto">
            <a:xfrm>
              <a:off x="6065773"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A</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grpSp>
          <p:nvGrpSpPr>
            <p:cNvPr id="9" name="Join Op">
              <a:extLst>
                <a:ext uri="{FF2B5EF4-FFF2-40B4-BE49-F238E27FC236}">
                  <a16:creationId xmlns:a16="http://schemas.microsoft.com/office/drawing/2014/main" id="{0C6B788F-5480-4A47-BE23-47431A5C5914}"/>
                </a:ext>
              </a:extLst>
            </p:cNvPr>
            <p:cNvGrpSpPr/>
            <p:nvPr/>
          </p:nvGrpSpPr>
          <p:grpSpPr>
            <a:xfrm>
              <a:off x="6366187" y="3302000"/>
              <a:ext cx="503648" cy="384482"/>
              <a:chOff x="5195472" y="2304175"/>
              <a:chExt cx="503648" cy="384482"/>
            </a:xfrm>
          </p:grpSpPr>
          <p:sp>
            <p:nvSpPr>
              <p:cNvPr id="10" name="Rectangle 9" hidden="1">
                <a:extLst>
                  <a:ext uri="{FF2B5EF4-FFF2-40B4-BE49-F238E27FC236}">
                    <a16:creationId xmlns:a16="http://schemas.microsoft.com/office/drawing/2014/main" id="{9F1D575E-F47E-4A67-B140-D03BD66D4E9E}"/>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a:extLst>
                  <a:ext uri="{FF2B5EF4-FFF2-40B4-BE49-F238E27FC236}">
                    <a16:creationId xmlns:a16="http://schemas.microsoft.com/office/drawing/2014/main" id="{58C8C4DF-CDEB-4840-BA43-AC4A5A1A4F23}"/>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0">
                <a:extLst>
                  <a:ext uri="{FF2B5EF4-FFF2-40B4-BE49-F238E27FC236}">
                    <a16:creationId xmlns:a16="http://schemas.microsoft.com/office/drawing/2014/main" id="{7E602E64-473F-445E-9967-8DF7B7A30230}"/>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13" name="Straight Connector 36">
              <a:extLst>
                <a:ext uri="{FF2B5EF4-FFF2-40B4-BE49-F238E27FC236}">
                  <a16:creationId xmlns:a16="http://schemas.microsoft.com/office/drawing/2014/main" id="{BF71C39C-75FB-49F4-81FA-5548C96533A7}"/>
                </a:ext>
              </a:extLst>
            </p:cNvPr>
            <p:cNvCxnSpPr>
              <a:cxnSpLocks noChangeShapeType="1"/>
              <a:stCxn id="7" idx="0"/>
              <a:endCxn id="10" idx="2"/>
            </p:cNvCxnSpPr>
            <p:nvPr/>
          </p:nvCxnSpPr>
          <p:spPr bwMode="auto">
            <a:xfrm flipV="1">
              <a:off x="6233287" y="3682439"/>
              <a:ext cx="221263" cy="203315"/>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sp>
          <p:nvSpPr>
            <p:cNvPr id="20" name="Text Box 13">
              <a:extLst>
                <a:ext uri="{FF2B5EF4-FFF2-40B4-BE49-F238E27FC236}">
                  <a16:creationId xmlns:a16="http://schemas.microsoft.com/office/drawing/2014/main" id="{43CAE0AA-8791-4742-812D-8E792804F5F7}"/>
                </a:ext>
              </a:extLst>
            </p:cNvPr>
            <p:cNvSpPr txBox="1">
              <a:spLocks noChangeArrowheads="1"/>
            </p:cNvSpPr>
            <p:nvPr/>
          </p:nvSpPr>
          <p:spPr bwMode="auto">
            <a:xfrm>
              <a:off x="6835221"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B</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cxnSp>
          <p:nvCxnSpPr>
            <p:cNvPr id="21" name="Straight Connector 36">
              <a:extLst>
                <a:ext uri="{FF2B5EF4-FFF2-40B4-BE49-F238E27FC236}">
                  <a16:creationId xmlns:a16="http://schemas.microsoft.com/office/drawing/2014/main" id="{BAA8BCA8-2F5D-4DE8-8AC0-929150B27336}"/>
                </a:ext>
              </a:extLst>
            </p:cNvPr>
            <p:cNvCxnSpPr>
              <a:cxnSpLocks noChangeShapeType="1"/>
              <a:stCxn id="20" idx="0"/>
              <a:endCxn id="11" idx="2"/>
            </p:cNvCxnSpPr>
            <p:nvPr/>
          </p:nvCxnSpPr>
          <p:spPr bwMode="auto">
            <a:xfrm flipH="1" flipV="1">
              <a:off x="6808876" y="3686482"/>
              <a:ext cx="193859" cy="199272"/>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24" name="Join Op">
              <a:extLst>
                <a:ext uri="{FF2B5EF4-FFF2-40B4-BE49-F238E27FC236}">
                  <a16:creationId xmlns:a16="http://schemas.microsoft.com/office/drawing/2014/main" id="{B93EFA06-2C22-491F-97B9-122DC953130A}"/>
                </a:ext>
              </a:extLst>
            </p:cNvPr>
            <p:cNvGrpSpPr/>
            <p:nvPr/>
          </p:nvGrpSpPr>
          <p:grpSpPr>
            <a:xfrm>
              <a:off x="7905083" y="3324230"/>
              <a:ext cx="503648" cy="384482"/>
              <a:chOff x="5195472" y="2304175"/>
              <a:chExt cx="503648" cy="384482"/>
            </a:xfrm>
          </p:grpSpPr>
          <p:sp>
            <p:nvSpPr>
              <p:cNvPr id="25" name="Rectangle 24" hidden="1">
                <a:extLst>
                  <a:ext uri="{FF2B5EF4-FFF2-40B4-BE49-F238E27FC236}">
                    <a16:creationId xmlns:a16="http://schemas.microsoft.com/office/drawing/2014/main" id="{1ED1CED1-9467-40EB-BB98-9553ADE357A3}"/>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a:extLst>
                  <a:ext uri="{FF2B5EF4-FFF2-40B4-BE49-F238E27FC236}">
                    <a16:creationId xmlns:a16="http://schemas.microsoft.com/office/drawing/2014/main" id="{C630440B-AABF-43AB-A04E-E7891AFC68CA}"/>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20">
                <a:extLst>
                  <a:ext uri="{FF2B5EF4-FFF2-40B4-BE49-F238E27FC236}">
                    <a16:creationId xmlns:a16="http://schemas.microsoft.com/office/drawing/2014/main" id="{E079006A-28B5-4C87-B90E-71D31BEA4B08}"/>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sp>
          <p:nvSpPr>
            <p:cNvPr id="28" name="Text Box 13">
              <a:extLst>
                <a:ext uri="{FF2B5EF4-FFF2-40B4-BE49-F238E27FC236}">
                  <a16:creationId xmlns:a16="http://schemas.microsoft.com/office/drawing/2014/main" id="{67784235-2570-418F-9A23-F22974813288}"/>
                </a:ext>
              </a:extLst>
            </p:cNvPr>
            <p:cNvSpPr txBox="1">
              <a:spLocks noChangeArrowheads="1"/>
            </p:cNvSpPr>
            <p:nvPr/>
          </p:nvSpPr>
          <p:spPr bwMode="auto">
            <a:xfrm>
              <a:off x="7604669"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C</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sp>
          <p:nvSpPr>
            <p:cNvPr id="29" name="Text Box 13">
              <a:extLst>
                <a:ext uri="{FF2B5EF4-FFF2-40B4-BE49-F238E27FC236}">
                  <a16:creationId xmlns:a16="http://schemas.microsoft.com/office/drawing/2014/main" id="{54F256D5-252E-4D00-92C7-8AE612964BC2}"/>
                </a:ext>
              </a:extLst>
            </p:cNvPr>
            <p:cNvSpPr txBox="1">
              <a:spLocks noChangeArrowheads="1"/>
            </p:cNvSpPr>
            <p:nvPr/>
          </p:nvSpPr>
          <p:spPr bwMode="auto">
            <a:xfrm>
              <a:off x="8374118" y="3885754"/>
              <a:ext cx="335027" cy="47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b" anchorCtr="0">
              <a:noAutofit/>
            </a:bodyPr>
            <a:lstStyle>
              <a:lvl1pPr>
                <a:defRPr sz="3100" u="sng">
                  <a:solidFill>
                    <a:schemeClr val="tx1"/>
                  </a:solidFill>
                  <a:latin typeface="Times New Roman" pitchFamily="18" charset="0"/>
                  <a:ea typeface="ＭＳ Ｐゴシック" charset="-128"/>
                </a:defRPr>
              </a:lvl1pPr>
              <a:lvl2pPr marL="742950" indent="-285750">
                <a:defRPr sz="3100" u="sng">
                  <a:solidFill>
                    <a:schemeClr val="tx1"/>
                  </a:solidFill>
                  <a:latin typeface="Times New Roman" pitchFamily="18" charset="0"/>
                  <a:ea typeface="ＭＳ Ｐゴシック" charset="-128"/>
                </a:defRPr>
              </a:lvl2pPr>
              <a:lvl3pPr marL="1143000" indent="-228600">
                <a:defRPr sz="3100" u="sng">
                  <a:solidFill>
                    <a:schemeClr val="tx1"/>
                  </a:solidFill>
                  <a:latin typeface="Times New Roman" pitchFamily="18" charset="0"/>
                  <a:ea typeface="ＭＳ Ｐゴシック" charset="-128"/>
                </a:defRPr>
              </a:lvl3pPr>
              <a:lvl4pPr marL="1600200" indent="-228600">
                <a:defRPr sz="3100" u="sng">
                  <a:solidFill>
                    <a:schemeClr val="tx1"/>
                  </a:solidFill>
                  <a:latin typeface="Times New Roman" pitchFamily="18" charset="0"/>
                  <a:ea typeface="ＭＳ Ｐゴシック" charset="-128"/>
                </a:defRPr>
              </a:lvl4pPr>
              <a:lvl5pPr marL="2057400" indent="-228600">
                <a:defRPr sz="3100" u="sng">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3100" u="sng">
                  <a:solidFill>
                    <a:schemeClr val="tx1"/>
                  </a:solidFill>
                  <a:latin typeface="Times New Roman" pitchFamily="18" charset="0"/>
                  <a:ea typeface="ＭＳ Ｐゴシック" charset="-128"/>
                </a:defRPr>
              </a:lvl9pPr>
            </a:lstStyle>
            <a:p>
              <a:pPr algn="ctr">
                <a:spcBef>
                  <a:spcPct val="50000"/>
                </a:spcBef>
              </a:pPr>
              <a:r>
                <a:rPr lang="en-US" sz="3600" b="1" u="none" dirty="0">
                  <a:solidFill>
                    <a:schemeClr val="tx1">
                      <a:lumMod val="65000"/>
                      <a:lumOff val="35000"/>
                    </a:schemeClr>
                  </a:solidFill>
                  <a:latin typeface="Open Sans Extrabold" pitchFamily="34" charset="0"/>
                  <a:ea typeface="Open Sans Extrabold" pitchFamily="34" charset="0"/>
                  <a:cs typeface="Open Sans Extrabold" pitchFamily="34" charset="0"/>
                </a:rPr>
                <a:t>D</a:t>
              </a:r>
              <a:endParaRPr lang="en-US" sz="2400" b="1" u="none" dirty="0">
                <a:solidFill>
                  <a:schemeClr val="tx1">
                    <a:lumMod val="65000"/>
                    <a:lumOff val="35000"/>
                  </a:schemeClr>
                </a:solidFill>
                <a:latin typeface="Open Sans Extrabold" pitchFamily="34" charset="0"/>
                <a:ea typeface="Open Sans Extrabold" pitchFamily="34" charset="0"/>
                <a:cs typeface="Open Sans Extrabold" pitchFamily="34" charset="0"/>
              </a:endParaRPr>
            </a:p>
          </p:txBody>
        </p:sp>
        <p:cxnSp>
          <p:nvCxnSpPr>
            <p:cNvPr id="30" name="Straight Connector 36">
              <a:extLst>
                <a:ext uri="{FF2B5EF4-FFF2-40B4-BE49-F238E27FC236}">
                  <a16:creationId xmlns:a16="http://schemas.microsoft.com/office/drawing/2014/main" id="{0DAE5BED-B445-46AE-9428-4F8C25AD37B3}"/>
                </a:ext>
              </a:extLst>
            </p:cNvPr>
            <p:cNvCxnSpPr>
              <a:cxnSpLocks noChangeShapeType="1"/>
              <a:stCxn id="28" idx="0"/>
              <a:endCxn id="25" idx="2"/>
            </p:cNvCxnSpPr>
            <p:nvPr/>
          </p:nvCxnSpPr>
          <p:spPr bwMode="auto">
            <a:xfrm flipV="1">
              <a:off x="7772183" y="3704669"/>
              <a:ext cx="221263" cy="181085"/>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33" name="Straight Connector 36">
              <a:extLst>
                <a:ext uri="{FF2B5EF4-FFF2-40B4-BE49-F238E27FC236}">
                  <a16:creationId xmlns:a16="http://schemas.microsoft.com/office/drawing/2014/main" id="{AEA7D16F-F482-48E6-80CA-D1D8525968A9}"/>
                </a:ext>
              </a:extLst>
            </p:cNvPr>
            <p:cNvCxnSpPr>
              <a:cxnSpLocks noChangeShapeType="1"/>
              <a:stCxn id="29" idx="0"/>
              <a:endCxn id="26" idx="2"/>
            </p:cNvCxnSpPr>
            <p:nvPr/>
          </p:nvCxnSpPr>
          <p:spPr bwMode="auto">
            <a:xfrm flipH="1" flipV="1">
              <a:off x="8347772" y="3708712"/>
              <a:ext cx="193860" cy="177042"/>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36" name="Join Op">
              <a:extLst>
                <a:ext uri="{FF2B5EF4-FFF2-40B4-BE49-F238E27FC236}">
                  <a16:creationId xmlns:a16="http://schemas.microsoft.com/office/drawing/2014/main" id="{13D7FB18-DB4B-4083-9CBA-87BC9837F1FF}"/>
                </a:ext>
              </a:extLst>
            </p:cNvPr>
            <p:cNvGrpSpPr/>
            <p:nvPr/>
          </p:nvGrpSpPr>
          <p:grpSpPr>
            <a:xfrm>
              <a:off x="6339128" y="1961822"/>
              <a:ext cx="503648" cy="384482"/>
              <a:chOff x="5195472" y="2304175"/>
              <a:chExt cx="503648" cy="384482"/>
            </a:xfrm>
          </p:grpSpPr>
          <p:sp>
            <p:nvSpPr>
              <p:cNvPr id="37" name="Rectangle 36" hidden="1">
                <a:extLst>
                  <a:ext uri="{FF2B5EF4-FFF2-40B4-BE49-F238E27FC236}">
                    <a16:creationId xmlns:a16="http://schemas.microsoft.com/office/drawing/2014/main" id="{509A4AEB-4B97-43B4-A8BF-C0F0CC09E064}"/>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hidden="1">
                <a:extLst>
                  <a:ext uri="{FF2B5EF4-FFF2-40B4-BE49-F238E27FC236}">
                    <a16:creationId xmlns:a16="http://schemas.microsoft.com/office/drawing/2014/main" id="{2D4FDE69-9BC4-495E-87CE-85A9C1789F20}"/>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20">
                <a:extLst>
                  <a:ext uri="{FF2B5EF4-FFF2-40B4-BE49-F238E27FC236}">
                    <a16:creationId xmlns:a16="http://schemas.microsoft.com/office/drawing/2014/main" id="{6610CB6E-F738-457F-8B72-5EA38EB40597}"/>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40" name="Straight Connector 36">
              <a:extLst>
                <a:ext uri="{FF2B5EF4-FFF2-40B4-BE49-F238E27FC236}">
                  <a16:creationId xmlns:a16="http://schemas.microsoft.com/office/drawing/2014/main" id="{3BF07FD4-1DAB-47F1-9C9C-8A87782EEEA1}"/>
                </a:ext>
              </a:extLst>
            </p:cNvPr>
            <p:cNvCxnSpPr>
              <a:cxnSpLocks noChangeShapeType="1"/>
              <a:stCxn id="12" idx="0"/>
              <a:endCxn id="49" idx="2"/>
            </p:cNvCxnSpPr>
            <p:nvPr/>
          </p:nvCxnSpPr>
          <p:spPr bwMode="auto">
            <a:xfrm flipH="1" flipV="1">
              <a:off x="6589528" y="3106263"/>
              <a:ext cx="18029" cy="195737"/>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43" name="Straight Connector 36">
              <a:extLst>
                <a:ext uri="{FF2B5EF4-FFF2-40B4-BE49-F238E27FC236}">
                  <a16:creationId xmlns:a16="http://schemas.microsoft.com/office/drawing/2014/main" id="{BA362441-8C26-40F4-AFEE-BFDA48120A06}"/>
                </a:ext>
              </a:extLst>
            </p:cNvPr>
            <p:cNvCxnSpPr>
              <a:cxnSpLocks noChangeShapeType="1"/>
              <a:stCxn id="57" idx="0"/>
              <a:endCxn id="38" idx="2"/>
            </p:cNvCxnSpPr>
            <p:nvPr/>
          </p:nvCxnSpPr>
          <p:spPr bwMode="auto">
            <a:xfrm rot="16200000" flipV="1">
              <a:off x="7104993" y="2023128"/>
              <a:ext cx="530246" cy="1176597"/>
            </a:xfrm>
            <a:prstGeom prst="bentConnector3">
              <a:avLst>
                <a:gd name="adj1" fmla="val 65568"/>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32" name="Straight Connector 36">
              <a:extLst>
                <a:ext uri="{FF2B5EF4-FFF2-40B4-BE49-F238E27FC236}">
                  <a16:creationId xmlns:a16="http://schemas.microsoft.com/office/drawing/2014/main" id="{C38BEB00-D5BA-4538-B016-E6A7557D91F5}"/>
                </a:ext>
              </a:extLst>
            </p:cNvPr>
            <p:cNvCxnSpPr>
              <a:cxnSpLocks noChangeShapeType="1"/>
              <a:stCxn id="39" idx="0"/>
              <a:endCxn id="64" idx="2"/>
            </p:cNvCxnSpPr>
            <p:nvPr/>
          </p:nvCxnSpPr>
          <p:spPr bwMode="auto">
            <a:xfrm rot="5400000" flipH="1" flipV="1">
              <a:off x="6740155" y="1499089"/>
              <a:ext cx="303077" cy="622390"/>
            </a:xfrm>
            <a:prstGeom prst="bentConnector3">
              <a:avLst>
                <a:gd name="adj1" fmla="val 50000"/>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47" name="Exchange OP">
              <a:extLst>
                <a:ext uri="{FF2B5EF4-FFF2-40B4-BE49-F238E27FC236}">
                  <a16:creationId xmlns:a16="http://schemas.microsoft.com/office/drawing/2014/main" id="{73FE72EB-5C0D-4902-8ACA-04BE3E4A6D7F}"/>
                </a:ext>
              </a:extLst>
            </p:cNvPr>
            <p:cNvGrpSpPr/>
            <p:nvPr/>
          </p:nvGrpSpPr>
          <p:grpSpPr>
            <a:xfrm>
              <a:off x="6132328" y="2876550"/>
              <a:ext cx="914400" cy="229713"/>
              <a:chOff x="4642738" y="2571750"/>
              <a:chExt cx="914400" cy="229713"/>
            </a:xfrm>
          </p:grpSpPr>
          <p:grpSp>
            <p:nvGrpSpPr>
              <p:cNvPr id="48" name="Group 47">
                <a:extLst>
                  <a:ext uri="{FF2B5EF4-FFF2-40B4-BE49-F238E27FC236}">
                    <a16:creationId xmlns:a16="http://schemas.microsoft.com/office/drawing/2014/main" id="{13CAF4AC-0AF7-4FB7-8BB4-268D1AE1E352}"/>
                  </a:ext>
                </a:extLst>
              </p:cNvPr>
              <p:cNvGrpSpPr/>
              <p:nvPr/>
            </p:nvGrpSpPr>
            <p:grpSpPr>
              <a:xfrm>
                <a:off x="4816252" y="2571750"/>
                <a:ext cx="567373" cy="228600"/>
                <a:chOff x="4029955" y="2832782"/>
                <a:chExt cx="567373" cy="228600"/>
              </a:xfrm>
            </p:grpSpPr>
            <p:sp>
              <p:nvSpPr>
                <p:cNvPr id="50" name="Rectangle 49">
                  <a:extLst>
                    <a:ext uri="{FF2B5EF4-FFF2-40B4-BE49-F238E27FC236}">
                      <a16:creationId xmlns:a16="http://schemas.microsoft.com/office/drawing/2014/main" id="{2C546857-2549-4F08-BB0C-D525877ECB30}"/>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ectangle 50">
                  <a:extLst>
                    <a:ext uri="{FF2B5EF4-FFF2-40B4-BE49-F238E27FC236}">
                      <a16:creationId xmlns:a16="http://schemas.microsoft.com/office/drawing/2014/main" id="{D7BFBC57-7730-432F-B099-182FA52BEFA5}"/>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2" name="Rectangle 51">
                  <a:extLst>
                    <a:ext uri="{FF2B5EF4-FFF2-40B4-BE49-F238E27FC236}">
                      <a16:creationId xmlns:a16="http://schemas.microsoft.com/office/drawing/2014/main" id="{3F4E6513-00DF-4872-A34C-2040C1A5EFF2}"/>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9" name="Rectangle 48">
                <a:extLst>
                  <a:ext uri="{FF2B5EF4-FFF2-40B4-BE49-F238E27FC236}">
                    <a16:creationId xmlns:a16="http://schemas.microsoft.com/office/drawing/2014/main" id="{C27A13BA-17BE-49BC-8847-4C2610CAE598}"/>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grpSp>
          <p:nvGrpSpPr>
            <p:cNvPr id="54" name="Exchange OP">
              <a:extLst>
                <a:ext uri="{FF2B5EF4-FFF2-40B4-BE49-F238E27FC236}">
                  <a16:creationId xmlns:a16="http://schemas.microsoft.com/office/drawing/2014/main" id="{6DE6A437-1981-43C5-8585-7473D3FFA370}"/>
                </a:ext>
              </a:extLst>
            </p:cNvPr>
            <p:cNvGrpSpPr/>
            <p:nvPr/>
          </p:nvGrpSpPr>
          <p:grpSpPr>
            <a:xfrm>
              <a:off x="7723940" y="2876550"/>
              <a:ext cx="914400" cy="229713"/>
              <a:chOff x="4642738" y="2571750"/>
              <a:chExt cx="914400" cy="229713"/>
            </a:xfrm>
          </p:grpSpPr>
          <p:grpSp>
            <p:nvGrpSpPr>
              <p:cNvPr id="55" name="Group 54">
                <a:extLst>
                  <a:ext uri="{FF2B5EF4-FFF2-40B4-BE49-F238E27FC236}">
                    <a16:creationId xmlns:a16="http://schemas.microsoft.com/office/drawing/2014/main" id="{D48617A3-05F0-402A-B9E2-A45496922FA1}"/>
                  </a:ext>
                </a:extLst>
              </p:cNvPr>
              <p:cNvGrpSpPr/>
              <p:nvPr/>
            </p:nvGrpSpPr>
            <p:grpSpPr>
              <a:xfrm>
                <a:off x="4816252" y="2571750"/>
                <a:ext cx="567373" cy="228600"/>
                <a:chOff x="4029955" y="2832782"/>
                <a:chExt cx="567373" cy="228600"/>
              </a:xfrm>
            </p:grpSpPr>
            <p:sp>
              <p:nvSpPr>
                <p:cNvPr id="57" name="Rectangle 56">
                  <a:extLst>
                    <a:ext uri="{FF2B5EF4-FFF2-40B4-BE49-F238E27FC236}">
                      <a16:creationId xmlns:a16="http://schemas.microsoft.com/office/drawing/2014/main" id="{9F5DBFD1-97E1-4EE5-B286-757DB8EAF978}"/>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Rectangle 57">
                  <a:extLst>
                    <a:ext uri="{FF2B5EF4-FFF2-40B4-BE49-F238E27FC236}">
                      <a16:creationId xmlns:a16="http://schemas.microsoft.com/office/drawing/2014/main" id="{CC2627EC-E110-47ED-8D0F-4EC843F9749F}"/>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a:extLst>
                    <a:ext uri="{FF2B5EF4-FFF2-40B4-BE49-F238E27FC236}">
                      <a16:creationId xmlns:a16="http://schemas.microsoft.com/office/drawing/2014/main" id="{4675DF87-42EC-4BEC-BA6C-89646FA0ED89}"/>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6" name="Rectangle 55">
                <a:extLst>
                  <a:ext uri="{FF2B5EF4-FFF2-40B4-BE49-F238E27FC236}">
                    <a16:creationId xmlns:a16="http://schemas.microsoft.com/office/drawing/2014/main" id="{7F6B4FB9-7D41-48C6-9084-1228879BED7C}"/>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cxnSp>
          <p:nvCxnSpPr>
            <p:cNvPr id="60" name="Straight Connector 36">
              <a:extLst>
                <a:ext uri="{FF2B5EF4-FFF2-40B4-BE49-F238E27FC236}">
                  <a16:creationId xmlns:a16="http://schemas.microsoft.com/office/drawing/2014/main" id="{CEFA536A-7781-48BF-8CAB-2F764080259E}"/>
                </a:ext>
              </a:extLst>
            </p:cNvPr>
            <p:cNvCxnSpPr>
              <a:cxnSpLocks noChangeShapeType="1"/>
              <a:stCxn id="27" idx="0"/>
              <a:endCxn id="56" idx="2"/>
            </p:cNvCxnSpPr>
            <p:nvPr/>
          </p:nvCxnSpPr>
          <p:spPr bwMode="auto">
            <a:xfrm flipV="1">
              <a:off x="8146453" y="3106263"/>
              <a:ext cx="34687" cy="217967"/>
            </a:xfrm>
            <a:prstGeom prst="line">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nvGrpSpPr>
            <p:cNvPr id="61" name="Exchange OP">
              <a:extLst>
                <a:ext uri="{FF2B5EF4-FFF2-40B4-BE49-F238E27FC236}">
                  <a16:creationId xmlns:a16="http://schemas.microsoft.com/office/drawing/2014/main" id="{C131D2CD-9659-473D-B0A8-190EBE03E632}"/>
                </a:ext>
              </a:extLst>
            </p:cNvPr>
            <p:cNvGrpSpPr/>
            <p:nvPr/>
          </p:nvGrpSpPr>
          <p:grpSpPr>
            <a:xfrm>
              <a:off x="6968414" y="1430145"/>
              <a:ext cx="914400" cy="229713"/>
              <a:chOff x="4642738" y="2571750"/>
              <a:chExt cx="914400" cy="229713"/>
            </a:xfrm>
          </p:grpSpPr>
          <p:grpSp>
            <p:nvGrpSpPr>
              <p:cNvPr id="62" name="Group 61">
                <a:extLst>
                  <a:ext uri="{FF2B5EF4-FFF2-40B4-BE49-F238E27FC236}">
                    <a16:creationId xmlns:a16="http://schemas.microsoft.com/office/drawing/2014/main" id="{EE1A7BD5-1420-48CD-99FC-819FB67C9784}"/>
                  </a:ext>
                </a:extLst>
              </p:cNvPr>
              <p:cNvGrpSpPr/>
              <p:nvPr/>
            </p:nvGrpSpPr>
            <p:grpSpPr>
              <a:xfrm>
                <a:off x="4816252" y="2571750"/>
                <a:ext cx="567373" cy="228600"/>
                <a:chOff x="4029955" y="2832782"/>
                <a:chExt cx="567373" cy="228600"/>
              </a:xfrm>
            </p:grpSpPr>
            <p:sp>
              <p:nvSpPr>
                <p:cNvPr id="64" name="Rectangle 63">
                  <a:extLst>
                    <a:ext uri="{FF2B5EF4-FFF2-40B4-BE49-F238E27FC236}">
                      <a16:creationId xmlns:a16="http://schemas.microsoft.com/office/drawing/2014/main" id="{EA9379B3-FD7B-47B7-9E31-A214D1E0F1C7}"/>
                    </a:ext>
                  </a:extLst>
                </p:cNvPr>
                <p:cNvSpPr/>
                <p:nvPr/>
              </p:nvSpPr>
              <p:spPr>
                <a:xfrm>
                  <a:off x="4029955"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Rectangle 64">
                  <a:extLst>
                    <a:ext uri="{FF2B5EF4-FFF2-40B4-BE49-F238E27FC236}">
                      <a16:creationId xmlns:a16="http://schemas.microsoft.com/office/drawing/2014/main" id="{EC3B39D4-8D18-49D7-A2AD-E9222298BF99}"/>
                    </a:ext>
                  </a:extLst>
                </p:cNvPr>
                <p:cNvSpPr/>
                <p:nvPr/>
              </p:nvSpPr>
              <p:spPr>
                <a:xfrm>
                  <a:off x="4252682"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Rectangle 65">
                  <a:extLst>
                    <a:ext uri="{FF2B5EF4-FFF2-40B4-BE49-F238E27FC236}">
                      <a16:creationId xmlns:a16="http://schemas.microsoft.com/office/drawing/2014/main" id="{AA4E07AF-2CFA-4159-A8C7-ECD864474A01}"/>
                    </a:ext>
                  </a:extLst>
                </p:cNvPr>
                <p:cNvSpPr/>
                <p:nvPr/>
              </p:nvSpPr>
              <p:spPr>
                <a:xfrm>
                  <a:off x="4475409" y="2832782"/>
                  <a:ext cx="121919" cy="228600"/>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3" name="Rectangle 62">
                <a:extLst>
                  <a:ext uri="{FF2B5EF4-FFF2-40B4-BE49-F238E27FC236}">
                    <a16:creationId xmlns:a16="http://schemas.microsoft.com/office/drawing/2014/main" id="{9B13D899-325C-467D-8857-8F1F0579629C}"/>
                  </a:ext>
                </a:extLst>
              </p:cNvPr>
              <p:cNvSpPr/>
              <p:nvPr/>
            </p:nvSpPr>
            <p:spPr>
              <a:xfrm>
                <a:off x="4642738" y="2571750"/>
                <a:ext cx="914400" cy="229713"/>
              </a:xfrm>
              <a:prstGeom prst="rect">
                <a:avLst/>
              </a:prstGeom>
              <a:solidFill>
                <a:schemeClr val="accent1"/>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400" b="1" i="1" dirty="0">
                    <a:latin typeface="Inconsolata" panose="00000509000000000000" pitchFamily="49" charset="0"/>
                    <a:cs typeface="Consolas" pitchFamily="49" charset="0"/>
                  </a:rPr>
                  <a:t>Exchange</a:t>
                </a:r>
              </a:p>
            </p:txBody>
          </p:sp>
        </p:grpSp>
        <p:grpSp>
          <p:nvGrpSpPr>
            <p:cNvPr id="67" name="Join Op">
              <a:extLst>
                <a:ext uri="{FF2B5EF4-FFF2-40B4-BE49-F238E27FC236}">
                  <a16:creationId xmlns:a16="http://schemas.microsoft.com/office/drawing/2014/main" id="{23B47196-1F11-4723-932D-656478AE7F5A}"/>
                </a:ext>
              </a:extLst>
            </p:cNvPr>
            <p:cNvGrpSpPr/>
            <p:nvPr/>
          </p:nvGrpSpPr>
          <p:grpSpPr>
            <a:xfrm>
              <a:off x="7924507" y="1961822"/>
              <a:ext cx="503648" cy="384482"/>
              <a:chOff x="5195472" y="2304175"/>
              <a:chExt cx="503648" cy="384482"/>
            </a:xfrm>
          </p:grpSpPr>
          <p:sp>
            <p:nvSpPr>
              <p:cNvPr id="68" name="Rectangle 67" hidden="1">
                <a:extLst>
                  <a:ext uri="{FF2B5EF4-FFF2-40B4-BE49-F238E27FC236}">
                    <a16:creationId xmlns:a16="http://schemas.microsoft.com/office/drawing/2014/main" id="{E0E93EB7-7729-4097-B3DD-651819A3F071}"/>
                  </a:ext>
                </a:extLst>
              </p:cNvPr>
              <p:cNvSpPr/>
              <p:nvPr/>
            </p:nvSpPr>
            <p:spPr>
              <a:xfrm>
                <a:off x="5222875" y="2352678"/>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a:extLst>
                  <a:ext uri="{FF2B5EF4-FFF2-40B4-BE49-F238E27FC236}">
                    <a16:creationId xmlns:a16="http://schemas.microsoft.com/office/drawing/2014/main" id="{81240FC9-60E9-431C-854F-8FABA18E5FA1}"/>
                  </a:ext>
                </a:extLst>
              </p:cNvPr>
              <p:cNvSpPr/>
              <p:nvPr/>
            </p:nvSpPr>
            <p:spPr>
              <a:xfrm>
                <a:off x="5577201" y="2356721"/>
                <a:ext cx="121919" cy="331936"/>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Box 20">
                <a:extLst>
                  <a:ext uri="{FF2B5EF4-FFF2-40B4-BE49-F238E27FC236}">
                    <a16:creationId xmlns:a16="http://schemas.microsoft.com/office/drawing/2014/main" id="{E98F181B-2C5D-4597-88C5-61CE299AE2C9}"/>
                  </a:ext>
                </a:extLst>
              </p:cNvPr>
              <p:cNvSpPr txBox="1">
                <a:spLocks noChangeArrowheads="1"/>
              </p:cNvSpPr>
              <p:nvPr/>
            </p:nvSpPr>
            <p:spPr bwMode="auto">
              <a:xfrm>
                <a:off x="5195472" y="2304175"/>
                <a:ext cx="482739" cy="34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lvl1pPr>
                  <a:defRPr sz="1200">
                    <a:solidFill>
                      <a:srgbClr val="CF0E30"/>
                    </a:solidFill>
                    <a:latin typeface="Book Antiqua" pitchFamily="18" charset="0"/>
                    <a:ea typeface="ＭＳ Ｐゴシック" charset="-128"/>
                  </a:defRPr>
                </a:lvl1pPr>
                <a:lvl2pPr marL="742950" indent="-285750">
                  <a:defRPr sz="1200">
                    <a:solidFill>
                      <a:srgbClr val="CF0E30"/>
                    </a:solidFill>
                    <a:latin typeface="Book Antiqua" pitchFamily="18" charset="0"/>
                    <a:ea typeface="ＭＳ Ｐゴシック" charset="-128"/>
                  </a:defRPr>
                </a:lvl2pPr>
                <a:lvl3pPr marL="1143000" indent="-228600">
                  <a:defRPr sz="1200">
                    <a:solidFill>
                      <a:srgbClr val="CF0E30"/>
                    </a:solidFill>
                    <a:latin typeface="Book Antiqua" pitchFamily="18" charset="0"/>
                    <a:ea typeface="ＭＳ Ｐゴシック" charset="-128"/>
                  </a:defRPr>
                </a:lvl3pPr>
                <a:lvl4pPr marL="1600200" indent="-228600">
                  <a:defRPr sz="1200">
                    <a:solidFill>
                      <a:srgbClr val="CF0E30"/>
                    </a:solidFill>
                    <a:latin typeface="Book Antiqua" pitchFamily="18" charset="0"/>
                    <a:ea typeface="ＭＳ Ｐゴシック" charset="-128"/>
                  </a:defRPr>
                </a:lvl4pPr>
                <a:lvl5pPr marL="2057400" indent="-228600">
                  <a:defRPr sz="1200">
                    <a:solidFill>
                      <a:srgbClr val="CF0E30"/>
                    </a:solidFill>
                    <a:latin typeface="Book Antiqua" pitchFamily="18" charset="0"/>
                    <a:ea typeface="ＭＳ Ｐゴシック" charset="-128"/>
                  </a:defRPr>
                </a:lvl5pPr>
                <a:lvl6pPr marL="2514600" indent="-228600" eaLnBrk="0" fontAlgn="base" hangingPunct="0">
                  <a:spcBef>
                    <a:spcPct val="0"/>
                  </a:spcBef>
                  <a:spcAft>
                    <a:spcPct val="0"/>
                  </a:spcAft>
                  <a:defRPr sz="1200">
                    <a:solidFill>
                      <a:srgbClr val="CF0E30"/>
                    </a:solidFill>
                    <a:latin typeface="Book Antiqua" pitchFamily="18" charset="0"/>
                    <a:ea typeface="ＭＳ Ｐゴシック" charset="-128"/>
                  </a:defRPr>
                </a:lvl6pPr>
                <a:lvl7pPr marL="2971800" indent="-228600" eaLnBrk="0" fontAlgn="base" hangingPunct="0">
                  <a:spcBef>
                    <a:spcPct val="0"/>
                  </a:spcBef>
                  <a:spcAft>
                    <a:spcPct val="0"/>
                  </a:spcAft>
                  <a:defRPr sz="1200">
                    <a:solidFill>
                      <a:srgbClr val="CF0E30"/>
                    </a:solidFill>
                    <a:latin typeface="Book Antiqua" pitchFamily="18" charset="0"/>
                    <a:ea typeface="ＭＳ Ｐゴシック" charset="-128"/>
                  </a:defRPr>
                </a:lvl7pPr>
                <a:lvl8pPr marL="3429000" indent="-228600" eaLnBrk="0" fontAlgn="base" hangingPunct="0">
                  <a:spcBef>
                    <a:spcPct val="0"/>
                  </a:spcBef>
                  <a:spcAft>
                    <a:spcPct val="0"/>
                  </a:spcAft>
                  <a:defRPr sz="1200">
                    <a:solidFill>
                      <a:srgbClr val="CF0E30"/>
                    </a:solidFill>
                    <a:latin typeface="Book Antiqua" pitchFamily="18" charset="0"/>
                    <a:ea typeface="ＭＳ Ｐゴシック" charset="-128"/>
                  </a:defRPr>
                </a:lvl8pPr>
                <a:lvl9pPr marL="3886200" indent="-228600" eaLnBrk="0" fontAlgn="base" hangingPunct="0">
                  <a:spcBef>
                    <a:spcPct val="0"/>
                  </a:spcBef>
                  <a:spcAft>
                    <a:spcPct val="0"/>
                  </a:spcAft>
                  <a:defRPr sz="1200">
                    <a:solidFill>
                      <a:srgbClr val="CF0E30"/>
                    </a:solidFill>
                    <a:latin typeface="Book Antiqua" pitchFamily="18" charset="0"/>
                    <a:ea typeface="ＭＳ Ｐゴシック" charset="-128"/>
                  </a:defRPr>
                </a:lvl9pPr>
              </a:lstStyle>
              <a:p>
                <a:pPr>
                  <a:spcBef>
                    <a:spcPct val="50000"/>
                  </a:spcBef>
                  <a:defRPr/>
                </a:pPr>
                <a:r>
                  <a:rPr lang="en-US" sz="4000" b="1" u="none" dirty="0">
                    <a:solidFill>
                      <a:schemeClr val="tx1">
                        <a:lumMod val="65000"/>
                        <a:lumOff val="35000"/>
                      </a:schemeClr>
                    </a:solidFill>
                    <a:latin typeface="+mn-lt"/>
                  </a:rPr>
                  <a:t>⨝</a:t>
                </a:r>
              </a:p>
            </p:txBody>
          </p:sp>
        </p:grpSp>
        <p:cxnSp>
          <p:nvCxnSpPr>
            <p:cNvPr id="71" name="Straight Connector 36">
              <a:extLst>
                <a:ext uri="{FF2B5EF4-FFF2-40B4-BE49-F238E27FC236}">
                  <a16:creationId xmlns:a16="http://schemas.microsoft.com/office/drawing/2014/main" id="{6163F2D8-571D-42CE-9383-6E1766693243}"/>
                </a:ext>
              </a:extLst>
            </p:cNvPr>
            <p:cNvCxnSpPr>
              <a:cxnSpLocks noChangeShapeType="1"/>
              <a:stCxn id="50" idx="0"/>
              <a:endCxn id="37" idx="2"/>
            </p:cNvCxnSpPr>
            <p:nvPr/>
          </p:nvCxnSpPr>
          <p:spPr bwMode="auto">
            <a:xfrm rot="5400000" flipH="1" flipV="1">
              <a:off x="6130002" y="2579062"/>
              <a:ext cx="534289" cy="60689"/>
            </a:xfrm>
            <a:prstGeom prst="bentConnector3">
              <a:avLst>
                <a:gd name="adj1" fmla="val 50000"/>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74" name="Straight Connector 36">
              <a:extLst>
                <a:ext uri="{FF2B5EF4-FFF2-40B4-BE49-F238E27FC236}">
                  <a16:creationId xmlns:a16="http://schemas.microsoft.com/office/drawing/2014/main" id="{9B42AA63-FFA0-4419-8466-B9515C7EF81C}"/>
                </a:ext>
              </a:extLst>
            </p:cNvPr>
            <p:cNvCxnSpPr>
              <a:cxnSpLocks noChangeShapeType="1"/>
              <a:stCxn id="52" idx="0"/>
              <a:endCxn id="68" idx="2"/>
            </p:cNvCxnSpPr>
            <p:nvPr/>
          </p:nvCxnSpPr>
          <p:spPr bwMode="auto">
            <a:xfrm rot="5400000" flipH="1" flipV="1">
              <a:off x="7145419" y="2009099"/>
              <a:ext cx="534289" cy="1200614"/>
            </a:xfrm>
            <a:prstGeom prst="bentConnector3">
              <a:avLst>
                <a:gd name="adj1" fmla="val 38115"/>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80" name="Straight Connector 36">
              <a:extLst>
                <a:ext uri="{FF2B5EF4-FFF2-40B4-BE49-F238E27FC236}">
                  <a16:creationId xmlns:a16="http://schemas.microsoft.com/office/drawing/2014/main" id="{92E26A3C-56B1-408D-AEF0-E789B15B3E61}"/>
                </a:ext>
              </a:extLst>
            </p:cNvPr>
            <p:cNvCxnSpPr>
              <a:cxnSpLocks noChangeShapeType="1"/>
              <a:stCxn id="59" idx="0"/>
              <a:endCxn id="69" idx="2"/>
            </p:cNvCxnSpPr>
            <p:nvPr/>
          </p:nvCxnSpPr>
          <p:spPr bwMode="auto">
            <a:xfrm rot="16200000" flipV="1">
              <a:off x="8120409" y="2593091"/>
              <a:ext cx="530246" cy="36672"/>
            </a:xfrm>
            <a:prstGeom prst="bentConnector3">
              <a:avLst>
                <a:gd name="adj1" fmla="val 50000"/>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cxnSp>
          <p:nvCxnSpPr>
            <p:cNvPr id="85" name="Straight Connector 36">
              <a:extLst>
                <a:ext uri="{FF2B5EF4-FFF2-40B4-BE49-F238E27FC236}">
                  <a16:creationId xmlns:a16="http://schemas.microsoft.com/office/drawing/2014/main" id="{B8427D05-C109-427C-93F3-D5341995F9A7}"/>
                </a:ext>
              </a:extLst>
            </p:cNvPr>
            <p:cNvCxnSpPr>
              <a:cxnSpLocks noChangeShapeType="1"/>
              <a:stCxn id="70" idx="0"/>
              <a:endCxn id="66" idx="2"/>
            </p:cNvCxnSpPr>
            <p:nvPr/>
          </p:nvCxnSpPr>
          <p:spPr bwMode="auto">
            <a:xfrm rot="16200000" flipV="1">
              <a:off x="7755572" y="1551516"/>
              <a:ext cx="303077" cy="517535"/>
            </a:xfrm>
            <a:prstGeom prst="bentConnector3">
              <a:avLst>
                <a:gd name="adj1" fmla="val 50000"/>
              </a:avLst>
            </a:prstGeom>
            <a:noFill/>
            <a:ln w="31750" algn="ctr">
              <a:solidFill>
                <a:schemeClr val="tx1">
                  <a:lumMod val="65000"/>
                  <a:lumOff val="35000"/>
                </a:schemeClr>
              </a:solidFill>
              <a:round/>
              <a:headEnd type="none" w="sm" len="sm"/>
              <a:tailEnd type="triangle" w="med" len="med"/>
            </a:ln>
            <a:extLst>
              <a:ext uri="{909E8E84-426E-40DD-AFC4-6F175D3DCCD1}">
                <a14:hiddenFill xmlns:a14="http://schemas.microsoft.com/office/drawing/2010/main">
                  <a:noFill/>
                </a14:hiddenFill>
              </a:ext>
            </a:extLst>
          </p:spPr>
        </p:cxnSp>
      </p:grpSp>
      <p:grpSp>
        <p:nvGrpSpPr>
          <p:cNvPr id="91" name="Group 90">
            <a:extLst>
              <a:ext uri="{FF2B5EF4-FFF2-40B4-BE49-F238E27FC236}">
                <a16:creationId xmlns:a16="http://schemas.microsoft.com/office/drawing/2014/main" id="{E5BC47BA-B263-4ED3-84C6-C9985EB1E73A}"/>
              </a:ext>
            </a:extLst>
          </p:cNvPr>
          <p:cNvGrpSpPr/>
          <p:nvPr/>
        </p:nvGrpSpPr>
        <p:grpSpPr>
          <a:xfrm>
            <a:off x="5753863" y="1222927"/>
            <a:ext cx="422632" cy="421867"/>
            <a:chOff x="4843096" y="3113804"/>
            <a:chExt cx="422632" cy="421867"/>
          </a:xfrm>
        </p:grpSpPr>
        <p:pic>
          <p:nvPicPr>
            <p:cNvPr id="92" name="Picture 91">
              <a:extLst>
                <a:ext uri="{FF2B5EF4-FFF2-40B4-BE49-F238E27FC236}">
                  <a16:creationId xmlns:a16="http://schemas.microsoft.com/office/drawing/2014/main" id="{0C1419A5-5F0A-4279-8721-CCE26EC10A7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4"/>
              <a:ext cx="422632" cy="421867"/>
            </a:xfrm>
            <a:prstGeom prst="rect">
              <a:avLst/>
            </a:prstGeom>
          </p:spPr>
        </p:pic>
        <p:sp>
          <p:nvSpPr>
            <p:cNvPr id="93" name="TextBox 92">
              <a:extLst>
                <a:ext uri="{FF2B5EF4-FFF2-40B4-BE49-F238E27FC236}">
                  <a16:creationId xmlns:a16="http://schemas.microsoft.com/office/drawing/2014/main" id="{2CC8FCD5-9C7E-48C7-A223-962EFD619EE4}"/>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3</a:t>
              </a:r>
            </a:p>
          </p:txBody>
        </p:sp>
      </p:grpSp>
      <p:grpSp>
        <p:nvGrpSpPr>
          <p:cNvPr id="94" name="Group 93">
            <a:extLst>
              <a:ext uri="{FF2B5EF4-FFF2-40B4-BE49-F238E27FC236}">
                <a16:creationId xmlns:a16="http://schemas.microsoft.com/office/drawing/2014/main" id="{CE9B93F2-B5E1-4884-BC49-0E854A31CDFA}"/>
              </a:ext>
            </a:extLst>
          </p:cNvPr>
          <p:cNvGrpSpPr/>
          <p:nvPr/>
        </p:nvGrpSpPr>
        <p:grpSpPr>
          <a:xfrm>
            <a:off x="8136973" y="1222927"/>
            <a:ext cx="422632" cy="421867"/>
            <a:chOff x="4843096" y="3113804"/>
            <a:chExt cx="422632" cy="421867"/>
          </a:xfrm>
        </p:grpSpPr>
        <p:pic>
          <p:nvPicPr>
            <p:cNvPr id="95" name="Picture 94">
              <a:extLst>
                <a:ext uri="{FF2B5EF4-FFF2-40B4-BE49-F238E27FC236}">
                  <a16:creationId xmlns:a16="http://schemas.microsoft.com/office/drawing/2014/main" id="{6F79558F-0039-499E-B691-35DBCE60A62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4"/>
              <a:ext cx="422632" cy="421867"/>
            </a:xfrm>
            <a:prstGeom prst="rect">
              <a:avLst/>
            </a:prstGeom>
          </p:spPr>
        </p:pic>
        <p:sp>
          <p:nvSpPr>
            <p:cNvPr id="96" name="TextBox 95">
              <a:extLst>
                <a:ext uri="{FF2B5EF4-FFF2-40B4-BE49-F238E27FC236}">
                  <a16:creationId xmlns:a16="http://schemas.microsoft.com/office/drawing/2014/main" id="{B6CA8F95-B042-429D-A92C-E62E72248716}"/>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4</a:t>
              </a:r>
            </a:p>
          </p:txBody>
        </p:sp>
      </p:grpSp>
      <p:grpSp>
        <p:nvGrpSpPr>
          <p:cNvPr id="14" name="Group 13">
            <a:extLst>
              <a:ext uri="{FF2B5EF4-FFF2-40B4-BE49-F238E27FC236}">
                <a16:creationId xmlns:a16="http://schemas.microsoft.com/office/drawing/2014/main" id="{28641754-9CB7-4CB2-B029-5C9C55D421F7}"/>
              </a:ext>
            </a:extLst>
          </p:cNvPr>
          <p:cNvGrpSpPr/>
          <p:nvPr/>
        </p:nvGrpSpPr>
        <p:grpSpPr>
          <a:xfrm>
            <a:off x="5753863" y="4194727"/>
            <a:ext cx="422632" cy="421867"/>
            <a:chOff x="4843096" y="3113804"/>
            <a:chExt cx="422632" cy="421867"/>
          </a:xfrm>
        </p:grpSpPr>
        <p:pic>
          <p:nvPicPr>
            <p:cNvPr id="35" name="Picture 34">
              <a:extLst>
                <a:ext uri="{FF2B5EF4-FFF2-40B4-BE49-F238E27FC236}">
                  <a16:creationId xmlns:a16="http://schemas.microsoft.com/office/drawing/2014/main" id="{B7C93CC6-A312-489B-A612-5893297DEC6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4"/>
              <a:ext cx="422632" cy="421867"/>
            </a:xfrm>
            <a:prstGeom prst="rect">
              <a:avLst/>
            </a:prstGeom>
          </p:spPr>
        </p:pic>
        <p:sp>
          <p:nvSpPr>
            <p:cNvPr id="41" name="TextBox 40">
              <a:extLst>
                <a:ext uri="{FF2B5EF4-FFF2-40B4-BE49-F238E27FC236}">
                  <a16:creationId xmlns:a16="http://schemas.microsoft.com/office/drawing/2014/main" id="{BE85555C-9044-4C4F-9FC5-18F7F15D4C6E}"/>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1</a:t>
              </a:r>
            </a:p>
          </p:txBody>
        </p:sp>
      </p:grpSp>
      <p:grpSp>
        <p:nvGrpSpPr>
          <p:cNvPr id="44" name="Group 43">
            <a:extLst>
              <a:ext uri="{FF2B5EF4-FFF2-40B4-BE49-F238E27FC236}">
                <a16:creationId xmlns:a16="http://schemas.microsoft.com/office/drawing/2014/main" id="{DDB71BCA-B01D-47D3-A847-80304595942B}"/>
              </a:ext>
            </a:extLst>
          </p:cNvPr>
          <p:cNvGrpSpPr/>
          <p:nvPr/>
        </p:nvGrpSpPr>
        <p:grpSpPr>
          <a:xfrm>
            <a:off x="8136973" y="4194727"/>
            <a:ext cx="422632" cy="421867"/>
            <a:chOff x="4843096" y="3113804"/>
            <a:chExt cx="422632" cy="421867"/>
          </a:xfrm>
        </p:grpSpPr>
        <p:pic>
          <p:nvPicPr>
            <p:cNvPr id="45" name="Picture 44">
              <a:extLst>
                <a:ext uri="{FF2B5EF4-FFF2-40B4-BE49-F238E27FC236}">
                  <a16:creationId xmlns:a16="http://schemas.microsoft.com/office/drawing/2014/main" id="{F650EE3B-5789-4EA3-A720-470FF0DF5BE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43096" y="3113804"/>
              <a:ext cx="422632" cy="421867"/>
            </a:xfrm>
            <a:prstGeom prst="rect">
              <a:avLst/>
            </a:prstGeom>
          </p:spPr>
        </p:pic>
        <p:sp>
          <p:nvSpPr>
            <p:cNvPr id="46" name="TextBox 45">
              <a:extLst>
                <a:ext uri="{FF2B5EF4-FFF2-40B4-BE49-F238E27FC236}">
                  <a16:creationId xmlns:a16="http://schemas.microsoft.com/office/drawing/2014/main" id="{0CAFED17-9F33-4598-99F9-F47FE265BD11}"/>
                </a:ext>
              </a:extLst>
            </p:cNvPr>
            <p:cNvSpPr txBox="1"/>
            <p:nvPr/>
          </p:nvSpPr>
          <p:spPr>
            <a:xfrm>
              <a:off x="5004719" y="3227789"/>
              <a:ext cx="89768" cy="193899"/>
            </a:xfrm>
            <a:prstGeom prst="rect">
              <a:avLst/>
            </a:prstGeom>
            <a:noFill/>
          </p:spPr>
          <p:txBody>
            <a:bodyPr wrap="none" lIns="0" tIns="0" rIns="0" bIns="0" rtlCol="0" anchor="ctr" anchorCtr="0">
              <a:spAutoFit/>
            </a:bodyPr>
            <a:lstStyle/>
            <a:p>
              <a:pPr>
                <a:lnSpc>
                  <a:spcPct val="90000"/>
                </a:lnSpc>
              </a:pPr>
              <a:r>
                <a:rPr lang="en-US" sz="1400" b="1" dirty="0">
                  <a:solidFill>
                    <a:schemeClr val="accent1"/>
                  </a:solidFill>
                  <a:latin typeface="Inconsolata" panose="00000509000000000000" pitchFamily="49" charset="0"/>
                  <a:cs typeface="Consolas" pitchFamily="49" charset="0"/>
                </a:rPr>
                <a:t>2</a:t>
              </a:r>
            </a:p>
          </p:txBody>
        </p:sp>
      </p:grpSp>
    </p:spTree>
    <p:extLst>
      <p:ext uri="{BB962C8B-B14F-4D97-AF65-F5344CB8AC3E}">
        <p14:creationId xmlns:p14="http://schemas.microsoft.com/office/powerpoint/2010/main" val="33347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50"/>
                                        <p:tgtEl>
                                          <p:spTgt spid="31"/>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EB13-F967-6ACB-F2F1-9D1EB463F878}"/>
              </a:ext>
            </a:extLst>
          </p:cNvPr>
          <p:cNvSpPr>
            <a:spLocks noGrp="1"/>
          </p:cNvSpPr>
          <p:nvPr>
            <p:ph type="title"/>
          </p:nvPr>
        </p:nvSpPr>
        <p:spPr/>
        <p:txBody>
          <a:bodyPr/>
          <a:lstStyle/>
          <a:p>
            <a:r>
              <a:rPr lang="en-US" dirty="0"/>
              <a:t>Gimme Gimme Moore</a:t>
            </a:r>
          </a:p>
        </p:txBody>
      </p:sp>
      <p:sp>
        <p:nvSpPr>
          <p:cNvPr id="4" name="Slide Number Placeholder 3">
            <a:extLst>
              <a:ext uri="{FF2B5EF4-FFF2-40B4-BE49-F238E27FC236}">
                <a16:creationId xmlns:a16="http://schemas.microsoft.com/office/drawing/2014/main" id="{0661DFB8-9C29-D087-2196-04B84DB1D4C7}"/>
              </a:ext>
            </a:extLst>
          </p:cNvPr>
          <p:cNvSpPr>
            <a:spLocks noGrp="1"/>
          </p:cNvSpPr>
          <p:nvPr>
            <p:ph type="sldNum" sz="quarter" idx="4"/>
          </p:nvPr>
        </p:nvSpPr>
        <p:spPr/>
        <p:txBody>
          <a:bodyPr/>
          <a:lstStyle/>
          <a:p>
            <a:fld id="{97DD1AB5-42BA-4E8A-BFEE-435884E16AAB}" type="slidenum">
              <a:rPr lang="en-US" smtClean="0"/>
              <a:pPr/>
              <a:t>5</a:t>
            </a:fld>
            <a:endParaRPr lang="en-US" dirty="0"/>
          </a:p>
        </p:txBody>
      </p:sp>
      <p:pic>
        <p:nvPicPr>
          <p:cNvPr id="1026" name="Picture 2">
            <a:extLst>
              <a:ext uri="{FF2B5EF4-FFF2-40B4-BE49-F238E27FC236}">
                <a16:creationId xmlns:a16="http://schemas.microsoft.com/office/drawing/2014/main" id="{3E8AE8A4-1D36-EFC5-BA97-63DAC8E46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42950"/>
            <a:ext cx="673401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8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Parallel vs. Distributed</a:t>
            </a:r>
          </a:p>
        </p:txBody>
      </p:sp>
      <p:sp>
        <p:nvSpPr>
          <p:cNvPr id="13315" name="Content Placeholder 2"/>
          <p:cNvSpPr>
            <a:spLocks noGrp="1"/>
          </p:cNvSpPr>
          <p:nvPr>
            <p:ph idx="1"/>
          </p:nvPr>
        </p:nvSpPr>
        <p:spPr/>
        <p:txBody>
          <a:bodyPr/>
          <a:lstStyle/>
          <a:p>
            <a:r>
              <a:rPr lang="en-US" b="1" dirty="0"/>
              <a:t>Parallel DBMSs</a:t>
            </a:r>
          </a:p>
          <a:p>
            <a:pPr lvl="1"/>
            <a:r>
              <a:rPr lang="en-US" dirty="0"/>
              <a:t>Resources are physically close to each other.</a:t>
            </a:r>
          </a:p>
          <a:p>
            <a:pPr lvl="1"/>
            <a:r>
              <a:rPr lang="en-US" dirty="0"/>
              <a:t>Resources communicate over high-speed interconnect.</a:t>
            </a:r>
          </a:p>
          <a:p>
            <a:pPr lvl="1"/>
            <a:r>
              <a:rPr lang="en-US" dirty="0"/>
              <a:t>Communication is assumed to be cheap and reliable.</a:t>
            </a:r>
          </a:p>
          <a:p>
            <a:endParaRPr lang="en-US" sz="1200" b="1" dirty="0"/>
          </a:p>
          <a:p>
            <a:r>
              <a:rPr lang="en-US" b="1" dirty="0"/>
              <a:t>Distributed DBMSs</a:t>
            </a:r>
          </a:p>
          <a:p>
            <a:pPr lvl="1"/>
            <a:r>
              <a:rPr lang="en-US" dirty="0"/>
              <a:t>Resources can be far from each other.</a:t>
            </a:r>
          </a:p>
          <a:p>
            <a:pPr lvl="1"/>
            <a:r>
              <a:rPr lang="en-US" dirty="0"/>
              <a:t>Resources communicate using slow(er) interconnect.</a:t>
            </a:r>
          </a:p>
          <a:p>
            <a:pPr lvl="1"/>
            <a:r>
              <a:rPr lang="en-US" dirty="0"/>
              <a:t>Communication costs and problems cannot be ignored.</a:t>
            </a:r>
          </a:p>
        </p:txBody>
      </p:sp>
      <p:sp>
        <p:nvSpPr>
          <p:cNvPr id="2" name="Slide Number Placeholder 3">
            <a:extLst>
              <a:ext uri="{FF2B5EF4-FFF2-40B4-BE49-F238E27FC236}">
                <a16:creationId xmlns:a16="http://schemas.microsoft.com/office/drawing/2014/main" id="{4C2D78D8-2D74-A6A9-8E3C-57E9DA6B6F32}"/>
              </a:ext>
            </a:extLst>
          </p:cNvPr>
          <p:cNvSpPr>
            <a:spLocks noGrp="1"/>
          </p:cNvSpPr>
          <p:nvPr>
            <p:ph type="sldNum" sz="quarter" idx="4"/>
          </p:nvPr>
        </p:nvSpPr>
        <p:spPr/>
        <p:txBody>
          <a:bodyPr/>
          <a:lstStyle/>
          <a:p>
            <a:pPr algn="r"/>
            <a:fld id="{97DD1AB5-42BA-4E8A-BFEE-435884E16AAB}" type="slidenum">
              <a:rPr lang="en-US" smtClean="0"/>
              <a:pPr algn="r"/>
              <a:t>6</a:t>
            </a:fld>
            <a:endParaRPr lang="en-US" dirty="0"/>
          </a:p>
        </p:txBody>
      </p:sp>
    </p:spTree>
    <p:extLst>
      <p:ext uri="{BB962C8B-B14F-4D97-AF65-F5344CB8AC3E}">
        <p14:creationId xmlns:p14="http://schemas.microsoft.com/office/powerpoint/2010/main" val="139145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F8046-665F-4771-9E09-3003FB22D13E}"/>
              </a:ext>
            </a:extLst>
          </p:cNvPr>
          <p:cNvSpPr>
            <a:spLocks noGrp="1"/>
          </p:cNvSpPr>
          <p:nvPr>
            <p:ph type="title"/>
          </p:nvPr>
        </p:nvSpPr>
        <p:spPr/>
        <p:txBody>
          <a:bodyPr/>
          <a:lstStyle/>
          <a:p>
            <a:r>
              <a:rPr lang="en-US" dirty="0"/>
              <a:t>Today’s Agenda</a:t>
            </a:r>
          </a:p>
        </p:txBody>
      </p:sp>
      <p:sp>
        <p:nvSpPr>
          <p:cNvPr id="4" name="Content Placeholder 3">
            <a:extLst>
              <a:ext uri="{FF2B5EF4-FFF2-40B4-BE49-F238E27FC236}">
                <a16:creationId xmlns:a16="http://schemas.microsoft.com/office/drawing/2014/main" id="{277C9688-17BB-4839-848A-B6B0F369A5F9}"/>
              </a:ext>
            </a:extLst>
          </p:cNvPr>
          <p:cNvSpPr>
            <a:spLocks noGrp="1"/>
          </p:cNvSpPr>
          <p:nvPr>
            <p:ph idx="1"/>
          </p:nvPr>
        </p:nvSpPr>
        <p:spPr/>
        <p:txBody>
          <a:bodyPr/>
          <a:lstStyle/>
          <a:p>
            <a:r>
              <a:rPr lang="en-US" dirty="0"/>
              <a:t>Process Models</a:t>
            </a:r>
          </a:p>
          <a:p>
            <a:r>
              <a:rPr lang="en-US" dirty="0"/>
              <a:t>Execution Parallelism</a:t>
            </a:r>
          </a:p>
          <a:p>
            <a:r>
              <a:rPr lang="en-US" dirty="0"/>
              <a:t>I/O Parallelism</a:t>
            </a:r>
          </a:p>
        </p:txBody>
      </p:sp>
      <p:sp>
        <p:nvSpPr>
          <p:cNvPr id="5" name="Slide Number Placeholder 3">
            <a:extLst>
              <a:ext uri="{FF2B5EF4-FFF2-40B4-BE49-F238E27FC236}">
                <a16:creationId xmlns:a16="http://schemas.microsoft.com/office/drawing/2014/main" id="{BD104072-57CC-B176-06E2-3AEB315C0FB3}"/>
              </a:ext>
            </a:extLst>
          </p:cNvPr>
          <p:cNvSpPr>
            <a:spLocks noGrp="1"/>
          </p:cNvSpPr>
          <p:nvPr>
            <p:ph type="sldNum" sz="quarter" idx="4"/>
          </p:nvPr>
        </p:nvSpPr>
        <p:spPr/>
        <p:txBody>
          <a:bodyPr/>
          <a:lstStyle/>
          <a:p>
            <a:pPr algn="r"/>
            <a:fld id="{97DD1AB5-42BA-4E8A-BFEE-435884E16AAB}" type="slidenum">
              <a:rPr lang="en-US" smtClean="0"/>
              <a:pPr algn="r"/>
              <a:t>7</a:t>
            </a:fld>
            <a:endParaRPr lang="en-US" dirty="0"/>
          </a:p>
        </p:txBody>
      </p:sp>
    </p:spTree>
    <p:extLst>
      <p:ext uri="{BB962C8B-B14F-4D97-AF65-F5344CB8AC3E}">
        <p14:creationId xmlns:p14="http://schemas.microsoft.com/office/powerpoint/2010/main" val="34555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 Model</a:t>
            </a:r>
          </a:p>
        </p:txBody>
      </p:sp>
      <p:sp>
        <p:nvSpPr>
          <p:cNvPr id="5" name="Content Placeholder 4"/>
          <p:cNvSpPr>
            <a:spLocks noGrp="1"/>
          </p:cNvSpPr>
          <p:nvPr>
            <p:ph idx="1"/>
          </p:nvPr>
        </p:nvSpPr>
        <p:spPr/>
        <p:txBody>
          <a:bodyPr/>
          <a:lstStyle/>
          <a:p>
            <a:r>
              <a:rPr lang="en-US" dirty="0"/>
              <a:t>A DBMS’s </a:t>
            </a:r>
            <a:r>
              <a:rPr lang="en-US" b="1" u="sng" dirty="0"/>
              <a:t>process model</a:t>
            </a:r>
            <a:r>
              <a:rPr lang="en-US" dirty="0"/>
              <a:t> defines how the system is architected to support concurrent requests / queries.</a:t>
            </a:r>
          </a:p>
          <a:p>
            <a:endParaRPr lang="en-US" sz="1200" dirty="0"/>
          </a:p>
          <a:p>
            <a:r>
              <a:rPr lang="en-US" dirty="0"/>
              <a:t>A </a:t>
            </a:r>
            <a:r>
              <a:rPr lang="en-US" b="1" u="sng" dirty="0"/>
              <a:t>worker</a:t>
            </a:r>
            <a:r>
              <a:rPr lang="en-US" dirty="0"/>
              <a:t> is the DBMS component responsible for executing tasks on behalf of the client and returning the results.</a:t>
            </a:r>
          </a:p>
        </p:txBody>
      </p:sp>
      <p:sp>
        <p:nvSpPr>
          <p:cNvPr id="2" name="Slide Number Placeholder 3">
            <a:extLst>
              <a:ext uri="{FF2B5EF4-FFF2-40B4-BE49-F238E27FC236}">
                <a16:creationId xmlns:a16="http://schemas.microsoft.com/office/drawing/2014/main" id="{42C4DC62-1A14-C6D3-E9A0-5F648567141E}"/>
              </a:ext>
            </a:extLst>
          </p:cNvPr>
          <p:cNvSpPr>
            <a:spLocks noGrp="1"/>
          </p:cNvSpPr>
          <p:nvPr>
            <p:ph type="sldNum" sz="quarter" idx="4"/>
          </p:nvPr>
        </p:nvSpPr>
        <p:spPr/>
        <p:txBody>
          <a:bodyPr/>
          <a:lstStyle/>
          <a:p>
            <a:pPr algn="r"/>
            <a:fld id="{97DD1AB5-42BA-4E8A-BFEE-435884E16AAB}" type="slidenum">
              <a:rPr lang="en-US" smtClean="0"/>
              <a:pPr algn="r"/>
              <a:t>8</a:t>
            </a:fld>
            <a:endParaRPr lang="en-US" dirty="0"/>
          </a:p>
        </p:txBody>
      </p:sp>
    </p:spTree>
    <p:extLst>
      <p:ext uri="{BB962C8B-B14F-4D97-AF65-F5344CB8AC3E}">
        <p14:creationId xmlns:p14="http://schemas.microsoft.com/office/powerpoint/2010/main" val="360496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Model</a:t>
            </a:r>
          </a:p>
        </p:txBody>
      </p:sp>
      <p:sp>
        <p:nvSpPr>
          <p:cNvPr id="4" name="Content Placeholder 3"/>
          <p:cNvSpPr>
            <a:spLocks noGrp="1"/>
          </p:cNvSpPr>
          <p:nvPr>
            <p:ph idx="1"/>
          </p:nvPr>
        </p:nvSpPr>
        <p:spPr/>
        <p:txBody>
          <a:bodyPr/>
          <a:lstStyle/>
          <a:p>
            <a:r>
              <a:rPr lang="en-US" dirty="0"/>
              <a:t>Approach #1: </a:t>
            </a:r>
            <a:r>
              <a:rPr lang="en-US" b="1" dirty="0"/>
              <a:t>Process</a:t>
            </a:r>
            <a:r>
              <a:rPr lang="en-US" dirty="0"/>
              <a:t> per DBMS Worker</a:t>
            </a:r>
          </a:p>
          <a:p>
            <a:endParaRPr lang="en-US" sz="1200" dirty="0"/>
          </a:p>
          <a:p>
            <a:r>
              <a:rPr lang="en-US" dirty="0"/>
              <a:t>Approach #2: </a:t>
            </a:r>
            <a:r>
              <a:rPr lang="en-US" b="1" dirty="0"/>
              <a:t>Thread</a:t>
            </a:r>
            <a:r>
              <a:rPr lang="en-US" dirty="0"/>
              <a:t> per DBMS Worker</a:t>
            </a:r>
          </a:p>
          <a:p>
            <a:endParaRPr lang="en-US" sz="1200" dirty="0"/>
          </a:p>
          <a:p>
            <a:r>
              <a:rPr lang="en-US" dirty="0"/>
              <a:t>Approach #3: </a:t>
            </a:r>
            <a:r>
              <a:rPr lang="en-US" b="1" dirty="0"/>
              <a:t>Embedded</a:t>
            </a:r>
            <a:r>
              <a:rPr lang="en-US" dirty="0"/>
              <a:t> DBMS</a:t>
            </a:r>
          </a:p>
          <a:p>
            <a:endParaRPr lang="en-US" sz="1200" dirty="0"/>
          </a:p>
        </p:txBody>
      </p:sp>
      <p:sp>
        <p:nvSpPr>
          <p:cNvPr id="5" name="Slide Number Placeholder 3">
            <a:extLst>
              <a:ext uri="{FF2B5EF4-FFF2-40B4-BE49-F238E27FC236}">
                <a16:creationId xmlns:a16="http://schemas.microsoft.com/office/drawing/2014/main" id="{EFCC0373-CACE-5E33-0E59-6B950E9AEE1C}"/>
              </a:ext>
            </a:extLst>
          </p:cNvPr>
          <p:cNvSpPr>
            <a:spLocks noGrp="1"/>
          </p:cNvSpPr>
          <p:nvPr>
            <p:ph type="sldNum" sz="quarter" idx="4"/>
          </p:nvPr>
        </p:nvSpPr>
        <p:spPr/>
        <p:txBody>
          <a:bodyPr/>
          <a:lstStyle/>
          <a:p>
            <a:pPr algn="r"/>
            <a:fld id="{97DD1AB5-42BA-4E8A-BFEE-435884E16AAB}" type="slidenum">
              <a:rPr lang="en-US" smtClean="0"/>
              <a:pPr algn="r"/>
              <a:t>9</a:t>
            </a:fld>
            <a:endParaRPr lang="en-US" dirty="0"/>
          </a:p>
        </p:txBody>
      </p:sp>
      <p:grpSp>
        <p:nvGrpSpPr>
          <p:cNvPr id="3" name="Group 2">
            <a:extLst>
              <a:ext uri="{FF2B5EF4-FFF2-40B4-BE49-F238E27FC236}">
                <a16:creationId xmlns:a16="http://schemas.microsoft.com/office/drawing/2014/main" id="{7914ABE2-C56F-8BD8-10B8-9505BCED953F}"/>
              </a:ext>
            </a:extLst>
          </p:cNvPr>
          <p:cNvGrpSpPr/>
          <p:nvPr/>
        </p:nvGrpSpPr>
        <p:grpSpPr>
          <a:xfrm>
            <a:off x="6672445" y="1639182"/>
            <a:ext cx="2180069" cy="365760"/>
            <a:chOff x="5425439" y="1421676"/>
            <a:chExt cx="2180069" cy="365760"/>
          </a:xfrm>
        </p:grpSpPr>
        <p:sp>
          <p:nvSpPr>
            <p:cNvPr id="6" name="TextBox 5">
              <a:extLst>
                <a:ext uri="{FF2B5EF4-FFF2-40B4-BE49-F238E27FC236}">
                  <a16:creationId xmlns:a16="http://schemas.microsoft.com/office/drawing/2014/main" id="{23A87878-4DB7-B649-4941-03644D7DD9D5}"/>
                </a:ext>
              </a:extLst>
            </p:cNvPr>
            <p:cNvSpPr txBox="1">
              <a:spLocks noChangeArrowheads="1"/>
            </p:cNvSpPr>
            <p:nvPr/>
          </p:nvSpPr>
          <p:spPr bwMode="auto">
            <a:xfrm>
              <a:off x="5903119" y="1433740"/>
              <a:ext cx="170238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Most Common</a:t>
              </a:r>
              <a:endParaRPr lang="en-US" sz="1800" i="1" u="none" dirty="0">
                <a:solidFill>
                  <a:schemeClr val="accent1"/>
                </a:solidFill>
                <a:latin typeface="Crimson Text" panose="02000503000000000000" pitchFamily="2" charset="0"/>
              </a:endParaRPr>
            </a:p>
          </p:txBody>
        </p:sp>
        <p:sp>
          <p:nvSpPr>
            <p:cNvPr id="7" name="Right Arrow 6">
              <a:extLst>
                <a:ext uri="{FF2B5EF4-FFF2-40B4-BE49-F238E27FC236}">
                  <a16:creationId xmlns:a16="http://schemas.microsoft.com/office/drawing/2014/main" id="{2F502D48-C89A-431A-50E4-35C2DD654A46}"/>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p>
          </p:txBody>
        </p:sp>
      </p:grpSp>
    </p:spTree>
    <p:extLst>
      <p:ext uri="{BB962C8B-B14F-4D97-AF65-F5344CB8AC3E}">
        <p14:creationId xmlns:p14="http://schemas.microsoft.com/office/powerpoint/2010/main" val="38055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21-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21-theme" id="{8266886C-00C5-0E41-B657-C3D05B8200D6}" vid="{2B8BD0A5-B052-7545-BBE7-7583420439F3}"/>
    </a:ext>
  </a:extLst>
</a:theme>
</file>

<file path=ppt/theme/theme2.xml><?xml version="1.0" encoding="utf-8"?>
<a:theme xmlns:a="http://schemas.openxmlformats.org/drawingml/2006/main" name="1_F2024 Theme">
  <a:themeElements>
    <a:clrScheme name="CMU-DB F2024">
      <a:dk1>
        <a:sysClr val="windowText" lastClr="000000"/>
      </a:dk1>
      <a:lt1>
        <a:sysClr val="window" lastClr="FFFFFF"/>
      </a:lt1>
      <a:dk2>
        <a:srgbClr val="1F497D"/>
      </a:dk2>
      <a:lt2>
        <a:srgbClr val="EEECE1"/>
      </a:lt2>
      <a:accent1>
        <a:srgbClr val="C41230"/>
      </a:accent1>
      <a:accent2>
        <a:srgbClr val="C0504D"/>
      </a:accent2>
      <a:accent3>
        <a:srgbClr val="9BBB59"/>
      </a:accent3>
      <a:accent4>
        <a:srgbClr val="8064A2"/>
      </a:accent4>
      <a:accent5>
        <a:srgbClr val="4BACC6"/>
      </a:accent5>
      <a:accent6>
        <a:srgbClr val="D9D9D9"/>
      </a:accent6>
      <a:hlink>
        <a:srgbClr val="C41230"/>
      </a:hlink>
      <a:folHlink>
        <a:srgbClr val="C412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75163</TotalTime>
  <Words>2637</Words>
  <Application>Microsoft Macintosh PowerPoint</Application>
  <PresentationFormat>On-screen Show (16:9)</PresentationFormat>
  <Paragraphs>668</Paragraphs>
  <Slides>46</Slides>
  <Notes>46</Notes>
  <HiddenSlides>14</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46</vt:i4>
      </vt:variant>
    </vt:vector>
  </HeadingPairs>
  <TitlesOfParts>
    <vt:vector size="68" baseType="lpstr">
      <vt:lpstr>Arial</vt:lpstr>
      <vt:lpstr>Avenir Book</vt:lpstr>
      <vt:lpstr>Calibri</vt:lpstr>
      <vt:lpstr>Cambria Math</vt:lpstr>
      <vt:lpstr>Consolas</vt:lpstr>
      <vt:lpstr>Crimson Text</vt:lpstr>
      <vt:lpstr>Crimson Text</vt:lpstr>
      <vt:lpstr>DejaVu Sans Mono</vt:lpstr>
      <vt:lpstr>Gentium Book Basic</vt:lpstr>
      <vt:lpstr>Inconsolata</vt:lpstr>
      <vt:lpstr>Open Sans</vt:lpstr>
      <vt:lpstr>Open Sans Extrabold</vt:lpstr>
      <vt:lpstr>Open Sans Light</vt:lpstr>
      <vt:lpstr>Overpass</vt:lpstr>
      <vt:lpstr>Pirata One</vt:lpstr>
      <vt:lpstr>Proxima Nova Regular</vt:lpstr>
      <vt:lpstr>Segoe UI</vt:lpstr>
      <vt:lpstr>Symbol</vt:lpstr>
      <vt:lpstr>System Font Regular</vt:lpstr>
      <vt:lpstr>Times New Roman</vt:lpstr>
      <vt:lpstr>421-theme</vt:lpstr>
      <vt:lpstr>1_F2024 Theme</vt:lpstr>
      <vt:lpstr>PowerPoint Presentation</vt:lpstr>
      <vt:lpstr>Announcements</vt:lpstr>
      <vt:lpstr>Query Execution 1</vt:lpstr>
      <vt:lpstr>Parallel Query Execution</vt:lpstr>
      <vt:lpstr>Gimme Gimme Moore</vt:lpstr>
      <vt:lpstr>Parallel vs. Distributed</vt:lpstr>
      <vt:lpstr>Today’s Agenda</vt:lpstr>
      <vt:lpstr>Process Model</vt:lpstr>
      <vt:lpstr>Process Model</vt:lpstr>
      <vt:lpstr>Process Per Worker</vt:lpstr>
      <vt:lpstr>Thread Per Worker</vt:lpstr>
      <vt:lpstr>Embedded DBMS</vt:lpstr>
      <vt:lpstr>Scheduling</vt:lpstr>
      <vt:lpstr>Process Models</vt:lpstr>
      <vt:lpstr>Parallel Execution</vt:lpstr>
      <vt:lpstr>Inter-Query Parallelism</vt:lpstr>
      <vt:lpstr>Intra-Query Parallelism</vt:lpstr>
      <vt:lpstr>Parallel GRACE Hash Join</vt:lpstr>
      <vt:lpstr>Intra-Query Parallelism</vt:lpstr>
      <vt:lpstr>Intra-Operator Parallelism</vt:lpstr>
      <vt:lpstr>Intra-Operator Parallelism</vt:lpstr>
      <vt:lpstr>Exchange Operator</vt:lpstr>
      <vt:lpstr>Inter-Operator Parallelism</vt:lpstr>
      <vt:lpstr>Inter-Operator Parallelism</vt:lpstr>
      <vt:lpstr>Bushy Parallelism</vt:lpstr>
      <vt:lpstr>Bushy Parallelism</vt:lpstr>
      <vt:lpstr>Speedup Functions</vt:lpstr>
      <vt:lpstr>Observation</vt:lpstr>
      <vt:lpstr>I/O Parallelism + RAID</vt:lpstr>
      <vt:lpstr>RAID for Multi-Disk Parallelism</vt:lpstr>
      <vt:lpstr>Conclusion</vt:lpstr>
      <vt:lpstr>Next Class</vt:lpstr>
      <vt:lpstr>Database Partitioning</vt:lpstr>
      <vt:lpstr>Partitioning</vt:lpstr>
      <vt:lpstr>Scheduler</vt:lpstr>
      <vt:lpstr>PowerPoint Presentation</vt:lpstr>
      <vt:lpstr>PowerPoint Presentation</vt:lpstr>
      <vt:lpstr>PowerPoint Presentation</vt:lpstr>
      <vt:lpstr>Priority scheduling = Elastic behavior</vt:lpstr>
      <vt:lpstr>In-built Query Progress Monitoring</vt:lpstr>
      <vt:lpstr>PROCESS POOL</vt:lpstr>
      <vt:lpstr>INTRA-OPERATOR PARALLELISM</vt:lpstr>
      <vt:lpstr>INTRA-OPERATOR PARALLELISM</vt:lpstr>
      <vt:lpstr>INTER- VS. INTRA-QUERY PARALLELISM</vt:lpstr>
      <vt:lpstr>INTER-OPERATOR PARALLELISM</vt:lpstr>
      <vt:lpstr>BUSHY PARALLELISM</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15-445/645 Database Systems (Fall 2024) :: Query Execution II</dc:title>
  <dc:creator>Andy Pavlo</dc:creator>
  <cp:keywords>Databases, Carnegie Mellon University</cp:keywords>
  <cp:lastModifiedBy>Benjamin S. Berg</cp:lastModifiedBy>
  <cp:revision>6408</cp:revision>
  <dcterms:created xsi:type="dcterms:W3CDTF">2015-12-22T16:36:30Z</dcterms:created>
  <dcterms:modified xsi:type="dcterms:W3CDTF">2025-10-27T15:50:48Z</dcterms:modified>
</cp:coreProperties>
</file>