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1"/>
    <p:sldMasterId id="2147483719" r:id="rId2"/>
  </p:sldMasterIdLst>
  <p:notesMasterIdLst>
    <p:notesMasterId r:id="rId69"/>
  </p:notesMasterIdLst>
  <p:sldIdLst>
    <p:sldId id="1960" r:id="rId3"/>
    <p:sldId id="1956" r:id="rId4"/>
    <p:sldId id="982" r:id="rId5"/>
    <p:sldId id="1932" r:id="rId6"/>
    <p:sldId id="1959" r:id="rId7"/>
    <p:sldId id="801" r:id="rId8"/>
    <p:sldId id="802" r:id="rId9"/>
    <p:sldId id="804" r:id="rId10"/>
    <p:sldId id="806" r:id="rId11"/>
    <p:sldId id="1930" r:id="rId12"/>
    <p:sldId id="810" r:id="rId13"/>
    <p:sldId id="811" r:id="rId14"/>
    <p:sldId id="813" r:id="rId15"/>
    <p:sldId id="815" r:id="rId16"/>
    <p:sldId id="1934" r:id="rId17"/>
    <p:sldId id="820" r:id="rId18"/>
    <p:sldId id="821" r:id="rId19"/>
    <p:sldId id="822" r:id="rId20"/>
    <p:sldId id="823" r:id="rId21"/>
    <p:sldId id="824" r:id="rId22"/>
    <p:sldId id="825" r:id="rId23"/>
    <p:sldId id="826" r:id="rId24"/>
    <p:sldId id="827" r:id="rId25"/>
    <p:sldId id="828" r:id="rId26"/>
    <p:sldId id="829" r:id="rId27"/>
    <p:sldId id="830" r:id="rId28"/>
    <p:sldId id="832" r:id="rId29"/>
    <p:sldId id="833" r:id="rId30"/>
    <p:sldId id="870" r:id="rId31"/>
    <p:sldId id="837" r:id="rId32"/>
    <p:sldId id="836" r:id="rId33"/>
    <p:sldId id="838" r:id="rId34"/>
    <p:sldId id="871" r:id="rId35"/>
    <p:sldId id="872" r:id="rId36"/>
    <p:sldId id="877" r:id="rId37"/>
    <p:sldId id="879" r:id="rId38"/>
    <p:sldId id="881" r:id="rId39"/>
    <p:sldId id="883" r:id="rId40"/>
    <p:sldId id="885" r:id="rId41"/>
    <p:sldId id="886" r:id="rId42"/>
    <p:sldId id="887" r:id="rId43"/>
    <p:sldId id="888" r:id="rId44"/>
    <p:sldId id="890" r:id="rId45"/>
    <p:sldId id="840" r:id="rId46"/>
    <p:sldId id="1957" r:id="rId47"/>
    <p:sldId id="842" r:id="rId48"/>
    <p:sldId id="894" r:id="rId49"/>
    <p:sldId id="1937" r:id="rId50"/>
    <p:sldId id="1938" r:id="rId51"/>
    <p:sldId id="1939" r:id="rId52"/>
    <p:sldId id="1940" r:id="rId53"/>
    <p:sldId id="1941" r:id="rId54"/>
    <p:sldId id="1942" r:id="rId55"/>
    <p:sldId id="665" r:id="rId56"/>
    <p:sldId id="874" r:id="rId57"/>
    <p:sldId id="875" r:id="rId58"/>
    <p:sldId id="876" r:id="rId59"/>
    <p:sldId id="799" r:id="rId60"/>
    <p:sldId id="800" r:id="rId61"/>
    <p:sldId id="803" r:id="rId62"/>
    <p:sldId id="797" r:id="rId63"/>
    <p:sldId id="868" r:id="rId64"/>
    <p:sldId id="817" r:id="rId65"/>
    <p:sldId id="818" r:id="rId66"/>
    <p:sldId id="812" r:id="rId67"/>
    <p:sldId id="880" r:id="rId6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1755B3B8-7F58-478B-A231-0FE90BFAB063}">
          <p14:sldIdLst>
            <p14:sldId id="1960"/>
            <p14:sldId id="1956"/>
            <p14:sldId id="982"/>
            <p14:sldId id="1932"/>
            <p14:sldId id="1959"/>
            <p14:sldId id="801"/>
            <p14:sldId id="802"/>
            <p14:sldId id="804"/>
            <p14:sldId id="806"/>
            <p14:sldId id="1930"/>
            <p14:sldId id="810"/>
          </p14:sldIdLst>
        </p14:section>
        <p14:section name="Atomicity" id="{0D82ECC0-5987-4608-A496-7976BAE00DED}">
          <p14:sldIdLst>
            <p14:sldId id="811"/>
            <p14:sldId id="813"/>
            <p14:sldId id="815"/>
          </p14:sldIdLst>
        </p14:section>
        <p14:section name="Consistency" id="{941AE8BA-9E68-4B1C-97E6-A93973D7AAB8}">
          <p14:sldIdLst>
            <p14:sldId id="1934"/>
          </p14:sldIdLst>
        </p14:section>
        <p14:section name="Isolation" id="{7DF5E1D1-FC30-4CC7-AE41-D85B89E53BAB}">
          <p14:sldIdLst>
            <p14:sldId id="820"/>
            <p14:sldId id="821"/>
            <p14:sldId id="822"/>
            <p14:sldId id="823"/>
            <p14:sldId id="824"/>
            <p14:sldId id="825"/>
            <p14:sldId id="826"/>
            <p14:sldId id="827"/>
            <p14:sldId id="828"/>
            <p14:sldId id="829"/>
            <p14:sldId id="830"/>
            <p14:sldId id="832"/>
            <p14:sldId id="833"/>
            <p14:sldId id="870"/>
            <p14:sldId id="837"/>
            <p14:sldId id="836"/>
            <p14:sldId id="838"/>
            <p14:sldId id="871"/>
            <p14:sldId id="872"/>
            <p14:sldId id="877"/>
            <p14:sldId id="879"/>
            <p14:sldId id="881"/>
            <p14:sldId id="883"/>
            <p14:sldId id="885"/>
            <p14:sldId id="886"/>
            <p14:sldId id="887"/>
            <p14:sldId id="888"/>
            <p14:sldId id="890"/>
          </p14:sldIdLst>
        </p14:section>
        <p14:section name="Durability" id="{71D9C048-A50D-4F76-9885-E32FF1E5A8E9}">
          <p14:sldIdLst>
            <p14:sldId id="840"/>
          </p14:sldIdLst>
        </p14:section>
        <p14:section name="Conclusion" id="{DEB9626B-B8CD-44DA-BE8F-C04D2D73E369}">
          <p14:sldIdLst>
            <p14:sldId id="1957"/>
            <p14:sldId id="842"/>
            <p14:sldId id="894"/>
          </p14:sldIdLst>
        </p14:section>
        <p14:section name="Project #3" id="{3EB9BEAF-11C1-4B09-AF2E-7E37A5672181}">
          <p14:sldIdLst>
            <p14:sldId id="1937"/>
            <p14:sldId id="1938"/>
            <p14:sldId id="1939"/>
            <p14:sldId id="1940"/>
            <p14:sldId id="1941"/>
            <p14:sldId id="1942"/>
            <p14:sldId id="665"/>
            <p14:sldId id="874"/>
            <p14:sldId id="875"/>
            <p14:sldId id="876"/>
          </p14:sldIdLst>
        </p14:section>
        <p14:section name="OLD" id="{CF542E9A-F94E-4CBC-83E9-5EA5BCB422EF}">
          <p14:sldIdLst>
            <p14:sldId id="799"/>
            <p14:sldId id="800"/>
            <p14:sldId id="803"/>
            <p14:sldId id="797"/>
            <p14:sldId id="868"/>
            <p14:sldId id="817"/>
            <p14:sldId id="818"/>
            <p14:sldId id="812"/>
            <p14:sldId id="8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C6BD8"/>
    <a:srgbClr val="646464"/>
    <a:srgbClr val="EF3E42"/>
    <a:srgbClr val="474866"/>
    <a:srgbClr val="FAC2C3"/>
    <a:srgbClr val="F76D6D"/>
    <a:srgbClr val="F3F3F3"/>
    <a:srgbClr val="9E7C8B"/>
    <a:srgbClr val="101010"/>
    <a:srgbClr val="2563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54" autoAdjust="0"/>
    <p:restoredTop sz="84091" autoAdjust="0"/>
  </p:normalViewPr>
  <p:slideViewPr>
    <p:cSldViewPr>
      <p:cViewPr varScale="1">
        <p:scale>
          <a:sx n="143" d="100"/>
          <a:sy n="143" d="100"/>
        </p:scale>
        <p:origin x="392" y="20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482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30" d="100"/>
        <a:sy n="130" d="100"/>
      </p:scale>
      <p:origin x="0" y="-6840"/>
    </p:cViewPr>
  </p:sorterViewPr>
  <p:notesViewPr>
    <p:cSldViewPr>
      <p:cViewPr>
        <p:scale>
          <a:sx n="300" d="100"/>
          <a:sy n="300" d="100"/>
        </p:scale>
        <p:origin x="216" y="-100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DF30A1-66E6-451E-8A7F-24EDBB733F02}" type="datetimeFigureOut">
              <a:rPr lang="en-US" smtClean="0"/>
              <a:t>11/9/25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B2FDE-2E55-4B3D-B7EA-09D0CC1080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185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8236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1746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6499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3191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6962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8142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4934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2145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751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0476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329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5767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6779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0613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249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1473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0313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3002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9778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4481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4274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252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7552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2499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9825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7740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2268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9917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3513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5165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08095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91406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014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41302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- 15-415/615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3933FC-F6EC-4118-8DE5-BB5815B992E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2697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- 15-415/615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743D39-FE73-4CB7-871A-5DEB0C94F2E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02784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87167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51002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65255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3456CC-EB11-895E-9809-27121E033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59CC76-A1B0-EAD1-E781-C64BAA8EFC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1923F3-6BE8-CCD4-0AF9-7BDE1DC34A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371B76-5624-D259-2D14-E814491DA4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43784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51229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93700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4276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100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40436-65B0-0096-9C7B-4E207C6CE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431D16-A84B-D0E1-CB67-87FE020637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919093-62D9-03C3-DA88-8BE163C59C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A1A089-B297-8A11-434B-51A4F9B954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0019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38810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24558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67495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84445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65142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60488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76849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73882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17261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973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70298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40624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86675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42658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92423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82143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74246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605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681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153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862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db.cs.cmu.ed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MU LOGO" hidden="1">
            <a:extLst>
              <a:ext uri="{FF2B5EF4-FFF2-40B4-BE49-F238E27FC236}">
                <a16:creationId xmlns:a16="http://schemas.microsoft.com/office/drawing/2014/main" id="{A6279927-EE9F-8A29-2CCB-28AAACD5E8C1}"/>
              </a:ext>
            </a:extLst>
          </p:cNvPr>
          <p:cNvGrpSpPr/>
          <p:nvPr/>
        </p:nvGrpSpPr>
        <p:grpSpPr>
          <a:xfrm>
            <a:off x="325636" y="471153"/>
            <a:ext cx="914400" cy="548640"/>
            <a:chOff x="325636" y="760714"/>
            <a:chExt cx="914400" cy="548640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AEBE596A-5B25-6A4A-3895-76D6B8649774}"/>
                </a:ext>
              </a:extLst>
            </p:cNvPr>
            <p:cNvSpPr/>
            <p:nvPr/>
          </p:nvSpPr>
          <p:spPr>
            <a:xfrm>
              <a:off x="325636" y="760714"/>
              <a:ext cx="914400" cy="548640"/>
            </a:xfrm>
            <a:prstGeom prst="roundRect">
              <a:avLst>
                <a:gd name="adj" fmla="val 1910"/>
              </a:avLst>
            </a:prstGeom>
            <a:solidFill>
              <a:srgbClr val="C300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/>
            </a:p>
          </p:txBody>
        </p:sp>
        <p:pic>
          <p:nvPicPr>
            <p:cNvPr id="34" name="Graphic 33">
              <a:hlinkClick r:id="rId2"/>
              <a:extLst>
                <a:ext uri="{FF2B5EF4-FFF2-40B4-BE49-F238E27FC236}">
                  <a16:creationId xmlns:a16="http://schemas.microsoft.com/office/drawing/2014/main" id="{42BCC96F-C450-CF5C-629F-09937B0D1D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417076" y="797240"/>
              <a:ext cx="731520" cy="475588"/>
            </a:xfrm>
            <a:prstGeom prst="rect">
              <a:avLst/>
            </a:prstGeom>
          </p:spPr>
        </p:pic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2852B086-E288-CBD2-C5C5-DFEC76D968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3922" y="240601"/>
            <a:ext cx="3291840" cy="29155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3D0993A-BF60-CE79-0F1C-786FEAAE2891}"/>
              </a:ext>
            </a:extLst>
          </p:cNvPr>
          <p:cNvSpPr txBox="1">
            <a:spLocks/>
          </p:cNvSpPr>
          <p:nvPr/>
        </p:nvSpPr>
        <p:spPr>
          <a:xfrm>
            <a:off x="0" y="1790327"/>
            <a:ext cx="9144000" cy="1470025"/>
          </a:xfrm>
          <a:prstGeom prst="rect">
            <a:avLst/>
          </a:prstGeom>
          <a:solidFill>
            <a:srgbClr val="4B9CD3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0" dirty="0">
              <a:solidFill>
                <a:schemeClr val="bg1"/>
              </a:solidFill>
              <a:effectLst/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0" dirty="0">
                <a:solidFill>
                  <a:schemeClr val="bg1"/>
                </a:solidFill>
                <a:effectLst/>
                <a:latin typeface="+mj-lt"/>
              </a:rPr>
              <a:t>COMP 421: Files &amp; Databases</a:t>
            </a:r>
            <a:endParaRPr lang="en-US" sz="4400" dirty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ACDE41B-5E08-2993-AFF2-8F1706E561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76400" y="3260725"/>
            <a:ext cx="6019800" cy="1063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Lecture Name!</a:t>
            </a:r>
          </a:p>
        </p:txBody>
      </p:sp>
    </p:spTree>
    <p:extLst>
      <p:ext uri="{BB962C8B-B14F-4D97-AF65-F5344CB8AC3E}">
        <p14:creationId xmlns:p14="http://schemas.microsoft.com/office/powerpoint/2010/main" val="390281291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4754880" cy="36576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4A738A1-3F8B-F678-C69C-FFB31A0D00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463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880" y="971550"/>
            <a:ext cx="4389120" cy="3657600"/>
          </a:xfrm>
        </p:spPr>
        <p:txBody>
          <a:bodyPr/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A6CF122-5223-8FC2-39AE-F66176D119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450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A415270-53F7-23E6-805D-9160C949F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478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2707E67-347D-98D8-549D-5A30708955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364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C68C0F3-3232-CB1F-B9FF-BCF57414174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971550"/>
            <a:ext cx="7886700" cy="381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defRPr>
            </a:lvl1pPr>
            <a:lvl2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System Font Regular"/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defRPr>
            </a:lvl2pPr>
            <a:lvl3pPr marL="91440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System Font Regular"/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defRPr>
            </a:lvl3pPr>
            <a:lvl4pPr marL="137160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System Font Regular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defRPr>
            </a:lvl4pPr>
            <a:lvl5pPr marL="182880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System Font Regular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26A410E-1393-BE00-D124-9AC4FEA35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598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9E75BC5-5E05-9EB9-A2CF-34ADD0499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734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-19050"/>
            <a:ext cx="9144000" cy="689371"/>
          </a:xfrm>
        </p:spPr>
        <p:txBody>
          <a:bodyPr lIns="0" r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971550"/>
            <a:ext cx="6400800" cy="36576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625DEA1-F8C4-6E87-1A5B-8EC9E0A200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054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hy Choose Unc For A Graduate Degree In Computer Science - Unc Chapel Hill (1287x369), Png Download">
            <a:extLst>
              <a:ext uri="{FF2B5EF4-FFF2-40B4-BE49-F238E27FC236}">
                <a16:creationId xmlns:a16="http://schemas.microsoft.com/office/drawing/2014/main" id="{88E8CE7D-D053-708D-6190-70AECFF14D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68313"/>
            <a:ext cx="1066800" cy="30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693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19050"/>
            <a:ext cx="9144000" cy="689371"/>
          </a:xfrm>
          <a:prstGeom prst="rect">
            <a:avLst/>
          </a:prstGeom>
          <a:solidFill>
            <a:srgbClr val="4C9DD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971550"/>
            <a:ext cx="6400800" cy="3657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dirty="0"/>
              <a:t>Click to edit Master text styles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Second level</a:t>
            </a:r>
          </a:p>
        </p:txBody>
      </p:sp>
      <p:pic>
        <p:nvPicPr>
          <p:cNvPr id="7" name="Picture 2" descr="Why Choose Unc For A Graduate Degree In Computer Science - Unc Chapel Hill (1287x369), Png Download">
            <a:extLst>
              <a:ext uri="{FF2B5EF4-FFF2-40B4-BE49-F238E27FC236}">
                <a16:creationId xmlns:a16="http://schemas.microsoft.com/office/drawing/2014/main" id="{90BB534A-2FFF-458A-936D-5FA907B17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68313"/>
            <a:ext cx="1066800" cy="30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184061F-78F2-C458-0FBD-F39CC26BA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368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 spc="0">
          <a:solidFill>
            <a:schemeClr val="bg1"/>
          </a:solidFill>
          <a:latin typeface="+mj-lt"/>
          <a:ea typeface="Open Sans" pitchFamily="34" charset="0"/>
          <a:cs typeface="Open Sans" pitchFamily="34" charset="0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spcAft>
          <a:spcPts val="0"/>
        </a:spcAft>
        <a:buFont typeface="Arial" pitchFamily="34" charset="0"/>
        <a:buNone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342900" algn="l" defTabSz="914400" rtl="0" eaLnBrk="1" latinLnBrk="0" hangingPunct="1">
        <a:spcBef>
          <a:spcPts val="0"/>
        </a:spcBef>
        <a:buFont typeface="Times New Roman" pitchFamily="18" charset="0"/>
        <a:buChar char="→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Gentium Book Basic" pitchFamily="2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Gentium Book Basic" pitchFamily="2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Gentium Book Basic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ventual_consistency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sv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sv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ic.googleusercontent.com/media/research.google.com/en/archive/spanner-osdi2012.pdf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15445.courses.cs.cmu.edu/fall2022/project3/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15445.courses.cs.cmu.edu/fall2022/bustub/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mu.edu/policies/student-and-student-life/academic-integrity.html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sv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F00D1D-D57F-AD7E-42BD-F40EFFD6BF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Lecture 16: Concurrency Control</a:t>
            </a:r>
          </a:p>
        </p:txBody>
      </p:sp>
    </p:spTree>
    <p:extLst>
      <p:ext uri="{BB962C8B-B14F-4D97-AF65-F5344CB8AC3E}">
        <p14:creationId xmlns:p14="http://schemas.microsoft.com/office/powerpoint/2010/main" val="261587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BEA55AD-464F-EC1D-69EC-D6F2258CB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Correctness Criteria: ACID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67EAECF6-F8ED-CED4-F794-7BA7C94891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97DD1AB5-42BA-4E8A-BFEE-435884E16AAB}" type="slidenum">
              <a:rPr lang="en-US" smtClean="0"/>
              <a:pPr algn="r"/>
              <a:t>10</a:t>
            </a:fld>
            <a:endParaRPr lang="en-US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862B1FA5-62FD-5023-4E68-63A5E52E92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821177"/>
              </p:ext>
            </p:extLst>
          </p:nvPr>
        </p:nvGraphicFramePr>
        <p:xfrm>
          <a:off x="838200" y="828674"/>
          <a:ext cx="7482840" cy="41592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7954">
                  <a:extLst>
                    <a:ext uri="{9D8B030D-6E8A-4147-A177-3AD203B41FA5}">
                      <a16:colId xmlns:a16="http://schemas.microsoft.com/office/drawing/2014/main" val="1096976209"/>
                    </a:ext>
                  </a:extLst>
                </a:gridCol>
                <a:gridCol w="5344886">
                  <a:extLst>
                    <a:ext uri="{9D8B030D-6E8A-4147-A177-3AD203B41FA5}">
                      <a16:colId xmlns:a16="http://schemas.microsoft.com/office/drawing/2014/main" val="2325396160"/>
                    </a:ext>
                  </a:extLst>
                </a:gridCol>
              </a:tblGrid>
              <a:tr h="796446">
                <a:tc>
                  <a:txBody>
                    <a:bodyPr/>
                    <a:lstStyle/>
                    <a:p>
                      <a:pPr algn="l"/>
                      <a:r>
                        <a:rPr lang="en-US" sz="2800" b="1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anose="02000503000000000000" pitchFamily="2" charset="0"/>
                        </a:rPr>
                        <a:t>A</a:t>
                      </a:r>
                      <a:r>
                        <a:rPr lang="en-US" sz="2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anose="02000503000000000000" pitchFamily="2" charset="0"/>
                        </a:rPr>
                        <a:t>tomicity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2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anose="02000503000000000000" pitchFamily="2" charset="0"/>
                        </a:rPr>
                        <a:t>All actions in </a:t>
                      </a:r>
                      <a:r>
                        <a:rPr lang="en-US" sz="24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anose="02000503000000000000" pitchFamily="2" charset="0"/>
                        </a:rPr>
                        <a:t>txn</a:t>
                      </a:r>
                      <a:r>
                        <a:rPr lang="en-US" sz="2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anose="02000503000000000000" pitchFamily="2" charset="0"/>
                        </a:rPr>
                        <a:t> happen, or none happen.</a:t>
                      </a:r>
                      <a:br>
                        <a:rPr lang="en-US" sz="2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anose="02000503000000000000" pitchFamily="2" charset="0"/>
                        </a:rPr>
                      </a:br>
                      <a:r>
                        <a:rPr lang="en-US" sz="24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anose="02000503000000000000" pitchFamily="2" charset="0"/>
                        </a:rPr>
                        <a:t>“All or nothing…”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8996097"/>
                  </a:ext>
                </a:extLst>
              </a:tr>
              <a:tr h="1141892">
                <a:tc>
                  <a:txBody>
                    <a:bodyPr/>
                    <a:lstStyle/>
                    <a:p>
                      <a:pPr algn="l"/>
                      <a:r>
                        <a:rPr lang="en-US" sz="2800" b="1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anose="02000503000000000000" pitchFamily="2" charset="0"/>
                        </a:rPr>
                        <a:t>C</a:t>
                      </a:r>
                      <a:r>
                        <a:rPr lang="en-US" sz="2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anose="02000503000000000000" pitchFamily="2" charset="0"/>
                        </a:rPr>
                        <a:t>onsistency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anose="02000503000000000000" pitchFamily="2" charset="0"/>
                        </a:rPr>
                        <a:t>If each </a:t>
                      </a:r>
                      <a:r>
                        <a:rPr lang="en-US" sz="24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anose="02000503000000000000" pitchFamily="2" charset="0"/>
                        </a:rPr>
                        <a:t>txn</a:t>
                      </a:r>
                      <a:r>
                        <a:rPr lang="en-US" sz="2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anose="02000503000000000000" pitchFamily="2" charset="0"/>
                        </a:rPr>
                        <a:t> is consistent and the DB starts consistent, then it ends up consistent.</a:t>
                      </a:r>
                      <a:br>
                        <a:rPr lang="en-US" sz="2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anose="02000503000000000000" pitchFamily="2" charset="0"/>
                        </a:rPr>
                      </a:br>
                      <a:r>
                        <a:rPr lang="en-US" sz="24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anose="02000503000000000000" pitchFamily="2" charset="0"/>
                        </a:rPr>
                        <a:t>“It looks correct to me…”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573167"/>
                  </a:ext>
                </a:extLst>
              </a:tr>
              <a:tr h="1141892">
                <a:tc>
                  <a:txBody>
                    <a:bodyPr/>
                    <a:lstStyle/>
                    <a:p>
                      <a:pPr algn="l"/>
                      <a:r>
                        <a:rPr lang="en-US" sz="2800" b="1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anose="02000503000000000000" pitchFamily="2" charset="0"/>
                        </a:rPr>
                        <a:t>I</a:t>
                      </a:r>
                      <a:r>
                        <a:rPr lang="en-US" sz="2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anose="02000503000000000000" pitchFamily="2" charset="0"/>
                        </a:rPr>
                        <a:t>solation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2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anose="02000503000000000000" pitchFamily="2" charset="0"/>
                        </a:rPr>
                        <a:t>Execution of one </a:t>
                      </a:r>
                      <a:r>
                        <a:rPr lang="en-US" sz="24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anose="02000503000000000000" pitchFamily="2" charset="0"/>
                        </a:rPr>
                        <a:t>txn</a:t>
                      </a:r>
                      <a:r>
                        <a:rPr lang="en-US" sz="2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anose="02000503000000000000" pitchFamily="2" charset="0"/>
                        </a:rPr>
                        <a:t> is isolated from that of other </a:t>
                      </a:r>
                      <a:r>
                        <a:rPr lang="en-US" sz="24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anose="02000503000000000000" pitchFamily="2" charset="0"/>
                        </a:rPr>
                        <a:t>txns</a:t>
                      </a:r>
                      <a:r>
                        <a:rPr lang="en-US" sz="2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anose="02000503000000000000" pitchFamily="2" charset="0"/>
                        </a:rPr>
                        <a:t>.</a:t>
                      </a:r>
                      <a:br>
                        <a:rPr lang="en-US" sz="2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anose="02000503000000000000" pitchFamily="2" charset="0"/>
                        </a:rPr>
                      </a:br>
                      <a:r>
                        <a:rPr lang="en-US" sz="24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anose="02000503000000000000" pitchFamily="2" charset="0"/>
                        </a:rPr>
                        <a:t>“All by myself…”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678130"/>
                  </a:ext>
                </a:extLst>
              </a:tr>
              <a:tr h="796446">
                <a:tc>
                  <a:txBody>
                    <a:bodyPr/>
                    <a:lstStyle/>
                    <a:p>
                      <a:pPr algn="l"/>
                      <a:r>
                        <a:rPr lang="en-US" sz="2800" b="1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anose="02000503000000000000" pitchFamily="2" charset="0"/>
                        </a:rPr>
                        <a:t>D</a:t>
                      </a:r>
                      <a:r>
                        <a:rPr lang="en-US" sz="2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anose="02000503000000000000" pitchFamily="2" charset="0"/>
                        </a:rPr>
                        <a:t>urability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anose="02000503000000000000" pitchFamily="2" charset="0"/>
                        </a:rPr>
                        <a:t>If a </a:t>
                      </a:r>
                      <a:r>
                        <a:rPr lang="en-US" sz="24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anose="02000503000000000000" pitchFamily="2" charset="0"/>
                        </a:rPr>
                        <a:t>txn</a:t>
                      </a:r>
                      <a:r>
                        <a:rPr lang="en-US" sz="2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anose="02000503000000000000" pitchFamily="2" charset="0"/>
                        </a:rPr>
                        <a:t> commits, its effects persist.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anose="02000503000000000000" pitchFamily="2" charset="0"/>
                        </a:rPr>
                        <a:t>“I will survive…”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8394776"/>
                  </a:ext>
                </a:extLst>
              </a:tr>
            </a:tbl>
          </a:graphicData>
        </a:graphic>
      </p:graphicFrame>
      <p:sp>
        <p:nvSpPr>
          <p:cNvPr id="2" name="Highlight Box1">
            <a:extLst>
              <a:ext uri="{FF2B5EF4-FFF2-40B4-BE49-F238E27FC236}">
                <a16:creationId xmlns:a16="http://schemas.microsoft.com/office/drawing/2014/main" id="{9AD3D6E5-7084-B543-5CC7-2DF011F95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" y="849178"/>
            <a:ext cx="7498080" cy="1005839"/>
          </a:xfrm>
          <a:prstGeom prst="rect">
            <a:avLst/>
          </a:prstGeom>
          <a:noFill/>
          <a:ln w="5080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1870" tIns="50935" rIns="101870" bIns="50935" anchor="ctr"/>
          <a:lstStyle/>
          <a:p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Highlight Box2">
            <a:extLst>
              <a:ext uri="{FF2B5EF4-FFF2-40B4-BE49-F238E27FC236}">
                <a16:creationId xmlns:a16="http://schemas.microsoft.com/office/drawing/2014/main" id="{46B2C6A0-8592-B5B0-09C7-522DF44593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" y="1875520"/>
            <a:ext cx="7498080" cy="1077229"/>
          </a:xfrm>
          <a:prstGeom prst="rect">
            <a:avLst/>
          </a:prstGeom>
          <a:noFill/>
          <a:ln w="5080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1870" tIns="50935" rIns="101870" bIns="50935" anchor="ctr"/>
          <a:lstStyle/>
          <a:p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Highlight Box3">
            <a:extLst>
              <a:ext uri="{FF2B5EF4-FFF2-40B4-BE49-F238E27FC236}">
                <a16:creationId xmlns:a16="http://schemas.microsoft.com/office/drawing/2014/main" id="{3DADE6F5-1DC4-C1CF-8891-65F9F317C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" y="2973252"/>
            <a:ext cx="7498080" cy="1122498"/>
          </a:xfrm>
          <a:prstGeom prst="rect">
            <a:avLst/>
          </a:prstGeom>
          <a:noFill/>
          <a:ln w="5080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1870" tIns="50935" rIns="101870" bIns="50935" anchor="ctr"/>
          <a:lstStyle/>
          <a:p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7" name="Highlight Box4">
            <a:extLst>
              <a:ext uri="{FF2B5EF4-FFF2-40B4-BE49-F238E27FC236}">
                <a16:creationId xmlns:a16="http://schemas.microsoft.com/office/drawing/2014/main" id="{65E96FE4-F232-4BD8-3555-E18E9D4A34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" y="4095750"/>
            <a:ext cx="7498080" cy="838200"/>
          </a:xfrm>
          <a:prstGeom prst="rect">
            <a:avLst/>
          </a:prstGeom>
          <a:noFill/>
          <a:ln w="5080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1870" tIns="50935" rIns="101870" bIns="50935" anchor="ctr"/>
          <a:lstStyle/>
          <a:p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49EBFDA6-2DEF-73E3-954C-E1AE8D592480}"/>
              </a:ext>
            </a:extLst>
          </p:cNvPr>
          <p:cNvSpPr txBox="1"/>
          <p:nvPr/>
        </p:nvSpPr>
        <p:spPr>
          <a:xfrm>
            <a:off x="195402" y="2109544"/>
            <a:ext cx="3209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Key constraints, CHECKS, TRIGGERS, … hold before and after the </a:t>
            </a:r>
            <a:r>
              <a:rPr lang="en-US" sz="1400" dirty="0" err="1">
                <a:solidFill>
                  <a:schemeClr val="accent1"/>
                </a:solidFill>
              </a:rPr>
              <a:t>txn</a:t>
            </a:r>
            <a:r>
              <a:rPr lang="en-US" sz="1400" dirty="0">
                <a:solidFill>
                  <a:schemeClr val="accent1"/>
                </a:solidFill>
              </a:rPr>
              <a:t> completes.</a:t>
            </a:r>
          </a:p>
        </p:txBody>
      </p:sp>
    </p:spTree>
    <p:extLst>
      <p:ext uri="{BB962C8B-B14F-4D97-AF65-F5344CB8AC3E}">
        <p14:creationId xmlns:p14="http://schemas.microsoft.com/office/powerpoint/2010/main" val="424714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6" grpId="0" animBg="1"/>
      <p:bldP spid="6" grpId="1" animBg="1"/>
      <p:bldP spid="7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Today's Agenda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Atomicity</a:t>
            </a:r>
          </a:p>
          <a:p>
            <a:r>
              <a:rPr lang="en-US" dirty="0"/>
              <a:t>Consistency</a:t>
            </a:r>
          </a:p>
          <a:p>
            <a:r>
              <a:rPr lang="en-US" dirty="0"/>
              <a:t>Isolation</a:t>
            </a:r>
          </a:p>
          <a:p>
            <a:r>
              <a:rPr lang="en-US" dirty="0"/>
              <a:t>Durability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D3D248EA-1B84-293C-5FD2-D19B35B25A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97DD1AB5-42BA-4E8A-BFEE-435884E16AAB}" type="slidenum">
              <a:rPr lang="en-US" smtClean="0"/>
              <a:pPr algn="r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407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Atomicity Of Transactions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possible outcomes of executing a </a:t>
            </a:r>
            <a:r>
              <a:rPr lang="en-US" dirty="0" err="1"/>
              <a:t>txn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Commit after completing all its actions.</a:t>
            </a:r>
          </a:p>
          <a:p>
            <a:pPr lvl="1"/>
            <a:r>
              <a:rPr lang="en-US" dirty="0"/>
              <a:t>Abort (or be aborted by the DBMS) after executing some actions.</a:t>
            </a:r>
          </a:p>
          <a:p>
            <a:endParaRPr lang="en-US" sz="1200" dirty="0"/>
          </a:p>
          <a:p>
            <a:r>
              <a:rPr lang="en-US" dirty="0"/>
              <a:t>DBMS guarantees that </a:t>
            </a:r>
            <a:r>
              <a:rPr lang="en-US" dirty="0" err="1"/>
              <a:t>txns</a:t>
            </a:r>
            <a:r>
              <a:rPr lang="en-US" dirty="0"/>
              <a:t> are </a:t>
            </a:r>
            <a:r>
              <a:rPr lang="en-US" b="1" u="sng" dirty="0"/>
              <a:t>atomic</a:t>
            </a:r>
            <a:r>
              <a:rPr lang="en-US" dirty="0"/>
              <a:t>.  </a:t>
            </a:r>
          </a:p>
          <a:p>
            <a:pPr lvl="1"/>
            <a:r>
              <a:rPr lang="en-US" dirty="0"/>
              <a:t>From user's point of view: </a:t>
            </a:r>
            <a:r>
              <a:rPr lang="en-US" dirty="0" err="1"/>
              <a:t>txn</a:t>
            </a:r>
            <a:r>
              <a:rPr lang="en-US" dirty="0"/>
              <a:t> always either executes all its actions or executes no actions at all.</a:t>
            </a:r>
          </a:p>
          <a:p>
            <a:endParaRPr lang="en-US" dirty="0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39981A1-5604-06FC-3AFF-B1B746D6E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97DD1AB5-42BA-4E8A-BFEE-435884E16AAB}" type="slidenum">
              <a:rPr lang="en-US" smtClean="0"/>
              <a:pPr algn="r"/>
              <a:t>12</a:t>
            </a:fld>
            <a:endParaRPr lang="en-US" dirty="0"/>
          </a:p>
        </p:txBody>
      </p:sp>
      <p:grpSp>
        <p:nvGrpSpPr>
          <p:cNvPr id="8" name="Group 9">
            <a:extLst>
              <a:ext uri="{FF2B5EF4-FFF2-40B4-BE49-F238E27FC236}">
                <a16:creationId xmlns:a16="http://schemas.microsoft.com/office/drawing/2014/main" id="{BBFE5E6D-12D9-462D-90A2-502092A7751B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-7146"/>
            <a:ext cx="457181" cy="597694"/>
            <a:chOff x="8508581" y="-9527"/>
            <a:chExt cx="609624" cy="796925"/>
          </a:xfrm>
        </p:grpSpPr>
        <p:sp>
          <p:nvSpPr>
            <p:cNvPr id="9" name="Chevron 7">
              <a:extLst>
                <a:ext uri="{FF2B5EF4-FFF2-40B4-BE49-F238E27FC236}">
                  <a16:creationId xmlns:a16="http://schemas.microsoft.com/office/drawing/2014/main" id="{CE96245A-5D13-4990-AB9B-FCFC6DF93249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8414930" y="84124"/>
              <a:ext cx="796925" cy="609624"/>
            </a:xfrm>
            <a:custGeom>
              <a:avLst/>
              <a:gdLst>
                <a:gd name="T0" fmla="*/ 0 w 619125"/>
                <a:gd name="T1" fmla="*/ 0 h 609600"/>
                <a:gd name="T2" fmla="*/ 614368 w 619125"/>
                <a:gd name="T3" fmla="*/ 2 h 609600"/>
                <a:gd name="T4" fmla="*/ 619125 w 619125"/>
                <a:gd name="T5" fmla="*/ 2578 h 609600"/>
                <a:gd name="T6" fmla="*/ 0 w 619125"/>
                <a:gd name="T7" fmla="*/ 2578 h 609600"/>
                <a:gd name="T8" fmla="*/ 171450 w 619125"/>
                <a:gd name="T9" fmla="*/ 1249 h 609600"/>
                <a:gd name="T10" fmla="*/ 0 w 619125"/>
                <a:gd name="T11" fmla="*/ 0 h 609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19125" h="609600">
                  <a:moveTo>
                    <a:pt x="0" y="0"/>
                  </a:moveTo>
                  <a:lnTo>
                    <a:pt x="614368" y="6"/>
                  </a:lnTo>
                  <a:cubicBezTo>
                    <a:pt x="615954" y="203204"/>
                    <a:pt x="617539" y="406402"/>
                    <a:pt x="619125" y="609600"/>
                  </a:cubicBezTo>
                  <a:lnTo>
                    <a:pt x="0" y="609600"/>
                  </a:lnTo>
                  <a:lnTo>
                    <a:pt x="171450" y="2952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cap="flat" cmpd="sng" algn="ctr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triangle" w="med" len="med"/>
                </a14:hiddenLine>
              </a:ext>
            </a:extLst>
          </p:spPr>
          <p:txBody>
            <a:bodyPr wrap="none" anchor="ctr"/>
            <a:lstStyle/>
            <a:p>
              <a:endParaRPr lang="en-US" sz="1600">
                <a:latin typeface="Proxima Nova Rg" panose="02000506030000020004" pitchFamily="50" charset="0"/>
              </a:endParaRPr>
            </a:p>
          </p:txBody>
        </p:sp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4DEA1FD0-06E5-4E1C-A3B3-E1E112536F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33571" y="0"/>
              <a:ext cx="559650" cy="574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u="none" dirty="0">
                  <a:solidFill>
                    <a:schemeClr val="bg1"/>
                  </a:solidFill>
                  <a:latin typeface="Lato Black" panose="020F0A02020204030203" pitchFamily="34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3385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Mechanisms For Ensuring Atomicity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Approach #1: Logging</a:t>
            </a:r>
          </a:p>
          <a:p>
            <a:pPr lvl="1"/>
            <a:r>
              <a:rPr lang="en-US" dirty="0"/>
              <a:t>DBMS logs all actions so that it can undo the actions of aborted transactions.</a:t>
            </a:r>
          </a:p>
          <a:p>
            <a:pPr lvl="1"/>
            <a:r>
              <a:rPr lang="en-US" dirty="0"/>
              <a:t>Maintain undo records both in memory and on disk.</a:t>
            </a:r>
          </a:p>
          <a:p>
            <a:pPr lvl="1"/>
            <a:r>
              <a:rPr lang="en-US" dirty="0"/>
              <a:t>Think of this like the black box in airplanes…</a:t>
            </a:r>
          </a:p>
          <a:p>
            <a:endParaRPr lang="en-US" sz="1200" dirty="0"/>
          </a:p>
          <a:p>
            <a:r>
              <a:rPr lang="en-US" dirty="0"/>
              <a:t>Logging is used by almost every DBMS.</a:t>
            </a:r>
          </a:p>
          <a:p>
            <a:pPr lvl="1"/>
            <a:r>
              <a:rPr lang="en-US" dirty="0"/>
              <a:t>Audit Trail</a:t>
            </a:r>
          </a:p>
          <a:p>
            <a:pPr lvl="1"/>
            <a:r>
              <a:rPr lang="en-US" dirty="0"/>
              <a:t>Efficiency Reasons</a:t>
            </a:r>
          </a:p>
          <a:p>
            <a:endParaRPr lang="en-US" dirty="0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379E7BD4-0114-C97C-2192-2686F22CE0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97DD1AB5-42BA-4E8A-BFEE-435884E16AAB}" type="slidenum">
              <a:rPr lang="en-US" smtClean="0"/>
              <a:pPr algn="r"/>
              <a:t>13</a:t>
            </a:fld>
            <a:endParaRPr lang="en-US" dirty="0"/>
          </a:p>
        </p:txBody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id="{7401526E-1B03-4C39-2508-74214041C265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-7146"/>
            <a:ext cx="457181" cy="597694"/>
            <a:chOff x="8508581" y="-9527"/>
            <a:chExt cx="609624" cy="796925"/>
          </a:xfrm>
        </p:grpSpPr>
        <p:sp>
          <p:nvSpPr>
            <p:cNvPr id="7" name="Chevron 7">
              <a:extLst>
                <a:ext uri="{FF2B5EF4-FFF2-40B4-BE49-F238E27FC236}">
                  <a16:creationId xmlns:a16="http://schemas.microsoft.com/office/drawing/2014/main" id="{A0AA2F6F-965A-028E-FBD0-7895979C7C3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8414930" y="84124"/>
              <a:ext cx="796925" cy="609624"/>
            </a:xfrm>
            <a:custGeom>
              <a:avLst/>
              <a:gdLst>
                <a:gd name="T0" fmla="*/ 0 w 619125"/>
                <a:gd name="T1" fmla="*/ 0 h 609600"/>
                <a:gd name="T2" fmla="*/ 614368 w 619125"/>
                <a:gd name="T3" fmla="*/ 2 h 609600"/>
                <a:gd name="T4" fmla="*/ 619125 w 619125"/>
                <a:gd name="T5" fmla="*/ 2578 h 609600"/>
                <a:gd name="T6" fmla="*/ 0 w 619125"/>
                <a:gd name="T7" fmla="*/ 2578 h 609600"/>
                <a:gd name="T8" fmla="*/ 171450 w 619125"/>
                <a:gd name="T9" fmla="*/ 1249 h 609600"/>
                <a:gd name="T10" fmla="*/ 0 w 619125"/>
                <a:gd name="T11" fmla="*/ 0 h 609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19125" h="609600">
                  <a:moveTo>
                    <a:pt x="0" y="0"/>
                  </a:moveTo>
                  <a:lnTo>
                    <a:pt x="614368" y="6"/>
                  </a:lnTo>
                  <a:cubicBezTo>
                    <a:pt x="615954" y="203204"/>
                    <a:pt x="617539" y="406402"/>
                    <a:pt x="619125" y="609600"/>
                  </a:cubicBezTo>
                  <a:lnTo>
                    <a:pt x="0" y="609600"/>
                  </a:lnTo>
                  <a:lnTo>
                    <a:pt x="171450" y="2952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cap="flat" cmpd="sng" algn="ctr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triangle" w="med" len="med"/>
                </a14:hiddenLine>
              </a:ext>
            </a:extLst>
          </p:spPr>
          <p:txBody>
            <a:bodyPr wrap="none" anchor="ctr"/>
            <a:lstStyle/>
            <a:p>
              <a:endParaRPr lang="en-US" sz="1600">
                <a:latin typeface="Proxima Nova Rg" panose="02000506030000020004" pitchFamily="50" charset="0"/>
              </a:endParaRPr>
            </a:p>
          </p:txBody>
        </p:sp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99E9468A-C68F-BF49-EAB4-6A97E3D24A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33571" y="0"/>
              <a:ext cx="559650" cy="574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u="none" dirty="0">
                  <a:solidFill>
                    <a:schemeClr val="bg1"/>
                  </a:solidFill>
                  <a:latin typeface="Lato Black" panose="020F0A02020204030203" pitchFamily="34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7084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Mechanisms For Ensuring Atomicity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Approach #2: Shadow Paging</a:t>
            </a:r>
          </a:p>
          <a:p>
            <a:pPr lvl="1"/>
            <a:r>
              <a:rPr lang="en-US" dirty="0"/>
              <a:t>DBMS makes copies of pages and </a:t>
            </a:r>
            <a:r>
              <a:rPr lang="en-US" dirty="0" err="1"/>
              <a:t>txns</a:t>
            </a:r>
            <a:r>
              <a:rPr lang="en-US" dirty="0"/>
              <a:t> make changes to those copies. Only when the </a:t>
            </a:r>
            <a:r>
              <a:rPr lang="en-US" dirty="0" err="1"/>
              <a:t>txn</a:t>
            </a:r>
            <a:r>
              <a:rPr lang="en-US" dirty="0"/>
              <a:t> commits is the page made visible to others.</a:t>
            </a:r>
          </a:p>
          <a:p>
            <a:pPr lvl="1"/>
            <a:r>
              <a:rPr lang="en-US" dirty="0"/>
              <a:t>Originally from IBM System R.</a:t>
            </a:r>
          </a:p>
          <a:p>
            <a:endParaRPr lang="en-US" sz="1200" dirty="0"/>
          </a:p>
          <a:p>
            <a:r>
              <a:rPr lang="en-US" dirty="0"/>
              <a:t>Few systems do this:</a:t>
            </a:r>
          </a:p>
          <a:p>
            <a:pPr lvl="1"/>
            <a:r>
              <a:rPr lang="en-US" dirty="0"/>
              <a:t>CouchDB</a:t>
            </a:r>
          </a:p>
          <a:p>
            <a:pPr lvl="1"/>
            <a:r>
              <a:rPr lang="en-US" dirty="0"/>
              <a:t>Tokyo Cabinet</a:t>
            </a:r>
          </a:p>
          <a:p>
            <a:pPr lvl="1"/>
            <a:r>
              <a:rPr lang="en-US" dirty="0"/>
              <a:t>LMDB (</a:t>
            </a:r>
            <a:r>
              <a:rPr lang="en-US" dirty="0" err="1"/>
              <a:t>OpenLDAP</a:t>
            </a:r>
            <a:r>
              <a:rPr lang="en-US" dirty="0"/>
              <a:t>)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D2DE5B36-011F-B3F7-0BF2-E01245D141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97DD1AB5-42BA-4E8A-BFEE-435884E16AAB}" type="slidenum">
              <a:rPr lang="en-US" smtClean="0"/>
              <a:pPr algn="r"/>
              <a:t>14</a:t>
            </a:fld>
            <a:endParaRPr lang="en-US" dirty="0"/>
          </a:p>
        </p:txBody>
      </p:sp>
      <p:pic>
        <p:nvPicPr>
          <p:cNvPr id="10" name="Picture 9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1925" y="2057401"/>
            <a:ext cx="4714875" cy="2394347"/>
          </a:xfrm>
          <a:prstGeom prst="rect">
            <a:avLst/>
          </a:prstGeom>
          <a:ln w="15875">
            <a:solidFill>
              <a:schemeClr val="bg2">
                <a:lumMod val="50000"/>
              </a:schemeClr>
            </a:solidFill>
          </a:ln>
        </p:spPr>
      </p:pic>
      <p:grpSp>
        <p:nvGrpSpPr>
          <p:cNvPr id="6" name="Group 9">
            <a:extLst>
              <a:ext uri="{FF2B5EF4-FFF2-40B4-BE49-F238E27FC236}">
                <a16:creationId xmlns:a16="http://schemas.microsoft.com/office/drawing/2014/main" id="{19D6E312-C3CD-3D2A-C81B-BC83F188510B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-7146"/>
            <a:ext cx="457181" cy="597694"/>
            <a:chOff x="8508581" y="-9527"/>
            <a:chExt cx="609624" cy="796925"/>
          </a:xfrm>
        </p:grpSpPr>
        <p:sp>
          <p:nvSpPr>
            <p:cNvPr id="7" name="Chevron 7">
              <a:extLst>
                <a:ext uri="{FF2B5EF4-FFF2-40B4-BE49-F238E27FC236}">
                  <a16:creationId xmlns:a16="http://schemas.microsoft.com/office/drawing/2014/main" id="{D9ECC01B-D306-1C38-2ADC-B889A85EA0F9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8414930" y="84124"/>
              <a:ext cx="796925" cy="609624"/>
            </a:xfrm>
            <a:custGeom>
              <a:avLst/>
              <a:gdLst>
                <a:gd name="T0" fmla="*/ 0 w 619125"/>
                <a:gd name="T1" fmla="*/ 0 h 609600"/>
                <a:gd name="T2" fmla="*/ 614368 w 619125"/>
                <a:gd name="T3" fmla="*/ 2 h 609600"/>
                <a:gd name="T4" fmla="*/ 619125 w 619125"/>
                <a:gd name="T5" fmla="*/ 2578 h 609600"/>
                <a:gd name="T6" fmla="*/ 0 w 619125"/>
                <a:gd name="T7" fmla="*/ 2578 h 609600"/>
                <a:gd name="T8" fmla="*/ 171450 w 619125"/>
                <a:gd name="T9" fmla="*/ 1249 h 609600"/>
                <a:gd name="T10" fmla="*/ 0 w 619125"/>
                <a:gd name="T11" fmla="*/ 0 h 609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19125" h="609600">
                  <a:moveTo>
                    <a:pt x="0" y="0"/>
                  </a:moveTo>
                  <a:lnTo>
                    <a:pt x="614368" y="6"/>
                  </a:lnTo>
                  <a:cubicBezTo>
                    <a:pt x="615954" y="203204"/>
                    <a:pt x="617539" y="406402"/>
                    <a:pt x="619125" y="609600"/>
                  </a:cubicBezTo>
                  <a:lnTo>
                    <a:pt x="0" y="609600"/>
                  </a:lnTo>
                  <a:lnTo>
                    <a:pt x="171450" y="2952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cap="flat" cmpd="sng" algn="ctr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triangle" w="med" len="med"/>
                </a14:hiddenLine>
              </a:ext>
            </a:extLst>
          </p:spPr>
          <p:txBody>
            <a:bodyPr wrap="none" anchor="ctr"/>
            <a:lstStyle/>
            <a:p>
              <a:endParaRPr lang="en-US" sz="1600">
                <a:latin typeface="Proxima Nova Rg" panose="02000506030000020004" pitchFamily="50" charset="0"/>
              </a:endParaRP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7AECBE11-2C57-E362-BC6A-51CDF94242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33571" y="0"/>
              <a:ext cx="559650" cy="574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u="none" dirty="0">
                  <a:solidFill>
                    <a:schemeClr val="bg1"/>
                  </a:solidFill>
                  <a:latin typeface="Lato Black" panose="020F0A02020204030203" pitchFamily="34" charset="0"/>
                </a:rPr>
                <a:t>A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7DE9C3D-7A8C-1403-66D4-410F57BC0236}"/>
              </a:ext>
            </a:extLst>
          </p:cNvPr>
          <p:cNvGrpSpPr/>
          <p:nvPr/>
        </p:nvGrpSpPr>
        <p:grpSpPr>
          <a:xfrm>
            <a:off x="228600" y="819149"/>
            <a:ext cx="948978" cy="1318058"/>
            <a:chOff x="89391" y="3074670"/>
            <a:chExt cx="948978" cy="1318058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68D68731-0BE4-FB99-3AED-36F57778A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243840" y="3074670"/>
              <a:ext cx="640080" cy="64008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216D73A-EADA-6B4B-3C19-48246076AC26}"/>
                </a:ext>
              </a:extLst>
            </p:cNvPr>
            <p:cNvSpPr txBox="1"/>
            <p:nvPr/>
          </p:nvSpPr>
          <p:spPr>
            <a:xfrm>
              <a:off x="89391" y="3783330"/>
              <a:ext cx="948978" cy="6093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80000"/>
                </a:lnSpc>
                <a:defRPr sz="2400">
                  <a:solidFill>
                    <a:srgbClr val="EF3E42"/>
                  </a:solidFill>
                  <a:latin typeface="Museo Sans 700" panose="02000000000000000000" pitchFamily="50" charset="0"/>
                </a:defRPr>
              </a:lvl1pPr>
            </a:lstStyle>
            <a:p>
              <a:r>
                <a:rPr lang="en-US" b="1" i="1" dirty="0">
                  <a:solidFill>
                    <a:schemeClr val="accent1"/>
                  </a:solidFill>
                  <a:latin typeface="Crimson Text" panose="02000503000000000000" pitchFamily="2" charset="0"/>
                </a:rPr>
                <a:t>Don't</a:t>
              </a:r>
              <a:br>
                <a:rPr lang="en-US" b="1" i="1" dirty="0">
                  <a:solidFill>
                    <a:schemeClr val="accent1"/>
                  </a:solidFill>
                  <a:latin typeface="Crimson Text" panose="02000503000000000000" pitchFamily="2" charset="0"/>
                </a:rPr>
              </a:br>
              <a:r>
                <a:rPr lang="en-US" b="1" i="1" dirty="0">
                  <a:solidFill>
                    <a:schemeClr val="accent1"/>
                  </a:solidFill>
                  <a:latin typeface="Crimson Text" panose="02000503000000000000" pitchFamily="2" charset="0"/>
                </a:rPr>
                <a:t>Do This!</a:t>
              </a:r>
            </a:p>
          </p:txBody>
        </p:sp>
      </p:grpSp>
      <p:sp>
        <p:nvSpPr>
          <p:cNvPr id="9" name="Right Arrow 6">
            <a:extLst>
              <a:ext uri="{FF2B5EF4-FFF2-40B4-BE49-F238E27FC236}">
                <a16:creationId xmlns:a16="http://schemas.microsoft.com/office/drawing/2014/main" id="{B5321E64-21B2-3105-AFE3-DBFF50FD25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82616" y="994409"/>
            <a:ext cx="329565" cy="365760"/>
          </a:xfrm>
          <a:prstGeom prst="rightArrow">
            <a:avLst>
              <a:gd name="adj1" fmla="val 50000"/>
              <a:gd name="adj2" fmla="val 50019"/>
            </a:avLst>
          </a:prstGeom>
          <a:solidFill>
            <a:srgbClr val="C30037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 dirty="0">
              <a:latin typeface="Inconsolata" panose="000005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06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Consistency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database accurately models the real world.</a:t>
            </a:r>
          </a:p>
          <a:p>
            <a:pPr lvl="1"/>
            <a:r>
              <a:rPr lang="en-US" dirty="0"/>
              <a:t>SQL has methods to specify integrity constraints (e.g., key definitions,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CHECK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ADD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CONSTRAINT</a:t>
            </a:r>
            <a:r>
              <a:rPr lang="en-US" dirty="0"/>
              <a:t>) and the DBMS will enforce them.</a:t>
            </a:r>
          </a:p>
          <a:p>
            <a:pPr lvl="1"/>
            <a:r>
              <a:rPr lang="en-US" dirty="0"/>
              <a:t>Application must define these constraints.</a:t>
            </a:r>
          </a:p>
          <a:p>
            <a:pPr lvl="1"/>
            <a:r>
              <a:rPr lang="en-US" dirty="0"/>
              <a:t>DBMS ensures that all ICs are true before and after the transaction ends.</a:t>
            </a:r>
          </a:p>
          <a:p>
            <a:endParaRPr lang="en-US" sz="1200" dirty="0"/>
          </a:p>
          <a:p>
            <a:r>
              <a:rPr lang="en-US" dirty="0"/>
              <a:t>A note on </a:t>
            </a:r>
            <a:r>
              <a:rPr lang="en-US" b="1" dirty="0">
                <a:hlinkClick r:id="rId3"/>
              </a:rPr>
              <a:t>Eventual Consistency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 committed transaction may see inconsistent results (e.g., may not see the updates of an older committed </a:t>
            </a:r>
            <a:r>
              <a:rPr lang="en-US" dirty="0" err="1"/>
              <a:t>txn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Difficult for developers to reason about such semantics. </a:t>
            </a:r>
          </a:p>
          <a:p>
            <a:pPr lvl="1"/>
            <a:r>
              <a:rPr lang="en-US" dirty="0"/>
              <a:t>The trend is to move away from such models.</a:t>
            </a:r>
          </a:p>
          <a:p>
            <a:pPr lvl="1"/>
            <a:endParaRPr lang="en-US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E8E0E0EE-4F9B-0E17-31B7-E1B8B87AE5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DD1AB5-42BA-4E8A-BFEE-435884E16AAB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id="{61F3F91E-CADE-44D1-B822-6D4E1855C000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-7146"/>
            <a:ext cx="457181" cy="597694"/>
            <a:chOff x="8508581" y="-9527"/>
            <a:chExt cx="609624" cy="796925"/>
          </a:xfrm>
        </p:grpSpPr>
        <p:sp>
          <p:nvSpPr>
            <p:cNvPr id="7" name="Chevron 7">
              <a:extLst>
                <a:ext uri="{FF2B5EF4-FFF2-40B4-BE49-F238E27FC236}">
                  <a16:creationId xmlns:a16="http://schemas.microsoft.com/office/drawing/2014/main" id="{B4BFB581-FA8A-90EC-2C9F-32264AF482F7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8414930" y="84124"/>
              <a:ext cx="796925" cy="609624"/>
            </a:xfrm>
            <a:custGeom>
              <a:avLst/>
              <a:gdLst>
                <a:gd name="T0" fmla="*/ 0 w 619125"/>
                <a:gd name="T1" fmla="*/ 0 h 609600"/>
                <a:gd name="T2" fmla="*/ 614368 w 619125"/>
                <a:gd name="T3" fmla="*/ 2 h 609600"/>
                <a:gd name="T4" fmla="*/ 619125 w 619125"/>
                <a:gd name="T5" fmla="*/ 2578 h 609600"/>
                <a:gd name="T6" fmla="*/ 0 w 619125"/>
                <a:gd name="T7" fmla="*/ 2578 h 609600"/>
                <a:gd name="T8" fmla="*/ 171450 w 619125"/>
                <a:gd name="T9" fmla="*/ 1249 h 609600"/>
                <a:gd name="T10" fmla="*/ 0 w 619125"/>
                <a:gd name="T11" fmla="*/ 0 h 609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19125" h="609600">
                  <a:moveTo>
                    <a:pt x="0" y="0"/>
                  </a:moveTo>
                  <a:lnTo>
                    <a:pt x="614368" y="6"/>
                  </a:lnTo>
                  <a:cubicBezTo>
                    <a:pt x="615954" y="203204"/>
                    <a:pt x="617539" y="406402"/>
                    <a:pt x="619125" y="609600"/>
                  </a:cubicBezTo>
                  <a:lnTo>
                    <a:pt x="0" y="609600"/>
                  </a:lnTo>
                  <a:lnTo>
                    <a:pt x="171450" y="2952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cap="flat" cmpd="sng" algn="ctr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triangle" w="med" len="med"/>
                </a14:hiddenLine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Proxima Nova Rg" panose="02000506030000020004" pitchFamily="50" charset="0"/>
              </a:endParaRPr>
            </a:p>
          </p:txBody>
        </p:sp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7C633B16-1422-5E81-BE0D-88D988CBCD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33571" y="0"/>
              <a:ext cx="559650" cy="574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u="none" dirty="0">
                  <a:solidFill>
                    <a:schemeClr val="bg1"/>
                  </a:solidFill>
                  <a:latin typeface="Lato Black" panose="020F0A02020204030203" pitchFamily="34" charset="0"/>
                </a:rPr>
                <a:t>C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A7AB53D4-9008-2934-E6D5-954DFEA99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198558"/>
            <a:ext cx="6575202" cy="1811592"/>
          </a:xfrm>
          <a:prstGeom prst="rect">
            <a:avLst/>
          </a:prstGeom>
          <a:noFill/>
          <a:ln w="5080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1870" tIns="50935" rIns="101870" bIns="50935" anchor="ctr"/>
          <a:lstStyle/>
          <a:p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0" name="Rectangle: Rounded Corners 6">
            <a:extLst>
              <a:ext uri="{FF2B5EF4-FFF2-40B4-BE49-F238E27FC236}">
                <a16:creationId xmlns:a16="http://schemas.microsoft.com/office/drawing/2014/main" id="{565585A6-2C6D-3A4C-80C8-F72D80ABE1D5}"/>
              </a:ext>
            </a:extLst>
          </p:cNvPr>
          <p:cNvSpPr/>
          <p:nvPr/>
        </p:nvSpPr>
        <p:spPr>
          <a:xfrm rot="346799">
            <a:off x="7330545" y="2936488"/>
            <a:ext cx="1208782" cy="36576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600" b="1" i="1" dirty="0"/>
              <a:t>Lecture #23</a:t>
            </a:r>
          </a:p>
        </p:txBody>
      </p:sp>
    </p:spTree>
    <p:extLst>
      <p:ext uri="{BB962C8B-B14F-4D97-AF65-F5344CB8AC3E}">
        <p14:creationId xmlns:p14="http://schemas.microsoft.com/office/powerpoint/2010/main" val="133859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Isolation Of Transactions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Users submit </a:t>
            </a:r>
            <a:r>
              <a:rPr lang="en-US" dirty="0" err="1"/>
              <a:t>txns</a:t>
            </a:r>
            <a:r>
              <a:rPr lang="en-US" dirty="0"/>
              <a:t>, and each </a:t>
            </a:r>
            <a:r>
              <a:rPr lang="en-US" dirty="0" err="1"/>
              <a:t>txn</a:t>
            </a:r>
            <a:r>
              <a:rPr lang="en-US" dirty="0"/>
              <a:t> executes as if it were running by itself.</a:t>
            </a:r>
          </a:p>
          <a:p>
            <a:pPr lvl="1"/>
            <a:r>
              <a:rPr lang="en-US" dirty="0"/>
              <a:t>Easier programming model to reason about.</a:t>
            </a:r>
          </a:p>
          <a:p>
            <a:endParaRPr lang="en-US" sz="1200" dirty="0"/>
          </a:p>
          <a:p>
            <a:r>
              <a:rPr lang="en-US" dirty="0"/>
              <a:t>But the DBMS achieves concurrency by interleaving the actions (reads/writes of DB objects) of </a:t>
            </a:r>
            <a:r>
              <a:rPr lang="en-US" dirty="0" err="1"/>
              <a:t>txns</a:t>
            </a:r>
            <a:r>
              <a:rPr lang="en-US" dirty="0"/>
              <a:t>.</a:t>
            </a:r>
          </a:p>
          <a:p>
            <a:endParaRPr lang="en-US" sz="1200" dirty="0"/>
          </a:p>
          <a:p>
            <a:r>
              <a:rPr lang="en-US" dirty="0"/>
              <a:t>We need a way to interleave </a:t>
            </a:r>
            <a:r>
              <a:rPr lang="en-US" dirty="0" err="1"/>
              <a:t>txns</a:t>
            </a:r>
            <a:r>
              <a:rPr lang="en-US" dirty="0"/>
              <a:t> but still make it appear as if they ran </a:t>
            </a:r>
            <a:r>
              <a:rPr lang="en-US" b="1" dirty="0"/>
              <a:t>one-at-a-time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509BEC90-2384-8400-F897-00F5560211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97DD1AB5-42BA-4E8A-BFEE-435884E16AAB}" type="slidenum">
              <a:rPr lang="en-US" smtClean="0"/>
              <a:pPr algn="r"/>
              <a:t>16</a:t>
            </a:fld>
            <a:endParaRPr lang="en-US" dirty="0"/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id="{F6F54421-C59A-9C65-FFFA-32C6CE339CD1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-7146"/>
            <a:ext cx="457181" cy="597694"/>
            <a:chOff x="8508581" y="-9527"/>
            <a:chExt cx="609624" cy="796925"/>
          </a:xfrm>
        </p:grpSpPr>
        <p:sp>
          <p:nvSpPr>
            <p:cNvPr id="3" name="Chevron 7">
              <a:extLst>
                <a:ext uri="{FF2B5EF4-FFF2-40B4-BE49-F238E27FC236}">
                  <a16:creationId xmlns:a16="http://schemas.microsoft.com/office/drawing/2014/main" id="{EE443C1B-F3A6-A07A-C4C1-6576FDA8306B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8414930" y="84124"/>
              <a:ext cx="796925" cy="609624"/>
            </a:xfrm>
            <a:custGeom>
              <a:avLst/>
              <a:gdLst>
                <a:gd name="T0" fmla="*/ 0 w 619125"/>
                <a:gd name="T1" fmla="*/ 0 h 609600"/>
                <a:gd name="T2" fmla="*/ 614368 w 619125"/>
                <a:gd name="T3" fmla="*/ 2 h 609600"/>
                <a:gd name="T4" fmla="*/ 619125 w 619125"/>
                <a:gd name="T5" fmla="*/ 2578 h 609600"/>
                <a:gd name="T6" fmla="*/ 0 w 619125"/>
                <a:gd name="T7" fmla="*/ 2578 h 609600"/>
                <a:gd name="T8" fmla="*/ 171450 w 619125"/>
                <a:gd name="T9" fmla="*/ 1249 h 609600"/>
                <a:gd name="T10" fmla="*/ 0 w 619125"/>
                <a:gd name="T11" fmla="*/ 0 h 609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19125" h="609600">
                  <a:moveTo>
                    <a:pt x="0" y="0"/>
                  </a:moveTo>
                  <a:lnTo>
                    <a:pt x="614368" y="6"/>
                  </a:lnTo>
                  <a:cubicBezTo>
                    <a:pt x="615954" y="203204"/>
                    <a:pt x="617539" y="406402"/>
                    <a:pt x="619125" y="609600"/>
                  </a:cubicBezTo>
                  <a:lnTo>
                    <a:pt x="0" y="609600"/>
                  </a:lnTo>
                  <a:lnTo>
                    <a:pt x="171450" y="2952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cap="flat" cmpd="sng" algn="ctr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triangle" w="med" len="med"/>
                </a14:hiddenLine>
              </a:ext>
            </a:extLst>
          </p:spPr>
          <p:txBody>
            <a:bodyPr wrap="none" anchor="ctr"/>
            <a:lstStyle/>
            <a:p>
              <a:endParaRPr lang="en-US" sz="1600">
                <a:latin typeface="Proxima Nova Rg" panose="02000506030000020004" pitchFamily="50" charset="0"/>
              </a:endParaRPr>
            </a:p>
          </p:txBody>
        </p:sp>
        <p:sp>
          <p:nvSpPr>
            <p:cNvPr id="4" name="TextBox 8">
              <a:extLst>
                <a:ext uri="{FF2B5EF4-FFF2-40B4-BE49-F238E27FC236}">
                  <a16:creationId xmlns:a16="http://schemas.microsoft.com/office/drawing/2014/main" id="{2EA47138-2098-FAC4-A356-5C5B7C023D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33571" y="0"/>
              <a:ext cx="559650" cy="574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u="none" dirty="0">
                  <a:solidFill>
                    <a:schemeClr val="bg1"/>
                  </a:solidFill>
                  <a:latin typeface="Lato Black" panose="020F0A02020204030203" pitchFamily="34" charset="0"/>
                </a:rPr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325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Mechanisms For Ensuring Isolation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u="sng" dirty="0"/>
              <a:t>concurrency control</a:t>
            </a:r>
            <a:r>
              <a:rPr lang="en-US" dirty="0"/>
              <a:t> protocol is how the DBMS decides the proper interleaving of operations from multiple transactions.</a:t>
            </a:r>
          </a:p>
          <a:p>
            <a:endParaRPr lang="en-US" sz="1200" dirty="0"/>
          </a:p>
          <a:p>
            <a:r>
              <a:rPr lang="en-US" dirty="0"/>
              <a:t>Two categories of protocols:</a:t>
            </a:r>
          </a:p>
          <a:p>
            <a:pPr lvl="1"/>
            <a:r>
              <a:rPr lang="en-US" b="1" dirty="0"/>
              <a:t>Pessimistic: </a:t>
            </a:r>
            <a:r>
              <a:rPr lang="en-US" dirty="0"/>
              <a:t>Don’t let problems arise in the first place.</a:t>
            </a:r>
          </a:p>
          <a:p>
            <a:pPr lvl="1"/>
            <a:r>
              <a:rPr lang="en-US" b="1" dirty="0"/>
              <a:t>Optimistic:</a:t>
            </a:r>
            <a:r>
              <a:rPr lang="en-US" dirty="0"/>
              <a:t> Assume conflicts are rare; deal with them after they happen.</a:t>
            </a:r>
          </a:p>
          <a:p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CB2445F6-9FED-1839-4AE2-F2E4A9069A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97DD1AB5-42BA-4E8A-BFEE-435884E16AAB}" type="slidenum">
              <a:rPr lang="en-US" smtClean="0"/>
              <a:pPr algn="r"/>
              <a:t>17</a:t>
            </a:fld>
            <a:endParaRPr lang="en-US" dirty="0"/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id="{370F0A52-C73C-0172-6E4E-63CFE2D2C85E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-7146"/>
            <a:ext cx="457181" cy="597694"/>
            <a:chOff x="8508581" y="-9527"/>
            <a:chExt cx="609624" cy="796925"/>
          </a:xfrm>
        </p:grpSpPr>
        <p:sp>
          <p:nvSpPr>
            <p:cNvPr id="3" name="Chevron 7">
              <a:extLst>
                <a:ext uri="{FF2B5EF4-FFF2-40B4-BE49-F238E27FC236}">
                  <a16:creationId xmlns:a16="http://schemas.microsoft.com/office/drawing/2014/main" id="{587F8086-91D1-C5A5-4F76-AB8D06672DB6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8414930" y="84124"/>
              <a:ext cx="796925" cy="609624"/>
            </a:xfrm>
            <a:custGeom>
              <a:avLst/>
              <a:gdLst>
                <a:gd name="T0" fmla="*/ 0 w 619125"/>
                <a:gd name="T1" fmla="*/ 0 h 609600"/>
                <a:gd name="T2" fmla="*/ 614368 w 619125"/>
                <a:gd name="T3" fmla="*/ 2 h 609600"/>
                <a:gd name="T4" fmla="*/ 619125 w 619125"/>
                <a:gd name="T5" fmla="*/ 2578 h 609600"/>
                <a:gd name="T6" fmla="*/ 0 w 619125"/>
                <a:gd name="T7" fmla="*/ 2578 h 609600"/>
                <a:gd name="T8" fmla="*/ 171450 w 619125"/>
                <a:gd name="T9" fmla="*/ 1249 h 609600"/>
                <a:gd name="T10" fmla="*/ 0 w 619125"/>
                <a:gd name="T11" fmla="*/ 0 h 609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19125" h="609600">
                  <a:moveTo>
                    <a:pt x="0" y="0"/>
                  </a:moveTo>
                  <a:lnTo>
                    <a:pt x="614368" y="6"/>
                  </a:lnTo>
                  <a:cubicBezTo>
                    <a:pt x="615954" y="203204"/>
                    <a:pt x="617539" y="406402"/>
                    <a:pt x="619125" y="609600"/>
                  </a:cubicBezTo>
                  <a:lnTo>
                    <a:pt x="0" y="609600"/>
                  </a:lnTo>
                  <a:lnTo>
                    <a:pt x="171450" y="2952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cap="flat" cmpd="sng" algn="ctr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triangle" w="med" len="med"/>
                </a14:hiddenLine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Proxima Nova Rg" panose="02000506030000020004" pitchFamily="50" charset="0"/>
              </a:endParaRPr>
            </a:p>
          </p:txBody>
        </p:sp>
        <p:sp>
          <p:nvSpPr>
            <p:cNvPr id="4" name="TextBox 8">
              <a:extLst>
                <a:ext uri="{FF2B5EF4-FFF2-40B4-BE49-F238E27FC236}">
                  <a16:creationId xmlns:a16="http://schemas.microsoft.com/office/drawing/2014/main" id="{38F104CC-4317-17A6-3A9F-DA9F1F4EBD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33571" y="0"/>
              <a:ext cx="559650" cy="574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u="none" dirty="0">
                  <a:solidFill>
                    <a:schemeClr val="bg1"/>
                  </a:solidFill>
                  <a:latin typeface="Lato Black" panose="020F0A02020204030203" pitchFamily="34" charset="0"/>
                </a:rPr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8146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at first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A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B</a:t>
            </a:r>
            <a:r>
              <a:rPr lang="en-US" dirty="0"/>
              <a:t> each have $1000. </a:t>
            </a:r>
            <a:endParaRPr lang="en-US" b="1" dirty="0">
              <a:solidFill>
                <a:srgbClr val="F76D6D"/>
              </a:solidFill>
              <a:latin typeface="Inconsolata" panose="00000509000000000000" pitchFamily="49" charset="0"/>
            </a:endParaRPr>
          </a:p>
          <a:p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T</a:t>
            </a:r>
            <a:r>
              <a:rPr lang="en-US" b="1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1</a:t>
            </a:r>
            <a:r>
              <a:rPr lang="en-US" dirty="0"/>
              <a:t> transfers $100 from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A</a:t>
            </a:r>
            <a:r>
              <a:rPr lang="en-US" dirty="0"/>
              <a:t>’s account to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B</a:t>
            </a:r>
            <a:r>
              <a:rPr lang="en-US" dirty="0"/>
              <a:t>’s</a:t>
            </a:r>
          </a:p>
          <a:p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T</a:t>
            </a:r>
            <a:r>
              <a:rPr lang="en-US" b="1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2</a:t>
            </a:r>
            <a:r>
              <a:rPr lang="en-US" dirty="0"/>
              <a:t> credits both accounts with 6% interest.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327738A5-2F2C-1731-9AB6-14B4381247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97DD1AB5-42BA-4E8A-BFEE-435884E16AAB}" type="slidenum">
              <a:rPr lang="en-US" smtClean="0"/>
              <a:pPr algn="r"/>
              <a:t>18</a:t>
            </a:fld>
            <a:endParaRPr lang="en-US" dirty="0"/>
          </a:p>
        </p:txBody>
      </p:sp>
      <p:sp>
        <p:nvSpPr>
          <p:cNvPr id="19" name="Text Box 4">
            <a:extLst>
              <a:ext uri="{FF2B5EF4-FFF2-40B4-BE49-F238E27FC236}">
                <a16:creationId xmlns:a16="http://schemas.microsoft.com/office/drawing/2014/main" id="{35879C51-9603-4941-B474-39E6A38EC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047821"/>
            <a:ext cx="1600200" cy="1200329"/>
          </a:xfrm>
          <a:prstGeom prst="rect">
            <a:avLst/>
          </a:prstGeom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000"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dirty="0">
                <a:solidFill>
                  <a:srgbClr val="646464"/>
                </a:solidFill>
              </a:rPr>
              <a:t>BEGIN</a:t>
            </a:r>
          </a:p>
          <a:p>
            <a:r>
              <a:rPr lang="en-US" b="0" dirty="0">
                <a:solidFill>
                  <a:srgbClr val="646464"/>
                </a:solidFill>
              </a:rPr>
              <a:t>A=A-100</a:t>
            </a:r>
          </a:p>
          <a:p>
            <a:r>
              <a:rPr lang="en-US" b="0" dirty="0">
                <a:solidFill>
                  <a:srgbClr val="646464"/>
                </a:solidFill>
              </a:rPr>
              <a:t>B=B+100</a:t>
            </a:r>
          </a:p>
          <a:p>
            <a:r>
              <a:rPr lang="en-US" dirty="0">
                <a:solidFill>
                  <a:srgbClr val="646464"/>
                </a:solidFill>
              </a:rPr>
              <a:t>COMMIT</a:t>
            </a:r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id="{7BB31A87-F4DE-4170-BFB5-92A06B37E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0087" y="2533650"/>
            <a:ext cx="4844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8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T</a:t>
            </a:r>
            <a:r>
              <a:rPr lang="en-US" sz="2800" b="1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1</a:t>
            </a:r>
          </a:p>
        </p:txBody>
      </p:sp>
      <p:sp>
        <p:nvSpPr>
          <p:cNvPr id="21" name="Text Box 4">
            <a:extLst>
              <a:ext uri="{FF2B5EF4-FFF2-40B4-BE49-F238E27FC236}">
                <a16:creationId xmlns:a16="http://schemas.microsoft.com/office/drawing/2014/main" id="{5FBB9F97-E4B1-4744-A14A-434D3C3BB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047821"/>
            <a:ext cx="1600200" cy="1193404"/>
          </a:xfrm>
          <a:prstGeom prst="rect">
            <a:avLst/>
          </a:prstGeom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000"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dirty="0">
                <a:solidFill>
                  <a:srgbClr val="646464"/>
                </a:solidFill>
              </a:rPr>
              <a:t>BEGIN</a:t>
            </a:r>
          </a:p>
          <a:p>
            <a:r>
              <a:rPr lang="en-US" b="0" dirty="0">
                <a:solidFill>
                  <a:srgbClr val="646464"/>
                </a:solidFill>
              </a:rPr>
              <a:t>A=A*1.06   B=B*1.06</a:t>
            </a:r>
          </a:p>
          <a:p>
            <a:r>
              <a:rPr lang="en-US" dirty="0">
                <a:solidFill>
                  <a:srgbClr val="646464"/>
                </a:solidFill>
              </a:rPr>
              <a:t>COMMIT</a:t>
            </a:r>
          </a:p>
        </p:txBody>
      </p:sp>
      <p:sp>
        <p:nvSpPr>
          <p:cNvPr id="22" name="TextBox 15">
            <a:extLst>
              <a:ext uri="{FF2B5EF4-FFF2-40B4-BE49-F238E27FC236}">
                <a16:creationId xmlns:a16="http://schemas.microsoft.com/office/drawing/2014/main" id="{3A8236B2-C469-4C8D-BFF8-7FD9C0B87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9486" y="2533650"/>
            <a:ext cx="4844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8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T</a:t>
            </a:r>
            <a:r>
              <a:rPr lang="en-US" sz="2800" b="1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2</a:t>
            </a:r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id="{7AE8B674-B5BF-A21D-0F5B-3A6FA4D3E329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-7146"/>
            <a:ext cx="457181" cy="597694"/>
            <a:chOff x="8508581" y="-9527"/>
            <a:chExt cx="609624" cy="796925"/>
          </a:xfrm>
        </p:grpSpPr>
        <p:sp>
          <p:nvSpPr>
            <p:cNvPr id="4" name="Chevron 7">
              <a:extLst>
                <a:ext uri="{FF2B5EF4-FFF2-40B4-BE49-F238E27FC236}">
                  <a16:creationId xmlns:a16="http://schemas.microsoft.com/office/drawing/2014/main" id="{14F0168B-74D1-3CBE-A525-E360CEACDD48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8414930" y="84124"/>
              <a:ext cx="796925" cy="609624"/>
            </a:xfrm>
            <a:custGeom>
              <a:avLst/>
              <a:gdLst>
                <a:gd name="T0" fmla="*/ 0 w 619125"/>
                <a:gd name="T1" fmla="*/ 0 h 609600"/>
                <a:gd name="T2" fmla="*/ 614368 w 619125"/>
                <a:gd name="T3" fmla="*/ 2 h 609600"/>
                <a:gd name="T4" fmla="*/ 619125 w 619125"/>
                <a:gd name="T5" fmla="*/ 2578 h 609600"/>
                <a:gd name="T6" fmla="*/ 0 w 619125"/>
                <a:gd name="T7" fmla="*/ 2578 h 609600"/>
                <a:gd name="T8" fmla="*/ 171450 w 619125"/>
                <a:gd name="T9" fmla="*/ 1249 h 609600"/>
                <a:gd name="T10" fmla="*/ 0 w 619125"/>
                <a:gd name="T11" fmla="*/ 0 h 609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19125" h="609600">
                  <a:moveTo>
                    <a:pt x="0" y="0"/>
                  </a:moveTo>
                  <a:lnTo>
                    <a:pt x="614368" y="6"/>
                  </a:lnTo>
                  <a:cubicBezTo>
                    <a:pt x="615954" y="203204"/>
                    <a:pt x="617539" y="406402"/>
                    <a:pt x="619125" y="609600"/>
                  </a:cubicBezTo>
                  <a:lnTo>
                    <a:pt x="0" y="609600"/>
                  </a:lnTo>
                  <a:lnTo>
                    <a:pt x="171450" y="2952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cap="flat" cmpd="sng" algn="ctr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triangle" w="med" len="med"/>
                </a14:hiddenLine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Proxima Nova Rg" panose="02000506030000020004" pitchFamily="50" charset="0"/>
              </a:endParaRPr>
            </a:p>
          </p:txBody>
        </p:sp>
        <p:sp>
          <p:nvSpPr>
            <p:cNvPr id="5" name="TextBox 8">
              <a:extLst>
                <a:ext uri="{FF2B5EF4-FFF2-40B4-BE49-F238E27FC236}">
                  <a16:creationId xmlns:a16="http://schemas.microsoft.com/office/drawing/2014/main" id="{0B997024-42C3-E8CC-A0D1-4A8F1A5EEA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33571" y="0"/>
              <a:ext cx="559650" cy="574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u="none" dirty="0">
                  <a:solidFill>
                    <a:schemeClr val="bg1"/>
                  </a:solidFill>
                  <a:latin typeface="Lato Black" panose="020F0A02020204030203" pitchFamily="34" charset="0"/>
                </a:rPr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2745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at first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A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B</a:t>
            </a:r>
            <a:r>
              <a:rPr lang="en-US" dirty="0"/>
              <a:t> each have $1000. </a:t>
            </a:r>
          </a:p>
          <a:p>
            <a:r>
              <a:rPr lang="en-US" b="1" i="1" dirty="0"/>
              <a:t>What are the possible outcomes of running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T</a:t>
            </a:r>
            <a:r>
              <a:rPr lang="en-US" b="1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1</a:t>
            </a:r>
            <a:r>
              <a:rPr lang="en-US" b="1" i="1" dirty="0"/>
              <a:t> and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T</a:t>
            </a:r>
            <a:r>
              <a:rPr lang="en-US" b="1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2</a:t>
            </a:r>
            <a:r>
              <a:rPr lang="en-US" b="1" i="1" dirty="0"/>
              <a:t>?</a:t>
            </a:r>
          </a:p>
          <a:p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2E5402E3-E666-B285-1EA5-C32456149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DD1AB5-42BA-4E8A-BFEE-435884E16AA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7" name="Text Box 4">
            <a:extLst>
              <a:ext uri="{FF2B5EF4-FFF2-40B4-BE49-F238E27FC236}">
                <a16:creationId xmlns:a16="http://schemas.microsoft.com/office/drawing/2014/main" id="{E42B0112-619D-4FB9-B24F-03D0DE734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047821"/>
            <a:ext cx="1600200" cy="1200329"/>
          </a:xfrm>
          <a:prstGeom prst="rect">
            <a:avLst/>
          </a:prstGeom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000"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dirty="0">
                <a:solidFill>
                  <a:srgbClr val="646464"/>
                </a:solidFill>
              </a:rPr>
              <a:t>BEGIN</a:t>
            </a:r>
          </a:p>
          <a:p>
            <a:r>
              <a:rPr lang="en-US" b="0" dirty="0">
                <a:solidFill>
                  <a:srgbClr val="646464"/>
                </a:solidFill>
              </a:rPr>
              <a:t>A=A-100</a:t>
            </a:r>
          </a:p>
          <a:p>
            <a:r>
              <a:rPr lang="en-US" b="0" dirty="0">
                <a:solidFill>
                  <a:srgbClr val="646464"/>
                </a:solidFill>
              </a:rPr>
              <a:t>B=B+100</a:t>
            </a:r>
          </a:p>
          <a:p>
            <a:r>
              <a:rPr lang="en-US" dirty="0">
                <a:solidFill>
                  <a:srgbClr val="646464"/>
                </a:solidFill>
              </a:rPr>
              <a:t>COMMIT</a:t>
            </a:r>
          </a:p>
        </p:txBody>
      </p:sp>
      <p:sp>
        <p:nvSpPr>
          <p:cNvPr id="29" name="Text Box 4">
            <a:extLst>
              <a:ext uri="{FF2B5EF4-FFF2-40B4-BE49-F238E27FC236}">
                <a16:creationId xmlns:a16="http://schemas.microsoft.com/office/drawing/2014/main" id="{437B32F7-1BF0-4745-B5C4-210D363F3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047821"/>
            <a:ext cx="1600200" cy="1193404"/>
          </a:xfrm>
          <a:prstGeom prst="rect">
            <a:avLst/>
          </a:prstGeom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000"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dirty="0">
                <a:solidFill>
                  <a:srgbClr val="646464"/>
                </a:solidFill>
              </a:rPr>
              <a:t>BEGIN</a:t>
            </a:r>
          </a:p>
          <a:p>
            <a:r>
              <a:rPr lang="en-US" b="0" dirty="0">
                <a:solidFill>
                  <a:srgbClr val="646464"/>
                </a:solidFill>
              </a:rPr>
              <a:t>A=A*1.06   B=B*1.06</a:t>
            </a:r>
          </a:p>
          <a:p>
            <a:r>
              <a:rPr lang="en-US" dirty="0">
                <a:solidFill>
                  <a:srgbClr val="646464"/>
                </a:solidFill>
              </a:rPr>
              <a:t>COMMIT</a:t>
            </a:r>
          </a:p>
        </p:txBody>
      </p:sp>
      <p:sp>
        <p:nvSpPr>
          <p:cNvPr id="31" name="TextBox 15">
            <a:extLst>
              <a:ext uri="{FF2B5EF4-FFF2-40B4-BE49-F238E27FC236}">
                <a16:creationId xmlns:a16="http://schemas.microsoft.com/office/drawing/2014/main" id="{91AD7950-4CC1-4F15-82D6-207EC38F0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0087" y="2533650"/>
            <a:ext cx="4844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8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T</a:t>
            </a:r>
            <a:r>
              <a:rPr lang="en-US" sz="2800" b="1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1</a:t>
            </a:r>
          </a:p>
        </p:txBody>
      </p:sp>
      <p:sp>
        <p:nvSpPr>
          <p:cNvPr id="32" name="TextBox 15">
            <a:extLst>
              <a:ext uri="{FF2B5EF4-FFF2-40B4-BE49-F238E27FC236}">
                <a16:creationId xmlns:a16="http://schemas.microsoft.com/office/drawing/2014/main" id="{D1EB5431-65D2-43DB-947C-EAEE04DEF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9486" y="2533650"/>
            <a:ext cx="4844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8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T</a:t>
            </a:r>
            <a:r>
              <a:rPr lang="en-US" sz="2800" b="1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2</a:t>
            </a:r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id="{65C19AF1-7D3C-43FD-E33B-1228B7542E04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-7146"/>
            <a:ext cx="457181" cy="597694"/>
            <a:chOff x="8508581" y="-9527"/>
            <a:chExt cx="609624" cy="796925"/>
          </a:xfrm>
        </p:grpSpPr>
        <p:sp>
          <p:nvSpPr>
            <p:cNvPr id="3" name="Chevron 7">
              <a:extLst>
                <a:ext uri="{FF2B5EF4-FFF2-40B4-BE49-F238E27FC236}">
                  <a16:creationId xmlns:a16="http://schemas.microsoft.com/office/drawing/2014/main" id="{A09212D9-AD96-8A1B-1524-0885113951FA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8414930" y="84124"/>
              <a:ext cx="796925" cy="609624"/>
            </a:xfrm>
            <a:custGeom>
              <a:avLst/>
              <a:gdLst>
                <a:gd name="T0" fmla="*/ 0 w 619125"/>
                <a:gd name="T1" fmla="*/ 0 h 609600"/>
                <a:gd name="T2" fmla="*/ 614368 w 619125"/>
                <a:gd name="T3" fmla="*/ 2 h 609600"/>
                <a:gd name="T4" fmla="*/ 619125 w 619125"/>
                <a:gd name="T5" fmla="*/ 2578 h 609600"/>
                <a:gd name="T6" fmla="*/ 0 w 619125"/>
                <a:gd name="T7" fmla="*/ 2578 h 609600"/>
                <a:gd name="T8" fmla="*/ 171450 w 619125"/>
                <a:gd name="T9" fmla="*/ 1249 h 609600"/>
                <a:gd name="T10" fmla="*/ 0 w 619125"/>
                <a:gd name="T11" fmla="*/ 0 h 609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19125" h="609600">
                  <a:moveTo>
                    <a:pt x="0" y="0"/>
                  </a:moveTo>
                  <a:lnTo>
                    <a:pt x="614368" y="6"/>
                  </a:lnTo>
                  <a:cubicBezTo>
                    <a:pt x="615954" y="203204"/>
                    <a:pt x="617539" y="406402"/>
                    <a:pt x="619125" y="609600"/>
                  </a:cubicBezTo>
                  <a:lnTo>
                    <a:pt x="0" y="609600"/>
                  </a:lnTo>
                  <a:lnTo>
                    <a:pt x="171450" y="2952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cap="flat" cmpd="sng" algn="ctr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triangle" w="med" len="med"/>
                </a14:hiddenLine>
              </a:ext>
            </a:extLst>
          </p:spPr>
          <p:txBody>
            <a:bodyPr wrap="none" anchor="ctr"/>
            <a:lstStyle/>
            <a:p>
              <a:endParaRPr lang="en-US" sz="1600">
                <a:latin typeface="Proxima Nova Rg" panose="02000506030000020004" pitchFamily="50" charset="0"/>
              </a:endParaRPr>
            </a:p>
          </p:txBody>
        </p:sp>
        <p:sp>
          <p:nvSpPr>
            <p:cNvPr id="4" name="TextBox 8">
              <a:extLst>
                <a:ext uri="{FF2B5EF4-FFF2-40B4-BE49-F238E27FC236}">
                  <a16:creationId xmlns:a16="http://schemas.microsoft.com/office/drawing/2014/main" id="{9D13FC18-CA71-C922-05BB-203715F78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33571" y="0"/>
              <a:ext cx="559650" cy="574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u="none" dirty="0">
                  <a:solidFill>
                    <a:schemeClr val="bg1"/>
                  </a:solidFill>
                  <a:latin typeface="Lato Black" panose="020F0A02020204030203" pitchFamily="34" charset="0"/>
                </a:rPr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922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EE046087-4A0B-44FD-A01E-D5D1AE3B9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Announcements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889DBE1E-E6AE-42EA-A60D-1CEC3BCDF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Project 3 released on Wednesday</a:t>
            </a:r>
          </a:p>
          <a:p>
            <a:endParaRPr lang="en-US" altLang="en-US" dirty="0"/>
          </a:p>
          <a:p>
            <a:r>
              <a:rPr lang="en-US" altLang="en-US" dirty="0"/>
              <a:t>Due to recent adjustments, working on schedule for last third of the class, stay tuned.</a:t>
            </a:r>
          </a:p>
          <a:p>
            <a:endParaRPr lang="en-US" altLang="en-US" dirty="0"/>
          </a:p>
          <a:p>
            <a:r>
              <a:rPr lang="en-US" altLang="en-US" dirty="0"/>
              <a:t>We'll handle Project 2 on Wednesday once all late days are over</a:t>
            </a:r>
          </a:p>
        </p:txBody>
      </p:sp>
      <p:sp>
        <p:nvSpPr>
          <p:cNvPr id="4" name="Slide Number Placeholder 3" descr=" 5">
            <a:extLst>
              <a:ext uri="{FF2B5EF4-FFF2-40B4-BE49-F238E27FC236}">
                <a16:creationId xmlns:a16="http://schemas.microsoft.com/office/drawing/2014/main" id="{8D939524-0A91-9925-040F-D182CB5D870A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777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at first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A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B</a:t>
            </a:r>
            <a:r>
              <a:rPr lang="en-US" dirty="0"/>
              <a:t> each have $1000. </a:t>
            </a:r>
            <a:endParaRPr lang="en-US" b="1" i="1" dirty="0"/>
          </a:p>
          <a:p>
            <a:r>
              <a:rPr lang="en-US" b="1" i="1" dirty="0"/>
              <a:t>What are the possible outcomes of running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T</a:t>
            </a:r>
            <a:r>
              <a:rPr lang="en-US" b="1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1</a:t>
            </a:r>
            <a:r>
              <a:rPr lang="en-US" b="1" i="1" dirty="0"/>
              <a:t> and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T</a:t>
            </a:r>
            <a:r>
              <a:rPr lang="en-US" b="1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2</a:t>
            </a:r>
            <a:r>
              <a:rPr lang="en-US" b="1" dirty="0"/>
              <a:t>?</a:t>
            </a:r>
          </a:p>
          <a:p>
            <a:r>
              <a:rPr lang="en-US" dirty="0"/>
              <a:t>Many! But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A+B</a:t>
            </a:r>
            <a:r>
              <a:rPr lang="en-US" dirty="0"/>
              <a:t> should be:</a:t>
            </a:r>
          </a:p>
          <a:p>
            <a:pPr lvl="1"/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$2000*1.06=$2120</a:t>
            </a:r>
          </a:p>
          <a:p>
            <a:pPr>
              <a:spcBef>
                <a:spcPts val="1200"/>
              </a:spcBef>
            </a:pPr>
            <a:r>
              <a:rPr lang="en-US" dirty="0"/>
              <a:t>There is no guarantee that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T</a:t>
            </a:r>
            <a:r>
              <a:rPr lang="en-US" b="1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1</a:t>
            </a:r>
            <a:r>
              <a:rPr lang="en-US" dirty="0"/>
              <a:t> will execute before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T</a:t>
            </a:r>
            <a:r>
              <a:rPr lang="en-US" b="1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2</a:t>
            </a:r>
            <a:r>
              <a:rPr lang="en-US" dirty="0"/>
              <a:t> or vice-versa, if both are submitted together.</a:t>
            </a:r>
          </a:p>
          <a:p>
            <a:pPr>
              <a:spcBef>
                <a:spcPts val="1200"/>
              </a:spcBef>
            </a:pPr>
            <a:r>
              <a:rPr lang="en-US" dirty="0"/>
              <a:t>But the net effect must be equivalent to these two transactions running </a:t>
            </a:r>
            <a:r>
              <a:rPr lang="en-US" b="1" u="sng" dirty="0"/>
              <a:t>serially</a:t>
            </a:r>
            <a:r>
              <a:rPr lang="en-US" dirty="0"/>
              <a:t> in some order.</a:t>
            </a:r>
          </a:p>
          <a:p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E289FD2-384B-5EC0-992F-E0B7037157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97DD1AB5-42BA-4E8A-BFEE-435884E16AAB}" type="slidenum">
              <a:rPr lang="en-US" smtClean="0"/>
              <a:pPr algn="r"/>
              <a:t>20</a:t>
            </a:fld>
            <a:endParaRPr lang="en-US" dirty="0"/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id="{C576F0FF-8EB1-269D-DDAB-2CC3FF2591A7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-7146"/>
            <a:ext cx="457181" cy="597694"/>
            <a:chOff x="8508581" y="-9527"/>
            <a:chExt cx="609624" cy="796925"/>
          </a:xfrm>
        </p:grpSpPr>
        <p:sp>
          <p:nvSpPr>
            <p:cNvPr id="3" name="Chevron 7">
              <a:extLst>
                <a:ext uri="{FF2B5EF4-FFF2-40B4-BE49-F238E27FC236}">
                  <a16:creationId xmlns:a16="http://schemas.microsoft.com/office/drawing/2014/main" id="{DE182F63-E828-FF40-042E-4D94AD41C25A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8414930" y="84124"/>
              <a:ext cx="796925" cy="609624"/>
            </a:xfrm>
            <a:custGeom>
              <a:avLst/>
              <a:gdLst>
                <a:gd name="T0" fmla="*/ 0 w 619125"/>
                <a:gd name="T1" fmla="*/ 0 h 609600"/>
                <a:gd name="T2" fmla="*/ 614368 w 619125"/>
                <a:gd name="T3" fmla="*/ 2 h 609600"/>
                <a:gd name="T4" fmla="*/ 619125 w 619125"/>
                <a:gd name="T5" fmla="*/ 2578 h 609600"/>
                <a:gd name="T6" fmla="*/ 0 w 619125"/>
                <a:gd name="T7" fmla="*/ 2578 h 609600"/>
                <a:gd name="T8" fmla="*/ 171450 w 619125"/>
                <a:gd name="T9" fmla="*/ 1249 h 609600"/>
                <a:gd name="T10" fmla="*/ 0 w 619125"/>
                <a:gd name="T11" fmla="*/ 0 h 609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19125" h="609600">
                  <a:moveTo>
                    <a:pt x="0" y="0"/>
                  </a:moveTo>
                  <a:lnTo>
                    <a:pt x="614368" y="6"/>
                  </a:lnTo>
                  <a:cubicBezTo>
                    <a:pt x="615954" y="203204"/>
                    <a:pt x="617539" y="406402"/>
                    <a:pt x="619125" y="609600"/>
                  </a:cubicBezTo>
                  <a:lnTo>
                    <a:pt x="0" y="609600"/>
                  </a:lnTo>
                  <a:lnTo>
                    <a:pt x="171450" y="2952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cap="flat" cmpd="sng" algn="ctr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triangle" w="med" len="med"/>
                </a14:hiddenLine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Proxima Nova Rg" panose="02000506030000020004" pitchFamily="50" charset="0"/>
              </a:endParaRPr>
            </a:p>
          </p:txBody>
        </p:sp>
        <p:sp>
          <p:nvSpPr>
            <p:cNvPr id="4" name="TextBox 8">
              <a:extLst>
                <a:ext uri="{FF2B5EF4-FFF2-40B4-BE49-F238E27FC236}">
                  <a16:creationId xmlns:a16="http://schemas.microsoft.com/office/drawing/2014/main" id="{9983BE4F-72FB-15E0-FB40-2A89FB54E9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33571" y="0"/>
              <a:ext cx="559650" cy="574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u="none" dirty="0">
                  <a:solidFill>
                    <a:schemeClr val="bg1"/>
                  </a:solidFill>
                  <a:latin typeface="Lato Black" panose="020F0A02020204030203" pitchFamily="34" charset="0"/>
                </a:rPr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6167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Legal outcomes:</a:t>
            </a:r>
          </a:p>
          <a:p>
            <a:pPr lvl="1"/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A</a:t>
            </a:r>
            <a:r>
              <a:rPr lang="en-US" dirty="0"/>
              <a:t>=954,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B</a:t>
            </a:r>
            <a:r>
              <a:rPr lang="en-US" dirty="0"/>
              <a:t>=1166</a:t>
            </a:r>
          </a:p>
          <a:p>
            <a:pPr lvl="1"/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A</a:t>
            </a:r>
            <a:r>
              <a:rPr lang="en-US" dirty="0"/>
              <a:t>=960,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B</a:t>
            </a:r>
            <a:r>
              <a:rPr lang="en-US" dirty="0"/>
              <a:t>=1160</a:t>
            </a:r>
          </a:p>
          <a:p>
            <a:endParaRPr lang="en-US" sz="1200" dirty="0"/>
          </a:p>
          <a:p>
            <a:r>
              <a:rPr lang="en-US" dirty="0"/>
              <a:t>The outcome depends on whether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T</a:t>
            </a:r>
            <a:r>
              <a:rPr lang="en-US" b="1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1</a:t>
            </a:r>
            <a:r>
              <a:rPr lang="en-US" dirty="0"/>
              <a:t> executes before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T</a:t>
            </a:r>
            <a:r>
              <a:rPr lang="en-US" b="1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2</a:t>
            </a:r>
            <a:r>
              <a:rPr lang="en-US" dirty="0"/>
              <a:t> or vice versa.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980880BE-4718-5633-A88F-0E53091E39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97DD1AB5-42BA-4E8A-BFEE-435884E16AAB}" type="slidenum">
              <a:rPr lang="en-US" smtClean="0"/>
              <a:pPr algn="r"/>
              <a:t>21</a:t>
            </a:fld>
            <a:endParaRPr lang="en-US" dirty="0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352800" y="1315704"/>
            <a:ext cx="13689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2000" b="1" u="none" dirty="0">
                <a:solidFill>
                  <a:schemeClr val="accent1"/>
                </a:solidFill>
                <a:latin typeface="Proxima Nova Rg" panose="02000506030000020004" pitchFamily="50" charset="0"/>
                <a:cs typeface="Times New Roman" charset="0"/>
              </a:rPr>
              <a:t>→ </a:t>
            </a:r>
            <a:r>
              <a:rPr lang="en-US" sz="2000" b="1" u="none" dirty="0">
                <a:solidFill>
                  <a:schemeClr val="accent1"/>
                </a:solidFill>
                <a:latin typeface="Inconsolata" panose="00000509000000000000" pitchFamily="49" charset="0"/>
                <a:cs typeface="Times New Roman" charset="0"/>
              </a:rPr>
              <a:t>A+B=$2120</a:t>
            </a:r>
            <a:endParaRPr lang="en-US" sz="2000" b="1" u="none" dirty="0">
              <a:solidFill>
                <a:schemeClr val="accent1"/>
              </a:solidFill>
              <a:latin typeface="Inconsolata" panose="00000509000000000000" pitchFamily="49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352800" y="1590309"/>
            <a:ext cx="13689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2000" b="1" u="none" dirty="0">
                <a:solidFill>
                  <a:schemeClr val="accent1"/>
                </a:solidFill>
                <a:latin typeface="Proxima Nova Rg" panose="02000506030000020004" pitchFamily="50" charset="0"/>
                <a:cs typeface="Times New Roman" charset="0"/>
              </a:rPr>
              <a:t>→ </a:t>
            </a:r>
            <a:r>
              <a:rPr lang="en-US" sz="2000" b="1" u="none" dirty="0">
                <a:solidFill>
                  <a:schemeClr val="accent1"/>
                </a:solidFill>
                <a:latin typeface="Inconsolata" panose="00000509000000000000" pitchFamily="49" charset="0"/>
                <a:cs typeface="Times New Roman" charset="0"/>
              </a:rPr>
              <a:t>A+B=$2120</a:t>
            </a:r>
            <a:endParaRPr lang="en-US" sz="2000" b="1" u="none" dirty="0">
              <a:solidFill>
                <a:schemeClr val="accent1"/>
              </a:solidFill>
              <a:latin typeface="Inconsolata" panose="00000509000000000000" pitchFamily="49" charset="0"/>
            </a:endParaRPr>
          </a:p>
        </p:txBody>
      </p:sp>
      <p:grpSp>
        <p:nvGrpSpPr>
          <p:cNvPr id="3" name="Group 9">
            <a:extLst>
              <a:ext uri="{FF2B5EF4-FFF2-40B4-BE49-F238E27FC236}">
                <a16:creationId xmlns:a16="http://schemas.microsoft.com/office/drawing/2014/main" id="{8A6E68DC-6636-6BF2-6A6D-76F82484ED46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-7146"/>
            <a:ext cx="457181" cy="597694"/>
            <a:chOff x="8508581" y="-9527"/>
            <a:chExt cx="609624" cy="796925"/>
          </a:xfrm>
        </p:grpSpPr>
        <p:sp>
          <p:nvSpPr>
            <p:cNvPr id="4" name="Chevron 7">
              <a:extLst>
                <a:ext uri="{FF2B5EF4-FFF2-40B4-BE49-F238E27FC236}">
                  <a16:creationId xmlns:a16="http://schemas.microsoft.com/office/drawing/2014/main" id="{CA15AEBF-E131-4D53-41B4-54A170BFD2DF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8414930" y="84124"/>
              <a:ext cx="796925" cy="609624"/>
            </a:xfrm>
            <a:custGeom>
              <a:avLst/>
              <a:gdLst>
                <a:gd name="T0" fmla="*/ 0 w 619125"/>
                <a:gd name="T1" fmla="*/ 0 h 609600"/>
                <a:gd name="T2" fmla="*/ 614368 w 619125"/>
                <a:gd name="T3" fmla="*/ 2 h 609600"/>
                <a:gd name="T4" fmla="*/ 619125 w 619125"/>
                <a:gd name="T5" fmla="*/ 2578 h 609600"/>
                <a:gd name="T6" fmla="*/ 0 w 619125"/>
                <a:gd name="T7" fmla="*/ 2578 h 609600"/>
                <a:gd name="T8" fmla="*/ 171450 w 619125"/>
                <a:gd name="T9" fmla="*/ 1249 h 609600"/>
                <a:gd name="T10" fmla="*/ 0 w 619125"/>
                <a:gd name="T11" fmla="*/ 0 h 609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19125" h="609600">
                  <a:moveTo>
                    <a:pt x="0" y="0"/>
                  </a:moveTo>
                  <a:lnTo>
                    <a:pt x="614368" y="6"/>
                  </a:lnTo>
                  <a:cubicBezTo>
                    <a:pt x="615954" y="203204"/>
                    <a:pt x="617539" y="406402"/>
                    <a:pt x="619125" y="609600"/>
                  </a:cubicBezTo>
                  <a:lnTo>
                    <a:pt x="0" y="609600"/>
                  </a:lnTo>
                  <a:lnTo>
                    <a:pt x="171450" y="2952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cap="flat" cmpd="sng" algn="ctr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triangle" w="med" len="med"/>
                </a14:hiddenLine>
              </a:ext>
            </a:extLst>
          </p:spPr>
          <p:txBody>
            <a:bodyPr wrap="none" anchor="ctr"/>
            <a:lstStyle/>
            <a:p>
              <a:endParaRPr lang="en-US" sz="1600">
                <a:latin typeface="Proxima Nova Rg" panose="02000506030000020004" pitchFamily="50" charset="0"/>
              </a:endParaRPr>
            </a:p>
          </p:txBody>
        </p:sp>
        <p:sp>
          <p:nvSpPr>
            <p:cNvPr id="5" name="TextBox 8">
              <a:extLst>
                <a:ext uri="{FF2B5EF4-FFF2-40B4-BE49-F238E27FC236}">
                  <a16:creationId xmlns:a16="http://schemas.microsoft.com/office/drawing/2014/main" id="{D87F2145-C069-F408-8CD2-11C2D9BE8C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33571" y="0"/>
              <a:ext cx="559650" cy="574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u="none" dirty="0">
                  <a:solidFill>
                    <a:schemeClr val="bg1"/>
                  </a:solidFill>
                  <a:latin typeface="Lato Black" panose="020F0A02020204030203" pitchFamily="34" charset="0"/>
                </a:rPr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709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66" name="Group 8"/>
          <p:cNvGrpSpPr>
            <a:grpSpLocks/>
          </p:cNvGrpSpPr>
          <p:nvPr/>
        </p:nvGrpSpPr>
        <p:grpSpPr bwMode="auto">
          <a:xfrm>
            <a:off x="5074444" y="877878"/>
            <a:ext cx="2469356" cy="3352800"/>
            <a:chOff x="733719" y="1168400"/>
            <a:chExt cx="3291840" cy="4470400"/>
          </a:xfrm>
        </p:grpSpPr>
        <p:sp>
          <p:nvSpPr>
            <p:cNvPr id="47" name="Rounded Rectangle 46"/>
            <p:cNvSpPr/>
            <p:nvPr/>
          </p:nvSpPr>
          <p:spPr bwMode="auto">
            <a:xfrm>
              <a:off x="733719" y="1676400"/>
              <a:ext cx="3291840" cy="396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noFill/>
              <a:prstDash val="sysDash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46" name="TextBox 15"/>
            <p:cNvSpPr txBox="1">
              <a:spLocks noChangeArrowheads="1"/>
            </p:cNvSpPr>
            <p:nvPr/>
          </p:nvSpPr>
          <p:spPr bwMode="auto">
            <a:xfrm>
              <a:off x="733719" y="1168400"/>
              <a:ext cx="1566794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no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  <a:ea typeface="Crimson Text" pitchFamily="2" charset="0"/>
                </a:defRPr>
              </a:lvl1pPr>
            </a:lstStyle>
            <a:p>
              <a:r>
                <a:rPr lang="en-US" dirty="0"/>
                <a:t>Schedule</a:t>
              </a:r>
            </a:p>
          </p:txBody>
        </p:sp>
      </p:grpSp>
      <p:grpSp>
        <p:nvGrpSpPr>
          <p:cNvPr id="49165" name="Group 8"/>
          <p:cNvGrpSpPr>
            <a:grpSpLocks/>
          </p:cNvGrpSpPr>
          <p:nvPr/>
        </p:nvGrpSpPr>
        <p:grpSpPr bwMode="auto">
          <a:xfrm>
            <a:off x="1695451" y="877878"/>
            <a:ext cx="2469356" cy="3352800"/>
            <a:chOff x="733719" y="1168400"/>
            <a:chExt cx="3291840" cy="4470400"/>
          </a:xfrm>
        </p:grpSpPr>
        <p:sp>
          <p:nvSpPr>
            <p:cNvPr id="44" name="Rounded Rectangle 43"/>
            <p:cNvSpPr/>
            <p:nvPr/>
          </p:nvSpPr>
          <p:spPr bwMode="auto">
            <a:xfrm>
              <a:off x="733719" y="1676400"/>
              <a:ext cx="3291840" cy="396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noFill/>
              <a:prstDash val="sysDash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43" name="TextBox 15"/>
            <p:cNvSpPr txBox="1">
              <a:spLocks noChangeArrowheads="1"/>
            </p:cNvSpPr>
            <p:nvPr/>
          </p:nvSpPr>
          <p:spPr bwMode="auto">
            <a:xfrm>
              <a:off x="733719" y="1168400"/>
              <a:ext cx="1566794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no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  <a:ea typeface="Crimson Text" pitchFamily="2" charset="0"/>
                </a:defRPr>
              </a:lvl1pPr>
            </a:lstStyle>
            <a:p>
              <a:r>
                <a:rPr lang="en-US" dirty="0"/>
                <a:t>Schedule</a:t>
              </a:r>
            </a:p>
          </p:txBody>
        </p:sp>
      </p:grpSp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 Execution Example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62F9B46F-45F6-35B8-0DEF-1B61EF80E6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97DD1AB5-42BA-4E8A-BFEE-435884E16AAB}" type="slidenum">
              <a:rPr lang="en-US" smtClean="0"/>
              <a:pPr algn="r"/>
              <a:t>22</a:t>
            </a:fld>
            <a:endParaRPr lang="en-US" dirty="0"/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4369397" y="2247900"/>
            <a:ext cx="500458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4950" b="1" dirty="0">
                <a:solidFill>
                  <a:srgbClr val="646464"/>
                </a:solidFill>
              </a:rPr>
              <a:t>≡</a:t>
            </a:r>
          </a:p>
        </p:txBody>
      </p:sp>
      <p:sp>
        <p:nvSpPr>
          <p:cNvPr id="49160" name="Rectangle 31"/>
          <p:cNvSpPr>
            <a:spLocks noChangeArrowheads="1"/>
          </p:cNvSpPr>
          <p:nvPr/>
        </p:nvSpPr>
        <p:spPr bwMode="auto">
          <a:xfrm>
            <a:off x="2164994" y="3740944"/>
            <a:ext cx="15183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 dirty="0">
                <a:solidFill>
                  <a:srgbClr val="646464"/>
                </a:solidFill>
                <a:latin typeface="Inconsolata" panose="00000509000000000000" pitchFamily="49" charset="0"/>
              </a:rPr>
              <a:t>A=954, B=1166</a:t>
            </a:r>
          </a:p>
        </p:txBody>
      </p:sp>
      <p:sp>
        <p:nvSpPr>
          <p:cNvPr id="49161" name="Rectangle 32"/>
          <p:cNvSpPr>
            <a:spLocks noChangeArrowheads="1"/>
          </p:cNvSpPr>
          <p:nvPr/>
        </p:nvSpPr>
        <p:spPr bwMode="auto">
          <a:xfrm>
            <a:off x="5543987" y="3740944"/>
            <a:ext cx="15183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 dirty="0">
                <a:solidFill>
                  <a:srgbClr val="646464"/>
                </a:solidFill>
                <a:latin typeface="Inconsolata" panose="00000509000000000000" pitchFamily="49" charset="0"/>
              </a:rPr>
              <a:t>A=960, B=1160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829991" y="1658929"/>
            <a:ext cx="1096566" cy="200024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1600" b="1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rPr>
              <a:t>BEGIN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en-US" sz="1600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rPr>
              <a:t>A=A-100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en-US" sz="1600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rPr>
              <a:t>B=B+100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en-US" sz="1600" b="1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rPr>
              <a:t>COMMIT</a:t>
            </a:r>
          </a:p>
        </p:txBody>
      </p:sp>
      <p:sp>
        <p:nvSpPr>
          <p:cNvPr id="19" name="TextBox 15"/>
          <p:cNvSpPr txBox="1">
            <a:spLocks noChangeArrowheads="1"/>
          </p:cNvSpPr>
          <p:nvPr/>
        </p:nvSpPr>
        <p:spPr bwMode="auto">
          <a:xfrm>
            <a:off x="2190355" y="1299359"/>
            <a:ext cx="3770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T</a:t>
            </a:r>
            <a:r>
              <a:rPr lang="en-US" b="1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1</a:t>
            </a:r>
          </a:p>
        </p:txBody>
      </p:sp>
      <p:sp>
        <p:nvSpPr>
          <p:cNvPr id="20" name="TextBox 15"/>
          <p:cNvSpPr txBox="1">
            <a:spLocks noChangeArrowheads="1"/>
          </p:cNvSpPr>
          <p:nvPr/>
        </p:nvSpPr>
        <p:spPr bwMode="auto">
          <a:xfrm>
            <a:off x="3280968" y="1299359"/>
            <a:ext cx="3770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T</a:t>
            </a:r>
            <a:r>
              <a:rPr lang="en-US" b="1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2</a:t>
            </a: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2921794" y="1658929"/>
            <a:ext cx="1096566" cy="200024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lnSpc>
                <a:spcPct val="90000"/>
              </a:lnSpc>
              <a:defRPr/>
            </a:pPr>
            <a:endParaRPr lang="en-US" sz="1600" b="1" dirty="0">
              <a:solidFill>
                <a:srgbClr val="646464"/>
              </a:solidFill>
              <a:latin typeface="Inconsolata" panose="00000509000000000000" pitchFamily="49" charset="0"/>
              <a:ea typeface="DejaVu Sans Mono" pitchFamily="49" charset="0"/>
              <a:cs typeface="DejaVu Sans Mono" pitchFamily="49" charset="0"/>
            </a:endParaRPr>
          </a:p>
          <a:p>
            <a:pPr eaLnBrk="0" hangingPunct="0">
              <a:lnSpc>
                <a:spcPct val="90000"/>
              </a:lnSpc>
              <a:defRPr/>
            </a:pPr>
            <a:endParaRPr lang="en-US" sz="1600" b="1" dirty="0">
              <a:solidFill>
                <a:srgbClr val="646464"/>
              </a:solidFill>
              <a:latin typeface="Inconsolata" panose="00000509000000000000" pitchFamily="49" charset="0"/>
              <a:ea typeface="DejaVu Sans Mono" pitchFamily="49" charset="0"/>
              <a:cs typeface="DejaVu Sans Mono" pitchFamily="49" charset="0"/>
            </a:endParaRPr>
          </a:p>
          <a:p>
            <a:pPr eaLnBrk="0" hangingPunct="0">
              <a:lnSpc>
                <a:spcPct val="90000"/>
              </a:lnSpc>
              <a:defRPr/>
            </a:pPr>
            <a:endParaRPr lang="en-US" sz="1600" b="1" dirty="0">
              <a:solidFill>
                <a:srgbClr val="646464"/>
              </a:solidFill>
              <a:latin typeface="Inconsolata" panose="00000509000000000000" pitchFamily="49" charset="0"/>
              <a:ea typeface="DejaVu Sans Mono" pitchFamily="49" charset="0"/>
              <a:cs typeface="DejaVu Sans Mono" pitchFamily="49" charset="0"/>
            </a:endParaRPr>
          </a:p>
          <a:p>
            <a:pPr eaLnBrk="0" hangingPunct="0">
              <a:lnSpc>
                <a:spcPct val="90000"/>
              </a:lnSpc>
              <a:defRPr/>
            </a:pPr>
            <a:endParaRPr lang="en-US" sz="1600" b="1" dirty="0">
              <a:solidFill>
                <a:srgbClr val="646464"/>
              </a:solidFill>
              <a:latin typeface="Inconsolata" panose="00000509000000000000" pitchFamily="49" charset="0"/>
              <a:ea typeface="DejaVu Sans Mono" pitchFamily="49" charset="0"/>
              <a:cs typeface="DejaVu Sans Mono" pitchFamily="49" charset="0"/>
            </a:endParaRPr>
          </a:p>
          <a:p>
            <a:pPr eaLnBrk="0" hangingPunct="0">
              <a:lnSpc>
                <a:spcPct val="90000"/>
              </a:lnSpc>
              <a:defRPr/>
            </a:pPr>
            <a:r>
              <a:rPr lang="en-US" sz="1600" b="1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rPr>
              <a:t>BEGIN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en-US" sz="1600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rPr>
              <a:t>A=A*1.06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en-US" sz="1600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rPr>
              <a:t>B=B*1.06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en-US" sz="1600" b="1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rPr>
              <a:t>COMMIT</a:t>
            </a:r>
          </a:p>
        </p:txBody>
      </p:sp>
      <p:grpSp>
        <p:nvGrpSpPr>
          <p:cNvPr id="49164" name="Group 35"/>
          <p:cNvGrpSpPr>
            <a:grpSpLocks/>
          </p:cNvGrpSpPr>
          <p:nvPr/>
        </p:nvGrpSpPr>
        <p:grpSpPr bwMode="auto">
          <a:xfrm>
            <a:off x="5208984" y="1288260"/>
            <a:ext cx="2188369" cy="2369344"/>
            <a:chOff x="914399" y="1691610"/>
            <a:chExt cx="2919331" cy="3159785"/>
          </a:xfrm>
        </p:grpSpPr>
        <p:sp>
          <p:nvSpPr>
            <p:cNvPr id="32" name="Text Box 4"/>
            <p:cNvSpPr txBox="1">
              <a:spLocks noChangeArrowheads="1"/>
            </p:cNvSpPr>
            <p:nvPr/>
          </p:nvSpPr>
          <p:spPr bwMode="auto">
            <a:xfrm>
              <a:off x="914399" y="2183838"/>
              <a:ext cx="1462842" cy="266755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1600" b="1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  <a:p>
              <a:pPr eaLnBrk="0" hangingPunct="0">
                <a:lnSpc>
                  <a:spcPct val="90000"/>
                </a:lnSpc>
                <a:defRPr/>
              </a:pPr>
              <a:endParaRPr lang="en-US" sz="1600" b="1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  <a:p>
              <a:pPr eaLnBrk="0" hangingPunct="0">
                <a:lnSpc>
                  <a:spcPct val="90000"/>
                </a:lnSpc>
                <a:defRPr/>
              </a:pPr>
              <a:endParaRPr lang="en-US" sz="1600" b="1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  <a:p>
              <a:pPr eaLnBrk="0" hangingPunct="0">
                <a:lnSpc>
                  <a:spcPct val="90000"/>
                </a:lnSpc>
                <a:defRPr/>
              </a:pPr>
              <a:endParaRPr lang="en-US" sz="1600" b="1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BEGIN</a:t>
              </a: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A=A-100</a:t>
              </a: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B=B+100</a:t>
              </a: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COMMIT</a:t>
              </a:r>
            </a:p>
          </p:txBody>
        </p:sp>
        <p:sp>
          <p:nvSpPr>
            <p:cNvPr id="33" name="TextBox 15"/>
            <p:cNvSpPr txBox="1">
              <a:spLocks noChangeArrowheads="1"/>
            </p:cNvSpPr>
            <p:nvPr/>
          </p:nvSpPr>
          <p:spPr bwMode="auto">
            <a:xfrm>
              <a:off x="1395132" y="1691610"/>
              <a:ext cx="502961" cy="492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b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T</a:t>
              </a:r>
              <a:r>
                <a:rPr lang="en-US" b="1" baseline="-25000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1</a:t>
              </a:r>
            </a:p>
          </p:txBody>
        </p:sp>
        <p:sp>
          <p:nvSpPr>
            <p:cNvPr id="36" name="TextBox 15"/>
            <p:cNvSpPr txBox="1">
              <a:spLocks noChangeArrowheads="1"/>
            </p:cNvSpPr>
            <p:nvPr/>
          </p:nvSpPr>
          <p:spPr bwMode="auto">
            <a:xfrm>
              <a:off x="2850033" y="1691610"/>
              <a:ext cx="502961" cy="492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b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T</a:t>
              </a:r>
              <a:r>
                <a:rPr lang="en-US" b="1" baseline="-25000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2</a:t>
              </a:r>
            </a:p>
          </p:txBody>
        </p:sp>
        <p:sp>
          <p:nvSpPr>
            <p:cNvPr id="37" name="Text Box 4"/>
            <p:cNvSpPr txBox="1">
              <a:spLocks noChangeArrowheads="1"/>
            </p:cNvSpPr>
            <p:nvPr/>
          </p:nvSpPr>
          <p:spPr bwMode="auto">
            <a:xfrm>
              <a:off x="2370888" y="2183839"/>
              <a:ext cx="1462842" cy="26675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BEGIN</a:t>
              </a: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A=A*1.06</a:t>
              </a: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B=B*1.06</a:t>
              </a: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COMMIT</a:t>
              </a:r>
            </a:p>
          </p:txBody>
        </p:sp>
      </p:grpSp>
      <p:cxnSp>
        <p:nvCxnSpPr>
          <p:cNvPr id="31" name="Straight Arrow Connector 2"/>
          <p:cNvCxnSpPr>
            <a:cxnSpLocks noChangeShapeType="1"/>
            <a:stCxn id="7" idx="1"/>
            <a:endCxn id="6" idx="3"/>
          </p:cNvCxnSpPr>
          <p:nvPr/>
        </p:nvCxnSpPr>
        <p:spPr bwMode="auto">
          <a:xfrm flipH="1">
            <a:off x="3648369" y="3920027"/>
            <a:ext cx="1920898" cy="0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FFF01DBA-FA79-40CF-9887-4C3CC278C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670" y="4317206"/>
            <a:ext cx="184666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u="none" dirty="0">
                <a:solidFill>
                  <a:schemeClr val="accent1"/>
                </a:solidFill>
                <a:latin typeface="Inconsolata" panose="00000509000000000000" pitchFamily="49" charset="0"/>
                <a:cs typeface="Times New Roman" charset="0"/>
              </a:rPr>
              <a:t>A+B=$2120</a:t>
            </a:r>
            <a:endParaRPr lang="en-US" sz="3200" b="1" u="none" dirty="0">
              <a:solidFill>
                <a:schemeClr val="accent1"/>
              </a:solidFill>
              <a:latin typeface="Inconsolata" panose="00000509000000000000" pitchFamily="49" charset="0"/>
            </a:endParaRPr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id="{6F1DF77B-1B45-8B27-5C56-058AC6A205F8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-7146"/>
            <a:ext cx="457181" cy="597694"/>
            <a:chOff x="8508581" y="-9527"/>
            <a:chExt cx="609624" cy="796925"/>
          </a:xfrm>
        </p:grpSpPr>
        <p:sp>
          <p:nvSpPr>
            <p:cNvPr id="3" name="Chevron 7">
              <a:extLst>
                <a:ext uri="{FF2B5EF4-FFF2-40B4-BE49-F238E27FC236}">
                  <a16:creationId xmlns:a16="http://schemas.microsoft.com/office/drawing/2014/main" id="{1DA6DBBA-9B8F-6373-DB99-1C529196A4AE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8414930" y="84124"/>
              <a:ext cx="796925" cy="609624"/>
            </a:xfrm>
            <a:custGeom>
              <a:avLst/>
              <a:gdLst>
                <a:gd name="T0" fmla="*/ 0 w 619125"/>
                <a:gd name="T1" fmla="*/ 0 h 609600"/>
                <a:gd name="T2" fmla="*/ 614368 w 619125"/>
                <a:gd name="T3" fmla="*/ 2 h 609600"/>
                <a:gd name="T4" fmla="*/ 619125 w 619125"/>
                <a:gd name="T5" fmla="*/ 2578 h 609600"/>
                <a:gd name="T6" fmla="*/ 0 w 619125"/>
                <a:gd name="T7" fmla="*/ 2578 h 609600"/>
                <a:gd name="T8" fmla="*/ 171450 w 619125"/>
                <a:gd name="T9" fmla="*/ 1249 h 609600"/>
                <a:gd name="T10" fmla="*/ 0 w 619125"/>
                <a:gd name="T11" fmla="*/ 0 h 609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19125" h="609600">
                  <a:moveTo>
                    <a:pt x="0" y="0"/>
                  </a:moveTo>
                  <a:lnTo>
                    <a:pt x="614368" y="6"/>
                  </a:lnTo>
                  <a:cubicBezTo>
                    <a:pt x="615954" y="203204"/>
                    <a:pt x="617539" y="406402"/>
                    <a:pt x="619125" y="609600"/>
                  </a:cubicBezTo>
                  <a:lnTo>
                    <a:pt x="0" y="609600"/>
                  </a:lnTo>
                  <a:lnTo>
                    <a:pt x="171450" y="2952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cap="flat" cmpd="sng" algn="ctr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triangle" w="med" len="med"/>
                </a14:hiddenLine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Proxima Nova Rg" panose="02000506030000020004" pitchFamily="50" charset="0"/>
              </a:endParaRPr>
            </a:p>
          </p:txBody>
        </p:sp>
        <p:sp>
          <p:nvSpPr>
            <p:cNvPr id="5" name="TextBox 8">
              <a:extLst>
                <a:ext uri="{FF2B5EF4-FFF2-40B4-BE49-F238E27FC236}">
                  <a16:creationId xmlns:a16="http://schemas.microsoft.com/office/drawing/2014/main" id="{FE4B4E64-5D28-0AF6-F93D-ECCBD232BC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33571" y="0"/>
              <a:ext cx="559650" cy="574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u="none" dirty="0">
                  <a:solidFill>
                    <a:schemeClr val="bg1"/>
                  </a:solidFill>
                  <a:latin typeface="Lato Black" panose="020F0A02020204030203" pitchFamily="34" charset="0"/>
                </a:rPr>
                <a:t>I</a:t>
              </a:r>
            </a:p>
          </p:txBody>
        </p:sp>
      </p:grpSp>
      <p:sp>
        <p:nvSpPr>
          <p:cNvPr id="6" name="Highlight Box">
            <a:extLst>
              <a:ext uri="{FF2B5EF4-FFF2-40B4-BE49-F238E27FC236}">
                <a16:creationId xmlns:a16="http://schemas.microsoft.com/office/drawing/2014/main" id="{D8DD5B8A-CD85-8C73-B387-4148A0C77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5329" y="3782867"/>
            <a:ext cx="1463040" cy="274320"/>
          </a:xfrm>
          <a:prstGeom prst="rect">
            <a:avLst/>
          </a:prstGeom>
          <a:noFill/>
          <a:ln w="3810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1870" tIns="50935" rIns="101870" bIns="50935" anchor="ctr"/>
          <a:lstStyle/>
          <a:p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7" name="Highlight Box">
            <a:extLst>
              <a:ext uri="{FF2B5EF4-FFF2-40B4-BE49-F238E27FC236}">
                <a16:creationId xmlns:a16="http://schemas.microsoft.com/office/drawing/2014/main" id="{2BB450BA-93CE-A466-FDDC-8FB740D63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9267" y="3782867"/>
            <a:ext cx="1463040" cy="274320"/>
          </a:xfrm>
          <a:prstGeom prst="rect">
            <a:avLst/>
          </a:prstGeom>
          <a:noFill/>
          <a:ln w="3810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1870" tIns="50935" rIns="101870" bIns="50935" anchor="ctr"/>
          <a:lstStyle/>
          <a:p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0" name="Left Arrow 33">
            <a:extLst>
              <a:ext uri="{FF2B5EF4-FFF2-40B4-BE49-F238E27FC236}">
                <a16:creationId xmlns:a16="http://schemas.microsoft.com/office/drawing/2014/main" id="{0705E097-39C6-992A-F399-36B555D7FBF6}"/>
              </a:ext>
            </a:extLst>
          </p:cNvPr>
          <p:cNvSpPr/>
          <p:nvPr/>
        </p:nvSpPr>
        <p:spPr bwMode="auto">
          <a:xfrm rot="16200000">
            <a:off x="-342900" y="2470350"/>
            <a:ext cx="3314700" cy="647700"/>
          </a:xfrm>
          <a:prstGeom prst="leftArrow">
            <a:avLst/>
          </a:prstGeom>
          <a:solidFill>
            <a:schemeClr val="accent1"/>
          </a:solidFill>
          <a:ln w="28575" cap="flat" cmpd="sng" algn="ctr">
            <a:noFill/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400" b="1" i="1" spc="225" dirty="0">
                <a:solidFill>
                  <a:schemeClr val="bg1">
                    <a:lumMod val="95000"/>
                  </a:schemeClr>
                </a:solidFill>
                <a:latin typeface="Lato Black" panose="020F0A02020204030203" pitchFamily="34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107037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Interleaving Transactions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interleave </a:t>
            </a:r>
            <a:r>
              <a:rPr lang="en-US" dirty="0" err="1"/>
              <a:t>txns</a:t>
            </a:r>
            <a:r>
              <a:rPr lang="en-US" dirty="0"/>
              <a:t> to maximize concurrency.</a:t>
            </a:r>
          </a:p>
          <a:p>
            <a:pPr lvl="1"/>
            <a:r>
              <a:rPr lang="en-US" dirty="0"/>
              <a:t>Slow disk/network I/O.</a:t>
            </a:r>
          </a:p>
          <a:p>
            <a:pPr lvl="1"/>
            <a:r>
              <a:rPr lang="en-US" dirty="0"/>
              <a:t>Multi-core CPUs.</a:t>
            </a:r>
          </a:p>
          <a:p>
            <a:endParaRPr lang="en-US" sz="1200" dirty="0"/>
          </a:p>
          <a:p>
            <a:r>
              <a:rPr lang="en-US" dirty="0"/>
              <a:t>When one </a:t>
            </a:r>
            <a:r>
              <a:rPr lang="en-US" dirty="0" err="1"/>
              <a:t>txn</a:t>
            </a:r>
            <a:r>
              <a:rPr lang="en-US" dirty="0"/>
              <a:t> stalls because of a resource (e.g., page fault), another </a:t>
            </a:r>
            <a:r>
              <a:rPr lang="en-US" dirty="0" err="1"/>
              <a:t>txn</a:t>
            </a:r>
            <a:r>
              <a:rPr lang="en-US" dirty="0"/>
              <a:t> can continue executing and make forward progress.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4A41B67-45AB-3E9D-6090-FC55F63EED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97DD1AB5-42BA-4E8A-BFEE-435884E16AAB}" type="slidenum">
              <a:rPr lang="en-US" smtClean="0"/>
              <a:pPr algn="r"/>
              <a:t>23</a:t>
            </a:fld>
            <a:endParaRPr lang="en-US" dirty="0"/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id="{B4F9BA03-F25E-F342-AAB3-A827CC65D626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-7146"/>
            <a:ext cx="457181" cy="597694"/>
            <a:chOff x="8508581" y="-9527"/>
            <a:chExt cx="609624" cy="796925"/>
          </a:xfrm>
        </p:grpSpPr>
        <p:sp>
          <p:nvSpPr>
            <p:cNvPr id="3" name="Chevron 7">
              <a:extLst>
                <a:ext uri="{FF2B5EF4-FFF2-40B4-BE49-F238E27FC236}">
                  <a16:creationId xmlns:a16="http://schemas.microsoft.com/office/drawing/2014/main" id="{E5F8D858-6B59-A264-E878-3273F72A4789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8414930" y="84124"/>
              <a:ext cx="796925" cy="609624"/>
            </a:xfrm>
            <a:custGeom>
              <a:avLst/>
              <a:gdLst>
                <a:gd name="T0" fmla="*/ 0 w 619125"/>
                <a:gd name="T1" fmla="*/ 0 h 609600"/>
                <a:gd name="T2" fmla="*/ 614368 w 619125"/>
                <a:gd name="T3" fmla="*/ 2 h 609600"/>
                <a:gd name="T4" fmla="*/ 619125 w 619125"/>
                <a:gd name="T5" fmla="*/ 2578 h 609600"/>
                <a:gd name="T6" fmla="*/ 0 w 619125"/>
                <a:gd name="T7" fmla="*/ 2578 h 609600"/>
                <a:gd name="T8" fmla="*/ 171450 w 619125"/>
                <a:gd name="T9" fmla="*/ 1249 h 609600"/>
                <a:gd name="T10" fmla="*/ 0 w 619125"/>
                <a:gd name="T11" fmla="*/ 0 h 609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19125" h="609600">
                  <a:moveTo>
                    <a:pt x="0" y="0"/>
                  </a:moveTo>
                  <a:lnTo>
                    <a:pt x="614368" y="6"/>
                  </a:lnTo>
                  <a:cubicBezTo>
                    <a:pt x="615954" y="203204"/>
                    <a:pt x="617539" y="406402"/>
                    <a:pt x="619125" y="609600"/>
                  </a:cubicBezTo>
                  <a:lnTo>
                    <a:pt x="0" y="609600"/>
                  </a:lnTo>
                  <a:lnTo>
                    <a:pt x="171450" y="2952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cap="flat" cmpd="sng" algn="ctr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triangle" w="med" len="med"/>
                </a14:hiddenLine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Proxima Nova Rg" panose="02000506030000020004" pitchFamily="50" charset="0"/>
              </a:endParaRPr>
            </a:p>
          </p:txBody>
        </p:sp>
        <p:sp>
          <p:nvSpPr>
            <p:cNvPr id="4" name="TextBox 8">
              <a:extLst>
                <a:ext uri="{FF2B5EF4-FFF2-40B4-BE49-F238E27FC236}">
                  <a16:creationId xmlns:a16="http://schemas.microsoft.com/office/drawing/2014/main" id="{51DFBE85-470B-6D38-3C5C-D031878981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33571" y="0"/>
              <a:ext cx="559650" cy="574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u="none" dirty="0">
                  <a:solidFill>
                    <a:schemeClr val="bg1"/>
                  </a:solidFill>
                  <a:latin typeface="Lato Black" panose="020F0A02020204030203" pitchFamily="34" charset="0"/>
                </a:rPr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97801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ounded Rectangle 56"/>
          <p:cNvSpPr/>
          <p:nvPr/>
        </p:nvSpPr>
        <p:spPr bwMode="auto">
          <a:xfrm>
            <a:off x="1695451" y="1257366"/>
            <a:ext cx="2469356" cy="29718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noFill/>
            <a:prstDash val="sysDash"/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350">
              <a:latin typeface="Times New Roman" pitchFamily="-112" charset="0"/>
            </a:endParaRPr>
          </a:p>
        </p:txBody>
      </p:sp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Interleaving Example (Good)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9793A87D-476B-B12B-78EB-01EE76B0AE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97DD1AB5-42BA-4E8A-BFEE-435884E16AAB}" type="slidenum">
              <a:rPr lang="en-US" smtClean="0"/>
              <a:pPr algn="r"/>
              <a:t>24</a:t>
            </a:fld>
            <a:endParaRPr lang="en-US" dirty="0"/>
          </a:p>
        </p:txBody>
      </p:sp>
      <p:grpSp>
        <p:nvGrpSpPr>
          <p:cNvPr id="51211" name="Group 35"/>
          <p:cNvGrpSpPr>
            <a:grpSpLocks/>
          </p:cNvGrpSpPr>
          <p:nvPr/>
        </p:nvGrpSpPr>
        <p:grpSpPr bwMode="auto">
          <a:xfrm>
            <a:off x="1829991" y="1299359"/>
            <a:ext cx="2188369" cy="2359820"/>
            <a:chOff x="914399" y="1729716"/>
            <a:chExt cx="2919331" cy="3147084"/>
          </a:xfrm>
        </p:grpSpPr>
        <p:sp>
          <p:nvSpPr>
            <p:cNvPr id="32" name="Text Box 4"/>
            <p:cNvSpPr txBox="1">
              <a:spLocks noChangeArrowheads="1"/>
            </p:cNvSpPr>
            <p:nvPr/>
          </p:nvSpPr>
          <p:spPr bwMode="auto">
            <a:xfrm>
              <a:off x="914399" y="2209243"/>
              <a:ext cx="1462842" cy="266755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BEGIN</a:t>
              </a: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A=A-100</a:t>
              </a:r>
            </a:p>
            <a:p>
              <a:pPr eaLnBrk="0" hangingPunct="0">
                <a:lnSpc>
                  <a:spcPct val="90000"/>
                </a:lnSpc>
                <a:defRPr/>
              </a:pPr>
              <a:endParaRPr lang="en-US" sz="1600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  <a:p>
              <a:pPr eaLnBrk="0" hangingPunct="0">
                <a:lnSpc>
                  <a:spcPct val="90000"/>
                </a:lnSpc>
                <a:defRPr/>
              </a:pPr>
              <a:endParaRPr lang="en-US" sz="1600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B=B+100</a:t>
              </a: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COMMIT</a:t>
              </a:r>
            </a:p>
          </p:txBody>
        </p:sp>
        <p:sp>
          <p:nvSpPr>
            <p:cNvPr id="33" name="TextBox 15"/>
            <p:cNvSpPr txBox="1">
              <a:spLocks noChangeArrowheads="1"/>
            </p:cNvSpPr>
            <p:nvPr/>
          </p:nvSpPr>
          <p:spPr bwMode="auto">
            <a:xfrm>
              <a:off x="1395132" y="1729716"/>
              <a:ext cx="502961" cy="492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b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T</a:t>
              </a:r>
              <a:r>
                <a:rPr lang="en-US" b="1" baseline="-25000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1</a:t>
              </a:r>
            </a:p>
          </p:txBody>
        </p:sp>
        <p:sp>
          <p:nvSpPr>
            <p:cNvPr id="36" name="TextBox 15"/>
            <p:cNvSpPr txBox="1">
              <a:spLocks noChangeArrowheads="1"/>
            </p:cNvSpPr>
            <p:nvPr/>
          </p:nvSpPr>
          <p:spPr bwMode="auto">
            <a:xfrm>
              <a:off x="2850033" y="1729716"/>
              <a:ext cx="502961" cy="492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b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T</a:t>
              </a:r>
              <a:r>
                <a:rPr lang="en-US" b="1" baseline="-25000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2</a:t>
              </a:r>
            </a:p>
          </p:txBody>
        </p:sp>
        <p:sp>
          <p:nvSpPr>
            <p:cNvPr id="37" name="Text Box 4"/>
            <p:cNvSpPr txBox="1">
              <a:spLocks noChangeArrowheads="1"/>
            </p:cNvSpPr>
            <p:nvPr/>
          </p:nvSpPr>
          <p:spPr bwMode="auto">
            <a:xfrm>
              <a:off x="2370887" y="2209243"/>
              <a:ext cx="1462843" cy="266755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1600" b="1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  <a:p>
              <a:pPr eaLnBrk="0" hangingPunct="0">
                <a:lnSpc>
                  <a:spcPct val="90000"/>
                </a:lnSpc>
                <a:defRPr/>
              </a:pPr>
              <a:endParaRPr lang="en-US" sz="1600" b="1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BEGIN</a:t>
              </a: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A=A*1.06</a:t>
              </a:r>
            </a:p>
            <a:p>
              <a:pPr eaLnBrk="0" hangingPunct="0">
                <a:lnSpc>
                  <a:spcPct val="90000"/>
                </a:lnSpc>
                <a:defRPr/>
              </a:pPr>
              <a:endParaRPr lang="en-US" sz="1600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  <a:p>
              <a:pPr eaLnBrk="0" hangingPunct="0">
                <a:lnSpc>
                  <a:spcPct val="90000"/>
                </a:lnSpc>
                <a:defRPr/>
              </a:pPr>
              <a:endParaRPr lang="en-US" sz="1600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B=B*1.06</a:t>
              </a: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COMMIT</a:t>
              </a:r>
            </a:p>
          </p:txBody>
        </p:sp>
      </p:grpSp>
      <p:sp>
        <p:nvSpPr>
          <p:cNvPr id="29" name="Oval 23"/>
          <p:cNvSpPr>
            <a:spLocks noChangeArrowheads="1"/>
          </p:cNvSpPr>
          <p:nvPr/>
        </p:nvSpPr>
        <p:spPr bwMode="auto">
          <a:xfrm>
            <a:off x="2839641" y="2984321"/>
            <a:ext cx="1148953" cy="279797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sp>
        <p:nvSpPr>
          <p:cNvPr id="30" name="Oval 23"/>
          <p:cNvSpPr>
            <a:spLocks noChangeArrowheads="1"/>
          </p:cNvSpPr>
          <p:nvPr/>
        </p:nvSpPr>
        <p:spPr bwMode="auto">
          <a:xfrm>
            <a:off x="1704975" y="2552124"/>
            <a:ext cx="1148954" cy="279797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sp>
        <p:nvSpPr>
          <p:cNvPr id="38" name="TextBox 15">
            <a:extLst>
              <a:ext uri="{FF2B5EF4-FFF2-40B4-BE49-F238E27FC236}">
                <a16:creationId xmlns:a16="http://schemas.microsoft.com/office/drawing/2014/main" id="{695876DD-D9E5-4EA8-AA9C-7D72C32D1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451" y="877878"/>
            <a:ext cx="11753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noAutofit/>
          </a:bodyPr>
          <a:lstStyle>
            <a:defPPr>
              <a:defRPr lang="en-US"/>
            </a:defPPr>
            <a:lvl1pPr eaLnBrk="0" hangingPunct="0"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  <a:ea typeface="Crimson Text" pitchFamily="2" charset="0"/>
              </a:defRPr>
            </a:lvl1pPr>
          </a:lstStyle>
          <a:p>
            <a:r>
              <a:rPr lang="en-US" dirty="0"/>
              <a:t>Schedule</a:t>
            </a:r>
          </a:p>
        </p:txBody>
      </p:sp>
      <p:sp>
        <p:nvSpPr>
          <p:cNvPr id="40" name="Rectangle 31">
            <a:extLst>
              <a:ext uri="{FF2B5EF4-FFF2-40B4-BE49-F238E27FC236}">
                <a16:creationId xmlns:a16="http://schemas.microsoft.com/office/drawing/2014/main" id="{462E38FD-7220-4DF4-BA31-EDA2AE5E3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4994" y="3718143"/>
            <a:ext cx="15183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 dirty="0">
                <a:solidFill>
                  <a:srgbClr val="646464"/>
                </a:solidFill>
                <a:latin typeface="Inconsolata" panose="00000509000000000000" pitchFamily="49" charset="0"/>
              </a:rPr>
              <a:t>A=954, B=1166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B419355-3104-4FB8-B00F-A9ACA42DF006}"/>
              </a:ext>
            </a:extLst>
          </p:cNvPr>
          <p:cNvGrpSpPr/>
          <p:nvPr/>
        </p:nvGrpSpPr>
        <p:grpSpPr>
          <a:xfrm>
            <a:off x="4369397" y="878899"/>
            <a:ext cx="3174403" cy="3352800"/>
            <a:chOff x="4369397" y="1131094"/>
            <a:chExt cx="3174403" cy="3352800"/>
          </a:xfrm>
        </p:grpSpPr>
        <p:sp>
          <p:nvSpPr>
            <p:cNvPr id="60" name="Rounded Rectangle 59"/>
            <p:cNvSpPr/>
            <p:nvPr/>
          </p:nvSpPr>
          <p:spPr bwMode="auto">
            <a:xfrm>
              <a:off x="5074444" y="1512094"/>
              <a:ext cx="2469356" cy="2971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noFill/>
              <a:prstDash val="sysDash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350" dirty="0">
                <a:latin typeface="Times New Roman" pitchFamily="-112" charset="0"/>
              </a:endParaRPr>
            </a:p>
          </p:txBody>
        </p:sp>
        <p:sp>
          <p:nvSpPr>
            <p:cNvPr id="51207" name="Rectangle 7"/>
            <p:cNvSpPr>
              <a:spLocks noChangeArrowheads="1"/>
            </p:cNvSpPr>
            <p:nvPr/>
          </p:nvSpPr>
          <p:spPr bwMode="auto">
            <a:xfrm>
              <a:off x="4369397" y="2483644"/>
              <a:ext cx="500458" cy="854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4950" b="1" dirty="0">
                  <a:solidFill>
                    <a:srgbClr val="646464"/>
                  </a:solidFill>
                </a:rPr>
                <a:t>≡</a:t>
              </a:r>
            </a:p>
          </p:txBody>
        </p:sp>
        <p:grpSp>
          <p:nvGrpSpPr>
            <p:cNvPr id="51212" name="Group 35"/>
            <p:cNvGrpSpPr>
              <a:grpSpLocks/>
            </p:cNvGrpSpPr>
            <p:nvPr/>
          </p:nvGrpSpPr>
          <p:grpSpPr bwMode="auto">
            <a:xfrm>
              <a:off x="5208984" y="1552575"/>
              <a:ext cx="2188369" cy="2359820"/>
              <a:chOff x="914399" y="1729716"/>
              <a:chExt cx="2919331" cy="3147084"/>
            </a:xfrm>
          </p:grpSpPr>
          <p:sp>
            <p:nvSpPr>
              <p:cNvPr id="48" name="Text Box 4"/>
              <p:cNvSpPr txBox="1">
                <a:spLocks noChangeArrowheads="1"/>
              </p:cNvSpPr>
              <p:nvPr/>
            </p:nvSpPr>
            <p:spPr bwMode="auto">
              <a:xfrm>
                <a:off x="914399" y="2209243"/>
                <a:ext cx="1462842" cy="266755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r>
                  <a:rPr lang="en-US" sz="1600" b="1" dirty="0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rPr>
                  <a:t>BEGIN</a:t>
                </a:r>
              </a:p>
              <a:p>
                <a:pPr eaLnBrk="0" hangingPunct="0">
                  <a:defRPr/>
                </a:pPr>
                <a:r>
                  <a:rPr lang="en-US" sz="1600" dirty="0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rPr>
                  <a:t>A=A-100</a:t>
                </a:r>
              </a:p>
              <a:p>
                <a:pPr eaLnBrk="0" hangingPunct="0">
                  <a:defRPr/>
                </a:pPr>
                <a:r>
                  <a:rPr lang="en-US" sz="1600" dirty="0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rPr>
                  <a:t>B=B+100</a:t>
                </a:r>
              </a:p>
              <a:p>
                <a:pPr eaLnBrk="0" hangingPunct="0">
                  <a:defRPr/>
                </a:pPr>
                <a:r>
                  <a:rPr lang="en-US" sz="1600" b="1" dirty="0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rPr>
                  <a:t>COMMIT</a:t>
                </a:r>
              </a:p>
            </p:txBody>
          </p:sp>
          <p:sp>
            <p:nvSpPr>
              <p:cNvPr id="49" name="TextBox 15"/>
              <p:cNvSpPr txBox="1">
                <a:spLocks noChangeArrowheads="1"/>
              </p:cNvSpPr>
              <p:nvPr/>
            </p:nvSpPr>
            <p:spPr bwMode="auto">
              <a:xfrm>
                <a:off x="1395024" y="1729716"/>
                <a:ext cx="502961" cy="4925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b="1" dirty="0">
                    <a:solidFill>
                      <a:schemeClr val="accent1"/>
                    </a:solidFill>
                    <a:latin typeface="Inconsolata" panose="00000509000000000000" pitchFamily="49" charset="0"/>
                  </a:rPr>
                  <a:t>T</a:t>
                </a:r>
                <a:r>
                  <a:rPr lang="en-US" b="1" baseline="-25000" dirty="0">
                    <a:solidFill>
                      <a:schemeClr val="accent1"/>
                    </a:solidFill>
                    <a:latin typeface="Inconsolata" panose="00000509000000000000" pitchFamily="49" charset="0"/>
                  </a:rPr>
                  <a:t>1</a:t>
                </a:r>
              </a:p>
            </p:txBody>
          </p:sp>
          <p:sp>
            <p:nvSpPr>
              <p:cNvPr id="50" name="TextBox 15"/>
              <p:cNvSpPr txBox="1">
                <a:spLocks noChangeArrowheads="1"/>
              </p:cNvSpPr>
              <p:nvPr/>
            </p:nvSpPr>
            <p:spPr bwMode="auto">
              <a:xfrm>
                <a:off x="2849925" y="1729716"/>
                <a:ext cx="502961" cy="4925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b="1" dirty="0">
                    <a:solidFill>
                      <a:schemeClr val="accent1"/>
                    </a:solidFill>
                    <a:latin typeface="Inconsolata" panose="00000509000000000000" pitchFamily="49" charset="0"/>
                  </a:rPr>
                  <a:t>T</a:t>
                </a:r>
                <a:r>
                  <a:rPr lang="en-US" b="1" baseline="-25000" dirty="0">
                    <a:solidFill>
                      <a:schemeClr val="accent1"/>
                    </a:solidFill>
                    <a:latin typeface="Inconsolata" panose="00000509000000000000" pitchFamily="49" charset="0"/>
                  </a:rPr>
                  <a:t>2</a:t>
                </a:r>
              </a:p>
            </p:txBody>
          </p:sp>
          <p:sp>
            <p:nvSpPr>
              <p:cNvPr id="51" name="Text Box 4"/>
              <p:cNvSpPr txBox="1">
                <a:spLocks noChangeArrowheads="1"/>
              </p:cNvSpPr>
              <p:nvPr/>
            </p:nvSpPr>
            <p:spPr bwMode="auto">
              <a:xfrm>
                <a:off x="2370887" y="2209243"/>
                <a:ext cx="1462843" cy="266755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lnSpc>
                    <a:spcPct val="90000"/>
                  </a:lnSpc>
                  <a:defRPr/>
                </a:pPr>
                <a:endPara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endParaRPr>
              </a:p>
              <a:p>
                <a:pPr eaLnBrk="0" hangingPunct="0">
                  <a:lnSpc>
                    <a:spcPct val="90000"/>
                  </a:lnSpc>
                  <a:defRPr/>
                </a:pPr>
                <a:endPara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endParaRPr>
              </a:p>
              <a:p>
                <a:pPr eaLnBrk="0" hangingPunct="0">
                  <a:lnSpc>
                    <a:spcPct val="90000"/>
                  </a:lnSpc>
                  <a:defRPr/>
                </a:pPr>
                <a:endPara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endParaRPr>
              </a:p>
              <a:p>
                <a:pPr eaLnBrk="0" hangingPunct="0">
                  <a:lnSpc>
                    <a:spcPct val="90000"/>
                  </a:lnSpc>
                  <a:defRPr/>
                </a:pPr>
                <a:endPara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endParaRPr>
              </a:p>
              <a:p>
                <a:pPr eaLnBrk="0" hangingPunct="0">
                  <a:lnSpc>
                    <a:spcPct val="90000"/>
                  </a:lnSpc>
                  <a:defRPr/>
                </a:pPr>
                <a:r>
                  <a:rPr lang="en-US" sz="1600" b="1" dirty="0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rPr>
                  <a:t>BEGIN</a:t>
                </a:r>
              </a:p>
              <a:p>
                <a:pPr eaLnBrk="0" hangingPunct="0">
                  <a:lnSpc>
                    <a:spcPct val="90000"/>
                  </a:lnSpc>
                  <a:defRPr/>
                </a:pPr>
                <a:r>
                  <a:rPr lang="en-US" sz="1600" dirty="0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rPr>
                  <a:t>A=A*1.06</a:t>
                </a:r>
              </a:p>
              <a:p>
                <a:pPr eaLnBrk="0" hangingPunct="0">
                  <a:lnSpc>
                    <a:spcPct val="90000"/>
                  </a:lnSpc>
                  <a:defRPr/>
                </a:pPr>
                <a:r>
                  <a:rPr lang="en-US" sz="1600" dirty="0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rPr>
                  <a:t>B=B*1.06</a:t>
                </a:r>
              </a:p>
              <a:p>
                <a:pPr eaLnBrk="0" hangingPunct="0">
                  <a:lnSpc>
                    <a:spcPct val="90000"/>
                  </a:lnSpc>
                  <a:defRPr/>
                </a:pPr>
                <a:r>
                  <a:rPr lang="en-US" sz="1600" b="1" dirty="0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rPr>
                  <a:t>COMMIT</a:t>
                </a:r>
              </a:p>
            </p:txBody>
          </p:sp>
        </p:grpSp>
        <p:sp>
          <p:nvSpPr>
            <p:cNvPr id="39" name="TextBox 15">
              <a:extLst>
                <a:ext uri="{FF2B5EF4-FFF2-40B4-BE49-F238E27FC236}">
                  <a16:creationId xmlns:a16="http://schemas.microsoft.com/office/drawing/2014/main" id="{917A5D59-DF97-4746-891F-20586CEDAE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4444" y="1131094"/>
              <a:ext cx="117532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no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  <a:ea typeface="Crimson Text" pitchFamily="2" charset="0"/>
                </a:defRPr>
              </a:lvl1pPr>
            </a:lstStyle>
            <a:p>
              <a:r>
                <a:rPr lang="en-US" dirty="0"/>
                <a:t>Schedule</a:t>
              </a:r>
            </a:p>
          </p:txBody>
        </p:sp>
        <p:sp>
          <p:nvSpPr>
            <p:cNvPr id="41" name="Rectangle 32">
              <a:extLst>
                <a:ext uri="{FF2B5EF4-FFF2-40B4-BE49-F238E27FC236}">
                  <a16:creationId xmlns:a16="http://schemas.microsoft.com/office/drawing/2014/main" id="{CD2E2B3A-5E87-4AD4-8CA9-BA7C952249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3987" y="3970338"/>
              <a:ext cx="151836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A=960, B=1160</a:t>
              </a:r>
            </a:p>
          </p:txBody>
        </p:sp>
      </p:grpSp>
      <p:grpSp>
        <p:nvGrpSpPr>
          <p:cNvPr id="5" name="Group 9">
            <a:extLst>
              <a:ext uri="{FF2B5EF4-FFF2-40B4-BE49-F238E27FC236}">
                <a16:creationId xmlns:a16="http://schemas.microsoft.com/office/drawing/2014/main" id="{F9B49D68-7605-1233-664B-4A83F702526E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-7146"/>
            <a:ext cx="457181" cy="597694"/>
            <a:chOff x="8508581" y="-9527"/>
            <a:chExt cx="609624" cy="796925"/>
          </a:xfrm>
        </p:grpSpPr>
        <p:sp>
          <p:nvSpPr>
            <p:cNvPr id="6" name="Chevron 7">
              <a:extLst>
                <a:ext uri="{FF2B5EF4-FFF2-40B4-BE49-F238E27FC236}">
                  <a16:creationId xmlns:a16="http://schemas.microsoft.com/office/drawing/2014/main" id="{28E9493F-3BD1-A575-6676-C71279DC558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8414930" y="84124"/>
              <a:ext cx="796925" cy="609624"/>
            </a:xfrm>
            <a:custGeom>
              <a:avLst/>
              <a:gdLst>
                <a:gd name="T0" fmla="*/ 0 w 619125"/>
                <a:gd name="T1" fmla="*/ 0 h 609600"/>
                <a:gd name="T2" fmla="*/ 614368 w 619125"/>
                <a:gd name="T3" fmla="*/ 2 h 609600"/>
                <a:gd name="T4" fmla="*/ 619125 w 619125"/>
                <a:gd name="T5" fmla="*/ 2578 h 609600"/>
                <a:gd name="T6" fmla="*/ 0 w 619125"/>
                <a:gd name="T7" fmla="*/ 2578 h 609600"/>
                <a:gd name="T8" fmla="*/ 171450 w 619125"/>
                <a:gd name="T9" fmla="*/ 1249 h 609600"/>
                <a:gd name="T10" fmla="*/ 0 w 619125"/>
                <a:gd name="T11" fmla="*/ 0 h 609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19125" h="609600">
                  <a:moveTo>
                    <a:pt x="0" y="0"/>
                  </a:moveTo>
                  <a:lnTo>
                    <a:pt x="614368" y="6"/>
                  </a:lnTo>
                  <a:cubicBezTo>
                    <a:pt x="615954" y="203204"/>
                    <a:pt x="617539" y="406402"/>
                    <a:pt x="619125" y="609600"/>
                  </a:cubicBezTo>
                  <a:lnTo>
                    <a:pt x="0" y="609600"/>
                  </a:lnTo>
                  <a:lnTo>
                    <a:pt x="171450" y="2952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cap="flat" cmpd="sng" algn="ctr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triangle" w="med" len="med"/>
                </a14:hiddenLine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Proxima Nova Rg" panose="02000506030000020004" pitchFamily="50" charset="0"/>
              </a:endParaRPr>
            </a:p>
          </p:txBody>
        </p:sp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1DCB9004-8410-8F18-2D27-7835C912D2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33571" y="0"/>
              <a:ext cx="559650" cy="574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u="none" dirty="0">
                  <a:solidFill>
                    <a:schemeClr val="bg1"/>
                  </a:solidFill>
                  <a:latin typeface="Lato Black" panose="020F0A02020204030203" pitchFamily="34" charset="0"/>
                </a:rPr>
                <a:t>I</a:t>
              </a:r>
            </a:p>
          </p:txBody>
        </p:sp>
      </p:grpSp>
      <p:sp>
        <p:nvSpPr>
          <p:cNvPr id="8" name="Left Arrow 33">
            <a:extLst>
              <a:ext uri="{FF2B5EF4-FFF2-40B4-BE49-F238E27FC236}">
                <a16:creationId xmlns:a16="http://schemas.microsoft.com/office/drawing/2014/main" id="{97DE94ED-DB71-7BF6-0C33-71548E6B065B}"/>
              </a:ext>
            </a:extLst>
          </p:cNvPr>
          <p:cNvSpPr/>
          <p:nvPr/>
        </p:nvSpPr>
        <p:spPr bwMode="auto">
          <a:xfrm rot="16200000">
            <a:off x="-342900" y="2471955"/>
            <a:ext cx="3314700" cy="647700"/>
          </a:xfrm>
          <a:prstGeom prst="leftArrow">
            <a:avLst/>
          </a:prstGeom>
          <a:solidFill>
            <a:schemeClr val="accent1"/>
          </a:solidFill>
          <a:ln w="28575" cap="flat" cmpd="sng" algn="ctr">
            <a:noFill/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400" b="1" i="1" spc="225" dirty="0">
                <a:solidFill>
                  <a:schemeClr val="bg1">
                    <a:lumMod val="95000"/>
                  </a:schemeClr>
                </a:solidFill>
                <a:latin typeface="Lato Black" panose="020F0A02020204030203" pitchFamily="34" charset="0"/>
              </a:rPr>
              <a:t>TIME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2F7053F-5DDC-0D6D-685E-800C29D3917C}"/>
              </a:ext>
            </a:extLst>
          </p:cNvPr>
          <p:cNvCxnSpPr>
            <a:cxnSpLocks noChangeShapeType="1"/>
            <a:stCxn id="10" idx="1"/>
            <a:endCxn id="9" idx="3"/>
          </p:cNvCxnSpPr>
          <p:nvPr/>
        </p:nvCxnSpPr>
        <p:spPr bwMode="auto">
          <a:xfrm flipH="1">
            <a:off x="3648369" y="3903576"/>
            <a:ext cx="1920898" cy="0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Highlight Box">
            <a:extLst>
              <a:ext uri="{FF2B5EF4-FFF2-40B4-BE49-F238E27FC236}">
                <a16:creationId xmlns:a16="http://schemas.microsoft.com/office/drawing/2014/main" id="{9CDAFBF0-C2B3-6E77-0188-5C64C35E6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5329" y="3766416"/>
            <a:ext cx="1463040" cy="274320"/>
          </a:xfrm>
          <a:prstGeom prst="rect">
            <a:avLst/>
          </a:prstGeom>
          <a:noFill/>
          <a:ln w="3810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1870" tIns="50935" rIns="101870" bIns="50935" anchor="ctr"/>
          <a:lstStyle/>
          <a:p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0" name="Highlight Box">
            <a:extLst>
              <a:ext uri="{FF2B5EF4-FFF2-40B4-BE49-F238E27FC236}">
                <a16:creationId xmlns:a16="http://schemas.microsoft.com/office/drawing/2014/main" id="{EFE057E1-3222-B256-FA26-92D302C9E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9267" y="3766416"/>
            <a:ext cx="1463040" cy="274320"/>
          </a:xfrm>
          <a:prstGeom prst="rect">
            <a:avLst/>
          </a:prstGeom>
          <a:noFill/>
          <a:ln w="3810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1870" tIns="50935" rIns="101870" bIns="50935" anchor="ctr"/>
          <a:lstStyle/>
          <a:p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CB0998-95CE-238E-B269-0150479FA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670" y="4300755"/>
            <a:ext cx="184666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u="none" dirty="0">
                <a:solidFill>
                  <a:schemeClr val="accent1"/>
                </a:solidFill>
                <a:latin typeface="Inconsolata" panose="00000509000000000000" pitchFamily="49" charset="0"/>
                <a:cs typeface="Times New Roman" charset="0"/>
              </a:rPr>
              <a:t>A+B=$2120</a:t>
            </a:r>
            <a:endParaRPr lang="en-US" sz="3200" b="1" u="none" dirty="0">
              <a:solidFill>
                <a:schemeClr val="accent1"/>
              </a:solidFill>
              <a:latin typeface="Inconsolata" panose="000005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4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9" grpId="0" animBg="1"/>
      <p:bldP spid="10" grpId="0" animBg="1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56">
            <a:extLst>
              <a:ext uri="{FF2B5EF4-FFF2-40B4-BE49-F238E27FC236}">
                <a16:creationId xmlns:a16="http://schemas.microsoft.com/office/drawing/2014/main" id="{4D770C68-DCF9-40AA-A71A-8EBE6D3E2B14}"/>
              </a:ext>
            </a:extLst>
          </p:cNvPr>
          <p:cNvSpPr/>
          <p:nvPr/>
        </p:nvSpPr>
        <p:spPr bwMode="auto">
          <a:xfrm>
            <a:off x="1695451" y="1257366"/>
            <a:ext cx="2469356" cy="29718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noFill/>
            <a:prstDash val="sysDash"/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350">
              <a:latin typeface="Times New Roman" pitchFamily="-112" charset="0"/>
            </a:endParaRPr>
          </a:p>
        </p:txBody>
      </p:sp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Interleaving Example (Bad)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389B689-ADC9-0832-5D1A-677552F847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97DD1AB5-42BA-4E8A-BFEE-435884E16AAB}" type="slidenum">
              <a:rPr lang="en-US" smtClean="0"/>
              <a:pPr algn="r"/>
              <a:t>25</a:t>
            </a:fld>
            <a:endParaRPr lang="en-US" dirty="0"/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4242424" y="2224604"/>
            <a:ext cx="659155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4950" dirty="0">
                <a:solidFill>
                  <a:srgbClr val="646464"/>
                </a:solidFill>
              </a:rPr>
              <a:t>≢</a:t>
            </a:r>
          </a:p>
        </p:txBody>
      </p:sp>
      <p:sp>
        <p:nvSpPr>
          <p:cNvPr id="52234" name="TextBox 2"/>
          <p:cNvSpPr txBox="1">
            <a:spLocks noChangeArrowheads="1"/>
          </p:cNvSpPr>
          <p:nvPr/>
        </p:nvSpPr>
        <p:spPr bwMode="auto">
          <a:xfrm>
            <a:off x="5025161" y="1996004"/>
            <a:ext cx="251863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r>
              <a:rPr lang="en-US" b="1" u="none" dirty="0">
                <a:solidFill>
                  <a:srgbClr val="646464"/>
                </a:solidFill>
                <a:latin typeface="Inconsolata" panose="00000509000000000000" pitchFamily="49" charset="0"/>
              </a:rPr>
              <a:t>A=954, B=1166</a:t>
            </a:r>
          </a:p>
          <a:p>
            <a:pPr algn="ctr"/>
            <a:r>
              <a:rPr lang="en-US" b="1" u="none" dirty="0">
                <a:solidFill>
                  <a:srgbClr val="646464"/>
                </a:solidFill>
                <a:latin typeface="Inconsolata" panose="00000509000000000000" pitchFamily="49" charset="0"/>
              </a:rPr>
              <a:t>or</a:t>
            </a:r>
          </a:p>
          <a:p>
            <a:pPr algn="ctr"/>
            <a:r>
              <a:rPr lang="en-US" b="1" u="none" dirty="0">
                <a:solidFill>
                  <a:srgbClr val="646464"/>
                </a:solidFill>
                <a:latin typeface="Inconsolata" panose="00000509000000000000" pitchFamily="49" charset="0"/>
              </a:rPr>
              <a:t>A=960, B=1160</a:t>
            </a:r>
          </a:p>
        </p:txBody>
      </p:sp>
      <p:grpSp>
        <p:nvGrpSpPr>
          <p:cNvPr id="52235" name="Group 35"/>
          <p:cNvGrpSpPr>
            <a:grpSpLocks/>
          </p:cNvGrpSpPr>
          <p:nvPr/>
        </p:nvGrpSpPr>
        <p:grpSpPr bwMode="auto">
          <a:xfrm>
            <a:off x="1829991" y="1658929"/>
            <a:ext cx="2188369" cy="2000250"/>
            <a:chOff x="914399" y="2209243"/>
            <a:chExt cx="2919331" cy="2667557"/>
          </a:xfrm>
        </p:grpSpPr>
        <p:sp>
          <p:nvSpPr>
            <p:cNvPr id="30" name="Text Box 4"/>
            <p:cNvSpPr txBox="1">
              <a:spLocks noChangeArrowheads="1"/>
            </p:cNvSpPr>
            <p:nvPr/>
          </p:nvSpPr>
          <p:spPr bwMode="auto">
            <a:xfrm>
              <a:off x="914399" y="2209243"/>
              <a:ext cx="1462842" cy="266755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BEGIN</a:t>
              </a: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A=A-100</a:t>
              </a:r>
            </a:p>
            <a:p>
              <a:pPr eaLnBrk="0" hangingPunct="0">
                <a:lnSpc>
                  <a:spcPct val="90000"/>
                </a:lnSpc>
                <a:defRPr/>
              </a:pPr>
              <a:endParaRPr lang="en-US" sz="1600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  <a:p>
              <a:pPr eaLnBrk="0" hangingPunct="0">
                <a:lnSpc>
                  <a:spcPct val="90000"/>
                </a:lnSpc>
                <a:defRPr/>
              </a:pPr>
              <a:endParaRPr lang="en-US" sz="1600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  <a:p>
              <a:pPr eaLnBrk="0" hangingPunct="0">
                <a:lnSpc>
                  <a:spcPct val="90000"/>
                </a:lnSpc>
                <a:defRPr/>
              </a:pPr>
              <a:endParaRPr lang="en-US" sz="1600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  <a:p>
              <a:pPr eaLnBrk="0" hangingPunct="0">
                <a:lnSpc>
                  <a:spcPct val="90000"/>
                </a:lnSpc>
                <a:defRPr/>
              </a:pPr>
              <a:endParaRPr lang="en-US" sz="1600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B=B+100</a:t>
              </a: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COMMIT</a:t>
              </a:r>
            </a:p>
          </p:txBody>
        </p:sp>
        <p:sp>
          <p:nvSpPr>
            <p:cNvPr id="33" name="Text Box 4"/>
            <p:cNvSpPr txBox="1">
              <a:spLocks noChangeArrowheads="1"/>
            </p:cNvSpPr>
            <p:nvPr/>
          </p:nvSpPr>
          <p:spPr bwMode="auto">
            <a:xfrm>
              <a:off x="2370887" y="2209243"/>
              <a:ext cx="1462843" cy="266755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1600" b="1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  <a:p>
              <a:pPr eaLnBrk="0" hangingPunct="0">
                <a:lnSpc>
                  <a:spcPct val="90000"/>
                </a:lnSpc>
                <a:defRPr/>
              </a:pPr>
              <a:endParaRPr lang="en-US" sz="1600" b="1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BEGIN</a:t>
              </a: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A=A*1.06</a:t>
              </a: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B=B*1.06</a:t>
              </a: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COMMIT</a:t>
              </a:r>
            </a:p>
          </p:txBody>
        </p:sp>
      </p:grpSp>
      <p:sp>
        <p:nvSpPr>
          <p:cNvPr id="25" name="TextBox 15">
            <a:extLst>
              <a:ext uri="{FF2B5EF4-FFF2-40B4-BE49-F238E27FC236}">
                <a16:creationId xmlns:a16="http://schemas.microsoft.com/office/drawing/2014/main" id="{9627FDC4-07DE-4C92-B777-0C476F1EA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451" y="877878"/>
            <a:ext cx="11753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noAutofit/>
          </a:bodyPr>
          <a:lstStyle>
            <a:defPPr>
              <a:defRPr lang="en-US"/>
            </a:defPPr>
            <a:lvl1pPr eaLnBrk="0" hangingPunct="0"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  <a:ea typeface="Crimson Text" pitchFamily="2" charset="0"/>
              </a:defRPr>
            </a:lvl1pPr>
          </a:lstStyle>
          <a:p>
            <a:r>
              <a:rPr lang="en-US" dirty="0"/>
              <a:t>Schedule</a:t>
            </a:r>
          </a:p>
        </p:txBody>
      </p:sp>
      <p:sp>
        <p:nvSpPr>
          <p:cNvPr id="26" name="TextBox 15">
            <a:extLst>
              <a:ext uri="{FF2B5EF4-FFF2-40B4-BE49-F238E27FC236}">
                <a16:creationId xmlns:a16="http://schemas.microsoft.com/office/drawing/2014/main" id="{2AB173C0-D210-4E03-ABF2-0BC853B70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355" y="1299359"/>
            <a:ext cx="3770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T</a:t>
            </a:r>
            <a:r>
              <a:rPr lang="en-US" b="1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1</a:t>
            </a:r>
          </a:p>
        </p:txBody>
      </p:sp>
      <p:sp>
        <p:nvSpPr>
          <p:cNvPr id="27" name="TextBox 15">
            <a:extLst>
              <a:ext uri="{FF2B5EF4-FFF2-40B4-BE49-F238E27FC236}">
                <a16:creationId xmlns:a16="http://schemas.microsoft.com/office/drawing/2014/main" id="{36628E4A-BDAC-4826-B8DE-B92CB60BD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0968" y="1299359"/>
            <a:ext cx="3770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T</a:t>
            </a:r>
            <a:r>
              <a:rPr lang="en-US" b="1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2</a:t>
            </a:r>
          </a:p>
        </p:txBody>
      </p:sp>
      <p:sp>
        <p:nvSpPr>
          <p:cNvPr id="28" name="Rectangle 31">
            <a:extLst>
              <a:ext uri="{FF2B5EF4-FFF2-40B4-BE49-F238E27FC236}">
                <a16:creationId xmlns:a16="http://schemas.microsoft.com/office/drawing/2014/main" id="{FA9F1181-87E7-4188-B7D4-C5838D4E4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4994" y="3717648"/>
            <a:ext cx="15183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 dirty="0">
                <a:solidFill>
                  <a:srgbClr val="646464"/>
                </a:solidFill>
                <a:latin typeface="Inconsolata" panose="00000509000000000000" pitchFamily="49" charset="0"/>
              </a:rPr>
              <a:t>A=954, B=1160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DBD280A-53CF-4833-B075-5E580A875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6799" y="4300755"/>
            <a:ext cx="184666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u="none" dirty="0">
                <a:solidFill>
                  <a:schemeClr val="accent1"/>
                </a:solidFill>
                <a:latin typeface="Inconsolata" panose="00000509000000000000" pitchFamily="49" charset="0"/>
                <a:cs typeface="Times New Roman" charset="0"/>
              </a:rPr>
              <a:t>A+B=$2114</a:t>
            </a:r>
            <a:endParaRPr lang="en-US" sz="3200" b="1" u="none" dirty="0">
              <a:solidFill>
                <a:schemeClr val="accent1"/>
              </a:solidFill>
              <a:latin typeface="Inconsolata" panose="00000509000000000000" pitchFamily="49" charset="0"/>
            </a:endParaRPr>
          </a:p>
        </p:txBody>
      </p:sp>
      <p:grpSp>
        <p:nvGrpSpPr>
          <p:cNvPr id="3" name="Group 9">
            <a:extLst>
              <a:ext uri="{FF2B5EF4-FFF2-40B4-BE49-F238E27FC236}">
                <a16:creationId xmlns:a16="http://schemas.microsoft.com/office/drawing/2014/main" id="{5DB61779-785D-F374-B65B-DF9648B2D336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-7146"/>
            <a:ext cx="457181" cy="597694"/>
            <a:chOff x="8508581" y="-9527"/>
            <a:chExt cx="609624" cy="796925"/>
          </a:xfrm>
        </p:grpSpPr>
        <p:sp>
          <p:nvSpPr>
            <p:cNvPr id="5" name="Chevron 7">
              <a:extLst>
                <a:ext uri="{FF2B5EF4-FFF2-40B4-BE49-F238E27FC236}">
                  <a16:creationId xmlns:a16="http://schemas.microsoft.com/office/drawing/2014/main" id="{CB06E50D-A89A-9E7B-29FC-58F800683A4B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8414930" y="84124"/>
              <a:ext cx="796925" cy="609624"/>
            </a:xfrm>
            <a:custGeom>
              <a:avLst/>
              <a:gdLst>
                <a:gd name="T0" fmla="*/ 0 w 619125"/>
                <a:gd name="T1" fmla="*/ 0 h 609600"/>
                <a:gd name="T2" fmla="*/ 614368 w 619125"/>
                <a:gd name="T3" fmla="*/ 2 h 609600"/>
                <a:gd name="T4" fmla="*/ 619125 w 619125"/>
                <a:gd name="T5" fmla="*/ 2578 h 609600"/>
                <a:gd name="T6" fmla="*/ 0 w 619125"/>
                <a:gd name="T7" fmla="*/ 2578 h 609600"/>
                <a:gd name="T8" fmla="*/ 171450 w 619125"/>
                <a:gd name="T9" fmla="*/ 1249 h 609600"/>
                <a:gd name="T10" fmla="*/ 0 w 619125"/>
                <a:gd name="T11" fmla="*/ 0 h 609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19125" h="609600">
                  <a:moveTo>
                    <a:pt x="0" y="0"/>
                  </a:moveTo>
                  <a:lnTo>
                    <a:pt x="614368" y="6"/>
                  </a:lnTo>
                  <a:cubicBezTo>
                    <a:pt x="615954" y="203204"/>
                    <a:pt x="617539" y="406402"/>
                    <a:pt x="619125" y="609600"/>
                  </a:cubicBezTo>
                  <a:lnTo>
                    <a:pt x="0" y="609600"/>
                  </a:lnTo>
                  <a:lnTo>
                    <a:pt x="171450" y="2952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cap="flat" cmpd="sng" algn="ctr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triangle" w="med" len="med"/>
                </a14:hiddenLine>
              </a:ext>
            </a:extLst>
          </p:spPr>
          <p:txBody>
            <a:bodyPr wrap="none" anchor="ctr"/>
            <a:lstStyle/>
            <a:p>
              <a:endParaRPr lang="en-US" sz="1600">
                <a:latin typeface="Proxima Nova Rg" panose="02000506030000020004" pitchFamily="50" charset="0"/>
              </a:endParaRPr>
            </a:p>
          </p:txBody>
        </p:sp>
        <p:sp>
          <p:nvSpPr>
            <p:cNvPr id="6" name="TextBox 8">
              <a:extLst>
                <a:ext uri="{FF2B5EF4-FFF2-40B4-BE49-F238E27FC236}">
                  <a16:creationId xmlns:a16="http://schemas.microsoft.com/office/drawing/2014/main" id="{6D9A48FE-416E-74B8-FD3F-22FA6D4D74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33571" y="0"/>
              <a:ext cx="559650" cy="574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u="none" dirty="0">
                  <a:solidFill>
                    <a:schemeClr val="bg1"/>
                  </a:solidFill>
                  <a:latin typeface="Lato Black" panose="020F0A02020204030203" pitchFamily="34" charset="0"/>
                </a:rPr>
                <a:t>I</a:t>
              </a:r>
            </a:p>
          </p:txBody>
        </p:sp>
      </p:grpSp>
      <p:sp>
        <p:nvSpPr>
          <p:cNvPr id="7" name="Left Arrow 33">
            <a:extLst>
              <a:ext uri="{FF2B5EF4-FFF2-40B4-BE49-F238E27FC236}">
                <a16:creationId xmlns:a16="http://schemas.microsoft.com/office/drawing/2014/main" id="{A014E776-E0E0-7C4C-61D7-393B46546180}"/>
              </a:ext>
            </a:extLst>
          </p:cNvPr>
          <p:cNvSpPr/>
          <p:nvPr/>
        </p:nvSpPr>
        <p:spPr bwMode="auto">
          <a:xfrm rot="16200000">
            <a:off x="-342900" y="2469422"/>
            <a:ext cx="3314700" cy="647700"/>
          </a:xfrm>
          <a:prstGeom prst="leftArrow">
            <a:avLst/>
          </a:prstGeom>
          <a:solidFill>
            <a:schemeClr val="accent1"/>
          </a:solidFill>
          <a:ln w="28575" cap="flat" cmpd="sng" algn="ctr">
            <a:noFill/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400" b="1" i="1" spc="225" dirty="0">
                <a:solidFill>
                  <a:schemeClr val="bg1">
                    <a:lumMod val="95000"/>
                  </a:schemeClr>
                </a:solidFill>
                <a:latin typeface="Lato Black" panose="020F0A02020204030203" pitchFamily="34" charset="0"/>
              </a:rPr>
              <a:t>TIME</a:t>
            </a:r>
          </a:p>
        </p:txBody>
      </p:sp>
      <p:sp>
        <p:nvSpPr>
          <p:cNvPr id="42" name="Rounded Rectangular Callout 41"/>
          <p:cNvSpPr/>
          <p:nvPr/>
        </p:nvSpPr>
        <p:spPr bwMode="auto">
          <a:xfrm flipH="1">
            <a:off x="4038600" y="4035795"/>
            <a:ext cx="1320176" cy="364755"/>
          </a:xfrm>
          <a:prstGeom prst="wedgeRoundRectCallout">
            <a:avLst>
              <a:gd name="adj1" fmla="val 64487"/>
              <a:gd name="adj2" fmla="val 49791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square" lIns="0" tIns="67414" rIns="0" bIns="0" anchor="b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Off by $6!</a:t>
            </a:r>
          </a:p>
        </p:txBody>
      </p:sp>
    </p:spTree>
    <p:extLst>
      <p:ext uri="{BB962C8B-B14F-4D97-AF65-F5344CB8AC3E}">
        <p14:creationId xmlns:p14="http://schemas.microsoft.com/office/powerpoint/2010/main" val="20783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8A36651-7710-6A51-0DB3-BAFE28167D32}"/>
              </a:ext>
            </a:extLst>
          </p:cNvPr>
          <p:cNvGrpSpPr/>
          <p:nvPr/>
        </p:nvGrpSpPr>
        <p:grpSpPr>
          <a:xfrm>
            <a:off x="4998244" y="871566"/>
            <a:ext cx="2469356" cy="3587128"/>
            <a:chOff x="4998244" y="1125366"/>
            <a:chExt cx="2469356" cy="3587128"/>
          </a:xfrm>
        </p:grpSpPr>
        <p:sp>
          <p:nvSpPr>
            <p:cNvPr id="38" name="Rounded Rectangle 37"/>
            <p:cNvSpPr/>
            <p:nvPr/>
          </p:nvSpPr>
          <p:spPr bwMode="auto">
            <a:xfrm>
              <a:off x="4998244" y="1512094"/>
              <a:ext cx="2469356" cy="3200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noFill/>
              <a:prstDash val="sysDash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350" dirty="0">
                <a:latin typeface="Times New Roman" pitchFamily="-112" charset="0"/>
              </a:endParaRPr>
            </a:p>
          </p:txBody>
        </p:sp>
        <p:grpSp>
          <p:nvGrpSpPr>
            <p:cNvPr id="53259" name="Group 38"/>
            <p:cNvGrpSpPr>
              <a:grpSpLocks/>
            </p:cNvGrpSpPr>
            <p:nvPr/>
          </p:nvGrpSpPr>
          <p:grpSpPr bwMode="auto">
            <a:xfrm>
              <a:off x="5210174" y="1912767"/>
              <a:ext cx="2071688" cy="2686051"/>
              <a:chOff x="914400" y="2217684"/>
              <a:chExt cx="2762838" cy="3581949"/>
            </a:xfrm>
          </p:grpSpPr>
          <p:sp>
            <p:nvSpPr>
              <p:cNvPr id="40" name="Text Box 4"/>
              <p:cNvSpPr txBox="1">
                <a:spLocks noChangeArrowheads="1"/>
              </p:cNvSpPr>
              <p:nvPr/>
            </p:nvSpPr>
            <p:spPr bwMode="auto">
              <a:xfrm>
                <a:off x="914400" y="2217684"/>
                <a:ext cx="1381419" cy="358194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lnSpc>
                    <a:spcPct val="90000"/>
                  </a:lnSpc>
                  <a:defRPr/>
                </a:pPr>
                <a:r>
                  <a:rPr lang="en-US" sz="1600" b="1" dirty="0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rPr>
                  <a:t>BEGIN</a:t>
                </a:r>
              </a:p>
              <a:p>
                <a:pPr eaLnBrk="0" hangingPunct="0">
                  <a:lnSpc>
                    <a:spcPct val="90000"/>
                  </a:lnSpc>
                  <a:defRPr/>
                </a:pPr>
                <a:r>
                  <a:rPr lang="en-US" sz="1600" dirty="0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rPr>
                  <a:t>R(A)</a:t>
                </a:r>
              </a:p>
              <a:p>
                <a:pPr eaLnBrk="0" hangingPunct="0">
                  <a:lnSpc>
                    <a:spcPct val="90000"/>
                  </a:lnSpc>
                  <a:defRPr/>
                </a:pPr>
                <a:r>
                  <a:rPr lang="en-US" sz="1600" dirty="0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rPr>
                  <a:t>W(A)</a:t>
                </a:r>
              </a:p>
              <a:p>
                <a:pPr eaLnBrk="0" hangingPunct="0">
                  <a:lnSpc>
                    <a:spcPct val="90000"/>
                  </a:lnSpc>
                  <a:defRPr/>
                </a:pPr>
                <a:endPara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endParaRPr>
              </a:p>
              <a:p>
                <a:pPr eaLnBrk="0" hangingPunct="0">
                  <a:lnSpc>
                    <a:spcPct val="90000"/>
                  </a:lnSpc>
                  <a:defRPr/>
                </a:pPr>
                <a:endPara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endParaRPr>
              </a:p>
              <a:p>
                <a:pPr eaLnBrk="0" hangingPunct="0">
                  <a:lnSpc>
                    <a:spcPct val="90000"/>
                  </a:lnSpc>
                  <a:defRPr/>
                </a:pPr>
                <a:endPara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endParaRPr>
              </a:p>
              <a:p>
                <a:pPr eaLnBrk="0" hangingPunct="0">
                  <a:lnSpc>
                    <a:spcPct val="90000"/>
                  </a:lnSpc>
                  <a:defRPr/>
                </a:pPr>
                <a:endPara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endParaRPr>
              </a:p>
              <a:p>
                <a:pPr eaLnBrk="0" hangingPunct="0">
                  <a:lnSpc>
                    <a:spcPct val="90000"/>
                  </a:lnSpc>
                  <a:defRPr/>
                </a:pPr>
                <a:endPara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endParaRPr>
              </a:p>
              <a:p>
                <a:pPr eaLnBrk="0" hangingPunct="0">
                  <a:lnSpc>
                    <a:spcPct val="90000"/>
                  </a:lnSpc>
                  <a:defRPr/>
                </a:pPr>
                <a:endPara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endParaRPr>
              </a:p>
              <a:p>
                <a:pPr eaLnBrk="0" hangingPunct="0">
                  <a:lnSpc>
                    <a:spcPct val="90000"/>
                  </a:lnSpc>
                  <a:defRPr/>
                </a:pPr>
                <a:r>
                  <a:rPr lang="en-US" sz="1600" dirty="0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rPr>
                  <a:t>R(B)</a:t>
                </a:r>
              </a:p>
              <a:p>
                <a:pPr eaLnBrk="0" hangingPunct="0">
                  <a:lnSpc>
                    <a:spcPct val="90000"/>
                  </a:lnSpc>
                  <a:defRPr/>
                </a:pPr>
                <a:r>
                  <a:rPr lang="en-US" sz="1600" dirty="0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rPr>
                  <a:t>W(B)</a:t>
                </a:r>
              </a:p>
              <a:p>
                <a:pPr eaLnBrk="0" hangingPunct="0">
                  <a:lnSpc>
                    <a:spcPct val="90000"/>
                  </a:lnSpc>
                  <a:defRPr/>
                </a:pPr>
                <a:r>
                  <a:rPr lang="en-US" sz="1600" b="1" dirty="0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rPr>
                  <a:t>COMMIT</a:t>
                </a:r>
              </a:p>
            </p:txBody>
          </p:sp>
          <p:sp>
            <p:nvSpPr>
              <p:cNvPr id="44" name="Text Box 4"/>
              <p:cNvSpPr txBox="1">
                <a:spLocks noChangeArrowheads="1"/>
              </p:cNvSpPr>
              <p:nvPr/>
            </p:nvSpPr>
            <p:spPr bwMode="auto">
              <a:xfrm>
                <a:off x="2295819" y="2217684"/>
                <a:ext cx="1381419" cy="358194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lnSpc>
                    <a:spcPct val="90000"/>
                  </a:lnSpc>
                  <a:defRPr/>
                </a:pPr>
                <a:endPara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endParaRPr>
              </a:p>
              <a:p>
                <a:pPr eaLnBrk="0" hangingPunct="0">
                  <a:lnSpc>
                    <a:spcPct val="90000"/>
                  </a:lnSpc>
                  <a:defRPr/>
                </a:pPr>
                <a:endPara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endParaRPr>
              </a:p>
              <a:p>
                <a:pPr eaLnBrk="0" hangingPunct="0">
                  <a:lnSpc>
                    <a:spcPct val="90000"/>
                  </a:lnSpc>
                  <a:defRPr/>
                </a:pPr>
                <a:endPara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endParaRPr>
              </a:p>
              <a:p>
                <a:pPr eaLnBrk="0" hangingPunct="0">
                  <a:lnSpc>
                    <a:spcPct val="90000"/>
                  </a:lnSpc>
                  <a:defRPr/>
                </a:pPr>
                <a:r>
                  <a:rPr lang="en-US" sz="1600" b="1" dirty="0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rPr>
                  <a:t>BEGIN</a:t>
                </a:r>
              </a:p>
              <a:p>
                <a:pPr eaLnBrk="0" hangingPunct="0">
                  <a:lnSpc>
                    <a:spcPct val="90000"/>
                  </a:lnSpc>
                  <a:defRPr/>
                </a:pPr>
                <a:r>
                  <a:rPr lang="en-US" sz="1600" dirty="0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rPr>
                  <a:t>R(A)</a:t>
                </a:r>
              </a:p>
              <a:p>
                <a:pPr eaLnBrk="0" hangingPunct="0">
                  <a:lnSpc>
                    <a:spcPct val="90000"/>
                  </a:lnSpc>
                  <a:defRPr/>
                </a:pPr>
                <a:r>
                  <a:rPr lang="en-US" sz="1600" dirty="0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rPr>
                  <a:t>W(A)</a:t>
                </a:r>
              </a:p>
              <a:p>
                <a:pPr eaLnBrk="0" hangingPunct="0">
                  <a:lnSpc>
                    <a:spcPct val="90000"/>
                  </a:lnSpc>
                  <a:defRPr/>
                </a:pPr>
                <a:r>
                  <a:rPr lang="en-US" sz="1600" dirty="0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rPr>
                  <a:t>R(B)</a:t>
                </a:r>
              </a:p>
              <a:p>
                <a:pPr eaLnBrk="0" hangingPunct="0">
                  <a:lnSpc>
                    <a:spcPct val="90000"/>
                  </a:lnSpc>
                  <a:defRPr/>
                </a:pPr>
                <a:r>
                  <a:rPr lang="en-US" sz="1600" dirty="0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rPr>
                  <a:t>W(B)</a:t>
                </a:r>
              </a:p>
              <a:p>
                <a:pPr eaLnBrk="0" hangingPunct="0">
                  <a:lnSpc>
                    <a:spcPct val="90000"/>
                  </a:lnSpc>
                  <a:defRPr/>
                </a:pPr>
                <a:r>
                  <a:rPr lang="en-US" sz="1600" b="1" dirty="0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rPr>
                  <a:t>COMMIT</a:t>
                </a:r>
              </a:p>
            </p:txBody>
          </p:sp>
        </p:grpSp>
        <p:sp>
          <p:nvSpPr>
            <p:cNvPr id="46" name="TextBox 15">
              <a:extLst>
                <a:ext uri="{FF2B5EF4-FFF2-40B4-BE49-F238E27FC236}">
                  <a16:creationId xmlns:a16="http://schemas.microsoft.com/office/drawing/2014/main" id="{731FC539-14D6-43A9-8D41-92D5ACB0D6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8244" y="1125366"/>
              <a:ext cx="1584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no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  <a:ea typeface="Crimson Text" pitchFamily="2" charset="0"/>
                </a:defRPr>
              </a:lvl1pPr>
            </a:lstStyle>
            <a:p>
              <a:r>
                <a:rPr lang="en-US" dirty="0"/>
                <a:t>DBMS View</a:t>
              </a:r>
            </a:p>
          </p:txBody>
        </p:sp>
        <p:sp>
          <p:nvSpPr>
            <p:cNvPr id="53" name="TextBox 15">
              <a:extLst>
                <a:ext uri="{FF2B5EF4-FFF2-40B4-BE49-F238E27FC236}">
                  <a16:creationId xmlns:a16="http://schemas.microsoft.com/office/drawing/2014/main" id="{9F870753-9A03-4FD3-B40F-8F1AED4FD8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12198" y="1553198"/>
              <a:ext cx="3770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b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T</a:t>
              </a:r>
              <a:r>
                <a:rPr lang="en-US" b="1" baseline="-25000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1</a:t>
              </a:r>
            </a:p>
          </p:txBody>
        </p:sp>
        <p:sp>
          <p:nvSpPr>
            <p:cNvPr id="54" name="TextBox 15">
              <a:extLst>
                <a:ext uri="{FF2B5EF4-FFF2-40B4-BE49-F238E27FC236}">
                  <a16:creationId xmlns:a16="http://schemas.microsoft.com/office/drawing/2014/main" id="{16986D57-FD77-40DF-8A1F-32B6617E31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02811" y="1574629"/>
              <a:ext cx="3770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b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T</a:t>
              </a:r>
              <a:r>
                <a:rPr lang="en-US" b="1" baseline="-25000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2</a:t>
              </a:r>
            </a:p>
          </p:txBody>
        </p:sp>
      </p:grpSp>
      <p:sp>
        <p:nvSpPr>
          <p:cNvPr id="43" name="Rounded Rectangle 56">
            <a:extLst>
              <a:ext uri="{FF2B5EF4-FFF2-40B4-BE49-F238E27FC236}">
                <a16:creationId xmlns:a16="http://schemas.microsoft.com/office/drawing/2014/main" id="{FF0FF0DA-A44D-49E0-B852-16BCF1C94F76}"/>
              </a:ext>
            </a:extLst>
          </p:cNvPr>
          <p:cNvSpPr/>
          <p:nvPr/>
        </p:nvSpPr>
        <p:spPr bwMode="auto">
          <a:xfrm>
            <a:off x="1695451" y="1258294"/>
            <a:ext cx="2469356" cy="29718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noFill/>
            <a:prstDash val="sysDash"/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350">
              <a:latin typeface="Times New Roman" pitchFamily="-112" charset="0"/>
            </a:endParaRPr>
          </a:p>
        </p:txBody>
      </p:sp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Interleaving Example (Bad)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289A158B-EA05-0D72-10DE-9C40EFE56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97DD1AB5-42BA-4E8A-BFEE-435884E16AAB}" type="slidenum">
              <a:rPr lang="en-US" smtClean="0"/>
              <a:pPr algn="r"/>
              <a:t>26</a:t>
            </a:fld>
            <a:endParaRPr lang="en-US" dirty="0"/>
          </a:p>
        </p:txBody>
      </p:sp>
      <p:grpSp>
        <p:nvGrpSpPr>
          <p:cNvPr id="53260" name="Group 35"/>
          <p:cNvGrpSpPr>
            <a:grpSpLocks/>
          </p:cNvGrpSpPr>
          <p:nvPr/>
        </p:nvGrpSpPr>
        <p:grpSpPr bwMode="auto">
          <a:xfrm>
            <a:off x="1829991" y="1658929"/>
            <a:ext cx="2188369" cy="2000250"/>
            <a:chOff x="914399" y="2209243"/>
            <a:chExt cx="2919331" cy="2667557"/>
          </a:xfrm>
        </p:grpSpPr>
        <p:sp>
          <p:nvSpPr>
            <p:cNvPr id="49" name="Text Box 4"/>
            <p:cNvSpPr txBox="1">
              <a:spLocks noChangeArrowheads="1"/>
            </p:cNvSpPr>
            <p:nvPr/>
          </p:nvSpPr>
          <p:spPr bwMode="auto">
            <a:xfrm>
              <a:off x="914399" y="2209243"/>
              <a:ext cx="1462842" cy="266755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BEGIN</a:t>
              </a: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A=A-100</a:t>
              </a:r>
            </a:p>
            <a:p>
              <a:pPr eaLnBrk="0" hangingPunct="0">
                <a:lnSpc>
                  <a:spcPct val="90000"/>
                </a:lnSpc>
                <a:defRPr/>
              </a:pPr>
              <a:endParaRPr lang="en-US" sz="1600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  <a:p>
              <a:pPr eaLnBrk="0" hangingPunct="0">
                <a:lnSpc>
                  <a:spcPct val="90000"/>
                </a:lnSpc>
                <a:defRPr/>
              </a:pPr>
              <a:endParaRPr lang="en-US" sz="1600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  <a:p>
              <a:pPr eaLnBrk="0" hangingPunct="0">
                <a:lnSpc>
                  <a:spcPct val="90000"/>
                </a:lnSpc>
                <a:defRPr/>
              </a:pPr>
              <a:endParaRPr lang="en-US" sz="1600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  <a:p>
              <a:pPr eaLnBrk="0" hangingPunct="0">
                <a:lnSpc>
                  <a:spcPct val="90000"/>
                </a:lnSpc>
                <a:defRPr/>
              </a:pPr>
              <a:endParaRPr lang="en-US" sz="1600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B=B+100</a:t>
              </a: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COMMIT</a:t>
              </a:r>
            </a:p>
          </p:txBody>
        </p:sp>
        <p:sp>
          <p:nvSpPr>
            <p:cNvPr id="52" name="Text Box 4"/>
            <p:cNvSpPr txBox="1">
              <a:spLocks noChangeArrowheads="1"/>
            </p:cNvSpPr>
            <p:nvPr/>
          </p:nvSpPr>
          <p:spPr bwMode="auto">
            <a:xfrm>
              <a:off x="2370887" y="2209243"/>
              <a:ext cx="1462843" cy="266755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1600" b="1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  <a:p>
              <a:pPr eaLnBrk="0" hangingPunct="0">
                <a:lnSpc>
                  <a:spcPct val="90000"/>
                </a:lnSpc>
                <a:defRPr/>
              </a:pPr>
              <a:endParaRPr lang="en-US" sz="1600" b="1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BEGIN</a:t>
              </a: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A=A*1.06</a:t>
              </a: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B=B*1.06</a:t>
              </a: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COMMIT</a:t>
              </a:r>
            </a:p>
          </p:txBody>
        </p:sp>
      </p:grpSp>
      <p:grpSp>
        <p:nvGrpSpPr>
          <p:cNvPr id="69" name="Group 68"/>
          <p:cNvGrpSpPr>
            <a:grpSpLocks/>
          </p:cNvGrpSpPr>
          <p:nvPr/>
        </p:nvGrpSpPr>
        <p:grpSpPr bwMode="auto">
          <a:xfrm>
            <a:off x="2743200" y="2047909"/>
            <a:ext cx="2495550" cy="190496"/>
            <a:chOff x="2168165" y="2686639"/>
            <a:chExt cx="3327247" cy="252881"/>
          </a:xfrm>
        </p:grpSpPr>
        <p:cxnSp>
          <p:nvCxnSpPr>
            <p:cNvPr id="53271" name="Straight Arrow Connector 2"/>
            <p:cNvCxnSpPr>
              <a:cxnSpLocks noChangeShapeType="1"/>
            </p:cNvCxnSpPr>
            <p:nvPr/>
          </p:nvCxnSpPr>
          <p:spPr bwMode="auto">
            <a:xfrm flipV="1">
              <a:off x="2168165" y="2686640"/>
              <a:ext cx="3327247" cy="1"/>
            </a:xfrm>
            <a:prstGeom prst="straightConnector1">
              <a:avLst/>
            </a:prstGeom>
            <a:noFill/>
            <a:ln w="38100" algn="ctr">
              <a:solidFill>
                <a:schemeClr val="accent1"/>
              </a:solidFill>
              <a:round/>
              <a:headEnd type="none" w="sm" len="sm"/>
              <a:tailEnd type="triangl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72" name="Straight Arrow Connector 2"/>
            <p:cNvCxnSpPr>
              <a:cxnSpLocks noChangeShapeType="1"/>
            </p:cNvCxnSpPr>
            <p:nvPr/>
          </p:nvCxnSpPr>
          <p:spPr bwMode="auto">
            <a:xfrm>
              <a:off x="2177593" y="2686639"/>
              <a:ext cx="3317819" cy="252881"/>
            </a:xfrm>
            <a:prstGeom prst="straightConnector1">
              <a:avLst/>
            </a:prstGeom>
            <a:noFill/>
            <a:ln w="38100" algn="ctr">
              <a:solidFill>
                <a:schemeClr val="accent1"/>
              </a:solidFill>
              <a:round/>
              <a:headEnd type="none" w="sm" len="sm"/>
              <a:tailEnd type="triangl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1" name="Group 70"/>
          <p:cNvGrpSpPr>
            <a:grpSpLocks/>
          </p:cNvGrpSpPr>
          <p:nvPr/>
        </p:nvGrpSpPr>
        <p:grpSpPr bwMode="auto">
          <a:xfrm>
            <a:off x="2700334" y="3134939"/>
            <a:ext cx="2557466" cy="860826"/>
            <a:chOff x="2209800" y="3546049"/>
            <a:chExt cx="3409514" cy="1147882"/>
          </a:xfrm>
        </p:grpSpPr>
        <p:cxnSp>
          <p:nvCxnSpPr>
            <p:cNvPr id="53269" name="Straight Arrow Connector 2"/>
            <p:cNvCxnSpPr>
              <a:cxnSpLocks noChangeShapeType="1"/>
            </p:cNvCxnSpPr>
            <p:nvPr/>
          </p:nvCxnSpPr>
          <p:spPr bwMode="auto">
            <a:xfrm>
              <a:off x="2209800" y="3546050"/>
              <a:ext cx="3409514" cy="874806"/>
            </a:xfrm>
            <a:prstGeom prst="straightConnector1">
              <a:avLst/>
            </a:prstGeom>
            <a:noFill/>
            <a:ln w="38100" algn="ctr">
              <a:solidFill>
                <a:schemeClr val="accent1"/>
              </a:solidFill>
              <a:round/>
              <a:headEnd type="none" w="sm" len="sm"/>
              <a:tailEnd type="triangl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70" name="Straight Arrow Connector 2"/>
            <p:cNvCxnSpPr>
              <a:cxnSpLocks noChangeShapeType="1"/>
            </p:cNvCxnSpPr>
            <p:nvPr/>
          </p:nvCxnSpPr>
          <p:spPr bwMode="auto">
            <a:xfrm>
              <a:off x="2219227" y="3546049"/>
              <a:ext cx="3381040" cy="1147882"/>
            </a:xfrm>
            <a:prstGeom prst="straightConnector1">
              <a:avLst/>
            </a:prstGeom>
            <a:noFill/>
            <a:ln w="38100" algn="ctr">
              <a:solidFill>
                <a:schemeClr val="accent1"/>
              </a:solidFill>
              <a:round/>
              <a:headEnd type="none" w="sm" len="sm"/>
              <a:tailEnd type="triangl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0" name="Group 69"/>
          <p:cNvGrpSpPr>
            <a:grpSpLocks/>
          </p:cNvGrpSpPr>
          <p:nvPr/>
        </p:nvGrpSpPr>
        <p:grpSpPr bwMode="auto">
          <a:xfrm>
            <a:off x="3885007" y="2461053"/>
            <a:ext cx="2415778" cy="425051"/>
            <a:chOff x="3688237" y="3262066"/>
            <a:chExt cx="3219806" cy="567001"/>
          </a:xfrm>
        </p:grpSpPr>
        <p:cxnSp>
          <p:nvCxnSpPr>
            <p:cNvPr id="53267" name="Straight Arrow Connector 2"/>
            <p:cNvCxnSpPr>
              <a:cxnSpLocks noChangeShapeType="1"/>
            </p:cNvCxnSpPr>
            <p:nvPr/>
          </p:nvCxnSpPr>
          <p:spPr bwMode="auto">
            <a:xfrm>
              <a:off x="3688237" y="3262067"/>
              <a:ext cx="3219806" cy="308114"/>
            </a:xfrm>
            <a:prstGeom prst="straightConnector1">
              <a:avLst/>
            </a:prstGeom>
            <a:noFill/>
            <a:ln w="38100" algn="ctr">
              <a:solidFill>
                <a:schemeClr val="accent1"/>
              </a:solidFill>
              <a:round/>
              <a:headEnd type="none" w="sm" len="sm"/>
              <a:tailEnd type="triangl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68" name="Straight Arrow Connector 2"/>
            <p:cNvCxnSpPr>
              <a:cxnSpLocks noChangeShapeType="1"/>
            </p:cNvCxnSpPr>
            <p:nvPr/>
          </p:nvCxnSpPr>
          <p:spPr bwMode="auto">
            <a:xfrm>
              <a:off x="3697664" y="3262066"/>
              <a:ext cx="3165947" cy="567001"/>
            </a:xfrm>
            <a:prstGeom prst="straightConnector1">
              <a:avLst/>
            </a:prstGeom>
            <a:noFill/>
            <a:ln w="38100" algn="ctr">
              <a:solidFill>
                <a:schemeClr val="accent1"/>
              </a:solidFill>
              <a:round/>
              <a:headEnd type="none" w="sm" len="sm"/>
              <a:tailEnd type="triangl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2" name="Group 71"/>
          <p:cNvGrpSpPr>
            <a:grpSpLocks/>
          </p:cNvGrpSpPr>
          <p:nvPr/>
        </p:nvGrpSpPr>
        <p:grpSpPr bwMode="auto">
          <a:xfrm>
            <a:off x="3879054" y="2692032"/>
            <a:ext cx="2388394" cy="636985"/>
            <a:chOff x="3655242" y="4129725"/>
            <a:chExt cx="3185558" cy="847995"/>
          </a:xfrm>
        </p:grpSpPr>
        <p:cxnSp>
          <p:nvCxnSpPr>
            <p:cNvPr id="53265" name="Straight Arrow Connector 2"/>
            <p:cNvCxnSpPr>
              <a:cxnSpLocks noChangeShapeType="1"/>
            </p:cNvCxnSpPr>
            <p:nvPr/>
          </p:nvCxnSpPr>
          <p:spPr bwMode="auto">
            <a:xfrm>
              <a:off x="3655242" y="4129728"/>
              <a:ext cx="3185558" cy="543666"/>
            </a:xfrm>
            <a:prstGeom prst="straightConnector1">
              <a:avLst/>
            </a:prstGeom>
            <a:noFill/>
            <a:ln w="38100" algn="ctr">
              <a:solidFill>
                <a:schemeClr val="accent1"/>
              </a:solidFill>
              <a:round/>
              <a:headEnd type="none" w="sm" len="sm"/>
              <a:tailEnd type="triangl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66" name="Straight Arrow Connector 2"/>
            <p:cNvCxnSpPr>
              <a:cxnSpLocks noChangeShapeType="1"/>
            </p:cNvCxnSpPr>
            <p:nvPr/>
          </p:nvCxnSpPr>
          <p:spPr bwMode="auto">
            <a:xfrm>
              <a:off x="3664669" y="4129725"/>
              <a:ext cx="3176131" cy="847995"/>
            </a:xfrm>
            <a:prstGeom prst="straightConnector1">
              <a:avLst/>
            </a:prstGeom>
            <a:noFill/>
            <a:ln w="38100" algn="ctr">
              <a:solidFill>
                <a:schemeClr val="accent1"/>
              </a:solidFill>
              <a:round/>
              <a:headEnd type="none" w="sm" len="sm"/>
              <a:tailEnd type="triangl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5" name="TextBox 15">
            <a:extLst>
              <a:ext uri="{FF2B5EF4-FFF2-40B4-BE49-F238E27FC236}">
                <a16:creationId xmlns:a16="http://schemas.microsoft.com/office/drawing/2014/main" id="{561B2FF9-88CE-4E93-BDD3-BD7094BA6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451" y="877390"/>
            <a:ext cx="11753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noAutofit/>
          </a:bodyPr>
          <a:lstStyle>
            <a:defPPr>
              <a:defRPr lang="en-US"/>
            </a:defPPr>
            <a:lvl1pPr eaLnBrk="0" hangingPunct="0"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  <a:ea typeface="Crimson Text" pitchFamily="2" charset="0"/>
              </a:defRPr>
            </a:lvl1pPr>
          </a:lstStyle>
          <a:p>
            <a:r>
              <a:rPr lang="en-US" dirty="0"/>
              <a:t>Schedule</a:t>
            </a:r>
          </a:p>
        </p:txBody>
      </p:sp>
      <p:sp>
        <p:nvSpPr>
          <p:cNvPr id="47" name="TextBox 15">
            <a:extLst>
              <a:ext uri="{FF2B5EF4-FFF2-40B4-BE49-F238E27FC236}">
                <a16:creationId xmlns:a16="http://schemas.microsoft.com/office/drawing/2014/main" id="{6E343EF2-45E7-402F-84FA-7C8DA4710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355" y="1299359"/>
            <a:ext cx="3770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T</a:t>
            </a:r>
            <a:r>
              <a:rPr lang="en-US" b="1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1</a:t>
            </a:r>
          </a:p>
        </p:txBody>
      </p:sp>
      <p:sp>
        <p:nvSpPr>
          <p:cNvPr id="48" name="TextBox 15">
            <a:extLst>
              <a:ext uri="{FF2B5EF4-FFF2-40B4-BE49-F238E27FC236}">
                <a16:creationId xmlns:a16="http://schemas.microsoft.com/office/drawing/2014/main" id="{5AC7CF7B-C93E-409D-9CA9-95374E5F4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0968" y="1299359"/>
            <a:ext cx="3770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T</a:t>
            </a:r>
            <a:r>
              <a:rPr lang="en-US" b="1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2</a:t>
            </a:r>
          </a:p>
        </p:txBody>
      </p:sp>
      <p:sp>
        <p:nvSpPr>
          <p:cNvPr id="55" name="Rectangle 31">
            <a:extLst>
              <a:ext uri="{FF2B5EF4-FFF2-40B4-BE49-F238E27FC236}">
                <a16:creationId xmlns:a16="http://schemas.microsoft.com/office/drawing/2014/main" id="{579D2DD2-0BE8-49C8-B43E-5937BDA8F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4994" y="3717160"/>
            <a:ext cx="15183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 dirty="0">
                <a:solidFill>
                  <a:srgbClr val="646464"/>
                </a:solidFill>
                <a:latin typeface="Inconsolata" panose="00000509000000000000" pitchFamily="49" charset="0"/>
              </a:rPr>
              <a:t>A=954, B=1160</a:t>
            </a:r>
          </a:p>
        </p:txBody>
      </p:sp>
      <p:grpSp>
        <p:nvGrpSpPr>
          <p:cNvPr id="3" name="Group 9">
            <a:extLst>
              <a:ext uri="{FF2B5EF4-FFF2-40B4-BE49-F238E27FC236}">
                <a16:creationId xmlns:a16="http://schemas.microsoft.com/office/drawing/2014/main" id="{80BB9C40-A672-5D25-10CF-8BE157591D09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-7146"/>
            <a:ext cx="457181" cy="597694"/>
            <a:chOff x="8508581" y="-9527"/>
            <a:chExt cx="609624" cy="796925"/>
          </a:xfrm>
          <a:solidFill>
            <a:schemeClr val="accent1"/>
          </a:solidFill>
        </p:grpSpPr>
        <p:sp>
          <p:nvSpPr>
            <p:cNvPr id="4" name="Chevron 7">
              <a:extLst>
                <a:ext uri="{FF2B5EF4-FFF2-40B4-BE49-F238E27FC236}">
                  <a16:creationId xmlns:a16="http://schemas.microsoft.com/office/drawing/2014/main" id="{A66D2151-79AE-5DA4-2019-7053D8AE40EB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8414930" y="84124"/>
              <a:ext cx="796925" cy="609624"/>
            </a:xfrm>
            <a:custGeom>
              <a:avLst/>
              <a:gdLst>
                <a:gd name="T0" fmla="*/ 0 w 619125"/>
                <a:gd name="T1" fmla="*/ 0 h 609600"/>
                <a:gd name="T2" fmla="*/ 614368 w 619125"/>
                <a:gd name="T3" fmla="*/ 2 h 609600"/>
                <a:gd name="T4" fmla="*/ 619125 w 619125"/>
                <a:gd name="T5" fmla="*/ 2578 h 609600"/>
                <a:gd name="T6" fmla="*/ 0 w 619125"/>
                <a:gd name="T7" fmla="*/ 2578 h 609600"/>
                <a:gd name="T8" fmla="*/ 171450 w 619125"/>
                <a:gd name="T9" fmla="*/ 1249 h 609600"/>
                <a:gd name="T10" fmla="*/ 0 w 619125"/>
                <a:gd name="T11" fmla="*/ 0 h 609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19125" h="609600">
                  <a:moveTo>
                    <a:pt x="0" y="0"/>
                  </a:moveTo>
                  <a:lnTo>
                    <a:pt x="614368" y="6"/>
                  </a:lnTo>
                  <a:cubicBezTo>
                    <a:pt x="615954" y="203204"/>
                    <a:pt x="617539" y="406402"/>
                    <a:pt x="619125" y="609600"/>
                  </a:cubicBezTo>
                  <a:lnTo>
                    <a:pt x="0" y="609600"/>
                  </a:lnTo>
                  <a:lnTo>
                    <a:pt x="171450" y="29527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8575" cap="flat" cmpd="sng" algn="ctr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triangle" w="med" len="med"/>
                </a14:hiddenLine>
              </a:ext>
            </a:extLst>
          </p:spPr>
          <p:txBody>
            <a:bodyPr wrap="none" anchor="ctr"/>
            <a:lstStyle/>
            <a:p>
              <a:endParaRPr lang="en-US" sz="1600">
                <a:latin typeface="Proxima Nova Rg" panose="02000506030000020004" pitchFamily="50" charset="0"/>
              </a:endParaRPr>
            </a:p>
          </p:txBody>
        </p:sp>
        <p:sp>
          <p:nvSpPr>
            <p:cNvPr id="5" name="TextBox 8">
              <a:extLst>
                <a:ext uri="{FF2B5EF4-FFF2-40B4-BE49-F238E27FC236}">
                  <a16:creationId xmlns:a16="http://schemas.microsoft.com/office/drawing/2014/main" id="{28092687-614E-5E83-D5E9-F2245A04B7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33571" y="0"/>
              <a:ext cx="559650" cy="57451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u="none" dirty="0">
                  <a:solidFill>
                    <a:schemeClr val="bg1"/>
                  </a:solidFill>
                  <a:latin typeface="Lato Black" panose="020F0A02020204030203" pitchFamily="34" charset="0"/>
                </a:rPr>
                <a:t>I</a:t>
              </a:r>
            </a:p>
          </p:txBody>
        </p:sp>
      </p:grpSp>
      <p:sp>
        <p:nvSpPr>
          <p:cNvPr id="6" name="Left Arrow 33">
            <a:extLst>
              <a:ext uri="{FF2B5EF4-FFF2-40B4-BE49-F238E27FC236}">
                <a16:creationId xmlns:a16="http://schemas.microsoft.com/office/drawing/2014/main" id="{26683A8F-1760-8628-DE5E-7708B5F179BD}"/>
              </a:ext>
            </a:extLst>
          </p:cNvPr>
          <p:cNvSpPr/>
          <p:nvPr/>
        </p:nvSpPr>
        <p:spPr bwMode="auto">
          <a:xfrm rot="16200000">
            <a:off x="-342900" y="2470350"/>
            <a:ext cx="3314700" cy="647700"/>
          </a:xfrm>
          <a:prstGeom prst="leftArrow">
            <a:avLst/>
          </a:prstGeom>
          <a:solidFill>
            <a:schemeClr val="accent1"/>
          </a:solidFill>
          <a:ln w="28575" cap="flat" cmpd="sng" algn="ctr">
            <a:noFill/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400" b="1" i="1" spc="225" dirty="0">
                <a:solidFill>
                  <a:schemeClr val="bg1">
                    <a:lumMod val="95000"/>
                  </a:schemeClr>
                </a:solidFill>
                <a:latin typeface="Lato Black" panose="020F0A02020204030203" pitchFamily="34" charset="0"/>
              </a:rPr>
              <a:t>TIME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039ED5-23A0-642A-2F50-48C0627A2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6799" y="4299150"/>
            <a:ext cx="184666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u="none" dirty="0">
                <a:solidFill>
                  <a:schemeClr val="accent1"/>
                </a:solidFill>
                <a:latin typeface="Inconsolata" panose="00000509000000000000" pitchFamily="49" charset="0"/>
                <a:cs typeface="Times New Roman" charset="0"/>
              </a:rPr>
              <a:t>A+B=$2114</a:t>
            </a:r>
            <a:endParaRPr lang="en-US" sz="3200" b="1" u="none" dirty="0">
              <a:solidFill>
                <a:schemeClr val="accent1"/>
              </a:solidFill>
              <a:latin typeface="Inconsolata" panose="00000509000000000000" pitchFamily="49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2152ABC-BBB4-964A-BF3E-E3EA6148C940}"/>
              </a:ext>
            </a:extLst>
          </p:cNvPr>
          <p:cNvSpPr txBox="1">
            <a:spLocks/>
          </p:cNvSpPr>
          <p:nvPr/>
        </p:nvSpPr>
        <p:spPr>
          <a:xfrm>
            <a:off x="4648200" y="1620502"/>
            <a:ext cx="4038600" cy="20361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lang="en-US" sz="2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  <a:ea typeface="+mn-ea"/>
                <a:cs typeface="+mn-cs"/>
              </a:defRPr>
            </a:lvl1pPr>
            <a:lvl2pPr marL="342900" indent="-342900" algn="l" defTabSz="914400" rtl="0" eaLnBrk="1" latinLnBrk="0" hangingPunct="1">
              <a:spcBef>
                <a:spcPts val="0"/>
              </a:spcBef>
              <a:buFont typeface="Times New Roman" pitchFamily="18" charset="0"/>
              <a:buChar char="→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b="1" i="1" dirty="0"/>
              <a:t>How do we judge whether a schedule is correct?</a:t>
            </a:r>
          </a:p>
          <a:p>
            <a:endParaRPr lang="en-US" sz="1200" dirty="0"/>
          </a:p>
          <a:p>
            <a:r>
              <a:rPr lang="en-US" dirty="0"/>
              <a:t>If the schedule is </a:t>
            </a:r>
            <a:r>
              <a:rPr lang="en-US" b="1" u="sng" dirty="0"/>
              <a:t>equivalent</a:t>
            </a:r>
            <a:r>
              <a:rPr lang="en-US" dirty="0"/>
              <a:t> to some </a:t>
            </a:r>
            <a:r>
              <a:rPr lang="en-US" b="1" u="sng" dirty="0"/>
              <a:t>serial execution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21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Properties Of Schedules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Serial Schedule</a:t>
            </a:r>
          </a:p>
          <a:p>
            <a:pPr lvl="1"/>
            <a:r>
              <a:rPr lang="en-US" dirty="0"/>
              <a:t>A schedule that does not interleave the actions of different transactions.</a:t>
            </a:r>
          </a:p>
          <a:p>
            <a:endParaRPr lang="en-US" sz="1200" dirty="0"/>
          </a:p>
          <a:p>
            <a:r>
              <a:rPr lang="en-US" b="1" dirty="0"/>
              <a:t>Equivalent Schedules</a:t>
            </a:r>
          </a:p>
          <a:p>
            <a:pPr lvl="1"/>
            <a:r>
              <a:rPr lang="en-US" dirty="0"/>
              <a:t>For any database state, the effect of executing the first schedule is identical to the effect of executing the second schedule.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E681CBD-62C5-B6A3-04C4-9598D64F99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97DD1AB5-42BA-4E8A-BFEE-435884E16AAB}" type="slidenum">
              <a:rPr lang="en-US" smtClean="0"/>
              <a:pPr algn="r"/>
              <a:t>27</a:t>
            </a:fld>
            <a:endParaRPr lang="en-US" dirty="0"/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id="{B1DEAA7E-D9AE-E0BC-3010-50B092667EE7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-7146"/>
            <a:ext cx="457181" cy="597694"/>
            <a:chOff x="8508581" y="-9527"/>
            <a:chExt cx="609624" cy="796925"/>
          </a:xfrm>
        </p:grpSpPr>
        <p:sp>
          <p:nvSpPr>
            <p:cNvPr id="3" name="Chevron 7">
              <a:extLst>
                <a:ext uri="{FF2B5EF4-FFF2-40B4-BE49-F238E27FC236}">
                  <a16:creationId xmlns:a16="http://schemas.microsoft.com/office/drawing/2014/main" id="{C99BE6EB-D394-E35E-6D4D-1E3F6FB4FEB8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8414930" y="84124"/>
              <a:ext cx="796925" cy="609624"/>
            </a:xfrm>
            <a:custGeom>
              <a:avLst/>
              <a:gdLst>
                <a:gd name="T0" fmla="*/ 0 w 619125"/>
                <a:gd name="T1" fmla="*/ 0 h 609600"/>
                <a:gd name="T2" fmla="*/ 614368 w 619125"/>
                <a:gd name="T3" fmla="*/ 2 h 609600"/>
                <a:gd name="T4" fmla="*/ 619125 w 619125"/>
                <a:gd name="T5" fmla="*/ 2578 h 609600"/>
                <a:gd name="T6" fmla="*/ 0 w 619125"/>
                <a:gd name="T7" fmla="*/ 2578 h 609600"/>
                <a:gd name="T8" fmla="*/ 171450 w 619125"/>
                <a:gd name="T9" fmla="*/ 1249 h 609600"/>
                <a:gd name="T10" fmla="*/ 0 w 619125"/>
                <a:gd name="T11" fmla="*/ 0 h 609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19125" h="609600">
                  <a:moveTo>
                    <a:pt x="0" y="0"/>
                  </a:moveTo>
                  <a:lnTo>
                    <a:pt x="614368" y="6"/>
                  </a:lnTo>
                  <a:cubicBezTo>
                    <a:pt x="615954" y="203204"/>
                    <a:pt x="617539" y="406402"/>
                    <a:pt x="619125" y="609600"/>
                  </a:cubicBezTo>
                  <a:lnTo>
                    <a:pt x="0" y="609600"/>
                  </a:lnTo>
                  <a:lnTo>
                    <a:pt x="171450" y="2952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cap="flat" cmpd="sng" algn="ctr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triangle" w="med" len="med"/>
                </a14:hiddenLine>
              </a:ext>
            </a:extLst>
          </p:spPr>
          <p:txBody>
            <a:bodyPr wrap="none" anchor="ctr"/>
            <a:lstStyle/>
            <a:p>
              <a:endParaRPr lang="en-US" sz="1600">
                <a:latin typeface="Proxima Nova Rg" panose="02000506030000020004" pitchFamily="50" charset="0"/>
              </a:endParaRPr>
            </a:p>
          </p:txBody>
        </p:sp>
        <p:sp>
          <p:nvSpPr>
            <p:cNvPr id="4" name="TextBox 8">
              <a:extLst>
                <a:ext uri="{FF2B5EF4-FFF2-40B4-BE49-F238E27FC236}">
                  <a16:creationId xmlns:a16="http://schemas.microsoft.com/office/drawing/2014/main" id="{FDF5EBE6-BCD4-614B-D060-43BD6942B8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33571" y="0"/>
              <a:ext cx="559650" cy="574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u="none" dirty="0">
                  <a:solidFill>
                    <a:schemeClr val="bg1"/>
                  </a:solidFill>
                  <a:latin typeface="Lato Black" panose="020F0A02020204030203" pitchFamily="34" charset="0"/>
                </a:rPr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09986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Properties Of Schedules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Serializable Schedule</a:t>
            </a:r>
          </a:p>
          <a:p>
            <a:pPr lvl="1"/>
            <a:r>
              <a:rPr lang="en-US" dirty="0"/>
              <a:t>A schedule that is equivalent to some serial execution of the transactions.</a:t>
            </a:r>
          </a:p>
          <a:p>
            <a:pPr lvl="1"/>
            <a:r>
              <a:rPr lang="en-US" dirty="0"/>
              <a:t>If each transaction preserves consistency, every serializable schedule preserves consistency.</a:t>
            </a:r>
          </a:p>
          <a:p>
            <a:pPr>
              <a:spcBef>
                <a:spcPts val="1800"/>
              </a:spcBef>
            </a:pPr>
            <a:r>
              <a:rPr lang="en-US" dirty="0"/>
              <a:t>Serializability is a less intuitive notion of correctness compared to </a:t>
            </a:r>
            <a:r>
              <a:rPr lang="en-US" dirty="0" err="1"/>
              <a:t>txn</a:t>
            </a:r>
            <a:r>
              <a:rPr lang="en-US" dirty="0"/>
              <a:t> initiation time or commit order, but it provides the DBMS with more flexibility in scheduling operations.</a:t>
            </a:r>
          </a:p>
          <a:p>
            <a:pPr lvl="1"/>
            <a:r>
              <a:rPr lang="en-US" dirty="0"/>
              <a:t>More flexibility means better parallelism.</a:t>
            </a:r>
          </a:p>
          <a:p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C1730209-DC18-2E93-0ED5-3FC009454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97DD1AB5-42BA-4E8A-BFEE-435884E16AAB}" type="slidenum">
              <a:rPr lang="en-US" smtClean="0"/>
              <a:pPr algn="r"/>
              <a:t>28</a:t>
            </a:fld>
            <a:endParaRPr lang="en-US" dirty="0"/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id="{C1EC8E7A-1370-A4DF-25E1-760D86095607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-7146"/>
            <a:ext cx="457181" cy="597694"/>
            <a:chOff x="8508581" y="-9527"/>
            <a:chExt cx="609624" cy="796925"/>
          </a:xfrm>
          <a:solidFill>
            <a:schemeClr val="accent1"/>
          </a:solidFill>
        </p:grpSpPr>
        <p:sp>
          <p:nvSpPr>
            <p:cNvPr id="3" name="Chevron 7">
              <a:extLst>
                <a:ext uri="{FF2B5EF4-FFF2-40B4-BE49-F238E27FC236}">
                  <a16:creationId xmlns:a16="http://schemas.microsoft.com/office/drawing/2014/main" id="{34209B65-FA8B-9BC9-60D6-0C9CCAE4952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8414930" y="84124"/>
              <a:ext cx="796925" cy="609624"/>
            </a:xfrm>
            <a:custGeom>
              <a:avLst/>
              <a:gdLst>
                <a:gd name="T0" fmla="*/ 0 w 619125"/>
                <a:gd name="T1" fmla="*/ 0 h 609600"/>
                <a:gd name="T2" fmla="*/ 614368 w 619125"/>
                <a:gd name="T3" fmla="*/ 2 h 609600"/>
                <a:gd name="T4" fmla="*/ 619125 w 619125"/>
                <a:gd name="T5" fmla="*/ 2578 h 609600"/>
                <a:gd name="T6" fmla="*/ 0 w 619125"/>
                <a:gd name="T7" fmla="*/ 2578 h 609600"/>
                <a:gd name="T8" fmla="*/ 171450 w 619125"/>
                <a:gd name="T9" fmla="*/ 1249 h 609600"/>
                <a:gd name="T10" fmla="*/ 0 w 619125"/>
                <a:gd name="T11" fmla="*/ 0 h 609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19125" h="609600">
                  <a:moveTo>
                    <a:pt x="0" y="0"/>
                  </a:moveTo>
                  <a:lnTo>
                    <a:pt x="614368" y="6"/>
                  </a:lnTo>
                  <a:cubicBezTo>
                    <a:pt x="615954" y="203204"/>
                    <a:pt x="617539" y="406402"/>
                    <a:pt x="619125" y="609600"/>
                  </a:cubicBezTo>
                  <a:lnTo>
                    <a:pt x="0" y="609600"/>
                  </a:lnTo>
                  <a:lnTo>
                    <a:pt x="171450" y="29527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8575" cap="flat" cmpd="sng" algn="ctr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triangle" w="med" len="med"/>
                </a14:hiddenLine>
              </a:ext>
            </a:extLst>
          </p:spPr>
          <p:txBody>
            <a:bodyPr wrap="none" anchor="ctr"/>
            <a:lstStyle/>
            <a:p>
              <a:endParaRPr lang="en-US" sz="1600">
                <a:latin typeface="Proxima Nova Rg" panose="02000506030000020004" pitchFamily="50" charset="0"/>
              </a:endParaRPr>
            </a:p>
          </p:txBody>
        </p:sp>
        <p:sp>
          <p:nvSpPr>
            <p:cNvPr id="4" name="TextBox 8">
              <a:extLst>
                <a:ext uri="{FF2B5EF4-FFF2-40B4-BE49-F238E27FC236}">
                  <a16:creationId xmlns:a16="http://schemas.microsoft.com/office/drawing/2014/main" id="{EF15E55F-0E85-1B4C-8C83-00B272A99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33571" y="0"/>
              <a:ext cx="559650" cy="57451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u="none" dirty="0">
                  <a:solidFill>
                    <a:schemeClr val="bg1"/>
                  </a:solidFill>
                  <a:latin typeface="Lato Black" panose="020F0A02020204030203" pitchFamily="34" charset="0"/>
                </a:rPr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545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Conflicting Operations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a formal notion of equivalence that can be implemented efficiently based on the notion of “conflicting” operations.</a:t>
            </a:r>
            <a:endParaRPr lang="en-US" sz="1200" dirty="0"/>
          </a:p>
          <a:p>
            <a:r>
              <a:rPr lang="en-US" dirty="0"/>
              <a:t>Two operations </a:t>
            </a:r>
            <a:r>
              <a:rPr lang="en-US" b="1" u="sng" dirty="0"/>
              <a:t>conflict</a:t>
            </a:r>
            <a:r>
              <a:rPr lang="en-US" dirty="0"/>
              <a:t> if:</a:t>
            </a:r>
          </a:p>
          <a:p>
            <a:pPr lvl="1"/>
            <a:r>
              <a:rPr lang="en-US" dirty="0"/>
              <a:t>They are by different transactions, </a:t>
            </a:r>
          </a:p>
          <a:p>
            <a:pPr lvl="1"/>
            <a:r>
              <a:rPr lang="en-US" dirty="0"/>
              <a:t>They are on the same object and one of them is a write.</a:t>
            </a:r>
            <a:endParaRPr lang="en-US" sz="1200" dirty="0"/>
          </a:p>
          <a:p>
            <a:endParaRPr lang="en-US" sz="1200" b="1" dirty="0"/>
          </a:p>
          <a:p>
            <a:r>
              <a:rPr lang="en-US" b="1" dirty="0"/>
              <a:t>Interleaved Execution Anomalies</a:t>
            </a:r>
          </a:p>
          <a:p>
            <a:pPr lvl="1"/>
            <a:r>
              <a:rPr lang="en-US" dirty="0"/>
              <a:t>Unrepeatable Read (</a:t>
            </a:r>
            <a:r>
              <a:rPr lang="en-US" b="1" dirty="0"/>
              <a:t>Read-Write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Dirty Read (</a:t>
            </a:r>
            <a:r>
              <a:rPr lang="en-US" b="1" dirty="0"/>
              <a:t>Write-Read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Lost Update (</a:t>
            </a:r>
            <a:r>
              <a:rPr lang="en-US" b="1" dirty="0"/>
              <a:t>Write-Write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Phantom Reads (Scan-Write)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Write-Skew (Read-Write)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01D7CEA-E9A3-26EA-B454-BD33834586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97DD1AB5-42BA-4E8A-BFEE-435884E16AAB}" type="slidenum">
              <a:rPr lang="en-US" smtClean="0"/>
              <a:pPr algn="r"/>
              <a:t>29</a:t>
            </a:fld>
            <a:endParaRPr lang="en-US" dirty="0"/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id="{F1372AF1-46F6-EB9C-C195-6B6E27D0C4F8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-7146"/>
            <a:ext cx="457181" cy="597694"/>
            <a:chOff x="8508581" y="-9527"/>
            <a:chExt cx="609624" cy="796925"/>
          </a:xfrm>
          <a:solidFill>
            <a:schemeClr val="accent1"/>
          </a:solidFill>
        </p:grpSpPr>
        <p:sp>
          <p:nvSpPr>
            <p:cNvPr id="3" name="Chevron 7">
              <a:extLst>
                <a:ext uri="{FF2B5EF4-FFF2-40B4-BE49-F238E27FC236}">
                  <a16:creationId xmlns:a16="http://schemas.microsoft.com/office/drawing/2014/main" id="{FC602395-A751-F380-706E-588639F77C6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8414930" y="84124"/>
              <a:ext cx="796925" cy="609624"/>
            </a:xfrm>
            <a:custGeom>
              <a:avLst/>
              <a:gdLst>
                <a:gd name="T0" fmla="*/ 0 w 619125"/>
                <a:gd name="T1" fmla="*/ 0 h 609600"/>
                <a:gd name="T2" fmla="*/ 614368 w 619125"/>
                <a:gd name="T3" fmla="*/ 2 h 609600"/>
                <a:gd name="T4" fmla="*/ 619125 w 619125"/>
                <a:gd name="T5" fmla="*/ 2578 h 609600"/>
                <a:gd name="T6" fmla="*/ 0 w 619125"/>
                <a:gd name="T7" fmla="*/ 2578 h 609600"/>
                <a:gd name="T8" fmla="*/ 171450 w 619125"/>
                <a:gd name="T9" fmla="*/ 1249 h 609600"/>
                <a:gd name="T10" fmla="*/ 0 w 619125"/>
                <a:gd name="T11" fmla="*/ 0 h 609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19125" h="609600">
                  <a:moveTo>
                    <a:pt x="0" y="0"/>
                  </a:moveTo>
                  <a:lnTo>
                    <a:pt x="614368" y="6"/>
                  </a:lnTo>
                  <a:cubicBezTo>
                    <a:pt x="615954" y="203204"/>
                    <a:pt x="617539" y="406402"/>
                    <a:pt x="619125" y="609600"/>
                  </a:cubicBezTo>
                  <a:lnTo>
                    <a:pt x="0" y="609600"/>
                  </a:lnTo>
                  <a:lnTo>
                    <a:pt x="171450" y="29527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8575" cap="flat" cmpd="sng" algn="ctr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triangle" w="med" len="med"/>
                </a14:hiddenLine>
              </a:ext>
            </a:extLst>
          </p:spPr>
          <p:txBody>
            <a:bodyPr wrap="none" anchor="ctr"/>
            <a:lstStyle/>
            <a:p>
              <a:endParaRPr lang="en-US" sz="1600">
                <a:latin typeface="Proxima Nova Rg" panose="02000506030000020004" pitchFamily="50" charset="0"/>
              </a:endParaRPr>
            </a:p>
          </p:txBody>
        </p:sp>
        <p:sp>
          <p:nvSpPr>
            <p:cNvPr id="4" name="TextBox 8">
              <a:extLst>
                <a:ext uri="{FF2B5EF4-FFF2-40B4-BE49-F238E27FC236}">
                  <a16:creationId xmlns:a16="http://schemas.microsoft.com/office/drawing/2014/main" id="{9A88EB7E-6021-A61D-D665-9D7D7532B8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33571" y="0"/>
              <a:ext cx="559650" cy="57451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u="none" dirty="0">
                  <a:solidFill>
                    <a:schemeClr val="bg1"/>
                  </a:solidFill>
                  <a:latin typeface="Lato Black" panose="020F0A02020204030203" pitchFamily="34" charset="0"/>
                </a:rPr>
                <a:t>I</a:t>
              </a:r>
            </a:p>
          </p:txBody>
        </p:sp>
      </p:grpSp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C62B6A67-FAC8-8AD1-634C-175B0AF88ACB}"/>
              </a:ext>
            </a:extLst>
          </p:cNvPr>
          <p:cNvSpPr/>
          <p:nvPr/>
        </p:nvSpPr>
        <p:spPr>
          <a:xfrm>
            <a:off x="5074920" y="4400550"/>
            <a:ext cx="1097280" cy="27432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600" b="1" i="1" dirty="0"/>
              <a:t>Lecture #17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0A9BF96-15C7-7FFC-42E4-4157549A45F0}"/>
              </a:ext>
            </a:extLst>
          </p:cNvPr>
          <p:cNvSpPr/>
          <p:nvPr/>
        </p:nvSpPr>
        <p:spPr>
          <a:xfrm>
            <a:off x="4876800" y="4694463"/>
            <a:ext cx="1097280" cy="27432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600" b="1" i="1" dirty="0"/>
              <a:t>Lecture </a:t>
            </a:r>
            <a:r>
              <a:rPr lang="en-US" sz="1600" b="1" i="1"/>
              <a:t>#19</a:t>
            </a:r>
            <a:endParaRPr 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120333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"/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CC8D7B8-59DE-4DD9-BC8D-3A73843F283A}"/>
              </a:ext>
            </a:extLst>
          </p:cNvPr>
          <p:cNvSpPr/>
          <p:nvPr/>
        </p:nvSpPr>
        <p:spPr>
          <a:xfrm>
            <a:off x="4953000" y="1457525"/>
            <a:ext cx="3749040" cy="2834640"/>
          </a:xfrm>
          <a:prstGeom prst="roundRect">
            <a:avLst>
              <a:gd name="adj" fmla="val 4724"/>
            </a:avLst>
          </a:prstGeom>
          <a:solidFill>
            <a:srgbClr val="474866">
              <a:alpha val="50196"/>
            </a:srgbClr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tIns="0" rIns="45720" rtlCol="0" anchor="t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400" i="1" dirty="0">
                <a:latin typeface="Lato" panose="020F0502020204030203" pitchFamily="34" charset="0"/>
              </a:rPr>
              <a:t>Concurrency Control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4891174-E9AA-42DC-963D-C901F0FA430C}"/>
              </a:ext>
            </a:extLst>
          </p:cNvPr>
          <p:cNvSpPr/>
          <p:nvPr/>
        </p:nvSpPr>
        <p:spPr>
          <a:xfrm>
            <a:off x="5307265" y="3257550"/>
            <a:ext cx="3657600" cy="1828800"/>
          </a:xfrm>
          <a:prstGeom prst="roundRect">
            <a:avLst>
              <a:gd name="adj" fmla="val 6095"/>
            </a:avLst>
          </a:prstGeom>
          <a:solidFill>
            <a:srgbClr val="EF3E42">
              <a:alpha val="50196"/>
            </a:srgbClr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tIns="0" rIns="45720" rtlCol="0" anchor="t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400" i="1" dirty="0">
                <a:latin typeface="Lato" panose="020F0502020204030203" pitchFamily="34" charset="0"/>
              </a:rPr>
              <a:t>Recovery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26FC82-F2C5-48D1-9687-7BB155327857}"/>
              </a:ext>
            </a:extLst>
          </p:cNvPr>
          <p:cNvSpPr/>
          <p:nvPr/>
        </p:nvSpPr>
        <p:spPr>
          <a:xfrm>
            <a:off x="5486400" y="1316639"/>
            <a:ext cx="3048000" cy="461665"/>
          </a:xfrm>
          <a:prstGeom prst="rect">
            <a:avLst/>
          </a:prstGeom>
          <a:solidFill>
            <a:schemeClr val="accent6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Query Planning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FBBABA-2801-4BED-8552-39604EA926B7}"/>
              </a:ext>
            </a:extLst>
          </p:cNvPr>
          <p:cNvSpPr/>
          <p:nvPr/>
        </p:nvSpPr>
        <p:spPr>
          <a:xfrm>
            <a:off x="5486400" y="1852533"/>
            <a:ext cx="3048000" cy="461665"/>
          </a:xfrm>
          <a:prstGeom prst="rect">
            <a:avLst/>
          </a:prstGeom>
          <a:solidFill>
            <a:schemeClr val="accent6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Operator Execution</a:t>
            </a:r>
          </a:p>
        </p:txBody>
      </p:sp>
      <p:sp>
        <p:nvSpPr>
          <p:cNvPr id="15" name="Access Methods">
            <a:extLst>
              <a:ext uri="{FF2B5EF4-FFF2-40B4-BE49-F238E27FC236}">
                <a16:creationId xmlns:a16="http://schemas.microsoft.com/office/drawing/2014/main" id="{13B38E4A-B955-4B22-B600-1C05A9EB4BA9}"/>
              </a:ext>
            </a:extLst>
          </p:cNvPr>
          <p:cNvSpPr/>
          <p:nvPr/>
        </p:nvSpPr>
        <p:spPr>
          <a:xfrm>
            <a:off x="5486400" y="2388427"/>
            <a:ext cx="3048000" cy="461665"/>
          </a:xfrm>
          <a:prstGeom prst="rect">
            <a:avLst/>
          </a:prstGeom>
          <a:solidFill>
            <a:schemeClr val="accent6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Access Methods</a:t>
            </a:r>
          </a:p>
        </p:txBody>
      </p:sp>
      <p:sp>
        <p:nvSpPr>
          <p:cNvPr id="16" name="Buffer Pool">
            <a:extLst>
              <a:ext uri="{FF2B5EF4-FFF2-40B4-BE49-F238E27FC236}">
                <a16:creationId xmlns:a16="http://schemas.microsoft.com/office/drawing/2014/main" id="{33D60E42-DBF5-4595-A58E-0D0A42E7B001}"/>
              </a:ext>
            </a:extLst>
          </p:cNvPr>
          <p:cNvSpPr/>
          <p:nvPr/>
        </p:nvSpPr>
        <p:spPr>
          <a:xfrm>
            <a:off x="5486400" y="2924321"/>
            <a:ext cx="3048000" cy="461665"/>
          </a:xfrm>
          <a:prstGeom prst="rect">
            <a:avLst/>
          </a:prstGeom>
          <a:solidFill>
            <a:schemeClr val="accent6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Buffer Pool Manager</a:t>
            </a:r>
          </a:p>
        </p:txBody>
      </p:sp>
      <p:sp>
        <p:nvSpPr>
          <p:cNvPr id="17" name="Disk Manager">
            <a:extLst>
              <a:ext uri="{FF2B5EF4-FFF2-40B4-BE49-F238E27FC236}">
                <a16:creationId xmlns:a16="http://schemas.microsoft.com/office/drawing/2014/main" id="{B5319F1C-921A-498F-B811-A8A992C8C001}"/>
              </a:ext>
            </a:extLst>
          </p:cNvPr>
          <p:cNvSpPr/>
          <p:nvPr/>
        </p:nvSpPr>
        <p:spPr>
          <a:xfrm>
            <a:off x="5486400" y="3467578"/>
            <a:ext cx="3048000" cy="461665"/>
          </a:xfrm>
          <a:prstGeom prst="rect">
            <a:avLst/>
          </a:prstGeom>
          <a:solidFill>
            <a:schemeClr val="accent6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Disk Manager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B31F69-7A8D-4878-8DC7-1D88DE058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Status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5EF8C3-F74A-417C-A5AB-98C9BB30C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50"/>
            <a:ext cx="4754880" cy="3657600"/>
          </a:xfrm>
        </p:spPr>
        <p:txBody>
          <a:bodyPr/>
          <a:lstStyle/>
          <a:p>
            <a:r>
              <a:rPr lang="en-US" dirty="0"/>
              <a:t>A DBMS’s concurrency control and recovery components permeate throughout the design of its entire architecture.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9C6A1B94-0197-1846-F751-465C43520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97DD1AB5-42BA-4E8A-BFEE-435884E16AAB}" type="slidenum">
              <a:rPr lang="en-US" smtClean="0"/>
              <a:pPr algn="r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40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71605E-6 L 3.33333E-6 -0.0688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5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3951E-6 L 3.33333E-6 0.20926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46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60494E-6 L 3.33333E-6 0.15062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53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3.33333E-6 0.05833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11">
            <a:extLst>
              <a:ext uri="{FF2B5EF4-FFF2-40B4-BE49-F238E27FC236}">
                <a16:creationId xmlns:a16="http://schemas.microsoft.com/office/drawing/2014/main" id="{702FF639-A666-448D-80D9-1A60C23320FE}"/>
              </a:ext>
            </a:extLst>
          </p:cNvPr>
          <p:cNvSpPr/>
          <p:nvPr/>
        </p:nvSpPr>
        <p:spPr bwMode="auto">
          <a:xfrm>
            <a:off x="3337323" y="2114550"/>
            <a:ext cx="2469356" cy="257175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noFill/>
            <a:prstDash val="sysDash"/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350">
              <a:latin typeface="Times New Roman" pitchFamily="-112" charset="0"/>
            </a:endParaRPr>
          </a:p>
        </p:txBody>
      </p:sp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Read-Write Conflicts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Unrepeatable Read:</a:t>
            </a:r>
            <a:r>
              <a:rPr lang="en-US" dirty="0"/>
              <a:t> </a:t>
            </a:r>
            <a:r>
              <a:rPr lang="en-US" dirty="0" err="1"/>
              <a:t>Txn</a:t>
            </a:r>
            <a:r>
              <a:rPr lang="en-US" dirty="0"/>
              <a:t> gets different values when reading the same object multiple times.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A56B9E7-7F3E-2EA9-5746-7B4F6C28A7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97DD1AB5-42BA-4E8A-BFEE-435884E16AAB}" type="slidenum">
              <a:rPr lang="en-US" smtClean="0"/>
              <a:pPr algn="r"/>
              <a:t>30</a:t>
            </a:fld>
            <a:endParaRPr lang="en-US" dirty="0"/>
          </a:p>
        </p:txBody>
      </p:sp>
      <p:grpSp>
        <p:nvGrpSpPr>
          <p:cNvPr id="60425" name="Group 35"/>
          <p:cNvGrpSpPr>
            <a:grpSpLocks/>
          </p:cNvGrpSpPr>
          <p:nvPr/>
        </p:nvGrpSpPr>
        <p:grpSpPr bwMode="auto">
          <a:xfrm>
            <a:off x="3477816" y="2514601"/>
            <a:ext cx="2188369" cy="2000250"/>
            <a:chOff x="914399" y="2209243"/>
            <a:chExt cx="2919331" cy="2667557"/>
          </a:xfrm>
        </p:grpSpPr>
        <p:sp>
          <p:nvSpPr>
            <p:cNvPr id="32" name="Text Box 4"/>
            <p:cNvSpPr txBox="1">
              <a:spLocks noChangeArrowheads="1"/>
            </p:cNvSpPr>
            <p:nvPr/>
          </p:nvSpPr>
          <p:spPr bwMode="auto">
            <a:xfrm>
              <a:off x="914399" y="2209243"/>
              <a:ext cx="1462842" cy="266755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646464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BEGIN</a:t>
              </a: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R(A)</a:t>
              </a:r>
            </a:p>
            <a:p>
              <a:pPr eaLnBrk="0" hangingPunct="0">
                <a:lnSpc>
                  <a:spcPct val="90000"/>
                </a:lnSpc>
                <a:defRPr/>
              </a:pPr>
              <a:endParaRPr lang="en-US" sz="1600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  <a:p>
              <a:pPr eaLnBrk="0" hangingPunct="0">
                <a:lnSpc>
                  <a:spcPct val="90000"/>
                </a:lnSpc>
                <a:defRPr/>
              </a:pPr>
              <a:endParaRPr lang="en-US" sz="1600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  <a:p>
              <a:pPr eaLnBrk="0" hangingPunct="0">
                <a:lnSpc>
                  <a:spcPct val="90000"/>
                </a:lnSpc>
                <a:defRPr/>
              </a:pPr>
              <a:endParaRPr lang="en-US" sz="1600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  <a:p>
              <a:pPr eaLnBrk="0" hangingPunct="0">
                <a:lnSpc>
                  <a:spcPct val="90000"/>
                </a:lnSpc>
                <a:defRPr/>
              </a:pPr>
              <a:endParaRPr lang="en-US" sz="1600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R(A)</a:t>
              </a: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COMMIT</a:t>
              </a:r>
            </a:p>
          </p:txBody>
        </p:sp>
        <p:sp>
          <p:nvSpPr>
            <p:cNvPr id="37" name="Text Box 4"/>
            <p:cNvSpPr txBox="1">
              <a:spLocks noChangeArrowheads="1"/>
            </p:cNvSpPr>
            <p:nvPr/>
          </p:nvSpPr>
          <p:spPr bwMode="auto">
            <a:xfrm>
              <a:off x="2370887" y="2209243"/>
              <a:ext cx="1462843" cy="266755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646464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1600" b="1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  <a:p>
              <a:pPr eaLnBrk="0" hangingPunct="0">
                <a:lnSpc>
                  <a:spcPct val="90000"/>
                </a:lnSpc>
                <a:defRPr/>
              </a:pPr>
              <a:endParaRPr lang="en-US" sz="1600" b="1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BEGIN</a:t>
              </a: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R(A)</a:t>
              </a: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W(A)</a:t>
              </a: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COMMIT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1600200" y="30099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Arrow Connector 2"/>
          <p:cNvCxnSpPr>
            <a:cxnSpLocks noChangeShapeType="1"/>
          </p:cNvCxnSpPr>
          <p:nvPr/>
        </p:nvCxnSpPr>
        <p:spPr bwMode="auto">
          <a:xfrm>
            <a:off x="2876548" y="3059321"/>
            <a:ext cx="0" cy="760809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2622879" y="2709721"/>
            <a:ext cx="3847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r>
              <a:rPr lang="en-US" sz="2000" b="1" u="none" dirty="0">
                <a:solidFill>
                  <a:schemeClr val="accent1"/>
                </a:solidFill>
                <a:latin typeface="Inconsolata" panose="00000509000000000000" pitchFamily="49" charset="0"/>
              </a:rPr>
              <a:t>$10</a:t>
            </a:r>
          </a:p>
        </p:txBody>
      </p:sp>
      <p:sp>
        <p:nvSpPr>
          <p:cNvPr id="24" name="Right Arrow 14"/>
          <p:cNvSpPr>
            <a:spLocks noChangeArrowheads="1"/>
          </p:cNvSpPr>
          <p:nvPr/>
        </p:nvSpPr>
        <p:spPr bwMode="auto">
          <a:xfrm rot="10800000">
            <a:off x="3069644" y="2748388"/>
            <a:ext cx="457200" cy="274320"/>
          </a:xfrm>
          <a:prstGeom prst="rightArrow">
            <a:avLst>
              <a:gd name="adj1" fmla="val 50000"/>
              <a:gd name="adj2" fmla="val 50087"/>
            </a:avLst>
          </a:prstGeom>
          <a:solidFill>
            <a:schemeClr val="accent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sp>
        <p:nvSpPr>
          <p:cNvPr id="27" name="TextBox 13"/>
          <p:cNvSpPr txBox="1">
            <a:spLocks noChangeArrowheads="1"/>
          </p:cNvSpPr>
          <p:nvPr/>
        </p:nvSpPr>
        <p:spPr bwMode="auto">
          <a:xfrm>
            <a:off x="6095485" y="3117049"/>
            <a:ext cx="3847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r>
              <a:rPr lang="en-US" sz="2000" b="1" u="none" dirty="0">
                <a:solidFill>
                  <a:schemeClr val="accent1"/>
                </a:solidFill>
                <a:latin typeface="Inconsolata" panose="00000509000000000000" pitchFamily="49" charset="0"/>
              </a:rPr>
              <a:t>$10</a:t>
            </a:r>
          </a:p>
        </p:txBody>
      </p:sp>
      <p:sp>
        <p:nvSpPr>
          <p:cNvPr id="28" name="Right Arrow 14"/>
          <p:cNvSpPr>
            <a:spLocks noChangeArrowheads="1"/>
          </p:cNvSpPr>
          <p:nvPr/>
        </p:nvSpPr>
        <p:spPr bwMode="auto">
          <a:xfrm>
            <a:off x="5562600" y="3162300"/>
            <a:ext cx="457200" cy="274320"/>
          </a:xfrm>
          <a:prstGeom prst="rightArrow">
            <a:avLst>
              <a:gd name="adj1" fmla="val 50000"/>
              <a:gd name="adj2" fmla="val 49917"/>
            </a:avLst>
          </a:prstGeom>
          <a:solidFill>
            <a:schemeClr val="accent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sp>
        <p:nvSpPr>
          <p:cNvPr id="30" name="Right Arrow 14"/>
          <p:cNvSpPr>
            <a:spLocks noChangeArrowheads="1"/>
          </p:cNvSpPr>
          <p:nvPr/>
        </p:nvSpPr>
        <p:spPr bwMode="auto">
          <a:xfrm rot="10800000">
            <a:off x="5562600" y="3417956"/>
            <a:ext cx="457200" cy="274320"/>
          </a:xfrm>
          <a:prstGeom prst="rightArrow">
            <a:avLst>
              <a:gd name="adj1" fmla="val 50000"/>
              <a:gd name="adj2" fmla="val 49917"/>
            </a:avLst>
          </a:prstGeom>
          <a:solidFill>
            <a:srgbClr val="2C6BD8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sp>
        <p:nvSpPr>
          <p:cNvPr id="31" name="TextBox 13"/>
          <p:cNvSpPr txBox="1">
            <a:spLocks noChangeArrowheads="1"/>
          </p:cNvSpPr>
          <p:nvPr/>
        </p:nvSpPr>
        <p:spPr bwMode="auto">
          <a:xfrm>
            <a:off x="6095485" y="3406687"/>
            <a:ext cx="3847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r>
              <a:rPr lang="en-US" sz="2000" b="1" u="none" dirty="0">
                <a:solidFill>
                  <a:srgbClr val="2C6BD8"/>
                </a:solidFill>
                <a:latin typeface="Inconsolata" panose="00000509000000000000" pitchFamily="49" charset="0"/>
              </a:rPr>
              <a:t>$19</a:t>
            </a:r>
          </a:p>
        </p:txBody>
      </p:sp>
      <p:sp>
        <p:nvSpPr>
          <p:cNvPr id="34" name="TextBox 13"/>
          <p:cNvSpPr txBox="1">
            <a:spLocks noChangeArrowheads="1"/>
          </p:cNvSpPr>
          <p:nvPr/>
        </p:nvSpPr>
        <p:spPr bwMode="auto">
          <a:xfrm>
            <a:off x="2622879" y="3828293"/>
            <a:ext cx="3847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r>
              <a:rPr lang="en-US" sz="2000" b="1" u="none" dirty="0">
                <a:solidFill>
                  <a:srgbClr val="2C6BD8"/>
                </a:solidFill>
                <a:latin typeface="Inconsolata" panose="00000509000000000000" pitchFamily="49" charset="0"/>
              </a:rPr>
              <a:t>$19</a:t>
            </a:r>
          </a:p>
        </p:txBody>
      </p:sp>
      <p:sp>
        <p:nvSpPr>
          <p:cNvPr id="35" name="Right Arrow 14"/>
          <p:cNvSpPr>
            <a:spLocks noChangeArrowheads="1"/>
          </p:cNvSpPr>
          <p:nvPr/>
        </p:nvSpPr>
        <p:spPr bwMode="auto">
          <a:xfrm rot="10800000">
            <a:off x="3069644" y="3863489"/>
            <a:ext cx="457200" cy="274320"/>
          </a:xfrm>
          <a:prstGeom prst="rightArrow">
            <a:avLst>
              <a:gd name="adj1" fmla="val 50000"/>
              <a:gd name="adj2" fmla="val 50087"/>
            </a:avLst>
          </a:prstGeom>
          <a:solidFill>
            <a:srgbClr val="2C6BD8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sp>
        <p:nvSpPr>
          <p:cNvPr id="29" name="TextBox 15">
            <a:extLst>
              <a:ext uri="{FF2B5EF4-FFF2-40B4-BE49-F238E27FC236}">
                <a16:creationId xmlns:a16="http://schemas.microsoft.com/office/drawing/2014/main" id="{CF567299-3641-42FC-96BB-B682F205F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8180" y="2129790"/>
            <a:ext cx="3770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T</a:t>
            </a:r>
            <a:r>
              <a:rPr lang="en-US" b="1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1</a:t>
            </a:r>
          </a:p>
        </p:txBody>
      </p:sp>
      <p:sp>
        <p:nvSpPr>
          <p:cNvPr id="38" name="TextBox 15">
            <a:extLst>
              <a:ext uri="{FF2B5EF4-FFF2-40B4-BE49-F238E27FC236}">
                <a16:creationId xmlns:a16="http://schemas.microsoft.com/office/drawing/2014/main" id="{C4D0EFAE-0123-43ED-AF4F-6AE2A5836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8793" y="2151221"/>
            <a:ext cx="3770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T</a:t>
            </a:r>
            <a:r>
              <a:rPr lang="en-US" b="1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2</a:t>
            </a:r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id="{BB1C7908-7AD4-7304-272D-6068B6BB3E25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-7146"/>
            <a:ext cx="457181" cy="597694"/>
            <a:chOff x="8508581" y="-9527"/>
            <a:chExt cx="609624" cy="796925"/>
          </a:xfrm>
          <a:solidFill>
            <a:schemeClr val="accent1"/>
          </a:solidFill>
        </p:grpSpPr>
        <p:sp>
          <p:nvSpPr>
            <p:cNvPr id="3" name="Chevron 7">
              <a:extLst>
                <a:ext uri="{FF2B5EF4-FFF2-40B4-BE49-F238E27FC236}">
                  <a16:creationId xmlns:a16="http://schemas.microsoft.com/office/drawing/2014/main" id="{77376711-01E9-7BEC-CB83-477E27D64EF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8414930" y="84124"/>
              <a:ext cx="796925" cy="609624"/>
            </a:xfrm>
            <a:custGeom>
              <a:avLst/>
              <a:gdLst>
                <a:gd name="T0" fmla="*/ 0 w 619125"/>
                <a:gd name="T1" fmla="*/ 0 h 609600"/>
                <a:gd name="T2" fmla="*/ 614368 w 619125"/>
                <a:gd name="T3" fmla="*/ 2 h 609600"/>
                <a:gd name="T4" fmla="*/ 619125 w 619125"/>
                <a:gd name="T5" fmla="*/ 2578 h 609600"/>
                <a:gd name="T6" fmla="*/ 0 w 619125"/>
                <a:gd name="T7" fmla="*/ 2578 h 609600"/>
                <a:gd name="T8" fmla="*/ 171450 w 619125"/>
                <a:gd name="T9" fmla="*/ 1249 h 609600"/>
                <a:gd name="T10" fmla="*/ 0 w 619125"/>
                <a:gd name="T11" fmla="*/ 0 h 609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19125" h="609600">
                  <a:moveTo>
                    <a:pt x="0" y="0"/>
                  </a:moveTo>
                  <a:lnTo>
                    <a:pt x="614368" y="6"/>
                  </a:lnTo>
                  <a:cubicBezTo>
                    <a:pt x="615954" y="203204"/>
                    <a:pt x="617539" y="406402"/>
                    <a:pt x="619125" y="609600"/>
                  </a:cubicBezTo>
                  <a:lnTo>
                    <a:pt x="0" y="609600"/>
                  </a:lnTo>
                  <a:lnTo>
                    <a:pt x="171450" y="29527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8575" cap="flat" cmpd="sng" algn="ctr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triangle" w="med" len="med"/>
                </a14:hiddenLine>
              </a:ext>
            </a:extLst>
          </p:spPr>
          <p:txBody>
            <a:bodyPr wrap="none" anchor="ctr"/>
            <a:lstStyle/>
            <a:p>
              <a:endParaRPr lang="en-US" sz="1600">
                <a:latin typeface="Proxima Nova Rg" panose="02000506030000020004" pitchFamily="50" charset="0"/>
              </a:endParaRPr>
            </a:p>
          </p:txBody>
        </p:sp>
        <p:sp>
          <p:nvSpPr>
            <p:cNvPr id="4" name="TextBox 8">
              <a:extLst>
                <a:ext uri="{FF2B5EF4-FFF2-40B4-BE49-F238E27FC236}">
                  <a16:creationId xmlns:a16="http://schemas.microsoft.com/office/drawing/2014/main" id="{B75911B2-3908-4204-83AA-FA748B4190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33571" y="0"/>
              <a:ext cx="559650" cy="57451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u="none" dirty="0">
                  <a:solidFill>
                    <a:schemeClr val="bg1"/>
                  </a:solidFill>
                  <a:latin typeface="Lato Black" panose="020F0A02020204030203" pitchFamily="34" charset="0"/>
                </a:rPr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500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7" grpId="0"/>
      <p:bldP spid="28" grpId="0" animBg="1"/>
      <p:bldP spid="30" grpId="0" animBg="1"/>
      <p:bldP spid="31" grpId="0"/>
      <p:bldP spid="34" grpId="0"/>
      <p:bldP spid="3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3337323" y="2117586"/>
            <a:ext cx="2469356" cy="257175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noFill/>
            <a:prstDash val="sysDash"/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350">
              <a:latin typeface="Times New Roman" pitchFamily="-112" charset="0"/>
            </a:endParaRPr>
          </a:p>
        </p:txBody>
      </p:sp>
      <p:sp>
        <p:nvSpPr>
          <p:cNvPr id="5939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Write-Read Conflicts</a:t>
            </a:r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Dirty Read:</a:t>
            </a:r>
            <a:r>
              <a:rPr lang="en-US" dirty="0"/>
              <a:t> One </a:t>
            </a:r>
            <a:r>
              <a:rPr lang="en-US" dirty="0" err="1"/>
              <a:t>txn</a:t>
            </a:r>
            <a:r>
              <a:rPr lang="en-US" dirty="0"/>
              <a:t> reads data written by another </a:t>
            </a:r>
            <a:r>
              <a:rPr lang="en-US" dirty="0" err="1"/>
              <a:t>txn</a:t>
            </a:r>
            <a:r>
              <a:rPr lang="en-US" dirty="0"/>
              <a:t> that has not committed yet.</a:t>
            </a:r>
            <a:br>
              <a:rPr lang="en-US" dirty="0"/>
            </a:br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19B302F7-A163-513D-2F07-E30191145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97DD1AB5-42BA-4E8A-BFEE-435884E16AAB}" type="slidenum">
              <a:rPr lang="en-US" smtClean="0"/>
              <a:pPr algn="r"/>
              <a:t>31</a:t>
            </a:fld>
            <a:endParaRPr lang="en-US" dirty="0"/>
          </a:p>
        </p:txBody>
      </p:sp>
      <p:grpSp>
        <p:nvGrpSpPr>
          <p:cNvPr id="59395" name="Group 35"/>
          <p:cNvGrpSpPr>
            <a:grpSpLocks/>
          </p:cNvGrpSpPr>
          <p:nvPr/>
        </p:nvGrpSpPr>
        <p:grpSpPr bwMode="auto">
          <a:xfrm>
            <a:off x="3477816" y="2132826"/>
            <a:ext cx="2188369" cy="2385061"/>
            <a:chOff x="914399" y="1696053"/>
            <a:chExt cx="2919331" cy="3180747"/>
          </a:xfrm>
        </p:grpSpPr>
        <p:sp>
          <p:nvSpPr>
            <p:cNvPr id="31" name="Text Box 4"/>
            <p:cNvSpPr txBox="1">
              <a:spLocks noChangeArrowheads="1"/>
            </p:cNvSpPr>
            <p:nvPr/>
          </p:nvSpPr>
          <p:spPr bwMode="auto">
            <a:xfrm>
              <a:off x="914399" y="2209243"/>
              <a:ext cx="1462842" cy="266755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646464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BEGIN</a:t>
              </a: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R(A)</a:t>
              </a: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W(A)</a:t>
              </a:r>
            </a:p>
            <a:p>
              <a:pPr eaLnBrk="0" hangingPunct="0">
                <a:lnSpc>
                  <a:spcPct val="90000"/>
                </a:lnSpc>
                <a:defRPr/>
              </a:pPr>
              <a:endParaRPr lang="en-US" sz="1600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  <a:p>
              <a:pPr eaLnBrk="0" hangingPunct="0">
                <a:lnSpc>
                  <a:spcPct val="90000"/>
                </a:lnSpc>
                <a:defRPr/>
              </a:pPr>
              <a:endParaRPr lang="en-US" sz="1600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  <a:p>
              <a:pPr eaLnBrk="0" hangingPunct="0">
                <a:lnSpc>
                  <a:spcPct val="90000"/>
                </a:lnSpc>
                <a:defRPr/>
              </a:pPr>
              <a:endParaRPr lang="en-US" sz="1600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ROLLBACK</a:t>
              </a:r>
            </a:p>
          </p:txBody>
        </p:sp>
        <p:sp>
          <p:nvSpPr>
            <p:cNvPr id="32" name="TextBox 15"/>
            <p:cNvSpPr txBox="1">
              <a:spLocks noChangeArrowheads="1"/>
            </p:cNvSpPr>
            <p:nvPr/>
          </p:nvSpPr>
          <p:spPr bwMode="auto">
            <a:xfrm>
              <a:off x="1395132" y="1696053"/>
              <a:ext cx="502962" cy="492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b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T</a:t>
              </a:r>
              <a:r>
                <a:rPr lang="en-US" b="1" baseline="-25000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1</a:t>
              </a:r>
            </a:p>
          </p:txBody>
        </p:sp>
        <p:sp>
          <p:nvSpPr>
            <p:cNvPr id="33" name="TextBox 15"/>
            <p:cNvSpPr txBox="1">
              <a:spLocks noChangeArrowheads="1"/>
            </p:cNvSpPr>
            <p:nvPr/>
          </p:nvSpPr>
          <p:spPr bwMode="auto">
            <a:xfrm>
              <a:off x="2850033" y="1724634"/>
              <a:ext cx="502961" cy="492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b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T</a:t>
              </a:r>
              <a:r>
                <a:rPr lang="en-US" b="1" baseline="-25000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2</a:t>
              </a:r>
            </a:p>
          </p:txBody>
        </p:sp>
        <p:sp>
          <p:nvSpPr>
            <p:cNvPr id="34" name="Text Box 4"/>
            <p:cNvSpPr txBox="1">
              <a:spLocks noChangeArrowheads="1"/>
            </p:cNvSpPr>
            <p:nvPr/>
          </p:nvSpPr>
          <p:spPr bwMode="auto">
            <a:xfrm>
              <a:off x="2370887" y="2209243"/>
              <a:ext cx="1462843" cy="266755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646464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1600" b="1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  <a:p>
              <a:pPr eaLnBrk="0" hangingPunct="0">
                <a:lnSpc>
                  <a:spcPct val="90000"/>
                </a:lnSpc>
                <a:defRPr/>
              </a:pPr>
              <a:endParaRPr lang="en-US" sz="1600" b="1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BEGIN</a:t>
              </a: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R(A)</a:t>
              </a: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W(A)</a:t>
              </a: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COMMIT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4047607" y="209659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Arrow Connector 2"/>
          <p:cNvCxnSpPr>
            <a:cxnSpLocks noChangeShapeType="1"/>
          </p:cNvCxnSpPr>
          <p:nvPr/>
        </p:nvCxnSpPr>
        <p:spPr bwMode="auto">
          <a:xfrm>
            <a:off x="4011346" y="3109298"/>
            <a:ext cx="607375" cy="213583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2603440" y="2713354"/>
            <a:ext cx="38472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r>
              <a:rPr lang="en-US" sz="2000" b="1" u="none" dirty="0">
                <a:solidFill>
                  <a:schemeClr val="accent1"/>
                </a:solidFill>
                <a:latin typeface="Inconsolata" panose="00000509000000000000" pitchFamily="49" charset="0"/>
              </a:rPr>
              <a:t>$10</a:t>
            </a:r>
          </a:p>
        </p:txBody>
      </p:sp>
      <p:sp>
        <p:nvSpPr>
          <p:cNvPr id="24" name="Right Arrow 14"/>
          <p:cNvSpPr>
            <a:spLocks noChangeArrowheads="1"/>
          </p:cNvSpPr>
          <p:nvPr/>
        </p:nvSpPr>
        <p:spPr bwMode="auto">
          <a:xfrm rot="10800000">
            <a:off x="3069644" y="2751424"/>
            <a:ext cx="457200" cy="274320"/>
          </a:xfrm>
          <a:prstGeom prst="rightArrow">
            <a:avLst>
              <a:gd name="adj1" fmla="val 50000"/>
              <a:gd name="adj2" fmla="val 50087"/>
            </a:avLst>
          </a:prstGeom>
          <a:solidFill>
            <a:schemeClr val="accent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2603440" y="2973652"/>
            <a:ext cx="38472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r>
              <a:rPr lang="en-US" sz="2000" b="1" u="none" dirty="0">
                <a:solidFill>
                  <a:srgbClr val="2C6BD8"/>
                </a:solidFill>
                <a:latin typeface="Inconsolata" panose="00000509000000000000" pitchFamily="49" charset="0"/>
              </a:rPr>
              <a:t>$12</a:t>
            </a:r>
          </a:p>
        </p:txBody>
      </p:sp>
      <p:sp>
        <p:nvSpPr>
          <p:cNvPr id="26" name="Right Arrow 14"/>
          <p:cNvSpPr>
            <a:spLocks noChangeArrowheads="1"/>
          </p:cNvSpPr>
          <p:nvPr/>
        </p:nvSpPr>
        <p:spPr bwMode="auto">
          <a:xfrm>
            <a:off x="3069644" y="2969202"/>
            <a:ext cx="457200" cy="274320"/>
          </a:xfrm>
          <a:prstGeom prst="rightArrow">
            <a:avLst>
              <a:gd name="adj1" fmla="val 50000"/>
              <a:gd name="adj2" fmla="val 50087"/>
            </a:avLst>
          </a:prstGeom>
          <a:solidFill>
            <a:srgbClr val="2C6BD8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sp>
        <p:nvSpPr>
          <p:cNvPr id="27" name="TextBox 13"/>
          <p:cNvSpPr txBox="1">
            <a:spLocks noChangeArrowheads="1"/>
          </p:cNvSpPr>
          <p:nvPr/>
        </p:nvSpPr>
        <p:spPr bwMode="auto">
          <a:xfrm>
            <a:off x="6093080" y="3136915"/>
            <a:ext cx="3847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r>
              <a:rPr lang="en-US" sz="2000" b="1" u="none" dirty="0">
                <a:solidFill>
                  <a:schemeClr val="accent1"/>
                </a:solidFill>
                <a:latin typeface="Inconsolata" panose="00000509000000000000" pitchFamily="49" charset="0"/>
              </a:rPr>
              <a:t>$12</a:t>
            </a:r>
          </a:p>
        </p:txBody>
      </p:sp>
      <p:sp>
        <p:nvSpPr>
          <p:cNvPr id="28" name="Right Arrow 14"/>
          <p:cNvSpPr>
            <a:spLocks noChangeArrowheads="1"/>
          </p:cNvSpPr>
          <p:nvPr/>
        </p:nvSpPr>
        <p:spPr bwMode="auto">
          <a:xfrm>
            <a:off x="5562600" y="3176158"/>
            <a:ext cx="457200" cy="274320"/>
          </a:xfrm>
          <a:prstGeom prst="rightArrow">
            <a:avLst>
              <a:gd name="adj1" fmla="val 50000"/>
              <a:gd name="adj2" fmla="val 50087"/>
            </a:avLst>
          </a:prstGeom>
          <a:solidFill>
            <a:schemeClr val="accent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3438525" y="3811092"/>
            <a:ext cx="1057275" cy="40005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sp>
        <p:nvSpPr>
          <p:cNvPr id="30" name="TextBox 13"/>
          <p:cNvSpPr txBox="1">
            <a:spLocks noChangeArrowheads="1"/>
          </p:cNvSpPr>
          <p:nvPr/>
        </p:nvSpPr>
        <p:spPr bwMode="auto">
          <a:xfrm>
            <a:off x="6093080" y="3409723"/>
            <a:ext cx="3847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r>
              <a:rPr lang="en-US" sz="2000" b="1" u="none" dirty="0">
                <a:solidFill>
                  <a:srgbClr val="646464"/>
                </a:solidFill>
                <a:latin typeface="Inconsolata" panose="00000509000000000000" pitchFamily="49" charset="0"/>
              </a:rPr>
              <a:t>$14</a:t>
            </a:r>
          </a:p>
        </p:txBody>
      </p:sp>
      <p:sp>
        <p:nvSpPr>
          <p:cNvPr id="35" name="Right Arrow 14"/>
          <p:cNvSpPr>
            <a:spLocks noChangeArrowheads="1"/>
          </p:cNvSpPr>
          <p:nvPr/>
        </p:nvSpPr>
        <p:spPr bwMode="auto">
          <a:xfrm rot="10800000">
            <a:off x="5562600" y="3420992"/>
            <a:ext cx="457200" cy="274320"/>
          </a:xfrm>
          <a:prstGeom prst="rightArrow">
            <a:avLst>
              <a:gd name="adj1" fmla="val 50000"/>
              <a:gd name="adj2" fmla="val 49917"/>
            </a:avLst>
          </a:prstGeom>
          <a:solidFill>
            <a:srgbClr val="646464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id="{610A39BE-AA88-5F18-8238-8BC268BFD2F2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-7146"/>
            <a:ext cx="457181" cy="597694"/>
            <a:chOff x="8508581" y="-9527"/>
            <a:chExt cx="609624" cy="796925"/>
          </a:xfrm>
        </p:grpSpPr>
        <p:sp>
          <p:nvSpPr>
            <p:cNvPr id="3" name="Chevron 7">
              <a:extLst>
                <a:ext uri="{FF2B5EF4-FFF2-40B4-BE49-F238E27FC236}">
                  <a16:creationId xmlns:a16="http://schemas.microsoft.com/office/drawing/2014/main" id="{D75E93BF-A10F-8EE9-1D40-675AA3F472D9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8414930" y="84124"/>
              <a:ext cx="796925" cy="609624"/>
            </a:xfrm>
            <a:custGeom>
              <a:avLst/>
              <a:gdLst>
                <a:gd name="T0" fmla="*/ 0 w 619125"/>
                <a:gd name="T1" fmla="*/ 0 h 609600"/>
                <a:gd name="T2" fmla="*/ 614368 w 619125"/>
                <a:gd name="T3" fmla="*/ 2 h 609600"/>
                <a:gd name="T4" fmla="*/ 619125 w 619125"/>
                <a:gd name="T5" fmla="*/ 2578 h 609600"/>
                <a:gd name="T6" fmla="*/ 0 w 619125"/>
                <a:gd name="T7" fmla="*/ 2578 h 609600"/>
                <a:gd name="T8" fmla="*/ 171450 w 619125"/>
                <a:gd name="T9" fmla="*/ 1249 h 609600"/>
                <a:gd name="T10" fmla="*/ 0 w 619125"/>
                <a:gd name="T11" fmla="*/ 0 h 609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19125" h="609600">
                  <a:moveTo>
                    <a:pt x="0" y="0"/>
                  </a:moveTo>
                  <a:lnTo>
                    <a:pt x="614368" y="6"/>
                  </a:lnTo>
                  <a:cubicBezTo>
                    <a:pt x="615954" y="203204"/>
                    <a:pt x="617539" y="406402"/>
                    <a:pt x="619125" y="609600"/>
                  </a:cubicBezTo>
                  <a:lnTo>
                    <a:pt x="0" y="609600"/>
                  </a:lnTo>
                  <a:lnTo>
                    <a:pt x="171450" y="2952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cap="flat" cmpd="sng" algn="ctr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triangle" w="med" len="med"/>
                </a14:hiddenLine>
              </a:ext>
            </a:extLst>
          </p:spPr>
          <p:txBody>
            <a:bodyPr wrap="none" anchor="ctr"/>
            <a:lstStyle/>
            <a:p>
              <a:endParaRPr lang="en-US" sz="1600">
                <a:latin typeface="Proxima Nova Rg" panose="02000506030000020004" pitchFamily="50" charset="0"/>
              </a:endParaRPr>
            </a:p>
          </p:txBody>
        </p:sp>
        <p:sp>
          <p:nvSpPr>
            <p:cNvPr id="4" name="TextBox 8">
              <a:extLst>
                <a:ext uri="{FF2B5EF4-FFF2-40B4-BE49-F238E27FC236}">
                  <a16:creationId xmlns:a16="http://schemas.microsoft.com/office/drawing/2014/main" id="{3EECFC46-CEC5-BA4B-2624-252C7DA40E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33571" y="0"/>
              <a:ext cx="559650" cy="574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u="none" dirty="0">
                  <a:solidFill>
                    <a:schemeClr val="bg1"/>
                  </a:solidFill>
                  <a:latin typeface="Lato Black" panose="020F0A02020204030203" pitchFamily="34" charset="0"/>
                </a:rPr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590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 animBg="1"/>
      <p:bldP spid="30" grpId="0"/>
      <p:bldP spid="3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11">
            <a:extLst>
              <a:ext uri="{FF2B5EF4-FFF2-40B4-BE49-F238E27FC236}">
                <a16:creationId xmlns:a16="http://schemas.microsoft.com/office/drawing/2014/main" id="{DA829505-86E4-4EE7-9056-6469737C60CB}"/>
              </a:ext>
            </a:extLst>
          </p:cNvPr>
          <p:cNvSpPr/>
          <p:nvPr/>
        </p:nvSpPr>
        <p:spPr bwMode="auto">
          <a:xfrm>
            <a:off x="3337323" y="2114550"/>
            <a:ext cx="2469356" cy="257175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noFill/>
            <a:prstDash val="sysDash"/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350">
              <a:latin typeface="Times New Roman" pitchFamily="-112" charset="0"/>
            </a:endParaRPr>
          </a:p>
        </p:txBody>
      </p:sp>
      <p:sp>
        <p:nvSpPr>
          <p:cNvPr id="6144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Write-Write Conflicts</a:t>
            </a:r>
          </a:p>
        </p:txBody>
      </p:sp>
      <p:sp>
        <p:nvSpPr>
          <p:cNvPr id="614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Lost Update:</a:t>
            </a:r>
            <a:r>
              <a:rPr lang="en-US" dirty="0"/>
              <a:t> One </a:t>
            </a:r>
            <a:r>
              <a:rPr lang="en-US" dirty="0" err="1"/>
              <a:t>txn</a:t>
            </a:r>
            <a:r>
              <a:rPr lang="en-US" dirty="0"/>
              <a:t> overwrites uncommitted data from another uncommitted </a:t>
            </a:r>
            <a:r>
              <a:rPr lang="en-US" dirty="0" err="1"/>
              <a:t>txn</a:t>
            </a:r>
            <a:r>
              <a:rPr lang="en-US" dirty="0"/>
              <a:t>.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5EA3913-959F-1EFC-7847-9B0B9B68C0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97DD1AB5-42BA-4E8A-BFEE-435884E16AAB}" type="slidenum">
              <a:rPr lang="en-US" smtClean="0"/>
              <a:pPr algn="r"/>
              <a:t>32</a:t>
            </a:fld>
            <a:endParaRPr lang="en-US" dirty="0"/>
          </a:p>
        </p:txBody>
      </p:sp>
      <p:grpSp>
        <p:nvGrpSpPr>
          <p:cNvPr id="61443" name="Group 35"/>
          <p:cNvGrpSpPr>
            <a:grpSpLocks/>
          </p:cNvGrpSpPr>
          <p:nvPr/>
        </p:nvGrpSpPr>
        <p:grpSpPr bwMode="auto">
          <a:xfrm>
            <a:off x="3477816" y="2514601"/>
            <a:ext cx="2188369" cy="2000250"/>
            <a:chOff x="914399" y="2209243"/>
            <a:chExt cx="2919331" cy="2667557"/>
          </a:xfrm>
        </p:grpSpPr>
        <p:sp>
          <p:nvSpPr>
            <p:cNvPr id="35" name="Text Box 4"/>
            <p:cNvSpPr txBox="1">
              <a:spLocks noChangeArrowheads="1"/>
            </p:cNvSpPr>
            <p:nvPr/>
          </p:nvSpPr>
          <p:spPr bwMode="auto">
            <a:xfrm>
              <a:off x="914399" y="2209243"/>
              <a:ext cx="1462842" cy="266755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646464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BEGIN</a:t>
              </a: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W(A)</a:t>
              </a:r>
            </a:p>
            <a:p>
              <a:pPr eaLnBrk="0" hangingPunct="0">
                <a:lnSpc>
                  <a:spcPct val="90000"/>
                </a:lnSpc>
                <a:defRPr/>
              </a:pPr>
              <a:endParaRPr lang="en-US" sz="1600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  <a:p>
              <a:pPr eaLnBrk="0" hangingPunct="0">
                <a:lnSpc>
                  <a:spcPct val="90000"/>
                </a:lnSpc>
                <a:defRPr/>
              </a:pPr>
              <a:endParaRPr lang="en-US" sz="1600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  <a:p>
              <a:pPr eaLnBrk="0" hangingPunct="0">
                <a:lnSpc>
                  <a:spcPct val="90000"/>
                </a:lnSpc>
                <a:defRPr/>
              </a:pPr>
              <a:endParaRPr lang="en-US" sz="1600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  <a:p>
              <a:pPr eaLnBrk="0" hangingPunct="0">
                <a:lnSpc>
                  <a:spcPct val="90000"/>
                </a:lnSpc>
                <a:defRPr/>
              </a:pPr>
              <a:endParaRPr lang="en-US" sz="1600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W(B)</a:t>
              </a: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COMMIT</a:t>
              </a:r>
            </a:p>
          </p:txBody>
        </p:sp>
        <p:sp>
          <p:nvSpPr>
            <p:cNvPr id="40" name="Text Box 4"/>
            <p:cNvSpPr txBox="1">
              <a:spLocks noChangeArrowheads="1"/>
            </p:cNvSpPr>
            <p:nvPr/>
          </p:nvSpPr>
          <p:spPr bwMode="auto">
            <a:xfrm>
              <a:off x="2370887" y="2209243"/>
              <a:ext cx="1462843" cy="266755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646464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1600" b="1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  <a:p>
              <a:pPr eaLnBrk="0" hangingPunct="0">
                <a:lnSpc>
                  <a:spcPct val="90000"/>
                </a:lnSpc>
                <a:defRPr/>
              </a:pPr>
              <a:endParaRPr lang="en-US" sz="1600" b="1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BEGIN</a:t>
              </a: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W(A)</a:t>
              </a: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W(B)</a:t>
              </a: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COMMIT</a:t>
              </a:r>
            </a:p>
          </p:txBody>
        </p:sp>
      </p:grpSp>
      <p:sp>
        <p:nvSpPr>
          <p:cNvPr id="27" name="TextBox 13"/>
          <p:cNvSpPr txBox="1">
            <a:spLocks noChangeArrowheads="1"/>
          </p:cNvSpPr>
          <p:nvPr/>
        </p:nvSpPr>
        <p:spPr bwMode="auto">
          <a:xfrm>
            <a:off x="6093479" y="3402795"/>
            <a:ext cx="3847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ctr" eaLnBrk="0" hangingPunct="0">
              <a:defRPr sz="2000" b="1" u="none">
                <a:solidFill>
                  <a:srgbClr val="474866"/>
                </a:solidFill>
                <a:latin typeface="Inconsolata" panose="00000509000000000000" pitchFamily="49" charset="0"/>
                <a:ea typeface="ＭＳ Ｐゴシック" charset="-128"/>
              </a:defRPr>
            </a:lvl1pPr>
            <a:lvl2pPr marL="742950" indent="-285750" eaLnBrk="0" hangingPunct="0">
              <a:defRPr sz="2800" u="sng"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 u="sng"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 u="sng"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 u="sng"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dirty="0">
                <a:solidFill>
                  <a:srgbClr val="2C6BD8"/>
                </a:solidFill>
              </a:rPr>
              <a:t>Bob</a:t>
            </a:r>
          </a:p>
        </p:txBody>
      </p:sp>
      <p:sp>
        <p:nvSpPr>
          <p:cNvPr id="31" name="TextBox 13"/>
          <p:cNvSpPr txBox="1">
            <a:spLocks noChangeArrowheads="1"/>
          </p:cNvSpPr>
          <p:nvPr/>
        </p:nvSpPr>
        <p:spPr bwMode="auto">
          <a:xfrm>
            <a:off x="6093479" y="3123977"/>
            <a:ext cx="3847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ctr" eaLnBrk="0" hangingPunct="0">
              <a:defRPr sz="2000" b="1" u="none">
                <a:solidFill>
                  <a:srgbClr val="474866"/>
                </a:solidFill>
                <a:latin typeface="Inconsolata" panose="00000509000000000000" pitchFamily="49" charset="0"/>
                <a:ea typeface="ＭＳ Ｐゴシック" charset="-128"/>
              </a:defRPr>
            </a:lvl1pPr>
            <a:lvl2pPr marL="742950" indent="-285750" eaLnBrk="0" hangingPunct="0">
              <a:defRPr sz="2800" u="sng"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 u="sng"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 u="sng"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 u="sng"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dirty="0">
                <a:solidFill>
                  <a:srgbClr val="2C6BD8"/>
                </a:solidFill>
              </a:rPr>
              <a:t>$19</a:t>
            </a:r>
          </a:p>
        </p:txBody>
      </p:sp>
      <p:cxnSp>
        <p:nvCxnSpPr>
          <p:cNvPr id="36" name="Straight Arrow Connector 2"/>
          <p:cNvCxnSpPr>
            <a:cxnSpLocks noChangeShapeType="1"/>
          </p:cNvCxnSpPr>
          <p:nvPr/>
        </p:nvCxnSpPr>
        <p:spPr bwMode="auto">
          <a:xfrm>
            <a:off x="4023122" y="2852737"/>
            <a:ext cx="575072" cy="404813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Straight Arrow Connector 2"/>
          <p:cNvCxnSpPr>
            <a:cxnSpLocks noChangeShapeType="1"/>
          </p:cNvCxnSpPr>
          <p:nvPr/>
        </p:nvCxnSpPr>
        <p:spPr bwMode="auto">
          <a:xfrm flipV="1">
            <a:off x="4042172" y="3486150"/>
            <a:ext cx="575072" cy="404813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TextBox 15">
            <a:extLst>
              <a:ext uri="{FF2B5EF4-FFF2-40B4-BE49-F238E27FC236}">
                <a16:creationId xmlns:a16="http://schemas.microsoft.com/office/drawing/2014/main" id="{601C991F-98F3-4AA3-BDC0-2A70F6C80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8180" y="2129790"/>
            <a:ext cx="3770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T</a:t>
            </a:r>
            <a:r>
              <a:rPr lang="en-US" b="1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1</a:t>
            </a:r>
          </a:p>
        </p:txBody>
      </p:sp>
      <p:sp>
        <p:nvSpPr>
          <p:cNvPr id="42" name="TextBox 15">
            <a:extLst>
              <a:ext uri="{FF2B5EF4-FFF2-40B4-BE49-F238E27FC236}">
                <a16:creationId xmlns:a16="http://schemas.microsoft.com/office/drawing/2014/main" id="{3364DF78-BF6C-4852-8EC4-4CDD4BB87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8793" y="2151221"/>
            <a:ext cx="3770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T</a:t>
            </a:r>
            <a:r>
              <a:rPr lang="en-US" b="1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2</a:t>
            </a:r>
          </a:p>
        </p:txBody>
      </p:sp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2622880" y="2726551"/>
            <a:ext cx="38472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r" eaLnBrk="0" hangingPunct="0">
              <a:defRPr sz="2000" b="1" u="none">
                <a:solidFill>
                  <a:srgbClr val="EF3E42"/>
                </a:solidFill>
                <a:latin typeface="Inconsolata" panose="00000509000000000000" pitchFamily="49" charset="0"/>
                <a:ea typeface="ＭＳ Ｐゴシック" charset="-128"/>
              </a:defRPr>
            </a:lvl1pPr>
            <a:lvl2pPr marL="742950" indent="-285750" eaLnBrk="0" hangingPunct="0">
              <a:defRPr sz="2800" u="sng"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 u="sng"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 u="sng"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 u="sng"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$10</a:t>
            </a:r>
          </a:p>
        </p:txBody>
      </p:sp>
      <p:sp>
        <p:nvSpPr>
          <p:cNvPr id="24" name="Right Arrow 14"/>
          <p:cNvSpPr>
            <a:spLocks noChangeArrowheads="1"/>
          </p:cNvSpPr>
          <p:nvPr/>
        </p:nvSpPr>
        <p:spPr bwMode="auto">
          <a:xfrm>
            <a:off x="3069644" y="2752507"/>
            <a:ext cx="457200" cy="274320"/>
          </a:xfrm>
          <a:prstGeom prst="rightArrow">
            <a:avLst>
              <a:gd name="adj1" fmla="val 50000"/>
              <a:gd name="adj2" fmla="val 50087"/>
            </a:avLst>
          </a:prstGeom>
          <a:solidFill>
            <a:schemeClr val="accent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sp>
        <p:nvSpPr>
          <p:cNvPr id="29" name="TextBox 13"/>
          <p:cNvSpPr txBox="1">
            <a:spLocks noChangeArrowheads="1"/>
          </p:cNvSpPr>
          <p:nvPr/>
        </p:nvSpPr>
        <p:spPr bwMode="auto">
          <a:xfrm>
            <a:off x="2366399" y="3820024"/>
            <a:ext cx="6412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r" eaLnBrk="0" hangingPunct="0">
              <a:defRPr sz="2000" b="1" u="none">
                <a:solidFill>
                  <a:srgbClr val="EF3E42"/>
                </a:solidFill>
                <a:latin typeface="Inconsolata" panose="00000509000000000000" pitchFamily="49" charset="0"/>
                <a:ea typeface="ＭＳ Ｐゴシック" charset="-128"/>
              </a:defRPr>
            </a:lvl1pPr>
            <a:lvl2pPr marL="742950" indent="-285750" eaLnBrk="0" hangingPunct="0">
              <a:defRPr sz="2800" u="sng"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 u="sng"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 u="sng"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 u="sng"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Alice</a:t>
            </a:r>
          </a:p>
        </p:txBody>
      </p:sp>
      <p:sp>
        <p:nvSpPr>
          <p:cNvPr id="32" name="Right Arrow 14"/>
          <p:cNvSpPr>
            <a:spLocks noChangeArrowheads="1"/>
          </p:cNvSpPr>
          <p:nvPr/>
        </p:nvSpPr>
        <p:spPr bwMode="auto">
          <a:xfrm>
            <a:off x="3069644" y="3853511"/>
            <a:ext cx="457200" cy="274320"/>
          </a:xfrm>
          <a:prstGeom prst="rightArrow">
            <a:avLst>
              <a:gd name="adj1" fmla="val 50000"/>
              <a:gd name="adj2" fmla="val 50404"/>
            </a:avLst>
          </a:prstGeom>
          <a:solidFill>
            <a:schemeClr val="accent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sp>
        <p:nvSpPr>
          <p:cNvPr id="28" name="Right Arrow 14"/>
          <p:cNvSpPr>
            <a:spLocks noChangeArrowheads="1"/>
          </p:cNvSpPr>
          <p:nvPr/>
        </p:nvSpPr>
        <p:spPr bwMode="auto">
          <a:xfrm rot="10800000">
            <a:off x="5562600" y="3419525"/>
            <a:ext cx="457200" cy="274320"/>
          </a:xfrm>
          <a:prstGeom prst="rightArrow">
            <a:avLst>
              <a:gd name="adj1" fmla="val 50000"/>
              <a:gd name="adj2" fmla="val 49917"/>
            </a:avLst>
          </a:prstGeom>
          <a:solidFill>
            <a:srgbClr val="2C6BD8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sp>
        <p:nvSpPr>
          <p:cNvPr id="30" name="Right Arrow 14"/>
          <p:cNvSpPr>
            <a:spLocks noChangeArrowheads="1"/>
          </p:cNvSpPr>
          <p:nvPr/>
        </p:nvSpPr>
        <p:spPr bwMode="auto">
          <a:xfrm rot="10800000">
            <a:off x="5562600" y="3183045"/>
            <a:ext cx="457200" cy="274320"/>
          </a:xfrm>
          <a:prstGeom prst="rightArrow">
            <a:avLst>
              <a:gd name="adj1" fmla="val 50000"/>
              <a:gd name="adj2" fmla="val 49917"/>
            </a:avLst>
          </a:prstGeom>
          <a:solidFill>
            <a:srgbClr val="2C6BD8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id="{943438F8-AE1B-2291-B3E7-F97100C3A248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-7146"/>
            <a:ext cx="457181" cy="597694"/>
            <a:chOff x="8508581" y="-9527"/>
            <a:chExt cx="609624" cy="796925"/>
          </a:xfrm>
        </p:grpSpPr>
        <p:sp>
          <p:nvSpPr>
            <p:cNvPr id="3" name="Chevron 7">
              <a:extLst>
                <a:ext uri="{FF2B5EF4-FFF2-40B4-BE49-F238E27FC236}">
                  <a16:creationId xmlns:a16="http://schemas.microsoft.com/office/drawing/2014/main" id="{2DA555AB-2316-B45D-65C8-857DDA571B0D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8414930" y="84124"/>
              <a:ext cx="796925" cy="609624"/>
            </a:xfrm>
            <a:custGeom>
              <a:avLst/>
              <a:gdLst>
                <a:gd name="T0" fmla="*/ 0 w 619125"/>
                <a:gd name="T1" fmla="*/ 0 h 609600"/>
                <a:gd name="T2" fmla="*/ 614368 w 619125"/>
                <a:gd name="T3" fmla="*/ 2 h 609600"/>
                <a:gd name="T4" fmla="*/ 619125 w 619125"/>
                <a:gd name="T5" fmla="*/ 2578 h 609600"/>
                <a:gd name="T6" fmla="*/ 0 w 619125"/>
                <a:gd name="T7" fmla="*/ 2578 h 609600"/>
                <a:gd name="T8" fmla="*/ 171450 w 619125"/>
                <a:gd name="T9" fmla="*/ 1249 h 609600"/>
                <a:gd name="T10" fmla="*/ 0 w 619125"/>
                <a:gd name="T11" fmla="*/ 0 h 609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19125" h="609600">
                  <a:moveTo>
                    <a:pt x="0" y="0"/>
                  </a:moveTo>
                  <a:lnTo>
                    <a:pt x="614368" y="6"/>
                  </a:lnTo>
                  <a:cubicBezTo>
                    <a:pt x="615954" y="203204"/>
                    <a:pt x="617539" y="406402"/>
                    <a:pt x="619125" y="609600"/>
                  </a:cubicBezTo>
                  <a:lnTo>
                    <a:pt x="0" y="609600"/>
                  </a:lnTo>
                  <a:lnTo>
                    <a:pt x="171450" y="2952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cap="flat" cmpd="sng" algn="ctr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triangle" w="med" len="med"/>
                </a14:hiddenLine>
              </a:ext>
            </a:extLst>
          </p:spPr>
          <p:txBody>
            <a:bodyPr wrap="none" anchor="ctr"/>
            <a:lstStyle/>
            <a:p>
              <a:endParaRPr lang="en-US" sz="1600">
                <a:latin typeface="Proxima Nova Rg" panose="02000506030000020004" pitchFamily="50" charset="0"/>
              </a:endParaRPr>
            </a:p>
          </p:txBody>
        </p:sp>
        <p:sp>
          <p:nvSpPr>
            <p:cNvPr id="4" name="TextBox 8">
              <a:extLst>
                <a:ext uri="{FF2B5EF4-FFF2-40B4-BE49-F238E27FC236}">
                  <a16:creationId xmlns:a16="http://schemas.microsoft.com/office/drawing/2014/main" id="{0BB6566A-41E3-D02E-74F5-552AAEAF10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33571" y="0"/>
              <a:ext cx="559650" cy="574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u="none" dirty="0">
                  <a:solidFill>
                    <a:schemeClr val="bg1"/>
                  </a:solidFill>
                  <a:latin typeface="Lato Black" panose="020F0A02020204030203" pitchFamily="34" charset="0"/>
                </a:rPr>
                <a:t>I</a:t>
              </a:r>
            </a:p>
          </p:txBody>
        </p:sp>
      </p:grpSp>
      <p:pic>
        <p:nvPicPr>
          <p:cNvPr id="33" name="skull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3248106" y="3012684"/>
            <a:ext cx="822960" cy="82296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6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1" grpId="0"/>
      <p:bldP spid="23" grpId="0"/>
      <p:bldP spid="24" grpId="0" animBg="1"/>
      <p:bldP spid="29" grpId="0"/>
      <p:bldP spid="32" grpId="0" animBg="1"/>
      <p:bldP spid="28" grpId="0" animBg="1"/>
      <p:bldP spid="3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Properties Of Schedules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these conflicts, we now can understand what it means for a schedule to be serializable.</a:t>
            </a:r>
          </a:p>
          <a:p>
            <a:pPr lvl="1"/>
            <a:r>
              <a:rPr lang="en-US" dirty="0"/>
              <a:t>This is to check whether schedules are correct.</a:t>
            </a:r>
          </a:p>
          <a:p>
            <a:pPr lvl="1"/>
            <a:r>
              <a:rPr lang="en-US" dirty="0"/>
              <a:t>This is </a:t>
            </a:r>
            <a:r>
              <a:rPr lang="en-US" u="sng" dirty="0"/>
              <a:t>not</a:t>
            </a:r>
            <a:r>
              <a:rPr lang="en-US" dirty="0"/>
              <a:t> how to generate a correct schedule.</a:t>
            </a:r>
          </a:p>
          <a:p>
            <a:endParaRPr lang="en-US" sz="1200" dirty="0"/>
          </a:p>
          <a:p>
            <a:r>
              <a:rPr lang="en-US" dirty="0"/>
              <a:t>There are different levels of serializability:</a:t>
            </a:r>
          </a:p>
          <a:p>
            <a:pPr lvl="1"/>
            <a:r>
              <a:rPr lang="en-US" b="1" dirty="0"/>
              <a:t>Conflict Serializability</a:t>
            </a:r>
          </a:p>
          <a:p>
            <a:pPr lvl="1"/>
            <a:r>
              <a:rPr lang="en-US" b="1" dirty="0"/>
              <a:t>View Serializability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C17D8847-9B87-B11A-2101-A81CBBC875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97DD1AB5-42BA-4E8A-BFEE-435884E16AAB}" type="slidenum">
              <a:rPr lang="en-US" smtClean="0"/>
              <a:pPr algn="r"/>
              <a:t>33</a:t>
            </a:fld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 bwMode="auto">
          <a:xfrm flipH="1">
            <a:off x="4754880" y="2696580"/>
            <a:ext cx="2026920" cy="637170"/>
          </a:xfrm>
          <a:prstGeom prst="wedgeRoundRectCallout">
            <a:avLst>
              <a:gd name="adj1" fmla="val 70000"/>
              <a:gd name="adj2" fmla="val -6769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square" lIns="0" tIns="67414" rIns="0" bIns="0" anchor="b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Most DBMSs try to support this.</a:t>
            </a:r>
          </a:p>
        </p:txBody>
      </p:sp>
      <p:sp>
        <p:nvSpPr>
          <p:cNvPr id="9" name="Rounded Rectangular Callout 8"/>
          <p:cNvSpPr/>
          <p:nvPr/>
        </p:nvSpPr>
        <p:spPr bwMode="auto">
          <a:xfrm flipH="1">
            <a:off x="868680" y="3502395"/>
            <a:ext cx="2560320" cy="364755"/>
          </a:xfrm>
          <a:prstGeom prst="wedgeRoundRectCallout">
            <a:avLst>
              <a:gd name="adj1" fmla="val 7033"/>
              <a:gd name="adj2" fmla="val -75136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square" lIns="0" tIns="67414" rIns="0" bIns="0" anchor="b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No DBMS can do this.</a:t>
            </a:r>
          </a:p>
        </p:txBody>
      </p:sp>
      <p:grpSp>
        <p:nvGrpSpPr>
          <p:cNvPr id="3" name="Group 9">
            <a:extLst>
              <a:ext uri="{FF2B5EF4-FFF2-40B4-BE49-F238E27FC236}">
                <a16:creationId xmlns:a16="http://schemas.microsoft.com/office/drawing/2014/main" id="{64738F5B-5F14-1687-6108-1D6156FA03BF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-7146"/>
            <a:ext cx="457181" cy="597694"/>
            <a:chOff x="8508581" y="-9527"/>
            <a:chExt cx="609624" cy="796925"/>
          </a:xfrm>
        </p:grpSpPr>
        <p:sp>
          <p:nvSpPr>
            <p:cNvPr id="4" name="Chevron 7">
              <a:extLst>
                <a:ext uri="{FF2B5EF4-FFF2-40B4-BE49-F238E27FC236}">
                  <a16:creationId xmlns:a16="http://schemas.microsoft.com/office/drawing/2014/main" id="{3576CA70-C449-8B80-56B6-D3CDBB215ACD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8414930" y="84124"/>
              <a:ext cx="796925" cy="609624"/>
            </a:xfrm>
            <a:custGeom>
              <a:avLst/>
              <a:gdLst>
                <a:gd name="T0" fmla="*/ 0 w 619125"/>
                <a:gd name="T1" fmla="*/ 0 h 609600"/>
                <a:gd name="T2" fmla="*/ 614368 w 619125"/>
                <a:gd name="T3" fmla="*/ 2 h 609600"/>
                <a:gd name="T4" fmla="*/ 619125 w 619125"/>
                <a:gd name="T5" fmla="*/ 2578 h 609600"/>
                <a:gd name="T6" fmla="*/ 0 w 619125"/>
                <a:gd name="T7" fmla="*/ 2578 h 609600"/>
                <a:gd name="T8" fmla="*/ 171450 w 619125"/>
                <a:gd name="T9" fmla="*/ 1249 h 609600"/>
                <a:gd name="T10" fmla="*/ 0 w 619125"/>
                <a:gd name="T11" fmla="*/ 0 h 609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19125" h="609600">
                  <a:moveTo>
                    <a:pt x="0" y="0"/>
                  </a:moveTo>
                  <a:lnTo>
                    <a:pt x="614368" y="6"/>
                  </a:lnTo>
                  <a:cubicBezTo>
                    <a:pt x="615954" y="203204"/>
                    <a:pt x="617539" y="406402"/>
                    <a:pt x="619125" y="609600"/>
                  </a:cubicBezTo>
                  <a:lnTo>
                    <a:pt x="0" y="609600"/>
                  </a:lnTo>
                  <a:lnTo>
                    <a:pt x="171450" y="2952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cap="flat" cmpd="sng" algn="ctr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triangle" w="med" len="med"/>
                </a14:hiddenLine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Proxima Nova Rg" panose="02000506030000020004" pitchFamily="50" charset="0"/>
              </a:endParaRPr>
            </a:p>
          </p:txBody>
        </p:sp>
        <p:sp>
          <p:nvSpPr>
            <p:cNvPr id="5" name="TextBox 8">
              <a:extLst>
                <a:ext uri="{FF2B5EF4-FFF2-40B4-BE49-F238E27FC236}">
                  <a16:creationId xmlns:a16="http://schemas.microsoft.com/office/drawing/2014/main" id="{5532BBA1-A608-122E-31BC-CDE2D85A4C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33571" y="0"/>
              <a:ext cx="559650" cy="574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u="none" dirty="0">
                  <a:solidFill>
                    <a:schemeClr val="bg1"/>
                  </a:solidFill>
                  <a:latin typeface="Lato Black" panose="020F0A02020204030203" pitchFamily="34" charset="0"/>
                </a:rPr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958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 Serializable Schedules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schedules are </a:t>
            </a:r>
            <a:r>
              <a:rPr lang="en-US" b="1" u="sng" dirty="0"/>
              <a:t>conflict equivalent</a:t>
            </a:r>
            <a:r>
              <a:rPr lang="en-US" dirty="0"/>
              <a:t> </a:t>
            </a:r>
            <a:r>
              <a:rPr lang="en-US" dirty="0" err="1"/>
              <a:t>iff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They involve the same actions of the same transactions.</a:t>
            </a:r>
          </a:p>
          <a:p>
            <a:pPr lvl="1"/>
            <a:r>
              <a:rPr lang="en-US" dirty="0"/>
              <a:t>Every pair of conflicting actions is ordered the same way in time.</a:t>
            </a:r>
          </a:p>
          <a:p>
            <a:endParaRPr lang="en-US" sz="1200" dirty="0"/>
          </a:p>
          <a:p>
            <a:r>
              <a:rPr lang="en-US" dirty="0"/>
              <a:t>Schedule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S</a:t>
            </a:r>
            <a:r>
              <a:rPr lang="en-US" dirty="0"/>
              <a:t> is </a:t>
            </a:r>
            <a:r>
              <a:rPr lang="en-US" b="1" u="sng" dirty="0"/>
              <a:t>conflict serializable</a:t>
            </a:r>
            <a:r>
              <a:rPr lang="en-US" dirty="0"/>
              <a:t> if:</a:t>
            </a:r>
          </a:p>
          <a:p>
            <a:pPr lvl="1"/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S</a:t>
            </a:r>
            <a:r>
              <a:rPr lang="en-US" dirty="0"/>
              <a:t> is conflict equivalent to some serial schedule.</a:t>
            </a:r>
          </a:p>
          <a:p>
            <a:pPr lvl="1"/>
            <a:r>
              <a:rPr lang="en-US" dirty="0"/>
              <a:t>Intuition: You can transform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S</a:t>
            </a:r>
            <a:r>
              <a:rPr lang="en-US" dirty="0"/>
              <a:t> into a serial schedule by swapping consecutive non-conflicting operations of different transactions.</a:t>
            </a:r>
          </a:p>
          <a:p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E650779-3FC6-96DD-5B79-CECBF7F11C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97DD1AB5-42BA-4E8A-BFEE-435884E16AAB}" type="slidenum">
              <a:rPr lang="en-US" smtClean="0"/>
              <a:pPr algn="r"/>
              <a:t>34</a:t>
            </a:fld>
            <a:endParaRPr lang="en-US" dirty="0"/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id="{A4AE0416-817C-E662-0B8A-312236AC321A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-7146"/>
            <a:ext cx="457181" cy="597694"/>
            <a:chOff x="8508581" y="-9527"/>
            <a:chExt cx="609624" cy="796925"/>
          </a:xfrm>
        </p:grpSpPr>
        <p:sp>
          <p:nvSpPr>
            <p:cNvPr id="3" name="Chevron 7">
              <a:extLst>
                <a:ext uri="{FF2B5EF4-FFF2-40B4-BE49-F238E27FC236}">
                  <a16:creationId xmlns:a16="http://schemas.microsoft.com/office/drawing/2014/main" id="{D70966E9-F77A-4BEF-650F-2CD7992E607D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8414930" y="84124"/>
              <a:ext cx="796925" cy="609624"/>
            </a:xfrm>
            <a:custGeom>
              <a:avLst/>
              <a:gdLst>
                <a:gd name="T0" fmla="*/ 0 w 619125"/>
                <a:gd name="T1" fmla="*/ 0 h 609600"/>
                <a:gd name="T2" fmla="*/ 614368 w 619125"/>
                <a:gd name="T3" fmla="*/ 2 h 609600"/>
                <a:gd name="T4" fmla="*/ 619125 w 619125"/>
                <a:gd name="T5" fmla="*/ 2578 h 609600"/>
                <a:gd name="T6" fmla="*/ 0 w 619125"/>
                <a:gd name="T7" fmla="*/ 2578 h 609600"/>
                <a:gd name="T8" fmla="*/ 171450 w 619125"/>
                <a:gd name="T9" fmla="*/ 1249 h 609600"/>
                <a:gd name="T10" fmla="*/ 0 w 619125"/>
                <a:gd name="T11" fmla="*/ 0 h 609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19125" h="609600">
                  <a:moveTo>
                    <a:pt x="0" y="0"/>
                  </a:moveTo>
                  <a:lnTo>
                    <a:pt x="614368" y="6"/>
                  </a:lnTo>
                  <a:cubicBezTo>
                    <a:pt x="615954" y="203204"/>
                    <a:pt x="617539" y="406402"/>
                    <a:pt x="619125" y="609600"/>
                  </a:cubicBezTo>
                  <a:lnTo>
                    <a:pt x="0" y="609600"/>
                  </a:lnTo>
                  <a:lnTo>
                    <a:pt x="171450" y="2952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cap="flat" cmpd="sng" algn="ctr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triangle" w="med" len="med"/>
                </a14:hiddenLine>
              </a:ext>
            </a:extLst>
          </p:spPr>
          <p:txBody>
            <a:bodyPr wrap="none" anchor="ctr"/>
            <a:lstStyle/>
            <a:p>
              <a:endParaRPr lang="en-US" sz="1600">
                <a:latin typeface="Proxima Nova Rg" panose="02000506030000020004" pitchFamily="50" charset="0"/>
              </a:endParaRPr>
            </a:p>
          </p:txBody>
        </p:sp>
        <p:sp>
          <p:nvSpPr>
            <p:cNvPr id="4" name="TextBox 8">
              <a:extLst>
                <a:ext uri="{FF2B5EF4-FFF2-40B4-BE49-F238E27FC236}">
                  <a16:creationId xmlns:a16="http://schemas.microsoft.com/office/drawing/2014/main" id="{5F1136A6-436B-A125-B4FC-0A73AC034D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33571" y="0"/>
              <a:ext cx="559650" cy="574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u="none" dirty="0">
                  <a:solidFill>
                    <a:schemeClr val="bg1"/>
                  </a:solidFill>
                  <a:latin typeface="Lato Black" panose="020F0A02020204030203" pitchFamily="34" charset="0"/>
                </a:rPr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8304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30">
            <a:extLst>
              <a:ext uri="{FF2B5EF4-FFF2-40B4-BE49-F238E27FC236}">
                <a16:creationId xmlns:a16="http://schemas.microsoft.com/office/drawing/2014/main" id="{3708466A-041B-449D-8455-E87BBDEEB1F0}"/>
              </a:ext>
            </a:extLst>
          </p:cNvPr>
          <p:cNvSpPr/>
          <p:nvPr/>
        </p:nvSpPr>
        <p:spPr bwMode="auto">
          <a:xfrm>
            <a:off x="5638800" y="1512094"/>
            <a:ext cx="2743200" cy="100584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noFill/>
            <a:prstDash val="sysDash"/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350">
              <a:latin typeface="Times New Roman" pitchFamily="-112" charset="0"/>
              <a:ea typeface="ＭＳ Ｐゴシック" charset="-128"/>
            </a:endParaRPr>
          </a:p>
        </p:txBody>
      </p:sp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Dependency Graphs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node per </a:t>
            </a:r>
            <a:r>
              <a:rPr lang="en-US" dirty="0" err="1"/>
              <a:t>txn</a:t>
            </a:r>
            <a:r>
              <a:rPr lang="en-US" dirty="0"/>
              <a:t>.</a:t>
            </a:r>
          </a:p>
          <a:p>
            <a:r>
              <a:rPr lang="en-US" dirty="0"/>
              <a:t>Edge from </a:t>
            </a:r>
            <a:r>
              <a:rPr lang="en-US" b="1" dirty="0" err="1">
                <a:solidFill>
                  <a:schemeClr val="accent1"/>
                </a:solidFill>
                <a:latin typeface="Inconsolata" panose="00000509000000000000" pitchFamily="49" charset="0"/>
              </a:rPr>
              <a:t>T</a:t>
            </a:r>
            <a:r>
              <a:rPr lang="en-US" b="1" baseline="-25000" dirty="0" err="1">
                <a:solidFill>
                  <a:schemeClr val="accent1"/>
                </a:solidFill>
                <a:latin typeface="Inconsolata" panose="00000509000000000000" pitchFamily="49" charset="0"/>
              </a:rPr>
              <a:t>i</a:t>
            </a:r>
            <a:r>
              <a:rPr lang="en-US" dirty="0"/>
              <a:t> to </a:t>
            </a:r>
            <a:r>
              <a:rPr lang="en-US" b="1" dirty="0" err="1">
                <a:solidFill>
                  <a:schemeClr val="accent1"/>
                </a:solidFill>
                <a:latin typeface="Inconsolata" panose="00000509000000000000" pitchFamily="49" charset="0"/>
              </a:rPr>
              <a:t>T</a:t>
            </a:r>
            <a:r>
              <a:rPr lang="en-US" b="1" baseline="-25000" dirty="0" err="1">
                <a:solidFill>
                  <a:schemeClr val="accent1"/>
                </a:solidFill>
                <a:latin typeface="Inconsolata" panose="00000509000000000000" pitchFamily="49" charset="0"/>
              </a:rPr>
              <a:t>j</a:t>
            </a:r>
            <a:r>
              <a:rPr lang="en-US" dirty="0"/>
              <a:t> if:</a:t>
            </a:r>
          </a:p>
          <a:p>
            <a:pPr lvl="1"/>
            <a:r>
              <a:rPr lang="en-US" dirty="0"/>
              <a:t>An operation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O</a:t>
            </a:r>
            <a:r>
              <a:rPr lang="en-US" b="1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i</a:t>
            </a:r>
            <a:r>
              <a:rPr lang="en-US" dirty="0"/>
              <a:t> of </a:t>
            </a:r>
            <a:r>
              <a:rPr lang="en-US" b="1" dirty="0" err="1">
                <a:solidFill>
                  <a:schemeClr val="accent1"/>
                </a:solidFill>
                <a:latin typeface="Inconsolata" panose="00000509000000000000" pitchFamily="49" charset="0"/>
              </a:rPr>
              <a:t>T</a:t>
            </a:r>
            <a:r>
              <a:rPr lang="en-US" b="1" baseline="-25000" dirty="0" err="1">
                <a:solidFill>
                  <a:schemeClr val="accent1"/>
                </a:solidFill>
                <a:latin typeface="Inconsolata" panose="00000509000000000000" pitchFamily="49" charset="0"/>
              </a:rPr>
              <a:t>i</a:t>
            </a:r>
            <a:r>
              <a:rPr lang="en-US" dirty="0"/>
              <a:t> conflicts with an operation </a:t>
            </a:r>
            <a:r>
              <a:rPr lang="en-US" b="1" dirty="0" err="1">
                <a:solidFill>
                  <a:schemeClr val="accent1"/>
                </a:solidFill>
                <a:latin typeface="Inconsolata" panose="00000509000000000000" pitchFamily="49" charset="0"/>
              </a:rPr>
              <a:t>O</a:t>
            </a:r>
            <a:r>
              <a:rPr lang="en-US" b="1" baseline="-25000" dirty="0" err="1">
                <a:solidFill>
                  <a:schemeClr val="accent1"/>
                </a:solidFill>
                <a:latin typeface="Inconsolata" panose="00000509000000000000" pitchFamily="49" charset="0"/>
              </a:rPr>
              <a:t>j</a:t>
            </a:r>
            <a:r>
              <a:rPr lang="en-US" dirty="0"/>
              <a:t> of </a:t>
            </a:r>
            <a:r>
              <a:rPr lang="en-US" b="1" dirty="0" err="1">
                <a:solidFill>
                  <a:schemeClr val="accent1"/>
                </a:solidFill>
                <a:latin typeface="Inconsolata" panose="00000509000000000000" pitchFamily="49" charset="0"/>
              </a:rPr>
              <a:t>T</a:t>
            </a:r>
            <a:r>
              <a:rPr lang="en-US" b="1" baseline="-25000" dirty="0" err="1">
                <a:solidFill>
                  <a:schemeClr val="accent1"/>
                </a:solidFill>
                <a:latin typeface="Inconsolata" panose="00000509000000000000" pitchFamily="49" charset="0"/>
              </a:rPr>
              <a:t>j</a:t>
            </a:r>
            <a:r>
              <a:rPr lang="en-US" dirty="0"/>
              <a:t> and</a:t>
            </a:r>
          </a:p>
          <a:p>
            <a:pPr lvl="1"/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O</a:t>
            </a:r>
            <a:r>
              <a:rPr lang="en-US" b="1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i</a:t>
            </a:r>
            <a:r>
              <a:rPr lang="en-US" dirty="0"/>
              <a:t> appears earlier in the schedule than </a:t>
            </a:r>
            <a:r>
              <a:rPr lang="en-US" b="1" dirty="0" err="1">
                <a:solidFill>
                  <a:schemeClr val="accent1"/>
                </a:solidFill>
                <a:latin typeface="Inconsolata" panose="00000509000000000000" pitchFamily="49" charset="0"/>
              </a:rPr>
              <a:t>O</a:t>
            </a:r>
            <a:r>
              <a:rPr lang="en-US" b="1" baseline="-25000" dirty="0" err="1">
                <a:solidFill>
                  <a:schemeClr val="accent1"/>
                </a:solidFill>
                <a:latin typeface="Inconsolata" panose="00000509000000000000" pitchFamily="49" charset="0"/>
              </a:rPr>
              <a:t>j</a:t>
            </a:r>
            <a:r>
              <a:rPr lang="en-US" dirty="0"/>
              <a:t>.</a:t>
            </a:r>
          </a:p>
          <a:p>
            <a:pPr>
              <a:spcBef>
                <a:spcPts val="1800"/>
              </a:spcBef>
            </a:pPr>
            <a:r>
              <a:rPr lang="en-US" dirty="0"/>
              <a:t>Also known as a </a:t>
            </a:r>
            <a:r>
              <a:rPr lang="en-US" b="1" u="sng" dirty="0"/>
              <a:t>precedence graph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A schedule is conflict serializable </a:t>
            </a:r>
            <a:r>
              <a:rPr lang="en-US" dirty="0" err="1"/>
              <a:t>iff</a:t>
            </a:r>
            <a:r>
              <a:rPr lang="en-US" dirty="0"/>
              <a:t> its dependency graph is acyclic.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03EE9F1-45A9-9D96-C266-52056A622F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97DD1AB5-42BA-4E8A-BFEE-435884E16AAB}" type="slidenum">
              <a:rPr lang="en-US" smtClean="0"/>
              <a:pPr algn="r"/>
              <a:t>35</a:t>
            </a:fld>
            <a:endParaRPr lang="en-US" dirty="0"/>
          </a:p>
        </p:txBody>
      </p:sp>
      <p:grpSp>
        <p:nvGrpSpPr>
          <p:cNvPr id="25607" name="Group 1"/>
          <p:cNvGrpSpPr>
            <a:grpSpLocks/>
          </p:cNvGrpSpPr>
          <p:nvPr/>
        </p:nvGrpSpPr>
        <p:grpSpPr bwMode="auto">
          <a:xfrm>
            <a:off x="6157622" y="1724025"/>
            <a:ext cx="1710929" cy="504825"/>
            <a:chOff x="6032500" y="1689100"/>
            <a:chExt cx="2281238" cy="673100"/>
          </a:xfrm>
        </p:grpSpPr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6032500" y="1689100"/>
              <a:ext cx="673100" cy="673100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19050">
              <a:solidFill>
                <a:srgbClr val="64646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T</a:t>
              </a:r>
              <a:r>
                <a:rPr lang="en-US" sz="2000" b="1" baseline="-25000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i</a:t>
              </a:r>
            </a:p>
          </p:txBody>
        </p:sp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7640638" y="1689100"/>
              <a:ext cx="673100" cy="673100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19050">
              <a:solidFill>
                <a:srgbClr val="64646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b="1" dirty="0" err="1">
                  <a:solidFill>
                    <a:schemeClr val="accent1"/>
                  </a:solidFill>
                  <a:latin typeface="Inconsolata" panose="00000509000000000000" pitchFamily="49" charset="0"/>
                </a:rPr>
                <a:t>T</a:t>
              </a:r>
              <a:r>
                <a:rPr lang="en-US" sz="2000" b="1" baseline="-25000" dirty="0" err="1">
                  <a:solidFill>
                    <a:schemeClr val="accent1"/>
                  </a:solidFill>
                  <a:latin typeface="Inconsolata" panose="00000509000000000000" pitchFamily="49" charset="0"/>
                </a:rPr>
                <a:t>j</a:t>
              </a:r>
              <a:endParaRPr lang="en-US" sz="2000" b="1" baseline="-25000" dirty="0">
                <a:solidFill>
                  <a:schemeClr val="accent1"/>
                </a:solidFill>
                <a:latin typeface="Inconsolata" panose="00000509000000000000" pitchFamily="49" charset="0"/>
              </a:endParaRPr>
            </a:p>
          </p:txBody>
        </p:sp>
        <p:cxnSp>
          <p:nvCxnSpPr>
            <p:cNvPr id="25611" name="Straight Arrow Connector 9"/>
            <p:cNvCxnSpPr>
              <a:cxnSpLocks noChangeShapeType="1"/>
              <a:stCxn id="7" idx="6"/>
              <a:endCxn id="8" idx="2"/>
            </p:cNvCxnSpPr>
            <p:nvPr/>
          </p:nvCxnSpPr>
          <p:spPr bwMode="auto">
            <a:xfrm>
              <a:off x="6705600" y="2025650"/>
              <a:ext cx="935038" cy="0"/>
            </a:xfrm>
            <a:prstGeom prst="straightConnector1">
              <a:avLst/>
            </a:prstGeom>
            <a:noFill/>
            <a:ln w="28575" algn="ctr">
              <a:solidFill>
                <a:schemeClr val="accent1"/>
              </a:solidFill>
              <a:round/>
              <a:headEnd type="none" w="sm" len="sm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" name="Group 9">
            <a:extLst>
              <a:ext uri="{FF2B5EF4-FFF2-40B4-BE49-F238E27FC236}">
                <a16:creationId xmlns:a16="http://schemas.microsoft.com/office/drawing/2014/main" id="{67520455-818E-D4F9-4EDF-2A509248F0EB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-7146"/>
            <a:ext cx="457181" cy="597694"/>
            <a:chOff x="8508581" y="-9527"/>
            <a:chExt cx="609624" cy="796925"/>
          </a:xfrm>
          <a:solidFill>
            <a:schemeClr val="accent1"/>
          </a:solidFill>
        </p:grpSpPr>
        <p:sp>
          <p:nvSpPr>
            <p:cNvPr id="3" name="Chevron 7">
              <a:extLst>
                <a:ext uri="{FF2B5EF4-FFF2-40B4-BE49-F238E27FC236}">
                  <a16:creationId xmlns:a16="http://schemas.microsoft.com/office/drawing/2014/main" id="{4E6FFBFF-C4D3-6435-023D-DF3051EE6E07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8414930" y="84124"/>
              <a:ext cx="796925" cy="609624"/>
            </a:xfrm>
            <a:custGeom>
              <a:avLst/>
              <a:gdLst>
                <a:gd name="T0" fmla="*/ 0 w 619125"/>
                <a:gd name="T1" fmla="*/ 0 h 609600"/>
                <a:gd name="T2" fmla="*/ 614368 w 619125"/>
                <a:gd name="T3" fmla="*/ 2 h 609600"/>
                <a:gd name="T4" fmla="*/ 619125 w 619125"/>
                <a:gd name="T5" fmla="*/ 2578 h 609600"/>
                <a:gd name="T6" fmla="*/ 0 w 619125"/>
                <a:gd name="T7" fmla="*/ 2578 h 609600"/>
                <a:gd name="T8" fmla="*/ 171450 w 619125"/>
                <a:gd name="T9" fmla="*/ 1249 h 609600"/>
                <a:gd name="T10" fmla="*/ 0 w 619125"/>
                <a:gd name="T11" fmla="*/ 0 h 609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19125" h="609600">
                  <a:moveTo>
                    <a:pt x="0" y="0"/>
                  </a:moveTo>
                  <a:lnTo>
                    <a:pt x="614368" y="6"/>
                  </a:lnTo>
                  <a:cubicBezTo>
                    <a:pt x="615954" y="203204"/>
                    <a:pt x="617539" y="406402"/>
                    <a:pt x="619125" y="609600"/>
                  </a:cubicBezTo>
                  <a:lnTo>
                    <a:pt x="0" y="609600"/>
                  </a:lnTo>
                  <a:lnTo>
                    <a:pt x="171450" y="29527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8575" cap="flat" cmpd="sng" algn="ctr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triangle" w="med" len="med"/>
                </a14:hiddenLine>
              </a:ext>
            </a:extLst>
          </p:spPr>
          <p:txBody>
            <a:bodyPr wrap="none" anchor="ctr"/>
            <a:lstStyle/>
            <a:p>
              <a:endParaRPr lang="en-US" sz="1600">
                <a:latin typeface="Proxima Nova Rg" panose="02000506030000020004" pitchFamily="50" charset="0"/>
              </a:endParaRPr>
            </a:p>
          </p:txBody>
        </p:sp>
        <p:sp>
          <p:nvSpPr>
            <p:cNvPr id="4" name="TextBox 8">
              <a:extLst>
                <a:ext uri="{FF2B5EF4-FFF2-40B4-BE49-F238E27FC236}">
                  <a16:creationId xmlns:a16="http://schemas.microsoft.com/office/drawing/2014/main" id="{D7B80070-4C4F-4C65-0AB4-10DC16FEA6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33571" y="0"/>
              <a:ext cx="559650" cy="57451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u="none" dirty="0">
                  <a:solidFill>
                    <a:schemeClr val="bg1"/>
                  </a:solidFill>
                  <a:latin typeface="Lato Black" panose="020F0A02020204030203" pitchFamily="34" charset="0"/>
                </a:rPr>
                <a:t>I</a:t>
              </a:r>
            </a:p>
          </p:txBody>
        </p:sp>
      </p:grpSp>
      <p:sp>
        <p:nvSpPr>
          <p:cNvPr id="11" name="TextBox 15">
            <a:extLst>
              <a:ext uri="{FF2B5EF4-FFF2-40B4-BE49-F238E27FC236}">
                <a16:creationId xmlns:a16="http://schemas.microsoft.com/office/drawing/2014/main" id="{F0C15DD5-FDC1-E61C-707C-26EFCEF72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1131094"/>
            <a:ext cx="2667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noAutofit/>
          </a:bodyPr>
          <a:lstStyle>
            <a:defPPr>
              <a:defRPr lang="en-US"/>
            </a:defPPr>
            <a:lvl1pPr eaLnBrk="0" hangingPunct="0"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  <a:ea typeface="Crimson Text" pitchFamily="2" charset="0"/>
              </a:defRPr>
            </a:lvl1pPr>
          </a:lstStyle>
          <a:p>
            <a:r>
              <a:rPr lang="en-US" dirty="0"/>
              <a:t>Dependency Graph</a:t>
            </a:r>
          </a:p>
        </p:txBody>
      </p:sp>
    </p:spTree>
    <p:extLst>
      <p:ext uri="{BB962C8B-B14F-4D97-AF65-F5344CB8AC3E}">
        <p14:creationId xmlns:p14="http://schemas.microsoft.com/office/powerpoint/2010/main" val="40320044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 bwMode="auto">
          <a:xfrm>
            <a:off x="5638800" y="1258878"/>
            <a:ext cx="2743200" cy="177165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noFill/>
            <a:prstDash val="sysDash"/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350">
              <a:latin typeface="Times New Roman" pitchFamily="-112" charset="0"/>
              <a:ea typeface="ＭＳ Ｐゴシック" charset="-128"/>
            </a:endParaRPr>
          </a:p>
        </p:txBody>
      </p:sp>
      <p:sp>
        <p:nvSpPr>
          <p:cNvPr id="27" name="Rounded Rectangle 37">
            <a:extLst>
              <a:ext uri="{FF2B5EF4-FFF2-40B4-BE49-F238E27FC236}">
                <a16:creationId xmlns:a16="http://schemas.microsoft.com/office/drawing/2014/main" id="{816F5CF3-5BED-421E-88BA-3986BB523BDE}"/>
              </a:ext>
            </a:extLst>
          </p:cNvPr>
          <p:cNvSpPr/>
          <p:nvPr/>
        </p:nvSpPr>
        <p:spPr bwMode="auto">
          <a:xfrm>
            <a:off x="1695451" y="1258878"/>
            <a:ext cx="2469356" cy="301752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noFill/>
            <a:prstDash val="sysDash"/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350">
              <a:latin typeface="Times New Roman" pitchFamily="-112" charset="0"/>
            </a:endParaRPr>
          </a:p>
        </p:txBody>
      </p:sp>
      <p:sp>
        <p:nvSpPr>
          <p:cNvPr id="27650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#1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63045B3-4701-0006-F403-7387683C11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97DD1AB5-42BA-4E8A-BFEE-435884E16AAB}" type="slidenum">
              <a:rPr lang="en-US" smtClean="0"/>
              <a:pPr algn="r"/>
              <a:t>36</a:t>
            </a:fld>
            <a:endParaRPr lang="en-US" dirty="0"/>
          </a:p>
        </p:txBody>
      </p:sp>
      <p:grpSp>
        <p:nvGrpSpPr>
          <p:cNvPr id="27655" name="Group 35"/>
          <p:cNvGrpSpPr>
            <a:grpSpLocks/>
          </p:cNvGrpSpPr>
          <p:nvPr/>
        </p:nvGrpSpPr>
        <p:grpSpPr bwMode="auto">
          <a:xfrm>
            <a:off x="1829991" y="1658929"/>
            <a:ext cx="2188369" cy="2468880"/>
            <a:chOff x="914399" y="2209243"/>
            <a:chExt cx="2919331" cy="3292528"/>
          </a:xfrm>
        </p:grpSpPr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914399" y="2209243"/>
              <a:ext cx="1462842" cy="32925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BEGIN</a:t>
              </a: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R(A)</a:t>
              </a: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W(A)</a:t>
              </a:r>
            </a:p>
            <a:p>
              <a:pPr eaLnBrk="0" hangingPunct="0">
                <a:lnSpc>
                  <a:spcPct val="90000"/>
                </a:lnSpc>
                <a:defRPr/>
              </a:pPr>
              <a:endParaRPr lang="en-US" sz="1600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  <a:p>
              <a:pPr eaLnBrk="0" hangingPunct="0">
                <a:lnSpc>
                  <a:spcPct val="90000"/>
                </a:lnSpc>
                <a:defRPr/>
              </a:pPr>
              <a:endParaRPr lang="en-US" sz="1600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  <a:p>
              <a:pPr eaLnBrk="0" hangingPunct="0">
                <a:lnSpc>
                  <a:spcPct val="90000"/>
                </a:lnSpc>
                <a:defRPr/>
              </a:pPr>
              <a:endParaRPr lang="en-US" sz="1600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  <a:p>
              <a:pPr eaLnBrk="0" hangingPunct="0">
                <a:lnSpc>
                  <a:spcPct val="90000"/>
                </a:lnSpc>
                <a:defRPr/>
              </a:pPr>
              <a:endParaRPr lang="en-US" sz="1600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  <a:p>
              <a:pPr eaLnBrk="0" hangingPunct="0">
                <a:lnSpc>
                  <a:spcPct val="90000"/>
                </a:lnSpc>
                <a:defRPr/>
              </a:pPr>
              <a:endParaRPr lang="en-US" sz="1600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R(B)</a:t>
              </a: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W(B)</a:t>
              </a: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COMMIT</a:t>
              </a:r>
            </a:p>
          </p:txBody>
        </p:sp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2370888" y="2209243"/>
              <a:ext cx="1462842" cy="32925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BEGIN</a:t>
              </a:r>
            </a:p>
            <a:p>
              <a:pPr eaLnBrk="0" hangingPunct="0">
                <a:lnSpc>
                  <a:spcPct val="90000"/>
                </a:lnSpc>
                <a:defRPr/>
              </a:pPr>
              <a:endParaRPr lang="en-US" sz="1600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  <a:p>
              <a:pPr eaLnBrk="0" hangingPunct="0">
                <a:lnSpc>
                  <a:spcPct val="90000"/>
                </a:lnSpc>
                <a:defRPr/>
              </a:pPr>
              <a:endParaRPr lang="en-US" sz="1600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R(A)</a:t>
              </a: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W(A)</a:t>
              </a: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R(B)</a:t>
              </a: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W(B)</a:t>
              </a: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COMMIT</a:t>
              </a:r>
            </a:p>
          </p:txBody>
        </p:sp>
      </p:grpSp>
      <p:cxnSp>
        <p:nvCxnSpPr>
          <p:cNvPr id="21" name="Straight Arrow Connector 20"/>
          <p:cNvCxnSpPr>
            <a:cxnSpLocks noChangeShapeType="1"/>
            <a:stCxn id="19" idx="7"/>
            <a:endCxn id="20" idx="1"/>
          </p:cNvCxnSpPr>
          <p:nvPr/>
        </p:nvCxnSpPr>
        <p:spPr bwMode="auto">
          <a:xfrm rot="5400000" flipH="1" flipV="1">
            <a:off x="7012491" y="1173153"/>
            <a:ext cx="12700" cy="1595660"/>
          </a:xfrm>
          <a:prstGeom prst="curvedConnector3">
            <a:avLst>
              <a:gd name="adj1" fmla="val 2382126"/>
            </a:avLst>
          </a:prstGeom>
          <a:noFill/>
          <a:ln w="28575" algn="ctr">
            <a:solidFill>
              <a:schemeClr val="accent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Arrow Connector 20"/>
          <p:cNvCxnSpPr>
            <a:cxnSpLocks noChangeShapeType="1"/>
            <a:stCxn id="20" idx="3"/>
            <a:endCxn id="19" idx="5"/>
          </p:cNvCxnSpPr>
          <p:nvPr/>
        </p:nvCxnSpPr>
        <p:spPr bwMode="auto">
          <a:xfrm rot="5400000">
            <a:off x="7012491" y="1530118"/>
            <a:ext cx="12700" cy="1595660"/>
          </a:xfrm>
          <a:prstGeom prst="curvedConnector3">
            <a:avLst>
              <a:gd name="adj1" fmla="val 2382126"/>
            </a:avLst>
          </a:prstGeom>
          <a:noFill/>
          <a:ln w="28575" algn="ctr">
            <a:solidFill>
              <a:schemeClr val="accent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Oval 4"/>
          <p:cNvSpPr>
            <a:spLocks noChangeArrowheads="1"/>
          </p:cNvSpPr>
          <p:nvPr/>
        </p:nvSpPr>
        <p:spPr bwMode="auto">
          <a:xfrm>
            <a:off x="5783766" y="1897053"/>
            <a:ext cx="504825" cy="50482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rgbClr val="64646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T</a:t>
            </a:r>
            <a:r>
              <a:rPr lang="en-US" sz="2000" b="1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1</a:t>
            </a:r>
          </a:p>
        </p:txBody>
      </p:sp>
      <p:sp>
        <p:nvSpPr>
          <p:cNvPr id="20" name="Oval 5"/>
          <p:cNvSpPr>
            <a:spLocks noChangeArrowheads="1"/>
          </p:cNvSpPr>
          <p:nvPr/>
        </p:nvSpPr>
        <p:spPr bwMode="auto">
          <a:xfrm>
            <a:off x="7736391" y="1897053"/>
            <a:ext cx="504825" cy="50482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rgbClr val="64646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T</a:t>
            </a:r>
            <a:r>
              <a:rPr lang="en-US" sz="2000" b="1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2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6867235" y="1258878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646464"/>
                </a:solidFill>
                <a:latin typeface="Inconsolata" panose="00000509000000000000" pitchFamily="49" charset="0"/>
                <a:cs typeface="DejaVu Sans Mono" pitchFamily="49" charset="0"/>
              </a:rPr>
              <a:t>A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6867235" y="2568863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646464"/>
                </a:solidFill>
                <a:latin typeface="Inconsolata" panose="00000509000000000000" pitchFamily="49" charset="0"/>
                <a:cs typeface="DejaVu Sans Mono" pitchFamily="49" charset="0"/>
              </a:rPr>
              <a:t>B</a:t>
            </a:r>
          </a:p>
        </p:txBody>
      </p:sp>
      <p:sp>
        <p:nvSpPr>
          <p:cNvPr id="35" name="Rounded Rectangular Callout 34"/>
          <p:cNvSpPr/>
          <p:nvPr/>
        </p:nvSpPr>
        <p:spPr bwMode="auto">
          <a:xfrm flipH="1">
            <a:off x="5222769" y="3105150"/>
            <a:ext cx="3098297" cy="1110942"/>
          </a:xfrm>
          <a:prstGeom prst="wedgeRoundRectCallout">
            <a:avLst>
              <a:gd name="adj1" fmla="val 3858"/>
              <a:gd name="adj2" fmla="val -88800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square" lIns="91440" tIns="0" rIns="91440" bIns="0" anchor="b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The cycle in the graph reveals the problem.</a:t>
            </a:r>
            <a:br>
              <a:rPr lang="en-US" b="1" i="1" dirty="0">
                <a:solidFill>
                  <a:schemeClr val="accent1"/>
                </a:solidFill>
                <a:latin typeface="Crimson Text" panose="02000503000000000000" pitchFamily="2" charset="0"/>
              </a:rPr>
            </a:br>
            <a:r>
              <a:rPr lang="en-US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The output of T</a:t>
            </a:r>
            <a:r>
              <a:rPr lang="en-US" b="1" i="1" baseline="-25000" dirty="0">
                <a:solidFill>
                  <a:schemeClr val="accent1"/>
                </a:solidFill>
                <a:latin typeface="Crimson Text" panose="02000503000000000000" pitchFamily="2" charset="0"/>
              </a:rPr>
              <a:t>1</a:t>
            </a:r>
            <a:r>
              <a:rPr lang="en-US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 depends on T</a:t>
            </a:r>
            <a:r>
              <a:rPr lang="en-US" b="1" i="1" baseline="-25000" dirty="0">
                <a:solidFill>
                  <a:schemeClr val="accent1"/>
                </a:solidFill>
                <a:latin typeface="Crimson Text" panose="02000503000000000000" pitchFamily="2" charset="0"/>
              </a:rPr>
              <a:t>2</a:t>
            </a:r>
            <a:r>
              <a:rPr lang="en-US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, and vice-versa.</a:t>
            </a:r>
          </a:p>
        </p:txBody>
      </p:sp>
      <p:cxnSp>
        <p:nvCxnSpPr>
          <p:cNvPr id="36" name="Straight Arrow Connector 2"/>
          <p:cNvCxnSpPr>
            <a:cxnSpLocks noChangeShapeType="1"/>
          </p:cNvCxnSpPr>
          <p:nvPr/>
        </p:nvCxnSpPr>
        <p:spPr bwMode="auto">
          <a:xfrm>
            <a:off x="2341960" y="2255828"/>
            <a:ext cx="656034" cy="171450"/>
          </a:xfrm>
          <a:prstGeom prst="straightConnector1">
            <a:avLst/>
          </a:prstGeom>
          <a:noFill/>
          <a:ln w="57150" algn="ctr">
            <a:solidFill>
              <a:schemeClr val="accent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Straight Arrow Connector 2"/>
          <p:cNvCxnSpPr>
            <a:cxnSpLocks noChangeShapeType="1"/>
          </p:cNvCxnSpPr>
          <p:nvPr/>
        </p:nvCxnSpPr>
        <p:spPr bwMode="auto">
          <a:xfrm flipV="1">
            <a:off x="2335677" y="3190101"/>
            <a:ext cx="651272" cy="342900"/>
          </a:xfrm>
          <a:prstGeom prst="straightConnector1">
            <a:avLst/>
          </a:prstGeom>
          <a:noFill/>
          <a:ln w="57150" algn="ctr">
            <a:solidFill>
              <a:schemeClr val="accent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TextBox 15">
            <a:extLst>
              <a:ext uri="{FF2B5EF4-FFF2-40B4-BE49-F238E27FC236}">
                <a16:creationId xmlns:a16="http://schemas.microsoft.com/office/drawing/2014/main" id="{59755254-6AF6-4E17-B3BC-4343CDAB8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451" y="877878"/>
            <a:ext cx="11753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noAutofit/>
          </a:bodyPr>
          <a:lstStyle>
            <a:defPPr>
              <a:defRPr lang="en-US"/>
            </a:defPPr>
            <a:lvl1pPr eaLnBrk="0" hangingPunct="0"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  <a:ea typeface="Crimson Text" pitchFamily="2" charset="0"/>
              </a:defRPr>
            </a:lvl1pPr>
          </a:lstStyle>
          <a:p>
            <a:r>
              <a:rPr lang="en-US" dirty="0"/>
              <a:t>Schedule</a:t>
            </a:r>
          </a:p>
        </p:txBody>
      </p:sp>
      <p:sp>
        <p:nvSpPr>
          <p:cNvPr id="33" name="TextBox 15">
            <a:extLst>
              <a:ext uri="{FF2B5EF4-FFF2-40B4-BE49-F238E27FC236}">
                <a16:creationId xmlns:a16="http://schemas.microsoft.com/office/drawing/2014/main" id="{2D9DFAC2-89C2-415A-9714-957775184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355" y="1299359"/>
            <a:ext cx="3770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T</a:t>
            </a:r>
            <a:r>
              <a:rPr lang="en-US" b="1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1</a:t>
            </a:r>
          </a:p>
        </p:txBody>
      </p:sp>
      <p:sp>
        <p:nvSpPr>
          <p:cNvPr id="34" name="TextBox 15">
            <a:extLst>
              <a:ext uri="{FF2B5EF4-FFF2-40B4-BE49-F238E27FC236}">
                <a16:creationId xmlns:a16="http://schemas.microsoft.com/office/drawing/2014/main" id="{E605886B-4346-44C3-9AB6-4EA0E715D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0968" y="1299359"/>
            <a:ext cx="3770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T</a:t>
            </a:r>
            <a:r>
              <a:rPr lang="en-US" b="1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2</a:t>
            </a:r>
          </a:p>
        </p:txBody>
      </p:sp>
      <p:sp>
        <p:nvSpPr>
          <p:cNvPr id="41" name="TextBox 15">
            <a:extLst>
              <a:ext uri="{FF2B5EF4-FFF2-40B4-BE49-F238E27FC236}">
                <a16:creationId xmlns:a16="http://schemas.microsoft.com/office/drawing/2014/main" id="{744F78E5-6A6E-49A3-B714-9454D0233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877878"/>
            <a:ext cx="274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noAutofit/>
          </a:bodyPr>
          <a:lstStyle>
            <a:defPPr>
              <a:defRPr lang="en-US"/>
            </a:defPPr>
            <a:lvl1pPr eaLnBrk="0" hangingPunct="0"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  <a:ea typeface="Crimson Text" pitchFamily="2" charset="0"/>
              </a:defRPr>
            </a:lvl1pPr>
          </a:lstStyle>
          <a:p>
            <a:r>
              <a:rPr lang="en-US" dirty="0"/>
              <a:t>Dependency Graph</a:t>
            </a:r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id="{A6D87184-4CD4-C42C-5872-265B0C8D06E6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-7146"/>
            <a:ext cx="457181" cy="597694"/>
            <a:chOff x="8508581" y="-9527"/>
            <a:chExt cx="609624" cy="796925"/>
          </a:xfrm>
        </p:grpSpPr>
        <p:sp>
          <p:nvSpPr>
            <p:cNvPr id="3" name="Chevron 7">
              <a:extLst>
                <a:ext uri="{FF2B5EF4-FFF2-40B4-BE49-F238E27FC236}">
                  <a16:creationId xmlns:a16="http://schemas.microsoft.com/office/drawing/2014/main" id="{2AF0C192-5918-B5F3-B40F-F5E48C97DA6F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8414930" y="84124"/>
              <a:ext cx="796925" cy="609624"/>
            </a:xfrm>
            <a:custGeom>
              <a:avLst/>
              <a:gdLst>
                <a:gd name="T0" fmla="*/ 0 w 619125"/>
                <a:gd name="T1" fmla="*/ 0 h 609600"/>
                <a:gd name="T2" fmla="*/ 614368 w 619125"/>
                <a:gd name="T3" fmla="*/ 2 h 609600"/>
                <a:gd name="T4" fmla="*/ 619125 w 619125"/>
                <a:gd name="T5" fmla="*/ 2578 h 609600"/>
                <a:gd name="T6" fmla="*/ 0 w 619125"/>
                <a:gd name="T7" fmla="*/ 2578 h 609600"/>
                <a:gd name="T8" fmla="*/ 171450 w 619125"/>
                <a:gd name="T9" fmla="*/ 1249 h 609600"/>
                <a:gd name="T10" fmla="*/ 0 w 619125"/>
                <a:gd name="T11" fmla="*/ 0 h 609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19125" h="609600">
                  <a:moveTo>
                    <a:pt x="0" y="0"/>
                  </a:moveTo>
                  <a:lnTo>
                    <a:pt x="614368" y="6"/>
                  </a:lnTo>
                  <a:cubicBezTo>
                    <a:pt x="615954" y="203204"/>
                    <a:pt x="617539" y="406402"/>
                    <a:pt x="619125" y="609600"/>
                  </a:cubicBezTo>
                  <a:lnTo>
                    <a:pt x="0" y="609600"/>
                  </a:lnTo>
                  <a:lnTo>
                    <a:pt x="171450" y="2952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cap="flat" cmpd="sng" algn="ctr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triangle" w="med" len="med"/>
                </a14:hiddenLine>
              </a:ext>
            </a:extLst>
          </p:spPr>
          <p:txBody>
            <a:bodyPr wrap="none" anchor="ctr"/>
            <a:lstStyle/>
            <a:p>
              <a:endParaRPr lang="en-US" sz="1600">
                <a:latin typeface="Proxima Nova Rg" panose="02000506030000020004" pitchFamily="50" charset="0"/>
              </a:endParaRPr>
            </a:p>
          </p:txBody>
        </p:sp>
        <p:sp>
          <p:nvSpPr>
            <p:cNvPr id="4" name="TextBox 8">
              <a:extLst>
                <a:ext uri="{FF2B5EF4-FFF2-40B4-BE49-F238E27FC236}">
                  <a16:creationId xmlns:a16="http://schemas.microsoft.com/office/drawing/2014/main" id="{D81DC4EC-AE17-86C3-87B7-92576917E4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33571" y="0"/>
              <a:ext cx="559650" cy="574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u="none" dirty="0">
                  <a:solidFill>
                    <a:schemeClr val="bg1"/>
                  </a:solidFill>
                  <a:latin typeface="Lato Black" panose="020F0A02020204030203" pitchFamily="34" charset="0"/>
                </a:rPr>
                <a:t>I</a:t>
              </a:r>
            </a:p>
          </p:txBody>
        </p:sp>
      </p:grpSp>
      <p:sp>
        <p:nvSpPr>
          <p:cNvPr id="5" name="Left Arrow 33">
            <a:extLst>
              <a:ext uri="{FF2B5EF4-FFF2-40B4-BE49-F238E27FC236}">
                <a16:creationId xmlns:a16="http://schemas.microsoft.com/office/drawing/2014/main" id="{313CB4D3-D446-A190-4269-59E2D4AEFFE9}"/>
              </a:ext>
            </a:extLst>
          </p:cNvPr>
          <p:cNvSpPr/>
          <p:nvPr/>
        </p:nvSpPr>
        <p:spPr bwMode="auto">
          <a:xfrm rot="16200000">
            <a:off x="-342900" y="2470934"/>
            <a:ext cx="3314700" cy="647700"/>
          </a:xfrm>
          <a:prstGeom prst="leftArrow">
            <a:avLst/>
          </a:prstGeom>
          <a:solidFill>
            <a:schemeClr val="accent1"/>
          </a:solidFill>
          <a:ln w="28575" cap="flat" cmpd="sng" algn="ctr">
            <a:noFill/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400" b="1" i="1" spc="225" dirty="0">
                <a:solidFill>
                  <a:schemeClr val="bg1">
                    <a:lumMod val="95000"/>
                  </a:schemeClr>
                </a:solidFill>
                <a:latin typeface="Lato Black" panose="020F0A02020204030203" pitchFamily="34" charset="0"/>
              </a:rPr>
              <a:t>TIME</a:t>
            </a:r>
          </a:p>
        </p:txBody>
      </p:sp>
      <p:pic>
        <p:nvPicPr>
          <p:cNvPr id="11" name="skull">
            <a:extLst>
              <a:ext uri="{FF2B5EF4-FFF2-40B4-BE49-F238E27FC236}">
                <a16:creationId xmlns:a16="http://schemas.microsoft.com/office/drawing/2014/main" id="{63697CE0-A36B-45DC-28F4-B89A4DCFF7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1887708" y="2454583"/>
            <a:ext cx="822960" cy="82296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525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37">
            <a:extLst>
              <a:ext uri="{FF2B5EF4-FFF2-40B4-BE49-F238E27FC236}">
                <a16:creationId xmlns:a16="http://schemas.microsoft.com/office/drawing/2014/main" id="{B5AD0597-6B71-49C8-8D9E-8EDA83DDAE22}"/>
              </a:ext>
            </a:extLst>
          </p:cNvPr>
          <p:cNvSpPr/>
          <p:nvPr/>
        </p:nvSpPr>
        <p:spPr bwMode="auto">
          <a:xfrm>
            <a:off x="1695451" y="1259245"/>
            <a:ext cx="2743200" cy="301752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noFill/>
            <a:prstDash val="sysDash"/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350">
              <a:latin typeface="Times New Roman" pitchFamily="-112" charset="0"/>
            </a:endParaRPr>
          </a:p>
        </p:txBody>
      </p:sp>
      <p:sp>
        <p:nvSpPr>
          <p:cNvPr id="11" name="Rounded Rectangle 30">
            <a:extLst>
              <a:ext uri="{FF2B5EF4-FFF2-40B4-BE49-F238E27FC236}">
                <a16:creationId xmlns:a16="http://schemas.microsoft.com/office/drawing/2014/main" id="{AFA7FAC7-20B5-58CB-B2FC-E44A47EF2B80}"/>
              </a:ext>
            </a:extLst>
          </p:cNvPr>
          <p:cNvSpPr/>
          <p:nvPr/>
        </p:nvSpPr>
        <p:spPr bwMode="auto">
          <a:xfrm>
            <a:off x="5638800" y="1259245"/>
            <a:ext cx="2743200" cy="177165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noFill/>
            <a:prstDash val="sysDash"/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350">
              <a:latin typeface="Times New Roman" pitchFamily="-112" charset="0"/>
              <a:ea typeface="ＭＳ Ｐゴシック" charset="-128"/>
            </a:endParaRPr>
          </a:p>
        </p:txBody>
      </p:sp>
      <p:sp>
        <p:nvSpPr>
          <p:cNvPr id="29698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#2 – Three Transactions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7AE43B53-61B5-7C58-D297-DB8B1B3657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97DD1AB5-42BA-4E8A-BFEE-435884E16AAB}" type="slidenum">
              <a:rPr lang="en-US" smtClean="0"/>
              <a:pPr algn="r"/>
              <a:t>37</a:t>
            </a:fld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1CC564-8CF5-41D2-BBB2-56358F6EF62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81550" y="3194050"/>
            <a:ext cx="4362450" cy="25400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en-US" b="1" i="1" dirty="0"/>
              <a:t>Is this equivalent to a serial execution?</a:t>
            </a:r>
            <a:endParaRPr lang="en-US" i="1" dirty="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829991" y="1659295"/>
            <a:ext cx="822722" cy="2468880"/>
          </a:xfrm>
          <a:prstGeom prst="rect">
            <a:avLst/>
          </a:prstGeom>
          <a:solidFill>
            <a:schemeClr val="bg1"/>
          </a:solidFill>
          <a:ln w="9525">
            <a:solidFill>
              <a:srgbClr val="646464"/>
            </a:solidFill>
            <a:prstDash val="solid"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1600" b="1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rPr>
              <a:t>BEGIN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en-US" sz="1600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rPr>
              <a:t>R(A)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en-US" sz="1600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rPr>
              <a:t>W(A)</a:t>
            </a:r>
          </a:p>
          <a:p>
            <a:pPr eaLnBrk="0" hangingPunct="0">
              <a:lnSpc>
                <a:spcPct val="90000"/>
              </a:lnSpc>
              <a:defRPr/>
            </a:pPr>
            <a:endParaRPr lang="en-US" sz="1600" dirty="0">
              <a:solidFill>
                <a:srgbClr val="646464"/>
              </a:solidFill>
              <a:latin typeface="Inconsolata" panose="00000509000000000000" pitchFamily="49" charset="0"/>
              <a:ea typeface="DejaVu Sans Mono" pitchFamily="49" charset="0"/>
              <a:cs typeface="DejaVu Sans Mono" pitchFamily="49" charset="0"/>
            </a:endParaRPr>
          </a:p>
          <a:p>
            <a:pPr eaLnBrk="0" hangingPunct="0">
              <a:lnSpc>
                <a:spcPct val="90000"/>
              </a:lnSpc>
              <a:defRPr/>
            </a:pPr>
            <a:endParaRPr lang="en-US" sz="1600" dirty="0">
              <a:solidFill>
                <a:srgbClr val="646464"/>
              </a:solidFill>
              <a:latin typeface="Inconsolata" panose="00000509000000000000" pitchFamily="49" charset="0"/>
              <a:ea typeface="DejaVu Sans Mono" pitchFamily="49" charset="0"/>
              <a:cs typeface="DejaVu Sans Mono" pitchFamily="49" charset="0"/>
            </a:endParaRPr>
          </a:p>
          <a:p>
            <a:pPr eaLnBrk="0" hangingPunct="0">
              <a:lnSpc>
                <a:spcPct val="90000"/>
              </a:lnSpc>
              <a:defRPr/>
            </a:pPr>
            <a:endParaRPr lang="en-US" sz="1600" dirty="0">
              <a:solidFill>
                <a:srgbClr val="646464"/>
              </a:solidFill>
              <a:latin typeface="Inconsolata" panose="00000509000000000000" pitchFamily="49" charset="0"/>
              <a:ea typeface="DejaVu Sans Mono" pitchFamily="49" charset="0"/>
              <a:cs typeface="DejaVu Sans Mono" pitchFamily="49" charset="0"/>
            </a:endParaRPr>
          </a:p>
          <a:p>
            <a:pPr eaLnBrk="0" hangingPunct="0">
              <a:lnSpc>
                <a:spcPct val="90000"/>
              </a:lnSpc>
              <a:defRPr/>
            </a:pPr>
            <a:endParaRPr lang="en-US" sz="1600" dirty="0">
              <a:solidFill>
                <a:srgbClr val="646464"/>
              </a:solidFill>
              <a:latin typeface="Inconsolata" panose="00000509000000000000" pitchFamily="49" charset="0"/>
              <a:ea typeface="DejaVu Sans Mono" pitchFamily="49" charset="0"/>
              <a:cs typeface="DejaVu Sans Mono" pitchFamily="49" charset="0"/>
            </a:endParaRPr>
          </a:p>
          <a:p>
            <a:pPr eaLnBrk="0" hangingPunct="0">
              <a:lnSpc>
                <a:spcPct val="90000"/>
              </a:lnSpc>
              <a:defRPr/>
            </a:pPr>
            <a:endParaRPr lang="en-US" sz="1600" dirty="0">
              <a:solidFill>
                <a:srgbClr val="646464"/>
              </a:solidFill>
              <a:latin typeface="Inconsolata" panose="00000509000000000000" pitchFamily="49" charset="0"/>
              <a:ea typeface="DejaVu Sans Mono" pitchFamily="49" charset="0"/>
              <a:cs typeface="DejaVu Sans Mono" pitchFamily="49" charset="0"/>
            </a:endParaRPr>
          </a:p>
          <a:p>
            <a:pPr eaLnBrk="0" hangingPunct="0">
              <a:lnSpc>
                <a:spcPct val="90000"/>
              </a:lnSpc>
              <a:defRPr/>
            </a:pPr>
            <a:r>
              <a:rPr lang="en-US" sz="1600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rPr>
              <a:t>R(B)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en-US" sz="1600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rPr>
              <a:t>W(B)</a:t>
            </a:r>
            <a:endParaRPr lang="en-US" sz="1600" b="1" dirty="0">
              <a:solidFill>
                <a:srgbClr val="646464"/>
              </a:solidFill>
              <a:latin typeface="Inconsolata" panose="00000509000000000000" pitchFamily="49" charset="0"/>
              <a:ea typeface="DejaVu Sans Mono" pitchFamily="49" charset="0"/>
              <a:cs typeface="DejaVu Sans Mono" pitchFamily="49" charset="0"/>
            </a:endParaRPr>
          </a:p>
          <a:p>
            <a:pPr eaLnBrk="0" hangingPunct="0">
              <a:lnSpc>
                <a:spcPct val="90000"/>
              </a:lnSpc>
              <a:defRPr/>
            </a:pPr>
            <a:r>
              <a:rPr lang="en-US" sz="1600" b="1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rPr>
              <a:t>COMMIT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649141" y="1659295"/>
            <a:ext cx="822722" cy="2468880"/>
          </a:xfrm>
          <a:prstGeom prst="rect">
            <a:avLst/>
          </a:prstGeom>
          <a:solidFill>
            <a:schemeClr val="bg1"/>
          </a:solidFill>
          <a:ln w="9525">
            <a:solidFill>
              <a:srgbClr val="646464"/>
            </a:solidFill>
            <a:prstDash val="solid"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lnSpc>
                <a:spcPct val="90000"/>
              </a:lnSpc>
              <a:defRPr/>
            </a:pPr>
            <a:endParaRPr lang="en-US" sz="1600" b="1" dirty="0">
              <a:solidFill>
                <a:srgbClr val="646464"/>
              </a:solidFill>
              <a:latin typeface="Inconsolata" panose="00000509000000000000" pitchFamily="49" charset="0"/>
              <a:ea typeface="DejaVu Sans Mono" pitchFamily="49" charset="0"/>
              <a:cs typeface="DejaVu Sans Mono" pitchFamily="49" charset="0"/>
            </a:endParaRPr>
          </a:p>
          <a:p>
            <a:pPr eaLnBrk="0" hangingPunct="0">
              <a:lnSpc>
                <a:spcPct val="90000"/>
              </a:lnSpc>
              <a:defRPr/>
            </a:pPr>
            <a:endParaRPr lang="en-US" sz="1600" b="1" dirty="0">
              <a:solidFill>
                <a:srgbClr val="646464"/>
              </a:solidFill>
              <a:latin typeface="Inconsolata" panose="00000509000000000000" pitchFamily="49" charset="0"/>
              <a:ea typeface="DejaVu Sans Mono" pitchFamily="49" charset="0"/>
              <a:cs typeface="DejaVu Sans Mono" pitchFamily="49" charset="0"/>
            </a:endParaRPr>
          </a:p>
          <a:p>
            <a:pPr eaLnBrk="0" hangingPunct="0">
              <a:lnSpc>
                <a:spcPct val="90000"/>
              </a:lnSpc>
              <a:defRPr/>
            </a:pPr>
            <a:endParaRPr lang="en-US" sz="1600" b="1" dirty="0">
              <a:solidFill>
                <a:srgbClr val="646464"/>
              </a:solidFill>
              <a:latin typeface="Inconsolata" panose="00000509000000000000" pitchFamily="49" charset="0"/>
              <a:ea typeface="DejaVu Sans Mono" pitchFamily="49" charset="0"/>
              <a:cs typeface="DejaVu Sans Mono" pitchFamily="49" charset="0"/>
            </a:endParaRPr>
          </a:p>
          <a:p>
            <a:pPr eaLnBrk="0" hangingPunct="0">
              <a:lnSpc>
                <a:spcPct val="90000"/>
              </a:lnSpc>
              <a:defRPr/>
            </a:pPr>
            <a:endParaRPr lang="en-US" sz="1600" b="1" dirty="0">
              <a:solidFill>
                <a:srgbClr val="646464"/>
              </a:solidFill>
              <a:latin typeface="Inconsolata" panose="00000509000000000000" pitchFamily="49" charset="0"/>
              <a:ea typeface="DejaVu Sans Mono" pitchFamily="49" charset="0"/>
              <a:cs typeface="DejaVu Sans Mono" pitchFamily="49" charset="0"/>
            </a:endParaRPr>
          </a:p>
          <a:p>
            <a:pPr eaLnBrk="0" hangingPunct="0">
              <a:lnSpc>
                <a:spcPct val="90000"/>
              </a:lnSpc>
              <a:defRPr/>
            </a:pPr>
            <a:endParaRPr lang="en-US" sz="1600" b="1" dirty="0">
              <a:solidFill>
                <a:srgbClr val="646464"/>
              </a:solidFill>
              <a:latin typeface="Inconsolata" panose="00000509000000000000" pitchFamily="49" charset="0"/>
              <a:ea typeface="DejaVu Sans Mono" pitchFamily="49" charset="0"/>
              <a:cs typeface="DejaVu Sans Mono" pitchFamily="49" charset="0"/>
            </a:endParaRPr>
          </a:p>
          <a:p>
            <a:pPr eaLnBrk="0" hangingPunct="0">
              <a:lnSpc>
                <a:spcPct val="90000"/>
              </a:lnSpc>
              <a:defRPr/>
            </a:pPr>
            <a:r>
              <a:rPr lang="en-US" sz="1600" b="1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rPr>
              <a:t>BEGIN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en-US" sz="1600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rPr>
              <a:t>R(B)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en-US" sz="1600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rPr>
              <a:t>W(B)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en-US" sz="1600" b="1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rPr>
              <a:t>COMMIT</a:t>
            </a:r>
          </a:p>
        </p:txBody>
      </p:sp>
      <p:cxnSp>
        <p:nvCxnSpPr>
          <p:cNvPr id="21" name="Straight Arrow Connector 20"/>
          <p:cNvCxnSpPr>
            <a:cxnSpLocks noChangeShapeType="1"/>
            <a:stCxn id="19" idx="6"/>
            <a:endCxn id="20" idx="2"/>
          </p:cNvCxnSpPr>
          <p:nvPr/>
        </p:nvCxnSpPr>
        <p:spPr bwMode="auto">
          <a:xfrm>
            <a:off x="6324600" y="1606908"/>
            <a:ext cx="1371600" cy="0"/>
          </a:xfrm>
          <a:prstGeom prst="straightConnector1">
            <a:avLst/>
          </a:prstGeom>
          <a:noFill/>
          <a:ln w="28575" algn="ctr">
            <a:solidFill>
              <a:schemeClr val="accent1"/>
            </a:solidFill>
            <a:round/>
            <a:headEnd type="triangl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T1-&gt;T3"/>
          <p:cNvCxnSpPr>
            <a:cxnSpLocks noChangeShapeType="1"/>
            <a:stCxn id="28" idx="1"/>
            <a:endCxn id="19" idx="5"/>
          </p:cNvCxnSpPr>
          <p:nvPr/>
        </p:nvCxnSpPr>
        <p:spPr bwMode="auto">
          <a:xfrm flipH="1" flipV="1">
            <a:off x="6250670" y="1785390"/>
            <a:ext cx="583339" cy="663401"/>
          </a:xfrm>
          <a:prstGeom prst="straightConnector1">
            <a:avLst/>
          </a:prstGeom>
          <a:noFill/>
          <a:ln w="28575" algn="ctr">
            <a:solidFill>
              <a:schemeClr val="accent1"/>
            </a:solidFill>
            <a:round/>
            <a:headEnd type="triangl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Oval 4"/>
          <p:cNvSpPr>
            <a:spLocks noChangeArrowheads="1"/>
          </p:cNvSpPr>
          <p:nvPr/>
        </p:nvSpPr>
        <p:spPr bwMode="auto">
          <a:xfrm>
            <a:off x="5819775" y="1354495"/>
            <a:ext cx="504825" cy="50482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rgbClr val="64646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T</a:t>
            </a:r>
            <a:r>
              <a:rPr lang="en-US" sz="2000" b="1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1</a:t>
            </a:r>
          </a:p>
        </p:txBody>
      </p:sp>
      <p:sp>
        <p:nvSpPr>
          <p:cNvPr id="20" name="Oval 5"/>
          <p:cNvSpPr>
            <a:spLocks noChangeArrowheads="1"/>
          </p:cNvSpPr>
          <p:nvPr/>
        </p:nvSpPr>
        <p:spPr bwMode="auto">
          <a:xfrm>
            <a:off x="7696200" y="1354495"/>
            <a:ext cx="504825" cy="50482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rgbClr val="64646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T</a:t>
            </a:r>
            <a:r>
              <a:rPr lang="en-US" sz="2000" b="1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2</a:t>
            </a: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3467101" y="1659295"/>
            <a:ext cx="822722" cy="2468880"/>
          </a:xfrm>
          <a:prstGeom prst="rect">
            <a:avLst/>
          </a:prstGeom>
          <a:solidFill>
            <a:schemeClr val="bg1"/>
          </a:solidFill>
          <a:ln w="9525">
            <a:solidFill>
              <a:srgbClr val="646464"/>
            </a:solidFill>
            <a:prstDash val="solid"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lnSpc>
                <a:spcPct val="90000"/>
              </a:lnSpc>
              <a:defRPr/>
            </a:pPr>
            <a:endParaRPr lang="en-US" sz="1600" b="1" dirty="0">
              <a:solidFill>
                <a:srgbClr val="646464"/>
              </a:solidFill>
              <a:latin typeface="Inconsolata" panose="00000509000000000000" pitchFamily="49" charset="0"/>
              <a:ea typeface="DejaVu Sans Mono" pitchFamily="49" charset="0"/>
              <a:cs typeface="DejaVu Sans Mono" pitchFamily="49" charset="0"/>
            </a:endParaRPr>
          </a:p>
          <a:p>
            <a:pPr eaLnBrk="0" hangingPunct="0">
              <a:lnSpc>
                <a:spcPct val="90000"/>
              </a:lnSpc>
              <a:defRPr/>
            </a:pPr>
            <a:endParaRPr lang="en-US" sz="1600" b="1" dirty="0">
              <a:solidFill>
                <a:srgbClr val="646464"/>
              </a:solidFill>
              <a:latin typeface="Inconsolata" panose="00000509000000000000" pitchFamily="49" charset="0"/>
              <a:ea typeface="DejaVu Sans Mono" pitchFamily="49" charset="0"/>
              <a:cs typeface="DejaVu Sans Mono" pitchFamily="49" charset="0"/>
            </a:endParaRPr>
          </a:p>
          <a:p>
            <a:pPr eaLnBrk="0" hangingPunct="0">
              <a:lnSpc>
                <a:spcPct val="90000"/>
              </a:lnSpc>
              <a:defRPr/>
            </a:pPr>
            <a:r>
              <a:rPr lang="en-US" sz="1600" b="1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rPr>
              <a:t>BEGIN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en-US" sz="1600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rPr>
              <a:t>R(A)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en-US" sz="1600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rPr>
              <a:t>W(A)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en-US" sz="1600" b="1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rPr>
              <a:t>COMMIT</a:t>
            </a:r>
          </a:p>
        </p:txBody>
      </p:sp>
      <p:sp>
        <p:nvSpPr>
          <p:cNvPr id="28" name="Oval 4"/>
          <p:cNvSpPr>
            <a:spLocks noChangeArrowheads="1"/>
          </p:cNvSpPr>
          <p:nvPr/>
        </p:nvSpPr>
        <p:spPr bwMode="auto">
          <a:xfrm>
            <a:off x="6760079" y="2374861"/>
            <a:ext cx="504825" cy="50482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rgbClr val="64646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T</a:t>
            </a:r>
            <a:r>
              <a:rPr lang="en-US" sz="2000" b="1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3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6926350" y="1577589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646464"/>
                </a:solidFill>
                <a:latin typeface="Inconsolata" panose="00000509000000000000" pitchFamily="49" charset="0"/>
              </a:rPr>
              <a:t>B</a:t>
            </a: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6148816" y="1964095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646464"/>
                </a:solidFill>
                <a:latin typeface="Inconsolata" panose="00000509000000000000" pitchFamily="49" charset="0"/>
              </a:rPr>
              <a:t>A</a:t>
            </a:r>
          </a:p>
        </p:txBody>
      </p:sp>
      <p:cxnSp>
        <p:nvCxnSpPr>
          <p:cNvPr id="37" name="Straight Arrow Connector 2"/>
          <p:cNvCxnSpPr>
            <a:cxnSpLocks noChangeShapeType="1"/>
          </p:cNvCxnSpPr>
          <p:nvPr/>
        </p:nvCxnSpPr>
        <p:spPr bwMode="auto">
          <a:xfrm flipH="1">
            <a:off x="2307432" y="3347601"/>
            <a:ext cx="413147" cy="159544"/>
          </a:xfrm>
          <a:prstGeom prst="straightConnector1">
            <a:avLst/>
          </a:prstGeom>
          <a:noFill/>
          <a:ln w="57150" algn="ctr">
            <a:solidFill>
              <a:schemeClr val="accent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TextBox 15">
            <a:extLst>
              <a:ext uri="{FF2B5EF4-FFF2-40B4-BE49-F238E27FC236}">
                <a16:creationId xmlns:a16="http://schemas.microsoft.com/office/drawing/2014/main" id="{E220C10A-C487-45D8-823A-DCB784AFE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451" y="878245"/>
            <a:ext cx="11753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noAutofit/>
          </a:bodyPr>
          <a:lstStyle>
            <a:defPPr>
              <a:defRPr lang="en-US"/>
            </a:defPPr>
            <a:lvl1pPr eaLnBrk="0" hangingPunct="0"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  <a:ea typeface="Crimson Text" pitchFamily="2" charset="0"/>
              </a:defRPr>
            </a:lvl1pPr>
          </a:lstStyle>
          <a:p>
            <a:r>
              <a:rPr lang="en-US" dirty="0"/>
              <a:t>Schedule</a:t>
            </a:r>
          </a:p>
        </p:txBody>
      </p:sp>
      <p:sp>
        <p:nvSpPr>
          <p:cNvPr id="34" name="TextBox 15">
            <a:extLst>
              <a:ext uri="{FF2B5EF4-FFF2-40B4-BE49-F238E27FC236}">
                <a16:creationId xmlns:a16="http://schemas.microsoft.com/office/drawing/2014/main" id="{89B5CFB9-6023-411A-B88F-73471661A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2839" y="1299726"/>
            <a:ext cx="3770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T</a:t>
            </a:r>
            <a:r>
              <a:rPr lang="en-US" b="1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1</a:t>
            </a:r>
          </a:p>
        </p:txBody>
      </p:sp>
      <p:sp>
        <p:nvSpPr>
          <p:cNvPr id="36" name="TextBox 15">
            <a:extLst>
              <a:ext uri="{FF2B5EF4-FFF2-40B4-BE49-F238E27FC236}">
                <a16:creationId xmlns:a16="http://schemas.microsoft.com/office/drawing/2014/main" id="{2B349791-8B18-45D1-9B36-56D1FB642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1989" y="1299726"/>
            <a:ext cx="3770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T</a:t>
            </a:r>
            <a:r>
              <a:rPr lang="en-US" b="1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2</a:t>
            </a:r>
          </a:p>
        </p:txBody>
      </p:sp>
      <p:sp>
        <p:nvSpPr>
          <p:cNvPr id="39" name="TextBox 15">
            <a:extLst>
              <a:ext uri="{FF2B5EF4-FFF2-40B4-BE49-F238E27FC236}">
                <a16:creationId xmlns:a16="http://schemas.microsoft.com/office/drawing/2014/main" id="{A5FD9E9B-0E8C-4EC8-BD7E-1F95E7DCF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9949" y="1299726"/>
            <a:ext cx="3770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T</a:t>
            </a:r>
            <a:r>
              <a:rPr lang="en-US" b="1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3</a:t>
            </a:r>
          </a:p>
        </p:txBody>
      </p:sp>
      <p:sp>
        <p:nvSpPr>
          <p:cNvPr id="43" name="Content Placeholder 1">
            <a:extLst>
              <a:ext uri="{FF2B5EF4-FFF2-40B4-BE49-F238E27FC236}">
                <a16:creationId xmlns:a16="http://schemas.microsoft.com/office/drawing/2014/main" id="{9E9003A7-72E7-404D-87FA-A75A6B6A1003}"/>
              </a:ext>
            </a:extLst>
          </p:cNvPr>
          <p:cNvSpPr txBox="1">
            <a:spLocks/>
          </p:cNvSpPr>
          <p:nvPr/>
        </p:nvSpPr>
        <p:spPr>
          <a:xfrm>
            <a:off x="4753310" y="3869646"/>
            <a:ext cx="3810000" cy="10090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lang="en-US" sz="2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  <a:ea typeface="+mn-ea"/>
                <a:cs typeface="+mn-cs"/>
              </a:defRPr>
            </a:lvl1pPr>
            <a:lvl2pPr marL="342900" indent="-342900" algn="l" defTabSz="914400" rtl="0" eaLnBrk="1" latinLnBrk="0" hangingPunct="1">
              <a:spcBef>
                <a:spcPts val="0"/>
              </a:spcBef>
              <a:buFont typeface="Times New Roman" pitchFamily="18" charset="0"/>
              <a:buChar char="→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Yes (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T</a:t>
            </a:r>
            <a:r>
              <a:rPr lang="en-US" b="1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2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T</a:t>
            </a:r>
            <a:r>
              <a:rPr lang="en-US" b="1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1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T</a:t>
            </a:r>
            <a:r>
              <a:rPr lang="en-US" b="1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3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Notice that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T</a:t>
            </a:r>
            <a:r>
              <a:rPr lang="en-US" b="1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3</a:t>
            </a:r>
            <a:r>
              <a:rPr lang="en-US" dirty="0"/>
              <a:t> should go after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T</a:t>
            </a:r>
            <a:r>
              <a:rPr lang="en-US" b="1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2</a:t>
            </a:r>
            <a:r>
              <a:rPr lang="en-US" dirty="0"/>
              <a:t>, although it starts before it!</a:t>
            </a:r>
          </a:p>
        </p:txBody>
      </p:sp>
      <p:grpSp>
        <p:nvGrpSpPr>
          <p:cNvPr id="3" name="Group 9">
            <a:extLst>
              <a:ext uri="{FF2B5EF4-FFF2-40B4-BE49-F238E27FC236}">
                <a16:creationId xmlns:a16="http://schemas.microsoft.com/office/drawing/2014/main" id="{FE43E60E-2E94-FC39-5953-9B9D47FC6EEC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-7146"/>
            <a:ext cx="457181" cy="597694"/>
            <a:chOff x="8508581" y="-9527"/>
            <a:chExt cx="609624" cy="796925"/>
          </a:xfrm>
          <a:solidFill>
            <a:schemeClr val="accent1"/>
          </a:solidFill>
        </p:grpSpPr>
        <p:sp>
          <p:nvSpPr>
            <p:cNvPr id="4" name="Chevron 7">
              <a:extLst>
                <a:ext uri="{FF2B5EF4-FFF2-40B4-BE49-F238E27FC236}">
                  <a16:creationId xmlns:a16="http://schemas.microsoft.com/office/drawing/2014/main" id="{4EC59FFF-8028-6DEB-9047-31A2E63430D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8414930" y="84124"/>
              <a:ext cx="796925" cy="609624"/>
            </a:xfrm>
            <a:custGeom>
              <a:avLst/>
              <a:gdLst>
                <a:gd name="T0" fmla="*/ 0 w 619125"/>
                <a:gd name="T1" fmla="*/ 0 h 609600"/>
                <a:gd name="T2" fmla="*/ 614368 w 619125"/>
                <a:gd name="T3" fmla="*/ 2 h 609600"/>
                <a:gd name="T4" fmla="*/ 619125 w 619125"/>
                <a:gd name="T5" fmla="*/ 2578 h 609600"/>
                <a:gd name="T6" fmla="*/ 0 w 619125"/>
                <a:gd name="T7" fmla="*/ 2578 h 609600"/>
                <a:gd name="T8" fmla="*/ 171450 w 619125"/>
                <a:gd name="T9" fmla="*/ 1249 h 609600"/>
                <a:gd name="T10" fmla="*/ 0 w 619125"/>
                <a:gd name="T11" fmla="*/ 0 h 609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19125" h="609600">
                  <a:moveTo>
                    <a:pt x="0" y="0"/>
                  </a:moveTo>
                  <a:lnTo>
                    <a:pt x="614368" y="6"/>
                  </a:lnTo>
                  <a:cubicBezTo>
                    <a:pt x="615954" y="203204"/>
                    <a:pt x="617539" y="406402"/>
                    <a:pt x="619125" y="609600"/>
                  </a:cubicBezTo>
                  <a:lnTo>
                    <a:pt x="0" y="609600"/>
                  </a:lnTo>
                  <a:lnTo>
                    <a:pt x="171450" y="29527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8575" cap="flat" cmpd="sng" algn="ctr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triangle" w="med" len="med"/>
                </a14:hiddenLine>
              </a:ext>
            </a:extLst>
          </p:spPr>
          <p:txBody>
            <a:bodyPr wrap="none" anchor="ctr"/>
            <a:lstStyle/>
            <a:p>
              <a:endParaRPr lang="en-US" sz="1600">
                <a:latin typeface="Proxima Nova Rg" panose="02000506030000020004" pitchFamily="50" charset="0"/>
              </a:endParaRPr>
            </a:p>
          </p:txBody>
        </p:sp>
        <p:sp>
          <p:nvSpPr>
            <p:cNvPr id="5" name="TextBox 8">
              <a:extLst>
                <a:ext uri="{FF2B5EF4-FFF2-40B4-BE49-F238E27FC236}">
                  <a16:creationId xmlns:a16="http://schemas.microsoft.com/office/drawing/2014/main" id="{E74F4B61-B204-8077-2E3C-52E293CE6B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33571" y="0"/>
              <a:ext cx="559650" cy="57451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u="none" dirty="0">
                  <a:solidFill>
                    <a:schemeClr val="bg1"/>
                  </a:solidFill>
                  <a:latin typeface="Lato Black" panose="020F0A02020204030203" pitchFamily="34" charset="0"/>
                </a:rPr>
                <a:t>I</a:t>
              </a:r>
            </a:p>
          </p:txBody>
        </p:sp>
      </p:grpSp>
      <p:sp>
        <p:nvSpPr>
          <p:cNvPr id="6" name="Left Arrow 33">
            <a:extLst>
              <a:ext uri="{FF2B5EF4-FFF2-40B4-BE49-F238E27FC236}">
                <a16:creationId xmlns:a16="http://schemas.microsoft.com/office/drawing/2014/main" id="{123A3E5E-5907-0D2A-6087-D8B00B61D389}"/>
              </a:ext>
            </a:extLst>
          </p:cNvPr>
          <p:cNvSpPr/>
          <p:nvPr/>
        </p:nvSpPr>
        <p:spPr bwMode="auto">
          <a:xfrm rot="16200000">
            <a:off x="-342900" y="2471301"/>
            <a:ext cx="3314700" cy="647700"/>
          </a:xfrm>
          <a:prstGeom prst="leftArrow">
            <a:avLst/>
          </a:prstGeom>
          <a:solidFill>
            <a:schemeClr val="accent1"/>
          </a:solidFill>
          <a:ln w="28575" cap="flat" cmpd="sng" algn="ctr">
            <a:noFill/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400" b="1" i="1" spc="225" dirty="0">
                <a:solidFill>
                  <a:schemeClr val="bg1">
                    <a:lumMod val="95000"/>
                  </a:schemeClr>
                </a:solidFill>
                <a:latin typeface="Lato Black" panose="020F0A02020204030203" pitchFamily="34" charset="0"/>
              </a:rPr>
              <a:t>TIME</a:t>
            </a:r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73D205CD-258B-B407-73E7-E441EDAC2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799" y="878245"/>
            <a:ext cx="2562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noAutofit/>
          </a:bodyPr>
          <a:lstStyle>
            <a:defPPr>
              <a:defRPr lang="en-US"/>
            </a:defPPr>
            <a:lvl1pPr eaLnBrk="0" hangingPunct="0"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  <a:ea typeface="Crimson Text" pitchFamily="2" charset="0"/>
              </a:defRPr>
            </a:lvl1pPr>
          </a:lstStyle>
          <a:p>
            <a:r>
              <a:rPr lang="en-US" dirty="0"/>
              <a:t>Dependency Graph</a:t>
            </a:r>
          </a:p>
        </p:txBody>
      </p:sp>
      <p:cxnSp>
        <p:nvCxnSpPr>
          <p:cNvPr id="38" name="T1_W(A)-&gt;T3_W(A)"/>
          <p:cNvCxnSpPr>
            <a:cxnSpLocks noChangeShapeType="1"/>
          </p:cNvCxnSpPr>
          <p:nvPr/>
        </p:nvCxnSpPr>
        <p:spPr bwMode="auto">
          <a:xfrm flipH="1" flipV="1">
            <a:off x="2310607" y="2274451"/>
            <a:ext cx="1202531" cy="178594"/>
          </a:xfrm>
          <a:prstGeom prst="straightConnector1">
            <a:avLst/>
          </a:prstGeom>
          <a:noFill/>
          <a:ln w="57150" algn="ctr">
            <a:solidFill>
              <a:schemeClr val="accent1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T1_W(A)-&gt;T3_W(A)">
            <a:extLst>
              <a:ext uri="{FF2B5EF4-FFF2-40B4-BE49-F238E27FC236}">
                <a16:creationId xmlns:a16="http://schemas.microsoft.com/office/drawing/2014/main" id="{40B3173D-7790-37D8-DB10-84A296A1F09E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2334482" y="2274451"/>
            <a:ext cx="1178656" cy="425450"/>
          </a:xfrm>
          <a:prstGeom prst="straightConnector1">
            <a:avLst/>
          </a:prstGeom>
          <a:noFill/>
          <a:ln w="57150" algn="ctr">
            <a:solidFill>
              <a:schemeClr val="accent1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T1_R(A)-&gt;T3_W(A)">
            <a:extLst>
              <a:ext uri="{FF2B5EF4-FFF2-40B4-BE49-F238E27FC236}">
                <a16:creationId xmlns:a16="http://schemas.microsoft.com/office/drawing/2014/main" id="{95B04B6E-B76B-0DB2-647B-E817763C9820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2334482" y="2044105"/>
            <a:ext cx="1178656" cy="655796"/>
          </a:xfrm>
          <a:prstGeom prst="straightConnector1">
            <a:avLst/>
          </a:prstGeom>
          <a:noFill/>
          <a:ln w="57150" algn="ctr">
            <a:solidFill>
              <a:schemeClr val="accent1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Arrow Connector 2">
            <a:extLst>
              <a:ext uri="{FF2B5EF4-FFF2-40B4-BE49-F238E27FC236}">
                <a16:creationId xmlns:a16="http://schemas.microsoft.com/office/drawing/2014/main" id="{401BC0B2-BFD9-699C-43AC-C5B0B43FDCA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334482" y="3347601"/>
            <a:ext cx="386097" cy="419100"/>
          </a:xfrm>
          <a:prstGeom prst="straightConnector1">
            <a:avLst/>
          </a:prstGeom>
          <a:noFill/>
          <a:ln w="57150" algn="ctr">
            <a:solidFill>
              <a:schemeClr val="accent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78468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7">
            <a:extLst>
              <a:ext uri="{FF2B5EF4-FFF2-40B4-BE49-F238E27FC236}">
                <a16:creationId xmlns:a16="http://schemas.microsoft.com/office/drawing/2014/main" id="{9FE6F9B4-76B3-44C7-987F-4C591040A377}"/>
              </a:ext>
            </a:extLst>
          </p:cNvPr>
          <p:cNvSpPr/>
          <p:nvPr/>
        </p:nvSpPr>
        <p:spPr bwMode="auto">
          <a:xfrm>
            <a:off x="1695451" y="1258918"/>
            <a:ext cx="2469356" cy="347472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noFill/>
            <a:prstDash val="sysDash"/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350">
              <a:latin typeface="Times New Roman" pitchFamily="-112" charset="0"/>
            </a:endParaRPr>
          </a:p>
        </p:txBody>
      </p:sp>
      <p:sp>
        <p:nvSpPr>
          <p:cNvPr id="11" name="Rounded Rectangle 30">
            <a:extLst>
              <a:ext uri="{FF2B5EF4-FFF2-40B4-BE49-F238E27FC236}">
                <a16:creationId xmlns:a16="http://schemas.microsoft.com/office/drawing/2014/main" id="{30075C6F-28AB-17EA-965A-6AFE91EC82E6}"/>
              </a:ext>
            </a:extLst>
          </p:cNvPr>
          <p:cNvSpPr/>
          <p:nvPr/>
        </p:nvSpPr>
        <p:spPr bwMode="auto">
          <a:xfrm>
            <a:off x="5638800" y="1235582"/>
            <a:ext cx="2743200" cy="177165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noFill/>
            <a:prstDash val="sysDash"/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350">
              <a:latin typeface="Times New Roman" pitchFamily="-112" charset="0"/>
              <a:ea typeface="ＭＳ Ｐゴシック" charset="-128"/>
            </a:endParaRPr>
          </a:p>
        </p:txBody>
      </p:sp>
      <p:sp>
        <p:nvSpPr>
          <p:cNvPr id="31746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#3 – Inconsistent Analysis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C40B9773-9B76-7CC3-1BAC-1408BE214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97DD1AB5-42BA-4E8A-BFEE-435884E16AAB}" type="slidenum">
              <a:rPr lang="en-US" smtClean="0"/>
              <a:pPr algn="r"/>
              <a:t>38</a:t>
            </a:fld>
            <a:endParaRPr lang="en-US" dirty="0"/>
          </a:p>
        </p:txBody>
      </p:sp>
      <p:grpSp>
        <p:nvGrpSpPr>
          <p:cNvPr id="31751" name="Group 35"/>
          <p:cNvGrpSpPr>
            <a:grpSpLocks/>
          </p:cNvGrpSpPr>
          <p:nvPr/>
        </p:nvGrpSpPr>
        <p:grpSpPr bwMode="auto">
          <a:xfrm>
            <a:off x="1829991" y="1658968"/>
            <a:ext cx="2188369" cy="2926080"/>
            <a:chOff x="914399" y="2209191"/>
            <a:chExt cx="2919331" cy="3901823"/>
          </a:xfrm>
        </p:grpSpPr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914399" y="2209191"/>
              <a:ext cx="1462842" cy="39018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646464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BEGIN</a:t>
              </a: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R(A)</a:t>
              </a: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A = A-10</a:t>
              </a: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W(A)</a:t>
              </a:r>
            </a:p>
            <a:p>
              <a:pPr eaLnBrk="0" hangingPunct="0">
                <a:lnSpc>
                  <a:spcPct val="90000"/>
                </a:lnSpc>
                <a:defRPr/>
              </a:pPr>
              <a:endParaRPr lang="en-US" sz="1600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  <a:p>
              <a:pPr eaLnBrk="0" hangingPunct="0">
                <a:lnSpc>
                  <a:spcPct val="90000"/>
                </a:lnSpc>
                <a:defRPr/>
              </a:pPr>
              <a:endParaRPr lang="en-US" sz="1600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  <a:p>
              <a:pPr eaLnBrk="0" hangingPunct="0">
                <a:lnSpc>
                  <a:spcPct val="90000"/>
                </a:lnSpc>
                <a:defRPr/>
              </a:pPr>
              <a:endParaRPr lang="en-US" sz="1600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  <a:p>
              <a:pPr eaLnBrk="0" hangingPunct="0">
                <a:lnSpc>
                  <a:spcPct val="90000"/>
                </a:lnSpc>
                <a:defRPr/>
              </a:pPr>
              <a:endParaRPr lang="en-US" sz="1600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  <a:p>
              <a:pPr eaLnBrk="0" hangingPunct="0">
                <a:lnSpc>
                  <a:spcPct val="90000"/>
                </a:lnSpc>
                <a:defRPr/>
              </a:pPr>
              <a:endParaRPr lang="en-US" sz="1600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R(B)</a:t>
              </a: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B = B+10</a:t>
              </a: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W(B)</a:t>
              </a: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COMMIT</a:t>
              </a:r>
            </a:p>
          </p:txBody>
        </p:sp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2370888" y="2209191"/>
              <a:ext cx="1462842" cy="39018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646464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BEGIN</a:t>
              </a:r>
            </a:p>
            <a:p>
              <a:pPr eaLnBrk="0" hangingPunct="0">
                <a:lnSpc>
                  <a:spcPct val="90000"/>
                </a:lnSpc>
                <a:defRPr/>
              </a:pPr>
              <a:endParaRPr lang="en-US" sz="1600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  <a:p>
              <a:pPr eaLnBrk="0" hangingPunct="0">
                <a:lnSpc>
                  <a:spcPct val="90000"/>
                </a:lnSpc>
                <a:defRPr/>
              </a:pPr>
              <a:endParaRPr lang="en-US" sz="1600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  <a:p>
              <a:pPr eaLnBrk="0" hangingPunct="0">
                <a:lnSpc>
                  <a:spcPct val="90000"/>
                </a:lnSpc>
                <a:defRPr/>
              </a:pPr>
              <a:endParaRPr lang="en-US" sz="1600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R(A)</a:t>
              </a: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sum = A</a:t>
              </a: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R(B)</a:t>
              </a: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sum += B</a:t>
              </a: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b="1" dirty="0">
                  <a:solidFill>
                    <a:schemeClr val="accent1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ECHO</a:t>
              </a:r>
              <a:r>
                <a: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 </a:t>
              </a: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sum</a:t>
              </a:r>
              <a:endParaRPr lang="en-US" sz="1600" b="1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COMMIT</a:t>
              </a:r>
            </a:p>
          </p:txBody>
        </p:sp>
      </p:grpSp>
      <p:cxnSp>
        <p:nvCxnSpPr>
          <p:cNvPr id="21" name="Straight Arrow Connector 20"/>
          <p:cNvCxnSpPr>
            <a:cxnSpLocks noChangeShapeType="1"/>
            <a:stCxn id="19" idx="7"/>
            <a:endCxn id="20" idx="1"/>
          </p:cNvCxnSpPr>
          <p:nvPr/>
        </p:nvCxnSpPr>
        <p:spPr bwMode="auto">
          <a:xfrm rot="5400000" flipH="1" flipV="1">
            <a:off x="7012491" y="1173193"/>
            <a:ext cx="12700" cy="1595660"/>
          </a:xfrm>
          <a:prstGeom prst="curvedConnector3">
            <a:avLst>
              <a:gd name="adj1" fmla="val 2382126"/>
            </a:avLst>
          </a:prstGeom>
          <a:noFill/>
          <a:ln w="28575" algn="ctr">
            <a:solidFill>
              <a:schemeClr val="accent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Arrow Connector 20"/>
          <p:cNvCxnSpPr>
            <a:cxnSpLocks noChangeShapeType="1"/>
            <a:stCxn id="20" idx="3"/>
            <a:endCxn id="19" idx="5"/>
          </p:cNvCxnSpPr>
          <p:nvPr/>
        </p:nvCxnSpPr>
        <p:spPr bwMode="auto">
          <a:xfrm rot="5400000">
            <a:off x="7012491" y="1530158"/>
            <a:ext cx="12700" cy="1595660"/>
          </a:xfrm>
          <a:prstGeom prst="curvedConnector3">
            <a:avLst>
              <a:gd name="adj1" fmla="val 2382126"/>
            </a:avLst>
          </a:prstGeom>
          <a:noFill/>
          <a:ln w="28575" algn="ctr">
            <a:solidFill>
              <a:schemeClr val="accent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Oval 4"/>
          <p:cNvSpPr>
            <a:spLocks noChangeArrowheads="1"/>
          </p:cNvSpPr>
          <p:nvPr/>
        </p:nvSpPr>
        <p:spPr bwMode="auto">
          <a:xfrm>
            <a:off x="5783766" y="1897093"/>
            <a:ext cx="504825" cy="50482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rgbClr val="64646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T</a:t>
            </a:r>
            <a:r>
              <a:rPr lang="en-US" sz="2000" b="1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1</a:t>
            </a:r>
          </a:p>
        </p:txBody>
      </p:sp>
      <p:sp>
        <p:nvSpPr>
          <p:cNvPr id="20" name="Oval 5"/>
          <p:cNvSpPr>
            <a:spLocks noChangeArrowheads="1"/>
          </p:cNvSpPr>
          <p:nvPr/>
        </p:nvSpPr>
        <p:spPr bwMode="auto">
          <a:xfrm>
            <a:off x="7736391" y="1897093"/>
            <a:ext cx="504825" cy="50482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rgbClr val="64646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T</a:t>
            </a:r>
            <a:r>
              <a:rPr lang="en-US" sz="2000" b="1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2</a:t>
            </a:r>
          </a:p>
        </p:txBody>
      </p:sp>
      <p:cxnSp>
        <p:nvCxnSpPr>
          <p:cNvPr id="36" name="Straight Arrow Connector 2"/>
          <p:cNvCxnSpPr>
            <a:cxnSpLocks noChangeShapeType="1"/>
          </p:cNvCxnSpPr>
          <p:nvPr/>
        </p:nvCxnSpPr>
        <p:spPr bwMode="auto">
          <a:xfrm>
            <a:off x="2354660" y="2478119"/>
            <a:ext cx="660797" cy="192881"/>
          </a:xfrm>
          <a:prstGeom prst="straightConnector1">
            <a:avLst/>
          </a:prstGeom>
          <a:noFill/>
          <a:ln w="57150" algn="ctr">
            <a:solidFill>
              <a:schemeClr val="accent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Arrow Connector 2"/>
          <p:cNvCxnSpPr>
            <a:cxnSpLocks noChangeShapeType="1"/>
          </p:cNvCxnSpPr>
          <p:nvPr/>
        </p:nvCxnSpPr>
        <p:spPr bwMode="auto">
          <a:xfrm flipH="1">
            <a:off x="2318046" y="3227813"/>
            <a:ext cx="725985" cy="967980"/>
          </a:xfrm>
          <a:prstGeom prst="straightConnector1">
            <a:avLst/>
          </a:prstGeom>
          <a:noFill/>
          <a:ln w="57150" algn="ctr">
            <a:solidFill>
              <a:schemeClr val="accent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745038" y="3135890"/>
            <a:ext cx="4114800" cy="1371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>
            <a:noAutofit/>
          </a:bodyPr>
          <a:lstStyle>
            <a:lvl1pPr indent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</a:defRPr>
            </a:lvl1pPr>
            <a:lvl2pPr marL="342900" indent="-342900">
              <a:spcBef>
                <a:spcPts val="0"/>
              </a:spcBef>
              <a:buFont typeface="Times New Roman" pitchFamily="18" charset="0"/>
              <a:buChar char="→"/>
              <a:def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</a:defRPr>
            </a:lvl2pPr>
            <a:lvl3pPr indent="0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</a:defRPr>
            </a:lvl3pPr>
            <a:lvl4pPr indent="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</a:defRPr>
            </a:lvl4pPr>
            <a:lvl5pPr indent="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lnSpc>
                <a:spcPct val="100000"/>
              </a:lnSpc>
            </a:pPr>
            <a:r>
              <a:rPr lang="en-US" b="0" dirty="0"/>
              <a:t>Is it possible to modify </a:t>
            </a:r>
            <a:r>
              <a:rPr lang="en-US" b="0" u="sng" dirty="0"/>
              <a:t>only</a:t>
            </a:r>
            <a:r>
              <a:rPr lang="en-US" b="0" dirty="0"/>
              <a:t> the application logic so that schedule produces a “correct” result but is still not conflict serializable?</a:t>
            </a:r>
          </a:p>
        </p:txBody>
      </p:sp>
      <p:sp>
        <p:nvSpPr>
          <p:cNvPr id="26" name="Oval 23"/>
          <p:cNvSpPr>
            <a:spLocks noChangeArrowheads="1"/>
          </p:cNvSpPr>
          <p:nvPr/>
        </p:nvSpPr>
        <p:spPr bwMode="auto">
          <a:xfrm>
            <a:off x="2838450" y="3393312"/>
            <a:ext cx="1143000" cy="344091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sp>
        <p:nvSpPr>
          <p:cNvPr id="35" name="TextBox 15">
            <a:extLst>
              <a:ext uri="{FF2B5EF4-FFF2-40B4-BE49-F238E27FC236}">
                <a16:creationId xmlns:a16="http://schemas.microsoft.com/office/drawing/2014/main" id="{BAF7F553-5E02-43C3-88B7-6413CC033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451" y="877918"/>
            <a:ext cx="11753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noAutofit/>
          </a:bodyPr>
          <a:lstStyle>
            <a:defPPr>
              <a:defRPr lang="en-US"/>
            </a:defPPr>
            <a:lvl1pPr eaLnBrk="0" hangingPunct="0"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  <a:ea typeface="Crimson Text" pitchFamily="2" charset="0"/>
              </a:defRPr>
            </a:lvl1pPr>
          </a:lstStyle>
          <a:p>
            <a:r>
              <a:rPr lang="en-US" dirty="0"/>
              <a:t>Schedule</a:t>
            </a:r>
          </a:p>
        </p:txBody>
      </p:sp>
      <p:sp>
        <p:nvSpPr>
          <p:cNvPr id="37" name="TextBox 15">
            <a:extLst>
              <a:ext uri="{FF2B5EF4-FFF2-40B4-BE49-F238E27FC236}">
                <a16:creationId xmlns:a16="http://schemas.microsoft.com/office/drawing/2014/main" id="{6BD94FBB-AF91-4B05-AD89-D579DFEF4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355" y="1299399"/>
            <a:ext cx="3770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T</a:t>
            </a:r>
            <a:r>
              <a:rPr lang="en-US" b="1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1</a:t>
            </a:r>
          </a:p>
        </p:txBody>
      </p:sp>
      <p:sp>
        <p:nvSpPr>
          <p:cNvPr id="38" name="TextBox 15">
            <a:extLst>
              <a:ext uri="{FF2B5EF4-FFF2-40B4-BE49-F238E27FC236}">
                <a16:creationId xmlns:a16="http://schemas.microsoft.com/office/drawing/2014/main" id="{39B74C43-1F65-4D88-AAC0-562D59C54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0968" y="1299399"/>
            <a:ext cx="3770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T</a:t>
            </a:r>
            <a:r>
              <a:rPr lang="en-US" b="1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2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1BA6689-B0A4-4784-8BC8-4155784D0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7235" y="1258918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646464"/>
                </a:solidFill>
                <a:latin typeface="Inconsolata" panose="00000509000000000000" pitchFamily="49" charset="0"/>
                <a:cs typeface="DejaVu Sans Mono" pitchFamily="49" charset="0"/>
              </a:rPr>
              <a:t>A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361EFA6-9555-4302-A763-9E805ADFC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7235" y="2568903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646464"/>
                </a:solidFill>
                <a:latin typeface="Inconsolata" panose="00000509000000000000" pitchFamily="49" charset="0"/>
                <a:cs typeface="DejaVu Sans Mono" pitchFamily="49" charset="0"/>
              </a:rPr>
              <a:t>B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B29788C-B7E1-48EE-8DC9-4034EBDC1BFB}"/>
              </a:ext>
            </a:extLst>
          </p:cNvPr>
          <p:cNvSpPr txBox="1"/>
          <p:nvPr/>
        </p:nvSpPr>
        <p:spPr>
          <a:xfrm>
            <a:off x="2961484" y="2808506"/>
            <a:ext cx="1451874" cy="21945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tIns="0" rIns="45720" bIns="27432" anchor="ctr" anchorCtr="0">
            <a:noAutofit/>
          </a:bodyPr>
          <a:lstStyle/>
          <a:p>
            <a:pPr eaLnBrk="0" hangingPunct="0">
              <a:defRPr/>
            </a:pPr>
            <a:r>
              <a:rPr lang="en-US" sz="1600" dirty="0">
                <a:solidFill>
                  <a:schemeClr val="accent1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rPr>
              <a:t>if(A≥0</a:t>
            </a:r>
            <a:r>
              <a:rPr lang="en-US" sz="1600" spc="-225" dirty="0">
                <a:solidFill>
                  <a:schemeClr val="accent1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rPr>
              <a:t>): </a:t>
            </a:r>
            <a:r>
              <a:rPr lang="en-US" sz="1600" dirty="0" err="1">
                <a:solidFill>
                  <a:schemeClr val="accent1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rPr>
              <a:t>cnt</a:t>
            </a:r>
            <a:r>
              <a:rPr lang="en-US" sz="1600" dirty="0">
                <a:solidFill>
                  <a:schemeClr val="accent1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rPr>
              <a:t>++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CB49E1F-7C51-4085-8B07-563A1FFC1E32}"/>
              </a:ext>
            </a:extLst>
          </p:cNvPr>
          <p:cNvSpPr txBox="1"/>
          <p:nvPr/>
        </p:nvSpPr>
        <p:spPr>
          <a:xfrm>
            <a:off x="2961484" y="3238726"/>
            <a:ext cx="1451874" cy="21945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tIns="0" rIns="45720" bIns="27432" anchor="ctr" anchorCtr="0">
            <a:noAutofit/>
          </a:bodyPr>
          <a:lstStyle/>
          <a:p>
            <a:pPr eaLnBrk="0" hangingPunct="0">
              <a:defRPr/>
            </a:pPr>
            <a:r>
              <a:rPr lang="en-US" sz="1600" dirty="0">
                <a:solidFill>
                  <a:schemeClr val="accent1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rPr>
              <a:t>if(B≥0</a:t>
            </a:r>
            <a:r>
              <a:rPr lang="en-US" sz="1600" spc="-225" dirty="0">
                <a:solidFill>
                  <a:schemeClr val="accent1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rPr>
              <a:t>): </a:t>
            </a:r>
            <a:r>
              <a:rPr lang="en-US" sz="1600" dirty="0" err="1">
                <a:solidFill>
                  <a:schemeClr val="accent1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rPr>
              <a:t>cnt</a:t>
            </a:r>
            <a:r>
              <a:rPr lang="en-US" sz="1600" dirty="0">
                <a:solidFill>
                  <a:schemeClr val="accent1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rPr>
              <a:t>++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887FEB0-F306-42F7-9BE3-90199C2139B5}"/>
              </a:ext>
            </a:extLst>
          </p:cNvPr>
          <p:cNvSpPr txBox="1"/>
          <p:nvPr/>
        </p:nvSpPr>
        <p:spPr>
          <a:xfrm>
            <a:off x="2961484" y="3482207"/>
            <a:ext cx="1451874" cy="21945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tIns="0" rIns="45720" bIns="27432" anchor="ctr" anchorCtr="0">
            <a:noAutofit/>
          </a:bodyPr>
          <a:lstStyle/>
          <a:p>
            <a:pPr eaLnBrk="0" hangingPunct="0">
              <a:defRPr/>
            </a:pPr>
            <a:r>
              <a:rPr lang="en-US" sz="1600" b="1" dirty="0">
                <a:solidFill>
                  <a:schemeClr val="accent1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rPr>
              <a:t>ECHO</a:t>
            </a:r>
            <a:r>
              <a:rPr lang="en-US" sz="1600" dirty="0">
                <a:solidFill>
                  <a:schemeClr val="accent1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rPr>
              <a:t>cnt</a:t>
            </a:r>
            <a:endParaRPr lang="en-US" sz="1600" dirty="0">
              <a:solidFill>
                <a:schemeClr val="accent1"/>
              </a:solidFill>
              <a:latin typeface="Inconsolata" panose="00000509000000000000" pitchFamily="49" charset="0"/>
              <a:ea typeface="DejaVu Sans Mono" pitchFamily="49" charset="0"/>
              <a:cs typeface="DejaVu Sans Mono" pitchFamily="49" charset="0"/>
            </a:endParaRPr>
          </a:p>
        </p:txBody>
      </p:sp>
      <p:sp>
        <p:nvSpPr>
          <p:cNvPr id="40" name="Oval 23">
            <a:extLst>
              <a:ext uri="{FF2B5EF4-FFF2-40B4-BE49-F238E27FC236}">
                <a16:creationId xmlns:a16="http://schemas.microsoft.com/office/drawing/2014/main" id="{ACACA9D0-AC1D-432E-B8DE-6B0E687ED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1645" y="2088784"/>
            <a:ext cx="1143000" cy="344091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sp>
        <p:nvSpPr>
          <p:cNvPr id="41" name="Oval 23">
            <a:extLst>
              <a:ext uri="{FF2B5EF4-FFF2-40B4-BE49-F238E27FC236}">
                <a16:creationId xmlns:a16="http://schemas.microsoft.com/office/drawing/2014/main" id="{128C3C89-77DA-4E2C-A338-AF3E9F20B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0082" y="2735132"/>
            <a:ext cx="1143000" cy="344091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id="{35594B7E-6BE3-C1C5-5847-86F2B3C23214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-7146"/>
            <a:ext cx="457181" cy="597694"/>
            <a:chOff x="8508581" y="-9527"/>
            <a:chExt cx="609624" cy="796925"/>
          </a:xfrm>
          <a:solidFill>
            <a:schemeClr val="accent1"/>
          </a:solidFill>
        </p:grpSpPr>
        <p:sp>
          <p:nvSpPr>
            <p:cNvPr id="3" name="Chevron 7">
              <a:extLst>
                <a:ext uri="{FF2B5EF4-FFF2-40B4-BE49-F238E27FC236}">
                  <a16:creationId xmlns:a16="http://schemas.microsoft.com/office/drawing/2014/main" id="{0A083761-7E01-7385-6F81-DA2A0ACAD45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8414930" y="84124"/>
              <a:ext cx="796925" cy="609624"/>
            </a:xfrm>
            <a:custGeom>
              <a:avLst/>
              <a:gdLst>
                <a:gd name="T0" fmla="*/ 0 w 619125"/>
                <a:gd name="T1" fmla="*/ 0 h 609600"/>
                <a:gd name="T2" fmla="*/ 614368 w 619125"/>
                <a:gd name="T3" fmla="*/ 2 h 609600"/>
                <a:gd name="T4" fmla="*/ 619125 w 619125"/>
                <a:gd name="T5" fmla="*/ 2578 h 609600"/>
                <a:gd name="T6" fmla="*/ 0 w 619125"/>
                <a:gd name="T7" fmla="*/ 2578 h 609600"/>
                <a:gd name="T8" fmla="*/ 171450 w 619125"/>
                <a:gd name="T9" fmla="*/ 1249 h 609600"/>
                <a:gd name="T10" fmla="*/ 0 w 619125"/>
                <a:gd name="T11" fmla="*/ 0 h 609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19125" h="609600">
                  <a:moveTo>
                    <a:pt x="0" y="0"/>
                  </a:moveTo>
                  <a:lnTo>
                    <a:pt x="614368" y="6"/>
                  </a:lnTo>
                  <a:cubicBezTo>
                    <a:pt x="615954" y="203204"/>
                    <a:pt x="617539" y="406402"/>
                    <a:pt x="619125" y="609600"/>
                  </a:cubicBezTo>
                  <a:lnTo>
                    <a:pt x="0" y="609600"/>
                  </a:lnTo>
                  <a:lnTo>
                    <a:pt x="171450" y="29527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8575" cap="flat" cmpd="sng" algn="ctr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triangle" w="med" len="med"/>
                </a14:hiddenLine>
              </a:ext>
            </a:extLst>
          </p:spPr>
          <p:txBody>
            <a:bodyPr wrap="none" anchor="ctr"/>
            <a:lstStyle/>
            <a:p>
              <a:endParaRPr lang="en-US" sz="1600">
                <a:latin typeface="Proxima Nova Rg" panose="02000506030000020004" pitchFamily="50" charset="0"/>
              </a:endParaRPr>
            </a:p>
          </p:txBody>
        </p:sp>
        <p:sp>
          <p:nvSpPr>
            <p:cNvPr id="4" name="TextBox 8">
              <a:extLst>
                <a:ext uri="{FF2B5EF4-FFF2-40B4-BE49-F238E27FC236}">
                  <a16:creationId xmlns:a16="http://schemas.microsoft.com/office/drawing/2014/main" id="{C3F89BB8-9428-503A-C184-41DB8DAAB5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33571" y="0"/>
              <a:ext cx="559650" cy="57451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u="none" dirty="0">
                  <a:solidFill>
                    <a:schemeClr val="bg1"/>
                  </a:solidFill>
                  <a:latin typeface="Lato Black" panose="020F0A02020204030203" pitchFamily="34" charset="0"/>
                </a:rPr>
                <a:t>I</a:t>
              </a:r>
            </a:p>
          </p:txBody>
        </p:sp>
      </p:grpSp>
      <p:sp>
        <p:nvSpPr>
          <p:cNvPr id="9" name="TextBox 15">
            <a:extLst>
              <a:ext uri="{FF2B5EF4-FFF2-40B4-BE49-F238E27FC236}">
                <a16:creationId xmlns:a16="http://schemas.microsoft.com/office/drawing/2014/main" id="{C1EF5768-11D4-980D-8AD3-5C9063AFB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854582"/>
            <a:ext cx="2514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noAutofit/>
          </a:bodyPr>
          <a:lstStyle>
            <a:defPPr>
              <a:defRPr lang="en-US"/>
            </a:defPPr>
            <a:lvl1pPr eaLnBrk="0" hangingPunct="0"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  <a:ea typeface="Crimson Text" pitchFamily="2" charset="0"/>
              </a:defRPr>
            </a:lvl1pPr>
          </a:lstStyle>
          <a:p>
            <a:r>
              <a:rPr lang="en-US" dirty="0"/>
              <a:t>Dependency Graph</a:t>
            </a:r>
          </a:p>
        </p:txBody>
      </p:sp>
      <p:pic>
        <p:nvPicPr>
          <p:cNvPr id="8" name="skull">
            <a:extLst>
              <a:ext uri="{FF2B5EF4-FFF2-40B4-BE49-F238E27FC236}">
                <a16:creationId xmlns:a16="http://schemas.microsoft.com/office/drawing/2014/main" id="{931CA84F-C015-CF16-E4A2-5BC0EED7A9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1846272" y="2792294"/>
            <a:ext cx="822960" cy="82296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Left Arrow 33">
            <a:extLst>
              <a:ext uri="{FF2B5EF4-FFF2-40B4-BE49-F238E27FC236}">
                <a16:creationId xmlns:a16="http://schemas.microsoft.com/office/drawing/2014/main" id="{660D7E47-51B5-4A39-5B68-71741860928E}"/>
              </a:ext>
            </a:extLst>
          </p:cNvPr>
          <p:cNvSpPr/>
          <p:nvPr/>
        </p:nvSpPr>
        <p:spPr bwMode="auto">
          <a:xfrm rot="16200000">
            <a:off x="-342900" y="2470934"/>
            <a:ext cx="3314700" cy="647700"/>
          </a:xfrm>
          <a:prstGeom prst="leftArrow">
            <a:avLst/>
          </a:prstGeom>
          <a:solidFill>
            <a:schemeClr val="accent1"/>
          </a:solidFill>
          <a:ln w="28575" cap="flat" cmpd="sng" algn="ctr">
            <a:noFill/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400" b="1" i="1" spc="225" dirty="0">
                <a:solidFill>
                  <a:schemeClr val="bg1">
                    <a:lumMod val="95000"/>
                  </a:schemeClr>
                </a:solidFill>
                <a:latin typeface="Lato Black" panose="020F0A02020204030203" pitchFamily="34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315970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 animBg="1"/>
      <p:bldP spid="26" grpId="1" animBg="1"/>
      <p:bldP spid="46" grpId="0"/>
      <p:bldP spid="47" grpId="0"/>
      <p:bldP spid="49" grpId="0" animBg="1"/>
      <p:bldP spid="50" grpId="0" animBg="1"/>
      <p:bldP spid="56" grpId="0" animBg="1"/>
      <p:bldP spid="40" grpId="0" animBg="1"/>
      <p:bldP spid="40" grpId="1" animBg="1"/>
      <p:bldP spid="41" grpId="0" animBg="1"/>
      <p:bldP spid="41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Serializability</a:t>
            </a:r>
          </a:p>
        </p:txBody>
      </p:sp>
      <p:sp>
        <p:nvSpPr>
          <p:cNvPr id="33795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Alternative (broader) notion of serializability.</a:t>
            </a:r>
          </a:p>
          <a:p>
            <a:endParaRPr lang="en-US" sz="1200" dirty="0"/>
          </a:p>
          <a:p>
            <a:r>
              <a:rPr lang="en-US" dirty="0"/>
              <a:t>Schedules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S</a:t>
            </a:r>
            <a:r>
              <a:rPr lang="en-US" b="1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1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S</a:t>
            </a:r>
            <a:r>
              <a:rPr lang="en-US" b="1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2</a:t>
            </a:r>
            <a:r>
              <a:rPr lang="en-US" dirty="0"/>
              <a:t> are </a:t>
            </a:r>
            <a:r>
              <a:rPr lang="en-US" u="sng" dirty="0"/>
              <a:t>view equivalent</a:t>
            </a:r>
            <a:r>
              <a:rPr lang="en-US" dirty="0"/>
              <a:t> if:</a:t>
            </a:r>
          </a:p>
          <a:p>
            <a:pPr lvl="1"/>
            <a:r>
              <a:rPr lang="en-US" dirty="0"/>
              <a:t>If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T</a:t>
            </a:r>
            <a:r>
              <a:rPr lang="en-US" b="1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1</a:t>
            </a:r>
            <a:r>
              <a:rPr lang="en-US" dirty="0"/>
              <a:t> reads initial value of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A</a:t>
            </a:r>
            <a:r>
              <a:rPr lang="en-US" dirty="0"/>
              <a:t> in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S</a:t>
            </a:r>
            <a:r>
              <a:rPr lang="en-US" b="1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1</a:t>
            </a:r>
            <a:r>
              <a:rPr lang="en-US" dirty="0"/>
              <a:t>, then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T</a:t>
            </a:r>
            <a:r>
              <a:rPr lang="en-US" b="1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1</a:t>
            </a:r>
            <a:r>
              <a:rPr lang="en-US" dirty="0"/>
              <a:t> also reads initial value of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A</a:t>
            </a:r>
            <a:r>
              <a:rPr lang="en-US" dirty="0"/>
              <a:t> in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S</a:t>
            </a:r>
            <a:r>
              <a:rPr lang="en-US" b="1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2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If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T</a:t>
            </a:r>
            <a:r>
              <a:rPr lang="en-US" b="1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1</a:t>
            </a:r>
            <a:r>
              <a:rPr lang="en-US" dirty="0"/>
              <a:t> reads value of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A</a:t>
            </a:r>
            <a:r>
              <a:rPr lang="en-US" dirty="0"/>
              <a:t> written by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T</a:t>
            </a:r>
            <a:r>
              <a:rPr lang="en-US" b="1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2</a:t>
            </a:r>
            <a:r>
              <a:rPr lang="en-US" dirty="0"/>
              <a:t> in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S</a:t>
            </a:r>
            <a:r>
              <a:rPr lang="en-US" b="1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1</a:t>
            </a:r>
            <a:r>
              <a:rPr lang="en-US" dirty="0"/>
              <a:t>, then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T</a:t>
            </a:r>
            <a:r>
              <a:rPr lang="en-US" b="1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1</a:t>
            </a:r>
            <a:r>
              <a:rPr lang="en-US" dirty="0"/>
              <a:t> also reads value of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A</a:t>
            </a:r>
            <a:r>
              <a:rPr lang="en-US" dirty="0"/>
              <a:t> written by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T</a:t>
            </a:r>
            <a:r>
              <a:rPr lang="en-US" b="1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2</a:t>
            </a:r>
            <a:r>
              <a:rPr lang="en-US" dirty="0"/>
              <a:t> in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S</a:t>
            </a:r>
            <a:r>
              <a:rPr lang="en-US" b="1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2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If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T</a:t>
            </a:r>
            <a:r>
              <a:rPr lang="en-US" b="1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1</a:t>
            </a:r>
            <a:r>
              <a:rPr lang="en-US" dirty="0"/>
              <a:t> writes final value of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A</a:t>
            </a:r>
            <a:r>
              <a:rPr lang="en-US" dirty="0"/>
              <a:t> in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S</a:t>
            </a:r>
            <a:r>
              <a:rPr lang="en-US" b="1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1</a:t>
            </a:r>
            <a:r>
              <a:rPr lang="en-US" dirty="0"/>
              <a:t>, then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T</a:t>
            </a:r>
            <a:r>
              <a:rPr lang="en-US" b="1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1</a:t>
            </a:r>
            <a:r>
              <a:rPr lang="en-US" dirty="0"/>
              <a:t> also writes final value of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A</a:t>
            </a:r>
            <a:r>
              <a:rPr lang="en-US" dirty="0"/>
              <a:t> in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S</a:t>
            </a:r>
            <a:r>
              <a:rPr lang="en-US" b="1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2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BEA6281-260B-9E69-E4DD-C0616F6526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97DD1AB5-42BA-4E8A-BFEE-435884E16AAB}" type="slidenum">
              <a:rPr lang="en-US" smtClean="0"/>
              <a:pPr algn="r"/>
              <a:t>39</a:t>
            </a:fld>
            <a:endParaRPr lang="en-US" dirty="0"/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id="{82955C0F-A031-095D-BCCC-B0D7C665FD77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-7146"/>
            <a:ext cx="457181" cy="597694"/>
            <a:chOff x="8508581" y="-9527"/>
            <a:chExt cx="609624" cy="796925"/>
          </a:xfrm>
          <a:solidFill>
            <a:schemeClr val="accent1"/>
          </a:solidFill>
        </p:grpSpPr>
        <p:sp>
          <p:nvSpPr>
            <p:cNvPr id="3" name="Chevron 7">
              <a:extLst>
                <a:ext uri="{FF2B5EF4-FFF2-40B4-BE49-F238E27FC236}">
                  <a16:creationId xmlns:a16="http://schemas.microsoft.com/office/drawing/2014/main" id="{5DE7C21B-5C32-B4D6-B191-A042707E9EE7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8414930" y="84124"/>
              <a:ext cx="796925" cy="609624"/>
            </a:xfrm>
            <a:custGeom>
              <a:avLst/>
              <a:gdLst>
                <a:gd name="T0" fmla="*/ 0 w 619125"/>
                <a:gd name="T1" fmla="*/ 0 h 609600"/>
                <a:gd name="T2" fmla="*/ 614368 w 619125"/>
                <a:gd name="T3" fmla="*/ 2 h 609600"/>
                <a:gd name="T4" fmla="*/ 619125 w 619125"/>
                <a:gd name="T5" fmla="*/ 2578 h 609600"/>
                <a:gd name="T6" fmla="*/ 0 w 619125"/>
                <a:gd name="T7" fmla="*/ 2578 h 609600"/>
                <a:gd name="T8" fmla="*/ 171450 w 619125"/>
                <a:gd name="T9" fmla="*/ 1249 h 609600"/>
                <a:gd name="T10" fmla="*/ 0 w 619125"/>
                <a:gd name="T11" fmla="*/ 0 h 609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19125" h="609600">
                  <a:moveTo>
                    <a:pt x="0" y="0"/>
                  </a:moveTo>
                  <a:lnTo>
                    <a:pt x="614368" y="6"/>
                  </a:lnTo>
                  <a:cubicBezTo>
                    <a:pt x="615954" y="203204"/>
                    <a:pt x="617539" y="406402"/>
                    <a:pt x="619125" y="609600"/>
                  </a:cubicBezTo>
                  <a:lnTo>
                    <a:pt x="0" y="609600"/>
                  </a:lnTo>
                  <a:lnTo>
                    <a:pt x="171450" y="29527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8575" cap="flat" cmpd="sng" algn="ctr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triangle" w="med" len="med"/>
                </a14:hiddenLine>
              </a:ext>
            </a:extLst>
          </p:spPr>
          <p:txBody>
            <a:bodyPr wrap="none" anchor="ctr"/>
            <a:lstStyle/>
            <a:p>
              <a:endParaRPr lang="en-US" sz="1600">
                <a:latin typeface="Proxima Nova Rg" panose="02000506030000020004" pitchFamily="50" charset="0"/>
              </a:endParaRPr>
            </a:p>
          </p:txBody>
        </p:sp>
        <p:sp>
          <p:nvSpPr>
            <p:cNvPr id="4" name="TextBox 8">
              <a:extLst>
                <a:ext uri="{FF2B5EF4-FFF2-40B4-BE49-F238E27FC236}">
                  <a16:creationId xmlns:a16="http://schemas.microsoft.com/office/drawing/2014/main" id="{265CD67B-C048-5A23-E3E3-5D3AA72790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33571" y="0"/>
              <a:ext cx="559650" cy="57451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u="none" dirty="0">
                  <a:solidFill>
                    <a:schemeClr val="bg1"/>
                  </a:solidFill>
                  <a:latin typeface="Lato Black" panose="020F0A02020204030203" pitchFamily="34" charset="0"/>
                </a:rPr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312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>
            <a:extLst>
              <a:ext uri="{FF2B5EF4-FFF2-40B4-BE49-F238E27FC236}">
                <a16:creationId xmlns:a16="http://schemas.microsoft.com/office/drawing/2014/main" id="{C155172E-8DBA-B545-99E6-29D98A445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75869" y="1750209"/>
            <a:ext cx="914400" cy="1132116"/>
          </a:xfrm>
          <a:prstGeom prst="rect">
            <a:avLst/>
          </a:prstGeom>
          <a:effectLst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0DD6619-CB12-6E97-C7FC-CCA5E9075899}"/>
              </a:ext>
            </a:extLst>
          </p:cNvPr>
          <p:cNvGrpSpPr/>
          <p:nvPr/>
        </p:nvGrpSpPr>
        <p:grpSpPr>
          <a:xfrm>
            <a:off x="553347" y="1057275"/>
            <a:ext cx="2570853" cy="2913088"/>
            <a:chOff x="-2941593" y="1868462"/>
            <a:chExt cx="2570853" cy="2913088"/>
          </a:xfrm>
        </p:grpSpPr>
        <p:sp>
          <p:nvSpPr>
            <p:cNvPr id="3" name="Text Box 4">
              <a:extLst>
                <a:ext uri="{FF2B5EF4-FFF2-40B4-BE49-F238E27FC236}">
                  <a16:creationId xmlns:a16="http://schemas.microsoft.com/office/drawing/2014/main" id="{602DBB21-A8BE-CFD0-37AA-74AB080C81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941592" y="2221230"/>
              <a:ext cx="2560320" cy="25603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400" u="none" dirty="0"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</p:txBody>
        </p:sp>
        <p:sp>
          <p:nvSpPr>
            <p:cNvPr id="4" name="TextBox 15">
              <a:extLst>
                <a:ext uri="{FF2B5EF4-FFF2-40B4-BE49-F238E27FC236}">
                  <a16:creationId xmlns:a16="http://schemas.microsoft.com/office/drawing/2014/main" id="{5F22ED8D-1A1F-42CF-3581-DCBEA311E1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941593" y="1868462"/>
              <a:ext cx="25708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no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  <a:ea typeface="Crimson Text" pitchFamily="2" charset="0"/>
                </a:defRPr>
              </a:lvl1pPr>
            </a:lstStyle>
            <a:p>
              <a:r>
                <a:rPr lang="en-US" dirty="0"/>
                <a:t>Application Logic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037A79C-B077-48FC-A1FE-E2CD8F0BE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Example #1</a:t>
            </a:r>
          </a:p>
        </p:txBody>
      </p:sp>
      <p:sp>
        <p:nvSpPr>
          <p:cNvPr id="70" name="Slide Number Placeholder 3">
            <a:extLst>
              <a:ext uri="{FF2B5EF4-FFF2-40B4-BE49-F238E27FC236}">
                <a16:creationId xmlns:a16="http://schemas.microsoft.com/office/drawing/2014/main" id="{A7D715FE-42FD-CFC0-66AF-22F00AC1A9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97DD1AB5-42BA-4E8A-BFEE-435884E16AAB}" type="slidenum">
              <a:rPr lang="en-US" smtClean="0"/>
              <a:pPr algn="r"/>
              <a:t>4</a:t>
            </a:fld>
            <a:endParaRPr lang="en-US" dirty="0"/>
          </a:p>
        </p:txBody>
      </p:sp>
      <p:sp>
        <p:nvSpPr>
          <p:cNvPr id="36" name="AutoShape 42">
            <a:extLst>
              <a:ext uri="{FF2B5EF4-FFF2-40B4-BE49-F238E27FC236}">
                <a16:creationId xmlns:a16="http://schemas.microsoft.com/office/drawing/2014/main" id="{7F0FCE04-9B9E-996C-1112-96EC3047A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669" y="1385664"/>
            <a:ext cx="2492990" cy="2264402"/>
          </a:xfrm>
          <a:prstGeom prst="flowChartProcess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</a:rPr>
              <a:t>Read</a:t>
            </a:r>
            <a:r>
              <a:rPr lang="en-US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</a:rPr>
              <a:t>(</a:t>
            </a:r>
            <a:r>
              <a:rPr lang="en-US" sz="2400" b="0" dirty="0">
                <a:solidFill>
                  <a:schemeClr val="accent1"/>
                </a:solidFill>
                <a:latin typeface="Inconsolata" panose="00000509000000000000" pitchFamily="49" charset="0"/>
              </a:rPr>
              <a:t>A</a:t>
            </a:r>
            <a:r>
              <a:rPr lang="en-US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</a:rPr>
              <a:t>);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</a:rPr>
              <a:t>Check</a:t>
            </a:r>
            <a:r>
              <a:rPr lang="en-US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</a:rPr>
              <a:t>(</a:t>
            </a:r>
            <a:r>
              <a:rPr lang="en-US" sz="2400" b="0" dirty="0">
                <a:solidFill>
                  <a:schemeClr val="accent1"/>
                </a:solidFill>
                <a:latin typeface="Inconsolata" panose="00000509000000000000" pitchFamily="49" charset="0"/>
              </a:rPr>
              <a:t>A &gt; $25</a:t>
            </a:r>
            <a:r>
              <a:rPr lang="en-US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</a:rPr>
              <a:t>);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</a:rPr>
              <a:t>Pay</a:t>
            </a:r>
            <a:r>
              <a:rPr lang="en-US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</a:rPr>
              <a:t>(</a:t>
            </a:r>
            <a:r>
              <a:rPr lang="en-US" sz="2400" b="0" dirty="0">
                <a:solidFill>
                  <a:schemeClr val="accent1"/>
                </a:solidFill>
                <a:latin typeface="Inconsolata" panose="00000509000000000000" pitchFamily="49" charset="0"/>
              </a:rPr>
              <a:t>$25</a:t>
            </a:r>
            <a:r>
              <a:rPr lang="en-US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</a:rPr>
              <a:t>);</a:t>
            </a:r>
          </a:p>
          <a:p>
            <a:pPr>
              <a:lnSpc>
                <a:spcPct val="120000"/>
              </a:lnSpc>
            </a:pPr>
            <a:r>
              <a:rPr lang="en-US" sz="2400" b="0" dirty="0">
                <a:solidFill>
                  <a:schemeClr val="accent1"/>
                </a:solidFill>
                <a:latin typeface="Inconsolata" panose="00000509000000000000" pitchFamily="49" charset="0"/>
              </a:rPr>
              <a:t>A</a:t>
            </a:r>
            <a:r>
              <a:rPr lang="en-US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</a:rPr>
              <a:t> = </a:t>
            </a:r>
            <a:r>
              <a:rPr lang="en-US" sz="2400" b="0" dirty="0">
                <a:solidFill>
                  <a:schemeClr val="accent1"/>
                </a:solidFill>
                <a:latin typeface="Inconsolata" panose="00000509000000000000" pitchFamily="49" charset="0"/>
              </a:rPr>
              <a:t>A</a:t>
            </a:r>
            <a:r>
              <a:rPr lang="en-US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</a:rPr>
              <a:t> – </a:t>
            </a:r>
            <a:r>
              <a:rPr lang="en-US" sz="2400" b="0" dirty="0">
                <a:solidFill>
                  <a:schemeClr val="accent1"/>
                </a:solidFill>
                <a:latin typeface="Inconsolata" panose="00000509000000000000" pitchFamily="49" charset="0"/>
              </a:rPr>
              <a:t>$25</a:t>
            </a:r>
            <a:r>
              <a:rPr lang="en-US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</a:rPr>
              <a:t>Write</a:t>
            </a:r>
            <a:r>
              <a:rPr lang="en-US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</a:rPr>
              <a:t>(</a:t>
            </a:r>
            <a:r>
              <a:rPr lang="en-US" sz="2400" b="0" dirty="0">
                <a:solidFill>
                  <a:schemeClr val="accent1"/>
                </a:solidFill>
                <a:latin typeface="Inconsolata" panose="00000509000000000000" pitchFamily="49" charset="0"/>
              </a:rPr>
              <a:t>A</a:t>
            </a:r>
            <a:r>
              <a:rPr lang="en-US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</a:rPr>
              <a:t>);</a:t>
            </a:r>
          </a:p>
        </p:txBody>
      </p:sp>
      <p:sp>
        <p:nvSpPr>
          <p:cNvPr id="39" name="AutoShape 4">
            <a:extLst>
              <a:ext uri="{FF2B5EF4-FFF2-40B4-BE49-F238E27FC236}">
                <a16:creationId xmlns:a16="http://schemas.microsoft.com/office/drawing/2014/main" id="{BF155FBB-2169-A081-EFBC-2C0B9AC48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5498" y="2226400"/>
            <a:ext cx="1856102" cy="304800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b="1" dirty="0">
                <a:solidFill>
                  <a:schemeClr val="accent1"/>
                </a:solidFill>
              </a:rPr>
              <a:t>Bank Balance : $100</a:t>
            </a:r>
          </a:p>
        </p:txBody>
      </p:sp>
      <p:sp>
        <p:nvSpPr>
          <p:cNvPr id="41" name="AutoShape 10">
            <a:extLst>
              <a:ext uri="{FF2B5EF4-FFF2-40B4-BE49-F238E27FC236}">
                <a16:creationId xmlns:a16="http://schemas.microsoft.com/office/drawing/2014/main" id="{B76F6A1B-2B26-1C2C-F311-02289A64F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6885" y="1924050"/>
            <a:ext cx="1645920" cy="304800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Sufficient funds?</a:t>
            </a:r>
          </a:p>
        </p:txBody>
      </p:sp>
      <p:sp>
        <p:nvSpPr>
          <p:cNvPr id="47" name="AutoShape 17">
            <a:extLst>
              <a:ext uri="{FF2B5EF4-FFF2-40B4-BE49-F238E27FC236}">
                <a16:creationId xmlns:a16="http://schemas.microsoft.com/office/drawing/2014/main" id="{F9ECB63F-8287-F33D-7302-008839175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6885" y="2914650"/>
            <a:ext cx="1645920" cy="304800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New balance: $75</a:t>
            </a:r>
          </a:p>
        </p:txBody>
      </p:sp>
      <p:sp>
        <p:nvSpPr>
          <p:cNvPr id="45" name="AutoShape 20">
            <a:extLst>
              <a:ext uri="{FF2B5EF4-FFF2-40B4-BE49-F238E27FC236}">
                <a16:creationId xmlns:a16="http://schemas.microsoft.com/office/drawing/2014/main" id="{63FDECD9-3E8B-84B9-65D3-BC693207F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5498" y="2226400"/>
            <a:ext cx="1856102" cy="304800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b="1" dirty="0">
                <a:solidFill>
                  <a:srgbClr val="CF0E30"/>
                </a:solidFill>
              </a:rPr>
              <a:t>Bank Balance : $75</a:t>
            </a:r>
          </a:p>
        </p:txBody>
      </p:sp>
      <p:cxnSp>
        <p:nvCxnSpPr>
          <p:cNvPr id="46" name="AutoShape 21">
            <a:extLst>
              <a:ext uri="{FF2B5EF4-FFF2-40B4-BE49-F238E27FC236}">
                <a16:creationId xmlns:a16="http://schemas.microsoft.com/office/drawing/2014/main" id="{E473A215-62EA-65C9-9BB5-187D57B655EE}"/>
              </a:ext>
            </a:extLst>
          </p:cNvPr>
          <p:cNvCxnSpPr>
            <a:cxnSpLocks noChangeShapeType="1"/>
            <a:stCxn id="11" idx="3"/>
            <a:endCxn id="39" idx="1"/>
          </p:cNvCxnSpPr>
          <p:nvPr/>
        </p:nvCxnSpPr>
        <p:spPr bwMode="auto">
          <a:xfrm flipV="1">
            <a:off x="5942805" y="2378800"/>
            <a:ext cx="1192693" cy="1183550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sp>
        <p:nvSpPr>
          <p:cNvPr id="50" name="AutoShape 24">
            <a:extLst>
              <a:ext uri="{FF2B5EF4-FFF2-40B4-BE49-F238E27FC236}">
                <a16:creationId xmlns:a16="http://schemas.microsoft.com/office/drawing/2014/main" id="{141A0CDA-32DA-EE8F-E3BD-ECF91CECC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6885" y="1428750"/>
            <a:ext cx="1645920" cy="304800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Read Balance: $100</a:t>
            </a:r>
          </a:p>
        </p:txBody>
      </p:sp>
      <p:cxnSp>
        <p:nvCxnSpPr>
          <p:cNvPr id="52" name="AutoShape 29">
            <a:extLst>
              <a:ext uri="{FF2B5EF4-FFF2-40B4-BE49-F238E27FC236}">
                <a16:creationId xmlns:a16="http://schemas.microsoft.com/office/drawing/2014/main" id="{9835F6C4-7089-9CE6-DEA4-2148E769D829}"/>
              </a:ext>
            </a:extLst>
          </p:cNvPr>
          <p:cNvCxnSpPr>
            <a:cxnSpLocks noChangeShapeType="1"/>
            <a:stCxn id="39" idx="1"/>
            <a:endCxn id="50" idx="3"/>
          </p:cNvCxnSpPr>
          <p:nvPr/>
        </p:nvCxnSpPr>
        <p:spPr bwMode="auto">
          <a:xfrm rot="10800000">
            <a:off x="5942806" y="1581150"/>
            <a:ext cx="1192693" cy="797650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sp>
        <p:nvSpPr>
          <p:cNvPr id="54" name="AutoShape 32">
            <a:extLst>
              <a:ext uri="{FF2B5EF4-FFF2-40B4-BE49-F238E27FC236}">
                <a16:creationId xmlns:a16="http://schemas.microsoft.com/office/drawing/2014/main" id="{B4283E44-FE5D-3C6F-137E-1E338FDAE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6885" y="2419350"/>
            <a:ext cx="1645920" cy="304800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Pay $25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5075422B-3E7A-7774-9A15-585745DD2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428750"/>
            <a:ext cx="457200" cy="457200"/>
          </a:xfrm>
          <a:prstGeom prst="rightArrow">
            <a:avLst>
              <a:gd name="adj1" fmla="val 50000"/>
              <a:gd name="adj2" fmla="val 49997"/>
            </a:avLst>
          </a:prstGeom>
          <a:solidFill>
            <a:schemeClr val="accent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lIns="101882" tIns="50941" rIns="101882" bIns="50941" anchor="ctr"/>
          <a:lstStyle/>
          <a:p>
            <a:endParaRPr lang="en-US"/>
          </a:p>
        </p:txBody>
      </p:sp>
      <p:sp>
        <p:nvSpPr>
          <p:cNvPr id="11" name="AutoShape 24">
            <a:extLst>
              <a:ext uri="{FF2B5EF4-FFF2-40B4-BE49-F238E27FC236}">
                <a16:creationId xmlns:a16="http://schemas.microsoft.com/office/drawing/2014/main" id="{26CB7158-D7A8-AE7F-A75D-815FC7169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6885" y="3409950"/>
            <a:ext cx="1645920" cy="304800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Write Balance: $75</a:t>
            </a:r>
          </a:p>
        </p:txBody>
      </p:sp>
      <p:sp>
        <p:nvSpPr>
          <p:cNvPr id="16" name="Right Arrow 6">
            <a:extLst>
              <a:ext uri="{FF2B5EF4-FFF2-40B4-BE49-F238E27FC236}">
                <a16:creationId xmlns:a16="http://schemas.microsoft.com/office/drawing/2014/main" id="{E0BE2421-342F-B8CC-14F0-D576E72ECCC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982685" y="1668780"/>
            <a:ext cx="274320" cy="320040"/>
          </a:xfrm>
          <a:prstGeom prst="rightArrow">
            <a:avLst>
              <a:gd name="adj1" fmla="val 50000"/>
              <a:gd name="adj2" fmla="val 49997"/>
            </a:avLst>
          </a:prstGeom>
          <a:solidFill>
            <a:schemeClr val="accent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lIns="101882" tIns="50941" rIns="101882" bIns="50941" anchor="ctr"/>
          <a:lstStyle/>
          <a:p>
            <a:endParaRPr lang="en-US"/>
          </a:p>
        </p:txBody>
      </p:sp>
      <p:sp>
        <p:nvSpPr>
          <p:cNvPr id="17" name="Right Arrow 6">
            <a:extLst>
              <a:ext uri="{FF2B5EF4-FFF2-40B4-BE49-F238E27FC236}">
                <a16:creationId xmlns:a16="http://schemas.microsoft.com/office/drawing/2014/main" id="{50103D54-9C95-5DBA-2A55-D55B103FD35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982685" y="2164080"/>
            <a:ext cx="274320" cy="320040"/>
          </a:xfrm>
          <a:prstGeom prst="rightArrow">
            <a:avLst>
              <a:gd name="adj1" fmla="val 50000"/>
              <a:gd name="adj2" fmla="val 49997"/>
            </a:avLst>
          </a:prstGeom>
          <a:solidFill>
            <a:schemeClr val="accent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lIns="101882" tIns="50941" rIns="101882" bIns="50941" anchor="ctr"/>
          <a:lstStyle/>
          <a:p>
            <a:endParaRPr lang="en-US"/>
          </a:p>
        </p:txBody>
      </p:sp>
      <p:sp>
        <p:nvSpPr>
          <p:cNvPr id="19" name="Right Arrow 6">
            <a:extLst>
              <a:ext uri="{FF2B5EF4-FFF2-40B4-BE49-F238E27FC236}">
                <a16:creationId xmlns:a16="http://schemas.microsoft.com/office/drawing/2014/main" id="{B039CFF1-18DF-9C7A-3B3B-78ABEFC4CF0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982685" y="2659380"/>
            <a:ext cx="274320" cy="320040"/>
          </a:xfrm>
          <a:prstGeom prst="rightArrow">
            <a:avLst>
              <a:gd name="adj1" fmla="val 50000"/>
              <a:gd name="adj2" fmla="val 49997"/>
            </a:avLst>
          </a:prstGeom>
          <a:solidFill>
            <a:schemeClr val="accent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lIns="101882" tIns="50941" rIns="101882" bIns="50941" anchor="ctr"/>
          <a:lstStyle/>
          <a:p>
            <a:endParaRPr lang="en-US"/>
          </a:p>
        </p:txBody>
      </p:sp>
      <p:sp>
        <p:nvSpPr>
          <p:cNvPr id="20" name="Right Arrow 6">
            <a:extLst>
              <a:ext uri="{FF2B5EF4-FFF2-40B4-BE49-F238E27FC236}">
                <a16:creationId xmlns:a16="http://schemas.microsoft.com/office/drawing/2014/main" id="{22351102-2366-C82E-E55D-BA4BD55108C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982685" y="3154680"/>
            <a:ext cx="274320" cy="320040"/>
          </a:xfrm>
          <a:prstGeom prst="rightArrow">
            <a:avLst>
              <a:gd name="adj1" fmla="val 50000"/>
              <a:gd name="adj2" fmla="val 49997"/>
            </a:avLst>
          </a:prstGeom>
          <a:solidFill>
            <a:schemeClr val="accent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lIns="101882" tIns="50941" rIns="101882" bIns="50941" anchor="ctr"/>
          <a:lstStyle/>
          <a:p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9AC0A3E-1179-D36B-D911-095664E8F6A7}"/>
              </a:ext>
            </a:extLst>
          </p:cNvPr>
          <p:cNvGrpSpPr/>
          <p:nvPr/>
        </p:nvGrpSpPr>
        <p:grpSpPr>
          <a:xfrm>
            <a:off x="553347" y="2749240"/>
            <a:ext cx="2560320" cy="1221123"/>
            <a:chOff x="553347" y="2749240"/>
            <a:chExt cx="2560320" cy="1221123"/>
          </a:xfrm>
        </p:grpSpPr>
        <p:sp>
          <p:nvSpPr>
            <p:cNvPr id="28" name="Text Box 4">
              <a:extLst>
                <a:ext uri="{FF2B5EF4-FFF2-40B4-BE49-F238E27FC236}">
                  <a16:creationId xmlns:a16="http://schemas.microsoft.com/office/drawing/2014/main" id="{3469CDD3-10BF-234F-1743-7E7A7CB1C1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3347" y="2749240"/>
              <a:ext cx="2560320" cy="122112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400" u="none" dirty="0"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</p:txBody>
        </p:sp>
        <p:pic>
          <p:nvPicPr>
            <p:cNvPr id="27" name="Picture 18">
              <a:extLst>
                <a:ext uri="{FF2B5EF4-FFF2-40B4-BE49-F238E27FC236}">
                  <a16:creationId xmlns:a16="http://schemas.microsoft.com/office/drawing/2014/main" id="{1CBE430C-2163-2D36-1B54-C0B1A26FC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 bwMode="auto">
            <a:xfrm>
              <a:off x="990600" y="2846070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84816CE9-20D5-4EE8-545C-19B334CE0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6783" y="2895600"/>
            <a:ext cx="7661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414" tIns="0" rIns="67414" bIns="0">
            <a:spAutoFit/>
          </a:bodyPr>
          <a:lstStyle>
            <a:lvl1pPr>
              <a:defRPr sz="31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>
              <a:defRPr sz="31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>
              <a:defRPr sz="31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>
              <a:defRPr sz="31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>
              <a:defRPr sz="31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r>
              <a:rPr lang="en-US" sz="4800" b="1" u="none" dirty="0">
                <a:solidFill>
                  <a:schemeClr val="accent1"/>
                </a:solidFill>
                <a:latin typeface="Crimson Text" panose="02000503000000000000" pitchFamily="2" charset="0"/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400090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3.33333E-6 0.08889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4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8889 L 3.33333E-6 0.17778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4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17778 L 3.33333E-6 0.26667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44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26667 L 3.33333E-6 0.34013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4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"/>
                            </p:stCondLst>
                            <p:childTnLst>
                              <p:par>
                                <p:cTn id="7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7" grpId="0" animBg="1"/>
      <p:bldP spid="47" grpId="1" animBg="1"/>
      <p:bldP spid="45" grpId="0" animBg="1"/>
      <p:bldP spid="45" grpId="1" animBg="1"/>
      <p:bldP spid="50" grpId="0" animBg="1"/>
      <p:bldP spid="54" grpId="0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11" grpId="0" animBg="1"/>
      <p:bldP spid="11" grpId="1" animBg="1"/>
      <p:bldP spid="16" grpId="0" animBg="1"/>
      <p:bldP spid="17" grpId="0" animBg="1"/>
      <p:bldP spid="19" grpId="0" animBg="1"/>
      <p:bldP spid="20" grpId="0" animBg="1"/>
      <p:bldP spid="20" grpId="1" animBg="1"/>
      <p:bldP spid="3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7">
            <a:extLst>
              <a:ext uri="{FF2B5EF4-FFF2-40B4-BE49-F238E27FC236}">
                <a16:creationId xmlns:a16="http://schemas.microsoft.com/office/drawing/2014/main" id="{FCEB2FBA-D7C1-480F-B850-DDDFA164ED61}"/>
              </a:ext>
            </a:extLst>
          </p:cNvPr>
          <p:cNvSpPr/>
          <p:nvPr/>
        </p:nvSpPr>
        <p:spPr bwMode="auto">
          <a:xfrm>
            <a:off x="1695451" y="1258878"/>
            <a:ext cx="2743200" cy="301752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noFill/>
            <a:prstDash val="sysDash"/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350">
              <a:latin typeface="Times New Roman" pitchFamily="-112" charset="0"/>
            </a:endParaRPr>
          </a:p>
        </p:txBody>
      </p:sp>
      <p:sp>
        <p:nvSpPr>
          <p:cNvPr id="7" name="Rounded Rectangle 30">
            <a:extLst>
              <a:ext uri="{FF2B5EF4-FFF2-40B4-BE49-F238E27FC236}">
                <a16:creationId xmlns:a16="http://schemas.microsoft.com/office/drawing/2014/main" id="{B564C147-42E2-4C1E-F44F-FAB6815DF8EB}"/>
              </a:ext>
            </a:extLst>
          </p:cNvPr>
          <p:cNvSpPr/>
          <p:nvPr/>
        </p:nvSpPr>
        <p:spPr bwMode="auto">
          <a:xfrm>
            <a:off x="5638800" y="1258878"/>
            <a:ext cx="2743200" cy="2286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noFill/>
            <a:prstDash val="sysDash"/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350">
              <a:latin typeface="Times New Roman" pitchFamily="-112" charset="0"/>
              <a:ea typeface="ＭＳ Ｐゴシック" charset="-128"/>
            </a:endParaRPr>
          </a:p>
        </p:txBody>
      </p:sp>
      <p:sp>
        <p:nvSpPr>
          <p:cNvPr id="34818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Serializability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5FA74EF7-E4AB-6D8D-2BC9-329B3360E2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97DD1AB5-42BA-4E8A-BFEE-435884E16AAB}" type="slidenum">
              <a:rPr lang="en-US" smtClean="0"/>
              <a:pPr algn="r"/>
              <a:t>40</a:t>
            </a:fld>
            <a:endParaRPr lang="en-US" dirty="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829991" y="1658928"/>
            <a:ext cx="822722" cy="2400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1600" b="1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rPr>
              <a:t>BEGIN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en-US" sz="1600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rPr>
              <a:t>R(A)</a:t>
            </a:r>
          </a:p>
          <a:p>
            <a:pPr eaLnBrk="0" hangingPunct="0">
              <a:lnSpc>
                <a:spcPct val="90000"/>
              </a:lnSpc>
              <a:defRPr/>
            </a:pPr>
            <a:endParaRPr lang="en-US" sz="1600" dirty="0">
              <a:solidFill>
                <a:srgbClr val="646464"/>
              </a:solidFill>
              <a:latin typeface="Inconsolata" panose="00000509000000000000" pitchFamily="49" charset="0"/>
              <a:ea typeface="DejaVu Sans Mono" pitchFamily="49" charset="0"/>
              <a:cs typeface="DejaVu Sans Mono" pitchFamily="49" charset="0"/>
            </a:endParaRPr>
          </a:p>
          <a:p>
            <a:pPr eaLnBrk="0" hangingPunct="0">
              <a:lnSpc>
                <a:spcPct val="90000"/>
              </a:lnSpc>
              <a:defRPr/>
            </a:pPr>
            <a:endParaRPr lang="en-US" sz="1600" dirty="0">
              <a:solidFill>
                <a:srgbClr val="646464"/>
              </a:solidFill>
              <a:latin typeface="Inconsolata" panose="00000509000000000000" pitchFamily="49" charset="0"/>
              <a:ea typeface="DejaVu Sans Mono" pitchFamily="49" charset="0"/>
              <a:cs typeface="DejaVu Sans Mono" pitchFamily="49" charset="0"/>
            </a:endParaRPr>
          </a:p>
          <a:p>
            <a:pPr eaLnBrk="0" hangingPunct="0">
              <a:lnSpc>
                <a:spcPct val="90000"/>
              </a:lnSpc>
              <a:defRPr/>
            </a:pPr>
            <a:r>
              <a:rPr lang="en-US" sz="1600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rPr>
              <a:t>W(A)</a:t>
            </a:r>
          </a:p>
          <a:p>
            <a:pPr eaLnBrk="0" hangingPunct="0">
              <a:lnSpc>
                <a:spcPct val="90000"/>
              </a:lnSpc>
              <a:defRPr/>
            </a:pPr>
            <a:endParaRPr lang="en-US" sz="1600" b="1" dirty="0">
              <a:solidFill>
                <a:srgbClr val="646464"/>
              </a:solidFill>
              <a:latin typeface="Inconsolata" panose="00000509000000000000" pitchFamily="49" charset="0"/>
              <a:ea typeface="DejaVu Sans Mono" pitchFamily="49" charset="0"/>
              <a:cs typeface="DejaVu Sans Mono" pitchFamily="49" charset="0"/>
            </a:endParaRPr>
          </a:p>
          <a:p>
            <a:pPr eaLnBrk="0" hangingPunct="0">
              <a:lnSpc>
                <a:spcPct val="90000"/>
              </a:lnSpc>
              <a:defRPr/>
            </a:pPr>
            <a:r>
              <a:rPr lang="en-US" sz="1600" b="1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rPr>
              <a:t>COMMIT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649141" y="1658928"/>
            <a:ext cx="822722" cy="2400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lnSpc>
                <a:spcPct val="90000"/>
              </a:lnSpc>
              <a:defRPr/>
            </a:pPr>
            <a:endParaRPr lang="en-US" sz="1600" b="1" dirty="0">
              <a:solidFill>
                <a:srgbClr val="646464"/>
              </a:solidFill>
              <a:latin typeface="Inconsolata" panose="00000509000000000000" pitchFamily="49" charset="0"/>
              <a:ea typeface="DejaVu Sans Mono" pitchFamily="49" charset="0"/>
              <a:cs typeface="DejaVu Sans Mono" pitchFamily="49" charset="0"/>
            </a:endParaRPr>
          </a:p>
          <a:p>
            <a:pPr eaLnBrk="0" hangingPunct="0">
              <a:lnSpc>
                <a:spcPct val="90000"/>
              </a:lnSpc>
              <a:defRPr/>
            </a:pPr>
            <a:r>
              <a:rPr lang="en-US" sz="1600" b="1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rPr>
              <a:t>BEGIN</a:t>
            </a:r>
            <a:endParaRPr lang="en-US" sz="1600" dirty="0">
              <a:solidFill>
                <a:srgbClr val="646464"/>
              </a:solidFill>
              <a:latin typeface="Inconsolata" panose="00000509000000000000" pitchFamily="49" charset="0"/>
              <a:ea typeface="DejaVu Sans Mono" pitchFamily="49" charset="0"/>
              <a:cs typeface="DejaVu Sans Mono" pitchFamily="49" charset="0"/>
            </a:endParaRPr>
          </a:p>
          <a:p>
            <a:pPr eaLnBrk="0" hangingPunct="0">
              <a:lnSpc>
                <a:spcPct val="90000"/>
              </a:lnSpc>
              <a:defRPr/>
            </a:pPr>
            <a:r>
              <a:rPr lang="en-US" sz="1600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rPr>
              <a:t>W(A)</a:t>
            </a:r>
          </a:p>
          <a:p>
            <a:pPr eaLnBrk="0" hangingPunct="0">
              <a:lnSpc>
                <a:spcPct val="90000"/>
              </a:lnSpc>
              <a:defRPr/>
            </a:pPr>
            <a:endParaRPr lang="en-US" sz="1600" b="1" dirty="0">
              <a:solidFill>
                <a:srgbClr val="646464"/>
              </a:solidFill>
              <a:latin typeface="Inconsolata" panose="00000509000000000000" pitchFamily="49" charset="0"/>
              <a:ea typeface="DejaVu Sans Mono" pitchFamily="49" charset="0"/>
              <a:cs typeface="DejaVu Sans Mono" pitchFamily="49" charset="0"/>
            </a:endParaRPr>
          </a:p>
          <a:p>
            <a:pPr eaLnBrk="0" hangingPunct="0">
              <a:lnSpc>
                <a:spcPct val="90000"/>
              </a:lnSpc>
              <a:defRPr/>
            </a:pPr>
            <a:endParaRPr lang="en-US" sz="1600" b="1" dirty="0">
              <a:solidFill>
                <a:srgbClr val="646464"/>
              </a:solidFill>
              <a:latin typeface="Inconsolata" panose="00000509000000000000" pitchFamily="49" charset="0"/>
              <a:ea typeface="DejaVu Sans Mono" pitchFamily="49" charset="0"/>
              <a:cs typeface="DejaVu Sans Mono" pitchFamily="49" charset="0"/>
            </a:endParaRPr>
          </a:p>
          <a:p>
            <a:pPr eaLnBrk="0" hangingPunct="0">
              <a:lnSpc>
                <a:spcPct val="90000"/>
              </a:lnSpc>
              <a:defRPr/>
            </a:pPr>
            <a:endParaRPr lang="en-US" sz="1600" b="1" dirty="0">
              <a:solidFill>
                <a:srgbClr val="646464"/>
              </a:solidFill>
              <a:latin typeface="Inconsolata" panose="00000509000000000000" pitchFamily="49" charset="0"/>
              <a:ea typeface="DejaVu Sans Mono" pitchFamily="49" charset="0"/>
              <a:cs typeface="DejaVu Sans Mono" pitchFamily="49" charset="0"/>
            </a:endParaRPr>
          </a:p>
          <a:p>
            <a:pPr eaLnBrk="0" hangingPunct="0">
              <a:lnSpc>
                <a:spcPct val="90000"/>
              </a:lnSpc>
              <a:defRPr/>
            </a:pPr>
            <a:r>
              <a:rPr lang="en-US" sz="1600" b="1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rPr>
              <a:t>COMMIT</a:t>
            </a: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3467101" y="1658928"/>
            <a:ext cx="822722" cy="2400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lnSpc>
                <a:spcPct val="90000"/>
              </a:lnSpc>
              <a:defRPr/>
            </a:pPr>
            <a:endParaRPr lang="en-US" sz="1600" b="1" dirty="0">
              <a:solidFill>
                <a:srgbClr val="646464"/>
              </a:solidFill>
              <a:latin typeface="Inconsolata" panose="00000509000000000000" pitchFamily="49" charset="0"/>
              <a:ea typeface="DejaVu Sans Mono" pitchFamily="49" charset="0"/>
              <a:cs typeface="DejaVu Sans Mono" pitchFamily="49" charset="0"/>
            </a:endParaRPr>
          </a:p>
          <a:p>
            <a:pPr eaLnBrk="0" hangingPunct="0">
              <a:lnSpc>
                <a:spcPct val="90000"/>
              </a:lnSpc>
              <a:defRPr/>
            </a:pPr>
            <a:endParaRPr lang="en-US" sz="1600" b="1" dirty="0">
              <a:solidFill>
                <a:srgbClr val="646464"/>
              </a:solidFill>
              <a:latin typeface="Inconsolata" panose="00000509000000000000" pitchFamily="49" charset="0"/>
              <a:ea typeface="DejaVu Sans Mono" pitchFamily="49" charset="0"/>
              <a:cs typeface="DejaVu Sans Mono" pitchFamily="49" charset="0"/>
            </a:endParaRPr>
          </a:p>
          <a:p>
            <a:pPr eaLnBrk="0" hangingPunct="0">
              <a:lnSpc>
                <a:spcPct val="90000"/>
              </a:lnSpc>
              <a:defRPr/>
            </a:pPr>
            <a:endParaRPr lang="en-US" sz="1600" b="1" dirty="0">
              <a:solidFill>
                <a:srgbClr val="646464"/>
              </a:solidFill>
              <a:latin typeface="Inconsolata" panose="00000509000000000000" pitchFamily="49" charset="0"/>
              <a:ea typeface="DejaVu Sans Mono" pitchFamily="49" charset="0"/>
              <a:cs typeface="DejaVu Sans Mono" pitchFamily="49" charset="0"/>
            </a:endParaRPr>
          </a:p>
          <a:p>
            <a:pPr eaLnBrk="0" hangingPunct="0">
              <a:lnSpc>
                <a:spcPct val="90000"/>
              </a:lnSpc>
              <a:defRPr/>
            </a:pPr>
            <a:r>
              <a:rPr lang="en-US" sz="1600" b="1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rPr>
              <a:t>BEGIN</a:t>
            </a:r>
          </a:p>
          <a:p>
            <a:pPr eaLnBrk="0" hangingPunct="0">
              <a:lnSpc>
                <a:spcPct val="90000"/>
              </a:lnSpc>
              <a:defRPr/>
            </a:pPr>
            <a:endParaRPr lang="en-US" sz="1600" dirty="0">
              <a:solidFill>
                <a:srgbClr val="646464"/>
              </a:solidFill>
              <a:latin typeface="Inconsolata" panose="00000509000000000000" pitchFamily="49" charset="0"/>
              <a:ea typeface="DejaVu Sans Mono" pitchFamily="49" charset="0"/>
              <a:cs typeface="DejaVu Sans Mono" pitchFamily="49" charset="0"/>
            </a:endParaRPr>
          </a:p>
          <a:p>
            <a:pPr eaLnBrk="0" hangingPunct="0">
              <a:lnSpc>
                <a:spcPct val="90000"/>
              </a:lnSpc>
              <a:defRPr/>
            </a:pPr>
            <a:r>
              <a:rPr lang="en-US" sz="1600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rPr>
              <a:t>W(A)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en-US" sz="1600" b="1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rPr>
              <a:t>COMMIT</a:t>
            </a:r>
          </a:p>
        </p:txBody>
      </p:sp>
      <p:cxnSp>
        <p:nvCxnSpPr>
          <p:cNvPr id="56" name="Straight Arrow Connector 2"/>
          <p:cNvCxnSpPr>
            <a:cxnSpLocks noChangeShapeType="1"/>
          </p:cNvCxnSpPr>
          <p:nvPr/>
        </p:nvCxnSpPr>
        <p:spPr bwMode="auto">
          <a:xfrm flipH="1" flipV="1">
            <a:off x="2333626" y="2020878"/>
            <a:ext cx="380999" cy="166688"/>
          </a:xfrm>
          <a:prstGeom prst="straightConnector1">
            <a:avLst/>
          </a:prstGeom>
          <a:noFill/>
          <a:ln w="57150" algn="ctr">
            <a:solidFill>
              <a:schemeClr val="accent1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Straight Arrow Connector 2"/>
          <p:cNvCxnSpPr>
            <a:cxnSpLocks noChangeShapeType="1"/>
          </p:cNvCxnSpPr>
          <p:nvPr/>
        </p:nvCxnSpPr>
        <p:spPr bwMode="auto">
          <a:xfrm flipH="1">
            <a:off x="2343148" y="2359016"/>
            <a:ext cx="600077" cy="333373"/>
          </a:xfrm>
          <a:prstGeom prst="straightConnector1">
            <a:avLst/>
          </a:prstGeom>
          <a:noFill/>
          <a:ln w="57150" algn="ctr">
            <a:solidFill>
              <a:schemeClr val="accent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Straight Arrow Connector 2"/>
          <p:cNvCxnSpPr>
            <a:cxnSpLocks noChangeShapeType="1"/>
          </p:cNvCxnSpPr>
          <p:nvPr/>
        </p:nvCxnSpPr>
        <p:spPr bwMode="auto">
          <a:xfrm flipH="1" flipV="1">
            <a:off x="3181350" y="2273291"/>
            <a:ext cx="447676" cy="500063"/>
          </a:xfrm>
          <a:prstGeom prst="straightConnector1">
            <a:avLst/>
          </a:prstGeom>
          <a:noFill/>
          <a:ln w="57150" algn="ctr">
            <a:solidFill>
              <a:schemeClr val="accent1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Straight Arrow Connector 2"/>
          <p:cNvCxnSpPr>
            <a:cxnSpLocks noChangeShapeType="1"/>
          </p:cNvCxnSpPr>
          <p:nvPr/>
        </p:nvCxnSpPr>
        <p:spPr bwMode="auto">
          <a:xfrm flipH="1" flipV="1">
            <a:off x="2362200" y="2725728"/>
            <a:ext cx="1135856" cy="179785"/>
          </a:xfrm>
          <a:prstGeom prst="straightConnector1">
            <a:avLst/>
          </a:prstGeom>
          <a:noFill/>
          <a:ln w="57150" algn="ctr">
            <a:solidFill>
              <a:schemeClr val="accent1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Straight Arrow Connector 20"/>
          <p:cNvCxnSpPr>
            <a:cxnSpLocks noChangeShapeType="1"/>
            <a:stCxn id="49" idx="7"/>
            <a:endCxn id="50" idx="1"/>
          </p:cNvCxnSpPr>
          <p:nvPr/>
        </p:nvCxnSpPr>
        <p:spPr bwMode="auto">
          <a:xfrm rot="5400000" flipH="1" flipV="1">
            <a:off x="7038975" y="1143387"/>
            <a:ext cx="12700" cy="1176560"/>
          </a:xfrm>
          <a:prstGeom prst="curvedConnector3">
            <a:avLst>
              <a:gd name="adj1" fmla="val 2382126"/>
            </a:avLst>
          </a:prstGeom>
          <a:noFill/>
          <a:ln w="28575" algn="ctr">
            <a:solidFill>
              <a:schemeClr val="accent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Rectangle 28"/>
          <p:cNvSpPr>
            <a:spLocks noChangeArrowheads="1"/>
          </p:cNvSpPr>
          <p:nvPr/>
        </p:nvSpPr>
        <p:spPr bwMode="auto">
          <a:xfrm>
            <a:off x="6844787" y="1367014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646464"/>
                </a:solidFill>
                <a:latin typeface="Inconsolata" panose="00000509000000000000" pitchFamily="49" charset="0"/>
              </a:rPr>
              <a:t>A</a:t>
            </a:r>
          </a:p>
        </p:txBody>
      </p:sp>
      <p:cxnSp>
        <p:nvCxnSpPr>
          <p:cNvPr id="63" name="Straight Arrow Connector 20"/>
          <p:cNvCxnSpPr>
            <a:cxnSpLocks noChangeShapeType="1"/>
            <a:stCxn id="49" idx="4"/>
            <a:endCxn id="53" idx="1"/>
          </p:cNvCxnSpPr>
          <p:nvPr/>
        </p:nvCxnSpPr>
        <p:spPr bwMode="auto">
          <a:xfrm rot="16200000" flipH="1">
            <a:off x="6157318" y="2277457"/>
            <a:ext cx="818071" cy="588280"/>
          </a:xfrm>
          <a:prstGeom prst="curvedConnector3">
            <a:avLst>
              <a:gd name="adj1" fmla="val 50000"/>
            </a:avLst>
          </a:prstGeom>
          <a:noFill/>
          <a:ln w="28575" algn="ctr">
            <a:solidFill>
              <a:schemeClr val="accent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" name="Straight Arrow Connector 2"/>
          <p:cNvCxnSpPr>
            <a:cxnSpLocks noChangeShapeType="1"/>
          </p:cNvCxnSpPr>
          <p:nvPr/>
        </p:nvCxnSpPr>
        <p:spPr bwMode="auto">
          <a:xfrm flipH="1" flipV="1">
            <a:off x="2209800" y="2173278"/>
            <a:ext cx="1338263" cy="695325"/>
          </a:xfrm>
          <a:prstGeom prst="straightConnector1">
            <a:avLst/>
          </a:prstGeom>
          <a:noFill/>
          <a:ln w="57150" algn="ctr">
            <a:solidFill>
              <a:schemeClr val="accent1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" name="Straight Arrow Connector 20"/>
          <p:cNvCxnSpPr>
            <a:cxnSpLocks noChangeShapeType="1"/>
            <a:stCxn id="50" idx="4"/>
            <a:endCxn id="53" idx="6"/>
          </p:cNvCxnSpPr>
          <p:nvPr/>
        </p:nvCxnSpPr>
        <p:spPr bwMode="auto">
          <a:xfrm rot="5400000">
            <a:off x="7050286" y="2403664"/>
            <a:ext cx="996554" cy="514350"/>
          </a:xfrm>
          <a:prstGeom prst="curvedConnector2">
            <a:avLst/>
          </a:prstGeom>
          <a:noFill/>
          <a:ln w="28575" algn="ctr">
            <a:solidFill>
              <a:schemeClr val="accent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" name="Straight Arrow Connector 20"/>
          <p:cNvCxnSpPr>
            <a:cxnSpLocks noChangeShapeType="1"/>
            <a:stCxn id="50" idx="3"/>
            <a:endCxn id="49" idx="5"/>
          </p:cNvCxnSpPr>
          <p:nvPr/>
        </p:nvCxnSpPr>
        <p:spPr bwMode="auto">
          <a:xfrm rot="5400000">
            <a:off x="7038975" y="1500352"/>
            <a:ext cx="12700" cy="1176560"/>
          </a:xfrm>
          <a:prstGeom prst="curvedConnector3">
            <a:avLst>
              <a:gd name="adj1" fmla="val 2382126"/>
            </a:avLst>
          </a:prstGeom>
          <a:noFill/>
          <a:ln w="28575" algn="ctr">
            <a:solidFill>
              <a:schemeClr val="accent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" name="Straight Arrow Connector 20"/>
          <p:cNvCxnSpPr>
            <a:cxnSpLocks noChangeShapeType="1"/>
            <a:stCxn id="49" idx="3"/>
            <a:endCxn id="53" idx="2"/>
          </p:cNvCxnSpPr>
          <p:nvPr/>
        </p:nvCxnSpPr>
        <p:spPr bwMode="auto">
          <a:xfrm rot="16200000" flipH="1">
            <a:off x="5904904" y="2277457"/>
            <a:ext cx="1070484" cy="692833"/>
          </a:xfrm>
          <a:prstGeom prst="curvedConnector2">
            <a:avLst/>
          </a:prstGeom>
          <a:noFill/>
          <a:ln w="28575" algn="ctr">
            <a:solidFill>
              <a:schemeClr val="accent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8" name="Rectangle 28"/>
          <p:cNvSpPr>
            <a:spLocks noChangeArrowheads="1"/>
          </p:cNvSpPr>
          <p:nvPr/>
        </p:nvSpPr>
        <p:spPr bwMode="auto">
          <a:xfrm>
            <a:off x="6856424" y="1970038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646464"/>
                </a:solidFill>
                <a:latin typeface="Inconsolata" panose="00000509000000000000" pitchFamily="49" charset="0"/>
              </a:rPr>
              <a:t>A</a:t>
            </a:r>
          </a:p>
        </p:txBody>
      </p:sp>
      <p:sp>
        <p:nvSpPr>
          <p:cNvPr id="89" name="Rectangle 28"/>
          <p:cNvSpPr>
            <a:spLocks noChangeArrowheads="1"/>
          </p:cNvSpPr>
          <p:nvPr/>
        </p:nvSpPr>
        <p:spPr bwMode="auto">
          <a:xfrm>
            <a:off x="7805737" y="2431703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646464"/>
                </a:solidFill>
                <a:latin typeface="Inconsolata" panose="00000509000000000000" pitchFamily="49" charset="0"/>
              </a:rPr>
              <a:t>A</a:t>
            </a:r>
          </a:p>
        </p:txBody>
      </p:sp>
      <p:sp>
        <p:nvSpPr>
          <p:cNvPr id="90" name="Rectangle 28"/>
          <p:cNvSpPr>
            <a:spLocks noChangeArrowheads="1"/>
          </p:cNvSpPr>
          <p:nvPr/>
        </p:nvSpPr>
        <p:spPr bwMode="auto">
          <a:xfrm>
            <a:off x="6772955" y="2391664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646464"/>
                </a:solidFill>
                <a:latin typeface="Inconsolata" panose="00000509000000000000" pitchFamily="49" charset="0"/>
              </a:rPr>
              <a:t>A</a:t>
            </a:r>
          </a:p>
        </p:txBody>
      </p:sp>
      <p:sp>
        <p:nvSpPr>
          <p:cNvPr id="91" name="Rectangle 28"/>
          <p:cNvSpPr>
            <a:spLocks noChangeArrowheads="1"/>
          </p:cNvSpPr>
          <p:nvPr/>
        </p:nvSpPr>
        <p:spPr bwMode="auto">
          <a:xfrm>
            <a:off x="5950023" y="2620953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646464"/>
                </a:solidFill>
                <a:latin typeface="Inconsolata" panose="00000509000000000000" pitchFamily="49" charset="0"/>
              </a:rPr>
              <a:t>A</a:t>
            </a:r>
          </a:p>
        </p:txBody>
      </p:sp>
      <p:sp>
        <p:nvSpPr>
          <p:cNvPr id="49" name="Oval 4"/>
          <p:cNvSpPr>
            <a:spLocks noChangeArrowheads="1"/>
          </p:cNvSpPr>
          <p:nvPr/>
        </p:nvSpPr>
        <p:spPr bwMode="auto">
          <a:xfrm>
            <a:off x="6019800" y="1657737"/>
            <a:ext cx="504825" cy="50482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rgbClr val="64646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T</a:t>
            </a:r>
            <a:r>
              <a:rPr lang="en-US" sz="2000" b="1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1</a:t>
            </a:r>
          </a:p>
        </p:txBody>
      </p:sp>
      <p:sp>
        <p:nvSpPr>
          <p:cNvPr id="50" name="Oval 5"/>
          <p:cNvSpPr>
            <a:spLocks noChangeArrowheads="1"/>
          </p:cNvSpPr>
          <p:nvPr/>
        </p:nvSpPr>
        <p:spPr bwMode="auto">
          <a:xfrm>
            <a:off x="7553325" y="1657737"/>
            <a:ext cx="504825" cy="50482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rgbClr val="64646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T</a:t>
            </a:r>
            <a:r>
              <a:rPr lang="en-US" sz="2000" b="1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2</a:t>
            </a:r>
          </a:p>
        </p:txBody>
      </p:sp>
      <p:sp>
        <p:nvSpPr>
          <p:cNvPr id="53" name="Oval 4"/>
          <p:cNvSpPr>
            <a:spLocks noChangeArrowheads="1"/>
          </p:cNvSpPr>
          <p:nvPr/>
        </p:nvSpPr>
        <p:spPr bwMode="auto">
          <a:xfrm>
            <a:off x="6786563" y="2906703"/>
            <a:ext cx="504825" cy="50482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rgbClr val="64646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T</a:t>
            </a:r>
            <a:r>
              <a:rPr lang="en-US" sz="2000" b="1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3</a:t>
            </a:r>
          </a:p>
        </p:txBody>
      </p:sp>
      <p:sp>
        <p:nvSpPr>
          <p:cNvPr id="37" name="TextBox 15">
            <a:extLst>
              <a:ext uri="{FF2B5EF4-FFF2-40B4-BE49-F238E27FC236}">
                <a16:creationId xmlns:a16="http://schemas.microsoft.com/office/drawing/2014/main" id="{F8F1D0A1-702F-4571-8C7A-346BB6620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451" y="877878"/>
            <a:ext cx="11753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noAutofit/>
          </a:bodyPr>
          <a:lstStyle>
            <a:defPPr>
              <a:defRPr lang="en-US"/>
            </a:defPPr>
            <a:lvl1pPr eaLnBrk="0" hangingPunct="0"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  <a:ea typeface="Crimson Text" pitchFamily="2" charset="0"/>
              </a:defRPr>
            </a:lvl1pPr>
          </a:lstStyle>
          <a:p>
            <a:r>
              <a:rPr lang="en-US" dirty="0"/>
              <a:t>Schedule</a:t>
            </a:r>
          </a:p>
        </p:txBody>
      </p:sp>
      <p:sp>
        <p:nvSpPr>
          <p:cNvPr id="38" name="TextBox 15">
            <a:extLst>
              <a:ext uri="{FF2B5EF4-FFF2-40B4-BE49-F238E27FC236}">
                <a16:creationId xmlns:a16="http://schemas.microsoft.com/office/drawing/2014/main" id="{EC48570E-5C92-4A46-9871-FA7D85596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2839" y="1299359"/>
            <a:ext cx="3770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T</a:t>
            </a:r>
            <a:r>
              <a:rPr lang="en-US" b="1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1</a:t>
            </a:r>
          </a:p>
        </p:txBody>
      </p:sp>
      <p:sp>
        <p:nvSpPr>
          <p:cNvPr id="39" name="TextBox 15">
            <a:extLst>
              <a:ext uri="{FF2B5EF4-FFF2-40B4-BE49-F238E27FC236}">
                <a16:creationId xmlns:a16="http://schemas.microsoft.com/office/drawing/2014/main" id="{3E1602F6-F418-48C8-8428-06818A01C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1989" y="1299359"/>
            <a:ext cx="3770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T</a:t>
            </a:r>
            <a:r>
              <a:rPr lang="en-US" b="1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2</a:t>
            </a:r>
          </a:p>
        </p:txBody>
      </p:sp>
      <p:sp>
        <p:nvSpPr>
          <p:cNvPr id="40" name="TextBox 15">
            <a:extLst>
              <a:ext uri="{FF2B5EF4-FFF2-40B4-BE49-F238E27FC236}">
                <a16:creationId xmlns:a16="http://schemas.microsoft.com/office/drawing/2014/main" id="{F5DDBEDE-A59B-487F-91CB-2DB20DE1F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9949" y="1299359"/>
            <a:ext cx="3770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T</a:t>
            </a:r>
            <a:r>
              <a:rPr lang="en-US" b="1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3</a:t>
            </a:r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id="{05CDF8F1-DD53-84C7-1A01-40FCEA288FD0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-7146"/>
            <a:ext cx="457181" cy="597694"/>
            <a:chOff x="8508581" y="-9527"/>
            <a:chExt cx="609624" cy="796925"/>
          </a:xfrm>
          <a:solidFill>
            <a:schemeClr val="accent1"/>
          </a:solidFill>
        </p:grpSpPr>
        <p:sp>
          <p:nvSpPr>
            <p:cNvPr id="3" name="Chevron 7">
              <a:extLst>
                <a:ext uri="{FF2B5EF4-FFF2-40B4-BE49-F238E27FC236}">
                  <a16:creationId xmlns:a16="http://schemas.microsoft.com/office/drawing/2014/main" id="{F0BB3D50-DBE9-9896-0A49-D930586D7D2E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8414930" y="84124"/>
              <a:ext cx="796925" cy="609624"/>
            </a:xfrm>
            <a:custGeom>
              <a:avLst/>
              <a:gdLst>
                <a:gd name="T0" fmla="*/ 0 w 619125"/>
                <a:gd name="T1" fmla="*/ 0 h 609600"/>
                <a:gd name="T2" fmla="*/ 614368 w 619125"/>
                <a:gd name="T3" fmla="*/ 2 h 609600"/>
                <a:gd name="T4" fmla="*/ 619125 w 619125"/>
                <a:gd name="T5" fmla="*/ 2578 h 609600"/>
                <a:gd name="T6" fmla="*/ 0 w 619125"/>
                <a:gd name="T7" fmla="*/ 2578 h 609600"/>
                <a:gd name="T8" fmla="*/ 171450 w 619125"/>
                <a:gd name="T9" fmla="*/ 1249 h 609600"/>
                <a:gd name="T10" fmla="*/ 0 w 619125"/>
                <a:gd name="T11" fmla="*/ 0 h 609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19125" h="609600">
                  <a:moveTo>
                    <a:pt x="0" y="0"/>
                  </a:moveTo>
                  <a:lnTo>
                    <a:pt x="614368" y="6"/>
                  </a:lnTo>
                  <a:cubicBezTo>
                    <a:pt x="615954" y="203204"/>
                    <a:pt x="617539" y="406402"/>
                    <a:pt x="619125" y="609600"/>
                  </a:cubicBezTo>
                  <a:lnTo>
                    <a:pt x="0" y="609600"/>
                  </a:lnTo>
                  <a:lnTo>
                    <a:pt x="171450" y="29527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8575" cap="flat" cmpd="sng" algn="ctr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triangle" w="med" len="med"/>
                </a14:hiddenLine>
              </a:ext>
            </a:extLst>
          </p:spPr>
          <p:txBody>
            <a:bodyPr wrap="none" anchor="ctr"/>
            <a:lstStyle/>
            <a:p>
              <a:endParaRPr lang="en-US" sz="1600">
                <a:latin typeface="Proxima Nova Rg" panose="02000506030000020004" pitchFamily="50" charset="0"/>
              </a:endParaRPr>
            </a:p>
          </p:txBody>
        </p:sp>
        <p:sp>
          <p:nvSpPr>
            <p:cNvPr id="4" name="TextBox 8">
              <a:extLst>
                <a:ext uri="{FF2B5EF4-FFF2-40B4-BE49-F238E27FC236}">
                  <a16:creationId xmlns:a16="http://schemas.microsoft.com/office/drawing/2014/main" id="{9B4CE426-CC11-5592-E188-DAC9F426E7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33571" y="0"/>
              <a:ext cx="559650" cy="57451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u="none" dirty="0">
                  <a:solidFill>
                    <a:schemeClr val="bg1"/>
                  </a:solidFill>
                  <a:latin typeface="Lato Black" panose="020F0A02020204030203" pitchFamily="34" charset="0"/>
                </a:rPr>
                <a:t>I</a:t>
              </a:r>
            </a:p>
          </p:txBody>
        </p:sp>
      </p:grpSp>
      <p:sp>
        <p:nvSpPr>
          <p:cNvPr id="5" name="Left Arrow 33">
            <a:extLst>
              <a:ext uri="{FF2B5EF4-FFF2-40B4-BE49-F238E27FC236}">
                <a16:creationId xmlns:a16="http://schemas.microsoft.com/office/drawing/2014/main" id="{28C32210-E3F2-D95A-E3FB-BF743F2AD6BC}"/>
              </a:ext>
            </a:extLst>
          </p:cNvPr>
          <p:cNvSpPr/>
          <p:nvPr/>
        </p:nvSpPr>
        <p:spPr bwMode="auto">
          <a:xfrm rot="16200000">
            <a:off x="-342900" y="2470934"/>
            <a:ext cx="3314700" cy="647700"/>
          </a:xfrm>
          <a:prstGeom prst="leftArrow">
            <a:avLst/>
          </a:prstGeom>
          <a:solidFill>
            <a:schemeClr val="accent1"/>
          </a:solidFill>
          <a:ln w="28575" cap="flat" cmpd="sng" algn="ctr">
            <a:noFill/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400" b="1" i="1" spc="225" dirty="0">
                <a:solidFill>
                  <a:schemeClr val="bg1">
                    <a:lumMod val="95000"/>
                  </a:schemeClr>
                </a:solidFill>
                <a:latin typeface="Lato Black" panose="020F0A02020204030203" pitchFamily="34" charset="0"/>
              </a:rPr>
              <a:t>TIME</a:t>
            </a: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0B3ABFB0-775E-F7BB-E335-9DE4696BE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877878"/>
            <a:ext cx="2667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noAutofit/>
          </a:bodyPr>
          <a:lstStyle>
            <a:defPPr>
              <a:defRPr lang="en-US"/>
            </a:defPPr>
            <a:lvl1pPr eaLnBrk="0" hangingPunct="0"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  <a:ea typeface="Crimson Text" pitchFamily="2" charset="0"/>
              </a:defRPr>
            </a:lvl1pPr>
          </a:lstStyle>
          <a:p>
            <a:r>
              <a:rPr lang="en-US" dirty="0"/>
              <a:t>Dependency Graph</a:t>
            </a:r>
          </a:p>
        </p:txBody>
      </p:sp>
    </p:spTree>
    <p:extLst>
      <p:ext uri="{BB962C8B-B14F-4D97-AF65-F5344CB8AC3E}">
        <p14:creationId xmlns:p14="http://schemas.microsoft.com/office/powerpoint/2010/main" val="125727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88" grpId="0"/>
      <p:bldP spid="89" grpId="0"/>
      <p:bldP spid="90" grpId="0"/>
      <p:bldP spid="9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/>
          <p:nvPr/>
        </p:nvSpPr>
        <p:spPr bwMode="auto">
          <a:xfrm>
            <a:off x="5191125" y="1258878"/>
            <a:ext cx="2809875" cy="29718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noFill/>
            <a:prstDash val="sysDash"/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pPr algn="ctr" eaLnBrk="0" hangingPunct="0"/>
            <a:endParaRPr lang="en-US" sz="1350">
              <a:latin typeface="Times New Roman" pitchFamily="-112" charset="0"/>
            </a:endParaRPr>
          </a:p>
        </p:txBody>
      </p:sp>
      <p:sp>
        <p:nvSpPr>
          <p:cNvPr id="33" name="Rounded Rectangle 37">
            <a:extLst>
              <a:ext uri="{FF2B5EF4-FFF2-40B4-BE49-F238E27FC236}">
                <a16:creationId xmlns:a16="http://schemas.microsoft.com/office/drawing/2014/main" id="{3D548CD0-5A2D-47C9-B067-F1B6D8EE3926}"/>
              </a:ext>
            </a:extLst>
          </p:cNvPr>
          <p:cNvSpPr/>
          <p:nvPr/>
        </p:nvSpPr>
        <p:spPr bwMode="auto">
          <a:xfrm>
            <a:off x="1695451" y="1258878"/>
            <a:ext cx="2743200" cy="301752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noFill/>
            <a:prstDash val="sysDash"/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350">
              <a:latin typeface="Times New Roman" pitchFamily="-112" charset="0"/>
            </a:endParaRPr>
          </a:p>
        </p:txBody>
      </p:sp>
      <p:sp>
        <p:nvSpPr>
          <p:cNvPr id="3584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Serializability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E2DA04F-B63A-D594-EB67-679BEEA55B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97DD1AB5-42BA-4E8A-BFEE-435884E16AAB}" type="slidenum">
              <a:rPr lang="en-US" smtClean="0"/>
              <a:pPr algn="r"/>
              <a:t>41</a:t>
            </a:fld>
            <a:endParaRPr lang="en-US" dirty="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829991" y="1658928"/>
            <a:ext cx="822722" cy="2400300"/>
          </a:xfrm>
          <a:prstGeom prst="rect">
            <a:avLst/>
          </a:prstGeom>
          <a:solidFill>
            <a:schemeClr val="bg1"/>
          </a:solidFill>
          <a:ln w="9525">
            <a:solidFill>
              <a:srgbClr val="646464"/>
            </a:solidFill>
            <a:prstDash val="solid"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1600" b="1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rPr>
              <a:t>BEGIN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en-US" sz="1600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rPr>
              <a:t>R(A)</a:t>
            </a:r>
          </a:p>
          <a:p>
            <a:pPr eaLnBrk="0" hangingPunct="0">
              <a:lnSpc>
                <a:spcPct val="90000"/>
              </a:lnSpc>
              <a:defRPr/>
            </a:pPr>
            <a:endParaRPr lang="en-US" sz="1600" dirty="0">
              <a:solidFill>
                <a:srgbClr val="646464"/>
              </a:solidFill>
              <a:latin typeface="Inconsolata" panose="00000509000000000000" pitchFamily="49" charset="0"/>
              <a:ea typeface="DejaVu Sans Mono" pitchFamily="49" charset="0"/>
              <a:cs typeface="DejaVu Sans Mono" pitchFamily="49" charset="0"/>
            </a:endParaRPr>
          </a:p>
          <a:p>
            <a:pPr eaLnBrk="0" hangingPunct="0">
              <a:lnSpc>
                <a:spcPct val="90000"/>
              </a:lnSpc>
              <a:defRPr/>
            </a:pPr>
            <a:endParaRPr lang="en-US" sz="1600" dirty="0">
              <a:solidFill>
                <a:srgbClr val="646464"/>
              </a:solidFill>
              <a:latin typeface="Inconsolata" panose="00000509000000000000" pitchFamily="49" charset="0"/>
              <a:ea typeface="DejaVu Sans Mono" pitchFamily="49" charset="0"/>
              <a:cs typeface="DejaVu Sans Mono" pitchFamily="49" charset="0"/>
            </a:endParaRPr>
          </a:p>
          <a:p>
            <a:pPr eaLnBrk="0" hangingPunct="0">
              <a:lnSpc>
                <a:spcPct val="90000"/>
              </a:lnSpc>
              <a:defRPr/>
            </a:pPr>
            <a:r>
              <a:rPr lang="en-US" sz="1600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rPr>
              <a:t>W(A)</a:t>
            </a:r>
          </a:p>
          <a:p>
            <a:pPr eaLnBrk="0" hangingPunct="0">
              <a:lnSpc>
                <a:spcPct val="90000"/>
              </a:lnSpc>
              <a:defRPr/>
            </a:pPr>
            <a:endParaRPr lang="en-US" sz="1600" b="1" dirty="0">
              <a:solidFill>
                <a:srgbClr val="646464"/>
              </a:solidFill>
              <a:latin typeface="Inconsolata" panose="00000509000000000000" pitchFamily="49" charset="0"/>
              <a:ea typeface="DejaVu Sans Mono" pitchFamily="49" charset="0"/>
              <a:cs typeface="DejaVu Sans Mono" pitchFamily="49" charset="0"/>
            </a:endParaRPr>
          </a:p>
          <a:p>
            <a:pPr eaLnBrk="0" hangingPunct="0">
              <a:lnSpc>
                <a:spcPct val="90000"/>
              </a:lnSpc>
              <a:defRPr/>
            </a:pPr>
            <a:r>
              <a:rPr lang="en-US" sz="1600" b="1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rPr>
              <a:t>COMMIT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649141" y="1658928"/>
            <a:ext cx="822722" cy="2400300"/>
          </a:xfrm>
          <a:prstGeom prst="rect">
            <a:avLst/>
          </a:prstGeom>
          <a:solidFill>
            <a:schemeClr val="bg1"/>
          </a:solidFill>
          <a:ln w="9525">
            <a:solidFill>
              <a:srgbClr val="646464"/>
            </a:solidFill>
            <a:prstDash val="solid"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lnSpc>
                <a:spcPct val="90000"/>
              </a:lnSpc>
              <a:defRPr/>
            </a:pPr>
            <a:endParaRPr lang="en-US" sz="1600" b="1" dirty="0">
              <a:solidFill>
                <a:srgbClr val="646464"/>
              </a:solidFill>
              <a:latin typeface="Inconsolata" panose="00000509000000000000" pitchFamily="49" charset="0"/>
              <a:ea typeface="DejaVu Sans Mono" pitchFamily="49" charset="0"/>
              <a:cs typeface="DejaVu Sans Mono" pitchFamily="49" charset="0"/>
            </a:endParaRPr>
          </a:p>
          <a:p>
            <a:pPr eaLnBrk="0" hangingPunct="0">
              <a:lnSpc>
                <a:spcPct val="90000"/>
              </a:lnSpc>
              <a:defRPr/>
            </a:pPr>
            <a:r>
              <a:rPr lang="en-US" sz="1600" b="1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rPr>
              <a:t>BEGIN</a:t>
            </a:r>
            <a:endParaRPr lang="en-US" sz="1600" dirty="0">
              <a:solidFill>
                <a:srgbClr val="646464"/>
              </a:solidFill>
              <a:latin typeface="Inconsolata" panose="00000509000000000000" pitchFamily="49" charset="0"/>
              <a:ea typeface="DejaVu Sans Mono" pitchFamily="49" charset="0"/>
              <a:cs typeface="DejaVu Sans Mono" pitchFamily="49" charset="0"/>
            </a:endParaRPr>
          </a:p>
          <a:p>
            <a:pPr eaLnBrk="0" hangingPunct="0">
              <a:lnSpc>
                <a:spcPct val="90000"/>
              </a:lnSpc>
              <a:defRPr/>
            </a:pPr>
            <a:r>
              <a:rPr lang="en-US" sz="1600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rPr>
              <a:t>W(A)</a:t>
            </a:r>
          </a:p>
          <a:p>
            <a:pPr eaLnBrk="0" hangingPunct="0">
              <a:lnSpc>
                <a:spcPct val="90000"/>
              </a:lnSpc>
              <a:defRPr/>
            </a:pPr>
            <a:endParaRPr lang="en-US" sz="1600" b="1" dirty="0">
              <a:solidFill>
                <a:srgbClr val="646464"/>
              </a:solidFill>
              <a:latin typeface="Inconsolata" panose="00000509000000000000" pitchFamily="49" charset="0"/>
              <a:ea typeface="DejaVu Sans Mono" pitchFamily="49" charset="0"/>
              <a:cs typeface="DejaVu Sans Mono" pitchFamily="49" charset="0"/>
            </a:endParaRPr>
          </a:p>
          <a:p>
            <a:pPr eaLnBrk="0" hangingPunct="0">
              <a:lnSpc>
                <a:spcPct val="90000"/>
              </a:lnSpc>
              <a:defRPr/>
            </a:pPr>
            <a:endParaRPr lang="en-US" sz="1600" b="1" dirty="0">
              <a:solidFill>
                <a:srgbClr val="646464"/>
              </a:solidFill>
              <a:latin typeface="Inconsolata" panose="00000509000000000000" pitchFamily="49" charset="0"/>
              <a:ea typeface="DejaVu Sans Mono" pitchFamily="49" charset="0"/>
              <a:cs typeface="DejaVu Sans Mono" pitchFamily="49" charset="0"/>
            </a:endParaRPr>
          </a:p>
          <a:p>
            <a:pPr eaLnBrk="0" hangingPunct="0">
              <a:lnSpc>
                <a:spcPct val="90000"/>
              </a:lnSpc>
              <a:defRPr/>
            </a:pPr>
            <a:endParaRPr lang="en-US" sz="1600" b="1" dirty="0">
              <a:solidFill>
                <a:srgbClr val="646464"/>
              </a:solidFill>
              <a:latin typeface="Inconsolata" panose="00000509000000000000" pitchFamily="49" charset="0"/>
              <a:ea typeface="DejaVu Sans Mono" pitchFamily="49" charset="0"/>
              <a:cs typeface="DejaVu Sans Mono" pitchFamily="49" charset="0"/>
            </a:endParaRPr>
          </a:p>
          <a:p>
            <a:pPr eaLnBrk="0" hangingPunct="0">
              <a:lnSpc>
                <a:spcPct val="90000"/>
              </a:lnSpc>
              <a:defRPr/>
            </a:pPr>
            <a:r>
              <a:rPr lang="en-US" sz="1600" b="1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rPr>
              <a:t>COMMIT</a:t>
            </a: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3467101" y="1658928"/>
            <a:ext cx="822722" cy="2400300"/>
          </a:xfrm>
          <a:prstGeom prst="rect">
            <a:avLst/>
          </a:prstGeom>
          <a:solidFill>
            <a:schemeClr val="bg1"/>
          </a:solidFill>
          <a:ln w="9525">
            <a:solidFill>
              <a:srgbClr val="646464"/>
            </a:solidFill>
            <a:prstDash val="solid"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lnSpc>
                <a:spcPct val="90000"/>
              </a:lnSpc>
              <a:defRPr/>
            </a:pPr>
            <a:endParaRPr lang="en-US" sz="1600" b="1" dirty="0">
              <a:solidFill>
                <a:srgbClr val="646464"/>
              </a:solidFill>
              <a:latin typeface="Inconsolata" panose="00000509000000000000" pitchFamily="49" charset="0"/>
              <a:ea typeface="DejaVu Sans Mono" pitchFamily="49" charset="0"/>
              <a:cs typeface="DejaVu Sans Mono" pitchFamily="49" charset="0"/>
            </a:endParaRPr>
          </a:p>
          <a:p>
            <a:pPr eaLnBrk="0" hangingPunct="0">
              <a:lnSpc>
                <a:spcPct val="90000"/>
              </a:lnSpc>
              <a:defRPr/>
            </a:pPr>
            <a:endParaRPr lang="en-US" sz="1600" b="1" dirty="0">
              <a:solidFill>
                <a:srgbClr val="646464"/>
              </a:solidFill>
              <a:latin typeface="Inconsolata" panose="00000509000000000000" pitchFamily="49" charset="0"/>
              <a:ea typeface="DejaVu Sans Mono" pitchFamily="49" charset="0"/>
              <a:cs typeface="DejaVu Sans Mono" pitchFamily="49" charset="0"/>
            </a:endParaRPr>
          </a:p>
          <a:p>
            <a:pPr eaLnBrk="0" hangingPunct="0">
              <a:lnSpc>
                <a:spcPct val="90000"/>
              </a:lnSpc>
              <a:defRPr/>
            </a:pPr>
            <a:endParaRPr lang="en-US" sz="1600" b="1" dirty="0">
              <a:solidFill>
                <a:srgbClr val="646464"/>
              </a:solidFill>
              <a:latin typeface="Inconsolata" panose="00000509000000000000" pitchFamily="49" charset="0"/>
              <a:ea typeface="DejaVu Sans Mono" pitchFamily="49" charset="0"/>
              <a:cs typeface="DejaVu Sans Mono" pitchFamily="49" charset="0"/>
            </a:endParaRPr>
          </a:p>
          <a:p>
            <a:pPr eaLnBrk="0" hangingPunct="0">
              <a:lnSpc>
                <a:spcPct val="90000"/>
              </a:lnSpc>
              <a:defRPr/>
            </a:pPr>
            <a:r>
              <a:rPr lang="en-US" sz="1600" b="1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rPr>
              <a:t>BEGIN</a:t>
            </a:r>
          </a:p>
          <a:p>
            <a:pPr eaLnBrk="0" hangingPunct="0">
              <a:lnSpc>
                <a:spcPct val="90000"/>
              </a:lnSpc>
              <a:defRPr/>
            </a:pPr>
            <a:endParaRPr lang="en-US" sz="1600" dirty="0">
              <a:solidFill>
                <a:srgbClr val="646464"/>
              </a:solidFill>
              <a:latin typeface="Inconsolata" panose="00000509000000000000" pitchFamily="49" charset="0"/>
              <a:ea typeface="DejaVu Sans Mono" pitchFamily="49" charset="0"/>
              <a:cs typeface="DejaVu Sans Mono" pitchFamily="49" charset="0"/>
            </a:endParaRPr>
          </a:p>
          <a:p>
            <a:pPr eaLnBrk="0" hangingPunct="0">
              <a:lnSpc>
                <a:spcPct val="90000"/>
              </a:lnSpc>
              <a:defRPr/>
            </a:pPr>
            <a:r>
              <a:rPr lang="en-US" sz="1600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rPr>
              <a:t>W(A)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en-US" sz="1600" b="1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rPr>
              <a:t>COMMIT</a:t>
            </a: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5325666" y="1658928"/>
            <a:ext cx="822722" cy="2400300"/>
          </a:xfrm>
          <a:prstGeom prst="rect">
            <a:avLst/>
          </a:prstGeom>
          <a:solidFill>
            <a:schemeClr val="bg1"/>
          </a:solidFill>
          <a:ln w="9525">
            <a:solidFill>
              <a:srgbClr val="646464"/>
            </a:solidFill>
            <a:prstDash val="solid"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1600" b="1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rPr>
              <a:t>BEGIN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en-US" sz="1600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rPr>
              <a:t>R(A)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en-US" sz="1600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rPr>
              <a:t>W(A)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en-US" sz="1600" b="1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rPr>
              <a:t>COMMIT</a:t>
            </a: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6144816" y="1658928"/>
            <a:ext cx="822722" cy="2400300"/>
          </a:xfrm>
          <a:prstGeom prst="rect">
            <a:avLst/>
          </a:prstGeom>
          <a:solidFill>
            <a:schemeClr val="bg1"/>
          </a:solidFill>
          <a:ln w="9525">
            <a:solidFill>
              <a:srgbClr val="646464"/>
            </a:solidFill>
            <a:prstDash val="solid"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lnSpc>
                <a:spcPct val="90000"/>
              </a:lnSpc>
              <a:defRPr/>
            </a:pPr>
            <a:endParaRPr lang="en-US" sz="1600" b="1" dirty="0">
              <a:solidFill>
                <a:srgbClr val="646464"/>
              </a:solidFill>
              <a:latin typeface="Inconsolata" panose="00000509000000000000" pitchFamily="49" charset="0"/>
              <a:ea typeface="DejaVu Sans Mono" pitchFamily="49" charset="0"/>
              <a:cs typeface="DejaVu Sans Mono" pitchFamily="49" charset="0"/>
            </a:endParaRPr>
          </a:p>
          <a:p>
            <a:pPr eaLnBrk="0" hangingPunct="0">
              <a:lnSpc>
                <a:spcPct val="90000"/>
              </a:lnSpc>
              <a:defRPr/>
            </a:pPr>
            <a:endParaRPr lang="en-US" sz="1600" b="1" dirty="0">
              <a:solidFill>
                <a:srgbClr val="646464"/>
              </a:solidFill>
              <a:latin typeface="Inconsolata" panose="00000509000000000000" pitchFamily="49" charset="0"/>
              <a:ea typeface="DejaVu Sans Mono" pitchFamily="49" charset="0"/>
              <a:cs typeface="DejaVu Sans Mono" pitchFamily="49" charset="0"/>
            </a:endParaRPr>
          </a:p>
          <a:p>
            <a:pPr eaLnBrk="0" hangingPunct="0">
              <a:lnSpc>
                <a:spcPct val="90000"/>
              </a:lnSpc>
              <a:defRPr/>
            </a:pPr>
            <a:endParaRPr lang="en-US" sz="1600" b="1" dirty="0">
              <a:solidFill>
                <a:srgbClr val="646464"/>
              </a:solidFill>
              <a:latin typeface="Inconsolata" panose="00000509000000000000" pitchFamily="49" charset="0"/>
              <a:ea typeface="DejaVu Sans Mono" pitchFamily="49" charset="0"/>
              <a:cs typeface="DejaVu Sans Mono" pitchFamily="49" charset="0"/>
            </a:endParaRPr>
          </a:p>
          <a:p>
            <a:pPr eaLnBrk="0" hangingPunct="0">
              <a:lnSpc>
                <a:spcPct val="90000"/>
              </a:lnSpc>
              <a:defRPr/>
            </a:pPr>
            <a:endParaRPr lang="en-US" sz="1600" b="1" dirty="0">
              <a:solidFill>
                <a:srgbClr val="646464"/>
              </a:solidFill>
              <a:latin typeface="Inconsolata" panose="00000509000000000000" pitchFamily="49" charset="0"/>
              <a:ea typeface="DejaVu Sans Mono" pitchFamily="49" charset="0"/>
              <a:cs typeface="DejaVu Sans Mono" pitchFamily="49" charset="0"/>
            </a:endParaRPr>
          </a:p>
          <a:p>
            <a:pPr eaLnBrk="0" hangingPunct="0">
              <a:lnSpc>
                <a:spcPct val="90000"/>
              </a:lnSpc>
              <a:defRPr/>
            </a:pPr>
            <a:r>
              <a:rPr lang="en-US" sz="1600" b="1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rPr>
              <a:t>BEGIN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en-US" sz="1600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rPr>
              <a:t>W(A)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en-US" sz="1600" b="1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rPr>
              <a:t>COMMIT</a:t>
            </a:r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6962776" y="1658928"/>
            <a:ext cx="822722" cy="2400300"/>
          </a:xfrm>
          <a:prstGeom prst="rect">
            <a:avLst/>
          </a:prstGeom>
          <a:solidFill>
            <a:schemeClr val="bg1"/>
          </a:solidFill>
          <a:ln w="9525">
            <a:solidFill>
              <a:srgbClr val="646464"/>
            </a:solidFill>
            <a:prstDash val="solid"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lnSpc>
                <a:spcPct val="90000"/>
              </a:lnSpc>
              <a:defRPr/>
            </a:pPr>
            <a:endParaRPr lang="en-US" sz="1600" b="1" dirty="0">
              <a:solidFill>
                <a:srgbClr val="646464"/>
              </a:solidFill>
              <a:latin typeface="Inconsolata" panose="00000509000000000000" pitchFamily="49" charset="0"/>
              <a:ea typeface="DejaVu Sans Mono" pitchFamily="49" charset="0"/>
              <a:cs typeface="DejaVu Sans Mono" pitchFamily="49" charset="0"/>
            </a:endParaRPr>
          </a:p>
          <a:p>
            <a:pPr eaLnBrk="0" hangingPunct="0">
              <a:lnSpc>
                <a:spcPct val="90000"/>
              </a:lnSpc>
              <a:defRPr/>
            </a:pPr>
            <a:endParaRPr lang="en-US" sz="1600" b="1" dirty="0">
              <a:solidFill>
                <a:srgbClr val="646464"/>
              </a:solidFill>
              <a:latin typeface="Inconsolata" panose="00000509000000000000" pitchFamily="49" charset="0"/>
              <a:ea typeface="DejaVu Sans Mono" pitchFamily="49" charset="0"/>
              <a:cs typeface="DejaVu Sans Mono" pitchFamily="49" charset="0"/>
            </a:endParaRPr>
          </a:p>
          <a:p>
            <a:pPr eaLnBrk="0" hangingPunct="0">
              <a:lnSpc>
                <a:spcPct val="90000"/>
              </a:lnSpc>
              <a:defRPr/>
            </a:pPr>
            <a:endParaRPr lang="en-US" sz="1600" b="1" dirty="0">
              <a:solidFill>
                <a:srgbClr val="646464"/>
              </a:solidFill>
              <a:latin typeface="Inconsolata" panose="00000509000000000000" pitchFamily="49" charset="0"/>
              <a:ea typeface="DejaVu Sans Mono" pitchFamily="49" charset="0"/>
              <a:cs typeface="DejaVu Sans Mono" pitchFamily="49" charset="0"/>
            </a:endParaRPr>
          </a:p>
          <a:p>
            <a:pPr eaLnBrk="0" hangingPunct="0">
              <a:lnSpc>
                <a:spcPct val="90000"/>
              </a:lnSpc>
              <a:defRPr/>
            </a:pPr>
            <a:endParaRPr lang="en-US" sz="1600" b="1" dirty="0">
              <a:solidFill>
                <a:srgbClr val="646464"/>
              </a:solidFill>
              <a:latin typeface="Inconsolata" panose="00000509000000000000" pitchFamily="49" charset="0"/>
              <a:ea typeface="DejaVu Sans Mono" pitchFamily="49" charset="0"/>
              <a:cs typeface="DejaVu Sans Mono" pitchFamily="49" charset="0"/>
            </a:endParaRPr>
          </a:p>
          <a:p>
            <a:pPr eaLnBrk="0" hangingPunct="0">
              <a:lnSpc>
                <a:spcPct val="90000"/>
              </a:lnSpc>
              <a:defRPr/>
            </a:pPr>
            <a:endParaRPr lang="en-US" sz="1600" b="1" dirty="0">
              <a:solidFill>
                <a:srgbClr val="646464"/>
              </a:solidFill>
              <a:latin typeface="Inconsolata" panose="00000509000000000000" pitchFamily="49" charset="0"/>
              <a:ea typeface="DejaVu Sans Mono" pitchFamily="49" charset="0"/>
              <a:cs typeface="DejaVu Sans Mono" pitchFamily="49" charset="0"/>
            </a:endParaRPr>
          </a:p>
          <a:p>
            <a:pPr eaLnBrk="0" hangingPunct="0">
              <a:lnSpc>
                <a:spcPct val="90000"/>
              </a:lnSpc>
              <a:defRPr/>
            </a:pPr>
            <a:endParaRPr lang="en-US" sz="1600" b="1" dirty="0">
              <a:solidFill>
                <a:srgbClr val="646464"/>
              </a:solidFill>
              <a:latin typeface="Inconsolata" panose="00000509000000000000" pitchFamily="49" charset="0"/>
              <a:ea typeface="DejaVu Sans Mono" pitchFamily="49" charset="0"/>
              <a:cs typeface="DejaVu Sans Mono" pitchFamily="49" charset="0"/>
            </a:endParaRPr>
          </a:p>
          <a:p>
            <a:pPr eaLnBrk="0" hangingPunct="0">
              <a:lnSpc>
                <a:spcPct val="90000"/>
              </a:lnSpc>
              <a:defRPr/>
            </a:pPr>
            <a:endParaRPr lang="en-US" sz="1600" b="1" dirty="0">
              <a:solidFill>
                <a:srgbClr val="646464"/>
              </a:solidFill>
              <a:latin typeface="Inconsolata" panose="00000509000000000000" pitchFamily="49" charset="0"/>
              <a:ea typeface="DejaVu Sans Mono" pitchFamily="49" charset="0"/>
              <a:cs typeface="DejaVu Sans Mono" pitchFamily="49" charset="0"/>
            </a:endParaRPr>
          </a:p>
          <a:p>
            <a:pPr eaLnBrk="0" hangingPunct="0">
              <a:lnSpc>
                <a:spcPct val="90000"/>
              </a:lnSpc>
              <a:defRPr/>
            </a:pPr>
            <a:r>
              <a:rPr lang="en-US" sz="1600" b="1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rPr>
              <a:t>BEGIN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en-US" sz="1600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rPr>
              <a:t>W(A)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en-US" sz="1600" b="1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rPr>
              <a:t>COMMIT</a:t>
            </a:r>
          </a:p>
        </p:txBody>
      </p:sp>
      <p:sp>
        <p:nvSpPr>
          <p:cNvPr id="28" name="Oval 23"/>
          <p:cNvSpPr>
            <a:spLocks noChangeArrowheads="1"/>
          </p:cNvSpPr>
          <p:nvPr/>
        </p:nvSpPr>
        <p:spPr bwMode="auto">
          <a:xfrm>
            <a:off x="3352800" y="2781300"/>
            <a:ext cx="914400" cy="27432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sp>
        <p:nvSpPr>
          <p:cNvPr id="31" name="Oval 23"/>
          <p:cNvSpPr>
            <a:spLocks noChangeArrowheads="1"/>
          </p:cNvSpPr>
          <p:nvPr/>
        </p:nvSpPr>
        <p:spPr bwMode="auto">
          <a:xfrm>
            <a:off x="6833256" y="3433246"/>
            <a:ext cx="914400" cy="27432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grpSp>
        <p:nvGrpSpPr>
          <p:cNvPr id="35866" name="Group 2"/>
          <p:cNvGrpSpPr>
            <a:grpSpLocks/>
          </p:cNvGrpSpPr>
          <p:nvPr/>
        </p:nvGrpSpPr>
        <p:grpSpPr bwMode="auto">
          <a:xfrm>
            <a:off x="4517371" y="2220483"/>
            <a:ext cx="595035" cy="864023"/>
            <a:chOff x="4492625" y="2958540"/>
            <a:chExt cx="793380" cy="1152031"/>
          </a:xfrm>
        </p:grpSpPr>
        <p:sp>
          <p:nvSpPr>
            <p:cNvPr id="35867" name="Rounded Rectangle 1"/>
            <p:cNvSpPr>
              <a:spLocks noChangeArrowheads="1"/>
            </p:cNvSpPr>
            <p:nvPr/>
          </p:nvSpPr>
          <p:spPr bwMode="auto">
            <a:xfrm>
              <a:off x="4511678" y="3041646"/>
              <a:ext cx="747707" cy="831858"/>
            </a:xfrm>
            <a:prstGeom prst="roundRect">
              <a:avLst>
                <a:gd name="adj" fmla="val 11269"/>
              </a:avLst>
            </a:prstGeom>
            <a:solidFill>
              <a:schemeClr val="bg1"/>
            </a:solidFill>
            <a:ln w="28575" algn="ctr">
              <a:solidFill>
                <a:schemeClr val="accent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pPr algn="ctr" eaLnBrk="0" hangingPunct="0"/>
              <a:endParaRPr lang="en-US" sz="1350"/>
            </a:p>
          </p:txBody>
        </p:sp>
        <p:sp>
          <p:nvSpPr>
            <p:cNvPr id="35868" name="Rectangle 43"/>
            <p:cNvSpPr>
              <a:spLocks noChangeArrowheads="1"/>
            </p:cNvSpPr>
            <p:nvPr/>
          </p:nvSpPr>
          <p:spPr bwMode="auto">
            <a:xfrm>
              <a:off x="4508077" y="2971799"/>
              <a:ext cx="754909" cy="1138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4950" b="1" dirty="0">
                  <a:solidFill>
                    <a:srgbClr val="646464"/>
                  </a:solidFill>
                  <a:latin typeface="Proxima Nova Rg" panose="02000506030000020004" pitchFamily="50" charset="0"/>
                </a:rPr>
                <a:t>≡</a:t>
              </a:r>
            </a:p>
          </p:txBody>
        </p:sp>
        <p:sp>
          <p:nvSpPr>
            <p:cNvPr id="35869" name="TextBox 1"/>
            <p:cNvSpPr txBox="1">
              <a:spLocks noChangeArrowheads="1"/>
            </p:cNvSpPr>
            <p:nvPr/>
          </p:nvSpPr>
          <p:spPr bwMode="auto">
            <a:xfrm>
              <a:off x="4492625" y="2958540"/>
              <a:ext cx="793380" cy="451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pitchFamily="18" charset="0"/>
                  <a:ea typeface="ＭＳ Ｐゴシック"/>
                  <a:cs typeface="ＭＳ Ｐゴシック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pitchFamily="18" charset="0"/>
                  <a:ea typeface="ＭＳ Ｐゴシック"/>
                  <a:cs typeface="ＭＳ Ｐゴシック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pitchFamily="18" charset="0"/>
                  <a:ea typeface="ＭＳ Ｐゴシック"/>
                  <a:cs typeface="ＭＳ Ｐゴシック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pitchFamily="18" charset="0"/>
                  <a:ea typeface="ＭＳ Ｐゴシック"/>
                  <a:cs typeface="ＭＳ Ｐゴシック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pitchFamily="18" charset="0"/>
                  <a:ea typeface="ＭＳ Ｐゴシック"/>
                  <a:cs typeface="ＭＳ Ｐゴシック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itchFamily="18" charset="0"/>
                  <a:ea typeface="ＭＳ Ｐゴシック"/>
                  <a:cs typeface="ＭＳ Ｐゴシック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itchFamily="18" charset="0"/>
                  <a:ea typeface="ＭＳ Ｐゴシック"/>
                  <a:cs typeface="ＭＳ Ｐゴシック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itchFamily="18" charset="0"/>
                  <a:ea typeface="ＭＳ Ｐゴシック"/>
                  <a:cs typeface="ＭＳ Ｐゴシック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itchFamily="18" charset="0"/>
                  <a:ea typeface="ＭＳ Ｐゴシック"/>
                  <a:cs typeface="ＭＳ Ｐゴシック"/>
                </a:defRPr>
              </a:lvl9pPr>
            </a:lstStyle>
            <a:p>
              <a:pPr eaLnBrk="1" hangingPunct="1"/>
              <a:r>
                <a:rPr lang="en-US" sz="1600" b="1" u="none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VIEW</a:t>
              </a:r>
            </a:p>
          </p:txBody>
        </p:sp>
      </p:grpSp>
      <p:sp>
        <p:nvSpPr>
          <p:cNvPr id="35" name="TextBox 15">
            <a:extLst>
              <a:ext uri="{FF2B5EF4-FFF2-40B4-BE49-F238E27FC236}">
                <a16:creationId xmlns:a16="http://schemas.microsoft.com/office/drawing/2014/main" id="{082AC8B6-F741-4A97-BD08-178C292F2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451" y="877878"/>
            <a:ext cx="11753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noAutofit/>
          </a:bodyPr>
          <a:lstStyle>
            <a:defPPr>
              <a:defRPr lang="en-US"/>
            </a:defPPr>
            <a:lvl1pPr eaLnBrk="0" hangingPunct="0"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  <a:ea typeface="Crimson Text" pitchFamily="2" charset="0"/>
              </a:defRPr>
            </a:lvl1pPr>
          </a:lstStyle>
          <a:p>
            <a:r>
              <a:rPr lang="en-US" dirty="0"/>
              <a:t>Schedule</a:t>
            </a:r>
          </a:p>
        </p:txBody>
      </p:sp>
      <p:sp>
        <p:nvSpPr>
          <p:cNvPr id="37" name="TextBox 15">
            <a:extLst>
              <a:ext uri="{FF2B5EF4-FFF2-40B4-BE49-F238E27FC236}">
                <a16:creationId xmlns:a16="http://schemas.microsoft.com/office/drawing/2014/main" id="{AA13C5A5-DF38-4FFC-80DF-0C344ED62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2839" y="1299359"/>
            <a:ext cx="3770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T</a:t>
            </a:r>
            <a:r>
              <a:rPr lang="en-US" b="1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1</a:t>
            </a:r>
          </a:p>
        </p:txBody>
      </p:sp>
      <p:sp>
        <p:nvSpPr>
          <p:cNvPr id="38" name="TextBox 15">
            <a:extLst>
              <a:ext uri="{FF2B5EF4-FFF2-40B4-BE49-F238E27FC236}">
                <a16:creationId xmlns:a16="http://schemas.microsoft.com/office/drawing/2014/main" id="{02F406A7-3728-4934-BD6D-2C762F59D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1989" y="1299359"/>
            <a:ext cx="3770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T</a:t>
            </a:r>
            <a:r>
              <a:rPr lang="en-US" b="1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2</a:t>
            </a:r>
          </a:p>
        </p:txBody>
      </p:sp>
      <p:sp>
        <p:nvSpPr>
          <p:cNvPr id="42" name="TextBox 15">
            <a:extLst>
              <a:ext uri="{FF2B5EF4-FFF2-40B4-BE49-F238E27FC236}">
                <a16:creationId xmlns:a16="http://schemas.microsoft.com/office/drawing/2014/main" id="{8498BCD0-5386-4699-9348-5B4968802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9949" y="1299359"/>
            <a:ext cx="3770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T</a:t>
            </a:r>
            <a:r>
              <a:rPr lang="en-US" b="1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3</a:t>
            </a:r>
          </a:p>
        </p:txBody>
      </p:sp>
      <p:sp>
        <p:nvSpPr>
          <p:cNvPr id="45" name="Rounded Rectangular Callout 44"/>
          <p:cNvSpPr/>
          <p:nvPr/>
        </p:nvSpPr>
        <p:spPr bwMode="auto">
          <a:xfrm flipH="1">
            <a:off x="3712010" y="3353488"/>
            <a:ext cx="2536390" cy="968776"/>
          </a:xfrm>
          <a:prstGeom prst="wedgeRoundRectCallout">
            <a:avLst>
              <a:gd name="adj1" fmla="val 2614"/>
              <a:gd name="adj2" fmla="val -107011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square" lIns="18288" tIns="18288" rIns="18288" bIns="18288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Allows all conflict serializable schedules + “blind writes”</a:t>
            </a:r>
          </a:p>
        </p:txBody>
      </p:sp>
      <p:sp>
        <p:nvSpPr>
          <p:cNvPr id="48" name="TextBox 15">
            <a:extLst>
              <a:ext uri="{FF2B5EF4-FFF2-40B4-BE49-F238E27FC236}">
                <a16:creationId xmlns:a16="http://schemas.microsoft.com/office/drawing/2014/main" id="{25E205E2-DA55-4D12-9999-F1D321F90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25" y="877878"/>
            <a:ext cx="11753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noAutofit/>
          </a:bodyPr>
          <a:lstStyle>
            <a:defPPr>
              <a:defRPr lang="en-US"/>
            </a:defPPr>
            <a:lvl1pPr eaLnBrk="0" hangingPunct="0"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  <a:ea typeface="Crimson Text" pitchFamily="2" charset="0"/>
              </a:defRPr>
            </a:lvl1pPr>
          </a:lstStyle>
          <a:p>
            <a:r>
              <a:rPr lang="en-US" dirty="0"/>
              <a:t>Schedule</a:t>
            </a:r>
          </a:p>
        </p:txBody>
      </p:sp>
      <p:sp>
        <p:nvSpPr>
          <p:cNvPr id="49" name="TextBox 15">
            <a:extLst>
              <a:ext uri="{FF2B5EF4-FFF2-40B4-BE49-F238E27FC236}">
                <a16:creationId xmlns:a16="http://schemas.microsoft.com/office/drawing/2014/main" id="{E89938AE-26B1-43F9-86BA-3FE2A103F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8514" y="1299359"/>
            <a:ext cx="3770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T</a:t>
            </a:r>
            <a:r>
              <a:rPr lang="en-US" b="1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1</a:t>
            </a:r>
          </a:p>
        </p:txBody>
      </p:sp>
      <p:sp>
        <p:nvSpPr>
          <p:cNvPr id="50" name="TextBox 15">
            <a:extLst>
              <a:ext uri="{FF2B5EF4-FFF2-40B4-BE49-F238E27FC236}">
                <a16:creationId xmlns:a16="http://schemas.microsoft.com/office/drawing/2014/main" id="{4C1B9000-83B9-4F7E-B317-8AE4FD640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7664" y="1299359"/>
            <a:ext cx="3770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T</a:t>
            </a:r>
            <a:r>
              <a:rPr lang="en-US" b="1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2</a:t>
            </a:r>
          </a:p>
        </p:txBody>
      </p:sp>
      <p:sp>
        <p:nvSpPr>
          <p:cNvPr id="51" name="TextBox 15">
            <a:extLst>
              <a:ext uri="{FF2B5EF4-FFF2-40B4-BE49-F238E27FC236}">
                <a16:creationId xmlns:a16="http://schemas.microsoft.com/office/drawing/2014/main" id="{34BB5627-9B0C-4A70-86A5-8CBFF098F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5624" y="1299359"/>
            <a:ext cx="3770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T</a:t>
            </a:r>
            <a:r>
              <a:rPr lang="en-US" b="1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3</a:t>
            </a:r>
          </a:p>
        </p:txBody>
      </p:sp>
      <p:grpSp>
        <p:nvGrpSpPr>
          <p:cNvPr id="3" name="Group 9">
            <a:extLst>
              <a:ext uri="{FF2B5EF4-FFF2-40B4-BE49-F238E27FC236}">
                <a16:creationId xmlns:a16="http://schemas.microsoft.com/office/drawing/2014/main" id="{7ECF9950-A657-193F-AB60-DF5B887D90DA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-7146"/>
            <a:ext cx="457181" cy="597694"/>
            <a:chOff x="8508581" y="-9527"/>
            <a:chExt cx="609624" cy="796925"/>
          </a:xfrm>
          <a:solidFill>
            <a:schemeClr val="accent1"/>
          </a:solidFill>
        </p:grpSpPr>
        <p:sp>
          <p:nvSpPr>
            <p:cNvPr id="4" name="Chevron 7">
              <a:extLst>
                <a:ext uri="{FF2B5EF4-FFF2-40B4-BE49-F238E27FC236}">
                  <a16:creationId xmlns:a16="http://schemas.microsoft.com/office/drawing/2014/main" id="{DA3F9E9B-6BD4-192A-803E-CE050576F458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8414930" y="84124"/>
              <a:ext cx="796925" cy="609624"/>
            </a:xfrm>
            <a:custGeom>
              <a:avLst/>
              <a:gdLst>
                <a:gd name="T0" fmla="*/ 0 w 619125"/>
                <a:gd name="T1" fmla="*/ 0 h 609600"/>
                <a:gd name="T2" fmla="*/ 614368 w 619125"/>
                <a:gd name="T3" fmla="*/ 2 h 609600"/>
                <a:gd name="T4" fmla="*/ 619125 w 619125"/>
                <a:gd name="T5" fmla="*/ 2578 h 609600"/>
                <a:gd name="T6" fmla="*/ 0 w 619125"/>
                <a:gd name="T7" fmla="*/ 2578 h 609600"/>
                <a:gd name="T8" fmla="*/ 171450 w 619125"/>
                <a:gd name="T9" fmla="*/ 1249 h 609600"/>
                <a:gd name="T10" fmla="*/ 0 w 619125"/>
                <a:gd name="T11" fmla="*/ 0 h 609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19125" h="609600">
                  <a:moveTo>
                    <a:pt x="0" y="0"/>
                  </a:moveTo>
                  <a:lnTo>
                    <a:pt x="614368" y="6"/>
                  </a:lnTo>
                  <a:cubicBezTo>
                    <a:pt x="615954" y="203204"/>
                    <a:pt x="617539" y="406402"/>
                    <a:pt x="619125" y="609600"/>
                  </a:cubicBezTo>
                  <a:lnTo>
                    <a:pt x="0" y="609600"/>
                  </a:lnTo>
                  <a:lnTo>
                    <a:pt x="171450" y="29527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8575" cap="flat" cmpd="sng" algn="ctr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triangle" w="med" len="med"/>
                </a14:hiddenLine>
              </a:ext>
            </a:extLst>
          </p:spPr>
          <p:txBody>
            <a:bodyPr wrap="none" anchor="ctr"/>
            <a:lstStyle/>
            <a:p>
              <a:endParaRPr lang="en-US" sz="1600">
                <a:latin typeface="Proxima Nova Rg" panose="02000506030000020004" pitchFamily="50" charset="0"/>
              </a:endParaRPr>
            </a:p>
          </p:txBody>
        </p:sp>
        <p:sp>
          <p:nvSpPr>
            <p:cNvPr id="5" name="TextBox 8">
              <a:extLst>
                <a:ext uri="{FF2B5EF4-FFF2-40B4-BE49-F238E27FC236}">
                  <a16:creationId xmlns:a16="http://schemas.microsoft.com/office/drawing/2014/main" id="{FA2124FF-9B58-9684-B850-A1D66A2432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33571" y="0"/>
              <a:ext cx="559650" cy="57451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u="none" dirty="0">
                  <a:solidFill>
                    <a:schemeClr val="bg1"/>
                  </a:solidFill>
                  <a:latin typeface="Lato Black" panose="020F0A02020204030203" pitchFamily="34" charset="0"/>
                </a:rPr>
                <a:t>I</a:t>
              </a:r>
            </a:p>
          </p:txBody>
        </p:sp>
      </p:grpSp>
      <p:sp>
        <p:nvSpPr>
          <p:cNvPr id="6" name="Left Arrow 33">
            <a:extLst>
              <a:ext uri="{FF2B5EF4-FFF2-40B4-BE49-F238E27FC236}">
                <a16:creationId xmlns:a16="http://schemas.microsoft.com/office/drawing/2014/main" id="{0CEECA7A-419A-3634-C6CC-CF3D5A14F54C}"/>
              </a:ext>
            </a:extLst>
          </p:cNvPr>
          <p:cNvSpPr/>
          <p:nvPr/>
        </p:nvSpPr>
        <p:spPr bwMode="auto">
          <a:xfrm rot="16200000">
            <a:off x="-342900" y="2470934"/>
            <a:ext cx="3314700" cy="647700"/>
          </a:xfrm>
          <a:prstGeom prst="leftArrow">
            <a:avLst/>
          </a:prstGeom>
          <a:solidFill>
            <a:schemeClr val="accent1"/>
          </a:solidFill>
          <a:ln w="28575" cap="flat" cmpd="sng" algn="ctr">
            <a:noFill/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400" b="1" i="1" spc="225" dirty="0">
                <a:solidFill>
                  <a:schemeClr val="bg1">
                    <a:lumMod val="95000"/>
                  </a:schemeClr>
                </a:solidFill>
                <a:latin typeface="Lato Black" panose="020F0A02020204030203" pitchFamily="34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278565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4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Serializability</a:t>
            </a:r>
          </a:p>
        </p:txBody>
      </p:sp>
      <p:sp>
        <p:nvSpPr>
          <p:cNvPr id="36867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View Serializability</a:t>
            </a:r>
            <a:r>
              <a:rPr lang="en-US" dirty="0"/>
              <a:t> allows for (slightly) more schedules than </a:t>
            </a:r>
            <a:r>
              <a:rPr lang="en-US" b="1" dirty="0"/>
              <a:t>Conflict Serializability</a:t>
            </a:r>
            <a:r>
              <a:rPr lang="en-US" dirty="0"/>
              <a:t> does.</a:t>
            </a:r>
          </a:p>
          <a:p>
            <a:pPr lvl="1"/>
            <a:r>
              <a:rPr lang="en-US" dirty="0"/>
              <a:t>But it is difficult to enforce efficiently.</a:t>
            </a:r>
          </a:p>
          <a:p>
            <a:endParaRPr lang="en-US" sz="1200" dirty="0"/>
          </a:p>
          <a:p>
            <a:r>
              <a:rPr lang="en-US" dirty="0"/>
              <a:t>Neither definition allows all schedules that you would consider “serializable.”</a:t>
            </a:r>
          </a:p>
          <a:p>
            <a:pPr lvl="1"/>
            <a:r>
              <a:rPr lang="en-US" dirty="0"/>
              <a:t>This is because they don’t understand the meanings of the operations or the data (recall example #3)</a:t>
            </a:r>
          </a:p>
          <a:p>
            <a:pPr lvl="1"/>
            <a:r>
              <a:rPr lang="en-US" dirty="0"/>
              <a:t>In practice, Conflict Serializability is what systems support because it can be enforced efficiently.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5CB24B28-69E6-3113-E3F8-F1C35673D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97DD1AB5-42BA-4E8A-BFEE-435884E16AAB}" type="slidenum">
              <a:rPr lang="en-US" smtClean="0"/>
              <a:pPr algn="r"/>
              <a:t>42</a:t>
            </a:fld>
            <a:endParaRPr lang="en-US" dirty="0"/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id="{A57A0831-E810-4045-586C-43FBA783FC38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-7146"/>
            <a:ext cx="457181" cy="597694"/>
            <a:chOff x="8508581" y="-9527"/>
            <a:chExt cx="609624" cy="796925"/>
          </a:xfrm>
          <a:solidFill>
            <a:schemeClr val="accent1"/>
          </a:solidFill>
        </p:grpSpPr>
        <p:sp>
          <p:nvSpPr>
            <p:cNvPr id="3" name="Chevron 7">
              <a:extLst>
                <a:ext uri="{FF2B5EF4-FFF2-40B4-BE49-F238E27FC236}">
                  <a16:creationId xmlns:a16="http://schemas.microsoft.com/office/drawing/2014/main" id="{31F058EF-4392-CA54-F0C1-7E9BEBA8FC7E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8414930" y="84124"/>
              <a:ext cx="796925" cy="609624"/>
            </a:xfrm>
            <a:custGeom>
              <a:avLst/>
              <a:gdLst>
                <a:gd name="T0" fmla="*/ 0 w 619125"/>
                <a:gd name="T1" fmla="*/ 0 h 609600"/>
                <a:gd name="T2" fmla="*/ 614368 w 619125"/>
                <a:gd name="T3" fmla="*/ 2 h 609600"/>
                <a:gd name="T4" fmla="*/ 619125 w 619125"/>
                <a:gd name="T5" fmla="*/ 2578 h 609600"/>
                <a:gd name="T6" fmla="*/ 0 w 619125"/>
                <a:gd name="T7" fmla="*/ 2578 h 609600"/>
                <a:gd name="T8" fmla="*/ 171450 w 619125"/>
                <a:gd name="T9" fmla="*/ 1249 h 609600"/>
                <a:gd name="T10" fmla="*/ 0 w 619125"/>
                <a:gd name="T11" fmla="*/ 0 h 609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19125" h="609600">
                  <a:moveTo>
                    <a:pt x="0" y="0"/>
                  </a:moveTo>
                  <a:lnTo>
                    <a:pt x="614368" y="6"/>
                  </a:lnTo>
                  <a:cubicBezTo>
                    <a:pt x="615954" y="203204"/>
                    <a:pt x="617539" y="406402"/>
                    <a:pt x="619125" y="609600"/>
                  </a:cubicBezTo>
                  <a:lnTo>
                    <a:pt x="0" y="609600"/>
                  </a:lnTo>
                  <a:lnTo>
                    <a:pt x="171450" y="29527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8575" cap="flat" cmpd="sng" algn="ctr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triangle" w="med" len="med"/>
                </a14:hiddenLine>
              </a:ext>
            </a:extLst>
          </p:spPr>
          <p:txBody>
            <a:bodyPr wrap="none" anchor="ctr"/>
            <a:lstStyle/>
            <a:p>
              <a:endParaRPr lang="en-US" sz="1600">
                <a:latin typeface="Proxima Nova Rg" panose="02000506030000020004" pitchFamily="50" charset="0"/>
              </a:endParaRPr>
            </a:p>
          </p:txBody>
        </p:sp>
        <p:sp>
          <p:nvSpPr>
            <p:cNvPr id="4" name="TextBox 8">
              <a:extLst>
                <a:ext uri="{FF2B5EF4-FFF2-40B4-BE49-F238E27FC236}">
                  <a16:creationId xmlns:a16="http://schemas.microsoft.com/office/drawing/2014/main" id="{4785D236-E86F-A55D-E18F-48965B9B93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33571" y="0"/>
              <a:ext cx="559650" cy="57451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u="none" dirty="0">
                  <a:solidFill>
                    <a:schemeClr val="bg1"/>
                  </a:solidFill>
                  <a:latin typeface="Lato Black" panose="020F0A02020204030203" pitchFamily="34" charset="0"/>
                </a:rPr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84837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ll"/>
          <p:cNvSpPr>
            <a:spLocks noChangeArrowheads="1"/>
          </p:cNvSpPr>
          <p:nvPr/>
        </p:nvSpPr>
        <p:spPr bwMode="auto">
          <a:xfrm>
            <a:off x="1371600" y="742950"/>
            <a:ext cx="6400800" cy="4023360"/>
          </a:xfrm>
          <a:prstGeom prst="roundRect">
            <a:avLst>
              <a:gd name="adj" fmla="val 1420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r>
              <a:rPr lang="en-US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rimson Text" panose="02000503000000000000" pitchFamily="2" charset="0"/>
                <a:cs typeface="Times New Roman" pitchFamily="18" charset="0"/>
              </a:rPr>
              <a:t>All Schedules</a:t>
            </a:r>
          </a:p>
        </p:txBody>
      </p:sp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Universe of Schedules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B3A47184-EADF-5CE8-9FBA-5F6B41E95F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97DD1AB5-42BA-4E8A-BFEE-435884E16AAB}" type="slidenum">
              <a:rPr lang="en-US" smtClean="0"/>
              <a:pPr algn="r"/>
              <a:t>43</a:t>
            </a:fld>
            <a:endParaRPr lang="en-US" dirty="0"/>
          </a:p>
        </p:txBody>
      </p:sp>
      <p:sp>
        <p:nvSpPr>
          <p:cNvPr id="45063" name="View S"/>
          <p:cNvSpPr>
            <a:spLocks noChangeArrowheads="1"/>
          </p:cNvSpPr>
          <p:nvPr/>
        </p:nvSpPr>
        <p:spPr bwMode="auto">
          <a:xfrm>
            <a:off x="3832622" y="1123950"/>
            <a:ext cx="3330178" cy="3227785"/>
          </a:xfrm>
          <a:prstGeom prst="roundRect">
            <a:avLst>
              <a:gd name="adj" fmla="val 2133"/>
            </a:avLst>
          </a:prstGeom>
          <a:solidFill>
            <a:schemeClr val="bg1">
              <a:lumMod val="65000"/>
              <a:alpha val="2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  <a:round/>
            <a:headEnd type="none" w="sm" len="sm"/>
            <a:tailEnd type="none" w="sm" len="sm"/>
          </a:ln>
        </p:spPr>
        <p:txBody>
          <a:bodyPr wrap="none" tIns="0"/>
          <a:lstStyle/>
          <a:p>
            <a:pPr algn="ctr"/>
            <a:r>
              <a:rPr lang="en-US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rimson Text" panose="02000503000000000000" pitchFamily="2" charset="0"/>
                <a:cs typeface="Times New Roman" pitchFamily="18" charset="0"/>
              </a:rPr>
              <a:t>View Serializable</a:t>
            </a:r>
          </a:p>
        </p:txBody>
      </p:sp>
      <p:sp>
        <p:nvSpPr>
          <p:cNvPr id="45065" name="Conflict S"/>
          <p:cNvSpPr>
            <a:spLocks noChangeArrowheads="1"/>
          </p:cNvSpPr>
          <p:nvPr/>
        </p:nvSpPr>
        <p:spPr bwMode="auto">
          <a:xfrm>
            <a:off x="4080212" y="1752600"/>
            <a:ext cx="2834998" cy="2420541"/>
          </a:xfrm>
          <a:prstGeom prst="roundRect">
            <a:avLst>
              <a:gd name="adj" fmla="val 2688"/>
            </a:avLst>
          </a:prstGeom>
          <a:solidFill>
            <a:schemeClr val="tx1">
              <a:lumMod val="65000"/>
              <a:lumOff val="35000"/>
              <a:alpha val="2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/>
            <a:r>
              <a:rPr lang="en-US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rimson Text" panose="02000503000000000000" pitchFamily="2" charset="0"/>
                <a:cs typeface="Times New Roman" pitchFamily="18" charset="0"/>
              </a:rPr>
              <a:t>Conflict Serializable</a:t>
            </a:r>
          </a:p>
        </p:txBody>
      </p:sp>
      <p:grpSp>
        <p:nvGrpSpPr>
          <p:cNvPr id="3" name="Group 9">
            <a:extLst>
              <a:ext uri="{FF2B5EF4-FFF2-40B4-BE49-F238E27FC236}">
                <a16:creationId xmlns:a16="http://schemas.microsoft.com/office/drawing/2014/main" id="{6D055443-FD5C-6794-A7AE-9F6CE3D8AD30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-7146"/>
            <a:ext cx="457181" cy="597694"/>
            <a:chOff x="8508581" y="-9527"/>
            <a:chExt cx="609624" cy="796925"/>
          </a:xfrm>
          <a:solidFill>
            <a:schemeClr val="accent1"/>
          </a:solidFill>
        </p:grpSpPr>
        <p:sp>
          <p:nvSpPr>
            <p:cNvPr id="4" name="Chevron 7">
              <a:extLst>
                <a:ext uri="{FF2B5EF4-FFF2-40B4-BE49-F238E27FC236}">
                  <a16:creationId xmlns:a16="http://schemas.microsoft.com/office/drawing/2014/main" id="{64C57B58-2107-6526-8319-033F7E16CF17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8414930" y="84124"/>
              <a:ext cx="796925" cy="609624"/>
            </a:xfrm>
            <a:custGeom>
              <a:avLst/>
              <a:gdLst>
                <a:gd name="T0" fmla="*/ 0 w 619125"/>
                <a:gd name="T1" fmla="*/ 0 h 609600"/>
                <a:gd name="T2" fmla="*/ 614368 w 619125"/>
                <a:gd name="T3" fmla="*/ 2 h 609600"/>
                <a:gd name="T4" fmla="*/ 619125 w 619125"/>
                <a:gd name="T5" fmla="*/ 2578 h 609600"/>
                <a:gd name="T6" fmla="*/ 0 w 619125"/>
                <a:gd name="T7" fmla="*/ 2578 h 609600"/>
                <a:gd name="T8" fmla="*/ 171450 w 619125"/>
                <a:gd name="T9" fmla="*/ 1249 h 609600"/>
                <a:gd name="T10" fmla="*/ 0 w 619125"/>
                <a:gd name="T11" fmla="*/ 0 h 609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19125" h="609600">
                  <a:moveTo>
                    <a:pt x="0" y="0"/>
                  </a:moveTo>
                  <a:lnTo>
                    <a:pt x="614368" y="6"/>
                  </a:lnTo>
                  <a:cubicBezTo>
                    <a:pt x="615954" y="203204"/>
                    <a:pt x="617539" y="406402"/>
                    <a:pt x="619125" y="609600"/>
                  </a:cubicBezTo>
                  <a:lnTo>
                    <a:pt x="0" y="609600"/>
                  </a:lnTo>
                  <a:lnTo>
                    <a:pt x="171450" y="29527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8575" cap="flat" cmpd="sng" algn="ctr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triangle" w="med" len="med"/>
                </a14:hiddenLine>
              </a:ext>
            </a:extLst>
          </p:spPr>
          <p:txBody>
            <a:bodyPr wrap="none" anchor="ctr"/>
            <a:lstStyle/>
            <a:p>
              <a:endParaRPr lang="en-US" sz="1600">
                <a:latin typeface="Proxima Nova Rg" panose="02000506030000020004" pitchFamily="50" charset="0"/>
              </a:endParaRPr>
            </a:p>
          </p:txBody>
        </p:sp>
        <p:sp>
          <p:nvSpPr>
            <p:cNvPr id="5" name="TextBox 8">
              <a:extLst>
                <a:ext uri="{FF2B5EF4-FFF2-40B4-BE49-F238E27FC236}">
                  <a16:creationId xmlns:a16="http://schemas.microsoft.com/office/drawing/2014/main" id="{4A64F536-1E4D-9E21-3102-66EBF4DEB5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33571" y="0"/>
              <a:ext cx="559650" cy="57451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u="none" dirty="0">
                  <a:solidFill>
                    <a:schemeClr val="bg1"/>
                  </a:solidFill>
                  <a:latin typeface="Lato Black" panose="020F0A02020204030203" pitchFamily="34" charset="0"/>
                </a:rPr>
                <a:t>I</a:t>
              </a:r>
            </a:p>
          </p:txBody>
        </p:sp>
      </p:grpSp>
      <p:sp>
        <p:nvSpPr>
          <p:cNvPr id="38922" name="Serial"/>
          <p:cNvSpPr>
            <a:spLocks noChangeArrowheads="1"/>
          </p:cNvSpPr>
          <p:nvPr/>
        </p:nvSpPr>
        <p:spPr bwMode="auto">
          <a:xfrm>
            <a:off x="4825856" y="2895600"/>
            <a:ext cx="1343710" cy="645319"/>
          </a:xfrm>
          <a:prstGeom prst="roundRect">
            <a:avLst>
              <a:gd name="adj" fmla="val 14928"/>
            </a:avLst>
          </a:prstGeom>
          <a:solidFill>
            <a:schemeClr val="tx1">
              <a:lumMod val="95000"/>
              <a:lumOff val="5000"/>
              <a:alpha val="2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rimson Text" panose="02000503000000000000" pitchFamily="2" charset="0"/>
                <a:cs typeface="Times New Roman" pitchFamily="18" charset="0"/>
              </a:rPr>
              <a:t>Serial</a:t>
            </a:r>
          </a:p>
        </p:txBody>
      </p:sp>
    </p:spTree>
    <p:extLst>
      <p:ext uri="{BB962C8B-B14F-4D97-AF65-F5344CB8AC3E}">
        <p14:creationId xmlns:p14="http://schemas.microsoft.com/office/powerpoint/2010/main" val="307992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 animBg="1"/>
      <p:bldP spid="45065" grpId="0" animBg="1"/>
      <p:bldP spid="3892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 Durability</a:t>
            </a:r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the changes of committed transactions should be persistent.</a:t>
            </a:r>
          </a:p>
          <a:p>
            <a:pPr lvl="1"/>
            <a:r>
              <a:rPr lang="en-US" dirty="0"/>
              <a:t>No torn updates.</a:t>
            </a:r>
          </a:p>
          <a:p>
            <a:pPr lvl="1"/>
            <a:r>
              <a:rPr lang="en-US" dirty="0"/>
              <a:t>No changes from failed transactions.</a:t>
            </a:r>
          </a:p>
          <a:p>
            <a:endParaRPr lang="en-US" sz="1200" dirty="0"/>
          </a:p>
          <a:p>
            <a:r>
              <a:rPr lang="en-US" dirty="0"/>
              <a:t>The DBMS can use either logging or shadow paging to ensure that all changes are durable.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589E0C2-F285-4622-6FB1-BD9D71289A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97DD1AB5-42BA-4E8A-BFEE-435884E16AAB}" type="slidenum">
              <a:rPr lang="en-US" smtClean="0"/>
              <a:pPr algn="r"/>
              <a:t>44</a:t>
            </a:fld>
            <a:endParaRPr lang="en-US" dirty="0"/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id="{A9652331-4596-32EA-777A-8856BED71D78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-7146"/>
            <a:ext cx="457181" cy="597694"/>
            <a:chOff x="8508581" y="-9527"/>
            <a:chExt cx="609624" cy="796925"/>
          </a:xfrm>
          <a:solidFill>
            <a:schemeClr val="accent1"/>
          </a:solidFill>
        </p:grpSpPr>
        <p:sp>
          <p:nvSpPr>
            <p:cNvPr id="3" name="Chevron 7">
              <a:extLst>
                <a:ext uri="{FF2B5EF4-FFF2-40B4-BE49-F238E27FC236}">
                  <a16:creationId xmlns:a16="http://schemas.microsoft.com/office/drawing/2014/main" id="{2F0625BE-E4CD-02B6-89C3-5FC880F3980E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8414930" y="84124"/>
              <a:ext cx="796925" cy="609624"/>
            </a:xfrm>
            <a:custGeom>
              <a:avLst/>
              <a:gdLst>
                <a:gd name="T0" fmla="*/ 0 w 619125"/>
                <a:gd name="T1" fmla="*/ 0 h 609600"/>
                <a:gd name="T2" fmla="*/ 614368 w 619125"/>
                <a:gd name="T3" fmla="*/ 2 h 609600"/>
                <a:gd name="T4" fmla="*/ 619125 w 619125"/>
                <a:gd name="T5" fmla="*/ 2578 h 609600"/>
                <a:gd name="T6" fmla="*/ 0 w 619125"/>
                <a:gd name="T7" fmla="*/ 2578 h 609600"/>
                <a:gd name="T8" fmla="*/ 171450 w 619125"/>
                <a:gd name="T9" fmla="*/ 1249 h 609600"/>
                <a:gd name="T10" fmla="*/ 0 w 619125"/>
                <a:gd name="T11" fmla="*/ 0 h 609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19125" h="609600">
                  <a:moveTo>
                    <a:pt x="0" y="0"/>
                  </a:moveTo>
                  <a:lnTo>
                    <a:pt x="614368" y="6"/>
                  </a:lnTo>
                  <a:cubicBezTo>
                    <a:pt x="615954" y="203204"/>
                    <a:pt x="617539" y="406402"/>
                    <a:pt x="619125" y="609600"/>
                  </a:cubicBezTo>
                  <a:lnTo>
                    <a:pt x="0" y="609600"/>
                  </a:lnTo>
                  <a:lnTo>
                    <a:pt x="171450" y="29527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8575" cap="flat" cmpd="sng" algn="ctr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triangle" w="med" len="med"/>
                </a14:hiddenLine>
              </a:ext>
            </a:extLst>
          </p:spPr>
          <p:txBody>
            <a:bodyPr wrap="none" anchor="ctr"/>
            <a:lstStyle/>
            <a:p>
              <a:endParaRPr lang="en-US" sz="1600">
                <a:latin typeface="Proxima Nova Rg" panose="02000506030000020004" pitchFamily="50" charset="0"/>
              </a:endParaRPr>
            </a:p>
          </p:txBody>
        </p:sp>
        <p:sp>
          <p:nvSpPr>
            <p:cNvPr id="4" name="TextBox 8">
              <a:extLst>
                <a:ext uri="{FF2B5EF4-FFF2-40B4-BE49-F238E27FC236}">
                  <a16:creationId xmlns:a16="http://schemas.microsoft.com/office/drawing/2014/main" id="{D0041A56-D76C-CF1E-C2C2-385AA93BE6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33571" y="0"/>
              <a:ext cx="559650" cy="57451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u="none" dirty="0">
                  <a:solidFill>
                    <a:schemeClr val="bg1"/>
                  </a:solidFill>
                  <a:latin typeface="Lato Black" panose="020F0A02020204030203" pitchFamily="34" charset="0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49427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516AF4-4AD1-2164-43CF-57225F133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A2D3F2D-5A4D-4B88-CCBD-592D88557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Correctness Criteria: ACID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27B7111B-7314-B96B-5A85-7647232AFE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97DD1AB5-42BA-4E8A-BFEE-435884E16AAB}" type="slidenum">
              <a:rPr lang="en-US" smtClean="0"/>
              <a:pPr algn="r"/>
              <a:t>45</a:t>
            </a:fld>
            <a:endParaRPr lang="en-US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9C39E070-5489-D27D-CCCC-C0C8A25400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856262"/>
              </p:ext>
            </p:extLst>
          </p:nvPr>
        </p:nvGraphicFramePr>
        <p:xfrm>
          <a:off x="838200" y="828674"/>
          <a:ext cx="7467600" cy="41592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1096976209"/>
                    </a:ext>
                  </a:extLst>
                </a:gridCol>
                <a:gridCol w="5334000">
                  <a:extLst>
                    <a:ext uri="{9D8B030D-6E8A-4147-A177-3AD203B41FA5}">
                      <a16:colId xmlns:a16="http://schemas.microsoft.com/office/drawing/2014/main" val="2325396160"/>
                    </a:ext>
                  </a:extLst>
                </a:gridCol>
              </a:tblGrid>
              <a:tr h="796446">
                <a:tc>
                  <a:txBody>
                    <a:bodyPr/>
                    <a:lstStyle/>
                    <a:p>
                      <a:pPr algn="l"/>
                      <a:r>
                        <a:rPr lang="en-US" sz="2800" b="1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anose="02000503000000000000" pitchFamily="2" charset="0"/>
                        </a:rPr>
                        <a:t>A</a:t>
                      </a:r>
                      <a:r>
                        <a:rPr lang="en-US" sz="2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anose="02000503000000000000" pitchFamily="2" charset="0"/>
                        </a:rPr>
                        <a:t>tomicity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2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anose="02000503000000000000" pitchFamily="2" charset="0"/>
                        </a:rPr>
                        <a:t>All actions in </a:t>
                      </a:r>
                      <a:r>
                        <a:rPr lang="en-US" sz="24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anose="02000503000000000000" pitchFamily="2" charset="0"/>
                        </a:rPr>
                        <a:t>txn</a:t>
                      </a:r>
                      <a:r>
                        <a:rPr lang="en-US" sz="2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anose="02000503000000000000" pitchFamily="2" charset="0"/>
                        </a:rPr>
                        <a:t> happen, or none happen.</a:t>
                      </a:r>
                      <a:br>
                        <a:rPr lang="en-US" sz="2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anose="02000503000000000000" pitchFamily="2" charset="0"/>
                        </a:rPr>
                      </a:br>
                      <a:r>
                        <a:rPr lang="en-US" sz="24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anose="02000503000000000000" pitchFamily="2" charset="0"/>
                        </a:rPr>
                        <a:t>“All or nothing…”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8996097"/>
                  </a:ext>
                </a:extLst>
              </a:tr>
              <a:tr h="1141892">
                <a:tc>
                  <a:txBody>
                    <a:bodyPr/>
                    <a:lstStyle/>
                    <a:p>
                      <a:pPr algn="l"/>
                      <a:r>
                        <a:rPr lang="en-US" sz="2800" b="1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anose="02000503000000000000" pitchFamily="2" charset="0"/>
                        </a:rPr>
                        <a:t>C</a:t>
                      </a:r>
                      <a:r>
                        <a:rPr lang="en-US" sz="2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anose="02000503000000000000" pitchFamily="2" charset="0"/>
                        </a:rPr>
                        <a:t>onsistency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anose="02000503000000000000" pitchFamily="2" charset="0"/>
                        </a:rPr>
                        <a:t>If each </a:t>
                      </a:r>
                      <a:r>
                        <a:rPr lang="en-US" sz="24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anose="02000503000000000000" pitchFamily="2" charset="0"/>
                        </a:rPr>
                        <a:t>txn</a:t>
                      </a:r>
                      <a:r>
                        <a:rPr lang="en-US" sz="2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anose="02000503000000000000" pitchFamily="2" charset="0"/>
                        </a:rPr>
                        <a:t> is consistent and the DB starts consistent, then it ends up consistent.</a:t>
                      </a:r>
                      <a:br>
                        <a:rPr lang="en-US" sz="2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anose="02000503000000000000" pitchFamily="2" charset="0"/>
                        </a:rPr>
                      </a:br>
                      <a:r>
                        <a:rPr lang="en-US" sz="24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anose="02000503000000000000" pitchFamily="2" charset="0"/>
                        </a:rPr>
                        <a:t>“It looks correct to me…”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573167"/>
                  </a:ext>
                </a:extLst>
              </a:tr>
              <a:tr h="1141892">
                <a:tc>
                  <a:txBody>
                    <a:bodyPr/>
                    <a:lstStyle/>
                    <a:p>
                      <a:pPr algn="l"/>
                      <a:r>
                        <a:rPr lang="en-US" sz="2800" b="1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anose="02000503000000000000" pitchFamily="2" charset="0"/>
                        </a:rPr>
                        <a:t>I</a:t>
                      </a:r>
                      <a:r>
                        <a:rPr lang="en-US" sz="2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anose="02000503000000000000" pitchFamily="2" charset="0"/>
                        </a:rPr>
                        <a:t>solation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2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anose="02000503000000000000" pitchFamily="2" charset="0"/>
                        </a:rPr>
                        <a:t>Execution of one </a:t>
                      </a:r>
                      <a:r>
                        <a:rPr lang="en-US" sz="24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anose="02000503000000000000" pitchFamily="2" charset="0"/>
                        </a:rPr>
                        <a:t>txn</a:t>
                      </a:r>
                      <a:r>
                        <a:rPr lang="en-US" sz="2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anose="02000503000000000000" pitchFamily="2" charset="0"/>
                        </a:rPr>
                        <a:t> is isolated from that of other </a:t>
                      </a:r>
                      <a:r>
                        <a:rPr lang="en-US" sz="24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anose="02000503000000000000" pitchFamily="2" charset="0"/>
                        </a:rPr>
                        <a:t>txns</a:t>
                      </a:r>
                      <a:r>
                        <a:rPr lang="en-US" sz="2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anose="02000503000000000000" pitchFamily="2" charset="0"/>
                        </a:rPr>
                        <a:t>.</a:t>
                      </a:r>
                      <a:br>
                        <a:rPr lang="en-US" sz="2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anose="02000503000000000000" pitchFamily="2" charset="0"/>
                        </a:rPr>
                      </a:br>
                      <a:r>
                        <a:rPr lang="en-US" sz="24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anose="02000503000000000000" pitchFamily="2" charset="0"/>
                        </a:rPr>
                        <a:t>“All by myself…”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678130"/>
                  </a:ext>
                </a:extLst>
              </a:tr>
              <a:tr h="796446">
                <a:tc>
                  <a:txBody>
                    <a:bodyPr/>
                    <a:lstStyle/>
                    <a:p>
                      <a:pPr algn="l"/>
                      <a:r>
                        <a:rPr lang="en-US" sz="2800" b="1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anose="02000503000000000000" pitchFamily="2" charset="0"/>
                        </a:rPr>
                        <a:t>D</a:t>
                      </a:r>
                      <a:r>
                        <a:rPr lang="en-US" sz="2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anose="02000503000000000000" pitchFamily="2" charset="0"/>
                        </a:rPr>
                        <a:t>urability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anose="02000503000000000000" pitchFamily="2" charset="0"/>
                        </a:rPr>
                        <a:t>If a </a:t>
                      </a:r>
                      <a:r>
                        <a:rPr lang="en-US" sz="24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anose="02000503000000000000" pitchFamily="2" charset="0"/>
                        </a:rPr>
                        <a:t>txn</a:t>
                      </a:r>
                      <a:r>
                        <a:rPr lang="en-US" sz="2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anose="02000503000000000000" pitchFamily="2" charset="0"/>
                        </a:rPr>
                        <a:t> commits, its effects persist.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anose="02000503000000000000" pitchFamily="2" charset="0"/>
                        </a:rPr>
                        <a:t>“I will survive…”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8394776"/>
                  </a:ext>
                </a:extLst>
              </a:tr>
            </a:tbl>
          </a:graphicData>
        </a:graphic>
      </p:graphicFrame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30C1E06C-CBA3-545C-82CC-7EF3A55AA487}"/>
              </a:ext>
            </a:extLst>
          </p:cNvPr>
          <p:cNvSpPr/>
          <p:nvPr/>
        </p:nvSpPr>
        <p:spPr>
          <a:xfrm>
            <a:off x="0" y="438150"/>
            <a:ext cx="1005840" cy="457200"/>
          </a:xfrm>
          <a:prstGeom prst="wedgeRoundRectCallout">
            <a:avLst>
              <a:gd name="adj1" fmla="val 44229"/>
              <a:gd name="adj2" fmla="val 73971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square" lIns="18288" tIns="18288" rIns="18288" bIns="18288" anchor="b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Redo/Undo</a:t>
            </a:r>
            <a:br>
              <a:rPr lang="en-US" sz="1400" b="1" i="1" dirty="0">
                <a:solidFill>
                  <a:schemeClr val="accent1"/>
                </a:solidFill>
                <a:latin typeface="Crimson Text" panose="02000503000000000000" pitchFamily="2" charset="0"/>
              </a:rPr>
            </a:br>
            <a:r>
              <a:rPr lang="en-US" sz="14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Mechanism</a:t>
            </a: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86367EC8-D90C-A879-B63E-9210F0D59FA8}"/>
              </a:ext>
            </a:extLst>
          </p:cNvPr>
          <p:cNvSpPr/>
          <p:nvPr/>
        </p:nvSpPr>
        <p:spPr>
          <a:xfrm>
            <a:off x="0" y="1516470"/>
            <a:ext cx="1005840" cy="457200"/>
          </a:xfrm>
          <a:prstGeom prst="wedgeRoundRectCallout">
            <a:avLst>
              <a:gd name="adj1" fmla="val 42967"/>
              <a:gd name="adj2" fmla="val 68416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square" lIns="18288" tIns="18288" rIns="18288" bIns="18288" anchor="ctr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Integrity Constraints</a:t>
            </a: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57E97908-8434-197C-7F92-983458F2D0F0}"/>
              </a:ext>
            </a:extLst>
          </p:cNvPr>
          <p:cNvSpPr/>
          <p:nvPr/>
        </p:nvSpPr>
        <p:spPr>
          <a:xfrm>
            <a:off x="0" y="2647950"/>
            <a:ext cx="1005840" cy="457200"/>
          </a:xfrm>
          <a:prstGeom prst="wedgeRoundRectCallout">
            <a:avLst>
              <a:gd name="adj1" fmla="val 43598"/>
              <a:gd name="adj2" fmla="val 69804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square" lIns="18288" tIns="18288" rIns="18288" bIns="18288" anchor="ctr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Concurrency Control</a:t>
            </a:r>
          </a:p>
        </p:txBody>
      </p: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24E27396-3392-8A4B-C6F1-8BF34F68F1C5}"/>
              </a:ext>
            </a:extLst>
          </p:cNvPr>
          <p:cNvSpPr/>
          <p:nvPr/>
        </p:nvSpPr>
        <p:spPr>
          <a:xfrm>
            <a:off x="0" y="3813989"/>
            <a:ext cx="1005840" cy="434161"/>
          </a:xfrm>
          <a:prstGeom prst="wedgeRoundRectCallout">
            <a:avLst>
              <a:gd name="adj1" fmla="val 47386"/>
              <a:gd name="adj2" fmla="val 80916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square" lIns="18288" tIns="18288" rIns="18288" bIns="18288" anchor="ctr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Redo/Undo Mechanism</a:t>
            </a:r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4B167DF1-3F61-C9DE-174D-FD4C1546DFE2}"/>
              </a:ext>
            </a:extLst>
          </p:cNvPr>
          <p:cNvSpPr txBox="1"/>
          <p:nvPr/>
        </p:nvSpPr>
        <p:spPr>
          <a:xfrm>
            <a:off x="195402" y="2109544"/>
            <a:ext cx="3209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Key constraints, CHECKS, TRIGGERS, … hold before and after the </a:t>
            </a:r>
            <a:r>
              <a:rPr lang="en-US" sz="1400" dirty="0" err="1">
                <a:solidFill>
                  <a:schemeClr val="accent1"/>
                </a:solidFill>
              </a:rPr>
              <a:t>txn</a:t>
            </a:r>
            <a:r>
              <a:rPr lang="en-US" sz="1400" dirty="0">
                <a:solidFill>
                  <a:schemeClr val="accent1"/>
                </a:solidFill>
              </a:rPr>
              <a:t> completes.</a:t>
            </a:r>
          </a:p>
        </p:txBody>
      </p:sp>
    </p:spTree>
    <p:extLst>
      <p:ext uri="{BB962C8B-B14F-4D97-AF65-F5344CB8AC3E}">
        <p14:creationId xmlns:p14="http://schemas.microsoft.com/office/powerpoint/2010/main" val="172645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942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Concurrency control and recovery are among the most important functions provided by a DBMS.</a:t>
            </a:r>
          </a:p>
          <a:p>
            <a:r>
              <a:rPr lang="en-US" dirty="0"/>
              <a:t>Concurrency control is automatic</a:t>
            </a:r>
          </a:p>
          <a:p>
            <a:pPr lvl="1"/>
            <a:r>
              <a:rPr lang="en-US" dirty="0"/>
              <a:t>System automatically inserts lock/unlock requests and schedules actions of different </a:t>
            </a:r>
            <a:r>
              <a:rPr lang="en-US" dirty="0" err="1"/>
              <a:t>txns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Ensures that resulting execution is equivalent to executing the </a:t>
            </a:r>
            <a:r>
              <a:rPr lang="en-US" dirty="0" err="1"/>
              <a:t>txns</a:t>
            </a:r>
            <a:r>
              <a:rPr lang="en-US" dirty="0"/>
              <a:t> one after the other in some order.</a:t>
            </a:r>
          </a:p>
          <a:p>
            <a:endParaRPr lang="en-US" dirty="0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CE893904-5534-3554-14FF-534FA21154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97DD1AB5-42BA-4E8A-BFEE-435884E16AAB}" type="slidenum">
              <a:rPr lang="en-US" smtClean="0"/>
              <a:pPr algn="r"/>
              <a:t>46</a:t>
            </a:fld>
            <a:endParaRPr lang="en-US" dirty="0"/>
          </a:p>
        </p:txBody>
      </p:sp>
      <p:pic>
        <p:nvPicPr>
          <p:cNvPr id="5" name="Picture 4" descr="A screenshot of text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23E88CD5-7A63-4534-A66E-AF49DBDE7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3589">
            <a:off x="5072783" y="151367"/>
            <a:ext cx="3739032" cy="4840767"/>
          </a:xfrm>
          <a:prstGeom prst="rect">
            <a:avLst/>
          </a:prstGeom>
          <a:ln>
            <a:solidFill>
              <a:srgbClr val="64646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FEAA99-FEA0-45D2-A790-3983609B095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2795"/>
          <a:stretch/>
        </p:blipFill>
        <p:spPr>
          <a:xfrm>
            <a:off x="762000" y="2857752"/>
            <a:ext cx="6476999" cy="1771398"/>
          </a:xfrm>
          <a:prstGeom prst="rect">
            <a:avLst/>
          </a:prstGeom>
          <a:ln>
            <a:solidFill>
              <a:srgbClr val="64646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943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515B16-D2E3-4D6F-ABDC-AA5E5F24B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Class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92332B-C28E-4CEC-8083-D21E02977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Two-Phase Locking</a:t>
            </a:r>
          </a:p>
          <a:p>
            <a:r>
              <a:rPr lang="en-US" dirty="0"/>
              <a:t>Isolation Levels</a:t>
            </a:r>
          </a:p>
          <a:p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000A55B-5978-BBE8-543D-46A790811C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97DD1AB5-42BA-4E8A-BFEE-435884E16AAB}" type="slidenum">
              <a:rPr lang="en-US" smtClean="0"/>
              <a:pPr algn="r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61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CB31CF-AD06-4CF1-AA54-A7B915038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#3 – QUERY EXECUTION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5397FA-0647-4A4F-A09E-943ACAF24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will add support for executing queries in </a:t>
            </a:r>
            <a:r>
              <a:rPr lang="en-US" dirty="0" err="1"/>
              <a:t>BusTub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BusTub</a:t>
            </a:r>
            <a:r>
              <a:rPr lang="en-US" dirty="0"/>
              <a:t> now supports (basic) SQL with a rule-based optimizer for converting AST into physical plans.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765A386-0266-1A54-0B98-61789509DB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97DD1AB5-42BA-4E8A-BFEE-435884E16AAB}" type="slidenum">
              <a:rPr lang="en-US" smtClean="0"/>
              <a:pPr algn="r"/>
              <a:t>48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842E6EE-031F-001D-DA44-85ED7DA254B3}"/>
              </a:ext>
            </a:extLst>
          </p:cNvPr>
          <p:cNvGrpSpPr/>
          <p:nvPr/>
        </p:nvGrpSpPr>
        <p:grpSpPr>
          <a:xfrm>
            <a:off x="6385560" y="1294443"/>
            <a:ext cx="2377440" cy="2743265"/>
            <a:chOff x="6163310" y="1294443"/>
            <a:chExt cx="2377440" cy="2743265"/>
          </a:xfrm>
        </p:grpSpPr>
        <p:pic>
          <p:nvPicPr>
            <p:cNvPr id="7" name="Picture 6" descr="A picture containing outdoor, toilet, trash, curb&#10;&#10;Description automatically generated">
              <a:extLst>
                <a:ext uri="{FF2B5EF4-FFF2-40B4-BE49-F238E27FC236}">
                  <a16:creationId xmlns:a16="http://schemas.microsoft.com/office/drawing/2014/main" id="{9F27F4ED-C73F-C947-221A-FE498FB32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63310" y="1294443"/>
              <a:ext cx="2377440" cy="2377440"/>
            </a:xfrm>
            <a:prstGeom prst="rect">
              <a:avLst/>
            </a:prstGeom>
            <a:ln>
              <a:solidFill>
                <a:srgbClr val="646464"/>
              </a:solidFill>
            </a:ln>
            <a:effectLst/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2B979E8-FB39-388D-A6B7-5CFB30CD6B78}"/>
                </a:ext>
              </a:extLst>
            </p:cNvPr>
            <p:cNvSpPr txBox="1"/>
            <p:nvPr/>
          </p:nvSpPr>
          <p:spPr>
            <a:xfrm>
              <a:off x="6163310" y="3770327"/>
              <a:ext cx="2377440" cy="26738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000" b="1" i="1" dirty="0">
                  <a:solidFill>
                    <a:srgbClr val="646464"/>
                  </a:solidFill>
                  <a:latin typeface="Crimson Text" panose="02000503000000000000" pitchFamily="2" charset="0"/>
                </a:rPr>
                <a:t>Prompt</a:t>
              </a:r>
              <a:r>
                <a:rPr lang="en-US" sz="1000" i="1" dirty="0">
                  <a:solidFill>
                    <a:srgbClr val="646464"/>
                  </a:solidFill>
                  <a:latin typeface="Crimson Text" panose="02000503000000000000" pitchFamily="2" charset="0"/>
                </a:rPr>
                <a:t>: A realistic photo of a bath tub with wheels and cartoon eyes driving down a city street.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FC9D0B75-07DB-2B4A-BEDB-A1A2FE33866E}"/>
              </a:ext>
            </a:extLst>
          </p:cNvPr>
          <p:cNvSpPr/>
          <p:nvPr/>
        </p:nvSpPr>
        <p:spPr>
          <a:xfrm>
            <a:off x="533400" y="4167485"/>
            <a:ext cx="807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consolata" panose="00000509000000000000" pitchFamily="49" charset="0"/>
                <a:ea typeface="+mn-ea"/>
                <a:cs typeface="+mn-cs"/>
                <a:hlinkClick r:id="rId4"/>
              </a:rPr>
              <a:t>https://15445.courses.cs.cmu.edu/fall2023/project3/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consolata" panose="00000509000000000000" pitchFamily="49" charset="0"/>
                <a:ea typeface="+mn-ea"/>
                <a:cs typeface="+mn-cs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40298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CB31CF-AD06-4CF1-AA54-A7B915038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#3 – QUERY EXECUTION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765A386-0266-1A54-0B98-61789509DB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97DD1AB5-42BA-4E8A-BFEE-435884E16AAB}" type="slidenum">
              <a:rPr lang="en-US" smtClean="0"/>
              <a:pPr algn="r"/>
              <a:t>49</a:t>
            </a:fld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945D1AD-D99B-D537-74D4-92855874BD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76400" y="695325"/>
            <a:ext cx="5753100" cy="43148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0116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251B1-5B20-9DE7-94A9-53AECDE3E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>
            <a:extLst>
              <a:ext uri="{FF2B5EF4-FFF2-40B4-BE49-F238E27FC236}">
                <a16:creationId xmlns:a16="http://schemas.microsoft.com/office/drawing/2014/main" id="{BBCC0C24-24EA-0EF6-927F-2005DC63C0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75869" y="1750209"/>
            <a:ext cx="914400" cy="1132116"/>
          </a:xfrm>
          <a:prstGeom prst="rect">
            <a:avLst/>
          </a:prstGeom>
          <a:effectLst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04D6F4F-85AD-E3C4-A571-721AA0B06355}"/>
              </a:ext>
            </a:extLst>
          </p:cNvPr>
          <p:cNvGrpSpPr/>
          <p:nvPr/>
        </p:nvGrpSpPr>
        <p:grpSpPr>
          <a:xfrm>
            <a:off x="553347" y="1057275"/>
            <a:ext cx="2570853" cy="2913088"/>
            <a:chOff x="-2941593" y="1868462"/>
            <a:chExt cx="2570853" cy="2913088"/>
          </a:xfrm>
        </p:grpSpPr>
        <p:sp>
          <p:nvSpPr>
            <p:cNvPr id="3" name="Text Box 4">
              <a:extLst>
                <a:ext uri="{FF2B5EF4-FFF2-40B4-BE49-F238E27FC236}">
                  <a16:creationId xmlns:a16="http://schemas.microsoft.com/office/drawing/2014/main" id="{CB7B9218-0A12-212A-6292-501FCFC6A7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941592" y="2221230"/>
              <a:ext cx="2560320" cy="25603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400" u="none" dirty="0"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</p:txBody>
        </p:sp>
        <p:sp>
          <p:nvSpPr>
            <p:cNvPr id="4" name="TextBox 15">
              <a:extLst>
                <a:ext uri="{FF2B5EF4-FFF2-40B4-BE49-F238E27FC236}">
                  <a16:creationId xmlns:a16="http://schemas.microsoft.com/office/drawing/2014/main" id="{B00D370B-25DE-BED5-7EF2-CABCFF9C1D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941593" y="1868462"/>
              <a:ext cx="25708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no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  <a:ea typeface="Crimson Text" pitchFamily="2" charset="0"/>
                </a:defRPr>
              </a:lvl1pPr>
            </a:lstStyle>
            <a:p>
              <a:r>
                <a:rPr lang="en-US" dirty="0"/>
                <a:t>Application Logic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08138A2-42EA-9E70-3DCE-2BF7BE637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Example #2</a:t>
            </a:r>
          </a:p>
        </p:txBody>
      </p:sp>
      <p:sp>
        <p:nvSpPr>
          <p:cNvPr id="70" name="Slide Number Placeholder 3">
            <a:extLst>
              <a:ext uri="{FF2B5EF4-FFF2-40B4-BE49-F238E27FC236}">
                <a16:creationId xmlns:a16="http://schemas.microsoft.com/office/drawing/2014/main" id="{12047398-AA3C-309E-D027-FA6E1057D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97DD1AB5-42BA-4E8A-BFEE-435884E16AAB}" type="slidenum">
              <a:rPr lang="en-US" smtClean="0"/>
              <a:pPr algn="r"/>
              <a:t>5</a:t>
            </a:fld>
            <a:endParaRPr lang="en-US" dirty="0"/>
          </a:p>
        </p:txBody>
      </p:sp>
      <p:sp>
        <p:nvSpPr>
          <p:cNvPr id="36" name="AutoShape 42">
            <a:extLst>
              <a:ext uri="{FF2B5EF4-FFF2-40B4-BE49-F238E27FC236}">
                <a16:creationId xmlns:a16="http://schemas.microsoft.com/office/drawing/2014/main" id="{F1248890-5293-3D43-B8D4-9234FA7F2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669" y="1385664"/>
            <a:ext cx="2492990" cy="2264402"/>
          </a:xfrm>
          <a:prstGeom prst="flowChartProcess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</a:rPr>
              <a:t>Read</a:t>
            </a:r>
            <a:r>
              <a:rPr lang="en-US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</a:rPr>
              <a:t>(</a:t>
            </a:r>
            <a:r>
              <a:rPr lang="en-US" sz="2400" b="0" dirty="0">
                <a:solidFill>
                  <a:schemeClr val="accent1"/>
                </a:solidFill>
                <a:latin typeface="Inconsolata" panose="00000509000000000000" pitchFamily="49" charset="0"/>
              </a:rPr>
              <a:t>A</a:t>
            </a:r>
            <a:r>
              <a:rPr lang="en-US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</a:rPr>
              <a:t>);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</a:rPr>
              <a:t>Check</a:t>
            </a:r>
            <a:r>
              <a:rPr lang="en-US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</a:rPr>
              <a:t>(</a:t>
            </a:r>
            <a:r>
              <a:rPr lang="en-US" sz="2400" b="0" dirty="0">
                <a:solidFill>
                  <a:schemeClr val="accent1"/>
                </a:solidFill>
                <a:latin typeface="Inconsolata" panose="00000509000000000000" pitchFamily="49" charset="0"/>
              </a:rPr>
              <a:t>A &gt; $25</a:t>
            </a:r>
            <a:r>
              <a:rPr lang="en-US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</a:rPr>
              <a:t>);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</a:rPr>
              <a:t>Pay</a:t>
            </a:r>
            <a:r>
              <a:rPr lang="en-US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</a:rPr>
              <a:t>(</a:t>
            </a:r>
            <a:r>
              <a:rPr lang="en-US" sz="2400" b="0" dirty="0">
                <a:solidFill>
                  <a:schemeClr val="accent1"/>
                </a:solidFill>
                <a:latin typeface="Inconsolata" panose="00000509000000000000" pitchFamily="49" charset="0"/>
              </a:rPr>
              <a:t>$25</a:t>
            </a:r>
            <a:r>
              <a:rPr lang="en-US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</a:rPr>
              <a:t>);</a:t>
            </a:r>
          </a:p>
          <a:p>
            <a:pPr>
              <a:lnSpc>
                <a:spcPct val="120000"/>
              </a:lnSpc>
            </a:pPr>
            <a:r>
              <a:rPr lang="en-US" sz="2400" b="0" dirty="0">
                <a:solidFill>
                  <a:schemeClr val="accent1"/>
                </a:solidFill>
                <a:latin typeface="Inconsolata" panose="00000509000000000000" pitchFamily="49" charset="0"/>
              </a:rPr>
              <a:t>A</a:t>
            </a:r>
            <a:r>
              <a:rPr lang="en-US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</a:rPr>
              <a:t> = </a:t>
            </a:r>
            <a:r>
              <a:rPr lang="en-US" sz="2400" b="0" dirty="0">
                <a:solidFill>
                  <a:schemeClr val="accent1"/>
                </a:solidFill>
                <a:latin typeface="Inconsolata" panose="00000509000000000000" pitchFamily="49" charset="0"/>
              </a:rPr>
              <a:t>A</a:t>
            </a:r>
            <a:r>
              <a:rPr lang="en-US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</a:rPr>
              <a:t> – </a:t>
            </a:r>
            <a:r>
              <a:rPr lang="en-US" sz="2400" b="0" dirty="0">
                <a:solidFill>
                  <a:schemeClr val="accent1"/>
                </a:solidFill>
                <a:latin typeface="Inconsolata" panose="00000509000000000000" pitchFamily="49" charset="0"/>
              </a:rPr>
              <a:t>$25</a:t>
            </a:r>
            <a:r>
              <a:rPr lang="en-US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</a:rPr>
              <a:t>Write</a:t>
            </a:r>
            <a:r>
              <a:rPr lang="en-US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</a:rPr>
              <a:t>(</a:t>
            </a:r>
            <a:r>
              <a:rPr lang="en-US" sz="2400" b="0" dirty="0">
                <a:solidFill>
                  <a:schemeClr val="accent1"/>
                </a:solidFill>
                <a:latin typeface="Inconsolata" panose="00000509000000000000" pitchFamily="49" charset="0"/>
              </a:rPr>
              <a:t>A</a:t>
            </a:r>
            <a:r>
              <a:rPr lang="en-US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</a:rPr>
              <a:t>);</a:t>
            </a:r>
          </a:p>
        </p:txBody>
      </p:sp>
      <p:sp>
        <p:nvSpPr>
          <p:cNvPr id="39" name="AutoShape 4">
            <a:extLst>
              <a:ext uri="{FF2B5EF4-FFF2-40B4-BE49-F238E27FC236}">
                <a16:creationId xmlns:a16="http://schemas.microsoft.com/office/drawing/2014/main" id="{0B657AF3-4795-F352-D21A-2ED7547C0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5498" y="2226400"/>
            <a:ext cx="1856102" cy="304800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b="1" dirty="0">
                <a:solidFill>
                  <a:schemeClr val="accent1"/>
                </a:solidFill>
              </a:rPr>
              <a:t>Bank Balance : $100</a:t>
            </a:r>
          </a:p>
        </p:txBody>
      </p:sp>
      <p:sp>
        <p:nvSpPr>
          <p:cNvPr id="45" name="AutoShape 20">
            <a:extLst>
              <a:ext uri="{FF2B5EF4-FFF2-40B4-BE49-F238E27FC236}">
                <a16:creationId xmlns:a16="http://schemas.microsoft.com/office/drawing/2014/main" id="{26BB8C53-5DA0-A870-AECD-437072577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5498" y="2226400"/>
            <a:ext cx="1856102" cy="304800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b="1" dirty="0">
                <a:solidFill>
                  <a:srgbClr val="CF0E30"/>
                </a:solidFill>
              </a:rPr>
              <a:t>Bank Balance : $75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8461842A-55C1-A7D6-A132-2EAE753AC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428750"/>
            <a:ext cx="457200" cy="457200"/>
          </a:xfrm>
          <a:prstGeom prst="rightArrow">
            <a:avLst>
              <a:gd name="adj1" fmla="val 50000"/>
              <a:gd name="adj2" fmla="val 49997"/>
            </a:avLst>
          </a:prstGeom>
          <a:solidFill>
            <a:schemeClr val="accent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lIns="101882" tIns="50941" rIns="101882" bIns="50941" anchor="ctr"/>
          <a:lstStyle/>
          <a:p>
            <a:endParaRPr lang="en-US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991EFF6E-D0C9-A0A6-3B03-8C5AA0D38D03}"/>
              </a:ext>
            </a:extLst>
          </p:cNvPr>
          <p:cNvGrpSpPr/>
          <p:nvPr/>
        </p:nvGrpSpPr>
        <p:grpSpPr>
          <a:xfrm>
            <a:off x="3352800" y="2914650"/>
            <a:ext cx="3569338" cy="306466"/>
            <a:chOff x="3352800" y="2914650"/>
            <a:chExt cx="3569338" cy="306466"/>
          </a:xfrm>
        </p:grpSpPr>
        <p:sp>
          <p:nvSpPr>
            <p:cNvPr id="47" name="AutoShape 17">
              <a:extLst>
                <a:ext uri="{FF2B5EF4-FFF2-40B4-BE49-F238E27FC236}">
                  <a16:creationId xmlns:a16="http://schemas.microsoft.com/office/drawing/2014/main" id="{44F4F889-B95E-A30D-588F-E788A47BC1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800" y="2914650"/>
              <a:ext cx="1645920" cy="304800"/>
            </a:xfrm>
            <a:prstGeom prst="flowChartProcess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New balance: $75</a:t>
              </a:r>
            </a:p>
          </p:txBody>
        </p:sp>
        <p:sp>
          <p:nvSpPr>
            <p:cNvPr id="9" name="AutoShape 17">
              <a:extLst>
                <a:ext uri="{FF2B5EF4-FFF2-40B4-BE49-F238E27FC236}">
                  <a16:creationId xmlns:a16="http://schemas.microsoft.com/office/drawing/2014/main" id="{3F6AED96-639D-6718-5846-7E118318D1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6218" y="2916316"/>
              <a:ext cx="1645920" cy="304800"/>
            </a:xfrm>
            <a:prstGeom prst="flowChartProcess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New balance: $75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9CF56FA8-1D5C-1B44-DAAC-800F18B99FD8}"/>
              </a:ext>
            </a:extLst>
          </p:cNvPr>
          <p:cNvGrpSpPr/>
          <p:nvPr/>
        </p:nvGrpSpPr>
        <p:grpSpPr>
          <a:xfrm>
            <a:off x="3352800" y="1924050"/>
            <a:ext cx="3569338" cy="306466"/>
            <a:chOff x="3352800" y="1924050"/>
            <a:chExt cx="3569338" cy="306466"/>
          </a:xfrm>
        </p:grpSpPr>
        <p:sp>
          <p:nvSpPr>
            <p:cNvPr id="41" name="AutoShape 10">
              <a:extLst>
                <a:ext uri="{FF2B5EF4-FFF2-40B4-BE49-F238E27FC236}">
                  <a16:creationId xmlns:a16="http://schemas.microsoft.com/office/drawing/2014/main" id="{F227C9DA-5A4E-F3DB-47C4-F3C2959A2B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800" y="1924050"/>
              <a:ext cx="1645920" cy="304800"/>
            </a:xfrm>
            <a:prstGeom prst="flowChartProcess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Sufficient funds?</a:t>
              </a:r>
            </a:p>
          </p:txBody>
        </p:sp>
        <p:sp>
          <p:nvSpPr>
            <p:cNvPr id="6" name="AutoShape 10">
              <a:extLst>
                <a:ext uri="{FF2B5EF4-FFF2-40B4-BE49-F238E27FC236}">
                  <a16:creationId xmlns:a16="http://schemas.microsoft.com/office/drawing/2014/main" id="{2825C6EE-55A5-C644-6A1D-1E9A9A132F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6218" y="1925716"/>
              <a:ext cx="1645920" cy="304800"/>
            </a:xfrm>
            <a:prstGeom prst="flowChartProcess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Sufficient funds?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DE49AA3-D499-7120-6F92-E36F171A307A}"/>
              </a:ext>
            </a:extLst>
          </p:cNvPr>
          <p:cNvGrpSpPr/>
          <p:nvPr/>
        </p:nvGrpSpPr>
        <p:grpSpPr>
          <a:xfrm>
            <a:off x="3352800" y="1428750"/>
            <a:ext cx="3569338" cy="306466"/>
            <a:chOff x="3352800" y="1428750"/>
            <a:chExt cx="3569338" cy="306466"/>
          </a:xfrm>
        </p:grpSpPr>
        <p:sp>
          <p:nvSpPr>
            <p:cNvPr id="50" name="AutoShape 24">
              <a:extLst>
                <a:ext uri="{FF2B5EF4-FFF2-40B4-BE49-F238E27FC236}">
                  <a16:creationId xmlns:a16="http://schemas.microsoft.com/office/drawing/2014/main" id="{336C52AE-8D84-BD4E-872F-847B83591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800" y="1428750"/>
              <a:ext cx="1645920" cy="304800"/>
            </a:xfrm>
            <a:prstGeom prst="flowChartProcess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Read Balance: $100</a:t>
              </a:r>
            </a:p>
          </p:txBody>
        </p:sp>
        <p:sp>
          <p:nvSpPr>
            <p:cNvPr id="10" name="AutoShape 24">
              <a:extLst>
                <a:ext uri="{FF2B5EF4-FFF2-40B4-BE49-F238E27FC236}">
                  <a16:creationId xmlns:a16="http://schemas.microsoft.com/office/drawing/2014/main" id="{AFD12C35-FC05-248E-17C2-8977E01DC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6218" y="1430416"/>
              <a:ext cx="1645920" cy="304800"/>
            </a:xfrm>
            <a:prstGeom prst="flowChartProcess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Read Balance: $100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35C9E725-5905-FD37-22B4-4EC644A22321}"/>
              </a:ext>
            </a:extLst>
          </p:cNvPr>
          <p:cNvGrpSpPr/>
          <p:nvPr/>
        </p:nvGrpSpPr>
        <p:grpSpPr>
          <a:xfrm>
            <a:off x="3352800" y="2419350"/>
            <a:ext cx="3569338" cy="306466"/>
            <a:chOff x="3352800" y="2419350"/>
            <a:chExt cx="3569338" cy="306466"/>
          </a:xfrm>
        </p:grpSpPr>
        <p:sp>
          <p:nvSpPr>
            <p:cNvPr id="54" name="AutoShape 32">
              <a:extLst>
                <a:ext uri="{FF2B5EF4-FFF2-40B4-BE49-F238E27FC236}">
                  <a16:creationId xmlns:a16="http://schemas.microsoft.com/office/drawing/2014/main" id="{1E3FC3F7-BBC5-4033-A37A-A724906FF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800" y="2419350"/>
              <a:ext cx="1645920" cy="304800"/>
            </a:xfrm>
            <a:prstGeom prst="flowChartProcess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Pay $25</a:t>
              </a:r>
            </a:p>
          </p:txBody>
        </p:sp>
        <p:sp>
          <p:nvSpPr>
            <p:cNvPr id="12" name="AutoShape 32">
              <a:extLst>
                <a:ext uri="{FF2B5EF4-FFF2-40B4-BE49-F238E27FC236}">
                  <a16:creationId xmlns:a16="http://schemas.microsoft.com/office/drawing/2014/main" id="{6C0D4A65-3447-DEA5-9470-CAEE72A414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6218" y="2421016"/>
              <a:ext cx="1645920" cy="304800"/>
            </a:xfrm>
            <a:prstGeom prst="flowChartProcess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Pay $25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47100729-6293-B297-EFBC-322EFC186313}"/>
              </a:ext>
            </a:extLst>
          </p:cNvPr>
          <p:cNvGrpSpPr/>
          <p:nvPr/>
        </p:nvGrpSpPr>
        <p:grpSpPr>
          <a:xfrm>
            <a:off x="3352800" y="3409950"/>
            <a:ext cx="3569338" cy="306466"/>
            <a:chOff x="3352800" y="3409950"/>
            <a:chExt cx="3569338" cy="306466"/>
          </a:xfrm>
        </p:grpSpPr>
        <p:sp>
          <p:nvSpPr>
            <p:cNvPr id="11" name="AutoShape 24">
              <a:extLst>
                <a:ext uri="{FF2B5EF4-FFF2-40B4-BE49-F238E27FC236}">
                  <a16:creationId xmlns:a16="http://schemas.microsoft.com/office/drawing/2014/main" id="{6B4D87E5-BA36-A4D5-3473-0C166ED2BD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800" y="3409950"/>
              <a:ext cx="1645920" cy="304800"/>
            </a:xfrm>
            <a:prstGeom prst="flowChartProcess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Write Balance: $75</a:t>
              </a:r>
            </a:p>
          </p:txBody>
        </p:sp>
        <p:sp>
          <p:nvSpPr>
            <p:cNvPr id="13" name="AutoShape 24">
              <a:extLst>
                <a:ext uri="{FF2B5EF4-FFF2-40B4-BE49-F238E27FC236}">
                  <a16:creationId xmlns:a16="http://schemas.microsoft.com/office/drawing/2014/main" id="{BAFF74C3-C991-5D38-97E3-38F06740B4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6218" y="3411616"/>
              <a:ext cx="1645920" cy="304800"/>
            </a:xfrm>
            <a:prstGeom prst="flowChartProcess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Write Balance: $75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51544D37-F78F-8579-7F63-B12FBAE9BB7C}"/>
              </a:ext>
            </a:extLst>
          </p:cNvPr>
          <p:cNvGrpSpPr/>
          <p:nvPr/>
        </p:nvGrpSpPr>
        <p:grpSpPr>
          <a:xfrm>
            <a:off x="4015740" y="1691640"/>
            <a:ext cx="2243458" cy="275986"/>
            <a:chOff x="4015740" y="1691640"/>
            <a:chExt cx="2243458" cy="275986"/>
          </a:xfrm>
        </p:grpSpPr>
        <p:sp>
          <p:nvSpPr>
            <p:cNvPr id="16" name="Right Arrow 6">
              <a:extLst>
                <a:ext uri="{FF2B5EF4-FFF2-40B4-BE49-F238E27FC236}">
                  <a16:creationId xmlns:a16="http://schemas.microsoft.com/office/drawing/2014/main" id="{84E353E0-DF1B-5A09-F963-0D5343CF210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038600" y="1668780"/>
              <a:ext cx="274320" cy="320040"/>
            </a:xfrm>
            <a:prstGeom prst="rightArrow">
              <a:avLst>
                <a:gd name="adj1" fmla="val 50000"/>
                <a:gd name="adj2" fmla="val 49997"/>
              </a:avLst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triangle" w="med" len="med"/>
            </a:ln>
          </p:spPr>
          <p:txBody>
            <a:bodyPr wrap="none" lIns="101882" tIns="50941" rIns="101882" bIns="50941" anchor="ctr"/>
            <a:lstStyle/>
            <a:p>
              <a:endParaRPr lang="en-US"/>
            </a:p>
          </p:txBody>
        </p:sp>
        <p:sp>
          <p:nvSpPr>
            <p:cNvPr id="14" name="Right Arrow 6">
              <a:extLst>
                <a:ext uri="{FF2B5EF4-FFF2-40B4-BE49-F238E27FC236}">
                  <a16:creationId xmlns:a16="http://schemas.microsoft.com/office/drawing/2014/main" id="{9C020EBD-89E8-FC07-E42B-28B2803F3A5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962018" y="1670446"/>
              <a:ext cx="274320" cy="320040"/>
            </a:xfrm>
            <a:prstGeom prst="rightArrow">
              <a:avLst>
                <a:gd name="adj1" fmla="val 50000"/>
                <a:gd name="adj2" fmla="val 49997"/>
              </a:avLst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triangle" w="med" len="med"/>
            </a:ln>
          </p:spPr>
          <p:txBody>
            <a:bodyPr wrap="none" lIns="101882" tIns="50941" rIns="101882" bIns="50941" anchor="ctr"/>
            <a:lstStyle/>
            <a:p>
              <a:endParaRPr lang="en-US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C911C2CF-69C2-6A62-C0D4-C2AC3B25FA1D}"/>
              </a:ext>
            </a:extLst>
          </p:cNvPr>
          <p:cNvGrpSpPr/>
          <p:nvPr/>
        </p:nvGrpSpPr>
        <p:grpSpPr>
          <a:xfrm>
            <a:off x="4015740" y="2186940"/>
            <a:ext cx="2243458" cy="275986"/>
            <a:chOff x="4015740" y="2186940"/>
            <a:chExt cx="2243458" cy="275986"/>
          </a:xfrm>
        </p:grpSpPr>
        <p:sp>
          <p:nvSpPr>
            <p:cNvPr id="17" name="Right Arrow 6">
              <a:extLst>
                <a:ext uri="{FF2B5EF4-FFF2-40B4-BE49-F238E27FC236}">
                  <a16:creationId xmlns:a16="http://schemas.microsoft.com/office/drawing/2014/main" id="{BF2BA20D-3DE6-8140-1982-FB628E77E11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038600" y="2164080"/>
              <a:ext cx="274320" cy="320040"/>
            </a:xfrm>
            <a:prstGeom prst="rightArrow">
              <a:avLst>
                <a:gd name="adj1" fmla="val 50000"/>
                <a:gd name="adj2" fmla="val 49997"/>
              </a:avLst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triangle" w="med" len="med"/>
            </a:ln>
          </p:spPr>
          <p:txBody>
            <a:bodyPr wrap="none" lIns="101882" tIns="50941" rIns="101882" bIns="50941" anchor="ctr"/>
            <a:lstStyle/>
            <a:p>
              <a:endParaRPr lang="en-US"/>
            </a:p>
          </p:txBody>
        </p:sp>
        <p:sp>
          <p:nvSpPr>
            <p:cNvPr id="15" name="Right Arrow 6">
              <a:extLst>
                <a:ext uri="{FF2B5EF4-FFF2-40B4-BE49-F238E27FC236}">
                  <a16:creationId xmlns:a16="http://schemas.microsoft.com/office/drawing/2014/main" id="{53A4AF9A-38D4-9287-88EB-1BA20DFF70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962018" y="2165746"/>
              <a:ext cx="274320" cy="320040"/>
            </a:xfrm>
            <a:prstGeom prst="rightArrow">
              <a:avLst>
                <a:gd name="adj1" fmla="val 50000"/>
                <a:gd name="adj2" fmla="val 49997"/>
              </a:avLst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triangle" w="med" len="med"/>
            </a:ln>
          </p:spPr>
          <p:txBody>
            <a:bodyPr wrap="none" lIns="101882" tIns="50941" rIns="101882" bIns="50941" anchor="ctr"/>
            <a:lstStyle/>
            <a:p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842DE6A0-1316-9714-E4FB-76D2381C4D51}"/>
              </a:ext>
            </a:extLst>
          </p:cNvPr>
          <p:cNvGrpSpPr/>
          <p:nvPr/>
        </p:nvGrpSpPr>
        <p:grpSpPr>
          <a:xfrm>
            <a:off x="4015740" y="2682240"/>
            <a:ext cx="2243458" cy="275986"/>
            <a:chOff x="4015740" y="2682240"/>
            <a:chExt cx="2243458" cy="275986"/>
          </a:xfrm>
        </p:grpSpPr>
        <p:sp>
          <p:nvSpPr>
            <p:cNvPr id="19" name="Right Arrow 6">
              <a:extLst>
                <a:ext uri="{FF2B5EF4-FFF2-40B4-BE49-F238E27FC236}">
                  <a16:creationId xmlns:a16="http://schemas.microsoft.com/office/drawing/2014/main" id="{A8E842C9-425A-B12D-5F04-3158556382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038600" y="2659380"/>
              <a:ext cx="274320" cy="320040"/>
            </a:xfrm>
            <a:prstGeom prst="rightArrow">
              <a:avLst>
                <a:gd name="adj1" fmla="val 50000"/>
                <a:gd name="adj2" fmla="val 49997"/>
              </a:avLst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triangle" w="med" len="med"/>
            </a:ln>
          </p:spPr>
          <p:txBody>
            <a:bodyPr wrap="none" lIns="101882" tIns="50941" rIns="101882" bIns="50941" anchor="ctr"/>
            <a:lstStyle/>
            <a:p>
              <a:endParaRPr lang="en-US"/>
            </a:p>
          </p:txBody>
        </p:sp>
        <p:sp>
          <p:nvSpPr>
            <p:cNvPr id="18" name="Right Arrow 6">
              <a:extLst>
                <a:ext uri="{FF2B5EF4-FFF2-40B4-BE49-F238E27FC236}">
                  <a16:creationId xmlns:a16="http://schemas.microsoft.com/office/drawing/2014/main" id="{06925422-0431-B8DA-DE74-B486EC3FF5B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962018" y="2661046"/>
              <a:ext cx="274320" cy="320040"/>
            </a:xfrm>
            <a:prstGeom prst="rightArrow">
              <a:avLst>
                <a:gd name="adj1" fmla="val 50000"/>
                <a:gd name="adj2" fmla="val 49997"/>
              </a:avLst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triangle" w="med" len="med"/>
            </a:ln>
          </p:spPr>
          <p:txBody>
            <a:bodyPr wrap="none" lIns="101882" tIns="50941" rIns="101882" bIns="50941" anchor="ctr"/>
            <a:lstStyle/>
            <a:p>
              <a:endParaRPr lang="en-US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EF45243-A5F2-06A7-9F3A-06DB19B14721}"/>
              </a:ext>
            </a:extLst>
          </p:cNvPr>
          <p:cNvGrpSpPr/>
          <p:nvPr/>
        </p:nvGrpSpPr>
        <p:grpSpPr>
          <a:xfrm>
            <a:off x="4015740" y="3177540"/>
            <a:ext cx="2243458" cy="275986"/>
            <a:chOff x="4015740" y="3177540"/>
            <a:chExt cx="2243458" cy="275986"/>
          </a:xfrm>
        </p:grpSpPr>
        <p:sp>
          <p:nvSpPr>
            <p:cNvPr id="20" name="Right Arrow 6">
              <a:extLst>
                <a:ext uri="{FF2B5EF4-FFF2-40B4-BE49-F238E27FC236}">
                  <a16:creationId xmlns:a16="http://schemas.microsoft.com/office/drawing/2014/main" id="{8E2FF52F-E9D0-EF49-82A6-3D42B6EECB8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038600" y="3154680"/>
              <a:ext cx="274320" cy="320040"/>
            </a:xfrm>
            <a:prstGeom prst="rightArrow">
              <a:avLst>
                <a:gd name="adj1" fmla="val 50000"/>
                <a:gd name="adj2" fmla="val 49997"/>
              </a:avLst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triangle" w="med" len="med"/>
            </a:ln>
          </p:spPr>
          <p:txBody>
            <a:bodyPr wrap="none" lIns="101882" tIns="50941" rIns="101882" bIns="50941" anchor="ctr"/>
            <a:lstStyle/>
            <a:p>
              <a:endParaRPr lang="en-US"/>
            </a:p>
          </p:txBody>
        </p:sp>
        <p:sp>
          <p:nvSpPr>
            <p:cNvPr id="21" name="Right Arrow 6">
              <a:extLst>
                <a:ext uri="{FF2B5EF4-FFF2-40B4-BE49-F238E27FC236}">
                  <a16:creationId xmlns:a16="http://schemas.microsoft.com/office/drawing/2014/main" id="{9C3D832D-265F-AFA3-9EA1-7A228C4FF0C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962018" y="3156346"/>
              <a:ext cx="274320" cy="320040"/>
            </a:xfrm>
            <a:prstGeom prst="rightArrow">
              <a:avLst>
                <a:gd name="adj1" fmla="val 50000"/>
                <a:gd name="adj2" fmla="val 49997"/>
              </a:avLst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triangle" w="med" len="med"/>
            </a:ln>
          </p:spPr>
          <p:txBody>
            <a:bodyPr wrap="none" lIns="101882" tIns="50941" rIns="101882" bIns="50941" anchor="ctr"/>
            <a:lstStyle/>
            <a:p>
              <a:endParaRPr lang="en-US"/>
            </a:p>
          </p:txBody>
        </p:sp>
      </p:grpSp>
      <p:grpSp>
        <p:nvGrpSpPr>
          <p:cNvPr id="42" name="Group 41" hidden="1">
            <a:extLst>
              <a:ext uri="{FF2B5EF4-FFF2-40B4-BE49-F238E27FC236}">
                <a16:creationId xmlns:a16="http://schemas.microsoft.com/office/drawing/2014/main" id="{54CF9F02-E48B-C3AE-DD3E-49D8A5A89C29}"/>
              </a:ext>
            </a:extLst>
          </p:cNvPr>
          <p:cNvGrpSpPr/>
          <p:nvPr/>
        </p:nvGrpSpPr>
        <p:grpSpPr>
          <a:xfrm>
            <a:off x="7964489" y="2226400"/>
            <a:ext cx="198120" cy="45720"/>
            <a:chOff x="7987349" y="1358945"/>
            <a:chExt cx="198120" cy="45720"/>
          </a:xfrm>
        </p:grpSpPr>
        <p:sp>
          <p:nvSpPr>
            <p:cNvPr id="38" name="magnet">
              <a:extLst>
                <a:ext uri="{FF2B5EF4-FFF2-40B4-BE49-F238E27FC236}">
                  <a16:creationId xmlns:a16="http://schemas.microsoft.com/office/drawing/2014/main" id="{F2D13D6E-488E-6DC8-8AAA-7E045A148A50}"/>
                </a:ext>
              </a:extLst>
            </p:cNvPr>
            <p:cNvSpPr/>
            <p:nvPr/>
          </p:nvSpPr>
          <p:spPr>
            <a:xfrm>
              <a:off x="7987349" y="1358945"/>
              <a:ext cx="45720" cy="45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bIns="18288" rtlCol="0" anchor="ctr"/>
            <a:lstStyle/>
            <a:p>
              <a:pPr algn="ctr"/>
              <a:endParaRPr lang="en-US" sz="1400" b="1" dirty="0">
                <a:solidFill>
                  <a:schemeClr val="accent1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40" name="magnet">
              <a:extLst>
                <a:ext uri="{FF2B5EF4-FFF2-40B4-BE49-F238E27FC236}">
                  <a16:creationId xmlns:a16="http://schemas.microsoft.com/office/drawing/2014/main" id="{42E1144B-1705-BAF1-9CF4-C589C3D34283}"/>
                </a:ext>
              </a:extLst>
            </p:cNvPr>
            <p:cNvSpPr/>
            <p:nvPr/>
          </p:nvSpPr>
          <p:spPr>
            <a:xfrm>
              <a:off x="8139749" y="1358945"/>
              <a:ext cx="45720" cy="45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bIns="18288" rtlCol="0" anchor="ctr"/>
            <a:lstStyle/>
            <a:p>
              <a:pPr algn="ctr"/>
              <a:endParaRPr lang="en-US" sz="1400" b="1" dirty="0">
                <a:solidFill>
                  <a:schemeClr val="accent1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</p:grpSp>
      <p:grpSp>
        <p:nvGrpSpPr>
          <p:cNvPr id="43" name="Group 42" hidden="1">
            <a:extLst>
              <a:ext uri="{FF2B5EF4-FFF2-40B4-BE49-F238E27FC236}">
                <a16:creationId xmlns:a16="http://schemas.microsoft.com/office/drawing/2014/main" id="{BBA9585F-33A5-3D1E-DF11-3C59A1F2E4E5}"/>
              </a:ext>
            </a:extLst>
          </p:cNvPr>
          <p:cNvGrpSpPr/>
          <p:nvPr/>
        </p:nvGrpSpPr>
        <p:grpSpPr>
          <a:xfrm>
            <a:off x="7964489" y="2485480"/>
            <a:ext cx="198120" cy="45720"/>
            <a:chOff x="7987349" y="1358945"/>
            <a:chExt cx="198120" cy="45720"/>
          </a:xfrm>
        </p:grpSpPr>
        <p:sp>
          <p:nvSpPr>
            <p:cNvPr id="44" name="magnet">
              <a:extLst>
                <a:ext uri="{FF2B5EF4-FFF2-40B4-BE49-F238E27FC236}">
                  <a16:creationId xmlns:a16="http://schemas.microsoft.com/office/drawing/2014/main" id="{488813F1-0E63-DAB6-DA74-3242A5DDE987}"/>
                </a:ext>
              </a:extLst>
            </p:cNvPr>
            <p:cNvSpPr/>
            <p:nvPr/>
          </p:nvSpPr>
          <p:spPr>
            <a:xfrm>
              <a:off x="7987349" y="1358945"/>
              <a:ext cx="45720" cy="45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bIns="18288" rtlCol="0" anchor="ctr"/>
            <a:lstStyle/>
            <a:p>
              <a:pPr algn="ctr"/>
              <a:endParaRPr lang="en-US" sz="1400" b="1" dirty="0">
                <a:solidFill>
                  <a:schemeClr val="accent1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48" name="magnet">
              <a:extLst>
                <a:ext uri="{FF2B5EF4-FFF2-40B4-BE49-F238E27FC236}">
                  <a16:creationId xmlns:a16="http://schemas.microsoft.com/office/drawing/2014/main" id="{88E5FC83-ED8C-4B9E-57A3-B271C3CF014E}"/>
                </a:ext>
              </a:extLst>
            </p:cNvPr>
            <p:cNvSpPr/>
            <p:nvPr/>
          </p:nvSpPr>
          <p:spPr>
            <a:xfrm>
              <a:off x="8139749" y="1358945"/>
              <a:ext cx="45720" cy="45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bIns="18288" rtlCol="0" anchor="ctr"/>
            <a:lstStyle/>
            <a:p>
              <a:pPr algn="ctr"/>
              <a:endParaRPr lang="en-US" sz="1400" b="1" dirty="0">
                <a:solidFill>
                  <a:schemeClr val="accent1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</p:grpSp>
      <p:cxnSp>
        <p:nvCxnSpPr>
          <p:cNvPr id="59" name="Connector: Elbow 58">
            <a:extLst>
              <a:ext uri="{FF2B5EF4-FFF2-40B4-BE49-F238E27FC236}">
                <a16:creationId xmlns:a16="http://schemas.microsoft.com/office/drawing/2014/main" id="{A4FB00F3-3054-9A5D-4146-04400C626239}"/>
              </a:ext>
            </a:extLst>
          </p:cNvPr>
          <p:cNvCxnSpPr>
            <a:stCxn id="40" idx="0"/>
            <a:endCxn id="50" idx="0"/>
          </p:cNvCxnSpPr>
          <p:nvPr/>
        </p:nvCxnSpPr>
        <p:spPr>
          <a:xfrm rot="16200000" flipV="1">
            <a:off x="5758930" y="-154420"/>
            <a:ext cx="797650" cy="3963989"/>
          </a:xfrm>
          <a:prstGeom prst="bentConnector3">
            <a:avLst>
              <a:gd name="adj1" fmla="val 144183"/>
            </a:avLst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656C6250-0FB0-8D11-C344-638251FFD6C4}"/>
              </a:ext>
            </a:extLst>
          </p:cNvPr>
          <p:cNvCxnSpPr>
            <a:cxnSpLocks/>
            <a:stCxn id="38" idx="0"/>
            <a:endCxn id="10" idx="0"/>
          </p:cNvCxnSpPr>
          <p:nvPr/>
        </p:nvCxnSpPr>
        <p:spPr>
          <a:xfrm rot="16200000" flipV="1">
            <a:off x="6645272" y="884322"/>
            <a:ext cx="795984" cy="1888171"/>
          </a:xfrm>
          <a:prstGeom prst="bentConnector3">
            <a:avLst>
              <a:gd name="adj1" fmla="val 128719"/>
            </a:avLst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C573A04F-CF58-2BA0-0009-47B773FA6A49}"/>
              </a:ext>
            </a:extLst>
          </p:cNvPr>
          <p:cNvCxnSpPr>
            <a:cxnSpLocks/>
            <a:stCxn id="13" idx="2"/>
            <a:endCxn id="44" idx="2"/>
          </p:cNvCxnSpPr>
          <p:nvPr/>
        </p:nvCxnSpPr>
        <p:spPr>
          <a:xfrm rot="5400000" flipH="1" flipV="1">
            <a:off x="6450655" y="2179722"/>
            <a:ext cx="1185216" cy="1888171"/>
          </a:xfrm>
          <a:prstGeom prst="bentConnector3">
            <a:avLst>
              <a:gd name="adj1" fmla="val -19288"/>
            </a:avLst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cxnSp>
        <p:nvCxnSpPr>
          <p:cNvPr id="68" name="Connector: Elbow 67">
            <a:extLst>
              <a:ext uri="{FF2B5EF4-FFF2-40B4-BE49-F238E27FC236}">
                <a16:creationId xmlns:a16="http://schemas.microsoft.com/office/drawing/2014/main" id="{0D793BF3-228D-4508-09E3-CD23E50B328D}"/>
              </a:ext>
            </a:extLst>
          </p:cNvPr>
          <p:cNvCxnSpPr>
            <a:cxnSpLocks/>
            <a:stCxn id="11" idx="2"/>
            <a:endCxn id="48" idx="2"/>
          </p:cNvCxnSpPr>
          <p:nvPr/>
        </p:nvCxnSpPr>
        <p:spPr>
          <a:xfrm rot="5400000" flipH="1" flipV="1">
            <a:off x="5565979" y="1140980"/>
            <a:ext cx="1183550" cy="3963989"/>
          </a:xfrm>
          <a:prstGeom prst="bentConnector3">
            <a:avLst>
              <a:gd name="adj1" fmla="val -40642"/>
            </a:avLst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pic>
        <p:nvPicPr>
          <p:cNvPr id="83" name="Picture 18">
            <a:extLst>
              <a:ext uri="{FF2B5EF4-FFF2-40B4-BE49-F238E27FC236}">
                <a16:creationId xmlns:a16="http://schemas.microsoft.com/office/drawing/2014/main" id="{6741CF8D-09F6-E907-C78F-A1799D478D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 bwMode="auto">
          <a:xfrm>
            <a:off x="7058344" y="244221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74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3.33333E-6 0.08889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44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8889 L 3.33333E-6 0.17778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4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17778 L 3.33333E-6 0.26667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44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26667 L 3.33333E-6 0.34013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44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7" grpId="0" animBg="1"/>
      <p:bldP spid="7" grpId="1" animBg="1"/>
      <p:bldP spid="7" grpId="2" animBg="1"/>
      <p:bldP spid="7" grpId="3" animBg="1"/>
      <p:bldP spid="7" grpId="4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F1D7625-3EDD-4664-8007-D06F6E007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#3 – TASKS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EA7478-E977-4317-9FD0-9C58C5C1D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Plan Node Executors</a:t>
            </a:r>
          </a:p>
          <a:p>
            <a:pPr lvl="1"/>
            <a:r>
              <a:rPr lang="en-US" dirty="0"/>
              <a:t>Access Methods: Sequential Scan, Index Scan</a:t>
            </a:r>
          </a:p>
          <a:p>
            <a:pPr lvl="1"/>
            <a:r>
              <a:rPr lang="en-US" dirty="0"/>
              <a:t>Modifications: Insert, Delete, Update</a:t>
            </a:r>
          </a:p>
          <a:p>
            <a:pPr lvl="1"/>
            <a:r>
              <a:rPr lang="en-US" dirty="0"/>
              <a:t>Joins: Nest Loop Join, Hash Join</a:t>
            </a:r>
          </a:p>
          <a:p>
            <a:pPr lvl="1"/>
            <a:r>
              <a:rPr lang="en-US" dirty="0"/>
              <a:t>Miscellaneous: Window Aggregation, Aggregation, Limit, Sort, Top-k.</a:t>
            </a:r>
          </a:p>
          <a:p>
            <a:pPr>
              <a:spcBef>
                <a:spcPts val="1800"/>
              </a:spcBef>
            </a:pPr>
            <a:r>
              <a:rPr lang="en-US" b="1" dirty="0"/>
              <a:t>Optimizer Rule:</a:t>
            </a:r>
          </a:p>
          <a:p>
            <a:pPr lvl="1"/>
            <a:r>
              <a:rPr lang="en-US" dirty="0"/>
              <a:t>Convert a query with </a:t>
            </a:r>
            <a:r>
              <a:rPr lang="en-US" b="1" dirty="0">
                <a:solidFill>
                  <a:srgbClr val="EF3E42"/>
                </a:solidFill>
                <a:latin typeface="Inconsolata" panose="00000509000000000000" pitchFamily="49" charset="0"/>
              </a:rPr>
              <a:t>ORDER</a:t>
            </a:r>
            <a:r>
              <a:rPr lang="en-US" dirty="0"/>
              <a:t> </a:t>
            </a:r>
            <a:r>
              <a:rPr lang="en-US" b="1" dirty="0">
                <a:solidFill>
                  <a:srgbClr val="EF3E42"/>
                </a:solidFill>
                <a:latin typeface="Inconsolata" panose="00000509000000000000" pitchFamily="49" charset="0"/>
              </a:rPr>
              <a:t>BY</a:t>
            </a:r>
            <a:r>
              <a:rPr lang="en-US" dirty="0"/>
              <a:t> + </a:t>
            </a:r>
            <a:r>
              <a:rPr lang="en-US" b="1" dirty="0">
                <a:solidFill>
                  <a:srgbClr val="EF3E42"/>
                </a:solidFill>
                <a:latin typeface="Inconsolata" panose="00000509000000000000" pitchFamily="49" charset="0"/>
              </a:rPr>
              <a:t>LIMIT</a:t>
            </a:r>
            <a:r>
              <a:rPr lang="en-US" dirty="0"/>
              <a:t> into a Top-k plan node.</a:t>
            </a:r>
          </a:p>
          <a:p>
            <a:pPr lvl="1"/>
            <a:r>
              <a:rPr lang="en-US" dirty="0"/>
              <a:t>Convert Nested Loops to Hash Join</a:t>
            </a:r>
          </a:p>
          <a:p>
            <a:pPr lvl="1"/>
            <a:r>
              <a:rPr lang="en-US" dirty="0"/>
              <a:t>Convert Sequential Scan to Index Scan </a:t>
            </a:r>
          </a:p>
          <a:p>
            <a:endParaRPr lang="en-US" dirty="0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99C168F9-4254-A948-837F-93FE560A36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97DD1AB5-42BA-4E8A-BFEE-435884E16AAB}" type="slidenum">
              <a:rPr lang="en-US" smtClean="0"/>
              <a:pPr algn="r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6933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14D36-0074-6A93-F96E-336003573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#3 - LEADERBOARD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3E40B1-2E11-6661-CCD0-7B98A884D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leaderboard requires you to add additional rules to the optimizer to generate query plans.</a:t>
            </a:r>
          </a:p>
          <a:p>
            <a:pPr lvl="1"/>
            <a:r>
              <a:rPr lang="en-US" dirty="0"/>
              <a:t>It will be impossible to get a top ranking by just having the fastest implementations in Project #1 + Project #2.</a:t>
            </a:r>
          </a:p>
          <a:p>
            <a:pPr>
              <a:spcBef>
                <a:spcPts val="1800"/>
              </a:spcBef>
            </a:pPr>
            <a:r>
              <a:rPr lang="en-US" dirty="0"/>
              <a:t>Tasks:</a:t>
            </a:r>
          </a:p>
          <a:p>
            <a:pPr lvl="1"/>
            <a:r>
              <a:rPr lang="en-US" dirty="0"/>
              <a:t>Window Aggregation to Top-k</a:t>
            </a:r>
          </a:p>
          <a:p>
            <a:pPr lvl="1"/>
            <a:r>
              <a:rPr lang="en-US" dirty="0"/>
              <a:t>Column Pruning</a:t>
            </a:r>
          </a:p>
          <a:p>
            <a:pPr lvl="1"/>
            <a:r>
              <a:rPr lang="en-US" dirty="0"/>
              <a:t>More Aggressive Predicate Pushdown</a:t>
            </a:r>
          </a:p>
          <a:p>
            <a:pPr lvl="1"/>
            <a:r>
              <a:rPr lang="en-US" dirty="0"/>
              <a:t>Bloom Filter for Hash Join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AF07E075-5E2F-45F1-2BF5-7753FA3DC6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97DD1AB5-42BA-4E8A-BFEE-435884E16AAB}" type="slidenum">
              <a:rPr lang="en-US" smtClean="0"/>
              <a:pPr algn="r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766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A03A83-CD3B-4EBA-83DB-A58179979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HINTS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995E06-833D-4B14-9C18-3FE489CA3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Implement the </a:t>
            </a:r>
            <a:r>
              <a:rPr lang="en-US" sz="2200" b="1" dirty="0">
                <a:solidFill>
                  <a:srgbClr val="EF3E42"/>
                </a:solidFill>
              </a:rPr>
              <a:t>Insert</a:t>
            </a:r>
            <a:r>
              <a:rPr lang="en-US" sz="2200" dirty="0"/>
              <a:t> and </a:t>
            </a:r>
            <a:r>
              <a:rPr lang="en-US" sz="2200" b="1" dirty="0">
                <a:solidFill>
                  <a:srgbClr val="EF3E42"/>
                </a:solidFill>
              </a:rPr>
              <a:t>Sequential</a:t>
            </a:r>
            <a:r>
              <a:rPr lang="en-US" sz="2200" dirty="0">
                <a:solidFill>
                  <a:srgbClr val="EF3E42"/>
                </a:solidFill>
              </a:rPr>
              <a:t> </a:t>
            </a:r>
            <a:r>
              <a:rPr lang="en-US" sz="2200" b="1" dirty="0">
                <a:solidFill>
                  <a:srgbClr val="EF3E42"/>
                </a:solidFill>
              </a:rPr>
              <a:t>Scan</a:t>
            </a:r>
            <a:r>
              <a:rPr lang="en-US" sz="2200" dirty="0"/>
              <a:t> executors first so that you can populate tables and read from it.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Follow the </a:t>
            </a:r>
            <a:r>
              <a:rPr lang="en-US" sz="2200" b="1" dirty="0">
                <a:solidFill>
                  <a:srgbClr val="FF0000"/>
                </a:solidFill>
              </a:rPr>
              <a:t>Project Road Map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/>
              <a:t>rather than the order of the writeup.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You do </a:t>
            </a:r>
            <a:r>
              <a:rPr lang="en-US" sz="2200" b="1" u="sng" dirty="0"/>
              <a:t>not</a:t>
            </a:r>
            <a:r>
              <a:rPr lang="en-US" sz="2200" dirty="0"/>
              <a:t> need to worry about transactions.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The aggregation hash table does </a:t>
            </a:r>
            <a:r>
              <a:rPr lang="en-US" sz="2200" b="1" u="sng" dirty="0"/>
              <a:t>not</a:t>
            </a:r>
            <a:r>
              <a:rPr lang="en-US" sz="2200" dirty="0"/>
              <a:t> need to be backed by your buffer pool (i.e., use STL)</a:t>
            </a:r>
          </a:p>
          <a:p>
            <a:pPr>
              <a:spcBef>
                <a:spcPts val="1200"/>
              </a:spcBef>
            </a:pPr>
            <a:r>
              <a:rPr lang="en-US" sz="2200" dirty="0" err="1"/>
              <a:t>Gradescope</a:t>
            </a:r>
            <a:r>
              <a:rPr lang="en-US" sz="2200" dirty="0"/>
              <a:t> is for meant for grading, </a:t>
            </a:r>
            <a:r>
              <a:rPr lang="en-US" sz="2200" b="1" u="sng" dirty="0"/>
              <a:t>not</a:t>
            </a:r>
            <a:r>
              <a:rPr lang="en-US" sz="2200" dirty="0"/>
              <a:t> debugging. Write your own local tests.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BB2879A-24A3-5B74-9507-408146D940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97DD1AB5-42BA-4E8A-BFEE-435884E16AAB}" type="slidenum">
              <a:rPr lang="en-US" smtClean="0"/>
              <a:pPr algn="r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5244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A03A83-CD3B-4EBA-83DB-A58179979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NOTE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995E06-833D-4B14-9C18-3FE489CA3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</a:t>
            </a:r>
            <a:r>
              <a:rPr lang="en-US" b="1" u="sng" dirty="0"/>
              <a:t>not</a:t>
            </a:r>
            <a:r>
              <a:rPr lang="en-US" dirty="0"/>
              <a:t> change any file other than the ones that you submit to </a:t>
            </a:r>
            <a:r>
              <a:rPr lang="en-US" dirty="0" err="1"/>
              <a:t>Gradescope</a:t>
            </a:r>
            <a:r>
              <a:rPr lang="en-US" dirty="0"/>
              <a:t>.</a:t>
            </a:r>
          </a:p>
          <a:p>
            <a:pPr>
              <a:spcBef>
                <a:spcPts val="1200"/>
              </a:spcBef>
            </a:pPr>
            <a:r>
              <a:rPr lang="en-US" dirty="0"/>
              <a:t>Make sure you pull in the latest changes from the </a:t>
            </a:r>
            <a:r>
              <a:rPr lang="en-US" dirty="0" err="1"/>
              <a:t>BusTub</a:t>
            </a:r>
            <a:r>
              <a:rPr lang="en-US" dirty="0"/>
              <a:t> main branch.</a:t>
            </a:r>
          </a:p>
          <a:p>
            <a:pPr>
              <a:spcBef>
                <a:spcPts val="1200"/>
              </a:spcBef>
            </a:pPr>
            <a:r>
              <a:rPr lang="en-US" dirty="0"/>
              <a:t>Post your questions on Piazza or come to TA office hours.</a:t>
            </a:r>
          </a:p>
          <a:p>
            <a:pPr>
              <a:spcBef>
                <a:spcPts val="1200"/>
              </a:spcBef>
            </a:pPr>
            <a:r>
              <a:rPr lang="en-US" dirty="0"/>
              <a:t>Compare against our </a:t>
            </a:r>
            <a:r>
              <a:rPr lang="en-US" dirty="0">
                <a:hlinkClick r:id="rId3"/>
              </a:rPr>
              <a:t>solution in your browser</a:t>
            </a:r>
            <a:r>
              <a:rPr lang="en-US" dirty="0"/>
              <a:t>!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7E8AE7E-1136-6D1F-C6CC-77191698BE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97DD1AB5-42BA-4E8A-BFEE-435884E16AAB}" type="slidenum">
              <a:rPr lang="en-US" smtClean="0"/>
              <a:pPr algn="r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4362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PLAGIARISM WARNING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project implementation must be your own work.</a:t>
            </a:r>
          </a:p>
          <a:p>
            <a:pPr lvl="1"/>
            <a:r>
              <a:rPr lang="en-US" dirty="0"/>
              <a:t>You may </a:t>
            </a:r>
            <a:r>
              <a:rPr lang="en-US" b="1" u="sng" dirty="0"/>
              <a:t>not</a:t>
            </a:r>
            <a:r>
              <a:rPr lang="en-US" dirty="0"/>
              <a:t> copy source code from other groups or the web.</a:t>
            </a:r>
          </a:p>
          <a:p>
            <a:pPr lvl="1"/>
            <a:r>
              <a:rPr lang="en-US" dirty="0"/>
              <a:t>Do </a:t>
            </a:r>
            <a:r>
              <a:rPr lang="en-US" b="1" u="sng" dirty="0"/>
              <a:t>not</a:t>
            </a:r>
            <a:r>
              <a:rPr lang="en-US" dirty="0"/>
              <a:t> publish your implementation on </a:t>
            </a:r>
            <a:r>
              <a:rPr lang="en-US" dirty="0" err="1"/>
              <a:t>Github</a:t>
            </a:r>
            <a:r>
              <a:rPr lang="en-US" dirty="0"/>
              <a:t>.</a:t>
            </a:r>
          </a:p>
          <a:p>
            <a:endParaRPr lang="en-US" sz="1200" dirty="0"/>
          </a:p>
          <a:p>
            <a:r>
              <a:rPr lang="en-US" dirty="0"/>
              <a:t>Plagiarism will </a:t>
            </a:r>
            <a:r>
              <a:rPr lang="en-US" b="1" u="sng" dirty="0"/>
              <a:t>not</a:t>
            </a:r>
            <a:r>
              <a:rPr lang="en-US" dirty="0"/>
              <a:t> be tolerated.</a:t>
            </a:r>
            <a:br>
              <a:rPr lang="en-US" dirty="0"/>
            </a:br>
            <a:r>
              <a:rPr lang="en-US" dirty="0"/>
              <a:t>See </a:t>
            </a:r>
            <a:r>
              <a:rPr lang="en-US" dirty="0">
                <a:hlinkClick r:id="rId3"/>
              </a:rPr>
              <a:t>CMU's Policy on Academic Integrity</a:t>
            </a:r>
            <a:r>
              <a:rPr lang="en-US" dirty="0"/>
              <a:t> for additional information. </a:t>
            </a:r>
          </a:p>
          <a:p>
            <a:endParaRPr lang="en-US" dirty="0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CA25C396-A0A1-3512-4F7E-947C959A6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97DD1AB5-42BA-4E8A-BFEE-435884E16AAB}" type="slidenum">
              <a:rPr lang="en-US" smtClean="0"/>
              <a:pPr algn="r"/>
              <a:t>54</a:t>
            </a:fld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BE2078D-6E1D-4984-B68F-0494A4B8BD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638800" y="1123950"/>
            <a:ext cx="2295218" cy="229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125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BCA6B87-58A0-4391-A341-CD61B542B48C}"/>
              </a:ext>
            </a:extLst>
          </p:cNvPr>
          <p:cNvGrpSpPr/>
          <p:nvPr/>
        </p:nvGrpSpPr>
        <p:grpSpPr>
          <a:xfrm>
            <a:off x="5008959" y="877878"/>
            <a:ext cx="2469356" cy="3398520"/>
            <a:chOff x="5008959" y="876300"/>
            <a:chExt cx="2469356" cy="3398520"/>
          </a:xfrm>
        </p:grpSpPr>
        <p:sp>
          <p:nvSpPr>
            <p:cNvPr id="52" name="Rounded Rectangle 37">
              <a:extLst>
                <a:ext uri="{FF2B5EF4-FFF2-40B4-BE49-F238E27FC236}">
                  <a16:creationId xmlns:a16="http://schemas.microsoft.com/office/drawing/2014/main" id="{7FB31018-AE87-4B3A-940F-ED8562BEE4F2}"/>
                </a:ext>
              </a:extLst>
            </p:cNvPr>
            <p:cNvSpPr/>
            <p:nvPr/>
          </p:nvSpPr>
          <p:spPr bwMode="auto">
            <a:xfrm>
              <a:off x="5008959" y="1257300"/>
              <a:ext cx="2469356" cy="30175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noFill/>
              <a:prstDash val="sysDash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350" dirty="0">
                <a:latin typeface="Times New Roman" pitchFamily="-112" charset="0"/>
              </a:endParaRPr>
            </a:p>
          </p:txBody>
        </p:sp>
        <p:sp>
          <p:nvSpPr>
            <p:cNvPr id="53" name="TextBox 15">
              <a:extLst>
                <a:ext uri="{FF2B5EF4-FFF2-40B4-BE49-F238E27FC236}">
                  <a16:creationId xmlns:a16="http://schemas.microsoft.com/office/drawing/2014/main" id="{0A896A76-8F9C-4005-8178-F5F879C9B4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8959" y="876300"/>
              <a:ext cx="19159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no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  <a:ea typeface="Crimson Text" pitchFamily="2" charset="0"/>
                </a:defRPr>
              </a:lvl1pPr>
            </a:lstStyle>
            <a:p>
              <a:r>
                <a:rPr lang="en-US" dirty="0"/>
                <a:t>Serial Schedule</a:t>
              </a:r>
            </a:p>
          </p:txBody>
        </p:sp>
        <p:sp>
          <p:nvSpPr>
            <p:cNvPr id="54" name="TextBox 15">
              <a:extLst>
                <a:ext uri="{FF2B5EF4-FFF2-40B4-BE49-F238E27FC236}">
                  <a16:creationId xmlns:a16="http://schemas.microsoft.com/office/drawing/2014/main" id="{94C810C6-6E69-4E50-A113-D23259759B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12198" y="1297782"/>
              <a:ext cx="3770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b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T</a:t>
              </a:r>
              <a:r>
                <a:rPr lang="en-US" b="1" baseline="-25000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1</a:t>
              </a:r>
            </a:p>
          </p:txBody>
        </p:sp>
        <p:sp>
          <p:nvSpPr>
            <p:cNvPr id="55" name="TextBox 15">
              <a:extLst>
                <a:ext uri="{FF2B5EF4-FFF2-40B4-BE49-F238E27FC236}">
                  <a16:creationId xmlns:a16="http://schemas.microsoft.com/office/drawing/2014/main" id="{F927D83D-AB2B-4767-AA58-2BA5FA8DE5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02811" y="1319213"/>
              <a:ext cx="3770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b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T</a:t>
              </a:r>
              <a:r>
                <a:rPr lang="en-US" b="1" baseline="-25000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2</a:t>
              </a:r>
            </a:p>
          </p:txBody>
        </p:sp>
      </p:grpSp>
      <p:sp>
        <p:nvSpPr>
          <p:cNvPr id="48" name="Rounded Rectangle 37">
            <a:extLst>
              <a:ext uri="{FF2B5EF4-FFF2-40B4-BE49-F238E27FC236}">
                <a16:creationId xmlns:a16="http://schemas.microsoft.com/office/drawing/2014/main" id="{0F537C13-08C6-405D-A7D7-53F318E60FB6}"/>
              </a:ext>
            </a:extLst>
          </p:cNvPr>
          <p:cNvSpPr/>
          <p:nvPr/>
        </p:nvSpPr>
        <p:spPr bwMode="auto">
          <a:xfrm>
            <a:off x="1695451" y="1258878"/>
            <a:ext cx="2469356" cy="301752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noFill/>
            <a:prstDash val="sysDash"/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350">
              <a:latin typeface="Times New Roman" pitchFamily="-112" charset="0"/>
            </a:endParaRPr>
          </a:p>
        </p:txBody>
      </p:sp>
      <p:sp>
        <p:nvSpPr>
          <p:cNvPr id="22530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 SERIALIZABILITY INTUITION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314AE467-F0C5-7A75-FF9B-14DDD6B494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97DD1AB5-42BA-4E8A-BFEE-435884E16AAB}" type="slidenum">
              <a:rPr lang="en-US" smtClean="0"/>
              <a:pPr algn="r"/>
              <a:t>55</a:t>
            </a:fld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288910" y="2230428"/>
            <a:ext cx="566182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4950" b="1" dirty="0">
                <a:solidFill>
                  <a:srgbClr val="646464"/>
                </a:solidFill>
                <a:latin typeface="Inconsolata" panose="00000509000000000000" pitchFamily="49" charset="0"/>
              </a:rPr>
              <a:t>≡</a:t>
            </a:r>
          </a:p>
        </p:txBody>
      </p:sp>
      <p:grpSp>
        <p:nvGrpSpPr>
          <p:cNvPr id="22536" name="Group 35"/>
          <p:cNvGrpSpPr>
            <a:grpSpLocks/>
          </p:cNvGrpSpPr>
          <p:nvPr/>
        </p:nvGrpSpPr>
        <p:grpSpPr bwMode="auto">
          <a:xfrm>
            <a:off x="1829991" y="1658929"/>
            <a:ext cx="2188369" cy="2468880"/>
            <a:chOff x="914399" y="2209243"/>
            <a:chExt cx="2919331" cy="3292528"/>
          </a:xfrm>
        </p:grpSpPr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914399" y="2209243"/>
              <a:ext cx="1462842" cy="32925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646464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BEGIN</a:t>
              </a: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R(A)</a:t>
              </a: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W(A)</a:t>
              </a:r>
            </a:p>
            <a:p>
              <a:pPr eaLnBrk="0" hangingPunct="0">
                <a:lnSpc>
                  <a:spcPct val="90000"/>
                </a:lnSpc>
                <a:defRPr/>
              </a:pPr>
              <a:endParaRPr lang="en-US" sz="1600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  <a:p>
              <a:pPr eaLnBrk="0" hangingPunct="0">
                <a:lnSpc>
                  <a:spcPct val="90000"/>
                </a:lnSpc>
                <a:defRPr/>
              </a:pPr>
              <a:endParaRPr lang="en-US" sz="1600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  <a:p>
              <a:pPr eaLnBrk="0" hangingPunct="0">
                <a:lnSpc>
                  <a:spcPct val="90000"/>
                </a:lnSpc>
                <a:defRPr/>
              </a:pPr>
              <a:endParaRPr lang="en-US" sz="1600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  <a:p>
              <a:pPr eaLnBrk="0" hangingPunct="0">
                <a:lnSpc>
                  <a:spcPct val="90000"/>
                </a:lnSpc>
                <a:defRPr/>
              </a:pPr>
              <a:endParaRPr lang="en-US" sz="1600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COMMIT</a:t>
              </a:r>
            </a:p>
          </p:txBody>
        </p:sp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2370888" y="2209243"/>
              <a:ext cx="1462842" cy="32925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646464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BEGIN</a:t>
              </a:r>
            </a:p>
            <a:p>
              <a:pPr eaLnBrk="0" hangingPunct="0">
                <a:lnSpc>
                  <a:spcPct val="90000"/>
                </a:lnSpc>
                <a:defRPr/>
              </a:pPr>
              <a:endParaRPr lang="en-US" sz="1600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  <a:p>
              <a:pPr eaLnBrk="0" hangingPunct="0">
                <a:lnSpc>
                  <a:spcPct val="90000"/>
                </a:lnSpc>
                <a:defRPr/>
              </a:pPr>
              <a:endParaRPr lang="en-US" sz="1600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  <a:p>
              <a:pPr eaLnBrk="0" hangingPunct="0">
                <a:lnSpc>
                  <a:spcPct val="90000"/>
                </a:lnSpc>
                <a:defRPr/>
              </a:pPr>
              <a:endParaRPr lang="en-US" sz="1600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  <a:p>
              <a:pPr eaLnBrk="0" hangingPunct="0">
                <a:lnSpc>
                  <a:spcPct val="90000"/>
                </a:lnSpc>
                <a:defRPr/>
              </a:pPr>
              <a:endParaRPr lang="en-US" sz="1600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  <a:p>
              <a:pPr eaLnBrk="0" hangingPunct="0">
                <a:lnSpc>
                  <a:spcPct val="90000"/>
                </a:lnSpc>
                <a:defRPr/>
              </a:pPr>
              <a:endParaRPr lang="en-US" sz="1600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  <a:p>
              <a:pPr eaLnBrk="0" hangingPunct="0">
                <a:lnSpc>
                  <a:spcPct val="90000"/>
                </a:lnSpc>
                <a:defRPr/>
              </a:pPr>
              <a:endParaRPr lang="en-US" sz="1600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  <a:p>
              <a:pPr eaLnBrk="0" hangingPunct="0">
                <a:lnSpc>
                  <a:spcPct val="90000"/>
                </a:lnSpc>
                <a:defRPr/>
              </a:pPr>
              <a:endParaRPr lang="en-US" sz="1600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R(B)</a:t>
              </a: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W(B)</a:t>
              </a: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COMMIT</a:t>
              </a:r>
            </a:p>
          </p:txBody>
        </p:sp>
      </p:grpSp>
      <p:grpSp>
        <p:nvGrpSpPr>
          <p:cNvPr id="17" name="Group 35"/>
          <p:cNvGrpSpPr>
            <a:grpSpLocks/>
          </p:cNvGrpSpPr>
          <p:nvPr/>
        </p:nvGrpSpPr>
        <p:grpSpPr bwMode="auto">
          <a:xfrm>
            <a:off x="5151834" y="1658929"/>
            <a:ext cx="2188369" cy="2468880"/>
            <a:chOff x="914399" y="2209243"/>
            <a:chExt cx="2919331" cy="3292528"/>
          </a:xfrm>
        </p:grpSpPr>
        <p:sp>
          <p:nvSpPr>
            <p:cNvPr id="18" name="Text Box 4"/>
            <p:cNvSpPr txBox="1">
              <a:spLocks noChangeArrowheads="1"/>
            </p:cNvSpPr>
            <p:nvPr/>
          </p:nvSpPr>
          <p:spPr bwMode="auto">
            <a:xfrm>
              <a:off x="914399" y="2209243"/>
              <a:ext cx="1462842" cy="32925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BEGIN</a:t>
              </a: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R(A)</a:t>
              </a: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W(A)</a:t>
              </a: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R(B)</a:t>
              </a: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W(B)</a:t>
              </a: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COMMIT</a:t>
              </a:r>
            </a:p>
          </p:txBody>
        </p:sp>
        <p:sp>
          <p:nvSpPr>
            <p:cNvPr id="21" name="Text Box 4"/>
            <p:cNvSpPr txBox="1">
              <a:spLocks noChangeArrowheads="1"/>
            </p:cNvSpPr>
            <p:nvPr/>
          </p:nvSpPr>
          <p:spPr bwMode="auto">
            <a:xfrm>
              <a:off x="2370888" y="2209243"/>
              <a:ext cx="1462842" cy="32925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1600" b="1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  <a:p>
              <a:pPr eaLnBrk="0" hangingPunct="0">
                <a:lnSpc>
                  <a:spcPct val="90000"/>
                </a:lnSpc>
                <a:defRPr/>
              </a:pPr>
              <a:endParaRPr lang="en-US" sz="1600" b="1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  <a:p>
              <a:pPr eaLnBrk="0" hangingPunct="0">
                <a:lnSpc>
                  <a:spcPct val="90000"/>
                </a:lnSpc>
                <a:defRPr/>
              </a:pPr>
              <a:endParaRPr lang="en-US" sz="1600" b="1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  <a:p>
              <a:pPr eaLnBrk="0" hangingPunct="0">
                <a:lnSpc>
                  <a:spcPct val="90000"/>
                </a:lnSpc>
                <a:defRPr/>
              </a:pPr>
              <a:endParaRPr lang="en-US" sz="1600" b="1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  <a:p>
              <a:pPr eaLnBrk="0" hangingPunct="0">
                <a:lnSpc>
                  <a:spcPct val="90000"/>
                </a:lnSpc>
                <a:defRPr/>
              </a:pPr>
              <a:endParaRPr lang="en-US" sz="1600" b="1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BEGIN</a:t>
              </a: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R(A)</a:t>
              </a: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W(A)</a:t>
              </a: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R(B)</a:t>
              </a: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W(B)</a:t>
              </a: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COMMIT</a:t>
              </a:r>
            </a:p>
          </p:txBody>
        </p:sp>
      </p:grpSp>
      <p:cxnSp>
        <p:nvCxnSpPr>
          <p:cNvPr id="28" name="Straight Arrow Connector 2"/>
          <p:cNvCxnSpPr>
            <a:cxnSpLocks noChangeShapeType="1"/>
          </p:cNvCxnSpPr>
          <p:nvPr/>
        </p:nvCxnSpPr>
        <p:spPr bwMode="auto">
          <a:xfrm flipV="1">
            <a:off x="2319100" y="2632383"/>
            <a:ext cx="656034" cy="223838"/>
          </a:xfrm>
          <a:prstGeom prst="straightConnector1">
            <a:avLst/>
          </a:prstGeom>
          <a:noFill/>
          <a:ln w="57150" algn="ctr">
            <a:solidFill>
              <a:schemeClr val="accent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T1 - R(B)"/>
          <p:cNvSpPr>
            <a:spLocks noChangeArrowheads="1"/>
          </p:cNvSpPr>
          <p:nvPr/>
        </p:nvSpPr>
        <p:spPr bwMode="auto">
          <a:xfrm>
            <a:off x="1829991" y="2685247"/>
            <a:ext cx="5950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rgbClr val="646464"/>
                </a:solidFill>
                <a:latin typeface="Inconsolata" panose="00000509000000000000" pitchFamily="49" charset="0"/>
                <a:cs typeface="DejaVu Sans Mono" pitchFamily="49" charset="0"/>
              </a:rPr>
              <a:t>R(B)</a:t>
            </a:r>
          </a:p>
        </p:txBody>
      </p:sp>
      <p:sp>
        <p:nvSpPr>
          <p:cNvPr id="34" name="T2 - W(A)"/>
          <p:cNvSpPr>
            <a:spLocks noChangeArrowheads="1"/>
          </p:cNvSpPr>
          <p:nvPr/>
        </p:nvSpPr>
        <p:spPr bwMode="auto">
          <a:xfrm>
            <a:off x="2920604" y="2685247"/>
            <a:ext cx="5950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rgbClr val="646464"/>
                </a:solidFill>
                <a:latin typeface="Inconsolata" panose="00000509000000000000" pitchFamily="49" charset="0"/>
                <a:cs typeface="DejaVu Sans Mono" pitchFamily="49" charset="0"/>
              </a:rPr>
              <a:t>W(A)</a:t>
            </a:r>
          </a:p>
        </p:txBody>
      </p:sp>
      <p:sp>
        <p:nvSpPr>
          <p:cNvPr id="35" name="T2 - R(A)"/>
          <p:cNvSpPr>
            <a:spLocks noChangeArrowheads="1"/>
          </p:cNvSpPr>
          <p:nvPr/>
        </p:nvSpPr>
        <p:spPr bwMode="auto">
          <a:xfrm>
            <a:off x="2920604" y="2278053"/>
            <a:ext cx="5950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rgbClr val="646464"/>
                </a:solidFill>
                <a:latin typeface="Inconsolata" panose="00000509000000000000" pitchFamily="49" charset="0"/>
                <a:cs typeface="DejaVu Sans Mono" pitchFamily="49" charset="0"/>
              </a:rPr>
              <a:t>R(A)</a:t>
            </a:r>
          </a:p>
        </p:txBody>
      </p:sp>
      <p:sp>
        <p:nvSpPr>
          <p:cNvPr id="36" name="T1 - R(B)"/>
          <p:cNvSpPr>
            <a:spLocks noChangeArrowheads="1"/>
          </p:cNvSpPr>
          <p:nvPr/>
        </p:nvSpPr>
        <p:spPr bwMode="auto">
          <a:xfrm>
            <a:off x="1829991" y="2476888"/>
            <a:ext cx="5950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rgbClr val="646464"/>
                </a:solidFill>
                <a:latin typeface="Inconsolata" panose="00000509000000000000" pitchFamily="49" charset="0"/>
                <a:cs typeface="DejaVu Sans Mono" pitchFamily="49" charset="0"/>
              </a:rPr>
              <a:t>R(B)</a:t>
            </a:r>
          </a:p>
        </p:txBody>
      </p:sp>
      <p:sp>
        <p:nvSpPr>
          <p:cNvPr id="37" name="T2 - W(A)"/>
          <p:cNvSpPr>
            <a:spLocks noChangeArrowheads="1"/>
          </p:cNvSpPr>
          <p:nvPr/>
        </p:nvSpPr>
        <p:spPr bwMode="auto">
          <a:xfrm>
            <a:off x="2920604" y="2478078"/>
            <a:ext cx="5950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rgbClr val="646464"/>
                </a:solidFill>
                <a:latin typeface="Inconsolata" panose="00000509000000000000" pitchFamily="49" charset="0"/>
                <a:cs typeface="DejaVu Sans Mono" pitchFamily="49" charset="0"/>
              </a:rPr>
              <a:t>W(A)</a:t>
            </a:r>
          </a:p>
        </p:txBody>
      </p:sp>
      <p:cxnSp>
        <p:nvCxnSpPr>
          <p:cNvPr id="38" name="Straight Arrow Connector 2"/>
          <p:cNvCxnSpPr>
            <a:cxnSpLocks noChangeShapeType="1"/>
          </p:cNvCxnSpPr>
          <p:nvPr/>
        </p:nvCxnSpPr>
        <p:spPr bwMode="auto">
          <a:xfrm flipV="1">
            <a:off x="2319100" y="2432358"/>
            <a:ext cx="656034" cy="223838"/>
          </a:xfrm>
          <a:prstGeom prst="straightConnector1">
            <a:avLst/>
          </a:prstGeom>
          <a:noFill/>
          <a:ln w="57150" algn="ctr">
            <a:solidFill>
              <a:schemeClr val="accent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T2 - R(A)"/>
          <p:cNvSpPr>
            <a:spLocks noChangeArrowheads="1"/>
          </p:cNvSpPr>
          <p:nvPr/>
        </p:nvSpPr>
        <p:spPr bwMode="auto">
          <a:xfrm>
            <a:off x="2920604" y="2478078"/>
            <a:ext cx="5950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rgbClr val="646464"/>
                </a:solidFill>
                <a:latin typeface="Inconsolata" panose="00000509000000000000" pitchFamily="49" charset="0"/>
                <a:cs typeface="DejaVu Sans Mono" pitchFamily="49" charset="0"/>
              </a:rPr>
              <a:t>R(A)</a:t>
            </a:r>
          </a:p>
        </p:txBody>
      </p:sp>
      <p:sp>
        <p:nvSpPr>
          <p:cNvPr id="40" name="T1 - R(B)"/>
          <p:cNvSpPr>
            <a:spLocks noChangeArrowheads="1"/>
          </p:cNvSpPr>
          <p:nvPr/>
        </p:nvSpPr>
        <p:spPr bwMode="auto">
          <a:xfrm>
            <a:off x="1829991" y="2278053"/>
            <a:ext cx="5950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rgbClr val="646464"/>
                </a:solidFill>
                <a:latin typeface="Inconsolata" panose="00000509000000000000" pitchFamily="49" charset="0"/>
                <a:cs typeface="DejaVu Sans Mono" pitchFamily="49" charset="0"/>
              </a:rPr>
              <a:t>R(B)</a:t>
            </a:r>
          </a:p>
        </p:txBody>
      </p:sp>
      <p:cxnSp>
        <p:nvCxnSpPr>
          <p:cNvPr id="41" name="Straight Arrow Connector 2"/>
          <p:cNvCxnSpPr>
            <a:cxnSpLocks noChangeShapeType="1"/>
          </p:cNvCxnSpPr>
          <p:nvPr/>
        </p:nvCxnSpPr>
        <p:spPr bwMode="auto">
          <a:xfrm flipV="1">
            <a:off x="2319100" y="2832408"/>
            <a:ext cx="656034" cy="223838"/>
          </a:xfrm>
          <a:prstGeom prst="straightConnector1">
            <a:avLst/>
          </a:prstGeom>
          <a:noFill/>
          <a:ln w="57150" algn="ctr">
            <a:solidFill>
              <a:schemeClr val="accent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T1 - R(B)"/>
          <p:cNvSpPr>
            <a:spLocks noChangeArrowheads="1"/>
          </p:cNvSpPr>
          <p:nvPr/>
        </p:nvSpPr>
        <p:spPr bwMode="auto">
          <a:xfrm>
            <a:off x="1831181" y="2894797"/>
            <a:ext cx="5950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rgbClr val="646464"/>
                </a:solidFill>
                <a:latin typeface="Inconsolata" panose="00000509000000000000" pitchFamily="49" charset="0"/>
                <a:cs typeface="DejaVu Sans Mono" pitchFamily="49" charset="0"/>
              </a:rPr>
              <a:t>W(B)</a:t>
            </a:r>
          </a:p>
        </p:txBody>
      </p:sp>
      <p:sp>
        <p:nvSpPr>
          <p:cNvPr id="43" name="T1 - R(B)"/>
          <p:cNvSpPr>
            <a:spLocks noChangeArrowheads="1"/>
          </p:cNvSpPr>
          <p:nvPr/>
        </p:nvSpPr>
        <p:spPr bwMode="auto">
          <a:xfrm>
            <a:off x="1829991" y="2685247"/>
            <a:ext cx="5950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rgbClr val="646464"/>
                </a:solidFill>
                <a:latin typeface="Inconsolata" panose="00000509000000000000" pitchFamily="49" charset="0"/>
                <a:cs typeface="DejaVu Sans Mono" pitchFamily="49" charset="0"/>
              </a:rPr>
              <a:t>W(B)</a:t>
            </a:r>
          </a:p>
        </p:txBody>
      </p:sp>
      <p:sp>
        <p:nvSpPr>
          <p:cNvPr id="44" name="T2 - W(A)"/>
          <p:cNvSpPr>
            <a:spLocks noChangeArrowheads="1"/>
          </p:cNvSpPr>
          <p:nvPr/>
        </p:nvSpPr>
        <p:spPr bwMode="auto">
          <a:xfrm>
            <a:off x="2924175" y="2895988"/>
            <a:ext cx="5950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rgbClr val="646464"/>
                </a:solidFill>
                <a:latin typeface="Inconsolata" panose="00000509000000000000" pitchFamily="49" charset="0"/>
                <a:cs typeface="DejaVu Sans Mono" pitchFamily="49" charset="0"/>
              </a:rPr>
              <a:t>W(A)</a:t>
            </a:r>
          </a:p>
        </p:txBody>
      </p:sp>
      <p:sp>
        <p:nvSpPr>
          <p:cNvPr id="45" name="T2 - R(A)"/>
          <p:cNvSpPr>
            <a:spLocks noChangeArrowheads="1"/>
          </p:cNvSpPr>
          <p:nvPr/>
        </p:nvSpPr>
        <p:spPr bwMode="auto">
          <a:xfrm>
            <a:off x="2920604" y="2685247"/>
            <a:ext cx="5950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rgbClr val="646464"/>
                </a:solidFill>
                <a:latin typeface="Inconsolata" panose="00000509000000000000" pitchFamily="49" charset="0"/>
                <a:cs typeface="DejaVu Sans Mono" pitchFamily="49" charset="0"/>
              </a:rPr>
              <a:t>R(A)</a:t>
            </a:r>
          </a:p>
        </p:txBody>
      </p:sp>
      <p:sp>
        <p:nvSpPr>
          <p:cNvPr id="46" name="T1 - R(B)"/>
          <p:cNvSpPr>
            <a:spLocks noChangeArrowheads="1"/>
          </p:cNvSpPr>
          <p:nvPr/>
        </p:nvSpPr>
        <p:spPr bwMode="auto">
          <a:xfrm>
            <a:off x="1829991" y="2476888"/>
            <a:ext cx="5950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rgbClr val="646464"/>
                </a:solidFill>
                <a:latin typeface="Inconsolata" panose="00000509000000000000" pitchFamily="49" charset="0"/>
                <a:cs typeface="DejaVu Sans Mono" pitchFamily="49" charset="0"/>
              </a:rPr>
              <a:t>W(B)</a:t>
            </a:r>
          </a:p>
        </p:txBody>
      </p:sp>
      <p:sp>
        <p:nvSpPr>
          <p:cNvPr id="49" name="TextBox 15">
            <a:extLst>
              <a:ext uri="{FF2B5EF4-FFF2-40B4-BE49-F238E27FC236}">
                <a16:creationId xmlns:a16="http://schemas.microsoft.com/office/drawing/2014/main" id="{875D7F6F-A978-48DF-843C-E42137184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451" y="877878"/>
            <a:ext cx="11753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noAutofit/>
          </a:bodyPr>
          <a:lstStyle>
            <a:defPPr>
              <a:defRPr lang="en-US"/>
            </a:defPPr>
            <a:lvl1pPr eaLnBrk="0" hangingPunct="0"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  <a:ea typeface="Crimson Text" pitchFamily="2" charset="0"/>
              </a:defRPr>
            </a:lvl1pPr>
          </a:lstStyle>
          <a:p>
            <a:r>
              <a:rPr lang="en-US" dirty="0"/>
              <a:t>Schedule</a:t>
            </a:r>
          </a:p>
        </p:txBody>
      </p:sp>
      <p:sp>
        <p:nvSpPr>
          <p:cNvPr id="50" name="TextBox 15">
            <a:extLst>
              <a:ext uri="{FF2B5EF4-FFF2-40B4-BE49-F238E27FC236}">
                <a16:creationId xmlns:a16="http://schemas.microsoft.com/office/drawing/2014/main" id="{F1AFC819-2A2F-4E71-8C4D-4E60A00B0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355" y="1299359"/>
            <a:ext cx="3770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T</a:t>
            </a:r>
            <a:r>
              <a:rPr lang="en-US" b="1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1</a:t>
            </a:r>
          </a:p>
        </p:txBody>
      </p:sp>
      <p:sp>
        <p:nvSpPr>
          <p:cNvPr id="51" name="TextBox 15">
            <a:extLst>
              <a:ext uri="{FF2B5EF4-FFF2-40B4-BE49-F238E27FC236}">
                <a16:creationId xmlns:a16="http://schemas.microsoft.com/office/drawing/2014/main" id="{B532A05E-556F-493A-89F5-A3AAA514B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0968" y="1299359"/>
            <a:ext cx="3770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T</a:t>
            </a:r>
            <a:r>
              <a:rPr lang="en-US" b="1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2</a:t>
            </a:r>
          </a:p>
        </p:txBody>
      </p:sp>
      <p:grpSp>
        <p:nvGrpSpPr>
          <p:cNvPr id="4" name="Group 9">
            <a:extLst>
              <a:ext uri="{FF2B5EF4-FFF2-40B4-BE49-F238E27FC236}">
                <a16:creationId xmlns:a16="http://schemas.microsoft.com/office/drawing/2014/main" id="{EA4B16DE-F644-DEC2-8EA5-8A907DD16984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-7146"/>
            <a:ext cx="457181" cy="597694"/>
            <a:chOff x="8508581" y="-9527"/>
            <a:chExt cx="609624" cy="796925"/>
          </a:xfrm>
        </p:grpSpPr>
        <p:sp>
          <p:nvSpPr>
            <p:cNvPr id="5" name="Chevron 7">
              <a:extLst>
                <a:ext uri="{FF2B5EF4-FFF2-40B4-BE49-F238E27FC236}">
                  <a16:creationId xmlns:a16="http://schemas.microsoft.com/office/drawing/2014/main" id="{29C15C41-9D7F-89AF-F502-D441F79CF41F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8414930" y="84124"/>
              <a:ext cx="796925" cy="609624"/>
            </a:xfrm>
            <a:custGeom>
              <a:avLst/>
              <a:gdLst>
                <a:gd name="T0" fmla="*/ 0 w 619125"/>
                <a:gd name="T1" fmla="*/ 0 h 609600"/>
                <a:gd name="T2" fmla="*/ 614368 w 619125"/>
                <a:gd name="T3" fmla="*/ 2 h 609600"/>
                <a:gd name="T4" fmla="*/ 619125 w 619125"/>
                <a:gd name="T5" fmla="*/ 2578 h 609600"/>
                <a:gd name="T6" fmla="*/ 0 w 619125"/>
                <a:gd name="T7" fmla="*/ 2578 h 609600"/>
                <a:gd name="T8" fmla="*/ 171450 w 619125"/>
                <a:gd name="T9" fmla="*/ 1249 h 609600"/>
                <a:gd name="T10" fmla="*/ 0 w 619125"/>
                <a:gd name="T11" fmla="*/ 0 h 609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19125" h="609600">
                  <a:moveTo>
                    <a:pt x="0" y="0"/>
                  </a:moveTo>
                  <a:lnTo>
                    <a:pt x="614368" y="6"/>
                  </a:lnTo>
                  <a:cubicBezTo>
                    <a:pt x="615954" y="203204"/>
                    <a:pt x="617539" y="406402"/>
                    <a:pt x="619125" y="609600"/>
                  </a:cubicBezTo>
                  <a:lnTo>
                    <a:pt x="0" y="609600"/>
                  </a:lnTo>
                  <a:lnTo>
                    <a:pt x="171450" y="2952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cap="flat" cmpd="sng" algn="ctr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triangle" w="med" len="med"/>
                </a14:hiddenLine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Proxima Nova Rg" panose="02000506030000020004" pitchFamily="50" charset="0"/>
              </a:endParaRPr>
            </a:p>
          </p:txBody>
        </p:sp>
        <p:sp>
          <p:nvSpPr>
            <p:cNvPr id="6" name="TextBox 8">
              <a:extLst>
                <a:ext uri="{FF2B5EF4-FFF2-40B4-BE49-F238E27FC236}">
                  <a16:creationId xmlns:a16="http://schemas.microsoft.com/office/drawing/2014/main" id="{540151AE-F6BE-F55D-C8B0-45C74B2B52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33571" y="0"/>
              <a:ext cx="559650" cy="574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u="none" dirty="0">
                  <a:solidFill>
                    <a:schemeClr val="bg1"/>
                  </a:solidFill>
                  <a:latin typeface="Lato Black" panose="020F0A02020204030203" pitchFamily="34" charset="0"/>
                </a:rPr>
                <a:t>I</a:t>
              </a:r>
            </a:p>
          </p:txBody>
        </p:sp>
      </p:grpSp>
      <p:sp>
        <p:nvSpPr>
          <p:cNvPr id="7" name="Left Arrow 33">
            <a:extLst>
              <a:ext uri="{FF2B5EF4-FFF2-40B4-BE49-F238E27FC236}">
                <a16:creationId xmlns:a16="http://schemas.microsoft.com/office/drawing/2014/main" id="{32D22CDB-AC63-72B6-4A20-55368ACB3096}"/>
              </a:ext>
            </a:extLst>
          </p:cNvPr>
          <p:cNvSpPr/>
          <p:nvPr/>
        </p:nvSpPr>
        <p:spPr bwMode="auto">
          <a:xfrm rot="16200000">
            <a:off x="-342900" y="2470934"/>
            <a:ext cx="3314700" cy="647700"/>
          </a:xfrm>
          <a:prstGeom prst="leftArrow">
            <a:avLst/>
          </a:prstGeom>
          <a:solidFill>
            <a:schemeClr val="accent1"/>
          </a:solidFill>
          <a:ln w="28575" cap="flat" cmpd="sng" algn="ctr">
            <a:noFill/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400" b="1" i="1" spc="225" dirty="0">
                <a:solidFill>
                  <a:schemeClr val="bg1">
                    <a:lumMod val="95000"/>
                  </a:schemeClr>
                </a:solidFill>
                <a:latin typeface="Lato Black" panose="020F0A02020204030203" pitchFamily="34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252223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3" grpId="0"/>
      <p:bldP spid="34" grpId="0"/>
      <p:bldP spid="34" grpId="1"/>
      <p:bldP spid="35" grpId="0"/>
      <p:bldP spid="36" grpId="0"/>
      <p:bldP spid="36" grpId="1"/>
      <p:bldP spid="37" grpId="0"/>
      <p:bldP spid="39" grpId="0"/>
      <p:bldP spid="39" grpId="1"/>
      <p:bldP spid="40" grpId="0"/>
      <p:bldP spid="42" grpId="0"/>
      <p:bldP spid="43" grpId="0"/>
      <p:bldP spid="43" grpId="1"/>
      <p:bldP spid="44" grpId="0"/>
      <p:bldP spid="45" grpId="0"/>
      <p:bldP spid="4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37">
            <a:extLst>
              <a:ext uri="{FF2B5EF4-FFF2-40B4-BE49-F238E27FC236}">
                <a16:creationId xmlns:a16="http://schemas.microsoft.com/office/drawing/2014/main" id="{3DC7E175-7DBB-4729-9D5E-8BB0723CB57F}"/>
              </a:ext>
            </a:extLst>
          </p:cNvPr>
          <p:cNvSpPr/>
          <p:nvPr/>
        </p:nvSpPr>
        <p:spPr bwMode="auto">
          <a:xfrm>
            <a:off x="1695451" y="1258878"/>
            <a:ext cx="2469356" cy="301752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noFill/>
            <a:prstDash val="sysDash"/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350">
              <a:latin typeface="Times New Roman" pitchFamily="-112" charset="0"/>
            </a:endParaRPr>
          </a:p>
        </p:txBody>
      </p:sp>
      <p:sp>
        <p:nvSpPr>
          <p:cNvPr id="29" name="TextBox 15">
            <a:extLst>
              <a:ext uri="{FF2B5EF4-FFF2-40B4-BE49-F238E27FC236}">
                <a16:creationId xmlns:a16="http://schemas.microsoft.com/office/drawing/2014/main" id="{11EEDA26-3BEA-4234-8AD7-8DF6668A1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451" y="877878"/>
            <a:ext cx="11753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noAutofit/>
          </a:bodyPr>
          <a:lstStyle>
            <a:defPPr>
              <a:defRPr lang="en-US"/>
            </a:defPPr>
            <a:lvl1pPr eaLnBrk="0" hangingPunct="0"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  <a:ea typeface="Crimson Text" pitchFamily="2" charset="0"/>
              </a:defRPr>
            </a:lvl1pPr>
          </a:lstStyle>
          <a:p>
            <a:r>
              <a:rPr lang="en-US" dirty="0"/>
              <a:t>Schedule</a:t>
            </a:r>
          </a:p>
        </p:txBody>
      </p:sp>
      <p:sp>
        <p:nvSpPr>
          <p:cNvPr id="30" name="TextBox 15">
            <a:extLst>
              <a:ext uri="{FF2B5EF4-FFF2-40B4-BE49-F238E27FC236}">
                <a16:creationId xmlns:a16="http://schemas.microsoft.com/office/drawing/2014/main" id="{BEC1C18B-AEE9-4053-A4A3-BA085857F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355" y="1299359"/>
            <a:ext cx="3770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T</a:t>
            </a:r>
            <a:r>
              <a:rPr lang="en-US" b="1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1</a:t>
            </a:r>
          </a:p>
        </p:txBody>
      </p:sp>
      <p:sp>
        <p:nvSpPr>
          <p:cNvPr id="31" name="TextBox 15">
            <a:extLst>
              <a:ext uri="{FF2B5EF4-FFF2-40B4-BE49-F238E27FC236}">
                <a16:creationId xmlns:a16="http://schemas.microsoft.com/office/drawing/2014/main" id="{A8311F34-EBA6-4655-9175-6C7B39124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0968" y="1299359"/>
            <a:ext cx="3770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T</a:t>
            </a:r>
            <a:r>
              <a:rPr lang="en-US" b="1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2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85A7352-BE83-467D-9576-D01C8EB4A3AB}"/>
              </a:ext>
            </a:extLst>
          </p:cNvPr>
          <p:cNvGrpSpPr/>
          <p:nvPr/>
        </p:nvGrpSpPr>
        <p:grpSpPr>
          <a:xfrm>
            <a:off x="4998244" y="877878"/>
            <a:ext cx="2469356" cy="3387744"/>
            <a:chOff x="4998244" y="876300"/>
            <a:chExt cx="2469356" cy="3387744"/>
          </a:xfrm>
        </p:grpSpPr>
        <p:sp>
          <p:nvSpPr>
            <p:cNvPr id="32" name="Rounded Rectangle 37">
              <a:extLst>
                <a:ext uri="{FF2B5EF4-FFF2-40B4-BE49-F238E27FC236}">
                  <a16:creationId xmlns:a16="http://schemas.microsoft.com/office/drawing/2014/main" id="{1C2A364C-82D4-4A7B-85DB-43A1ABDE30E6}"/>
                </a:ext>
              </a:extLst>
            </p:cNvPr>
            <p:cNvSpPr/>
            <p:nvPr/>
          </p:nvSpPr>
          <p:spPr bwMode="auto">
            <a:xfrm>
              <a:off x="4998244" y="1246524"/>
              <a:ext cx="2469356" cy="30175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noFill/>
              <a:prstDash val="sysDash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350" dirty="0">
                <a:latin typeface="Times New Roman" pitchFamily="-112" charset="0"/>
              </a:endParaRPr>
            </a:p>
          </p:txBody>
        </p:sp>
        <p:sp>
          <p:nvSpPr>
            <p:cNvPr id="33" name="TextBox 15">
              <a:extLst>
                <a:ext uri="{FF2B5EF4-FFF2-40B4-BE49-F238E27FC236}">
                  <a16:creationId xmlns:a16="http://schemas.microsoft.com/office/drawing/2014/main" id="{921A3740-5FDE-4398-86ED-C16C053AA7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8244" y="876300"/>
              <a:ext cx="19159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no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  <a:ea typeface="Crimson Text" pitchFamily="2" charset="0"/>
                </a:defRPr>
              </a:lvl1pPr>
            </a:lstStyle>
            <a:p>
              <a:r>
                <a:rPr lang="en-US" dirty="0"/>
                <a:t>Serial Schedule</a:t>
              </a:r>
            </a:p>
          </p:txBody>
        </p:sp>
        <p:sp>
          <p:nvSpPr>
            <p:cNvPr id="34" name="TextBox 15">
              <a:extLst>
                <a:ext uri="{FF2B5EF4-FFF2-40B4-BE49-F238E27FC236}">
                  <a16:creationId xmlns:a16="http://schemas.microsoft.com/office/drawing/2014/main" id="{E2DB8255-E73B-473A-8EA7-8943CE3D25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12198" y="1297782"/>
              <a:ext cx="3770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b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T</a:t>
              </a:r>
              <a:r>
                <a:rPr lang="en-US" b="1" baseline="-25000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1</a:t>
              </a:r>
            </a:p>
          </p:txBody>
        </p:sp>
        <p:sp>
          <p:nvSpPr>
            <p:cNvPr id="35" name="TextBox 15">
              <a:extLst>
                <a:ext uri="{FF2B5EF4-FFF2-40B4-BE49-F238E27FC236}">
                  <a16:creationId xmlns:a16="http://schemas.microsoft.com/office/drawing/2014/main" id="{D8152D80-A3E0-481B-AAAD-52B020BCDD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02811" y="1319213"/>
              <a:ext cx="3770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b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T</a:t>
              </a:r>
              <a:r>
                <a:rPr lang="en-US" b="1" baseline="-25000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2</a:t>
              </a:r>
            </a:p>
          </p:txBody>
        </p:sp>
      </p:grpSp>
      <p:sp>
        <p:nvSpPr>
          <p:cNvPr id="23554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 SERIALIZABILITY INTUITION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AE84C40A-FFBD-8194-CA6F-26C4985755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97DD1AB5-42BA-4E8A-BFEE-435884E16AAB}" type="slidenum">
              <a:rPr lang="en-US" smtClean="0"/>
              <a:pPr algn="r"/>
              <a:t>56</a:t>
            </a:fld>
            <a:endParaRPr lang="en-US" dirty="0"/>
          </a:p>
        </p:txBody>
      </p:sp>
      <p:grpSp>
        <p:nvGrpSpPr>
          <p:cNvPr id="23559" name="Group 35"/>
          <p:cNvGrpSpPr>
            <a:grpSpLocks/>
          </p:cNvGrpSpPr>
          <p:nvPr/>
        </p:nvGrpSpPr>
        <p:grpSpPr bwMode="auto">
          <a:xfrm>
            <a:off x="1829991" y="1658929"/>
            <a:ext cx="2188368" cy="2468880"/>
            <a:chOff x="914399" y="2209243"/>
            <a:chExt cx="2919330" cy="3292528"/>
          </a:xfrm>
        </p:grpSpPr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914399" y="2209243"/>
              <a:ext cx="1462842" cy="32925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BEGIN</a:t>
              </a: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R(A)</a:t>
              </a:r>
            </a:p>
            <a:p>
              <a:pPr eaLnBrk="0" hangingPunct="0">
                <a:lnSpc>
                  <a:spcPct val="90000"/>
                </a:lnSpc>
                <a:defRPr/>
              </a:pPr>
              <a:endParaRPr lang="en-US" sz="1600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  <a:p>
              <a:pPr eaLnBrk="0" hangingPunct="0">
                <a:lnSpc>
                  <a:spcPct val="90000"/>
                </a:lnSpc>
                <a:defRPr/>
              </a:pPr>
              <a:endParaRPr lang="en-US" sz="1600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W(A)</a:t>
              </a: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COMMIT</a:t>
              </a:r>
            </a:p>
          </p:txBody>
        </p:sp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2370887" y="2209243"/>
              <a:ext cx="1462842" cy="32925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BEGIN</a:t>
              </a:r>
            </a:p>
            <a:p>
              <a:pPr eaLnBrk="0" hangingPunct="0">
                <a:lnSpc>
                  <a:spcPct val="90000"/>
                </a:lnSpc>
                <a:defRPr/>
              </a:pPr>
              <a:endParaRPr lang="en-US" sz="1600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R(A)</a:t>
              </a: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W(A)</a:t>
              </a:r>
            </a:p>
            <a:p>
              <a:pPr eaLnBrk="0" hangingPunct="0">
                <a:lnSpc>
                  <a:spcPct val="90000"/>
                </a:lnSpc>
                <a:defRPr/>
              </a:pPr>
              <a:endParaRPr lang="en-US" sz="1600" b="1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COMMIT</a:t>
              </a:r>
            </a:p>
          </p:txBody>
        </p:sp>
      </p:grpSp>
      <p:grpSp>
        <p:nvGrpSpPr>
          <p:cNvPr id="17" name="Group 35"/>
          <p:cNvGrpSpPr>
            <a:grpSpLocks/>
          </p:cNvGrpSpPr>
          <p:nvPr/>
        </p:nvGrpSpPr>
        <p:grpSpPr bwMode="auto">
          <a:xfrm>
            <a:off x="5151834" y="1658929"/>
            <a:ext cx="2188369" cy="2468880"/>
            <a:chOff x="914399" y="2209243"/>
            <a:chExt cx="2919331" cy="3292528"/>
          </a:xfrm>
        </p:grpSpPr>
        <p:sp>
          <p:nvSpPr>
            <p:cNvPr id="18" name="Text Box 4"/>
            <p:cNvSpPr txBox="1">
              <a:spLocks noChangeArrowheads="1"/>
            </p:cNvSpPr>
            <p:nvPr/>
          </p:nvSpPr>
          <p:spPr bwMode="auto">
            <a:xfrm>
              <a:off x="914399" y="2209243"/>
              <a:ext cx="1462842" cy="32925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646464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BEGIN</a:t>
              </a: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R(A)</a:t>
              </a: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W(A)</a:t>
              </a: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COMMIT</a:t>
              </a:r>
            </a:p>
          </p:txBody>
        </p:sp>
        <p:sp>
          <p:nvSpPr>
            <p:cNvPr id="21" name="Text Box 4"/>
            <p:cNvSpPr txBox="1">
              <a:spLocks noChangeArrowheads="1"/>
            </p:cNvSpPr>
            <p:nvPr/>
          </p:nvSpPr>
          <p:spPr bwMode="auto">
            <a:xfrm>
              <a:off x="2370888" y="2209243"/>
              <a:ext cx="1462842" cy="32925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646464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1600" b="1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  <a:p>
              <a:pPr eaLnBrk="0" hangingPunct="0">
                <a:lnSpc>
                  <a:spcPct val="90000"/>
                </a:lnSpc>
                <a:defRPr/>
              </a:pPr>
              <a:endParaRPr lang="en-US" sz="1600" b="1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  <a:p>
              <a:pPr eaLnBrk="0" hangingPunct="0">
                <a:lnSpc>
                  <a:spcPct val="90000"/>
                </a:lnSpc>
                <a:defRPr/>
              </a:pPr>
              <a:endParaRPr lang="en-US" sz="1600" b="1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BEGIN</a:t>
              </a: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R(A)</a:t>
              </a: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W(A)</a:t>
              </a: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COMMIT</a:t>
              </a:r>
            </a:p>
          </p:txBody>
        </p:sp>
      </p:grpSp>
      <p:cxnSp>
        <p:nvCxnSpPr>
          <p:cNvPr id="38" name="Straight Arrow Connector 2"/>
          <p:cNvCxnSpPr>
            <a:cxnSpLocks noChangeShapeType="1"/>
          </p:cNvCxnSpPr>
          <p:nvPr/>
        </p:nvCxnSpPr>
        <p:spPr bwMode="auto">
          <a:xfrm flipV="1">
            <a:off x="2336326" y="2455988"/>
            <a:ext cx="656034" cy="223838"/>
          </a:xfrm>
          <a:prstGeom prst="straightConnector1">
            <a:avLst/>
          </a:prstGeom>
          <a:noFill/>
          <a:ln w="57150" algn="ctr">
            <a:solidFill>
              <a:schemeClr val="accent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" name="Rectangle 7"/>
          <p:cNvSpPr>
            <a:spLocks noChangeArrowheads="1"/>
          </p:cNvSpPr>
          <p:nvPr/>
        </p:nvSpPr>
        <p:spPr bwMode="auto">
          <a:xfrm>
            <a:off x="4242424" y="2230428"/>
            <a:ext cx="659155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4950" dirty="0">
                <a:solidFill>
                  <a:srgbClr val="646464"/>
                </a:solidFill>
                <a:latin typeface="Inconsolata" panose="00000509000000000000" pitchFamily="49" charset="0"/>
              </a:rPr>
              <a:t>≢</a:t>
            </a:r>
          </a:p>
        </p:txBody>
      </p:sp>
      <p:sp>
        <p:nvSpPr>
          <p:cNvPr id="4" name="Left Arrow 33">
            <a:extLst>
              <a:ext uri="{FF2B5EF4-FFF2-40B4-BE49-F238E27FC236}">
                <a16:creationId xmlns:a16="http://schemas.microsoft.com/office/drawing/2014/main" id="{0B1F67DC-9F76-6FB0-54A8-0326339D1894}"/>
              </a:ext>
            </a:extLst>
          </p:cNvPr>
          <p:cNvSpPr/>
          <p:nvPr/>
        </p:nvSpPr>
        <p:spPr bwMode="auto">
          <a:xfrm rot="16200000">
            <a:off x="-342900" y="2470934"/>
            <a:ext cx="3314700" cy="647700"/>
          </a:xfrm>
          <a:prstGeom prst="leftArrow">
            <a:avLst/>
          </a:prstGeom>
          <a:solidFill>
            <a:schemeClr val="accent1"/>
          </a:solidFill>
          <a:ln w="28575" cap="flat" cmpd="sng" algn="ctr">
            <a:noFill/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400" b="1" i="1" spc="225" dirty="0">
                <a:solidFill>
                  <a:schemeClr val="bg1">
                    <a:lumMod val="95000"/>
                  </a:schemeClr>
                </a:solidFill>
                <a:latin typeface="Lato Black" panose="020F0A02020204030203" pitchFamily="34" charset="0"/>
              </a:rPr>
              <a:t>TIME</a:t>
            </a:r>
          </a:p>
        </p:txBody>
      </p:sp>
      <p:grpSp>
        <p:nvGrpSpPr>
          <p:cNvPr id="5" name="Group 9">
            <a:extLst>
              <a:ext uri="{FF2B5EF4-FFF2-40B4-BE49-F238E27FC236}">
                <a16:creationId xmlns:a16="http://schemas.microsoft.com/office/drawing/2014/main" id="{92DA237D-CDCD-E83C-B852-7CA2871A23E2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-7146"/>
            <a:ext cx="457181" cy="597694"/>
            <a:chOff x="8508581" y="-9527"/>
            <a:chExt cx="609624" cy="796925"/>
          </a:xfrm>
          <a:solidFill>
            <a:schemeClr val="accent1"/>
          </a:solidFill>
        </p:grpSpPr>
        <p:sp>
          <p:nvSpPr>
            <p:cNvPr id="6" name="Chevron 7">
              <a:extLst>
                <a:ext uri="{FF2B5EF4-FFF2-40B4-BE49-F238E27FC236}">
                  <a16:creationId xmlns:a16="http://schemas.microsoft.com/office/drawing/2014/main" id="{7B407F9F-88D9-82BB-DD5D-CB6819D056C9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8414930" y="84124"/>
              <a:ext cx="796925" cy="609624"/>
            </a:xfrm>
            <a:custGeom>
              <a:avLst/>
              <a:gdLst>
                <a:gd name="T0" fmla="*/ 0 w 619125"/>
                <a:gd name="T1" fmla="*/ 0 h 609600"/>
                <a:gd name="T2" fmla="*/ 614368 w 619125"/>
                <a:gd name="T3" fmla="*/ 2 h 609600"/>
                <a:gd name="T4" fmla="*/ 619125 w 619125"/>
                <a:gd name="T5" fmla="*/ 2578 h 609600"/>
                <a:gd name="T6" fmla="*/ 0 w 619125"/>
                <a:gd name="T7" fmla="*/ 2578 h 609600"/>
                <a:gd name="T8" fmla="*/ 171450 w 619125"/>
                <a:gd name="T9" fmla="*/ 1249 h 609600"/>
                <a:gd name="T10" fmla="*/ 0 w 619125"/>
                <a:gd name="T11" fmla="*/ 0 h 609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19125" h="609600">
                  <a:moveTo>
                    <a:pt x="0" y="0"/>
                  </a:moveTo>
                  <a:lnTo>
                    <a:pt x="614368" y="6"/>
                  </a:lnTo>
                  <a:cubicBezTo>
                    <a:pt x="615954" y="203204"/>
                    <a:pt x="617539" y="406402"/>
                    <a:pt x="619125" y="609600"/>
                  </a:cubicBezTo>
                  <a:lnTo>
                    <a:pt x="0" y="609600"/>
                  </a:lnTo>
                  <a:lnTo>
                    <a:pt x="171450" y="29527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8575" cap="flat" cmpd="sng" algn="ctr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triangle" w="med" len="med"/>
                </a14:hiddenLine>
              </a:ext>
            </a:extLst>
          </p:spPr>
          <p:txBody>
            <a:bodyPr wrap="none" anchor="ctr"/>
            <a:lstStyle/>
            <a:p>
              <a:endParaRPr lang="en-US" sz="1600">
                <a:latin typeface="Proxima Nova Rg" panose="02000506030000020004" pitchFamily="50" charset="0"/>
              </a:endParaRPr>
            </a:p>
          </p:txBody>
        </p:sp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941F9DC0-D661-ED40-A10A-CF766B9DEB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33571" y="0"/>
              <a:ext cx="559650" cy="57451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u="none" dirty="0">
                  <a:solidFill>
                    <a:schemeClr val="bg1"/>
                  </a:solidFill>
                  <a:latin typeface="Lato Black" panose="020F0A02020204030203" pitchFamily="34" charset="0"/>
                </a:rPr>
                <a:t>I</a:t>
              </a:r>
            </a:p>
          </p:txBody>
        </p:sp>
      </p:grpSp>
      <p:pic>
        <p:nvPicPr>
          <p:cNvPr id="10" name="skull">
            <a:extLst>
              <a:ext uri="{FF2B5EF4-FFF2-40B4-BE49-F238E27FC236}">
                <a16:creationId xmlns:a16="http://schemas.microsoft.com/office/drawing/2014/main" id="{11B43CA7-D4C7-C9FC-B4DB-C6E3D94AE3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2410708" y="2781106"/>
            <a:ext cx="822960" cy="82296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997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SERIALIZABILITY</a:t>
            </a:r>
          </a:p>
        </p:txBody>
      </p:sp>
      <p:sp>
        <p:nvSpPr>
          <p:cNvPr id="24579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Swapping operations is easy when there are only two </a:t>
            </a:r>
            <a:r>
              <a:rPr lang="en-US" dirty="0" err="1"/>
              <a:t>txns</a:t>
            </a:r>
            <a:r>
              <a:rPr lang="en-US" dirty="0"/>
              <a:t> in the schedule. It’s cumbersome when there are many </a:t>
            </a:r>
            <a:r>
              <a:rPr lang="en-US" dirty="0" err="1"/>
              <a:t>txns</a:t>
            </a:r>
            <a:r>
              <a:rPr lang="en-US" dirty="0"/>
              <a:t>.</a:t>
            </a:r>
          </a:p>
          <a:p>
            <a:endParaRPr lang="en-US" sz="1200" dirty="0"/>
          </a:p>
          <a:p>
            <a:r>
              <a:rPr lang="en-US" b="1" i="1" dirty="0"/>
              <a:t>Are there faster algorithms to figure this out other than transposing operations?</a:t>
            </a:r>
          </a:p>
          <a:p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9B132D03-7B8B-1ABD-D0F7-CD050052D9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97DD1AB5-42BA-4E8A-BFEE-435884E16AAB}" type="slidenum">
              <a:rPr lang="en-US" smtClean="0"/>
              <a:pPr algn="r"/>
              <a:t>57</a:t>
            </a:fld>
            <a:endParaRPr lang="en-US" dirty="0"/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id="{01C89265-A7B1-4B58-D208-9B3D3E7A39E6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-7146"/>
            <a:ext cx="457181" cy="597694"/>
            <a:chOff x="8508581" y="-9527"/>
            <a:chExt cx="609624" cy="796925"/>
          </a:xfrm>
          <a:solidFill>
            <a:schemeClr val="accent1"/>
          </a:solidFill>
        </p:grpSpPr>
        <p:sp>
          <p:nvSpPr>
            <p:cNvPr id="3" name="Chevron 7">
              <a:extLst>
                <a:ext uri="{FF2B5EF4-FFF2-40B4-BE49-F238E27FC236}">
                  <a16:creationId xmlns:a16="http://schemas.microsoft.com/office/drawing/2014/main" id="{505C93F4-1BEB-A6C1-D1E1-1B435FF16759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8414930" y="84124"/>
              <a:ext cx="796925" cy="609624"/>
            </a:xfrm>
            <a:custGeom>
              <a:avLst/>
              <a:gdLst>
                <a:gd name="T0" fmla="*/ 0 w 619125"/>
                <a:gd name="T1" fmla="*/ 0 h 609600"/>
                <a:gd name="T2" fmla="*/ 614368 w 619125"/>
                <a:gd name="T3" fmla="*/ 2 h 609600"/>
                <a:gd name="T4" fmla="*/ 619125 w 619125"/>
                <a:gd name="T5" fmla="*/ 2578 h 609600"/>
                <a:gd name="T6" fmla="*/ 0 w 619125"/>
                <a:gd name="T7" fmla="*/ 2578 h 609600"/>
                <a:gd name="T8" fmla="*/ 171450 w 619125"/>
                <a:gd name="T9" fmla="*/ 1249 h 609600"/>
                <a:gd name="T10" fmla="*/ 0 w 619125"/>
                <a:gd name="T11" fmla="*/ 0 h 609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19125" h="609600">
                  <a:moveTo>
                    <a:pt x="0" y="0"/>
                  </a:moveTo>
                  <a:lnTo>
                    <a:pt x="614368" y="6"/>
                  </a:lnTo>
                  <a:cubicBezTo>
                    <a:pt x="615954" y="203204"/>
                    <a:pt x="617539" y="406402"/>
                    <a:pt x="619125" y="609600"/>
                  </a:cubicBezTo>
                  <a:lnTo>
                    <a:pt x="0" y="609600"/>
                  </a:lnTo>
                  <a:lnTo>
                    <a:pt x="171450" y="29527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8575" cap="flat" cmpd="sng" algn="ctr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triangle" w="med" len="med"/>
                </a14:hiddenLine>
              </a:ext>
            </a:extLst>
          </p:spPr>
          <p:txBody>
            <a:bodyPr wrap="none" anchor="ctr"/>
            <a:lstStyle/>
            <a:p>
              <a:endParaRPr lang="en-US" sz="1600">
                <a:latin typeface="Proxima Nova Rg" panose="02000506030000020004" pitchFamily="50" charset="0"/>
              </a:endParaRPr>
            </a:p>
          </p:txBody>
        </p:sp>
        <p:sp>
          <p:nvSpPr>
            <p:cNvPr id="4" name="TextBox 8">
              <a:extLst>
                <a:ext uri="{FF2B5EF4-FFF2-40B4-BE49-F238E27FC236}">
                  <a16:creationId xmlns:a16="http://schemas.microsoft.com/office/drawing/2014/main" id="{59D603D4-6B1D-A860-7AB0-3495D908AE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33571" y="0"/>
              <a:ext cx="559650" cy="57451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u="none" dirty="0">
                  <a:solidFill>
                    <a:schemeClr val="bg1"/>
                  </a:solidFill>
                  <a:latin typeface="Lato Black" panose="020F0A02020204030203" pitchFamily="34" charset="0"/>
                </a:rPr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856554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u="sng" dirty="0"/>
              <a:t>transaction</a:t>
            </a:r>
            <a:r>
              <a:rPr lang="en-US" dirty="0"/>
              <a:t> is the execution of a sequence of one or more operations (e.g., SQL queries) on a database to perform some higher-level function.</a:t>
            </a:r>
          </a:p>
          <a:p>
            <a:endParaRPr lang="en-US" sz="1200" dirty="0"/>
          </a:p>
          <a:p>
            <a:r>
              <a:rPr lang="en-US" dirty="0"/>
              <a:t>It is the basic unit of change in a DBMS:</a:t>
            </a:r>
          </a:p>
          <a:p>
            <a:pPr lvl="1"/>
            <a:r>
              <a:rPr lang="en-US" dirty="0"/>
              <a:t>Partial transactions are not allowed! In other words, the semantics that the application is protecting is encapsulated by Begin and End transaction calls.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7527DB90-BC2F-137B-FB17-7B784C705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97DD1AB5-42BA-4E8A-BFEE-435884E16AAB}" type="slidenum">
              <a:rPr lang="en-US" smtClean="0"/>
              <a:pPr algn="r"/>
              <a:t>58</a:t>
            </a:fld>
            <a:endParaRPr lang="en-US" dirty="0"/>
          </a:p>
        </p:txBody>
      </p:sp>
      <p:sp>
        <p:nvSpPr>
          <p:cNvPr id="3" name="AutoShape 26">
            <a:extLst>
              <a:ext uri="{FF2B5EF4-FFF2-40B4-BE49-F238E27FC236}">
                <a16:creationId xmlns:a16="http://schemas.microsoft.com/office/drawing/2014/main" id="{8598CB77-3A68-1A35-678E-265422523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1047750"/>
            <a:ext cx="1828800" cy="2795637"/>
          </a:xfrm>
          <a:prstGeom prst="flowChartProcess">
            <a:avLst/>
          </a:prstGeom>
          <a:solidFill>
            <a:srgbClr val="E4F3FE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/>
              <a:t>Begin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   Read</a:t>
            </a:r>
            <a:r>
              <a:rPr lang="en-US" sz="2000" b="0" dirty="0"/>
              <a:t> (A);</a:t>
            </a:r>
          </a:p>
          <a:p>
            <a:pPr>
              <a:lnSpc>
                <a:spcPct val="110000"/>
              </a:lnSpc>
            </a:pPr>
            <a:r>
              <a:rPr lang="en-US" sz="2000" b="0" dirty="0"/>
              <a:t>   A = A – 25;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   Write</a:t>
            </a:r>
            <a:r>
              <a:rPr lang="en-US" sz="2000" b="0" dirty="0"/>
              <a:t> (A);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   Read</a:t>
            </a:r>
            <a:r>
              <a:rPr lang="en-US" sz="2000" b="0" dirty="0"/>
              <a:t> (B);</a:t>
            </a:r>
          </a:p>
          <a:p>
            <a:pPr>
              <a:lnSpc>
                <a:spcPct val="110000"/>
              </a:lnSpc>
            </a:pPr>
            <a:r>
              <a:rPr lang="en-US" sz="2000" b="0" dirty="0"/>
              <a:t>   B = B + 25;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   Write</a:t>
            </a:r>
            <a:r>
              <a:rPr lang="en-US" sz="2000" b="0" dirty="0"/>
              <a:t> (B);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Commit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115025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 EXAMPLE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Move $100 from Andy's bank account to his bookie's account.</a:t>
            </a:r>
          </a:p>
          <a:p>
            <a:endParaRPr lang="en-US" sz="1200" dirty="0"/>
          </a:p>
          <a:p>
            <a:r>
              <a:rPr lang="en-US" dirty="0"/>
              <a:t>Transaction:</a:t>
            </a:r>
          </a:p>
          <a:p>
            <a:pPr lvl="1"/>
            <a:r>
              <a:rPr lang="en-US" dirty="0"/>
              <a:t>Check whether Andy has $100.</a:t>
            </a:r>
          </a:p>
          <a:p>
            <a:pPr lvl="1"/>
            <a:r>
              <a:rPr lang="en-US" dirty="0"/>
              <a:t>Deduct $100 from his account.</a:t>
            </a:r>
          </a:p>
          <a:p>
            <a:pPr lvl="1"/>
            <a:r>
              <a:rPr lang="en-US" dirty="0"/>
              <a:t>Add $100 to his bookie's account.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E0104B10-F369-9656-7554-CAC76F3F27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97DD1AB5-42BA-4E8A-BFEE-435884E16AAB}" type="slidenum">
              <a:rPr lang="en-US" smtClean="0"/>
              <a:pPr algn="r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56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Strawman System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Execute each </a:t>
            </a:r>
            <a:r>
              <a:rPr lang="en-US" dirty="0" err="1"/>
              <a:t>txn</a:t>
            </a:r>
            <a:r>
              <a:rPr lang="en-US" dirty="0"/>
              <a:t> one-by-one (i.e., serial order) as they arrive at the DBMS.</a:t>
            </a:r>
          </a:p>
          <a:p>
            <a:pPr lvl="1"/>
            <a:r>
              <a:rPr lang="en-US" dirty="0"/>
              <a:t>One and only one </a:t>
            </a:r>
            <a:r>
              <a:rPr lang="en-US" dirty="0" err="1"/>
              <a:t>txn</a:t>
            </a:r>
            <a:r>
              <a:rPr lang="en-US" dirty="0"/>
              <a:t> can be running simultaneously in the DBMS.</a:t>
            </a:r>
          </a:p>
          <a:p>
            <a:endParaRPr lang="en-US" sz="1200" dirty="0"/>
          </a:p>
          <a:p>
            <a:r>
              <a:rPr lang="en-US" dirty="0"/>
              <a:t>Before a </a:t>
            </a:r>
            <a:r>
              <a:rPr lang="en-US" dirty="0" err="1"/>
              <a:t>txn</a:t>
            </a:r>
            <a:r>
              <a:rPr lang="en-US" dirty="0"/>
              <a:t> starts, copy the entire database to a new file and make all changes to that file.</a:t>
            </a:r>
          </a:p>
          <a:p>
            <a:pPr lvl="1"/>
            <a:r>
              <a:rPr lang="en-US" dirty="0"/>
              <a:t>If the </a:t>
            </a:r>
            <a:r>
              <a:rPr lang="en-US" dirty="0" err="1"/>
              <a:t>txn</a:t>
            </a:r>
            <a:r>
              <a:rPr lang="en-US" dirty="0"/>
              <a:t> completes successfully, overwrite the original file with the new one.</a:t>
            </a:r>
          </a:p>
          <a:p>
            <a:pPr lvl="1"/>
            <a:r>
              <a:rPr lang="en-US" dirty="0"/>
              <a:t>If the </a:t>
            </a:r>
            <a:r>
              <a:rPr lang="en-US" dirty="0" err="1"/>
              <a:t>txn</a:t>
            </a:r>
            <a:r>
              <a:rPr lang="en-US" dirty="0"/>
              <a:t> fails, just remove the dirty copy.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CDB82E8D-B031-419E-9068-FAF6585B8881}" type="slidenum">
              <a:rPr lang="en-US" smtClean="0"/>
              <a:pPr algn="r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96113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Hard to ensure correctness…</a:t>
            </a:r>
          </a:p>
          <a:p>
            <a:pPr lvl="1"/>
            <a:r>
              <a:rPr lang="en-US" dirty="0"/>
              <a:t>What happens if Andy only has $100 and tries to pay off two promotors at the same time?</a:t>
            </a:r>
          </a:p>
          <a:p>
            <a:pPr lvl="1"/>
            <a:endParaRPr lang="en-US" dirty="0"/>
          </a:p>
          <a:p>
            <a:r>
              <a:rPr lang="en-US" b="1" dirty="0"/>
              <a:t>Hard to execute quickly…</a:t>
            </a:r>
          </a:p>
          <a:p>
            <a:pPr lvl="1"/>
            <a:r>
              <a:rPr lang="en-US" dirty="0"/>
              <a:t>What happens if Andy tries to pay off his gambling debts at the exact same time?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A9E0B67F-21B6-9093-58F6-330AABB8F7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97DD1AB5-42BA-4E8A-BFEE-435884E16AAB}" type="slidenum">
              <a:rPr lang="en-US" smtClean="0"/>
              <a:pPr algn="r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5449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both change the same record in a table at the same time.</a:t>
            </a:r>
            <a:br>
              <a:rPr lang="en-US" dirty="0"/>
            </a:br>
            <a:r>
              <a:rPr lang="en-US" b="1" i="1" dirty="0"/>
              <a:t>How to avoid race condition?</a:t>
            </a:r>
          </a:p>
          <a:p>
            <a:endParaRPr lang="en-US" dirty="0"/>
          </a:p>
          <a:p>
            <a:r>
              <a:rPr lang="en-US" dirty="0"/>
              <a:t>You transfer $100 between bank accounts but there is a power failure.</a:t>
            </a:r>
            <a:br>
              <a:rPr lang="en-US" dirty="0"/>
            </a:br>
            <a:r>
              <a:rPr lang="en-US" b="1" i="1" dirty="0"/>
              <a:t>What is the correct database state?</a:t>
            </a:r>
          </a:p>
          <a:p>
            <a:endParaRPr lang="en-US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166E1064-751E-D8C9-6B85-638B85D4F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97DD1AB5-42BA-4E8A-BFEE-435884E16AAB}" type="slidenum">
              <a:rPr lang="en-US" smtClean="0"/>
              <a:pPr algn="r"/>
              <a:t>61</a:t>
            </a:fld>
            <a:endParaRPr lang="en-US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903119" y="1352550"/>
            <a:ext cx="2616994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 u="none" dirty="0">
                <a:solidFill>
                  <a:srgbClr val="EF3E42"/>
                </a:solidFill>
                <a:latin typeface="Lato" panose="020F0502020204030203" pitchFamily="34" charset="0"/>
              </a:rPr>
              <a:t>Lost Updates</a:t>
            </a:r>
          </a:p>
          <a:p>
            <a:pPr>
              <a:lnSpc>
                <a:spcPct val="90000"/>
              </a:lnSpc>
            </a:pPr>
            <a:r>
              <a:rPr lang="en-US" sz="2000" u="none" dirty="0">
                <a:solidFill>
                  <a:srgbClr val="EF3E42"/>
                </a:solidFill>
                <a:latin typeface="Lato" panose="020F0502020204030203" pitchFamily="34" charset="0"/>
              </a:rPr>
              <a:t>Concurrency Control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903119" y="2745153"/>
            <a:ext cx="2616994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 u="none" dirty="0">
                <a:solidFill>
                  <a:srgbClr val="EF3E42"/>
                </a:solidFill>
                <a:latin typeface="Lato" panose="020F0502020204030203" pitchFamily="34" charset="0"/>
              </a:rPr>
              <a:t>Durability</a:t>
            </a:r>
            <a:endParaRPr lang="en-US" u="none" dirty="0">
              <a:solidFill>
                <a:srgbClr val="EF3E42"/>
              </a:solidFill>
              <a:latin typeface="Lato" panose="020F0502020204030203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000" u="none" dirty="0">
                <a:solidFill>
                  <a:srgbClr val="EF3E42"/>
                </a:solidFill>
                <a:latin typeface="Lato" panose="020F0502020204030203" pitchFamily="34" charset="0"/>
              </a:rPr>
              <a:t>Recovery</a:t>
            </a:r>
          </a:p>
        </p:txBody>
      </p:sp>
      <p:sp>
        <p:nvSpPr>
          <p:cNvPr id="10" name="Right Arrow 6"/>
          <p:cNvSpPr>
            <a:spLocks noChangeArrowheads="1"/>
          </p:cNvSpPr>
          <p:nvPr/>
        </p:nvSpPr>
        <p:spPr bwMode="auto">
          <a:xfrm rot="10800000">
            <a:off x="5181600" y="1439208"/>
            <a:ext cx="519113" cy="408384"/>
          </a:xfrm>
          <a:prstGeom prst="rightArrow">
            <a:avLst>
              <a:gd name="adj1" fmla="val 50000"/>
              <a:gd name="adj2" fmla="val 50052"/>
            </a:avLst>
          </a:prstGeom>
          <a:solidFill>
            <a:srgbClr val="EF3E42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sp>
        <p:nvSpPr>
          <p:cNvPr id="11" name="Right Arrow 6"/>
          <p:cNvSpPr>
            <a:spLocks noChangeArrowheads="1"/>
          </p:cNvSpPr>
          <p:nvPr/>
        </p:nvSpPr>
        <p:spPr bwMode="auto">
          <a:xfrm rot="10800000">
            <a:off x="5181600" y="2831810"/>
            <a:ext cx="519113" cy="408384"/>
          </a:xfrm>
          <a:prstGeom prst="rightArrow">
            <a:avLst>
              <a:gd name="adj1" fmla="val 50000"/>
              <a:gd name="adj2" fmla="val 50052"/>
            </a:avLst>
          </a:prstGeom>
          <a:solidFill>
            <a:srgbClr val="EF3E42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93590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F8E2AC-F2D9-4F1A-A3D6-308BE100E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CONSISTENCY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01B144-E70C-4370-8EBD-A6A4502E1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“world” represented by the database is </a:t>
            </a:r>
            <a:r>
              <a:rPr lang="en-US" u="sng" dirty="0"/>
              <a:t>logically</a:t>
            </a:r>
            <a:r>
              <a:rPr lang="en-US" dirty="0"/>
              <a:t> correct. All questions asked about the data are given </a:t>
            </a:r>
            <a:r>
              <a:rPr lang="en-US" u="sng" dirty="0"/>
              <a:t>logically</a:t>
            </a:r>
            <a:r>
              <a:rPr lang="en-US" dirty="0"/>
              <a:t> correct answers.</a:t>
            </a:r>
          </a:p>
          <a:p>
            <a:endParaRPr lang="en-US" dirty="0"/>
          </a:p>
          <a:p>
            <a:r>
              <a:rPr lang="en-US" b="1" dirty="0"/>
              <a:t>Database Consistency</a:t>
            </a:r>
          </a:p>
          <a:p>
            <a:r>
              <a:rPr lang="en-US" b="1" dirty="0"/>
              <a:t>Transaction Consistency</a:t>
            </a:r>
          </a:p>
          <a:p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FE69146-4F8E-BEB3-DE73-3EAC28FC79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97DD1AB5-42BA-4E8A-BFEE-435884E16AAB}" type="slidenum">
              <a:rPr lang="en-US" smtClean="0"/>
              <a:pPr algn="r"/>
              <a:t>62</a:t>
            </a:fld>
            <a:endParaRPr lang="en-US" dirty="0"/>
          </a:p>
        </p:txBody>
      </p:sp>
      <p:grpSp>
        <p:nvGrpSpPr>
          <p:cNvPr id="11" name="Group 9">
            <a:extLst>
              <a:ext uri="{FF2B5EF4-FFF2-40B4-BE49-F238E27FC236}">
                <a16:creationId xmlns:a16="http://schemas.microsoft.com/office/drawing/2014/main" id="{C2004564-B3BE-66E9-20EB-4EE31C6EC5CC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-7146"/>
            <a:ext cx="457181" cy="597694"/>
            <a:chOff x="8508581" y="-9527"/>
            <a:chExt cx="609624" cy="796925"/>
          </a:xfrm>
          <a:solidFill>
            <a:schemeClr val="accent1"/>
          </a:solidFill>
        </p:grpSpPr>
        <p:sp>
          <p:nvSpPr>
            <p:cNvPr id="12" name="Chevron 7">
              <a:extLst>
                <a:ext uri="{FF2B5EF4-FFF2-40B4-BE49-F238E27FC236}">
                  <a16:creationId xmlns:a16="http://schemas.microsoft.com/office/drawing/2014/main" id="{25F13655-5401-11F4-8B0C-E820F38202A7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8414930" y="84124"/>
              <a:ext cx="796925" cy="609624"/>
            </a:xfrm>
            <a:custGeom>
              <a:avLst/>
              <a:gdLst>
                <a:gd name="T0" fmla="*/ 0 w 619125"/>
                <a:gd name="T1" fmla="*/ 0 h 609600"/>
                <a:gd name="T2" fmla="*/ 614368 w 619125"/>
                <a:gd name="T3" fmla="*/ 2 h 609600"/>
                <a:gd name="T4" fmla="*/ 619125 w 619125"/>
                <a:gd name="T5" fmla="*/ 2578 h 609600"/>
                <a:gd name="T6" fmla="*/ 0 w 619125"/>
                <a:gd name="T7" fmla="*/ 2578 h 609600"/>
                <a:gd name="T8" fmla="*/ 171450 w 619125"/>
                <a:gd name="T9" fmla="*/ 1249 h 609600"/>
                <a:gd name="T10" fmla="*/ 0 w 619125"/>
                <a:gd name="T11" fmla="*/ 0 h 609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19125" h="609600">
                  <a:moveTo>
                    <a:pt x="0" y="0"/>
                  </a:moveTo>
                  <a:lnTo>
                    <a:pt x="614368" y="6"/>
                  </a:lnTo>
                  <a:cubicBezTo>
                    <a:pt x="615954" y="203204"/>
                    <a:pt x="617539" y="406402"/>
                    <a:pt x="619125" y="609600"/>
                  </a:cubicBezTo>
                  <a:lnTo>
                    <a:pt x="0" y="609600"/>
                  </a:lnTo>
                  <a:lnTo>
                    <a:pt x="171450" y="29527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8575" cap="flat" cmpd="sng" algn="ctr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triangle" w="med" len="med"/>
                </a14:hiddenLine>
              </a:ext>
            </a:extLst>
          </p:spPr>
          <p:txBody>
            <a:bodyPr wrap="none" anchor="ctr"/>
            <a:lstStyle/>
            <a:p>
              <a:endParaRPr lang="en-US" sz="1600">
                <a:latin typeface="Proxima Nova Rg" panose="02000506030000020004" pitchFamily="50" charset="0"/>
              </a:endParaRPr>
            </a:p>
          </p:txBody>
        </p:sp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49FF0490-C97F-7580-6863-A443D4D75B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33571" y="0"/>
              <a:ext cx="559650" cy="57451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u="none" dirty="0">
                  <a:solidFill>
                    <a:schemeClr val="bg1"/>
                  </a:solidFill>
                  <a:latin typeface="Lato Black" panose="020F0A02020204030203" pitchFamily="34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233299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CONSISTENCY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database accurately models the real world and follows integrity constraints.</a:t>
            </a:r>
          </a:p>
          <a:p>
            <a:endParaRPr lang="en-US" sz="1200" dirty="0"/>
          </a:p>
          <a:p>
            <a:r>
              <a:rPr lang="en-US" dirty="0"/>
              <a:t>Transactions in the future see the effects of transactions committed in the past inside of the database.</a:t>
            </a:r>
          </a:p>
          <a:p>
            <a:endParaRPr lang="en-US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E8E0E0EE-4F9B-0E17-31B7-E1B8B87AE5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97DD1AB5-42BA-4E8A-BFEE-435884E16AAB}" type="slidenum">
              <a:rPr lang="en-US" smtClean="0"/>
              <a:pPr algn="r"/>
              <a:t>63</a:t>
            </a:fld>
            <a:endParaRPr lang="en-US" dirty="0"/>
          </a:p>
        </p:txBody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id="{61F3F91E-CADE-44D1-B822-6D4E1855C000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-7146"/>
            <a:ext cx="457181" cy="597694"/>
            <a:chOff x="8508581" y="-9527"/>
            <a:chExt cx="609624" cy="796925"/>
          </a:xfrm>
          <a:solidFill>
            <a:schemeClr val="accent1"/>
          </a:solidFill>
        </p:grpSpPr>
        <p:sp>
          <p:nvSpPr>
            <p:cNvPr id="7" name="Chevron 7">
              <a:extLst>
                <a:ext uri="{FF2B5EF4-FFF2-40B4-BE49-F238E27FC236}">
                  <a16:creationId xmlns:a16="http://schemas.microsoft.com/office/drawing/2014/main" id="{B4BFB581-FA8A-90EC-2C9F-32264AF482F7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8414930" y="84124"/>
              <a:ext cx="796925" cy="609624"/>
            </a:xfrm>
            <a:custGeom>
              <a:avLst/>
              <a:gdLst>
                <a:gd name="T0" fmla="*/ 0 w 619125"/>
                <a:gd name="T1" fmla="*/ 0 h 609600"/>
                <a:gd name="T2" fmla="*/ 614368 w 619125"/>
                <a:gd name="T3" fmla="*/ 2 h 609600"/>
                <a:gd name="T4" fmla="*/ 619125 w 619125"/>
                <a:gd name="T5" fmla="*/ 2578 h 609600"/>
                <a:gd name="T6" fmla="*/ 0 w 619125"/>
                <a:gd name="T7" fmla="*/ 2578 h 609600"/>
                <a:gd name="T8" fmla="*/ 171450 w 619125"/>
                <a:gd name="T9" fmla="*/ 1249 h 609600"/>
                <a:gd name="T10" fmla="*/ 0 w 619125"/>
                <a:gd name="T11" fmla="*/ 0 h 609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19125" h="609600">
                  <a:moveTo>
                    <a:pt x="0" y="0"/>
                  </a:moveTo>
                  <a:lnTo>
                    <a:pt x="614368" y="6"/>
                  </a:lnTo>
                  <a:cubicBezTo>
                    <a:pt x="615954" y="203204"/>
                    <a:pt x="617539" y="406402"/>
                    <a:pt x="619125" y="609600"/>
                  </a:cubicBezTo>
                  <a:lnTo>
                    <a:pt x="0" y="609600"/>
                  </a:lnTo>
                  <a:lnTo>
                    <a:pt x="171450" y="29527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8575" cap="flat" cmpd="sng" algn="ctr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triangle" w="med" len="med"/>
                </a14:hiddenLine>
              </a:ext>
            </a:extLst>
          </p:spPr>
          <p:txBody>
            <a:bodyPr wrap="none" anchor="ctr"/>
            <a:lstStyle/>
            <a:p>
              <a:endParaRPr lang="en-US" sz="1600">
                <a:latin typeface="Proxima Nova Rg" panose="02000506030000020004" pitchFamily="50" charset="0"/>
              </a:endParaRPr>
            </a:p>
          </p:txBody>
        </p:sp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7C633B16-1422-5E81-BE0D-88D988CBCD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33571" y="0"/>
              <a:ext cx="559650" cy="57451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u="none" dirty="0">
                  <a:solidFill>
                    <a:schemeClr val="bg1"/>
                  </a:solidFill>
                  <a:latin typeface="Lato Black" panose="020F0A02020204030203" pitchFamily="34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066871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 CONSISTENCY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database is consistent before the transaction starts (running alone), it will also be consistent after.</a:t>
            </a:r>
          </a:p>
          <a:p>
            <a:endParaRPr lang="en-US" sz="1200" dirty="0"/>
          </a:p>
          <a:p>
            <a:r>
              <a:rPr lang="en-US" dirty="0"/>
              <a:t>Transaction consistency is the application’s responsibility. DBMS cannot control this.</a:t>
            </a:r>
          </a:p>
          <a:p>
            <a:pPr lvl="1"/>
            <a:r>
              <a:rPr lang="en-US" dirty="0"/>
              <a:t>We won’t discuss this issue further…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00F4C057-E697-C4AA-6FDC-F3697121A0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97DD1AB5-42BA-4E8A-BFEE-435884E16AAB}" type="slidenum">
              <a:rPr lang="en-US" smtClean="0"/>
              <a:pPr algn="r"/>
              <a:t>64</a:t>
            </a:fld>
            <a:endParaRPr lang="en-US" dirty="0"/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id="{FACF85F7-79ED-3F8E-29D0-8D75CF566AB9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-7146"/>
            <a:ext cx="457181" cy="597694"/>
            <a:chOff x="8508581" y="-9527"/>
            <a:chExt cx="609624" cy="796925"/>
          </a:xfrm>
          <a:solidFill>
            <a:schemeClr val="accent1"/>
          </a:solidFill>
        </p:grpSpPr>
        <p:sp>
          <p:nvSpPr>
            <p:cNvPr id="3" name="Chevron 7">
              <a:extLst>
                <a:ext uri="{FF2B5EF4-FFF2-40B4-BE49-F238E27FC236}">
                  <a16:creationId xmlns:a16="http://schemas.microsoft.com/office/drawing/2014/main" id="{D8BB67C4-4013-51B8-F232-739EEA748C7E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8414930" y="84124"/>
              <a:ext cx="796925" cy="609624"/>
            </a:xfrm>
            <a:custGeom>
              <a:avLst/>
              <a:gdLst>
                <a:gd name="T0" fmla="*/ 0 w 619125"/>
                <a:gd name="T1" fmla="*/ 0 h 609600"/>
                <a:gd name="T2" fmla="*/ 614368 w 619125"/>
                <a:gd name="T3" fmla="*/ 2 h 609600"/>
                <a:gd name="T4" fmla="*/ 619125 w 619125"/>
                <a:gd name="T5" fmla="*/ 2578 h 609600"/>
                <a:gd name="T6" fmla="*/ 0 w 619125"/>
                <a:gd name="T7" fmla="*/ 2578 h 609600"/>
                <a:gd name="T8" fmla="*/ 171450 w 619125"/>
                <a:gd name="T9" fmla="*/ 1249 h 609600"/>
                <a:gd name="T10" fmla="*/ 0 w 619125"/>
                <a:gd name="T11" fmla="*/ 0 h 609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19125" h="609600">
                  <a:moveTo>
                    <a:pt x="0" y="0"/>
                  </a:moveTo>
                  <a:lnTo>
                    <a:pt x="614368" y="6"/>
                  </a:lnTo>
                  <a:cubicBezTo>
                    <a:pt x="615954" y="203204"/>
                    <a:pt x="617539" y="406402"/>
                    <a:pt x="619125" y="609600"/>
                  </a:cubicBezTo>
                  <a:lnTo>
                    <a:pt x="0" y="609600"/>
                  </a:lnTo>
                  <a:lnTo>
                    <a:pt x="171450" y="29527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8575" cap="flat" cmpd="sng" algn="ctr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triangle" w="med" len="med"/>
                </a14:hiddenLine>
              </a:ext>
            </a:extLst>
          </p:spPr>
          <p:txBody>
            <a:bodyPr wrap="none" anchor="ctr"/>
            <a:lstStyle/>
            <a:p>
              <a:endParaRPr lang="en-US" sz="1600">
                <a:latin typeface="Proxima Nova Rg" panose="02000506030000020004" pitchFamily="50" charset="0"/>
              </a:endParaRPr>
            </a:p>
          </p:txBody>
        </p:sp>
        <p:sp>
          <p:nvSpPr>
            <p:cNvPr id="4" name="TextBox 8">
              <a:extLst>
                <a:ext uri="{FF2B5EF4-FFF2-40B4-BE49-F238E27FC236}">
                  <a16:creationId xmlns:a16="http://schemas.microsoft.com/office/drawing/2014/main" id="{5CB6CF9A-2364-465B-0399-F9C9B1C163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33571" y="0"/>
              <a:ext cx="559650" cy="57451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u="none" dirty="0">
                  <a:solidFill>
                    <a:schemeClr val="bg1"/>
                  </a:solidFill>
                  <a:latin typeface="Lato Black" panose="020F0A02020204030203" pitchFamily="34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11151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ATOMICITY OF TRANSACTIONS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Scenario #1:</a:t>
            </a:r>
          </a:p>
          <a:p>
            <a:pPr lvl="1"/>
            <a:r>
              <a:rPr lang="en-US" dirty="0"/>
              <a:t>We take $25 out of an account, but then the DBMS aborts the </a:t>
            </a:r>
            <a:r>
              <a:rPr lang="en-US" dirty="0" err="1"/>
              <a:t>txn</a:t>
            </a:r>
            <a:r>
              <a:rPr lang="en-US" dirty="0"/>
              <a:t> before we transfer it.</a:t>
            </a:r>
          </a:p>
          <a:p>
            <a:endParaRPr lang="en-US" sz="1200" dirty="0"/>
          </a:p>
          <a:p>
            <a:r>
              <a:rPr lang="en-US" b="1" dirty="0"/>
              <a:t>Scenario #2:</a:t>
            </a:r>
          </a:p>
          <a:p>
            <a:pPr lvl="1"/>
            <a:r>
              <a:rPr lang="en-US" dirty="0"/>
              <a:t>We take $25 out of an account, but then there is a power failure before we transfer it.</a:t>
            </a:r>
          </a:p>
          <a:p>
            <a:endParaRPr lang="en-US" sz="1200" dirty="0"/>
          </a:p>
          <a:p>
            <a:r>
              <a:rPr lang="en-US" b="1" i="1" dirty="0"/>
              <a:t>What should be the correct state of the account after both </a:t>
            </a:r>
            <a:r>
              <a:rPr lang="en-US" b="1" i="1" dirty="0" err="1"/>
              <a:t>txns</a:t>
            </a:r>
            <a:r>
              <a:rPr lang="en-US" b="1" i="1" dirty="0"/>
              <a:t> abort?</a:t>
            </a:r>
          </a:p>
          <a:p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26F248FC-585E-72B3-C554-0FDE83041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97DD1AB5-42BA-4E8A-BFEE-435884E16AAB}" type="slidenum">
              <a:rPr lang="en-US" smtClean="0"/>
              <a:pPr algn="r"/>
              <a:t>65</a:t>
            </a:fld>
            <a:endParaRPr lang="en-US" dirty="0"/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id="{149F825D-25E6-8C8C-E493-2FD7EA7B1207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-7146"/>
            <a:ext cx="457181" cy="597694"/>
            <a:chOff x="8508581" y="-9527"/>
            <a:chExt cx="609624" cy="796925"/>
          </a:xfrm>
        </p:grpSpPr>
        <p:sp>
          <p:nvSpPr>
            <p:cNvPr id="3" name="Chevron 7">
              <a:extLst>
                <a:ext uri="{FF2B5EF4-FFF2-40B4-BE49-F238E27FC236}">
                  <a16:creationId xmlns:a16="http://schemas.microsoft.com/office/drawing/2014/main" id="{9314A1F4-C875-FF8B-5D67-F05D1E92AE4B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8414930" y="84124"/>
              <a:ext cx="796925" cy="609624"/>
            </a:xfrm>
            <a:custGeom>
              <a:avLst/>
              <a:gdLst>
                <a:gd name="T0" fmla="*/ 0 w 619125"/>
                <a:gd name="T1" fmla="*/ 0 h 609600"/>
                <a:gd name="T2" fmla="*/ 614368 w 619125"/>
                <a:gd name="T3" fmla="*/ 2 h 609600"/>
                <a:gd name="T4" fmla="*/ 619125 w 619125"/>
                <a:gd name="T5" fmla="*/ 2578 h 609600"/>
                <a:gd name="T6" fmla="*/ 0 w 619125"/>
                <a:gd name="T7" fmla="*/ 2578 h 609600"/>
                <a:gd name="T8" fmla="*/ 171450 w 619125"/>
                <a:gd name="T9" fmla="*/ 1249 h 609600"/>
                <a:gd name="T10" fmla="*/ 0 w 619125"/>
                <a:gd name="T11" fmla="*/ 0 h 609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19125" h="609600">
                  <a:moveTo>
                    <a:pt x="0" y="0"/>
                  </a:moveTo>
                  <a:lnTo>
                    <a:pt x="614368" y="6"/>
                  </a:lnTo>
                  <a:cubicBezTo>
                    <a:pt x="615954" y="203204"/>
                    <a:pt x="617539" y="406402"/>
                    <a:pt x="619125" y="609600"/>
                  </a:cubicBezTo>
                  <a:lnTo>
                    <a:pt x="0" y="609600"/>
                  </a:lnTo>
                  <a:lnTo>
                    <a:pt x="171450" y="2952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cap="flat" cmpd="sng" algn="ctr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triangle" w="med" len="med"/>
                </a14:hiddenLine>
              </a:ext>
            </a:extLst>
          </p:spPr>
          <p:txBody>
            <a:bodyPr wrap="none" anchor="ctr"/>
            <a:lstStyle/>
            <a:p>
              <a:endParaRPr lang="en-US" sz="1600">
                <a:latin typeface="Proxima Nova Rg" panose="02000506030000020004" pitchFamily="50" charset="0"/>
              </a:endParaRPr>
            </a:p>
          </p:txBody>
        </p:sp>
        <p:sp>
          <p:nvSpPr>
            <p:cNvPr id="4" name="TextBox 8">
              <a:extLst>
                <a:ext uri="{FF2B5EF4-FFF2-40B4-BE49-F238E27FC236}">
                  <a16:creationId xmlns:a16="http://schemas.microsoft.com/office/drawing/2014/main" id="{A9833798-78AB-18AE-4833-11BCB62260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33571" y="0"/>
              <a:ext cx="559650" cy="574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u="none" dirty="0">
                  <a:solidFill>
                    <a:schemeClr val="bg1"/>
                  </a:solidFill>
                  <a:latin typeface="Lato Black" panose="020F0A02020204030203" pitchFamily="34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841179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30">
            <a:extLst>
              <a:ext uri="{FF2B5EF4-FFF2-40B4-BE49-F238E27FC236}">
                <a16:creationId xmlns:a16="http://schemas.microsoft.com/office/drawing/2014/main" id="{FB1268AA-A220-5E04-B5B6-3A5E592B8A23}"/>
              </a:ext>
            </a:extLst>
          </p:cNvPr>
          <p:cNvSpPr/>
          <p:nvPr/>
        </p:nvSpPr>
        <p:spPr bwMode="auto">
          <a:xfrm>
            <a:off x="5638800" y="1258878"/>
            <a:ext cx="2743200" cy="177165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noFill/>
            <a:prstDash val="sysDash"/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350">
              <a:latin typeface="Times New Roman" pitchFamily="-112" charset="0"/>
              <a:ea typeface="ＭＳ Ｐゴシック" charset="-128"/>
            </a:endParaRPr>
          </a:p>
        </p:txBody>
      </p:sp>
      <p:sp>
        <p:nvSpPr>
          <p:cNvPr id="33" name="Rounded Rectangle 37">
            <a:extLst>
              <a:ext uri="{FF2B5EF4-FFF2-40B4-BE49-F238E27FC236}">
                <a16:creationId xmlns:a16="http://schemas.microsoft.com/office/drawing/2014/main" id="{51B97B00-C90A-4E58-A021-1FEB92609DAB}"/>
              </a:ext>
            </a:extLst>
          </p:cNvPr>
          <p:cNvSpPr/>
          <p:nvPr/>
        </p:nvSpPr>
        <p:spPr bwMode="auto">
          <a:xfrm>
            <a:off x="1695451" y="1258878"/>
            <a:ext cx="2469356" cy="301752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noFill/>
            <a:prstDash val="sysDash"/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350">
              <a:latin typeface="Times New Roman" pitchFamily="-112" charset="0"/>
            </a:endParaRPr>
          </a:p>
        </p:txBody>
      </p:sp>
      <p:sp>
        <p:nvSpPr>
          <p:cNvPr id="28674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#2 – LOST UPDATE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15495356-2F49-5ABE-BB50-BC85E138BC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97DD1AB5-42BA-4E8A-BFEE-435884E16AAB}" type="slidenum">
              <a:rPr lang="en-US" smtClean="0"/>
              <a:pPr algn="r"/>
              <a:t>66</a:t>
            </a:fld>
            <a:endParaRPr lang="en-US" dirty="0"/>
          </a:p>
        </p:txBody>
      </p:sp>
      <p:grpSp>
        <p:nvGrpSpPr>
          <p:cNvPr id="28679" name="Group 35"/>
          <p:cNvGrpSpPr>
            <a:grpSpLocks/>
          </p:cNvGrpSpPr>
          <p:nvPr/>
        </p:nvGrpSpPr>
        <p:grpSpPr bwMode="auto">
          <a:xfrm>
            <a:off x="1829991" y="1658929"/>
            <a:ext cx="2188369" cy="2468880"/>
            <a:chOff x="914399" y="2209243"/>
            <a:chExt cx="2919331" cy="3292528"/>
          </a:xfrm>
        </p:grpSpPr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914399" y="2209243"/>
              <a:ext cx="1462842" cy="32925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BEGIN</a:t>
              </a: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R(A)</a:t>
              </a: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A = A-1</a:t>
              </a:r>
            </a:p>
            <a:p>
              <a:pPr eaLnBrk="0" hangingPunct="0">
                <a:lnSpc>
                  <a:spcPct val="90000"/>
                </a:lnSpc>
                <a:defRPr/>
              </a:pPr>
              <a:endParaRPr lang="en-US" sz="1600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  <a:p>
              <a:pPr eaLnBrk="0" hangingPunct="0">
                <a:lnSpc>
                  <a:spcPct val="90000"/>
                </a:lnSpc>
                <a:defRPr/>
              </a:pPr>
              <a:endParaRPr lang="en-US" sz="1600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  <a:p>
              <a:pPr eaLnBrk="0" hangingPunct="0">
                <a:lnSpc>
                  <a:spcPct val="90000"/>
                </a:lnSpc>
                <a:defRPr/>
              </a:pPr>
              <a:endParaRPr lang="en-US" sz="1600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  <a:p>
              <a:pPr eaLnBrk="0" hangingPunct="0">
                <a:lnSpc>
                  <a:spcPct val="90000"/>
                </a:lnSpc>
                <a:defRPr/>
              </a:pPr>
              <a:endParaRPr lang="en-US" sz="1600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W(A)</a:t>
              </a: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COMMIT</a:t>
              </a:r>
            </a:p>
          </p:txBody>
        </p:sp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2370888" y="2209243"/>
              <a:ext cx="1462842" cy="32925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BEGIN</a:t>
              </a:r>
            </a:p>
            <a:p>
              <a:pPr eaLnBrk="0" hangingPunct="0">
                <a:lnSpc>
                  <a:spcPct val="90000"/>
                </a:lnSpc>
                <a:defRPr/>
              </a:pPr>
              <a:endParaRPr lang="en-US" sz="1600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  <a:p>
              <a:pPr eaLnBrk="0" hangingPunct="0">
                <a:lnSpc>
                  <a:spcPct val="90000"/>
                </a:lnSpc>
                <a:defRPr/>
              </a:pPr>
              <a:endParaRPr lang="en-US" sz="1600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R(A)</a:t>
              </a: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A = A-1</a:t>
              </a: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W(A)</a:t>
              </a: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COMMIT</a:t>
              </a:r>
            </a:p>
          </p:txBody>
        </p:sp>
      </p:grpSp>
      <p:cxnSp>
        <p:nvCxnSpPr>
          <p:cNvPr id="21" name="Straight Arrow Connector 20"/>
          <p:cNvCxnSpPr>
            <a:cxnSpLocks noChangeShapeType="1"/>
            <a:stCxn id="19" idx="7"/>
            <a:endCxn id="20" idx="1"/>
          </p:cNvCxnSpPr>
          <p:nvPr/>
        </p:nvCxnSpPr>
        <p:spPr bwMode="auto">
          <a:xfrm rot="5400000" flipH="1" flipV="1">
            <a:off x="7012491" y="1173153"/>
            <a:ext cx="12700" cy="1595660"/>
          </a:xfrm>
          <a:prstGeom prst="curvedConnector3">
            <a:avLst>
              <a:gd name="adj1" fmla="val 2382126"/>
            </a:avLst>
          </a:prstGeom>
          <a:noFill/>
          <a:ln w="28575" algn="ctr">
            <a:solidFill>
              <a:schemeClr val="accent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Arrow Connector 20"/>
          <p:cNvCxnSpPr>
            <a:cxnSpLocks noChangeShapeType="1"/>
            <a:stCxn id="20" idx="3"/>
            <a:endCxn id="19" idx="5"/>
          </p:cNvCxnSpPr>
          <p:nvPr/>
        </p:nvCxnSpPr>
        <p:spPr bwMode="auto">
          <a:xfrm rot="5400000">
            <a:off x="7012491" y="1530118"/>
            <a:ext cx="12700" cy="1595660"/>
          </a:xfrm>
          <a:prstGeom prst="curvedConnector3">
            <a:avLst>
              <a:gd name="adj1" fmla="val 2382126"/>
            </a:avLst>
          </a:prstGeom>
          <a:noFill/>
          <a:ln w="28575" algn="ctr">
            <a:solidFill>
              <a:schemeClr val="accent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Oval 4"/>
          <p:cNvSpPr>
            <a:spLocks noChangeArrowheads="1"/>
          </p:cNvSpPr>
          <p:nvPr/>
        </p:nvSpPr>
        <p:spPr bwMode="auto">
          <a:xfrm>
            <a:off x="5783766" y="1897053"/>
            <a:ext cx="504825" cy="50482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rgbClr val="64646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T</a:t>
            </a:r>
            <a:r>
              <a:rPr lang="en-US" sz="2000" b="1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1</a:t>
            </a:r>
          </a:p>
        </p:txBody>
      </p:sp>
      <p:sp>
        <p:nvSpPr>
          <p:cNvPr id="20" name="Oval 5"/>
          <p:cNvSpPr>
            <a:spLocks noChangeArrowheads="1"/>
          </p:cNvSpPr>
          <p:nvPr/>
        </p:nvSpPr>
        <p:spPr bwMode="auto">
          <a:xfrm>
            <a:off x="7736391" y="1897053"/>
            <a:ext cx="504825" cy="50482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rgbClr val="64646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T</a:t>
            </a:r>
            <a:r>
              <a:rPr lang="en-US" sz="2000" b="1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2</a:t>
            </a:r>
          </a:p>
        </p:txBody>
      </p:sp>
      <p:cxnSp>
        <p:nvCxnSpPr>
          <p:cNvPr id="36" name="Straight Arrow Connector 2"/>
          <p:cNvCxnSpPr>
            <a:cxnSpLocks noChangeShapeType="1"/>
          </p:cNvCxnSpPr>
          <p:nvPr/>
        </p:nvCxnSpPr>
        <p:spPr bwMode="auto">
          <a:xfrm>
            <a:off x="2334815" y="2039928"/>
            <a:ext cx="678260" cy="641350"/>
          </a:xfrm>
          <a:prstGeom prst="straightConnector1">
            <a:avLst/>
          </a:prstGeom>
          <a:noFill/>
          <a:ln w="57150" algn="ctr">
            <a:solidFill>
              <a:schemeClr val="accent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Arrow Connector 2"/>
          <p:cNvCxnSpPr>
            <a:cxnSpLocks noChangeShapeType="1"/>
          </p:cNvCxnSpPr>
          <p:nvPr/>
        </p:nvCxnSpPr>
        <p:spPr bwMode="auto">
          <a:xfrm flipH="1">
            <a:off x="2341166" y="2963853"/>
            <a:ext cx="675084" cy="371475"/>
          </a:xfrm>
          <a:prstGeom prst="straightConnector1">
            <a:avLst/>
          </a:prstGeom>
          <a:noFill/>
          <a:ln w="57150" algn="ctr">
            <a:solidFill>
              <a:schemeClr val="accent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TextBox 15">
            <a:extLst>
              <a:ext uri="{FF2B5EF4-FFF2-40B4-BE49-F238E27FC236}">
                <a16:creationId xmlns:a16="http://schemas.microsoft.com/office/drawing/2014/main" id="{3C6716FF-8FB8-4A9D-9C97-E4BEBD902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451" y="877878"/>
            <a:ext cx="11753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noAutofit/>
          </a:bodyPr>
          <a:lstStyle>
            <a:defPPr>
              <a:defRPr lang="en-US"/>
            </a:defPPr>
            <a:lvl1pPr eaLnBrk="0" hangingPunct="0"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  <a:ea typeface="Crimson Text" pitchFamily="2" charset="0"/>
              </a:defRPr>
            </a:lvl1pPr>
          </a:lstStyle>
          <a:p>
            <a:r>
              <a:rPr lang="en-US" dirty="0"/>
              <a:t>Schedule</a:t>
            </a:r>
          </a:p>
        </p:txBody>
      </p:sp>
      <p:sp>
        <p:nvSpPr>
          <p:cNvPr id="35" name="TextBox 15">
            <a:extLst>
              <a:ext uri="{FF2B5EF4-FFF2-40B4-BE49-F238E27FC236}">
                <a16:creationId xmlns:a16="http://schemas.microsoft.com/office/drawing/2014/main" id="{AB39C31A-98AF-4991-AA82-73EBD93BC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355" y="1299359"/>
            <a:ext cx="3770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T</a:t>
            </a:r>
            <a:r>
              <a:rPr lang="en-US" b="1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1</a:t>
            </a:r>
          </a:p>
        </p:txBody>
      </p:sp>
      <p:sp>
        <p:nvSpPr>
          <p:cNvPr id="37" name="TextBox 15">
            <a:extLst>
              <a:ext uri="{FF2B5EF4-FFF2-40B4-BE49-F238E27FC236}">
                <a16:creationId xmlns:a16="http://schemas.microsoft.com/office/drawing/2014/main" id="{2125D8FA-49CB-4775-9607-CF67BB363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0968" y="1299359"/>
            <a:ext cx="3770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T</a:t>
            </a:r>
            <a:r>
              <a:rPr lang="en-US" b="1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2</a:t>
            </a:r>
          </a:p>
        </p:txBody>
      </p:sp>
      <p:sp>
        <p:nvSpPr>
          <p:cNvPr id="39" name="TextBox 15">
            <a:extLst>
              <a:ext uri="{FF2B5EF4-FFF2-40B4-BE49-F238E27FC236}">
                <a16:creationId xmlns:a16="http://schemas.microsoft.com/office/drawing/2014/main" id="{3C50D68D-F5A9-41B0-90A4-90522A775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877878"/>
            <a:ext cx="23968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noAutofit/>
          </a:bodyPr>
          <a:lstStyle>
            <a:defPPr>
              <a:defRPr lang="en-US"/>
            </a:defPPr>
            <a:lvl1pPr eaLnBrk="0" hangingPunct="0"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  <a:ea typeface="Crimson Text" pitchFamily="2" charset="0"/>
              </a:defRPr>
            </a:lvl1pPr>
          </a:lstStyle>
          <a:p>
            <a:r>
              <a:rPr lang="en-US" dirty="0"/>
              <a:t>Dependency Graph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6373335-3260-4A16-B46D-1ED4CDE09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7235" y="1258878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646464"/>
                </a:solidFill>
                <a:latin typeface="Inconsolata" panose="00000509000000000000" pitchFamily="49" charset="0"/>
                <a:cs typeface="DejaVu Sans Mono" pitchFamily="49" charset="0"/>
              </a:rPr>
              <a:t>A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134AEBB-78A7-4FB1-9696-51464F046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7235" y="2568863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646464"/>
                </a:solidFill>
                <a:latin typeface="Inconsolata" panose="00000509000000000000" pitchFamily="49" charset="0"/>
                <a:cs typeface="DejaVu Sans Mono" pitchFamily="49" charset="0"/>
              </a:rPr>
              <a:t>A</a:t>
            </a:r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id="{C2BE044E-1A3B-BFCB-D1E2-8E6399C3C252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-7146"/>
            <a:ext cx="457181" cy="597694"/>
            <a:chOff x="8508581" y="-9527"/>
            <a:chExt cx="609624" cy="796925"/>
          </a:xfrm>
          <a:solidFill>
            <a:schemeClr val="accent1"/>
          </a:solidFill>
        </p:grpSpPr>
        <p:sp>
          <p:nvSpPr>
            <p:cNvPr id="4" name="Chevron 7">
              <a:extLst>
                <a:ext uri="{FF2B5EF4-FFF2-40B4-BE49-F238E27FC236}">
                  <a16:creationId xmlns:a16="http://schemas.microsoft.com/office/drawing/2014/main" id="{9209145F-E645-5A0D-4B34-6FE27E6E362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8414930" y="84124"/>
              <a:ext cx="796925" cy="609624"/>
            </a:xfrm>
            <a:custGeom>
              <a:avLst/>
              <a:gdLst>
                <a:gd name="T0" fmla="*/ 0 w 619125"/>
                <a:gd name="T1" fmla="*/ 0 h 609600"/>
                <a:gd name="T2" fmla="*/ 614368 w 619125"/>
                <a:gd name="T3" fmla="*/ 2 h 609600"/>
                <a:gd name="T4" fmla="*/ 619125 w 619125"/>
                <a:gd name="T5" fmla="*/ 2578 h 609600"/>
                <a:gd name="T6" fmla="*/ 0 w 619125"/>
                <a:gd name="T7" fmla="*/ 2578 h 609600"/>
                <a:gd name="T8" fmla="*/ 171450 w 619125"/>
                <a:gd name="T9" fmla="*/ 1249 h 609600"/>
                <a:gd name="T10" fmla="*/ 0 w 619125"/>
                <a:gd name="T11" fmla="*/ 0 h 609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19125" h="609600">
                  <a:moveTo>
                    <a:pt x="0" y="0"/>
                  </a:moveTo>
                  <a:lnTo>
                    <a:pt x="614368" y="6"/>
                  </a:lnTo>
                  <a:cubicBezTo>
                    <a:pt x="615954" y="203204"/>
                    <a:pt x="617539" y="406402"/>
                    <a:pt x="619125" y="609600"/>
                  </a:cubicBezTo>
                  <a:lnTo>
                    <a:pt x="0" y="609600"/>
                  </a:lnTo>
                  <a:lnTo>
                    <a:pt x="171450" y="29527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8575" cap="flat" cmpd="sng" algn="ctr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triangle" w="med" len="med"/>
                </a14:hiddenLine>
              </a:ext>
            </a:extLst>
          </p:spPr>
          <p:txBody>
            <a:bodyPr wrap="none" anchor="ctr"/>
            <a:lstStyle/>
            <a:p>
              <a:endParaRPr lang="en-US" sz="1600">
                <a:latin typeface="Proxima Nova Rg" panose="02000506030000020004" pitchFamily="50" charset="0"/>
              </a:endParaRPr>
            </a:p>
          </p:txBody>
        </p:sp>
        <p:sp>
          <p:nvSpPr>
            <p:cNvPr id="5" name="TextBox 8">
              <a:extLst>
                <a:ext uri="{FF2B5EF4-FFF2-40B4-BE49-F238E27FC236}">
                  <a16:creationId xmlns:a16="http://schemas.microsoft.com/office/drawing/2014/main" id="{59217308-10FE-C7B4-CB19-9130AA859E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33571" y="0"/>
              <a:ext cx="559650" cy="57451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u="none" dirty="0">
                  <a:solidFill>
                    <a:schemeClr val="bg1"/>
                  </a:solidFill>
                  <a:latin typeface="Lato Black" panose="020F0A02020204030203" pitchFamily="34" charset="0"/>
                </a:rPr>
                <a:t>I</a:t>
              </a:r>
            </a:p>
          </p:txBody>
        </p:sp>
      </p:grpSp>
      <p:sp>
        <p:nvSpPr>
          <p:cNvPr id="6" name="Left Arrow 33">
            <a:extLst>
              <a:ext uri="{FF2B5EF4-FFF2-40B4-BE49-F238E27FC236}">
                <a16:creationId xmlns:a16="http://schemas.microsoft.com/office/drawing/2014/main" id="{C2D08164-090E-73C6-4E05-BAC17F12FDC1}"/>
              </a:ext>
            </a:extLst>
          </p:cNvPr>
          <p:cNvSpPr/>
          <p:nvPr/>
        </p:nvSpPr>
        <p:spPr bwMode="auto">
          <a:xfrm rot="16200000">
            <a:off x="-342900" y="2470934"/>
            <a:ext cx="3314700" cy="647700"/>
          </a:xfrm>
          <a:prstGeom prst="leftArrow">
            <a:avLst/>
          </a:prstGeom>
          <a:solidFill>
            <a:schemeClr val="accent1"/>
          </a:solidFill>
          <a:ln w="28575" cap="flat" cmpd="sng" algn="ctr">
            <a:noFill/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400" b="1" i="1" spc="225" dirty="0">
                <a:solidFill>
                  <a:schemeClr val="bg1">
                    <a:lumMod val="95000"/>
                  </a:schemeClr>
                </a:solidFill>
                <a:latin typeface="Lato Black" panose="020F0A02020204030203" pitchFamily="34" charset="0"/>
              </a:rPr>
              <a:t>TIME</a:t>
            </a:r>
          </a:p>
        </p:txBody>
      </p:sp>
      <p:pic>
        <p:nvPicPr>
          <p:cNvPr id="11" name="skull">
            <a:extLst>
              <a:ext uri="{FF2B5EF4-FFF2-40B4-BE49-F238E27FC236}">
                <a16:creationId xmlns:a16="http://schemas.microsoft.com/office/drawing/2014/main" id="{41541F73-9786-DD47-7E1B-0EA281803E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1828800" y="2343150"/>
            <a:ext cx="822960" cy="82296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910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25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(potentially) better approach is to allow concurrent execution of independent transactions.</a:t>
            </a:r>
          </a:p>
          <a:p>
            <a:endParaRPr lang="en-US" sz="1200" dirty="0"/>
          </a:p>
          <a:p>
            <a:r>
              <a:rPr lang="en-US" b="1" dirty="0"/>
              <a:t>Why do we want that?</a:t>
            </a:r>
          </a:p>
          <a:p>
            <a:pPr lvl="1"/>
            <a:r>
              <a:rPr lang="en-US" dirty="0"/>
              <a:t>Better utilization/throughput</a:t>
            </a:r>
          </a:p>
          <a:p>
            <a:pPr lvl="1"/>
            <a:r>
              <a:rPr lang="en-US" dirty="0"/>
              <a:t>Increased response times to users.</a:t>
            </a:r>
          </a:p>
          <a:p>
            <a:endParaRPr lang="en-US" sz="1200" dirty="0"/>
          </a:p>
          <a:p>
            <a:r>
              <a:rPr lang="en-US" b="1" dirty="0"/>
              <a:t>But we also would like:</a:t>
            </a:r>
          </a:p>
          <a:p>
            <a:pPr lvl="1"/>
            <a:r>
              <a:rPr lang="en-US" dirty="0"/>
              <a:t>Correctness</a:t>
            </a:r>
          </a:p>
          <a:p>
            <a:pPr lvl="1"/>
            <a:r>
              <a:rPr lang="en-US" dirty="0"/>
              <a:t>Fairness</a:t>
            </a:r>
          </a:p>
          <a:p>
            <a:endParaRPr lang="en-US" dirty="0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DA84EF06-ABD5-D15A-8088-121FEED646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DD1AB5-42BA-4E8A-BFEE-435884E16AA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186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Statement</a:t>
            </a:r>
          </a:p>
        </p:txBody>
      </p:sp>
      <p:sp>
        <p:nvSpPr>
          <p:cNvPr id="21507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Arbitrary interleaving of operations can lead to:</a:t>
            </a:r>
          </a:p>
          <a:p>
            <a:pPr lvl="1"/>
            <a:r>
              <a:rPr lang="en-US" dirty="0"/>
              <a:t>Temporary Inconsistency (ok, unavoidable)</a:t>
            </a:r>
          </a:p>
          <a:p>
            <a:pPr lvl="1"/>
            <a:r>
              <a:rPr lang="en-US" dirty="0"/>
              <a:t>Permanent Inconsistency (bad!)</a:t>
            </a:r>
          </a:p>
          <a:p>
            <a:pPr lvl="1"/>
            <a:endParaRPr lang="en-US" dirty="0"/>
          </a:p>
          <a:p>
            <a:r>
              <a:rPr lang="en-US" dirty="0"/>
              <a:t>The DBMS is only concerned about what data is read/written from/to the database.</a:t>
            </a:r>
          </a:p>
          <a:p>
            <a:pPr lvl="1"/>
            <a:r>
              <a:rPr lang="en-US" dirty="0"/>
              <a:t>Changes to the “outside world” are beyond the scope of the DBMS.</a:t>
            </a:r>
          </a:p>
          <a:p>
            <a:endParaRPr lang="en-US" sz="1200" dirty="0"/>
          </a:p>
          <a:p>
            <a:r>
              <a:rPr lang="en-US" dirty="0"/>
              <a:t>We need formal correctness criteria to determine whether an interleaving is valid.</a:t>
            </a:r>
          </a:p>
          <a:p>
            <a:endParaRPr lang="en-US" dirty="0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411F139D-E89E-6CFD-1C61-95DD5F2E3C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97DD1AB5-42BA-4E8A-BFEE-435884E16AAB}" type="slidenum">
              <a:rPr lang="en-US" smtClean="0"/>
              <a:pPr algn="r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189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Definitions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Database:</a:t>
            </a:r>
            <a:r>
              <a:rPr lang="en-US" dirty="0"/>
              <a:t> A </a:t>
            </a:r>
            <a:r>
              <a:rPr lang="en-US" u="sng" dirty="0"/>
              <a:t>fixed</a:t>
            </a:r>
            <a:r>
              <a:rPr lang="en-US" dirty="0"/>
              <a:t> set of named data objects (e.g.,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A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B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C</a:t>
            </a:r>
            <a:r>
              <a:rPr lang="en-US" dirty="0"/>
              <a:t>, …).</a:t>
            </a:r>
          </a:p>
          <a:p>
            <a:pPr lvl="1"/>
            <a:r>
              <a:rPr lang="en-US" dirty="0"/>
              <a:t>We do not need to define what these objects are now.</a:t>
            </a:r>
          </a:p>
          <a:p>
            <a:pPr lvl="1"/>
            <a:r>
              <a:rPr lang="en-US" dirty="0"/>
              <a:t>We will discuss how to handle inserts/deletes next week.</a:t>
            </a:r>
          </a:p>
          <a:p>
            <a:endParaRPr lang="en-US" sz="1200" dirty="0"/>
          </a:p>
          <a:p>
            <a:r>
              <a:rPr lang="en-US" b="1" dirty="0"/>
              <a:t>Transaction:</a:t>
            </a:r>
            <a:r>
              <a:rPr lang="en-US" dirty="0"/>
              <a:t> A sequence of </a:t>
            </a:r>
            <a:r>
              <a:rPr lang="en-US" u="sng" dirty="0"/>
              <a:t>read</a:t>
            </a:r>
            <a:r>
              <a:rPr lang="en-US" dirty="0"/>
              <a:t> and </a:t>
            </a:r>
            <a:r>
              <a:rPr lang="en-US" u="sng" dirty="0"/>
              <a:t>write</a:t>
            </a:r>
            <a:r>
              <a:rPr lang="en-US" dirty="0"/>
              <a:t> operations (e.g.,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R(A)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W(B)</a:t>
            </a:r>
            <a:r>
              <a:rPr lang="en-US" dirty="0"/>
              <a:t>, …)</a:t>
            </a:r>
          </a:p>
          <a:p>
            <a:pPr lvl="1"/>
            <a:r>
              <a:rPr lang="en-US" dirty="0"/>
              <a:t>DBMS’s abstract view of a user program.</a:t>
            </a:r>
          </a:p>
          <a:p>
            <a:pPr lvl="1"/>
            <a:r>
              <a:rPr lang="en-US" dirty="0"/>
              <a:t>A new </a:t>
            </a:r>
            <a:r>
              <a:rPr lang="en-US" dirty="0" err="1"/>
              <a:t>txn</a:t>
            </a:r>
            <a:r>
              <a:rPr lang="en-US" dirty="0"/>
              <a:t> starts with the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BEGIN</a:t>
            </a:r>
            <a:r>
              <a:rPr lang="en-US" dirty="0"/>
              <a:t> command.</a:t>
            </a:r>
          </a:p>
          <a:p>
            <a:pPr lvl="1"/>
            <a:r>
              <a:rPr lang="en-US" dirty="0"/>
              <a:t>The </a:t>
            </a:r>
            <a:r>
              <a:rPr lang="en-US" dirty="0" err="1"/>
              <a:t>txn</a:t>
            </a:r>
            <a:r>
              <a:rPr lang="en-US" dirty="0"/>
              <a:t> stops with either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COMMIT</a:t>
            </a:r>
            <a:r>
              <a:rPr lang="en-US" dirty="0"/>
              <a:t> or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ROLLBACK</a:t>
            </a:r>
            <a:endParaRPr lang="en-US" dirty="0"/>
          </a:p>
          <a:p>
            <a:endParaRPr lang="en-US" dirty="0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C11E7515-EAE5-DE39-DC9A-996D7D4460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97DD1AB5-42BA-4E8A-BFEE-435884E16AAB}" type="slidenum">
              <a:rPr lang="en-US" smtClean="0"/>
              <a:pPr algn="r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555217"/>
      </p:ext>
    </p:extLst>
  </p:cSld>
  <p:clrMapOvr>
    <a:masterClrMapping/>
  </p:clrMapOvr>
</p:sld>
</file>

<file path=ppt/theme/theme1.xml><?xml version="1.0" encoding="utf-8"?>
<a:theme xmlns:a="http://schemas.openxmlformats.org/drawingml/2006/main" name="421-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21-theme" id="{8266886C-00C5-0E41-B657-C3D05B8200D6}" vid="{2B8BD0A5-B052-7545-BBE7-7583420439F3}"/>
    </a:ext>
  </a:extLst>
</a:theme>
</file>

<file path=ppt/theme/theme2.xml><?xml version="1.0" encoding="utf-8"?>
<a:theme xmlns:a="http://schemas.openxmlformats.org/drawingml/2006/main" name="1_F2024 Theme">
  <a:themeElements>
    <a:clrScheme name="CMU-DB F20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4123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D9D9D9"/>
      </a:accent6>
      <a:hlink>
        <a:srgbClr val="C41230"/>
      </a:hlink>
      <a:folHlink>
        <a:srgbClr val="C4123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77077</TotalTime>
  <Words>4033</Words>
  <Application>Microsoft Macintosh PowerPoint</Application>
  <PresentationFormat>On-screen Show (16:9)</PresentationFormat>
  <Paragraphs>1060</Paragraphs>
  <Slides>66</Slides>
  <Notes>66</Notes>
  <HiddenSlides>19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66</vt:i4>
      </vt:variant>
    </vt:vector>
  </HeadingPairs>
  <TitlesOfParts>
    <vt:vector size="80" baseType="lpstr">
      <vt:lpstr>Arial</vt:lpstr>
      <vt:lpstr>Calibri</vt:lpstr>
      <vt:lpstr>Consolas</vt:lpstr>
      <vt:lpstr>Crimson Text</vt:lpstr>
      <vt:lpstr>Crimson Text</vt:lpstr>
      <vt:lpstr>Gentium Book Basic</vt:lpstr>
      <vt:lpstr>Inconsolata</vt:lpstr>
      <vt:lpstr>Lato</vt:lpstr>
      <vt:lpstr>Lato Black</vt:lpstr>
      <vt:lpstr>Proxima Nova Rg</vt:lpstr>
      <vt:lpstr>System Font Regular</vt:lpstr>
      <vt:lpstr>Times New Roman</vt:lpstr>
      <vt:lpstr>421-theme</vt:lpstr>
      <vt:lpstr>1_F2024 Theme</vt:lpstr>
      <vt:lpstr>PowerPoint Presentation</vt:lpstr>
      <vt:lpstr>Announcements</vt:lpstr>
      <vt:lpstr>Course Status</vt:lpstr>
      <vt:lpstr>Motivation Example #1</vt:lpstr>
      <vt:lpstr>Motivation Example #2</vt:lpstr>
      <vt:lpstr>Strawman System</vt:lpstr>
      <vt:lpstr>Problem Statement</vt:lpstr>
      <vt:lpstr>Problem Statement</vt:lpstr>
      <vt:lpstr>Formal Definitions</vt:lpstr>
      <vt:lpstr>Correctness Criteria: ACID</vt:lpstr>
      <vt:lpstr>Today's Agenda</vt:lpstr>
      <vt:lpstr>Atomicity Of Transactions</vt:lpstr>
      <vt:lpstr>Mechanisms For Ensuring Atomicity</vt:lpstr>
      <vt:lpstr>Mechanisms For Ensuring Atomicity</vt:lpstr>
      <vt:lpstr>Consistency</vt:lpstr>
      <vt:lpstr>Isolation Of Transactions</vt:lpstr>
      <vt:lpstr>Mechanisms For Ensuring Isolation</vt:lpstr>
      <vt:lpstr>Example</vt:lpstr>
      <vt:lpstr>Example</vt:lpstr>
      <vt:lpstr>Example</vt:lpstr>
      <vt:lpstr>Example</vt:lpstr>
      <vt:lpstr>Serial Execution Example</vt:lpstr>
      <vt:lpstr>Interleaving Transactions</vt:lpstr>
      <vt:lpstr>Interleaving Example (Good)</vt:lpstr>
      <vt:lpstr>Interleaving Example (Bad)</vt:lpstr>
      <vt:lpstr>Interleaving Example (Bad)</vt:lpstr>
      <vt:lpstr>Formal Properties Of Schedules</vt:lpstr>
      <vt:lpstr>Formal Properties Of Schedules</vt:lpstr>
      <vt:lpstr>Conflicting Operations</vt:lpstr>
      <vt:lpstr>Read-Write Conflicts</vt:lpstr>
      <vt:lpstr>Write-Read Conflicts</vt:lpstr>
      <vt:lpstr>Write-Write Conflicts</vt:lpstr>
      <vt:lpstr>Formal Properties Of Schedules</vt:lpstr>
      <vt:lpstr>Conflict Serializable Schedules</vt:lpstr>
      <vt:lpstr>Dependency Graphs</vt:lpstr>
      <vt:lpstr>Example #1</vt:lpstr>
      <vt:lpstr>Example #2 – Three Transactions</vt:lpstr>
      <vt:lpstr>Example #3 – Inconsistent Analysis</vt:lpstr>
      <vt:lpstr>View Serializability</vt:lpstr>
      <vt:lpstr>View Serializability</vt:lpstr>
      <vt:lpstr>View Serializability</vt:lpstr>
      <vt:lpstr>Serializability</vt:lpstr>
      <vt:lpstr>Universe of Schedules</vt:lpstr>
      <vt:lpstr>Transaction Durability</vt:lpstr>
      <vt:lpstr>Correctness Criteria: ACID</vt:lpstr>
      <vt:lpstr>Conclusion</vt:lpstr>
      <vt:lpstr>Next Class</vt:lpstr>
      <vt:lpstr>PROJECT #3 – QUERY EXECUTION</vt:lpstr>
      <vt:lpstr>PROJECT #3 – QUERY EXECUTION</vt:lpstr>
      <vt:lpstr>PROJECT #3 – TASKS</vt:lpstr>
      <vt:lpstr>PROJECT #3 - LEADERBOARD</vt:lpstr>
      <vt:lpstr>DEVELOPMENT HINTS</vt:lpstr>
      <vt:lpstr>THINGS TO NOTE</vt:lpstr>
      <vt:lpstr>PLAGIARISM WARNING</vt:lpstr>
      <vt:lpstr>CONFLICT SERIALIZABILITY INTUITION</vt:lpstr>
      <vt:lpstr>CONFLICT SERIALIZABILITY INTUITION</vt:lpstr>
      <vt:lpstr>SERIALIZABILITY</vt:lpstr>
      <vt:lpstr>TRANSACTIONS</vt:lpstr>
      <vt:lpstr>TRANSACTION EXAMPLE</vt:lpstr>
      <vt:lpstr>TRANSACTIONS</vt:lpstr>
      <vt:lpstr>MOTIVATION</vt:lpstr>
      <vt:lpstr>CONSISTENCY</vt:lpstr>
      <vt:lpstr>DATABASE CONSISTENCY</vt:lpstr>
      <vt:lpstr>TRANSACTION CONSISTENCY</vt:lpstr>
      <vt:lpstr>ATOMICITY OF TRANSACTIONS</vt:lpstr>
      <vt:lpstr>EXAMPLE #2 – LOST UPDATE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CMU 15-445/645 Database Systems (Fall 2024) :: Concurrency Control Theory</dc:title>
  <dc:creator>Andy Pavlo</dc:creator>
  <cp:keywords>Databases, Carnegie Mellon University</cp:keywords>
  <cp:lastModifiedBy>Benjamin S. Berg</cp:lastModifiedBy>
  <cp:revision>6509</cp:revision>
  <cp:lastPrinted>2023-10-30T15:33:31Z</cp:lastPrinted>
  <dcterms:created xsi:type="dcterms:W3CDTF">2015-12-22T16:36:30Z</dcterms:created>
  <dcterms:modified xsi:type="dcterms:W3CDTF">2025-11-10T17:15:39Z</dcterms:modified>
</cp:coreProperties>
</file>