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</p:sldMasterIdLst>
  <p:notesMasterIdLst>
    <p:notesMasterId r:id="rId52"/>
  </p:notesMasterIdLst>
  <p:sldIdLst>
    <p:sldId id="257" r:id="rId2"/>
    <p:sldId id="1131" r:id="rId3"/>
    <p:sldId id="1126" r:id="rId4"/>
    <p:sldId id="467" r:id="rId5"/>
    <p:sldId id="482" r:id="rId6"/>
    <p:sldId id="484" r:id="rId7"/>
    <p:sldId id="599" r:id="rId8"/>
    <p:sldId id="485" r:id="rId9"/>
    <p:sldId id="487" r:id="rId10"/>
    <p:sldId id="488" r:id="rId11"/>
    <p:sldId id="490" r:id="rId12"/>
    <p:sldId id="1129" r:id="rId13"/>
    <p:sldId id="1130" r:id="rId14"/>
    <p:sldId id="481" r:id="rId15"/>
    <p:sldId id="522" r:id="rId16"/>
    <p:sldId id="1124" r:id="rId17"/>
    <p:sldId id="543" r:id="rId18"/>
    <p:sldId id="981" r:id="rId19"/>
    <p:sldId id="1105" r:id="rId20"/>
    <p:sldId id="545" r:id="rId21"/>
    <p:sldId id="523" r:id="rId22"/>
    <p:sldId id="1113" r:id="rId23"/>
    <p:sldId id="1115" r:id="rId24"/>
    <p:sldId id="1127" r:id="rId25"/>
    <p:sldId id="1128" r:id="rId26"/>
    <p:sldId id="1116" r:id="rId27"/>
    <p:sldId id="496" r:id="rId28"/>
    <p:sldId id="1132" r:id="rId29"/>
    <p:sldId id="1098" r:id="rId30"/>
    <p:sldId id="1133" r:id="rId31"/>
    <p:sldId id="513" r:id="rId32"/>
    <p:sldId id="510" r:id="rId33"/>
    <p:sldId id="1118" r:id="rId34"/>
    <p:sldId id="1117" r:id="rId35"/>
    <p:sldId id="530" r:id="rId36"/>
    <p:sldId id="532" r:id="rId37"/>
    <p:sldId id="533" r:id="rId38"/>
    <p:sldId id="529" r:id="rId39"/>
    <p:sldId id="1119" r:id="rId40"/>
    <p:sldId id="538" r:id="rId41"/>
    <p:sldId id="1121" r:id="rId42"/>
    <p:sldId id="1125" r:id="rId43"/>
    <p:sldId id="1122" r:id="rId44"/>
    <p:sldId id="1123" r:id="rId45"/>
    <p:sldId id="353" r:id="rId46"/>
    <p:sldId id="980" r:id="rId47"/>
    <p:sldId id="1096" r:id="rId48"/>
    <p:sldId id="1097" r:id="rId49"/>
    <p:sldId id="598" r:id="rId50"/>
    <p:sldId id="970" r:id="rId5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0"/>
    <p:restoredTop sz="86970"/>
  </p:normalViewPr>
  <p:slideViewPr>
    <p:cSldViewPr snapToGrid="0">
      <p:cViewPr varScale="1">
        <p:scale>
          <a:sx n="113" d="100"/>
          <a:sy n="113" d="100"/>
        </p:scale>
        <p:origin x="66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2C28C9-1FB3-1044-9B1C-91571FB7F340}" type="datetimeFigureOut">
              <a:rPr lang="en-US" smtClean="0"/>
              <a:t>9/16/25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1BE3E4-DDB3-1944-A09C-60353E8C10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0630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5796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0141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3106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3994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5976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B2FDE-2E55-4B3D-B7EA-09D0CC108070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75060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B2FDE-2E55-4B3D-B7EA-09D0CC108070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8927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8082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B2FDE-2E55-4B3D-B7EA-09D0CC108070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35908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B2FDE-2E55-4B3D-B7EA-09D0CC108070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63359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95370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40814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B2FDE-2E55-4B3D-B7EA-09D0CC108070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25615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B2FDE-2E55-4B3D-B7EA-09D0CC108070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345901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74467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B2FDE-2E55-4B3D-B7EA-09D0CC108070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71248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B2FDE-2E55-4B3D-B7EA-09D0CC108070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644883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B2FDE-2E55-4B3D-B7EA-09D0CC108070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668662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297167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02769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00174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B2FDE-2E55-4B3D-B7EA-09D0CC108070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69167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02391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B2FDE-2E55-4B3D-B7EA-09D0CC108070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472810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B2FDE-2E55-4B3D-B7EA-09D0CC108070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091035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B2FDE-2E55-4B3D-B7EA-09D0CC108070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09950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B2FDE-2E55-4B3D-B7EA-09D0CC108070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03022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B2FDE-2E55-4B3D-B7EA-09D0CC108070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986245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B2FDE-2E55-4B3D-B7EA-09D0CC108070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918784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B2FDE-2E55-4B3D-B7EA-09D0CC108070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15278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B2FDE-2E55-4B3D-B7EA-09D0CC108070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36839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B2FDE-2E55-4B3D-B7EA-09D0CC108070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34894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B2FDE-2E55-4B3D-B7EA-09D0CC108070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78744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12811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B2FDE-2E55-4B3D-B7EA-09D0CC108070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345190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B2FDE-2E55-4B3D-B7EA-09D0CC108070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704741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B2FDE-2E55-4B3D-B7EA-09D0CC108070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354070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B2FDE-2E55-4B3D-B7EA-09D0CC108070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151524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B2FDE-2E55-4B3D-B7EA-09D0CC108070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87318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B2FDE-2E55-4B3D-B7EA-09D0CC108070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80838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42543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53146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58885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80017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B2FDE-2E55-4B3D-B7EA-09D0CC108070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788551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B2FDE-2E55-4B3D-B7EA-09D0CC108070}" type="slidenum">
              <a:rPr lang="en-US" smtClean="0"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0273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B2FDE-2E55-4B3D-B7EA-09D0CC108070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55512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B2FDE-2E55-4B3D-B7EA-09D0CC108070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1358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B2FDE-2E55-4B3D-B7EA-09D0CC108070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19467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9842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  <a:solidFill>
            <a:srgbClr val="4B9CD3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4A220-E0B3-744D-871F-8F4C9D597CE6}" type="datetimeFigureOut">
              <a:rPr lang="en-US" smtClean="0"/>
              <a:t>9/16/25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6FF9E-169F-2049-A0E5-1E4F0371E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841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4A220-E0B3-744D-871F-8F4C9D597CE6}" type="datetimeFigureOut">
              <a:rPr lang="en-US" smtClean="0"/>
              <a:t>9/16/25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6FF9E-169F-2049-A0E5-1E4F0371E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666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4A220-E0B3-744D-871F-8F4C9D597CE6}" type="datetimeFigureOut">
              <a:rPr lang="en-US" smtClean="0"/>
              <a:t>9/16/25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6FF9E-169F-2049-A0E5-1E4F0371E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9914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d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49147"/>
          </a:xfrm>
          <a:prstGeom prst="rect">
            <a:avLst/>
          </a:prstGeom>
        </p:spPr>
        <p:txBody>
          <a:bodyPr/>
          <a:lstStyle>
            <a:lvl1pPr>
              <a:defRPr cap="none" baseline="0"/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" y="1163320"/>
            <a:ext cx="6339840" cy="4876800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 sz="3200"/>
            </a:lvl1pPr>
            <a:lvl2pPr>
              <a:lnSpc>
                <a:spcPct val="90000"/>
              </a:lnSpc>
              <a:defRPr sz="2667"/>
            </a:lvl2pPr>
            <a:lvl3pPr>
              <a:lnSpc>
                <a:spcPct val="90000"/>
              </a:lnSpc>
              <a:defRPr sz="1867"/>
            </a:lvl3pPr>
            <a:lvl4pPr>
              <a:lnSpc>
                <a:spcPct val="90000"/>
              </a:lnSpc>
              <a:defRPr sz="1600"/>
            </a:lvl4pPr>
            <a:lvl5pPr>
              <a:lnSpc>
                <a:spcPct val="90000"/>
              </a:lnSpc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D1AB5-42BA-4E8A-BFEE-435884E16AA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8346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4B9CD3"/>
          </a:solidFill>
        </p:spPr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4A220-E0B3-744D-871F-8F4C9D597CE6}" type="datetimeFigureOut">
              <a:rPr lang="en-US" smtClean="0"/>
              <a:t>9/16/25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/>
            </a:lvl1pPr>
          </a:lstStyle>
          <a:p>
            <a:fld id="{3FD6FF9E-169F-2049-A0E5-1E4F0371E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420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4A220-E0B3-744D-871F-8F4C9D597CE6}" type="datetimeFigureOut">
              <a:rPr lang="en-US" smtClean="0"/>
              <a:t>9/16/25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6FF9E-169F-2049-A0E5-1E4F0371E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534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4A220-E0B3-744D-871F-8F4C9D597CE6}" type="datetimeFigureOut">
              <a:rPr lang="en-US" smtClean="0"/>
              <a:t>9/16/25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6FF9E-169F-2049-A0E5-1E4F0371E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233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4A220-E0B3-744D-871F-8F4C9D597CE6}" type="datetimeFigureOut">
              <a:rPr lang="en-US" smtClean="0"/>
              <a:t>9/16/25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6FF9E-169F-2049-A0E5-1E4F0371E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021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4A220-E0B3-744D-871F-8F4C9D597CE6}" type="datetimeFigureOut">
              <a:rPr lang="en-US" smtClean="0"/>
              <a:t>9/16/25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6FF9E-169F-2049-A0E5-1E4F0371E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93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4A220-E0B3-744D-871F-8F4C9D597CE6}" type="datetimeFigureOut">
              <a:rPr lang="en-US" smtClean="0"/>
              <a:t>9/16/25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6FF9E-169F-2049-A0E5-1E4F0371E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169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4A220-E0B3-744D-871F-8F4C9D597CE6}" type="datetimeFigureOut">
              <a:rPr lang="en-US" smtClean="0"/>
              <a:t>9/16/25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6FF9E-169F-2049-A0E5-1E4F0371E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20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4A220-E0B3-744D-871F-8F4C9D597CE6}" type="datetimeFigureOut">
              <a:rPr lang="en-US" smtClean="0"/>
              <a:t>9/16/25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6FF9E-169F-2049-A0E5-1E4F0371E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453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79500"/>
          </a:xfrm>
          <a:prstGeom prst="rect">
            <a:avLst/>
          </a:prstGeom>
          <a:solidFill>
            <a:srgbClr val="4B9CD3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097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84A220-E0B3-744D-871F-8F4C9D597CE6}" type="datetimeFigureOut">
              <a:rPr lang="en-US" smtClean="0"/>
              <a:t>9/16/25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47200" y="1066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3FD6FF9E-169F-2049-A0E5-1E4F0371E6C4}" type="slidenum">
              <a:rPr lang="en-US" smtClean="0"/>
              <a:t>‹#›</a:t>
            </a:fld>
            <a:endParaRPr lang="en-US"/>
          </a:p>
        </p:txBody>
      </p:sp>
      <p:pic>
        <p:nvPicPr>
          <p:cNvPr id="1026" name="Picture 2" descr="Why Choose Unc For A Graduate Degree In Computer Science - Unc Chapel Hill (1287x369), Png Download">
            <a:extLst>
              <a:ext uri="{FF2B5EF4-FFF2-40B4-BE49-F238E27FC236}">
                <a16:creationId xmlns:a16="http://schemas.microsoft.com/office/drawing/2014/main" id="{8E388E6D-517E-8145-A555-990E03352F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72" y="6327784"/>
            <a:ext cx="1687285" cy="483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5756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Integrated_Data_Store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n.wikipedia.org/wiki/CODASYL" TargetMode="External"/><Relationship Id="rId4" Type="http://schemas.openxmlformats.org/officeDocument/2006/relationships/hyperlink" Target="https://en.wikipedia.org/wiki/IBM_Information_Management_System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hyperlink" Target="https://www.nap.edu/read/12473/chapter/15#82" TargetMode="External"/><Relationship Id="rId7" Type="http://schemas.openxmlformats.org/officeDocument/2006/relationships/hyperlink" Target="http://dl.acm.org/citation.cfm?id=362685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hyperlink" Target="http://dl.acm.org/citation.cfm?id=1558336" TargetMode="External"/><Relationship Id="rId4" Type="http://schemas.openxmlformats.org/officeDocument/2006/relationships/image" Target="../media/image6.jp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hyperlink" Target="https://www.sigmod.org/publications/dblp/db/conf/sigmod/sigmod74-1.html" TargetMode="External"/><Relationship Id="rId7" Type="http://schemas.openxmlformats.org/officeDocument/2006/relationships/image" Target="../media/image12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11" Type="http://schemas.openxmlformats.org/officeDocument/2006/relationships/image" Target="../media/image6.jpg"/><Relationship Id="rId5" Type="http://schemas.openxmlformats.org/officeDocument/2006/relationships/image" Target="../media/image10.png"/><Relationship Id="rId10" Type="http://schemas.openxmlformats.org/officeDocument/2006/relationships/hyperlink" Target="https://www.nap.edu/read/12473/chapter/15#82" TargetMode="External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Identity_column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pJk0p-98Xzc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youtu.be/5qDhaWqeNMc" TargetMode="External"/><Relationship Id="rId4" Type="http://schemas.openxmlformats.org/officeDocument/2006/relationships/hyperlink" Target="https://www.youtube.com/watch?v=swLJyjk-OGI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pJk0p-98Xzc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youtu.be/5qDhaWqeNMc" TargetMode="External"/><Relationship Id="rId4" Type="http://schemas.openxmlformats.org/officeDocument/2006/relationships/hyperlink" Target="https://www.youtube.com/watch?v=swLJyjk-OGI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p.edu/read/12473/chapter/15#82" TargetMode="External"/><Relationship Id="rId7" Type="http://schemas.openxmlformats.org/officeDocument/2006/relationships/image" Target="../media/image20.sv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6.jp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13" Type="http://schemas.openxmlformats.org/officeDocument/2006/relationships/image" Target="../media/image31.svg"/><Relationship Id="rId18" Type="http://schemas.openxmlformats.org/officeDocument/2006/relationships/image" Target="../media/image3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17" Type="http://schemas.openxmlformats.org/officeDocument/2006/relationships/image" Target="../media/image35.svg"/><Relationship Id="rId2" Type="http://schemas.openxmlformats.org/officeDocument/2006/relationships/notesSlide" Target="../notesSlides/notesSlide45.xml"/><Relationship Id="rId16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sv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5" Type="http://schemas.openxmlformats.org/officeDocument/2006/relationships/image" Target="../media/image33.svg"/><Relationship Id="rId10" Type="http://schemas.openxmlformats.org/officeDocument/2006/relationships/image" Target="../media/image28.svg"/><Relationship Id="rId19" Type="http://schemas.openxmlformats.org/officeDocument/2006/relationships/image" Target="../media/image37.svg"/><Relationship Id="rId4" Type="http://schemas.openxmlformats.org/officeDocument/2006/relationships/image" Target="../media/image22.svg"/><Relationship Id="rId9" Type="http://schemas.openxmlformats.org/officeDocument/2006/relationships/image" Target="../media/image27.png"/><Relationship Id="rId14" Type="http://schemas.openxmlformats.org/officeDocument/2006/relationships/image" Target="../media/image32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sv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svg"/><Relationship Id="rId13" Type="http://schemas.openxmlformats.org/officeDocument/2006/relationships/image" Target="../media/image48.svg"/><Relationship Id="rId18" Type="http://schemas.openxmlformats.org/officeDocument/2006/relationships/image" Target="../media/image53.sv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12" Type="http://schemas.openxmlformats.org/officeDocument/2006/relationships/image" Target="../media/image47.png"/><Relationship Id="rId17" Type="http://schemas.openxmlformats.org/officeDocument/2006/relationships/image" Target="../media/image52.png"/><Relationship Id="rId2" Type="http://schemas.openxmlformats.org/officeDocument/2006/relationships/notesSlide" Target="../notesSlides/notesSlide47.xml"/><Relationship Id="rId16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sv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5" Type="http://schemas.openxmlformats.org/officeDocument/2006/relationships/image" Target="../media/image50.svg"/><Relationship Id="rId10" Type="http://schemas.openxmlformats.org/officeDocument/2006/relationships/image" Target="../media/image45.svg"/><Relationship Id="rId4" Type="http://schemas.openxmlformats.org/officeDocument/2006/relationships/image" Target="../media/image39.svg"/><Relationship Id="rId9" Type="http://schemas.openxmlformats.org/officeDocument/2006/relationships/image" Target="../media/image44.png"/><Relationship Id="rId14" Type="http://schemas.openxmlformats.org/officeDocument/2006/relationships/image" Target="../media/image49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hyperlink" Target="https://www.youtube.com/watch?v=pJk0p-98Xzc" TargetMode="External"/><Relationship Id="rId7" Type="http://schemas.openxmlformats.org/officeDocument/2006/relationships/image" Target="../media/image55.svg"/><Relationship Id="rId12" Type="http://schemas.openxmlformats.org/officeDocument/2006/relationships/hyperlink" Target="https://github.com/spotify/annoy" TargetMode="Externa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4.png"/><Relationship Id="rId11" Type="http://schemas.openxmlformats.org/officeDocument/2006/relationships/hyperlink" Target="https://engineering.fb.com/2017/03/29/data-infrastructure/faiss-a-library-for-efficient-similarity-search/" TargetMode="External"/><Relationship Id="rId5" Type="http://schemas.openxmlformats.org/officeDocument/2006/relationships/hyperlink" Target="https://youtu.be/5qDhaWqeNMc" TargetMode="External"/><Relationship Id="rId10" Type="http://schemas.openxmlformats.org/officeDocument/2006/relationships/hyperlink" Target="https://arxiv.org/abs/1603.09320" TargetMode="External"/><Relationship Id="rId4" Type="http://schemas.openxmlformats.org/officeDocument/2006/relationships/hyperlink" Target="https://www.youtube.com/watch?v=swLJyjk-OGI" TargetMode="External"/><Relationship Id="rId9" Type="http://schemas.openxmlformats.org/officeDocument/2006/relationships/image" Target="../media/image57.sv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pJk0p-98Xzc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youtu.be/5qDhaWqeNMc" TargetMode="External"/><Relationship Id="rId4" Type="http://schemas.openxmlformats.org/officeDocument/2006/relationships/hyperlink" Target="https://www.youtube.com/watch?v=swLJyjk-OGI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5D0977-FF84-8E42-99B3-38F2F189D93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COMP 421: Files &amp; Databases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DE2D1F-BE37-04F6-216D-0601CFF989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989888" cy="1752600"/>
          </a:xfrm>
        </p:spPr>
        <p:txBody>
          <a:bodyPr/>
          <a:lstStyle/>
          <a:p>
            <a:r>
              <a:rPr lang="en-US" dirty="0"/>
              <a:t>Lecture 1: The Relational Algebra</a:t>
            </a:r>
          </a:p>
        </p:txBody>
      </p:sp>
    </p:spTree>
    <p:extLst>
      <p:ext uri="{BB962C8B-B14F-4D97-AF65-F5344CB8AC3E}">
        <p14:creationId xmlns:p14="http://schemas.microsoft.com/office/powerpoint/2010/main" val="12240154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Flat Files: Implementation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 you find a particular record?</a:t>
            </a:r>
          </a:p>
          <a:p>
            <a:endParaRPr lang="en-US" sz="1600" dirty="0"/>
          </a:p>
          <a:p>
            <a:r>
              <a:rPr lang="en-US" dirty="0"/>
              <a:t>What if we now want to create a new application that uses the same database? What if that application is running on a different machine?</a:t>
            </a:r>
          </a:p>
          <a:p>
            <a:endParaRPr lang="en-US" sz="1600" dirty="0"/>
          </a:p>
          <a:p>
            <a:r>
              <a:rPr lang="en-US" dirty="0"/>
              <a:t>What if two threads try to write to the same file at the same time?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11FA31-B71D-45A3-CBB4-319199612BB8}"/>
              </a:ext>
            </a:extLst>
          </p:cNvPr>
          <p:cNvSpPr txBox="1">
            <a:spLocks/>
          </p:cNvSpPr>
          <p:nvPr/>
        </p:nvSpPr>
        <p:spPr>
          <a:xfrm>
            <a:off x="11704320" y="0"/>
            <a:ext cx="487680" cy="36512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60960" rIns="60960" bIns="6096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7DD1AB5-42BA-4E8A-BFEE-435884E16AAB}" type="slidenum">
              <a:rPr lang="en-US" sz="1600"/>
              <a:pPr/>
              <a:t>10</a:t>
            </a:fld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807180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Flat Files: Durability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if the machine crashes while our program is updating a record?</a:t>
            </a:r>
          </a:p>
          <a:p>
            <a:endParaRPr lang="en-US" sz="1600" dirty="0"/>
          </a:p>
          <a:p>
            <a:r>
              <a:rPr lang="en-US" dirty="0"/>
              <a:t>What if we want to replicate the database on multiple machines for high availability?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4D1623-F2B0-C7D6-3DB1-25B5AD5F4EBF}"/>
              </a:ext>
            </a:extLst>
          </p:cNvPr>
          <p:cNvSpPr txBox="1">
            <a:spLocks/>
          </p:cNvSpPr>
          <p:nvPr/>
        </p:nvSpPr>
        <p:spPr>
          <a:xfrm>
            <a:off x="11704320" y="0"/>
            <a:ext cx="487680" cy="36512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60960" rIns="60960" bIns="6096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7DD1AB5-42BA-4E8A-BFEE-435884E16AAB}" type="slidenum">
              <a:rPr lang="en-US" sz="1600"/>
              <a:pPr/>
              <a:t>11</a:t>
            </a:fld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869780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Flat Files: Durability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4D1623-F2B0-C7D6-3DB1-25B5AD5F4EBF}"/>
              </a:ext>
            </a:extLst>
          </p:cNvPr>
          <p:cNvSpPr txBox="1">
            <a:spLocks/>
          </p:cNvSpPr>
          <p:nvPr/>
        </p:nvSpPr>
        <p:spPr>
          <a:xfrm>
            <a:off x="11704320" y="0"/>
            <a:ext cx="487680" cy="36512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60960" rIns="60960" bIns="6096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7DD1AB5-42BA-4E8A-BFEE-435884E16AAB}" type="slidenum">
              <a:rPr lang="en-US" sz="1600"/>
              <a:pPr/>
              <a:t>12</a:t>
            </a:fld>
            <a:endParaRPr lang="en-US" sz="1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B78354-0010-B873-A4DA-DBB55DC82D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1573410"/>
            <a:ext cx="6781800" cy="17272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C521E3E-BAB6-298E-16C3-85ED47D116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6986" y="4710390"/>
            <a:ext cx="8167028" cy="711615"/>
          </a:xfrm>
          <a:prstGeom prst="rect">
            <a:avLst/>
          </a:prstGeom>
        </p:spPr>
      </p:pic>
      <p:pic>
        <p:nvPicPr>
          <p:cNvPr id="7" name="Picture 2" descr="Operating Systems: Three Easy Pieces (Hardcover Version 1.10)">
            <a:extLst>
              <a:ext uri="{FF2B5EF4-FFF2-40B4-BE49-F238E27FC236}">
                <a16:creationId xmlns:a16="http://schemas.microsoft.com/office/drawing/2014/main" id="{AF5AE265-5C1C-0AA7-084E-486A26F518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" y="1262009"/>
            <a:ext cx="3062880" cy="459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2E652D6-EBF4-AAD3-F3E4-FBFC36D249EE}"/>
              </a:ext>
            </a:extLst>
          </p:cNvPr>
          <p:cNvSpPr/>
          <p:nvPr/>
        </p:nvSpPr>
        <p:spPr>
          <a:xfrm>
            <a:off x="5847009" y="2395470"/>
            <a:ext cx="1081825" cy="463640"/>
          </a:xfrm>
          <a:prstGeom prst="rect">
            <a:avLst/>
          </a:prstGeom>
          <a:noFill/>
          <a:ln w="7620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751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Flat Files: Durability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4D1623-F2B0-C7D6-3DB1-25B5AD5F4EBF}"/>
              </a:ext>
            </a:extLst>
          </p:cNvPr>
          <p:cNvSpPr txBox="1">
            <a:spLocks/>
          </p:cNvSpPr>
          <p:nvPr/>
        </p:nvSpPr>
        <p:spPr>
          <a:xfrm>
            <a:off x="11704320" y="0"/>
            <a:ext cx="487680" cy="36512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60960" rIns="60960" bIns="6096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7DD1AB5-42BA-4E8A-BFEE-435884E16AAB}" type="slidenum">
              <a:rPr lang="en-US" sz="1600"/>
              <a:pPr/>
              <a:t>13</a:t>
            </a:fld>
            <a:endParaRPr lang="en-US" sz="1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B78354-0010-B873-A4DA-DBB55DC82D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1573410"/>
            <a:ext cx="6781800" cy="17272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C521E3E-BAB6-298E-16C3-85ED47D116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6986" y="4710390"/>
            <a:ext cx="8167028" cy="711615"/>
          </a:xfrm>
          <a:prstGeom prst="rect">
            <a:avLst/>
          </a:prstGeom>
        </p:spPr>
      </p:pic>
      <p:pic>
        <p:nvPicPr>
          <p:cNvPr id="7" name="Picture 2" descr="Operating Systems: Three Easy Pieces (Hardcover Version 1.10)">
            <a:extLst>
              <a:ext uri="{FF2B5EF4-FFF2-40B4-BE49-F238E27FC236}">
                <a16:creationId xmlns:a16="http://schemas.microsoft.com/office/drawing/2014/main" id="{AF5AE265-5C1C-0AA7-084E-486A26F518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" y="1262009"/>
            <a:ext cx="3062880" cy="459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E3A3AEB-BCAF-A9C6-D930-CDDC97FAECC7}"/>
              </a:ext>
            </a:extLst>
          </p:cNvPr>
          <p:cNvSpPr/>
          <p:nvPr/>
        </p:nvSpPr>
        <p:spPr>
          <a:xfrm>
            <a:off x="5847009" y="2395470"/>
            <a:ext cx="1081825" cy="463640"/>
          </a:xfrm>
          <a:prstGeom prst="rect">
            <a:avLst/>
          </a:prstGeom>
          <a:noFill/>
          <a:ln w="7620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4E04E0B-34E6-0CE9-37D5-732B11383A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455798">
            <a:off x="5787502" y="311614"/>
            <a:ext cx="4905299" cy="623477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72708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4E62EC8-FA51-4744-937E-5A74EDE0AB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Database Management System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462848-90A7-49E3-B5C9-4F80DB4264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b="1" u="sng" dirty="0"/>
              <a:t>database management system</a:t>
            </a:r>
            <a:r>
              <a:rPr lang="en-US" dirty="0"/>
              <a:t> (DBMS) is software that allows applications to store and analyze information in a database.</a:t>
            </a:r>
          </a:p>
          <a:p>
            <a:endParaRPr lang="en-US" sz="1600" dirty="0"/>
          </a:p>
          <a:p>
            <a:r>
              <a:rPr lang="en-US" dirty="0"/>
              <a:t>A general-purpose DBMS supports the definition, creation, querying, update, and administration of databases in accordance with some </a:t>
            </a:r>
            <a:r>
              <a:rPr lang="en-US" b="1" u="sng" dirty="0"/>
              <a:t>data model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99D05E58-88D8-1CA8-8F19-84CB86C5D8B7}"/>
              </a:ext>
            </a:extLst>
          </p:cNvPr>
          <p:cNvSpPr txBox="1">
            <a:spLocks/>
          </p:cNvSpPr>
          <p:nvPr/>
        </p:nvSpPr>
        <p:spPr>
          <a:xfrm>
            <a:off x="11704320" y="0"/>
            <a:ext cx="487680" cy="36512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60960" rIns="60960" bIns="6096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7DD1AB5-42BA-4E8A-BFEE-435884E16AAB}" type="slidenum">
              <a:rPr lang="en-US" sz="1600"/>
              <a:pPr/>
              <a:t>14</a:t>
            </a:fld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2807518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0D3F146-76FF-4619-BB7D-2018DC99A0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Models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E6DB0C-7D5A-4538-9E00-D227338550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b="1" u="sng" dirty="0"/>
              <a:t>data model</a:t>
            </a:r>
            <a:r>
              <a:rPr lang="en-US" dirty="0"/>
              <a:t> is a collection of concepts for describing the data in a database.</a:t>
            </a:r>
          </a:p>
          <a:p>
            <a:endParaRPr lang="en-US" sz="1600" dirty="0"/>
          </a:p>
          <a:p>
            <a:r>
              <a:rPr lang="en-US" dirty="0"/>
              <a:t>A </a:t>
            </a:r>
            <a:r>
              <a:rPr lang="en-US" b="1" u="sng" dirty="0"/>
              <a:t>schema</a:t>
            </a:r>
            <a:r>
              <a:rPr lang="en-US" dirty="0"/>
              <a:t> is a description of a particular collection of data, using a given data model.</a:t>
            </a:r>
          </a:p>
          <a:p>
            <a:pPr lvl="1"/>
            <a:r>
              <a:rPr lang="en-US" dirty="0"/>
              <a:t>This defines the structure of data for a data model.</a:t>
            </a:r>
          </a:p>
          <a:p>
            <a:pPr lvl="1"/>
            <a:r>
              <a:rPr lang="en-US" dirty="0"/>
              <a:t>Otherwise, you have random bits with no meaning.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04AC3B3B-4D15-DE4C-0964-E9D4F9C2D2CC}"/>
              </a:ext>
            </a:extLst>
          </p:cNvPr>
          <p:cNvSpPr txBox="1">
            <a:spLocks/>
          </p:cNvSpPr>
          <p:nvPr/>
        </p:nvSpPr>
        <p:spPr>
          <a:xfrm>
            <a:off x="11704320" y="0"/>
            <a:ext cx="487680" cy="36512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60960" rIns="60960" bIns="6096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7DD1AB5-42BA-4E8A-BFEE-435884E16AAB}" type="slidenum">
              <a:rPr lang="en-US" sz="1600"/>
              <a:pPr/>
              <a:t>15</a:t>
            </a:fld>
            <a:endParaRPr lang="en-US" sz="1600" dirty="0"/>
          </a:p>
        </p:txBody>
      </p:sp>
      <p:grpSp>
        <p:nvGrpSpPr>
          <p:cNvPr id="10" name="Group 9" hidden="1">
            <a:extLst>
              <a:ext uri="{FF2B5EF4-FFF2-40B4-BE49-F238E27FC236}">
                <a16:creationId xmlns:a16="http://schemas.microsoft.com/office/drawing/2014/main" id="{4C840AEB-326F-2429-33C1-8D3B21687269}"/>
              </a:ext>
            </a:extLst>
          </p:cNvPr>
          <p:cNvGrpSpPr/>
          <p:nvPr/>
        </p:nvGrpSpPr>
        <p:grpSpPr>
          <a:xfrm>
            <a:off x="609600" y="4343401"/>
            <a:ext cx="11438600" cy="1895251"/>
            <a:chOff x="457200" y="3345418"/>
            <a:chExt cx="8578950" cy="1421438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08904A4-95E7-5C00-DB00-08E5B5224B72}"/>
                </a:ext>
              </a:extLst>
            </p:cNvPr>
            <p:cNvSpPr txBox="1"/>
            <p:nvPr/>
          </p:nvSpPr>
          <p:spPr>
            <a:xfrm>
              <a:off x="523964" y="3623370"/>
              <a:ext cx="8512186" cy="114348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none" tIns="121920" bIns="6096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2667" b="1" dirty="0">
                  <a:solidFill>
                    <a:srgbClr val="C30037"/>
                  </a:solidFill>
                  <a:latin typeface="Inconsolata" panose="00000509000000000000" pitchFamily="49" charset="0"/>
                </a:rPr>
                <a:t>CREATE TABLE Artist(name VARCHAR, year DATE, country CHAR(60));</a:t>
              </a:r>
            </a:p>
            <a:p>
              <a:pPr>
                <a:lnSpc>
                  <a:spcPct val="120000"/>
                </a:lnSpc>
              </a:pPr>
              <a:r>
                <a:rPr lang="en-US" sz="2667" b="1" dirty="0">
                  <a:solidFill>
                    <a:srgbClr val="C30037"/>
                  </a:solidFill>
                  <a:latin typeface="Inconsolata" panose="00000509000000000000" pitchFamily="49" charset="0"/>
                </a:rPr>
                <a:t>CREATE TABLE Album(</a:t>
              </a:r>
              <a:r>
                <a:rPr lang="en-US" sz="2667" b="1" dirty="0" err="1">
                  <a:solidFill>
                    <a:srgbClr val="C30037"/>
                  </a:solidFill>
                  <a:latin typeface="Inconsolata" panose="00000509000000000000" pitchFamily="49" charset="0"/>
                </a:rPr>
                <a:t>Albumid</a:t>
              </a:r>
              <a:r>
                <a:rPr lang="en-US" sz="2667" b="1" dirty="0">
                  <a:solidFill>
                    <a:srgbClr val="C30037"/>
                  </a:solidFill>
                  <a:latin typeface="Inconsolata" panose="00000509000000000000" pitchFamily="49" charset="0"/>
                </a:rPr>
                <a:t> INTEGER, name VARCHAR, year DATE);</a:t>
              </a:r>
            </a:p>
            <a:p>
              <a:pPr>
                <a:lnSpc>
                  <a:spcPct val="120000"/>
                </a:lnSpc>
              </a:pPr>
              <a:r>
                <a:rPr lang="en-US" sz="2133" b="1" dirty="0">
                  <a:solidFill>
                    <a:srgbClr val="C30037"/>
                  </a:solidFill>
                  <a:latin typeface="Inconsolata" panose="00000509000000000000" pitchFamily="49" charset="0"/>
                </a:rPr>
                <a:t>● ● ● 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2EE70F5-3BA9-7EE8-0099-1E3A1F85D194}"/>
                </a:ext>
              </a:extLst>
            </p:cNvPr>
            <p:cNvSpPr txBox="1"/>
            <p:nvPr/>
          </p:nvSpPr>
          <p:spPr>
            <a:xfrm>
              <a:off x="457200" y="3345418"/>
              <a:ext cx="3306434" cy="34624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Lato" panose="020F0502020204030203" pitchFamily="34" charset="77"/>
                </a:rPr>
                <a:t>Preview of the relational model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45549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9CF536-4AF6-E249-DCD2-797222B6D7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Models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71F3A7-8E98-6AD6-8ECB-B0C6005553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7529" y="1409703"/>
            <a:ext cx="8746671" cy="4525963"/>
          </a:xfrm>
        </p:spPr>
        <p:txBody>
          <a:bodyPr>
            <a:noAutofit/>
          </a:bodyPr>
          <a:lstStyle/>
          <a:p>
            <a:r>
              <a:rPr lang="en-US" sz="2800" dirty="0"/>
              <a:t>Relational</a:t>
            </a:r>
          </a:p>
          <a:p>
            <a:r>
              <a:rPr lang="en-US" sz="2800" dirty="0"/>
              <a:t>Key/Value</a:t>
            </a:r>
          </a:p>
          <a:p>
            <a:r>
              <a:rPr lang="en-US" sz="2800" dirty="0"/>
              <a:t>Graph</a:t>
            </a:r>
          </a:p>
          <a:p>
            <a:r>
              <a:rPr lang="en-US" sz="2800" dirty="0"/>
              <a:t>Document / JSON / XML / Object</a:t>
            </a:r>
          </a:p>
          <a:p>
            <a:r>
              <a:rPr lang="en-US" sz="2800" dirty="0"/>
              <a:t>Wide-Column / Column-family</a:t>
            </a:r>
          </a:p>
          <a:p>
            <a:r>
              <a:rPr lang="en-US" sz="2800" dirty="0"/>
              <a:t>Array (Vector, Matrix, Tensor)</a:t>
            </a:r>
          </a:p>
          <a:p>
            <a:r>
              <a:rPr lang="en-US" sz="2800" dirty="0"/>
              <a:t>Hierarchical</a:t>
            </a:r>
          </a:p>
          <a:p>
            <a:r>
              <a:rPr lang="en-US" sz="2800" dirty="0"/>
              <a:t>Network</a:t>
            </a:r>
          </a:p>
          <a:p>
            <a:r>
              <a:rPr lang="en-US" sz="2800" dirty="0"/>
              <a:t>Semantic</a:t>
            </a:r>
          </a:p>
          <a:p>
            <a:r>
              <a:rPr lang="en-US" sz="2800" dirty="0"/>
              <a:t>Entity-Relationship</a:t>
            </a:r>
          </a:p>
        </p:txBody>
      </p:sp>
      <p:grpSp>
        <p:nvGrpSpPr>
          <p:cNvPr id="4" name="NoSQL">
            <a:extLst>
              <a:ext uri="{FF2B5EF4-FFF2-40B4-BE49-F238E27FC236}">
                <a16:creationId xmlns:a16="http://schemas.microsoft.com/office/drawing/2014/main" id="{F4C63030-5FCE-6F0A-F368-7C28C0ECF233}"/>
              </a:ext>
            </a:extLst>
          </p:cNvPr>
          <p:cNvGrpSpPr/>
          <p:nvPr/>
        </p:nvGrpSpPr>
        <p:grpSpPr>
          <a:xfrm>
            <a:off x="1997529" y="2370873"/>
            <a:ext cx="7726574" cy="1554999"/>
            <a:chOff x="228600" y="2121780"/>
            <a:chExt cx="5794931" cy="1166249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202D266-31F3-AD9D-D621-5864AA404F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" y="2121780"/>
              <a:ext cx="4389120" cy="1166249"/>
            </a:xfrm>
            <a:prstGeom prst="rect">
              <a:avLst/>
            </a:prstGeom>
            <a:noFill/>
            <a:ln w="50800" algn="ctr">
              <a:solidFill>
                <a:schemeClr val="accent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135827" tIns="67913" rIns="135827" bIns="67913" anchor="ctr"/>
            <a:lstStyle/>
            <a:p>
              <a:endParaRPr lang="en-US" sz="2400" dirty="0">
                <a:solidFill>
                  <a:srgbClr val="EF3E42"/>
                </a:solidFill>
                <a:latin typeface="Museo Sans 500" panose="02000000000000000000" pitchFamily="50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798AE5E-7B98-9556-E32C-E8EE81D62C7F}"/>
                </a:ext>
              </a:extLst>
            </p:cNvPr>
            <p:cNvSpPr txBox="1"/>
            <p:nvPr/>
          </p:nvSpPr>
          <p:spPr>
            <a:xfrm>
              <a:off x="4680375" y="2474072"/>
              <a:ext cx="1343156" cy="43858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chemeClr val="accent1"/>
                  </a:solidFill>
                  <a:latin typeface="Overpass" pitchFamily="2" charset="0"/>
                </a:rPr>
                <a:t>← NoSQL</a:t>
              </a:r>
            </a:p>
          </p:txBody>
        </p:sp>
      </p:grpSp>
      <p:grpSp>
        <p:nvGrpSpPr>
          <p:cNvPr id="7" name="Array">
            <a:extLst>
              <a:ext uri="{FF2B5EF4-FFF2-40B4-BE49-F238E27FC236}">
                <a16:creationId xmlns:a16="http://schemas.microsoft.com/office/drawing/2014/main" id="{439A6EBE-9654-6C09-DB41-4DADA6534EEE}"/>
              </a:ext>
            </a:extLst>
          </p:cNvPr>
          <p:cNvGrpSpPr/>
          <p:nvPr/>
        </p:nvGrpSpPr>
        <p:grpSpPr>
          <a:xfrm>
            <a:off x="1997529" y="3929858"/>
            <a:ext cx="8301595" cy="584775"/>
            <a:chOff x="228600" y="3365751"/>
            <a:chExt cx="6226196" cy="438581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9D55548-8C83-D8B0-41C9-D57893B219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" y="3396287"/>
              <a:ext cx="4023360" cy="365760"/>
            </a:xfrm>
            <a:prstGeom prst="rect">
              <a:avLst/>
            </a:prstGeom>
            <a:noFill/>
            <a:ln w="50800" algn="ctr">
              <a:solidFill>
                <a:srgbClr val="C30037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135827" tIns="67913" rIns="135827" bIns="67913" anchor="ctr"/>
            <a:lstStyle/>
            <a:p>
              <a:endParaRPr lang="en-US" sz="2400" dirty="0">
                <a:solidFill>
                  <a:srgbClr val="EF3E42"/>
                </a:solidFill>
                <a:latin typeface="Museo Sans 500" panose="02000000000000000000" pitchFamily="50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A57CED3-D404-FC59-E29B-9482797DE124}"/>
                </a:ext>
              </a:extLst>
            </p:cNvPr>
            <p:cNvSpPr txBox="1"/>
            <p:nvPr/>
          </p:nvSpPr>
          <p:spPr>
            <a:xfrm>
              <a:off x="4343400" y="3365751"/>
              <a:ext cx="2111396" cy="43858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C30037"/>
                  </a:solidFill>
                  <a:latin typeface="Overpass" pitchFamily="2" charset="0"/>
                </a:rPr>
                <a:t>← ML / Science</a:t>
              </a:r>
            </a:p>
          </p:txBody>
        </p:sp>
      </p:grpSp>
      <p:grpSp>
        <p:nvGrpSpPr>
          <p:cNvPr id="10" name="OLD">
            <a:extLst>
              <a:ext uri="{FF2B5EF4-FFF2-40B4-BE49-F238E27FC236}">
                <a16:creationId xmlns:a16="http://schemas.microsoft.com/office/drawing/2014/main" id="{348237EC-8121-7B70-8798-C139A75D827A}"/>
              </a:ext>
            </a:extLst>
          </p:cNvPr>
          <p:cNvGrpSpPr/>
          <p:nvPr/>
        </p:nvGrpSpPr>
        <p:grpSpPr>
          <a:xfrm>
            <a:off x="1997529" y="4497508"/>
            <a:ext cx="8310155" cy="2072640"/>
            <a:chOff x="228600" y="3795531"/>
            <a:chExt cx="6232616" cy="155448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43FBDC8-1889-B1DF-9E5D-9AD8382A5F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" y="3795531"/>
              <a:ext cx="2560320" cy="1554480"/>
            </a:xfrm>
            <a:prstGeom prst="rect">
              <a:avLst/>
            </a:prstGeom>
            <a:noFill/>
            <a:ln w="50800" algn="ctr">
              <a:solidFill>
                <a:srgbClr val="C30037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135827" tIns="67913" rIns="135827" bIns="67913" anchor="ctr"/>
            <a:lstStyle/>
            <a:p>
              <a:endParaRPr lang="en-US" sz="2400" dirty="0">
                <a:solidFill>
                  <a:srgbClr val="EF3E42"/>
                </a:solidFill>
                <a:latin typeface="Museo Sans 500" panose="02000000000000000000" pitchFamily="50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ABF9C49-6ED5-2EE1-D5CC-C4CBEBDC96B0}"/>
                </a:ext>
              </a:extLst>
            </p:cNvPr>
            <p:cNvSpPr txBox="1"/>
            <p:nvPr/>
          </p:nvSpPr>
          <p:spPr>
            <a:xfrm>
              <a:off x="2847005" y="4355781"/>
              <a:ext cx="3614211" cy="43858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C30037"/>
                  </a:solidFill>
                  <a:latin typeface="Overpass" pitchFamily="2" charset="0"/>
                </a:rPr>
                <a:t>← Obsolete / Legacy / Rare</a:t>
              </a:r>
            </a:p>
          </p:txBody>
        </p:sp>
      </p:grpSp>
      <p:grpSp>
        <p:nvGrpSpPr>
          <p:cNvPr id="13" name="This Course">
            <a:extLst>
              <a:ext uri="{FF2B5EF4-FFF2-40B4-BE49-F238E27FC236}">
                <a16:creationId xmlns:a16="http://schemas.microsoft.com/office/drawing/2014/main" id="{47566E8F-F444-8949-B48D-C0ADDA236F36}"/>
              </a:ext>
            </a:extLst>
          </p:cNvPr>
          <p:cNvGrpSpPr/>
          <p:nvPr/>
        </p:nvGrpSpPr>
        <p:grpSpPr>
          <a:xfrm>
            <a:off x="1997529" y="1325005"/>
            <a:ext cx="5744719" cy="584775"/>
            <a:chOff x="1371600" y="918210"/>
            <a:chExt cx="4308539" cy="438581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632FC49-43A2-11DA-11E6-B1B6ACE3E308}"/>
                </a:ext>
              </a:extLst>
            </p:cNvPr>
            <p:cNvSpPr txBox="1"/>
            <p:nvPr/>
          </p:nvSpPr>
          <p:spPr>
            <a:xfrm>
              <a:off x="3729990" y="918210"/>
              <a:ext cx="1950149" cy="43858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chemeClr val="accent1"/>
                  </a:solidFill>
                  <a:latin typeface="Overpass" pitchFamily="2" charset="0"/>
                </a:rPr>
                <a:t>← This Course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2F4A373-0D92-6730-A84D-6D2524F3A0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1600" y="966162"/>
              <a:ext cx="2286000" cy="365760"/>
            </a:xfrm>
            <a:prstGeom prst="rect">
              <a:avLst/>
            </a:prstGeom>
            <a:noFill/>
            <a:ln w="50800" algn="ctr">
              <a:solidFill>
                <a:schemeClr val="accent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135827" tIns="67913" rIns="135827" bIns="67913" anchor="ctr"/>
            <a:lstStyle/>
            <a:p>
              <a:endParaRPr lang="en-US" sz="2400" dirty="0">
                <a:solidFill>
                  <a:schemeClr val="tx2"/>
                </a:solidFill>
                <a:latin typeface="Museo Sans 500" panose="02000000000000000000" pitchFamily="50" charset="0"/>
              </a:endParaRPr>
            </a:p>
          </p:txBody>
        </p:sp>
      </p:grpSp>
      <p:grpSp>
        <p:nvGrpSpPr>
          <p:cNvPr id="16" name="KV">
            <a:extLst>
              <a:ext uri="{FF2B5EF4-FFF2-40B4-BE49-F238E27FC236}">
                <a16:creationId xmlns:a16="http://schemas.microsoft.com/office/drawing/2014/main" id="{9359EAB0-2DF4-5BF8-7DFF-6750FAF2DDB5}"/>
              </a:ext>
            </a:extLst>
          </p:cNvPr>
          <p:cNvGrpSpPr/>
          <p:nvPr/>
        </p:nvGrpSpPr>
        <p:grpSpPr>
          <a:xfrm>
            <a:off x="1997529" y="1849349"/>
            <a:ext cx="7580351" cy="584775"/>
            <a:chOff x="1371600" y="935626"/>
            <a:chExt cx="5685263" cy="438581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51A2108-B6EB-AFB1-724A-33BCF1D580B4}"/>
                </a:ext>
              </a:extLst>
            </p:cNvPr>
            <p:cNvSpPr txBox="1"/>
            <p:nvPr/>
          </p:nvSpPr>
          <p:spPr>
            <a:xfrm>
              <a:off x="3729990" y="935626"/>
              <a:ext cx="3326873" cy="43858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chemeClr val="accent1"/>
                  </a:solidFill>
                  <a:latin typeface="Overpass" pitchFamily="2" charset="0"/>
                </a:rPr>
                <a:t>← Simple Apps / Caching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0C4870FF-85BF-D5D6-01B2-EBED8F050D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1600" y="966162"/>
              <a:ext cx="2286000" cy="365760"/>
            </a:xfrm>
            <a:prstGeom prst="rect">
              <a:avLst/>
            </a:prstGeom>
            <a:noFill/>
            <a:ln w="50800" algn="ctr">
              <a:solidFill>
                <a:schemeClr val="accent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135827" tIns="67913" rIns="135827" bIns="67913" anchor="ctr"/>
            <a:lstStyle/>
            <a:p>
              <a:endParaRPr lang="en-US" sz="2400" dirty="0">
                <a:solidFill>
                  <a:srgbClr val="EF3E42"/>
                </a:solidFill>
              </a:endParaRPr>
            </a:p>
          </p:txBody>
        </p:sp>
      </p:grpSp>
      <p:grpSp>
        <p:nvGrpSpPr>
          <p:cNvPr id="19" name="Relational">
            <a:extLst>
              <a:ext uri="{FF2B5EF4-FFF2-40B4-BE49-F238E27FC236}">
                <a16:creationId xmlns:a16="http://schemas.microsoft.com/office/drawing/2014/main" id="{B1F4534B-8008-8F50-2A62-BB8B0813FD8F}"/>
              </a:ext>
            </a:extLst>
          </p:cNvPr>
          <p:cNvGrpSpPr/>
          <p:nvPr/>
        </p:nvGrpSpPr>
        <p:grpSpPr>
          <a:xfrm>
            <a:off x="1997529" y="1288131"/>
            <a:ext cx="5974335" cy="584775"/>
            <a:chOff x="1371600" y="918210"/>
            <a:chExt cx="4480751" cy="438581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775C963-2615-8AFF-2273-A7D037841389}"/>
                </a:ext>
              </a:extLst>
            </p:cNvPr>
            <p:cNvSpPr txBox="1"/>
            <p:nvPr/>
          </p:nvSpPr>
          <p:spPr>
            <a:xfrm>
              <a:off x="3729990" y="918210"/>
              <a:ext cx="2122361" cy="43858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chemeClr val="accent1"/>
                  </a:solidFill>
                  <a:latin typeface="Overpass" pitchFamily="2" charset="0"/>
                </a:rPr>
                <a:t>← Most DBMSs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4EBF4A9-2B0E-008E-1F9A-8ED54CE811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1600" y="966162"/>
              <a:ext cx="2286000" cy="365760"/>
            </a:xfrm>
            <a:prstGeom prst="rect">
              <a:avLst/>
            </a:prstGeom>
            <a:noFill/>
            <a:ln w="50800" algn="ctr">
              <a:solidFill>
                <a:schemeClr val="accent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135827" tIns="67913" rIns="135827" bIns="67913" anchor="ctr"/>
            <a:lstStyle/>
            <a:p>
              <a:endParaRPr lang="en-US" sz="2400" dirty="0">
                <a:solidFill>
                  <a:srgbClr val="EF3E4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79464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D1B3B12-51D0-4248-BD90-5F75E20BD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Early DBMSs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553116-89A1-4DCF-8E3D-8781EF0B12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Early database applications were difficult to build and maintain on available DBMSs in the 1960s.</a:t>
            </a:r>
          </a:p>
          <a:p>
            <a:pPr lvl="1"/>
            <a:r>
              <a:rPr lang="en-US" dirty="0"/>
              <a:t>Examples: </a:t>
            </a:r>
            <a:r>
              <a:rPr lang="en-US" dirty="0">
                <a:hlinkClick r:id="rId3"/>
              </a:rPr>
              <a:t>IDS</a:t>
            </a:r>
            <a:r>
              <a:rPr lang="en-US" dirty="0"/>
              <a:t>, </a:t>
            </a:r>
            <a:r>
              <a:rPr lang="en-US" dirty="0">
                <a:hlinkClick r:id="rId4"/>
              </a:rPr>
              <a:t>IMS</a:t>
            </a:r>
            <a:r>
              <a:rPr lang="en-US" dirty="0"/>
              <a:t>, </a:t>
            </a:r>
            <a:r>
              <a:rPr lang="en-US" dirty="0">
                <a:hlinkClick r:id="rId5"/>
              </a:rPr>
              <a:t>CODASYL</a:t>
            </a:r>
            <a:endParaRPr lang="en-US" dirty="0"/>
          </a:p>
          <a:p>
            <a:pPr lvl="1"/>
            <a:r>
              <a:rPr lang="en-US" dirty="0"/>
              <a:t>Computers were expensive, humans were cheap.</a:t>
            </a:r>
          </a:p>
          <a:p>
            <a:endParaRPr lang="en-US" sz="1600" dirty="0"/>
          </a:p>
          <a:p>
            <a:r>
              <a:rPr lang="en-US" dirty="0"/>
              <a:t>Tight coupling between logical and physical layers.</a:t>
            </a:r>
          </a:p>
          <a:p>
            <a:endParaRPr lang="en-US" sz="1600" dirty="0"/>
          </a:p>
          <a:p>
            <a:r>
              <a:rPr lang="en-US" dirty="0"/>
              <a:t>Programmers had to (roughly) know what queries the application would execute before they could deploy the database.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07AA0DC7-D9D8-749A-2451-5D2C3B19658F}"/>
              </a:ext>
            </a:extLst>
          </p:cNvPr>
          <p:cNvSpPr txBox="1">
            <a:spLocks/>
          </p:cNvSpPr>
          <p:nvPr/>
        </p:nvSpPr>
        <p:spPr>
          <a:xfrm>
            <a:off x="11704320" y="0"/>
            <a:ext cx="487680" cy="36512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60960" rIns="60960" bIns="6096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7DD1AB5-42BA-4E8A-BFEE-435884E16AAB}" type="slidenum">
              <a:rPr lang="en-US" sz="1600"/>
              <a:pPr/>
              <a:t>17</a:t>
            </a:fld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7161383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D1B3B12-51D0-4248-BD90-5F75E20BD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Early DBMSs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553116-89A1-4DCF-8E3D-8781EF0B12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Ted Codd was a mathematician at IBM Research in the late 1960s.</a:t>
            </a:r>
          </a:p>
          <a:p>
            <a:endParaRPr lang="en-US" sz="1600" dirty="0"/>
          </a:p>
          <a:p>
            <a:r>
              <a:rPr lang="en-US" dirty="0"/>
              <a:t>Codd saw IBM’s developers rewriting database programs every time the database’s schema or layout changed.</a:t>
            </a:r>
          </a:p>
          <a:p>
            <a:endParaRPr lang="en-US" sz="1600" dirty="0"/>
          </a:p>
          <a:p>
            <a:r>
              <a:rPr lang="en-US" dirty="0"/>
              <a:t>Devised the relational model in 1969.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7081DBE-3C26-4AB6-AA5C-22FCE7DA156E}"/>
              </a:ext>
            </a:extLst>
          </p:cNvPr>
          <p:cNvGrpSpPr/>
          <p:nvPr/>
        </p:nvGrpSpPr>
        <p:grpSpPr>
          <a:xfrm>
            <a:off x="8155148" y="1189085"/>
            <a:ext cx="3198651" cy="4698644"/>
            <a:chOff x="5904975" y="368084"/>
            <a:chExt cx="2398988" cy="3523983"/>
          </a:xfrm>
        </p:grpSpPr>
        <p:pic>
          <p:nvPicPr>
            <p:cNvPr id="14" name="Picture 13">
              <a:hlinkClick r:id="rId3"/>
              <a:extLst>
                <a:ext uri="{FF2B5EF4-FFF2-40B4-BE49-F238E27FC236}">
                  <a16:creationId xmlns:a16="http://schemas.microsoft.com/office/drawing/2014/main" id="{E0B92609-6FFD-4E3C-A2D9-0A9E9F34C60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792" t="503" r="792" b="10000"/>
            <a:stretch/>
          </p:blipFill>
          <p:spPr>
            <a:xfrm>
              <a:off x="5904975" y="368084"/>
              <a:ext cx="2398988" cy="3200400"/>
            </a:xfrm>
            <a:prstGeom prst="rect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</p:pic>
        <p:sp>
          <p:nvSpPr>
            <p:cNvPr id="16" name="TextBox 15">
              <a:hlinkClick r:id="rId3"/>
              <a:extLst>
                <a:ext uri="{FF2B5EF4-FFF2-40B4-BE49-F238E27FC236}">
                  <a16:creationId xmlns:a16="http://schemas.microsoft.com/office/drawing/2014/main" id="{3CC72BCB-D422-4D61-9318-28A4868A234A}"/>
                </a:ext>
              </a:extLst>
            </p:cNvPr>
            <p:cNvSpPr txBox="1"/>
            <p:nvPr/>
          </p:nvSpPr>
          <p:spPr>
            <a:xfrm>
              <a:off x="6361381" y="3584242"/>
              <a:ext cx="1486176" cy="30782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2667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Overpass" pitchFamily="2" charset="0"/>
                </a:rPr>
                <a:t>Edgar</a:t>
              </a:r>
              <a:r>
                <a:rPr lang="en-US" sz="2667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Lato" panose="020F0502020204030203" pitchFamily="34" charset="0"/>
                </a:rPr>
                <a:t> F. Codd</a:t>
              </a:r>
            </a:p>
          </p:txBody>
        </p:sp>
      </p:grp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89D2A09D-DF2F-46DE-1F33-E5DA57AA06C0}"/>
              </a:ext>
            </a:extLst>
          </p:cNvPr>
          <p:cNvSpPr txBox="1">
            <a:spLocks/>
          </p:cNvSpPr>
          <p:nvPr/>
        </p:nvSpPr>
        <p:spPr>
          <a:xfrm>
            <a:off x="11704320" y="0"/>
            <a:ext cx="487680" cy="36512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60960" rIns="60960" bIns="6096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7DD1AB5-42BA-4E8A-BFEE-435884E16AAB}" type="slidenum">
              <a:rPr lang="en-US" sz="1600"/>
              <a:pPr/>
              <a:t>18</a:t>
            </a:fld>
            <a:endParaRPr lang="en-US" sz="1600" dirty="0"/>
          </a:p>
        </p:txBody>
      </p:sp>
      <p:pic>
        <p:nvPicPr>
          <p:cNvPr id="7" name="Picture 6">
            <a:hlinkClick r:id="rId5"/>
            <a:extLst>
              <a:ext uri="{FF2B5EF4-FFF2-40B4-BE49-F238E27FC236}">
                <a16:creationId xmlns:a16="http://schemas.microsoft.com/office/drawing/2014/main" id="{56666956-1316-D4BE-488E-2AEA2A798C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409603">
            <a:off x="1063783" y="246500"/>
            <a:ext cx="4632960" cy="6553273"/>
          </a:xfrm>
          <a:prstGeom prst="rect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hlinkClick r:id="rId7"/>
            <a:extLst>
              <a:ext uri="{FF2B5EF4-FFF2-40B4-BE49-F238E27FC236}">
                <a16:creationId xmlns:a16="http://schemas.microsoft.com/office/drawing/2014/main" id="{947E8D82-9E7D-B2FF-AA47-0699CD0434E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20000">
            <a:off x="6840924" y="358312"/>
            <a:ext cx="4632960" cy="6351033"/>
          </a:xfrm>
          <a:prstGeom prst="rect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09570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36841-2A32-C25D-1DF1-CA62A04F0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CODASYL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21C60AE-9633-C21E-5015-7A9C762F2C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The Differences and Similarities Between the Data Base Set and Relational Views of Data.</a:t>
            </a:r>
          </a:p>
          <a:p>
            <a:pPr lvl="1"/>
            <a:r>
              <a:rPr lang="en-US" dirty="0">
                <a:hlinkClick r:id="rId3"/>
              </a:rPr>
              <a:t>ACM SIGFIDET Workshop on Data Description, Access, and Control in Ann Arbor, Michigan, held 1–3 May 1974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250125-5F1F-A380-0D6F-EBF4237B94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18398" y="1071880"/>
            <a:ext cx="3395351" cy="5608320"/>
          </a:xfrm>
          <a:prstGeom prst="rect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96A1B3D-A130-8690-EE57-997AB694E9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61326" y="1174295"/>
            <a:ext cx="4588137" cy="2606677"/>
          </a:xfrm>
          <a:prstGeom prst="rect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9C49F4C-7EFB-576A-104F-7445CDC8856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64400" y="4140201"/>
            <a:ext cx="4622800" cy="2184615"/>
          </a:xfrm>
          <a:prstGeom prst="rect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C9611F5B-5343-6717-9BF1-AB8EB4C3105F}"/>
              </a:ext>
            </a:extLst>
          </p:cNvPr>
          <p:cNvGrpSpPr/>
          <p:nvPr/>
        </p:nvGrpSpPr>
        <p:grpSpPr>
          <a:xfrm>
            <a:off x="1964061" y="4064308"/>
            <a:ext cx="1440611" cy="2259000"/>
            <a:chOff x="-1120578" y="3115846"/>
            <a:chExt cx="1080458" cy="169425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035B282-0E9A-9E2F-7BCF-C51F3F4A301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45" t="295" r="3385" b="19234"/>
            <a:stretch/>
          </p:blipFill>
          <p:spPr>
            <a:xfrm>
              <a:off x="-1120578" y="3115846"/>
              <a:ext cx="1080458" cy="1371600"/>
            </a:xfrm>
            <a:prstGeom prst="rect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D39A99D-66BD-A4B1-F888-1324BCDBC4F3}"/>
                </a:ext>
              </a:extLst>
            </p:cNvPr>
            <p:cNvSpPr txBox="1"/>
            <p:nvPr/>
          </p:nvSpPr>
          <p:spPr>
            <a:xfrm>
              <a:off x="-1032395" y="4533097"/>
              <a:ext cx="904094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algn="ctr">
                <a:defRPr i="1">
                  <a:solidFill>
                    <a:schemeClr val="tx1">
                      <a:lumMod val="65000"/>
                      <a:lumOff val="35000"/>
                    </a:schemeClr>
                  </a:solidFill>
                  <a:latin typeface="Lato" panose="020F0502020204030203" pitchFamily="34" charset="0"/>
                </a:defRPr>
              </a:lvl1pPr>
            </a:lstStyle>
            <a:p>
              <a:r>
                <a:rPr lang="en-US" sz="2400" dirty="0"/>
                <a:t>Bachman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CB3A92C-0EB7-19D1-3026-BA81E331B5AC}"/>
              </a:ext>
            </a:extLst>
          </p:cNvPr>
          <p:cNvGrpSpPr/>
          <p:nvPr/>
        </p:nvGrpSpPr>
        <p:grpSpPr>
          <a:xfrm>
            <a:off x="3641931" y="4064308"/>
            <a:ext cx="1371600" cy="2259000"/>
            <a:chOff x="600415" y="3115846"/>
            <a:chExt cx="1028700" cy="1694250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EB01B397-1141-45B1-C28D-73C88DC093B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555" t="9114" r="27995" b="63236"/>
            <a:stretch/>
          </p:blipFill>
          <p:spPr>
            <a:xfrm>
              <a:off x="600415" y="3115846"/>
              <a:ext cx="1028700" cy="1371600"/>
            </a:xfrm>
            <a:prstGeom prst="rect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FC584C4-33D0-5239-2311-30D50BC7CE1F}"/>
                </a:ext>
              </a:extLst>
            </p:cNvPr>
            <p:cNvSpPr txBox="1"/>
            <p:nvPr/>
          </p:nvSpPr>
          <p:spPr>
            <a:xfrm>
              <a:off x="882130" y="4533097"/>
              <a:ext cx="465272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algn="ctr">
                <a:defRPr i="1">
                  <a:solidFill>
                    <a:schemeClr val="tx1">
                      <a:lumMod val="65000"/>
                      <a:lumOff val="35000"/>
                    </a:schemeClr>
                  </a:solidFill>
                  <a:latin typeface="Lato" panose="020F0502020204030203" pitchFamily="34" charset="0"/>
                </a:defRPr>
              </a:lvl1pPr>
            </a:lstStyle>
            <a:p>
              <a:r>
                <a:rPr lang="en-US" sz="2400" dirty="0"/>
                <a:t>Gray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704AC97-1A15-AE6A-135E-21D7BCCAF4F8}"/>
              </a:ext>
            </a:extLst>
          </p:cNvPr>
          <p:cNvGrpSpPr/>
          <p:nvPr/>
        </p:nvGrpSpPr>
        <p:grpSpPr>
          <a:xfrm>
            <a:off x="5261958" y="4064308"/>
            <a:ext cx="1534073" cy="2259000"/>
            <a:chOff x="2207137" y="3115846"/>
            <a:chExt cx="1150555" cy="1694250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06E26815-13A7-1052-B380-C3F86EB8629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36" t="1869" r="17422" b="437"/>
            <a:stretch/>
          </p:blipFill>
          <p:spPr>
            <a:xfrm>
              <a:off x="2268064" y="3115846"/>
              <a:ext cx="1028701" cy="1371600"/>
            </a:xfrm>
            <a:prstGeom prst="rect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E8B2FD1-D899-D49C-CD73-2B4CF6AFD9A4}"/>
                </a:ext>
              </a:extLst>
            </p:cNvPr>
            <p:cNvSpPr txBox="1"/>
            <p:nvPr/>
          </p:nvSpPr>
          <p:spPr>
            <a:xfrm>
              <a:off x="2207137" y="4533097"/>
              <a:ext cx="1150555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algn="ctr">
                <a:defRPr i="1">
                  <a:solidFill>
                    <a:schemeClr val="tx1">
                      <a:lumMod val="65000"/>
                      <a:lumOff val="35000"/>
                    </a:schemeClr>
                  </a:solidFill>
                  <a:latin typeface="Lato" panose="020F0502020204030203" pitchFamily="34" charset="0"/>
                </a:defRPr>
              </a:lvl1pPr>
            </a:lstStyle>
            <a:p>
              <a:r>
                <a:rPr lang="en-US" sz="2400" dirty="0" err="1"/>
                <a:t>Stonebraker</a:t>
              </a:r>
              <a:endParaRPr lang="en-US" sz="2400" dirty="0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298790F-17C3-7AB7-7254-A2A27BB4CB3A}"/>
              </a:ext>
            </a:extLst>
          </p:cNvPr>
          <p:cNvGrpSpPr/>
          <p:nvPr/>
        </p:nvGrpSpPr>
        <p:grpSpPr>
          <a:xfrm>
            <a:off x="355952" y="4064308"/>
            <a:ext cx="1370851" cy="2259000"/>
            <a:chOff x="-2378589" y="3115846"/>
            <a:chExt cx="1028138" cy="1694250"/>
          </a:xfrm>
        </p:grpSpPr>
        <p:pic>
          <p:nvPicPr>
            <p:cNvPr id="17" name="Picture 16">
              <a:hlinkClick r:id="rId10"/>
              <a:extLst>
                <a:ext uri="{FF2B5EF4-FFF2-40B4-BE49-F238E27FC236}">
                  <a16:creationId xmlns:a16="http://schemas.microsoft.com/office/drawing/2014/main" id="{9EC0E849-BF68-7C23-9085-D733FE42A2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/>
            <a:srcRect l="792" t="503" r="792" b="10000"/>
            <a:stretch/>
          </p:blipFill>
          <p:spPr>
            <a:xfrm>
              <a:off x="-2378589" y="3115846"/>
              <a:ext cx="1028138" cy="1371600"/>
            </a:xfrm>
            <a:prstGeom prst="rect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</p:pic>
        <p:sp>
          <p:nvSpPr>
            <p:cNvPr id="18" name="TextBox 17">
              <a:hlinkClick r:id="rId10"/>
              <a:extLst>
                <a:ext uri="{FF2B5EF4-FFF2-40B4-BE49-F238E27FC236}">
                  <a16:creationId xmlns:a16="http://schemas.microsoft.com/office/drawing/2014/main" id="{3D27B5B7-3C68-2A67-B652-9F0AB40EF7DF}"/>
                </a:ext>
              </a:extLst>
            </p:cNvPr>
            <p:cNvSpPr txBox="1"/>
            <p:nvPr/>
          </p:nvSpPr>
          <p:spPr>
            <a:xfrm>
              <a:off x="-2119397" y="4533097"/>
              <a:ext cx="509755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2400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Lato" panose="020F0502020204030203" pitchFamily="34" charset="0"/>
                </a:rPr>
                <a:t>Codd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44798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DFD171-EBA2-D279-5702-7661832DBA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Wait List Update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53427D-DAE7-7E15-4A9A-29756FBBD9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First few admissions off the waitlist are starting to trickle in</a:t>
            </a:r>
          </a:p>
          <a:p>
            <a:endParaRPr lang="en-US" dirty="0"/>
          </a:p>
          <a:p>
            <a:r>
              <a:rPr lang="en-US" dirty="0"/>
              <a:t>If you are in line, stay in line</a:t>
            </a:r>
          </a:p>
        </p:txBody>
      </p:sp>
    </p:spTree>
    <p:extLst>
      <p:ext uri="{BB962C8B-B14F-4D97-AF65-F5344CB8AC3E}">
        <p14:creationId xmlns:p14="http://schemas.microsoft.com/office/powerpoint/2010/main" val="3241916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D1B3B12-51D0-4248-BD90-5F75E20BD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Relational Model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553116-89A1-4DCF-8E3D-8781EF0B12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The </a:t>
            </a:r>
            <a:r>
              <a:rPr lang="en-US" b="1" u="sng" dirty="0"/>
              <a:t>relational model</a:t>
            </a:r>
            <a:r>
              <a:rPr lang="en-US" dirty="0"/>
              <a:t> defines a database abstraction based on relations to avoid maintenance overhead.</a:t>
            </a:r>
          </a:p>
          <a:p>
            <a:endParaRPr lang="en-US" sz="1600" dirty="0"/>
          </a:p>
          <a:p>
            <a:r>
              <a:rPr lang="en-US" dirty="0"/>
              <a:t>Key tenets:</a:t>
            </a:r>
          </a:p>
          <a:p>
            <a:pPr lvl="1"/>
            <a:r>
              <a:rPr lang="en-US" dirty="0"/>
              <a:t>Represent database using simple data structures (relations).</a:t>
            </a:r>
          </a:p>
          <a:p>
            <a:pPr lvl="1"/>
            <a:r>
              <a:rPr lang="en-US" dirty="0"/>
              <a:t>Physical storage left up to the DBMS implementation.</a:t>
            </a:r>
          </a:p>
          <a:p>
            <a:pPr lvl="1"/>
            <a:r>
              <a:rPr lang="en-US" dirty="0"/>
              <a:t>Access data through high-level language, DBMS figures out best execution strategy.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90CB85EB-73F2-CDB1-158A-1D2A3C8B7157}"/>
              </a:ext>
            </a:extLst>
          </p:cNvPr>
          <p:cNvSpPr txBox="1">
            <a:spLocks/>
          </p:cNvSpPr>
          <p:nvPr/>
        </p:nvSpPr>
        <p:spPr>
          <a:xfrm>
            <a:off x="11704320" y="0"/>
            <a:ext cx="487680" cy="36512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60960" rIns="60960" bIns="6096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7DD1AB5-42BA-4E8A-BFEE-435884E16AAB}" type="slidenum">
              <a:rPr lang="en-US" sz="1600"/>
              <a:pPr/>
              <a:t>20</a:t>
            </a:fld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5067402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1476759-E219-44A0-9356-A0847FCED4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Relational Model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54AD78-17DC-469E-9E83-0C270320CB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Structure:</a:t>
            </a:r>
            <a:r>
              <a:rPr lang="en-US" dirty="0"/>
              <a:t> The definition of the database’s relations and their contents independent of their physical representation.</a:t>
            </a:r>
          </a:p>
          <a:p>
            <a:endParaRPr lang="en-US" sz="1600" dirty="0"/>
          </a:p>
          <a:p>
            <a:r>
              <a:rPr lang="en-US" b="1" dirty="0"/>
              <a:t>Integrity:</a:t>
            </a:r>
            <a:r>
              <a:rPr lang="en-US" dirty="0"/>
              <a:t> Ensure the database’s contents satisfy constraints.</a:t>
            </a:r>
          </a:p>
          <a:p>
            <a:endParaRPr lang="en-US" sz="1600" dirty="0"/>
          </a:p>
          <a:p>
            <a:r>
              <a:rPr lang="en-US" b="1" dirty="0"/>
              <a:t>Manipulation:</a:t>
            </a:r>
            <a:r>
              <a:rPr lang="en-US" dirty="0"/>
              <a:t> Programming interface for accessing and modifying a database's contents.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EA84C676-6D65-53AC-6ECC-BFF5B7009726}"/>
              </a:ext>
            </a:extLst>
          </p:cNvPr>
          <p:cNvSpPr txBox="1">
            <a:spLocks/>
          </p:cNvSpPr>
          <p:nvPr/>
        </p:nvSpPr>
        <p:spPr>
          <a:xfrm>
            <a:off x="11704320" y="0"/>
            <a:ext cx="487680" cy="36512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60960" rIns="60960" bIns="6096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7DD1AB5-42BA-4E8A-BFEE-435884E16AAB}" type="slidenum">
              <a:rPr lang="en-US" sz="1600"/>
              <a:pPr/>
              <a:t>21</a:t>
            </a:fld>
            <a:endParaRPr lang="en-US" sz="16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4C8CE82-EDCB-D726-E865-21AF0CD9C8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34290" y="1975044"/>
            <a:ext cx="2191821" cy="426720"/>
          </a:xfrm>
          <a:prstGeom prst="rect">
            <a:avLst/>
          </a:prstGeom>
          <a:noFill/>
          <a:ln w="50800" algn="ctr">
            <a:solidFill>
              <a:schemeClr val="accent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35827" tIns="67913" rIns="135827" bIns="67913" anchor="ctr"/>
          <a:lstStyle/>
          <a:p>
            <a:endParaRPr lang="en-US" sz="24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730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881C53-ECDA-FE76-ADC7-0EC3139E66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Data Independence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C09573-3B65-69CF-917D-4DB6010DF5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Isolate the user/application from low-level data representation.</a:t>
            </a:r>
          </a:p>
          <a:p>
            <a:pPr lvl="1"/>
            <a:r>
              <a:rPr lang="en-US" dirty="0"/>
              <a:t>The user only worries about high-level application logic.</a:t>
            </a:r>
          </a:p>
          <a:p>
            <a:pPr lvl="1"/>
            <a:r>
              <a:rPr lang="en-US" dirty="0"/>
              <a:t>DBMS optimizes the layout according</a:t>
            </a:r>
            <a:br>
              <a:rPr lang="en-US" dirty="0"/>
            </a:br>
            <a:r>
              <a:rPr lang="en-US" dirty="0"/>
              <a:t>to operating environment, database contents, and workload.</a:t>
            </a:r>
          </a:p>
          <a:p>
            <a:pPr lvl="1"/>
            <a:r>
              <a:rPr lang="en-US" dirty="0"/>
              <a:t>DBMS can then re-optimize the</a:t>
            </a:r>
            <a:br>
              <a:rPr lang="en-US" dirty="0"/>
            </a:br>
            <a:r>
              <a:rPr lang="en-US" dirty="0"/>
              <a:t>database if/when these factors changes.</a:t>
            </a:r>
          </a:p>
        </p:txBody>
      </p:sp>
      <p:sp>
        <p:nvSpPr>
          <p:cNvPr id="4" name="Can 3">
            <a:extLst>
              <a:ext uri="{FF2B5EF4-FFF2-40B4-BE49-F238E27FC236}">
                <a16:creationId xmlns:a16="http://schemas.microsoft.com/office/drawing/2014/main" id="{D16BD88A-E7D1-CEF4-D9A0-155FB10B4EBB}"/>
              </a:ext>
            </a:extLst>
          </p:cNvPr>
          <p:cNvSpPr/>
          <p:nvPr/>
        </p:nvSpPr>
        <p:spPr>
          <a:xfrm>
            <a:off x="8686800" y="5773579"/>
            <a:ext cx="2235200" cy="906621"/>
          </a:xfrm>
          <a:prstGeom prst="can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60960" bIns="0" rtlCol="0" anchor="t" anchorCtr="0"/>
          <a:lstStyle/>
          <a:p>
            <a:pPr algn="ctr">
              <a:lnSpc>
                <a:spcPct val="80000"/>
              </a:lnSpc>
            </a:pPr>
            <a:r>
              <a:rPr lang="en-US" sz="24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rimson Text" panose="02000503000000000000" pitchFamily="2" charset="0"/>
              </a:rPr>
              <a:t>Database</a:t>
            </a:r>
            <a:br>
              <a:rPr lang="en-US" sz="24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rimson Text" panose="02000503000000000000" pitchFamily="2" charset="0"/>
              </a:rPr>
            </a:br>
            <a:r>
              <a:rPr lang="en-US" sz="24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rimson Text" panose="02000503000000000000" pitchFamily="2" charset="0"/>
              </a:rPr>
              <a:t>Storage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A78B2594-8121-1793-4FCD-3BB39FC7F200}"/>
              </a:ext>
            </a:extLst>
          </p:cNvPr>
          <p:cNvGrpSpPr/>
          <p:nvPr/>
        </p:nvGrpSpPr>
        <p:grpSpPr>
          <a:xfrm>
            <a:off x="8707120" y="4603235"/>
            <a:ext cx="4196080" cy="949138"/>
            <a:chOff x="6530340" y="3452425"/>
            <a:chExt cx="3147060" cy="711853"/>
          </a:xfrm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EE23944B-FDA4-8660-E7C5-4F9236414915}"/>
                </a:ext>
              </a:extLst>
            </p:cNvPr>
            <p:cNvSpPr/>
            <p:nvPr/>
          </p:nvSpPr>
          <p:spPr>
            <a:xfrm>
              <a:off x="6530340" y="3452425"/>
              <a:ext cx="1645920" cy="479721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rimson Text" panose="02000503000000000000" pitchFamily="2" charset="0"/>
                </a:rPr>
                <a:t>Physical Schema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460F7D8-10EF-9239-E846-C820F27B4351}"/>
                </a:ext>
              </a:extLst>
            </p:cNvPr>
            <p:cNvSpPr txBox="1"/>
            <p:nvPr/>
          </p:nvSpPr>
          <p:spPr>
            <a:xfrm>
              <a:off x="7413171" y="3970330"/>
              <a:ext cx="2264229" cy="19394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867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rimson Text" panose="02000503000000000000" pitchFamily="2" charset="0"/>
                </a:rPr>
                <a:t>Pages, Files, Extents… </a:t>
              </a:r>
            </a:p>
          </p:txBody>
        </p:sp>
      </p:grp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68244F25-6E0B-DD9D-19A4-A823FB3C4A6F}"/>
              </a:ext>
            </a:extLst>
          </p:cNvPr>
          <p:cNvCxnSpPr>
            <a:cxnSpLocks/>
            <a:stCxn id="5" idx="2"/>
            <a:endCxn id="4" idx="1"/>
          </p:cNvCxnSpPr>
          <p:nvPr/>
        </p:nvCxnSpPr>
        <p:spPr>
          <a:xfrm>
            <a:off x="9804400" y="5242859"/>
            <a:ext cx="0" cy="530720"/>
          </a:xfrm>
          <a:prstGeom prst="straightConnector1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Group 41">
            <a:extLst>
              <a:ext uri="{FF2B5EF4-FFF2-40B4-BE49-F238E27FC236}">
                <a16:creationId xmlns:a16="http://schemas.microsoft.com/office/drawing/2014/main" id="{B3D389EF-445F-54D2-957E-1804FBB60265}"/>
              </a:ext>
            </a:extLst>
          </p:cNvPr>
          <p:cNvGrpSpPr/>
          <p:nvPr/>
        </p:nvGrpSpPr>
        <p:grpSpPr>
          <a:xfrm>
            <a:off x="8707121" y="3432891"/>
            <a:ext cx="3423911" cy="1038720"/>
            <a:chOff x="6530340" y="2574667"/>
            <a:chExt cx="2567933" cy="779040"/>
          </a:xfrm>
        </p:grpSpPr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3F8FD8A5-9258-CADC-5CFB-2EC76D5D4DFD}"/>
                </a:ext>
              </a:extLst>
            </p:cNvPr>
            <p:cNvSpPr/>
            <p:nvPr/>
          </p:nvSpPr>
          <p:spPr>
            <a:xfrm>
              <a:off x="6530340" y="2574667"/>
              <a:ext cx="1645920" cy="381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rimson Text" panose="02000503000000000000" pitchFamily="2" charset="0"/>
                </a:rPr>
                <a:t>Logical Schema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F1410C4-55BE-AA95-E6F4-5A1BBEEE2D13}"/>
                </a:ext>
              </a:extLst>
            </p:cNvPr>
            <p:cNvSpPr txBox="1"/>
            <p:nvPr/>
          </p:nvSpPr>
          <p:spPr>
            <a:xfrm>
              <a:off x="7413170" y="2965812"/>
              <a:ext cx="1685103" cy="38789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>
                <a:defRPr sz="1600" b="1" i="1">
                  <a:solidFill>
                    <a:schemeClr val="tx1">
                      <a:lumMod val="65000"/>
                      <a:lumOff val="35000"/>
                    </a:schemeClr>
                  </a:solidFill>
                  <a:latin typeface="Crimson Text" panose="02000503000000000000" pitchFamily="2" charset="0"/>
                </a:defRPr>
              </a:lvl1pPr>
            </a:lstStyle>
            <a:p>
              <a:pPr>
                <a:lnSpc>
                  <a:spcPct val="90000"/>
                </a:lnSpc>
              </a:pPr>
              <a:r>
                <a:rPr lang="en-US" sz="1867" dirty="0"/>
                <a:t>Schema, Constraints…</a:t>
              </a:r>
              <a:br>
                <a:rPr lang="en-US" sz="1867" dirty="0"/>
              </a:br>
              <a:r>
                <a:rPr lang="en-US" sz="1867" dirty="0"/>
                <a:t> (SQL)</a:t>
              </a:r>
            </a:p>
          </p:txBody>
        </p:sp>
      </p:grp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D0807CC5-5233-B613-D5E6-5B54BD0C8FD0}"/>
              </a:ext>
            </a:extLst>
          </p:cNvPr>
          <p:cNvCxnSpPr>
            <a:cxnSpLocks/>
            <a:stCxn id="6" idx="2"/>
            <a:endCxn id="5" idx="0"/>
          </p:cNvCxnSpPr>
          <p:nvPr/>
        </p:nvCxnSpPr>
        <p:spPr>
          <a:xfrm flipH="1">
            <a:off x="9804400" y="3940891"/>
            <a:ext cx="1" cy="662340"/>
          </a:xfrm>
          <a:prstGeom prst="straightConnector1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Group 43">
            <a:extLst>
              <a:ext uri="{FF2B5EF4-FFF2-40B4-BE49-F238E27FC236}">
                <a16:creationId xmlns:a16="http://schemas.microsoft.com/office/drawing/2014/main" id="{BDF38C35-4627-45E2-7FA6-9175A0536FF7}"/>
              </a:ext>
            </a:extLst>
          </p:cNvPr>
          <p:cNvGrpSpPr/>
          <p:nvPr/>
        </p:nvGrpSpPr>
        <p:grpSpPr>
          <a:xfrm>
            <a:off x="7477760" y="1915252"/>
            <a:ext cx="4653280" cy="1146022"/>
            <a:chOff x="5608320" y="1696909"/>
            <a:chExt cx="3489960" cy="599047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502A2567-02E0-EDA6-2BF0-D13987C5010A}"/>
                </a:ext>
              </a:extLst>
            </p:cNvPr>
            <p:cNvGrpSpPr/>
            <p:nvPr/>
          </p:nvGrpSpPr>
          <p:grpSpPr>
            <a:xfrm>
              <a:off x="5608320" y="1696909"/>
              <a:ext cx="3489960" cy="381000"/>
              <a:chOff x="5608320" y="1663184"/>
              <a:chExt cx="3489960" cy="381000"/>
            </a:xfrm>
          </p:grpSpPr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F3B599C0-65B8-A5A5-6AEA-A11BDA54E906}"/>
                  </a:ext>
                </a:extLst>
              </p:cNvPr>
              <p:cNvSpPr/>
              <p:nvPr/>
            </p:nvSpPr>
            <p:spPr>
              <a:xfrm>
                <a:off x="5608320" y="1663184"/>
                <a:ext cx="1554480" cy="381000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2400" b="1" i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rimson Text" panose="02000503000000000000" pitchFamily="2" charset="0"/>
                  </a:rPr>
                  <a:t>External Schema</a:t>
                </a:r>
              </a:p>
            </p:txBody>
          </p:sp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306EBD61-5942-51E8-B4FD-0DC9029E278E}"/>
                  </a:ext>
                </a:extLst>
              </p:cNvPr>
              <p:cNvSpPr/>
              <p:nvPr/>
            </p:nvSpPr>
            <p:spPr>
              <a:xfrm>
                <a:off x="7543800" y="1663184"/>
                <a:ext cx="1554480" cy="381000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2400" b="1" i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rimson Text" panose="02000503000000000000" pitchFamily="2" charset="0"/>
                  </a:rPr>
                  <a:t>External Schema</a:t>
                </a:r>
              </a:p>
            </p:txBody>
          </p: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17EE62B6-9ADF-794A-9AEB-F84493EB2EF8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7216140" y="1807965"/>
                <a:ext cx="274320" cy="70437"/>
                <a:chOff x="5257800" y="997754"/>
                <a:chExt cx="356118" cy="91440"/>
              </a:xfrm>
            </p:grpSpPr>
            <p:sp>
              <p:nvSpPr>
                <p:cNvPr id="11" name="Oval 10">
                  <a:extLst>
                    <a:ext uri="{FF2B5EF4-FFF2-40B4-BE49-F238E27FC236}">
                      <a16:creationId xmlns:a16="http://schemas.microsoft.com/office/drawing/2014/main" id="{A0D0596B-EBD1-812D-2B9E-0DEBDC0BAB2A}"/>
                    </a:ext>
                  </a:extLst>
                </p:cNvPr>
                <p:cNvSpPr/>
                <p:nvPr/>
              </p:nvSpPr>
              <p:spPr>
                <a:xfrm>
                  <a:off x="5257800" y="997754"/>
                  <a:ext cx="91440" cy="91440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b="1" i="1">
                    <a:latin typeface="Crimson Text" panose="02000503000000000000" pitchFamily="2" charset="0"/>
                  </a:endParaRPr>
                </a:p>
              </p:txBody>
            </p:sp>
            <p:sp>
              <p:nvSpPr>
                <p:cNvPr id="12" name="Oval 11">
                  <a:extLst>
                    <a:ext uri="{FF2B5EF4-FFF2-40B4-BE49-F238E27FC236}">
                      <a16:creationId xmlns:a16="http://schemas.microsoft.com/office/drawing/2014/main" id="{0548C286-451E-755B-0971-A64509050CAA}"/>
                    </a:ext>
                  </a:extLst>
                </p:cNvPr>
                <p:cNvSpPr/>
                <p:nvPr/>
              </p:nvSpPr>
              <p:spPr>
                <a:xfrm>
                  <a:off x="5390139" y="997754"/>
                  <a:ext cx="91440" cy="91440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b="1" i="1">
                    <a:latin typeface="Crimson Text" panose="02000503000000000000" pitchFamily="2" charset="0"/>
                  </a:endParaRPr>
                </a:p>
              </p:txBody>
            </p:sp>
            <p:sp>
              <p:nvSpPr>
                <p:cNvPr id="13" name="Oval 12">
                  <a:extLst>
                    <a:ext uri="{FF2B5EF4-FFF2-40B4-BE49-F238E27FC236}">
                      <a16:creationId xmlns:a16="http://schemas.microsoft.com/office/drawing/2014/main" id="{2E82F969-D4CB-1B43-73B8-763F5C3ED199}"/>
                    </a:ext>
                  </a:extLst>
                </p:cNvPr>
                <p:cNvSpPr/>
                <p:nvPr/>
              </p:nvSpPr>
              <p:spPr>
                <a:xfrm>
                  <a:off x="5522478" y="997754"/>
                  <a:ext cx="91440" cy="91440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b="1" i="1">
                    <a:latin typeface="Crimson Text" panose="02000503000000000000" pitchFamily="2" charset="0"/>
                  </a:endParaRPr>
                </a:p>
              </p:txBody>
            </p:sp>
          </p:grpSp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F0A6D8A-E7F6-13EC-BC50-03814264F086}"/>
                </a:ext>
              </a:extLst>
            </p:cNvPr>
            <p:cNvSpPr txBox="1"/>
            <p:nvPr/>
          </p:nvSpPr>
          <p:spPr>
            <a:xfrm>
              <a:off x="7389218" y="2080464"/>
              <a:ext cx="1161039" cy="21549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>
                <a:defRPr sz="1600" b="1" i="1">
                  <a:solidFill>
                    <a:schemeClr val="tx1">
                      <a:lumMod val="65000"/>
                      <a:lumOff val="35000"/>
                    </a:schemeClr>
                  </a:solidFill>
                  <a:latin typeface="Crimson Text" panose="02000503000000000000" pitchFamily="2" charset="0"/>
                </a:defRPr>
              </a:lvl1pPr>
            </a:lstStyle>
            <a:p>
              <a:r>
                <a:rPr lang="en-US" sz="1867" dirty="0"/>
                <a:t>Views (SQL)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07908268-2C5B-B3D5-987A-EFFFDFDE7514}"/>
              </a:ext>
            </a:extLst>
          </p:cNvPr>
          <p:cNvGrpSpPr/>
          <p:nvPr/>
        </p:nvGrpSpPr>
        <p:grpSpPr>
          <a:xfrm>
            <a:off x="8514079" y="2644134"/>
            <a:ext cx="2580643" cy="788758"/>
            <a:chOff x="6385561" y="1983099"/>
            <a:chExt cx="1935483" cy="591568"/>
          </a:xfrm>
        </p:grpSpPr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FCB499E3-FEB9-1F9F-658A-D411B30D93EF}"/>
                </a:ext>
              </a:extLst>
            </p:cNvPr>
            <p:cNvCxnSpPr>
              <a:cxnSpLocks/>
              <a:stCxn id="10" idx="2"/>
              <a:endCxn id="6" idx="0"/>
            </p:cNvCxnSpPr>
            <p:nvPr/>
          </p:nvCxnSpPr>
          <p:spPr>
            <a:xfrm rot="5400000">
              <a:off x="7541390" y="1795013"/>
              <a:ext cx="591567" cy="967740"/>
            </a:xfrm>
            <a:prstGeom prst="bentConnector3">
              <a:avLst>
                <a:gd name="adj1" fmla="val 50000"/>
              </a:avLst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3206A7EE-65AB-3920-B168-4690CE17B7EE}"/>
                </a:ext>
              </a:extLst>
            </p:cNvPr>
            <p:cNvCxnSpPr>
              <a:cxnSpLocks/>
              <a:stCxn id="9" idx="2"/>
              <a:endCxn id="6" idx="0"/>
            </p:cNvCxnSpPr>
            <p:nvPr/>
          </p:nvCxnSpPr>
          <p:spPr>
            <a:xfrm rot="16200000" flipH="1">
              <a:off x="6573648" y="1795013"/>
              <a:ext cx="591567" cy="967741"/>
            </a:xfrm>
            <a:prstGeom prst="bentConnector3">
              <a:avLst>
                <a:gd name="adj1" fmla="val 50000"/>
              </a:avLst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DF6E1761-6B76-C6B7-AC60-9ED9C1685FD4}"/>
              </a:ext>
            </a:extLst>
          </p:cNvPr>
          <p:cNvGrpSpPr/>
          <p:nvPr/>
        </p:nvGrpSpPr>
        <p:grpSpPr>
          <a:xfrm>
            <a:off x="8514080" y="1600201"/>
            <a:ext cx="2580640" cy="315052"/>
            <a:chOff x="6385560" y="1200149"/>
            <a:chExt cx="1935480" cy="236289"/>
          </a:xfrm>
        </p:grpSpPr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EAD68A8C-5D2F-B2DC-02B2-B233D5514B23}"/>
                </a:ext>
              </a:extLst>
            </p:cNvPr>
            <p:cNvCxnSpPr>
              <a:cxnSpLocks/>
              <a:stCxn id="37" idx="2"/>
              <a:endCxn id="10" idx="0"/>
            </p:cNvCxnSpPr>
            <p:nvPr/>
          </p:nvCxnSpPr>
          <p:spPr>
            <a:xfrm>
              <a:off x="8321040" y="1200149"/>
              <a:ext cx="0" cy="236289"/>
            </a:xfrm>
            <a:prstGeom prst="straightConnector1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FDC84219-FE2F-B493-275F-AA8D6069C31A}"/>
                </a:ext>
              </a:extLst>
            </p:cNvPr>
            <p:cNvCxnSpPr>
              <a:cxnSpLocks/>
              <a:stCxn id="39" idx="2"/>
              <a:endCxn id="9" idx="0"/>
            </p:cNvCxnSpPr>
            <p:nvPr/>
          </p:nvCxnSpPr>
          <p:spPr>
            <a:xfrm>
              <a:off x="6385560" y="1200149"/>
              <a:ext cx="0" cy="236289"/>
            </a:xfrm>
            <a:prstGeom prst="straightConnector1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6A83C452-F881-228C-5A73-09BCC9471C38}"/>
              </a:ext>
            </a:extLst>
          </p:cNvPr>
          <p:cNvGrpSpPr/>
          <p:nvPr/>
        </p:nvGrpSpPr>
        <p:grpSpPr>
          <a:xfrm>
            <a:off x="7477760" y="1092200"/>
            <a:ext cx="4653280" cy="508000"/>
            <a:chOff x="5608320" y="819150"/>
            <a:chExt cx="3489960" cy="381000"/>
          </a:xfrm>
        </p:grpSpPr>
        <p:sp>
          <p:nvSpPr>
            <p:cNvPr id="37" name="Rounded Rectangle 36">
              <a:extLst>
                <a:ext uri="{FF2B5EF4-FFF2-40B4-BE49-F238E27FC236}">
                  <a16:creationId xmlns:a16="http://schemas.microsoft.com/office/drawing/2014/main" id="{2665718C-997E-1BA7-8F29-74850C5A2AD1}"/>
                </a:ext>
              </a:extLst>
            </p:cNvPr>
            <p:cNvSpPr/>
            <p:nvPr/>
          </p:nvSpPr>
          <p:spPr>
            <a:xfrm>
              <a:off x="7543800" y="819150"/>
              <a:ext cx="1554480" cy="381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rimson Text" panose="02000503000000000000" pitchFamily="2" charset="0"/>
                </a:rPr>
                <a:t>Application</a:t>
              </a:r>
            </a:p>
          </p:txBody>
        </p:sp>
        <p:sp>
          <p:nvSpPr>
            <p:cNvPr id="39" name="Rounded Rectangle 38">
              <a:extLst>
                <a:ext uri="{FF2B5EF4-FFF2-40B4-BE49-F238E27FC236}">
                  <a16:creationId xmlns:a16="http://schemas.microsoft.com/office/drawing/2014/main" id="{23826A53-2AFC-4EB9-A019-725527F136D0}"/>
                </a:ext>
              </a:extLst>
            </p:cNvPr>
            <p:cNvSpPr/>
            <p:nvPr/>
          </p:nvSpPr>
          <p:spPr>
            <a:xfrm>
              <a:off x="5608320" y="819150"/>
              <a:ext cx="1554480" cy="381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rimson Text" panose="02000503000000000000" pitchFamily="2" charset="0"/>
                </a:rPr>
                <a:t>Application</a:t>
              </a:r>
            </a:p>
          </p:txBody>
        </p: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5E97C5AE-EA8E-2051-F32F-C23517CD437E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216140" y="963931"/>
              <a:ext cx="274320" cy="70437"/>
              <a:chOff x="5825412" y="1200150"/>
              <a:chExt cx="356118" cy="91440"/>
            </a:xfrm>
          </p:grpSpPr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8C79F34E-E992-5B7B-2BF0-1478996DFE10}"/>
                  </a:ext>
                </a:extLst>
              </p:cNvPr>
              <p:cNvSpPr/>
              <p:nvPr/>
            </p:nvSpPr>
            <p:spPr>
              <a:xfrm>
                <a:off x="5825412" y="1200150"/>
                <a:ext cx="91440" cy="9144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1" i="1">
                  <a:latin typeface="Crimson Text" panose="02000503000000000000" pitchFamily="2" charset="0"/>
                </a:endParaRPr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AA533C27-B64A-A3DE-B514-AF7FD7FC9B67}"/>
                  </a:ext>
                </a:extLst>
              </p:cNvPr>
              <p:cNvSpPr/>
              <p:nvPr/>
            </p:nvSpPr>
            <p:spPr>
              <a:xfrm>
                <a:off x="5957751" y="1200150"/>
                <a:ext cx="91440" cy="9144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1" i="1">
                  <a:latin typeface="Crimson Text" panose="02000503000000000000" pitchFamily="2" charset="0"/>
                </a:endParaRPr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4CD3FBA3-6305-086B-F7B3-D7628E2BB870}"/>
                  </a:ext>
                </a:extLst>
              </p:cNvPr>
              <p:cNvSpPr/>
              <p:nvPr/>
            </p:nvSpPr>
            <p:spPr>
              <a:xfrm>
                <a:off x="6090090" y="1200150"/>
                <a:ext cx="91440" cy="9144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1" i="1">
                  <a:latin typeface="Crimson Text" panose="02000503000000000000" pitchFamily="2" charset="0"/>
                </a:endParaRPr>
              </a:p>
            </p:txBody>
          </p:sp>
        </p:grpSp>
      </p:grpSp>
      <p:sp>
        <p:nvSpPr>
          <p:cNvPr id="27" name="Slide Number Placeholder 3">
            <a:extLst>
              <a:ext uri="{FF2B5EF4-FFF2-40B4-BE49-F238E27FC236}">
                <a16:creationId xmlns:a16="http://schemas.microsoft.com/office/drawing/2014/main" id="{EB692410-0808-05E5-3332-31054CAE4F01}"/>
              </a:ext>
            </a:extLst>
          </p:cNvPr>
          <p:cNvSpPr txBox="1">
            <a:spLocks/>
          </p:cNvSpPr>
          <p:nvPr/>
        </p:nvSpPr>
        <p:spPr>
          <a:xfrm>
            <a:off x="11704320" y="0"/>
            <a:ext cx="487680" cy="36512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60960" rIns="60960" bIns="6096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7DD1AB5-42BA-4E8A-BFEE-435884E16AAB}" type="slidenum">
              <a:rPr lang="en-US" sz="1600"/>
              <a:pPr/>
              <a:t>22</a:t>
            </a:fld>
            <a:endParaRPr lang="en-US" sz="1600" dirty="0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EB9123DF-278E-1ECA-4684-621F70B5D9E2}"/>
              </a:ext>
            </a:extLst>
          </p:cNvPr>
          <p:cNvGrpSpPr/>
          <p:nvPr/>
        </p:nvGrpSpPr>
        <p:grpSpPr>
          <a:xfrm>
            <a:off x="5887720" y="3954418"/>
            <a:ext cx="2854960" cy="698569"/>
            <a:chOff x="4716780" y="2938005"/>
            <a:chExt cx="2141220" cy="523927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A6057E43-39BE-648F-571D-B153D557CF97}"/>
                </a:ext>
              </a:extLst>
            </p:cNvPr>
            <p:cNvSpPr txBox="1"/>
            <p:nvPr/>
          </p:nvSpPr>
          <p:spPr>
            <a:xfrm>
              <a:off x="4716780" y="2948361"/>
              <a:ext cx="1607820" cy="445988"/>
            </a:xfrm>
            <a:prstGeom prst="rect">
              <a:avLst/>
            </a:prstGeom>
            <a:noFill/>
          </p:spPr>
          <p:txBody>
            <a:bodyPr wrap="square" lIns="0" rIns="0" bIns="0" rtlCol="0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en-US" sz="2200" b="1" dirty="0">
                  <a:solidFill>
                    <a:srgbClr val="C00000"/>
                  </a:solidFill>
                  <a:latin typeface="Overpass" pitchFamily="2" charset="0"/>
                </a:rPr>
                <a:t>Physical Data  Independence</a:t>
              </a:r>
            </a:p>
          </p:txBody>
        </p:sp>
        <p:sp>
          <p:nvSpPr>
            <p:cNvPr id="30" name="Right Arrow 87">
              <a:extLst>
                <a:ext uri="{FF2B5EF4-FFF2-40B4-BE49-F238E27FC236}">
                  <a16:creationId xmlns:a16="http://schemas.microsoft.com/office/drawing/2014/main" id="{989C1D1E-AC20-607C-50AE-A9F094AE01D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400800" y="2938005"/>
              <a:ext cx="457200" cy="523927"/>
            </a:xfrm>
            <a:prstGeom prst="rightArrow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67" dirty="0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677D774B-0023-8500-FBCB-FA052D685500}"/>
              </a:ext>
            </a:extLst>
          </p:cNvPr>
          <p:cNvGrpSpPr/>
          <p:nvPr/>
        </p:nvGrpSpPr>
        <p:grpSpPr>
          <a:xfrm>
            <a:off x="5411309" y="2933528"/>
            <a:ext cx="3331372" cy="698569"/>
            <a:chOff x="4359471" y="2092272"/>
            <a:chExt cx="2498529" cy="523927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AC770DB5-AD56-40D4-525E-EFE6A0FC16C1}"/>
                </a:ext>
              </a:extLst>
            </p:cNvPr>
            <p:cNvSpPr txBox="1"/>
            <p:nvPr/>
          </p:nvSpPr>
          <p:spPr>
            <a:xfrm>
              <a:off x="4359471" y="2102628"/>
              <a:ext cx="1965129" cy="445988"/>
            </a:xfrm>
            <a:prstGeom prst="rect">
              <a:avLst/>
            </a:prstGeom>
            <a:noFill/>
          </p:spPr>
          <p:txBody>
            <a:bodyPr wrap="square" lIns="0" rIns="0" bIns="0" rtlCol="0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en-US" sz="2200" b="1" dirty="0">
                  <a:solidFill>
                    <a:srgbClr val="C00000"/>
                  </a:solidFill>
                  <a:latin typeface="Overpass" pitchFamily="2" charset="0"/>
                </a:rPr>
                <a:t>Logical Data Independence</a:t>
              </a:r>
            </a:p>
          </p:txBody>
        </p:sp>
        <p:sp>
          <p:nvSpPr>
            <p:cNvPr id="32" name="Right Arrow 87">
              <a:extLst>
                <a:ext uri="{FF2B5EF4-FFF2-40B4-BE49-F238E27FC236}">
                  <a16:creationId xmlns:a16="http://schemas.microsoft.com/office/drawing/2014/main" id="{3A794C68-ABD7-B4F3-6FFD-C1CB98104F6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400800" y="2092272"/>
              <a:ext cx="457200" cy="523927"/>
            </a:xfrm>
            <a:prstGeom prst="rightArrow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67" dirty="0"/>
            </a:p>
          </p:txBody>
        </p:sp>
      </p:grpSp>
    </p:spTree>
    <p:extLst>
      <p:ext uri="{BB962C8B-B14F-4D97-AF65-F5344CB8AC3E}">
        <p14:creationId xmlns:p14="http://schemas.microsoft.com/office/powerpoint/2010/main" val="2564203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1476759-E219-44A0-9356-A0847FCED4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Relational Model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54AD78-17DC-469E-9E83-0C270320CB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</a:t>
            </a:r>
            <a:r>
              <a:rPr lang="en-US" b="1" u="sng" dirty="0"/>
              <a:t>relation</a:t>
            </a:r>
            <a:r>
              <a:rPr lang="en-US" dirty="0"/>
              <a:t> is an unordered set of elements describing some entities.  Each element in a relation is described via the same </a:t>
            </a:r>
            <a:r>
              <a:rPr lang="en-US" b="1" u="sng" dirty="0"/>
              <a:t>attributes</a:t>
            </a:r>
            <a:r>
              <a:rPr lang="en-US" dirty="0"/>
              <a:t>.</a:t>
            </a:r>
          </a:p>
          <a:p>
            <a:endParaRPr lang="en-US" sz="1600" dirty="0"/>
          </a:p>
          <a:p>
            <a:r>
              <a:rPr lang="en-US" dirty="0"/>
              <a:t>Elements are modeled as </a:t>
            </a:r>
            <a:r>
              <a:rPr lang="en-US" b="1" u="sng" dirty="0"/>
              <a:t>tuples</a:t>
            </a:r>
            <a:r>
              <a:rPr lang="en-US" dirty="0"/>
              <a:t>: a list of attribute values.</a:t>
            </a:r>
          </a:p>
          <a:p>
            <a:pPr lvl="1"/>
            <a:r>
              <a:rPr lang="en-US" b="1" u="sng" dirty="0"/>
              <a:t>Domain</a:t>
            </a:r>
            <a:r>
              <a:rPr lang="en-US" dirty="0"/>
              <a:t>: possible attribute values</a:t>
            </a:r>
            <a:endParaRPr lang="en-US" b="1" u="sng" dirty="0"/>
          </a:p>
          <a:p>
            <a:pPr lvl="1"/>
            <a:r>
              <a:rPr lang="en-US" dirty="0"/>
              <a:t>Values are (normally) atomic/scalar.</a:t>
            </a:r>
          </a:p>
          <a:p>
            <a:pPr lvl="1"/>
            <a:r>
              <a:rPr lang="en-US" dirty="0"/>
              <a:t>The special value </a:t>
            </a:r>
            <a:r>
              <a:rPr lang="en-US" b="1" dirty="0">
                <a:solidFill>
                  <a:srgbClr val="C30037"/>
                </a:solidFill>
                <a:latin typeface="Inconsolata" panose="00000509000000000000" pitchFamily="49" charset="0"/>
              </a:rPr>
              <a:t>NULL</a:t>
            </a:r>
            <a:r>
              <a:rPr lang="en-US" dirty="0"/>
              <a:t> is a member of every domain (if allowed).</a:t>
            </a:r>
          </a:p>
          <a:p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374AE77-89CE-4C9A-A142-3902D93D816E}"/>
              </a:ext>
            </a:extLst>
          </p:cNvPr>
          <p:cNvGrpSpPr/>
          <p:nvPr/>
        </p:nvGrpSpPr>
        <p:grpSpPr>
          <a:xfrm>
            <a:off x="7605838" y="4140202"/>
            <a:ext cx="3699859" cy="1497748"/>
            <a:chOff x="5717730" y="3105150"/>
            <a:chExt cx="2774894" cy="1123311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6B14EEA-C273-495E-AA29-466A33D567A6}"/>
                </a:ext>
              </a:extLst>
            </p:cNvPr>
            <p:cNvSpPr txBox="1"/>
            <p:nvPr/>
          </p:nvSpPr>
          <p:spPr>
            <a:xfrm>
              <a:off x="6162274" y="3105150"/>
              <a:ext cx="1885805" cy="43858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i="1" dirty="0">
                  <a:solidFill>
                    <a:schemeClr val="accent1"/>
                  </a:solidFill>
                  <a:latin typeface="Overpass" pitchFamily="2" charset="0"/>
                </a:rPr>
                <a:t>n</a:t>
              </a:r>
              <a:r>
                <a:rPr lang="en-US" sz="3200" dirty="0">
                  <a:solidFill>
                    <a:schemeClr val="accent1"/>
                  </a:solidFill>
                  <a:latin typeface="Overpass" pitchFamily="2" charset="0"/>
                </a:rPr>
                <a:t>-</a:t>
              </a:r>
              <a:r>
                <a:rPr lang="en-US" sz="3200" dirty="0" err="1">
                  <a:solidFill>
                    <a:schemeClr val="accent1"/>
                  </a:solidFill>
                  <a:latin typeface="Overpass" pitchFamily="2" charset="0"/>
                </a:rPr>
                <a:t>ary</a:t>
              </a:r>
              <a:r>
                <a:rPr lang="en-US" sz="3200" dirty="0">
                  <a:solidFill>
                    <a:schemeClr val="accent1"/>
                  </a:solidFill>
                  <a:latin typeface="Overpass" pitchFamily="2" charset="0"/>
                </a:rPr>
                <a:t> Relation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689C0D1-8E07-4320-B889-A88DB5EDEBD8}"/>
                </a:ext>
              </a:extLst>
            </p:cNvPr>
            <p:cNvSpPr txBox="1"/>
            <p:nvPr/>
          </p:nvSpPr>
          <p:spPr>
            <a:xfrm>
              <a:off x="5717730" y="3789880"/>
              <a:ext cx="2774894" cy="43858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dirty="0">
                  <a:solidFill>
                    <a:schemeClr val="accent1"/>
                  </a:solidFill>
                  <a:latin typeface="Overpass" pitchFamily="2" charset="0"/>
                </a:rPr>
                <a:t>Table with </a:t>
              </a:r>
              <a:r>
                <a:rPr lang="en-US" sz="3200" i="1" dirty="0">
                  <a:solidFill>
                    <a:schemeClr val="accent1"/>
                  </a:solidFill>
                  <a:latin typeface="Overpass" pitchFamily="2" charset="0"/>
                </a:rPr>
                <a:t>n</a:t>
              </a:r>
              <a:r>
                <a:rPr lang="en-US" sz="3200" dirty="0">
                  <a:solidFill>
                    <a:schemeClr val="accent1"/>
                  </a:solidFill>
                  <a:latin typeface="Overpass" pitchFamily="2" charset="0"/>
                </a:rPr>
                <a:t> columns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98E9255-86B2-4239-998D-935CB9FB92D4}"/>
                </a:ext>
              </a:extLst>
            </p:cNvPr>
            <p:cNvSpPr txBox="1"/>
            <p:nvPr/>
          </p:nvSpPr>
          <p:spPr>
            <a:xfrm>
              <a:off x="6958982" y="3447515"/>
              <a:ext cx="292387" cy="43858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dirty="0">
                  <a:solidFill>
                    <a:schemeClr val="accent1"/>
                  </a:solidFill>
                  <a:latin typeface="Overpass" pitchFamily="2" charset="0"/>
                </a:rPr>
                <a:t>=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D0C8854F-D9D8-43F8-AECD-AE3854B9C95E}"/>
              </a:ext>
            </a:extLst>
          </p:cNvPr>
          <p:cNvSpPr txBox="1"/>
          <p:nvPr/>
        </p:nvSpPr>
        <p:spPr>
          <a:xfrm>
            <a:off x="7028657" y="1648220"/>
            <a:ext cx="4854214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667" b="1" dirty="0">
                <a:solidFill>
                  <a:schemeClr val="accent1"/>
                </a:solidFill>
                <a:latin typeface="Inconsolata" panose="00000509000000000000" pitchFamily="49" charset="0"/>
              </a:rPr>
              <a:t>Artist</a:t>
            </a:r>
            <a:r>
              <a:rPr lang="en-US" sz="2667" dirty="0">
                <a:solidFill>
                  <a:schemeClr val="accent1"/>
                </a:solidFill>
                <a:latin typeface="Inconsolata" panose="00000509000000000000" pitchFamily="49" charset="0"/>
              </a:rPr>
              <a:t>(name, year, country)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29899822-12AC-41B1-82CD-7691413AF435}"/>
              </a:ext>
            </a:extLst>
          </p:cNvPr>
          <p:cNvGraphicFramePr>
            <a:graphicFrameLocks noGrp="1"/>
          </p:cNvGraphicFramePr>
          <p:nvPr/>
        </p:nvGraphicFramePr>
        <p:xfrm>
          <a:off x="7169765" y="2230120"/>
          <a:ext cx="4572000" cy="1706880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136680649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1214414133"/>
                    </a:ext>
                  </a:extLst>
                </a:gridCol>
              </a:tblGrid>
              <a:tr h="42672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Inconsolata" panose="00000509000000000000" pitchFamily="49" charset="0"/>
                        </a:rPr>
                        <a:t>name</a:t>
                      </a:r>
                    </a:p>
                  </a:txBody>
                  <a:tcPr marL="60960" marR="6096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Inconsolata" panose="00000509000000000000" pitchFamily="49" charset="0"/>
                        </a:rPr>
                        <a:t>year</a:t>
                      </a:r>
                    </a:p>
                  </a:txBody>
                  <a:tcPr marL="60960" marR="6096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Inconsolata" panose="00000509000000000000" pitchFamily="49" charset="0"/>
                        </a:rPr>
                        <a:t>country</a:t>
                      </a:r>
                    </a:p>
                  </a:txBody>
                  <a:tcPr marL="60960" marR="6096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Inconsolata" panose="00000509000000000000" pitchFamily="49" charset="0"/>
                        </a:rPr>
                        <a:t>Wu-Tang Clan</a:t>
                      </a:r>
                    </a:p>
                  </a:txBody>
                  <a:tcPr marL="60960" marR="6096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Inconsolata" panose="00000509000000000000" pitchFamily="49" charset="0"/>
                        </a:rPr>
                        <a:t>1992</a:t>
                      </a:r>
                    </a:p>
                  </a:txBody>
                  <a:tcPr marL="60960" marR="6096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Inconsolata" panose="00000509000000000000" pitchFamily="49" charset="0"/>
                        </a:rPr>
                        <a:t>USA</a:t>
                      </a:r>
                    </a:p>
                  </a:txBody>
                  <a:tcPr marL="60960" marR="6096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Inconsolata" panose="00000509000000000000" pitchFamily="49" charset="0"/>
                        </a:rPr>
                        <a:t>Notorious BIG</a:t>
                      </a:r>
                    </a:p>
                  </a:txBody>
                  <a:tcPr marL="60960" marR="6096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Inconsolata" panose="00000509000000000000" pitchFamily="49" charset="0"/>
                        </a:rPr>
                        <a:t>1992</a:t>
                      </a:r>
                    </a:p>
                  </a:txBody>
                  <a:tcPr marL="60960" marR="6096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Inconsolata" panose="00000509000000000000" pitchFamily="49" charset="0"/>
                        </a:rPr>
                        <a:t>USA</a:t>
                      </a:r>
                    </a:p>
                  </a:txBody>
                  <a:tcPr marL="60960" marR="6096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Inconsolata" panose="00000509000000000000" pitchFamily="49" charset="0"/>
                        </a:rPr>
                        <a:t>GZA</a:t>
                      </a:r>
                    </a:p>
                  </a:txBody>
                  <a:tcPr marL="60960" marR="6096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Inconsolata" panose="00000509000000000000" pitchFamily="49" charset="0"/>
                        </a:rPr>
                        <a:t>1990</a:t>
                      </a:r>
                    </a:p>
                  </a:txBody>
                  <a:tcPr marL="60960" marR="6096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Inconsolata" panose="00000509000000000000" pitchFamily="49" charset="0"/>
                        </a:rPr>
                        <a:t>USA</a:t>
                      </a:r>
                    </a:p>
                  </a:txBody>
                  <a:tcPr marL="60960" marR="6096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B33CFBED-FBE8-52A3-A4B8-B28C0CEA5C15}"/>
              </a:ext>
            </a:extLst>
          </p:cNvPr>
          <p:cNvSpPr txBox="1">
            <a:spLocks/>
          </p:cNvSpPr>
          <p:nvPr/>
        </p:nvSpPr>
        <p:spPr>
          <a:xfrm>
            <a:off x="11704320" y="0"/>
            <a:ext cx="487680" cy="36512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60960" rIns="60960" bIns="6096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7DD1AB5-42BA-4E8A-BFEE-435884E16AAB}" type="slidenum">
              <a:rPr lang="en-US" sz="1600"/>
              <a:pPr/>
              <a:t>23</a:t>
            </a:fld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683736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1476759-E219-44A0-9356-A0847FCED4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Relational Model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54AD78-17DC-469E-9E83-0C270320CB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</a:t>
            </a:r>
            <a:r>
              <a:rPr lang="en-US" b="1" u="sng" dirty="0"/>
              <a:t>relation</a:t>
            </a:r>
            <a:r>
              <a:rPr lang="en-US" dirty="0"/>
              <a:t> is an unordered set of elements describing some entities.  Each element in a relation is described via the same </a:t>
            </a:r>
            <a:r>
              <a:rPr lang="en-US" b="1" u="sng" dirty="0"/>
              <a:t>attributes</a:t>
            </a:r>
            <a:r>
              <a:rPr lang="en-US" dirty="0"/>
              <a:t>.</a:t>
            </a:r>
          </a:p>
          <a:p>
            <a:endParaRPr lang="en-US" sz="1600" dirty="0"/>
          </a:p>
          <a:p>
            <a:r>
              <a:rPr lang="en-US" dirty="0"/>
              <a:t>Elements are modeled as </a:t>
            </a:r>
            <a:r>
              <a:rPr lang="en-US" b="1" u="sng" dirty="0"/>
              <a:t>tuples</a:t>
            </a:r>
            <a:r>
              <a:rPr lang="en-US" dirty="0"/>
              <a:t>: a list of attribute values.</a:t>
            </a:r>
          </a:p>
          <a:p>
            <a:pPr lvl="1"/>
            <a:r>
              <a:rPr lang="en-US" b="1" u="sng" dirty="0"/>
              <a:t>Domain</a:t>
            </a:r>
            <a:r>
              <a:rPr lang="en-US" dirty="0"/>
              <a:t>: possible attribute values</a:t>
            </a:r>
            <a:endParaRPr lang="en-US" b="1" u="sng" dirty="0"/>
          </a:p>
          <a:p>
            <a:pPr lvl="1"/>
            <a:r>
              <a:rPr lang="en-US" dirty="0"/>
              <a:t>Values are (normally) atomic/scalar.</a:t>
            </a:r>
          </a:p>
          <a:p>
            <a:pPr lvl="1"/>
            <a:r>
              <a:rPr lang="en-US" dirty="0"/>
              <a:t>The special value </a:t>
            </a:r>
            <a:r>
              <a:rPr lang="en-US" b="1" dirty="0">
                <a:solidFill>
                  <a:srgbClr val="C30037"/>
                </a:solidFill>
                <a:latin typeface="Inconsolata" panose="00000509000000000000" pitchFamily="49" charset="0"/>
              </a:rPr>
              <a:t>NULL</a:t>
            </a:r>
            <a:r>
              <a:rPr lang="en-US" dirty="0"/>
              <a:t> is a member of every domain (if allowed).</a:t>
            </a:r>
          </a:p>
          <a:p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374AE77-89CE-4C9A-A142-3902D93D816E}"/>
              </a:ext>
            </a:extLst>
          </p:cNvPr>
          <p:cNvGrpSpPr/>
          <p:nvPr/>
        </p:nvGrpSpPr>
        <p:grpSpPr>
          <a:xfrm>
            <a:off x="7605838" y="4140202"/>
            <a:ext cx="3699859" cy="1497748"/>
            <a:chOff x="5717730" y="3105150"/>
            <a:chExt cx="2774894" cy="1123311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6B14EEA-C273-495E-AA29-466A33D567A6}"/>
                </a:ext>
              </a:extLst>
            </p:cNvPr>
            <p:cNvSpPr txBox="1"/>
            <p:nvPr/>
          </p:nvSpPr>
          <p:spPr>
            <a:xfrm>
              <a:off x="6162274" y="3105150"/>
              <a:ext cx="1885805" cy="43858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i="1" dirty="0">
                  <a:solidFill>
                    <a:schemeClr val="accent1"/>
                  </a:solidFill>
                  <a:latin typeface="Overpass" pitchFamily="2" charset="0"/>
                </a:rPr>
                <a:t>n</a:t>
              </a:r>
              <a:r>
                <a:rPr lang="en-US" sz="3200" dirty="0">
                  <a:solidFill>
                    <a:schemeClr val="accent1"/>
                  </a:solidFill>
                  <a:latin typeface="Overpass" pitchFamily="2" charset="0"/>
                </a:rPr>
                <a:t>-</a:t>
              </a:r>
              <a:r>
                <a:rPr lang="en-US" sz="3200" dirty="0" err="1">
                  <a:solidFill>
                    <a:schemeClr val="accent1"/>
                  </a:solidFill>
                  <a:latin typeface="Overpass" pitchFamily="2" charset="0"/>
                </a:rPr>
                <a:t>ary</a:t>
              </a:r>
              <a:r>
                <a:rPr lang="en-US" sz="3200" dirty="0">
                  <a:solidFill>
                    <a:schemeClr val="accent1"/>
                  </a:solidFill>
                  <a:latin typeface="Overpass" pitchFamily="2" charset="0"/>
                </a:rPr>
                <a:t> Relation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689C0D1-8E07-4320-B889-A88DB5EDEBD8}"/>
                </a:ext>
              </a:extLst>
            </p:cNvPr>
            <p:cNvSpPr txBox="1"/>
            <p:nvPr/>
          </p:nvSpPr>
          <p:spPr>
            <a:xfrm>
              <a:off x="5717730" y="3789880"/>
              <a:ext cx="2774894" cy="43858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dirty="0">
                  <a:solidFill>
                    <a:schemeClr val="accent1"/>
                  </a:solidFill>
                  <a:latin typeface="Overpass" pitchFamily="2" charset="0"/>
                </a:rPr>
                <a:t>Table with </a:t>
              </a:r>
              <a:r>
                <a:rPr lang="en-US" sz="3200" i="1" dirty="0">
                  <a:solidFill>
                    <a:schemeClr val="accent1"/>
                  </a:solidFill>
                  <a:latin typeface="Overpass" pitchFamily="2" charset="0"/>
                </a:rPr>
                <a:t>n</a:t>
              </a:r>
              <a:r>
                <a:rPr lang="en-US" sz="3200" dirty="0">
                  <a:solidFill>
                    <a:schemeClr val="accent1"/>
                  </a:solidFill>
                  <a:latin typeface="Overpass" pitchFamily="2" charset="0"/>
                </a:rPr>
                <a:t> columns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98E9255-86B2-4239-998D-935CB9FB92D4}"/>
                </a:ext>
              </a:extLst>
            </p:cNvPr>
            <p:cNvSpPr txBox="1"/>
            <p:nvPr/>
          </p:nvSpPr>
          <p:spPr>
            <a:xfrm>
              <a:off x="6958982" y="3447515"/>
              <a:ext cx="292387" cy="43858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dirty="0">
                  <a:solidFill>
                    <a:schemeClr val="accent1"/>
                  </a:solidFill>
                  <a:latin typeface="Overpass" pitchFamily="2" charset="0"/>
                </a:rPr>
                <a:t>=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D0C8854F-D9D8-43F8-AECD-AE3854B9C95E}"/>
              </a:ext>
            </a:extLst>
          </p:cNvPr>
          <p:cNvSpPr txBox="1"/>
          <p:nvPr/>
        </p:nvSpPr>
        <p:spPr>
          <a:xfrm>
            <a:off x="7028657" y="1648220"/>
            <a:ext cx="4854214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667" b="1" dirty="0">
                <a:solidFill>
                  <a:schemeClr val="accent1"/>
                </a:solidFill>
                <a:latin typeface="Inconsolata" panose="00000509000000000000" pitchFamily="49" charset="0"/>
              </a:rPr>
              <a:t>Artist</a:t>
            </a:r>
            <a:r>
              <a:rPr lang="en-US" sz="2667" dirty="0">
                <a:solidFill>
                  <a:schemeClr val="accent1"/>
                </a:solidFill>
                <a:latin typeface="Inconsolata" panose="00000509000000000000" pitchFamily="49" charset="0"/>
              </a:rPr>
              <a:t>(name, year, country)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29899822-12AC-41B1-82CD-7691413AF435}"/>
              </a:ext>
            </a:extLst>
          </p:cNvPr>
          <p:cNvGraphicFramePr>
            <a:graphicFrameLocks noGrp="1"/>
          </p:cNvGraphicFramePr>
          <p:nvPr/>
        </p:nvGraphicFramePr>
        <p:xfrm>
          <a:off x="7169765" y="2230120"/>
          <a:ext cx="4572000" cy="1706880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136680649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1214414133"/>
                    </a:ext>
                  </a:extLst>
                </a:gridCol>
              </a:tblGrid>
              <a:tr h="42672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Inconsolata" panose="00000509000000000000" pitchFamily="49" charset="0"/>
                        </a:rPr>
                        <a:t>name</a:t>
                      </a:r>
                    </a:p>
                  </a:txBody>
                  <a:tcPr marL="60960" marR="6096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Inconsolata" panose="00000509000000000000" pitchFamily="49" charset="0"/>
                        </a:rPr>
                        <a:t>year</a:t>
                      </a:r>
                    </a:p>
                  </a:txBody>
                  <a:tcPr marL="60960" marR="6096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Inconsolata" panose="00000509000000000000" pitchFamily="49" charset="0"/>
                        </a:rPr>
                        <a:t>country</a:t>
                      </a:r>
                    </a:p>
                  </a:txBody>
                  <a:tcPr marL="60960" marR="6096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Inconsolata" panose="00000509000000000000" pitchFamily="49" charset="0"/>
                        </a:rPr>
                        <a:t>Wu-Tang Clan</a:t>
                      </a:r>
                    </a:p>
                  </a:txBody>
                  <a:tcPr marL="60960" marR="6096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Inconsolata" panose="00000509000000000000" pitchFamily="49" charset="0"/>
                        </a:rPr>
                        <a:t>1992</a:t>
                      </a:r>
                    </a:p>
                  </a:txBody>
                  <a:tcPr marL="60960" marR="6096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Inconsolata" panose="00000509000000000000" pitchFamily="49" charset="0"/>
                        </a:rPr>
                        <a:t>USA</a:t>
                      </a:r>
                    </a:p>
                  </a:txBody>
                  <a:tcPr marL="60960" marR="6096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Inconsolata" panose="00000509000000000000" pitchFamily="49" charset="0"/>
                        </a:rPr>
                        <a:t>Notorious BIG</a:t>
                      </a:r>
                    </a:p>
                  </a:txBody>
                  <a:tcPr marL="60960" marR="6096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Inconsolata" panose="00000509000000000000" pitchFamily="49" charset="0"/>
                        </a:rPr>
                        <a:t>1992</a:t>
                      </a:r>
                    </a:p>
                  </a:txBody>
                  <a:tcPr marL="60960" marR="6096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Inconsolata" panose="00000509000000000000" pitchFamily="49" charset="0"/>
                        </a:rPr>
                        <a:t>USA</a:t>
                      </a:r>
                    </a:p>
                  </a:txBody>
                  <a:tcPr marL="60960" marR="6096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Inconsolata" panose="00000509000000000000" pitchFamily="49" charset="0"/>
                        </a:rPr>
                        <a:t>GZA</a:t>
                      </a:r>
                    </a:p>
                  </a:txBody>
                  <a:tcPr marL="60960" marR="6096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Inconsolata" panose="00000509000000000000" pitchFamily="49" charset="0"/>
                        </a:rPr>
                        <a:t>1990</a:t>
                      </a:r>
                    </a:p>
                  </a:txBody>
                  <a:tcPr marL="60960" marR="6096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Inconsolata" panose="00000509000000000000" pitchFamily="49" charset="0"/>
                        </a:rPr>
                        <a:t>USA</a:t>
                      </a:r>
                    </a:p>
                  </a:txBody>
                  <a:tcPr marL="60960" marR="6096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B33CFBED-FBE8-52A3-A4B8-B28C0CEA5C15}"/>
              </a:ext>
            </a:extLst>
          </p:cNvPr>
          <p:cNvSpPr txBox="1">
            <a:spLocks/>
          </p:cNvSpPr>
          <p:nvPr/>
        </p:nvSpPr>
        <p:spPr>
          <a:xfrm>
            <a:off x="11704320" y="0"/>
            <a:ext cx="487680" cy="36512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60960" rIns="60960" bIns="6096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7DD1AB5-42BA-4E8A-BFEE-435884E16AAB}" type="slidenum">
              <a:rPr lang="en-US" sz="1600"/>
              <a:pPr/>
              <a:t>24</a:t>
            </a:fld>
            <a:endParaRPr lang="en-US" sz="1600" dirty="0"/>
          </a:p>
        </p:txBody>
      </p:sp>
      <p:pic>
        <p:nvPicPr>
          <p:cNvPr id="1026" name="Picture 2" descr="The Joy of Sets: Fundamentals of Contemporary Set Theory (Undergraduate  Texts in Mathematics): Devlin, Keith: 9780387940946: Amazon.com: Books">
            <a:extLst>
              <a:ext uri="{FF2B5EF4-FFF2-40B4-BE49-F238E27FC236}">
                <a16:creationId xmlns:a16="http://schemas.microsoft.com/office/drawing/2014/main" id="{3FF84252-78FA-BE3B-AFB0-712128EAE4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89429">
            <a:off x="1490523" y="340233"/>
            <a:ext cx="4089478" cy="6205319"/>
          </a:xfrm>
          <a:prstGeom prst="rect">
            <a:avLst/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9070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1476759-E219-44A0-9356-A0847FCED4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Relational Model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54AD78-17DC-469E-9E83-0C270320CB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Structure:</a:t>
            </a:r>
            <a:r>
              <a:rPr lang="en-US" dirty="0"/>
              <a:t> The definition of the database’s relations and their contents independent of their physical representation.</a:t>
            </a:r>
          </a:p>
          <a:p>
            <a:endParaRPr lang="en-US" sz="1600" dirty="0"/>
          </a:p>
          <a:p>
            <a:r>
              <a:rPr lang="en-US" b="1" dirty="0"/>
              <a:t>Integrity:</a:t>
            </a:r>
            <a:r>
              <a:rPr lang="en-US" dirty="0"/>
              <a:t> Ensure the database’s contents satisfy constraints.</a:t>
            </a:r>
          </a:p>
          <a:p>
            <a:endParaRPr lang="en-US" sz="1600" dirty="0"/>
          </a:p>
          <a:p>
            <a:r>
              <a:rPr lang="en-US" b="1" dirty="0"/>
              <a:t>Manipulation:</a:t>
            </a:r>
            <a:r>
              <a:rPr lang="en-US" dirty="0"/>
              <a:t> Programming interface for accessing and modifying a database's contents.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EA84C676-6D65-53AC-6ECC-BFF5B7009726}"/>
              </a:ext>
            </a:extLst>
          </p:cNvPr>
          <p:cNvSpPr txBox="1">
            <a:spLocks/>
          </p:cNvSpPr>
          <p:nvPr/>
        </p:nvSpPr>
        <p:spPr>
          <a:xfrm>
            <a:off x="11704320" y="0"/>
            <a:ext cx="487680" cy="36512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60960" rIns="60960" bIns="6096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7DD1AB5-42BA-4E8A-BFEE-435884E16AAB}" type="slidenum">
              <a:rPr lang="en-US" sz="1600"/>
              <a:pPr/>
              <a:t>25</a:t>
            </a:fld>
            <a:endParaRPr lang="en-US" sz="16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4C8CE82-EDCB-D726-E865-21AF0CD9C8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0188" y="2863686"/>
            <a:ext cx="1689981" cy="426720"/>
          </a:xfrm>
          <a:prstGeom prst="rect">
            <a:avLst/>
          </a:prstGeom>
          <a:noFill/>
          <a:ln w="50800" algn="ctr">
            <a:solidFill>
              <a:schemeClr val="accent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35827" tIns="67913" rIns="135827" bIns="67913" anchor="ctr"/>
          <a:lstStyle/>
          <a:p>
            <a:endParaRPr lang="en-US" sz="24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171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2912474-68CD-4D81-8708-D99A6A5D0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Relational Model: Primary Keys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3B076A-C22B-4FB8-9CD0-1755C3CC0E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 relation's </a:t>
            </a:r>
            <a:r>
              <a:rPr lang="en-US" b="1" u="sng" dirty="0"/>
              <a:t>primary key</a:t>
            </a:r>
            <a:r>
              <a:rPr lang="en-US" dirty="0"/>
              <a:t> uniquely identifies a single tuple.</a:t>
            </a:r>
            <a:endParaRPr lang="en-US" u="sng" dirty="0"/>
          </a:p>
          <a:p>
            <a:r>
              <a:rPr lang="en-US" dirty="0"/>
              <a:t>Some DBMSs automatically create an internal primary key if a table does not define one.</a:t>
            </a:r>
            <a:endParaRPr lang="en-US" sz="1600" u="sng" dirty="0"/>
          </a:p>
          <a:p>
            <a:endParaRPr lang="en-US" sz="1600" dirty="0"/>
          </a:p>
          <a:p>
            <a:r>
              <a:rPr lang="en-US" dirty="0"/>
              <a:t>DBMS can auto-generation unique primary keys via an </a:t>
            </a:r>
            <a:r>
              <a:rPr lang="en-US" dirty="0">
                <a:hlinkClick r:id="rId3"/>
              </a:rPr>
              <a:t>identity column</a:t>
            </a:r>
            <a:r>
              <a:rPr lang="en-US" dirty="0"/>
              <a:t>:</a:t>
            </a:r>
          </a:p>
          <a:p>
            <a:pPr lvl="1"/>
            <a:r>
              <a:rPr lang="en-US" b="1" dirty="0">
                <a:solidFill>
                  <a:schemeClr val="accent1"/>
                </a:solidFill>
                <a:latin typeface="Inconsolata" panose="00000509000000000000" pitchFamily="49" charset="0"/>
              </a:rPr>
              <a:t>IDENTITY</a:t>
            </a:r>
            <a:r>
              <a:rPr lang="en-US" dirty="0"/>
              <a:t> (SQL Standard)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  <a:latin typeface="Inconsolata" panose="00000509000000000000" pitchFamily="49" charset="0"/>
              </a:rPr>
              <a:t>SEQUENCE</a:t>
            </a:r>
            <a:r>
              <a:rPr lang="en-US" dirty="0"/>
              <a:t> (PostgreSQL / Oracle)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  <a:latin typeface="Inconsolata" panose="00000509000000000000" pitchFamily="49" charset="0"/>
              </a:rPr>
              <a:t>AUTO_INCREMENT</a:t>
            </a:r>
            <a:r>
              <a:rPr lang="en-US" dirty="0">
                <a:solidFill>
                  <a:srgbClr val="EF3E42"/>
                </a:solidFill>
              </a:rPr>
              <a:t> </a:t>
            </a:r>
            <a:r>
              <a:rPr lang="en-US" dirty="0"/>
              <a:t>(MySQL)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6F198A5-C73C-406E-B34B-E708D2812A8B}"/>
              </a:ext>
            </a:extLst>
          </p:cNvPr>
          <p:cNvSpPr txBox="1"/>
          <p:nvPr/>
        </p:nvSpPr>
        <p:spPr>
          <a:xfrm>
            <a:off x="7028658" y="1648220"/>
            <a:ext cx="4854214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667" b="1" dirty="0">
                <a:solidFill>
                  <a:schemeClr val="accent1"/>
                </a:solidFill>
                <a:latin typeface="Inconsolata" panose="00000509000000000000" pitchFamily="49" charset="0"/>
              </a:rPr>
              <a:t>Artist</a:t>
            </a:r>
            <a:r>
              <a:rPr lang="en-US" sz="2667" dirty="0">
                <a:solidFill>
                  <a:schemeClr val="accent1"/>
                </a:solidFill>
                <a:latin typeface="Inconsolata" panose="00000509000000000000" pitchFamily="49" charset="0"/>
              </a:rPr>
              <a:t>(name, year, country)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1BE0EF98-24FF-4492-BFA0-DA1F16DCD08D}"/>
              </a:ext>
            </a:extLst>
          </p:cNvPr>
          <p:cNvGraphicFramePr>
            <a:graphicFrameLocks noGrp="1"/>
          </p:cNvGraphicFramePr>
          <p:nvPr/>
        </p:nvGraphicFramePr>
        <p:xfrm>
          <a:off x="7169765" y="2230120"/>
          <a:ext cx="4572000" cy="1706880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136680649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1214414133"/>
                    </a:ext>
                  </a:extLst>
                </a:gridCol>
              </a:tblGrid>
              <a:tr h="42672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Inconsolata" panose="00000509000000000000" pitchFamily="49" charset="0"/>
                        </a:rPr>
                        <a:t>name</a:t>
                      </a:r>
                    </a:p>
                  </a:txBody>
                  <a:tcPr marL="60960" marR="6096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Inconsolata" panose="00000509000000000000" pitchFamily="49" charset="0"/>
                        </a:rPr>
                        <a:t>year</a:t>
                      </a:r>
                    </a:p>
                  </a:txBody>
                  <a:tcPr marL="60960" marR="6096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Inconsolata" panose="00000509000000000000" pitchFamily="49" charset="0"/>
                        </a:rPr>
                        <a:t>country</a:t>
                      </a:r>
                    </a:p>
                  </a:txBody>
                  <a:tcPr marL="60960" marR="6096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Inconsolata" panose="00000509000000000000" pitchFamily="49" charset="0"/>
                        </a:rPr>
                        <a:t>Wu-Tang Clan</a:t>
                      </a:r>
                    </a:p>
                  </a:txBody>
                  <a:tcPr marL="60960" marR="6096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Inconsolata" panose="00000509000000000000" pitchFamily="49" charset="0"/>
                        </a:rPr>
                        <a:t>1992</a:t>
                      </a:r>
                    </a:p>
                  </a:txBody>
                  <a:tcPr marL="60960" marR="6096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Inconsolata" panose="00000509000000000000" pitchFamily="49" charset="0"/>
                        </a:rPr>
                        <a:t>USA</a:t>
                      </a:r>
                    </a:p>
                  </a:txBody>
                  <a:tcPr marL="60960" marR="6096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Inconsolata" panose="00000509000000000000" pitchFamily="49" charset="0"/>
                        </a:rPr>
                        <a:t>Notorious BIG</a:t>
                      </a:r>
                    </a:p>
                  </a:txBody>
                  <a:tcPr marL="60960" marR="6096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Inconsolata" panose="00000509000000000000" pitchFamily="49" charset="0"/>
                        </a:rPr>
                        <a:t>1992</a:t>
                      </a:r>
                    </a:p>
                  </a:txBody>
                  <a:tcPr marL="60960" marR="6096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Inconsolata" panose="00000509000000000000" pitchFamily="49" charset="0"/>
                        </a:rPr>
                        <a:t>USA</a:t>
                      </a:r>
                    </a:p>
                  </a:txBody>
                  <a:tcPr marL="60960" marR="6096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Inconsolata" panose="00000509000000000000" pitchFamily="49" charset="0"/>
                        </a:rPr>
                        <a:t>GZA</a:t>
                      </a:r>
                    </a:p>
                  </a:txBody>
                  <a:tcPr marL="60960" marR="6096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Inconsolata" panose="00000509000000000000" pitchFamily="49" charset="0"/>
                        </a:rPr>
                        <a:t>1990</a:t>
                      </a:r>
                    </a:p>
                  </a:txBody>
                  <a:tcPr marL="60960" marR="6096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Inconsolata" panose="00000509000000000000" pitchFamily="49" charset="0"/>
                        </a:rPr>
                        <a:t>USA</a:t>
                      </a:r>
                    </a:p>
                  </a:txBody>
                  <a:tcPr marL="60960" marR="6096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EE4B8D32-2B0C-4957-B8C8-F5F59948036F}"/>
              </a:ext>
            </a:extLst>
          </p:cNvPr>
          <p:cNvSpPr txBox="1"/>
          <p:nvPr/>
        </p:nvSpPr>
        <p:spPr>
          <a:xfrm>
            <a:off x="6685616" y="1648220"/>
            <a:ext cx="5540299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667" b="1" dirty="0">
                <a:solidFill>
                  <a:schemeClr val="accent1"/>
                </a:solidFill>
                <a:latin typeface="Inconsolata" panose="00000509000000000000" pitchFamily="49" charset="0"/>
              </a:rPr>
              <a:t>Artist</a:t>
            </a:r>
            <a:r>
              <a:rPr lang="en-US" sz="2667" dirty="0">
                <a:solidFill>
                  <a:schemeClr val="accent1"/>
                </a:solidFill>
                <a:latin typeface="Inconsolata" panose="00000509000000000000" pitchFamily="49" charset="0"/>
              </a:rPr>
              <a:t>(</a:t>
            </a:r>
            <a:r>
              <a:rPr lang="en-US" sz="2667" u="sng" dirty="0">
                <a:solidFill>
                  <a:schemeClr val="accent1"/>
                </a:solidFill>
                <a:latin typeface="Inconsolata" panose="00000509000000000000" pitchFamily="49" charset="0"/>
              </a:rPr>
              <a:t>id</a:t>
            </a:r>
            <a:r>
              <a:rPr lang="en-US" sz="2667" dirty="0">
                <a:solidFill>
                  <a:schemeClr val="accent1"/>
                </a:solidFill>
                <a:latin typeface="Inconsolata" panose="00000509000000000000" pitchFamily="49" charset="0"/>
              </a:rPr>
              <a:t>, name, year, country)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C0D71D31-6C59-4A88-98E4-D0A2AD33F35B}"/>
              </a:ext>
            </a:extLst>
          </p:cNvPr>
          <p:cNvGraphicFramePr>
            <a:graphicFrameLocks noGrp="1"/>
          </p:cNvGraphicFramePr>
          <p:nvPr/>
        </p:nvGraphicFramePr>
        <p:xfrm>
          <a:off x="6886882" y="2230120"/>
          <a:ext cx="5137766" cy="1706880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567267">
                  <a:extLst>
                    <a:ext uri="{9D8B030D-6E8A-4147-A177-3AD203B41FA5}">
                      <a16:colId xmlns:a16="http://schemas.microsoft.com/office/drawing/2014/main" val="3606947816"/>
                    </a:ext>
                  </a:extLst>
                </a:gridCol>
                <a:gridCol w="24362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8055">
                  <a:extLst>
                    <a:ext uri="{9D8B030D-6E8A-4147-A177-3AD203B41FA5}">
                      <a16:colId xmlns:a16="http://schemas.microsoft.com/office/drawing/2014/main" val="1366806490"/>
                    </a:ext>
                  </a:extLst>
                </a:gridCol>
                <a:gridCol w="1196160">
                  <a:extLst>
                    <a:ext uri="{9D8B030D-6E8A-4147-A177-3AD203B41FA5}">
                      <a16:colId xmlns:a16="http://schemas.microsoft.com/office/drawing/2014/main" val="1214414133"/>
                    </a:ext>
                  </a:extLst>
                </a:gridCol>
              </a:tblGrid>
              <a:tr h="42672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Inconsolata" panose="00000509000000000000" pitchFamily="49" charset="0"/>
                        </a:rPr>
                        <a:t>id</a:t>
                      </a:r>
                    </a:p>
                  </a:txBody>
                  <a:tcPr marL="60960" marR="6096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Inconsolata" panose="00000509000000000000" pitchFamily="49" charset="0"/>
                        </a:rPr>
                        <a:t>name</a:t>
                      </a:r>
                    </a:p>
                  </a:txBody>
                  <a:tcPr marL="60960" marR="6096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Inconsolata" panose="00000509000000000000" pitchFamily="49" charset="0"/>
                        </a:rPr>
                        <a:t>year</a:t>
                      </a:r>
                    </a:p>
                  </a:txBody>
                  <a:tcPr marL="60960" marR="6096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Inconsolata" panose="00000509000000000000" pitchFamily="49" charset="0"/>
                        </a:rPr>
                        <a:t>country</a:t>
                      </a:r>
                    </a:p>
                  </a:txBody>
                  <a:tcPr marL="60960" marR="6096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Inconsolata" panose="00000509000000000000" pitchFamily="49" charset="0"/>
                        </a:rPr>
                        <a:t>101</a:t>
                      </a:r>
                    </a:p>
                  </a:txBody>
                  <a:tcPr marL="60960" marR="6096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Inconsolata" panose="00000509000000000000" pitchFamily="49" charset="0"/>
                        </a:rPr>
                        <a:t>Wu-Tang Clan</a:t>
                      </a:r>
                    </a:p>
                  </a:txBody>
                  <a:tcPr marL="60960" marR="6096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Inconsolata" panose="00000509000000000000" pitchFamily="49" charset="0"/>
                        </a:rPr>
                        <a:t>1992</a:t>
                      </a:r>
                    </a:p>
                  </a:txBody>
                  <a:tcPr marL="60960" marR="6096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Inconsolata" panose="00000509000000000000" pitchFamily="49" charset="0"/>
                        </a:rPr>
                        <a:t>USA</a:t>
                      </a:r>
                    </a:p>
                  </a:txBody>
                  <a:tcPr marL="60960" marR="6096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Inconsolata" panose="00000509000000000000" pitchFamily="49" charset="0"/>
                        </a:rPr>
                        <a:t>102</a:t>
                      </a:r>
                    </a:p>
                  </a:txBody>
                  <a:tcPr marL="60960" marR="6096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Inconsolata" panose="00000509000000000000" pitchFamily="49" charset="0"/>
                        </a:rPr>
                        <a:t>Notorious BIG</a:t>
                      </a:r>
                    </a:p>
                  </a:txBody>
                  <a:tcPr marL="60960" marR="6096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Inconsolata" panose="00000509000000000000" pitchFamily="49" charset="0"/>
                        </a:rPr>
                        <a:t>1992</a:t>
                      </a:r>
                    </a:p>
                  </a:txBody>
                  <a:tcPr marL="60960" marR="6096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Inconsolata" panose="00000509000000000000" pitchFamily="49" charset="0"/>
                        </a:rPr>
                        <a:t>USA</a:t>
                      </a:r>
                    </a:p>
                  </a:txBody>
                  <a:tcPr marL="60960" marR="6096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Inconsolata" panose="00000509000000000000" pitchFamily="49" charset="0"/>
                        </a:rPr>
                        <a:t>103</a:t>
                      </a:r>
                    </a:p>
                  </a:txBody>
                  <a:tcPr marL="60960" marR="6096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Inconsolata" panose="00000509000000000000" pitchFamily="49" charset="0"/>
                        </a:rPr>
                        <a:t>GZA</a:t>
                      </a:r>
                    </a:p>
                  </a:txBody>
                  <a:tcPr marL="60960" marR="6096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Inconsolata" panose="00000509000000000000" pitchFamily="49" charset="0"/>
                        </a:rPr>
                        <a:t>1990</a:t>
                      </a:r>
                    </a:p>
                  </a:txBody>
                  <a:tcPr marL="60960" marR="6096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Inconsolata" panose="00000509000000000000" pitchFamily="49" charset="0"/>
                        </a:rPr>
                        <a:t>USA</a:t>
                      </a:r>
                    </a:p>
                  </a:txBody>
                  <a:tcPr marL="60960" marR="6096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20B09714-DFDD-E8EC-3D7E-D5F00BA4E1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8415" y="2221654"/>
            <a:ext cx="572252" cy="1723813"/>
          </a:xfrm>
          <a:prstGeom prst="rect">
            <a:avLst/>
          </a:prstGeom>
          <a:noFill/>
          <a:ln w="50800" algn="ctr">
            <a:solidFill>
              <a:schemeClr val="accent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35827" tIns="67913" rIns="135827" bIns="67913" anchor="ctr"/>
          <a:lstStyle/>
          <a:p>
            <a:endParaRPr lang="en-US" sz="2400" dirty="0">
              <a:solidFill>
                <a:schemeClr val="accent2"/>
              </a:solidFill>
            </a:endParaRP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807FE03C-5B19-BBC6-E4C4-2CB5B7E3C7D4}"/>
              </a:ext>
            </a:extLst>
          </p:cNvPr>
          <p:cNvSpPr txBox="1">
            <a:spLocks/>
          </p:cNvSpPr>
          <p:nvPr/>
        </p:nvSpPr>
        <p:spPr>
          <a:xfrm>
            <a:off x="11704320" y="0"/>
            <a:ext cx="487680" cy="36512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60960" rIns="60960" bIns="6096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7DD1AB5-42BA-4E8A-BFEE-435884E16AAB}" type="slidenum">
              <a:rPr lang="en-US" sz="1600"/>
              <a:pPr/>
              <a:t>26</a:t>
            </a:fld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251905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9CD335A5-B611-4DBB-8428-469474141B4E}"/>
              </a:ext>
            </a:extLst>
          </p:cNvPr>
          <p:cNvGrpSpPr/>
          <p:nvPr/>
        </p:nvGrpSpPr>
        <p:grpSpPr>
          <a:xfrm>
            <a:off x="3363009" y="3095625"/>
            <a:ext cx="2042208" cy="318584"/>
            <a:chOff x="2522257" y="2321719"/>
            <a:chExt cx="1531656" cy="238938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9EE5682B-4EF4-4382-B998-934013AF166C}"/>
                </a:ext>
              </a:extLst>
            </p:cNvPr>
            <p:cNvSpPr/>
            <p:nvPr/>
          </p:nvSpPr>
          <p:spPr>
            <a:xfrm>
              <a:off x="3901513" y="2321719"/>
              <a:ext cx="152400" cy="238938"/>
            </a:xfrm>
            <a:prstGeom prst="rect">
              <a:avLst/>
            </a:prstGeom>
            <a:no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81EAEEFC-3F9C-49F4-ADA1-D051FBCCE303}"/>
                </a:ext>
              </a:extLst>
            </p:cNvPr>
            <p:cNvSpPr/>
            <p:nvPr/>
          </p:nvSpPr>
          <p:spPr>
            <a:xfrm>
              <a:off x="2522257" y="2321719"/>
              <a:ext cx="152400" cy="238938"/>
            </a:xfrm>
            <a:prstGeom prst="rect">
              <a:avLst/>
            </a:prstGeom>
            <a:no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A2912474-68CD-4D81-8708-D99A6A5D0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Relational Model: Foreign Keys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3B076A-C22B-4FB8-9CD0-1755C3CC0E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840" y="1086046"/>
            <a:ext cx="6339840" cy="4876800"/>
          </a:xfrm>
        </p:spPr>
        <p:txBody>
          <a:bodyPr/>
          <a:lstStyle/>
          <a:p>
            <a:r>
              <a:rPr lang="en-US" dirty="0"/>
              <a:t>A </a:t>
            </a:r>
            <a:r>
              <a:rPr lang="en-US" u="sng" dirty="0"/>
              <a:t>foreign key</a:t>
            </a:r>
            <a:r>
              <a:rPr lang="en-US" dirty="0"/>
              <a:t> specifies that an attribute from one relation must map to a some attribute of a tuple in another relation.</a:t>
            </a:r>
            <a:endParaRPr lang="en-US" u="sng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2BF1EBF-2A00-453C-A283-5A3BD6926274}"/>
              </a:ext>
            </a:extLst>
          </p:cNvPr>
          <p:cNvSpPr txBox="1"/>
          <p:nvPr/>
        </p:nvSpPr>
        <p:spPr>
          <a:xfrm>
            <a:off x="6551090" y="4140200"/>
            <a:ext cx="536236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667" b="1" dirty="0">
                <a:solidFill>
                  <a:schemeClr val="accent1"/>
                </a:solidFill>
                <a:latin typeface="Inconsolata" panose="00000509000000000000" pitchFamily="49" charset="0"/>
              </a:rPr>
              <a:t>Album</a:t>
            </a:r>
            <a:r>
              <a:rPr lang="en-US" sz="2667" dirty="0">
                <a:solidFill>
                  <a:schemeClr val="accent1"/>
                </a:solidFill>
                <a:latin typeface="Inconsolata" panose="00000509000000000000" pitchFamily="49" charset="0"/>
              </a:rPr>
              <a:t>(</a:t>
            </a:r>
            <a:r>
              <a:rPr lang="en-US" sz="2667" u="sng" dirty="0">
                <a:solidFill>
                  <a:schemeClr val="accent1"/>
                </a:solidFill>
                <a:latin typeface="Inconsolata" panose="00000509000000000000" pitchFamily="49" charset="0"/>
              </a:rPr>
              <a:t>id</a:t>
            </a:r>
            <a:r>
              <a:rPr lang="en-US" sz="2667" dirty="0">
                <a:solidFill>
                  <a:schemeClr val="accent1"/>
                </a:solidFill>
                <a:latin typeface="Inconsolata" panose="00000509000000000000" pitchFamily="49" charset="0"/>
              </a:rPr>
              <a:t>, name, artists, year)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636E2C9A-F718-449D-B126-2819C8428D37}"/>
              </a:ext>
            </a:extLst>
          </p:cNvPr>
          <p:cNvGraphicFramePr>
            <a:graphicFrameLocks noGrp="1"/>
          </p:cNvGraphicFramePr>
          <p:nvPr/>
        </p:nvGraphicFramePr>
        <p:xfrm>
          <a:off x="6544356" y="4671749"/>
          <a:ext cx="5462904" cy="1706880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455424">
                  <a:extLst>
                    <a:ext uri="{9D8B030D-6E8A-4147-A177-3AD203B41FA5}">
                      <a16:colId xmlns:a16="http://schemas.microsoft.com/office/drawing/2014/main" val="3606947816"/>
                    </a:ext>
                  </a:extLst>
                </a:gridCol>
                <a:gridCol w="30818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0809">
                  <a:extLst>
                    <a:ext uri="{9D8B030D-6E8A-4147-A177-3AD203B41FA5}">
                      <a16:colId xmlns:a16="http://schemas.microsoft.com/office/drawing/2014/main" val="1366806490"/>
                    </a:ext>
                  </a:extLst>
                </a:gridCol>
                <a:gridCol w="764807">
                  <a:extLst>
                    <a:ext uri="{9D8B030D-6E8A-4147-A177-3AD203B41FA5}">
                      <a16:colId xmlns:a16="http://schemas.microsoft.com/office/drawing/2014/main" val="1214414133"/>
                    </a:ext>
                  </a:extLst>
                </a:gridCol>
              </a:tblGrid>
              <a:tr h="42672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Inconsolata" panose="00000509000000000000" pitchFamily="49" charset="0"/>
                        </a:rPr>
                        <a:t>id</a:t>
                      </a:r>
                    </a:p>
                  </a:txBody>
                  <a:tcPr marL="60960" marR="6096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Inconsolata" panose="00000509000000000000" pitchFamily="49" charset="0"/>
                        </a:rPr>
                        <a:t>name</a:t>
                      </a:r>
                    </a:p>
                  </a:txBody>
                  <a:tcPr marL="60960" marR="6096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Inconsolata" panose="00000509000000000000" pitchFamily="49" charset="0"/>
                        </a:rPr>
                        <a:t>artists</a:t>
                      </a:r>
                    </a:p>
                  </a:txBody>
                  <a:tcPr marL="60960" marR="6096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Inconsolata" panose="00000509000000000000" pitchFamily="49" charset="0"/>
                        </a:rPr>
                        <a:t>year</a:t>
                      </a:r>
                    </a:p>
                  </a:txBody>
                  <a:tcPr marL="60960" marR="6096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Inconsolata" panose="00000509000000000000" pitchFamily="49" charset="0"/>
                        </a:rPr>
                        <a:t>11</a:t>
                      </a:r>
                    </a:p>
                  </a:txBody>
                  <a:tcPr marL="60960" marR="6096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Inconsolata" panose="00000509000000000000" pitchFamily="49" charset="0"/>
                          <a:hlinkClick r:id="rId3"/>
                        </a:rPr>
                        <a:t>Enter the Wu-Tang</a:t>
                      </a:r>
                      <a:endParaRPr lang="en-US" sz="2000" dirty="0">
                        <a:latin typeface="Inconsolata" panose="00000509000000000000" pitchFamily="49" charset="0"/>
                      </a:endParaRPr>
                    </a:p>
                  </a:txBody>
                  <a:tcPr marL="60960" marR="6096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Inconsolata" panose="00000509000000000000" pitchFamily="49" charset="0"/>
                          <a:ea typeface="+mn-ea"/>
                          <a:cs typeface="+mn-cs"/>
                        </a:rPr>
                        <a:t>101</a:t>
                      </a:r>
                    </a:p>
                  </a:txBody>
                  <a:tcPr marL="60960" marR="6096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Inconsolata" panose="00000509000000000000" pitchFamily="49" charset="0"/>
                        </a:rPr>
                        <a:t>1993</a:t>
                      </a:r>
                    </a:p>
                  </a:txBody>
                  <a:tcPr marL="60960" marR="6096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Inconsolata" panose="00000509000000000000" pitchFamily="49" charset="0"/>
                        </a:rPr>
                        <a:t>22</a:t>
                      </a:r>
                    </a:p>
                  </a:txBody>
                  <a:tcPr marL="60960" marR="6096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Inconsolata" panose="00000509000000000000" pitchFamily="49" charset="0"/>
                          <a:hlinkClick r:id="rId4"/>
                        </a:rPr>
                        <a:t>St.Ides Mix Tape</a:t>
                      </a:r>
                      <a:endParaRPr lang="en-US" sz="2000" dirty="0">
                        <a:latin typeface="Inconsolata" panose="00000509000000000000" pitchFamily="49" charset="0"/>
                      </a:endParaRPr>
                    </a:p>
                  </a:txBody>
                  <a:tcPr marL="60960" marR="6096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C30037"/>
                          </a:solidFill>
                          <a:latin typeface="Inconsolata" panose="00000509000000000000" pitchFamily="49" charset="0"/>
                        </a:rPr>
                        <a:t>???</a:t>
                      </a:r>
                    </a:p>
                  </a:txBody>
                  <a:tcPr marL="60960" marR="6096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Inconsolata" panose="00000509000000000000" pitchFamily="49" charset="0"/>
                        </a:rPr>
                        <a:t>1994</a:t>
                      </a:r>
                    </a:p>
                  </a:txBody>
                  <a:tcPr marL="60960" marR="6096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Inconsolata" panose="00000509000000000000" pitchFamily="49" charset="0"/>
                        </a:rPr>
                        <a:t>33</a:t>
                      </a:r>
                    </a:p>
                  </a:txBody>
                  <a:tcPr marL="60960" marR="6096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Inconsolata" panose="00000509000000000000" pitchFamily="49" charset="0"/>
                          <a:hlinkClick r:id="rId5"/>
                        </a:rPr>
                        <a:t>Liquid Swords</a:t>
                      </a:r>
                      <a:endParaRPr lang="en-US" sz="2000" dirty="0">
                        <a:latin typeface="Inconsolata" panose="00000509000000000000" pitchFamily="49" charset="0"/>
                      </a:endParaRPr>
                    </a:p>
                  </a:txBody>
                  <a:tcPr marL="60960" marR="6096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Inconsolata" panose="00000509000000000000" pitchFamily="49" charset="0"/>
                          <a:ea typeface="+mn-ea"/>
                          <a:cs typeface="+mn-cs"/>
                        </a:rPr>
                        <a:t>103</a:t>
                      </a:r>
                    </a:p>
                  </a:txBody>
                  <a:tcPr marL="60960" marR="6096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Inconsolata" panose="00000509000000000000" pitchFamily="49" charset="0"/>
                        </a:rPr>
                        <a:t>1995</a:t>
                      </a:r>
                    </a:p>
                  </a:txBody>
                  <a:tcPr marL="60960" marR="6096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297388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8A43B1DE-1618-4C6F-ABA5-18DAEDA9DAA7}"/>
              </a:ext>
            </a:extLst>
          </p:cNvPr>
          <p:cNvGraphicFramePr>
            <a:graphicFrameLocks noGrp="1"/>
          </p:cNvGraphicFramePr>
          <p:nvPr/>
        </p:nvGraphicFramePr>
        <p:xfrm>
          <a:off x="6886882" y="2230120"/>
          <a:ext cx="5137766" cy="1706880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567267">
                  <a:extLst>
                    <a:ext uri="{9D8B030D-6E8A-4147-A177-3AD203B41FA5}">
                      <a16:colId xmlns:a16="http://schemas.microsoft.com/office/drawing/2014/main" val="3606947816"/>
                    </a:ext>
                  </a:extLst>
                </a:gridCol>
                <a:gridCol w="24362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8055">
                  <a:extLst>
                    <a:ext uri="{9D8B030D-6E8A-4147-A177-3AD203B41FA5}">
                      <a16:colId xmlns:a16="http://schemas.microsoft.com/office/drawing/2014/main" val="1366806490"/>
                    </a:ext>
                  </a:extLst>
                </a:gridCol>
                <a:gridCol w="1196160">
                  <a:extLst>
                    <a:ext uri="{9D8B030D-6E8A-4147-A177-3AD203B41FA5}">
                      <a16:colId xmlns:a16="http://schemas.microsoft.com/office/drawing/2014/main" val="1214414133"/>
                    </a:ext>
                  </a:extLst>
                </a:gridCol>
              </a:tblGrid>
              <a:tr h="42672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Inconsolata" panose="00000509000000000000" pitchFamily="49" charset="0"/>
                        </a:rPr>
                        <a:t>id</a:t>
                      </a:r>
                    </a:p>
                  </a:txBody>
                  <a:tcPr marL="60960" marR="6096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Inconsolata" panose="00000509000000000000" pitchFamily="49" charset="0"/>
                        </a:rPr>
                        <a:t>name</a:t>
                      </a:r>
                    </a:p>
                  </a:txBody>
                  <a:tcPr marL="60960" marR="6096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Inconsolata" panose="00000509000000000000" pitchFamily="49" charset="0"/>
                        </a:rPr>
                        <a:t>year</a:t>
                      </a:r>
                    </a:p>
                  </a:txBody>
                  <a:tcPr marL="60960" marR="6096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Inconsolata" panose="00000509000000000000" pitchFamily="49" charset="0"/>
                        </a:rPr>
                        <a:t>country</a:t>
                      </a:r>
                    </a:p>
                  </a:txBody>
                  <a:tcPr marL="60960" marR="6096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Inconsolata" panose="00000509000000000000" pitchFamily="49" charset="0"/>
                        </a:rPr>
                        <a:t>101</a:t>
                      </a:r>
                    </a:p>
                  </a:txBody>
                  <a:tcPr marL="60960" marR="6096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Inconsolata" panose="00000509000000000000" pitchFamily="49" charset="0"/>
                        </a:rPr>
                        <a:t>Wu-Tang Clan</a:t>
                      </a:r>
                    </a:p>
                  </a:txBody>
                  <a:tcPr marL="60960" marR="6096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Inconsolata" panose="00000509000000000000" pitchFamily="49" charset="0"/>
                        </a:rPr>
                        <a:t>1992</a:t>
                      </a:r>
                    </a:p>
                  </a:txBody>
                  <a:tcPr marL="60960" marR="6096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Inconsolata" panose="00000509000000000000" pitchFamily="49" charset="0"/>
                        </a:rPr>
                        <a:t>USA</a:t>
                      </a:r>
                    </a:p>
                  </a:txBody>
                  <a:tcPr marL="60960" marR="6096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Inconsolata" panose="00000509000000000000" pitchFamily="49" charset="0"/>
                        </a:rPr>
                        <a:t>102</a:t>
                      </a:r>
                    </a:p>
                  </a:txBody>
                  <a:tcPr marL="60960" marR="6096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Inconsolata" panose="00000509000000000000" pitchFamily="49" charset="0"/>
                        </a:rPr>
                        <a:t>Notorious BIG</a:t>
                      </a:r>
                    </a:p>
                  </a:txBody>
                  <a:tcPr marL="60960" marR="6096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Inconsolata" panose="00000509000000000000" pitchFamily="49" charset="0"/>
                        </a:rPr>
                        <a:t>1992</a:t>
                      </a:r>
                    </a:p>
                  </a:txBody>
                  <a:tcPr marL="60960" marR="6096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Inconsolata" panose="00000509000000000000" pitchFamily="49" charset="0"/>
                        </a:rPr>
                        <a:t>USA</a:t>
                      </a:r>
                    </a:p>
                  </a:txBody>
                  <a:tcPr marL="60960" marR="6096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Inconsolata" panose="00000509000000000000" pitchFamily="49" charset="0"/>
                        </a:rPr>
                        <a:t>103</a:t>
                      </a:r>
                    </a:p>
                  </a:txBody>
                  <a:tcPr marL="60960" marR="6096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Inconsolata" panose="00000509000000000000" pitchFamily="49" charset="0"/>
                        </a:rPr>
                        <a:t>GZA</a:t>
                      </a:r>
                    </a:p>
                  </a:txBody>
                  <a:tcPr marL="60960" marR="6096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Inconsolata" panose="00000509000000000000" pitchFamily="49" charset="0"/>
                        </a:rPr>
                        <a:t>1990</a:t>
                      </a:r>
                    </a:p>
                  </a:txBody>
                  <a:tcPr marL="60960" marR="6096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Inconsolata" panose="00000509000000000000" pitchFamily="49" charset="0"/>
                        </a:rPr>
                        <a:t>USA</a:t>
                      </a:r>
                    </a:p>
                  </a:txBody>
                  <a:tcPr marL="60960" marR="6096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2A3AB5A0-6D91-4EB7-A7AE-FAEFE123D511}"/>
              </a:ext>
            </a:extLst>
          </p:cNvPr>
          <p:cNvSpPr txBox="1"/>
          <p:nvPr/>
        </p:nvSpPr>
        <p:spPr>
          <a:xfrm>
            <a:off x="596564" y="2921000"/>
            <a:ext cx="5743880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667" b="1" dirty="0" err="1">
                <a:solidFill>
                  <a:schemeClr val="accent1"/>
                </a:solidFill>
                <a:latin typeface="Inconsolata" panose="00000509000000000000" pitchFamily="49" charset="0"/>
              </a:rPr>
              <a:t>ArtistAlbum</a:t>
            </a:r>
            <a:r>
              <a:rPr lang="en-US" sz="2667" dirty="0">
                <a:solidFill>
                  <a:schemeClr val="accent1"/>
                </a:solidFill>
                <a:latin typeface="Inconsolata" panose="00000509000000000000" pitchFamily="49" charset="0"/>
              </a:rPr>
              <a:t>(</a:t>
            </a:r>
            <a:r>
              <a:rPr lang="en-US" sz="2667" u="sng" dirty="0" err="1">
                <a:solidFill>
                  <a:schemeClr val="accent1"/>
                </a:solidFill>
                <a:latin typeface="Inconsolata" panose="00000509000000000000" pitchFamily="49" charset="0"/>
              </a:rPr>
              <a:t>artist_id</a:t>
            </a:r>
            <a:r>
              <a:rPr lang="en-US" sz="2667" dirty="0">
                <a:solidFill>
                  <a:schemeClr val="accent1"/>
                </a:solidFill>
                <a:latin typeface="Inconsolata" panose="00000509000000000000" pitchFamily="49" charset="0"/>
              </a:rPr>
              <a:t>, </a:t>
            </a:r>
            <a:r>
              <a:rPr lang="en-US" sz="2667" u="sng" dirty="0" err="1">
                <a:solidFill>
                  <a:schemeClr val="accent1"/>
                </a:solidFill>
                <a:latin typeface="Inconsolata" panose="00000509000000000000" pitchFamily="49" charset="0"/>
              </a:rPr>
              <a:t>album_id</a:t>
            </a:r>
            <a:r>
              <a:rPr lang="en-US" sz="2667" dirty="0">
                <a:solidFill>
                  <a:schemeClr val="accent1"/>
                </a:solidFill>
                <a:latin typeface="Inconsolata" panose="00000509000000000000" pitchFamily="49" charset="0"/>
              </a:rPr>
              <a:t>)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8E9E2EE9-D3B2-40D3-8135-7AB8011BDF57}"/>
              </a:ext>
            </a:extLst>
          </p:cNvPr>
          <p:cNvGraphicFramePr>
            <a:graphicFrameLocks noGrp="1"/>
          </p:cNvGraphicFramePr>
          <p:nvPr/>
        </p:nvGraphicFramePr>
        <p:xfrm>
          <a:off x="2012908" y="3452549"/>
          <a:ext cx="2911190" cy="2133600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1455595">
                  <a:extLst>
                    <a:ext uri="{9D8B030D-6E8A-4147-A177-3AD203B41FA5}">
                      <a16:colId xmlns:a16="http://schemas.microsoft.com/office/drawing/2014/main" val="3606947816"/>
                    </a:ext>
                  </a:extLst>
                </a:gridCol>
                <a:gridCol w="1455595">
                  <a:extLst>
                    <a:ext uri="{9D8B030D-6E8A-4147-A177-3AD203B41FA5}">
                      <a16:colId xmlns:a16="http://schemas.microsoft.com/office/drawing/2014/main" val="1214414133"/>
                    </a:ext>
                  </a:extLst>
                </a:gridCol>
              </a:tblGrid>
              <a:tr h="426720"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Inconsolata" panose="00000509000000000000" pitchFamily="49" charset="0"/>
                        </a:rPr>
                        <a:t>artist_id</a:t>
                      </a:r>
                      <a:endParaRPr lang="en-US" sz="2000" dirty="0">
                        <a:latin typeface="Inconsolata" panose="00000509000000000000" pitchFamily="49" charset="0"/>
                      </a:endParaRPr>
                    </a:p>
                  </a:txBody>
                  <a:tcPr marL="60960" marR="6096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Inconsolata" panose="00000509000000000000" pitchFamily="49" charset="0"/>
                        </a:rPr>
                        <a:t>album_id</a:t>
                      </a:r>
                      <a:endParaRPr lang="en-US" sz="2000" dirty="0">
                        <a:latin typeface="Inconsolata" panose="00000509000000000000" pitchFamily="49" charset="0"/>
                      </a:endParaRPr>
                    </a:p>
                  </a:txBody>
                  <a:tcPr marL="60960" marR="6096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Inconsolata" panose="00000509000000000000" pitchFamily="49" charset="0"/>
                        </a:rPr>
                        <a:t>101</a:t>
                      </a:r>
                    </a:p>
                  </a:txBody>
                  <a:tcPr marL="60960" marR="6096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Inconsolata" panose="00000509000000000000" pitchFamily="49" charset="0"/>
                        </a:rPr>
                        <a:t>11</a:t>
                      </a:r>
                    </a:p>
                  </a:txBody>
                  <a:tcPr marL="60960" marR="6096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Inconsolata" panose="00000509000000000000" pitchFamily="49" charset="0"/>
                        </a:rPr>
                        <a:t>101</a:t>
                      </a:r>
                    </a:p>
                  </a:txBody>
                  <a:tcPr marL="60960" marR="6096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Inconsolata" panose="00000509000000000000" pitchFamily="49" charset="0"/>
                        </a:rPr>
                        <a:t>22</a:t>
                      </a:r>
                    </a:p>
                  </a:txBody>
                  <a:tcPr marL="60960" marR="6096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Inconsolata" panose="00000509000000000000" pitchFamily="49" charset="0"/>
                        </a:rPr>
                        <a:t>103</a:t>
                      </a:r>
                    </a:p>
                  </a:txBody>
                  <a:tcPr marL="60960" marR="6096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Inconsolata" panose="00000509000000000000" pitchFamily="49" charset="0"/>
                        </a:rPr>
                        <a:t>22</a:t>
                      </a:r>
                    </a:p>
                  </a:txBody>
                  <a:tcPr marL="60960" marR="6096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3734967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Inconsolata" panose="00000509000000000000" pitchFamily="49" charset="0"/>
                        </a:rPr>
                        <a:t>102</a:t>
                      </a:r>
                    </a:p>
                  </a:txBody>
                  <a:tcPr marL="60960" marR="6096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Inconsolata" panose="00000509000000000000" pitchFamily="49" charset="0"/>
                        </a:rPr>
                        <a:t>22</a:t>
                      </a:r>
                    </a:p>
                  </a:txBody>
                  <a:tcPr marL="60960" marR="6096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1666465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49E4E6E6-C115-4BFF-B5FF-F49CF64AE6D6}"/>
              </a:ext>
            </a:extLst>
          </p:cNvPr>
          <p:cNvSpPr txBox="1"/>
          <p:nvPr/>
        </p:nvSpPr>
        <p:spPr>
          <a:xfrm>
            <a:off x="7322933" y="4140200"/>
            <a:ext cx="3818674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667" b="1" dirty="0">
                <a:solidFill>
                  <a:schemeClr val="accent1"/>
                </a:solidFill>
                <a:latin typeface="Inconsolata" panose="00000509000000000000" pitchFamily="49" charset="0"/>
              </a:rPr>
              <a:t>Album</a:t>
            </a:r>
            <a:r>
              <a:rPr lang="en-US" sz="2667" dirty="0">
                <a:solidFill>
                  <a:schemeClr val="accent1"/>
                </a:solidFill>
                <a:latin typeface="Inconsolata" panose="00000509000000000000" pitchFamily="49" charset="0"/>
              </a:rPr>
              <a:t>(</a:t>
            </a:r>
            <a:r>
              <a:rPr lang="en-US" sz="2667" u="sng" dirty="0">
                <a:solidFill>
                  <a:schemeClr val="accent1"/>
                </a:solidFill>
                <a:latin typeface="Inconsolata" panose="00000509000000000000" pitchFamily="49" charset="0"/>
              </a:rPr>
              <a:t>id</a:t>
            </a:r>
            <a:r>
              <a:rPr lang="en-US" sz="2667" dirty="0">
                <a:solidFill>
                  <a:schemeClr val="accent1"/>
                </a:solidFill>
                <a:latin typeface="Inconsolata" panose="00000509000000000000" pitchFamily="49" charset="0"/>
              </a:rPr>
              <a:t>, name, year)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7A765D5-822A-49BC-99F7-693CFB9029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58400" y="5525189"/>
            <a:ext cx="1188720" cy="438731"/>
          </a:xfrm>
          <a:prstGeom prst="rect">
            <a:avLst/>
          </a:prstGeom>
          <a:noFill/>
          <a:ln w="50800" algn="ctr">
            <a:solidFill>
              <a:srgbClr val="C30037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35827" tIns="67913" rIns="135827" bIns="67913" anchor="ctr"/>
          <a:lstStyle/>
          <a:p>
            <a:endParaRPr lang="en-US" sz="2400" dirty="0">
              <a:solidFill>
                <a:srgbClr val="EF3E42"/>
              </a:solidFill>
            </a:endParaRP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5A0CDF80-0E0E-40EA-9658-5D7554D3FB89}"/>
              </a:ext>
            </a:extLst>
          </p:cNvPr>
          <p:cNvGraphicFramePr>
            <a:graphicFrameLocks noGrp="1"/>
          </p:cNvGraphicFramePr>
          <p:nvPr/>
        </p:nvGraphicFramePr>
        <p:xfrm>
          <a:off x="7135245" y="4671749"/>
          <a:ext cx="4281128" cy="1706880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426651">
                  <a:extLst>
                    <a:ext uri="{9D8B030D-6E8A-4147-A177-3AD203B41FA5}">
                      <a16:colId xmlns:a16="http://schemas.microsoft.com/office/drawing/2014/main" val="3606947816"/>
                    </a:ext>
                  </a:extLst>
                </a:gridCol>
                <a:gridCol w="30658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8628">
                  <a:extLst>
                    <a:ext uri="{9D8B030D-6E8A-4147-A177-3AD203B41FA5}">
                      <a16:colId xmlns:a16="http://schemas.microsoft.com/office/drawing/2014/main" val="1214414133"/>
                    </a:ext>
                  </a:extLst>
                </a:gridCol>
              </a:tblGrid>
              <a:tr h="42672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Inconsolata" panose="00000509000000000000" pitchFamily="49" charset="0"/>
                        </a:rPr>
                        <a:t>id</a:t>
                      </a:r>
                    </a:p>
                  </a:txBody>
                  <a:tcPr marL="60960" marR="6096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Inconsolata" panose="00000509000000000000" pitchFamily="49" charset="0"/>
                        </a:rPr>
                        <a:t>name</a:t>
                      </a:r>
                    </a:p>
                  </a:txBody>
                  <a:tcPr marL="60960" marR="6096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Inconsolata" panose="00000509000000000000" pitchFamily="49" charset="0"/>
                        </a:rPr>
                        <a:t>year</a:t>
                      </a:r>
                    </a:p>
                  </a:txBody>
                  <a:tcPr marL="60960" marR="6096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Inconsolata" panose="00000509000000000000" pitchFamily="49" charset="0"/>
                        </a:rPr>
                        <a:t>11</a:t>
                      </a:r>
                    </a:p>
                  </a:txBody>
                  <a:tcPr marL="60960" marR="6096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Inconsolata" panose="00000509000000000000" pitchFamily="49" charset="0"/>
                          <a:hlinkClick r:id="rId3"/>
                        </a:rPr>
                        <a:t>Enter the Wu-Tang</a:t>
                      </a:r>
                      <a:endParaRPr lang="en-US" sz="2000" dirty="0">
                        <a:latin typeface="Inconsolata" panose="00000509000000000000" pitchFamily="49" charset="0"/>
                      </a:endParaRPr>
                    </a:p>
                  </a:txBody>
                  <a:tcPr marL="60960" marR="6096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Inconsolata" panose="00000509000000000000" pitchFamily="49" charset="0"/>
                        </a:rPr>
                        <a:t>1993</a:t>
                      </a:r>
                    </a:p>
                  </a:txBody>
                  <a:tcPr marL="60960" marR="6096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Inconsolata" panose="00000509000000000000" pitchFamily="49" charset="0"/>
                        </a:rPr>
                        <a:t>22</a:t>
                      </a:r>
                    </a:p>
                  </a:txBody>
                  <a:tcPr marL="60960" marR="6096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Inconsolata" panose="00000509000000000000" pitchFamily="49" charset="0"/>
                          <a:hlinkClick r:id="rId4"/>
                        </a:rPr>
                        <a:t>St.Ides Mix Tape</a:t>
                      </a:r>
                      <a:endParaRPr lang="en-US" sz="2000" dirty="0">
                        <a:latin typeface="Inconsolata" panose="00000509000000000000" pitchFamily="49" charset="0"/>
                      </a:endParaRPr>
                    </a:p>
                  </a:txBody>
                  <a:tcPr marL="60960" marR="6096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Inconsolata" panose="00000509000000000000" pitchFamily="49" charset="0"/>
                        </a:rPr>
                        <a:t>1994</a:t>
                      </a:r>
                    </a:p>
                  </a:txBody>
                  <a:tcPr marL="60960" marR="6096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Inconsolata" panose="00000509000000000000" pitchFamily="49" charset="0"/>
                        </a:rPr>
                        <a:t>33</a:t>
                      </a:r>
                    </a:p>
                  </a:txBody>
                  <a:tcPr marL="60960" marR="6096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Inconsolata" panose="00000509000000000000" pitchFamily="49" charset="0"/>
                          <a:hlinkClick r:id="rId5"/>
                        </a:rPr>
                        <a:t>Liquid Swords</a:t>
                      </a:r>
                      <a:endParaRPr lang="en-US" sz="2000" dirty="0">
                        <a:latin typeface="Inconsolata" panose="00000509000000000000" pitchFamily="49" charset="0"/>
                      </a:endParaRPr>
                    </a:p>
                  </a:txBody>
                  <a:tcPr marL="60960" marR="6096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Inconsolata" panose="00000509000000000000" pitchFamily="49" charset="0"/>
                        </a:rPr>
                        <a:t>1995</a:t>
                      </a:r>
                    </a:p>
                  </a:txBody>
                  <a:tcPr marL="60960" marR="6096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6247700"/>
                  </a:ext>
                </a:extLst>
              </a:tr>
            </a:tbl>
          </a:graphicData>
        </a:graphic>
      </p:graphicFrame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16574F6-AE09-4C57-8427-45DB7C81E42A}"/>
              </a:ext>
            </a:extLst>
          </p:cNvPr>
          <p:cNvCxnSpPr>
            <a:cxnSpLocks/>
            <a:stCxn id="20" idx="2"/>
            <a:endCxn id="14" idx="1"/>
          </p:cNvCxnSpPr>
          <p:nvPr/>
        </p:nvCxnSpPr>
        <p:spPr>
          <a:xfrm rot="16200000" flipH="1">
            <a:off x="5824588" y="2893238"/>
            <a:ext cx="977374" cy="2019316"/>
          </a:xfrm>
          <a:prstGeom prst="bentConnector2">
            <a:avLst/>
          </a:prstGeom>
          <a:ln w="57150">
            <a:solidFill>
              <a:srgbClr val="C3003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5">
            <a:extLst>
              <a:ext uri="{FF2B5EF4-FFF2-40B4-BE49-F238E27FC236}">
                <a16:creationId xmlns:a16="http://schemas.microsoft.com/office/drawing/2014/main" id="{2E82EF22-5000-4325-819C-BD36112C31C4}"/>
              </a:ext>
            </a:extLst>
          </p:cNvPr>
          <p:cNvCxnSpPr>
            <a:cxnSpLocks/>
            <a:stCxn id="22" idx="0"/>
            <a:endCxn id="16" idx="1"/>
          </p:cNvCxnSpPr>
          <p:nvPr/>
        </p:nvCxnSpPr>
        <p:spPr>
          <a:xfrm rot="5400000" flipH="1" flipV="1">
            <a:off x="4477101" y="887111"/>
            <a:ext cx="1196022" cy="3221007"/>
          </a:xfrm>
          <a:prstGeom prst="bentConnector2">
            <a:avLst/>
          </a:prstGeom>
          <a:ln w="57150">
            <a:solidFill>
              <a:srgbClr val="C3003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EE75A5A0-491D-9767-1A72-0F0A1E1264A2}"/>
              </a:ext>
            </a:extLst>
          </p:cNvPr>
          <p:cNvSpPr txBox="1">
            <a:spLocks/>
          </p:cNvSpPr>
          <p:nvPr/>
        </p:nvSpPr>
        <p:spPr>
          <a:xfrm>
            <a:off x="11704320" y="0"/>
            <a:ext cx="487680" cy="36512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60960" rIns="60960" bIns="6096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7DD1AB5-42BA-4E8A-BFEE-435884E16AAB}" type="slidenum">
              <a:rPr lang="en-US" sz="1600"/>
              <a:pPr/>
              <a:t>27</a:t>
            </a:fld>
            <a:endParaRPr lang="en-US" sz="16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A51844B-87B4-9ADF-B17D-AD9BDBF38D75}"/>
              </a:ext>
            </a:extLst>
          </p:cNvPr>
          <p:cNvSpPr txBox="1"/>
          <p:nvPr/>
        </p:nvSpPr>
        <p:spPr>
          <a:xfrm>
            <a:off x="6685616" y="1648220"/>
            <a:ext cx="5540299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667" b="1" dirty="0">
                <a:solidFill>
                  <a:schemeClr val="accent1"/>
                </a:solidFill>
                <a:latin typeface="Inconsolata" panose="00000509000000000000" pitchFamily="49" charset="0"/>
              </a:rPr>
              <a:t>Artist</a:t>
            </a:r>
            <a:r>
              <a:rPr lang="en-US" sz="2667" dirty="0">
                <a:solidFill>
                  <a:schemeClr val="accent1"/>
                </a:solidFill>
                <a:latin typeface="Inconsolata" panose="00000509000000000000" pitchFamily="49" charset="0"/>
              </a:rPr>
              <a:t>(</a:t>
            </a:r>
            <a:r>
              <a:rPr lang="en-US" sz="2667" u="sng" dirty="0">
                <a:solidFill>
                  <a:schemeClr val="accent1"/>
                </a:solidFill>
                <a:latin typeface="Inconsolata" panose="00000509000000000000" pitchFamily="49" charset="0"/>
              </a:rPr>
              <a:t>id</a:t>
            </a:r>
            <a:r>
              <a:rPr lang="en-US" sz="2667" dirty="0">
                <a:solidFill>
                  <a:schemeClr val="accent1"/>
                </a:solidFill>
                <a:latin typeface="Inconsolata" panose="00000509000000000000" pitchFamily="49" charset="0"/>
              </a:rPr>
              <a:t>, name, year, country)</a:t>
            </a:r>
          </a:p>
        </p:txBody>
      </p:sp>
    </p:spTree>
    <p:extLst>
      <p:ext uri="{BB962C8B-B14F-4D97-AF65-F5344CB8AC3E}">
        <p14:creationId xmlns:p14="http://schemas.microsoft.com/office/powerpoint/2010/main" val="2680347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9" grpId="0"/>
      <p:bldP spid="9" grpId="1"/>
      <p:bldP spid="12" grpId="0"/>
      <p:bldP spid="14" grpId="0"/>
      <p:bldP spid="17" grpId="0" animBg="1"/>
      <p:bldP spid="17" grpId="1" animBg="1"/>
      <p:bldP spid="1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9CD335A5-B611-4DBB-8428-469474141B4E}"/>
              </a:ext>
            </a:extLst>
          </p:cNvPr>
          <p:cNvGrpSpPr/>
          <p:nvPr/>
        </p:nvGrpSpPr>
        <p:grpSpPr>
          <a:xfrm>
            <a:off x="3363009" y="3095625"/>
            <a:ext cx="2042208" cy="318584"/>
            <a:chOff x="2522257" y="2321719"/>
            <a:chExt cx="1531656" cy="238938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9EE5682B-4EF4-4382-B998-934013AF166C}"/>
                </a:ext>
              </a:extLst>
            </p:cNvPr>
            <p:cNvSpPr/>
            <p:nvPr/>
          </p:nvSpPr>
          <p:spPr>
            <a:xfrm>
              <a:off x="3901513" y="2321719"/>
              <a:ext cx="152400" cy="238938"/>
            </a:xfrm>
            <a:prstGeom prst="rect">
              <a:avLst/>
            </a:prstGeom>
            <a:no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81EAEEFC-3F9C-49F4-ADA1-D051FBCCE303}"/>
                </a:ext>
              </a:extLst>
            </p:cNvPr>
            <p:cNvSpPr/>
            <p:nvPr/>
          </p:nvSpPr>
          <p:spPr>
            <a:xfrm>
              <a:off x="2522257" y="2321719"/>
              <a:ext cx="152400" cy="238938"/>
            </a:xfrm>
            <a:prstGeom prst="rect">
              <a:avLst/>
            </a:prstGeom>
            <a:no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A2912474-68CD-4D81-8708-D99A6A5D0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Relational Model: Foreign Keys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8A43B1DE-1618-4C6F-ABA5-18DAEDA9DAA7}"/>
              </a:ext>
            </a:extLst>
          </p:cNvPr>
          <p:cNvGraphicFramePr>
            <a:graphicFrameLocks noGrp="1"/>
          </p:cNvGraphicFramePr>
          <p:nvPr/>
        </p:nvGraphicFramePr>
        <p:xfrm>
          <a:off x="6886882" y="2230120"/>
          <a:ext cx="5137766" cy="1706880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567267">
                  <a:extLst>
                    <a:ext uri="{9D8B030D-6E8A-4147-A177-3AD203B41FA5}">
                      <a16:colId xmlns:a16="http://schemas.microsoft.com/office/drawing/2014/main" val="3606947816"/>
                    </a:ext>
                  </a:extLst>
                </a:gridCol>
                <a:gridCol w="24362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8055">
                  <a:extLst>
                    <a:ext uri="{9D8B030D-6E8A-4147-A177-3AD203B41FA5}">
                      <a16:colId xmlns:a16="http://schemas.microsoft.com/office/drawing/2014/main" val="1366806490"/>
                    </a:ext>
                  </a:extLst>
                </a:gridCol>
                <a:gridCol w="1196160">
                  <a:extLst>
                    <a:ext uri="{9D8B030D-6E8A-4147-A177-3AD203B41FA5}">
                      <a16:colId xmlns:a16="http://schemas.microsoft.com/office/drawing/2014/main" val="1214414133"/>
                    </a:ext>
                  </a:extLst>
                </a:gridCol>
              </a:tblGrid>
              <a:tr h="42672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Inconsolata" panose="00000509000000000000" pitchFamily="49" charset="0"/>
                        </a:rPr>
                        <a:t>id</a:t>
                      </a:r>
                    </a:p>
                  </a:txBody>
                  <a:tcPr marL="60960" marR="6096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Inconsolata" panose="00000509000000000000" pitchFamily="49" charset="0"/>
                        </a:rPr>
                        <a:t>name</a:t>
                      </a:r>
                    </a:p>
                  </a:txBody>
                  <a:tcPr marL="60960" marR="6096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Inconsolata" panose="00000509000000000000" pitchFamily="49" charset="0"/>
                        </a:rPr>
                        <a:t>year</a:t>
                      </a:r>
                    </a:p>
                  </a:txBody>
                  <a:tcPr marL="60960" marR="6096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Inconsolata" panose="00000509000000000000" pitchFamily="49" charset="0"/>
                        </a:rPr>
                        <a:t>country</a:t>
                      </a:r>
                    </a:p>
                  </a:txBody>
                  <a:tcPr marL="60960" marR="6096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Inconsolata" panose="00000509000000000000" pitchFamily="49" charset="0"/>
                        </a:rPr>
                        <a:t>101</a:t>
                      </a:r>
                    </a:p>
                  </a:txBody>
                  <a:tcPr marL="60960" marR="6096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Inconsolata" panose="00000509000000000000" pitchFamily="49" charset="0"/>
                        </a:rPr>
                        <a:t>Wu-Tang Clan</a:t>
                      </a:r>
                    </a:p>
                  </a:txBody>
                  <a:tcPr marL="60960" marR="6096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Inconsolata" panose="00000509000000000000" pitchFamily="49" charset="0"/>
                        </a:rPr>
                        <a:t>1992</a:t>
                      </a:r>
                    </a:p>
                  </a:txBody>
                  <a:tcPr marL="60960" marR="6096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Inconsolata" panose="00000509000000000000" pitchFamily="49" charset="0"/>
                        </a:rPr>
                        <a:t>USA</a:t>
                      </a:r>
                    </a:p>
                  </a:txBody>
                  <a:tcPr marL="60960" marR="6096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Inconsolata" panose="00000509000000000000" pitchFamily="49" charset="0"/>
                        </a:rPr>
                        <a:t>102</a:t>
                      </a:r>
                    </a:p>
                  </a:txBody>
                  <a:tcPr marL="60960" marR="6096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Inconsolata" panose="00000509000000000000" pitchFamily="49" charset="0"/>
                        </a:rPr>
                        <a:t>Notorious BIG</a:t>
                      </a:r>
                    </a:p>
                  </a:txBody>
                  <a:tcPr marL="60960" marR="6096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Inconsolata" panose="00000509000000000000" pitchFamily="49" charset="0"/>
                        </a:rPr>
                        <a:t>1992</a:t>
                      </a:r>
                    </a:p>
                  </a:txBody>
                  <a:tcPr marL="60960" marR="6096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Inconsolata" panose="00000509000000000000" pitchFamily="49" charset="0"/>
                        </a:rPr>
                        <a:t>USA</a:t>
                      </a:r>
                    </a:p>
                  </a:txBody>
                  <a:tcPr marL="60960" marR="6096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Inconsolata" panose="00000509000000000000" pitchFamily="49" charset="0"/>
                        </a:rPr>
                        <a:t>103</a:t>
                      </a:r>
                    </a:p>
                  </a:txBody>
                  <a:tcPr marL="60960" marR="6096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Inconsolata" panose="00000509000000000000" pitchFamily="49" charset="0"/>
                        </a:rPr>
                        <a:t>GZA</a:t>
                      </a:r>
                    </a:p>
                  </a:txBody>
                  <a:tcPr marL="60960" marR="6096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Inconsolata" panose="00000509000000000000" pitchFamily="49" charset="0"/>
                        </a:rPr>
                        <a:t>1990</a:t>
                      </a:r>
                    </a:p>
                  </a:txBody>
                  <a:tcPr marL="60960" marR="6096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Inconsolata" panose="00000509000000000000" pitchFamily="49" charset="0"/>
                        </a:rPr>
                        <a:t>USA</a:t>
                      </a:r>
                    </a:p>
                  </a:txBody>
                  <a:tcPr marL="60960" marR="6096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2A3AB5A0-6D91-4EB7-A7AE-FAEFE123D511}"/>
              </a:ext>
            </a:extLst>
          </p:cNvPr>
          <p:cNvSpPr txBox="1"/>
          <p:nvPr/>
        </p:nvSpPr>
        <p:spPr>
          <a:xfrm>
            <a:off x="596564" y="2921000"/>
            <a:ext cx="5743880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667" b="1" dirty="0" err="1">
                <a:solidFill>
                  <a:schemeClr val="accent1"/>
                </a:solidFill>
                <a:latin typeface="Inconsolata" panose="00000509000000000000" pitchFamily="49" charset="0"/>
              </a:rPr>
              <a:t>ArtistAlbum</a:t>
            </a:r>
            <a:r>
              <a:rPr lang="en-US" sz="2667" dirty="0">
                <a:solidFill>
                  <a:schemeClr val="accent1"/>
                </a:solidFill>
                <a:latin typeface="Inconsolata" panose="00000509000000000000" pitchFamily="49" charset="0"/>
              </a:rPr>
              <a:t>(</a:t>
            </a:r>
            <a:r>
              <a:rPr lang="en-US" sz="2667" u="sng" dirty="0" err="1">
                <a:solidFill>
                  <a:schemeClr val="accent1"/>
                </a:solidFill>
                <a:latin typeface="Inconsolata" panose="00000509000000000000" pitchFamily="49" charset="0"/>
              </a:rPr>
              <a:t>artist_id</a:t>
            </a:r>
            <a:r>
              <a:rPr lang="en-US" sz="2667" dirty="0">
                <a:solidFill>
                  <a:schemeClr val="accent1"/>
                </a:solidFill>
                <a:latin typeface="Inconsolata" panose="00000509000000000000" pitchFamily="49" charset="0"/>
              </a:rPr>
              <a:t>, </a:t>
            </a:r>
            <a:r>
              <a:rPr lang="en-US" sz="2667" u="sng" dirty="0" err="1">
                <a:solidFill>
                  <a:schemeClr val="accent1"/>
                </a:solidFill>
                <a:latin typeface="Inconsolata" panose="00000509000000000000" pitchFamily="49" charset="0"/>
              </a:rPr>
              <a:t>album_id</a:t>
            </a:r>
            <a:r>
              <a:rPr lang="en-US" sz="2667" dirty="0">
                <a:solidFill>
                  <a:schemeClr val="accent1"/>
                </a:solidFill>
                <a:latin typeface="Inconsolata" panose="00000509000000000000" pitchFamily="49" charset="0"/>
              </a:rPr>
              <a:t>)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8E9E2EE9-D3B2-40D3-8135-7AB8011BDF57}"/>
              </a:ext>
            </a:extLst>
          </p:cNvPr>
          <p:cNvGraphicFramePr>
            <a:graphicFrameLocks noGrp="1"/>
          </p:cNvGraphicFramePr>
          <p:nvPr/>
        </p:nvGraphicFramePr>
        <p:xfrm>
          <a:off x="2012908" y="3452549"/>
          <a:ext cx="2911190" cy="2133600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1455595">
                  <a:extLst>
                    <a:ext uri="{9D8B030D-6E8A-4147-A177-3AD203B41FA5}">
                      <a16:colId xmlns:a16="http://schemas.microsoft.com/office/drawing/2014/main" val="3606947816"/>
                    </a:ext>
                  </a:extLst>
                </a:gridCol>
                <a:gridCol w="1455595">
                  <a:extLst>
                    <a:ext uri="{9D8B030D-6E8A-4147-A177-3AD203B41FA5}">
                      <a16:colId xmlns:a16="http://schemas.microsoft.com/office/drawing/2014/main" val="1214414133"/>
                    </a:ext>
                  </a:extLst>
                </a:gridCol>
              </a:tblGrid>
              <a:tr h="426720"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Inconsolata" panose="00000509000000000000" pitchFamily="49" charset="0"/>
                        </a:rPr>
                        <a:t>artist_id</a:t>
                      </a:r>
                      <a:endParaRPr lang="en-US" sz="2000" dirty="0">
                        <a:latin typeface="Inconsolata" panose="00000509000000000000" pitchFamily="49" charset="0"/>
                      </a:endParaRPr>
                    </a:p>
                  </a:txBody>
                  <a:tcPr marL="60960" marR="6096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Inconsolata" panose="00000509000000000000" pitchFamily="49" charset="0"/>
                        </a:rPr>
                        <a:t>album_id</a:t>
                      </a:r>
                      <a:endParaRPr lang="en-US" sz="2000" dirty="0">
                        <a:latin typeface="Inconsolata" panose="00000509000000000000" pitchFamily="49" charset="0"/>
                      </a:endParaRPr>
                    </a:p>
                  </a:txBody>
                  <a:tcPr marL="60960" marR="6096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Inconsolata" panose="00000509000000000000" pitchFamily="49" charset="0"/>
                        </a:rPr>
                        <a:t>101</a:t>
                      </a:r>
                    </a:p>
                  </a:txBody>
                  <a:tcPr marL="60960" marR="6096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Inconsolata" panose="00000509000000000000" pitchFamily="49" charset="0"/>
                        </a:rPr>
                        <a:t>11</a:t>
                      </a:r>
                    </a:p>
                  </a:txBody>
                  <a:tcPr marL="60960" marR="6096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Inconsolata" panose="00000509000000000000" pitchFamily="49" charset="0"/>
                        </a:rPr>
                        <a:t>101</a:t>
                      </a:r>
                    </a:p>
                  </a:txBody>
                  <a:tcPr marL="60960" marR="6096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Inconsolata" panose="00000509000000000000" pitchFamily="49" charset="0"/>
                        </a:rPr>
                        <a:t>22</a:t>
                      </a:r>
                    </a:p>
                  </a:txBody>
                  <a:tcPr marL="60960" marR="6096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Inconsolata" panose="00000509000000000000" pitchFamily="49" charset="0"/>
                        </a:rPr>
                        <a:t>103</a:t>
                      </a:r>
                    </a:p>
                  </a:txBody>
                  <a:tcPr marL="60960" marR="6096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Inconsolata" panose="00000509000000000000" pitchFamily="49" charset="0"/>
                        </a:rPr>
                        <a:t>22</a:t>
                      </a:r>
                    </a:p>
                  </a:txBody>
                  <a:tcPr marL="60960" marR="6096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3734967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Inconsolata" panose="00000509000000000000" pitchFamily="49" charset="0"/>
                        </a:rPr>
                        <a:t>102</a:t>
                      </a:r>
                    </a:p>
                  </a:txBody>
                  <a:tcPr marL="60960" marR="6096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Inconsolata" panose="00000509000000000000" pitchFamily="49" charset="0"/>
                        </a:rPr>
                        <a:t>22</a:t>
                      </a:r>
                    </a:p>
                  </a:txBody>
                  <a:tcPr marL="60960" marR="6096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1666465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49E4E6E6-C115-4BFF-B5FF-F49CF64AE6D6}"/>
              </a:ext>
            </a:extLst>
          </p:cNvPr>
          <p:cNvSpPr txBox="1"/>
          <p:nvPr/>
        </p:nvSpPr>
        <p:spPr>
          <a:xfrm>
            <a:off x="7322933" y="4140200"/>
            <a:ext cx="3818674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667" b="1" dirty="0">
                <a:solidFill>
                  <a:schemeClr val="accent1"/>
                </a:solidFill>
                <a:latin typeface="Inconsolata" panose="00000509000000000000" pitchFamily="49" charset="0"/>
              </a:rPr>
              <a:t>Album</a:t>
            </a:r>
            <a:r>
              <a:rPr lang="en-US" sz="2667" dirty="0">
                <a:solidFill>
                  <a:schemeClr val="accent1"/>
                </a:solidFill>
                <a:latin typeface="Inconsolata" panose="00000509000000000000" pitchFamily="49" charset="0"/>
              </a:rPr>
              <a:t>(</a:t>
            </a:r>
            <a:r>
              <a:rPr lang="en-US" sz="2667" u="sng" dirty="0">
                <a:solidFill>
                  <a:schemeClr val="accent1"/>
                </a:solidFill>
                <a:latin typeface="Inconsolata" panose="00000509000000000000" pitchFamily="49" charset="0"/>
              </a:rPr>
              <a:t>id</a:t>
            </a:r>
            <a:r>
              <a:rPr lang="en-US" sz="2667" dirty="0">
                <a:solidFill>
                  <a:schemeClr val="accent1"/>
                </a:solidFill>
                <a:latin typeface="Inconsolata" panose="00000509000000000000" pitchFamily="49" charset="0"/>
              </a:rPr>
              <a:t>, name, year)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16574F6-AE09-4C57-8427-45DB7C81E42A}"/>
              </a:ext>
            </a:extLst>
          </p:cNvPr>
          <p:cNvCxnSpPr>
            <a:cxnSpLocks/>
            <a:stCxn id="20" idx="2"/>
            <a:endCxn id="14" idx="1"/>
          </p:cNvCxnSpPr>
          <p:nvPr/>
        </p:nvCxnSpPr>
        <p:spPr>
          <a:xfrm rot="16200000" flipH="1">
            <a:off x="5824588" y="2893238"/>
            <a:ext cx="977374" cy="2019316"/>
          </a:xfrm>
          <a:prstGeom prst="bentConnector2">
            <a:avLst/>
          </a:prstGeom>
          <a:ln w="57150">
            <a:solidFill>
              <a:srgbClr val="C3003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5">
            <a:extLst>
              <a:ext uri="{FF2B5EF4-FFF2-40B4-BE49-F238E27FC236}">
                <a16:creationId xmlns:a16="http://schemas.microsoft.com/office/drawing/2014/main" id="{2E82EF22-5000-4325-819C-BD36112C31C4}"/>
              </a:ext>
            </a:extLst>
          </p:cNvPr>
          <p:cNvCxnSpPr>
            <a:cxnSpLocks/>
            <a:stCxn id="22" idx="0"/>
            <a:endCxn id="16" idx="1"/>
          </p:cNvCxnSpPr>
          <p:nvPr/>
        </p:nvCxnSpPr>
        <p:spPr>
          <a:xfrm rot="5400000" flipH="1" flipV="1">
            <a:off x="4477101" y="887111"/>
            <a:ext cx="1196022" cy="3221007"/>
          </a:xfrm>
          <a:prstGeom prst="bentConnector2">
            <a:avLst/>
          </a:prstGeom>
          <a:ln w="57150">
            <a:solidFill>
              <a:srgbClr val="C3003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EE75A5A0-491D-9767-1A72-0F0A1E1264A2}"/>
              </a:ext>
            </a:extLst>
          </p:cNvPr>
          <p:cNvSpPr txBox="1">
            <a:spLocks/>
          </p:cNvSpPr>
          <p:nvPr/>
        </p:nvSpPr>
        <p:spPr>
          <a:xfrm>
            <a:off x="11704320" y="0"/>
            <a:ext cx="487680" cy="36512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60960" rIns="60960" bIns="6096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7DD1AB5-42BA-4E8A-BFEE-435884E16AAB}" type="slidenum">
              <a:rPr lang="en-US" sz="1600"/>
              <a:pPr/>
              <a:t>28</a:t>
            </a:fld>
            <a:endParaRPr lang="en-US" sz="16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A51844B-87B4-9ADF-B17D-AD9BDBF38D75}"/>
              </a:ext>
            </a:extLst>
          </p:cNvPr>
          <p:cNvSpPr txBox="1"/>
          <p:nvPr/>
        </p:nvSpPr>
        <p:spPr>
          <a:xfrm>
            <a:off x="6685616" y="1648220"/>
            <a:ext cx="5540299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667" b="1" dirty="0">
                <a:solidFill>
                  <a:schemeClr val="accent1"/>
                </a:solidFill>
                <a:latin typeface="Inconsolata" panose="00000509000000000000" pitchFamily="49" charset="0"/>
              </a:rPr>
              <a:t>Artist</a:t>
            </a:r>
            <a:r>
              <a:rPr lang="en-US" sz="2667" dirty="0">
                <a:solidFill>
                  <a:schemeClr val="accent1"/>
                </a:solidFill>
                <a:latin typeface="Inconsolata" panose="00000509000000000000" pitchFamily="49" charset="0"/>
              </a:rPr>
              <a:t>(</a:t>
            </a:r>
            <a:r>
              <a:rPr lang="en-US" sz="2667" u="sng" dirty="0">
                <a:solidFill>
                  <a:schemeClr val="accent1"/>
                </a:solidFill>
                <a:latin typeface="Inconsolata" panose="00000509000000000000" pitchFamily="49" charset="0"/>
              </a:rPr>
              <a:t>id</a:t>
            </a:r>
            <a:r>
              <a:rPr lang="en-US" sz="2667" dirty="0">
                <a:solidFill>
                  <a:schemeClr val="accent1"/>
                </a:solidFill>
                <a:latin typeface="Inconsolata" panose="00000509000000000000" pitchFamily="49" charset="0"/>
              </a:rPr>
              <a:t>, name, year, country)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8148DFB-C285-66A4-AFE8-5617F7B612EA}"/>
              </a:ext>
            </a:extLst>
          </p:cNvPr>
          <p:cNvSpPr txBox="1"/>
          <p:nvPr/>
        </p:nvSpPr>
        <p:spPr>
          <a:xfrm>
            <a:off x="2600765" y="2551553"/>
            <a:ext cx="8130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Child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04C9229-992A-A5DC-07C4-02BE8D2B4A19}"/>
              </a:ext>
            </a:extLst>
          </p:cNvPr>
          <p:cNvSpPr txBox="1"/>
          <p:nvPr/>
        </p:nvSpPr>
        <p:spPr>
          <a:xfrm>
            <a:off x="4902633" y="2643771"/>
            <a:ext cx="8130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Child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ED3B643-CF1C-CE90-42D3-B49D5FAAF093}"/>
              </a:ext>
            </a:extLst>
          </p:cNvPr>
          <p:cNvSpPr txBox="1"/>
          <p:nvPr/>
        </p:nvSpPr>
        <p:spPr>
          <a:xfrm>
            <a:off x="5838896" y="1396837"/>
            <a:ext cx="10030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Parent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5F49434-B258-38E1-AE70-7872C749B6B9}"/>
              </a:ext>
            </a:extLst>
          </p:cNvPr>
          <p:cNvSpPr txBox="1"/>
          <p:nvPr/>
        </p:nvSpPr>
        <p:spPr>
          <a:xfrm>
            <a:off x="6264809" y="3933459"/>
            <a:ext cx="10030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Parent</a:t>
            </a:r>
          </a:p>
        </p:txBody>
      </p:sp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E20A9657-599B-1CFC-A0DD-348682921272}"/>
              </a:ext>
            </a:extLst>
          </p:cNvPr>
          <p:cNvGraphicFramePr>
            <a:graphicFrameLocks noGrp="1"/>
          </p:cNvGraphicFramePr>
          <p:nvPr/>
        </p:nvGraphicFramePr>
        <p:xfrm>
          <a:off x="7135245" y="4671749"/>
          <a:ext cx="4281128" cy="1706880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426651">
                  <a:extLst>
                    <a:ext uri="{9D8B030D-6E8A-4147-A177-3AD203B41FA5}">
                      <a16:colId xmlns:a16="http://schemas.microsoft.com/office/drawing/2014/main" val="3606947816"/>
                    </a:ext>
                  </a:extLst>
                </a:gridCol>
                <a:gridCol w="30658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8628">
                  <a:extLst>
                    <a:ext uri="{9D8B030D-6E8A-4147-A177-3AD203B41FA5}">
                      <a16:colId xmlns:a16="http://schemas.microsoft.com/office/drawing/2014/main" val="1214414133"/>
                    </a:ext>
                  </a:extLst>
                </a:gridCol>
              </a:tblGrid>
              <a:tr h="42672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Inconsolata" panose="00000509000000000000" pitchFamily="49" charset="0"/>
                        </a:rPr>
                        <a:t>id</a:t>
                      </a:r>
                    </a:p>
                  </a:txBody>
                  <a:tcPr marL="60960" marR="6096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Inconsolata" panose="00000509000000000000" pitchFamily="49" charset="0"/>
                        </a:rPr>
                        <a:t>name</a:t>
                      </a:r>
                    </a:p>
                  </a:txBody>
                  <a:tcPr marL="60960" marR="6096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Inconsolata" panose="00000509000000000000" pitchFamily="49" charset="0"/>
                        </a:rPr>
                        <a:t>year</a:t>
                      </a:r>
                    </a:p>
                  </a:txBody>
                  <a:tcPr marL="60960" marR="6096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Inconsolata" panose="00000509000000000000" pitchFamily="49" charset="0"/>
                        </a:rPr>
                        <a:t>11</a:t>
                      </a:r>
                    </a:p>
                  </a:txBody>
                  <a:tcPr marL="60960" marR="6096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Inconsolata" panose="00000509000000000000" pitchFamily="49" charset="0"/>
                          <a:hlinkClick r:id="rId3"/>
                        </a:rPr>
                        <a:t>Enter the Wu-Tang</a:t>
                      </a:r>
                      <a:endParaRPr lang="en-US" sz="2000" dirty="0">
                        <a:latin typeface="Inconsolata" panose="00000509000000000000" pitchFamily="49" charset="0"/>
                      </a:endParaRPr>
                    </a:p>
                  </a:txBody>
                  <a:tcPr marL="60960" marR="6096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Inconsolata" panose="00000509000000000000" pitchFamily="49" charset="0"/>
                        </a:rPr>
                        <a:t>1993</a:t>
                      </a:r>
                    </a:p>
                  </a:txBody>
                  <a:tcPr marL="60960" marR="6096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Inconsolata" panose="00000509000000000000" pitchFamily="49" charset="0"/>
                        </a:rPr>
                        <a:t>22</a:t>
                      </a:r>
                    </a:p>
                  </a:txBody>
                  <a:tcPr marL="60960" marR="6096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Inconsolata" panose="00000509000000000000" pitchFamily="49" charset="0"/>
                          <a:hlinkClick r:id="rId4"/>
                        </a:rPr>
                        <a:t>St.Ides Mix Tape</a:t>
                      </a:r>
                      <a:endParaRPr lang="en-US" sz="2000" dirty="0">
                        <a:latin typeface="Inconsolata" panose="00000509000000000000" pitchFamily="49" charset="0"/>
                      </a:endParaRPr>
                    </a:p>
                  </a:txBody>
                  <a:tcPr marL="60960" marR="6096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Inconsolata" panose="00000509000000000000" pitchFamily="49" charset="0"/>
                        </a:rPr>
                        <a:t>1994</a:t>
                      </a:r>
                    </a:p>
                  </a:txBody>
                  <a:tcPr marL="60960" marR="6096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Inconsolata" panose="00000509000000000000" pitchFamily="49" charset="0"/>
                        </a:rPr>
                        <a:t>33</a:t>
                      </a:r>
                    </a:p>
                  </a:txBody>
                  <a:tcPr marL="60960" marR="6096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Inconsolata" panose="00000509000000000000" pitchFamily="49" charset="0"/>
                          <a:hlinkClick r:id="rId5"/>
                        </a:rPr>
                        <a:t>Liquid Swords</a:t>
                      </a:r>
                      <a:endParaRPr lang="en-US" sz="2000" dirty="0">
                        <a:latin typeface="Inconsolata" panose="00000509000000000000" pitchFamily="49" charset="0"/>
                      </a:endParaRPr>
                    </a:p>
                  </a:txBody>
                  <a:tcPr marL="60960" marR="6096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Inconsolata" panose="00000509000000000000" pitchFamily="49" charset="0"/>
                        </a:rPr>
                        <a:t>1995</a:t>
                      </a:r>
                    </a:p>
                  </a:txBody>
                  <a:tcPr marL="60960" marR="6096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62477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4254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9" grpId="0"/>
      <p:bldP spid="21" grpId="0"/>
      <p:bldP spid="2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2912474-68CD-4D81-8708-D99A6A5D0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Relational Model: Constraints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3B076A-C22B-4FB8-9CD0-1755C3CC0E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User-defined conditions that must hold for </a:t>
            </a:r>
            <a:r>
              <a:rPr lang="en-US" u="sng" dirty="0"/>
              <a:t>any</a:t>
            </a:r>
            <a:r>
              <a:rPr lang="en-US" dirty="0"/>
              <a:t> instance of the database.</a:t>
            </a:r>
          </a:p>
          <a:p>
            <a:pPr lvl="1"/>
            <a:r>
              <a:rPr lang="en-US" dirty="0"/>
              <a:t>Can validate data within a single tuple</a:t>
            </a:r>
            <a:br>
              <a:rPr lang="en-US" dirty="0"/>
            </a:br>
            <a:r>
              <a:rPr lang="en-US" dirty="0"/>
              <a:t>or across entire relation(s).</a:t>
            </a:r>
          </a:p>
          <a:p>
            <a:pPr lvl="1"/>
            <a:r>
              <a:rPr lang="en-US" dirty="0"/>
              <a:t>DBMS prevents modifications that</a:t>
            </a:r>
            <a:br>
              <a:rPr lang="en-US" dirty="0"/>
            </a:br>
            <a:r>
              <a:rPr lang="en-US" dirty="0"/>
              <a:t>violate any constraint.</a:t>
            </a:r>
          </a:p>
          <a:p>
            <a:r>
              <a:rPr lang="en-US" altLang="en-US" dirty="0"/>
              <a:t>Unique key and referential (</a:t>
            </a:r>
            <a:r>
              <a:rPr lang="en-US" altLang="en-US" dirty="0" err="1"/>
              <a:t>fkey</a:t>
            </a:r>
            <a:r>
              <a:rPr lang="en-US" altLang="en-US" dirty="0"/>
              <a:t>) constraints are the most common.</a:t>
            </a:r>
          </a:p>
          <a:p>
            <a:r>
              <a:rPr lang="en-US" dirty="0"/>
              <a:t>SQL:92 supports global asserts but these are rarely used (too slow).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E4B8D32-2B0C-4957-B8C8-F5F59948036F}"/>
              </a:ext>
            </a:extLst>
          </p:cNvPr>
          <p:cNvSpPr txBox="1"/>
          <p:nvPr/>
        </p:nvSpPr>
        <p:spPr>
          <a:xfrm>
            <a:off x="6685616" y="974857"/>
            <a:ext cx="5540299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667" b="1" dirty="0">
                <a:solidFill>
                  <a:srgbClr val="C30037"/>
                </a:solidFill>
                <a:latin typeface="Inconsolata" panose="00000509000000000000" pitchFamily="49" charset="0"/>
              </a:rPr>
              <a:t>Artist</a:t>
            </a:r>
            <a:r>
              <a:rPr lang="en-US" sz="2667" dirty="0">
                <a:solidFill>
                  <a:srgbClr val="C30037"/>
                </a:solidFill>
                <a:latin typeface="Inconsolata" panose="00000509000000000000" pitchFamily="49" charset="0"/>
              </a:rPr>
              <a:t>(</a:t>
            </a:r>
            <a:r>
              <a:rPr lang="en-US" sz="2667" u="sng" dirty="0">
                <a:solidFill>
                  <a:srgbClr val="C30037"/>
                </a:solidFill>
                <a:latin typeface="Inconsolata" panose="00000509000000000000" pitchFamily="49" charset="0"/>
              </a:rPr>
              <a:t>id</a:t>
            </a:r>
            <a:r>
              <a:rPr lang="en-US" sz="2667" dirty="0">
                <a:solidFill>
                  <a:srgbClr val="C30037"/>
                </a:solidFill>
                <a:latin typeface="Inconsolata" panose="00000509000000000000" pitchFamily="49" charset="0"/>
              </a:rPr>
              <a:t>, name, year, country)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C0D71D31-6C59-4A88-98E4-D0A2AD33F3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6688371"/>
              </p:ext>
            </p:extLst>
          </p:nvPr>
        </p:nvGraphicFramePr>
        <p:xfrm>
          <a:off x="6886882" y="1556757"/>
          <a:ext cx="5137766" cy="1706880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567267">
                  <a:extLst>
                    <a:ext uri="{9D8B030D-6E8A-4147-A177-3AD203B41FA5}">
                      <a16:colId xmlns:a16="http://schemas.microsoft.com/office/drawing/2014/main" val="3606947816"/>
                    </a:ext>
                  </a:extLst>
                </a:gridCol>
                <a:gridCol w="24362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8055">
                  <a:extLst>
                    <a:ext uri="{9D8B030D-6E8A-4147-A177-3AD203B41FA5}">
                      <a16:colId xmlns:a16="http://schemas.microsoft.com/office/drawing/2014/main" val="1366806490"/>
                    </a:ext>
                  </a:extLst>
                </a:gridCol>
                <a:gridCol w="1196160">
                  <a:extLst>
                    <a:ext uri="{9D8B030D-6E8A-4147-A177-3AD203B41FA5}">
                      <a16:colId xmlns:a16="http://schemas.microsoft.com/office/drawing/2014/main" val="1214414133"/>
                    </a:ext>
                  </a:extLst>
                </a:gridCol>
              </a:tblGrid>
              <a:tr h="42672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Inconsolata" panose="00000509000000000000" pitchFamily="49" charset="0"/>
                        </a:rPr>
                        <a:t>id</a:t>
                      </a:r>
                    </a:p>
                  </a:txBody>
                  <a:tcPr marL="60960" marR="6096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Inconsolata" panose="00000509000000000000" pitchFamily="49" charset="0"/>
                        </a:rPr>
                        <a:t>name</a:t>
                      </a:r>
                    </a:p>
                  </a:txBody>
                  <a:tcPr marL="60960" marR="6096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Inconsolata" panose="00000509000000000000" pitchFamily="49" charset="0"/>
                        </a:rPr>
                        <a:t>year</a:t>
                      </a:r>
                    </a:p>
                  </a:txBody>
                  <a:tcPr marL="60960" marR="6096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Inconsolata" panose="00000509000000000000" pitchFamily="49" charset="0"/>
                        </a:rPr>
                        <a:t>country</a:t>
                      </a:r>
                    </a:p>
                  </a:txBody>
                  <a:tcPr marL="60960" marR="6096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Inconsolata" panose="00000509000000000000" pitchFamily="49" charset="0"/>
                        </a:rPr>
                        <a:t>101</a:t>
                      </a:r>
                    </a:p>
                  </a:txBody>
                  <a:tcPr marL="60960" marR="6096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Inconsolata" panose="00000509000000000000" pitchFamily="49" charset="0"/>
                        </a:rPr>
                        <a:t>Wu-Tang Clan</a:t>
                      </a:r>
                    </a:p>
                  </a:txBody>
                  <a:tcPr marL="60960" marR="6096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Inconsolata" panose="00000509000000000000" pitchFamily="49" charset="0"/>
                        </a:rPr>
                        <a:t>1992</a:t>
                      </a:r>
                    </a:p>
                  </a:txBody>
                  <a:tcPr marL="60960" marR="6096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Inconsolata" panose="00000509000000000000" pitchFamily="49" charset="0"/>
                        </a:rPr>
                        <a:t>USA</a:t>
                      </a:r>
                    </a:p>
                  </a:txBody>
                  <a:tcPr marL="60960" marR="6096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Inconsolata" panose="00000509000000000000" pitchFamily="49" charset="0"/>
                        </a:rPr>
                        <a:t>102</a:t>
                      </a:r>
                    </a:p>
                  </a:txBody>
                  <a:tcPr marL="60960" marR="6096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Inconsolata" panose="00000509000000000000" pitchFamily="49" charset="0"/>
                        </a:rPr>
                        <a:t>Notorious BIG</a:t>
                      </a:r>
                    </a:p>
                  </a:txBody>
                  <a:tcPr marL="60960" marR="6096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Inconsolata" panose="00000509000000000000" pitchFamily="49" charset="0"/>
                        </a:rPr>
                        <a:t>1992</a:t>
                      </a:r>
                    </a:p>
                  </a:txBody>
                  <a:tcPr marL="60960" marR="6096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Inconsolata" panose="00000509000000000000" pitchFamily="49" charset="0"/>
                        </a:rPr>
                        <a:t>USA</a:t>
                      </a:r>
                    </a:p>
                  </a:txBody>
                  <a:tcPr marL="60960" marR="6096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Inconsolata" panose="00000509000000000000" pitchFamily="49" charset="0"/>
                        </a:rPr>
                        <a:t>103</a:t>
                      </a:r>
                    </a:p>
                  </a:txBody>
                  <a:tcPr marL="60960" marR="6096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Inconsolata" panose="00000509000000000000" pitchFamily="49" charset="0"/>
                        </a:rPr>
                        <a:t>GZA</a:t>
                      </a:r>
                    </a:p>
                  </a:txBody>
                  <a:tcPr marL="60960" marR="6096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Inconsolata" panose="00000509000000000000" pitchFamily="49" charset="0"/>
                        </a:rPr>
                        <a:t>1990</a:t>
                      </a:r>
                    </a:p>
                  </a:txBody>
                  <a:tcPr marL="60960" marR="6096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Inconsolata" panose="00000509000000000000" pitchFamily="49" charset="0"/>
                        </a:rPr>
                        <a:t>USA</a:t>
                      </a:r>
                    </a:p>
                  </a:txBody>
                  <a:tcPr marL="60960" marR="6096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807FE03C-5B19-BBC6-E4C4-2CB5B7E3C7D4}"/>
              </a:ext>
            </a:extLst>
          </p:cNvPr>
          <p:cNvSpPr txBox="1">
            <a:spLocks/>
          </p:cNvSpPr>
          <p:nvPr/>
        </p:nvSpPr>
        <p:spPr>
          <a:xfrm>
            <a:off x="11704320" y="0"/>
            <a:ext cx="487680" cy="36512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60960" rIns="60960" bIns="6096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7DD1AB5-42BA-4E8A-BFEE-435884E16AAB}" type="slidenum">
              <a:rPr lang="en-US" sz="1600"/>
              <a:pPr/>
              <a:t>29</a:t>
            </a:fld>
            <a:endParaRPr lang="en-US" sz="1600" dirty="0"/>
          </a:p>
        </p:txBody>
      </p:sp>
      <p:sp>
        <p:nvSpPr>
          <p:cNvPr id="6" name="SQL Box">
            <a:extLst>
              <a:ext uri="{FF2B5EF4-FFF2-40B4-BE49-F238E27FC236}">
                <a16:creationId xmlns:a16="http://schemas.microsoft.com/office/drawing/2014/main" id="{83A08974-5446-563A-926E-4C711D71FE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45125" y="3472145"/>
            <a:ext cx="3779520" cy="20867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646464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60960" rIns="60960">
            <a:spAutoFit/>
          </a:bodyPr>
          <a:lstStyle>
            <a:lvl1pPr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1pPr>
            <a:lvl2pPr marL="742950" indent="-285750"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2pPr>
            <a:lvl3pPr marL="1143000" indent="-228600"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3pPr>
            <a:lvl4pPr marL="1600200" indent="-228600"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4pPr>
            <a:lvl5pPr marL="2057400" indent="-228600"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en-US" sz="2400" b="1" u="none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DejaVu Sans Mono" pitchFamily="49" charset="0"/>
              </a:rPr>
              <a:t>CREATE TABLE </a:t>
            </a:r>
            <a:r>
              <a:rPr lang="en-US" sz="2400" u="none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DejaVu Sans Mono" pitchFamily="49" charset="0"/>
              </a:rPr>
              <a:t>Artist (</a:t>
            </a:r>
            <a:br>
              <a:rPr lang="en-US" sz="2400" u="none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DejaVu Sans Mono" pitchFamily="49" charset="0"/>
              </a:rPr>
            </a:br>
            <a:r>
              <a:rPr lang="en-US" sz="2400" u="none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DejaVu Sans Mono" pitchFamily="49" charset="0"/>
              </a:rPr>
              <a:t> name </a:t>
            </a:r>
            <a:r>
              <a:rPr lang="en-US" sz="2400" b="1" u="none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DejaVu Sans Mono" pitchFamily="49" charset="0"/>
              </a:rPr>
              <a:t>VARCHAR </a:t>
            </a:r>
            <a:r>
              <a:rPr lang="en-US" sz="2400" b="1" u="none" dirty="0">
                <a:solidFill>
                  <a:schemeClr val="accent1"/>
                </a:solidFill>
                <a:latin typeface="Inconsolata" panose="00000509000000000000" pitchFamily="49" charset="0"/>
                <a:cs typeface="DejaVu Sans Mono" pitchFamily="49" charset="0"/>
              </a:rPr>
              <a:t>NOT NULL</a:t>
            </a:r>
            <a:r>
              <a:rPr lang="en-US" sz="2400" u="none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DejaVu Sans Mono" pitchFamily="49" charset="0"/>
              </a:rPr>
              <a:t>,</a:t>
            </a:r>
            <a:br>
              <a:rPr lang="en-US" sz="2400" u="none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DejaVu Sans Mono" pitchFamily="49" charset="0"/>
              </a:rPr>
            </a:br>
            <a:r>
              <a:rPr lang="en-US" sz="2400" u="none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DejaVu Sans Mono" pitchFamily="49" charset="0"/>
              </a:rPr>
              <a:t> year </a:t>
            </a:r>
            <a:r>
              <a:rPr lang="en-US" sz="2400" b="1" u="none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DejaVu Sans Mono" pitchFamily="49" charset="0"/>
              </a:rPr>
              <a:t>INT</a:t>
            </a:r>
            <a:r>
              <a:rPr lang="en-US" sz="2400" u="none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DejaVu Sans Mono" pitchFamily="49" charset="0"/>
              </a:rPr>
              <a:t>, </a:t>
            </a:r>
            <a:br>
              <a:rPr lang="en-US" sz="2400" u="none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DejaVu Sans Mono" pitchFamily="49" charset="0"/>
              </a:rPr>
            </a:br>
            <a:r>
              <a:rPr lang="en-US" sz="2400" u="none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DejaVu Sans Mono" pitchFamily="49" charset="0"/>
              </a:rPr>
              <a:t> country </a:t>
            </a:r>
            <a:r>
              <a:rPr lang="en-US" sz="2400" b="1" u="none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DejaVu Sans Mono" pitchFamily="49" charset="0"/>
              </a:rPr>
              <a:t>CHAR(60),</a:t>
            </a:r>
          </a:p>
          <a:p>
            <a:pPr>
              <a:lnSpc>
                <a:spcPct val="90000"/>
              </a:lnSpc>
              <a:defRPr/>
            </a:pPr>
            <a:r>
              <a:rPr lang="en-US" sz="2400" b="1" u="none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DejaVu Sans Mono" pitchFamily="49" charset="0"/>
              </a:rPr>
              <a:t> </a:t>
            </a:r>
            <a:r>
              <a:rPr lang="en-US" sz="2400" b="1" u="none" dirty="0">
                <a:solidFill>
                  <a:schemeClr val="accent1"/>
                </a:solidFill>
                <a:latin typeface="Inconsolata" panose="00000509000000000000" pitchFamily="49" charset="0"/>
                <a:cs typeface="DejaVu Sans Mono" pitchFamily="49" charset="0"/>
              </a:rPr>
              <a:t>CHECK (year &gt; 1900)</a:t>
            </a:r>
          </a:p>
          <a:p>
            <a:pPr>
              <a:lnSpc>
                <a:spcPct val="90000"/>
              </a:lnSpc>
              <a:defRPr/>
            </a:pPr>
            <a:r>
              <a:rPr lang="en-US" sz="2400" u="none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DejaVu Sans Mono" pitchFamily="49" charset="0"/>
              </a:rPr>
              <a:t>);</a:t>
            </a:r>
          </a:p>
        </p:txBody>
      </p:sp>
      <p:sp>
        <p:nvSpPr>
          <p:cNvPr id="12" name="SQL Box">
            <a:extLst>
              <a:ext uri="{FF2B5EF4-FFF2-40B4-BE49-F238E27FC236}">
                <a16:creationId xmlns:a16="http://schemas.microsoft.com/office/drawing/2014/main" id="{F01F4413-22C0-C6E0-291C-4F36E4F38B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80064" y="5795419"/>
            <a:ext cx="4344581" cy="75713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646464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60960" rIns="60960">
            <a:spAutoFit/>
          </a:bodyPr>
          <a:lstStyle>
            <a:lvl1pPr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1pPr>
            <a:lvl2pPr marL="742950" indent="-285750"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2pPr>
            <a:lvl3pPr marL="1143000" indent="-228600"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3pPr>
            <a:lvl4pPr marL="1600200" indent="-228600"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4pPr>
            <a:lvl5pPr marL="2057400" indent="-228600"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en-US" sz="2400" b="1" u="none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DejaVu Sans Mono" pitchFamily="49" charset="0"/>
              </a:rPr>
              <a:t>CREATE ASSERTION </a:t>
            </a:r>
            <a:r>
              <a:rPr lang="en-US" sz="2400" u="none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DejaVu Sans Mono" pitchFamily="49" charset="0"/>
              </a:rPr>
              <a:t>myAssert</a:t>
            </a:r>
            <a:r>
              <a:rPr lang="en-US" sz="2400" b="1" u="none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DejaVu Sans Mono" pitchFamily="49" charset="0"/>
              </a:rPr>
              <a:t>  </a:t>
            </a:r>
            <a:br>
              <a:rPr lang="en-US" sz="2400" b="1" u="none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DejaVu Sans Mono" pitchFamily="49" charset="0"/>
              </a:rPr>
            </a:br>
            <a:r>
              <a:rPr lang="en-US" sz="2400" b="1" u="none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DejaVu Sans Mono" pitchFamily="49" charset="0"/>
              </a:rPr>
              <a:t> </a:t>
            </a:r>
            <a:r>
              <a:rPr lang="en-US" sz="2400" b="1" u="none" dirty="0">
                <a:solidFill>
                  <a:schemeClr val="accent1"/>
                </a:solidFill>
                <a:latin typeface="Inconsolata" panose="00000509000000000000" pitchFamily="49" charset="0"/>
                <a:cs typeface="DejaVu Sans Mono" pitchFamily="49" charset="0"/>
              </a:rPr>
              <a:t>CHECK ( &lt;SQL&gt; )</a:t>
            </a:r>
            <a:r>
              <a:rPr lang="en-US" sz="2400" b="1" u="none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DejaVu Sans Mono" pitchFamily="49" charset="0"/>
              </a:rPr>
              <a:t>; </a:t>
            </a:r>
            <a:endParaRPr lang="en-US" sz="2400" u="none" dirty="0">
              <a:solidFill>
                <a:schemeClr val="tx1">
                  <a:lumMod val="65000"/>
                  <a:lumOff val="35000"/>
                </a:schemeClr>
              </a:solidFill>
              <a:latin typeface="Inconsolata" panose="00000509000000000000" pitchFamily="49" charset="0"/>
              <a:cs typeface="DejaVu Sans Mono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3332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544964-1B68-CB66-BF4B-C97FAAFE4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7B3144-4FD7-1653-BFEF-0C79BAC255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09703"/>
            <a:ext cx="10972800" cy="4977449"/>
          </a:xfrm>
        </p:spPr>
        <p:txBody>
          <a:bodyPr/>
          <a:lstStyle/>
          <a:p>
            <a:r>
              <a:rPr lang="en-US" dirty="0"/>
              <a:t>Thanks for RSVPing to Bootcamp 1:</a:t>
            </a:r>
          </a:p>
          <a:p>
            <a:pPr lvl="1"/>
            <a:r>
              <a:rPr lang="en-US" dirty="0"/>
              <a:t>Monday, 8/25 @ 6:30 FB009</a:t>
            </a:r>
          </a:p>
          <a:p>
            <a:pPr lvl="1"/>
            <a:r>
              <a:rPr lang="en-US" dirty="0"/>
              <a:t>Tuesday, 8/26 @ 6:30 FB009</a:t>
            </a:r>
          </a:p>
          <a:p>
            <a:r>
              <a:rPr lang="en-US" dirty="0"/>
              <a:t>Please fill out the when2meet poll for office hours on canvas</a:t>
            </a:r>
          </a:p>
          <a:p>
            <a:pPr lvl="1"/>
            <a:r>
              <a:rPr lang="en-US" dirty="0"/>
              <a:t>Stopgap office hours: Friday 8/22, 10:00-11:30 &amp; 2:00-4:00, FB 336</a:t>
            </a:r>
          </a:p>
          <a:p>
            <a:r>
              <a:rPr lang="en-US" dirty="0"/>
              <a:t>You should be starting on P0</a:t>
            </a:r>
          </a:p>
          <a:p>
            <a:pPr lvl="1"/>
            <a:r>
              <a:rPr lang="en-US" dirty="0"/>
              <a:t>Please have your dev environment set up before Bootcamp 1</a:t>
            </a:r>
          </a:p>
          <a:p>
            <a:pPr lvl="1"/>
            <a:r>
              <a:rPr lang="en-US" dirty="0"/>
              <a:t>Follow instructions on P0 / </a:t>
            </a:r>
            <a:r>
              <a:rPr lang="en-US" dirty="0" err="1"/>
              <a:t>Github</a:t>
            </a:r>
            <a:r>
              <a:rPr lang="en-US" dirty="0"/>
              <a:t> README</a:t>
            </a:r>
          </a:p>
          <a:p>
            <a:pPr lvl="1"/>
            <a:r>
              <a:rPr lang="en-US" dirty="0"/>
              <a:t>Come resolve issues on Friday</a:t>
            </a:r>
          </a:p>
          <a:p>
            <a:pPr marL="457200" lvl="1" indent="0">
              <a:buNone/>
            </a:pPr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57185C1-B0BB-6850-A6E0-C6B709F4C07D}"/>
              </a:ext>
            </a:extLst>
          </p:cNvPr>
          <p:cNvGrpSpPr/>
          <p:nvPr/>
        </p:nvGrpSpPr>
        <p:grpSpPr>
          <a:xfrm>
            <a:off x="4585647" y="1897039"/>
            <a:ext cx="4712849" cy="1214651"/>
            <a:chOff x="4585647" y="1897039"/>
            <a:chExt cx="4712849" cy="1214651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31B4C15-90B2-9966-A1DA-F735F1DA57BD}"/>
                </a:ext>
              </a:extLst>
            </p:cNvPr>
            <p:cNvSpPr/>
            <p:nvPr/>
          </p:nvSpPr>
          <p:spPr>
            <a:xfrm>
              <a:off x="4585647" y="1897039"/>
              <a:ext cx="1023583" cy="1214651"/>
            </a:xfrm>
            <a:prstGeom prst="rect">
              <a:avLst/>
            </a:prstGeom>
            <a:noFill/>
            <a:ln w="92075">
              <a:solidFill>
                <a:srgbClr val="C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013EB12-A86C-09B5-6F57-C90509B3B06B}"/>
                </a:ext>
              </a:extLst>
            </p:cNvPr>
            <p:cNvSpPr txBox="1"/>
            <p:nvPr/>
          </p:nvSpPr>
          <p:spPr>
            <a:xfrm>
              <a:off x="5718413" y="2242754"/>
              <a:ext cx="358008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Note the room change!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98293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1476759-E219-44A0-9356-A0847FCED4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Relational Model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54AD78-17DC-469E-9E83-0C270320CB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Structure:</a:t>
            </a:r>
            <a:r>
              <a:rPr lang="en-US" dirty="0"/>
              <a:t> The definition of the database’s relations and their contents independent of their physical representation.</a:t>
            </a:r>
          </a:p>
          <a:p>
            <a:endParaRPr lang="en-US" sz="1600" dirty="0"/>
          </a:p>
          <a:p>
            <a:r>
              <a:rPr lang="en-US" b="1" dirty="0"/>
              <a:t>Integrity:</a:t>
            </a:r>
            <a:r>
              <a:rPr lang="en-US" dirty="0"/>
              <a:t> Ensure the database’s contents satisfy constraints.</a:t>
            </a:r>
          </a:p>
          <a:p>
            <a:endParaRPr lang="en-US" sz="1600" dirty="0"/>
          </a:p>
          <a:p>
            <a:r>
              <a:rPr lang="en-US" b="1" dirty="0"/>
              <a:t>Manipulation:</a:t>
            </a:r>
            <a:r>
              <a:rPr lang="en-US" dirty="0"/>
              <a:t> Programming interface for accessing and modifying a database's contents.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EA84C676-6D65-53AC-6ECC-BFF5B7009726}"/>
              </a:ext>
            </a:extLst>
          </p:cNvPr>
          <p:cNvSpPr txBox="1">
            <a:spLocks/>
          </p:cNvSpPr>
          <p:nvPr/>
        </p:nvSpPr>
        <p:spPr>
          <a:xfrm>
            <a:off x="11704320" y="0"/>
            <a:ext cx="487680" cy="36512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60960" rIns="60960" bIns="6096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7DD1AB5-42BA-4E8A-BFEE-435884E16AAB}" type="slidenum">
              <a:rPr lang="en-US" sz="1600"/>
              <a:pPr/>
              <a:t>30</a:t>
            </a:fld>
            <a:endParaRPr lang="en-US" sz="16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4C8CE82-EDCB-D726-E865-21AF0CD9C8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0187" y="3672683"/>
            <a:ext cx="2539987" cy="564465"/>
          </a:xfrm>
          <a:prstGeom prst="rect">
            <a:avLst/>
          </a:prstGeom>
          <a:noFill/>
          <a:ln w="50800" algn="ctr">
            <a:solidFill>
              <a:schemeClr val="accent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35827" tIns="67913" rIns="135827" bIns="67913" anchor="ctr"/>
          <a:lstStyle/>
          <a:p>
            <a:endParaRPr lang="en-US" sz="24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30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C53ADBA-6355-4B69-A918-0A0838159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Data Manipulation Languages (DML)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852047-7A75-4A95-9247-18364A9940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API that a DBMS exposes to applications to store and retrieve information from a database.</a:t>
            </a:r>
          </a:p>
          <a:p>
            <a:r>
              <a:rPr lang="en-US" b="1" dirty="0"/>
              <a:t>Procedural:</a:t>
            </a:r>
          </a:p>
          <a:p>
            <a:pPr lvl="1"/>
            <a:r>
              <a:rPr lang="en-US" dirty="0"/>
              <a:t>The query specifies the (high-level) strategy to find</a:t>
            </a:r>
            <a:br>
              <a:rPr lang="en-US" dirty="0"/>
            </a:br>
            <a:r>
              <a:rPr lang="en-US" dirty="0"/>
              <a:t>the desired result based on sets / bags.</a:t>
            </a:r>
          </a:p>
          <a:p>
            <a:endParaRPr lang="en-US" sz="1600" dirty="0"/>
          </a:p>
          <a:p>
            <a:r>
              <a:rPr lang="en-US" b="1" dirty="0"/>
              <a:t>Non-Procedural (Declarative):</a:t>
            </a:r>
          </a:p>
          <a:p>
            <a:pPr lvl="1"/>
            <a:r>
              <a:rPr lang="en-US" dirty="0"/>
              <a:t>The query specifies only what data is wanted and</a:t>
            </a:r>
            <a:br>
              <a:rPr lang="en-US" dirty="0"/>
            </a:br>
            <a:r>
              <a:rPr lang="en-US" dirty="0"/>
              <a:t>not how to find it.</a:t>
            </a:r>
          </a:p>
          <a:p>
            <a:pPr lvl="1"/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AFE8555-F03D-4612-A868-53B4B36C6A6A}"/>
              </a:ext>
            </a:extLst>
          </p:cNvPr>
          <p:cNvGrpSpPr/>
          <p:nvPr/>
        </p:nvGrpSpPr>
        <p:grpSpPr>
          <a:xfrm>
            <a:off x="609598" y="2562899"/>
            <a:ext cx="11094721" cy="1415438"/>
            <a:chOff x="228600" y="2161544"/>
            <a:chExt cx="7455186" cy="100584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361DE07-8F40-4425-9EC7-268C679C87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" y="2161544"/>
              <a:ext cx="5577840" cy="1005840"/>
            </a:xfrm>
            <a:prstGeom prst="rect">
              <a:avLst/>
            </a:prstGeom>
            <a:noFill/>
            <a:ln w="50800" algn="ctr">
              <a:solidFill>
                <a:srgbClr val="C30037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135827" tIns="67913" rIns="135827" bIns="67913" anchor="ctr"/>
            <a:lstStyle/>
            <a:p>
              <a:endParaRPr lang="en-US" sz="2400" dirty="0">
                <a:solidFill>
                  <a:schemeClr val="accent2"/>
                </a:solidFill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CFA86E2-AE1D-4EFA-841E-B8E1703A54AC}"/>
                </a:ext>
              </a:extLst>
            </p:cNvPr>
            <p:cNvSpPr txBox="1"/>
            <p:nvPr/>
          </p:nvSpPr>
          <p:spPr>
            <a:xfrm>
              <a:off x="5791200" y="2304366"/>
              <a:ext cx="1892586" cy="69711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3200" b="1" dirty="0">
                  <a:solidFill>
                    <a:srgbClr val="C30037"/>
                  </a:solidFill>
                  <a:latin typeface="Lato" panose="020F0502020204030203" pitchFamily="34" charset="0"/>
                </a:rPr>
                <a:t>← Relational</a:t>
              </a:r>
              <a:br>
                <a:rPr lang="en-US" sz="3200" b="1" dirty="0">
                  <a:solidFill>
                    <a:srgbClr val="C30037"/>
                  </a:solidFill>
                  <a:latin typeface="Lato" panose="020F0502020204030203" pitchFamily="34" charset="0"/>
                </a:rPr>
              </a:br>
              <a:r>
                <a:rPr lang="en-US" sz="3200" b="1" dirty="0">
                  <a:solidFill>
                    <a:srgbClr val="C30037"/>
                  </a:solidFill>
                  <a:latin typeface="Lato" panose="020F0502020204030203" pitchFamily="34" charset="0"/>
                </a:rPr>
                <a:t>      Algebra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2048036D-A8EF-4F61-958A-B04A38069D28}"/>
              </a:ext>
            </a:extLst>
          </p:cNvPr>
          <p:cNvGrpSpPr/>
          <p:nvPr/>
        </p:nvGrpSpPr>
        <p:grpSpPr>
          <a:xfrm>
            <a:off x="609599" y="4266056"/>
            <a:ext cx="10753619" cy="1669609"/>
            <a:chOff x="-535676" y="2164114"/>
            <a:chExt cx="7455186" cy="106988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388BDEA-7714-4ABB-A1C5-35849D85C1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535676" y="2164114"/>
              <a:ext cx="5577840" cy="1069885"/>
            </a:xfrm>
            <a:prstGeom prst="rect">
              <a:avLst/>
            </a:prstGeom>
            <a:noFill/>
            <a:ln w="50800" algn="ctr">
              <a:solidFill>
                <a:srgbClr val="C30037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135827" tIns="67913" rIns="135827" bIns="67913" anchor="ctr"/>
            <a:lstStyle/>
            <a:p>
              <a:endParaRPr lang="en-US" sz="2400" dirty="0">
                <a:solidFill>
                  <a:schemeClr val="accent2"/>
                </a:solidFill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55A142A-87B0-49A7-B9B0-DEC0DDF798C3}"/>
                </a:ext>
              </a:extLst>
            </p:cNvPr>
            <p:cNvSpPr txBox="1"/>
            <p:nvPr/>
          </p:nvSpPr>
          <p:spPr>
            <a:xfrm>
              <a:off x="5026924" y="2325402"/>
              <a:ext cx="1892586" cy="66018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3200" b="1" dirty="0">
                  <a:solidFill>
                    <a:srgbClr val="C30037"/>
                  </a:solidFill>
                  <a:latin typeface="Lato" panose="020F0502020204030203" pitchFamily="34" charset="0"/>
                </a:rPr>
                <a:t>← Relational</a:t>
              </a:r>
              <a:br>
                <a:rPr lang="en-US" sz="3200" b="1" dirty="0">
                  <a:solidFill>
                    <a:srgbClr val="C30037"/>
                  </a:solidFill>
                  <a:latin typeface="Lato" panose="020F0502020204030203" pitchFamily="34" charset="0"/>
                </a:rPr>
              </a:br>
              <a:r>
                <a:rPr lang="en-US" sz="3200" b="1" dirty="0">
                  <a:solidFill>
                    <a:srgbClr val="C30037"/>
                  </a:solidFill>
                  <a:latin typeface="Lato" panose="020F0502020204030203" pitchFamily="34" charset="0"/>
                </a:rPr>
                <a:t>       Calculus</a:t>
              </a:r>
            </a:p>
          </p:txBody>
        </p:sp>
      </p:grp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8BB20CA4-23B4-AD36-B6D6-4A0381FDD55E}"/>
              </a:ext>
            </a:extLst>
          </p:cNvPr>
          <p:cNvSpPr txBox="1">
            <a:spLocks/>
          </p:cNvSpPr>
          <p:nvPr/>
        </p:nvSpPr>
        <p:spPr>
          <a:xfrm>
            <a:off x="11704320" y="0"/>
            <a:ext cx="487680" cy="36512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60960" rIns="60960" bIns="6096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7DD1AB5-42BA-4E8A-BFEE-435884E16AAB}" type="slidenum">
              <a:rPr lang="en-US" sz="1600"/>
              <a:pPr/>
              <a:t>31</a:t>
            </a:fld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933587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C1778EA-E5A5-4B94-8712-29FD72417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Relational Algebra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28B241-6AD5-4E27-8B53-E35973AB3C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Fundamental operations to retrieve</a:t>
            </a:r>
            <a:br>
              <a:rPr lang="en-US" dirty="0"/>
            </a:br>
            <a:r>
              <a:rPr lang="en-US" dirty="0"/>
              <a:t>and manipulate tuples in a relation.</a:t>
            </a:r>
          </a:p>
          <a:p>
            <a:pPr lvl="1"/>
            <a:r>
              <a:rPr lang="en-US" dirty="0"/>
              <a:t>Based on set algebra (unordered lists with no duplicates).</a:t>
            </a:r>
          </a:p>
          <a:p>
            <a:endParaRPr lang="en-US" sz="1600" dirty="0"/>
          </a:p>
          <a:p>
            <a:r>
              <a:rPr lang="en-US" dirty="0"/>
              <a:t>Each operator takes one or more</a:t>
            </a:r>
            <a:br>
              <a:rPr lang="en-US" dirty="0"/>
            </a:br>
            <a:r>
              <a:rPr lang="en-US" dirty="0"/>
              <a:t>relations as its inputs and outputs a</a:t>
            </a:r>
            <a:br>
              <a:rPr lang="en-US" dirty="0"/>
            </a:br>
            <a:r>
              <a:rPr lang="en-US" dirty="0"/>
              <a:t>new relation.</a:t>
            </a:r>
          </a:p>
          <a:p>
            <a:pPr lvl="1"/>
            <a:r>
              <a:rPr lang="en-US" dirty="0"/>
              <a:t>We can “chain” operators together to create more complex operations.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7F7A7D8-E751-444D-9468-CA83D2E97C26}"/>
              </a:ext>
            </a:extLst>
          </p:cNvPr>
          <p:cNvGraphicFramePr>
            <a:graphicFrameLocks noGrp="1"/>
          </p:cNvGraphicFramePr>
          <p:nvPr/>
        </p:nvGraphicFramePr>
        <p:xfrm>
          <a:off x="7823200" y="1397000"/>
          <a:ext cx="3048000" cy="4267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89936">
                  <a:extLst>
                    <a:ext uri="{9D8B030D-6E8A-4147-A177-3AD203B41FA5}">
                      <a16:colId xmlns:a16="http://schemas.microsoft.com/office/drawing/2014/main" val="3577304506"/>
                    </a:ext>
                  </a:extLst>
                </a:gridCol>
                <a:gridCol w="2458064">
                  <a:extLst>
                    <a:ext uri="{9D8B030D-6E8A-4147-A177-3AD203B41FA5}">
                      <a16:colId xmlns:a16="http://schemas.microsoft.com/office/drawing/2014/main" val="3606947816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l-GR" sz="3200" b="1" dirty="0">
                          <a:solidFill>
                            <a:srgbClr val="C30037"/>
                          </a:solidFill>
                          <a:latin typeface="Lato" panose="020F0502020204030203" pitchFamily="34" charset="0"/>
                        </a:rPr>
                        <a:t>σ</a:t>
                      </a:r>
                      <a:endParaRPr lang="en-US" sz="3200" b="1" dirty="0">
                        <a:solidFill>
                          <a:srgbClr val="C30037"/>
                        </a:solidFill>
                        <a:latin typeface="Overpass" pitchFamily="2" charset="0"/>
                      </a:endParaRPr>
                    </a:p>
                  </a:txBody>
                  <a:tcPr marL="60960" marR="60960" marT="60960" marB="609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dirty="0">
                          <a:solidFill>
                            <a:srgbClr val="646464"/>
                          </a:solidFill>
                          <a:latin typeface="Overpass" pitchFamily="2" charset="0"/>
                        </a:rPr>
                        <a:t>Select</a:t>
                      </a:r>
                    </a:p>
                  </a:txBody>
                  <a:tcPr marL="60960" marR="60960" marT="60960" marB="6096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l-GR" sz="3200" b="1" dirty="0">
                          <a:solidFill>
                            <a:srgbClr val="C30037"/>
                          </a:solidFill>
                          <a:latin typeface="Lato" panose="020F0502020204030203" pitchFamily="34" charset="0"/>
                        </a:rPr>
                        <a:t>π</a:t>
                      </a:r>
                      <a:endParaRPr lang="en-US" sz="3200" b="1" dirty="0">
                        <a:solidFill>
                          <a:srgbClr val="C30037"/>
                        </a:solidFill>
                        <a:latin typeface="Overpass" pitchFamily="2" charset="0"/>
                      </a:endParaRPr>
                    </a:p>
                  </a:txBody>
                  <a:tcPr marL="60960" marR="60960" marT="60960" marB="609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dirty="0">
                          <a:solidFill>
                            <a:srgbClr val="646464"/>
                          </a:solidFill>
                          <a:latin typeface="Overpass" pitchFamily="2" charset="0"/>
                        </a:rPr>
                        <a:t>Projection</a:t>
                      </a:r>
                    </a:p>
                  </a:txBody>
                  <a:tcPr marL="60960" marR="60960" marT="60960" marB="6096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C30037"/>
                          </a:solidFill>
                          <a:latin typeface="Overpass" pitchFamily="2" charset="0"/>
                        </a:rPr>
                        <a:t>∪</a:t>
                      </a:r>
                    </a:p>
                  </a:txBody>
                  <a:tcPr marL="60960" marR="60960" marT="60960" marB="609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dirty="0">
                          <a:solidFill>
                            <a:srgbClr val="646464"/>
                          </a:solidFill>
                          <a:latin typeface="Overpass" pitchFamily="2" charset="0"/>
                        </a:rPr>
                        <a:t>Union</a:t>
                      </a:r>
                    </a:p>
                  </a:txBody>
                  <a:tcPr marL="60960" marR="60960" marT="60960" marB="6096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4045550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C30037"/>
                          </a:solidFill>
                          <a:latin typeface="Overpass" pitchFamily="2" charset="0"/>
                        </a:rPr>
                        <a:t>∩</a:t>
                      </a:r>
                    </a:p>
                  </a:txBody>
                  <a:tcPr marL="60960" marR="60960" marT="60960" marB="609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dirty="0">
                          <a:solidFill>
                            <a:srgbClr val="646464"/>
                          </a:solidFill>
                          <a:latin typeface="Overpass" pitchFamily="2" charset="0"/>
                        </a:rPr>
                        <a:t>Intersection</a:t>
                      </a:r>
                    </a:p>
                  </a:txBody>
                  <a:tcPr marL="60960" marR="60960" marT="60960" marB="6096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C30037"/>
                          </a:solidFill>
                          <a:latin typeface="Overpass" pitchFamily="2" charset="0"/>
                        </a:rPr>
                        <a:t>–</a:t>
                      </a:r>
                    </a:p>
                  </a:txBody>
                  <a:tcPr marL="60960" marR="60960" marT="60960" marB="609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dirty="0">
                          <a:solidFill>
                            <a:srgbClr val="646464"/>
                          </a:solidFill>
                          <a:latin typeface="Overpass" pitchFamily="2" charset="0"/>
                        </a:rPr>
                        <a:t>Difference</a:t>
                      </a:r>
                    </a:p>
                  </a:txBody>
                  <a:tcPr marL="60960" marR="60960" marT="60960" marB="6096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5743322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C30037"/>
                          </a:solidFill>
                          <a:latin typeface="Overpass" pitchFamily="2" charset="0"/>
                        </a:rPr>
                        <a:t>×</a:t>
                      </a:r>
                    </a:p>
                  </a:txBody>
                  <a:tcPr marL="60960" marR="60960" marT="60960" marB="609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dirty="0">
                          <a:solidFill>
                            <a:srgbClr val="646464"/>
                          </a:solidFill>
                          <a:latin typeface="Overpass" pitchFamily="2" charset="0"/>
                        </a:rPr>
                        <a:t>Product</a:t>
                      </a:r>
                    </a:p>
                  </a:txBody>
                  <a:tcPr marL="60960" marR="60960" marT="60960" marB="6096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878179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C30037"/>
                          </a:solidFill>
                          <a:latin typeface="Overpass" pitchFamily="2" charset="0"/>
                        </a:rPr>
                        <a:t>⋈</a:t>
                      </a:r>
                    </a:p>
                  </a:txBody>
                  <a:tcPr marL="60960" marR="60960" marT="60960" marB="609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dirty="0">
                          <a:solidFill>
                            <a:srgbClr val="646464"/>
                          </a:solidFill>
                          <a:latin typeface="Overpass" pitchFamily="2" charset="0"/>
                        </a:rPr>
                        <a:t>Join</a:t>
                      </a:r>
                    </a:p>
                  </a:txBody>
                  <a:tcPr marL="60960" marR="60960" marT="60960" marB="6096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6046997"/>
                  </a:ext>
                </a:extLst>
              </a:tr>
            </a:tbl>
          </a:graphicData>
        </a:graphic>
      </p:graphicFrame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14C69D8D-522E-D7C8-E3E5-ACB538706162}"/>
              </a:ext>
            </a:extLst>
          </p:cNvPr>
          <p:cNvSpPr txBox="1">
            <a:spLocks/>
          </p:cNvSpPr>
          <p:nvPr/>
        </p:nvSpPr>
        <p:spPr>
          <a:xfrm>
            <a:off x="11704320" y="0"/>
            <a:ext cx="487680" cy="36512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60960" rIns="60960" bIns="6096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7DD1AB5-42BA-4E8A-BFEE-435884E16AAB}" type="slidenum">
              <a:rPr lang="en-US" sz="1600"/>
              <a:pPr/>
              <a:t>32</a:t>
            </a:fld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85340468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92ACDA7-CB08-4F1D-8E09-AD57F7DB0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Relational Algebra: Select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EE627EB-6AAB-4648-8FA8-3C4BC55EAD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Choose a subset of the tuples from a relation that satisfies a selection predicate.</a:t>
            </a:r>
          </a:p>
          <a:p>
            <a:pPr lvl="1"/>
            <a:r>
              <a:rPr lang="en-US" dirty="0"/>
              <a:t>Predicate acts as a filter to retain only tuples that fulfill its qualifying requirement.</a:t>
            </a:r>
          </a:p>
          <a:p>
            <a:pPr lvl="1"/>
            <a:r>
              <a:rPr lang="en-US" dirty="0"/>
              <a:t>Can combine multiple predicates using conjunctions / disjunctions.</a:t>
            </a:r>
          </a:p>
          <a:p>
            <a:endParaRPr lang="en-US" sz="1600" b="1" dirty="0"/>
          </a:p>
          <a:p>
            <a:r>
              <a:rPr lang="en-US" b="1" dirty="0"/>
              <a:t>Syntax: </a:t>
            </a:r>
            <a:r>
              <a:rPr lang="el-GR" b="1" dirty="0">
                <a:solidFill>
                  <a:srgbClr val="C30037"/>
                </a:solidFill>
                <a:latin typeface="Proxima Nova Rg" panose="02000506030000020004" pitchFamily="50" charset="0"/>
              </a:rPr>
              <a:t>σ</a:t>
            </a:r>
            <a:r>
              <a:rPr lang="en-US" b="1" baseline="-25000" dirty="0">
                <a:solidFill>
                  <a:srgbClr val="C30037"/>
                </a:solidFill>
                <a:latin typeface="Inconsolata" panose="00000509000000000000" pitchFamily="49" charset="0"/>
              </a:rPr>
              <a:t>predicate</a:t>
            </a:r>
            <a:r>
              <a:rPr lang="en-US" b="1" dirty="0">
                <a:solidFill>
                  <a:srgbClr val="C30037"/>
                </a:solidFill>
                <a:latin typeface="Inconsolata" panose="00000509000000000000" pitchFamily="49" charset="0"/>
              </a:rPr>
              <a:t>(R)</a:t>
            </a:r>
          </a:p>
          <a:p>
            <a:pPr lvl="1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4317B89-AF2F-4423-9F16-7423488C3BA5}"/>
              </a:ext>
            </a:extLst>
          </p:cNvPr>
          <p:cNvSpPr txBox="1"/>
          <p:nvPr/>
        </p:nvSpPr>
        <p:spPr>
          <a:xfrm>
            <a:off x="9120340" y="3559048"/>
            <a:ext cx="2718693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C30037"/>
                </a:solidFill>
                <a:latin typeface="Inconsolata" panose="00000509000000000000" pitchFamily="49" charset="0"/>
              </a:rPr>
              <a:t>σ</a:t>
            </a:r>
            <a:r>
              <a:rPr lang="en-US" sz="2400" b="1" baseline="-25000" dirty="0" err="1">
                <a:solidFill>
                  <a:srgbClr val="C30037"/>
                </a:solidFill>
                <a:latin typeface="Inconsolata" panose="00000509000000000000" pitchFamily="49" charset="0"/>
              </a:rPr>
              <a:t>a_id</a:t>
            </a:r>
            <a:r>
              <a:rPr lang="en-US" sz="2400" b="1" baseline="-25000" dirty="0">
                <a:solidFill>
                  <a:srgbClr val="C30037"/>
                </a:solidFill>
                <a:latin typeface="Inconsolata" panose="00000509000000000000" pitchFamily="49" charset="0"/>
              </a:rPr>
              <a:t>='a2'∧ </a:t>
            </a:r>
            <a:r>
              <a:rPr lang="en-US" sz="2400" b="1" baseline="-25000" dirty="0" err="1">
                <a:solidFill>
                  <a:srgbClr val="C30037"/>
                </a:solidFill>
                <a:latin typeface="Inconsolata" panose="00000509000000000000" pitchFamily="49" charset="0"/>
              </a:rPr>
              <a:t>b_id</a:t>
            </a:r>
            <a:r>
              <a:rPr lang="en-US" sz="2400" b="1" baseline="-25000" dirty="0">
                <a:solidFill>
                  <a:srgbClr val="C30037"/>
                </a:solidFill>
                <a:latin typeface="Inconsolata" panose="00000509000000000000" pitchFamily="49" charset="0"/>
              </a:rPr>
              <a:t>&gt;102</a:t>
            </a:r>
            <a:r>
              <a:rPr lang="en-US" sz="2400" b="1" dirty="0">
                <a:solidFill>
                  <a:srgbClr val="C30037"/>
                </a:solidFill>
                <a:latin typeface="Inconsolata" panose="00000509000000000000" pitchFamily="49" charset="0"/>
              </a:rPr>
              <a:t>(R)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2D8E955E-FA29-4A52-8714-1D46BC331A83}"/>
              </a:ext>
            </a:extLst>
          </p:cNvPr>
          <p:cNvGraphicFramePr>
            <a:graphicFrameLocks noGrp="1"/>
          </p:cNvGraphicFramePr>
          <p:nvPr/>
        </p:nvGraphicFramePr>
        <p:xfrm>
          <a:off x="8869168" y="1755140"/>
          <a:ext cx="1463040" cy="1691640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3789622283"/>
                    </a:ext>
                  </a:extLst>
                </a:gridCol>
              </a:tblGrid>
              <a:tr h="333248">
                <a:tc>
                  <a:txBody>
                    <a:bodyPr/>
                    <a:lstStyle/>
                    <a:p>
                      <a:r>
                        <a:rPr lang="en-US" sz="1900" dirty="0" err="1">
                          <a:latin typeface="Inconsolata" panose="00000509000000000000" pitchFamily="49" charset="0"/>
                        </a:rPr>
                        <a:t>a_id</a:t>
                      </a:r>
                      <a:endParaRPr lang="en-US" sz="1900" dirty="0">
                        <a:latin typeface="Inconsolata" panose="00000509000000000000" pitchFamily="49" charset="0"/>
                      </a:endParaRPr>
                    </a:p>
                  </a:txBody>
                  <a:tcPr marL="36576" marR="36576" marT="24384" marB="243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 err="1">
                          <a:latin typeface="Inconsolata" panose="00000509000000000000" pitchFamily="49" charset="0"/>
                        </a:rPr>
                        <a:t>b_id</a:t>
                      </a:r>
                      <a:endParaRPr lang="en-US" sz="1900" dirty="0">
                        <a:latin typeface="Inconsolata" panose="00000509000000000000" pitchFamily="49" charset="0"/>
                      </a:endParaRPr>
                    </a:p>
                  </a:txBody>
                  <a:tcPr marL="36576" marR="36576" marT="24384" marB="243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3248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Inconsolata" panose="00000509000000000000" pitchFamily="49" charset="0"/>
                        </a:rPr>
                        <a:t>a1</a:t>
                      </a:r>
                    </a:p>
                  </a:txBody>
                  <a:tcPr marL="36576" marR="36576" marT="24384" marB="243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Inconsolata" panose="00000509000000000000" pitchFamily="49" charset="0"/>
                        </a:rPr>
                        <a:t>101</a:t>
                      </a:r>
                    </a:p>
                  </a:txBody>
                  <a:tcPr marL="36576" marR="36576" marT="24384" marB="243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3248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Inconsolata" panose="00000509000000000000" pitchFamily="49" charset="0"/>
                        </a:rPr>
                        <a:t>a2</a:t>
                      </a:r>
                    </a:p>
                  </a:txBody>
                  <a:tcPr marL="36576" marR="36576" marT="24384" marB="243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Inconsolata" panose="00000509000000000000" pitchFamily="49" charset="0"/>
                        </a:rPr>
                        <a:t>102</a:t>
                      </a:r>
                    </a:p>
                  </a:txBody>
                  <a:tcPr marL="36576" marR="36576" marT="24384" marB="243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3248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Inconsolata" panose="00000509000000000000" pitchFamily="49" charset="0"/>
                        </a:rPr>
                        <a:t>a2</a:t>
                      </a:r>
                    </a:p>
                  </a:txBody>
                  <a:tcPr marL="36576" marR="36576" marT="24384" marB="243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Inconsolata" panose="00000509000000000000" pitchFamily="49" charset="0"/>
                        </a:rPr>
                        <a:t>103</a:t>
                      </a:r>
                    </a:p>
                  </a:txBody>
                  <a:tcPr marL="36576" marR="36576" marT="24384" marB="243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7450406"/>
                  </a:ext>
                </a:extLst>
              </a:tr>
              <a:tr h="333248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Inconsolata" panose="00000509000000000000" pitchFamily="49" charset="0"/>
                        </a:rPr>
                        <a:t>a3</a:t>
                      </a:r>
                    </a:p>
                  </a:txBody>
                  <a:tcPr marL="36576" marR="36576" marT="24384" marB="243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Inconsolata" panose="00000509000000000000" pitchFamily="49" charset="0"/>
                        </a:rPr>
                        <a:t>104</a:t>
                      </a:r>
                    </a:p>
                  </a:txBody>
                  <a:tcPr marL="36576" marR="36576" marT="24384" marB="243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453038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81707098-A051-4979-A85B-5A0B02E64033}"/>
              </a:ext>
            </a:extLst>
          </p:cNvPr>
          <p:cNvSpPr txBox="1"/>
          <p:nvPr/>
        </p:nvSpPr>
        <p:spPr>
          <a:xfrm>
            <a:off x="8638886" y="1365488"/>
            <a:ext cx="1923604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2400" b="1" dirty="0">
                <a:solidFill>
                  <a:srgbClr val="C30037"/>
                </a:solidFill>
                <a:latin typeface="Inconsolata" panose="00000509000000000000" pitchFamily="49" charset="0"/>
              </a:rPr>
              <a:t>R(</a:t>
            </a:r>
            <a:r>
              <a:rPr lang="en-US" sz="2400" b="1" dirty="0" err="1">
                <a:solidFill>
                  <a:srgbClr val="C30037"/>
                </a:solidFill>
                <a:latin typeface="Inconsolata" panose="00000509000000000000" pitchFamily="49" charset="0"/>
              </a:rPr>
              <a:t>a_id,b_id</a:t>
            </a:r>
            <a:r>
              <a:rPr lang="en-US" sz="2400" b="1" dirty="0">
                <a:solidFill>
                  <a:srgbClr val="C30037"/>
                </a:solidFill>
                <a:latin typeface="Inconsolata" panose="00000509000000000000" pitchFamily="49" charset="0"/>
              </a:rPr>
              <a:t>)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3637E64C-0095-4515-ABAE-4B5626ABFD42}"/>
              </a:ext>
            </a:extLst>
          </p:cNvPr>
          <p:cNvGraphicFramePr>
            <a:graphicFrameLocks noGrp="1"/>
          </p:cNvGraphicFramePr>
          <p:nvPr/>
        </p:nvGraphicFramePr>
        <p:xfrm>
          <a:off x="9748167" y="3973576"/>
          <a:ext cx="1463040" cy="676656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3789622283"/>
                    </a:ext>
                  </a:extLst>
                </a:gridCol>
              </a:tblGrid>
              <a:tr h="333248">
                <a:tc>
                  <a:txBody>
                    <a:bodyPr/>
                    <a:lstStyle/>
                    <a:p>
                      <a:r>
                        <a:rPr lang="en-US" sz="1900" dirty="0" err="1">
                          <a:latin typeface="Inconsolata" panose="00000509000000000000" pitchFamily="49" charset="0"/>
                        </a:rPr>
                        <a:t>a_id</a:t>
                      </a:r>
                      <a:endParaRPr lang="en-US" sz="1900" dirty="0">
                        <a:latin typeface="Inconsolata" panose="00000509000000000000" pitchFamily="49" charset="0"/>
                      </a:endParaRPr>
                    </a:p>
                  </a:txBody>
                  <a:tcPr marL="36576" marR="36576" marT="24384" marB="243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 err="1">
                          <a:latin typeface="Inconsolata" panose="00000509000000000000" pitchFamily="49" charset="0"/>
                        </a:rPr>
                        <a:t>b_id</a:t>
                      </a:r>
                      <a:endParaRPr lang="en-US" sz="1900" dirty="0">
                        <a:latin typeface="Inconsolata" panose="00000509000000000000" pitchFamily="49" charset="0"/>
                      </a:endParaRPr>
                    </a:p>
                  </a:txBody>
                  <a:tcPr marL="36576" marR="36576" marT="24384" marB="243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3248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Inconsolata" panose="00000509000000000000" pitchFamily="49" charset="0"/>
                        </a:rPr>
                        <a:t>a2</a:t>
                      </a:r>
                    </a:p>
                  </a:txBody>
                  <a:tcPr marL="36576" marR="36576" marT="24384" marB="243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Inconsolata" panose="00000509000000000000" pitchFamily="49" charset="0"/>
                        </a:rPr>
                        <a:t>103</a:t>
                      </a:r>
                    </a:p>
                  </a:txBody>
                  <a:tcPr marL="36576" marR="36576" marT="24384" marB="243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7450406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953A1DF1-C898-4540-BF30-106E7A64AAE4}"/>
              </a:ext>
            </a:extLst>
          </p:cNvPr>
          <p:cNvSpPr txBox="1"/>
          <p:nvPr/>
        </p:nvSpPr>
        <p:spPr>
          <a:xfrm>
            <a:off x="7063301" y="3530600"/>
            <a:ext cx="1631857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C30037"/>
                </a:solidFill>
                <a:latin typeface="Inconsolata" panose="00000509000000000000" pitchFamily="49" charset="0"/>
              </a:rPr>
              <a:t>σ</a:t>
            </a:r>
            <a:r>
              <a:rPr lang="en-US" sz="2400" b="1" baseline="-25000" dirty="0" err="1">
                <a:solidFill>
                  <a:srgbClr val="C30037"/>
                </a:solidFill>
                <a:latin typeface="Inconsolata" panose="00000509000000000000" pitchFamily="49" charset="0"/>
              </a:rPr>
              <a:t>a_id</a:t>
            </a:r>
            <a:r>
              <a:rPr lang="en-US" sz="2400" b="1" baseline="-25000" dirty="0">
                <a:solidFill>
                  <a:srgbClr val="C30037"/>
                </a:solidFill>
                <a:latin typeface="Inconsolata" panose="00000509000000000000" pitchFamily="49" charset="0"/>
              </a:rPr>
              <a:t>='a2'</a:t>
            </a:r>
            <a:r>
              <a:rPr lang="en-US" sz="2400" b="1" dirty="0">
                <a:solidFill>
                  <a:srgbClr val="C30037"/>
                </a:solidFill>
                <a:latin typeface="Inconsolata" panose="00000509000000000000" pitchFamily="49" charset="0"/>
              </a:rPr>
              <a:t>(R)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05B4BF4A-EC6C-416D-99D7-4FBFF402BE35}"/>
              </a:ext>
            </a:extLst>
          </p:cNvPr>
          <p:cNvGraphicFramePr>
            <a:graphicFrameLocks noGrp="1"/>
          </p:cNvGraphicFramePr>
          <p:nvPr/>
        </p:nvGraphicFramePr>
        <p:xfrm>
          <a:off x="7147708" y="3945128"/>
          <a:ext cx="1463040" cy="1014984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3789622283"/>
                    </a:ext>
                  </a:extLst>
                </a:gridCol>
              </a:tblGrid>
              <a:tr h="333248">
                <a:tc>
                  <a:txBody>
                    <a:bodyPr/>
                    <a:lstStyle/>
                    <a:p>
                      <a:r>
                        <a:rPr lang="en-US" sz="1900" dirty="0" err="1">
                          <a:latin typeface="Inconsolata" panose="00000509000000000000" pitchFamily="49" charset="0"/>
                        </a:rPr>
                        <a:t>a_id</a:t>
                      </a:r>
                      <a:endParaRPr lang="en-US" sz="1900" dirty="0">
                        <a:latin typeface="Inconsolata" panose="00000509000000000000" pitchFamily="49" charset="0"/>
                      </a:endParaRPr>
                    </a:p>
                  </a:txBody>
                  <a:tcPr marL="36576" marR="36576" marT="24384" marB="243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 err="1">
                          <a:latin typeface="Inconsolata" panose="00000509000000000000" pitchFamily="49" charset="0"/>
                        </a:rPr>
                        <a:t>b_id</a:t>
                      </a:r>
                      <a:endParaRPr lang="en-US" sz="1900" dirty="0">
                        <a:latin typeface="Inconsolata" panose="00000509000000000000" pitchFamily="49" charset="0"/>
                      </a:endParaRPr>
                    </a:p>
                  </a:txBody>
                  <a:tcPr marL="36576" marR="36576" marT="24384" marB="243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3248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Inconsolata" panose="00000509000000000000" pitchFamily="49" charset="0"/>
                        </a:rPr>
                        <a:t>a2</a:t>
                      </a:r>
                    </a:p>
                  </a:txBody>
                  <a:tcPr marL="36576" marR="36576" marT="24384" marB="243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Inconsolata" panose="00000509000000000000" pitchFamily="49" charset="0"/>
                        </a:rPr>
                        <a:t>102</a:t>
                      </a:r>
                    </a:p>
                  </a:txBody>
                  <a:tcPr marL="36576" marR="36576" marT="24384" marB="243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8999563"/>
                  </a:ext>
                </a:extLst>
              </a:tr>
              <a:tr h="333248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Inconsolata" panose="00000509000000000000" pitchFamily="49" charset="0"/>
                        </a:rPr>
                        <a:t>a2</a:t>
                      </a:r>
                    </a:p>
                  </a:txBody>
                  <a:tcPr marL="36576" marR="36576" marT="24384" marB="243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Inconsolata" panose="00000509000000000000" pitchFamily="49" charset="0"/>
                        </a:rPr>
                        <a:t>103</a:t>
                      </a:r>
                    </a:p>
                  </a:txBody>
                  <a:tcPr marL="36576" marR="36576" marT="24384" marB="243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7450406"/>
                  </a:ext>
                </a:extLst>
              </a:tr>
            </a:tbl>
          </a:graphicData>
        </a:graphic>
      </p:graphicFrame>
      <p:sp>
        <p:nvSpPr>
          <p:cNvPr id="16" name="SQL Box">
            <a:extLst>
              <a:ext uri="{FF2B5EF4-FFF2-40B4-BE49-F238E27FC236}">
                <a16:creationId xmlns:a16="http://schemas.microsoft.com/office/drawing/2014/main" id="{23B82ABD-85A5-414D-B30F-580C8BBBE5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4907" y="5257801"/>
            <a:ext cx="4700693" cy="108952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646464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60960" rIns="60960">
            <a:spAutoFit/>
          </a:bodyPr>
          <a:lstStyle>
            <a:lvl1pPr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1pPr>
            <a:lvl2pPr marL="742950" indent="-285750"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2pPr>
            <a:lvl3pPr marL="1143000" indent="-228600"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3pPr>
            <a:lvl4pPr marL="1600200" indent="-228600"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4pPr>
            <a:lvl5pPr marL="2057400" indent="-228600"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en-US" sz="2400" b="1" u="none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DejaVu Sans Mono" pitchFamily="49" charset="0"/>
              </a:rPr>
              <a:t>SELECT</a:t>
            </a:r>
            <a:r>
              <a:rPr lang="en-US" sz="2400" u="none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DejaVu Sans Mono" pitchFamily="49" charset="0"/>
              </a:rPr>
              <a:t> </a:t>
            </a:r>
            <a:r>
              <a:rPr lang="en-US" sz="2400" u="none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</a:rPr>
              <a:t>*</a:t>
            </a:r>
            <a:r>
              <a:rPr lang="en-US" sz="2400" u="none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DejaVu Sans Mono" pitchFamily="49" charset="0"/>
              </a:rPr>
              <a:t> </a:t>
            </a:r>
            <a:r>
              <a:rPr lang="en-US" sz="2400" b="1" u="none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DejaVu Sans Mono" pitchFamily="49" charset="0"/>
              </a:rPr>
              <a:t>FROM</a:t>
            </a:r>
            <a:r>
              <a:rPr lang="en-US" sz="2400" u="none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DejaVu Sans Mono" pitchFamily="49" charset="0"/>
              </a:rPr>
              <a:t> R</a:t>
            </a:r>
            <a:br>
              <a:rPr lang="en-US" sz="2400" u="none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DejaVu Sans Mono" pitchFamily="49" charset="0"/>
              </a:rPr>
            </a:br>
            <a:r>
              <a:rPr lang="en-US" sz="2400" u="none" dirty="0">
                <a:solidFill>
                  <a:schemeClr val="tx1">
                    <a:lumMod val="90000"/>
                    <a:lumOff val="10000"/>
                  </a:schemeClr>
                </a:solidFill>
                <a:latin typeface="Inconsolata" panose="00000509000000000000" pitchFamily="49" charset="0"/>
                <a:cs typeface="DejaVu Sans Mono" pitchFamily="49" charset="0"/>
              </a:rPr>
              <a:t> </a:t>
            </a:r>
            <a:r>
              <a:rPr lang="en-US" sz="2400" b="1" u="none" dirty="0">
                <a:solidFill>
                  <a:srgbClr val="C30037"/>
                </a:solidFill>
                <a:latin typeface="Inconsolata" panose="00000509000000000000" pitchFamily="49" charset="0"/>
                <a:cs typeface="DejaVu Sans Mono" pitchFamily="49" charset="0"/>
              </a:rPr>
              <a:t>WHERE</a:t>
            </a:r>
            <a:r>
              <a:rPr lang="en-US" sz="2400" u="none" dirty="0">
                <a:solidFill>
                  <a:srgbClr val="C30037"/>
                </a:solidFill>
                <a:latin typeface="Inconsolata" panose="00000509000000000000" pitchFamily="49" charset="0"/>
                <a:cs typeface="DejaVu Sans Mono" pitchFamily="49" charset="0"/>
              </a:rPr>
              <a:t> </a:t>
            </a:r>
            <a:r>
              <a:rPr lang="en-US" sz="2400" u="none" dirty="0" err="1">
                <a:solidFill>
                  <a:srgbClr val="C30037"/>
                </a:solidFill>
                <a:latin typeface="Inconsolata" panose="00000509000000000000" pitchFamily="49" charset="0"/>
                <a:cs typeface="DejaVu Sans Mono" pitchFamily="49" charset="0"/>
              </a:rPr>
              <a:t>a_id</a:t>
            </a:r>
            <a:r>
              <a:rPr lang="en-US" sz="2400" u="none" dirty="0">
                <a:solidFill>
                  <a:srgbClr val="C30037"/>
                </a:solidFill>
                <a:latin typeface="Inconsolata" panose="00000509000000000000" pitchFamily="49" charset="0"/>
                <a:cs typeface="DejaVu Sans Mono" pitchFamily="49" charset="0"/>
              </a:rPr>
              <a:t>='a2' </a:t>
            </a:r>
            <a:r>
              <a:rPr lang="en-US" sz="2400" b="1" u="none" dirty="0">
                <a:solidFill>
                  <a:srgbClr val="C30037"/>
                </a:solidFill>
                <a:latin typeface="Inconsolata" panose="00000509000000000000" pitchFamily="49" charset="0"/>
                <a:cs typeface="DejaVu Sans Mono" pitchFamily="49" charset="0"/>
              </a:rPr>
              <a:t>AND</a:t>
            </a:r>
            <a:r>
              <a:rPr lang="en-US" sz="2400" u="none" dirty="0">
                <a:solidFill>
                  <a:srgbClr val="C30037"/>
                </a:solidFill>
                <a:latin typeface="Inconsolata" panose="00000509000000000000" pitchFamily="49" charset="0"/>
                <a:cs typeface="DejaVu Sans Mono" pitchFamily="49" charset="0"/>
              </a:rPr>
              <a:t> </a:t>
            </a:r>
            <a:r>
              <a:rPr lang="en-US" sz="2400" u="none" dirty="0" err="1">
                <a:solidFill>
                  <a:srgbClr val="C30037"/>
                </a:solidFill>
                <a:latin typeface="Inconsolata" panose="00000509000000000000" pitchFamily="49" charset="0"/>
                <a:cs typeface="DejaVu Sans Mono" pitchFamily="49" charset="0"/>
              </a:rPr>
              <a:t>b_id</a:t>
            </a:r>
            <a:r>
              <a:rPr lang="en-US" sz="2400" u="none" dirty="0">
                <a:solidFill>
                  <a:srgbClr val="C30037"/>
                </a:solidFill>
                <a:latin typeface="Inconsolata" panose="00000509000000000000" pitchFamily="49" charset="0"/>
                <a:cs typeface="DejaVu Sans Mono" pitchFamily="49" charset="0"/>
              </a:rPr>
              <a:t>&gt;102;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19F065-55CC-AA87-4D8E-6987B8D67A54}"/>
              </a:ext>
            </a:extLst>
          </p:cNvPr>
          <p:cNvSpPr txBox="1">
            <a:spLocks/>
          </p:cNvSpPr>
          <p:nvPr/>
        </p:nvSpPr>
        <p:spPr>
          <a:xfrm>
            <a:off x="11704320" y="0"/>
            <a:ext cx="487680" cy="36512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60960" rIns="60960" bIns="6096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7DD1AB5-42BA-4E8A-BFEE-435884E16AAB}" type="slidenum">
              <a:rPr lang="en-US" sz="1600"/>
              <a:pPr/>
              <a:t>33</a:t>
            </a:fld>
            <a:endParaRPr lang="en-US" sz="1600" dirty="0"/>
          </a:p>
        </p:txBody>
      </p:sp>
      <p:sp>
        <p:nvSpPr>
          <p:cNvPr id="5" name="Highlight Box">
            <a:extLst>
              <a:ext uri="{FF2B5EF4-FFF2-40B4-BE49-F238E27FC236}">
                <a16:creationId xmlns:a16="http://schemas.microsoft.com/office/drawing/2014/main" id="{4D2A31BE-0849-CF6B-67C9-6B6BD67088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9740" y="5634337"/>
            <a:ext cx="4511040" cy="365760"/>
          </a:xfrm>
          <a:prstGeom prst="roundRect">
            <a:avLst>
              <a:gd name="adj" fmla="val 2271"/>
            </a:avLst>
          </a:prstGeom>
          <a:noFill/>
          <a:ln w="38100" algn="ctr">
            <a:solidFill>
              <a:srgbClr val="C30037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cxnSp>
        <p:nvCxnSpPr>
          <p:cNvPr id="15" name="Connector: Curved 14">
            <a:extLst>
              <a:ext uri="{FF2B5EF4-FFF2-40B4-BE49-F238E27FC236}">
                <a16:creationId xmlns:a16="http://schemas.microsoft.com/office/drawing/2014/main" id="{A3E9FA49-D97D-9F0B-1337-B2C7BF387655}"/>
              </a:ext>
            </a:extLst>
          </p:cNvPr>
          <p:cNvCxnSpPr>
            <a:cxnSpLocks/>
            <a:stCxn id="14" idx="3"/>
            <a:endCxn id="5" idx="3"/>
          </p:cNvCxnSpPr>
          <p:nvPr/>
        </p:nvCxnSpPr>
        <p:spPr>
          <a:xfrm flipH="1">
            <a:off x="11660780" y="3743714"/>
            <a:ext cx="178253" cy="2073503"/>
          </a:xfrm>
          <a:prstGeom prst="bentConnector3">
            <a:avLst>
              <a:gd name="adj1" fmla="val -128245"/>
            </a:avLst>
          </a:prstGeom>
          <a:ln w="28575">
            <a:solidFill>
              <a:srgbClr val="C3003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5819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9" grpId="0"/>
      <p:bldP spid="11" grpId="0"/>
      <p:bldP spid="16" grpId="0" animBg="1"/>
      <p:bldP spid="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92ACDA7-CB08-4F1D-8E09-AD57F7DB0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Relational Algebra: Projection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EE627EB-6AAB-4648-8FA8-3C4BC55EAD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Generate a relation with tuples that contains only the specified attributes.</a:t>
            </a:r>
          </a:p>
          <a:p>
            <a:pPr lvl="1"/>
            <a:r>
              <a:rPr lang="en-US" dirty="0"/>
              <a:t>Rearrange attributes’ ordering.</a:t>
            </a:r>
          </a:p>
          <a:p>
            <a:pPr lvl="1"/>
            <a:r>
              <a:rPr lang="en-US" dirty="0"/>
              <a:t>Remove unwanted attributes.</a:t>
            </a:r>
          </a:p>
          <a:p>
            <a:pPr lvl="1"/>
            <a:r>
              <a:rPr lang="en-US" dirty="0"/>
              <a:t>Manipulate values to create derived attributes.</a:t>
            </a:r>
          </a:p>
          <a:p>
            <a:endParaRPr lang="en-US" sz="1600" b="1" dirty="0"/>
          </a:p>
          <a:p>
            <a:r>
              <a:rPr lang="en-US" b="1" dirty="0"/>
              <a:t>Syntax: </a:t>
            </a:r>
            <a:r>
              <a:rPr lang="el-GR" b="1" dirty="0">
                <a:solidFill>
                  <a:srgbClr val="C30037"/>
                </a:solidFill>
                <a:latin typeface="Inconsolata" panose="00000509000000000000" pitchFamily="49" charset="0"/>
              </a:rPr>
              <a:t>Π</a:t>
            </a:r>
            <a:r>
              <a:rPr lang="en-US" b="1" baseline="-25000" dirty="0">
                <a:solidFill>
                  <a:srgbClr val="C30037"/>
                </a:solidFill>
                <a:latin typeface="Inconsolata" panose="00000509000000000000" pitchFamily="49" charset="0"/>
              </a:rPr>
              <a:t>A1,A2,…,An</a:t>
            </a:r>
            <a:r>
              <a:rPr lang="en-US" b="1" dirty="0">
                <a:solidFill>
                  <a:srgbClr val="C30037"/>
                </a:solidFill>
                <a:latin typeface="Inconsolata" panose="00000509000000000000" pitchFamily="49" charset="0"/>
              </a:rPr>
              <a:t>(R)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8887FCC-2ED1-46D1-A056-9988C2D62FE8}"/>
              </a:ext>
            </a:extLst>
          </p:cNvPr>
          <p:cNvSpPr txBox="1"/>
          <p:nvPr/>
        </p:nvSpPr>
        <p:spPr>
          <a:xfrm>
            <a:off x="7855337" y="3632200"/>
            <a:ext cx="3533018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l-GR" sz="2400" b="1" dirty="0">
                <a:solidFill>
                  <a:srgbClr val="C30037"/>
                </a:solidFill>
                <a:latin typeface="Inconsolata" panose="00000509000000000000" pitchFamily="49" charset="0"/>
              </a:rPr>
              <a:t>Π</a:t>
            </a:r>
            <a:r>
              <a:rPr lang="en-US" sz="2400" b="1" baseline="-25000" dirty="0">
                <a:solidFill>
                  <a:srgbClr val="C30037"/>
                </a:solidFill>
                <a:latin typeface="Inconsolata" panose="00000509000000000000" pitchFamily="49" charset="0"/>
              </a:rPr>
              <a:t>b_id-100,a_id</a:t>
            </a:r>
            <a:r>
              <a:rPr lang="en-US" sz="2400" b="1" dirty="0">
                <a:solidFill>
                  <a:srgbClr val="C30037"/>
                </a:solidFill>
                <a:latin typeface="Inconsolata" panose="00000509000000000000" pitchFamily="49" charset="0"/>
              </a:rPr>
              <a:t>(</a:t>
            </a:r>
            <a:r>
              <a:rPr lang="el-GR" sz="2400" b="1" dirty="0">
                <a:solidFill>
                  <a:srgbClr val="C30037"/>
                </a:solidFill>
                <a:latin typeface="Inconsolata" panose="00000509000000000000" pitchFamily="49" charset="0"/>
              </a:rPr>
              <a:t>σ</a:t>
            </a:r>
            <a:r>
              <a:rPr lang="en-US" sz="2400" b="1" baseline="-25000" dirty="0" err="1">
                <a:solidFill>
                  <a:srgbClr val="C30037"/>
                </a:solidFill>
                <a:latin typeface="Inconsolata" panose="00000509000000000000" pitchFamily="49" charset="0"/>
              </a:rPr>
              <a:t>a_id</a:t>
            </a:r>
            <a:r>
              <a:rPr lang="en-US" sz="2400" b="1" baseline="-25000" dirty="0">
                <a:solidFill>
                  <a:srgbClr val="C30037"/>
                </a:solidFill>
                <a:latin typeface="Inconsolata" panose="00000509000000000000" pitchFamily="49" charset="0"/>
              </a:rPr>
              <a:t>='a2'</a:t>
            </a:r>
            <a:r>
              <a:rPr lang="en-US" sz="2400" b="1" dirty="0">
                <a:solidFill>
                  <a:srgbClr val="C30037"/>
                </a:solidFill>
                <a:latin typeface="Inconsolata" panose="00000509000000000000" pitchFamily="49" charset="0"/>
              </a:rPr>
              <a:t>(R))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B14D474B-5889-4FC6-82FA-2D3F45D7EAB2}"/>
              </a:ext>
            </a:extLst>
          </p:cNvPr>
          <p:cNvGraphicFramePr>
            <a:graphicFrameLocks noGrp="1"/>
          </p:cNvGraphicFramePr>
          <p:nvPr/>
        </p:nvGraphicFramePr>
        <p:xfrm>
          <a:off x="8869168" y="1755140"/>
          <a:ext cx="1463040" cy="1691640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3789622283"/>
                    </a:ext>
                  </a:extLst>
                </a:gridCol>
              </a:tblGrid>
              <a:tr h="333248">
                <a:tc>
                  <a:txBody>
                    <a:bodyPr/>
                    <a:lstStyle/>
                    <a:p>
                      <a:r>
                        <a:rPr lang="en-US" sz="1900" dirty="0" err="1">
                          <a:latin typeface="Inconsolata" panose="00000509000000000000" pitchFamily="49" charset="0"/>
                        </a:rPr>
                        <a:t>a_id</a:t>
                      </a:r>
                      <a:endParaRPr lang="en-US" sz="1900" dirty="0">
                        <a:latin typeface="Inconsolata" panose="00000509000000000000" pitchFamily="49" charset="0"/>
                      </a:endParaRPr>
                    </a:p>
                  </a:txBody>
                  <a:tcPr marL="36576" marR="36576" marT="24384" marB="243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 err="1">
                          <a:latin typeface="Inconsolata" panose="00000509000000000000" pitchFamily="49" charset="0"/>
                        </a:rPr>
                        <a:t>b_id</a:t>
                      </a:r>
                      <a:endParaRPr lang="en-US" sz="1900" dirty="0">
                        <a:latin typeface="Inconsolata" panose="00000509000000000000" pitchFamily="49" charset="0"/>
                      </a:endParaRPr>
                    </a:p>
                  </a:txBody>
                  <a:tcPr marL="36576" marR="36576" marT="24384" marB="243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3248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Inconsolata" panose="00000509000000000000" pitchFamily="49" charset="0"/>
                        </a:rPr>
                        <a:t>a1</a:t>
                      </a:r>
                    </a:p>
                  </a:txBody>
                  <a:tcPr marL="36576" marR="36576" marT="24384" marB="243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Inconsolata" panose="00000509000000000000" pitchFamily="49" charset="0"/>
                        </a:rPr>
                        <a:t>101</a:t>
                      </a:r>
                    </a:p>
                  </a:txBody>
                  <a:tcPr marL="36576" marR="36576" marT="24384" marB="243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3248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Inconsolata" panose="00000509000000000000" pitchFamily="49" charset="0"/>
                        </a:rPr>
                        <a:t>a2</a:t>
                      </a:r>
                    </a:p>
                  </a:txBody>
                  <a:tcPr marL="36576" marR="36576" marT="24384" marB="243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Inconsolata" panose="00000509000000000000" pitchFamily="49" charset="0"/>
                        </a:rPr>
                        <a:t>102</a:t>
                      </a:r>
                    </a:p>
                  </a:txBody>
                  <a:tcPr marL="36576" marR="36576" marT="24384" marB="243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3248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Inconsolata" panose="00000509000000000000" pitchFamily="49" charset="0"/>
                        </a:rPr>
                        <a:t>a2</a:t>
                      </a:r>
                    </a:p>
                  </a:txBody>
                  <a:tcPr marL="36576" marR="36576" marT="24384" marB="243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Inconsolata" panose="00000509000000000000" pitchFamily="49" charset="0"/>
                        </a:rPr>
                        <a:t>103</a:t>
                      </a:r>
                    </a:p>
                  </a:txBody>
                  <a:tcPr marL="36576" marR="36576" marT="24384" marB="243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5145213"/>
                  </a:ext>
                </a:extLst>
              </a:tr>
              <a:tr h="333248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Inconsolata" panose="00000509000000000000" pitchFamily="49" charset="0"/>
                        </a:rPr>
                        <a:t>a3</a:t>
                      </a:r>
                    </a:p>
                  </a:txBody>
                  <a:tcPr marL="36576" marR="36576" marT="24384" marB="243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Inconsolata" panose="00000509000000000000" pitchFamily="49" charset="0"/>
                        </a:rPr>
                        <a:t>104</a:t>
                      </a:r>
                    </a:p>
                  </a:txBody>
                  <a:tcPr marL="36576" marR="36576" marT="24384" marB="243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453038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E6C0FB8E-0E44-4801-8315-E65B221BC49D}"/>
              </a:ext>
            </a:extLst>
          </p:cNvPr>
          <p:cNvSpPr txBox="1"/>
          <p:nvPr/>
        </p:nvSpPr>
        <p:spPr>
          <a:xfrm>
            <a:off x="8638886" y="1365488"/>
            <a:ext cx="1923604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2400" b="1" dirty="0">
                <a:solidFill>
                  <a:srgbClr val="C30037"/>
                </a:solidFill>
                <a:latin typeface="Inconsolata" panose="00000509000000000000" pitchFamily="49" charset="0"/>
              </a:rPr>
              <a:t>R(</a:t>
            </a:r>
            <a:r>
              <a:rPr lang="en-US" sz="2400" b="1" dirty="0" err="1">
                <a:solidFill>
                  <a:srgbClr val="C30037"/>
                </a:solidFill>
                <a:latin typeface="Inconsolata" panose="00000509000000000000" pitchFamily="49" charset="0"/>
              </a:rPr>
              <a:t>a_id,b_id</a:t>
            </a:r>
            <a:r>
              <a:rPr lang="en-US" sz="2400" b="1" dirty="0">
                <a:solidFill>
                  <a:srgbClr val="C30037"/>
                </a:solidFill>
                <a:latin typeface="Inconsolata" panose="00000509000000000000" pitchFamily="49" charset="0"/>
              </a:rPr>
              <a:t>)</a:t>
            </a:r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BF377B97-9C82-4399-8932-488D8B6BBD98}"/>
              </a:ext>
            </a:extLst>
          </p:cNvPr>
          <p:cNvGraphicFramePr>
            <a:graphicFrameLocks noGrp="1"/>
          </p:cNvGraphicFramePr>
          <p:nvPr/>
        </p:nvGraphicFramePr>
        <p:xfrm>
          <a:off x="8686109" y="4062863"/>
          <a:ext cx="1871472" cy="1014984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11399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3789622283"/>
                    </a:ext>
                  </a:extLst>
                </a:gridCol>
              </a:tblGrid>
              <a:tr h="333248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Inconsolata" panose="00000509000000000000" pitchFamily="49" charset="0"/>
                        </a:rPr>
                        <a:t>b_id-100</a:t>
                      </a:r>
                    </a:p>
                  </a:txBody>
                  <a:tcPr marL="36576" marR="36576" marT="24384" marB="243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 err="1">
                          <a:latin typeface="Inconsolata" panose="00000509000000000000" pitchFamily="49" charset="0"/>
                        </a:rPr>
                        <a:t>a_id</a:t>
                      </a:r>
                      <a:endParaRPr lang="en-US" sz="1900" dirty="0">
                        <a:latin typeface="Inconsolata" panose="00000509000000000000" pitchFamily="49" charset="0"/>
                      </a:endParaRPr>
                    </a:p>
                  </a:txBody>
                  <a:tcPr marL="36576" marR="36576" marT="24384" marB="243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3248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Inconsolata" panose="00000509000000000000" pitchFamily="49" charset="0"/>
                        </a:rPr>
                        <a:t>2</a:t>
                      </a:r>
                    </a:p>
                  </a:txBody>
                  <a:tcPr marL="36576" marR="36576" marT="24384" marB="243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Inconsolata" panose="00000509000000000000" pitchFamily="49" charset="0"/>
                        </a:rPr>
                        <a:t>a2</a:t>
                      </a:r>
                    </a:p>
                  </a:txBody>
                  <a:tcPr marL="36576" marR="36576" marT="24384" marB="243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3248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Inconsolata" panose="00000509000000000000" pitchFamily="49" charset="0"/>
                        </a:rPr>
                        <a:t>3</a:t>
                      </a:r>
                    </a:p>
                  </a:txBody>
                  <a:tcPr marL="36576" marR="36576" marT="24384" marB="243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Inconsolata" panose="00000509000000000000" pitchFamily="49" charset="0"/>
                        </a:rPr>
                        <a:t>a2</a:t>
                      </a:r>
                    </a:p>
                  </a:txBody>
                  <a:tcPr marL="36576" marR="36576" marT="24384" marB="243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1721442"/>
                  </a:ext>
                </a:extLst>
              </a:tr>
            </a:tbl>
          </a:graphicData>
        </a:graphic>
      </p:graphicFrame>
      <p:sp>
        <p:nvSpPr>
          <p:cNvPr id="13" name="SQL Box">
            <a:extLst>
              <a:ext uri="{FF2B5EF4-FFF2-40B4-BE49-F238E27FC236}">
                <a16:creationId xmlns:a16="http://schemas.microsoft.com/office/drawing/2014/main" id="{4A65153B-F1D9-4AFB-BD13-92427D9A8E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39419" y="5384292"/>
            <a:ext cx="4344581" cy="75713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646464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60960" rIns="60960">
            <a:spAutoFit/>
          </a:bodyPr>
          <a:lstStyle>
            <a:lvl1pPr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1pPr>
            <a:lvl2pPr marL="742950" indent="-285750"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2pPr>
            <a:lvl3pPr marL="1143000" indent="-228600"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3pPr>
            <a:lvl4pPr marL="1600200" indent="-228600"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4pPr>
            <a:lvl5pPr marL="2057400" indent="-228600"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en-US" sz="2400" b="1" u="none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DejaVu Sans Mono" pitchFamily="49" charset="0"/>
              </a:rPr>
              <a:t>SELECT</a:t>
            </a:r>
            <a:r>
              <a:rPr lang="en-US" sz="2400" u="none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DejaVu Sans Mono" pitchFamily="49" charset="0"/>
              </a:rPr>
              <a:t> </a:t>
            </a:r>
            <a:r>
              <a:rPr lang="en-US" sz="2400" u="none" dirty="0">
                <a:solidFill>
                  <a:schemeClr val="accent1"/>
                </a:solidFill>
                <a:latin typeface="Inconsolata" panose="00000509000000000000" pitchFamily="49" charset="0"/>
                <a:cs typeface="DejaVu Sans Mono" pitchFamily="49" charset="0"/>
              </a:rPr>
              <a:t>b_id-100, </a:t>
            </a:r>
            <a:r>
              <a:rPr lang="en-US" sz="2400" u="none" dirty="0" err="1">
                <a:solidFill>
                  <a:schemeClr val="accent1"/>
                </a:solidFill>
                <a:latin typeface="Inconsolata" panose="00000509000000000000" pitchFamily="49" charset="0"/>
                <a:cs typeface="DejaVu Sans Mono" pitchFamily="49" charset="0"/>
              </a:rPr>
              <a:t>a_id</a:t>
            </a:r>
            <a:br>
              <a:rPr lang="en-US" sz="2400" u="none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DejaVu Sans Mono" pitchFamily="49" charset="0"/>
              </a:rPr>
            </a:br>
            <a:r>
              <a:rPr lang="en-US" sz="2400" u="none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DejaVu Sans Mono" pitchFamily="49" charset="0"/>
              </a:rPr>
              <a:t>  </a:t>
            </a:r>
            <a:r>
              <a:rPr lang="en-US" sz="2400" b="1" u="none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DejaVu Sans Mono" pitchFamily="49" charset="0"/>
              </a:rPr>
              <a:t>FROM</a:t>
            </a:r>
            <a:r>
              <a:rPr lang="en-US" sz="2400" u="none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DejaVu Sans Mono" pitchFamily="49" charset="0"/>
              </a:rPr>
              <a:t> R </a:t>
            </a:r>
            <a:r>
              <a:rPr lang="en-US" sz="2400" b="1" u="none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DejaVu Sans Mono" pitchFamily="49" charset="0"/>
              </a:rPr>
              <a:t>WHERE</a:t>
            </a:r>
            <a:r>
              <a:rPr lang="en-US" sz="2400" u="none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DejaVu Sans Mono" pitchFamily="49" charset="0"/>
              </a:rPr>
              <a:t> </a:t>
            </a:r>
            <a:r>
              <a:rPr lang="en-US" sz="2400" u="none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DejaVu Sans Mono" pitchFamily="49" charset="0"/>
              </a:rPr>
              <a:t>a_id</a:t>
            </a:r>
            <a:r>
              <a:rPr lang="en-US" sz="2400" u="none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DejaVu Sans Mono" pitchFamily="49" charset="0"/>
              </a:rPr>
              <a:t> = 'a2';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C340A4-B7C4-5DD0-30DD-72C82E2745DD}"/>
              </a:ext>
            </a:extLst>
          </p:cNvPr>
          <p:cNvSpPr txBox="1">
            <a:spLocks/>
          </p:cNvSpPr>
          <p:nvPr/>
        </p:nvSpPr>
        <p:spPr>
          <a:xfrm>
            <a:off x="11704320" y="0"/>
            <a:ext cx="487680" cy="36512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60960" rIns="60960" bIns="6096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7DD1AB5-42BA-4E8A-BFEE-435884E16AAB}" type="slidenum">
              <a:rPr lang="en-US" sz="1600"/>
              <a:pPr/>
              <a:t>34</a:t>
            </a:fld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840223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92ACDA7-CB08-4F1D-8E09-AD57F7DB0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Relational Algebra: Union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EE627EB-6AAB-4648-8FA8-3C4BC55EAD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Generate a relation that contains all tuples that appear in at least one input relation.</a:t>
            </a:r>
          </a:p>
          <a:p>
            <a:endParaRPr lang="en-US" sz="1600" dirty="0"/>
          </a:p>
          <a:p>
            <a:r>
              <a:rPr lang="en-US" b="1" dirty="0"/>
              <a:t>Syntax:</a:t>
            </a:r>
            <a:r>
              <a:rPr lang="en-US" dirty="0"/>
              <a:t> </a:t>
            </a:r>
            <a:r>
              <a:rPr lang="en-US" b="1" dirty="0">
                <a:solidFill>
                  <a:srgbClr val="C30037"/>
                </a:solidFill>
                <a:latin typeface="Inconsolata" panose="00000509000000000000" pitchFamily="49" charset="0"/>
              </a:rPr>
              <a:t>(R ∪ S)</a:t>
            </a:r>
          </a:p>
          <a:p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40A1400-31F4-499E-BCEA-39A786B38CF7}"/>
              </a:ext>
            </a:extLst>
          </p:cNvPr>
          <p:cNvGraphicFramePr>
            <a:graphicFrameLocks noGrp="1"/>
          </p:cNvGraphicFramePr>
          <p:nvPr/>
        </p:nvGraphicFramePr>
        <p:xfrm>
          <a:off x="7662647" y="1755140"/>
          <a:ext cx="1463040" cy="1353312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3789622283"/>
                    </a:ext>
                  </a:extLst>
                </a:gridCol>
              </a:tblGrid>
              <a:tr h="333248">
                <a:tc>
                  <a:txBody>
                    <a:bodyPr/>
                    <a:lstStyle/>
                    <a:p>
                      <a:r>
                        <a:rPr lang="en-US" sz="1900" dirty="0" err="1">
                          <a:latin typeface="Inconsolata" panose="00000509000000000000" pitchFamily="49" charset="0"/>
                        </a:rPr>
                        <a:t>a_id</a:t>
                      </a:r>
                      <a:endParaRPr lang="en-US" sz="1900" dirty="0">
                        <a:latin typeface="Inconsolata" panose="00000509000000000000" pitchFamily="49" charset="0"/>
                      </a:endParaRPr>
                    </a:p>
                  </a:txBody>
                  <a:tcPr marL="36576" marR="36576" marT="24384" marB="243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 err="1">
                          <a:latin typeface="Inconsolata" panose="00000509000000000000" pitchFamily="49" charset="0"/>
                        </a:rPr>
                        <a:t>b_id</a:t>
                      </a:r>
                      <a:endParaRPr lang="en-US" sz="1900" dirty="0">
                        <a:latin typeface="Inconsolata" panose="00000509000000000000" pitchFamily="49" charset="0"/>
                      </a:endParaRPr>
                    </a:p>
                  </a:txBody>
                  <a:tcPr marL="36576" marR="36576" marT="24384" marB="243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3248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Inconsolata" panose="00000509000000000000" pitchFamily="49" charset="0"/>
                        </a:rPr>
                        <a:t>a1</a:t>
                      </a:r>
                    </a:p>
                  </a:txBody>
                  <a:tcPr marL="36576" marR="36576" marT="24384" marB="243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Inconsolata" panose="00000509000000000000" pitchFamily="49" charset="0"/>
                        </a:rPr>
                        <a:t>101</a:t>
                      </a:r>
                    </a:p>
                  </a:txBody>
                  <a:tcPr marL="36576" marR="36576" marT="24384" marB="243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3248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Inconsolata" panose="00000509000000000000" pitchFamily="49" charset="0"/>
                        </a:rPr>
                        <a:t>a2</a:t>
                      </a:r>
                    </a:p>
                  </a:txBody>
                  <a:tcPr marL="36576" marR="36576" marT="24384" marB="243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Inconsolata" panose="00000509000000000000" pitchFamily="49" charset="0"/>
                        </a:rPr>
                        <a:t>102</a:t>
                      </a:r>
                    </a:p>
                  </a:txBody>
                  <a:tcPr marL="36576" marR="36576" marT="24384" marB="243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3248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Inconsolata" panose="00000509000000000000" pitchFamily="49" charset="0"/>
                        </a:rPr>
                        <a:t>a3</a:t>
                      </a:r>
                    </a:p>
                  </a:txBody>
                  <a:tcPr marL="36576" marR="36576" marT="24384" marB="243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Inconsolata" panose="00000509000000000000" pitchFamily="49" charset="0"/>
                        </a:rPr>
                        <a:t>103</a:t>
                      </a:r>
                    </a:p>
                  </a:txBody>
                  <a:tcPr marL="36576" marR="36576" marT="24384" marB="243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453038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74945F48-7FBF-4148-B050-88D083E9C69C}"/>
              </a:ext>
            </a:extLst>
          </p:cNvPr>
          <p:cNvSpPr txBox="1"/>
          <p:nvPr/>
        </p:nvSpPr>
        <p:spPr>
          <a:xfrm>
            <a:off x="7479928" y="1365488"/>
            <a:ext cx="1923604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1"/>
                </a:solidFill>
                <a:latin typeface="Inconsolata" panose="00000509000000000000" pitchFamily="49" charset="0"/>
              </a:rPr>
              <a:t>R(</a:t>
            </a:r>
            <a:r>
              <a:rPr lang="en-US" sz="2400" b="1" dirty="0" err="1">
                <a:solidFill>
                  <a:schemeClr val="accent1"/>
                </a:solidFill>
                <a:latin typeface="Inconsolata" panose="00000509000000000000" pitchFamily="49" charset="0"/>
              </a:rPr>
              <a:t>a_id,b_id</a:t>
            </a:r>
            <a:r>
              <a:rPr lang="en-US" sz="2400" b="1" dirty="0">
                <a:solidFill>
                  <a:schemeClr val="accent1"/>
                </a:solidFill>
                <a:latin typeface="Inconsolata" panose="00000509000000000000" pitchFamily="49" charset="0"/>
              </a:rPr>
              <a:t>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EF0F7DA-CDF1-420A-AE9A-BC3D3D4C5CF2}"/>
              </a:ext>
            </a:extLst>
          </p:cNvPr>
          <p:cNvSpPr txBox="1"/>
          <p:nvPr/>
        </p:nvSpPr>
        <p:spPr>
          <a:xfrm>
            <a:off x="9845408" y="1365488"/>
            <a:ext cx="1923604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algn="ctr">
              <a:defRPr b="1">
                <a:solidFill>
                  <a:schemeClr val="accent2"/>
                </a:solidFill>
                <a:latin typeface="Inconsolata" panose="00000509000000000000" pitchFamily="49" charset="0"/>
              </a:defRPr>
            </a:lvl1pPr>
          </a:lstStyle>
          <a:p>
            <a:r>
              <a:rPr lang="en-US" sz="2400" dirty="0">
                <a:solidFill>
                  <a:schemeClr val="accent1"/>
                </a:solidFill>
              </a:rPr>
              <a:t>S(</a:t>
            </a:r>
            <a:r>
              <a:rPr lang="en-US" sz="2400" dirty="0" err="1">
                <a:solidFill>
                  <a:schemeClr val="accent1"/>
                </a:solidFill>
              </a:rPr>
              <a:t>a_id,b_id</a:t>
            </a:r>
            <a:r>
              <a:rPr lang="en-US" sz="2400" dirty="0">
                <a:solidFill>
                  <a:schemeClr val="accent1"/>
                </a:solidFill>
              </a:rPr>
              <a:t>)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1763E071-CD1C-4B98-B1FC-3E9DDCE241C9}"/>
              </a:ext>
            </a:extLst>
          </p:cNvPr>
          <p:cNvGraphicFramePr>
            <a:graphicFrameLocks noGrp="1"/>
          </p:cNvGraphicFramePr>
          <p:nvPr/>
        </p:nvGraphicFramePr>
        <p:xfrm>
          <a:off x="10075689" y="1755140"/>
          <a:ext cx="1463040" cy="1353312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3789622283"/>
                    </a:ext>
                  </a:extLst>
                </a:gridCol>
              </a:tblGrid>
              <a:tr h="333248">
                <a:tc>
                  <a:txBody>
                    <a:bodyPr/>
                    <a:lstStyle/>
                    <a:p>
                      <a:r>
                        <a:rPr lang="en-US" sz="1900" dirty="0" err="1">
                          <a:latin typeface="Inconsolata" panose="00000509000000000000" pitchFamily="49" charset="0"/>
                        </a:rPr>
                        <a:t>a_id</a:t>
                      </a:r>
                      <a:endParaRPr lang="en-US" sz="1900" dirty="0">
                        <a:latin typeface="Inconsolata" panose="00000509000000000000" pitchFamily="49" charset="0"/>
                      </a:endParaRPr>
                    </a:p>
                  </a:txBody>
                  <a:tcPr marL="36576" marR="36576" marT="24384" marB="243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 err="1">
                          <a:latin typeface="Inconsolata" panose="00000509000000000000" pitchFamily="49" charset="0"/>
                        </a:rPr>
                        <a:t>b_id</a:t>
                      </a:r>
                      <a:endParaRPr lang="en-US" sz="1900" dirty="0">
                        <a:latin typeface="Inconsolata" panose="00000509000000000000" pitchFamily="49" charset="0"/>
                      </a:endParaRPr>
                    </a:p>
                  </a:txBody>
                  <a:tcPr marL="36576" marR="36576" marT="24384" marB="243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3248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Inconsolata" panose="00000509000000000000" pitchFamily="49" charset="0"/>
                        </a:rPr>
                        <a:t>a3</a:t>
                      </a:r>
                    </a:p>
                  </a:txBody>
                  <a:tcPr marL="36576" marR="36576" marT="24384" marB="243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Inconsolata" panose="00000509000000000000" pitchFamily="49" charset="0"/>
                        </a:rPr>
                        <a:t>103</a:t>
                      </a:r>
                    </a:p>
                  </a:txBody>
                  <a:tcPr marL="36576" marR="36576" marT="24384" marB="243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3248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Inconsolata" panose="00000509000000000000" pitchFamily="49" charset="0"/>
                        </a:rPr>
                        <a:t>a4</a:t>
                      </a:r>
                    </a:p>
                  </a:txBody>
                  <a:tcPr marL="36576" marR="36576" marT="24384" marB="243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Inconsolata" panose="00000509000000000000" pitchFamily="49" charset="0"/>
                        </a:rPr>
                        <a:t>104</a:t>
                      </a:r>
                    </a:p>
                  </a:txBody>
                  <a:tcPr marL="36576" marR="36576" marT="24384" marB="243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3248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Inconsolata" panose="00000509000000000000" pitchFamily="49" charset="0"/>
                        </a:rPr>
                        <a:t>a5</a:t>
                      </a:r>
                    </a:p>
                  </a:txBody>
                  <a:tcPr marL="36576" marR="36576" marT="24384" marB="243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Inconsolata" panose="00000509000000000000" pitchFamily="49" charset="0"/>
                        </a:rPr>
                        <a:t>105</a:t>
                      </a:r>
                    </a:p>
                  </a:txBody>
                  <a:tcPr marL="36576" marR="36576" marT="24384" marB="243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453038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488F5745-51F2-4DF3-A9B2-011ED9076E4A}"/>
              </a:ext>
            </a:extLst>
          </p:cNvPr>
          <p:cNvSpPr txBox="1"/>
          <p:nvPr/>
        </p:nvSpPr>
        <p:spPr>
          <a:xfrm>
            <a:off x="9017997" y="3449812"/>
            <a:ext cx="1165383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1"/>
                </a:solidFill>
                <a:latin typeface="Inconsolata" panose="00000509000000000000" pitchFamily="49" charset="0"/>
              </a:rPr>
              <a:t>(R ∪ S)</a:t>
            </a: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B0514758-6794-4DB7-B215-93A5C61CAFEF}"/>
              </a:ext>
            </a:extLst>
          </p:cNvPr>
          <p:cNvGraphicFramePr>
            <a:graphicFrameLocks noGrp="1"/>
          </p:cNvGraphicFramePr>
          <p:nvPr/>
        </p:nvGraphicFramePr>
        <p:xfrm>
          <a:off x="8869168" y="3839464"/>
          <a:ext cx="1463040" cy="2029968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3789622283"/>
                    </a:ext>
                  </a:extLst>
                </a:gridCol>
              </a:tblGrid>
              <a:tr h="333248">
                <a:tc>
                  <a:txBody>
                    <a:bodyPr/>
                    <a:lstStyle/>
                    <a:p>
                      <a:r>
                        <a:rPr lang="en-US" sz="1900" dirty="0" err="1">
                          <a:latin typeface="Inconsolata" panose="00000509000000000000" pitchFamily="49" charset="0"/>
                        </a:rPr>
                        <a:t>a_id</a:t>
                      </a:r>
                      <a:endParaRPr lang="en-US" sz="1900" dirty="0">
                        <a:latin typeface="Inconsolata" panose="00000509000000000000" pitchFamily="49" charset="0"/>
                      </a:endParaRPr>
                    </a:p>
                  </a:txBody>
                  <a:tcPr marL="36576" marR="36576" marT="24384" marB="243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 err="1">
                          <a:latin typeface="Inconsolata" panose="00000509000000000000" pitchFamily="49" charset="0"/>
                        </a:rPr>
                        <a:t>b_id</a:t>
                      </a:r>
                      <a:endParaRPr lang="en-US" sz="1900" dirty="0">
                        <a:latin typeface="Inconsolata" panose="00000509000000000000" pitchFamily="49" charset="0"/>
                      </a:endParaRPr>
                    </a:p>
                  </a:txBody>
                  <a:tcPr marL="36576" marR="36576" marT="24384" marB="243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3248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Inconsolata" panose="00000509000000000000" pitchFamily="49" charset="0"/>
                        </a:rPr>
                        <a:t>a1</a:t>
                      </a:r>
                    </a:p>
                  </a:txBody>
                  <a:tcPr marL="36576" marR="36576" marT="24384" marB="243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Inconsolata" panose="00000509000000000000" pitchFamily="49" charset="0"/>
                        </a:rPr>
                        <a:t>101</a:t>
                      </a:r>
                    </a:p>
                  </a:txBody>
                  <a:tcPr marL="36576" marR="36576" marT="24384" marB="243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3248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Inconsolata" panose="00000509000000000000" pitchFamily="49" charset="0"/>
                        </a:rPr>
                        <a:t>a2</a:t>
                      </a:r>
                    </a:p>
                  </a:txBody>
                  <a:tcPr marL="36576" marR="36576" marT="24384" marB="243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Inconsolata" panose="00000509000000000000" pitchFamily="49" charset="0"/>
                        </a:rPr>
                        <a:t>102</a:t>
                      </a:r>
                    </a:p>
                  </a:txBody>
                  <a:tcPr marL="36576" marR="36576" marT="24384" marB="243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3248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Inconsolata" panose="00000509000000000000" pitchFamily="49" charset="0"/>
                        </a:rPr>
                        <a:t>a3</a:t>
                      </a:r>
                    </a:p>
                  </a:txBody>
                  <a:tcPr marL="36576" marR="36576" marT="24384" marB="243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Inconsolata" panose="00000509000000000000" pitchFamily="49" charset="0"/>
                        </a:rPr>
                        <a:t>103</a:t>
                      </a:r>
                    </a:p>
                  </a:txBody>
                  <a:tcPr marL="36576" marR="36576" marT="24384" marB="243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453038"/>
                  </a:ext>
                </a:extLst>
              </a:tr>
              <a:tr h="333248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Inconsolata" panose="00000509000000000000" pitchFamily="49" charset="0"/>
                        </a:rPr>
                        <a:t>a4</a:t>
                      </a:r>
                    </a:p>
                  </a:txBody>
                  <a:tcPr marL="36576" marR="36576" marT="24384" marB="243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Inconsolata" panose="00000509000000000000" pitchFamily="49" charset="0"/>
                        </a:rPr>
                        <a:t>104</a:t>
                      </a:r>
                    </a:p>
                  </a:txBody>
                  <a:tcPr marL="36576" marR="36576" marT="24384" marB="243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5754835"/>
                  </a:ext>
                </a:extLst>
              </a:tr>
              <a:tr h="333248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Inconsolata" panose="00000509000000000000" pitchFamily="49" charset="0"/>
                        </a:rPr>
                        <a:t>a5</a:t>
                      </a:r>
                    </a:p>
                  </a:txBody>
                  <a:tcPr marL="36576" marR="36576" marT="24384" marB="243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Inconsolata" panose="00000509000000000000" pitchFamily="49" charset="0"/>
                        </a:rPr>
                        <a:t>105</a:t>
                      </a:r>
                    </a:p>
                  </a:txBody>
                  <a:tcPr marL="36576" marR="36576" marT="24384" marB="243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0983445"/>
                  </a:ext>
                </a:extLst>
              </a:tr>
            </a:tbl>
          </a:graphicData>
        </a:graphic>
      </p:graphicFrame>
      <p:sp>
        <p:nvSpPr>
          <p:cNvPr id="16" name="SQL Box">
            <a:extLst>
              <a:ext uri="{FF2B5EF4-FFF2-40B4-BE49-F238E27FC236}">
                <a16:creationId xmlns:a16="http://schemas.microsoft.com/office/drawing/2014/main" id="{ACCEB502-E08B-4EF5-8A77-1B861DF850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8509" y="4830295"/>
            <a:ext cx="3048000" cy="108952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646464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60960" rIns="60960">
            <a:spAutoFit/>
          </a:bodyPr>
          <a:lstStyle>
            <a:lvl1pPr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1pPr>
            <a:lvl2pPr marL="742950" indent="-285750"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2pPr>
            <a:lvl3pPr marL="1143000" indent="-228600"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3pPr>
            <a:lvl4pPr marL="1600200" indent="-228600"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4pPr>
            <a:lvl5pPr marL="2057400" indent="-228600"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9pPr>
          </a:lstStyle>
          <a:p>
            <a:pPr algn="ctr">
              <a:lnSpc>
                <a:spcPct val="90000"/>
              </a:lnSpc>
              <a:defRPr/>
            </a:pPr>
            <a:r>
              <a:rPr lang="en-US" sz="2400" u="none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DejaVu Sans Mono" pitchFamily="49" charset="0"/>
              </a:rPr>
              <a:t>(</a:t>
            </a:r>
            <a:r>
              <a:rPr lang="en-US" sz="2400" b="1" u="none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DejaVu Sans Mono" pitchFamily="49" charset="0"/>
              </a:rPr>
              <a:t>SELECT *</a:t>
            </a:r>
            <a:r>
              <a:rPr lang="en-US" sz="2400" u="none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DejaVu Sans Mono" pitchFamily="49" charset="0"/>
              </a:rPr>
              <a:t> </a:t>
            </a:r>
            <a:r>
              <a:rPr lang="en-US" sz="2400" b="1" u="none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DejaVu Sans Mono" pitchFamily="49" charset="0"/>
              </a:rPr>
              <a:t>FROM</a:t>
            </a:r>
            <a:r>
              <a:rPr lang="en-US" sz="2400" u="none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DejaVu Sans Mono" pitchFamily="49" charset="0"/>
              </a:rPr>
              <a:t> R)</a:t>
            </a:r>
          </a:p>
          <a:p>
            <a:pPr algn="ctr">
              <a:lnSpc>
                <a:spcPct val="90000"/>
              </a:lnSpc>
              <a:defRPr/>
            </a:pPr>
            <a:r>
              <a:rPr lang="en-US" sz="2400" b="1" u="none" dirty="0">
                <a:solidFill>
                  <a:schemeClr val="accent1"/>
                </a:solidFill>
                <a:latin typeface="Inconsolata" panose="00000509000000000000" pitchFamily="49" charset="0"/>
                <a:cs typeface="DejaVu Sans Mono" pitchFamily="49" charset="0"/>
              </a:rPr>
              <a:t>UNION</a:t>
            </a:r>
          </a:p>
          <a:p>
            <a:pPr algn="ctr">
              <a:lnSpc>
                <a:spcPct val="90000"/>
              </a:lnSpc>
              <a:defRPr/>
            </a:pPr>
            <a:r>
              <a:rPr lang="en-US" sz="2400" u="none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DejaVu Sans Mono" pitchFamily="49" charset="0"/>
              </a:rPr>
              <a:t>(</a:t>
            </a:r>
            <a:r>
              <a:rPr lang="en-US" sz="2400" b="1" u="none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DejaVu Sans Mono" pitchFamily="49" charset="0"/>
              </a:rPr>
              <a:t>SELECT</a:t>
            </a:r>
            <a:r>
              <a:rPr lang="en-US" sz="2400" u="none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DejaVu Sans Mono" pitchFamily="49" charset="0"/>
              </a:rPr>
              <a:t> </a:t>
            </a:r>
            <a:r>
              <a:rPr lang="en-US" sz="2400" b="1" u="none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DejaVu Sans Mono" pitchFamily="49" charset="0"/>
              </a:rPr>
              <a:t>*</a:t>
            </a:r>
            <a:r>
              <a:rPr lang="en-US" sz="2400" u="none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DejaVu Sans Mono" pitchFamily="49" charset="0"/>
              </a:rPr>
              <a:t> </a:t>
            </a:r>
            <a:r>
              <a:rPr lang="en-US" sz="2400" b="1" u="none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DejaVu Sans Mono" pitchFamily="49" charset="0"/>
              </a:rPr>
              <a:t>FROM</a:t>
            </a:r>
            <a:r>
              <a:rPr lang="en-US" sz="2400" u="none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DejaVu Sans Mono" pitchFamily="49" charset="0"/>
              </a:rPr>
              <a:t> S);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559425-1430-9ACA-94A7-3EA28EBAF426}"/>
              </a:ext>
            </a:extLst>
          </p:cNvPr>
          <p:cNvSpPr txBox="1">
            <a:spLocks/>
          </p:cNvSpPr>
          <p:nvPr/>
        </p:nvSpPr>
        <p:spPr>
          <a:xfrm>
            <a:off x="11704320" y="0"/>
            <a:ext cx="487680" cy="36512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60960" rIns="60960" bIns="6096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7DD1AB5-42BA-4E8A-BFEE-435884E16AAB}" type="slidenum">
              <a:rPr lang="en-US" sz="1600"/>
              <a:pPr/>
              <a:t>35</a:t>
            </a:fld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93272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92ACDA7-CB08-4F1D-8E09-AD57F7DB0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Relational Algebra: Intersection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EE627EB-6AAB-4648-8FA8-3C4BC55EAD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Generate a relation that contains only the tuples that appear in both of the input relations.</a:t>
            </a:r>
          </a:p>
          <a:p>
            <a:endParaRPr lang="en-US" sz="1600" dirty="0"/>
          </a:p>
          <a:p>
            <a:r>
              <a:rPr lang="en-US" b="1" dirty="0"/>
              <a:t>Syntax:</a:t>
            </a:r>
            <a:r>
              <a:rPr lang="en-US" dirty="0"/>
              <a:t> </a:t>
            </a:r>
            <a:r>
              <a:rPr lang="en-US" b="1" dirty="0">
                <a:solidFill>
                  <a:schemeClr val="accent1"/>
                </a:solidFill>
                <a:latin typeface="Inconsolata" panose="00000509000000000000" pitchFamily="49" charset="0"/>
              </a:rPr>
              <a:t>(R ∩ S)</a:t>
            </a:r>
          </a:p>
          <a:p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45617C5-4C31-46D7-96F2-D6AC02B7AAB4}"/>
              </a:ext>
            </a:extLst>
          </p:cNvPr>
          <p:cNvSpPr txBox="1"/>
          <p:nvPr/>
        </p:nvSpPr>
        <p:spPr>
          <a:xfrm>
            <a:off x="9017997" y="3449812"/>
            <a:ext cx="1165383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1"/>
                </a:solidFill>
                <a:latin typeface="Inconsolata" panose="00000509000000000000" pitchFamily="49" charset="0"/>
              </a:rPr>
              <a:t>(R ∩ S)</a:t>
            </a:r>
          </a:p>
        </p:txBody>
      </p: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5E074036-D0D5-486C-8BFB-A032C24A78F1}"/>
              </a:ext>
            </a:extLst>
          </p:cNvPr>
          <p:cNvGraphicFramePr>
            <a:graphicFrameLocks noGrp="1"/>
          </p:cNvGraphicFramePr>
          <p:nvPr/>
        </p:nvGraphicFramePr>
        <p:xfrm>
          <a:off x="8869168" y="3839464"/>
          <a:ext cx="1463040" cy="676656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3789622283"/>
                    </a:ext>
                  </a:extLst>
                </a:gridCol>
              </a:tblGrid>
              <a:tr h="333248">
                <a:tc>
                  <a:txBody>
                    <a:bodyPr/>
                    <a:lstStyle/>
                    <a:p>
                      <a:r>
                        <a:rPr lang="en-US" sz="1900" dirty="0" err="1">
                          <a:latin typeface="Inconsolata" panose="00000509000000000000" pitchFamily="49" charset="0"/>
                        </a:rPr>
                        <a:t>a_id</a:t>
                      </a:r>
                      <a:endParaRPr lang="en-US" sz="1900" dirty="0">
                        <a:latin typeface="Inconsolata" panose="00000509000000000000" pitchFamily="49" charset="0"/>
                      </a:endParaRPr>
                    </a:p>
                  </a:txBody>
                  <a:tcPr marL="36576" marR="36576" marT="24384" marB="243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 err="1">
                          <a:latin typeface="Inconsolata" panose="00000509000000000000" pitchFamily="49" charset="0"/>
                        </a:rPr>
                        <a:t>b_id</a:t>
                      </a:r>
                      <a:endParaRPr lang="en-US" sz="1900" dirty="0">
                        <a:latin typeface="Inconsolata" panose="00000509000000000000" pitchFamily="49" charset="0"/>
                      </a:endParaRPr>
                    </a:p>
                  </a:txBody>
                  <a:tcPr marL="36576" marR="36576" marT="24384" marB="243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3248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Inconsolata" panose="00000509000000000000" pitchFamily="49" charset="0"/>
                        </a:rPr>
                        <a:t>a3</a:t>
                      </a:r>
                    </a:p>
                  </a:txBody>
                  <a:tcPr marL="36576" marR="36576" marT="24384" marB="243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Inconsolata" panose="00000509000000000000" pitchFamily="49" charset="0"/>
                        </a:rPr>
                        <a:t>103</a:t>
                      </a:r>
                    </a:p>
                  </a:txBody>
                  <a:tcPr marL="36576" marR="36576" marT="24384" marB="243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453038"/>
                  </a:ext>
                </a:extLst>
              </a:tr>
            </a:tbl>
          </a:graphicData>
        </a:graphic>
      </p:graphicFrame>
      <p:sp>
        <p:nvSpPr>
          <p:cNvPr id="21" name="SQL Box">
            <a:extLst>
              <a:ext uri="{FF2B5EF4-FFF2-40B4-BE49-F238E27FC236}">
                <a16:creationId xmlns:a16="http://schemas.microsoft.com/office/drawing/2014/main" id="{609032D7-42A8-4B95-A917-4834893D78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8509" y="4830295"/>
            <a:ext cx="3048000" cy="108952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646464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60960" rIns="60960">
            <a:spAutoFit/>
          </a:bodyPr>
          <a:lstStyle>
            <a:lvl1pPr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1pPr>
            <a:lvl2pPr marL="742950" indent="-285750"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2pPr>
            <a:lvl3pPr marL="1143000" indent="-228600"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3pPr>
            <a:lvl4pPr marL="1600200" indent="-228600"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4pPr>
            <a:lvl5pPr marL="2057400" indent="-228600"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9pPr>
          </a:lstStyle>
          <a:p>
            <a:pPr algn="ctr">
              <a:lnSpc>
                <a:spcPct val="90000"/>
              </a:lnSpc>
              <a:defRPr/>
            </a:pPr>
            <a:r>
              <a:rPr lang="en-US" sz="2400" u="none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DejaVu Sans Mono" pitchFamily="49" charset="0"/>
              </a:rPr>
              <a:t>(</a:t>
            </a:r>
            <a:r>
              <a:rPr lang="en-US" sz="2400" b="1" u="none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DejaVu Sans Mono" pitchFamily="49" charset="0"/>
              </a:rPr>
              <a:t>SELECT *</a:t>
            </a:r>
            <a:r>
              <a:rPr lang="en-US" sz="2400" u="none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DejaVu Sans Mono" pitchFamily="49" charset="0"/>
              </a:rPr>
              <a:t> </a:t>
            </a:r>
            <a:r>
              <a:rPr lang="en-US" sz="2400" b="1" u="none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DejaVu Sans Mono" pitchFamily="49" charset="0"/>
              </a:rPr>
              <a:t>FROM</a:t>
            </a:r>
            <a:r>
              <a:rPr lang="en-US" sz="2400" u="none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DejaVu Sans Mono" pitchFamily="49" charset="0"/>
              </a:rPr>
              <a:t> R)</a:t>
            </a:r>
          </a:p>
          <a:p>
            <a:pPr algn="ctr">
              <a:lnSpc>
                <a:spcPct val="90000"/>
              </a:lnSpc>
              <a:defRPr/>
            </a:pPr>
            <a:r>
              <a:rPr lang="en-US" sz="2400" b="1" u="none" dirty="0">
                <a:solidFill>
                  <a:schemeClr val="accent1"/>
                </a:solidFill>
                <a:latin typeface="Inconsolata" panose="00000509000000000000" pitchFamily="49" charset="0"/>
                <a:cs typeface="DejaVu Sans Mono" pitchFamily="49" charset="0"/>
              </a:rPr>
              <a:t>INTERSECT</a:t>
            </a:r>
          </a:p>
          <a:p>
            <a:pPr algn="ctr">
              <a:lnSpc>
                <a:spcPct val="90000"/>
              </a:lnSpc>
              <a:defRPr/>
            </a:pPr>
            <a:r>
              <a:rPr lang="en-US" sz="2400" u="none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DejaVu Sans Mono" pitchFamily="49" charset="0"/>
              </a:rPr>
              <a:t>(</a:t>
            </a:r>
            <a:r>
              <a:rPr lang="en-US" sz="2400" b="1" u="none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DejaVu Sans Mono" pitchFamily="49" charset="0"/>
              </a:rPr>
              <a:t>SELECT</a:t>
            </a:r>
            <a:r>
              <a:rPr lang="en-US" sz="2400" u="none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DejaVu Sans Mono" pitchFamily="49" charset="0"/>
              </a:rPr>
              <a:t> </a:t>
            </a:r>
            <a:r>
              <a:rPr lang="en-US" sz="2400" b="1" u="none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DejaVu Sans Mono" pitchFamily="49" charset="0"/>
              </a:rPr>
              <a:t>*</a:t>
            </a:r>
            <a:r>
              <a:rPr lang="en-US" sz="2400" u="none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DejaVu Sans Mono" pitchFamily="49" charset="0"/>
              </a:rPr>
              <a:t> </a:t>
            </a:r>
            <a:r>
              <a:rPr lang="en-US" sz="2400" b="1" u="none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DejaVu Sans Mono" pitchFamily="49" charset="0"/>
              </a:rPr>
              <a:t>FROM</a:t>
            </a:r>
            <a:r>
              <a:rPr lang="en-US" sz="2400" u="none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DejaVu Sans Mono" pitchFamily="49" charset="0"/>
              </a:rPr>
              <a:t> S);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E1FE45-1517-1573-70C0-475C24DAD2CD}"/>
              </a:ext>
            </a:extLst>
          </p:cNvPr>
          <p:cNvSpPr txBox="1">
            <a:spLocks/>
          </p:cNvSpPr>
          <p:nvPr/>
        </p:nvSpPr>
        <p:spPr>
          <a:xfrm>
            <a:off x="11704320" y="0"/>
            <a:ext cx="487680" cy="36512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60960" rIns="60960" bIns="6096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7DD1AB5-42BA-4E8A-BFEE-435884E16AAB}" type="slidenum">
              <a:rPr lang="en-US" sz="1600"/>
              <a:pPr/>
              <a:t>36</a:t>
            </a:fld>
            <a:endParaRPr lang="en-US" sz="1600" dirty="0"/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9C40CCF6-5374-D852-07A6-EE772B2E10C0}"/>
              </a:ext>
            </a:extLst>
          </p:cNvPr>
          <p:cNvGraphicFramePr>
            <a:graphicFrameLocks noGrp="1"/>
          </p:cNvGraphicFramePr>
          <p:nvPr/>
        </p:nvGraphicFramePr>
        <p:xfrm>
          <a:off x="7662647" y="1755140"/>
          <a:ext cx="1463040" cy="1353312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3789622283"/>
                    </a:ext>
                  </a:extLst>
                </a:gridCol>
              </a:tblGrid>
              <a:tr h="333248">
                <a:tc>
                  <a:txBody>
                    <a:bodyPr/>
                    <a:lstStyle/>
                    <a:p>
                      <a:r>
                        <a:rPr lang="en-US" sz="1900" dirty="0" err="1">
                          <a:latin typeface="Inconsolata" panose="00000509000000000000" pitchFamily="49" charset="0"/>
                        </a:rPr>
                        <a:t>a_id</a:t>
                      </a:r>
                      <a:endParaRPr lang="en-US" sz="1900" dirty="0">
                        <a:latin typeface="Inconsolata" panose="00000509000000000000" pitchFamily="49" charset="0"/>
                      </a:endParaRPr>
                    </a:p>
                  </a:txBody>
                  <a:tcPr marL="36576" marR="36576" marT="24384" marB="243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 err="1">
                          <a:latin typeface="Inconsolata" panose="00000509000000000000" pitchFamily="49" charset="0"/>
                        </a:rPr>
                        <a:t>b_id</a:t>
                      </a:r>
                      <a:endParaRPr lang="en-US" sz="1900" dirty="0">
                        <a:latin typeface="Inconsolata" panose="00000509000000000000" pitchFamily="49" charset="0"/>
                      </a:endParaRPr>
                    </a:p>
                  </a:txBody>
                  <a:tcPr marL="36576" marR="36576" marT="24384" marB="243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3248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Inconsolata" panose="00000509000000000000" pitchFamily="49" charset="0"/>
                        </a:rPr>
                        <a:t>a1</a:t>
                      </a:r>
                    </a:p>
                  </a:txBody>
                  <a:tcPr marL="36576" marR="36576" marT="24384" marB="243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Inconsolata" panose="00000509000000000000" pitchFamily="49" charset="0"/>
                        </a:rPr>
                        <a:t>101</a:t>
                      </a:r>
                    </a:p>
                  </a:txBody>
                  <a:tcPr marL="36576" marR="36576" marT="24384" marB="243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3248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Inconsolata" panose="00000509000000000000" pitchFamily="49" charset="0"/>
                        </a:rPr>
                        <a:t>a2</a:t>
                      </a:r>
                    </a:p>
                  </a:txBody>
                  <a:tcPr marL="36576" marR="36576" marT="24384" marB="243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Inconsolata" panose="00000509000000000000" pitchFamily="49" charset="0"/>
                        </a:rPr>
                        <a:t>102</a:t>
                      </a:r>
                    </a:p>
                  </a:txBody>
                  <a:tcPr marL="36576" marR="36576" marT="24384" marB="243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3248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Inconsolata" panose="00000509000000000000" pitchFamily="49" charset="0"/>
                        </a:rPr>
                        <a:t>a3</a:t>
                      </a:r>
                    </a:p>
                  </a:txBody>
                  <a:tcPr marL="36576" marR="36576" marT="24384" marB="243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Inconsolata" panose="00000509000000000000" pitchFamily="49" charset="0"/>
                        </a:rPr>
                        <a:t>103</a:t>
                      </a:r>
                    </a:p>
                  </a:txBody>
                  <a:tcPr marL="36576" marR="36576" marT="24384" marB="243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453038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F434C55E-F50D-6479-26CD-5F943BED6619}"/>
              </a:ext>
            </a:extLst>
          </p:cNvPr>
          <p:cNvSpPr txBox="1"/>
          <p:nvPr/>
        </p:nvSpPr>
        <p:spPr>
          <a:xfrm>
            <a:off x="7479928" y="1365488"/>
            <a:ext cx="1923604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1"/>
                </a:solidFill>
                <a:latin typeface="Inconsolata" panose="00000509000000000000" pitchFamily="49" charset="0"/>
              </a:rPr>
              <a:t>R(</a:t>
            </a:r>
            <a:r>
              <a:rPr lang="en-US" sz="2400" b="1" dirty="0" err="1">
                <a:solidFill>
                  <a:schemeClr val="accent1"/>
                </a:solidFill>
                <a:latin typeface="Inconsolata" panose="00000509000000000000" pitchFamily="49" charset="0"/>
              </a:rPr>
              <a:t>a_id,b_id</a:t>
            </a:r>
            <a:r>
              <a:rPr lang="en-US" sz="2400" b="1" dirty="0">
                <a:solidFill>
                  <a:schemeClr val="accent1"/>
                </a:solidFill>
                <a:latin typeface="Inconsolata" panose="00000509000000000000" pitchFamily="49" charset="0"/>
              </a:rPr>
              <a:t>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BB4D67F-34DE-6D12-81DA-63DEB838CA48}"/>
              </a:ext>
            </a:extLst>
          </p:cNvPr>
          <p:cNvSpPr txBox="1"/>
          <p:nvPr/>
        </p:nvSpPr>
        <p:spPr>
          <a:xfrm>
            <a:off x="9845408" y="1365488"/>
            <a:ext cx="1923604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algn="ctr">
              <a:defRPr b="1">
                <a:solidFill>
                  <a:schemeClr val="accent2"/>
                </a:solidFill>
                <a:latin typeface="Inconsolata" panose="00000509000000000000" pitchFamily="49" charset="0"/>
              </a:defRPr>
            </a:lvl1pPr>
          </a:lstStyle>
          <a:p>
            <a:r>
              <a:rPr lang="en-US" sz="2400" dirty="0">
                <a:solidFill>
                  <a:schemeClr val="accent1"/>
                </a:solidFill>
              </a:rPr>
              <a:t>S(</a:t>
            </a:r>
            <a:r>
              <a:rPr lang="en-US" sz="2400" dirty="0" err="1">
                <a:solidFill>
                  <a:schemeClr val="accent1"/>
                </a:solidFill>
              </a:rPr>
              <a:t>a_id,b_id</a:t>
            </a:r>
            <a:r>
              <a:rPr lang="en-US" sz="2400" dirty="0">
                <a:solidFill>
                  <a:schemeClr val="accent1"/>
                </a:solidFill>
              </a:rPr>
              <a:t>)</a:t>
            </a:r>
          </a:p>
        </p:txBody>
      </p: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D504E389-CBF4-6220-1B4B-011B83B075EF}"/>
              </a:ext>
            </a:extLst>
          </p:cNvPr>
          <p:cNvGraphicFramePr>
            <a:graphicFrameLocks noGrp="1"/>
          </p:cNvGraphicFramePr>
          <p:nvPr/>
        </p:nvGraphicFramePr>
        <p:xfrm>
          <a:off x="10075689" y="1755140"/>
          <a:ext cx="1463040" cy="1353312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3789622283"/>
                    </a:ext>
                  </a:extLst>
                </a:gridCol>
              </a:tblGrid>
              <a:tr h="333248">
                <a:tc>
                  <a:txBody>
                    <a:bodyPr/>
                    <a:lstStyle/>
                    <a:p>
                      <a:r>
                        <a:rPr lang="en-US" sz="1900" dirty="0" err="1">
                          <a:latin typeface="Inconsolata" panose="00000509000000000000" pitchFamily="49" charset="0"/>
                        </a:rPr>
                        <a:t>a_id</a:t>
                      </a:r>
                      <a:endParaRPr lang="en-US" sz="1900" dirty="0">
                        <a:latin typeface="Inconsolata" panose="00000509000000000000" pitchFamily="49" charset="0"/>
                      </a:endParaRPr>
                    </a:p>
                  </a:txBody>
                  <a:tcPr marL="36576" marR="36576" marT="24384" marB="243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 err="1">
                          <a:latin typeface="Inconsolata" panose="00000509000000000000" pitchFamily="49" charset="0"/>
                        </a:rPr>
                        <a:t>b_id</a:t>
                      </a:r>
                      <a:endParaRPr lang="en-US" sz="1900" dirty="0">
                        <a:latin typeface="Inconsolata" panose="00000509000000000000" pitchFamily="49" charset="0"/>
                      </a:endParaRPr>
                    </a:p>
                  </a:txBody>
                  <a:tcPr marL="36576" marR="36576" marT="24384" marB="243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3248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Inconsolata" panose="00000509000000000000" pitchFamily="49" charset="0"/>
                        </a:rPr>
                        <a:t>a3</a:t>
                      </a:r>
                    </a:p>
                  </a:txBody>
                  <a:tcPr marL="36576" marR="36576" marT="24384" marB="243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Inconsolata" panose="00000509000000000000" pitchFamily="49" charset="0"/>
                        </a:rPr>
                        <a:t>103</a:t>
                      </a:r>
                    </a:p>
                  </a:txBody>
                  <a:tcPr marL="36576" marR="36576" marT="24384" marB="243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3248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Inconsolata" panose="00000509000000000000" pitchFamily="49" charset="0"/>
                        </a:rPr>
                        <a:t>a4</a:t>
                      </a:r>
                    </a:p>
                  </a:txBody>
                  <a:tcPr marL="36576" marR="36576" marT="24384" marB="243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Inconsolata" panose="00000509000000000000" pitchFamily="49" charset="0"/>
                        </a:rPr>
                        <a:t>104</a:t>
                      </a:r>
                    </a:p>
                  </a:txBody>
                  <a:tcPr marL="36576" marR="36576" marT="24384" marB="243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3248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Inconsolata" panose="00000509000000000000" pitchFamily="49" charset="0"/>
                        </a:rPr>
                        <a:t>a5</a:t>
                      </a:r>
                    </a:p>
                  </a:txBody>
                  <a:tcPr marL="36576" marR="36576" marT="24384" marB="243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Inconsolata" panose="00000509000000000000" pitchFamily="49" charset="0"/>
                        </a:rPr>
                        <a:t>105</a:t>
                      </a:r>
                    </a:p>
                  </a:txBody>
                  <a:tcPr marL="36576" marR="36576" marT="24384" marB="243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4530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3349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1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92ACDA7-CB08-4F1D-8E09-AD57F7DB0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Relational Algebra: Difference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EE627EB-6AAB-4648-8FA8-3C4BC55EAD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Generate a relation that contains only the tuples that appear in the first and not the second of the input relations.</a:t>
            </a:r>
          </a:p>
          <a:p>
            <a:endParaRPr lang="en-US" sz="1600" dirty="0"/>
          </a:p>
          <a:p>
            <a:r>
              <a:rPr lang="en-US" b="1" dirty="0"/>
              <a:t>Syntax:</a:t>
            </a:r>
            <a:r>
              <a:rPr lang="en-US" dirty="0"/>
              <a:t> </a:t>
            </a:r>
            <a:r>
              <a:rPr lang="en-US" b="1" dirty="0">
                <a:solidFill>
                  <a:schemeClr val="accent1"/>
                </a:solidFill>
                <a:latin typeface="Inconsolata" panose="00000509000000000000" pitchFamily="49" charset="0"/>
              </a:rPr>
              <a:t>(R – S)</a:t>
            </a:r>
          </a:p>
          <a:p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AD9E11A-4DE2-4C2B-86B1-4EA7BCE4A4D9}"/>
              </a:ext>
            </a:extLst>
          </p:cNvPr>
          <p:cNvSpPr txBox="1"/>
          <p:nvPr/>
        </p:nvSpPr>
        <p:spPr>
          <a:xfrm>
            <a:off x="9046049" y="3449812"/>
            <a:ext cx="1109278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1"/>
                </a:solidFill>
                <a:latin typeface="Inconsolata" panose="00000509000000000000" pitchFamily="49" charset="0"/>
              </a:rPr>
              <a:t>(R – S)</a:t>
            </a:r>
          </a:p>
        </p:txBody>
      </p: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228D5C63-896F-4E73-BE58-885341839E70}"/>
              </a:ext>
            </a:extLst>
          </p:cNvPr>
          <p:cNvGraphicFramePr>
            <a:graphicFrameLocks noGrp="1"/>
          </p:cNvGraphicFramePr>
          <p:nvPr/>
        </p:nvGraphicFramePr>
        <p:xfrm>
          <a:off x="8869168" y="3839464"/>
          <a:ext cx="1463040" cy="1014984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3789622283"/>
                    </a:ext>
                  </a:extLst>
                </a:gridCol>
              </a:tblGrid>
              <a:tr h="333248">
                <a:tc>
                  <a:txBody>
                    <a:bodyPr/>
                    <a:lstStyle/>
                    <a:p>
                      <a:r>
                        <a:rPr lang="en-US" sz="1900" dirty="0" err="1">
                          <a:latin typeface="Inconsolata" panose="00000509000000000000" pitchFamily="49" charset="0"/>
                        </a:rPr>
                        <a:t>a_id</a:t>
                      </a:r>
                      <a:endParaRPr lang="en-US" sz="1900" dirty="0">
                        <a:latin typeface="Inconsolata" panose="00000509000000000000" pitchFamily="49" charset="0"/>
                      </a:endParaRPr>
                    </a:p>
                  </a:txBody>
                  <a:tcPr marL="36576" marR="36576" marT="24384" marB="243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 err="1">
                          <a:latin typeface="Inconsolata" panose="00000509000000000000" pitchFamily="49" charset="0"/>
                        </a:rPr>
                        <a:t>b_id</a:t>
                      </a:r>
                      <a:endParaRPr lang="en-US" sz="1900" dirty="0">
                        <a:latin typeface="Inconsolata" panose="00000509000000000000" pitchFamily="49" charset="0"/>
                      </a:endParaRPr>
                    </a:p>
                  </a:txBody>
                  <a:tcPr marL="36576" marR="36576" marT="24384" marB="243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3248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Inconsolata" panose="00000509000000000000" pitchFamily="49" charset="0"/>
                        </a:rPr>
                        <a:t>a1</a:t>
                      </a:r>
                    </a:p>
                  </a:txBody>
                  <a:tcPr marL="36576" marR="36576" marT="24384" marB="243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Inconsolata" panose="00000509000000000000" pitchFamily="49" charset="0"/>
                        </a:rPr>
                        <a:t>101</a:t>
                      </a:r>
                    </a:p>
                  </a:txBody>
                  <a:tcPr marL="36576" marR="36576" marT="24384" marB="243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453038"/>
                  </a:ext>
                </a:extLst>
              </a:tr>
              <a:tr h="333248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Inconsolata" panose="00000509000000000000" pitchFamily="49" charset="0"/>
                        </a:rPr>
                        <a:t>a2</a:t>
                      </a:r>
                    </a:p>
                  </a:txBody>
                  <a:tcPr marL="36576" marR="36576" marT="24384" marB="243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Inconsolata" panose="00000509000000000000" pitchFamily="49" charset="0"/>
                        </a:rPr>
                        <a:t>102</a:t>
                      </a:r>
                    </a:p>
                  </a:txBody>
                  <a:tcPr marL="36576" marR="36576" marT="24384" marB="243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4005466"/>
                  </a:ext>
                </a:extLst>
              </a:tr>
            </a:tbl>
          </a:graphicData>
        </a:graphic>
      </p:graphicFrame>
      <p:sp>
        <p:nvSpPr>
          <p:cNvPr id="22" name="SQL Box">
            <a:extLst>
              <a:ext uri="{FF2B5EF4-FFF2-40B4-BE49-F238E27FC236}">
                <a16:creationId xmlns:a16="http://schemas.microsoft.com/office/drawing/2014/main" id="{11A2957A-90D6-4936-A8C9-AF7D94132E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8509" y="4830295"/>
            <a:ext cx="3048000" cy="108952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646464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60960" rIns="60960">
            <a:spAutoFit/>
          </a:bodyPr>
          <a:lstStyle>
            <a:lvl1pPr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1pPr>
            <a:lvl2pPr marL="742950" indent="-285750"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2pPr>
            <a:lvl3pPr marL="1143000" indent="-228600"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3pPr>
            <a:lvl4pPr marL="1600200" indent="-228600"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4pPr>
            <a:lvl5pPr marL="2057400" indent="-228600"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9pPr>
          </a:lstStyle>
          <a:p>
            <a:pPr algn="ctr">
              <a:lnSpc>
                <a:spcPct val="90000"/>
              </a:lnSpc>
              <a:defRPr/>
            </a:pPr>
            <a:r>
              <a:rPr lang="en-US" sz="2400" u="none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DejaVu Sans Mono" pitchFamily="49" charset="0"/>
              </a:rPr>
              <a:t>(</a:t>
            </a:r>
            <a:r>
              <a:rPr lang="en-US" sz="2400" b="1" u="none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DejaVu Sans Mono" pitchFamily="49" charset="0"/>
              </a:rPr>
              <a:t>SELECT *</a:t>
            </a:r>
            <a:r>
              <a:rPr lang="en-US" sz="2400" u="none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DejaVu Sans Mono" pitchFamily="49" charset="0"/>
              </a:rPr>
              <a:t> </a:t>
            </a:r>
            <a:r>
              <a:rPr lang="en-US" sz="2400" b="1" u="none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DejaVu Sans Mono" pitchFamily="49" charset="0"/>
              </a:rPr>
              <a:t>FROM</a:t>
            </a:r>
            <a:r>
              <a:rPr lang="en-US" sz="2400" u="none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DejaVu Sans Mono" pitchFamily="49" charset="0"/>
              </a:rPr>
              <a:t> R)</a:t>
            </a:r>
          </a:p>
          <a:p>
            <a:pPr algn="ctr">
              <a:lnSpc>
                <a:spcPct val="90000"/>
              </a:lnSpc>
              <a:defRPr/>
            </a:pPr>
            <a:r>
              <a:rPr lang="en-US" sz="2400" b="1" u="none" dirty="0">
                <a:solidFill>
                  <a:schemeClr val="accent1"/>
                </a:solidFill>
                <a:latin typeface="Inconsolata" panose="00000509000000000000" pitchFamily="49" charset="0"/>
                <a:cs typeface="DejaVu Sans Mono" pitchFamily="49" charset="0"/>
              </a:rPr>
              <a:t>EXCEPT</a:t>
            </a:r>
          </a:p>
          <a:p>
            <a:pPr algn="ctr">
              <a:lnSpc>
                <a:spcPct val="90000"/>
              </a:lnSpc>
              <a:defRPr/>
            </a:pPr>
            <a:r>
              <a:rPr lang="en-US" sz="2400" u="none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DejaVu Sans Mono" pitchFamily="49" charset="0"/>
              </a:rPr>
              <a:t>(</a:t>
            </a:r>
            <a:r>
              <a:rPr lang="en-US" sz="2400" b="1" u="none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DejaVu Sans Mono" pitchFamily="49" charset="0"/>
              </a:rPr>
              <a:t>SELECT</a:t>
            </a:r>
            <a:r>
              <a:rPr lang="en-US" sz="2400" u="none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DejaVu Sans Mono" pitchFamily="49" charset="0"/>
              </a:rPr>
              <a:t> </a:t>
            </a:r>
            <a:r>
              <a:rPr lang="en-US" sz="2400" b="1" u="none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DejaVu Sans Mono" pitchFamily="49" charset="0"/>
              </a:rPr>
              <a:t>*</a:t>
            </a:r>
            <a:r>
              <a:rPr lang="en-US" sz="2400" u="none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DejaVu Sans Mono" pitchFamily="49" charset="0"/>
              </a:rPr>
              <a:t> </a:t>
            </a:r>
            <a:r>
              <a:rPr lang="en-US" sz="2400" b="1" u="none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DejaVu Sans Mono" pitchFamily="49" charset="0"/>
              </a:rPr>
              <a:t>FROM</a:t>
            </a:r>
            <a:r>
              <a:rPr lang="en-US" sz="2400" u="none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DejaVu Sans Mono" pitchFamily="49" charset="0"/>
              </a:rPr>
              <a:t> S);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5E08B7-281E-33D1-7849-3B56C087A092}"/>
              </a:ext>
            </a:extLst>
          </p:cNvPr>
          <p:cNvSpPr txBox="1">
            <a:spLocks/>
          </p:cNvSpPr>
          <p:nvPr/>
        </p:nvSpPr>
        <p:spPr>
          <a:xfrm>
            <a:off x="11704320" y="0"/>
            <a:ext cx="487680" cy="36512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60960" rIns="60960" bIns="6096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7DD1AB5-42BA-4E8A-BFEE-435884E16AAB}" type="slidenum">
              <a:rPr lang="en-US" sz="1600"/>
              <a:pPr/>
              <a:t>37</a:t>
            </a:fld>
            <a:endParaRPr lang="en-US" sz="1600" dirty="0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7D932BE9-1CE3-C240-D5A6-4FA822D1346A}"/>
              </a:ext>
            </a:extLst>
          </p:cNvPr>
          <p:cNvGraphicFramePr>
            <a:graphicFrameLocks noGrp="1"/>
          </p:cNvGraphicFramePr>
          <p:nvPr/>
        </p:nvGraphicFramePr>
        <p:xfrm>
          <a:off x="7662647" y="1755140"/>
          <a:ext cx="1463040" cy="1353312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3789622283"/>
                    </a:ext>
                  </a:extLst>
                </a:gridCol>
              </a:tblGrid>
              <a:tr h="333248">
                <a:tc>
                  <a:txBody>
                    <a:bodyPr/>
                    <a:lstStyle/>
                    <a:p>
                      <a:r>
                        <a:rPr lang="en-US" sz="1900" dirty="0" err="1">
                          <a:latin typeface="Inconsolata" panose="00000509000000000000" pitchFamily="49" charset="0"/>
                        </a:rPr>
                        <a:t>a_id</a:t>
                      </a:r>
                      <a:endParaRPr lang="en-US" sz="1900" dirty="0">
                        <a:latin typeface="Inconsolata" panose="00000509000000000000" pitchFamily="49" charset="0"/>
                      </a:endParaRPr>
                    </a:p>
                  </a:txBody>
                  <a:tcPr marL="36576" marR="36576" marT="24384" marB="243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 err="1">
                          <a:latin typeface="Inconsolata" panose="00000509000000000000" pitchFamily="49" charset="0"/>
                        </a:rPr>
                        <a:t>b_id</a:t>
                      </a:r>
                      <a:endParaRPr lang="en-US" sz="1900" dirty="0">
                        <a:latin typeface="Inconsolata" panose="00000509000000000000" pitchFamily="49" charset="0"/>
                      </a:endParaRPr>
                    </a:p>
                  </a:txBody>
                  <a:tcPr marL="36576" marR="36576" marT="24384" marB="243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3248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Inconsolata" panose="00000509000000000000" pitchFamily="49" charset="0"/>
                        </a:rPr>
                        <a:t>a1</a:t>
                      </a:r>
                    </a:p>
                  </a:txBody>
                  <a:tcPr marL="36576" marR="36576" marT="24384" marB="243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Inconsolata" panose="00000509000000000000" pitchFamily="49" charset="0"/>
                        </a:rPr>
                        <a:t>101</a:t>
                      </a:r>
                    </a:p>
                  </a:txBody>
                  <a:tcPr marL="36576" marR="36576" marT="24384" marB="243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3248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Inconsolata" panose="00000509000000000000" pitchFamily="49" charset="0"/>
                        </a:rPr>
                        <a:t>a2</a:t>
                      </a:r>
                    </a:p>
                  </a:txBody>
                  <a:tcPr marL="36576" marR="36576" marT="24384" marB="243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Inconsolata" panose="00000509000000000000" pitchFamily="49" charset="0"/>
                        </a:rPr>
                        <a:t>102</a:t>
                      </a:r>
                    </a:p>
                  </a:txBody>
                  <a:tcPr marL="36576" marR="36576" marT="24384" marB="243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3248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Inconsolata" panose="00000509000000000000" pitchFamily="49" charset="0"/>
                        </a:rPr>
                        <a:t>a3</a:t>
                      </a:r>
                    </a:p>
                  </a:txBody>
                  <a:tcPr marL="36576" marR="36576" marT="24384" marB="243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Inconsolata" panose="00000509000000000000" pitchFamily="49" charset="0"/>
                        </a:rPr>
                        <a:t>103</a:t>
                      </a:r>
                    </a:p>
                  </a:txBody>
                  <a:tcPr marL="36576" marR="36576" marT="24384" marB="243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453038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A1BF0CB8-4168-7E3A-E096-67EFC82CEB95}"/>
              </a:ext>
            </a:extLst>
          </p:cNvPr>
          <p:cNvSpPr txBox="1"/>
          <p:nvPr/>
        </p:nvSpPr>
        <p:spPr>
          <a:xfrm>
            <a:off x="7479928" y="1365488"/>
            <a:ext cx="1923604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1"/>
                </a:solidFill>
                <a:latin typeface="Inconsolata" panose="00000509000000000000" pitchFamily="49" charset="0"/>
              </a:rPr>
              <a:t>R(</a:t>
            </a:r>
            <a:r>
              <a:rPr lang="en-US" sz="2400" b="1" dirty="0" err="1">
                <a:solidFill>
                  <a:schemeClr val="accent1"/>
                </a:solidFill>
                <a:latin typeface="Inconsolata" panose="00000509000000000000" pitchFamily="49" charset="0"/>
              </a:rPr>
              <a:t>a_id,b_id</a:t>
            </a:r>
            <a:r>
              <a:rPr lang="en-US" sz="2400" b="1" dirty="0">
                <a:solidFill>
                  <a:schemeClr val="accent1"/>
                </a:solidFill>
                <a:latin typeface="Inconsolata" panose="00000509000000000000" pitchFamily="49" charset="0"/>
              </a:rPr>
              <a:t>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D5D54D3-9226-97A0-B605-B86E72300EA6}"/>
              </a:ext>
            </a:extLst>
          </p:cNvPr>
          <p:cNvSpPr txBox="1"/>
          <p:nvPr/>
        </p:nvSpPr>
        <p:spPr>
          <a:xfrm>
            <a:off x="9845408" y="1365488"/>
            <a:ext cx="1923604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algn="ctr">
              <a:defRPr b="1">
                <a:solidFill>
                  <a:schemeClr val="accent2"/>
                </a:solidFill>
                <a:latin typeface="Inconsolata" panose="00000509000000000000" pitchFamily="49" charset="0"/>
              </a:defRPr>
            </a:lvl1pPr>
          </a:lstStyle>
          <a:p>
            <a:r>
              <a:rPr lang="en-US" sz="2400" dirty="0">
                <a:solidFill>
                  <a:schemeClr val="accent1"/>
                </a:solidFill>
              </a:rPr>
              <a:t>S(</a:t>
            </a:r>
            <a:r>
              <a:rPr lang="en-US" sz="2400" dirty="0" err="1">
                <a:solidFill>
                  <a:schemeClr val="accent1"/>
                </a:solidFill>
              </a:rPr>
              <a:t>a_id,b_id</a:t>
            </a:r>
            <a:r>
              <a:rPr lang="en-US" sz="2400" dirty="0">
                <a:solidFill>
                  <a:schemeClr val="accent1"/>
                </a:solidFill>
              </a:rPr>
              <a:t>)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3D9F500F-2351-5993-EE26-EF7A5294B10C}"/>
              </a:ext>
            </a:extLst>
          </p:cNvPr>
          <p:cNvGraphicFramePr>
            <a:graphicFrameLocks noGrp="1"/>
          </p:cNvGraphicFramePr>
          <p:nvPr/>
        </p:nvGraphicFramePr>
        <p:xfrm>
          <a:off x="10075689" y="1755140"/>
          <a:ext cx="1463040" cy="1353312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3789622283"/>
                    </a:ext>
                  </a:extLst>
                </a:gridCol>
              </a:tblGrid>
              <a:tr h="333248">
                <a:tc>
                  <a:txBody>
                    <a:bodyPr/>
                    <a:lstStyle/>
                    <a:p>
                      <a:r>
                        <a:rPr lang="en-US" sz="1900" dirty="0" err="1">
                          <a:latin typeface="Inconsolata" panose="00000509000000000000" pitchFamily="49" charset="0"/>
                        </a:rPr>
                        <a:t>a_id</a:t>
                      </a:r>
                      <a:endParaRPr lang="en-US" sz="1900" dirty="0">
                        <a:latin typeface="Inconsolata" panose="00000509000000000000" pitchFamily="49" charset="0"/>
                      </a:endParaRPr>
                    </a:p>
                  </a:txBody>
                  <a:tcPr marL="36576" marR="36576" marT="24384" marB="243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 err="1">
                          <a:latin typeface="Inconsolata" panose="00000509000000000000" pitchFamily="49" charset="0"/>
                        </a:rPr>
                        <a:t>b_id</a:t>
                      </a:r>
                      <a:endParaRPr lang="en-US" sz="1900" dirty="0">
                        <a:latin typeface="Inconsolata" panose="00000509000000000000" pitchFamily="49" charset="0"/>
                      </a:endParaRPr>
                    </a:p>
                  </a:txBody>
                  <a:tcPr marL="36576" marR="36576" marT="24384" marB="243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3248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Inconsolata" panose="00000509000000000000" pitchFamily="49" charset="0"/>
                        </a:rPr>
                        <a:t>a3</a:t>
                      </a:r>
                    </a:p>
                  </a:txBody>
                  <a:tcPr marL="36576" marR="36576" marT="24384" marB="243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Inconsolata" panose="00000509000000000000" pitchFamily="49" charset="0"/>
                        </a:rPr>
                        <a:t>103</a:t>
                      </a:r>
                    </a:p>
                  </a:txBody>
                  <a:tcPr marL="36576" marR="36576" marT="24384" marB="243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3248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Inconsolata" panose="00000509000000000000" pitchFamily="49" charset="0"/>
                        </a:rPr>
                        <a:t>a4</a:t>
                      </a:r>
                    </a:p>
                  </a:txBody>
                  <a:tcPr marL="36576" marR="36576" marT="24384" marB="243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Inconsolata" panose="00000509000000000000" pitchFamily="49" charset="0"/>
                        </a:rPr>
                        <a:t>104</a:t>
                      </a:r>
                    </a:p>
                  </a:txBody>
                  <a:tcPr marL="36576" marR="36576" marT="24384" marB="243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3248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Inconsolata" panose="00000509000000000000" pitchFamily="49" charset="0"/>
                        </a:rPr>
                        <a:t>a5</a:t>
                      </a:r>
                    </a:p>
                  </a:txBody>
                  <a:tcPr marL="36576" marR="36576" marT="24384" marB="243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Inconsolata" panose="00000509000000000000" pitchFamily="49" charset="0"/>
                        </a:rPr>
                        <a:t>105</a:t>
                      </a:r>
                    </a:p>
                  </a:txBody>
                  <a:tcPr marL="36576" marR="36576" marT="24384" marB="243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4530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9299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92ACDA7-CB08-4F1D-8E09-AD57F7DB0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Relational Algebra: Cartesian Product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EE627EB-6AAB-4648-8FA8-3C4BC55EAD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Generate a relation that contains all possible combinations of tuples from the input relations.</a:t>
            </a:r>
          </a:p>
          <a:p>
            <a:endParaRPr lang="en-US" sz="1600" b="1" dirty="0"/>
          </a:p>
          <a:p>
            <a:r>
              <a:rPr lang="en-US" b="1" dirty="0"/>
              <a:t>Syntax: </a:t>
            </a:r>
            <a:r>
              <a:rPr lang="en-US" b="1" dirty="0">
                <a:solidFill>
                  <a:schemeClr val="accent1"/>
                </a:solidFill>
                <a:latin typeface="Inconsolata" panose="00000509000000000000" pitchFamily="49" charset="0"/>
              </a:rPr>
              <a:t>(R × S)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57266B1-48FC-4E88-A570-0D82B23F9732}"/>
              </a:ext>
            </a:extLst>
          </p:cNvPr>
          <p:cNvSpPr txBox="1"/>
          <p:nvPr/>
        </p:nvSpPr>
        <p:spPr>
          <a:xfrm>
            <a:off x="9046049" y="3225800"/>
            <a:ext cx="1109278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2400" b="1" dirty="0">
                <a:solidFill>
                  <a:srgbClr val="C30037"/>
                </a:solidFill>
                <a:latin typeface="Inconsolata" panose="00000509000000000000" pitchFamily="49" charset="0"/>
              </a:rPr>
              <a:t>(R × S)</a:t>
            </a:r>
          </a:p>
        </p:txBody>
      </p:sp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EDC5BA75-382F-4F02-9A4F-BD0AC2957942}"/>
              </a:ext>
            </a:extLst>
          </p:cNvPr>
          <p:cNvGraphicFramePr>
            <a:graphicFrameLocks noGrp="1"/>
          </p:cNvGraphicFramePr>
          <p:nvPr/>
        </p:nvGraphicFramePr>
        <p:xfrm>
          <a:off x="7823200" y="3615452"/>
          <a:ext cx="3554976" cy="2743200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8887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8744">
                  <a:extLst>
                    <a:ext uri="{9D8B030D-6E8A-4147-A177-3AD203B41FA5}">
                      <a16:colId xmlns:a16="http://schemas.microsoft.com/office/drawing/2014/main" val="3789622283"/>
                    </a:ext>
                  </a:extLst>
                </a:gridCol>
                <a:gridCol w="888744">
                  <a:extLst>
                    <a:ext uri="{9D8B030D-6E8A-4147-A177-3AD203B41FA5}">
                      <a16:colId xmlns:a16="http://schemas.microsoft.com/office/drawing/2014/main" val="1102514462"/>
                    </a:ext>
                  </a:extLst>
                </a:gridCol>
                <a:gridCol w="888744">
                  <a:extLst>
                    <a:ext uri="{9D8B030D-6E8A-4147-A177-3AD203B41FA5}">
                      <a16:colId xmlns:a16="http://schemas.microsoft.com/office/drawing/2014/main" val="3858746812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Inconsolata" panose="00000509000000000000" pitchFamily="49" charset="0"/>
                        </a:rPr>
                        <a:t>R.a_id</a:t>
                      </a:r>
                      <a:endParaRPr lang="en-US" sz="1600" dirty="0">
                        <a:latin typeface="Inconsolata" panose="00000509000000000000" pitchFamily="49" charset="0"/>
                      </a:endParaRPr>
                    </a:p>
                  </a:txBody>
                  <a:tcPr marL="36576" marR="36576" marT="12192" marB="121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Inconsolata" panose="00000509000000000000" pitchFamily="49" charset="0"/>
                        </a:rPr>
                        <a:t>R.b_id</a:t>
                      </a:r>
                      <a:endParaRPr lang="en-US" sz="1600" dirty="0">
                        <a:latin typeface="Inconsolata" panose="00000509000000000000" pitchFamily="49" charset="0"/>
                      </a:endParaRPr>
                    </a:p>
                  </a:txBody>
                  <a:tcPr marL="36576" marR="36576" marT="12192" marB="121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Inconsolata" panose="00000509000000000000" pitchFamily="49" charset="0"/>
                        </a:rPr>
                        <a:t>S.a_id</a:t>
                      </a:r>
                      <a:endParaRPr lang="en-US" sz="1600" dirty="0">
                        <a:latin typeface="Inconsolata" panose="00000509000000000000" pitchFamily="49" charset="0"/>
                      </a:endParaRPr>
                    </a:p>
                  </a:txBody>
                  <a:tcPr marL="36576" marR="36576" marT="12192" marB="121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Inconsolata" panose="00000509000000000000" pitchFamily="49" charset="0"/>
                        </a:rPr>
                        <a:t>S.b_id</a:t>
                      </a:r>
                      <a:endParaRPr lang="en-US" sz="1600" dirty="0">
                        <a:latin typeface="Inconsolata" panose="00000509000000000000" pitchFamily="49" charset="0"/>
                      </a:endParaRPr>
                    </a:p>
                  </a:txBody>
                  <a:tcPr marL="36576" marR="36576" marT="12192" marB="121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Inconsolata" panose="00000509000000000000" pitchFamily="49" charset="0"/>
                        </a:rPr>
                        <a:t>a1</a:t>
                      </a:r>
                    </a:p>
                  </a:txBody>
                  <a:tcPr marL="36576" marR="36576" marT="12192" marB="121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Inconsolata" panose="00000509000000000000" pitchFamily="49" charset="0"/>
                        </a:rPr>
                        <a:t>101</a:t>
                      </a:r>
                    </a:p>
                  </a:txBody>
                  <a:tcPr marL="36576" marR="36576" marT="12192" marB="121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Inconsolata" panose="00000509000000000000" pitchFamily="49" charset="0"/>
                        </a:rPr>
                        <a:t>a3</a:t>
                      </a:r>
                    </a:p>
                  </a:txBody>
                  <a:tcPr marL="36576" marR="36576" marT="12192" marB="121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Inconsolata" panose="00000509000000000000" pitchFamily="49" charset="0"/>
                        </a:rPr>
                        <a:t>103</a:t>
                      </a:r>
                    </a:p>
                  </a:txBody>
                  <a:tcPr marL="36576" marR="36576" marT="12192" marB="121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45303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Inconsolata" panose="00000509000000000000" pitchFamily="49" charset="0"/>
                        </a:rPr>
                        <a:t>a1</a:t>
                      </a:r>
                    </a:p>
                  </a:txBody>
                  <a:tcPr marL="36576" marR="36576" marT="12192" marB="121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Inconsolata" panose="00000509000000000000" pitchFamily="49" charset="0"/>
                        </a:rPr>
                        <a:t>101</a:t>
                      </a:r>
                    </a:p>
                  </a:txBody>
                  <a:tcPr marL="36576" marR="36576" marT="12192" marB="121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Inconsolata" panose="00000509000000000000" pitchFamily="49" charset="0"/>
                        </a:rPr>
                        <a:t>a4</a:t>
                      </a:r>
                    </a:p>
                  </a:txBody>
                  <a:tcPr marL="36576" marR="36576" marT="12192" marB="121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Inconsolata" panose="00000509000000000000" pitchFamily="49" charset="0"/>
                        </a:rPr>
                        <a:t>104</a:t>
                      </a:r>
                    </a:p>
                  </a:txBody>
                  <a:tcPr marL="36576" marR="36576" marT="12192" marB="121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400546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Inconsolata" panose="00000509000000000000" pitchFamily="49" charset="0"/>
                        </a:rPr>
                        <a:t>a1</a:t>
                      </a:r>
                    </a:p>
                  </a:txBody>
                  <a:tcPr marL="36576" marR="36576" marT="12192" marB="121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Inconsolata" panose="00000509000000000000" pitchFamily="49" charset="0"/>
                        </a:rPr>
                        <a:t>101</a:t>
                      </a:r>
                    </a:p>
                  </a:txBody>
                  <a:tcPr marL="36576" marR="36576" marT="12192" marB="121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Inconsolata" panose="00000509000000000000" pitchFamily="49" charset="0"/>
                        </a:rPr>
                        <a:t>a5</a:t>
                      </a:r>
                    </a:p>
                  </a:txBody>
                  <a:tcPr marL="36576" marR="36576" marT="12192" marB="121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Inconsolata" panose="00000509000000000000" pitchFamily="49" charset="0"/>
                        </a:rPr>
                        <a:t>105</a:t>
                      </a:r>
                    </a:p>
                  </a:txBody>
                  <a:tcPr marL="36576" marR="36576" marT="12192" marB="121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345527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Inconsolata" panose="00000509000000000000" pitchFamily="49" charset="0"/>
                        </a:rPr>
                        <a:t>a2</a:t>
                      </a:r>
                    </a:p>
                  </a:txBody>
                  <a:tcPr marL="36576" marR="36576" marT="12192" marB="121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Inconsolata" panose="00000509000000000000" pitchFamily="49" charset="0"/>
                        </a:rPr>
                        <a:t>102</a:t>
                      </a:r>
                    </a:p>
                  </a:txBody>
                  <a:tcPr marL="36576" marR="36576" marT="12192" marB="121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Inconsolata" panose="00000509000000000000" pitchFamily="49" charset="0"/>
                        </a:rPr>
                        <a:t>a3</a:t>
                      </a:r>
                    </a:p>
                  </a:txBody>
                  <a:tcPr marL="36576" marR="36576" marT="12192" marB="121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Inconsolata" panose="00000509000000000000" pitchFamily="49" charset="0"/>
                        </a:rPr>
                        <a:t>103</a:t>
                      </a:r>
                    </a:p>
                  </a:txBody>
                  <a:tcPr marL="36576" marR="36576" marT="12192" marB="121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5583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Inconsolata" panose="00000509000000000000" pitchFamily="49" charset="0"/>
                        </a:rPr>
                        <a:t>a2</a:t>
                      </a:r>
                    </a:p>
                  </a:txBody>
                  <a:tcPr marL="36576" marR="36576" marT="12192" marB="121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Inconsolata" panose="00000509000000000000" pitchFamily="49" charset="0"/>
                        </a:rPr>
                        <a:t>102</a:t>
                      </a:r>
                    </a:p>
                  </a:txBody>
                  <a:tcPr marL="36576" marR="36576" marT="12192" marB="121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Inconsolata" panose="00000509000000000000" pitchFamily="49" charset="0"/>
                        </a:rPr>
                        <a:t>a4</a:t>
                      </a:r>
                    </a:p>
                  </a:txBody>
                  <a:tcPr marL="36576" marR="36576" marT="12192" marB="121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Inconsolata" panose="00000509000000000000" pitchFamily="49" charset="0"/>
                        </a:rPr>
                        <a:t>104</a:t>
                      </a:r>
                    </a:p>
                  </a:txBody>
                  <a:tcPr marL="36576" marR="36576" marT="12192" marB="121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395668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Inconsolata" panose="00000509000000000000" pitchFamily="49" charset="0"/>
                        </a:rPr>
                        <a:t>a2</a:t>
                      </a:r>
                    </a:p>
                  </a:txBody>
                  <a:tcPr marL="36576" marR="36576" marT="12192" marB="121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Inconsolata" panose="00000509000000000000" pitchFamily="49" charset="0"/>
                        </a:rPr>
                        <a:t>102</a:t>
                      </a:r>
                    </a:p>
                  </a:txBody>
                  <a:tcPr marL="36576" marR="36576" marT="12192" marB="121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Inconsolata" panose="00000509000000000000" pitchFamily="49" charset="0"/>
                        </a:rPr>
                        <a:t>a5</a:t>
                      </a:r>
                    </a:p>
                  </a:txBody>
                  <a:tcPr marL="36576" marR="36576" marT="12192" marB="121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Inconsolata" panose="00000509000000000000" pitchFamily="49" charset="0"/>
                        </a:rPr>
                        <a:t>105</a:t>
                      </a:r>
                    </a:p>
                  </a:txBody>
                  <a:tcPr marL="36576" marR="36576" marT="12192" marB="121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176519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Inconsolata" panose="00000509000000000000" pitchFamily="49" charset="0"/>
                        </a:rPr>
                        <a:t>a3</a:t>
                      </a:r>
                    </a:p>
                  </a:txBody>
                  <a:tcPr marL="36576" marR="36576" marT="12192" marB="121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Inconsolata" panose="00000509000000000000" pitchFamily="49" charset="0"/>
                        </a:rPr>
                        <a:t>103</a:t>
                      </a:r>
                    </a:p>
                  </a:txBody>
                  <a:tcPr marL="36576" marR="36576" marT="12192" marB="121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Inconsolata" panose="00000509000000000000" pitchFamily="49" charset="0"/>
                        </a:rPr>
                        <a:t>a3</a:t>
                      </a:r>
                    </a:p>
                  </a:txBody>
                  <a:tcPr marL="36576" marR="36576" marT="12192" marB="121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Inconsolata" panose="00000509000000000000" pitchFamily="49" charset="0"/>
                        </a:rPr>
                        <a:t>103</a:t>
                      </a:r>
                    </a:p>
                  </a:txBody>
                  <a:tcPr marL="36576" marR="36576" marT="12192" marB="121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384208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Inconsolata" panose="00000509000000000000" pitchFamily="49" charset="0"/>
                        </a:rPr>
                        <a:t>a3</a:t>
                      </a:r>
                    </a:p>
                  </a:txBody>
                  <a:tcPr marL="36576" marR="36576" marT="12192" marB="121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Inconsolata" panose="00000509000000000000" pitchFamily="49" charset="0"/>
                        </a:rPr>
                        <a:t>103</a:t>
                      </a:r>
                    </a:p>
                  </a:txBody>
                  <a:tcPr marL="36576" marR="36576" marT="12192" marB="121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Inconsolata" panose="00000509000000000000" pitchFamily="49" charset="0"/>
                        </a:rPr>
                        <a:t>a4</a:t>
                      </a:r>
                    </a:p>
                  </a:txBody>
                  <a:tcPr marL="36576" marR="36576" marT="12192" marB="121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Inconsolata" panose="00000509000000000000" pitchFamily="49" charset="0"/>
                        </a:rPr>
                        <a:t>104</a:t>
                      </a:r>
                    </a:p>
                  </a:txBody>
                  <a:tcPr marL="36576" marR="36576" marT="12192" marB="121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125252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Inconsolata" panose="00000509000000000000" pitchFamily="49" charset="0"/>
                        </a:rPr>
                        <a:t>a3</a:t>
                      </a:r>
                    </a:p>
                  </a:txBody>
                  <a:tcPr marL="36576" marR="36576" marT="12192" marB="121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Inconsolata" panose="00000509000000000000" pitchFamily="49" charset="0"/>
                        </a:rPr>
                        <a:t>103</a:t>
                      </a:r>
                    </a:p>
                  </a:txBody>
                  <a:tcPr marL="36576" marR="36576" marT="12192" marB="121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Inconsolata" panose="00000509000000000000" pitchFamily="49" charset="0"/>
                        </a:rPr>
                        <a:t>a5</a:t>
                      </a:r>
                    </a:p>
                  </a:txBody>
                  <a:tcPr marL="36576" marR="36576" marT="12192" marB="121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Inconsolata" panose="00000509000000000000" pitchFamily="49" charset="0"/>
                        </a:rPr>
                        <a:t>105</a:t>
                      </a:r>
                    </a:p>
                  </a:txBody>
                  <a:tcPr marL="36576" marR="36576" marT="12192" marB="121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1344863"/>
                  </a:ext>
                </a:extLst>
              </a:tr>
            </a:tbl>
          </a:graphicData>
        </a:graphic>
      </p:graphicFrame>
      <p:sp>
        <p:nvSpPr>
          <p:cNvPr id="22" name="SQL Box">
            <a:extLst>
              <a:ext uri="{FF2B5EF4-FFF2-40B4-BE49-F238E27FC236}">
                <a16:creationId xmlns:a16="http://schemas.microsoft.com/office/drawing/2014/main" id="{6F2D6889-D04D-46DB-B104-294828D929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4679315"/>
            <a:ext cx="4585547" cy="75713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646464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60960" rIns="60960">
            <a:spAutoFit/>
          </a:bodyPr>
          <a:lstStyle>
            <a:lvl1pPr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1pPr>
            <a:lvl2pPr marL="742950" indent="-285750"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2pPr>
            <a:lvl3pPr marL="1143000" indent="-228600"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3pPr>
            <a:lvl4pPr marL="1600200" indent="-228600"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4pPr>
            <a:lvl5pPr marL="2057400" indent="-228600"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en-US" sz="2400" b="1" u="none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DejaVu Sans Mono" pitchFamily="49" charset="0"/>
              </a:rPr>
              <a:t>SELECT *</a:t>
            </a:r>
            <a:r>
              <a:rPr lang="en-US" sz="2400" u="none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DejaVu Sans Mono" pitchFamily="49" charset="0"/>
              </a:rPr>
              <a:t> </a:t>
            </a:r>
            <a:r>
              <a:rPr lang="en-US" sz="2400" b="1" u="none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DejaVu Sans Mono" pitchFamily="49" charset="0"/>
              </a:rPr>
              <a:t>FROM</a:t>
            </a:r>
            <a:r>
              <a:rPr lang="en-US" sz="2400" u="none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DejaVu Sans Mono" pitchFamily="49" charset="0"/>
              </a:rPr>
              <a:t> R </a:t>
            </a:r>
            <a:r>
              <a:rPr lang="en-US" sz="2400" b="1" u="none" dirty="0">
                <a:solidFill>
                  <a:schemeClr val="accent1"/>
                </a:solidFill>
                <a:latin typeface="Inconsolata" panose="00000509000000000000" pitchFamily="49" charset="0"/>
                <a:cs typeface="DejaVu Sans Mono" pitchFamily="49" charset="0"/>
              </a:rPr>
              <a:t>CROSS JOIN</a:t>
            </a:r>
            <a:r>
              <a:rPr lang="en-US" sz="2400" u="none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DejaVu Sans Mono" pitchFamily="49" charset="0"/>
              </a:rPr>
              <a:t> S;</a:t>
            </a:r>
          </a:p>
        </p:txBody>
      </p:sp>
      <p:sp>
        <p:nvSpPr>
          <p:cNvPr id="23" name="SQL Box">
            <a:extLst>
              <a:ext uri="{FF2B5EF4-FFF2-40B4-BE49-F238E27FC236}">
                <a16:creationId xmlns:a16="http://schemas.microsoft.com/office/drawing/2014/main" id="{DCAB21F1-91BA-4C69-B6A1-0E062D5C6C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5513491"/>
            <a:ext cx="4585547" cy="4247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646464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60960" rIns="60960">
            <a:spAutoFit/>
          </a:bodyPr>
          <a:lstStyle>
            <a:lvl1pPr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1pPr>
            <a:lvl2pPr marL="742950" indent="-285750"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2pPr>
            <a:lvl3pPr marL="1143000" indent="-228600"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3pPr>
            <a:lvl4pPr marL="1600200" indent="-228600"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4pPr>
            <a:lvl5pPr marL="2057400" indent="-228600"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en-US" sz="2400" b="1" u="none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DejaVu Sans Mono" pitchFamily="49" charset="0"/>
              </a:rPr>
              <a:t>SELECT *</a:t>
            </a:r>
            <a:r>
              <a:rPr lang="en-US" sz="2400" u="none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DejaVu Sans Mono" pitchFamily="49" charset="0"/>
              </a:rPr>
              <a:t> </a:t>
            </a:r>
            <a:r>
              <a:rPr lang="en-US" sz="2400" b="1" u="none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DejaVu Sans Mono" pitchFamily="49" charset="0"/>
              </a:rPr>
              <a:t>FROM</a:t>
            </a:r>
            <a:r>
              <a:rPr lang="en-US" sz="2400" u="none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DejaVu Sans Mono" pitchFamily="49" charset="0"/>
              </a:rPr>
              <a:t> R, S;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51CFC3-F198-B8DE-21CD-E0BC0961D0EF}"/>
              </a:ext>
            </a:extLst>
          </p:cNvPr>
          <p:cNvSpPr txBox="1">
            <a:spLocks/>
          </p:cNvSpPr>
          <p:nvPr/>
        </p:nvSpPr>
        <p:spPr>
          <a:xfrm>
            <a:off x="11704320" y="0"/>
            <a:ext cx="487680" cy="36512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60960" rIns="60960" bIns="6096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7DD1AB5-42BA-4E8A-BFEE-435884E16AAB}" type="slidenum">
              <a:rPr lang="en-US" sz="1600"/>
              <a:pPr/>
              <a:t>38</a:t>
            </a:fld>
            <a:endParaRPr lang="en-US" sz="1600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8CCB84C-212C-844D-DF40-9C3E47C591A9}"/>
              </a:ext>
            </a:extLst>
          </p:cNvPr>
          <p:cNvGraphicFramePr>
            <a:graphicFrameLocks noGrp="1"/>
          </p:cNvGraphicFramePr>
          <p:nvPr/>
        </p:nvGraphicFramePr>
        <p:xfrm>
          <a:off x="7662647" y="1755140"/>
          <a:ext cx="1463040" cy="1353312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3789622283"/>
                    </a:ext>
                  </a:extLst>
                </a:gridCol>
              </a:tblGrid>
              <a:tr h="333248">
                <a:tc>
                  <a:txBody>
                    <a:bodyPr/>
                    <a:lstStyle/>
                    <a:p>
                      <a:r>
                        <a:rPr lang="en-US" sz="1900" dirty="0" err="1">
                          <a:latin typeface="Inconsolata" panose="00000509000000000000" pitchFamily="49" charset="0"/>
                        </a:rPr>
                        <a:t>a_id</a:t>
                      </a:r>
                      <a:endParaRPr lang="en-US" sz="1900" dirty="0">
                        <a:latin typeface="Inconsolata" panose="00000509000000000000" pitchFamily="49" charset="0"/>
                      </a:endParaRPr>
                    </a:p>
                  </a:txBody>
                  <a:tcPr marL="36576" marR="36576" marT="24384" marB="243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 err="1">
                          <a:latin typeface="Inconsolata" panose="00000509000000000000" pitchFamily="49" charset="0"/>
                        </a:rPr>
                        <a:t>b_id</a:t>
                      </a:r>
                      <a:endParaRPr lang="en-US" sz="1900" dirty="0">
                        <a:latin typeface="Inconsolata" panose="00000509000000000000" pitchFamily="49" charset="0"/>
                      </a:endParaRPr>
                    </a:p>
                  </a:txBody>
                  <a:tcPr marL="36576" marR="36576" marT="24384" marB="243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3248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Inconsolata" panose="00000509000000000000" pitchFamily="49" charset="0"/>
                        </a:rPr>
                        <a:t>a1</a:t>
                      </a:r>
                    </a:p>
                  </a:txBody>
                  <a:tcPr marL="36576" marR="36576" marT="24384" marB="243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Inconsolata" panose="00000509000000000000" pitchFamily="49" charset="0"/>
                        </a:rPr>
                        <a:t>101</a:t>
                      </a:r>
                    </a:p>
                  </a:txBody>
                  <a:tcPr marL="36576" marR="36576" marT="24384" marB="243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3248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Inconsolata" panose="00000509000000000000" pitchFamily="49" charset="0"/>
                        </a:rPr>
                        <a:t>a2</a:t>
                      </a:r>
                    </a:p>
                  </a:txBody>
                  <a:tcPr marL="36576" marR="36576" marT="24384" marB="243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Inconsolata" panose="00000509000000000000" pitchFamily="49" charset="0"/>
                        </a:rPr>
                        <a:t>102</a:t>
                      </a:r>
                    </a:p>
                  </a:txBody>
                  <a:tcPr marL="36576" marR="36576" marT="24384" marB="243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3248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Inconsolata" panose="00000509000000000000" pitchFamily="49" charset="0"/>
                        </a:rPr>
                        <a:t>a3</a:t>
                      </a:r>
                    </a:p>
                  </a:txBody>
                  <a:tcPr marL="36576" marR="36576" marT="24384" marB="243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Inconsolata" panose="00000509000000000000" pitchFamily="49" charset="0"/>
                        </a:rPr>
                        <a:t>103</a:t>
                      </a:r>
                    </a:p>
                  </a:txBody>
                  <a:tcPr marL="36576" marR="36576" marT="24384" marB="243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453038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37074B2C-8AE6-C0B7-021E-A5B9103A4C25}"/>
              </a:ext>
            </a:extLst>
          </p:cNvPr>
          <p:cNvSpPr txBox="1"/>
          <p:nvPr/>
        </p:nvSpPr>
        <p:spPr>
          <a:xfrm>
            <a:off x="7479928" y="1365488"/>
            <a:ext cx="1923604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2400" b="1" dirty="0">
                <a:solidFill>
                  <a:srgbClr val="C30037"/>
                </a:solidFill>
                <a:latin typeface="Inconsolata" panose="00000509000000000000" pitchFamily="49" charset="0"/>
              </a:rPr>
              <a:t>R(</a:t>
            </a:r>
            <a:r>
              <a:rPr lang="en-US" sz="2400" b="1" dirty="0" err="1">
                <a:solidFill>
                  <a:srgbClr val="C30037"/>
                </a:solidFill>
                <a:latin typeface="Inconsolata" panose="00000509000000000000" pitchFamily="49" charset="0"/>
              </a:rPr>
              <a:t>a_id,b_id</a:t>
            </a:r>
            <a:r>
              <a:rPr lang="en-US" sz="2400" b="1" dirty="0">
                <a:solidFill>
                  <a:srgbClr val="C30037"/>
                </a:solidFill>
                <a:latin typeface="Inconsolata" panose="00000509000000000000" pitchFamily="49" charset="0"/>
              </a:rPr>
              <a:t>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61BC45-3F0A-3B8A-6F70-8C661BBDF761}"/>
              </a:ext>
            </a:extLst>
          </p:cNvPr>
          <p:cNvSpPr txBox="1"/>
          <p:nvPr/>
        </p:nvSpPr>
        <p:spPr>
          <a:xfrm>
            <a:off x="9845408" y="1365488"/>
            <a:ext cx="1923604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algn="ctr">
              <a:defRPr b="1">
                <a:solidFill>
                  <a:schemeClr val="accent2"/>
                </a:solidFill>
                <a:latin typeface="Inconsolata" panose="00000509000000000000" pitchFamily="49" charset="0"/>
              </a:defRPr>
            </a:lvl1pPr>
          </a:lstStyle>
          <a:p>
            <a:r>
              <a:rPr lang="en-US" sz="2400" dirty="0">
                <a:solidFill>
                  <a:srgbClr val="C30037"/>
                </a:solidFill>
              </a:rPr>
              <a:t>S(</a:t>
            </a:r>
            <a:r>
              <a:rPr lang="en-US" sz="2400" dirty="0" err="1">
                <a:solidFill>
                  <a:srgbClr val="C30037"/>
                </a:solidFill>
              </a:rPr>
              <a:t>a_id,b_id</a:t>
            </a:r>
            <a:r>
              <a:rPr lang="en-US" sz="2400" dirty="0">
                <a:solidFill>
                  <a:srgbClr val="C30037"/>
                </a:solidFill>
              </a:rPr>
              <a:t>)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8E1DDBCD-E544-2D6C-15AE-8F906E535B43}"/>
              </a:ext>
            </a:extLst>
          </p:cNvPr>
          <p:cNvGraphicFramePr>
            <a:graphicFrameLocks noGrp="1"/>
          </p:cNvGraphicFramePr>
          <p:nvPr/>
        </p:nvGraphicFramePr>
        <p:xfrm>
          <a:off x="10075689" y="1755140"/>
          <a:ext cx="1463040" cy="1353312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3789622283"/>
                    </a:ext>
                  </a:extLst>
                </a:gridCol>
              </a:tblGrid>
              <a:tr h="333248">
                <a:tc>
                  <a:txBody>
                    <a:bodyPr/>
                    <a:lstStyle/>
                    <a:p>
                      <a:r>
                        <a:rPr lang="en-US" sz="1900" dirty="0" err="1">
                          <a:latin typeface="Inconsolata" panose="00000509000000000000" pitchFamily="49" charset="0"/>
                        </a:rPr>
                        <a:t>a_id</a:t>
                      </a:r>
                      <a:endParaRPr lang="en-US" sz="1900" dirty="0">
                        <a:latin typeface="Inconsolata" panose="00000509000000000000" pitchFamily="49" charset="0"/>
                      </a:endParaRPr>
                    </a:p>
                  </a:txBody>
                  <a:tcPr marL="36576" marR="36576" marT="24384" marB="243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 err="1">
                          <a:latin typeface="Inconsolata" panose="00000509000000000000" pitchFamily="49" charset="0"/>
                        </a:rPr>
                        <a:t>b_id</a:t>
                      </a:r>
                      <a:endParaRPr lang="en-US" sz="1900" dirty="0">
                        <a:latin typeface="Inconsolata" panose="00000509000000000000" pitchFamily="49" charset="0"/>
                      </a:endParaRPr>
                    </a:p>
                  </a:txBody>
                  <a:tcPr marL="36576" marR="36576" marT="24384" marB="243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3248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Inconsolata" panose="00000509000000000000" pitchFamily="49" charset="0"/>
                        </a:rPr>
                        <a:t>a3</a:t>
                      </a:r>
                    </a:p>
                  </a:txBody>
                  <a:tcPr marL="36576" marR="36576" marT="24384" marB="243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Inconsolata" panose="00000509000000000000" pitchFamily="49" charset="0"/>
                        </a:rPr>
                        <a:t>103</a:t>
                      </a:r>
                    </a:p>
                  </a:txBody>
                  <a:tcPr marL="36576" marR="36576" marT="24384" marB="243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3248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Inconsolata" panose="00000509000000000000" pitchFamily="49" charset="0"/>
                        </a:rPr>
                        <a:t>a4</a:t>
                      </a:r>
                    </a:p>
                  </a:txBody>
                  <a:tcPr marL="36576" marR="36576" marT="24384" marB="243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Inconsolata" panose="00000509000000000000" pitchFamily="49" charset="0"/>
                        </a:rPr>
                        <a:t>104</a:t>
                      </a:r>
                    </a:p>
                  </a:txBody>
                  <a:tcPr marL="36576" marR="36576" marT="24384" marB="243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3248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Inconsolata" panose="00000509000000000000" pitchFamily="49" charset="0"/>
                        </a:rPr>
                        <a:t>a5</a:t>
                      </a:r>
                    </a:p>
                  </a:txBody>
                  <a:tcPr marL="36576" marR="36576" marT="24384" marB="243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Inconsolata" panose="00000509000000000000" pitchFamily="49" charset="0"/>
                        </a:rPr>
                        <a:t>105</a:t>
                      </a:r>
                    </a:p>
                  </a:txBody>
                  <a:tcPr marL="36576" marR="36576" marT="24384" marB="243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4530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1530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2" grpId="0" animBg="1"/>
      <p:bldP spid="23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92ACDA7-CB08-4F1D-8E09-AD57F7DB0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Relational Algebra: Join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EE627EB-6AAB-4648-8FA8-3C4BC55EAD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Generate a relation that contains all tuples that are a combination of two tuples (one from each input relation) with a common value(s) for one or more attributes.</a:t>
            </a:r>
          </a:p>
          <a:p>
            <a:endParaRPr lang="en-US" sz="1600" dirty="0"/>
          </a:p>
          <a:p>
            <a:r>
              <a:rPr lang="en-US" b="1" dirty="0"/>
              <a:t>Syntax:</a:t>
            </a:r>
            <a:r>
              <a:rPr lang="en-US" dirty="0"/>
              <a:t> </a:t>
            </a:r>
            <a:r>
              <a:rPr lang="en-US" b="1" dirty="0">
                <a:solidFill>
                  <a:srgbClr val="C30037"/>
                </a:solidFill>
                <a:latin typeface="Inconsolata" panose="00000509000000000000" pitchFamily="49" charset="0"/>
              </a:rPr>
              <a:t>(R ⋈ S)</a:t>
            </a:r>
          </a:p>
          <a:p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80C2A7A-FF50-49AB-A660-C816244F4CC8}"/>
              </a:ext>
            </a:extLst>
          </p:cNvPr>
          <p:cNvSpPr txBox="1"/>
          <p:nvPr/>
        </p:nvSpPr>
        <p:spPr>
          <a:xfrm>
            <a:off x="8995554" y="3147094"/>
            <a:ext cx="1210268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2400" b="1" dirty="0">
                <a:solidFill>
                  <a:srgbClr val="C30037"/>
                </a:solidFill>
                <a:latin typeface="Inconsolata" panose="00000509000000000000" pitchFamily="49" charset="0"/>
              </a:rPr>
              <a:t>(R ⋈ S)</a:t>
            </a:r>
          </a:p>
        </p:txBody>
      </p:sp>
      <p:sp>
        <p:nvSpPr>
          <p:cNvPr id="22" name="SQL Box">
            <a:extLst>
              <a:ext uri="{FF2B5EF4-FFF2-40B4-BE49-F238E27FC236}">
                <a16:creationId xmlns:a16="http://schemas.microsoft.com/office/drawing/2014/main" id="{F461BC7B-5C83-447C-9E93-24CA8A422A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8253" y="4573627"/>
            <a:ext cx="5169907" cy="4247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646464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60960" rIns="60960">
            <a:spAutoFit/>
          </a:bodyPr>
          <a:lstStyle>
            <a:lvl1pPr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1pPr>
            <a:lvl2pPr marL="742950" indent="-285750"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2pPr>
            <a:lvl3pPr marL="1143000" indent="-228600"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3pPr>
            <a:lvl4pPr marL="1600200" indent="-228600"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4pPr>
            <a:lvl5pPr marL="2057400" indent="-228600"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en-US" sz="2400" b="1" u="none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DejaVu Sans Mono" pitchFamily="49" charset="0"/>
              </a:rPr>
              <a:t>SELECT *</a:t>
            </a:r>
            <a:r>
              <a:rPr lang="en-US" sz="2400" u="none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DejaVu Sans Mono" pitchFamily="49" charset="0"/>
              </a:rPr>
              <a:t> </a:t>
            </a:r>
            <a:r>
              <a:rPr lang="en-US" sz="2400" b="1" u="none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DejaVu Sans Mono" pitchFamily="49" charset="0"/>
              </a:rPr>
              <a:t>FROM</a:t>
            </a:r>
            <a:r>
              <a:rPr lang="en-US" sz="2400" u="none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DejaVu Sans Mono" pitchFamily="49" charset="0"/>
              </a:rPr>
              <a:t> R </a:t>
            </a:r>
            <a:r>
              <a:rPr lang="en-US" sz="2400" b="1" u="none" dirty="0">
                <a:solidFill>
                  <a:schemeClr val="accent1"/>
                </a:solidFill>
                <a:latin typeface="Inconsolata" panose="00000509000000000000" pitchFamily="49" charset="0"/>
                <a:cs typeface="DejaVu Sans Mono" pitchFamily="49" charset="0"/>
              </a:rPr>
              <a:t>NATURAL JOIN</a:t>
            </a:r>
            <a:r>
              <a:rPr lang="en-US" sz="2400" u="none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DejaVu Sans Mono" pitchFamily="49" charset="0"/>
              </a:rPr>
              <a:t> S;</a:t>
            </a:r>
          </a:p>
        </p:txBody>
      </p:sp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1199C1F3-A447-45A7-B1EE-F1A77C2CDB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4118877"/>
              </p:ext>
            </p:extLst>
          </p:nvPr>
        </p:nvGraphicFramePr>
        <p:xfrm>
          <a:off x="8705413" y="3536746"/>
          <a:ext cx="1794219" cy="676656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5980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8073">
                  <a:extLst>
                    <a:ext uri="{9D8B030D-6E8A-4147-A177-3AD203B41FA5}">
                      <a16:colId xmlns:a16="http://schemas.microsoft.com/office/drawing/2014/main" val="3789622283"/>
                    </a:ext>
                  </a:extLst>
                </a:gridCol>
                <a:gridCol w="598073">
                  <a:extLst>
                    <a:ext uri="{9D8B030D-6E8A-4147-A177-3AD203B41FA5}">
                      <a16:colId xmlns:a16="http://schemas.microsoft.com/office/drawing/2014/main" val="933673691"/>
                    </a:ext>
                  </a:extLst>
                </a:gridCol>
              </a:tblGrid>
              <a:tr h="333248">
                <a:tc>
                  <a:txBody>
                    <a:bodyPr/>
                    <a:lstStyle/>
                    <a:p>
                      <a:r>
                        <a:rPr lang="en-US" sz="1900" dirty="0" err="1">
                          <a:latin typeface="Inconsolata" panose="00000509000000000000" pitchFamily="49" charset="0"/>
                        </a:rPr>
                        <a:t>a_id</a:t>
                      </a:r>
                      <a:endParaRPr lang="en-US" sz="1900" dirty="0">
                        <a:latin typeface="Inconsolata" panose="00000509000000000000" pitchFamily="49" charset="0"/>
                      </a:endParaRPr>
                    </a:p>
                  </a:txBody>
                  <a:tcPr marL="36576" marR="36576" marT="24384" marB="243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 err="1">
                          <a:latin typeface="Inconsolata" panose="00000509000000000000" pitchFamily="49" charset="0"/>
                        </a:rPr>
                        <a:t>b_id</a:t>
                      </a:r>
                      <a:endParaRPr lang="en-US" sz="1900" dirty="0">
                        <a:latin typeface="Inconsolata" panose="00000509000000000000" pitchFamily="49" charset="0"/>
                      </a:endParaRPr>
                    </a:p>
                  </a:txBody>
                  <a:tcPr marL="36576" marR="36576" marT="24384" marB="243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 err="1">
                          <a:latin typeface="Inconsolata" panose="00000509000000000000" pitchFamily="49" charset="0"/>
                        </a:rPr>
                        <a:t>val</a:t>
                      </a:r>
                      <a:endParaRPr lang="en-US" sz="1900" dirty="0">
                        <a:latin typeface="Inconsolata" panose="00000509000000000000" pitchFamily="49" charset="0"/>
                      </a:endParaRPr>
                    </a:p>
                  </a:txBody>
                  <a:tcPr marL="36576" marR="36576" marT="24384" marB="243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3248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Inconsolata" panose="00000509000000000000" pitchFamily="49" charset="0"/>
                        </a:rPr>
                        <a:t>a3</a:t>
                      </a:r>
                    </a:p>
                  </a:txBody>
                  <a:tcPr marL="36576" marR="36576" marT="24384" marB="243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Inconsolata" panose="00000509000000000000" pitchFamily="49" charset="0"/>
                        </a:rPr>
                        <a:t>103</a:t>
                      </a:r>
                    </a:p>
                  </a:txBody>
                  <a:tcPr marL="36576" marR="36576" marT="24384" marB="243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Inconsolata" panose="00000509000000000000" pitchFamily="49" charset="0"/>
                        </a:rPr>
                        <a:t>XXX</a:t>
                      </a:r>
                    </a:p>
                  </a:txBody>
                  <a:tcPr marL="36576" marR="36576" marT="24384" marB="243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453038"/>
                  </a:ext>
                </a:extLst>
              </a:tr>
            </a:tbl>
          </a:graphicData>
        </a:graphic>
      </p:graphicFrame>
      <p:sp>
        <p:nvSpPr>
          <p:cNvPr id="4" name="SQL Box">
            <a:extLst>
              <a:ext uri="{FF2B5EF4-FFF2-40B4-BE49-F238E27FC236}">
                <a16:creationId xmlns:a16="http://schemas.microsoft.com/office/drawing/2014/main" id="{5A9C89E7-EDBF-E692-BB0B-4082F1E5D5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2947" y="5103764"/>
            <a:ext cx="6565213" cy="75713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646464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60960" rIns="60960">
            <a:spAutoFit/>
          </a:bodyPr>
          <a:lstStyle>
            <a:lvl1pPr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1pPr>
            <a:lvl2pPr marL="742950" indent="-285750"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2pPr>
            <a:lvl3pPr marL="1143000" indent="-228600"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3pPr>
            <a:lvl4pPr marL="1600200" indent="-228600"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4pPr>
            <a:lvl5pPr marL="2057400" indent="-228600"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en-US" sz="2400" b="1" u="none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DejaVu Sans Mono" pitchFamily="49" charset="0"/>
              </a:rPr>
              <a:t>SELECT *</a:t>
            </a:r>
            <a:r>
              <a:rPr lang="en-US" sz="2400" u="none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DejaVu Sans Mono" pitchFamily="49" charset="0"/>
              </a:rPr>
              <a:t> </a:t>
            </a:r>
            <a:r>
              <a:rPr lang="en-US" sz="2400" b="1" u="none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DejaVu Sans Mono" pitchFamily="49" charset="0"/>
              </a:rPr>
              <a:t>FROM</a:t>
            </a:r>
            <a:r>
              <a:rPr lang="en-US" sz="2400" u="none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DejaVu Sans Mono" pitchFamily="49" charset="0"/>
              </a:rPr>
              <a:t> R </a:t>
            </a:r>
            <a:r>
              <a:rPr lang="en-US" sz="2400" b="1" u="none" dirty="0">
                <a:solidFill>
                  <a:schemeClr val="accent1"/>
                </a:solidFill>
                <a:latin typeface="Inconsolata" panose="00000509000000000000" pitchFamily="49" charset="0"/>
                <a:cs typeface="DejaVu Sans Mono" pitchFamily="49" charset="0"/>
              </a:rPr>
              <a:t>JOIN</a:t>
            </a:r>
            <a:r>
              <a:rPr lang="en-US" sz="2400" u="none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DejaVu Sans Mono" pitchFamily="49" charset="0"/>
              </a:rPr>
              <a:t> S </a:t>
            </a:r>
            <a:r>
              <a:rPr lang="en-US" sz="2400" b="1" u="none" dirty="0">
                <a:solidFill>
                  <a:schemeClr val="accent1"/>
                </a:solidFill>
                <a:latin typeface="Inconsolata" panose="00000509000000000000" pitchFamily="49" charset="0"/>
                <a:cs typeface="DejaVu Sans Mono" pitchFamily="49" charset="0"/>
              </a:rPr>
              <a:t>USING</a:t>
            </a:r>
            <a:r>
              <a:rPr lang="en-US" sz="2400" b="1" u="none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DejaVu Sans Mono" pitchFamily="49" charset="0"/>
              </a:rPr>
              <a:t> </a:t>
            </a:r>
            <a:r>
              <a:rPr lang="en-US" sz="2400" u="none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DejaVu Sans Mono" pitchFamily="49" charset="0"/>
              </a:rPr>
              <a:t>(</a:t>
            </a:r>
            <a:r>
              <a:rPr lang="en-US" sz="2400" u="none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DejaVu Sans Mono" pitchFamily="49" charset="0"/>
              </a:rPr>
              <a:t>a_id</a:t>
            </a:r>
            <a:r>
              <a:rPr lang="en-US" sz="2400" u="none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DejaVu Sans Mono" pitchFamily="49" charset="0"/>
              </a:rPr>
              <a:t>, </a:t>
            </a:r>
            <a:r>
              <a:rPr lang="en-US" sz="2400" u="none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DejaVu Sans Mono" pitchFamily="49" charset="0"/>
              </a:rPr>
              <a:t>b_id</a:t>
            </a:r>
            <a:r>
              <a:rPr lang="en-US" sz="2400" u="none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DejaVu Sans Mono" pitchFamily="49" charset="0"/>
              </a:rPr>
              <a:t>);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F187AEC-116E-E726-AF91-36F6FB2742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0634497"/>
              </p:ext>
            </p:extLst>
          </p:nvPr>
        </p:nvGraphicFramePr>
        <p:xfrm>
          <a:off x="3799268" y="3519263"/>
          <a:ext cx="4215520" cy="935333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8431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3104">
                  <a:extLst>
                    <a:ext uri="{9D8B030D-6E8A-4147-A177-3AD203B41FA5}">
                      <a16:colId xmlns:a16="http://schemas.microsoft.com/office/drawing/2014/main" val="3789622283"/>
                    </a:ext>
                  </a:extLst>
                </a:gridCol>
                <a:gridCol w="843104">
                  <a:extLst>
                    <a:ext uri="{9D8B030D-6E8A-4147-A177-3AD203B41FA5}">
                      <a16:colId xmlns:a16="http://schemas.microsoft.com/office/drawing/2014/main" val="1102514462"/>
                    </a:ext>
                  </a:extLst>
                </a:gridCol>
                <a:gridCol w="843104">
                  <a:extLst>
                    <a:ext uri="{9D8B030D-6E8A-4147-A177-3AD203B41FA5}">
                      <a16:colId xmlns:a16="http://schemas.microsoft.com/office/drawing/2014/main" val="3858746812"/>
                    </a:ext>
                  </a:extLst>
                </a:gridCol>
                <a:gridCol w="843104">
                  <a:extLst>
                    <a:ext uri="{9D8B030D-6E8A-4147-A177-3AD203B41FA5}">
                      <a16:colId xmlns:a16="http://schemas.microsoft.com/office/drawing/2014/main" val="1950483280"/>
                    </a:ext>
                  </a:extLst>
                </a:gridCol>
              </a:tblGrid>
              <a:tr h="593344">
                <a:tc>
                  <a:txBody>
                    <a:bodyPr/>
                    <a:lstStyle/>
                    <a:p>
                      <a:r>
                        <a:rPr lang="en-US" sz="1900" dirty="0" err="1">
                          <a:latin typeface="Inconsolata" panose="00000509000000000000" pitchFamily="49" charset="0"/>
                        </a:rPr>
                        <a:t>R.a_id</a:t>
                      </a:r>
                      <a:endParaRPr lang="en-US" sz="1900" dirty="0">
                        <a:latin typeface="Inconsolata" panose="00000509000000000000" pitchFamily="49" charset="0"/>
                      </a:endParaRPr>
                    </a:p>
                  </a:txBody>
                  <a:tcPr marL="36576" marR="36576" marT="12192" marB="121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 err="1">
                          <a:latin typeface="Inconsolata" panose="00000509000000000000" pitchFamily="49" charset="0"/>
                        </a:rPr>
                        <a:t>R.b_id</a:t>
                      </a:r>
                      <a:endParaRPr lang="en-US" sz="1900" dirty="0">
                        <a:latin typeface="Inconsolata" panose="00000509000000000000" pitchFamily="49" charset="0"/>
                      </a:endParaRPr>
                    </a:p>
                  </a:txBody>
                  <a:tcPr marL="36576" marR="36576" marT="12192" marB="121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 err="1">
                          <a:latin typeface="Inconsolata" panose="00000509000000000000" pitchFamily="49" charset="0"/>
                        </a:rPr>
                        <a:t>S.a_id</a:t>
                      </a:r>
                      <a:endParaRPr lang="en-US" sz="1900" dirty="0">
                        <a:latin typeface="Inconsolata" panose="00000509000000000000" pitchFamily="49" charset="0"/>
                      </a:endParaRPr>
                    </a:p>
                  </a:txBody>
                  <a:tcPr marL="36576" marR="36576" marT="12192" marB="121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 err="1">
                          <a:latin typeface="Inconsolata" panose="00000509000000000000" pitchFamily="49" charset="0"/>
                        </a:rPr>
                        <a:t>S.b_id</a:t>
                      </a:r>
                      <a:endParaRPr lang="en-US" sz="1900" dirty="0">
                        <a:latin typeface="Inconsolata" panose="00000509000000000000" pitchFamily="49" charset="0"/>
                      </a:endParaRPr>
                    </a:p>
                  </a:txBody>
                  <a:tcPr marL="36576" marR="36576" marT="12192" marB="121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 err="1">
                          <a:latin typeface="Inconsolata" panose="00000509000000000000" pitchFamily="49" charset="0"/>
                        </a:rPr>
                        <a:t>S.val</a:t>
                      </a:r>
                      <a:endParaRPr lang="en-US" sz="1900" dirty="0">
                        <a:latin typeface="Inconsolata" panose="00000509000000000000" pitchFamily="49" charset="0"/>
                      </a:endParaRPr>
                    </a:p>
                  </a:txBody>
                  <a:tcPr marL="36576" marR="36576" marT="12192" marB="121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1989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Inconsolata" panose="00000509000000000000" pitchFamily="49" charset="0"/>
                        </a:rPr>
                        <a:t>a3</a:t>
                      </a:r>
                    </a:p>
                  </a:txBody>
                  <a:tcPr marL="36576" marR="36576" marT="12192" marB="121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Inconsolata" panose="00000509000000000000" pitchFamily="49" charset="0"/>
                        </a:rPr>
                        <a:t>103</a:t>
                      </a:r>
                    </a:p>
                  </a:txBody>
                  <a:tcPr marL="36576" marR="36576" marT="12192" marB="121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Inconsolata" panose="00000509000000000000" pitchFamily="49" charset="0"/>
                        </a:rPr>
                        <a:t>a3</a:t>
                      </a:r>
                    </a:p>
                  </a:txBody>
                  <a:tcPr marL="36576" marR="36576" marT="12192" marB="121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Inconsolata" panose="00000509000000000000" pitchFamily="49" charset="0"/>
                        </a:rPr>
                        <a:t>103</a:t>
                      </a:r>
                    </a:p>
                  </a:txBody>
                  <a:tcPr marL="36576" marR="36576" marT="12192" marB="121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Inconsolata" panose="00000509000000000000" pitchFamily="49" charset="0"/>
                        </a:rPr>
                        <a:t>XXX</a:t>
                      </a:r>
                    </a:p>
                  </a:txBody>
                  <a:tcPr marL="36576" marR="36576" marT="12192" marB="121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3842088"/>
                  </a:ext>
                </a:extLst>
              </a:tr>
            </a:tbl>
          </a:graphicData>
        </a:graphic>
      </p:graphicFrame>
      <p:sp>
        <p:nvSpPr>
          <p:cNvPr id="6" name="Right Arrow 87">
            <a:extLst>
              <a:ext uri="{FF2B5EF4-FFF2-40B4-BE49-F238E27FC236}">
                <a16:creationId xmlns:a16="http://schemas.microsoft.com/office/drawing/2014/main" id="{B814521C-CC1A-7356-A1A5-9AB736807623}"/>
              </a:ext>
            </a:extLst>
          </p:cNvPr>
          <p:cNvSpPr>
            <a:spLocks noChangeAspect="1"/>
          </p:cNvSpPr>
          <p:nvPr/>
        </p:nvSpPr>
        <p:spPr>
          <a:xfrm rot="10800000">
            <a:off x="8094121" y="3593641"/>
            <a:ext cx="531961" cy="609600"/>
          </a:xfrm>
          <a:prstGeom prst="rightArrow">
            <a:avLst/>
          </a:prstGeom>
          <a:solidFill>
            <a:srgbClr val="C300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67" dirty="0"/>
          </a:p>
        </p:txBody>
      </p:sp>
      <p:pic>
        <p:nvPicPr>
          <p:cNvPr id="8" name="X">
            <a:extLst>
              <a:ext uri="{FF2B5EF4-FFF2-40B4-BE49-F238E27FC236}">
                <a16:creationId xmlns:a16="http://schemas.microsoft.com/office/drawing/2014/main" id="{1574B980-1B97-D411-7CA7-110604BC05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5616448" y="3536746"/>
            <a:ext cx="666496" cy="666496"/>
          </a:xfrm>
          <a:prstGeom prst="rect">
            <a:avLst/>
          </a:prstGeom>
        </p:spPr>
      </p:pic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6B3BDDAC-A2FC-6C0C-343D-B9C9C44E0EF4}"/>
              </a:ext>
            </a:extLst>
          </p:cNvPr>
          <p:cNvSpPr txBox="1">
            <a:spLocks/>
          </p:cNvSpPr>
          <p:nvPr/>
        </p:nvSpPr>
        <p:spPr>
          <a:xfrm>
            <a:off x="11704320" y="0"/>
            <a:ext cx="487680" cy="36512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60960" rIns="60960" bIns="6096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7DD1AB5-42BA-4E8A-BFEE-435884E16AAB}" type="slidenum">
              <a:rPr lang="en-US" sz="1600"/>
              <a:pPr/>
              <a:t>39</a:t>
            </a:fld>
            <a:endParaRPr lang="en-US" sz="1600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065136B-4383-BAD8-8649-D178CB458C25}"/>
              </a:ext>
            </a:extLst>
          </p:cNvPr>
          <p:cNvGraphicFramePr>
            <a:graphicFrameLocks noGrp="1"/>
          </p:cNvGraphicFramePr>
          <p:nvPr/>
        </p:nvGraphicFramePr>
        <p:xfrm>
          <a:off x="7662647" y="1755140"/>
          <a:ext cx="1463040" cy="1353312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3789622283"/>
                    </a:ext>
                  </a:extLst>
                </a:gridCol>
              </a:tblGrid>
              <a:tr h="333248">
                <a:tc>
                  <a:txBody>
                    <a:bodyPr/>
                    <a:lstStyle/>
                    <a:p>
                      <a:r>
                        <a:rPr lang="en-US" sz="1900" dirty="0" err="1">
                          <a:latin typeface="Inconsolata" panose="00000509000000000000" pitchFamily="49" charset="0"/>
                        </a:rPr>
                        <a:t>a_id</a:t>
                      </a:r>
                      <a:endParaRPr lang="en-US" sz="1900" dirty="0">
                        <a:latin typeface="Inconsolata" panose="00000509000000000000" pitchFamily="49" charset="0"/>
                      </a:endParaRPr>
                    </a:p>
                  </a:txBody>
                  <a:tcPr marL="36576" marR="36576" marT="24384" marB="243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 err="1">
                          <a:latin typeface="Inconsolata" panose="00000509000000000000" pitchFamily="49" charset="0"/>
                        </a:rPr>
                        <a:t>b_id</a:t>
                      </a:r>
                      <a:endParaRPr lang="en-US" sz="1900" dirty="0">
                        <a:latin typeface="Inconsolata" panose="00000509000000000000" pitchFamily="49" charset="0"/>
                      </a:endParaRPr>
                    </a:p>
                  </a:txBody>
                  <a:tcPr marL="36576" marR="36576" marT="24384" marB="243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3248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Inconsolata" panose="00000509000000000000" pitchFamily="49" charset="0"/>
                        </a:rPr>
                        <a:t>a1</a:t>
                      </a:r>
                    </a:p>
                  </a:txBody>
                  <a:tcPr marL="36576" marR="36576" marT="24384" marB="243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Inconsolata" panose="00000509000000000000" pitchFamily="49" charset="0"/>
                        </a:rPr>
                        <a:t>101</a:t>
                      </a:r>
                    </a:p>
                  </a:txBody>
                  <a:tcPr marL="36576" marR="36576" marT="24384" marB="243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3248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Inconsolata" panose="00000509000000000000" pitchFamily="49" charset="0"/>
                        </a:rPr>
                        <a:t>a2</a:t>
                      </a:r>
                    </a:p>
                  </a:txBody>
                  <a:tcPr marL="36576" marR="36576" marT="24384" marB="243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Inconsolata" panose="00000509000000000000" pitchFamily="49" charset="0"/>
                        </a:rPr>
                        <a:t>102</a:t>
                      </a:r>
                    </a:p>
                  </a:txBody>
                  <a:tcPr marL="36576" marR="36576" marT="24384" marB="243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3248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Inconsolata" panose="00000509000000000000" pitchFamily="49" charset="0"/>
                        </a:rPr>
                        <a:t>a3</a:t>
                      </a:r>
                    </a:p>
                  </a:txBody>
                  <a:tcPr marL="36576" marR="36576" marT="24384" marB="243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Inconsolata" panose="00000509000000000000" pitchFamily="49" charset="0"/>
                        </a:rPr>
                        <a:t>103</a:t>
                      </a:r>
                    </a:p>
                  </a:txBody>
                  <a:tcPr marL="36576" marR="36576" marT="24384" marB="243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453038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D9D23FE7-0232-DDA5-BBB1-A38FEB37AF17}"/>
              </a:ext>
            </a:extLst>
          </p:cNvPr>
          <p:cNvSpPr txBox="1"/>
          <p:nvPr/>
        </p:nvSpPr>
        <p:spPr>
          <a:xfrm>
            <a:off x="7479928" y="1365488"/>
            <a:ext cx="1923604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2400" b="1" dirty="0">
                <a:solidFill>
                  <a:srgbClr val="C30037"/>
                </a:solidFill>
                <a:latin typeface="Inconsolata" panose="00000509000000000000" pitchFamily="49" charset="0"/>
              </a:rPr>
              <a:t>R(</a:t>
            </a:r>
            <a:r>
              <a:rPr lang="en-US" sz="2400" b="1" dirty="0" err="1">
                <a:solidFill>
                  <a:srgbClr val="C30037"/>
                </a:solidFill>
                <a:latin typeface="Inconsolata" panose="00000509000000000000" pitchFamily="49" charset="0"/>
              </a:rPr>
              <a:t>a_id,b_id</a:t>
            </a:r>
            <a:r>
              <a:rPr lang="en-US" sz="2400" b="1" dirty="0">
                <a:solidFill>
                  <a:srgbClr val="C30037"/>
                </a:solidFill>
                <a:latin typeface="Inconsolata" panose="00000509000000000000" pitchFamily="49" charset="0"/>
              </a:rPr>
              <a:t>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F005260-FE40-8417-3B12-7121798212C0}"/>
              </a:ext>
            </a:extLst>
          </p:cNvPr>
          <p:cNvSpPr txBox="1"/>
          <p:nvPr/>
        </p:nvSpPr>
        <p:spPr>
          <a:xfrm>
            <a:off x="9524809" y="1365488"/>
            <a:ext cx="2564805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algn="ctr">
              <a:defRPr b="1">
                <a:solidFill>
                  <a:schemeClr val="accent2"/>
                </a:solidFill>
                <a:latin typeface="Inconsolata" panose="00000509000000000000" pitchFamily="49" charset="0"/>
              </a:defRPr>
            </a:lvl1pPr>
          </a:lstStyle>
          <a:p>
            <a:r>
              <a:rPr lang="en-US" sz="2400" dirty="0">
                <a:solidFill>
                  <a:srgbClr val="C30037"/>
                </a:solidFill>
              </a:rPr>
              <a:t>S(</a:t>
            </a:r>
            <a:r>
              <a:rPr lang="en-US" sz="2400" dirty="0" err="1">
                <a:solidFill>
                  <a:srgbClr val="C30037"/>
                </a:solidFill>
              </a:rPr>
              <a:t>a_id,b_id,val</a:t>
            </a:r>
            <a:r>
              <a:rPr lang="en-US" sz="2400" dirty="0">
                <a:solidFill>
                  <a:srgbClr val="C30037"/>
                </a:solidFill>
              </a:rPr>
              <a:t>)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FE690317-C307-065D-1B72-A57EE65C1308}"/>
              </a:ext>
            </a:extLst>
          </p:cNvPr>
          <p:cNvGraphicFramePr>
            <a:graphicFrameLocks noGrp="1"/>
          </p:cNvGraphicFramePr>
          <p:nvPr/>
        </p:nvGraphicFramePr>
        <p:xfrm>
          <a:off x="9910099" y="1755140"/>
          <a:ext cx="1794219" cy="1353312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5980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8073">
                  <a:extLst>
                    <a:ext uri="{9D8B030D-6E8A-4147-A177-3AD203B41FA5}">
                      <a16:colId xmlns:a16="http://schemas.microsoft.com/office/drawing/2014/main" val="3789622283"/>
                    </a:ext>
                  </a:extLst>
                </a:gridCol>
                <a:gridCol w="598073">
                  <a:extLst>
                    <a:ext uri="{9D8B030D-6E8A-4147-A177-3AD203B41FA5}">
                      <a16:colId xmlns:a16="http://schemas.microsoft.com/office/drawing/2014/main" val="188720626"/>
                    </a:ext>
                  </a:extLst>
                </a:gridCol>
              </a:tblGrid>
              <a:tr h="333248">
                <a:tc>
                  <a:txBody>
                    <a:bodyPr/>
                    <a:lstStyle/>
                    <a:p>
                      <a:r>
                        <a:rPr lang="en-US" sz="1900" dirty="0" err="1">
                          <a:latin typeface="Inconsolata" panose="00000509000000000000" pitchFamily="49" charset="0"/>
                        </a:rPr>
                        <a:t>a_id</a:t>
                      </a:r>
                      <a:endParaRPr lang="en-US" sz="1900" dirty="0">
                        <a:latin typeface="Inconsolata" panose="00000509000000000000" pitchFamily="49" charset="0"/>
                      </a:endParaRPr>
                    </a:p>
                  </a:txBody>
                  <a:tcPr marL="36576" marR="36576" marT="24384" marB="243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 err="1">
                          <a:latin typeface="Inconsolata" panose="00000509000000000000" pitchFamily="49" charset="0"/>
                        </a:rPr>
                        <a:t>b_id</a:t>
                      </a:r>
                      <a:endParaRPr lang="en-US" sz="1900" dirty="0">
                        <a:latin typeface="Inconsolata" panose="00000509000000000000" pitchFamily="49" charset="0"/>
                      </a:endParaRPr>
                    </a:p>
                  </a:txBody>
                  <a:tcPr marL="36576" marR="36576" marT="24384" marB="243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 err="1">
                          <a:latin typeface="Inconsolata" panose="00000509000000000000" pitchFamily="49" charset="0"/>
                        </a:rPr>
                        <a:t>val</a:t>
                      </a:r>
                      <a:endParaRPr lang="en-US" sz="1900" dirty="0">
                        <a:latin typeface="Inconsolata" panose="00000509000000000000" pitchFamily="49" charset="0"/>
                      </a:endParaRPr>
                    </a:p>
                  </a:txBody>
                  <a:tcPr marL="36576" marR="36576" marT="24384" marB="243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3248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Inconsolata" panose="00000509000000000000" pitchFamily="49" charset="0"/>
                        </a:rPr>
                        <a:t>a3</a:t>
                      </a:r>
                    </a:p>
                  </a:txBody>
                  <a:tcPr marL="36576" marR="36576" marT="24384" marB="243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Inconsolata" panose="00000509000000000000" pitchFamily="49" charset="0"/>
                        </a:rPr>
                        <a:t>103</a:t>
                      </a:r>
                    </a:p>
                  </a:txBody>
                  <a:tcPr marL="36576" marR="36576" marT="24384" marB="243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Inconsolata" panose="00000509000000000000" pitchFamily="49" charset="0"/>
                        </a:rPr>
                        <a:t>XXX</a:t>
                      </a:r>
                    </a:p>
                  </a:txBody>
                  <a:tcPr marL="36576" marR="36576" marT="24384" marB="243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3248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Inconsolata" panose="00000509000000000000" pitchFamily="49" charset="0"/>
                        </a:rPr>
                        <a:t>a4</a:t>
                      </a:r>
                    </a:p>
                  </a:txBody>
                  <a:tcPr marL="36576" marR="36576" marT="24384" marB="243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Inconsolata" panose="00000509000000000000" pitchFamily="49" charset="0"/>
                        </a:rPr>
                        <a:t>104</a:t>
                      </a:r>
                    </a:p>
                  </a:txBody>
                  <a:tcPr marL="36576" marR="36576" marT="24384" marB="243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Inconsolata" panose="00000509000000000000" pitchFamily="49" charset="0"/>
                        </a:rPr>
                        <a:t>YYY</a:t>
                      </a:r>
                    </a:p>
                  </a:txBody>
                  <a:tcPr marL="36576" marR="36576" marT="24384" marB="243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3248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Inconsolata" panose="00000509000000000000" pitchFamily="49" charset="0"/>
                        </a:rPr>
                        <a:t>a5</a:t>
                      </a:r>
                    </a:p>
                  </a:txBody>
                  <a:tcPr marL="36576" marR="36576" marT="24384" marB="243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Inconsolata" panose="00000509000000000000" pitchFamily="49" charset="0"/>
                        </a:rPr>
                        <a:t>105</a:t>
                      </a:r>
                    </a:p>
                  </a:txBody>
                  <a:tcPr marL="36576" marR="36576" marT="24384" marB="243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Inconsolata" panose="00000509000000000000" pitchFamily="49" charset="0"/>
                        </a:rPr>
                        <a:t>ZZZ</a:t>
                      </a:r>
                    </a:p>
                  </a:txBody>
                  <a:tcPr marL="36576" marR="36576" marT="24384" marB="243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453038"/>
                  </a:ext>
                </a:extLst>
              </a:tr>
            </a:tbl>
          </a:graphicData>
        </a:graphic>
      </p:graphicFrame>
      <p:sp>
        <p:nvSpPr>
          <p:cNvPr id="20" name="SQL Box">
            <a:extLst>
              <a:ext uri="{FF2B5EF4-FFF2-40B4-BE49-F238E27FC236}">
                <a16:creationId xmlns:a16="http://schemas.microsoft.com/office/drawing/2014/main" id="{B408BFC5-E03D-6350-5E86-DF33C23CCC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67339" y="5969001"/>
            <a:ext cx="6882675" cy="75713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646464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60960" rIns="60960">
            <a:spAutoFit/>
          </a:bodyPr>
          <a:lstStyle>
            <a:lvl1pPr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1pPr>
            <a:lvl2pPr marL="742950" indent="-285750"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2pPr>
            <a:lvl3pPr marL="1143000" indent="-228600"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3pPr>
            <a:lvl4pPr marL="1600200" indent="-228600"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4pPr>
            <a:lvl5pPr marL="2057400" indent="-228600"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en-US" sz="2400" b="1" u="none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DejaVu Sans Mono" pitchFamily="49" charset="0"/>
              </a:rPr>
              <a:t>SELECT *</a:t>
            </a:r>
            <a:r>
              <a:rPr lang="en-US" sz="2400" u="none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DejaVu Sans Mono" pitchFamily="49" charset="0"/>
              </a:rPr>
              <a:t> </a:t>
            </a:r>
            <a:r>
              <a:rPr lang="en-US" sz="2400" b="1" u="none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DejaVu Sans Mono" pitchFamily="49" charset="0"/>
              </a:rPr>
              <a:t>FROM</a:t>
            </a:r>
            <a:r>
              <a:rPr lang="en-US" sz="2400" u="none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DejaVu Sans Mono" pitchFamily="49" charset="0"/>
              </a:rPr>
              <a:t> R </a:t>
            </a:r>
            <a:r>
              <a:rPr lang="en-US" sz="2400" b="1" u="none" dirty="0">
                <a:solidFill>
                  <a:schemeClr val="accent1"/>
                </a:solidFill>
                <a:latin typeface="Inconsolata" panose="00000509000000000000" pitchFamily="49" charset="0"/>
                <a:cs typeface="DejaVu Sans Mono" pitchFamily="49" charset="0"/>
              </a:rPr>
              <a:t>JOIN</a:t>
            </a:r>
            <a:r>
              <a:rPr lang="en-US" sz="2400" u="none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DejaVu Sans Mono" pitchFamily="49" charset="0"/>
              </a:rPr>
              <a:t> S</a:t>
            </a:r>
            <a:br>
              <a:rPr lang="en-US" sz="2400" u="none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DejaVu Sans Mono" pitchFamily="49" charset="0"/>
              </a:rPr>
            </a:br>
            <a:r>
              <a:rPr lang="en-US" sz="2400" u="none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DejaVu Sans Mono" pitchFamily="49" charset="0"/>
              </a:rPr>
              <a:t>    </a:t>
            </a:r>
            <a:r>
              <a:rPr lang="en-US" sz="2400" b="1" u="none" dirty="0">
                <a:solidFill>
                  <a:schemeClr val="accent1"/>
                </a:solidFill>
                <a:latin typeface="Inconsolata" panose="00000509000000000000" pitchFamily="49" charset="0"/>
                <a:cs typeface="DejaVu Sans Mono" pitchFamily="49" charset="0"/>
              </a:rPr>
              <a:t>ON</a:t>
            </a:r>
            <a:r>
              <a:rPr lang="en-US" sz="2400" b="1" u="none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DejaVu Sans Mono" pitchFamily="49" charset="0"/>
              </a:rPr>
              <a:t> </a:t>
            </a:r>
            <a:r>
              <a:rPr lang="en-US" sz="2400" u="none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DejaVu Sans Mono" pitchFamily="49" charset="0"/>
              </a:rPr>
              <a:t>R.a_id</a:t>
            </a:r>
            <a:r>
              <a:rPr lang="en-US" sz="2400" u="none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DejaVu Sans Mono" pitchFamily="49" charset="0"/>
              </a:rPr>
              <a:t> = </a:t>
            </a:r>
            <a:r>
              <a:rPr lang="en-US" sz="2400" u="none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DejaVu Sans Mono" pitchFamily="49" charset="0"/>
              </a:rPr>
              <a:t>S.a_id</a:t>
            </a:r>
            <a:r>
              <a:rPr lang="en-US" sz="2400" u="none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DejaVu Sans Mono" pitchFamily="49" charset="0"/>
              </a:rPr>
              <a:t> </a:t>
            </a:r>
            <a:r>
              <a:rPr lang="en-US" sz="2400" b="1" u="none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DejaVu Sans Mono" pitchFamily="49" charset="0"/>
              </a:rPr>
              <a:t>AND</a:t>
            </a:r>
            <a:r>
              <a:rPr lang="en-US" sz="2400" u="none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DejaVu Sans Mono" pitchFamily="49" charset="0"/>
              </a:rPr>
              <a:t> </a:t>
            </a:r>
            <a:r>
              <a:rPr lang="en-US" sz="2400" u="none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DejaVu Sans Mono" pitchFamily="49" charset="0"/>
              </a:rPr>
              <a:t>R.b_id</a:t>
            </a:r>
            <a:r>
              <a:rPr lang="en-US" sz="2400" u="none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DejaVu Sans Mono" pitchFamily="49" charset="0"/>
              </a:rPr>
              <a:t> = </a:t>
            </a:r>
            <a:r>
              <a:rPr lang="en-US" sz="2400" u="none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DejaVu Sans Mono" pitchFamily="49" charset="0"/>
              </a:rPr>
              <a:t>S.b_id</a:t>
            </a:r>
            <a:r>
              <a:rPr lang="en-US" sz="2400" u="none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DejaVu Sans Mono" pitchFamily="49" charset="0"/>
              </a:rPr>
              <a:t>;</a:t>
            </a:r>
          </a:p>
        </p:txBody>
      </p:sp>
      <p:pic>
        <p:nvPicPr>
          <p:cNvPr id="21" name="X">
            <a:extLst>
              <a:ext uri="{FF2B5EF4-FFF2-40B4-BE49-F238E27FC236}">
                <a16:creationId xmlns:a16="http://schemas.microsoft.com/office/drawing/2014/main" id="{0527DC2B-66E2-EAF2-2BF1-0A16FC7EE1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446859" y="3536746"/>
            <a:ext cx="666496" cy="666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969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2" grpId="0" animBg="1"/>
      <p:bldP spid="4" grpId="0" animBg="1"/>
      <p:bldP spid="6" grpId="0" animBg="1"/>
      <p:bldP spid="6" grpId="1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Database Systems Background</a:t>
            </a:r>
          </a:p>
          <a:p>
            <a:r>
              <a:rPr lang="en-US" dirty="0"/>
              <a:t>Relational Model</a:t>
            </a:r>
          </a:p>
          <a:p>
            <a:r>
              <a:rPr lang="en-US" dirty="0"/>
              <a:t>Relational Algebra</a:t>
            </a:r>
          </a:p>
          <a:p>
            <a:r>
              <a:rPr lang="en-US" dirty="0"/>
              <a:t>Alternative Data Models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201D4126-8BB2-8764-5E73-223625E793BE}"/>
              </a:ext>
            </a:extLst>
          </p:cNvPr>
          <p:cNvSpPr txBox="1">
            <a:spLocks/>
          </p:cNvSpPr>
          <p:nvPr/>
        </p:nvSpPr>
        <p:spPr>
          <a:xfrm>
            <a:off x="11704320" y="0"/>
            <a:ext cx="487680" cy="36512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60960" rIns="60960" bIns="6096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7DD1AB5-42BA-4E8A-BFEE-435884E16AAB}" type="slidenum">
              <a:rPr lang="en-US" sz="1600"/>
              <a:pPr/>
              <a:t>4</a:t>
            </a:fld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2441109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EFF88E6-0750-4070-96B7-07EB08F80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Relational Algebra: Extra Operators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7B8CC2-198C-4090-B741-568D06DF05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/>
              <a:t>Rename </a:t>
            </a:r>
            <a:r>
              <a:rPr lang="en-US" b="1">
                <a:solidFill>
                  <a:srgbClr val="C30037"/>
                </a:solidFill>
                <a:latin typeface="Inconsolata" panose="00000509000000000000" pitchFamily="49" charset="0"/>
              </a:rPr>
              <a:t>(</a:t>
            </a:r>
            <a:r>
              <a:rPr lang="el-GR" b="1">
                <a:solidFill>
                  <a:srgbClr val="C30037"/>
                </a:solidFill>
                <a:latin typeface="Proxima Nova Rg" panose="02000506030000020004" pitchFamily="50" charset="0"/>
              </a:rPr>
              <a:t>ρ</a:t>
            </a:r>
            <a:r>
              <a:rPr lang="en-US" b="1">
                <a:solidFill>
                  <a:srgbClr val="C30037"/>
                </a:solidFill>
                <a:latin typeface="Inconsolata" panose="00000509000000000000" pitchFamily="49" charset="0"/>
              </a:rPr>
              <a:t>)</a:t>
            </a:r>
          </a:p>
          <a:p>
            <a:r>
              <a:rPr lang="en-US" b="1"/>
              <a:t>Assignment </a:t>
            </a:r>
            <a:r>
              <a:rPr lang="en-US" b="1">
                <a:solidFill>
                  <a:srgbClr val="C30037"/>
                </a:solidFill>
                <a:latin typeface="Inconsolata" panose="00000509000000000000" pitchFamily="49" charset="0"/>
              </a:rPr>
              <a:t>(R←S)</a:t>
            </a:r>
          </a:p>
          <a:p>
            <a:r>
              <a:rPr lang="en-US" b="1"/>
              <a:t>Duplicate Elimination </a:t>
            </a:r>
            <a:r>
              <a:rPr lang="en-US" b="1">
                <a:solidFill>
                  <a:srgbClr val="C30037"/>
                </a:solidFill>
                <a:latin typeface="Inconsolata" panose="00000509000000000000" pitchFamily="49" charset="0"/>
              </a:rPr>
              <a:t>(</a:t>
            </a:r>
            <a:r>
              <a:rPr lang="el-GR" b="1">
                <a:solidFill>
                  <a:srgbClr val="C30037"/>
                </a:solidFill>
                <a:latin typeface="Proxima Nova Rg" panose="02000506030000020004" pitchFamily="50" charset="0"/>
              </a:rPr>
              <a:t>δ</a:t>
            </a:r>
            <a:r>
              <a:rPr lang="en-US" b="1">
                <a:solidFill>
                  <a:srgbClr val="C30037"/>
                </a:solidFill>
                <a:latin typeface="Inconsolata" panose="00000509000000000000" pitchFamily="49" charset="0"/>
              </a:rPr>
              <a:t>)</a:t>
            </a:r>
          </a:p>
          <a:p>
            <a:r>
              <a:rPr lang="en-US" b="1"/>
              <a:t>Aggregation </a:t>
            </a:r>
            <a:r>
              <a:rPr lang="en-US" b="1">
                <a:solidFill>
                  <a:srgbClr val="C30037"/>
                </a:solidFill>
                <a:latin typeface="Inconsolata" panose="00000509000000000000" pitchFamily="49" charset="0"/>
              </a:rPr>
              <a:t>(</a:t>
            </a:r>
            <a:r>
              <a:rPr lang="el-GR" b="1">
                <a:solidFill>
                  <a:srgbClr val="C30037"/>
                </a:solidFill>
                <a:latin typeface="Proxima Nova Rg" panose="02000506030000020004" pitchFamily="50" charset="0"/>
              </a:rPr>
              <a:t>γ</a:t>
            </a:r>
            <a:r>
              <a:rPr lang="en-US" b="1">
                <a:solidFill>
                  <a:srgbClr val="C30037"/>
                </a:solidFill>
                <a:latin typeface="Inconsolata" panose="00000509000000000000" pitchFamily="49" charset="0"/>
              </a:rPr>
              <a:t>)</a:t>
            </a:r>
          </a:p>
          <a:p>
            <a:r>
              <a:rPr lang="en-US" b="1"/>
              <a:t>Sorting </a:t>
            </a:r>
            <a:r>
              <a:rPr lang="en-US" b="1">
                <a:solidFill>
                  <a:srgbClr val="C30037"/>
                </a:solidFill>
                <a:latin typeface="Inconsolata" panose="00000509000000000000" pitchFamily="49" charset="0"/>
              </a:rPr>
              <a:t>(</a:t>
            </a:r>
            <a:r>
              <a:rPr lang="el-GR" b="1">
                <a:solidFill>
                  <a:srgbClr val="C30037"/>
                </a:solidFill>
                <a:latin typeface="Proxima Nova Rg" panose="02000506030000020004" pitchFamily="50" charset="0"/>
              </a:rPr>
              <a:t>τ</a:t>
            </a:r>
            <a:r>
              <a:rPr lang="en-US" b="1">
                <a:solidFill>
                  <a:srgbClr val="C30037"/>
                </a:solidFill>
                <a:latin typeface="Inconsolata" panose="00000509000000000000" pitchFamily="49" charset="0"/>
              </a:rPr>
              <a:t>)</a:t>
            </a:r>
          </a:p>
          <a:p>
            <a:r>
              <a:rPr lang="en-US" b="1"/>
              <a:t>Division </a:t>
            </a:r>
            <a:r>
              <a:rPr lang="en-US" b="1">
                <a:solidFill>
                  <a:srgbClr val="C30037"/>
                </a:solidFill>
                <a:latin typeface="Inconsolata" panose="00000509000000000000" pitchFamily="49" charset="0"/>
              </a:rPr>
              <a:t>(R÷S)</a:t>
            </a:r>
            <a:endParaRPr lang="en-US" b="1" dirty="0">
              <a:solidFill>
                <a:srgbClr val="C30037"/>
              </a:solidFill>
              <a:latin typeface="Inconsolata" panose="00000509000000000000" pitchFamily="49" charset="0"/>
            </a:endParaRP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F1C32280-8A06-BA6C-6D45-60C73C2E8902}"/>
              </a:ext>
            </a:extLst>
          </p:cNvPr>
          <p:cNvSpPr txBox="1">
            <a:spLocks/>
          </p:cNvSpPr>
          <p:nvPr/>
        </p:nvSpPr>
        <p:spPr>
          <a:xfrm>
            <a:off x="11704320" y="0"/>
            <a:ext cx="487680" cy="36512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60960" rIns="60960" bIns="6096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7DD1AB5-42BA-4E8A-BFEE-435884E16AAB}" type="slidenum">
              <a:rPr lang="en-US" sz="1600"/>
              <a:pPr/>
              <a:t>40</a:t>
            </a:fld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06366075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1AC12CE-089B-49AB-8B6B-24CC1799B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Observation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8C7E05-F83C-49B4-8812-B4FBC0F312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Relational algebra defines an ordering of the high-level steps of how to compute a query.</a:t>
            </a:r>
          </a:p>
          <a:p>
            <a:pPr lvl="1"/>
            <a:r>
              <a:rPr lang="en-US" dirty="0"/>
              <a:t>Example: </a:t>
            </a:r>
            <a:r>
              <a:rPr lang="el-GR" b="1" dirty="0">
                <a:solidFill>
                  <a:srgbClr val="C30037"/>
                </a:solidFill>
                <a:latin typeface="Proxima Nova Rg" panose="02000506030000020004" pitchFamily="50" charset="0"/>
              </a:rPr>
              <a:t>σ</a:t>
            </a:r>
            <a:r>
              <a:rPr lang="en-US" b="1" baseline="-25000" dirty="0" err="1">
                <a:solidFill>
                  <a:srgbClr val="C30037"/>
                </a:solidFill>
                <a:latin typeface="Inconsolata" panose="00000509000000000000" pitchFamily="49" charset="0"/>
              </a:rPr>
              <a:t>b_id</a:t>
            </a:r>
            <a:r>
              <a:rPr lang="en-US" b="1" baseline="-25000" dirty="0">
                <a:solidFill>
                  <a:srgbClr val="C30037"/>
                </a:solidFill>
                <a:latin typeface="Inconsolata" panose="00000509000000000000" pitchFamily="49" charset="0"/>
              </a:rPr>
              <a:t>=102</a:t>
            </a:r>
            <a:r>
              <a:rPr lang="en-US" b="1" dirty="0">
                <a:solidFill>
                  <a:srgbClr val="C30037"/>
                </a:solidFill>
                <a:latin typeface="Inconsolata" panose="00000509000000000000" pitchFamily="49" charset="0"/>
              </a:rPr>
              <a:t>(R⋈S)</a:t>
            </a:r>
            <a:r>
              <a:rPr lang="en-US" dirty="0">
                <a:solidFill>
                  <a:srgbClr val="C30037"/>
                </a:solidFill>
              </a:rPr>
              <a:t> vs. </a:t>
            </a:r>
            <a:r>
              <a:rPr lang="en-US" b="1" dirty="0">
                <a:solidFill>
                  <a:srgbClr val="C30037"/>
                </a:solidFill>
                <a:latin typeface="Inconsolata" panose="00000509000000000000" pitchFamily="49" charset="0"/>
              </a:rPr>
              <a:t>R⋈(</a:t>
            </a:r>
            <a:r>
              <a:rPr lang="el-GR" b="1" dirty="0">
                <a:solidFill>
                  <a:srgbClr val="C30037"/>
                </a:solidFill>
                <a:latin typeface="Proxima Nova Rg" panose="02000506030000020004" pitchFamily="50" charset="0"/>
              </a:rPr>
              <a:t>σ</a:t>
            </a:r>
            <a:r>
              <a:rPr lang="en-US" b="1" baseline="-25000" dirty="0" err="1">
                <a:solidFill>
                  <a:srgbClr val="C30037"/>
                </a:solidFill>
                <a:latin typeface="Inconsolata" panose="00000509000000000000" pitchFamily="49" charset="0"/>
              </a:rPr>
              <a:t>b_id</a:t>
            </a:r>
            <a:r>
              <a:rPr lang="en-US" b="1" baseline="-25000" dirty="0">
                <a:solidFill>
                  <a:srgbClr val="C30037"/>
                </a:solidFill>
                <a:latin typeface="Inconsolata" panose="00000509000000000000" pitchFamily="49" charset="0"/>
              </a:rPr>
              <a:t>=102</a:t>
            </a:r>
            <a:r>
              <a:rPr lang="en-US" b="1" dirty="0">
                <a:solidFill>
                  <a:srgbClr val="C30037"/>
                </a:solidFill>
                <a:latin typeface="Inconsolata" panose="00000509000000000000" pitchFamily="49" charset="0"/>
              </a:rPr>
              <a:t>(S))</a:t>
            </a:r>
          </a:p>
          <a:p>
            <a:pPr lvl="1"/>
            <a:endParaRPr lang="en-US" dirty="0"/>
          </a:p>
          <a:p>
            <a:r>
              <a:rPr lang="en-US" dirty="0"/>
              <a:t>A better approach is to state the high-level answer that you want the DBMS to compute.</a:t>
            </a:r>
          </a:p>
          <a:p>
            <a:pPr lvl="1"/>
            <a:r>
              <a:rPr lang="en-US" dirty="0"/>
              <a:t>Example: Retrieve the joined tuples from </a:t>
            </a:r>
            <a:r>
              <a:rPr lang="en-US" b="1" dirty="0">
                <a:solidFill>
                  <a:srgbClr val="C30037"/>
                </a:solidFill>
              </a:rPr>
              <a:t>R</a:t>
            </a:r>
            <a:r>
              <a:rPr lang="en-US" dirty="0"/>
              <a:t> and </a:t>
            </a:r>
            <a:r>
              <a:rPr lang="en-US" b="1" dirty="0">
                <a:solidFill>
                  <a:srgbClr val="C30037"/>
                </a:solidFill>
              </a:rPr>
              <a:t>S</a:t>
            </a:r>
            <a:r>
              <a:rPr lang="en-US" dirty="0"/>
              <a:t> where </a:t>
            </a:r>
            <a:r>
              <a:rPr lang="en-US" b="1" dirty="0" err="1">
                <a:solidFill>
                  <a:srgbClr val="C30037"/>
                </a:solidFill>
              </a:rPr>
              <a:t>b_id</a:t>
            </a:r>
            <a:r>
              <a:rPr lang="en-US" b="1" dirty="0">
                <a:solidFill>
                  <a:srgbClr val="EF3E42"/>
                </a:solidFill>
              </a:rPr>
              <a:t> </a:t>
            </a:r>
            <a:r>
              <a:rPr lang="en-US" dirty="0"/>
              <a:t>equals 102.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BC148302-CA02-8504-5FAF-01FC8B3B85B4}"/>
              </a:ext>
            </a:extLst>
          </p:cNvPr>
          <p:cNvSpPr txBox="1">
            <a:spLocks/>
          </p:cNvSpPr>
          <p:nvPr/>
        </p:nvSpPr>
        <p:spPr>
          <a:xfrm>
            <a:off x="11704320" y="0"/>
            <a:ext cx="487680" cy="36512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60960" rIns="60960" bIns="6096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7DD1AB5-42BA-4E8A-BFEE-435884E16AAB}" type="slidenum">
              <a:rPr lang="en-US" sz="1600"/>
              <a:pPr/>
              <a:t>41</a:t>
            </a:fld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787583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C53ADBA-6355-4B69-A918-0A0838159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Data Manipulation Languages (DML)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852047-7A75-4A95-9247-18364A994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163127"/>
            <a:ext cx="10972800" cy="4525963"/>
          </a:xfrm>
        </p:spPr>
        <p:txBody>
          <a:bodyPr>
            <a:normAutofit/>
          </a:bodyPr>
          <a:lstStyle/>
          <a:p>
            <a:r>
              <a:rPr lang="en-US" b="1" dirty="0"/>
              <a:t>Procedural:</a:t>
            </a:r>
          </a:p>
          <a:p>
            <a:pPr lvl="1"/>
            <a:r>
              <a:rPr lang="en-US" dirty="0"/>
              <a:t>The query specifies the (high-level) strategy to find</a:t>
            </a:r>
            <a:br>
              <a:rPr lang="en-US" dirty="0"/>
            </a:br>
            <a:r>
              <a:rPr lang="en-US" dirty="0"/>
              <a:t>the desired result based on sets / bags.</a:t>
            </a:r>
          </a:p>
          <a:p>
            <a:endParaRPr lang="en-US" sz="1600" dirty="0"/>
          </a:p>
          <a:p>
            <a:r>
              <a:rPr lang="en-US" b="1" dirty="0"/>
              <a:t>Non-Procedural (Declarative):</a:t>
            </a:r>
          </a:p>
          <a:p>
            <a:pPr lvl="1"/>
            <a:r>
              <a:rPr lang="en-US" dirty="0"/>
              <a:t>The query specifies only what data is wanted and</a:t>
            </a:r>
            <a:br>
              <a:rPr lang="en-US" dirty="0"/>
            </a:br>
            <a:r>
              <a:rPr lang="en-US" dirty="0"/>
              <a:t>not how to find it.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AFE8555-F03D-4612-A868-53B4B36C6A6A}"/>
              </a:ext>
            </a:extLst>
          </p:cNvPr>
          <p:cNvGrpSpPr/>
          <p:nvPr/>
        </p:nvGrpSpPr>
        <p:grpSpPr>
          <a:xfrm>
            <a:off x="609599" y="1250345"/>
            <a:ext cx="11094722" cy="1415438"/>
            <a:chOff x="228600" y="2161544"/>
            <a:chExt cx="7455186" cy="100584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361DE07-8F40-4425-9EC7-268C679C87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" y="2161544"/>
              <a:ext cx="5577840" cy="1005840"/>
            </a:xfrm>
            <a:prstGeom prst="rect">
              <a:avLst/>
            </a:prstGeom>
            <a:noFill/>
            <a:ln w="50800" algn="ctr">
              <a:solidFill>
                <a:srgbClr val="C30037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135827" tIns="67913" rIns="135827" bIns="67913" anchor="ctr"/>
            <a:lstStyle/>
            <a:p>
              <a:endParaRPr lang="en-US" sz="2400" dirty="0">
                <a:solidFill>
                  <a:schemeClr val="accent2"/>
                </a:solidFill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CFA86E2-AE1D-4EFA-841E-B8E1703A54AC}"/>
                </a:ext>
              </a:extLst>
            </p:cNvPr>
            <p:cNvSpPr txBox="1"/>
            <p:nvPr/>
          </p:nvSpPr>
          <p:spPr>
            <a:xfrm>
              <a:off x="5791200" y="2304366"/>
              <a:ext cx="1892586" cy="69711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3200" b="1" dirty="0">
                  <a:solidFill>
                    <a:srgbClr val="C30037"/>
                  </a:solidFill>
                  <a:latin typeface="Lato" panose="020F0502020204030203" pitchFamily="34" charset="0"/>
                </a:rPr>
                <a:t>← Relational</a:t>
              </a:r>
              <a:br>
                <a:rPr lang="en-US" sz="3200" b="1" dirty="0">
                  <a:solidFill>
                    <a:srgbClr val="C30037"/>
                  </a:solidFill>
                  <a:latin typeface="Lato" panose="020F0502020204030203" pitchFamily="34" charset="0"/>
                </a:rPr>
              </a:br>
              <a:r>
                <a:rPr lang="en-US" sz="3200" b="1" dirty="0">
                  <a:solidFill>
                    <a:srgbClr val="C30037"/>
                  </a:solidFill>
                  <a:latin typeface="Lato" panose="020F0502020204030203" pitchFamily="34" charset="0"/>
                </a:rPr>
                <a:t>      Algebra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2048036D-A8EF-4F61-958A-B04A38069D28}"/>
              </a:ext>
            </a:extLst>
          </p:cNvPr>
          <p:cNvGrpSpPr/>
          <p:nvPr/>
        </p:nvGrpSpPr>
        <p:grpSpPr>
          <a:xfrm>
            <a:off x="609599" y="2953983"/>
            <a:ext cx="10753619" cy="1569664"/>
            <a:chOff x="-535676" y="2164114"/>
            <a:chExt cx="7455186" cy="100584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388BDEA-7714-4ABB-A1C5-35849D85C1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535676" y="2164114"/>
              <a:ext cx="5577840" cy="1005840"/>
            </a:xfrm>
            <a:prstGeom prst="rect">
              <a:avLst/>
            </a:prstGeom>
            <a:noFill/>
            <a:ln w="50800" algn="ctr">
              <a:solidFill>
                <a:srgbClr val="C30037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135827" tIns="67913" rIns="135827" bIns="67913" anchor="ctr"/>
            <a:lstStyle/>
            <a:p>
              <a:endParaRPr lang="en-US" sz="2400" dirty="0">
                <a:solidFill>
                  <a:schemeClr val="accent2"/>
                </a:solidFill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55A142A-87B0-49A7-B9B0-DEC0DDF798C3}"/>
                </a:ext>
              </a:extLst>
            </p:cNvPr>
            <p:cNvSpPr txBox="1"/>
            <p:nvPr/>
          </p:nvSpPr>
          <p:spPr>
            <a:xfrm>
              <a:off x="5026924" y="2325402"/>
              <a:ext cx="1892586" cy="66018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3200" b="1" dirty="0">
                  <a:solidFill>
                    <a:srgbClr val="C30037"/>
                  </a:solidFill>
                  <a:latin typeface="Lato" panose="020F0502020204030203" pitchFamily="34" charset="0"/>
                </a:rPr>
                <a:t>← Relational</a:t>
              </a:r>
              <a:br>
                <a:rPr lang="en-US" sz="3200" b="1" dirty="0">
                  <a:solidFill>
                    <a:srgbClr val="C30037"/>
                  </a:solidFill>
                  <a:latin typeface="Lato" panose="020F0502020204030203" pitchFamily="34" charset="0"/>
                </a:rPr>
              </a:br>
              <a:r>
                <a:rPr lang="en-US" sz="3200" b="1" dirty="0">
                  <a:solidFill>
                    <a:srgbClr val="C30037"/>
                  </a:solidFill>
                  <a:latin typeface="Lato" panose="020F0502020204030203" pitchFamily="34" charset="0"/>
                </a:rPr>
                <a:t>       Calculus</a:t>
              </a:r>
            </a:p>
          </p:txBody>
        </p:sp>
      </p:grp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8BB20CA4-23B4-AD36-B6D6-4A0381FDD55E}"/>
              </a:ext>
            </a:extLst>
          </p:cNvPr>
          <p:cNvSpPr txBox="1">
            <a:spLocks/>
          </p:cNvSpPr>
          <p:nvPr/>
        </p:nvSpPr>
        <p:spPr>
          <a:xfrm>
            <a:off x="11704320" y="0"/>
            <a:ext cx="487680" cy="36512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60960" rIns="60960" bIns="6096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7DD1AB5-42BA-4E8A-BFEE-435884E16AAB}" type="slidenum">
              <a:rPr lang="en-US" sz="1600"/>
              <a:pPr/>
              <a:t>42</a:t>
            </a:fld>
            <a:endParaRPr lang="en-US" sz="1600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FDBA8D0-B36B-7213-D3E0-0CC27CF71664}"/>
              </a:ext>
            </a:extLst>
          </p:cNvPr>
          <p:cNvGrpSpPr/>
          <p:nvPr/>
        </p:nvGrpSpPr>
        <p:grpSpPr>
          <a:xfrm>
            <a:off x="2054301" y="4774690"/>
            <a:ext cx="3827837" cy="1828800"/>
            <a:chOff x="2054301" y="4774690"/>
            <a:chExt cx="3827837" cy="1828800"/>
          </a:xfrm>
        </p:grpSpPr>
        <p:pic>
          <p:nvPicPr>
            <p:cNvPr id="12" name="Picture 11">
              <a:hlinkClick r:id="rId3"/>
              <a:extLst>
                <a:ext uri="{FF2B5EF4-FFF2-40B4-BE49-F238E27FC236}">
                  <a16:creationId xmlns:a16="http://schemas.microsoft.com/office/drawing/2014/main" id="{1881EAC7-0C81-BDED-61E4-7EB5EB4CA1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792" t="503" r="792" b="10000"/>
            <a:stretch/>
          </p:blipFill>
          <p:spPr>
            <a:xfrm>
              <a:off x="2054301" y="4774690"/>
              <a:ext cx="1370851" cy="1828800"/>
            </a:xfrm>
            <a:prstGeom prst="rect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</p:pic>
        <p:sp>
          <p:nvSpPr>
            <p:cNvPr id="13" name="TextBox 12">
              <a:hlinkClick r:id="rId3"/>
              <a:extLst>
                <a:ext uri="{FF2B5EF4-FFF2-40B4-BE49-F238E27FC236}">
                  <a16:creationId xmlns:a16="http://schemas.microsoft.com/office/drawing/2014/main" id="{4A95B69C-3D31-92EF-D316-1AAE2D4F16AE}"/>
                </a:ext>
              </a:extLst>
            </p:cNvPr>
            <p:cNvSpPr txBox="1"/>
            <p:nvPr/>
          </p:nvSpPr>
          <p:spPr>
            <a:xfrm>
              <a:off x="3637934" y="4774690"/>
              <a:ext cx="2244204" cy="3693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2400" b="1" u="sng" dirty="0">
                  <a:latin typeface="Lato" panose="020F0502020204030203" pitchFamily="34" charset="0"/>
                </a:rPr>
                <a:t>Codd’s Theorem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5BF59B4-BADA-3CE6-A6A3-DDC6CEC911BC}"/>
              </a:ext>
            </a:extLst>
          </p:cNvPr>
          <p:cNvGrpSpPr/>
          <p:nvPr/>
        </p:nvGrpSpPr>
        <p:grpSpPr>
          <a:xfrm>
            <a:off x="4615547" y="5395192"/>
            <a:ext cx="5024584" cy="1393913"/>
            <a:chOff x="4615547" y="5395192"/>
            <a:chExt cx="5024584" cy="1393913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E07D96F-4F94-7E05-37E0-E5943EE8C108}"/>
                </a:ext>
              </a:extLst>
            </p:cNvPr>
            <p:cNvSpPr txBox="1"/>
            <p:nvPr/>
          </p:nvSpPr>
          <p:spPr>
            <a:xfrm>
              <a:off x="4615547" y="5395192"/>
              <a:ext cx="2013693" cy="92948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3200" b="1" dirty="0">
                  <a:solidFill>
                    <a:srgbClr val="C30037"/>
                  </a:solidFill>
                  <a:latin typeface="Lato" panose="020F0502020204030203" pitchFamily="34" charset="0"/>
                </a:rPr>
                <a:t>Relational</a:t>
              </a:r>
              <a:br>
                <a:rPr lang="en-US" sz="3200" b="1" dirty="0">
                  <a:solidFill>
                    <a:srgbClr val="C30037"/>
                  </a:solidFill>
                  <a:latin typeface="Lato" panose="020F0502020204030203" pitchFamily="34" charset="0"/>
                </a:rPr>
              </a:br>
              <a:r>
                <a:rPr lang="en-US" sz="3200" b="1" dirty="0">
                  <a:solidFill>
                    <a:srgbClr val="C30037"/>
                  </a:solidFill>
                  <a:latin typeface="Lato" panose="020F0502020204030203" pitchFamily="34" charset="0"/>
                </a:rPr>
                <a:t>Algebra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1FBA750-0EB8-726E-ADBE-726AA7AD301D}"/>
                </a:ext>
              </a:extLst>
            </p:cNvPr>
            <p:cNvSpPr txBox="1"/>
            <p:nvPr/>
          </p:nvSpPr>
          <p:spPr>
            <a:xfrm>
              <a:off x="7626438" y="5419813"/>
              <a:ext cx="2013693" cy="88024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3200" b="1" dirty="0">
                  <a:solidFill>
                    <a:srgbClr val="C30037"/>
                  </a:solidFill>
                  <a:latin typeface="Lato" panose="020F0502020204030203" pitchFamily="34" charset="0"/>
                </a:rPr>
                <a:t>Relational</a:t>
              </a:r>
              <a:br>
                <a:rPr lang="en-US" sz="3200" b="1" dirty="0">
                  <a:solidFill>
                    <a:srgbClr val="C30037"/>
                  </a:solidFill>
                  <a:latin typeface="Lato" panose="020F0502020204030203" pitchFamily="34" charset="0"/>
                </a:rPr>
              </a:br>
              <a:r>
                <a:rPr lang="en-US" sz="3200" b="1" dirty="0">
                  <a:solidFill>
                    <a:srgbClr val="C30037"/>
                  </a:solidFill>
                  <a:latin typeface="Lato" panose="020F0502020204030203" pitchFamily="34" charset="0"/>
                </a:rPr>
                <a:t>Calculus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F14D5436-6D92-44F4-3ED6-DC4B27EDF559}"/>
                    </a:ext>
                  </a:extLst>
                </p:cNvPr>
                <p:cNvSpPr txBox="1"/>
                <p:nvPr/>
              </p:nvSpPr>
              <p:spPr>
                <a:xfrm>
                  <a:off x="6783033" y="5598324"/>
                  <a:ext cx="689612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⟺</m:t>
                        </m:r>
                      </m:oMath>
                    </m:oMathPara>
                  </a14:m>
                  <a:endParaRPr lang="en-US" sz="28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F14D5436-6D92-44F4-3ED6-DC4B27EDF55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83033" y="5598324"/>
                  <a:ext cx="689612" cy="52322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AACFA32-B97F-21CD-48FC-8B02711DD487}"/>
                </a:ext>
              </a:extLst>
            </p:cNvPr>
            <p:cNvSpPr txBox="1"/>
            <p:nvPr/>
          </p:nvSpPr>
          <p:spPr>
            <a:xfrm>
              <a:off x="5763708" y="6327440"/>
              <a:ext cx="289156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“Logically Equivalent”</a:t>
              </a:r>
            </a:p>
          </p:txBody>
        </p:sp>
      </p:grpSp>
      <p:pic>
        <p:nvPicPr>
          <p:cNvPr id="24" name="Graphic 23">
            <a:extLst>
              <a:ext uri="{FF2B5EF4-FFF2-40B4-BE49-F238E27FC236}">
                <a16:creationId xmlns:a16="http://schemas.microsoft.com/office/drawing/2014/main" id="{7D0A0CBD-FE42-9B16-321A-E387600C56E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414185" y="5959150"/>
            <a:ext cx="599565" cy="599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670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85A988A-A5ED-409E-9D25-431EC31BF7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Relational Model: Queries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E9CF7A-434B-4115-97F5-49BDCED0EA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relational model is independent of any query language implementation.</a:t>
            </a:r>
          </a:p>
          <a:p>
            <a:endParaRPr lang="en-US" sz="1600" dirty="0"/>
          </a:p>
          <a:p>
            <a:r>
              <a:rPr lang="en-US" b="1" dirty="0"/>
              <a:t>SQL</a:t>
            </a:r>
            <a:r>
              <a:rPr lang="en-US" dirty="0"/>
              <a:t> is the </a:t>
            </a:r>
            <a:r>
              <a:rPr lang="en-US" i="1" dirty="0"/>
              <a:t>de facto</a:t>
            </a:r>
            <a:r>
              <a:rPr lang="en-US" dirty="0"/>
              <a:t> standard (many dialects).</a:t>
            </a: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99569FF7-3D42-4B1E-9ED7-D86208BBC4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5405" y="4140201"/>
            <a:ext cx="4625995" cy="16827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646464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60960" rIns="60960">
            <a:spAutoFit/>
          </a:bodyPr>
          <a:lstStyle>
            <a:lvl1pPr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1pPr>
            <a:lvl2pPr marL="742950" indent="-285750"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2pPr>
            <a:lvl3pPr marL="1143000" indent="-228600"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3pPr>
            <a:lvl4pPr marL="1600200" indent="-228600"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4pPr>
            <a:lvl5pPr marL="2057400" indent="-228600"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9pPr>
          </a:lstStyle>
          <a:p>
            <a:pPr algn="l">
              <a:lnSpc>
                <a:spcPct val="110000"/>
              </a:lnSpc>
              <a:defRPr/>
            </a:pPr>
            <a:r>
              <a:rPr lang="en-US" sz="2400" b="1" u="none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DejaVu Sans Mono" pitchFamily="49" charset="0"/>
              </a:rPr>
              <a:t>for</a:t>
            </a:r>
            <a:r>
              <a:rPr lang="en-US" sz="2400" u="none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DejaVu Sans Mono" pitchFamily="49" charset="0"/>
              </a:rPr>
              <a:t> line </a:t>
            </a:r>
            <a:r>
              <a:rPr lang="en-US" sz="2400" b="1" u="none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DejaVu Sans Mono" pitchFamily="49" charset="0"/>
              </a:rPr>
              <a:t>in</a:t>
            </a:r>
            <a:r>
              <a:rPr lang="en-US" sz="2400" u="none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DejaVu Sans Mono" pitchFamily="49" charset="0"/>
              </a:rPr>
              <a:t> </a:t>
            </a:r>
            <a:r>
              <a:rPr lang="en-US" sz="2400" u="none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DejaVu Sans Mono" pitchFamily="49" charset="0"/>
              </a:rPr>
              <a:t>file.readlines</a:t>
            </a:r>
            <a:r>
              <a:rPr lang="en-US" sz="2400" u="none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DejaVu Sans Mono" pitchFamily="49" charset="0"/>
              </a:rPr>
              <a:t>():</a:t>
            </a:r>
          </a:p>
          <a:p>
            <a:pPr algn="l">
              <a:lnSpc>
                <a:spcPct val="110000"/>
              </a:lnSpc>
              <a:defRPr/>
            </a:pPr>
            <a:r>
              <a:rPr lang="en-US" sz="2400" u="none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DejaVu Sans Mono" pitchFamily="49" charset="0"/>
              </a:rPr>
              <a:t>  record = </a:t>
            </a:r>
            <a:r>
              <a:rPr lang="en-US" sz="2400" b="1" u="none" dirty="0">
                <a:solidFill>
                  <a:schemeClr val="accent1"/>
                </a:solidFill>
                <a:latin typeface="Inconsolata" panose="00000509000000000000" pitchFamily="49" charset="0"/>
                <a:cs typeface="DejaVu Sans Mono" pitchFamily="49" charset="0"/>
              </a:rPr>
              <a:t>parse</a:t>
            </a:r>
            <a:r>
              <a:rPr lang="en-US" sz="2400" u="none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DejaVu Sans Mono" pitchFamily="49" charset="0"/>
              </a:rPr>
              <a:t>(line)</a:t>
            </a:r>
          </a:p>
          <a:p>
            <a:pPr>
              <a:lnSpc>
                <a:spcPct val="110000"/>
              </a:lnSpc>
              <a:defRPr/>
            </a:pPr>
            <a:r>
              <a:rPr lang="en-US" sz="2400" u="none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DejaVu Sans Mono" pitchFamily="49" charset="0"/>
              </a:rPr>
              <a:t>  </a:t>
            </a:r>
            <a:r>
              <a:rPr lang="en-US" sz="2400" b="1" u="none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DejaVu Sans Mono" pitchFamily="49" charset="0"/>
              </a:rPr>
              <a:t>if</a:t>
            </a:r>
            <a:r>
              <a:rPr lang="en-US" sz="2400" u="none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DejaVu Sans Mono" pitchFamily="49" charset="0"/>
              </a:rPr>
              <a:t> record[0] </a:t>
            </a:r>
            <a:r>
              <a:rPr lang="en-US" sz="2400" b="1" u="none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DejaVu Sans Mono" pitchFamily="49" charset="0"/>
              </a:rPr>
              <a:t>==</a:t>
            </a:r>
            <a:r>
              <a:rPr lang="en-US" sz="2400" u="none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DejaVu Sans Mono" pitchFamily="49" charset="0"/>
              </a:rPr>
              <a:t> "GZA":</a:t>
            </a:r>
          </a:p>
          <a:p>
            <a:pPr algn="l">
              <a:lnSpc>
                <a:spcPct val="110000"/>
              </a:lnSpc>
              <a:defRPr/>
            </a:pPr>
            <a:r>
              <a:rPr lang="en-US" sz="2400" u="none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DejaVu Sans Mono" pitchFamily="49" charset="0"/>
              </a:rPr>
              <a:t>    </a:t>
            </a:r>
            <a:r>
              <a:rPr lang="en-US" sz="2400" b="1" u="none" dirty="0">
                <a:solidFill>
                  <a:schemeClr val="accent1"/>
                </a:solidFill>
                <a:latin typeface="Inconsolata" panose="00000509000000000000" pitchFamily="49" charset="0"/>
              </a:rPr>
              <a:t>print</a:t>
            </a:r>
            <a:r>
              <a:rPr lang="en-US" sz="2400" u="none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DejaVu Sans Mono" pitchFamily="49" charset="0"/>
              </a:rPr>
              <a:t>(</a:t>
            </a:r>
            <a:r>
              <a:rPr lang="en-US" sz="2400" b="1" u="none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DejaVu Sans Mono" pitchFamily="49" charset="0"/>
              </a:rPr>
              <a:t>int</a:t>
            </a:r>
            <a:r>
              <a:rPr lang="en-US" sz="2400" u="none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DejaVu Sans Mono" pitchFamily="49" charset="0"/>
              </a:rPr>
              <a:t>(record[1]))</a:t>
            </a:r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58A7E282-0F1B-41FA-84CE-9B75151CBA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76443" y="4294377"/>
            <a:ext cx="4625995" cy="8701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646464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60960" rIns="60960">
            <a:spAutoFit/>
          </a:bodyPr>
          <a:lstStyle>
            <a:lvl1pPr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1pPr>
            <a:lvl2pPr marL="742950" indent="-285750"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2pPr>
            <a:lvl3pPr marL="1143000" indent="-228600"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3pPr>
            <a:lvl4pPr marL="1600200" indent="-228600"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4pPr>
            <a:lvl5pPr marL="2057400" indent="-228600"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9pPr>
          </a:lstStyle>
          <a:p>
            <a:pPr algn="l">
              <a:lnSpc>
                <a:spcPct val="110000"/>
              </a:lnSpc>
              <a:defRPr/>
            </a:pPr>
            <a:r>
              <a:rPr lang="en-US" sz="2400" b="1" u="none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DejaVu Sans Mono" pitchFamily="49" charset="0"/>
              </a:rPr>
              <a:t>SELECT </a:t>
            </a:r>
            <a:r>
              <a:rPr lang="en-US" sz="2400" u="none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DejaVu Sans Mono" pitchFamily="49" charset="0"/>
              </a:rPr>
              <a:t>year </a:t>
            </a:r>
            <a:r>
              <a:rPr lang="en-US" sz="2400" b="1" u="none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DejaVu Sans Mono" pitchFamily="49" charset="0"/>
              </a:rPr>
              <a:t>FROM</a:t>
            </a:r>
            <a:r>
              <a:rPr lang="en-US" sz="2400" u="none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DejaVu Sans Mono" pitchFamily="49" charset="0"/>
              </a:rPr>
              <a:t> artists</a:t>
            </a:r>
            <a:br>
              <a:rPr lang="en-US" sz="2400" u="none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DejaVu Sans Mono" pitchFamily="49" charset="0"/>
              </a:rPr>
            </a:br>
            <a:r>
              <a:rPr lang="en-US" sz="2400" u="none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DejaVu Sans Mono" pitchFamily="49" charset="0"/>
              </a:rPr>
              <a:t> </a:t>
            </a:r>
            <a:r>
              <a:rPr lang="en-US" sz="2400" b="1" u="none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DejaVu Sans Mono" pitchFamily="49" charset="0"/>
              </a:rPr>
              <a:t>WHERE</a:t>
            </a:r>
            <a:r>
              <a:rPr lang="en-US" sz="2400" u="none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DejaVu Sans Mono" pitchFamily="49" charset="0"/>
              </a:rPr>
              <a:t> name = 'GZA';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5E5CAFFE-D870-8523-84E0-D81FBC334AD2}"/>
              </a:ext>
            </a:extLst>
          </p:cNvPr>
          <p:cNvSpPr txBox="1">
            <a:spLocks/>
          </p:cNvSpPr>
          <p:nvPr/>
        </p:nvSpPr>
        <p:spPr>
          <a:xfrm>
            <a:off x="11704320" y="0"/>
            <a:ext cx="487680" cy="36512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60960" rIns="60960" bIns="6096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7DD1AB5-42BA-4E8A-BFEE-435884E16AAB}" type="slidenum">
              <a:rPr lang="en-US" sz="1600"/>
              <a:pPr/>
              <a:t>43</a:t>
            </a:fld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152374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56B36AC-A035-488C-BDA1-1C5AFB34F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Data Models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55F32D-35C4-4B29-94E6-394DF9B8BE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329" y="926205"/>
            <a:ext cx="6339840" cy="4876800"/>
          </a:xfrm>
        </p:spPr>
        <p:txBody>
          <a:bodyPr>
            <a:noAutofit/>
          </a:bodyPr>
          <a:lstStyle/>
          <a:p>
            <a:r>
              <a:rPr lang="en-US" dirty="0"/>
              <a:t>Relational</a:t>
            </a:r>
          </a:p>
          <a:p>
            <a:r>
              <a:rPr lang="en-US" dirty="0"/>
              <a:t>Key/Value</a:t>
            </a:r>
          </a:p>
          <a:p>
            <a:r>
              <a:rPr lang="en-US" dirty="0"/>
              <a:t>Graph</a:t>
            </a:r>
          </a:p>
          <a:p>
            <a:r>
              <a:rPr lang="en-US" dirty="0"/>
              <a:t>Document / JSON / XML / Object</a:t>
            </a:r>
          </a:p>
          <a:p>
            <a:r>
              <a:rPr lang="en-US" dirty="0"/>
              <a:t>Wide-Column / Column-family</a:t>
            </a:r>
          </a:p>
          <a:p>
            <a:r>
              <a:rPr lang="en-US" dirty="0"/>
              <a:t>Array (Vector, Matrix, Tensor)</a:t>
            </a:r>
          </a:p>
          <a:p>
            <a:r>
              <a:rPr lang="en-US" dirty="0"/>
              <a:t>Hierarchical</a:t>
            </a:r>
          </a:p>
          <a:p>
            <a:r>
              <a:rPr lang="en-US" dirty="0"/>
              <a:t>Network</a:t>
            </a:r>
          </a:p>
          <a:p>
            <a:r>
              <a:rPr lang="en-US" dirty="0"/>
              <a:t>Semantic</a:t>
            </a:r>
          </a:p>
          <a:p>
            <a:r>
              <a:rPr lang="en-US" dirty="0"/>
              <a:t>Entity-Relationship</a:t>
            </a:r>
          </a:p>
          <a:p>
            <a:endParaRPr lang="en-US" dirty="0"/>
          </a:p>
        </p:txBody>
      </p:sp>
      <p:sp>
        <p:nvSpPr>
          <p:cNvPr id="17" name="Slide Number Placeholder 3">
            <a:extLst>
              <a:ext uri="{FF2B5EF4-FFF2-40B4-BE49-F238E27FC236}">
                <a16:creationId xmlns:a16="http://schemas.microsoft.com/office/drawing/2014/main" id="{E6A065F8-185D-BED5-5567-192267342D14}"/>
              </a:ext>
            </a:extLst>
          </p:cNvPr>
          <p:cNvSpPr txBox="1">
            <a:spLocks/>
          </p:cNvSpPr>
          <p:nvPr/>
        </p:nvSpPr>
        <p:spPr>
          <a:xfrm>
            <a:off x="11704320" y="0"/>
            <a:ext cx="487680" cy="36512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60960" rIns="60960" bIns="6096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7DD1AB5-42BA-4E8A-BFEE-435884E16AAB}" type="slidenum">
              <a:rPr lang="en-US" sz="1600"/>
              <a:pPr/>
              <a:t>44</a:t>
            </a:fld>
            <a:endParaRPr lang="en-US" sz="1600" dirty="0"/>
          </a:p>
        </p:txBody>
      </p:sp>
      <p:grpSp>
        <p:nvGrpSpPr>
          <p:cNvPr id="15" name="Array">
            <a:extLst>
              <a:ext uri="{FF2B5EF4-FFF2-40B4-BE49-F238E27FC236}">
                <a16:creationId xmlns:a16="http://schemas.microsoft.com/office/drawing/2014/main" id="{133DC4E3-9862-49F6-93FE-AB84C648E81F}"/>
              </a:ext>
            </a:extLst>
          </p:cNvPr>
          <p:cNvGrpSpPr/>
          <p:nvPr/>
        </p:nvGrpSpPr>
        <p:grpSpPr>
          <a:xfrm>
            <a:off x="1676474" y="3555184"/>
            <a:ext cx="6863772" cy="584775"/>
            <a:chOff x="1143000" y="3348335"/>
            <a:chExt cx="5147829" cy="438581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C093655-45D2-4EEB-BD9D-6B72ECC591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3000" y="3396287"/>
              <a:ext cx="914400" cy="365760"/>
            </a:xfrm>
            <a:prstGeom prst="rect">
              <a:avLst/>
            </a:prstGeom>
            <a:noFill/>
            <a:ln w="50800" algn="ctr">
              <a:solidFill>
                <a:srgbClr val="C30037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135827" tIns="67913" rIns="135827" bIns="67913" anchor="ctr"/>
            <a:lstStyle/>
            <a:p>
              <a:endParaRPr lang="en-US" sz="2400" b="1" dirty="0">
                <a:solidFill>
                  <a:srgbClr val="EF3E42"/>
                </a:solidFill>
                <a:latin typeface="Museo Sans 500" panose="02000000000000000000" pitchFamily="50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1192D9B-E6EF-4A08-9B63-3ADF83D61F0D}"/>
                </a:ext>
              </a:extLst>
            </p:cNvPr>
            <p:cNvSpPr txBox="1"/>
            <p:nvPr/>
          </p:nvSpPr>
          <p:spPr>
            <a:xfrm>
              <a:off x="4114800" y="3348335"/>
              <a:ext cx="2176029" cy="43858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C30037"/>
                  </a:solidFill>
                  <a:latin typeface="Overpass" pitchFamily="2" charset="0"/>
                </a:rPr>
                <a:t>← New Hotness</a:t>
              </a:r>
            </a:p>
          </p:txBody>
        </p:sp>
      </p:grpSp>
      <p:grpSp>
        <p:nvGrpSpPr>
          <p:cNvPr id="34" name="This Course">
            <a:extLst>
              <a:ext uri="{FF2B5EF4-FFF2-40B4-BE49-F238E27FC236}">
                <a16:creationId xmlns:a16="http://schemas.microsoft.com/office/drawing/2014/main" id="{53FCE7B0-FFB2-4029-E3AB-3E6AA442F89A}"/>
              </a:ext>
            </a:extLst>
          </p:cNvPr>
          <p:cNvGrpSpPr/>
          <p:nvPr/>
        </p:nvGrpSpPr>
        <p:grpSpPr>
          <a:xfrm>
            <a:off x="546700" y="2503276"/>
            <a:ext cx="9849590" cy="584775"/>
            <a:chOff x="1371600" y="941070"/>
            <a:chExt cx="7387192" cy="438581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1C590C5-763F-4A21-B2E4-C952DC0F87A2}"/>
                </a:ext>
              </a:extLst>
            </p:cNvPr>
            <p:cNvSpPr txBox="1"/>
            <p:nvPr/>
          </p:nvSpPr>
          <p:spPr>
            <a:xfrm>
              <a:off x="5791200" y="941070"/>
              <a:ext cx="2967592" cy="43858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chemeClr val="accent1"/>
                  </a:solidFill>
                  <a:latin typeface="Overpass" pitchFamily="2" charset="0"/>
                </a:rPr>
                <a:t>← Leading Alternative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7B79E0B-66BF-48FF-BE5B-E8DC19A9DA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1600" y="966162"/>
              <a:ext cx="4419600" cy="365760"/>
            </a:xfrm>
            <a:prstGeom prst="rect">
              <a:avLst/>
            </a:prstGeom>
            <a:noFill/>
            <a:ln w="50800" algn="ctr">
              <a:solidFill>
                <a:schemeClr val="accent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135827" tIns="67913" rIns="135827" bIns="67913" anchor="ctr"/>
            <a:lstStyle/>
            <a:p>
              <a:endParaRPr lang="en-US" sz="2400" b="1" dirty="0">
                <a:solidFill>
                  <a:schemeClr val="tx2"/>
                </a:solidFill>
                <a:latin typeface="Museo Sans 500" panose="02000000000000000000" pitchFamily="50" charset="0"/>
              </a:endParaRPr>
            </a:p>
          </p:txBody>
        </p:sp>
      </p:grpSp>
      <p:grpSp>
        <p:nvGrpSpPr>
          <p:cNvPr id="2" name="This Course">
            <a:extLst>
              <a:ext uri="{FF2B5EF4-FFF2-40B4-BE49-F238E27FC236}">
                <a16:creationId xmlns:a16="http://schemas.microsoft.com/office/drawing/2014/main" id="{EE287912-1AA6-53F9-CCC2-527C7ADF410F}"/>
              </a:ext>
            </a:extLst>
          </p:cNvPr>
          <p:cNvGrpSpPr/>
          <p:nvPr/>
        </p:nvGrpSpPr>
        <p:grpSpPr>
          <a:xfrm>
            <a:off x="513609" y="1340523"/>
            <a:ext cx="5744719" cy="584775"/>
            <a:chOff x="1371600" y="918210"/>
            <a:chExt cx="4308539" cy="438581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BD1AE46-4E16-39C4-99A5-C73EA9D845EE}"/>
                </a:ext>
              </a:extLst>
            </p:cNvPr>
            <p:cNvSpPr txBox="1"/>
            <p:nvPr/>
          </p:nvSpPr>
          <p:spPr>
            <a:xfrm>
              <a:off x="3729990" y="918210"/>
              <a:ext cx="1950149" cy="43858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chemeClr val="accent1"/>
                  </a:solidFill>
                  <a:latin typeface="Overpass" pitchFamily="2" charset="0"/>
                </a:rPr>
                <a:t>← This Course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2675DCC-CC91-AAE5-533F-DD73CACD38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1600" y="966162"/>
              <a:ext cx="2286000" cy="365760"/>
            </a:xfrm>
            <a:prstGeom prst="rect">
              <a:avLst/>
            </a:prstGeom>
            <a:noFill/>
            <a:ln w="50800" algn="ctr">
              <a:solidFill>
                <a:schemeClr val="accent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135827" tIns="67913" rIns="135827" bIns="67913" anchor="ctr"/>
            <a:lstStyle/>
            <a:p>
              <a:endParaRPr lang="en-US" sz="2400" dirty="0">
                <a:solidFill>
                  <a:schemeClr val="tx2"/>
                </a:solidFill>
                <a:latin typeface="Museo Sans 500" panose="02000000000000000000" pitchFamily="50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2793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Document Data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A collection of record documents containing a hierarchy of named field/value pairs.</a:t>
            </a:r>
          </a:p>
          <a:p>
            <a:pPr lvl="1"/>
            <a:r>
              <a:rPr lang="en-US" dirty="0"/>
              <a:t>A field’s value can be either a scalar type, an array of values, or another document.</a:t>
            </a:r>
          </a:p>
          <a:p>
            <a:pPr lvl="1"/>
            <a:r>
              <a:rPr lang="en-US" dirty="0"/>
              <a:t>Modern implementations use JSON. Older systems use XML or custom object representations.</a:t>
            </a:r>
          </a:p>
          <a:p>
            <a:r>
              <a:rPr lang="en-US" dirty="0"/>
              <a:t>Avoid “relational-object impedance mismatch” by tightly coupling objects and database.</a:t>
            </a:r>
          </a:p>
          <a:p>
            <a:endParaRPr lang="en-US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6F4C9C0-CB56-D212-2A54-F130D8C35039}"/>
              </a:ext>
            </a:extLst>
          </p:cNvPr>
          <p:cNvGrpSpPr/>
          <p:nvPr/>
        </p:nvGrpSpPr>
        <p:grpSpPr>
          <a:xfrm>
            <a:off x="2615690" y="6230347"/>
            <a:ext cx="6960623" cy="487680"/>
            <a:chOff x="1295400" y="4672760"/>
            <a:chExt cx="5220467" cy="365760"/>
          </a:xfrm>
        </p:grpSpPr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52BB4E88-0013-13BF-3FE1-E92AA1396D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1295400" y="4672760"/>
              <a:ext cx="1586795" cy="365760"/>
            </a:xfrm>
            <a:prstGeom prst="rect">
              <a:avLst/>
            </a:prstGeom>
          </p:spPr>
        </p:pic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6510396E-2175-35AF-E2AD-64B86091CCE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/>
          </p:blipFill>
          <p:spPr>
            <a:xfrm>
              <a:off x="5105400" y="4672760"/>
              <a:ext cx="1410467" cy="365760"/>
            </a:xfrm>
            <a:prstGeom prst="rect">
              <a:avLst/>
            </a:prstGeom>
          </p:spPr>
        </p:pic>
        <p:pic>
          <p:nvPicPr>
            <p:cNvPr id="14" name="Picture 11">
              <a:extLst>
                <a:ext uri="{FF2B5EF4-FFF2-40B4-BE49-F238E27FC236}">
                  <a16:creationId xmlns:a16="http://schemas.microsoft.com/office/drawing/2014/main" id="{7B0C1E6B-0331-3E52-59B2-5D2D927FCED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/>
          </p:blipFill>
          <p:spPr>
            <a:xfrm>
              <a:off x="3086954" y="4672760"/>
              <a:ext cx="1813686" cy="365760"/>
            </a:xfrm>
            <a:prstGeom prst="rect">
              <a:avLst/>
            </a:prstGeom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87434B4-7845-64EB-4937-B381C31046AB}"/>
              </a:ext>
            </a:extLst>
          </p:cNvPr>
          <p:cNvGrpSpPr/>
          <p:nvPr/>
        </p:nvGrpSpPr>
        <p:grpSpPr>
          <a:xfrm>
            <a:off x="1673630" y="5434889"/>
            <a:ext cx="8844741" cy="640080"/>
            <a:chOff x="609600" y="4076167"/>
            <a:chExt cx="6633556" cy="480060"/>
          </a:xfrm>
        </p:grpSpPr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6FBFF666-997D-AB6C-298E-24A779B563A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/>
          </p:blipFill>
          <p:spPr>
            <a:xfrm>
              <a:off x="609600" y="4133317"/>
              <a:ext cx="1449886" cy="365760"/>
            </a:xfrm>
            <a:prstGeom prst="rect">
              <a:avLst/>
            </a:prstGeom>
          </p:spPr>
        </p:pic>
        <p:pic>
          <p:nvPicPr>
            <p:cNvPr id="12" name="Picture 11" descr="A black and white logo&#10;&#10;Description automatically generated">
              <a:extLst>
                <a:ext uri="{FF2B5EF4-FFF2-40B4-BE49-F238E27FC236}">
                  <a16:creationId xmlns:a16="http://schemas.microsoft.com/office/drawing/2014/main" id="{7AEF3A11-DE7F-7129-08D6-018745CD2C1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278676" y="4076167"/>
              <a:ext cx="1371600" cy="480060"/>
            </a:xfrm>
            <a:prstGeom prst="rect">
              <a:avLst/>
            </a:prstGeom>
          </p:spPr>
        </p:pic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17AAC87A-4EC4-71CA-F239-1D8F673F224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2352811" y="4133317"/>
              <a:ext cx="1632540" cy="365760"/>
            </a:xfrm>
            <a:prstGeom prst="rect">
              <a:avLst/>
            </a:prstGeom>
          </p:spPr>
        </p:pic>
        <p:pic>
          <p:nvPicPr>
            <p:cNvPr id="16" name="Graphic 15">
              <a:extLst>
                <a:ext uri="{FF2B5EF4-FFF2-40B4-BE49-F238E27FC236}">
                  <a16:creationId xmlns:a16="http://schemas.microsoft.com/office/drawing/2014/main" id="{4316D16D-3932-887A-6995-C20E57F0ADD4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5943600" y="4133317"/>
              <a:ext cx="1299556" cy="365760"/>
            </a:xfrm>
            <a:prstGeom prst="rect">
              <a:avLst/>
            </a:prstGeom>
          </p:spPr>
        </p:pic>
      </p:grpSp>
      <p:pic>
        <p:nvPicPr>
          <p:cNvPr id="5" name="Graphic 4">
            <a:extLst>
              <a:ext uri="{FF2B5EF4-FFF2-40B4-BE49-F238E27FC236}">
                <a16:creationId xmlns:a16="http://schemas.microsoft.com/office/drawing/2014/main" id="{ACE1D746-BBDD-71D3-C9AC-24331CA6655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77441" y="6003927"/>
            <a:ext cx="1950720" cy="502917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D3DE1C66-157B-4F30-B0E7-29E322C0D55C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9721812" y="6042396"/>
            <a:ext cx="1828800" cy="31775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531CC9-A670-7A56-A146-770D5BE4B7D9}"/>
              </a:ext>
            </a:extLst>
          </p:cNvPr>
          <p:cNvSpPr txBox="1">
            <a:spLocks/>
          </p:cNvSpPr>
          <p:nvPr/>
        </p:nvSpPr>
        <p:spPr>
          <a:xfrm>
            <a:off x="11704320" y="0"/>
            <a:ext cx="487680" cy="36512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60960" rIns="60960" bIns="6096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7DD1AB5-42BA-4E8A-BFEE-435884E16AAB}" type="slidenum">
              <a:rPr lang="en-US" sz="1600"/>
              <a:pPr/>
              <a:t>45</a:t>
            </a:fld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57929422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JSON Base">
            <a:extLst>
              <a:ext uri="{FF2B5EF4-FFF2-40B4-BE49-F238E27FC236}">
                <a16:creationId xmlns:a16="http://schemas.microsoft.com/office/drawing/2014/main" id="{DBDF9B5B-1CAE-CC47-3A74-17C7363F02AE}"/>
              </a:ext>
            </a:extLst>
          </p:cNvPr>
          <p:cNvSpPr/>
          <p:nvPr/>
        </p:nvSpPr>
        <p:spPr>
          <a:xfrm>
            <a:off x="7721600" y="1823720"/>
            <a:ext cx="4267200" cy="414528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 cap="flat" cmpd="sng" algn="ctr">
            <a:solidFill>
              <a:srgbClr val="646464"/>
            </a:solidFill>
            <a:prstDash val="solid"/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pPr algn="ctr"/>
            <a:endParaRPr lang="en-US" sz="2667" dirty="0">
              <a:solidFill>
                <a:srgbClr val="646464"/>
              </a:solidFill>
              <a:latin typeface="Inconsolata" panose="00000509000000000000" pitchFamily="49" charset="0"/>
              <a:ea typeface="ＭＳ Ｐゴシック" charset="-128"/>
            </a:endParaRPr>
          </a:p>
        </p:txBody>
      </p:sp>
      <p:sp>
        <p:nvSpPr>
          <p:cNvPr id="75778" name="Title 1">
            <a:extLst>
              <a:ext uri="{FF2B5EF4-FFF2-40B4-BE49-F238E27FC236}">
                <a16:creationId xmlns:a16="http://schemas.microsoft.com/office/drawing/2014/main" id="{1087417F-3BF8-4A48-935E-E71E8DC2B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Document Data Model</a:t>
            </a:r>
            <a:endParaRPr lang="en-US" alt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39C94A2-7134-49EA-A844-8B2623D7C3AE}"/>
              </a:ext>
            </a:extLst>
          </p:cNvPr>
          <p:cNvSpPr/>
          <p:nvPr/>
        </p:nvSpPr>
        <p:spPr bwMode="auto">
          <a:xfrm>
            <a:off x="508000" y="2209800"/>
            <a:ext cx="2286000" cy="609600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 w="28575" cap="flat" cmpd="sng" algn="ctr">
            <a:solidFill>
              <a:srgbClr val="646464"/>
            </a:solidFill>
            <a:prstDash val="solid"/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667" dirty="0">
                <a:solidFill>
                  <a:srgbClr val="646464"/>
                </a:solidFill>
                <a:latin typeface="Inconsolata" panose="00000509000000000000" pitchFamily="49" charset="0"/>
                <a:ea typeface="ＭＳ Ｐゴシック" charset="-128"/>
              </a:rPr>
              <a:t>Artist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319542C-34AD-4B21-9902-47CAADE4C54B}"/>
              </a:ext>
            </a:extLst>
          </p:cNvPr>
          <p:cNvSpPr/>
          <p:nvPr/>
        </p:nvSpPr>
        <p:spPr bwMode="auto">
          <a:xfrm>
            <a:off x="508000" y="3352800"/>
            <a:ext cx="2286000" cy="6096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 cap="flat" cmpd="sng" algn="ctr">
            <a:solidFill>
              <a:srgbClr val="646464"/>
            </a:solidFill>
            <a:prstDash val="solid"/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667" dirty="0" err="1">
                <a:solidFill>
                  <a:srgbClr val="646464"/>
                </a:solidFill>
                <a:latin typeface="Inconsolata" panose="00000509000000000000" pitchFamily="49" charset="0"/>
                <a:ea typeface="ＭＳ Ｐゴシック" charset="-128"/>
              </a:rPr>
              <a:t>ArtistAlbum</a:t>
            </a:r>
            <a:endParaRPr lang="en-US" sz="2667" dirty="0">
              <a:solidFill>
                <a:srgbClr val="646464"/>
              </a:solidFill>
              <a:latin typeface="Inconsolata" panose="00000509000000000000" pitchFamily="49" charset="0"/>
              <a:ea typeface="ＭＳ Ｐゴシック" charset="-128"/>
            </a:endParaRPr>
          </a:p>
        </p:txBody>
      </p:sp>
      <p:cxnSp>
        <p:nvCxnSpPr>
          <p:cNvPr id="75786" name="Straight Arrow Connector 10">
            <a:extLst>
              <a:ext uri="{FF2B5EF4-FFF2-40B4-BE49-F238E27FC236}">
                <a16:creationId xmlns:a16="http://schemas.microsoft.com/office/drawing/2014/main" id="{308EF943-ED25-4A8F-B4CA-A5328D5C2199}"/>
              </a:ext>
            </a:extLst>
          </p:cNvPr>
          <p:cNvCxnSpPr>
            <a:cxnSpLocks noChangeShapeType="1"/>
            <a:stCxn id="7" idx="2"/>
            <a:endCxn id="8" idx="0"/>
          </p:cNvCxnSpPr>
          <p:nvPr/>
        </p:nvCxnSpPr>
        <p:spPr bwMode="auto">
          <a:xfrm>
            <a:off x="1651000" y="2819400"/>
            <a:ext cx="0" cy="5334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646464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grpSp>
        <p:nvGrpSpPr>
          <p:cNvPr id="39" name="Group 38">
            <a:extLst>
              <a:ext uri="{FF2B5EF4-FFF2-40B4-BE49-F238E27FC236}">
                <a16:creationId xmlns:a16="http://schemas.microsoft.com/office/drawing/2014/main" id="{14F606FE-7513-B81C-A346-F0970932B721}"/>
              </a:ext>
            </a:extLst>
          </p:cNvPr>
          <p:cNvGrpSpPr/>
          <p:nvPr/>
        </p:nvGrpSpPr>
        <p:grpSpPr>
          <a:xfrm>
            <a:off x="3033749" y="2268376"/>
            <a:ext cx="1759442" cy="410433"/>
            <a:chOff x="2718196" y="2422644"/>
            <a:chExt cx="1319582" cy="307825"/>
          </a:xfrm>
        </p:grpSpPr>
        <p:sp>
          <p:nvSpPr>
            <p:cNvPr id="16" name="Right Arrow 6">
              <a:extLst>
                <a:ext uri="{FF2B5EF4-FFF2-40B4-BE49-F238E27FC236}">
                  <a16:creationId xmlns:a16="http://schemas.microsoft.com/office/drawing/2014/main" id="{0BF178D2-C168-4F39-BEA5-FD2646297A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8196" y="2496582"/>
              <a:ext cx="228600" cy="221456"/>
            </a:xfrm>
            <a:prstGeom prst="rightArrow">
              <a:avLst>
                <a:gd name="adj1" fmla="val 50000"/>
                <a:gd name="adj2" fmla="val 49673"/>
              </a:avLst>
            </a:prstGeom>
            <a:solidFill>
              <a:srgbClr val="C30037"/>
            </a:solidFill>
            <a:ln w="28575">
              <a:noFill/>
              <a:round/>
              <a:headEnd type="none" w="sm" len="sm"/>
              <a:tailEnd type="triangle" w="med" len="med"/>
            </a:ln>
          </p:spPr>
          <p:txBody>
            <a:bodyPr wrap="none" anchor="ctr"/>
            <a:lstStyle>
              <a:lvl1pPr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2667" dirty="0">
                <a:solidFill>
                  <a:srgbClr val="C30037"/>
                </a:solidFill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7608F10-61F5-4920-8F03-85E7941B6E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14661" y="2422644"/>
              <a:ext cx="1023117" cy="307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l"/>
              <a:r>
                <a:rPr lang="en-US" altLang="en-US" sz="2667" b="1" u="none" dirty="0">
                  <a:solidFill>
                    <a:srgbClr val="C30037"/>
                  </a:solidFill>
                  <a:latin typeface="Inconsolata" panose="00000509000000000000" pitchFamily="49" charset="0"/>
                  <a:ea typeface="+mn-ea"/>
                </a:rPr>
                <a:t>R</a:t>
              </a:r>
              <a:r>
                <a:rPr lang="en-US" altLang="en-US" sz="2667" b="1" u="none" baseline="-25000" dirty="0">
                  <a:solidFill>
                    <a:srgbClr val="C30037"/>
                  </a:solidFill>
                  <a:latin typeface="Inconsolata" panose="00000509000000000000" pitchFamily="49" charset="0"/>
                  <a:ea typeface="+mn-ea"/>
                </a:rPr>
                <a:t>1</a:t>
              </a:r>
              <a:r>
                <a:rPr lang="en-US" altLang="en-US" sz="2667" b="1" u="none" dirty="0">
                  <a:solidFill>
                    <a:srgbClr val="C30037"/>
                  </a:solidFill>
                  <a:latin typeface="Inconsolata" panose="00000509000000000000" pitchFamily="49" charset="0"/>
                  <a:ea typeface="+mn-ea"/>
                </a:rPr>
                <a:t>(id,…)</a:t>
              </a:r>
            </a:p>
          </p:txBody>
        </p:sp>
      </p:grpSp>
      <p:sp>
        <p:nvSpPr>
          <p:cNvPr id="22" name="Rectangle 2">
            <a:extLst>
              <a:ext uri="{FF2B5EF4-FFF2-40B4-BE49-F238E27FC236}">
                <a16:creationId xmlns:a16="http://schemas.microsoft.com/office/drawing/2014/main" id="{A8363B44-5A62-4C75-8BA3-13B39551D4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6950" y="2687633"/>
            <a:ext cx="78098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4400" b="1" u="none" dirty="0">
                <a:solidFill>
                  <a:srgbClr val="C30037"/>
                </a:solidFill>
                <a:latin typeface="Inconsolata" panose="00000509000000000000" pitchFamily="49" charset="0"/>
              </a:rPr>
              <a:t>⨝</a:t>
            </a:r>
          </a:p>
        </p:txBody>
      </p:sp>
      <p:sp>
        <p:nvSpPr>
          <p:cNvPr id="23" name="Rectangle 2">
            <a:extLst>
              <a:ext uri="{FF2B5EF4-FFF2-40B4-BE49-F238E27FC236}">
                <a16:creationId xmlns:a16="http://schemas.microsoft.com/office/drawing/2014/main" id="{E90CDC8D-4199-465D-8EF9-A7B43082F4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6950" y="3833917"/>
            <a:ext cx="78098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4400" b="1" u="none" dirty="0">
                <a:solidFill>
                  <a:srgbClr val="C30037"/>
                </a:solidFill>
                <a:latin typeface="Inconsolata" panose="00000509000000000000" pitchFamily="49" charset="0"/>
              </a:rPr>
              <a:t>⨝</a:t>
            </a:r>
          </a:p>
        </p:txBody>
      </p:sp>
      <p:grpSp>
        <p:nvGrpSpPr>
          <p:cNvPr id="5" name="Group 4" hidden="1">
            <a:extLst>
              <a:ext uri="{FF2B5EF4-FFF2-40B4-BE49-F238E27FC236}">
                <a16:creationId xmlns:a16="http://schemas.microsoft.com/office/drawing/2014/main" id="{4FD02F3A-1508-1807-F11B-E3C55DCC84DD}"/>
              </a:ext>
            </a:extLst>
          </p:cNvPr>
          <p:cNvGrpSpPr/>
          <p:nvPr/>
        </p:nvGrpSpPr>
        <p:grpSpPr>
          <a:xfrm>
            <a:off x="6197600" y="3281680"/>
            <a:ext cx="3657600" cy="3048000"/>
            <a:chOff x="4648200" y="2461260"/>
            <a:chExt cx="2743200" cy="2286000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B1AF8C86-5B03-43B0-8991-5529AD4AAB4C}"/>
                </a:ext>
              </a:extLst>
            </p:cNvPr>
            <p:cNvSpPr/>
            <p:nvPr/>
          </p:nvSpPr>
          <p:spPr bwMode="auto">
            <a:xfrm>
              <a:off x="4648200" y="2461260"/>
              <a:ext cx="2743200" cy="2286000"/>
            </a:xfrm>
            <a:prstGeom prst="rect">
              <a:avLst/>
            </a:prstGeom>
            <a:solidFill>
              <a:schemeClr val="tx1">
                <a:lumMod val="10000"/>
                <a:lumOff val="90000"/>
              </a:schemeClr>
            </a:solidFill>
            <a:ln w="28575" cap="flat" cmpd="sng" algn="ctr">
              <a:solidFill>
                <a:srgbClr val="646464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  <p:txBody>
            <a:bodyPr wrap="none" anchor="t" anchorCtr="0"/>
            <a:lstStyle/>
            <a:p>
              <a:r>
                <a:rPr lang="en-US" sz="2667" dirty="0">
                  <a:solidFill>
                    <a:srgbClr val="646464"/>
                  </a:solidFill>
                  <a:latin typeface="Inconsolata" panose="00000509000000000000" pitchFamily="49" charset="0"/>
                  <a:ea typeface="ＭＳ Ｐゴシック" charset="-128"/>
                </a:rPr>
                <a:t>Artist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7CB28BFB-8097-4AA9-8EC1-8DCA1ED54A9A}"/>
                </a:ext>
              </a:extLst>
            </p:cNvPr>
            <p:cNvSpPr/>
            <p:nvPr/>
          </p:nvSpPr>
          <p:spPr bwMode="auto">
            <a:xfrm>
              <a:off x="4933950" y="2861310"/>
              <a:ext cx="1828800" cy="13716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28575" cap="flat" cmpd="sng" algn="ctr">
              <a:solidFill>
                <a:srgbClr val="646464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  <p:txBody>
            <a:bodyPr wrap="none" anchor="t" anchorCtr="0"/>
            <a:lstStyle/>
            <a:p>
              <a:r>
                <a:rPr lang="en-US" sz="2667" dirty="0">
                  <a:solidFill>
                    <a:srgbClr val="646464"/>
                  </a:solidFill>
                  <a:latin typeface="Inconsolata" panose="00000509000000000000" pitchFamily="49" charset="0"/>
                  <a:ea typeface="ＭＳ Ｐゴシック" charset="-128"/>
                </a:rPr>
                <a:t>Album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5D94821A-43FF-41FB-8AB0-04379F8D1DAA}"/>
                </a:ext>
              </a:extLst>
            </p:cNvPr>
            <p:cNvSpPr/>
            <p:nvPr/>
          </p:nvSpPr>
          <p:spPr bwMode="auto">
            <a:xfrm>
              <a:off x="5181600" y="3257550"/>
              <a:ext cx="1828800" cy="13716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8575" cap="flat" cmpd="sng" algn="ctr">
              <a:solidFill>
                <a:srgbClr val="646464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  <p:txBody>
            <a:bodyPr wrap="none" anchor="t" anchorCtr="0"/>
            <a:lstStyle/>
            <a:p>
              <a:r>
                <a:rPr lang="en-US" sz="2667" dirty="0">
                  <a:solidFill>
                    <a:srgbClr val="646464"/>
                  </a:solidFill>
                  <a:latin typeface="Inconsolata" panose="00000509000000000000" pitchFamily="49" charset="0"/>
                  <a:ea typeface="ＭＳ Ｐゴシック" charset="-128"/>
                </a:rPr>
                <a:t>Album</a:t>
              </a:r>
            </a:p>
          </p:txBody>
        </p:sp>
      </p:grpSp>
      <p:sp>
        <p:nvSpPr>
          <p:cNvPr id="31" name="Rectangle 30" hidden="1">
            <a:extLst>
              <a:ext uri="{FF2B5EF4-FFF2-40B4-BE49-F238E27FC236}">
                <a16:creationId xmlns:a16="http://schemas.microsoft.com/office/drawing/2014/main" id="{9AB15674-C817-42BD-9137-6C57656BE8D1}"/>
              </a:ext>
            </a:extLst>
          </p:cNvPr>
          <p:cNvSpPr/>
          <p:nvPr/>
        </p:nvSpPr>
        <p:spPr>
          <a:xfrm>
            <a:off x="7721600" y="2534920"/>
            <a:ext cx="4267200" cy="41452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 cap="flat" cmpd="sng" algn="ctr">
            <a:solidFill>
              <a:srgbClr val="646464"/>
            </a:solidFill>
            <a:prstDash val="solid"/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pPr algn="ctr"/>
            <a:endParaRPr lang="en-US" sz="2667" dirty="0">
              <a:solidFill>
                <a:srgbClr val="646464"/>
              </a:solidFill>
              <a:latin typeface="Inconsolata" panose="00000509000000000000" pitchFamily="49" charset="0"/>
              <a:ea typeface="ＭＳ Ｐゴシック" charset="-128"/>
            </a:endParaRPr>
          </a:p>
        </p:txBody>
      </p:sp>
      <p:sp>
        <p:nvSpPr>
          <p:cNvPr id="33" name="Album Highlight">
            <a:extLst>
              <a:ext uri="{FF2B5EF4-FFF2-40B4-BE49-F238E27FC236}">
                <a16:creationId xmlns:a16="http://schemas.microsoft.com/office/drawing/2014/main" id="{CAE2AAA0-F780-4196-AD17-B00F903F650B}"/>
              </a:ext>
            </a:extLst>
          </p:cNvPr>
          <p:cNvSpPr/>
          <p:nvPr/>
        </p:nvSpPr>
        <p:spPr bwMode="auto">
          <a:xfrm>
            <a:off x="7876499" y="2684960"/>
            <a:ext cx="3901440" cy="26212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noFill/>
            <a:prstDash val="solid"/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400" dirty="0">
              <a:solidFill>
                <a:srgbClr val="646464"/>
              </a:solidFill>
              <a:latin typeface="Proxima Nova Rg" panose="02000506030000020004" pitchFamily="50" charset="0"/>
              <a:ea typeface="ＭＳ Ｐゴシック" charset="-128"/>
            </a:endParaRPr>
          </a:p>
        </p:txBody>
      </p:sp>
      <p:sp>
        <p:nvSpPr>
          <p:cNvPr id="34" name="JSON Text">
            <a:extLst>
              <a:ext uri="{FF2B5EF4-FFF2-40B4-BE49-F238E27FC236}">
                <a16:creationId xmlns:a16="http://schemas.microsoft.com/office/drawing/2014/main" id="{316BD9CF-9C7D-4EFA-9704-9F3D6624E021}"/>
              </a:ext>
            </a:extLst>
          </p:cNvPr>
          <p:cNvSpPr/>
          <p:nvPr/>
        </p:nvSpPr>
        <p:spPr>
          <a:xfrm>
            <a:off x="7721600" y="1823720"/>
            <a:ext cx="4267200" cy="3825791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1733" b="1" dirty="0">
                <a:solidFill>
                  <a:srgbClr val="646464"/>
                </a:solidFill>
                <a:latin typeface="Inconsolata" panose="00000509000000000000" pitchFamily="49" charset="0"/>
                <a:ea typeface="DejaVu Sans Mono" pitchFamily="49" charset="0"/>
                <a:cs typeface="DejaVu Sans Mono" pitchFamily="49" charset="0"/>
              </a:rPr>
              <a:t>{</a:t>
            </a:r>
          </a:p>
          <a:p>
            <a:pPr algn="l">
              <a:defRPr/>
            </a:pPr>
            <a:r>
              <a:rPr lang="en-US" sz="1733" dirty="0">
                <a:solidFill>
                  <a:srgbClr val="646464"/>
                </a:solidFill>
                <a:latin typeface="Inconsolata" panose="00000509000000000000" pitchFamily="49" charset="0"/>
                <a:ea typeface="DejaVu Sans Mono" pitchFamily="49" charset="0"/>
                <a:cs typeface="DejaVu Sans Mono" pitchFamily="49" charset="0"/>
              </a:rPr>
              <a:t> "name": "GZA",</a:t>
            </a:r>
          </a:p>
          <a:p>
            <a:pPr algn="l">
              <a:defRPr/>
            </a:pPr>
            <a:r>
              <a:rPr lang="en-US" sz="1733" dirty="0">
                <a:solidFill>
                  <a:srgbClr val="646464"/>
                </a:solidFill>
                <a:latin typeface="Inconsolata" panose="00000509000000000000" pitchFamily="49" charset="0"/>
                <a:ea typeface="DejaVu Sans Mono" pitchFamily="49" charset="0"/>
                <a:cs typeface="DejaVu Sans Mono" pitchFamily="49" charset="0"/>
              </a:rPr>
              <a:t> "year": 1990,</a:t>
            </a:r>
          </a:p>
          <a:p>
            <a:pPr algn="l">
              <a:defRPr/>
            </a:pPr>
            <a:r>
              <a:rPr lang="en-US" sz="1733" dirty="0">
                <a:solidFill>
                  <a:srgbClr val="646464"/>
                </a:solidFill>
                <a:latin typeface="Inconsolata" panose="00000509000000000000" pitchFamily="49" charset="0"/>
                <a:ea typeface="DejaVu Sans Mono" pitchFamily="49" charset="0"/>
                <a:cs typeface="DejaVu Sans Mono" pitchFamily="49" charset="0"/>
              </a:rPr>
              <a:t> "albums": </a:t>
            </a:r>
            <a:r>
              <a:rPr lang="en-US" sz="1733" b="1" dirty="0">
                <a:solidFill>
                  <a:srgbClr val="646464"/>
                </a:solidFill>
                <a:latin typeface="Inconsolata" panose="00000509000000000000" pitchFamily="49" charset="0"/>
                <a:ea typeface="DejaVu Sans Mono" pitchFamily="49" charset="0"/>
                <a:cs typeface="DejaVu Sans Mono" pitchFamily="49" charset="0"/>
              </a:rPr>
              <a:t>[</a:t>
            </a:r>
          </a:p>
          <a:p>
            <a:pPr algn="l">
              <a:defRPr/>
            </a:pPr>
            <a:r>
              <a:rPr lang="en-US" sz="1733" dirty="0">
                <a:solidFill>
                  <a:srgbClr val="646464"/>
                </a:solidFill>
                <a:latin typeface="Inconsolata" panose="00000509000000000000" pitchFamily="49" charset="0"/>
                <a:ea typeface="DejaVu Sans Mono" pitchFamily="49" charset="0"/>
                <a:cs typeface="DejaVu Sans Mono" pitchFamily="49" charset="0"/>
              </a:rPr>
              <a:t>   </a:t>
            </a:r>
            <a:r>
              <a:rPr lang="en-US" sz="1733" b="1" dirty="0">
                <a:solidFill>
                  <a:srgbClr val="646464"/>
                </a:solidFill>
                <a:latin typeface="Inconsolata" panose="00000509000000000000" pitchFamily="49" charset="0"/>
                <a:ea typeface="DejaVu Sans Mono" pitchFamily="49" charset="0"/>
                <a:cs typeface="DejaVu Sans Mono" pitchFamily="49" charset="0"/>
              </a:rPr>
              <a:t>{</a:t>
            </a:r>
          </a:p>
          <a:p>
            <a:pPr algn="l">
              <a:defRPr/>
            </a:pPr>
            <a:r>
              <a:rPr lang="en-US" sz="1733" b="1" dirty="0">
                <a:solidFill>
                  <a:srgbClr val="646464"/>
                </a:solidFill>
                <a:latin typeface="Inconsolata" panose="00000509000000000000" pitchFamily="49" charset="0"/>
                <a:ea typeface="DejaVu Sans Mono" pitchFamily="49" charset="0"/>
                <a:cs typeface="DejaVu Sans Mono" pitchFamily="49" charset="0"/>
              </a:rPr>
              <a:t>    </a:t>
            </a:r>
            <a:r>
              <a:rPr lang="en-US" sz="1733" dirty="0">
                <a:solidFill>
                  <a:srgbClr val="646464"/>
                </a:solidFill>
                <a:latin typeface="Inconsolata" panose="00000509000000000000" pitchFamily="49" charset="0"/>
                <a:ea typeface="DejaVu Sans Mono" pitchFamily="49" charset="0"/>
                <a:cs typeface="DejaVu Sans Mono" pitchFamily="49" charset="0"/>
              </a:rPr>
              <a:t>"name": "Liquid Swords",</a:t>
            </a:r>
          </a:p>
          <a:p>
            <a:pPr algn="l">
              <a:defRPr/>
            </a:pPr>
            <a:r>
              <a:rPr lang="en-US" sz="1733" dirty="0">
                <a:solidFill>
                  <a:srgbClr val="646464"/>
                </a:solidFill>
                <a:latin typeface="Inconsolata" panose="00000509000000000000" pitchFamily="49" charset="0"/>
                <a:ea typeface="DejaVu Sans Mono" pitchFamily="49" charset="0"/>
                <a:cs typeface="DejaVu Sans Mono" pitchFamily="49" charset="0"/>
              </a:rPr>
              <a:t>    "year": 1995</a:t>
            </a:r>
          </a:p>
          <a:p>
            <a:pPr algn="l">
              <a:defRPr/>
            </a:pPr>
            <a:r>
              <a:rPr lang="en-US" sz="1733" dirty="0">
                <a:solidFill>
                  <a:srgbClr val="646464"/>
                </a:solidFill>
                <a:latin typeface="Inconsolata" panose="00000509000000000000" pitchFamily="49" charset="0"/>
                <a:ea typeface="DejaVu Sans Mono" pitchFamily="49" charset="0"/>
                <a:cs typeface="DejaVu Sans Mono" pitchFamily="49" charset="0"/>
              </a:rPr>
              <a:t>   </a:t>
            </a:r>
            <a:r>
              <a:rPr lang="en-US" sz="1733" b="1" dirty="0">
                <a:solidFill>
                  <a:srgbClr val="646464"/>
                </a:solidFill>
                <a:latin typeface="Inconsolata" panose="00000509000000000000" pitchFamily="49" charset="0"/>
                <a:ea typeface="DejaVu Sans Mono" pitchFamily="49" charset="0"/>
                <a:cs typeface="DejaVu Sans Mono" pitchFamily="49" charset="0"/>
              </a:rPr>
              <a:t>}</a:t>
            </a:r>
            <a:r>
              <a:rPr lang="en-US" sz="1733" dirty="0">
                <a:solidFill>
                  <a:srgbClr val="646464"/>
                </a:solidFill>
                <a:latin typeface="Inconsolata" panose="00000509000000000000" pitchFamily="49" charset="0"/>
                <a:ea typeface="DejaVu Sans Mono" pitchFamily="49" charset="0"/>
                <a:cs typeface="DejaVu Sans Mono" pitchFamily="49" charset="0"/>
              </a:rPr>
              <a:t>,</a:t>
            </a:r>
          </a:p>
          <a:p>
            <a:pPr algn="l">
              <a:defRPr/>
            </a:pPr>
            <a:r>
              <a:rPr lang="en-US" sz="1733" dirty="0">
                <a:solidFill>
                  <a:srgbClr val="646464"/>
                </a:solidFill>
                <a:latin typeface="Inconsolata" panose="00000509000000000000" pitchFamily="49" charset="0"/>
                <a:ea typeface="DejaVu Sans Mono" pitchFamily="49" charset="0"/>
                <a:cs typeface="DejaVu Sans Mono" pitchFamily="49" charset="0"/>
              </a:rPr>
              <a:t>   </a:t>
            </a:r>
            <a:r>
              <a:rPr lang="en-US" sz="1733" b="1" dirty="0">
                <a:solidFill>
                  <a:srgbClr val="646464"/>
                </a:solidFill>
                <a:latin typeface="Inconsolata" panose="00000509000000000000" pitchFamily="49" charset="0"/>
                <a:ea typeface="DejaVu Sans Mono" pitchFamily="49" charset="0"/>
                <a:cs typeface="DejaVu Sans Mono" pitchFamily="49" charset="0"/>
              </a:rPr>
              <a:t>{</a:t>
            </a:r>
          </a:p>
          <a:p>
            <a:pPr algn="l">
              <a:defRPr/>
            </a:pPr>
            <a:r>
              <a:rPr lang="en-US" sz="1733" dirty="0">
                <a:solidFill>
                  <a:srgbClr val="646464"/>
                </a:solidFill>
                <a:latin typeface="Inconsolata" panose="00000509000000000000" pitchFamily="49" charset="0"/>
                <a:ea typeface="DejaVu Sans Mono" pitchFamily="49" charset="0"/>
                <a:cs typeface="DejaVu Sans Mono" pitchFamily="49" charset="0"/>
              </a:rPr>
              <a:t>    "name": "Beneath the Surface",</a:t>
            </a:r>
          </a:p>
          <a:p>
            <a:pPr algn="l">
              <a:defRPr/>
            </a:pPr>
            <a:r>
              <a:rPr lang="en-US" sz="1733" dirty="0">
                <a:solidFill>
                  <a:srgbClr val="646464"/>
                </a:solidFill>
                <a:latin typeface="Inconsolata" panose="00000509000000000000" pitchFamily="49" charset="0"/>
                <a:ea typeface="DejaVu Sans Mono" pitchFamily="49" charset="0"/>
                <a:cs typeface="DejaVu Sans Mono" pitchFamily="49" charset="0"/>
              </a:rPr>
              <a:t>    "year": 1999</a:t>
            </a:r>
          </a:p>
          <a:p>
            <a:pPr algn="l">
              <a:defRPr/>
            </a:pPr>
            <a:r>
              <a:rPr lang="en-US" sz="1733" dirty="0">
                <a:solidFill>
                  <a:srgbClr val="646464"/>
                </a:solidFill>
                <a:latin typeface="Inconsolata" panose="00000509000000000000" pitchFamily="49" charset="0"/>
                <a:ea typeface="DejaVu Sans Mono" pitchFamily="49" charset="0"/>
                <a:cs typeface="DejaVu Sans Mono" pitchFamily="49" charset="0"/>
              </a:rPr>
              <a:t>  </a:t>
            </a:r>
            <a:r>
              <a:rPr lang="en-US" sz="1733" b="1" dirty="0">
                <a:solidFill>
                  <a:srgbClr val="646464"/>
                </a:solidFill>
                <a:latin typeface="Inconsolata" panose="00000509000000000000" pitchFamily="49" charset="0"/>
                <a:ea typeface="DejaVu Sans Mono" pitchFamily="49" charset="0"/>
                <a:cs typeface="DejaVu Sans Mono" pitchFamily="49" charset="0"/>
              </a:rPr>
              <a:t>}</a:t>
            </a:r>
          </a:p>
          <a:p>
            <a:pPr algn="l">
              <a:defRPr/>
            </a:pPr>
            <a:r>
              <a:rPr lang="en-US" sz="1733" b="1" dirty="0">
                <a:solidFill>
                  <a:srgbClr val="646464"/>
                </a:solidFill>
                <a:latin typeface="Inconsolata" panose="00000509000000000000" pitchFamily="49" charset="0"/>
                <a:ea typeface="DejaVu Sans Mono" pitchFamily="49" charset="0"/>
                <a:cs typeface="DejaVu Sans Mono" pitchFamily="49" charset="0"/>
              </a:rPr>
              <a:t> ]</a:t>
            </a:r>
          </a:p>
          <a:p>
            <a:pPr algn="l">
              <a:defRPr/>
            </a:pPr>
            <a:r>
              <a:rPr lang="en-US" sz="1733" b="1" dirty="0">
                <a:solidFill>
                  <a:srgbClr val="646464"/>
                </a:solidFill>
                <a:latin typeface="Inconsolata" panose="00000509000000000000" pitchFamily="49" charset="0"/>
                <a:ea typeface="DejaVu Sans Mono" pitchFamily="49" charset="0"/>
                <a:cs typeface="DejaVu Sans Mono" pitchFamily="49" charset="0"/>
              </a:rPr>
              <a:t>}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1D6575-B94C-E4DB-824D-B9F109255BAC}"/>
              </a:ext>
            </a:extLst>
          </p:cNvPr>
          <p:cNvSpPr/>
          <p:nvPr/>
        </p:nvSpPr>
        <p:spPr bwMode="auto">
          <a:xfrm>
            <a:off x="508000" y="4502368"/>
            <a:ext cx="2286000" cy="609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rgbClr val="646464"/>
            </a:solidFill>
            <a:prstDash val="solid"/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667" dirty="0">
                <a:solidFill>
                  <a:srgbClr val="646464"/>
                </a:solidFill>
                <a:latin typeface="Inconsolata" panose="00000509000000000000" pitchFamily="49" charset="0"/>
                <a:ea typeface="ＭＳ Ｐゴシック" charset="-128"/>
              </a:rPr>
              <a:t>Album</a:t>
            </a:r>
          </a:p>
        </p:txBody>
      </p:sp>
      <p:cxnSp>
        <p:nvCxnSpPr>
          <p:cNvPr id="10" name="Straight Arrow Connector 10">
            <a:extLst>
              <a:ext uri="{FF2B5EF4-FFF2-40B4-BE49-F238E27FC236}">
                <a16:creationId xmlns:a16="http://schemas.microsoft.com/office/drawing/2014/main" id="{7E870F32-F9CA-2E18-21C2-B52B89D5560D}"/>
              </a:ext>
            </a:extLst>
          </p:cNvPr>
          <p:cNvCxnSpPr>
            <a:cxnSpLocks noChangeShapeType="1"/>
            <a:stCxn id="8" idx="2"/>
            <a:endCxn id="6" idx="0"/>
          </p:cNvCxnSpPr>
          <p:nvPr/>
        </p:nvCxnSpPr>
        <p:spPr bwMode="auto">
          <a:xfrm>
            <a:off x="1651000" y="3962400"/>
            <a:ext cx="0" cy="53996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646464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grpSp>
        <p:nvGrpSpPr>
          <p:cNvPr id="38" name="Group 37">
            <a:extLst>
              <a:ext uri="{FF2B5EF4-FFF2-40B4-BE49-F238E27FC236}">
                <a16:creationId xmlns:a16="http://schemas.microsoft.com/office/drawing/2014/main" id="{4BB937DB-5AF2-C0F5-A940-BC29021BC088}"/>
              </a:ext>
            </a:extLst>
          </p:cNvPr>
          <p:cNvGrpSpPr/>
          <p:nvPr/>
        </p:nvGrpSpPr>
        <p:grpSpPr>
          <a:xfrm>
            <a:off x="3033749" y="3414659"/>
            <a:ext cx="4250509" cy="410433"/>
            <a:chOff x="2774613" y="3323967"/>
            <a:chExt cx="3187882" cy="307825"/>
          </a:xfrm>
        </p:grpSpPr>
        <p:sp>
          <p:nvSpPr>
            <p:cNvPr id="13" name="Right Arrow 6">
              <a:extLst>
                <a:ext uri="{FF2B5EF4-FFF2-40B4-BE49-F238E27FC236}">
                  <a16:creationId xmlns:a16="http://schemas.microsoft.com/office/drawing/2014/main" id="{369FE5BA-475A-0DDA-8213-5607B2A88D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74613" y="3397905"/>
              <a:ext cx="228600" cy="221456"/>
            </a:xfrm>
            <a:prstGeom prst="rightArrow">
              <a:avLst>
                <a:gd name="adj1" fmla="val 50000"/>
                <a:gd name="adj2" fmla="val 49673"/>
              </a:avLst>
            </a:prstGeom>
            <a:solidFill>
              <a:srgbClr val="C30037"/>
            </a:solidFill>
            <a:ln w="28575">
              <a:noFill/>
              <a:round/>
              <a:headEnd type="none" w="sm" len="sm"/>
              <a:tailEnd type="triangle" w="med" len="med"/>
            </a:ln>
          </p:spPr>
          <p:txBody>
            <a:bodyPr wrap="none" anchor="ctr"/>
            <a:lstStyle>
              <a:lvl1pPr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2667" dirty="0">
                <a:solidFill>
                  <a:srgbClr val="C30037"/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00F0E3B-A814-4323-ACDE-CB2B33FDCE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71078" y="3323967"/>
              <a:ext cx="2891417" cy="307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l"/>
              <a:r>
                <a:rPr lang="en-US" altLang="en-US" sz="2667" b="1" u="none" dirty="0">
                  <a:solidFill>
                    <a:srgbClr val="C30037"/>
                  </a:solidFill>
                  <a:latin typeface="Inconsolata" panose="00000509000000000000" pitchFamily="49" charset="0"/>
                  <a:ea typeface="+mn-ea"/>
                </a:rPr>
                <a:t>R</a:t>
              </a:r>
              <a:r>
                <a:rPr lang="en-US" altLang="en-US" sz="2667" b="1" u="none" baseline="-25000" dirty="0">
                  <a:solidFill>
                    <a:srgbClr val="C30037"/>
                  </a:solidFill>
                  <a:latin typeface="Inconsolata" panose="00000509000000000000" pitchFamily="49" charset="0"/>
                  <a:ea typeface="+mn-ea"/>
                </a:rPr>
                <a:t>2</a:t>
              </a:r>
              <a:r>
                <a:rPr lang="en-US" altLang="en-US" sz="2667" b="1" u="none" dirty="0">
                  <a:solidFill>
                    <a:srgbClr val="C30037"/>
                  </a:solidFill>
                  <a:latin typeface="Inconsolata" panose="00000509000000000000" pitchFamily="49" charset="0"/>
                  <a:ea typeface="+mn-ea"/>
                </a:rPr>
                <a:t>(</a:t>
              </a:r>
              <a:r>
                <a:rPr lang="en-US" altLang="en-US" sz="2667" b="1" u="none" dirty="0" err="1">
                  <a:solidFill>
                    <a:srgbClr val="C30037"/>
                  </a:solidFill>
                  <a:latin typeface="Inconsolata" panose="00000509000000000000" pitchFamily="49" charset="0"/>
                  <a:ea typeface="+mn-ea"/>
                </a:rPr>
                <a:t>artist_id,album_id</a:t>
              </a:r>
              <a:r>
                <a:rPr lang="en-US" altLang="en-US" sz="2667" b="1" u="none" dirty="0">
                  <a:solidFill>
                    <a:srgbClr val="C30037"/>
                  </a:solidFill>
                  <a:latin typeface="Inconsolata" panose="00000509000000000000" pitchFamily="49" charset="0"/>
                  <a:ea typeface="+mn-ea"/>
                </a:rPr>
                <a:t>)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0EFC1F4F-F9D3-5274-4400-5A4AC8169364}"/>
              </a:ext>
            </a:extLst>
          </p:cNvPr>
          <p:cNvGrpSpPr/>
          <p:nvPr/>
        </p:nvGrpSpPr>
        <p:grpSpPr>
          <a:xfrm>
            <a:off x="3033749" y="4560942"/>
            <a:ext cx="1759442" cy="410433"/>
            <a:chOff x="2745526" y="4182710"/>
            <a:chExt cx="1319582" cy="307825"/>
          </a:xfrm>
        </p:grpSpPr>
        <p:sp>
          <p:nvSpPr>
            <p:cNvPr id="15" name="Right Arrow 6">
              <a:extLst>
                <a:ext uri="{FF2B5EF4-FFF2-40B4-BE49-F238E27FC236}">
                  <a16:creationId xmlns:a16="http://schemas.microsoft.com/office/drawing/2014/main" id="{E72F208A-E779-CFDA-D578-6A019FD085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5526" y="4256648"/>
              <a:ext cx="228600" cy="221456"/>
            </a:xfrm>
            <a:prstGeom prst="rightArrow">
              <a:avLst>
                <a:gd name="adj1" fmla="val 50000"/>
                <a:gd name="adj2" fmla="val 49673"/>
              </a:avLst>
            </a:prstGeom>
            <a:solidFill>
              <a:srgbClr val="C30037"/>
            </a:solidFill>
            <a:ln w="28575">
              <a:noFill/>
              <a:round/>
              <a:headEnd type="none" w="sm" len="sm"/>
              <a:tailEnd type="triangle" w="med" len="med"/>
            </a:ln>
          </p:spPr>
          <p:txBody>
            <a:bodyPr wrap="none" anchor="ctr"/>
            <a:lstStyle>
              <a:lvl1pPr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2667">
                <a:solidFill>
                  <a:srgbClr val="C30037"/>
                </a:solidFill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639D0FE6-B2E5-10C5-1FF6-7A44ED334D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1991" y="4182710"/>
              <a:ext cx="1023117" cy="307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667" b="1" u="none" dirty="0">
                  <a:solidFill>
                    <a:srgbClr val="C30037"/>
                  </a:solidFill>
                  <a:latin typeface="Inconsolata" panose="00000509000000000000" pitchFamily="49" charset="0"/>
                  <a:ea typeface="+mn-ea"/>
                </a:rPr>
                <a:t>R</a:t>
              </a:r>
              <a:r>
                <a:rPr lang="en-US" altLang="en-US" sz="2667" b="1" u="none" baseline="-25000" dirty="0">
                  <a:solidFill>
                    <a:srgbClr val="C30037"/>
                  </a:solidFill>
                  <a:latin typeface="Inconsolata" panose="00000509000000000000" pitchFamily="49" charset="0"/>
                  <a:ea typeface="+mn-ea"/>
                </a:rPr>
                <a:t>3</a:t>
              </a:r>
              <a:r>
                <a:rPr lang="en-US" altLang="en-US" sz="2667" b="1" u="none" dirty="0">
                  <a:solidFill>
                    <a:srgbClr val="C30037"/>
                  </a:solidFill>
                  <a:latin typeface="Inconsolata" panose="00000509000000000000" pitchFamily="49" charset="0"/>
                  <a:ea typeface="+mn-ea"/>
                </a:rPr>
                <a:t>(id</a:t>
              </a:r>
              <a:r>
                <a:rPr lang="en-US" altLang="en-US" sz="2667" b="1" u="none" dirty="0">
                  <a:solidFill>
                    <a:srgbClr val="C30037"/>
                  </a:solidFill>
                  <a:latin typeface="Inconsolata" panose="00000509000000000000" pitchFamily="49" charset="0"/>
                </a:rPr>
                <a:t>,…)</a:t>
              </a:r>
              <a:endParaRPr lang="en-US" altLang="en-US" sz="2667" b="1" u="none" dirty="0">
                <a:solidFill>
                  <a:srgbClr val="C30037"/>
                </a:solidFill>
                <a:latin typeface="Inconsolata" panose="00000509000000000000" pitchFamily="49" charset="0"/>
                <a:ea typeface="+mn-ea"/>
              </a:endParaRPr>
            </a:p>
          </p:txBody>
        </p:sp>
      </p:grpSp>
      <p:pic>
        <p:nvPicPr>
          <p:cNvPr id="12" name="X">
            <a:extLst>
              <a:ext uri="{FF2B5EF4-FFF2-40B4-BE49-F238E27FC236}">
                <a16:creationId xmlns:a16="http://schemas.microsoft.com/office/drawing/2014/main" id="{B9BACD5F-3D7C-ACC8-9084-B08D50603E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163320" y="3160135"/>
            <a:ext cx="975360" cy="975360"/>
          </a:xfrm>
          <a:prstGeom prst="rect">
            <a:avLst/>
          </a:prstGeom>
        </p:spPr>
      </p:pic>
      <p:cxnSp>
        <p:nvCxnSpPr>
          <p:cNvPr id="18" name="Straight Arrow Connector 10">
            <a:extLst>
              <a:ext uri="{FF2B5EF4-FFF2-40B4-BE49-F238E27FC236}">
                <a16:creationId xmlns:a16="http://schemas.microsoft.com/office/drawing/2014/main" id="{B5AE3AD7-78A6-94D4-8E05-33A37764EB77}"/>
              </a:ext>
            </a:extLst>
          </p:cNvPr>
          <p:cNvCxnSpPr>
            <a:cxnSpLocks noChangeShapeType="1"/>
            <a:stCxn id="7" idx="2"/>
            <a:endCxn id="6" idx="0"/>
          </p:cNvCxnSpPr>
          <p:nvPr/>
        </p:nvCxnSpPr>
        <p:spPr bwMode="auto">
          <a:xfrm>
            <a:off x="1651000" y="2819400"/>
            <a:ext cx="0" cy="168296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646464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grpSp>
        <p:nvGrpSpPr>
          <p:cNvPr id="40" name="Group 39">
            <a:extLst>
              <a:ext uri="{FF2B5EF4-FFF2-40B4-BE49-F238E27FC236}">
                <a16:creationId xmlns:a16="http://schemas.microsoft.com/office/drawing/2014/main" id="{6BC832C6-9807-2C75-CA10-01E05E197BBC}"/>
              </a:ext>
            </a:extLst>
          </p:cNvPr>
          <p:cNvGrpSpPr/>
          <p:nvPr/>
        </p:nvGrpSpPr>
        <p:grpSpPr>
          <a:xfrm>
            <a:off x="3454400" y="1676917"/>
            <a:ext cx="4027725" cy="4292083"/>
            <a:chOff x="4280982" y="-51438"/>
            <a:chExt cx="3020794" cy="3580966"/>
          </a:xfrm>
        </p:grpSpPr>
        <p:sp>
          <p:nvSpPr>
            <p:cNvPr id="29" name="Text Box 4">
              <a:extLst>
                <a:ext uri="{FF2B5EF4-FFF2-40B4-BE49-F238E27FC236}">
                  <a16:creationId xmlns:a16="http://schemas.microsoft.com/office/drawing/2014/main" id="{475A1AA2-3897-9AB2-E34B-E825035064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84256" y="329128"/>
              <a:ext cx="2560320" cy="32004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r>
                <a:rPr lang="en-US" sz="2133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DejaVu Sans Mono" pitchFamily="49" charset="0"/>
                  <a:cs typeface="DejaVu Sans Mono" pitchFamily="49" charset="0"/>
                </a:rPr>
                <a:t>class</a:t>
              </a:r>
              <a:r>
                <a:rPr lang="en-US" sz="2133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DejaVu Sans Mono" pitchFamily="49" charset="0"/>
                  <a:cs typeface="DejaVu Sans Mono" pitchFamily="49" charset="0"/>
                </a:rPr>
                <a:t> </a:t>
              </a:r>
              <a:r>
                <a:rPr lang="en-US" sz="2133" dirty="0">
                  <a:solidFill>
                    <a:srgbClr val="C30037"/>
                  </a:solidFill>
                  <a:latin typeface="Inconsolata" panose="00000509000000000000" pitchFamily="49" charset="0"/>
                  <a:ea typeface="DejaVu Sans Mono" pitchFamily="49" charset="0"/>
                  <a:cs typeface="DejaVu Sans Mono" pitchFamily="49" charset="0"/>
                </a:rPr>
                <a:t>Artist</a:t>
              </a:r>
              <a:r>
                <a:rPr lang="en-US" sz="2133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DejaVu Sans Mono" pitchFamily="49" charset="0"/>
                  <a:cs typeface="DejaVu Sans Mono" pitchFamily="49" charset="0"/>
                </a:rPr>
                <a:t> {</a:t>
              </a:r>
            </a:p>
            <a:p>
              <a:pPr eaLnBrk="0" hangingPunct="0">
                <a:defRPr/>
              </a:pPr>
              <a:r>
                <a:rPr lang="en-US" sz="2133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DejaVu Sans Mono" pitchFamily="49" charset="0"/>
                  <a:cs typeface="DejaVu Sans Mono" pitchFamily="49" charset="0"/>
                </a:rPr>
                <a:t>   int id;</a:t>
              </a:r>
            </a:p>
            <a:p>
              <a:pPr eaLnBrk="0" hangingPunct="0">
                <a:defRPr/>
              </a:pPr>
              <a:r>
                <a:rPr lang="en-US" sz="2133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DejaVu Sans Mono" pitchFamily="49" charset="0"/>
                  <a:cs typeface="DejaVu Sans Mono" pitchFamily="49" charset="0"/>
                </a:rPr>
                <a:t>   String name;</a:t>
              </a:r>
            </a:p>
            <a:p>
              <a:pPr eaLnBrk="0" hangingPunct="0">
                <a:defRPr/>
              </a:pPr>
              <a:r>
                <a:rPr lang="en-US" sz="2133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DejaVu Sans Mono" pitchFamily="49" charset="0"/>
                  <a:cs typeface="DejaVu Sans Mono" pitchFamily="49" charset="0"/>
                </a:rPr>
                <a:t>   int year;</a:t>
              </a:r>
            </a:p>
            <a:p>
              <a:pPr eaLnBrk="0" hangingPunct="0">
                <a:defRPr/>
              </a:pPr>
              <a:r>
                <a:rPr lang="en-US" sz="2133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DejaVu Sans Mono" pitchFamily="49" charset="0"/>
                  <a:cs typeface="DejaVu Sans Mono" pitchFamily="49" charset="0"/>
                </a:rPr>
                <a:t>   </a:t>
              </a:r>
              <a:r>
                <a:rPr lang="en-US" sz="2133" dirty="0">
                  <a:solidFill>
                    <a:srgbClr val="C30037"/>
                  </a:solidFill>
                  <a:latin typeface="Inconsolata" panose="00000509000000000000" pitchFamily="49" charset="0"/>
                </a:rPr>
                <a:t>Album</a:t>
              </a:r>
              <a:r>
                <a:rPr lang="en-US" sz="2133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DejaVu Sans Mono" pitchFamily="49" charset="0"/>
                  <a:cs typeface="DejaVu Sans Mono" pitchFamily="49" charset="0"/>
                </a:rPr>
                <a:t> albums[];</a:t>
              </a:r>
            </a:p>
            <a:p>
              <a:pPr eaLnBrk="0" hangingPunct="0">
                <a:defRPr/>
              </a:pPr>
              <a:r>
                <a:rPr lang="en-US" sz="2133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DejaVu Sans Mono" pitchFamily="49" charset="0"/>
                  <a:cs typeface="DejaVu Sans Mono" pitchFamily="49" charset="0"/>
                </a:rPr>
                <a:t>}</a:t>
              </a:r>
            </a:p>
            <a:p>
              <a:pPr eaLnBrk="0" hangingPunct="0">
                <a:defRPr/>
              </a:pPr>
              <a:r>
                <a:rPr lang="en-US" sz="2133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DejaVu Sans Mono" pitchFamily="49" charset="0"/>
                  <a:cs typeface="DejaVu Sans Mono" pitchFamily="49" charset="0"/>
                </a:rPr>
                <a:t>class</a:t>
              </a:r>
              <a:r>
                <a:rPr lang="en-US" sz="2133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DejaVu Sans Mono" pitchFamily="49" charset="0"/>
                  <a:cs typeface="DejaVu Sans Mono" pitchFamily="49" charset="0"/>
                </a:rPr>
                <a:t> </a:t>
              </a:r>
              <a:r>
                <a:rPr lang="en-US" sz="2133" dirty="0">
                  <a:solidFill>
                    <a:srgbClr val="C30037"/>
                  </a:solidFill>
                  <a:latin typeface="Inconsolata" panose="00000509000000000000" pitchFamily="49" charset="0"/>
                </a:rPr>
                <a:t>Album</a:t>
              </a:r>
              <a:r>
                <a:rPr lang="en-US" sz="2133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DejaVu Sans Mono" pitchFamily="49" charset="0"/>
                  <a:cs typeface="DejaVu Sans Mono" pitchFamily="49" charset="0"/>
                </a:rPr>
                <a:t> {</a:t>
              </a:r>
            </a:p>
            <a:p>
              <a:pPr eaLnBrk="0" hangingPunct="0">
                <a:defRPr/>
              </a:pPr>
              <a:r>
                <a:rPr lang="en-US" sz="2133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DejaVu Sans Mono" pitchFamily="49" charset="0"/>
                  <a:cs typeface="DejaVu Sans Mono" pitchFamily="49" charset="0"/>
                </a:rPr>
                <a:t>  int id;</a:t>
              </a:r>
            </a:p>
            <a:p>
              <a:pPr eaLnBrk="0" hangingPunct="0">
                <a:defRPr/>
              </a:pPr>
              <a:r>
                <a:rPr lang="en-US" sz="2133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DejaVu Sans Mono" pitchFamily="49" charset="0"/>
                  <a:cs typeface="DejaVu Sans Mono" pitchFamily="49" charset="0"/>
                </a:rPr>
                <a:t>  String name;</a:t>
              </a:r>
            </a:p>
            <a:p>
              <a:pPr eaLnBrk="0" hangingPunct="0">
                <a:defRPr/>
              </a:pPr>
              <a:r>
                <a:rPr lang="en-US" sz="2133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DejaVu Sans Mono" pitchFamily="49" charset="0"/>
                  <a:cs typeface="DejaVu Sans Mono" pitchFamily="49" charset="0"/>
                </a:rPr>
                <a:t>  int year;</a:t>
              </a:r>
            </a:p>
            <a:p>
              <a:pPr eaLnBrk="0" hangingPunct="0">
                <a:defRPr/>
              </a:pPr>
              <a:r>
                <a:rPr lang="en-US" sz="2133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DejaVu Sans Mono" pitchFamily="49" charset="0"/>
                  <a:cs typeface="DejaVu Sans Mono" pitchFamily="49" charset="0"/>
                </a:rPr>
                <a:t>}</a:t>
              </a:r>
            </a:p>
            <a:p>
              <a:pPr eaLnBrk="0" hangingPunct="0">
                <a:defRPr/>
              </a:pPr>
              <a:endParaRPr lang="en-US" sz="2133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DejaVu Sans Mono" pitchFamily="49" charset="0"/>
                <a:cs typeface="DejaVu Sans Mono" pitchFamily="49" charset="0"/>
              </a:endParaRPr>
            </a:p>
          </p:txBody>
        </p:sp>
        <p:sp>
          <p:nvSpPr>
            <p:cNvPr id="37" name="TextBox 15">
              <a:extLst>
                <a:ext uri="{FF2B5EF4-FFF2-40B4-BE49-F238E27FC236}">
                  <a16:creationId xmlns:a16="http://schemas.microsoft.com/office/drawing/2014/main" id="{936D64F3-B26A-0920-DCEC-64FDC309ACE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80982" y="-51438"/>
              <a:ext cx="3020794" cy="41085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 anchorCtr="0">
              <a:spAutoFit/>
            </a:bodyPr>
            <a:lstStyle>
              <a:defPPr>
                <a:defRPr lang="en-US"/>
              </a:defPPr>
              <a:lvl1pPr eaLnBrk="0" hangingPunct="0">
                <a:defRPr sz="2400" b="1" i="1">
                  <a:solidFill>
                    <a:schemeClr val="tx1">
                      <a:lumMod val="50000"/>
                      <a:lumOff val="50000"/>
                    </a:schemeClr>
                  </a:solidFill>
                  <a:ea typeface="ＭＳ Ｐゴシック" charset="-128"/>
                </a:defRPr>
              </a:lvl1pPr>
            </a:lstStyle>
            <a:p>
              <a:r>
                <a:rPr lang="en-US" sz="3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rimson Text" pitchFamily="2" charset="0"/>
                </a:rPr>
                <a:t>Application Code</a:t>
              </a:r>
            </a:p>
          </p:txBody>
        </p:sp>
      </p:grpSp>
      <p:sp>
        <p:nvSpPr>
          <p:cNvPr id="41" name="Right Arrow 87">
            <a:extLst>
              <a:ext uri="{FF2B5EF4-FFF2-40B4-BE49-F238E27FC236}">
                <a16:creationId xmlns:a16="http://schemas.microsoft.com/office/drawing/2014/main" id="{3BEA4F08-4158-A9CC-FFCA-C82DE91741D6}"/>
              </a:ext>
            </a:extLst>
          </p:cNvPr>
          <p:cNvSpPr>
            <a:spLocks noChangeAspect="1"/>
          </p:cNvSpPr>
          <p:nvPr/>
        </p:nvSpPr>
        <p:spPr>
          <a:xfrm>
            <a:off x="7022976" y="3657601"/>
            <a:ext cx="609600" cy="698569"/>
          </a:xfrm>
          <a:prstGeom prst="rightArrow">
            <a:avLst/>
          </a:prstGeom>
          <a:solidFill>
            <a:srgbClr val="C300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67" dirty="0"/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AD069A4D-254D-E447-901F-91EB71AEE0E8}"/>
              </a:ext>
            </a:extLst>
          </p:cNvPr>
          <p:cNvSpPr txBox="1">
            <a:spLocks/>
          </p:cNvSpPr>
          <p:nvPr/>
        </p:nvSpPr>
        <p:spPr>
          <a:xfrm>
            <a:off x="11704320" y="0"/>
            <a:ext cx="487680" cy="36512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60960" rIns="60960" bIns="6096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7DD1AB5-42BA-4E8A-BFEE-435884E16AAB}" type="slidenum">
              <a:rPr lang="en-US" sz="1600"/>
              <a:pPr/>
              <a:t>46</a:t>
            </a:fld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838337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50"/>
                                        <p:tgtEl>
                                          <p:spTgt spid="757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5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"/>
                            </p:stCondLst>
                            <p:childTnLst>
                              <p:par>
                                <p:cTn id="5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8" grpId="0" animBg="1"/>
      <p:bldP spid="22" grpId="0"/>
      <p:bldP spid="22" grpId="1"/>
      <p:bldP spid="23" grpId="0"/>
      <p:bldP spid="23" grpId="1"/>
      <p:bldP spid="31" grpId="0" animBg="1"/>
      <p:bldP spid="33" grpId="0" animBg="1"/>
      <p:bldP spid="34" grpId="0" animBg="1"/>
      <p:bldP spid="41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2D960-6035-6208-588E-27CF14C17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Vector Data Model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3D4C9F0-C1D0-4C53-3D33-8B6A820D9C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One-dimensional arrays used for nearest-neighbor search (exact or approximate).</a:t>
            </a:r>
          </a:p>
          <a:p>
            <a:pPr lvl="1"/>
            <a:r>
              <a:rPr lang="en-US" dirty="0"/>
              <a:t>Used for semantic search on embeddings generated by ML-trained transformer models (think </a:t>
            </a:r>
            <a:r>
              <a:rPr lang="en-US" dirty="0" err="1"/>
              <a:t>ChatGPT</a:t>
            </a:r>
            <a:r>
              <a:rPr lang="en-US" dirty="0"/>
              <a:t>).</a:t>
            </a:r>
          </a:p>
          <a:p>
            <a:pPr lvl="1"/>
            <a:r>
              <a:rPr lang="en-US" dirty="0"/>
              <a:t>Native integration with modern ML tools and APIs (e.g., </a:t>
            </a:r>
            <a:r>
              <a:rPr lang="en-US" dirty="0" err="1"/>
              <a:t>LangChain</a:t>
            </a:r>
            <a:r>
              <a:rPr lang="en-US" dirty="0"/>
              <a:t>, </a:t>
            </a:r>
            <a:r>
              <a:rPr lang="en-US" dirty="0" err="1"/>
              <a:t>OpenAI</a:t>
            </a:r>
            <a:r>
              <a:rPr lang="en-US" dirty="0"/>
              <a:t>).</a:t>
            </a:r>
          </a:p>
          <a:p>
            <a:r>
              <a:rPr lang="en-US" dirty="0"/>
              <a:t>At their core, these systems use specialized indexes to perform NN searches quickly.</a:t>
            </a:r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AA0C13F-9787-BC43-E8FB-7B7A9C6EEE93}"/>
              </a:ext>
            </a:extLst>
          </p:cNvPr>
          <p:cNvGrpSpPr/>
          <p:nvPr/>
        </p:nvGrpSpPr>
        <p:grpSpPr>
          <a:xfrm>
            <a:off x="1379622" y="5426011"/>
            <a:ext cx="9432757" cy="609600"/>
            <a:chOff x="609600" y="4069508"/>
            <a:chExt cx="7074568" cy="457200"/>
          </a:xfrm>
        </p:grpSpPr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AD57404B-52B8-ADFC-FC9A-8BE8E6A0A6A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09600" y="4115228"/>
              <a:ext cx="1731264" cy="365760"/>
            </a:xfrm>
            <a:prstGeom prst="rect">
              <a:avLst/>
            </a:prstGeom>
          </p:spPr>
        </p:pic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B764DF48-E57C-FE24-5F09-9F58F91ED98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/>
          </p:blipFill>
          <p:spPr>
            <a:xfrm>
              <a:off x="2692129" y="4115228"/>
              <a:ext cx="1520241" cy="365760"/>
            </a:xfrm>
            <a:prstGeom prst="rect">
              <a:avLst/>
            </a:prstGeom>
          </p:spPr>
        </p:pic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3C71EC02-9B1D-194E-A521-BD3381F13B8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563635" y="4131421"/>
              <a:ext cx="1409700" cy="333375"/>
            </a:xfrm>
            <a:prstGeom prst="rect">
              <a:avLst/>
            </a:prstGeom>
          </p:spPr>
        </p:pic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370883BB-A04C-6417-7B97-709BA84428D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6324600" y="4069508"/>
              <a:ext cx="1359568" cy="457200"/>
            </a:xfrm>
            <a:prstGeom prst="rect">
              <a:avLst/>
            </a:prstGeom>
          </p:spPr>
        </p:pic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F6393182-A9C1-8A76-5E35-C048D11BCC45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>
            <a:off x="6286085" y="6193067"/>
            <a:ext cx="1706880" cy="506907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E8230522-AF77-4FDA-BEC1-29F8BF5413A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422401" y="6202680"/>
            <a:ext cx="2201593" cy="48768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F66A38B-9AF9-7FB1-0143-D6C15137912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/>
        </p:blipFill>
        <p:spPr>
          <a:xfrm>
            <a:off x="4004436" y="6263640"/>
            <a:ext cx="1901209" cy="365760"/>
          </a:xfrm>
          <a:prstGeom prst="rect">
            <a:avLst/>
          </a:prstGeom>
        </p:spPr>
      </p:pic>
      <p:pic>
        <p:nvPicPr>
          <p:cNvPr id="25" name="Picture 24" descr="Text&#10;&#10;Description automatically generated" hidden="1">
            <a:extLst>
              <a:ext uri="{FF2B5EF4-FFF2-40B4-BE49-F238E27FC236}">
                <a16:creationId xmlns:a16="http://schemas.microsoft.com/office/drawing/2014/main" id="{BFDACE3E-63FA-7C05-332A-66C3F77060CF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5277">
            <a:off x="4788712" y="710669"/>
            <a:ext cx="6741344" cy="3832200"/>
          </a:xfrm>
          <a:prstGeom prst="rect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36992FB-E3C0-7104-5D73-AC63272C127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/>
        </p:blipFill>
        <p:spPr>
          <a:xfrm>
            <a:off x="8373405" y="6347079"/>
            <a:ext cx="2194560" cy="198883"/>
          </a:xfrm>
          <a:prstGeom prst="rect">
            <a:avLst/>
          </a:prstGeom>
        </p:spPr>
      </p:pic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E059EBCD-0F8F-0046-9278-13CC814DB63B}"/>
              </a:ext>
            </a:extLst>
          </p:cNvPr>
          <p:cNvSpPr txBox="1">
            <a:spLocks/>
          </p:cNvSpPr>
          <p:nvPr/>
        </p:nvSpPr>
        <p:spPr>
          <a:xfrm>
            <a:off x="11704320" y="0"/>
            <a:ext cx="487680" cy="36512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60960" rIns="60960" bIns="6096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7DD1AB5-42BA-4E8A-BFEE-435884E16AAB}" type="slidenum">
              <a:rPr lang="en-US" sz="1600"/>
              <a:pPr/>
              <a:t>47</a:t>
            </a:fld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386356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5A9147-C198-B701-7FE7-7BEE2D605F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Vector Data Model</a:t>
            </a:r>
          </a:p>
        </p:txBody>
      </p:sp>
      <p:sp>
        <p:nvSpPr>
          <p:cNvPr id="7" name="Arrow">
            <a:extLst>
              <a:ext uri="{FF2B5EF4-FFF2-40B4-BE49-F238E27FC236}">
                <a16:creationId xmlns:a16="http://schemas.microsoft.com/office/drawing/2014/main" id="{6650C296-7ED6-BBB9-B7AD-3CC1F938D69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243255" y="2334013"/>
            <a:ext cx="609600" cy="609600"/>
          </a:xfrm>
          <a:prstGeom prst="rightArrow">
            <a:avLst>
              <a:gd name="adj1" fmla="val 50000"/>
              <a:gd name="adj2" fmla="val 49673"/>
            </a:avLst>
          </a:prstGeom>
          <a:solidFill>
            <a:schemeClr val="accent1"/>
          </a:solidFill>
          <a:ln w="28575">
            <a:noFill/>
            <a:round/>
            <a:headEnd type="none" w="sm" len="sm"/>
            <a:tailEnd type="triangle" w="med" len="med"/>
          </a:ln>
        </p:spPr>
        <p:txBody>
          <a:bodyPr wrap="none" anchor="ctr"/>
          <a:lstStyle>
            <a:lvl1pPr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2667" dirty="0">
              <a:solidFill>
                <a:srgbClr val="C30037"/>
              </a:solidFill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A814C4B5-93BE-ADC5-2C06-149B64C1FDC8}"/>
              </a:ext>
            </a:extLst>
          </p:cNvPr>
          <p:cNvGraphicFramePr>
            <a:graphicFrameLocks noGrp="1"/>
          </p:cNvGraphicFramePr>
          <p:nvPr/>
        </p:nvGraphicFramePr>
        <p:xfrm>
          <a:off x="235145" y="1766388"/>
          <a:ext cx="3808548" cy="1706880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426651">
                  <a:extLst>
                    <a:ext uri="{9D8B030D-6E8A-4147-A177-3AD203B41FA5}">
                      <a16:colId xmlns:a16="http://schemas.microsoft.com/office/drawing/2014/main" val="3606947816"/>
                    </a:ext>
                  </a:extLst>
                </a:gridCol>
                <a:gridCol w="26706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1200">
                  <a:extLst>
                    <a:ext uri="{9D8B030D-6E8A-4147-A177-3AD203B41FA5}">
                      <a16:colId xmlns:a16="http://schemas.microsoft.com/office/drawing/2014/main" val="1214414133"/>
                    </a:ext>
                  </a:extLst>
                </a:gridCol>
              </a:tblGrid>
              <a:tr h="42672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Inconsolata" panose="00000509000000000000" pitchFamily="49" charset="0"/>
                        </a:rPr>
                        <a:t>id</a:t>
                      </a:r>
                    </a:p>
                  </a:txBody>
                  <a:tcPr marL="60960" marR="6096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Inconsolata" panose="00000509000000000000" pitchFamily="49" charset="0"/>
                        </a:rPr>
                        <a:t>name</a:t>
                      </a:r>
                    </a:p>
                  </a:txBody>
                  <a:tcPr marL="60960" marR="6096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Inconsolata" panose="00000509000000000000" pitchFamily="49" charset="0"/>
                        </a:rPr>
                        <a:t>year</a:t>
                      </a:r>
                    </a:p>
                  </a:txBody>
                  <a:tcPr marL="60960" marR="6096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Inconsolata" panose="00000509000000000000" pitchFamily="49" charset="0"/>
                        </a:rPr>
                        <a:t>11</a:t>
                      </a:r>
                    </a:p>
                  </a:txBody>
                  <a:tcPr marL="60960" marR="6096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Inconsolata" panose="00000509000000000000" pitchFamily="49" charset="0"/>
                          <a:hlinkClick r:id="rId3"/>
                        </a:rPr>
                        <a:t>Enter the Wu-Tang</a:t>
                      </a:r>
                      <a:endParaRPr lang="en-US" sz="2000" dirty="0">
                        <a:latin typeface="Inconsolata" panose="00000509000000000000" pitchFamily="49" charset="0"/>
                      </a:endParaRPr>
                    </a:p>
                  </a:txBody>
                  <a:tcPr marL="60960" marR="6096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Inconsolata" panose="00000509000000000000" pitchFamily="49" charset="0"/>
                        </a:rPr>
                        <a:t>1993</a:t>
                      </a:r>
                    </a:p>
                  </a:txBody>
                  <a:tcPr marL="60960" marR="6096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Inconsolata" panose="00000509000000000000" pitchFamily="49" charset="0"/>
                        </a:rPr>
                        <a:t>22</a:t>
                      </a:r>
                    </a:p>
                  </a:txBody>
                  <a:tcPr marL="60960" marR="6096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Inconsolata" panose="00000509000000000000" pitchFamily="49" charset="0"/>
                          <a:hlinkClick r:id="rId4"/>
                        </a:rPr>
                        <a:t>St.Ides Mix Tape</a:t>
                      </a:r>
                      <a:endParaRPr lang="en-US" sz="2000" dirty="0">
                        <a:latin typeface="Inconsolata" panose="00000509000000000000" pitchFamily="49" charset="0"/>
                      </a:endParaRPr>
                    </a:p>
                  </a:txBody>
                  <a:tcPr marL="60960" marR="6096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Inconsolata" panose="00000509000000000000" pitchFamily="49" charset="0"/>
                        </a:rPr>
                        <a:t>1994</a:t>
                      </a:r>
                    </a:p>
                  </a:txBody>
                  <a:tcPr marL="60960" marR="6096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Inconsolata" panose="00000509000000000000" pitchFamily="49" charset="0"/>
                        </a:rPr>
                        <a:t>33</a:t>
                      </a:r>
                    </a:p>
                  </a:txBody>
                  <a:tcPr marL="60960" marR="6096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Inconsolata" panose="00000509000000000000" pitchFamily="49" charset="0"/>
                          <a:hlinkClick r:id="rId5"/>
                        </a:rPr>
                        <a:t>Liquid Swords</a:t>
                      </a:r>
                      <a:endParaRPr lang="en-US" sz="2000" dirty="0">
                        <a:latin typeface="Inconsolata" panose="00000509000000000000" pitchFamily="49" charset="0"/>
                      </a:endParaRPr>
                    </a:p>
                  </a:txBody>
                  <a:tcPr marL="60960" marR="6096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Inconsolata" panose="00000509000000000000" pitchFamily="49" charset="0"/>
                        </a:rPr>
                        <a:t>1995</a:t>
                      </a:r>
                    </a:p>
                  </a:txBody>
                  <a:tcPr marL="60960" marR="6096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6247700"/>
                  </a:ext>
                </a:extLst>
              </a:tr>
            </a:tbl>
          </a:graphicData>
        </a:graphic>
      </p:graphicFrame>
      <p:sp>
        <p:nvSpPr>
          <p:cNvPr id="10" name="Arrow">
            <a:extLst>
              <a:ext uri="{FF2B5EF4-FFF2-40B4-BE49-F238E27FC236}">
                <a16:creationId xmlns:a16="http://schemas.microsoft.com/office/drawing/2014/main" id="{3B433E7A-F514-9881-0C6B-45D92479C9E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690380" y="2334013"/>
            <a:ext cx="609600" cy="609600"/>
          </a:xfrm>
          <a:prstGeom prst="rightArrow">
            <a:avLst>
              <a:gd name="adj1" fmla="val 50000"/>
              <a:gd name="adj2" fmla="val 49673"/>
            </a:avLst>
          </a:prstGeom>
          <a:solidFill>
            <a:schemeClr val="accent1"/>
          </a:solidFill>
          <a:ln w="28575">
            <a:noFill/>
            <a:round/>
            <a:headEnd type="none" w="sm" len="sm"/>
            <a:tailEnd type="triangle" w="med" len="med"/>
          </a:ln>
        </p:spPr>
        <p:txBody>
          <a:bodyPr wrap="none" anchor="ctr"/>
          <a:lstStyle>
            <a:lvl1pPr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2667" dirty="0">
              <a:solidFill>
                <a:srgbClr val="C30037"/>
              </a:solidFill>
            </a:endParaRP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F68F29C5-8919-08B1-C3C2-726CB839163C}"/>
              </a:ext>
            </a:extLst>
          </p:cNvPr>
          <p:cNvGrpSpPr/>
          <p:nvPr/>
        </p:nvGrpSpPr>
        <p:grpSpPr>
          <a:xfrm>
            <a:off x="8499542" y="1358366"/>
            <a:ext cx="3418127" cy="2201657"/>
            <a:chOff x="6374656" y="1018773"/>
            <a:chExt cx="2563595" cy="1651242"/>
          </a:xfrm>
        </p:grpSpPr>
        <p:sp>
          <p:nvSpPr>
            <p:cNvPr id="15" name="Text Box 4">
              <a:extLst>
                <a:ext uri="{FF2B5EF4-FFF2-40B4-BE49-F238E27FC236}">
                  <a16:creationId xmlns:a16="http://schemas.microsoft.com/office/drawing/2014/main" id="{51E0149C-CF14-234B-2FF7-7F9D21162D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77931" y="1389855"/>
              <a:ext cx="2560320" cy="128016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2133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DejaVu Sans Mono" pitchFamily="49" charset="0"/>
                <a:cs typeface="DejaVu Sans Mono" pitchFamily="49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DE7406B-D931-FD86-BA15-CACD6124BE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74656" y="1018773"/>
              <a:ext cx="1690736" cy="369332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 anchorCtr="0">
              <a:spAutoFit/>
            </a:bodyPr>
            <a:lstStyle>
              <a:defPPr>
                <a:defRPr lang="en-US"/>
              </a:defPPr>
              <a:lvl1pPr eaLnBrk="0" hangingPunct="0">
                <a:defRPr sz="2400" b="1" i="1">
                  <a:solidFill>
                    <a:schemeClr val="tx1">
                      <a:lumMod val="50000"/>
                      <a:lumOff val="50000"/>
                    </a:schemeClr>
                  </a:solidFill>
                  <a:ea typeface="ＭＳ Ｐゴシック" charset="-128"/>
                </a:defRPr>
              </a:lvl1pPr>
            </a:lstStyle>
            <a:p>
              <a:r>
                <a:rPr lang="en-US" sz="3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rimson Text" pitchFamily="2" charset="0"/>
                </a:rPr>
                <a:t>Embeddings</a:t>
              </a: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EF94BDE0-2027-02D3-7B3A-DA91B30D2042}"/>
                </a:ext>
              </a:extLst>
            </p:cNvPr>
            <p:cNvGrpSpPr/>
            <p:nvPr/>
          </p:nvGrpSpPr>
          <p:grpSpPr>
            <a:xfrm>
              <a:off x="6423154" y="1407271"/>
              <a:ext cx="2456442" cy="826211"/>
              <a:chOff x="6858000" y="1651737"/>
              <a:chExt cx="2456442" cy="826211"/>
            </a:xfrm>
          </p:grpSpPr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2D0AA45-54E3-6887-E3D8-672ED5179B0B}"/>
                  </a:ext>
                </a:extLst>
              </p:cNvPr>
              <p:cNvSpPr txBox="1"/>
              <p:nvPr/>
            </p:nvSpPr>
            <p:spPr>
              <a:xfrm>
                <a:off x="6858000" y="1651737"/>
                <a:ext cx="2456442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>
                    <a:solidFill>
                      <a:schemeClr val="accent1"/>
                    </a:solidFill>
                    <a:latin typeface="Inconsolata" panose="00000509000000000000" pitchFamily="49" charset="0"/>
                  </a:rPr>
                  <a:t>Id1 → [0.32, 0.78, 0.30, ...]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DD3D378-17E5-FF4B-01BB-6C4F94119EC2}"/>
                  </a:ext>
                </a:extLst>
              </p:cNvPr>
              <p:cNvSpPr txBox="1"/>
              <p:nvPr/>
            </p:nvSpPr>
            <p:spPr>
              <a:xfrm>
                <a:off x="6858000" y="1937884"/>
                <a:ext cx="2456442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>
                    <a:solidFill>
                      <a:schemeClr val="accent1"/>
                    </a:solidFill>
                    <a:latin typeface="Inconsolata" panose="00000509000000000000" pitchFamily="49" charset="0"/>
                  </a:rPr>
                  <a:t>Id2 → [0.99, 0.19, 0.81, ...]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CADB7DF-1542-61E1-4E31-A48036E7E23F}"/>
                  </a:ext>
                </a:extLst>
              </p:cNvPr>
              <p:cNvSpPr txBox="1"/>
              <p:nvPr/>
            </p:nvSpPr>
            <p:spPr>
              <a:xfrm>
                <a:off x="6858000" y="2224032"/>
                <a:ext cx="2456442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>
                    <a:solidFill>
                      <a:schemeClr val="accent1"/>
                    </a:solidFill>
                    <a:latin typeface="Inconsolata" panose="00000509000000000000" pitchFamily="49" charset="0"/>
                  </a:rPr>
                  <a:t>Id3 → [0.01, 0.18, 0.85, ...]</a:t>
                </a:r>
              </a:p>
            </p:txBody>
          </p:sp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AE2C3A6-0FAE-C92C-6751-7FB91C8B164F}"/>
                </a:ext>
              </a:extLst>
            </p:cNvPr>
            <p:cNvSpPr txBox="1"/>
            <p:nvPr/>
          </p:nvSpPr>
          <p:spPr>
            <a:xfrm>
              <a:off x="7563388" y="2198608"/>
              <a:ext cx="234679" cy="4385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⋮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41A6E87-6AF1-75FB-2AEE-9B25D875CC4E}"/>
              </a:ext>
            </a:extLst>
          </p:cNvPr>
          <p:cNvGrpSpPr/>
          <p:nvPr/>
        </p:nvGrpSpPr>
        <p:grpSpPr>
          <a:xfrm>
            <a:off x="4686657" y="1773645"/>
            <a:ext cx="3169920" cy="396756"/>
            <a:chOff x="4023360" y="2274183"/>
            <a:chExt cx="2377440" cy="297567"/>
          </a:xfrm>
        </p:grpSpPr>
        <p:pic>
          <p:nvPicPr>
            <p:cNvPr id="22" name="Graphic 21">
              <a:extLst>
                <a:ext uri="{FF2B5EF4-FFF2-40B4-BE49-F238E27FC236}">
                  <a16:creationId xmlns:a16="http://schemas.microsoft.com/office/drawing/2014/main" id="{681FA4B7-D99D-1707-77E0-9B981959383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303520" y="2277118"/>
              <a:ext cx="1097280" cy="291697"/>
            </a:xfrm>
            <a:prstGeom prst="rect">
              <a:avLst/>
            </a:prstGeom>
          </p:spPr>
        </p:pic>
        <p:pic>
          <p:nvPicPr>
            <p:cNvPr id="24" name="Graphic 23">
              <a:extLst>
                <a:ext uri="{FF2B5EF4-FFF2-40B4-BE49-F238E27FC236}">
                  <a16:creationId xmlns:a16="http://schemas.microsoft.com/office/drawing/2014/main" id="{9C11A031-5EEC-9572-0008-D49E9224879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4023360" y="2274183"/>
              <a:ext cx="1097280" cy="297567"/>
            </a:xfrm>
            <a:prstGeom prst="rect">
              <a:avLst/>
            </a:prstGeom>
          </p:spPr>
        </p:pic>
      </p:grpSp>
      <p:sp>
        <p:nvSpPr>
          <p:cNvPr id="26" name="Arrow">
            <a:extLst>
              <a:ext uri="{FF2B5EF4-FFF2-40B4-BE49-F238E27FC236}">
                <a16:creationId xmlns:a16="http://schemas.microsoft.com/office/drawing/2014/main" id="{B9E94F00-5158-9FA1-F8B0-44C4E18C5287}"/>
              </a:ext>
            </a:extLst>
          </p:cNvPr>
          <p:cNvSpPr>
            <a:spLocks noChangeAspect="1" noChangeArrowheads="1"/>
          </p:cNvSpPr>
          <p:nvPr/>
        </p:nvSpPr>
        <p:spPr bwMode="auto">
          <a:xfrm rot="5400000">
            <a:off x="9964765" y="3698733"/>
            <a:ext cx="609600" cy="609600"/>
          </a:xfrm>
          <a:prstGeom prst="rightArrow">
            <a:avLst>
              <a:gd name="adj1" fmla="val 50000"/>
              <a:gd name="adj2" fmla="val 49673"/>
            </a:avLst>
          </a:prstGeom>
          <a:solidFill>
            <a:schemeClr val="accent1"/>
          </a:solidFill>
          <a:ln w="28575">
            <a:noFill/>
            <a:round/>
            <a:headEnd type="none" w="sm" len="sm"/>
            <a:tailEnd type="triangle" w="med" len="med"/>
          </a:ln>
        </p:spPr>
        <p:txBody>
          <a:bodyPr wrap="none" anchor="ctr"/>
          <a:lstStyle>
            <a:lvl1pPr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2667" dirty="0">
              <a:solidFill>
                <a:srgbClr val="C30037"/>
              </a:solidFill>
            </a:endParaRPr>
          </a:p>
        </p:txBody>
      </p:sp>
      <p:sp>
        <p:nvSpPr>
          <p:cNvPr id="31" name="Cloud 30">
            <a:extLst>
              <a:ext uri="{FF2B5EF4-FFF2-40B4-BE49-F238E27FC236}">
                <a16:creationId xmlns:a16="http://schemas.microsoft.com/office/drawing/2014/main" id="{6798AEB3-455A-3064-2718-F9D0C90E0220}"/>
              </a:ext>
            </a:extLst>
          </p:cNvPr>
          <p:cNvSpPr/>
          <p:nvPr/>
        </p:nvSpPr>
        <p:spPr>
          <a:xfrm>
            <a:off x="9101165" y="4447047"/>
            <a:ext cx="2336800" cy="1259789"/>
          </a:xfrm>
          <a:prstGeom prst="cloud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rgbClr val="64646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+mj-lt"/>
              </a:rPr>
              <a:t>Vector</a:t>
            </a:r>
          </a:p>
          <a:p>
            <a:pPr algn="ctr"/>
            <a:r>
              <a:rPr lang="en-US" sz="2400" b="1" dirty="0">
                <a:latin typeface="+mj-lt"/>
              </a:rPr>
              <a:t>Index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B63C6BC-CABD-A290-BA40-7EAC34B068AF}"/>
              </a:ext>
            </a:extLst>
          </p:cNvPr>
          <p:cNvSpPr txBox="1"/>
          <p:nvPr/>
        </p:nvSpPr>
        <p:spPr>
          <a:xfrm>
            <a:off x="8926666" y="5769101"/>
            <a:ext cx="2685800" cy="6669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67" dirty="0">
                <a:hlinkClick r:id="rId10"/>
              </a:rPr>
              <a:t>HNSW</a:t>
            </a:r>
            <a:r>
              <a:rPr lang="en-US" sz="1867" dirty="0"/>
              <a:t>, </a:t>
            </a:r>
            <a:r>
              <a:rPr lang="en-US" sz="1867" dirty="0" err="1"/>
              <a:t>IVFFlat</a:t>
            </a:r>
            <a:br>
              <a:rPr lang="en-US" sz="1867" dirty="0"/>
            </a:br>
            <a:r>
              <a:rPr lang="en-US" sz="1867" dirty="0">
                <a:hlinkClick r:id="rId11"/>
              </a:rPr>
              <a:t>Meta </a:t>
            </a:r>
            <a:r>
              <a:rPr lang="en-US" sz="1867" dirty="0" err="1">
                <a:hlinkClick r:id="rId11"/>
              </a:rPr>
              <a:t>Faiss</a:t>
            </a:r>
            <a:r>
              <a:rPr lang="en-US" sz="1867" dirty="0"/>
              <a:t>, </a:t>
            </a:r>
            <a:r>
              <a:rPr lang="en-US" sz="1867" dirty="0">
                <a:hlinkClick r:id="rId12"/>
              </a:rPr>
              <a:t>Spotify Annoy</a:t>
            </a:r>
            <a:endParaRPr lang="en-US" sz="1867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1347736-099A-C797-97F7-701EEC5FB07C}"/>
              </a:ext>
            </a:extLst>
          </p:cNvPr>
          <p:cNvSpPr txBox="1"/>
          <p:nvPr/>
        </p:nvSpPr>
        <p:spPr>
          <a:xfrm>
            <a:off x="6317204" y="3835971"/>
            <a:ext cx="26404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accent1"/>
                </a:solidFill>
                <a:latin typeface="Inconsolata" panose="00000509000000000000" pitchFamily="49" charset="0"/>
              </a:rPr>
              <a:t>[0.02, 0.10, 0.24, ...]</a:t>
            </a: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480F93EA-D963-0042-1366-2664BAAD5B94}"/>
              </a:ext>
            </a:extLst>
          </p:cNvPr>
          <p:cNvGrpSpPr/>
          <p:nvPr/>
        </p:nvGrpSpPr>
        <p:grpSpPr>
          <a:xfrm>
            <a:off x="5052417" y="2407982"/>
            <a:ext cx="2438400" cy="477053"/>
            <a:chOff x="3789313" y="1786390"/>
            <a:chExt cx="1828800" cy="35779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C8E0C9C-C6FB-D108-A229-3B6916DF5C8B}"/>
                </a:ext>
              </a:extLst>
            </p:cNvPr>
            <p:cNvSpPr/>
            <p:nvPr/>
          </p:nvSpPr>
          <p:spPr>
            <a:xfrm>
              <a:off x="3789313" y="1786390"/>
              <a:ext cx="1828800" cy="346249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rgbClr val="646464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60960" rIns="60960" rtlCol="0" anchor="ctr">
              <a:spAutoFit/>
            </a:bodyPr>
            <a:lstStyle/>
            <a:p>
              <a:pPr algn="ctr"/>
              <a:r>
                <a:rPr lang="en-US" sz="2400" dirty="0">
                  <a:latin typeface="Lato" panose="020F0502020204030203" pitchFamily="34" charset="0"/>
                </a:rPr>
                <a:t>Transformer</a:t>
              </a:r>
            </a:p>
          </p:txBody>
        </p:sp>
        <p:grpSp>
          <p:nvGrpSpPr>
            <p:cNvPr id="43" name="Group 42" hidden="1">
              <a:extLst>
                <a:ext uri="{FF2B5EF4-FFF2-40B4-BE49-F238E27FC236}">
                  <a16:creationId xmlns:a16="http://schemas.microsoft.com/office/drawing/2014/main" id="{F57379F0-9096-125D-D4AC-D83550D1A24F}"/>
                </a:ext>
              </a:extLst>
            </p:cNvPr>
            <p:cNvGrpSpPr/>
            <p:nvPr/>
          </p:nvGrpSpPr>
          <p:grpSpPr>
            <a:xfrm>
              <a:off x="4161280" y="2098460"/>
              <a:ext cx="1084866" cy="45720"/>
              <a:chOff x="4526280" y="2291228"/>
              <a:chExt cx="1084866" cy="45720"/>
            </a:xfrm>
          </p:grpSpPr>
          <p:sp>
            <p:nvSpPr>
              <p:cNvPr id="41" name="magnet">
                <a:extLst>
                  <a:ext uri="{FF2B5EF4-FFF2-40B4-BE49-F238E27FC236}">
                    <a16:creationId xmlns:a16="http://schemas.microsoft.com/office/drawing/2014/main" id="{CA71BE0F-2232-17FF-15FE-4540BBBD09CD}"/>
                  </a:ext>
                </a:extLst>
              </p:cNvPr>
              <p:cNvSpPr/>
              <p:nvPr/>
            </p:nvSpPr>
            <p:spPr>
              <a:xfrm>
                <a:off x="4526280" y="2291228"/>
                <a:ext cx="45720" cy="4572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4384" tIns="24384" rIns="24384" bIns="24384" rtlCol="0" anchor="ctr"/>
              <a:lstStyle/>
              <a:p>
                <a:pPr algn="ctr"/>
                <a:endParaRPr lang="en-US" sz="2667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nsolas" pitchFamily="49" charset="0"/>
                  <a:ea typeface="Open Sans Light" pitchFamily="34" charset="0"/>
                  <a:cs typeface="Consolas" pitchFamily="49" charset="0"/>
                </a:endParaRPr>
              </a:p>
            </p:txBody>
          </p:sp>
          <p:sp>
            <p:nvSpPr>
              <p:cNvPr id="42" name="magnet">
                <a:extLst>
                  <a:ext uri="{FF2B5EF4-FFF2-40B4-BE49-F238E27FC236}">
                    <a16:creationId xmlns:a16="http://schemas.microsoft.com/office/drawing/2014/main" id="{2962943A-BA84-976E-34CE-B58A6B73206C}"/>
                  </a:ext>
                </a:extLst>
              </p:cNvPr>
              <p:cNvSpPr/>
              <p:nvPr/>
            </p:nvSpPr>
            <p:spPr>
              <a:xfrm>
                <a:off x="5565426" y="2291228"/>
                <a:ext cx="45720" cy="4572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4384" tIns="24384" rIns="24384" bIns="24384" rtlCol="0" anchor="ctr"/>
              <a:lstStyle/>
              <a:p>
                <a:pPr algn="ctr"/>
                <a:endParaRPr lang="en-US" sz="2667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nsolas" pitchFamily="49" charset="0"/>
                  <a:ea typeface="Open Sans Light" pitchFamily="34" charset="0"/>
                  <a:cs typeface="Consolas" pitchFamily="49" charset="0"/>
                </a:endParaRPr>
              </a:p>
            </p:txBody>
          </p:sp>
        </p:grpSp>
      </p:grpSp>
      <p:cxnSp>
        <p:nvCxnSpPr>
          <p:cNvPr id="45" name="Connector: Curved 44">
            <a:extLst>
              <a:ext uri="{FF2B5EF4-FFF2-40B4-BE49-F238E27FC236}">
                <a16:creationId xmlns:a16="http://schemas.microsoft.com/office/drawing/2014/main" id="{4D8A8229-CF04-A27B-CF3C-2B485900318F}"/>
              </a:ext>
            </a:extLst>
          </p:cNvPr>
          <p:cNvCxnSpPr>
            <a:cxnSpLocks/>
            <a:stCxn id="42" idx="2"/>
            <a:endCxn id="48" idx="0"/>
          </p:cNvCxnSpPr>
          <p:nvPr/>
        </p:nvCxnSpPr>
        <p:spPr>
          <a:xfrm rot="16200000" flipH="1">
            <a:off x="7380773" y="2468644"/>
            <a:ext cx="1697340" cy="2530121"/>
          </a:xfrm>
          <a:prstGeom prst="curvedConnector3">
            <a:avLst>
              <a:gd name="adj1" fmla="val 50000"/>
            </a:avLst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magnet" hidden="1">
            <a:extLst>
              <a:ext uri="{FF2B5EF4-FFF2-40B4-BE49-F238E27FC236}">
                <a16:creationId xmlns:a16="http://schemas.microsoft.com/office/drawing/2014/main" id="{2B807B66-256B-E9D0-AB91-F10897736FA9}"/>
              </a:ext>
            </a:extLst>
          </p:cNvPr>
          <p:cNvSpPr/>
          <p:nvPr/>
        </p:nvSpPr>
        <p:spPr>
          <a:xfrm>
            <a:off x="9464023" y="4582375"/>
            <a:ext cx="60960" cy="6096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4384" tIns="24384" rIns="24384" bIns="24384" rtlCol="0" anchor="ctr"/>
          <a:lstStyle/>
          <a:p>
            <a:pPr algn="ctr"/>
            <a:endParaRPr lang="en-US" sz="2667" dirty="0">
              <a:solidFill>
                <a:schemeClr val="tx1">
                  <a:lumMod val="65000"/>
                  <a:lumOff val="35000"/>
                </a:schemeClr>
              </a:solidFill>
              <a:latin typeface="Consolas" pitchFamily="49" charset="0"/>
              <a:ea typeface="Open Sans Light" pitchFamily="34" charset="0"/>
              <a:cs typeface="Consolas" pitchFamily="49" charset="0"/>
            </a:endParaRPr>
          </a:p>
        </p:txBody>
      </p:sp>
      <p:cxnSp>
        <p:nvCxnSpPr>
          <p:cNvPr id="50" name="Connector: Curved 49">
            <a:extLst>
              <a:ext uri="{FF2B5EF4-FFF2-40B4-BE49-F238E27FC236}">
                <a16:creationId xmlns:a16="http://schemas.microsoft.com/office/drawing/2014/main" id="{2DF1E49B-C55F-CCC4-ED9D-6260A00566EC}"/>
              </a:ext>
            </a:extLst>
          </p:cNvPr>
          <p:cNvCxnSpPr>
            <a:cxnSpLocks/>
          </p:cNvCxnSpPr>
          <p:nvPr/>
        </p:nvCxnSpPr>
        <p:spPr>
          <a:xfrm flipH="1">
            <a:off x="8186960" y="5054600"/>
            <a:ext cx="853440" cy="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C6A31393-2A40-AF83-9E5D-3F5A4F78D189}"/>
              </a:ext>
            </a:extLst>
          </p:cNvPr>
          <p:cNvSpPr txBox="1"/>
          <p:nvPr/>
        </p:nvSpPr>
        <p:spPr>
          <a:xfrm>
            <a:off x="5486401" y="4818005"/>
            <a:ext cx="2733441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33" b="1" dirty="0">
                <a:solidFill>
                  <a:schemeClr val="accent1"/>
                </a:solidFill>
                <a:latin typeface="Inconsolata" panose="00000509000000000000" pitchFamily="49" charset="0"/>
              </a:rPr>
              <a:t>Ranked List of Ids</a:t>
            </a: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D951772C-871A-6000-C2A6-DC0A2A4BAE16}"/>
              </a:ext>
            </a:extLst>
          </p:cNvPr>
          <p:cNvGrpSpPr/>
          <p:nvPr/>
        </p:nvGrpSpPr>
        <p:grpSpPr>
          <a:xfrm>
            <a:off x="881684" y="3925894"/>
            <a:ext cx="3170099" cy="1401041"/>
            <a:chOff x="661263" y="2944421"/>
            <a:chExt cx="2377574" cy="1050781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BCDACE4-0058-62E5-16C9-AB9CA057A896}"/>
                </a:ext>
              </a:extLst>
            </p:cNvPr>
            <p:cNvSpPr txBox="1"/>
            <p:nvPr/>
          </p:nvSpPr>
          <p:spPr>
            <a:xfrm>
              <a:off x="661263" y="3331798"/>
              <a:ext cx="2377574" cy="66340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646464"/>
              </a:solidFill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60960" rIns="60960">
              <a:spAutoFit/>
            </a:bodyPr>
            <a:lstStyle>
              <a:defPPr>
                <a:defRPr lang="en-US"/>
              </a:defPPr>
              <a:lvl1pPr>
                <a:lnSpc>
                  <a:spcPct val="110000"/>
                </a:lnSpc>
                <a:defRPr u="none">
                  <a:solidFill>
                    <a:schemeClr val="tx1">
                      <a:lumMod val="90000"/>
                      <a:lumOff val="10000"/>
                    </a:schemeClr>
                  </a:solidFill>
                  <a:latin typeface="Inconsolata" panose="00000509000000000000" pitchFamily="49" charset="0"/>
                  <a:ea typeface="ＭＳ Ｐゴシック" pitchFamily="-112" charset="-128"/>
                  <a:cs typeface="DejaVu Sans Mono" pitchFamily="49" charset="0"/>
                </a:defRPr>
              </a:lvl1pPr>
              <a:lvl2pPr marL="742950" indent="-285750">
                <a:defRPr sz="2800" u="sng">
                  <a:latin typeface="Times New Roman" pitchFamily="-112" charset="0"/>
                  <a:ea typeface="ＭＳ Ｐゴシック" pitchFamily="-112" charset="-128"/>
                </a:defRPr>
              </a:lvl2pPr>
              <a:lvl3pPr marL="1143000" indent="-228600">
                <a:defRPr sz="2800" u="sng">
                  <a:latin typeface="Times New Roman" pitchFamily="-112" charset="0"/>
                  <a:ea typeface="ＭＳ Ｐゴシック" pitchFamily="-112" charset="-128"/>
                </a:defRPr>
              </a:lvl3pPr>
              <a:lvl4pPr marL="1600200" indent="-228600">
                <a:defRPr sz="2800" u="sng">
                  <a:latin typeface="Times New Roman" pitchFamily="-112" charset="0"/>
                  <a:ea typeface="ＭＳ Ｐゴシック" pitchFamily="-112" charset="-128"/>
                </a:defRPr>
              </a:lvl4pPr>
              <a:lvl5pPr marL="2057400" indent="-228600">
                <a:defRPr sz="2800" u="sng">
                  <a:latin typeface="Times New Roman" pitchFamily="-112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latin typeface="Times New Roman" pitchFamily="-112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latin typeface="Times New Roman" pitchFamily="-112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latin typeface="Times New Roman" pitchFamily="-112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latin typeface="Times New Roman" pitchFamily="-112" charset="0"/>
                  <a:ea typeface="ＭＳ Ｐゴシック" pitchFamily="-112" charset="-128"/>
                </a:defRPr>
              </a:lvl9pPr>
            </a:lstStyle>
            <a:p>
              <a:pPr algn="ctr"/>
              <a:r>
                <a:rPr lang="en-US" sz="2400" dirty="0">
                  <a:latin typeface="+mn-lt"/>
                </a:rPr>
                <a:t>Find albums similar</a:t>
              </a:r>
              <a:br>
                <a:rPr lang="en-US" sz="2400" dirty="0">
                  <a:latin typeface="+mn-lt"/>
                </a:rPr>
              </a:br>
              <a:r>
                <a:rPr lang="en-US" sz="2400" dirty="0">
                  <a:latin typeface="+mn-lt"/>
                </a:rPr>
                <a:t>to "Liquid Swords"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CC722BE9-8824-8363-A96F-558C8766F4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1263" y="2944421"/>
              <a:ext cx="1538160" cy="369332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 anchorCtr="0">
              <a:spAutoFit/>
            </a:bodyPr>
            <a:lstStyle>
              <a:defPPr>
                <a:defRPr lang="en-US"/>
              </a:defPPr>
              <a:lvl1pPr eaLnBrk="0" hangingPunct="0">
                <a:defRPr sz="2400" b="1" i="1">
                  <a:solidFill>
                    <a:schemeClr val="tx1">
                      <a:lumMod val="50000"/>
                      <a:lumOff val="50000"/>
                    </a:schemeClr>
                  </a:solidFill>
                  <a:ea typeface="ＭＳ Ｐゴシック" charset="-128"/>
                </a:defRPr>
              </a:lvl1pPr>
            </a:lstStyle>
            <a:p>
              <a:r>
                <a:rPr lang="en-US" sz="3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rimson Text" pitchFamily="2" charset="0"/>
                </a:rPr>
                <a:t>Query</a:t>
              </a:r>
            </a:p>
          </p:txBody>
        </p:sp>
      </p:grpSp>
      <p:sp>
        <p:nvSpPr>
          <p:cNvPr id="59" name="TextBox 58">
            <a:extLst>
              <a:ext uri="{FF2B5EF4-FFF2-40B4-BE49-F238E27FC236}">
                <a16:creationId xmlns:a16="http://schemas.microsoft.com/office/drawing/2014/main" id="{B1BD3170-9391-4229-D158-3C1E66157574}"/>
              </a:ext>
            </a:extLst>
          </p:cNvPr>
          <p:cNvSpPr txBox="1"/>
          <p:nvPr/>
        </p:nvSpPr>
        <p:spPr>
          <a:xfrm>
            <a:off x="230081" y="1190921"/>
            <a:ext cx="3818674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667" b="1" dirty="0">
                <a:solidFill>
                  <a:schemeClr val="accent1"/>
                </a:solidFill>
                <a:latin typeface="Inconsolata" panose="00000509000000000000" pitchFamily="49" charset="0"/>
              </a:rPr>
              <a:t>Album</a:t>
            </a:r>
            <a:r>
              <a:rPr lang="en-US" sz="2667" dirty="0">
                <a:solidFill>
                  <a:schemeClr val="accent1"/>
                </a:solidFill>
                <a:latin typeface="Inconsolata" panose="00000509000000000000" pitchFamily="49" charset="0"/>
              </a:rPr>
              <a:t>(</a:t>
            </a:r>
            <a:r>
              <a:rPr lang="en-US" sz="2667" u="sng" dirty="0">
                <a:solidFill>
                  <a:schemeClr val="accent1"/>
                </a:solidFill>
                <a:latin typeface="Inconsolata" panose="00000509000000000000" pitchFamily="49" charset="0"/>
              </a:rPr>
              <a:t>id</a:t>
            </a:r>
            <a:r>
              <a:rPr lang="en-US" sz="2667" dirty="0">
                <a:solidFill>
                  <a:schemeClr val="accent1"/>
                </a:solidFill>
                <a:latin typeface="Inconsolata" panose="00000509000000000000" pitchFamily="49" charset="0"/>
              </a:rPr>
              <a:t>, name, year)</a:t>
            </a:r>
          </a:p>
        </p:txBody>
      </p:sp>
      <p:sp>
        <p:nvSpPr>
          <p:cNvPr id="62" name="Highlight Box">
            <a:extLst>
              <a:ext uri="{FF2B5EF4-FFF2-40B4-BE49-F238E27FC236}">
                <a16:creationId xmlns:a16="http://schemas.microsoft.com/office/drawing/2014/main" id="{A5CA458C-3383-E3F1-174A-1D948FBC70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62973" y="1293363"/>
            <a:ext cx="3710011" cy="5386836"/>
          </a:xfrm>
          <a:prstGeom prst="roundRect">
            <a:avLst>
              <a:gd name="adj" fmla="val 2271"/>
            </a:avLst>
          </a:prstGeom>
          <a:noFill/>
          <a:ln w="38100" algn="ctr">
            <a:solidFill>
              <a:schemeClr val="accent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64" name="Highlight Box">
            <a:extLst>
              <a:ext uri="{FF2B5EF4-FFF2-40B4-BE49-F238E27FC236}">
                <a16:creationId xmlns:a16="http://schemas.microsoft.com/office/drawing/2014/main" id="{43BB38D6-A7EB-7A61-BBCB-C9C71D5D71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7211" y="4932861"/>
            <a:ext cx="1950720" cy="365760"/>
          </a:xfrm>
          <a:prstGeom prst="roundRect">
            <a:avLst>
              <a:gd name="adj" fmla="val 2271"/>
            </a:avLst>
          </a:prstGeom>
          <a:noFill/>
          <a:ln w="38100" algn="ctr">
            <a:solidFill>
              <a:schemeClr val="accent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cxnSp>
        <p:nvCxnSpPr>
          <p:cNvPr id="38" name="Connector: Curved 37">
            <a:extLst>
              <a:ext uri="{FF2B5EF4-FFF2-40B4-BE49-F238E27FC236}">
                <a16:creationId xmlns:a16="http://schemas.microsoft.com/office/drawing/2014/main" id="{A6749F58-B758-BD20-5F8F-8D0D24285533}"/>
              </a:ext>
            </a:extLst>
          </p:cNvPr>
          <p:cNvCxnSpPr>
            <a:cxnSpLocks/>
            <a:stCxn id="64" idx="3"/>
            <a:endCxn id="41" idx="2"/>
          </p:cNvCxnSpPr>
          <p:nvPr/>
        </p:nvCxnSpPr>
        <p:spPr>
          <a:xfrm flipV="1">
            <a:off x="3587931" y="2885035"/>
            <a:ext cx="1990923" cy="2230707"/>
          </a:xfrm>
          <a:prstGeom prst="curvedConnector2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BEB35039-4718-CF80-0B14-9C82391F6A4B}"/>
              </a:ext>
            </a:extLst>
          </p:cNvPr>
          <p:cNvSpPr txBox="1">
            <a:spLocks/>
          </p:cNvSpPr>
          <p:nvPr/>
        </p:nvSpPr>
        <p:spPr>
          <a:xfrm>
            <a:off x="11704320" y="0"/>
            <a:ext cx="487680" cy="36512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60960" rIns="60960" bIns="6096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7DD1AB5-42BA-4E8A-BFEE-435884E16AAB}" type="slidenum">
              <a:rPr lang="en-US" sz="1600"/>
              <a:pPr/>
              <a:t>48</a:t>
            </a:fld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169662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"/>
                            </p:stCondLst>
                            <p:childTnLst>
                              <p:par>
                                <p:cTn id="5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5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26" grpId="0" animBg="1"/>
      <p:bldP spid="31" grpId="0" animBg="1"/>
      <p:bldP spid="32" grpId="0"/>
      <p:bldP spid="33" grpId="0"/>
      <p:bldP spid="55" grpId="0"/>
      <p:bldP spid="62" grpId="0" animBg="1"/>
      <p:bldP spid="64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804EDDE-021F-4A8B-ADA1-9787CDAF60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C572E9-E9B4-4107-AC95-99271BDC6A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Databases are ubiquitous.</a:t>
            </a:r>
          </a:p>
          <a:p>
            <a:endParaRPr lang="en-US" sz="1600" dirty="0"/>
          </a:p>
          <a:p>
            <a:r>
              <a:rPr lang="en-US" dirty="0"/>
              <a:t>Relational algebra defines the primitives for processing queries on a relational database.</a:t>
            </a:r>
          </a:p>
          <a:p>
            <a:endParaRPr lang="en-US" sz="1600" dirty="0"/>
          </a:p>
          <a:p>
            <a:r>
              <a:rPr lang="en-US" dirty="0"/>
              <a:t>We will see relational algebra again when we talk about query optimization + execution.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A2245053-E634-36CD-0DCC-2CE1E8EF0D01}"/>
              </a:ext>
            </a:extLst>
          </p:cNvPr>
          <p:cNvSpPr txBox="1">
            <a:spLocks/>
          </p:cNvSpPr>
          <p:nvPr/>
        </p:nvSpPr>
        <p:spPr>
          <a:xfrm>
            <a:off x="11704320" y="0"/>
            <a:ext cx="487680" cy="36512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60960" rIns="60960" bIns="6096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7DD1AB5-42BA-4E8A-BFEE-435884E16AAB}" type="slidenum">
              <a:rPr lang="en-US" sz="1600"/>
              <a:pPr/>
              <a:t>49</a:t>
            </a:fld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6564921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DA40100-1D78-4E79-9905-508FCBFD99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Database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91C2CB-C1E6-41B1-938F-31A6123396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Organized collection of inter-related data that models some aspect of the real-world.</a:t>
            </a:r>
          </a:p>
          <a:p>
            <a:endParaRPr lang="en-US" sz="1600" dirty="0"/>
          </a:p>
          <a:p>
            <a:r>
              <a:rPr lang="en-US" dirty="0"/>
              <a:t>Databases are the core component of most computer applications.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3F0D3891-DB30-CE02-3805-BB7A253A4214}"/>
              </a:ext>
            </a:extLst>
          </p:cNvPr>
          <p:cNvSpPr txBox="1">
            <a:spLocks/>
          </p:cNvSpPr>
          <p:nvPr/>
        </p:nvSpPr>
        <p:spPr>
          <a:xfrm>
            <a:off x="11704320" y="0"/>
            <a:ext cx="487680" cy="36512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60960" rIns="60960" bIns="6096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7DD1AB5-42BA-4E8A-BFEE-435884E16AAB}" type="slidenum">
              <a:rPr lang="en-US" sz="1600"/>
              <a:pPr/>
              <a:t>5</a:t>
            </a:fld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37050115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B1EC587-A6A7-48A4-B58D-BEAD8D8BE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Class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C49E541-1BD6-415E-8869-4F1CFD280E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Modern SQL</a:t>
            </a:r>
          </a:p>
          <a:p>
            <a:pPr lvl="1"/>
            <a:r>
              <a:rPr lang="en-US" dirty="0"/>
              <a:t>Make sure you understand basic SQL (e.g. textbook Ch. 3) before the lecture.</a:t>
            </a: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C862C50F-1D5A-BAAF-6F16-77DFE88F1642}"/>
              </a:ext>
            </a:extLst>
          </p:cNvPr>
          <p:cNvSpPr txBox="1">
            <a:spLocks/>
          </p:cNvSpPr>
          <p:nvPr/>
        </p:nvSpPr>
        <p:spPr>
          <a:xfrm>
            <a:off x="11704320" y="0"/>
            <a:ext cx="487680" cy="36512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60960" rIns="60960" bIns="6096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7DD1AB5-42BA-4E8A-BFEE-435884E16AAB}" type="slidenum">
              <a:rPr lang="en-US" sz="1600"/>
              <a:pPr/>
              <a:t>50</a:t>
            </a:fld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8846928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Database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Create a database that models a digital music store to keep track of artists and albums.</a:t>
            </a:r>
          </a:p>
          <a:p>
            <a:endParaRPr lang="en-US" sz="1600" dirty="0"/>
          </a:p>
          <a:p>
            <a:r>
              <a:rPr lang="en-US" dirty="0"/>
              <a:t>Information we need to keep track of in our store:</a:t>
            </a:r>
          </a:p>
          <a:p>
            <a:pPr marL="457189" lvl="1" indent="-457189">
              <a:spcBef>
                <a:spcPts val="0"/>
              </a:spcBef>
              <a:buFont typeface="Times New Roman" pitchFamily="18" charset="0"/>
              <a:buChar char="→"/>
            </a:pPr>
            <a:r>
              <a:rPr lang="en-US" dirty="0"/>
              <a:t>Information about </a:t>
            </a:r>
            <a:r>
              <a:rPr lang="en-US" u="sng" dirty="0"/>
              <a:t>Artists</a:t>
            </a:r>
          </a:p>
          <a:p>
            <a:pPr marL="457189" lvl="1" indent="-457189">
              <a:spcBef>
                <a:spcPts val="0"/>
              </a:spcBef>
              <a:buFont typeface="Times New Roman" pitchFamily="18" charset="0"/>
              <a:buChar char="→"/>
            </a:pPr>
            <a:r>
              <a:rPr lang="en-US" dirty="0"/>
              <a:t>The </a:t>
            </a:r>
            <a:r>
              <a:rPr lang="en-US" u="sng" dirty="0"/>
              <a:t>Albums</a:t>
            </a:r>
            <a:r>
              <a:rPr lang="en-US" dirty="0"/>
              <a:t> those Artists released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16BA71-F103-3F02-F7EA-5D838B3930FB}"/>
              </a:ext>
            </a:extLst>
          </p:cNvPr>
          <p:cNvSpPr txBox="1">
            <a:spLocks/>
          </p:cNvSpPr>
          <p:nvPr/>
        </p:nvSpPr>
        <p:spPr>
          <a:xfrm>
            <a:off x="11704320" y="0"/>
            <a:ext cx="487680" cy="36512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60960" rIns="60960" bIns="6096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7DD1AB5-42BA-4E8A-BFEE-435884E16AAB}" type="slidenum">
              <a:rPr lang="en-US" sz="1600"/>
              <a:pPr/>
              <a:t>6</a:t>
            </a:fld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6465450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Flat File Strawman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Store our database as comma-separated value (CSV) files that we manage ourselves in application code.</a:t>
            </a:r>
          </a:p>
          <a:p>
            <a:pPr lvl="1"/>
            <a:r>
              <a:rPr lang="en-US" dirty="0"/>
              <a:t>Use a separate file per entity.</a:t>
            </a:r>
          </a:p>
          <a:p>
            <a:pPr lvl="1"/>
            <a:r>
              <a:rPr lang="en-US" dirty="0"/>
              <a:t>The application must parse the files each time they want to read/update records.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F50645-EF91-885A-3F56-EC3496E3D0D3}"/>
              </a:ext>
            </a:extLst>
          </p:cNvPr>
          <p:cNvSpPr txBox="1">
            <a:spLocks/>
          </p:cNvSpPr>
          <p:nvPr/>
        </p:nvSpPr>
        <p:spPr>
          <a:xfrm>
            <a:off x="11704320" y="0"/>
            <a:ext cx="487680" cy="36512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60960" rIns="60960" bIns="6096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7DD1AB5-42BA-4E8A-BFEE-435884E16AAB}" type="slidenum">
              <a:rPr lang="en-US" sz="1600"/>
              <a:pPr/>
              <a:t>7</a:t>
            </a:fld>
            <a:endParaRPr lang="en-US" sz="160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EBA9DBD-A16A-4ECC-3C7E-E6C4BD8AF1DF}"/>
              </a:ext>
            </a:extLst>
          </p:cNvPr>
          <p:cNvGrpSpPr/>
          <p:nvPr/>
        </p:nvGrpSpPr>
        <p:grpSpPr>
          <a:xfrm>
            <a:off x="571751" y="3940625"/>
            <a:ext cx="11112250" cy="2257054"/>
            <a:chOff x="841445" y="1866840"/>
            <a:chExt cx="8334187" cy="1692791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B44F684A-7913-3633-A02A-5E544806CC9E}"/>
                </a:ext>
              </a:extLst>
            </p:cNvPr>
            <p:cNvGrpSpPr/>
            <p:nvPr/>
          </p:nvGrpSpPr>
          <p:grpSpPr>
            <a:xfrm>
              <a:off x="4917296" y="1866840"/>
              <a:ext cx="4258336" cy="1541048"/>
              <a:chOff x="4917296" y="1866840"/>
              <a:chExt cx="4258336" cy="1541048"/>
            </a:xfrm>
          </p:grpSpPr>
          <p:sp>
            <p:nvSpPr>
              <p:cNvPr id="10" name="Text Box 4">
                <a:extLst>
                  <a:ext uri="{FF2B5EF4-FFF2-40B4-BE49-F238E27FC236}">
                    <a16:creationId xmlns:a16="http://schemas.microsoft.com/office/drawing/2014/main" id="{56F58686-3104-CFEA-AB54-C319F103626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17296" y="2266950"/>
                <a:ext cx="4258336" cy="11409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rgbClr val="646464"/>
                </a:solidFill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lIns="60960" rIns="60960" bIns="60960">
                <a:spAutoFit/>
              </a:bodyPr>
              <a:lstStyle>
                <a:lvl1pPr>
                  <a:defRPr sz="2800" u="sng">
                    <a:solidFill>
                      <a:schemeClr val="tx1"/>
                    </a:solidFill>
                    <a:latin typeface="Times New Roman" pitchFamily="-112" charset="0"/>
                    <a:ea typeface="ＭＳ Ｐゴシック" pitchFamily="-112" charset="-128"/>
                  </a:defRPr>
                </a:lvl1pPr>
                <a:lvl2pPr marL="742950" indent="-285750">
                  <a:defRPr sz="2800" u="sng">
                    <a:solidFill>
                      <a:schemeClr val="tx1"/>
                    </a:solidFill>
                    <a:latin typeface="Times New Roman" pitchFamily="-112" charset="0"/>
                    <a:ea typeface="ＭＳ Ｐゴシック" pitchFamily="-112" charset="-128"/>
                  </a:defRPr>
                </a:lvl2pPr>
                <a:lvl3pPr marL="1143000" indent="-228600">
                  <a:defRPr sz="2800" u="sng">
                    <a:solidFill>
                      <a:schemeClr val="tx1"/>
                    </a:solidFill>
                    <a:latin typeface="Times New Roman" pitchFamily="-112" charset="0"/>
                    <a:ea typeface="ＭＳ Ｐゴシック" pitchFamily="-112" charset="-128"/>
                  </a:defRPr>
                </a:lvl3pPr>
                <a:lvl4pPr marL="1600200" indent="-228600">
                  <a:defRPr sz="2800" u="sng">
                    <a:solidFill>
                      <a:schemeClr val="tx1"/>
                    </a:solidFill>
                    <a:latin typeface="Times New Roman" pitchFamily="-112" charset="0"/>
                    <a:ea typeface="ＭＳ Ｐゴシック" pitchFamily="-112" charset="-128"/>
                  </a:defRPr>
                </a:lvl4pPr>
                <a:lvl5pPr marL="2057400" indent="-228600">
                  <a:defRPr sz="2800" u="sng">
                    <a:solidFill>
                      <a:schemeClr val="tx1"/>
                    </a:solidFill>
                    <a:latin typeface="Times New Roman" pitchFamily="-112" charset="0"/>
                    <a:ea typeface="ＭＳ Ｐゴシック" pitchFamily="-112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u="sng">
                    <a:solidFill>
                      <a:schemeClr val="tx1"/>
                    </a:solidFill>
                    <a:latin typeface="Times New Roman" pitchFamily="-112" charset="0"/>
                    <a:ea typeface="ＭＳ Ｐゴシック" pitchFamily="-112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u="sng">
                    <a:solidFill>
                      <a:schemeClr val="tx1"/>
                    </a:solidFill>
                    <a:latin typeface="Times New Roman" pitchFamily="-112" charset="0"/>
                    <a:ea typeface="ＭＳ Ｐゴシック" pitchFamily="-112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u="sng">
                    <a:solidFill>
                      <a:schemeClr val="tx1"/>
                    </a:solidFill>
                    <a:latin typeface="Times New Roman" pitchFamily="-112" charset="0"/>
                    <a:ea typeface="ＭＳ Ｐゴシック" pitchFamily="-112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u="sng">
                    <a:solidFill>
                      <a:schemeClr val="tx1"/>
                    </a:solidFill>
                    <a:latin typeface="Times New Roman" pitchFamily="-112" charset="0"/>
                    <a:ea typeface="ＭＳ Ｐゴシック" pitchFamily="-112" charset="-128"/>
                  </a:defRPr>
                </a:lvl9pPr>
              </a:lstStyle>
              <a:p>
                <a:pPr>
                  <a:lnSpc>
                    <a:spcPct val="150000"/>
                  </a:lnSpc>
                  <a:defRPr/>
                </a:pPr>
                <a:r>
                  <a:rPr lang="en-US" sz="2133" u="none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Inconsolata" panose="00000509000000000000" pitchFamily="49" charset="0"/>
                    <a:cs typeface="DejaVu Sans Mono" pitchFamily="49" charset="0"/>
                  </a:rPr>
                  <a:t>"</a:t>
                </a:r>
                <a:r>
                  <a:rPr lang="en-US" sz="2133" u="none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Inconsolata" panose="00000509000000000000" pitchFamily="49" charset="0"/>
                    <a:cs typeface="DejaVu Sans Mono" pitchFamily="49" charset="0"/>
                    <a:hlinkClick r:id="rId3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Enter the Wu-</a:t>
                </a:r>
                <a:r>
                  <a:rPr lang="en-US" sz="2133" u="none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Inconsolata" panose="00000509000000000000" pitchFamily="49" charset="0"/>
                    <a:cs typeface="DejaVu Sans Mono" pitchFamily="49" charset="0"/>
                    <a:hlinkClick r:id="rId3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Tang</a:t>
                </a:r>
                <a:r>
                  <a:rPr lang="en-US" sz="2133" u="none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Inconsolata" panose="00000509000000000000" pitchFamily="49" charset="0"/>
                    <a:cs typeface="DejaVu Sans Mono" pitchFamily="49" charset="0"/>
                  </a:rPr>
                  <a:t>","Wu</a:t>
                </a:r>
                <a:r>
                  <a:rPr lang="en-US" sz="2133" u="none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Inconsolata" panose="00000509000000000000" pitchFamily="49" charset="0"/>
                    <a:cs typeface="DejaVu Sans Mono" pitchFamily="49" charset="0"/>
                  </a:rPr>
                  <a:t>-Tang Clan",1993</a:t>
                </a:r>
              </a:p>
              <a:p>
                <a:pPr>
                  <a:lnSpc>
                    <a:spcPct val="150000"/>
                  </a:lnSpc>
                  <a:defRPr/>
                </a:pPr>
                <a:r>
                  <a:rPr lang="en-US" sz="2133" u="none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Inconsolata" panose="00000509000000000000" pitchFamily="49" charset="0"/>
                    <a:cs typeface="DejaVu Sans Mono" pitchFamily="49" charset="0"/>
                  </a:rPr>
                  <a:t>"</a:t>
                </a:r>
                <a:r>
                  <a:rPr lang="en-US" sz="2133" u="none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Inconsolata" panose="00000509000000000000" pitchFamily="49" charset="0"/>
                    <a:cs typeface="DejaVu Sans Mono" pitchFamily="49" charset="0"/>
                    <a:hlinkClick r:id="rId4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St.Ides Mix </a:t>
                </a:r>
                <a:r>
                  <a:rPr lang="en-US" sz="2133" u="none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Inconsolata" panose="00000509000000000000" pitchFamily="49" charset="0"/>
                    <a:cs typeface="DejaVu Sans Mono" pitchFamily="49" charset="0"/>
                    <a:hlinkClick r:id="rId4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Tape</a:t>
                </a:r>
                <a:r>
                  <a:rPr lang="en-US" sz="2133" u="none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Inconsolata" panose="00000509000000000000" pitchFamily="49" charset="0"/>
                    <a:cs typeface="DejaVu Sans Mono" pitchFamily="49" charset="0"/>
                  </a:rPr>
                  <a:t>","Wu</a:t>
                </a:r>
                <a:r>
                  <a:rPr lang="en-US" sz="2133" u="none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Inconsolata" panose="00000509000000000000" pitchFamily="49" charset="0"/>
                    <a:cs typeface="DejaVu Sans Mono" pitchFamily="49" charset="0"/>
                  </a:rPr>
                  <a:t>-Tang Clan",1994</a:t>
                </a:r>
              </a:p>
              <a:p>
                <a:pPr>
                  <a:lnSpc>
                    <a:spcPct val="150000"/>
                  </a:lnSpc>
                  <a:defRPr/>
                </a:pPr>
                <a:r>
                  <a:rPr lang="en-US" sz="2133" u="none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Inconsolata" panose="00000509000000000000" pitchFamily="49" charset="0"/>
                    <a:cs typeface="DejaVu Sans Mono" pitchFamily="49" charset="0"/>
                  </a:rPr>
                  <a:t>"</a:t>
                </a:r>
                <a:r>
                  <a:rPr lang="en-US" sz="2133" u="none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Inconsolata" panose="00000509000000000000" pitchFamily="49" charset="0"/>
                    <a:cs typeface="DejaVu Sans Mono" pitchFamily="49" charset="0"/>
                    <a:hlinkClick r:id="rId5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Liquid Swords</a:t>
                </a:r>
                <a:r>
                  <a:rPr lang="en-US" sz="2133" u="none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Inconsolata" panose="00000509000000000000" pitchFamily="49" charset="0"/>
                    <a:cs typeface="DejaVu Sans Mono" pitchFamily="49" charset="0"/>
                  </a:rPr>
                  <a:t>","GZA",1995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CCA1B68-C6B6-4E19-6D2B-CA3D08C65A6A}"/>
                  </a:ext>
                </a:extLst>
              </p:cNvPr>
              <p:cNvSpPr txBox="1"/>
              <p:nvPr/>
            </p:nvSpPr>
            <p:spPr>
              <a:xfrm>
                <a:off x="5357179" y="1866840"/>
                <a:ext cx="3378569" cy="3770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667" b="1" dirty="0">
                    <a:solidFill>
                      <a:schemeClr val="accent1"/>
                    </a:solidFill>
                    <a:latin typeface="Inconsolata" panose="00000509000000000000" pitchFamily="49" charset="0"/>
                  </a:rPr>
                  <a:t>Album</a:t>
                </a:r>
                <a:r>
                  <a:rPr lang="en-US" sz="2667" dirty="0">
                    <a:solidFill>
                      <a:schemeClr val="accent1"/>
                    </a:solidFill>
                    <a:latin typeface="Inconsolata" panose="00000509000000000000" pitchFamily="49" charset="0"/>
                  </a:rPr>
                  <a:t>(name, artist, year)</a:t>
                </a: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A6584246-8D9A-7F77-27C5-BB5E4103279E}"/>
                </a:ext>
              </a:extLst>
            </p:cNvPr>
            <p:cNvGrpSpPr/>
            <p:nvPr/>
          </p:nvGrpSpPr>
          <p:grpSpPr>
            <a:xfrm>
              <a:off x="841445" y="1885950"/>
              <a:ext cx="3640660" cy="1673681"/>
              <a:chOff x="841445" y="1885950"/>
              <a:chExt cx="3640660" cy="1673681"/>
            </a:xfrm>
          </p:grpSpPr>
          <p:sp>
            <p:nvSpPr>
              <p:cNvPr id="8" name="Text Box 4">
                <a:extLst>
                  <a:ext uri="{FF2B5EF4-FFF2-40B4-BE49-F238E27FC236}">
                    <a16:creationId xmlns:a16="http://schemas.microsoft.com/office/drawing/2014/main" id="{7791CE42-CD4F-CB26-DB78-BECDCACDABC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15856" y="2286060"/>
                <a:ext cx="3291840" cy="1273571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rgbClr val="646464"/>
                </a:solidFill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lIns="60960" rIns="60960" bIns="60960">
                <a:spAutoFit/>
              </a:bodyPr>
              <a:lstStyle>
                <a:lvl1pPr>
                  <a:defRPr sz="2800" u="sng">
                    <a:solidFill>
                      <a:schemeClr val="tx1"/>
                    </a:solidFill>
                    <a:latin typeface="Times New Roman" pitchFamily="-112" charset="0"/>
                    <a:ea typeface="ＭＳ Ｐゴシック" pitchFamily="-112" charset="-128"/>
                  </a:defRPr>
                </a:lvl1pPr>
                <a:lvl2pPr marL="742950" indent="-285750">
                  <a:defRPr sz="2800" u="sng">
                    <a:solidFill>
                      <a:schemeClr val="tx1"/>
                    </a:solidFill>
                    <a:latin typeface="Times New Roman" pitchFamily="-112" charset="0"/>
                    <a:ea typeface="ＭＳ Ｐゴシック" pitchFamily="-112" charset="-128"/>
                  </a:defRPr>
                </a:lvl2pPr>
                <a:lvl3pPr marL="1143000" indent="-228600">
                  <a:defRPr sz="2800" u="sng">
                    <a:solidFill>
                      <a:schemeClr val="tx1"/>
                    </a:solidFill>
                    <a:latin typeface="Times New Roman" pitchFamily="-112" charset="0"/>
                    <a:ea typeface="ＭＳ Ｐゴシック" pitchFamily="-112" charset="-128"/>
                  </a:defRPr>
                </a:lvl3pPr>
                <a:lvl4pPr marL="1600200" indent="-228600">
                  <a:defRPr sz="2800" u="sng">
                    <a:solidFill>
                      <a:schemeClr val="tx1"/>
                    </a:solidFill>
                    <a:latin typeface="Times New Roman" pitchFamily="-112" charset="0"/>
                    <a:ea typeface="ＭＳ Ｐゴシック" pitchFamily="-112" charset="-128"/>
                  </a:defRPr>
                </a:lvl4pPr>
                <a:lvl5pPr marL="2057400" indent="-228600">
                  <a:defRPr sz="2800" u="sng">
                    <a:solidFill>
                      <a:schemeClr val="tx1"/>
                    </a:solidFill>
                    <a:latin typeface="Times New Roman" pitchFamily="-112" charset="0"/>
                    <a:ea typeface="ＭＳ Ｐゴシック" pitchFamily="-112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u="sng">
                    <a:solidFill>
                      <a:schemeClr val="tx1"/>
                    </a:solidFill>
                    <a:latin typeface="Times New Roman" pitchFamily="-112" charset="0"/>
                    <a:ea typeface="ＭＳ Ｐゴシック" pitchFamily="-112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u="sng">
                    <a:solidFill>
                      <a:schemeClr val="tx1"/>
                    </a:solidFill>
                    <a:latin typeface="Times New Roman" pitchFamily="-112" charset="0"/>
                    <a:ea typeface="ＭＳ Ｐゴシック" pitchFamily="-112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u="sng">
                    <a:solidFill>
                      <a:schemeClr val="tx1"/>
                    </a:solidFill>
                    <a:latin typeface="Times New Roman" pitchFamily="-112" charset="0"/>
                    <a:ea typeface="ＭＳ Ｐゴシック" pitchFamily="-112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u="sng">
                    <a:solidFill>
                      <a:schemeClr val="tx1"/>
                    </a:solidFill>
                    <a:latin typeface="Times New Roman" pitchFamily="-112" charset="0"/>
                    <a:ea typeface="ＭＳ Ｐゴシック" pitchFamily="-112" charset="-128"/>
                  </a:defRPr>
                </a:lvl9pPr>
              </a:lstStyle>
              <a:p>
                <a:pPr>
                  <a:lnSpc>
                    <a:spcPct val="150000"/>
                  </a:lnSpc>
                  <a:defRPr/>
                </a:pPr>
                <a:r>
                  <a:rPr lang="en-US" sz="2400" u="none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Inconsolata" panose="00000509000000000000" pitchFamily="49" charset="0"/>
                    <a:cs typeface="DejaVu Sans Mono" pitchFamily="49" charset="0"/>
                  </a:rPr>
                  <a:t>"Wu-Tang Clan",1992,"USA"</a:t>
                </a:r>
              </a:p>
              <a:p>
                <a:pPr>
                  <a:lnSpc>
                    <a:spcPct val="150000"/>
                  </a:lnSpc>
                  <a:defRPr/>
                </a:pPr>
                <a:r>
                  <a:rPr lang="en-US" sz="2400" u="none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Inconsolata" panose="00000509000000000000" pitchFamily="49" charset="0"/>
                    <a:cs typeface="DejaVu Sans Mono" pitchFamily="49" charset="0"/>
                  </a:rPr>
                  <a:t>"Notorious BIG",1993,"USA"</a:t>
                </a:r>
              </a:p>
              <a:p>
                <a:pPr>
                  <a:lnSpc>
                    <a:spcPct val="150000"/>
                  </a:lnSpc>
                  <a:defRPr/>
                </a:pPr>
                <a:r>
                  <a:rPr lang="en-US" sz="2400" u="none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Inconsolata" panose="00000509000000000000" pitchFamily="49" charset="0"/>
                    <a:cs typeface="DejaVu Sans Mono" pitchFamily="49" charset="0"/>
                  </a:rPr>
                  <a:t>"GZA",1991,"USA"</a:t>
                </a: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EF0A69C-6960-DC4B-33A1-B5013CACE886}"/>
                  </a:ext>
                </a:extLst>
              </p:cNvPr>
              <p:cNvSpPr txBox="1"/>
              <p:nvPr/>
            </p:nvSpPr>
            <p:spPr>
              <a:xfrm>
                <a:off x="841445" y="1885950"/>
                <a:ext cx="3640660" cy="3770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667" b="1" dirty="0">
                    <a:solidFill>
                      <a:schemeClr val="accent1"/>
                    </a:solidFill>
                    <a:latin typeface="Inconsolata" panose="00000509000000000000" pitchFamily="49" charset="0"/>
                  </a:rPr>
                  <a:t>Artist</a:t>
                </a:r>
                <a:r>
                  <a:rPr lang="en-US" sz="2667" dirty="0">
                    <a:solidFill>
                      <a:schemeClr val="accent1"/>
                    </a:solidFill>
                    <a:latin typeface="Inconsolata" panose="00000509000000000000" pitchFamily="49" charset="0"/>
                  </a:rPr>
                  <a:t>(name, year, country)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449939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Flat File Strawman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Example: Get the year of the first GZA album.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6908800" y="3048081"/>
            <a:ext cx="4625995" cy="16827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646464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60960" rIns="60960">
            <a:spAutoFit/>
          </a:bodyPr>
          <a:lstStyle>
            <a:lvl1pPr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1pPr>
            <a:lvl2pPr marL="742950" indent="-285750"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2pPr>
            <a:lvl3pPr marL="1143000" indent="-228600"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3pPr>
            <a:lvl4pPr marL="1600200" indent="-228600"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4pPr>
            <a:lvl5pPr marL="2057400" indent="-228600"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9pPr>
          </a:lstStyle>
          <a:p>
            <a:pPr algn="l">
              <a:lnSpc>
                <a:spcPct val="110000"/>
              </a:lnSpc>
              <a:defRPr/>
            </a:pPr>
            <a:r>
              <a:rPr lang="en-US" sz="2400" b="1" u="none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DejaVu Sans Mono" pitchFamily="49" charset="0"/>
              </a:rPr>
              <a:t>for</a:t>
            </a:r>
            <a:r>
              <a:rPr lang="en-US" sz="2400" u="none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DejaVu Sans Mono" pitchFamily="49" charset="0"/>
              </a:rPr>
              <a:t> line </a:t>
            </a:r>
            <a:r>
              <a:rPr lang="en-US" sz="2400" b="1" u="none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DejaVu Sans Mono" pitchFamily="49" charset="0"/>
              </a:rPr>
              <a:t>in</a:t>
            </a:r>
            <a:r>
              <a:rPr lang="en-US" sz="2400" u="none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DejaVu Sans Mono" pitchFamily="49" charset="0"/>
              </a:rPr>
              <a:t> </a:t>
            </a:r>
            <a:r>
              <a:rPr lang="en-US" sz="2400" u="none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DejaVu Sans Mono" pitchFamily="49" charset="0"/>
              </a:rPr>
              <a:t>file.readlines</a:t>
            </a:r>
            <a:r>
              <a:rPr lang="en-US" sz="2400" u="none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DejaVu Sans Mono" pitchFamily="49" charset="0"/>
              </a:rPr>
              <a:t>():</a:t>
            </a:r>
          </a:p>
          <a:p>
            <a:pPr algn="l">
              <a:lnSpc>
                <a:spcPct val="110000"/>
              </a:lnSpc>
              <a:defRPr/>
            </a:pPr>
            <a:r>
              <a:rPr lang="en-US" sz="2400" u="none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DejaVu Sans Mono" pitchFamily="49" charset="0"/>
              </a:rPr>
              <a:t>  record </a:t>
            </a:r>
            <a:r>
              <a:rPr lang="en-US" sz="2400" b="1" u="none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DejaVu Sans Mono" pitchFamily="49" charset="0"/>
              </a:rPr>
              <a:t>=</a:t>
            </a:r>
            <a:r>
              <a:rPr lang="en-US" sz="2400" u="none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DejaVu Sans Mono" pitchFamily="49" charset="0"/>
              </a:rPr>
              <a:t> </a:t>
            </a:r>
            <a:r>
              <a:rPr lang="en-US" sz="2400" b="1" u="none" dirty="0">
                <a:solidFill>
                  <a:schemeClr val="accent1"/>
                </a:solidFill>
                <a:latin typeface="Inconsolata" panose="00000509000000000000" pitchFamily="49" charset="0"/>
                <a:cs typeface="DejaVu Sans Mono" pitchFamily="49" charset="0"/>
              </a:rPr>
              <a:t>parse</a:t>
            </a:r>
            <a:r>
              <a:rPr lang="en-US" sz="2400" u="none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DejaVu Sans Mono" pitchFamily="49" charset="0"/>
              </a:rPr>
              <a:t>(line)</a:t>
            </a:r>
          </a:p>
          <a:p>
            <a:pPr>
              <a:lnSpc>
                <a:spcPct val="110000"/>
              </a:lnSpc>
              <a:defRPr/>
            </a:pPr>
            <a:r>
              <a:rPr lang="en-US" sz="2400" u="none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DejaVu Sans Mono" pitchFamily="49" charset="0"/>
              </a:rPr>
              <a:t>  </a:t>
            </a:r>
            <a:r>
              <a:rPr lang="en-US" sz="2400" b="1" u="none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DejaVu Sans Mono" pitchFamily="49" charset="0"/>
              </a:rPr>
              <a:t>if</a:t>
            </a:r>
            <a:r>
              <a:rPr lang="en-US" sz="2400" u="none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DejaVu Sans Mono" pitchFamily="49" charset="0"/>
              </a:rPr>
              <a:t> record[0]</a:t>
            </a:r>
            <a:r>
              <a:rPr lang="en-US" sz="2400" b="1" u="none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DejaVu Sans Mono" pitchFamily="49" charset="0"/>
              </a:rPr>
              <a:t> ==</a:t>
            </a:r>
            <a:r>
              <a:rPr lang="en-US" sz="2400" u="none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DejaVu Sans Mono" pitchFamily="49" charset="0"/>
              </a:rPr>
              <a:t> "GZA":</a:t>
            </a:r>
          </a:p>
          <a:p>
            <a:pPr algn="l">
              <a:lnSpc>
                <a:spcPct val="110000"/>
              </a:lnSpc>
              <a:defRPr/>
            </a:pPr>
            <a:r>
              <a:rPr lang="en-US" sz="2400" u="none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DejaVu Sans Mono" pitchFamily="49" charset="0"/>
              </a:rPr>
              <a:t>    </a:t>
            </a:r>
            <a:r>
              <a:rPr lang="en-US" sz="2400" b="1" u="none" dirty="0">
                <a:solidFill>
                  <a:schemeClr val="accent1"/>
                </a:solidFill>
                <a:latin typeface="Inconsolata" panose="00000509000000000000" pitchFamily="49" charset="0"/>
              </a:rPr>
              <a:t>print</a:t>
            </a:r>
            <a:r>
              <a:rPr lang="en-US" sz="2400" u="none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</a:rPr>
              <a:t>(</a:t>
            </a:r>
            <a:r>
              <a:rPr lang="en-US" sz="2400" b="1" u="none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DejaVu Sans Mono" pitchFamily="49" charset="0"/>
              </a:rPr>
              <a:t>int</a:t>
            </a:r>
            <a:r>
              <a:rPr lang="en-US" sz="2400" u="none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DejaVu Sans Mono" pitchFamily="49" charset="0"/>
              </a:rPr>
              <a:t>(record[1]))</a:t>
            </a:r>
          </a:p>
        </p:txBody>
      </p:sp>
      <p:sp>
        <p:nvSpPr>
          <p:cNvPr id="16" name="Right Arrow 87">
            <a:extLst>
              <a:ext uri="{FF2B5EF4-FFF2-40B4-BE49-F238E27FC236}">
                <a16:creationId xmlns:a16="http://schemas.microsoft.com/office/drawing/2014/main" id="{5540409C-0A51-4FDA-9040-8C4CDE9C18DD}"/>
              </a:ext>
            </a:extLst>
          </p:cNvPr>
          <p:cNvSpPr>
            <a:spLocks noChangeAspect="1"/>
          </p:cNvSpPr>
          <p:nvPr/>
        </p:nvSpPr>
        <p:spPr>
          <a:xfrm>
            <a:off x="5864747" y="3494688"/>
            <a:ext cx="609600" cy="698569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67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45F7B4A-EB5B-4D38-83CC-60DE3107B4E8}"/>
              </a:ext>
            </a:extLst>
          </p:cNvPr>
          <p:cNvGrpSpPr/>
          <p:nvPr/>
        </p:nvGrpSpPr>
        <p:grpSpPr>
          <a:xfrm>
            <a:off x="571750" y="2514599"/>
            <a:ext cx="4854214" cy="2231574"/>
            <a:chOff x="841444" y="1885950"/>
            <a:chExt cx="3640661" cy="1673681"/>
          </a:xfrm>
        </p:grpSpPr>
        <p:sp>
          <p:nvSpPr>
            <p:cNvPr id="20" name="Text Box 4">
              <a:extLst>
                <a:ext uri="{FF2B5EF4-FFF2-40B4-BE49-F238E27FC236}">
                  <a16:creationId xmlns:a16="http://schemas.microsoft.com/office/drawing/2014/main" id="{511BBBB4-9F3C-4CDC-9A58-D41B7ED8CA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15856" y="2286060"/>
              <a:ext cx="3291840" cy="12735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646464"/>
              </a:solidFill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60960" rIns="60960" bIns="60960">
              <a:spAutoFit/>
            </a:bodyPr>
            <a:lstStyle>
              <a:lvl1pPr>
                <a:defRPr sz="2800" u="sng">
                  <a:solidFill>
                    <a:schemeClr val="tx1"/>
                  </a:solidFill>
                  <a:latin typeface="Times New Roman" pitchFamily="-112" charset="0"/>
                  <a:ea typeface="ＭＳ Ｐゴシック" pitchFamily="-112" charset="-128"/>
                </a:defRPr>
              </a:lvl1pPr>
              <a:lvl2pPr marL="742950" indent="-285750">
                <a:defRPr sz="2800" u="sng">
                  <a:solidFill>
                    <a:schemeClr val="tx1"/>
                  </a:solidFill>
                  <a:latin typeface="Times New Roman" pitchFamily="-112" charset="0"/>
                  <a:ea typeface="ＭＳ Ｐゴシック" pitchFamily="-112" charset="-128"/>
                </a:defRPr>
              </a:lvl2pPr>
              <a:lvl3pPr marL="1143000" indent="-228600">
                <a:defRPr sz="2800" u="sng">
                  <a:solidFill>
                    <a:schemeClr val="tx1"/>
                  </a:solidFill>
                  <a:latin typeface="Times New Roman" pitchFamily="-112" charset="0"/>
                  <a:ea typeface="ＭＳ Ｐゴシック" pitchFamily="-112" charset="-128"/>
                </a:defRPr>
              </a:lvl3pPr>
              <a:lvl4pPr marL="1600200" indent="-228600">
                <a:defRPr sz="2800" u="sng">
                  <a:solidFill>
                    <a:schemeClr val="tx1"/>
                  </a:solidFill>
                  <a:latin typeface="Times New Roman" pitchFamily="-112" charset="0"/>
                  <a:ea typeface="ＭＳ Ｐゴシック" pitchFamily="-112" charset="-128"/>
                </a:defRPr>
              </a:lvl4pPr>
              <a:lvl5pPr marL="2057400" indent="-228600">
                <a:defRPr sz="2800" u="sng">
                  <a:solidFill>
                    <a:schemeClr val="tx1"/>
                  </a:solidFill>
                  <a:latin typeface="Times New Roman" pitchFamily="-112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itchFamily="-112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itchFamily="-112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itchFamily="-112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itchFamily="-112" charset="0"/>
                  <a:ea typeface="ＭＳ Ｐゴシック" pitchFamily="-112" charset="-128"/>
                </a:defRPr>
              </a:lvl9pPr>
            </a:lstStyle>
            <a:p>
              <a:pPr>
                <a:lnSpc>
                  <a:spcPct val="150000"/>
                </a:lnSpc>
                <a:defRPr/>
              </a:pPr>
              <a:r>
                <a:rPr lang="en-US" sz="2400" u="none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cs typeface="DejaVu Sans Mono" pitchFamily="49" charset="0"/>
                </a:rPr>
                <a:t>"Wu-Tang Clan",1992,"USA"</a:t>
              </a:r>
            </a:p>
            <a:p>
              <a:pPr>
                <a:lnSpc>
                  <a:spcPct val="150000"/>
                </a:lnSpc>
                <a:defRPr/>
              </a:pPr>
              <a:r>
                <a:rPr lang="en-US" sz="2400" u="none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cs typeface="DejaVu Sans Mono" pitchFamily="49" charset="0"/>
                </a:rPr>
                <a:t>"Notorious BIG",1993,"USA"</a:t>
              </a:r>
            </a:p>
            <a:p>
              <a:pPr>
                <a:lnSpc>
                  <a:spcPct val="150000"/>
                </a:lnSpc>
                <a:defRPr/>
              </a:pPr>
              <a:r>
                <a:rPr lang="en-US" sz="2400" u="none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cs typeface="DejaVu Sans Mono" pitchFamily="49" charset="0"/>
                </a:rPr>
                <a:t>"GZA",1991,"USA"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9A88745-1411-4852-BC8A-DAD6B6A6CE08}"/>
                </a:ext>
              </a:extLst>
            </p:cNvPr>
            <p:cNvSpPr txBox="1"/>
            <p:nvPr/>
          </p:nvSpPr>
          <p:spPr>
            <a:xfrm>
              <a:off x="841444" y="1885950"/>
              <a:ext cx="3640661" cy="3770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667" b="1" dirty="0">
                  <a:solidFill>
                    <a:schemeClr val="accent1"/>
                  </a:solidFill>
                  <a:latin typeface="Inconsolata" panose="00000509000000000000" pitchFamily="49" charset="0"/>
                </a:rPr>
                <a:t>Artist</a:t>
              </a:r>
              <a:r>
                <a:rPr lang="en-US" sz="2667" dirty="0">
                  <a:solidFill>
                    <a:schemeClr val="accent1"/>
                  </a:solidFill>
                  <a:latin typeface="Inconsolata" panose="00000509000000000000" pitchFamily="49" charset="0"/>
                </a:rPr>
                <a:t>(name, year, country)</a:t>
              </a:r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9E5D95-D0A6-B3A8-616E-7FD842319874}"/>
              </a:ext>
            </a:extLst>
          </p:cNvPr>
          <p:cNvSpPr txBox="1">
            <a:spLocks/>
          </p:cNvSpPr>
          <p:nvPr/>
        </p:nvSpPr>
        <p:spPr>
          <a:xfrm>
            <a:off x="11704320" y="0"/>
            <a:ext cx="487680" cy="36512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60960" rIns="60960" bIns="6096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7DD1AB5-42BA-4E8A-BFEE-435884E16AAB}" type="slidenum">
              <a:rPr lang="en-US" sz="1600"/>
              <a:pPr/>
              <a:t>8</a:t>
            </a:fld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834497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Flat Files: Data Integrity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How do we ensure that the artist is spelled the same for each album entry?</a:t>
            </a:r>
          </a:p>
          <a:p>
            <a:endParaRPr lang="en-US" sz="1600" dirty="0"/>
          </a:p>
          <a:p>
            <a:r>
              <a:rPr lang="en-US" dirty="0"/>
              <a:t>What if somebody overwrites the album year with an invalid string?</a:t>
            </a:r>
          </a:p>
          <a:p>
            <a:endParaRPr lang="en-US" sz="1600" dirty="0"/>
          </a:p>
          <a:p>
            <a:r>
              <a:rPr lang="en-US" dirty="0"/>
              <a:t>What if there are multiple artists on an album?</a:t>
            </a:r>
          </a:p>
          <a:p>
            <a:endParaRPr lang="en-US" sz="1600" dirty="0"/>
          </a:p>
          <a:p>
            <a:r>
              <a:rPr lang="en-US" dirty="0"/>
              <a:t>What happens if we delete an artist that has albums?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6DD8B7-D073-B153-739F-BA9653B248BE}"/>
              </a:ext>
            </a:extLst>
          </p:cNvPr>
          <p:cNvSpPr txBox="1">
            <a:spLocks/>
          </p:cNvSpPr>
          <p:nvPr/>
        </p:nvSpPr>
        <p:spPr>
          <a:xfrm>
            <a:off x="11704320" y="0"/>
            <a:ext cx="487680" cy="36512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60960" rIns="60960" bIns="6096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7DD1AB5-42BA-4E8A-BFEE-435884E16AAB}" type="slidenum">
              <a:rPr lang="en-US" sz="1600"/>
              <a:pPr/>
              <a:t>9</a:t>
            </a:fld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31586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unc">
  <a:themeElements>
    <a:clrScheme name="Custom 1">
      <a:dk1>
        <a:srgbClr val="000000"/>
      </a:dk1>
      <a:lt1>
        <a:srgbClr val="FFFFFF"/>
      </a:lt1>
      <a:dk2>
        <a:srgbClr val="7BAFD3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unc" id="{13D98E6C-4D93-6E47-82A2-447BB71E2E75}" vid="{2F46503E-A862-8C4E-9CC7-AFD20AE25A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unc</Template>
  <TotalTime>3196</TotalTime>
  <Words>3597</Words>
  <Application>Microsoft Macintosh PowerPoint</Application>
  <PresentationFormat>Widescreen</PresentationFormat>
  <Paragraphs>893</Paragraphs>
  <Slides>50</Slides>
  <Notes>50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63" baseType="lpstr">
      <vt:lpstr>Aptos</vt:lpstr>
      <vt:lpstr>Arial</vt:lpstr>
      <vt:lpstr>Calibri</vt:lpstr>
      <vt:lpstr>Cambria Math</vt:lpstr>
      <vt:lpstr>Consolas</vt:lpstr>
      <vt:lpstr>Crimson Text</vt:lpstr>
      <vt:lpstr>Inconsolata</vt:lpstr>
      <vt:lpstr>Lato</vt:lpstr>
      <vt:lpstr>Museo Sans 500</vt:lpstr>
      <vt:lpstr>Overpass</vt:lpstr>
      <vt:lpstr>Proxima Nova Rg</vt:lpstr>
      <vt:lpstr>Times New Roman</vt:lpstr>
      <vt:lpstr>unc</vt:lpstr>
      <vt:lpstr>COMP 421: Files &amp; Databases</vt:lpstr>
      <vt:lpstr>Wait List Update</vt:lpstr>
      <vt:lpstr>Announcements</vt:lpstr>
      <vt:lpstr>Today…</vt:lpstr>
      <vt:lpstr>Database</vt:lpstr>
      <vt:lpstr>Database Example</vt:lpstr>
      <vt:lpstr>Flat File Strawman</vt:lpstr>
      <vt:lpstr>Flat File Strawman</vt:lpstr>
      <vt:lpstr>Flat Files: Data Integrity</vt:lpstr>
      <vt:lpstr>Flat Files: Implementation</vt:lpstr>
      <vt:lpstr>Flat Files: Durability</vt:lpstr>
      <vt:lpstr>Flat Files: Durability</vt:lpstr>
      <vt:lpstr>Flat Files: Durability</vt:lpstr>
      <vt:lpstr>Database Management System</vt:lpstr>
      <vt:lpstr>Data Models</vt:lpstr>
      <vt:lpstr>Data Models</vt:lpstr>
      <vt:lpstr>Early DBMSs</vt:lpstr>
      <vt:lpstr>Early DBMSs</vt:lpstr>
      <vt:lpstr>CODASYL</vt:lpstr>
      <vt:lpstr>Relational Model</vt:lpstr>
      <vt:lpstr>Relational Model</vt:lpstr>
      <vt:lpstr>Data Independence</vt:lpstr>
      <vt:lpstr>Relational Model</vt:lpstr>
      <vt:lpstr>Relational Model</vt:lpstr>
      <vt:lpstr>Relational Model</vt:lpstr>
      <vt:lpstr>Relational Model: Primary Keys</vt:lpstr>
      <vt:lpstr>Relational Model: Foreign Keys</vt:lpstr>
      <vt:lpstr>Relational Model: Foreign Keys</vt:lpstr>
      <vt:lpstr>Relational Model: Constraints</vt:lpstr>
      <vt:lpstr>Relational Model</vt:lpstr>
      <vt:lpstr>Data Manipulation Languages (DML)</vt:lpstr>
      <vt:lpstr>Relational Algebra</vt:lpstr>
      <vt:lpstr>Relational Algebra: Select</vt:lpstr>
      <vt:lpstr>Relational Algebra: Projection</vt:lpstr>
      <vt:lpstr>Relational Algebra: Union</vt:lpstr>
      <vt:lpstr>Relational Algebra: Intersection</vt:lpstr>
      <vt:lpstr>Relational Algebra: Difference</vt:lpstr>
      <vt:lpstr>Relational Algebra: Cartesian Product</vt:lpstr>
      <vt:lpstr>Relational Algebra: Join</vt:lpstr>
      <vt:lpstr>Relational Algebra: Extra Operators</vt:lpstr>
      <vt:lpstr>Observation</vt:lpstr>
      <vt:lpstr>Data Manipulation Languages (DML)</vt:lpstr>
      <vt:lpstr>Relational Model: Queries</vt:lpstr>
      <vt:lpstr>Data Models</vt:lpstr>
      <vt:lpstr>Document Data Model</vt:lpstr>
      <vt:lpstr>Document Data Model</vt:lpstr>
      <vt:lpstr>Vector Data Model</vt:lpstr>
      <vt:lpstr>Vector Data Model</vt:lpstr>
      <vt:lpstr>Conclusion</vt:lpstr>
      <vt:lpstr>Next Class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 421: Files &amp; Databases</dc:title>
  <dc:creator>Benjamin S. Berg</dc:creator>
  <cp:lastModifiedBy>Benjamin S. Berg</cp:lastModifiedBy>
  <cp:revision>57</cp:revision>
  <dcterms:created xsi:type="dcterms:W3CDTF">2025-08-18T19:04:06Z</dcterms:created>
  <dcterms:modified xsi:type="dcterms:W3CDTF">2025-09-16T17:42:35Z</dcterms:modified>
</cp:coreProperties>
</file>