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10" r:id="rId2"/>
  </p:sldMasterIdLst>
  <p:notesMasterIdLst>
    <p:notesMasterId r:id="rId58"/>
  </p:notesMasterIdLst>
  <p:sldIdLst>
    <p:sldId id="1946" r:id="rId3"/>
    <p:sldId id="1938" r:id="rId4"/>
    <p:sldId id="694" r:id="rId5"/>
    <p:sldId id="590" r:id="rId6"/>
    <p:sldId id="970" r:id="rId7"/>
    <p:sldId id="1095" r:id="rId8"/>
    <p:sldId id="1947" r:id="rId9"/>
    <p:sldId id="1960" r:id="rId10"/>
    <p:sldId id="1961" r:id="rId11"/>
    <p:sldId id="1948" r:id="rId12"/>
    <p:sldId id="1949" r:id="rId13"/>
    <p:sldId id="1950" r:id="rId14"/>
    <p:sldId id="1951" r:id="rId15"/>
    <p:sldId id="1940" r:id="rId16"/>
    <p:sldId id="1962" r:id="rId17"/>
    <p:sldId id="1994" r:id="rId18"/>
    <p:sldId id="678" r:id="rId19"/>
    <p:sldId id="679" r:id="rId20"/>
    <p:sldId id="394" r:id="rId21"/>
    <p:sldId id="1952" r:id="rId22"/>
    <p:sldId id="683" r:id="rId23"/>
    <p:sldId id="687" r:id="rId24"/>
    <p:sldId id="688" r:id="rId25"/>
    <p:sldId id="1953" r:id="rId26"/>
    <p:sldId id="1954" r:id="rId27"/>
    <p:sldId id="1955" r:id="rId28"/>
    <p:sldId id="1956" r:id="rId29"/>
    <p:sldId id="1957" r:id="rId30"/>
    <p:sldId id="684" r:id="rId31"/>
    <p:sldId id="1995" r:id="rId32"/>
    <p:sldId id="471" r:id="rId33"/>
    <p:sldId id="983" r:id="rId34"/>
    <p:sldId id="987" r:id="rId35"/>
    <p:sldId id="988" r:id="rId36"/>
    <p:sldId id="989" r:id="rId37"/>
    <p:sldId id="972" r:id="rId38"/>
    <p:sldId id="971" r:id="rId39"/>
    <p:sldId id="1943" r:id="rId40"/>
    <p:sldId id="1941" r:id="rId41"/>
    <p:sldId id="1939" r:id="rId42"/>
    <p:sldId id="1096" r:id="rId43"/>
    <p:sldId id="1944" r:id="rId44"/>
    <p:sldId id="1945" r:id="rId45"/>
    <p:sldId id="499" r:id="rId46"/>
    <p:sldId id="623" r:id="rId47"/>
    <p:sldId id="1916" r:id="rId48"/>
    <p:sldId id="437" r:id="rId49"/>
    <p:sldId id="461" r:id="rId50"/>
    <p:sldId id="681" r:id="rId51"/>
    <p:sldId id="625" r:id="rId52"/>
    <p:sldId id="469" r:id="rId53"/>
    <p:sldId id="702" r:id="rId54"/>
    <p:sldId id="995" r:id="rId55"/>
    <p:sldId id="976" r:id="rId56"/>
    <p:sldId id="977"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55B3B8-7F58-478B-A231-0FE90BFAB063}">
          <p14:sldIdLst>
            <p14:sldId id="1946"/>
            <p14:sldId id="1938"/>
            <p14:sldId id="694"/>
            <p14:sldId id="590"/>
          </p14:sldIdLst>
        </p14:section>
        <p14:section name="Bloom Filters" id="{90EA0EBD-602A-4E51-A8D5-7B85B887CAFB}">
          <p14:sldIdLst>
            <p14:sldId id="970"/>
            <p14:sldId id="1095"/>
            <p14:sldId id="1947"/>
            <p14:sldId id="1960"/>
            <p14:sldId id="1961"/>
            <p14:sldId id="1948"/>
            <p14:sldId id="1949"/>
            <p14:sldId id="1950"/>
            <p14:sldId id="1951"/>
            <p14:sldId id="1940"/>
          </p14:sldIdLst>
        </p14:section>
        <p14:section name="Skip Lists" id="{BE30A98C-48F4-4BFB-AA1B-9E3A25C1A96D}">
          <p14:sldIdLst>
            <p14:sldId id="1962"/>
            <p14:sldId id="1994"/>
            <p14:sldId id="678"/>
            <p14:sldId id="679"/>
            <p14:sldId id="394"/>
            <p14:sldId id="1952"/>
            <p14:sldId id="683"/>
            <p14:sldId id="687"/>
            <p14:sldId id="688"/>
            <p14:sldId id="1953"/>
            <p14:sldId id="1954"/>
            <p14:sldId id="1955"/>
            <p14:sldId id="1956"/>
            <p14:sldId id="1957"/>
            <p14:sldId id="684"/>
            <p14:sldId id="1995"/>
          </p14:sldIdLst>
        </p14:section>
        <p14:section name="Radix Trees" id="{935518E1-6F0D-40C4-A9E7-0A60EF2A9A32}">
          <p14:sldIdLst>
            <p14:sldId id="471"/>
            <p14:sldId id="983"/>
            <p14:sldId id="987"/>
            <p14:sldId id="988"/>
            <p14:sldId id="989"/>
          </p14:sldIdLst>
        </p14:section>
        <p14:section name="Inverted Index" id="{CB6125FC-8F33-48D5-94BC-020CAFA84203}">
          <p14:sldIdLst>
            <p14:sldId id="972"/>
            <p14:sldId id="971"/>
            <p14:sldId id="1943"/>
            <p14:sldId id="1941"/>
          </p14:sldIdLst>
        </p14:section>
        <p14:section name="Vector Indexes" id="{98C7FCA2-A811-4696-9BB4-5DC5DDD815E7}">
          <p14:sldIdLst>
            <p14:sldId id="1939"/>
            <p14:sldId id="1096"/>
            <p14:sldId id="1944"/>
            <p14:sldId id="1945"/>
          </p14:sldIdLst>
        </p14:section>
        <p14:section name="Conclusion" id="{DEB9626B-B8CD-44DA-BE8F-C04D2D73E369}">
          <p14:sldIdLst>
            <p14:sldId id="499"/>
            <p14:sldId id="623"/>
            <p14:sldId id="1916"/>
          </p14:sldIdLst>
        </p14:section>
        <p14:section name="OLD" id="{6B7E07D4-2E5D-402E-B840-96DFD1A996C9}">
          <p14:sldIdLst>
            <p14:sldId id="437"/>
            <p14:sldId id="461"/>
            <p14:sldId id="681"/>
            <p14:sldId id="625"/>
            <p14:sldId id="469"/>
            <p14:sldId id="702"/>
            <p14:sldId id="995"/>
            <p14:sldId id="976"/>
            <p14:sldId id="9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3E42"/>
    <a:srgbClr val="256389"/>
    <a:srgbClr val="F76D6D"/>
    <a:srgbClr val="646464"/>
    <a:srgbClr val="474866"/>
    <a:srgbClr val="101010"/>
    <a:srgbClr val="384588"/>
    <a:srgbClr val="716B71"/>
    <a:srgbClr val="B1ABB1"/>
    <a:srgbClr val="9C9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2" autoAdjust="0"/>
    <p:restoredTop sz="79630" autoAdjust="0"/>
  </p:normalViewPr>
  <p:slideViewPr>
    <p:cSldViewPr>
      <p:cViewPr>
        <p:scale>
          <a:sx n="72" d="100"/>
          <a:sy n="72" d="100"/>
        </p:scale>
        <p:origin x="2408" y="12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94"/>
    </p:cViewPr>
  </p:sorterViewPr>
  <p:notesViewPr>
    <p:cSldViewPr>
      <p:cViewPr varScale="1">
        <p:scale>
          <a:sx n="88" d="100"/>
          <a:sy n="88" d="100"/>
        </p:scale>
        <p:origin x="397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14878648643495"/>
          <c:y val="0.25042577695160523"/>
          <c:w val="0.86609495846917439"/>
          <c:h val="0.60328258382712063"/>
        </c:manualLayout>
      </c:layout>
      <c:barChart>
        <c:barDir val="col"/>
        <c:grouping val="clustered"/>
        <c:varyColors val="0"/>
        <c:ser>
          <c:idx val="0"/>
          <c:order val="0"/>
          <c:tx>
            <c:strRef>
              <c:f>Sheet1!$B$1</c:f>
              <c:strCache>
                <c:ptCount val="1"/>
                <c:pt idx="0">
                  <c:v>Open Bw-Tree</c:v>
                </c:pt>
              </c:strCache>
            </c:strRef>
          </c:tx>
          <c:spPr>
            <a:solidFill>
              <a:srgbClr val="EF3E4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Insert-Only</c:v>
                </c:pt>
                <c:pt idx="1">
                  <c:v>Read-Only</c:v>
                </c:pt>
                <c:pt idx="2">
                  <c:v>Read/Update</c:v>
                </c:pt>
              </c:strCache>
            </c:strRef>
          </c:cat>
          <c:val>
            <c:numRef>
              <c:f>Sheet1!$B$2:$B$4</c:f>
              <c:numCache>
                <c:formatCode>General</c:formatCode>
                <c:ptCount val="3"/>
                <c:pt idx="0">
                  <c:v>9.94</c:v>
                </c:pt>
                <c:pt idx="1">
                  <c:v>15.5</c:v>
                </c:pt>
                <c:pt idx="2">
                  <c:v>13.3</c:v>
                </c:pt>
              </c:numCache>
            </c:numRef>
          </c:val>
          <c:extLst>
            <c:ext xmlns:c16="http://schemas.microsoft.com/office/drawing/2014/chart" uri="{C3380CC4-5D6E-409C-BE32-E72D297353CC}">
              <c16:uniqueId val="{00000000-E093-4641-977E-A5D5F7F47B55}"/>
            </c:ext>
          </c:extLst>
        </c:ser>
        <c:ser>
          <c:idx val="1"/>
          <c:order val="1"/>
          <c:tx>
            <c:strRef>
              <c:f>Sheet1!$C$1</c:f>
              <c:strCache>
                <c:ptCount val="1"/>
                <c:pt idx="0">
                  <c:v>B+Tree</c:v>
                </c:pt>
              </c:strCache>
            </c:strRef>
          </c:tx>
          <c:spPr>
            <a:solidFill>
              <a:schemeClr val="tx1">
                <a:lumMod val="65000"/>
                <a:lumOff val="3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Insert-Only</c:v>
                </c:pt>
                <c:pt idx="1">
                  <c:v>Read-Only</c:v>
                </c:pt>
                <c:pt idx="2">
                  <c:v>Read/Update</c:v>
                </c:pt>
              </c:strCache>
            </c:strRef>
          </c:cat>
          <c:val>
            <c:numRef>
              <c:f>Sheet1!$C$2:$C$4</c:f>
              <c:numCache>
                <c:formatCode>General</c:formatCode>
                <c:ptCount val="3"/>
                <c:pt idx="0">
                  <c:v>8.09</c:v>
                </c:pt>
                <c:pt idx="1">
                  <c:v>29</c:v>
                </c:pt>
                <c:pt idx="2">
                  <c:v>1.51</c:v>
                </c:pt>
              </c:numCache>
            </c:numRef>
          </c:val>
          <c:extLst>
            <c:ext xmlns:c16="http://schemas.microsoft.com/office/drawing/2014/chart" uri="{C3380CC4-5D6E-409C-BE32-E72D297353CC}">
              <c16:uniqueId val="{00000001-E093-4641-977E-A5D5F7F47B55}"/>
            </c:ext>
          </c:extLst>
        </c:ser>
        <c:ser>
          <c:idx val="2"/>
          <c:order val="2"/>
          <c:tx>
            <c:strRef>
              <c:f>Sheet1!$D$1</c:f>
              <c:strCache>
                <c:ptCount val="1"/>
                <c:pt idx="0">
                  <c:v>Skip List</c:v>
                </c:pt>
              </c:strCache>
            </c:strRef>
          </c:tx>
          <c:spPr>
            <a:solidFill>
              <a:schemeClr val="bg1">
                <a:lumMod val="5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Insert-Only</c:v>
                </c:pt>
                <c:pt idx="1">
                  <c:v>Read-Only</c:v>
                </c:pt>
                <c:pt idx="2">
                  <c:v>Read/Update</c:v>
                </c:pt>
              </c:strCache>
            </c:strRef>
          </c:cat>
          <c:val>
            <c:numRef>
              <c:f>Sheet1!$D$2:$D$4</c:f>
              <c:numCache>
                <c:formatCode>General</c:formatCode>
                <c:ptCount val="3"/>
                <c:pt idx="0">
                  <c:v>2.5099999999999998</c:v>
                </c:pt>
                <c:pt idx="1">
                  <c:v>2.78</c:v>
                </c:pt>
                <c:pt idx="2">
                  <c:v>25.1</c:v>
                </c:pt>
              </c:numCache>
            </c:numRef>
          </c:val>
          <c:extLst>
            <c:ext xmlns:c16="http://schemas.microsoft.com/office/drawing/2014/chart" uri="{C3380CC4-5D6E-409C-BE32-E72D297353CC}">
              <c16:uniqueId val="{00000002-E093-4641-977E-A5D5F7F47B55}"/>
            </c:ext>
          </c:extLst>
        </c:ser>
        <c:ser>
          <c:idx val="4"/>
          <c:order val="3"/>
          <c:tx>
            <c:strRef>
              <c:f>Sheet1!$F$1</c:f>
              <c:strCache>
                <c:ptCount val="1"/>
                <c:pt idx="0">
                  <c:v>Radix</c:v>
                </c:pt>
              </c:strCache>
            </c:strRef>
          </c:tx>
          <c:spPr>
            <a:solidFill>
              <a:schemeClr val="bg1">
                <a:lumMod val="75000"/>
              </a:schemeClr>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Insert-Only</c:v>
                </c:pt>
                <c:pt idx="1">
                  <c:v>Read-Only</c:v>
                </c:pt>
                <c:pt idx="2">
                  <c:v>Read/Update</c:v>
                </c:pt>
              </c:strCache>
            </c:strRef>
          </c:cat>
          <c:val>
            <c:numRef>
              <c:f>Sheet1!$F$2:$F$4</c:f>
              <c:numCache>
                <c:formatCode>General</c:formatCode>
                <c:ptCount val="3"/>
                <c:pt idx="0">
                  <c:v>44.9</c:v>
                </c:pt>
                <c:pt idx="1">
                  <c:v>51.5</c:v>
                </c:pt>
                <c:pt idx="2">
                  <c:v>42.9</c:v>
                </c:pt>
              </c:numCache>
            </c:numRef>
          </c:val>
          <c:extLst>
            <c:ext xmlns:c16="http://schemas.microsoft.com/office/drawing/2014/chart" uri="{C3380CC4-5D6E-409C-BE32-E72D297353CC}">
              <c16:uniqueId val="{00000001-F9AE-411C-BE2D-1FBA91FAE04D}"/>
            </c:ext>
          </c:extLst>
        </c:ser>
        <c:dLbls>
          <c:dLblPos val="outEnd"/>
          <c:showLegendKey val="0"/>
          <c:showVal val="1"/>
          <c:showCatName val="0"/>
          <c:showSerName val="0"/>
          <c:showPercent val="0"/>
          <c:showBubbleSize val="0"/>
        </c:dLbls>
        <c:gapWidth val="100"/>
        <c:axId val="363281024"/>
        <c:axId val="363291008"/>
      </c:barChart>
      <c:catAx>
        <c:axId val="363281024"/>
        <c:scaling>
          <c:orientation val="minMax"/>
        </c:scaling>
        <c:delete val="0"/>
        <c:axPos val="b"/>
        <c:numFmt formatCode="General" sourceLinked="0"/>
        <c:majorTickMark val="out"/>
        <c:minorTickMark val="none"/>
        <c:tickLblPos val="nextTo"/>
        <c:crossAx val="363291008"/>
        <c:crosses val="autoZero"/>
        <c:auto val="1"/>
        <c:lblAlgn val="ctr"/>
        <c:lblOffset val="100"/>
        <c:noMultiLvlLbl val="0"/>
      </c:catAx>
      <c:valAx>
        <c:axId val="363291008"/>
        <c:scaling>
          <c:orientation val="minMax"/>
        </c:scaling>
        <c:delete val="0"/>
        <c:axPos val="l"/>
        <c:majorGridlines/>
        <c:title>
          <c:tx>
            <c:rich>
              <a:bodyPr rot="-5400000" vert="horz"/>
              <a:lstStyle/>
              <a:p>
                <a:pPr>
                  <a:defRPr/>
                </a:pPr>
                <a:r>
                  <a:rPr lang="en-US"/>
                  <a:t>Operations/sec (M)</a:t>
                </a:r>
              </a:p>
            </c:rich>
          </c:tx>
          <c:overlay val="0"/>
        </c:title>
        <c:numFmt formatCode="General" sourceLinked="1"/>
        <c:majorTickMark val="out"/>
        <c:minorTickMark val="none"/>
        <c:tickLblPos val="nextTo"/>
        <c:crossAx val="363281024"/>
        <c:crosses val="autoZero"/>
        <c:crossBetween val="between"/>
        <c:majorUnit val="20"/>
      </c:valAx>
    </c:plotArea>
    <c:legend>
      <c:legendPos val="t"/>
      <c:layout>
        <c:manualLayout>
          <c:xMode val="edge"/>
          <c:yMode val="edge"/>
          <c:x val="1.4675792644563502E-2"/>
          <c:y val="7.7035506089361744E-2"/>
          <c:w val="0.97064841471087304"/>
          <c:h val="0.12849130896669581"/>
        </c:manualLayout>
      </c:layout>
      <c:overlay val="0"/>
      <c:txPr>
        <a:bodyPr/>
        <a:lstStyle/>
        <a:p>
          <a:pPr>
            <a:defRPr sz="2400"/>
          </a:pPr>
          <a:endParaRPr lang="en-US"/>
        </a:p>
      </c:txPr>
    </c:legend>
    <c:plotVisOnly val="1"/>
    <c:dispBlanksAs val="gap"/>
    <c:showDLblsOverMax val="0"/>
  </c:chart>
  <c:txPr>
    <a:bodyPr/>
    <a:lstStyle/>
    <a:p>
      <a:pPr>
        <a:defRPr sz="1800">
          <a:solidFill>
            <a:schemeClr val="tx1">
              <a:lumMod val="65000"/>
              <a:lumOff val="35000"/>
            </a:schemeClr>
          </a:solidFill>
          <a:latin typeface="Proxima Nova Rg" panose="02000506030000020004" pitchFamily="50"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F30A1-66E6-451E-8A7F-24EDBB733F02}" type="datetimeFigureOut">
              <a:rPr lang="en-US" smtClean="0"/>
              <a:t>10/6/25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2FDE-2E55-4B3D-B7EA-09D0CC108070}" type="slidenum">
              <a:rPr lang="en-US" smtClean="0"/>
              <a:t>‹#›</a:t>
            </a:fld>
            <a:endParaRPr lang="en-US" dirty="0"/>
          </a:p>
        </p:txBody>
      </p:sp>
    </p:spTree>
    <p:extLst>
      <p:ext uri="{BB962C8B-B14F-4D97-AF65-F5344CB8AC3E}">
        <p14:creationId xmlns:p14="http://schemas.microsoft.com/office/powerpoint/2010/main" val="333518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DBMS to quickly find data. Alternative is a sequential scan.</a:t>
            </a:r>
          </a:p>
          <a:p>
            <a:r>
              <a:rPr lang="en-US" dirty="0"/>
              <a:t>+OLTP or transactional workloads, almost always need some form of index.</a:t>
            </a:r>
          </a:p>
          <a:p>
            <a:r>
              <a:rPr lang="en-US" dirty="0"/>
              <a:t>The DBMS ensures that the contents of the table and the index/filters are logically synchronized.</a:t>
            </a:r>
          </a:p>
          <a:p>
            <a:endParaRPr lang="en-US" dirty="0"/>
          </a:p>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a:t>
            </a:fld>
            <a:endParaRPr lang="en-US" dirty="0"/>
          </a:p>
        </p:txBody>
      </p:sp>
    </p:spTree>
    <p:extLst>
      <p:ext uri="{BB962C8B-B14F-4D97-AF65-F5344CB8AC3E}">
        <p14:creationId xmlns:p14="http://schemas.microsoft.com/office/powerpoint/2010/main" val="215383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Invented in 1990 at the University of Maryland.</a:t>
            </a:r>
          </a:p>
        </p:txBody>
      </p:sp>
      <p:sp>
        <p:nvSpPr>
          <p:cNvPr id="4" name="Slide Number Placeholder 3"/>
          <p:cNvSpPr>
            <a:spLocks noGrp="1"/>
          </p:cNvSpPr>
          <p:nvPr>
            <p:ph type="sldNum" sz="quarter" idx="5"/>
          </p:nvPr>
        </p:nvSpPr>
        <p:spPr/>
        <p:txBody>
          <a:bodyPr/>
          <a:lstStyle/>
          <a:p>
            <a:fld id="{EEBB2FDE-2E55-4B3D-B7EA-09D0CC108070}" type="slidenum">
              <a:rPr lang="en-US" smtClean="0"/>
              <a:t>18</a:t>
            </a:fld>
            <a:endParaRPr lang="en-US" dirty="0"/>
          </a:p>
        </p:txBody>
      </p:sp>
    </p:spTree>
    <p:extLst>
      <p:ext uri="{BB962C8B-B14F-4D97-AF65-F5344CB8AC3E}">
        <p14:creationId xmlns:p14="http://schemas.microsoft.com/office/powerpoint/2010/main" val="256230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6003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Discovered in 1959 by a French dude. Edward </a:t>
            </a:r>
            <a:r>
              <a:rPr lang="en-US" dirty="0" err="1"/>
              <a:t>Fredkin</a:t>
            </a:r>
            <a:r>
              <a:rPr lang="en-US" dirty="0"/>
              <a:t> coined the name </a:t>
            </a:r>
            <a:r>
              <a:rPr lang="en-US" dirty="0" err="1"/>
              <a:t>trie</a:t>
            </a:r>
            <a:r>
              <a:rPr lang="en-US" dirty="0"/>
              <a:t> after "retrieval tree" 2 years later. He is apparently faculty where at CMU but I don't think he's around.</a:t>
            </a:r>
          </a:p>
        </p:txBody>
      </p:sp>
      <p:sp>
        <p:nvSpPr>
          <p:cNvPr id="4" name="Slide Number Placeholder 3"/>
          <p:cNvSpPr>
            <a:spLocks noGrp="1"/>
          </p:cNvSpPr>
          <p:nvPr>
            <p:ph type="sldNum" sz="quarter" idx="10"/>
          </p:nvPr>
        </p:nvSpPr>
        <p:spPr/>
        <p:txBody>
          <a:bodyPr/>
          <a:lstStyle/>
          <a:p>
            <a:fld id="{EEBB2FDE-2E55-4B3D-B7EA-09D0CC108070}" type="slidenum">
              <a:rPr lang="en-US" smtClean="0"/>
              <a:t>32</a:t>
            </a:fld>
            <a:endParaRPr lang="en-US" dirty="0"/>
          </a:p>
        </p:txBody>
      </p:sp>
    </p:spTree>
    <p:extLst>
      <p:ext uri="{BB962C8B-B14F-4D97-AF65-F5344CB8AC3E}">
        <p14:creationId xmlns:p14="http://schemas.microsoft.com/office/powerpoint/2010/main" val="370831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create an index on the content attribute, what does that do?</a:t>
            </a:r>
          </a:p>
          <a:p>
            <a:endParaRPr lang="en-US" dirty="0"/>
          </a:p>
          <a:p>
            <a:r>
              <a:rPr lang="en-US" dirty="0"/>
              <a:t>This doesn't help our query.</a:t>
            </a:r>
          </a:p>
          <a:p>
            <a:pPr lvl="1"/>
            <a:r>
              <a:rPr lang="en-US" dirty="0"/>
              <a:t>Our SQL is also not correct...</a:t>
            </a:r>
          </a:p>
          <a:p>
            <a:endParaRPr lang="en-US" dirty="0"/>
          </a:p>
          <a:p>
            <a:r>
              <a:rPr lang="en-US" dirty="0"/>
              <a:t>All the data structures we've looked at so far perform poorly when there are </a:t>
            </a:r>
            <a:r>
              <a:rPr lang="en-US" u="sng" dirty="0"/>
              <a:t>many</a:t>
            </a:r>
            <a:r>
              <a:rPr lang="en-US" dirty="0"/>
              <a:t> duplicate keys…</a:t>
            </a:r>
          </a:p>
          <a:p>
            <a:r>
              <a:rPr lang="en-US" dirty="0"/>
              <a:t>This index is terrible because it's going be the entire wiki article.</a:t>
            </a:r>
          </a:p>
          <a:p>
            <a:endParaRPr lang="en-US" dirty="0"/>
          </a:p>
          <a:p>
            <a:r>
              <a:rPr lang="en-US" dirty="0"/>
              <a:t>SQL is not correct because it will find any occurrence of the string Pavlo. It won't find exactly the word 'Pavlo'.</a:t>
            </a:r>
          </a:p>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36</a:t>
            </a:fld>
            <a:endParaRPr lang="en-US" dirty="0"/>
          </a:p>
        </p:txBody>
      </p:sp>
    </p:spTree>
    <p:extLst>
      <p:ext uri="{BB962C8B-B14F-4D97-AF65-F5344CB8AC3E}">
        <p14:creationId xmlns:p14="http://schemas.microsoft.com/office/powerpoint/2010/main" val="186215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words to records that contain those words.</a:t>
            </a:r>
          </a:p>
          <a:p>
            <a:r>
              <a:rPr lang="en-US" dirty="0"/>
              <a:t>Concordance – Some lady in the 1800s build an index of every word used in the entire Shakespeare corpus. Took 16years.</a:t>
            </a:r>
          </a:p>
          <a:p>
            <a:r>
              <a:rPr lang="en-US" dirty="0"/>
              <a:t>Extensions to SQL that allow you to do more complicated things than just the LIKE that I showed before.</a:t>
            </a:r>
          </a:p>
          <a:p>
            <a:endParaRPr lang="en-US" dirty="0"/>
          </a:p>
          <a:p>
            <a:r>
              <a:rPr lang="en-US" dirty="0"/>
              <a:t>Dictionary stores term + frequency.</a:t>
            </a:r>
          </a:p>
          <a:p>
            <a:r>
              <a:rPr lang="en-US" dirty="0"/>
              <a:t>DBMS uses frequency to choose most/least selective term based on query needs.</a:t>
            </a:r>
          </a:p>
        </p:txBody>
      </p:sp>
      <p:sp>
        <p:nvSpPr>
          <p:cNvPr id="4" name="Slide Number Placeholder 3"/>
          <p:cNvSpPr>
            <a:spLocks noGrp="1"/>
          </p:cNvSpPr>
          <p:nvPr>
            <p:ph type="sldNum" sz="quarter" idx="5"/>
          </p:nvPr>
        </p:nvSpPr>
        <p:spPr/>
        <p:txBody>
          <a:bodyPr/>
          <a:lstStyle/>
          <a:p>
            <a:fld id="{EEBB2FDE-2E55-4B3D-B7EA-09D0CC108070}" type="slidenum">
              <a:rPr lang="en-US" smtClean="0"/>
              <a:t>37</a:t>
            </a:fld>
            <a:endParaRPr lang="en-US" dirty="0"/>
          </a:p>
        </p:txBody>
      </p:sp>
    </p:spTree>
    <p:extLst>
      <p:ext uri="{BB962C8B-B14F-4D97-AF65-F5344CB8AC3E}">
        <p14:creationId xmlns:p14="http://schemas.microsoft.com/office/powerpoint/2010/main" val="662563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14953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 CPUs are little endian.</a:t>
            </a:r>
          </a:p>
          <a:p>
            <a:r>
              <a:rPr lang="en-US" dirty="0"/>
              <a:t>The radix tree wants values to be stored in big endian.</a:t>
            </a:r>
          </a:p>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52</a:t>
            </a:fld>
            <a:endParaRPr lang="en-US" dirty="0"/>
          </a:p>
        </p:txBody>
      </p:sp>
    </p:spTree>
    <p:extLst>
      <p:ext uri="{BB962C8B-B14F-4D97-AF65-F5344CB8AC3E}">
        <p14:creationId xmlns:p14="http://schemas.microsoft.com/office/powerpoint/2010/main" val="409314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want to store this key (168m) as an unsigned 32-bit integer. We can convert into hex as four 1-byte hex codes.</a:t>
            </a:r>
          </a:p>
          <a:p>
            <a:endParaRPr lang="en-US" dirty="0"/>
          </a:p>
          <a:p>
            <a:endParaRPr lang="en-US" dirty="0"/>
          </a:p>
          <a:p>
            <a:r>
              <a:rPr lang="en-US" dirty="0"/>
              <a:t>Intel CPUs = Little Endian</a:t>
            </a:r>
          </a:p>
          <a:p>
            <a:r>
              <a:rPr lang="en-US" dirty="0"/>
              <a:t>But this means that the data will not be stored in the right direction for us to do our comparisons correctly.</a:t>
            </a:r>
          </a:p>
        </p:txBody>
      </p:sp>
      <p:sp>
        <p:nvSpPr>
          <p:cNvPr id="4" name="Slide Number Placeholder 3"/>
          <p:cNvSpPr>
            <a:spLocks noGrp="1"/>
          </p:cNvSpPr>
          <p:nvPr>
            <p:ph type="sldNum" sz="quarter" idx="5"/>
          </p:nvPr>
        </p:nvSpPr>
        <p:spPr/>
        <p:txBody>
          <a:bodyPr/>
          <a:lstStyle/>
          <a:p>
            <a:fld id="{EEBB2FDE-2E55-4B3D-B7EA-09D0CC108070}" type="slidenum">
              <a:rPr lang="en-US" smtClean="0"/>
              <a:t>53</a:t>
            </a:fld>
            <a:endParaRPr lang="en-US" dirty="0"/>
          </a:p>
        </p:txBody>
      </p:sp>
    </p:spTree>
    <p:extLst>
      <p:ext uri="{BB962C8B-B14F-4D97-AF65-F5344CB8AC3E}">
        <p14:creationId xmlns:p14="http://schemas.microsoft.com/office/powerpoint/2010/main" val="293695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Phrase – Finding the occurrence of a word</a:t>
            </a:r>
          </a:p>
          <a:p>
            <a:r>
              <a:rPr lang="en-US" dirty="0"/>
              <a:t>Proximity – Find records where a given word is N words of another word.</a:t>
            </a:r>
          </a:p>
          <a:p>
            <a:r>
              <a:rPr lang="en-US" dirty="0"/>
              <a:t>Wildcard – More complex pattern matching.</a:t>
            </a:r>
          </a:p>
          <a:p>
            <a:endParaRPr lang="en-US" dirty="0"/>
          </a:p>
          <a:p>
            <a:r>
              <a:rPr lang="en-US" dirty="0"/>
              <a:t>DBMSs have their own proprietary extensions. SQL standard specifies the API but nobody follows it exactly.</a:t>
            </a:r>
          </a:p>
        </p:txBody>
      </p:sp>
      <p:sp>
        <p:nvSpPr>
          <p:cNvPr id="4" name="Slide Number Placeholder 3"/>
          <p:cNvSpPr>
            <a:spLocks noGrp="1"/>
          </p:cNvSpPr>
          <p:nvPr>
            <p:ph type="sldNum" sz="quarter" idx="5"/>
          </p:nvPr>
        </p:nvSpPr>
        <p:spPr/>
        <p:txBody>
          <a:bodyPr/>
          <a:lstStyle/>
          <a:p>
            <a:fld id="{EEBB2FDE-2E55-4B3D-B7EA-09D0CC108070}" type="slidenum">
              <a:rPr lang="en-US" smtClean="0"/>
              <a:t>54</a:t>
            </a:fld>
            <a:endParaRPr lang="en-US" dirty="0"/>
          </a:p>
        </p:txBody>
      </p:sp>
    </p:spTree>
    <p:extLst>
      <p:ext uri="{BB962C8B-B14F-4D97-AF65-F5344CB8AC3E}">
        <p14:creationId xmlns:p14="http://schemas.microsoft.com/office/powerpoint/2010/main" val="207194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difference in implementations is what information they are storing. The minimal is just the word. But you can also store the context info about how the word appears in the text.</a:t>
            </a:r>
          </a:p>
        </p:txBody>
      </p:sp>
      <p:sp>
        <p:nvSpPr>
          <p:cNvPr id="4" name="Slide Number Placeholder 3"/>
          <p:cNvSpPr>
            <a:spLocks noGrp="1"/>
          </p:cNvSpPr>
          <p:nvPr>
            <p:ph type="sldNum" sz="quarter" idx="5"/>
          </p:nvPr>
        </p:nvSpPr>
        <p:spPr/>
        <p:txBody>
          <a:bodyPr/>
          <a:lstStyle/>
          <a:p>
            <a:fld id="{EEBB2FDE-2E55-4B3D-B7EA-09D0CC108070}" type="slidenum">
              <a:rPr lang="en-US" smtClean="0"/>
              <a:t>55</a:t>
            </a:fld>
            <a:endParaRPr lang="en-US" dirty="0"/>
          </a:p>
        </p:txBody>
      </p:sp>
    </p:spTree>
    <p:extLst>
      <p:ext uri="{BB962C8B-B14F-4D97-AF65-F5344CB8AC3E}">
        <p14:creationId xmlns:p14="http://schemas.microsoft.com/office/powerpoint/2010/main" val="359065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a:t>
            </a:fld>
            <a:endParaRPr lang="en-US" dirty="0"/>
          </a:p>
        </p:txBody>
      </p:sp>
    </p:spTree>
    <p:extLst>
      <p:ext uri="{BB962C8B-B14F-4D97-AF65-F5344CB8AC3E}">
        <p14:creationId xmlns:p14="http://schemas.microsoft.com/office/powerpoint/2010/main" val="253312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Widely used in different parts of the DBMS</a:t>
            </a:r>
          </a:p>
          <a:p>
            <a:pPr lvl="1"/>
            <a:r>
              <a:rPr lang="en-US" dirty="0"/>
              <a:t>In-Memory Caches</a:t>
            </a:r>
          </a:p>
          <a:p>
            <a:pPr lvl="1"/>
            <a:r>
              <a:rPr lang="en-US" dirty="0"/>
              <a:t>Join Algorithms</a:t>
            </a:r>
          </a:p>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a:t>
            </a:fld>
            <a:endParaRPr lang="en-US" dirty="0"/>
          </a:p>
        </p:txBody>
      </p:sp>
    </p:spTree>
    <p:extLst>
      <p:ext uri="{BB962C8B-B14F-4D97-AF65-F5344CB8AC3E}">
        <p14:creationId xmlns:p14="http://schemas.microsoft.com/office/powerpoint/2010/main" val="272304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EXTENSION </a:t>
            </a:r>
            <a:r>
              <a:rPr lang="en-US" dirty="0" err="1"/>
              <a:t>pg_prewarm</a:t>
            </a:r>
            <a:r>
              <a:rPr lang="en-US" dirty="0"/>
              <a:t>;</a:t>
            </a:r>
          </a:p>
          <a:p>
            <a:r>
              <a:rPr lang="en-US" dirty="0"/>
              <a:t>SELECT </a:t>
            </a:r>
            <a:r>
              <a:rPr lang="en-US" dirty="0" err="1"/>
              <a:t>pg_prewarm</a:t>
            </a:r>
            <a:r>
              <a:rPr lang="en-US" dirty="0"/>
              <a:t>('emails');</a:t>
            </a:r>
          </a:p>
          <a:p>
            <a:endParaRPr lang="en-US" dirty="0"/>
          </a:p>
          <a:p>
            <a:r>
              <a:rPr lang="en-US" dirty="0"/>
              <a:t>CREATE EXTENSION IF NOT EXISTS bloom;</a:t>
            </a:r>
          </a:p>
          <a:p>
            <a:endParaRPr lang="en-US" dirty="0"/>
          </a:p>
          <a:p>
            <a:r>
              <a:rPr lang="en-US" dirty="0"/>
              <a:t>-- Default length is 80 bits</a:t>
            </a:r>
          </a:p>
          <a:p>
            <a:r>
              <a:rPr lang="en-US" dirty="0"/>
              <a:t>-- # of bits per entry is 2</a:t>
            </a:r>
          </a:p>
          <a:p>
            <a:r>
              <a:rPr lang="en-US" dirty="0"/>
              <a:t>CREATE INDEX </a:t>
            </a:r>
            <a:r>
              <a:rPr lang="en-US" dirty="0" err="1"/>
              <a:t>idx_emails_bloom</a:t>
            </a:r>
            <a:r>
              <a:rPr lang="en-US" dirty="0"/>
              <a:t> ON emails USING bloom (email);</a:t>
            </a:r>
          </a:p>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a:t>
            </a:fld>
            <a:endParaRPr lang="en-US" dirty="0"/>
          </a:p>
        </p:txBody>
      </p:sp>
    </p:spTree>
    <p:extLst>
      <p:ext uri="{BB962C8B-B14F-4D97-AF65-F5344CB8AC3E}">
        <p14:creationId xmlns:p14="http://schemas.microsoft.com/office/powerpoint/2010/main" val="418944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6003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8CB3-A54D-2F73-BACD-5FAC4A386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3ED59-E105-9669-45AE-01E0D47CD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CB7DA-75D9-771E-1EC3-905C100C8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DAB712-75CC-C19E-F2A3-A2DAB66EA02A}"/>
              </a:ext>
            </a:extLst>
          </p:cNvPr>
          <p:cNvSpPr>
            <a:spLocks noGrp="1"/>
          </p:cNvSpPr>
          <p:nvPr>
            <p:ph type="sldNum" sz="quarter" idx="5"/>
          </p:nvPr>
        </p:nvSpPr>
        <p:spPr/>
        <p:txBody>
          <a:bodyPr/>
          <a:lstStyle/>
          <a:p>
            <a:fld id="{EEBB2FDE-2E55-4B3D-B7EA-09D0CC108070}" type="slidenum">
              <a:rPr lang="en-US" smtClean="0"/>
              <a:t>9</a:t>
            </a:fld>
            <a:endParaRPr lang="en-US" dirty="0"/>
          </a:p>
        </p:txBody>
      </p:sp>
    </p:spTree>
    <p:extLst>
      <p:ext uri="{BB962C8B-B14F-4D97-AF65-F5344CB8AC3E}">
        <p14:creationId xmlns:p14="http://schemas.microsoft.com/office/powerpoint/2010/main" val="296145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DBMS to quickly find data. Alternative is a sequential scan.</a:t>
            </a:r>
          </a:p>
          <a:p>
            <a:r>
              <a:rPr lang="en-US" dirty="0"/>
              <a:t>+OLTP or transactional workloads, almost always need some form of index.</a:t>
            </a:r>
          </a:p>
          <a:p>
            <a:r>
              <a:rPr lang="en-US" dirty="0"/>
              <a:t>The DBMS ensures that the contents of the table and the index/filters are logically synchronized.</a:t>
            </a:r>
          </a:p>
          <a:p>
            <a:endParaRPr lang="en-US" dirty="0"/>
          </a:p>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15</a:t>
            </a:fld>
            <a:endParaRPr lang="en-US" dirty="0"/>
          </a:p>
        </p:txBody>
      </p:sp>
    </p:spTree>
    <p:extLst>
      <p:ext uri="{BB962C8B-B14F-4D97-AF65-F5344CB8AC3E}">
        <p14:creationId xmlns:p14="http://schemas.microsoft.com/office/powerpoint/2010/main" val="217588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with degree or order 4</a:t>
            </a:r>
          </a:p>
          <a:p>
            <a:r>
              <a:rPr lang="en-US" dirty="0"/>
              <a:t>+Only inner node is also the root node</a:t>
            </a:r>
          </a:p>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16</a:t>
            </a:fld>
            <a:endParaRPr lang="en-US" dirty="0"/>
          </a:p>
        </p:txBody>
      </p:sp>
    </p:spTree>
    <p:extLst>
      <p:ext uri="{BB962C8B-B14F-4D97-AF65-F5344CB8AC3E}">
        <p14:creationId xmlns:p14="http://schemas.microsoft.com/office/powerpoint/2010/main" val="378319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high-level example of what a Skip List is.</a:t>
            </a:r>
          </a:p>
          <a:p>
            <a:r>
              <a:rPr lang="en-US" dirty="0"/>
              <a:t>Multiple levels of linked list where the upper levels allow you to skip across your linked list.</a:t>
            </a:r>
          </a:p>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17</a:t>
            </a:fld>
            <a:endParaRPr lang="en-US" dirty="0"/>
          </a:p>
        </p:txBody>
      </p:sp>
    </p:spTree>
    <p:extLst>
      <p:ext uri="{BB962C8B-B14F-4D97-AF65-F5344CB8AC3E}">
        <p14:creationId xmlns:p14="http://schemas.microsoft.com/office/powerpoint/2010/main" val="1735774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b.cs.cmu.edu/"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grpSp>
        <p:nvGrpSpPr>
          <p:cNvPr id="3" name="CMU LOGO" hidden="1">
            <a:extLst>
              <a:ext uri="{FF2B5EF4-FFF2-40B4-BE49-F238E27FC236}">
                <a16:creationId xmlns:a16="http://schemas.microsoft.com/office/drawing/2014/main" id="{A6279927-EE9F-8A29-2CCB-28AAACD5E8C1}"/>
              </a:ext>
            </a:extLst>
          </p:cNvPr>
          <p:cNvGrpSpPr/>
          <p:nvPr/>
        </p:nvGrpSpPr>
        <p:grpSpPr>
          <a:xfrm>
            <a:off x="325636" y="471153"/>
            <a:ext cx="914400" cy="548640"/>
            <a:chOff x="325636" y="760714"/>
            <a:chExt cx="914400" cy="548640"/>
          </a:xfrm>
        </p:grpSpPr>
        <p:sp>
          <p:nvSpPr>
            <p:cNvPr id="23" name="Rectangle: Rounded Corners 22">
              <a:extLst>
                <a:ext uri="{FF2B5EF4-FFF2-40B4-BE49-F238E27FC236}">
                  <a16:creationId xmlns:a16="http://schemas.microsoft.com/office/drawing/2014/main" id="{AEBE596A-5B25-6A4A-3895-76D6B8649774}"/>
                </a:ext>
              </a:extLst>
            </p:cNvPr>
            <p:cNvSpPr/>
            <p:nvPr/>
          </p:nvSpPr>
          <p:spPr>
            <a:xfrm>
              <a:off x="325636" y="760714"/>
              <a:ext cx="914400" cy="5486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34" name="Graphic 33">
              <a:hlinkClick r:id="rId2"/>
              <a:extLst>
                <a:ext uri="{FF2B5EF4-FFF2-40B4-BE49-F238E27FC236}">
                  <a16:creationId xmlns:a16="http://schemas.microsoft.com/office/drawing/2014/main" id="{42BCC96F-C450-CF5C-629F-09937B0D1D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7076" y="797240"/>
              <a:ext cx="731520" cy="475588"/>
            </a:xfrm>
            <a:prstGeom prst="rect">
              <a:avLst/>
            </a:prstGeom>
          </p:spPr>
        </p:pic>
      </p:grpSp>
      <p:pic>
        <p:nvPicPr>
          <p:cNvPr id="12" name="Graphic 11">
            <a:extLst>
              <a:ext uri="{FF2B5EF4-FFF2-40B4-BE49-F238E27FC236}">
                <a16:creationId xmlns:a16="http://schemas.microsoft.com/office/drawing/2014/main" id="{2852B086-E288-CBD2-C5C5-DFEC76D96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922" y="240601"/>
            <a:ext cx="3291840" cy="291552"/>
          </a:xfrm>
          <a:prstGeom prst="rect">
            <a:avLst/>
          </a:prstGeom>
        </p:spPr>
      </p:pic>
      <p:sp>
        <p:nvSpPr>
          <p:cNvPr id="4" name="Title 1">
            <a:extLst>
              <a:ext uri="{FF2B5EF4-FFF2-40B4-BE49-F238E27FC236}">
                <a16:creationId xmlns:a16="http://schemas.microsoft.com/office/drawing/2014/main" id="{B3D0993A-BF60-CE79-0F1C-786FEAAE2891}"/>
              </a:ext>
            </a:extLst>
          </p:cNvPr>
          <p:cNvSpPr txBox="1">
            <a:spLocks/>
          </p:cNvSpPr>
          <p:nvPr/>
        </p:nvSpPr>
        <p:spPr>
          <a:xfrm>
            <a:off x="0" y="1790327"/>
            <a:ext cx="9144000" cy="1470025"/>
          </a:xfrm>
          <a:prstGeom prst="rect">
            <a:avLst/>
          </a:prstGeom>
          <a:solidFill>
            <a:srgbClr val="4B9CD3"/>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0" dirty="0">
              <a:solidFill>
                <a:schemeClr val="bg1"/>
              </a:solidFill>
              <a:effectLst/>
              <a:latin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0" dirty="0">
                <a:solidFill>
                  <a:schemeClr val="bg1"/>
                </a:solidFill>
                <a:effectLst/>
                <a:latin typeface="+mj-lt"/>
              </a:rPr>
              <a:t>COMP 421: Files &amp; Databases</a:t>
            </a:r>
            <a:endParaRPr lang="en-US" sz="4400" dirty="0">
              <a:solidFill>
                <a:schemeClr val="bg1"/>
              </a:solidFill>
              <a:effectLst/>
              <a:latin typeface="+mj-lt"/>
            </a:endParaRPr>
          </a:p>
        </p:txBody>
      </p:sp>
      <p:sp>
        <p:nvSpPr>
          <p:cNvPr id="13" name="Text Placeholder 12">
            <a:extLst>
              <a:ext uri="{FF2B5EF4-FFF2-40B4-BE49-F238E27FC236}">
                <a16:creationId xmlns:a16="http://schemas.microsoft.com/office/drawing/2014/main" id="{EACDE41B-5E08-2993-AFF2-8F1706E56124}"/>
              </a:ext>
            </a:extLst>
          </p:cNvPr>
          <p:cNvSpPr>
            <a:spLocks noGrp="1"/>
          </p:cNvSpPr>
          <p:nvPr>
            <p:ph type="body" sz="quarter" idx="10" hasCustomPrompt="1"/>
          </p:nvPr>
        </p:nvSpPr>
        <p:spPr>
          <a:xfrm>
            <a:off x="1676400" y="3260725"/>
            <a:ext cx="6019800" cy="1063625"/>
          </a:xfrm>
          <a:prstGeom prst="rect">
            <a:avLst/>
          </a:prstGeom>
        </p:spPr>
        <p:txBody>
          <a:bodyPr/>
          <a:lstStyle>
            <a:lvl1pPr marL="0" indent="0" algn="ctr">
              <a:buNone/>
              <a:defRPr>
                <a:solidFill>
                  <a:schemeClr val="bg1">
                    <a:lumMod val="65000"/>
                  </a:schemeClr>
                </a:solidFill>
              </a:defRPr>
            </a:lvl1pPr>
          </a:lstStyle>
          <a:p>
            <a:pPr lvl="0"/>
            <a:r>
              <a:rPr lang="en-US" dirty="0"/>
              <a:t>Lecture Name!</a:t>
            </a:r>
          </a:p>
        </p:txBody>
      </p:sp>
    </p:spTree>
    <p:extLst>
      <p:ext uri="{BB962C8B-B14F-4D97-AF65-F5344CB8AC3E}">
        <p14:creationId xmlns:p14="http://schemas.microsoft.com/office/powerpoint/2010/main" val="34099459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57200" y="971550"/>
            <a:ext cx="475488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4A738A1-3F8B-F678-C69C-FFB31A0D00D6}"/>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0410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73880" y="971550"/>
            <a:ext cx="4389120" cy="3657600"/>
          </a:xfr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A6CF122-5223-8FC2-39AE-F66176D1195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75073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4" name="Slide Number Placeholder 5">
            <a:extLst>
              <a:ext uri="{FF2B5EF4-FFF2-40B4-BE49-F238E27FC236}">
                <a16:creationId xmlns:a16="http://schemas.microsoft.com/office/drawing/2014/main" id="{AA415270-53F7-23E6-805D-9160C949F8D9}"/>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167185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707E67-347D-98D8-549D-5A3070895572}"/>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62088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050"/>
            <a:ext cx="9144000" cy="689371"/>
          </a:xfrm>
        </p:spPr>
        <p:txBody>
          <a:bodyPr lIns="0" rIns="0"/>
          <a:lstStyle/>
          <a:p>
            <a:r>
              <a:rPr lang="en-US" dirty="0"/>
              <a:t>Click To Edit Master Title Style</a:t>
            </a:r>
          </a:p>
        </p:txBody>
      </p:sp>
      <p:sp>
        <p:nvSpPr>
          <p:cNvPr id="3" name="Content Placeholder 2"/>
          <p:cNvSpPr>
            <a:spLocks noGrp="1"/>
          </p:cNvSpPr>
          <p:nvPr>
            <p:ph idx="1"/>
          </p:nvPr>
        </p:nvSpPr>
        <p:spPr>
          <a:xfrm>
            <a:off x="1371600" y="971550"/>
            <a:ext cx="640080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625DEA1-F8C4-6E87-1A5B-8EC9E0A200B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1955445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Why Choose Unc For A Graduate Degree In Computer Science - Unc Chapel Hill (1287x369), Png Download">
            <a:extLst>
              <a:ext uri="{FF2B5EF4-FFF2-40B4-BE49-F238E27FC236}">
                <a16:creationId xmlns:a16="http://schemas.microsoft.com/office/drawing/2014/main" id="{88E8CE7D-D053-708D-6190-70AECFF14D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24421"/>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050"/>
            <a:ext cx="9144000" cy="689371"/>
          </a:xfrm>
          <a:prstGeom prst="rect">
            <a:avLst/>
          </a:prstGeom>
          <a:solidFill>
            <a:srgbClr val="4C9DD2"/>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371600" y="971550"/>
            <a:ext cx="6400800" cy="3657600"/>
          </a:xfrm>
          <a:prstGeom prst="rect">
            <a:avLst/>
          </a:prstGeom>
        </p:spPr>
        <p:txBody>
          <a:bodyPr vert="horz" lIns="91440" tIns="45720" rIns="91440" bIns="45720" rtlCol="0">
            <a:noAutofit/>
          </a:bodyPr>
          <a:lstStyle/>
          <a:p>
            <a:pPr lvl="0">
              <a:lnSpc>
                <a:spcPct val="90000"/>
              </a:lnSpc>
            </a:pPr>
            <a:r>
              <a:rPr lang="en-US" dirty="0"/>
              <a:t>Click to edit Master text styles</a:t>
            </a:r>
          </a:p>
          <a:p>
            <a:pPr lvl="1">
              <a:lnSpc>
                <a:spcPct val="90000"/>
              </a:lnSpc>
            </a:pPr>
            <a:r>
              <a:rPr lang="en-US" dirty="0"/>
              <a:t>Second level</a:t>
            </a:r>
          </a:p>
        </p:txBody>
      </p:sp>
      <p:pic>
        <p:nvPicPr>
          <p:cNvPr id="7" name="Picture 2" descr="Why Choose Unc For A Graduate Degree In Computer Science - Unc Chapel Hill (1287x369), Png Download">
            <a:extLst>
              <a:ext uri="{FF2B5EF4-FFF2-40B4-BE49-F238E27FC236}">
                <a16:creationId xmlns:a16="http://schemas.microsoft.com/office/drawing/2014/main" id="{90BB534A-2FFF-458A-936D-5FA907B174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F184061F-78F2-C458-0FBD-F39CC26BA257}"/>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1082477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6" r:id="rId5"/>
  </p:sldLayoutIdLst>
  <p:hf hdr="0" ftr="0" dt="0"/>
  <p:txStyles>
    <p:titleStyle>
      <a:lvl1pPr algn="ctr" defTabSz="914400" rtl="0" eaLnBrk="1" latinLnBrk="0" hangingPunct="1">
        <a:spcBef>
          <a:spcPct val="0"/>
        </a:spcBef>
        <a:buNone/>
        <a:defRPr sz="3200" b="1" kern="1200" spc="0">
          <a:solidFill>
            <a:schemeClr val="bg1"/>
          </a:solidFill>
          <a:latin typeface="+mj-lt"/>
          <a:ea typeface="Open Sans" pitchFamily="34" charset="0"/>
          <a:cs typeface="Open Sans" pitchFamily="34" charset="0"/>
        </a:defRPr>
      </a:lvl1pPr>
    </p:titleStyle>
    <p:body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solidFill>
          <a:latin typeface="+mn-lt"/>
          <a:ea typeface="+mn-ea"/>
          <a:cs typeface="+mn-cs"/>
        </a:defRPr>
      </a:lvl1pPr>
      <a:lvl2pPr marL="342900" indent="-342900" algn="l" defTabSz="914400" rtl="0" eaLnBrk="1" latinLnBrk="0" hangingPunct="1">
        <a:spcBef>
          <a:spcPts val="0"/>
        </a:spcBef>
        <a:buFont typeface="Times New Roman" pitchFamily="18" charset="0"/>
        <a:buChar char="→"/>
        <a:defRPr lang="en-US" sz="2000" kern="1200" dirty="0" smtClean="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uckoo_filter" TargetMode="External"/><Relationship Id="rId7" Type="http://schemas.openxmlformats.org/officeDocument/2006/relationships/image" Target="../media/image17.png"/><Relationship Id="rId2" Type="http://schemas.openxmlformats.org/officeDocument/2006/relationships/hyperlink" Target="https://en.wikipedia.org/wiki/Counting_Bloom_filter" TargetMode="External"/><Relationship Id="rId1" Type="http://schemas.openxmlformats.org/officeDocument/2006/relationships/slideLayout" Target="../slideLayouts/slideLayout6.xml"/><Relationship Id="rId6" Type="http://schemas.openxmlformats.org/officeDocument/2006/relationships/hyperlink" Target="https://redis.io/docs/latest/develop/data-types/probabilistic/cuckoo-filter/" TargetMode="External"/><Relationship Id="rId5" Type="http://schemas.openxmlformats.org/officeDocument/2006/relationships/hyperlink" Target="https://github.com/efficient/SuRF" TargetMode="External"/><Relationship Id="rId4" Type="http://schemas.openxmlformats.org/officeDocument/2006/relationships/hyperlink" Target="https://en.wikipedia.org/wiki/Fingerprint_(computi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hyperlink" Target="http://dl.acm.org/citation.cfm?id=78977" TargetMode="Externa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svg"/><Relationship Id="rId3" Type="http://schemas.openxmlformats.org/officeDocument/2006/relationships/hyperlink" Target="https://en.wikipedia.org/wiki/Inverted_index" TargetMode="External"/><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4.xml"/><Relationship Id="rId16" Type="http://schemas.openxmlformats.org/officeDocument/2006/relationships/image" Target="../media/image65.svg"/><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hyperlink" Target="https://en.wikipedia.org/wiki/Concordance_(publishing)" TargetMode="External"/><Relationship Id="rId9" Type="http://schemas.openxmlformats.org/officeDocument/2006/relationships/image" Target="../media/image58.png"/><Relationship Id="rId14" Type="http://schemas.openxmlformats.org/officeDocument/2006/relationships/image" Target="../media/image63.svg"/></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lucene-inside-out-dealing-with-integer-encoding-and-compression-fe28f9dd265d" TargetMode="External"/><Relationship Id="rId2" Type="http://schemas.openxmlformats.org/officeDocument/2006/relationships/hyperlink" Target="http://en.wikipedia.org/wiki/Finite_state_transduc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postgresql.org/docs/current/gin-intr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8.svg"/><Relationship Id="rId17" Type="http://schemas.openxmlformats.org/officeDocument/2006/relationships/image" Target="../media/image83.sv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sv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80.svg"/></Relationships>
</file>

<file path=ppt/slides/_rels/slide42.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hyperlink" Target="https://skyzh.github.io/write-you-a-vector-db/cpp-05-ivfflat.html" TargetMode="External"/><Relationship Id="rId1" Type="http://schemas.openxmlformats.org/officeDocument/2006/relationships/slideLayout" Target="../slideLayouts/slideLayout2.xml"/><Relationship Id="rId6" Type="http://schemas.openxmlformats.org/officeDocument/2006/relationships/image" Target="../media/image87.svg"/><Relationship Id="rId11" Type="http://schemas.openxmlformats.org/officeDocument/2006/relationships/image" Target="../media/image91.svg"/><Relationship Id="rId5" Type="http://schemas.openxmlformats.org/officeDocument/2006/relationships/image" Target="../media/image86.png"/><Relationship Id="rId10" Type="http://schemas.openxmlformats.org/officeDocument/2006/relationships/image" Target="../media/image90.png"/><Relationship Id="rId4" Type="http://schemas.openxmlformats.org/officeDocument/2006/relationships/image" Target="../media/image85.svg"/><Relationship Id="rId9" Type="http://schemas.openxmlformats.org/officeDocument/2006/relationships/hyperlink" Target="https://skyzh.github.io/write-you-a-vector-db"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hyperlink" Target="https://faiss.ai/" TargetMode="External"/><Relationship Id="rId7" Type="http://schemas.openxmlformats.org/officeDocument/2006/relationships/image" Target="../media/image93.svg"/><Relationship Id="rId2" Type="http://schemas.openxmlformats.org/officeDocument/2006/relationships/hyperlink" Target="https://en.wikipedia.org/wiki/Hierarchical_navigable_small_world" TargetMode="Externa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hyperlink" Target="https://skyzh.github.io/write-you-a-vector-db" TargetMode="External"/><Relationship Id="rId4" Type="http://schemas.openxmlformats.org/officeDocument/2006/relationships/hyperlink" Target="https://github.com/nmslib/hnswlib" TargetMode="External"/><Relationship Id="rId9" Type="http://schemas.openxmlformats.org/officeDocument/2006/relationships/image" Target="../media/image95.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wangziqi2016/index-microbench" TargetMode="Externa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hur.st/bloomfilte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DC96E7-9F05-2969-F25D-D1574F014B20}"/>
              </a:ext>
            </a:extLst>
          </p:cNvPr>
          <p:cNvSpPr>
            <a:spLocks noGrp="1"/>
          </p:cNvSpPr>
          <p:nvPr>
            <p:ph type="body" sz="quarter" idx="10"/>
          </p:nvPr>
        </p:nvSpPr>
        <p:spPr>
          <a:xfrm>
            <a:off x="1143000" y="3257550"/>
            <a:ext cx="6858000" cy="1063625"/>
          </a:xfrm>
        </p:spPr>
        <p:txBody>
          <a:bodyPr/>
          <a:lstStyle/>
          <a:p>
            <a:r>
              <a:rPr lang="en-US" dirty="0"/>
              <a:t>Lecture 10: It's Data Structure Week! </a:t>
            </a:r>
          </a:p>
          <a:p>
            <a:r>
              <a:rPr lang="en-US" dirty="0"/>
              <a:t>(Or, what Ben did at his conference)</a:t>
            </a:r>
          </a:p>
        </p:txBody>
      </p:sp>
      <p:sp>
        <p:nvSpPr>
          <p:cNvPr id="4" name="Slide Number Placeholder 3">
            <a:extLst>
              <a:ext uri="{FF2B5EF4-FFF2-40B4-BE49-F238E27FC236}">
                <a16:creationId xmlns:a16="http://schemas.microsoft.com/office/drawing/2014/main" id="{FEAA809E-36E2-9300-F44A-FF6BB66BBBA2}"/>
              </a:ext>
            </a:extLst>
          </p:cNvPr>
          <p:cNvSpPr>
            <a:spLocks noGrp="1"/>
          </p:cNvSpPr>
          <p:nvPr>
            <p:ph type="sldNum" sz="quarter" idx="4294967295"/>
          </p:nvPr>
        </p:nvSpPr>
        <p:spPr>
          <a:xfrm>
            <a:off x="8758238" y="30163"/>
            <a:ext cx="385762" cy="255587"/>
          </a:xfrm>
          <a:prstGeom prst="rect">
            <a:avLst/>
          </a:prstGeom>
        </p:spPr>
        <p:txBody>
          <a:bodyPr/>
          <a:lstStyle/>
          <a:p>
            <a:fld id="{97DD1AB5-42BA-4E8A-BFEE-435884E16AAB}" type="slidenum">
              <a:rPr lang="en-US" smtClean="0"/>
              <a:pPr/>
              <a:t>1</a:t>
            </a:fld>
            <a:endParaRPr lang="en-US" dirty="0"/>
          </a:p>
        </p:txBody>
      </p:sp>
    </p:spTree>
    <p:extLst>
      <p:ext uri="{BB962C8B-B14F-4D97-AF65-F5344CB8AC3E}">
        <p14:creationId xmlns:p14="http://schemas.microsoft.com/office/powerpoint/2010/main" val="421972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082C-3F82-817B-433F-711C18EDA42F}"/>
              </a:ext>
            </a:extLst>
          </p:cNvPr>
          <p:cNvSpPr>
            <a:spLocks noGrp="1"/>
          </p:cNvSpPr>
          <p:nvPr>
            <p:ph type="title"/>
          </p:nvPr>
        </p:nvSpPr>
        <p:spPr/>
        <p:txBody>
          <a:bodyPr/>
          <a:lstStyle/>
          <a:p>
            <a:r>
              <a:rPr lang="en-US" dirty="0"/>
              <a:t>Bloom Filter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9E5F8A-35EF-4E01-2F44-269A3CCBE4FF}"/>
                  </a:ext>
                </a:extLst>
              </p:cNvPr>
              <p:cNvSpPr>
                <a:spLocks noGrp="1"/>
              </p:cNvSpPr>
              <p:nvPr>
                <p:ph idx="1"/>
              </p:nvPr>
            </p:nvSpPr>
            <p:spPr>
              <a:xfrm>
                <a:off x="381000" y="723900"/>
                <a:ext cx="8610600" cy="4419600"/>
              </a:xfrm>
            </p:spPr>
            <p:txBody>
              <a:bodyPr/>
              <a:lstStyle/>
              <a:p>
                <a:r>
                  <a:rPr lang="en-US" sz="2200" dirty="0"/>
                  <a:t>Prob(false positive) = Prob(pick k probes, all are 1)</a:t>
                </a:r>
              </a:p>
              <a:p>
                <a:endParaRPr lang="en-US" sz="2200" dirty="0"/>
              </a:p>
              <a:p>
                <a:r>
                  <a:rPr lang="en-US" sz="2200" dirty="0"/>
                  <a:t>Prob(false positive) = Prob(all k probes are 1 after n keys)</a:t>
                </a:r>
              </a:p>
              <a:p>
                <a:r>
                  <a:rPr lang="en-US" sz="2200" dirty="0"/>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t> Prob(one probe is 1 after n keys)</a:t>
                </a:r>
                <a:r>
                  <a:rPr lang="en-US" sz="2200" baseline="30000" dirty="0"/>
                  <a:t>k</a:t>
                </a:r>
              </a:p>
              <a:p>
                <a:r>
                  <a:rPr lang="en-US" sz="2200" dirty="0"/>
                  <a:t>Easier: </a:t>
                </a:r>
              </a:p>
              <a:p>
                <a:r>
                  <a:rPr lang="en-US" sz="2200" dirty="0"/>
                  <a:t>	Prob(probe is 0 after 1 key)  </a:t>
                </a:r>
                <a14:m>
                  <m:oMath xmlns:m="http://schemas.openxmlformats.org/officeDocument/2006/math">
                    <m:r>
                      <a:rPr lang="en-US" sz="220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𝑚</m:t>
                                </m:r>
                              </m:den>
                            </m:f>
                          </m:e>
                        </m:d>
                      </m:e>
                      <m:sup>
                        <m:r>
                          <a:rPr lang="en-US" sz="2200" b="0" i="1" smtClean="0">
                            <a:latin typeface="Cambria Math" panose="02040503050406030204" pitchFamily="18" charset="0"/>
                          </a:rPr>
                          <m:t>𝑘</m:t>
                        </m:r>
                      </m:sup>
                    </m:sSup>
                  </m:oMath>
                </a14:m>
                <a:endParaRPr lang="en-US" sz="2200" b="0" dirty="0"/>
              </a:p>
              <a:p>
                <a:r>
                  <a:rPr lang="en-US" sz="2200" dirty="0"/>
                  <a:t>	Prob(probe is 0 after n keys) </a:t>
                </a:r>
                <a14:m>
                  <m:oMath xmlns:m="http://schemas.openxmlformats.org/officeDocument/2006/math">
                    <m:r>
                      <a:rPr lang="en-US" sz="2200" b="0" i="0" smtClean="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e>
                                </m:d>
                              </m:e>
                              <m:sup>
                                <m:r>
                                  <a:rPr lang="en-US" sz="2200" i="1">
                                    <a:latin typeface="Cambria Math" panose="02040503050406030204" pitchFamily="18" charset="0"/>
                                  </a:rPr>
                                  <m:t>𝑘</m:t>
                                </m:r>
                              </m:sup>
                            </m:sSup>
                            <m:r>
                              <m:rPr>
                                <m:nor/>
                              </m:rPr>
                              <a:rPr lang="en-US" sz="2200" dirty="0"/>
                              <m:t> </m:t>
                            </m:r>
                          </m:e>
                        </m:d>
                      </m:e>
                      <m:sup>
                        <m:r>
                          <a:rPr lang="en-US" sz="2200" b="0" i="1" smtClean="0">
                            <a:latin typeface="Cambria Math" panose="02040503050406030204" pitchFamily="18" charset="0"/>
                          </a:rPr>
                          <m:t>𝑛</m:t>
                        </m:r>
                      </m:sup>
                    </m:sSup>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e>
                        </m:d>
                      </m:e>
                      <m:sup>
                        <m:r>
                          <a:rPr lang="en-US" sz="2200" i="1">
                            <a:latin typeface="Cambria Math" panose="02040503050406030204" pitchFamily="18" charset="0"/>
                          </a:rPr>
                          <m:t>𝑘</m:t>
                        </m:r>
                        <m:r>
                          <a:rPr lang="en-US" sz="2200" b="0" i="1" smtClean="0">
                            <a:latin typeface="Cambria Math" panose="02040503050406030204" pitchFamily="18" charset="0"/>
                          </a:rPr>
                          <m:t>𝑛</m:t>
                        </m:r>
                      </m:sup>
                    </m:sSup>
                  </m:oMath>
                </a14:m>
                <a:endParaRPr lang="en-US" sz="2200" i="1" dirty="0">
                  <a:latin typeface="Cambria Math" panose="02040503050406030204" pitchFamily="18" charset="0"/>
                </a:endParaRPr>
              </a:p>
              <a:p>
                <a:r>
                  <a:rPr lang="en-US" sz="2200" dirty="0"/>
                  <a:t>			                       </a:t>
                </a:r>
                <a14:m>
                  <m:oMath xmlns:m="http://schemas.openxmlformats.org/officeDocument/2006/math">
                    <m:r>
                      <a:rPr lang="en-US" sz="2200" b="0" i="1" dirty="0" smtClean="0">
                        <a:latin typeface="Cambria Math" panose="02040503050406030204" pitchFamily="18" charset="0"/>
                      </a:rPr>
                      <m:t>=</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e>
                                </m:d>
                              </m:e>
                              <m:sup>
                                <m:r>
                                  <a:rPr lang="en-US" sz="2200" b="0" i="1" smtClean="0">
                                    <a:latin typeface="Cambria Math" panose="02040503050406030204" pitchFamily="18" charset="0"/>
                                  </a:rPr>
                                  <m:t>𝑚</m:t>
                                </m:r>
                              </m:sup>
                            </m:sSup>
                            <m:r>
                              <m:rPr>
                                <m:nor/>
                              </m:rPr>
                              <a:rPr lang="en-US" sz="2200" dirty="0"/>
                              <m:t> </m:t>
                            </m:r>
                          </m:e>
                        </m:d>
                      </m:e>
                      <m:sup>
                        <m:r>
                          <a:rPr lang="en-US" sz="2200" b="0" i="1" dirty="0" smtClean="0">
                            <a:latin typeface="Cambria Math" panose="02040503050406030204" pitchFamily="18" charset="0"/>
                          </a:rPr>
                          <m:t>𝑘</m:t>
                        </m:r>
                        <m:r>
                          <a:rPr lang="en-US" sz="2200" i="1">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𝑚</m:t>
                        </m:r>
                      </m:sup>
                    </m:sSup>
                  </m:oMath>
                </a14:m>
                <a:endParaRPr lang="en-US" sz="2200" dirty="0"/>
              </a:p>
              <a:p>
                <a:endParaRPr lang="en-US" sz="2200" dirty="0"/>
              </a:p>
            </p:txBody>
          </p:sp>
        </mc:Choice>
        <mc:Fallback xmlns="">
          <p:sp>
            <p:nvSpPr>
              <p:cNvPr id="3" name="Content Placeholder 2">
                <a:extLst>
                  <a:ext uri="{FF2B5EF4-FFF2-40B4-BE49-F238E27FC236}">
                    <a16:creationId xmlns:a16="http://schemas.microsoft.com/office/drawing/2014/main" id="{379E5F8A-35EF-4E01-2F44-269A3CCBE4FF}"/>
                  </a:ext>
                </a:extLst>
              </p:cNvPr>
              <p:cNvSpPr>
                <a:spLocks noGrp="1" noRot="1" noChangeAspect="1" noMove="1" noResize="1" noEditPoints="1" noAdjustHandles="1" noChangeArrowheads="1" noChangeShapeType="1" noTextEdit="1"/>
              </p:cNvSpPr>
              <p:nvPr>
                <p:ph idx="1"/>
              </p:nvPr>
            </p:nvSpPr>
            <p:spPr>
              <a:xfrm>
                <a:off x="381000" y="723900"/>
                <a:ext cx="8610600" cy="4419600"/>
              </a:xfrm>
              <a:blipFill>
                <a:blip r:embed="rId2"/>
                <a:stretch>
                  <a:fillRect l="-885" t="-20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0A1BDC-CF28-E10F-F500-31E5360A2383}"/>
              </a:ext>
            </a:extLst>
          </p:cNvPr>
          <p:cNvSpPr>
            <a:spLocks noGrp="1"/>
          </p:cNvSpPr>
          <p:nvPr>
            <p:ph type="sldNum" sz="quarter" idx="4"/>
          </p:nvPr>
        </p:nvSpPr>
        <p:spPr/>
        <p:txBody>
          <a:bodyPr/>
          <a:lstStyle/>
          <a:p>
            <a:fld id="{97DD1AB5-42BA-4E8A-BFEE-435884E16AAB}" type="slidenum">
              <a:rPr lang="en-US" smtClean="0"/>
              <a:pPr/>
              <a:t>10</a:t>
            </a:fld>
            <a:endParaRPr lang="en-US" dirty="0"/>
          </a:p>
        </p:txBody>
      </p:sp>
    </p:spTree>
    <p:extLst>
      <p:ext uri="{BB962C8B-B14F-4D97-AF65-F5344CB8AC3E}">
        <p14:creationId xmlns:p14="http://schemas.microsoft.com/office/powerpoint/2010/main" val="23543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E9D3-068D-6BAA-0978-459C87572460}"/>
              </a:ext>
            </a:extLst>
          </p:cNvPr>
          <p:cNvSpPr>
            <a:spLocks noGrp="1"/>
          </p:cNvSpPr>
          <p:nvPr>
            <p:ph type="title"/>
          </p:nvPr>
        </p:nvSpPr>
        <p:spPr/>
        <p:txBody>
          <a:bodyPr/>
          <a:lstStyle/>
          <a:p>
            <a:r>
              <a:rPr lang="en-US" dirty="0"/>
              <a:t>Bloom Filter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1781E6-5190-A03B-D727-621FA27AFC07}"/>
                  </a:ext>
                </a:extLst>
              </p:cNvPr>
              <p:cNvSpPr>
                <a:spLocks noGrp="1"/>
              </p:cNvSpPr>
              <p:nvPr>
                <p:ph idx="1"/>
              </p:nvPr>
            </p:nvSpPr>
            <p:spPr>
              <a:xfrm>
                <a:off x="533400" y="721329"/>
                <a:ext cx="8458200" cy="4289824"/>
              </a:xfrm>
            </p:spPr>
            <p:txBody>
              <a:bodyPr/>
              <a:lstStyle/>
              <a:p>
                <a:r>
                  <a:rPr lang="en-US" sz="2400" dirty="0"/>
                  <a:t>Prob(probe is 0 after n keys)</a:t>
                </a:r>
                <a14:m>
                  <m:oMath xmlns:m="http://schemas.openxmlformats.org/officeDocument/2006/math">
                    <m:r>
                      <a:rPr lang="en-US" sz="2400" b="0" i="1" dirty="0" smtClean="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𝑚</m:t>
                                        </m:r>
                                      </m:den>
                                    </m:f>
                                  </m:e>
                                </m:d>
                              </m:e>
                              <m:sup>
                                <m:r>
                                  <a:rPr lang="en-US" sz="2400" b="0" i="1" smtClean="0">
                                    <a:latin typeface="Cambria Math" panose="02040503050406030204" pitchFamily="18" charset="0"/>
                                  </a:rPr>
                                  <m:t>𝑚</m:t>
                                </m:r>
                              </m:sup>
                            </m:sSup>
                            <m:r>
                              <m:rPr>
                                <m:nor/>
                              </m:rPr>
                              <a:rPr lang="en-US" sz="2400" dirty="0"/>
                              <m:t> </m:t>
                            </m:r>
                          </m:e>
                        </m:d>
                      </m:e>
                      <m:sup>
                        <m:r>
                          <a:rPr lang="en-US" sz="2400" b="0" i="1" dirty="0" smtClean="0">
                            <a:latin typeface="Cambria Math" panose="02040503050406030204" pitchFamily="18" charset="0"/>
                          </a:rPr>
                          <m:t>𝑘</m:t>
                        </m:r>
                        <m:r>
                          <a:rPr lang="en-US" sz="2400" i="1">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sup>
                    </m:sSup>
                  </m:oMath>
                </a14:m>
                <a:endParaRPr lang="en-US" sz="2400" b="0" i="1" dirty="0">
                  <a:latin typeface="Cambria Math" panose="02040503050406030204" pitchFamily="18" charset="0"/>
                </a:endParaRPr>
              </a:p>
              <a:p>
                <a:r>
                  <a:rPr lang="en-US" sz="2400" b="0" dirty="0"/>
                  <a:t>	</a:t>
                </a:r>
                <a14:m>
                  <m:oMath xmlns:m="http://schemas.openxmlformats.org/officeDocument/2006/math">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lim</m:t>
                        </m:r>
                      </m:e>
                      <m:lim>
                        <m:r>
                          <a:rPr lang="en-US" sz="2400" b="0" i="1" smtClean="0">
                            <a:latin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lim>
                    </m:limLow>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𝑚</m:t>
                                </m:r>
                              </m:den>
                            </m:f>
                          </m:e>
                        </m:d>
                      </m:e>
                      <m:sup>
                        <m:r>
                          <a:rPr lang="en-US" sz="2400" i="1">
                            <a:latin typeface="Cambria Math" panose="02040503050406030204" pitchFamily="18" charset="0"/>
                          </a:rPr>
                          <m:t>𝑚</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𝑒</m:t>
                        </m:r>
                      </m:den>
                    </m:f>
                  </m:oMath>
                </a14:m>
                <a:r>
                  <a:rPr lang="en-US" sz="2400" dirty="0"/>
                  <a:t>  </a:t>
                </a:r>
              </a:p>
              <a:p>
                <a:r>
                  <a:rPr lang="en-US" sz="2400" dirty="0"/>
                  <a:t>Prob(probe is 0 after n keys)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sup>
                    </m:sSup>
                  </m:oMath>
                </a14:m>
                <a:r>
                  <a:rPr lang="en-US" sz="2400" dirty="0"/>
                  <a:t> for large m</a:t>
                </a:r>
              </a:p>
              <a:p>
                <a:r>
                  <a:rPr lang="en-US" sz="2400" dirty="0"/>
                  <a:t>Prob(Probe is 1 after n keys)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d>
                      <m:dPr>
                        <m:ctrlPr>
                          <a:rPr lang="en-US" sz="240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1−</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𝑒</m:t>
                            </m:r>
                          </m:e>
                          <m:sup>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𝑘𝑛</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𝑚</m:t>
                            </m:r>
                          </m:sup>
                        </m:sSup>
                      </m:e>
                    </m:d>
                    <m:r>
                      <m:rPr>
                        <m:nor/>
                      </m:rPr>
                      <a:rPr lang="en-US" sz="2400" dirty="0"/>
                      <m:t> </m:t>
                    </m:r>
                    <m:r>
                      <m:rPr>
                        <m:nor/>
                      </m:rPr>
                      <a:rPr lang="en-US" sz="2400" dirty="0"/>
                      <m:t>for</m:t>
                    </m:r>
                    <m:r>
                      <m:rPr>
                        <m:nor/>
                      </m:rPr>
                      <a:rPr lang="en-US" sz="2400" dirty="0"/>
                      <m:t> </m:t>
                    </m:r>
                    <m:r>
                      <m:rPr>
                        <m:nor/>
                      </m:rPr>
                      <a:rPr lang="en-US" sz="2400" dirty="0"/>
                      <m:t>large</m:t>
                    </m:r>
                    <m:r>
                      <m:rPr>
                        <m:nor/>
                      </m:rPr>
                      <a:rPr lang="en-US" sz="2400" dirty="0"/>
                      <m:t> </m:t>
                    </m:r>
                    <m:r>
                      <m:rPr>
                        <m:nor/>
                      </m:rPr>
                      <a:rPr lang="en-US" sz="2400" dirty="0"/>
                      <m:t>m</m:t>
                    </m:r>
                  </m:oMath>
                </a14:m>
                <a:endParaRPr lang="en-US" sz="2400" dirty="0"/>
              </a:p>
              <a:p>
                <a:r>
                  <a:rPr lang="en-US" sz="2400" dirty="0"/>
                  <a:t>Prob(All k probes are 1 after n keys)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d>
                          <m:dPr>
                            <m:ctrlPr>
                              <a:rPr lang="en-US" sz="240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1−</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𝑒</m:t>
                                </m:r>
                              </m:e>
                              <m:sup>
                                <m:r>
                                  <a:rPr lang="en-US" sz="2400" b="0" i="1" dirty="0" smtClean="0">
                                    <a:latin typeface="Cambria Math" panose="02040503050406030204" pitchFamily="18" charset="0"/>
                                    <a:ea typeface="Cambria Math" panose="02040503050406030204" pitchFamily="18" charset="0"/>
                                  </a:rPr>
                                  <m:t>−</m:t>
                                </m:r>
                                <m:f>
                                  <m:fPr>
                                    <m:ctrlPr>
                                      <a:rPr lang="en-US" sz="2400" b="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𝑘𝑛</m:t>
                                    </m:r>
                                  </m:num>
                                  <m:den>
                                    <m:r>
                                      <a:rPr lang="en-US" sz="2400" b="0" i="1" dirty="0" smtClean="0">
                                        <a:latin typeface="Cambria Math" panose="02040503050406030204" pitchFamily="18" charset="0"/>
                                        <a:ea typeface="Cambria Math" panose="02040503050406030204" pitchFamily="18" charset="0"/>
                                      </a:rPr>
                                      <m:t>𝑚</m:t>
                                    </m:r>
                                  </m:den>
                                </m:f>
                              </m:sup>
                            </m:sSup>
                          </m:e>
                        </m:d>
                      </m:e>
                      <m:sup>
                        <m:r>
                          <a:rPr lang="en-US" sz="2400" b="0" i="1" dirty="0" smtClean="0">
                            <a:latin typeface="Cambria Math" panose="02040503050406030204" pitchFamily="18" charset="0"/>
                            <a:ea typeface="Cambria Math" panose="02040503050406030204" pitchFamily="18" charset="0"/>
                          </a:rPr>
                          <m:t>𝑘</m:t>
                        </m:r>
                      </m:sup>
                    </m:sSup>
                    <m:r>
                      <m:rPr>
                        <m:nor/>
                      </m:rPr>
                      <a:rPr lang="en-US" sz="2400" dirty="0"/>
                      <m:t> </m:t>
                    </m:r>
                    <m:r>
                      <m:rPr>
                        <m:nor/>
                      </m:rPr>
                      <a:rPr lang="en-US" sz="2400" dirty="0"/>
                      <m:t>for</m:t>
                    </m:r>
                    <m:r>
                      <m:rPr>
                        <m:nor/>
                      </m:rPr>
                      <a:rPr lang="en-US" sz="2400" dirty="0"/>
                      <m:t> </m:t>
                    </m:r>
                    <m:r>
                      <m:rPr>
                        <m:nor/>
                      </m:rPr>
                      <a:rPr lang="en-US" sz="2400" dirty="0"/>
                      <m:t>large</m:t>
                    </m:r>
                    <m:r>
                      <m:rPr>
                        <m:nor/>
                      </m:rPr>
                      <a:rPr lang="en-US" sz="2400" dirty="0"/>
                      <m:t> </m:t>
                    </m:r>
                    <m:r>
                      <m:rPr>
                        <m:nor/>
                      </m:rPr>
                      <a:rPr lang="en-US" sz="2400" dirty="0"/>
                      <m:t>m</m:t>
                    </m:r>
                  </m:oMath>
                </a14:m>
                <a:endParaRPr lang="en-US" sz="2400" dirty="0"/>
              </a:p>
              <a:p>
                <a:r>
                  <a:rPr lang="en-US" dirty="0"/>
                  <a:t>    	-</a:t>
                </a:r>
                <a:r>
                  <a:rPr lang="en-US" sz="2000" dirty="0"/>
                  <a:t>Assumes some independence</a:t>
                </a:r>
              </a:p>
              <a:p>
                <a:r>
                  <a:rPr lang="en-US" sz="2000" dirty="0"/>
                  <a:t>     	-Not needed to get a matching result with high probability using 	   	 </a:t>
                </a:r>
                <a:r>
                  <a:rPr lang="en-US" sz="2000" dirty="0" err="1"/>
                  <a:t>Hoeffding</a:t>
                </a:r>
                <a:r>
                  <a:rPr lang="en-US" sz="2000" dirty="0"/>
                  <a:t> Bounds</a:t>
                </a:r>
              </a:p>
              <a:p>
                <a:r>
                  <a:rPr lang="en-US" sz="2000" dirty="0"/>
                  <a:t>    	-Interested?  Take my grad class!</a:t>
                </a:r>
                <a:endParaRPr lang="en-US" dirty="0"/>
              </a:p>
            </p:txBody>
          </p:sp>
        </mc:Choice>
        <mc:Fallback xmlns="">
          <p:sp>
            <p:nvSpPr>
              <p:cNvPr id="3" name="Content Placeholder 2">
                <a:extLst>
                  <a:ext uri="{FF2B5EF4-FFF2-40B4-BE49-F238E27FC236}">
                    <a16:creationId xmlns:a16="http://schemas.microsoft.com/office/drawing/2014/main" id="{F01781E6-5190-A03B-D727-621FA27AFC07}"/>
                  </a:ext>
                </a:extLst>
              </p:cNvPr>
              <p:cNvSpPr>
                <a:spLocks noGrp="1" noRot="1" noChangeAspect="1" noMove="1" noResize="1" noEditPoints="1" noAdjustHandles="1" noChangeArrowheads="1" noChangeShapeType="1" noTextEdit="1"/>
              </p:cNvSpPr>
              <p:nvPr>
                <p:ph idx="1"/>
              </p:nvPr>
            </p:nvSpPr>
            <p:spPr>
              <a:xfrm>
                <a:off x="533400" y="721329"/>
                <a:ext cx="8458200" cy="4289824"/>
              </a:xfrm>
              <a:blipFill>
                <a:blip r:embed="rId2"/>
                <a:stretch>
                  <a:fillRect l="-1201" t="-590" b="-50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B97D40-7114-08A6-8E42-E1798B2F841B}"/>
              </a:ext>
            </a:extLst>
          </p:cNvPr>
          <p:cNvSpPr>
            <a:spLocks noGrp="1"/>
          </p:cNvSpPr>
          <p:nvPr>
            <p:ph type="sldNum" sz="quarter" idx="4"/>
          </p:nvPr>
        </p:nvSpPr>
        <p:spPr/>
        <p:txBody>
          <a:bodyPr/>
          <a:lstStyle/>
          <a:p>
            <a:fld id="{97DD1AB5-42BA-4E8A-BFEE-435884E16AAB}" type="slidenum">
              <a:rPr lang="en-US" smtClean="0"/>
              <a:pPr/>
              <a:t>11</a:t>
            </a:fld>
            <a:endParaRPr lang="en-US" dirty="0"/>
          </a:p>
        </p:txBody>
      </p:sp>
      <p:sp>
        <p:nvSpPr>
          <p:cNvPr id="5" name="TextBox 4">
            <a:extLst>
              <a:ext uri="{FF2B5EF4-FFF2-40B4-BE49-F238E27FC236}">
                <a16:creationId xmlns:a16="http://schemas.microsoft.com/office/drawing/2014/main" id="{808442DF-6CF5-C327-87AC-068BA1BAF810}"/>
              </a:ext>
            </a:extLst>
          </p:cNvPr>
          <p:cNvSpPr txBox="1"/>
          <p:nvPr/>
        </p:nvSpPr>
        <p:spPr>
          <a:xfrm>
            <a:off x="6781800" y="1047750"/>
            <a:ext cx="976614" cy="461665"/>
          </a:xfrm>
          <a:prstGeom prst="rect">
            <a:avLst/>
          </a:prstGeom>
          <a:noFill/>
        </p:spPr>
        <p:txBody>
          <a:bodyPr wrap="none" rtlCol="0">
            <a:spAutoFit/>
          </a:bodyPr>
          <a:lstStyle/>
          <a:p>
            <a:r>
              <a:rPr lang="en-US" sz="2400" dirty="0">
                <a:solidFill>
                  <a:srgbClr val="C00000"/>
                </a:solidFill>
              </a:rPr>
              <a:t>(wat?)</a:t>
            </a:r>
          </a:p>
        </p:txBody>
      </p:sp>
      <p:sp>
        <p:nvSpPr>
          <p:cNvPr id="6" name="TextBox 5">
            <a:extLst>
              <a:ext uri="{FF2B5EF4-FFF2-40B4-BE49-F238E27FC236}">
                <a16:creationId xmlns:a16="http://schemas.microsoft.com/office/drawing/2014/main" id="{22150D2F-4D9F-0295-FF52-470DA8369531}"/>
              </a:ext>
            </a:extLst>
          </p:cNvPr>
          <p:cNvSpPr txBox="1"/>
          <p:nvPr/>
        </p:nvSpPr>
        <p:spPr>
          <a:xfrm>
            <a:off x="4100396" y="1733550"/>
            <a:ext cx="471604" cy="461665"/>
          </a:xfrm>
          <a:prstGeom prst="rect">
            <a:avLst/>
          </a:prstGeom>
          <a:noFill/>
        </p:spPr>
        <p:txBody>
          <a:bodyPr wrap="none" rtlCol="0">
            <a:spAutoFit/>
          </a:bodyPr>
          <a:lstStyle/>
          <a:p>
            <a:r>
              <a:rPr lang="en-US" sz="2400" dirty="0">
                <a:solidFill>
                  <a:srgbClr val="C00000"/>
                </a:solidFill>
              </a:rPr>
              <a:t>(!)</a:t>
            </a:r>
          </a:p>
        </p:txBody>
      </p:sp>
    </p:spTree>
    <p:extLst>
      <p:ext uri="{BB962C8B-B14F-4D97-AF65-F5344CB8AC3E}">
        <p14:creationId xmlns:p14="http://schemas.microsoft.com/office/powerpoint/2010/main" val="31803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AF3A-3391-DFE6-A563-A588C028220F}"/>
              </a:ext>
            </a:extLst>
          </p:cNvPr>
          <p:cNvSpPr>
            <a:spLocks noGrp="1"/>
          </p:cNvSpPr>
          <p:nvPr>
            <p:ph type="title"/>
          </p:nvPr>
        </p:nvSpPr>
        <p:spPr/>
        <p:txBody>
          <a:bodyPr/>
          <a:lstStyle/>
          <a:p>
            <a:r>
              <a:rPr lang="en-US" dirty="0"/>
              <a:t>Bloom Filters IRL</a:t>
            </a:r>
          </a:p>
        </p:txBody>
      </p:sp>
      <p:sp>
        <p:nvSpPr>
          <p:cNvPr id="4" name="Slide Number Placeholder 3">
            <a:extLst>
              <a:ext uri="{FF2B5EF4-FFF2-40B4-BE49-F238E27FC236}">
                <a16:creationId xmlns:a16="http://schemas.microsoft.com/office/drawing/2014/main" id="{75FA22D8-ED74-B77C-1DAA-B90DBFA018DD}"/>
              </a:ext>
            </a:extLst>
          </p:cNvPr>
          <p:cNvSpPr>
            <a:spLocks noGrp="1"/>
          </p:cNvSpPr>
          <p:nvPr>
            <p:ph type="sldNum" sz="quarter" idx="4"/>
          </p:nvPr>
        </p:nvSpPr>
        <p:spPr/>
        <p:txBody>
          <a:bodyPr/>
          <a:lstStyle/>
          <a:p>
            <a:fld id="{97DD1AB5-42BA-4E8A-BFEE-435884E16AAB}" type="slidenum">
              <a:rPr lang="en-US" smtClean="0"/>
              <a:pPr/>
              <a:t>12</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F66910-3453-DF06-E3E9-43CD79013614}"/>
                  </a:ext>
                </a:extLst>
              </p:cNvPr>
              <p:cNvSpPr txBox="1"/>
              <p:nvPr/>
            </p:nvSpPr>
            <p:spPr>
              <a:xfrm>
                <a:off x="1268681" y="901153"/>
                <a:ext cx="7506029" cy="959109"/>
              </a:xfrm>
              <a:prstGeom prst="rect">
                <a:avLst/>
              </a:prstGeom>
              <a:noFill/>
            </p:spPr>
            <p:txBody>
              <a:bodyPr wrap="none" rtlCol="0">
                <a:spAutoFit/>
              </a:bodyPr>
              <a:lstStyle/>
              <a:p>
                <a:r>
                  <a:rPr lang="en-US" sz="2400" dirty="0"/>
                  <a:t>Given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for any </a:t>
                </a:r>
                <a14:m>
                  <m:oMath xmlns:m="http://schemas.openxmlformats.org/officeDocument/2006/math">
                    <m:r>
                      <a:rPr lang="en-US" sz="2400" b="0" i="1" smtClean="0">
                        <a:latin typeface="Cambria Math" panose="02040503050406030204" pitchFamily="18" charset="0"/>
                      </a:rPr>
                      <m:t>0&lt;</m:t>
                    </m:r>
                    <m:r>
                      <a:rPr lang="en-US" sz="2400" b="0" i="1" smtClean="0">
                        <a:latin typeface="Cambria Math" panose="02040503050406030204" pitchFamily="18" charset="0"/>
                        <a:ea typeface="Cambria Math" panose="02040503050406030204" pitchFamily="18" charset="0"/>
                      </a:rPr>
                      <m:t>𝜖</m:t>
                    </m:r>
                    <m:r>
                      <a:rPr lang="en-US" sz="2400" b="0" i="1" smtClean="0">
                        <a:latin typeface="Cambria Math" panose="02040503050406030204" pitchFamily="18" charset="0"/>
                      </a:rPr>
                      <m:t>&lt;1</m:t>
                    </m:r>
                  </m:oMath>
                </a14:m>
                <a:r>
                  <a:rPr lang="en-US" sz="2400" dirty="0"/>
                  <a:t>, find smallest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𝑚</m:t>
                    </m:r>
                  </m:oMath>
                </a14:m>
                <a:r>
                  <a:rPr lang="en-US" sz="2400" dirty="0"/>
                  <a:t> such that:</a:t>
                </a:r>
              </a:p>
              <a:p>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𝜖</m:t>
                    </m:r>
                  </m:oMath>
                </a14:m>
                <a:r>
                  <a:rPr lang="en-US" sz="2400" dirty="0"/>
                  <a:t> = Prob(All k probes are 1 after n keys)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d>
                          <m:dPr>
                            <m:ctrlPr>
                              <a:rPr lang="en-US" sz="240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1−</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𝑒</m:t>
                                </m:r>
                              </m:e>
                              <m:sup>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𝑘𝑛</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𝑚</m:t>
                                </m:r>
                              </m:sup>
                            </m:sSup>
                          </m:e>
                        </m:d>
                      </m:e>
                      <m:sup>
                        <m:r>
                          <a:rPr lang="en-US" sz="2400" b="0" i="1" dirty="0" smtClean="0">
                            <a:latin typeface="Cambria Math" panose="02040503050406030204" pitchFamily="18" charset="0"/>
                            <a:ea typeface="Cambria Math" panose="02040503050406030204" pitchFamily="18" charset="0"/>
                          </a:rPr>
                          <m:t>𝑘</m:t>
                        </m:r>
                      </m:sup>
                    </m:sSup>
                    <m:r>
                      <m:rPr>
                        <m:nor/>
                      </m:rPr>
                      <a:rPr lang="en-US" sz="2400" dirty="0"/>
                      <m:t> </m:t>
                    </m:r>
                  </m:oMath>
                </a14:m>
                <a:endParaRPr lang="en-US" sz="2400" dirty="0"/>
              </a:p>
            </p:txBody>
          </p:sp>
        </mc:Choice>
        <mc:Fallback xmlns="">
          <p:sp>
            <p:nvSpPr>
              <p:cNvPr id="5" name="TextBox 4">
                <a:extLst>
                  <a:ext uri="{FF2B5EF4-FFF2-40B4-BE49-F238E27FC236}">
                    <a16:creationId xmlns:a16="http://schemas.microsoft.com/office/drawing/2014/main" id="{4FF66910-3453-DF06-E3E9-43CD79013614}"/>
                  </a:ext>
                </a:extLst>
              </p:cNvPr>
              <p:cNvSpPr txBox="1">
                <a:spLocks noRot="1" noChangeAspect="1" noMove="1" noResize="1" noEditPoints="1" noAdjustHandles="1" noChangeArrowheads="1" noChangeShapeType="1" noTextEdit="1"/>
              </p:cNvSpPr>
              <p:nvPr/>
            </p:nvSpPr>
            <p:spPr>
              <a:xfrm>
                <a:off x="1268681" y="901153"/>
                <a:ext cx="7506029" cy="959109"/>
              </a:xfrm>
              <a:prstGeom prst="rect">
                <a:avLst/>
              </a:prstGeom>
              <a:blipFill>
                <a:blip r:embed="rId2"/>
                <a:stretch>
                  <a:fillRect l="-1182" t="-3947"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7FC981-7ED2-415E-D914-23A5BE59A239}"/>
                  </a:ext>
                </a:extLst>
              </p:cNvPr>
              <p:cNvSpPr txBox="1"/>
              <p:nvPr/>
            </p:nvSpPr>
            <p:spPr>
              <a:xfrm>
                <a:off x="1300349" y="2021547"/>
                <a:ext cx="6041206" cy="586571"/>
              </a:xfrm>
              <a:prstGeom prst="rect">
                <a:avLst/>
              </a:prstGeom>
              <a:noFill/>
            </p:spPr>
            <p:txBody>
              <a:bodyPr wrap="none" rtlCol="0">
                <a:spAutoFit/>
              </a:bodyPr>
              <a:lstStyle/>
              <a:p>
                <a:r>
                  <a:rPr lang="en-US" sz="2400" dirty="0"/>
                  <a:t>First, fix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oMath>
                </a14:m>
                <a:r>
                  <a:rPr lang="en-US" sz="2400" dirty="0"/>
                  <a:t> and minimize </a:t>
                </a:r>
                <a:r>
                  <a:rPr lang="en-US" sz="2400" dirty="0" err="1"/>
                  <a:t>w.r.t</a:t>
                </a:r>
                <a:r>
                  <a:rPr lang="en-US" sz="2400" dirty="0"/>
                  <a:t> k,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𝑛</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2</m:t>
                        </m:r>
                      </m:e>
                    </m:func>
                  </m:oMath>
                </a14:m>
                <a:endParaRPr lang="en-US" sz="2400" dirty="0"/>
              </a:p>
            </p:txBody>
          </p:sp>
        </mc:Choice>
        <mc:Fallback xmlns="">
          <p:sp>
            <p:nvSpPr>
              <p:cNvPr id="6" name="TextBox 5">
                <a:extLst>
                  <a:ext uri="{FF2B5EF4-FFF2-40B4-BE49-F238E27FC236}">
                    <a16:creationId xmlns:a16="http://schemas.microsoft.com/office/drawing/2014/main" id="{497FC981-7ED2-415E-D914-23A5BE59A239}"/>
                  </a:ext>
                </a:extLst>
              </p:cNvPr>
              <p:cNvSpPr txBox="1">
                <a:spLocks noRot="1" noChangeAspect="1" noMove="1" noResize="1" noEditPoints="1" noAdjustHandles="1" noChangeArrowheads="1" noChangeShapeType="1" noTextEdit="1"/>
              </p:cNvSpPr>
              <p:nvPr/>
            </p:nvSpPr>
            <p:spPr>
              <a:xfrm>
                <a:off x="1300349" y="2021547"/>
                <a:ext cx="6041206" cy="586571"/>
              </a:xfrm>
              <a:prstGeom prst="rect">
                <a:avLst/>
              </a:prstGeom>
              <a:blipFill>
                <a:blip r:embed="rId3"/>
                <a:stretch>
                  <a:fillRect l="-1471"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A6CFEF-F970-8464-315E-479DA82DB42C}"/>
                  </a:ext>
                </a:extLst>
              </p:cNvPr>
              <p:cNvSpPr txBox="1"/>
              <p:nvPr/>
            </p:nvSpPr>
            <p:spPr>
              <a:xfrm>
                <a:off x="1300349" y="2660591"/>
                <a:ext cx="6020110" cy="461665"/>
              </a:xfrm>
              <a:prstGeom prst="rect">
                <a:avLst/>
              </a:prstGeom>
              <a:noFill/>
            </p:spPr>
            <p:txBody>
              <a:bodyPr wrap="none" rtlCol="0">
                <a:spAutoFit/>
              </a:bodyPr>
              <a:lstStyle/>
              <a:p>
                <a:r>
                  <a:rPr lang="en-US" sz="2400" dirty="0"/>
                  <a:t>Next, for given n, using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oMath>
                </a14:m>
                <a:r>
                  <a:rPr lang="en-US" sz="2400" dirty="0"/>
                  <a:t> probes, solve for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oMath>
                </a14:m>
                <a:endParaRPr lang="en-US" sz="2400" dirty="0"/>
              </a:p>
            </p:txBody>
          </p:sp>
        </mc:Choice>
        <mc:Fallback xmlns="">
          <p:sp>
            <p:nvSpPr>
              <p:cNvPr id="7" name="TextBox 6">
                <a:extLst>
                  <a:ext uri="{FF2B5EF4-FFF2-40B4-BE49-F238E27FC236}">
                    <a16:creationId xmlns:a16="http://schemas.microsoft.com/office/drawing/2014/main" id="{BFA6CFEF-F970-8464-315E-479DA82DB42C}"/>
                  </a:ext>
                </a:extLst>
              </p:cNvPr>
              <p:cNvSpPr txBox="1">
                <a:spLocks noRot="1" noChangeAspect="1" noMove="1" noResize="1" noEditPoints="1" noAdjustHandles="1" noChangeArrowheads="1" noChangeShapeType="1" noTextEdit="1"/>
              </p:cNvSpPr>
              <p:nvPr/>
            </p:nvSpPr>
            <p:spPr>
              <a:xfrm>
                <a:off x="1300349" y="2660591"/>
                <a:ext cx="6020110" cy="461665"/>
              </a:xfrm>
              <a:prstGeom prst="rect">
                <a:avLst/>
              </a:prstGeom>
              <a:blipFill>
                <a:blip r:embed="rId4"/>
                <a:stretch>
                  <a:fillRect l="-1474"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341371-BA70-57E8-9FEF-C9B0CDAA6C8A}"/>
                  </a:ext>
                </a:extLst>
              </p:cNvPr>
              <p:cNvSpPr txBox="1"/>
              <p:nvPr/>
            </p:nvSpPr>
            <p:spPr>
              <a:xfrm>
                <a:off x="1295400" y="3257550"/>
                <a:ext cx="6829049" cy="1012906"/>
              </a:xfrm>
              <a:prstGeom prst="rect">
                <a:avLst/>
              </a:prstGeom>
              <a:noFill/>
            </p:spPr>
            <p:txBody>
              <a:bodyPr wrap="none" rtlCol="0">
                <a:spAutoFit/>
              </a:bodyPr>
              <a:lstStyle/>
              <a:p>
                <a:r>
                  <a:rPr lang="en-US" sz="2400" dirty="0"/>
                  <a:t>Optimal # bits per item to </a:t>
                </a:r>
                <a:r>
                  <a:rPr lang="en-US" sz="2400" dirty="0" err="1"/>
                  <a:t>achive</a:t>
                </a:r>
                <a:r>
                  <a:rPr lang="en-US" sz="2400" dirty="0"/>
                  <a:t> false positive rate </a:t>
                </a:r>
                <a14:m>
                  <m:oMath xmlns:m="http://schemas.openxmlformats.org/officeDocument/2006/math">
                    <m:r>
                      <a:rPr lang="en-US" sz="2400" i="1" smtClean="0">
                        <a:latin typeface="Cambria Math" panose="02040503050406030204" pitchFamily="18" charset="0"/>
                        <a:ea typeface="Cambria Math" panose="02040503050406030204" pitchFamily="18" charset="0"/>
                      </a:rPr>
                      <m:t>𝜖</m:t>
                    </m:r>
                  </m:oMath>
                </a14:m>
                <a:r>
                  <a:rPr lang="en-US" sz="2400" dirty="0"/>
                  <a:t>:</a:t>
                </a:r>
              </a:p>
              <a:p>
                <a:r>
                  <a:rPr lang="en-US" sz="2400" dirty="0"/>
                  <a:t>	</a:t>
                </a:r>
                <a14:m>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num>
                      <m:den>
                        <m:r>
                          <a:rPr lang="en-US" sz="2400" b="0" i="1" smtClean="0">
                            <a:latin typeface="Cambria Math" panose="02040503050406030204" pitchFamily="18" charset="0"/>
                          </a:rPr>
                          <m:t>𝑛</m:t>
                        </m:r>
                      </m:den>
                    </m:f>
                    <m:r>
                      <a:rPr lang="en-US" sz="2400" dirty="0">
                        <a:latin typeface="Cambria Math" panose="02040503050406030204" pitchFamily="18" charset="0"/>
                        <a:ea typeface="Cambria Math" panose="02040503050406030204" pitchFamily="18" charset="0"/>
                      </a:rPr>
                      <m:t>≈</m:t>
                    </m:r>
                    <m:r>
                      <a:rPr lang="en-US" sz="2400" b="0" i="0" dirty="0" smtClean="0">
                        <a:latin typeface="Cambria Math" panose="02040503050406030204" pitchFamily="18" charset="0"/>
                        <a:ea typeface="Cambria Math" panose="02040503050406030204" pitchFamily="18" charset="0"/>
                      </a:rPr>
                      <m:t>−2.08</m:t>
                    </m:r>
                    <m:func>
                      <m:funcPr>
                        <m:ctrlPr>
                          <a:rPr lang="en-US" sz="2400" b="0" i="1" dirty="0" smtClean="0">
                            <a:latin typeface="Cambria Math" panose="02040503050406030204" pitchFamily="18" charset="0"/>
                            <a:ea typeface="Cambria Math" panose="02040503050406030204" pitchFamily="18" charset="0"/>
                          </a:rPr>
                        </m:ctrlPr>
                      </m:funcPr>
                      <m:fName>
                        <m:r>
                          <m:rPr>
                            <m:sty m:val="p"/>
                          </m:rPr>
                          <a:rPr lang="en-US" sz="2400" b="0" i="0" dirty="0" smtClean="0">
                            <a:latin typeface="Cambria Math" panose="02040503050406030204" pitchFamily="18" charset="0"/>
                            <a:ea typeface="Cambria Math" panose="02040503050406030204" pitchFamily="18" charset="0"/>
                          </a:rPr>
                          <m:t>ln</m:t>
                        </m:r>
                      </m:fName>
                      <m:e>
                        <m:r>
                          <a:rPr lang="en-US" sz="2400" i="1" dirty="0">
                            <a:latin typeface="Cambria Math" panose="02040503050406030204" pitchFamily="18" charset="0"/>
                            <a:ea typeface="Cambria Math" panose="02040503050406030204" pitchFamily="18" charset="0"/>
                          </a:rPr>
                          <m:t>𝜖</m:t>
                        </m:r>
                      </m:e>
                    </m:func>
                  </m:oMath>
                </a14:m>
                <a:endParaRPr lang="en-US" sz="2400" dirty="0"/>
              </a:p>
            </p:txBody>
          </p:sp>
        </mc:Choice>
        <mc:Fallback xmlns="">
          <p:sp>
            <p:nvSpPr>
              <p:cNvPr id="8" name="TextBox 7">
                <a:extLst>
                  <a:ext uri="{FF2B5EF4-FFF2-40B4-BE49-F238E27FC236}">
                    <a16:creationId xmlns:a16="http://schemas.microsoft.com/office/drawing/2014/main" id="{4F341371-BA70-57E8-9FEF-C9B0CDAA6C8A}"/>
                  </a:ext>
                </a:extLst>
              </p:cNvPr>
              <p:cNvSpPr txBox="1">
                <a:spLocks noRot="1" noChangeAspect="1" noMove="1" noResize="1" noEditPoints="1" noAdjustHandles="1" noChangeArrowheads="1" noChangeShapeType="1" noTextEdit="1"/>
              </p:cNvSpPr>
              <p:nvPr/>
            </p:nvSpPr>
            <p:spPr>
              <a:xfrm>
                <a:off x="1295400" y="3257550"/>
                <a:ext cx="6829049" cy="1012906"/>
              </a:xfrm>
              <a:prstGeom prst="rect">
                <a:avLst/>
              </a:prstGeom>
              <a:blipFill>
                <a:blip r:embed="rId5"/>
                <a:stretch>
                  <a:fillRect l="-1487" t="-3704" r="-558"/>
                </a:stretch>
              </a:blipFill>
            </p:spPr>
            <p:txBody>
              <a:bodyPr/>
              <a:lstStyle/>
              <a:p>
                <a:r>
                  <a:rPr lang="en-US">
                    <a:noFill/>
                  </a:rPr>
                  <a:t> </a:t>
                </a:r>
              </a:p>
            </p:txBody>
          </p:sp>
        </mc:Fallback>
      </mc:AlternateContent>
    </p:spTree>
    <p:extLst>
      <p:ext uri="{BB962C8B-B14F-4D97-AF65-F5344CB8AC3E}">
        <p14:creationId xmlns:p14="http://schemas.microsoft.com/office/powerpoint/2010/main" val="27889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AF3A-3391-DFE6-A563-A588C028220F}"/>
              </a:ext>
            </a:extLst>
          </p:cNvPr>
          <p:cNvSpPr>
            <a:spLocks noGrp="1"/>
          </p:cNvSpPr>
          <p:nvPr>
            <p:ph type="title"/>
          </p:nvPr>
        </p:nvSpPr>
        <p:spPr/>
        <p:txBody>
          <a:bodyPr/>
          <a:lstStyle/>
          <a:p>
            <a:r>
              <a:rPr lang="en-US" dirty="0"/>
              <a:t>Bloom Filters IRL</a:t>
            </a:r>
          </a:p>
        </p:txBody>
      </p:sp>
      <p:sp>
        <p:nvSpPr>
          <p:cNvPr id="4" name="Slide Number Placeholder 3">
            <a:extLst>
              <a:ext uri="{FF2B5EF4-FFF2-40B4-BE49-F238E27FC236}">
                <a16:creationId xmlns:a16="http://schemas.microsoft.com/office/drawing/2014/main" id="{75FA22D8-ED74-B77C-1DAA-B90DBFA018DD}"/>
              </a:ext>
            </a:extLst>
          </p:cNvPr>
          <p:cNvSpPr>
            <a:spLocks noGrp="1"/>
          </p:cNvSpPr>
          <p:nvPr>
            <p:ph type="sldNum" sz="quarter" idx="4"/>
          </p:nvPr>
        </p:nvSpPr>
        <p:spPr/>
        <p:txBody>
          <a:bodyPr/>
          <a:lstStyle/>
          <a:p>
            <a:fld id="{97DD1AB5-42BA-4E8A-BFEE-435884E16AAB}" type="slidenum">
              <a:rPr lang="en-US" smtClean="0"/>
              <a:pPr/>
              <a:t>13</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B92B4D-1BF8-7525-33B8-BFB90BB0E91F}"/>
                  </a:ext>
                </a:extLst>
              </p:cNvPr>
              <p:cNvSpPr txBox="1"/>
              <p:nvPr/>
            </p:nvSpPr>
            <p:spPr>
              <a:xfrm>
                <a:off x="152400" y="819150"/>
                <a:ext cx="8605244" cy="1050865"/>
              </a:xfrm>
              <a:prstGeom prst="rect">
                <a:avLst/>
              </a:prstGeom>
              <a:noFill/>
            </p:spPr>
            <p:txBody>
              <a:bodyPr wrap="square">
                <a:spAutoFit/>
              </a:bodyPr>
              <a:lstStyle/>
              <a:p>
                <a:r>
                  <a:rPr lang="en-US" sz="2400" dirty="0"/>
                  <a:t>Optimal # bits per item to </a:t>
                </a:r>
                <a:r>
                  <a:rPr lang="en-US" sz="2400" dirty="0" err="1"/>
                  <a:t>achive</a:t>
                </a:r>
                <a:r>
                  <a:rPr lang="en-US" sz="2400" dirty="0"/>
                  <a:t> false positive rate </a:t>
                </a:r>
                <a14:m>
                  <m:oMath xmlns:m="http://schemas.openxmlformats.org/officeDocument/2006/math">
                    <m:r>
                      <a:rPr lang="en-US" sz="2400" i="1" smtClean="0">
                        <a:latin typeface="Cambria Math" panose="02040503050406030204" pitchFamily="18" charset="0"/>
                        <a:ea typeface="Cambria Math" panose="02040503050406030204" pitchFamily="18" charset="0"/>
                      </a:rPr>
                      <m:t>𝜖</m:t>
                    </m:r>
                  </m:oMath>
                </a14:m>
                <a:r>
                  <a:rPr lang="en-US" sz="2400" dirty="0"/>
                  <a:t>:</a:t>
                </a:r>
              </a:p>
              <a:p>
                <a:r>
                  <a:rPr lang="en-US" sz="2400" dirty="0"/>
                  <a:t>	</a:t>
                </a:r>
                <a14:m>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num>
                      <m:den>
                        <m:r>
                          <a:rPr lang="en-US" sz="2400" b="0" i="1" smtClean="0">
                            <a:latin typeface="Cambria Math" panose="02040503050406030204" pitchFamily="18" charset="0"/>
                          </a:rPr>
                          <m:t>𝑛</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i="1">
                                <a:latin typeface="Cambria Math" panose="02040503050406030204" pitchFamily="18" charset="0"/>
                                <a:ea typeface="Cambria Math" panose="02040503050406030204" pitchFamily="18" charset="0"/>
                              </a:rPr>
                              <m:t>𝜖</m:t>
                            </m:r>
                          </m:e>
                        </m:func>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2</m:t>
                                    </m:r>
                                  </m:e>
                                </m:func>
                              </m:e>
                            </m:d>
                          </m:e>
                          <m:sup>
                            <m:r>
                              <a:rPr lang="en-US" sz="2400" b="0" i="1" smtClean="0">
                                <a:latin typeface="Cambria Math" panose="02040503050406030204" pitchFamily="18" charset="0"/>
                              </a:rPr>
                              <m:t>2</m:t>
                            </m:r>
                          </m:sup>
                        </m:sSup>
                      </m:den>
                    </m:f>
                    <m:r>
                      <a:rPr lang="en-US" sz="2400" dirty="0">
                        <a:latin typeface="Cambria Math" panose="02040503050406030204" pitchFamily="18" charset="0"/>
                        <a:ea typeface="Cambria Math" panose="02040503050406030204" pitchFamily="18" charset="0"/>
                      </a:rPr>
                      <m:t>≈</m:t>
                    </m:r>
                    <m:r>
                      <a:rPr lang="en-US" sz="2400" b="0" i="0" dirty="0" smtClean="0">
                        <a:latin typeface="Cambria Math" panose="02040503050406030204" pitchFamily="18" charset="0"/>
                        <a:ea typeface="Cambria Math" panose="02040503050406030204" pitchFamily="18" charset="0"/>
                      </a:rPr>
                      <m:t>−2.08</m:t>
                    </m:r>
                    <m:func>
                      <m:funcPr>
                        <m:ctrlPr>
                          <a:rPr lang="en-US" sz="2400" b="0" i="1" dirty="0" smtClean="0">
                            <a:latin typeface="Cambria Math" panose="02040503050406030204" pitchFamily="18" charset="0"/>
                            <a:ea typeface="Cambria Math" panose="02040503050406030204" pitchFamily="18" charset="0"/>
                          </a:rPr>
                        </m:ctrlPr>
                      </m:funcPr>
                      <m:fName>
                        <m:r>
                          <m:rPr>
                            <m:sty m:val="p"/>
                          </m:rPr>
                          <a:rPr lang="en-US" sz="2400" b="0" i="0" dirty="0" smtClean="0">
                            <a:latin typeface="Cambria Math" panose="02040503050406030204" pitchFamily="18" charset="0"/>
                            <a:ea typeface="Cambria Math" panose="02040503050406030204" pitchFamily="18" charset="0"/>
                          </a:rPr>
                          <m:t>ln</m:t>
                        </m:r>
                      </m:fName>
                      <m:e>
                        <m:r>
                          <a:rPr lang="en-US" sz="2400" i="1" dirty="0">
                            <a:latin typeface="Cambria Math" panose="02040503050406030204" pitchFamily="18" charset="0"/>
                            <a:ea typeface="Cambria Math" panose="02040503050406030204" pitchFamily="18" charset="0"/>
                          </a:rPr>
                          <m:t>𝜖</m:t>
                        </m:r>
                      </m:e>
                    </m:func>
                  </m:oMath>
                </a14:m>
                <a:r>
                  <a:rPr lang="en-US" sz="2400" dirty="0"/>
                  <a:t>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𝑚</m:t>
                        </m:r>
                      </m:num>
                      <m:den>
                        <m:r>
                          <a:rPr lang="en-US" sz="2400" b="0" i="1" dirty="0" smtClean="0">
                            <a:latin typeface="Cambria Math" panose="02040503050406030204" pitchFamily="18" charset="0"/>
                          </a:rPr>
                          <m:t>𝑛</m:t>
                        </m:r>
                      </m:den>
                    </m:f>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ln</m:t>
                        </m:r>
                      </m:fName>
                      <m:e>
                        <m:r>
                          <a:rPr lang="en-US" sz="2400" b="0" i="1" dirty="0" smtClean="0">
                            <a:latin typeface="Cambria Math" panose="02040503050406030204" pitchFamily="18" charset="0"/>
                          </a:rPr>
                          <m:t>2</m:t>
                        </m:r>
                      </m:e>
                    </m:func>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ln</m:t>
                            </m:r>
                          </m:fName>
                          <m:e>
                            <m:r>
                              <a:rPr lang="en-US" sz="2400" b="0" i="1" dirty="0" smtClean="0">
                                <a:latin typeface="Cambria Math" panose="02040503050406030204" pitchFamily="18" charset="0"/>
                                <a:ea typeface="Cambria Math" panose="02040503050406030204" pitchFamily="18" charset="0"/>
                              </a:rPr>
                              <m:t>𝜖</m:t>
                            </m:r>
                          </m:e>
                        </m:func>
                      </m:num>
                      <m:den>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ln</m:t>
                            </m:r>
                          </m:fName>
                          <m:e>
                            <m:r>
                              <a:rPr lang="en-US" sz="2400" b="0" i="1" dirty="0" smtClean="0">
                                <a:latin typeface="Cambria Math" panose="02040503050406030204" pitchFamily="18" charset="0"/>
                              </a:rPr>
                              <m:t>2</m:t>
                            </m:r>
                          </m:e>
                        </m:func>
                      </m:den>
                    </m:f>
                  </m:oMath>
                </a14:m>
                <a:endParaRPr lang="en-US" sz="2400" dirty="0"/>
              </a:p>
            </p:txBody>
          </p:sp>
        </mc:Choice>
        <mc:Fallback xmlns="">
          <p:sp>
            <p:nvSpPr>
              <p:cNvPr id="9" name="TextBox 8">
                <a:extLst>
                  <a:ext uri="{FF2B5EF4-FFF2-40B4-BE49-F238E27FC236}">
                    <a16:creationId xmlns:a16="http://schemas.microsoft.com/office/drawing/2014/main" id="{50B92B4D-1BF8-7525-33B8-BFB90BB0E91F}"/>
                  </a:ext>
                </a:extLst>
              </p:cNvPr>
              <p:cNvSpPr txBox="1">
                <a:spLocks noRot="1" noChangeAspect="1" noMove="1" noResize="1" noEditPoints="1" noAdjustHandles="1" noChangeArrowheads="1" noChangeShapeType="1" noTextEdit="1"/>
              </p:cNvSpPr>
              <p:nvPr/>
            </p:nvSpPr>
            <p:spPr>
              <a:xfrm>
                <a:off x="152400" y="819150"/>
                <a:ext cx="8605244" cy="1050865"/>
              </a:xfrm>
              <a:prstGeom prst="rect">
                <a:avLst/>
              </a:prstGeom>
              <a:blipFill>
                <a:blip r:embed="rId2"/>
                <a:stretch>
                  <a:fillRect l="-1180" t="-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B8FD7B-088B-AB67-84EA-6E3E3B3CF7E1}"/>
                  </a:ext>
                </a:extLst>
              </p:cNvPr>
              <p:cNvSpPr txBox="1"/>
              <p:nvPr/>
            </p:nvSpPr>
            <p:spPr>
              <a:xfrm>
                <a:off x="1600200" y="3262509"/>
                <a:ext cx="5791200" cy="1569660"/>
              </a:xfrm>
              <a:prstGeom prst="rect">
                <a:avLst/>
              </a:prstGeom>
              <a:noFill/>
            </p:spPr>
            <p:txBody>
              <a:bodyPr wrap="square" rtlCol="0">
                <a:spAutoFit/>
              </a:bodyPr>
              <a:lstStyle/>
              <a:p>
                <a:r>
                  <a:rPr lang="en-US" sz="2400" dirty="0"/>
                  <a:t>Say I fix false positive rate of 1%:</a:t>
                </a:r>
              </a:p>
              <a:p>
                <a:r>
                  <a:rPr lang="en-US" sz="2400" dirty="0">
                    <a:ea typeface="Cambria Math" panose="020405030504060302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9.6</m:t>
                    </m:r>
                  </m:oMath>
                </a14:m>
                <a:r>
                  <a:rPr lang="en-US" sz="2400" dirty="0"/>
                  <a:t> bits / item</a:t>
                </a:r>
              </a:p>
              <a:p>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7</m:t>
                    </m:r>
                  </m:oMath>
                </a14:m>
                <a:r>
                  <a:rPr lang="en-US" sz="2400" dirty="0"/>
                  <a:t> probes</a:t>
                </a:r>
              </a:p>
              <a:p>
                <a:r>
                  <a:rPr lang="en-US" sz="2400" dirty="0"/>
                  <a:t>For any number of keys!</a:t>
                </a:r>
              </a:p>
            </p:txBody>
          </p:sp>
        </mc:Choice>
        <mc:Fallback xmlns="">
          <p:sp>
            <p:nvSpPr>
              <p:cNvPr id="14" name="TextBox 13">
                <a:extLst>
                  <a:ext uri="{FF2B5EF4-FFF2-40B4-BE49-F238E27FC236}">
                    <a16:creationId xmlns:a16="http://schemas.microsoft.com/office/drawing/2014/main" id="{E3B8FD7B-088B-AB67-84EA-6E3E3B3CF7E1}"/>
                  </a:ext>
                </a:extLst>
              </p:cNvPr>
              <p:cNvSpPr txBox="1">
                <a:spLocks noRot="1" noChangeAspect="1" noMove="1" noResize="1" noEditPoints="1" noAdjustHandles="1" noChangeArrowheads="1" noChangeShapeType="1" noTextEdit="1"/>
              </p:cNvSpPr>
              <p:nvPr/>
            </p:nvSpPr>
            <p:spPr>
              <a:xfrm>
                <a:off x="1600200" y="3262509"/>
                <a:ext cx="5791200" cy="1569660"/>
              </a:xfrm>
              <a:prstGeom prst="rect">
                <a:avLst/>
              </a:prstGeom>
              <a:blipFill>
                <a:blip r:embed="rId3"/>
                <a:stretch>
                  <a:fillRect l="-1751" t="-320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DD0916-B82D-7B7E-E316-5242727CB36E}"/>
                  </a:ext>
                </a:extLst>
              </p:cNvPr>
              <p:cNvSpPr txBox="1"/>
              <p:nvPr/>
            </p:nvSpPr>
            <p:spPr>
              <a:xfrm>
                <a:off x="685800" y="2358513"/>
                <a:ext cx="5768887" cy="830997"/>
              </a:xfrm>
              <a:prstGeom prst="rect">
                <a:avLst/>
              </a:prstGeom>
              <a:noFill/>
            </p:spPr>
            <p:txBody>
              <a:bodyPr wrap="none" rtlCol="0">
                <a:spAutoFit/>
              </a:bodyPr>
              <a:lstStyle/>
              <a:p>
                <a:r>
                  <a:rPr lang="en-US" sz="2400" dirty="0"/>
                  <a:t>Why do this?</a:t>
                </a:r>
              </a:p>
              <a:p>
                <a:r>
                  <a:rPr lang="en-US" sz="2400" dirty="0"/>
                  <a:t>	Time(insert) or Time(lookup) =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a14:m>
                <a:endParaRPr lang="en-US" sz="2400" dirty="0"/>
              </a:p>
            </p:txBody>
          </p:sp>
        </mc:Choice>
        <mc:Fallback xmlns="">
          <p:sp>
            <p:nvSpPr>
              <p:cNvPr id="15" name="TextBox 14">
                <a:extLst>
                  <a:ext uri="{FF2B5EF4-FFF2-40B4-BE49-F238E27FC236}">
                    <a16:creationId xmlns:a16="http://schemas.microsoft.com/office/drawing/2014/main" id="{63DD0916-B82D-7B7E-E316-5242727CB36E}"/>
                  </a:ext>
                </a:extLst>
              </p:cNvPr>
              <p:cNvSpPr txBox="1">
                <a:spLocks noRot="1" noChangeAspect="1" noMove="1" noResize="1" noEditPoints="1" noAdjustHandles="1" noChangeArrowheads="1" noChangeShapeType="1" noTextEdit="1"/>
              </p:cNvSpPr>
              <p:nvPr/>
            </p:nvSpPr>
            <p:spPr>
              <a:xfrm>
                <a:off x="685800" y="2358513"/>
                <a:ext cx="5768887" cy="830997"/>
              </a:xfrm>
              <a:prstGeom prst="rect">
                <a:avLst/>
              </a:prstGeom>
              <a:blipFill>
                <a:blip r:embed="rId4"/>
                <a:stretch>
                  <a:fillRect l="-1758" t="-597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13C561-E8BB-9425-ED83-C8069B11C455}"/>
                  </a:ext>
                </a:extLst>
              </p:cNvPr>
              <p:cNvSpPr txBox="1"/>
              <p:nvPr/>
            </p:nvSpPr>
            <p:spPr>
              <a:xfrm>
                <a:off x="6209460" y="2545859"/>
                <a:ext cx="1760033" cy="79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𝜖</m:t>
                                  </m:r>
                                </m:den>
                              </m:f>
                            </m:e>
                          </m:func>
                        </m:e>
                      </m:d>
                    </m:oMath>
                  </m:oMathPara>
                </a14:m>
                <a:endParaRPr lang="en-US" sz="2400" dirty="0"/>
              </a:p>
            </p:txBody>
          </p:sp>
        </mc:Choice>
        <mc:Fallback xmlns="">
          <p:sp>
            <p:nvSpPr>
              <p:cNvPr id="16" name="TextBox 15">
                <a:extLst>
                  <a:ext uri="{FF2B5EF4-FFF2-40B4-BE49-F238E27FC236}">
                    <a16:creationId xmlns:a16="http://schemas.microsoft.com/office/drawing/2014/main" id="{5E13C561-E8BB-9425-ED83-C8069B11C455}"/>
                  </a:ext>
                </a:extLst>
              </p:cNvPr>
              <p:cNvSpPr txBox="1">
                <a:spLocks noRot="1" noChangeAspect="1" noMove="1" noResize="1" noEditPoints="1" noAdjustHandles="1" noChangeArrowheads="1" noChangeShapeType="1" noTextEdit="1"/>
              </p:cNvSpPr>
              <p:nvPr/>
            </p:nvSpPr>
            <p:spPr>
              <a:xfrm>
                <a:off x="6209460" y="2545859"/>
                <a:ext cx="1760033" cy="794064"/>
              </a:xfrm>
              <a:prstGeom prst="rect">
                <a:avLst/>
              </a:prstGeom>
              <a:blipFill>
                <a:blip r:embed="rId5"/>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CDAB591-A059-47BC-1264-DE6BE48F28EC}"/>
              </a:ext>
            </a:extLst>
          </p:cNvPr>
          <p:cNvSpPr txBox="1"/>
          <p:nvPr/>
        </p:nvSpPr>
        <p:spPr>
          <a:xfrm>
            <a:off x="6042839" y="4075287"/>
            <a:ext cx="2331087" cy="369332"/>
          </a:xfrm>
          <a:prstGeom prst="rect">
            <a:avLst/>
          </a:prstGeom>
          <a:noFill/>
        </p:spPr>
        <p:txBody>
          <a:bodyPr wrap="none" rtlCol="0">
            <a:spAutoFit/>
          </a:bodyPr>
          <a:lstStyle/>
          <a:p>
            <a:r>
              <a:rPr lang="en-US" dirty="0" err="1">
                <a:solidFill>
                  <a:srgbClr val="C00000"/>
                </a:solidFill>
                <a:latin typeface="Consolas" panose="020B0609020204030204" pitchFamily="49" charset="0"/>
                <a:cs typeface="Consolas" panose="020B0609020204030204" pitchFamily="49" charset="0"/>
              </a:rPr>
              <a:t>sizeof</a:t>
            </a:r>
            <a:r>
              <a:rPr lang="en-US" dirty="0">
                <a:solidFill>
                  <a:srgbClr val="C00000"/>
                </a:solidFill>
                <a:latin typeface="Consolas" panose="020B0609020204030204" pitchFamily="49" charset="0"/>
                <a:cs typeface="Consolas" panose="020B0609020204030204" pitchFamily="49" charset="0"/>
              </a:rPr>
              <a:t>(char)</a:t>
            </a:r>
            <a:r>
              <a:rPr lang="en-US" dirty="0">
                <a:solidFill>
                  <a:srgbClr val="C00000"/>
                </a:solidFill>
                <a:latin typeface="Calibri" panose="020F0502020204030204" pitchFamily="34" charset="0"/>
                <a:cs typeface="Calibri" panose="020F0502020204030204" pitchFamily="34" charset="0"/>
              </a:rPr>
              <a:t>=8 bits</a:t>
            </a:r>
            <a:endParaRPr lang="en-US" dirty="0">
              <a:solidFill>
                <a:srgbClr val="C00000"/>
              </a:solidFill>
              <a:latin typeface="Consolas" panose="020B0609020204030204" pitchFamily="49" charset="0"/>
              <a:cs typeface="Consolas" panose="020B0609020204030204" pitchFamily="49" charset="0"/>
            </a:endParaRPr>
          </a:p>
        </p:txBody>
      </p:sp>
      <p:sp>
        <p:nvSpPr>
          <p:cNvPr id="18" name="TextBox 17">
            <a:extLst>
              <a:ext uri="{FF2B5EF4-FFF2-40B4-BE49-F238E27FC236}">
                <a16:creationId xmlns:a16="http://schemas.microsoft.com/office/drawing/2014/main" id="{82ECFCBE-E31A-0E55-32AA-CAD72C4448F1}"/>
              </a:ext>
            </a:extLst>
          </p:cNvPr>
          <p:cNvSpPr txBox="1"/>
          <p:nvPr/>
        </p:nvSpPr>
        <p:spPr>
          <a:xfrm>
            <a:off x="6042839" y="3687737"/>
            <a:ext cx="2321469" cy="369332"/>
          </a:xfrm>
          <a:prstGeom prst="rect">
            <a:avLst/>
          </a:prstGeom>
          <a:noFill/>
        </p:spPr>
        <p:txBody>
          <a:bodyPr wrap="none" rtlCol="0">
            <a:spAutoFit/>
          </a:bodyPr>
          <a:lstStyle/>
          <a:p>
            <a:r>
              <a:rPr lang="en-US" dirty="0" err="1">
                <a:solidFill>
                  <a:srgbClr val="C00000"/>
                </a:solidFill>
                <a:latin typeface="Consolas" panose="020B0609020204030204" pitchFamily="49" charset="0"/>
                <a:cs typeface="Consolas" panose="020B0609020204030204" pitchFamily="49" charset="0"/>
              </a:rPr>
              <a:t>sizeof</a:t>
            </a:r>
            <a:r>
              <a:rPr lang="en-US" dirty="0">
                <a:solidFill>
                  <a:srgbClr val="C00000"/>
                </a:solidFill>
                <a:latin typeface="Consolas" panose="020B0609020204030204" pitchFamily="49" charset="0"/>
                <a:cs typeface="Consolas" panose="020B0609020204030204" pitchFamily="49" charset="0"/>
              </a:rPr>
              <a:t>(</a:t>
            </a:r>
            <a:r>
              <a:rPr lang="en-US" dirty="0" err="1">
                <a:solidFill>
                  <a:srgbClr val="C00000"/>
                </a:solidFill>
                <a:latin typeface="Consolas" panose="020B0609020204030204" pitchFamily="49" charset="0"/>
                <a:cs typeface="Consolas" panose="020B0609020204030204" pitchFamily="49" charset="0"/>
              </a:rPr>
              <a:t>ptr</a:t>
            </a:r>
            <a:r>
              <a:rPr lang="en-US" dirty="0">
                <a:solidFill>
                  <a:srgbClr val="C00000"/>
                </a:solidFill>
                <a:latin typeface="Consolas" panose="020B0609020204030204" pitchFamily="49" charset="0"/>
                <a:cs typeface="Consolas" panose="020B0609020204030204" pitchFamily="49" charset="0"/>
              </a:rPr>
              <a:t>)</a:t>
            </a:r>
            <a:r>
              <a:rPr lang="en-US" dirty="0">
                <a:solidFill>
                  <a:srgbClr val="C00000"/>
                </a:solidFill>
                <a:latin typeface="Calibri" panose="020F0502020204030204" pitchFamily="34" charset="0"/>
                <a:cs typeface="Calibri" panose="020F0502020204030204" pitchFamily="34" charset="0"/>
              </a:rPr>
              <a:t>=32 bits</a:t>
            </a:r>
            <a:endParaRPr lang="en-US" dirty="0">
              <a:solidFill>
                <a:srgbClr val="C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76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2DC7-6A21-4E08-62F5-85A7D4AE4891}"/>
              </a:ext>
            </a:extLst>
          </p:cNvPr>
          <p:cNvSpPr>
            <a:spLocks noGrp="1"/>
          </p:cNvSpPr>
          <p:nvPr>
            <p:ph type="title"/>
          </p:nvPr>
        </p:nvSpPr>
        <p:spPr/>
        <p:txBody>
          <a:bodyPr/>
          <a:lstStyle/>
          <a:p>
            <a:r>
              <a:rPr lang="en-US" dirty="0"/>
              <a:t>Other Filters</a:t>
            </a:r>
          </a:p>
        </p:txBody>
      </p:sp>
      <p:sp>
        <p:nvSpPr>
          <p:cNvPr id="3" name="Content Placeholder 2">
            <a:extLst>
              <a:ext uri="{FF2B5EF4-FFF2-40B4-BE49-F238E27FC236}">
                <a16:creationId xmlns:a16="http://schemas.microsoft.com/office/drawing/2014/main" id="{3AE1F25D-7776-C294-9496-969D448642A3}"/>
              </a:ext>
            </a:extLst>
          </p:cNvPr>
          <p:cNvSpPr>
            <a:spLocks noGrp="1"/>
          </p:cNvSpPr>
          <p:nvPr>
            <p:ph idx="1"/>
          </p:nvPr>
        </p:nvSpPr>
        <p:spPr/>
        <p:txBody>
          <a:bodyPr/>
          <a:lstStyle/>
          <a:p>
            <a:r>
              <a:rPr lang="en-US" b="1" dirty="0">
                <a:hlinkClick r:id="rId2"/>
              </a:rPr>
              <a:t>Counting Bloom Filter</a:t>
            </a:r>
            <a:endParaRPr lang="en-US" b="1" dirty="0"/>
          </a:p>
          <a:p>
            <a:pPr lvl="1"/>
            <a:r>
              <a:rPr lang="en-US" dirty="0"/>
              <a:t>Supports dynamically adding and removing keys.</a:t>
            </a:r>
          </a:p>
          <a:p>
            <a:pPr lvl="1"/>
            <a:r>
              <a:rPr lang="en-US" dirty="0"/>
              <a:t>Uses integers instead of bits to count the number of occurrences of a key in a set.</a:t>
            </a:r>
          </a:p>
          <a:p>
            <a:endParaRPr lang="en-US" sz="1200" dirty="0"/>
          </a:p>
          <a:p>
            <a:r>
              <a:rPr lang="en-US" b="1" dirty="0">
                <a:hlinkClick r:id="rId3"/>
              </a:rPr>
              <a:t>Cuckoo Filter</a:t>
            </a:r>
            <a:endParaRPr lang="en-US" b="1" dirty="0"/>
          </a:p>
          <a:p>
            <a:pPr lvl="1"/>
            <a:r>
              <a:rPr lang="en-US" dirty="0"/>
              <a:t>Also supports dynamically adding and removing keys.</a:t>
            </a:r>
          </a:p>
          <a:p>
            <a:pPr lvl="1"/>
            <a:r>
              <a:rPr lang="en-US" dirty="0"/>
              <a:t>Uses a Cuckoo Hash Table but stores </a:t>
            </a:r>
            <a:r>
              <a:rPr lang="en-US" dirty="0">
                <a:hlinkClick r:id="rId4"/>
              </a:rPr>
              <a:t>fingerprints</a:t>
            </a:r>
            <a:r>
              <a:rPr lang="en-US" dirty="0"/>
              <a:t> instead of full keys.</a:t>
            </a:r>
          </a:p>
          <a:p>
            <a:endParaRPr lang="en-US" sz="1200" dirty="0"/>
          </a:p>
          <a:p>
            <a:r>
              <a:rPr lang="en-US" b="1" dirty="0">
                <a:hlinkClick r:id="rId5"/>
              </a:rPr>
              <a:t>Succinct Range Filter</a:t>
            </a:r>
            <a:r>
              <a:rPr lang="en-US" dirty="0"/>
              <a:t> (</a:t>
            </a:r>
            <a:r>
              <a:rPr lang="en-US" dirty="0" err="1"/>
              <a:t>SuRF</a:t>
            </a:r>
            <a:r>
              <a:rPr lang="en-US" dirty="0"/>
              <a:t>)</a:t>
            </a:r>
          </a:p>
          <a:p>
            <a:pPr lvl="1"/>
            <a:r>
              <a:rPr lang="en-US" dirty="0"/>
              <a:t>Immutable compact trie that supports approximate exact matches and range filtering.</a:t>
            </a:r>
          </a:p>
          <a:p>
            <a:endParaRPr lang="en-US" dirty="0"/>
          </a:p>
          <a:p>
            <a:endParaRPr lang="en-US" dirty="0"/>
          </a:p>
        </p:txBody>
      </p:sp>
      <p:sp>
        <p:nvSpPr>
          <p:cNvPr id="4" name="Slide Number Placeholder 3">
            <a:extLst>
              <a:ext uri="{FF2B5EF4-FFF2-40B4-BE49-F238E27FC236}">
                <a16:creationId xmlns:a16="http://schemas.microsoft.com/office/drawing/2014/main" id="{2B5770B3-6C30-6B9B-36A2-CCE2879503F7}"/>
              </a:ext>
            </a:extLst>
          </p:cNvPr>
          <p:cNvSpPr>
            <a:spLocks noGrp="1"/>
          </p:cNvSpPr>
          <p:nvPr>
            <p:ph type="sldNum" sz="quarter" idx="4"/>
          </p:nvPr>
        </p:nvSpPr>
        <p:spPr/>
        <p:txBody>
          <a:bodyPr/>
          <a:lstStyle/>
          <a:p>
            <a:fld id="{97DD1AB5-42BA-4E8A-BFEE-435884E16AAB}" type="slidenum">
              <a:rPr lang="en-US" smtClean="0"/>
              <a:t>14</a:t>
            </a:fld>
            <a:endParaRPr lang="en-US" dirty="0"/>
          </a:p>
        </p:txBody>
      </p:sp>
      <p:pic>
        <p:nvPicPr>
          <p:cNvPr id="14" name="Picture 13">
            <a:hlinkClick r:id="rId6"/>
            <a:extLst>
              <a:ext uri="{FF2B5EF4-FFF2-40B4-BE49-F238E27FC236}">
                <a16:creationId xmlns:a16="http://schemas.microsoft.com/office/drawing/2014/main" id="{F2344B28-42EF-6430-9918-46D83112456D}"/>
              </a:ext>
            </a:extLst>
          </p:cNvPr>
          <p:cNvPicPr>
            <a:picLocks noChangeAspect="1"/>
          </p:cNvPicPr>
          <p:nvPr/>
        </p:nvPicPr>
        <p:blipFill>
          <a:blip r:embed="rId7"/>
          <a:srcRect/>
          <a:stretch/>
        </p:blipFill>
        <p:spPr>
          <a:xfrm rot="161895">
            <a:off x="4631410" y="364194"/>
            <a:ext cx="4484536" cy="4572000"/>
          </a:xfrm>
          <a:prstGeom prst="rect">
            <a:avLst/>
          </a:prstGeom>
          <a:ln w="12700">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25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5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5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5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25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25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4*#ppt_w"/>
                                          </p:val>
                                        </p:tav>
                                        <p:tav tm="100000">
                                          <p:val>
                                            <p:strVal val="#ppt_w"/>
                                          </p:val>
                                        </p:tav>
                                      </p:tavLst>
                                    </p:anim>
                                    <p:anim calcmode="lin" valueType="num">
                                      <p:cBhvr>
                                        <p:cTn id="27"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A9011-8426-4C76-9A5D-D1F451F275C4}"/>
              </a:ext>
            </a:extLst>
          </p:cNvPr>
          <p:cNvSpPr>
            <a:spLocks noGrp="1"/>
          </p:cNvSpPr>
          <p:nvPr>
            <p:ph type="title"/>
          </p:nvPr>
        </p:nvSpPr>
        <p:spPr/>
        <p:txBody>
          <a:bodyPr/>
          <a:lstStyle/>
          <a:p>
            <a:r>
              <a:rPr lang="en-US" dirty="0"/>
              <a:t>Indexes vs. Filters</a:t>
            </a:r>
          </a:p>
        </p:txBody>
      </p:sp>
      <p:sp>
        <p:nvSpPr>
          <p:cNvPr id="4" name="Content Placeholder 3">
            <a:extLst>
              <a:ext uri="{FF2B5EF4-FFF2-40B4-BE49-F238E27FC236}">
                <a16:creationId xmlns:a16="http://schemas.microsoft.com/office/drawing/2014/main" id="{AE8B22B0-6A27-4D95-BE7B-7DE3F6AC1FD2}"/>
              </a:ext>
            </a:extLst>
          </p:cNvPr>
          <p:cNvSpPr>
            <a:spLocks noGrp="1"/>
          </p:cNvSpPr>
          <p:nvPr>
            <p:ph idx="1"/>
          </p:nvPr>
        </p:nvSpPr>
        <p:spPr/>
        <p:txBody>
          <a:bodyPr/>
          <a:lstStyle/>
          <a:p>
            <a:r>
              <a:rPr lang="en-US" dirty="0"/>
              <a:t>An </a:t>
            </a:r>
            <a:r>
              <a:rPr lang="en-US" b="1" u="sng" dirty="0"/>
              <a:t>index</a:t>
            </a:r>
            <a:r>
              <a:rPr lang="en-US" dirty="0"/>
              <a:t> data structure of a subset of a table's attributes that are organized and/or sorted to the location of specific tuples using those attributes.</a:t>
            </a:r>
          </a:p>
          <a:p>
            <a:pPr lvl="1"/>
            <a:r>
              <a:rPr lang="en-US" dirty="0"/>
              <a:t>Example: B+Tree</a:t>
            </a:r>
          </a:p>
          <a:p>
            <a:endParaRPr lang="en-US" dirty="0"/>
          </a:p>
          <a:p>
            <a:r>
              <a:rPr lang="en-US" dirty="0"/>
              <a:t>A </a:t>
            </a:r>
            <a:r>
              <a:rPr lang="en-US" b="1" u="sng" dirty="0"/>
              <a:t>filter</a:t>
            </a:r>
            <a:r>
              <a:rPr lang="en-US" dirty="0"/>
              <a:t> is a data structure that answers set membership queries; it tells you whether a key (likely) exists in a set but </a:t>
            </a:r>
            <a:r>
              <a:rPr lang="en-US" u="sng" dirty="0"/>
              <a:t>not</a:t>
            </a:r>
            <a:r>
              <a:rPr lang="en-US" dirty="0"/>
              <a:t> where it is located.</a:t>
            </a:r>
          </a:p>
          <a:p>
            <a:pPr lvl="1"/>
            <a:r>
              <a:rPr lang="en-US" dirty="0"/>
              <a:t>Example: Bloom Filter</a:t>
            </a:r>
          </a:p>
          <a:p>
            <a:endParaRPr lang="en-US" sz="1200" dirty="0"/>
          </a:p>
          <a:p>
            <a:endParaRPr lang="en-US" dirty="0"/>
          </a:p>
        </p:txBody>
      </p:sp>
      <p:sp>
        <p:nvSpPr>
          <p:cNvPr id="5" name="Slide Number Placeholder 3" descr=" 5">
            <a:extLst>
              <a:ext uri="{FF2B5EF4-FFF2-40B4-BE49-F238E27FC236}">
                <a16:creationId xmlns:a16="http://schemas.microsoft.com/office/drawing/2014/main" id="{76AA114E-57C1-F656-5726-0516F4027312}"/>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
        <p:nvSpPr>
          <p:cNvPr id="2" name="Highlight Box">
            <a:extLst>
              <a:ext uri="{FF2B5EF4-FFF2-40B4-BE49-F238E27FC236}">
                <a16:creationId xmlns:a16="http://schemas.microsoft.com/office/drawing/2014/main" id="{01BFB789-B779-874B-B304-19688DDF64E4}"/>
              </a:ext>
            </a:extLst>
          </p:cNvPr>
          <p:cNvSpPr/>
          <p:nvPr/>
        </p:nvSpPr>
        <p:spPr>
          <a:xfrm>
            <a:off x="1219200" y="964857"/>
            <a:ext cx="6400800" cy="13716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6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magnets" hidden="1">
            <a:extLst>
              <a:ext uri="{FF2B5EF4-FFF2-40B4-BE49-F238E27FC236}">
                <a16:creationId xmlns:a16="http://schemas.microsoft.com/office/drawing/2014/main" id="{42F01B9E-AC6C-2F37-99DE-B43EA1FDEB35}"/>
              </a:ext>
            </a:extLst>
          </p:cNvPr>
          <p:cNvGrpSpPr/>
          <p:nvPr/>
        </p:nvGrpSpPr>
        <p:grpSpPr>
          <a:xfrm>
            <a:off x="2162176" y="2167406"/>
            <a:ext cx="4791074" cy="1267761"/>
            <a:chOff x="2162176" y="2167406"/>
            <a:chExt cx="4791074" cy="1267761"/>
          </a:xfrm>
        </p:grpSpPr>
        <p:grpSp>
          <p:nvGrpSpPr>
            <p:cNvPr id="166" name="Group 165">
              <a:extLst>
                <a:ext uri="{FF2B5EF4-FFF2-40B4-BE49-F238E27FC236}">
                  <a16:creationId xmlns:a16="http://schemas.microsoft.com/office/drawing/2014/main" id="{8519A485-5FF5-65EB-42BA-E72A79192C61}"/>
                </a:ext>
              </a:extLst>
            </p:cNvPr>
            <p:cNvGrpSpPr/>
            <p:nvPr/>
          </p:nvGrpSpPr>
          <p:grpSpPr>
            <a:xfrm>
              <a:off x="2339817" y="3138956"/>
              <a:ext cx="91440" cy="296211"/>
              <a:chOff x="2339817" y="3162300"/>
              <a:chExt cx="91440" cy="296211"/>
            </a:xfrm>
          </p:grpSpPr>
          <p:sp>
            <p:nvSpPr>
              <p:cNvPr id="38" name="magnet">
                <a:extLst>
                  <a:ext uri="{FF2B5EF4-FFF2-40B4-BE49-F238E27FC236}">
                    <a16:creationId xmlns:a16="http://schemas.microsoft.com/office/drawing/2014/main" id="{74289386-5B61-EF5A-0FB8-5E7C780EB638}"/>
                  </a:ext>
                </a:extLst>
              </p:cNvPr>
              <p:cNvSpPr/>
              <p:nvPr/>
            </p:nvSpPr>
            <p:spPr>
              <a:xfrm>
                <a:off x="2339817"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39" name="magnet">
                <a:extLst>
                  <a:ext uri="{FF2B5EF4-FFF2-40B4-BE49-F238E27FC236}">
                    <a16:creationId xmlns:a16="http://schemas.microsoft.com/office/drawing/2014/main" id="{EE6C05CF-BF31-987C-1449-BD8A12BCD9F6}"/>
                  </a:ext>
                </a:extLst>
              </p:cNvPr>
              <p:cNvSpPr/>
              <p:nvPr/>
            </p:nvSpPr>
            <p:spPr>
              <a:xfrm>
                <a:off x="2339817"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67" name="Group 166">
              <a:extLst>
                <a:ext uri="{FF2B5EF4-FFF2-40B4-BE49-F238E27FC236}">
                  <a16:creationId xmlns:a16="http://schemas.microsoft.com/office/drawing/2014/main" id="{054E6FF9-C563-A2D6-83DD-A66602A7D046}"/>
                </a:ext>
              </a:extLst>
            </p:cNvPr>
            <p:cNvGrpSpPr/>
            <p:nvPr/>
          </p:nvGrpSpPr>
          <p:grpSpPr>
            <a:xfrm>
              <a:off x="2809876" y="3138956"/>
              <a:ext cx="91440" cy="296211"/>
              <a:chOff x="2809876" y="3162300"/>
              <a:chExt cx="91440" cy="296211"/>
            </a:xfrm>
          </p:grpSpPr>
          <p:sp>
            <p:nvSpPr>
              <p:cNvPr id="43" name="magnet">
                <a:extLst>
                  <a:ext uri="{FF2B5EF4-FFF2-40B4-BE49-F238E27FC236}">
                    <a16:creationId xmlns:a16="http://schemas.microsoft.com/office/drawing/2014/main" id="{9302CDD8-3358-D8D8-4DE4-B760A68346C2}"/>
                  </a:ext>
                </a:extLst>
              </p:cNvPr>
              <p:cNvSpPr/>
              <p:nvPr/>
            </p:nvSpPr>
            <p:spPr>
              <a:xfrm>
                <a:off x="2809876"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44" name="magnet">
                <a:extLst>
                  <a:ext uri="{FF2B5EF4-FFF2-40B4-BE49-F238E27FC236}">
                    <a16:creationId xmlns:a16="http://schemas.microsoft.com/office/drawing/2014/main" id="{F9256965-325F-F81D-B965-546A58703269}"/>
                  </a:ext>
                </a:extLst>
              </p:cNvPr>
              <p:cNvSpPr/>
              <p:nvPr/>
            </p:nvSpPr>
            <p:spPr>
              <a:xfrm>
                <a:off x="2809876"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69" name="Group 168">
              <a:extLst>
                <a:ext uri="{FF2B5EF4-FFF2-40B4-BE49-F238E27FC236}">
                  <a16:creationId xmlns:a16="http://schemas.microsoft.com/office/drawing/2014/main" id="{3C2F7EAB-0439-EA73-D30C-7F791F578823}"/>
                </a:ext>
              </a:extLst>
            </p:cNvPr>
            <p:cNvGrpSpPr/>
            <p:nvPr/>
          </p:nvGrpSpPr>
          <p:grpSpPr>
            <a:xfrm>
              <a:off x="4570810" y="3138956"/>
              <a:ext cx="91440" cy="296211"/>
              <a:chOff x="4570810" y="3162300"/>
              <a:chExt cx="91440" cy="296211"/>
            </a:xfrm>
          </p:grpSpPr>
          <p:sp>
            <p:nvSpPr>
              <p:cNvPr id="54" name="magnet">
                <a:extLst>
                  <a:ext uri="{FF2B5EF4-FFF2-40B4-BE49-F238E27FC236}">
                    <a16:creationId xmlns:a16="http://schemas.microsoft.com/office/drawing/2014/main" id="{46DCB1CA-AF42-3980-E215-66FF34199BCD}"/>
                  </a:ext>
                </a:extLst>
              </p:cNvPr>
              <p:cNvSpPr/>
              <p:nvPr/>
            </p:nvSpPr>
            <p:spPr>
              <a:xfrm>
                <a:off x="4570810"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55" name="magnet">
                <a:extLst>
                  <a:ext uri="{FF2B5EF4-FFF2-40B4-BE49-F238E27FC236}">
                    <a16:creationId xmlns:a16="http://schemas.microsoft.com/office/drawing/2014/main" id="{4F5511A1-33CB-9D00-5B4B-17F20B1B55CE}"/>
                  </a:ext>
                </a:extLst>
              </p:cNvPr>
              <p:cNvSpPr/>
              <p:nvPr/>
            </p:nvSpPr>
            <p:spPr>
              <a:xfrm>
                <a:off x="4570810"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68" name="Group 167">
              <a:extLst>
                <a:ext uri="{FF2B5EF4-FFF2-40B4-BE49-F238E27FC236}">
                  <a16:creationId xmlns:a16="http://schemas.microsoft.com/office/drawing/2014/main" id="{38B932CB-B907-A761-A5D7-1C3D15BB8100}"/>
                </a:ext>
              </a:extLst>
            </p:cNvPr>
            <p:cNvGrpSpPr/>
            <p:nvPr/>
          </p:nvGrpSpPr>
          <p:grpSpPr>
            <a:xfrm>
              <a:off x="3692367" y="3138956"/>
              <a:ext cx="91440" cy="296211"/>
              <a:chOff x="3692367" y="3162300"/>
              <a:chExt cx="91440" cy="296211"/>
            </a:xfrm>
          </p:grpSpPr>
          <p:sp>
            <p:nvSpPr>
              <p:cNvPr id="57" name="magnet">
                <a:extLst>
                  <a:ext uri="{FF2B5EF4-FFF2-40B4-BE49-F238E27FC236}">
                    <a16:creationId xmlns:a16="http://schemas.microsoft.com/office/drawing/2014/main" id="{29BF1C54-7423-6DBE-4A7C-81312ABEC384}"/>
                  </a:ext>
                </a:extLst>
              </p:cNvPr>
              <p:cNvSpPr/>
              <p:nvPr/>
            </p:nvSpPr>
            <p:spPr>
              <a:xfrm>
                <a:off x="3692367"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58" name="magnet">
                <a:extLst>
                  <a:ext uri="{FF2B5EF4-FFF2-40B4-BE49-F238E27FC236}">
                    <a16:creationId xmlns:a16="http://schemas.microsoft.com/office/drawing/2014/main" id="{1ECA0345-BCE4-2C8A-6689-59803689F55F}"/>
                  </a:ext>
                </a:extLst>
              </p:cNvPr>
              <p:cNvSpPr/>
              <p:nvPr/>
            </p:nvSpPr>
            <p:spPr>
              <a:xfrm>
                <a:off x="3692367"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56" name="Group 155">
              <a:extLst>
                <a:ext uri="{FF2B5EF4-FFF2-40B4-BE49-F238E27FC236}">
                  <a16:creationId xmlns:a16="http://schemas.microsoft.com/office/drawing/2014/main" id="{902911D6-415D-5C99-14C3-4123E11C1B95}"/>
                </a:ext>
              </a:extLst>
            </p:cNvPr>
            <p:cNvGrpSpPr/>
            <p:nvPr/>
          </p:nvGrpSpPr>
          <p:grpSpPr>
            <a:xfrm>
              <a:off x="2162176" y="2167406"/>
              <a:ext cx="91440" cy="296211"/>
              <a:chOff x="2162176" y="2190750"/>
              <a:chExt cx="91440" cy="296211"/>
            </a:xfrm>
          </p:grpSpPr>
          <p:sp>
            <p:nvSpPr>
              <p:cNvPr id="68" name="magnet">
                <a:extLst>
                  <a:ext uri="{FF2B5EF4-FFF2-40B4-BE49-F238E27FC236}">
                    <a16:creationId xmlns:a16="http://schemas.microsoft.com/office/drawing/2014/main" id="{0ADF48B9-E47C-6009-053D-D376AD79A191}"/>
                  </a:ext>
                </a:extLst>
              </p:cNvPr>
              <p:cNvSpPr/>
              <p:nvPr/>
            </p:nvSpPr>
            <p:spPr>
              <a:xfrm>
                <a:off x="2162176" y="239552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69" name="magnet">
                <a:extLst>
                  <a:ext uri="{FF2B5EF4-FFF2-40B4-BE49-F238E27FC236}">
                    <a16:creationId xmlns:a16="http://schemas.microsoft.com/office/drawing/2014/main" id="{0E0DA753-4061-E418-4F49-C858909C0517}"/>
                  </a:ext>
                </a:extLst>
              </p:cNvPr>
              <p:cNvSpPr/>
              <p:nvPr/>
            </p:nvSpPr>
            <p:spPr>
              <a:xfrm>
                <a:off x="2162176" y="219075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57" name="Group 156">
              <a:extLst>
                <a:ext uri="{FF2B5EF4-FFF2-40B4-BE49-F238E27FC236}">
                  <a16:creationId xmlns:a16="http://schemas.microsoft.com/office/drawing/2014/main" id="{24C68D8C-82FC-3BA9-B396-15FF9C490846}"/>
                </a:ext>
              </a:extLst>
            </p:cNvPr>
            <p:cNvGrpSpPr/>
            <p:nvPr/>
          </p:nvGrpSpPr>
          <p:grpSpPr>
            <a:xfrm>
              <a:off x="3044667" y="2167406"/>
              <a:ext cx="91440" cy="296211"/>
              <a:chOff x="3044667" y="2190750"/>
              <a:chExt cx="91440" cy="296211"/>
            </a:xfrm>
          </p:grpSpPr>
          <p:sp>
            <p:nvSpPr>
              <p:cNvPr id="71" name="magnet">
                <a:extLst>
                  <a:ext uri="{FF2B5EF4-FFF2-40B4-BE49-F238E27FC236}">
                    <a16:creationId xmlns:a16="http://schemas.microsoft.com/office/drawing/2014/main" id="{F2FA47EA-B0C9-608D-9258-754FF5AA5F84}"/>
                  </a:ext>
                </a:extLst>
              </p:cNvPr>
              <p:cNvSpPr/>
              <p:nvPr/>
            </p:nvSpPr>
            <p:spPr>
              <a:xfrm>
                <a:off x="3044667" y="239552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72" name="magnet">
                <a:extLst>
                  <a:ext uri="{FF2B5EF4-FFF2-40B4-BE49-F238E27FC236}">
                    <a16:creationId xmlns:a16="http://schemas.microsoft.com/office/drawing/2014/main" id="{507B8BE0-6DAE-A4F0-C36C-EEA1094721E6}"/>
                  </a:ext>
                </a:extLst>
              </p:cNvPr>
              <p:cNvSpPr/>
              <p:nvPr/>
            </p:nvSpPr>
            <p:spPr>
              <a:xfrm>
                <a:off x="3044667" y="219075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70" name="Group 169">
              <a:extLst>
                <a:ext uri="{FF2B5EF4-FFF2-40B4-BE49-F238E27FC236}">
                  <a16:creationId xmlns:a16="http://schemas.microsoft.com/office/drawing/2014/main" id="{7D6E23BB-23CA-B754-5775-9077B52F4D15}"/>
                </a:ext>
              </a:extLst>
            </p:cNvPr>
            <p:cNvGrpSpPr/>
            <p:nvPr/>
          </p:nvGrpSpPr>
          <p:grpSpPr>
            <a:xfrm>
              <a:off x="5452110" y="3138956"/>
              <a:ext cx="91440" cy="296211"/>
              <a:chOff x="5452110" y="3162300"/>
              <a:chExt cx="91440" cy="296211"/>
            </a:xfrm>
          </p:grpSpPr>
          <p:sp>
            <p:nvSpPr>
              <p:cNvPr id="77" name="magnet">
                <a:extLst>
                  <a:ext uri="{FF2B5EF4-FFF2-40B4-BE49-F238E27FC236}">
                    <a16:creationId xmlns:a16="http://schemas.microsoft.com/office/drawing/2014/main" id="{432449C1-EDAE-95AC-77A0-053FFA8023C2}"/>
                  </a:ext>
                </a:extLst>
              </p:cNvPr>
              <p:cNvSpPr/>
              <p:nvPr/>
            </p:nvSpPr>
            <p:spPr>
              <a:xfrm>
                <a:off x="5452110"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78" name="magnet">
                <a:extLst>
                  <a:ext uri="{FF2B5EF4-FFF2-40B4-BE49-F238E27FC236}">
                    <a16:creationId xmlns:a16="http://schemas.microsoft.com/office/drawing/2014/main" id="{2074E368-6F99-69DF-1654-9C7640F2440D}"/>
                  </a:ext>
                </a:extLst>
              </p:cNvPr>
              <p:cNvSpPr/>
              <p:nvPr/>
            </p:nvSpPr>
            <p:spPr>
              <a:xfrm>
                <a:off x="5452110"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58" name="Group 157">
              <a:extLst>
                <a:ext uri="{FF2B5EF4-FFF2-40B4-BE49-F238E27FC236}">
                  <a16:creationId xmlns:a16="http://schemas.microsoft.com/office/drawing/2014/main" id="{D5ADB233-5474-D600-F7CD-F45CEFD1605A}"/>
                </a:ext>
              </a:extLst>
            </p:cNvPr>
            <p:cNvGrpSpPr/>
            <p:nvPr/>
          </p:nvGrpSpPr>
          <p:grpSpPr>
            <a:xfrm>
              <a:off x="5275660" y="2167406"/>
              <a:ext cx="91440" cy="296211"/>
              <a:chOff x="5275660" y="2190750"/>
              <a:chExt cx="91440" cy="296211"/>
            </a:xfrm>
          </p:grpSpPr>
          <p:sp>
            <p:nvSpPr>
              <p:cNvPr id="80" name="magnet">
                <a:extLst>
                  <a:ext uri="{FF2B5EF4-FFF2-40B4-BE49-F238E27FC236}">
                    <a16:creationId xmlns:a16="http://schemas.microsoft.com/office/drawing/2014/main" id="{8D8DF30E-83C3-31CE-108A-5CDBCDC3C506}"/>
                  </a:ext>
                </a:extLst>
              </p:cNvPr>
              <p:cNvSpPr/>
              <p:nvPr/>
            </p:nvSpPr>
            <p:spPr>
              <a:xfrm>
                <a:off x="5275660" y="239552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81" name="magnet">
                <a:extLst>
                  <a:ext uri="{FF2B5EF4-FFF2-40B4-BE49-F238E27FC236}">
                    <a16:creationId xmlns:a16="http://schemas.microsoft.com/office/drawing/2014/main" id="{769A726B-5A33-1BC7-CD05-800F345BAC05}"/>
                  </a:ext>
                </a:extLst>
              </p:cNvPr>
              <p:cNvSpPr/>
              <p:nvPr/>
            </p:nvSpPr>
            <p:spPr>
              <a:xfrm>
                <a:off x="5275660" y="219075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59" name="Group 158">
              <a:extLst>
                <a:ext uri="{FF2B5EF4-FFF2-40B4-BE49-F238E27FC236}">
                  <a16:creationId xmlns:a16="http://schemas.microsoft.com/office/drawing/2014/main" id="{1C56FA1B-0DFB-F4A2-2811-0D5B302CC3FA}"/>
                </a:ext>
              </a:extLst>
            </p:cNvPr>
            <p:cNvGrpSpPr/>
            <p:nvPr/>
          </p:nvGrpSpPr>
          <p:grpSpPr>
            <a:xfrm>
              <a:off x="6156960" y="2167406"/>
              <a:ext cx="91440" cy="296211"/>
              <a:chOff x="6156960" y="2190750"/>
              <a:chExt cx="91440" cy="296211"/>
            </a:xfrm>
          </p:grpSpPr>
          <p:sp>
            <p:nvSpPr>
              <p:cNvPr id="83" name="magnet">
                <a:extLst>
                  <a:ext uri="{FF2B5EF4-FFF2-40B4-BE49-F238E27FC236}">
                    <a16:creationId xmlns:a16="http://schemas.microsoft.com/office/drawing/2014/main" id="{2460717A-E8DB-A52D-A830-270177618244}"/>
                  </a:ext>
                </a:extLst>
              </p:cNvPr>
              <p:cNvSpPr/>
              <p:nvPr/>
            </p:nvSpPr>
            <p:spPr>
              <a:xfrm>
                <a:off x="6156960" y="239552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84" name="magnet">
                <a:extLst>
                  <a:ext uri="{FF2B5EF4-FFF2-40B4-BE49-F238E27FC236}">
                    <a16:creationId xmlns:a16="http://schemas.microsoft.com/office/drawing/2014/main" id="{E7579020-553F-4712-B9CD-6B457068D5D5}"/>
                  </a:ext>
                </a:extLst>
              </p:cNvPr>
              <p:cNvSpPr/>
              <p:nvPr/>
            </p:nvSpPr>
            <p:spPr>
              <a:xfrm>
                <a:off x="6156960" y="219075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71" name="Group 170">
              <a:extLst>
                <a:ext uri="{FF2B5EF4-FFF2-40B4-BE49-F238E27FC236}">
                  <a16:creationId xmlns:a16="http://schemas.microsoft.com/office/drawing/2014/main" id="{5078BBFF-E4BF-CA30-A3C6-88BBBFD7D118}"/>
                </a:ext>
              </a:extLst>
            </p:cNvPr>
            <p:cNvGrpSpPr/>
            <p:nvPr/>
          </p:nvGrpSpPr>
          <p:grpSpPr>
            <a:xfrm>
              <a:off x="5980510" y="3138956"/>
              <a:ext cx="91440" cy="296211"/>
              <a:chOff x="5980510" y="3162300"/>
              <a:chExt cx="91440" cy="296211"/>
            </a:xfrm>
          </p:grpSpPr>
          <p:sp>
            <p:nvSpPr>
              <p:cNvPr id="86" name="magnet">
                <a:extLst>
                  <a:ext uri="{FF2B5EF4-FFF2-40B4-BE49-F238E27FC236}">
                    <a16:creationId xmlns:a16="http://schemas.microsoft.com/office/drawing/2014/main" id="{0C610203-C759-6922-7643-B81159E58785}"/>
                  </a:ext>
                </a:extLst>
              </p:cNvPr>
              <p:cNvSpPr/>
              <p:nvPr/>
            </p:nvSpPr>
            <p:spPr>
              <a:xfrm>
                <a:off x="5980510"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87" name="magnet">
                <a:extLst>
                  <a:ext uri="{FF2B5EF4-FFF2-40B4-BE49-F238E27FC236}">
                    <a16:creationId xmlns:a16="http://schemas.microsoft.com/office/drawing/2014/main" id="{6EDDB81D-682C-6181-0B84-417349D51413}"/>
                  </a:ext>
                </a:extLst>
              </p:cNvPr>
              <p:cNvSpPr/>
              <p:nvPr/>
            </p:nvSpPr>
            <p:spPr>
              <a:xfrm>
                <a:off x="5980510"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172" name="Group 171">
              <a:extLst>
                <a:ext uri="{FF2B5EF4-FFF2-40B4-BE49-F238E27FC236}">
                  <a16:creationId xmlns:a16="http://schemas.microsoft.com/office/drawing/2014/main" id="{4987B8A6-F3D6-8736-5CDE-3742EA4D380F}"/>
                </a:ext>
              </a:extLst>
            </p:cNvPr>
            <p:cNvGrpSpPr/>
            <p:nvPr/>
          </p:nvGrpSpPr>
          <p:grpSpPr>
            <a:xfrm>
              <a:off x="6861810" y="3138956"/>
              <a:ext cx="91440" cy="296211"/>
              <a:chOff x="6861810" y="3162300"/>
              <a:chExt cx="91440" cy="296211"/>
            </a:xfrm>
          </p:grpSpPr>
          <p:sp>
            <p:nvSpPr>
              <p:cNvPr id="89" name="magnet">
                <a:extLst>
                  <a:ext uri="{FF2B5EF4-FFF2-40B4-BE49-F238E27FC236}">
                    <a16:creationId xmlns:a16="http://schemas.microsoft.com/office/drawing/2014/main" id="{3D65F168-0240-BD4D-294C-C1EB8A3BB237}"/>
                  </a:ext>
                </a:extLst>
              </p:cNvPr>
              <p:cNvSpPr/>
              <p:nvPr/>
            </p:nvSpPr>
            <p:spPr>
              <a:xfrm>
                <a:off x="6861810" y="3367071"/>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90" name="magnet">
                <a:extLst>
                  <a:ext uri="{FF2B5EF4-FFF2-40B4-BE49-F238E27FC236}">
                    <a16:creationId xmlns:a16="http://schemas.microsoft.com/office/drawing/2014/main" id="{31B66E50-8620-4AC5-77F1-CAEAD59ACD1E}"/>
                  </a:ext>
                </a:extLst>
              </p:cNvPr>
              <p:cNvSpPr/>
              <p:nvPr/>
            </p:nvSpPr>
            <p:spPr>
              <a:xfrm>
                <a:off x="6861810" y="3162300"/>
                <a:ext cx="91440" cy="91440"/>
              </a:xfrm>
              <a:prstGeom prst="rect">
                <a:avLst/>
              </a:prstGeom>
              <a:solidFill>
                <a:schemeClr val="bg1"/>
              </a:solid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sp>
        <p:nvSpPr>
          <p:cNvPr id="2" name="Title 1">
            <a:extLst>
              <a:ext uri="{FF2B5EF4-FFF2-40B4-BE49-F238E27FC236}">
                <a16:creationId xmlns:a16="http://schemas.microsoft.com/office/drawing/2014/main" id="{5859F76E-FCDA-DBAC-A1CE-3A44720A8B7F}"/>
              </a:ext>
            </a:extLst>
          </p:cNvPr>
          <p:cNvSpPr>
            <a:spLocks noGrp="1"/>
          </p:cNvSpPr>
          <p:nvPr>
            <p:ph type="title"/>
          </p:nvPr>
        </p:nvSpPr>
        <p:spPr/>
        <p:txBody>
          <a:bodyPr/>
          <a:lstStyle/>
          <a:p>
            <a:r>
              <a:rPr lang="en-US" dirty="0" err="1"/>
              <a:t>B+Trees</a:t>
            </a:r>
            <a:r>
              <a:rPr lang="en-US" dirty="0"/>
              <a:t> as Fancy Linked Lists</a:t>
            </a:r>
          </a:p>
        </p:txBody>
      </p:sp>
      <p:grpSp>
        <p:nvGrpSpPr>
          <p:cNvPr id="76" name="Group 75">
            <a:extLst>
              <a:ext uri="{FF2B5EF4-FFF2-40B4-BE49-F238E27FC236}">
                <a16:creationId xmlns:a16="http://schemas.microsoft.com/office/drawing/2014/main" id="{24B108BE-FF83-F0D9-51C8-228BC6044427}"/>
              </a:ext>
            </a:extLst>
          </p:cNvPr>
          <p:cNvGrpSpPr/>
          <p:nvPr/>
        </p:nvGrpSpPr>
        <p:grpSpPr>
          <a:xfrm>
            <a:off x="4651804" y="2546437"/>
            <a:ext cx="4074190" cy="832540"/>
            <a:chOff x="4651804" y="2546437"/>
            <a:chExt cx="4074190" cy="832540"/>
          </a:xfrm>
        </p:grpSpPr>
        <p:grpSp>
          <p:nvGrpSpPr>
            <p:cNvPr id="12" name="Group 11">
              <a:extLst>
                <a:ext uri="{FF2B5EF4-FFF2-40B4-BE49-F238E27FC236}">
                  <a16:creationId xmlns:a16="http://schemas.microsoft.com/office/drawing/2014/main" id="{1FBCA27D-FE59-C059-2395-7F7ECFB05A87}"/>
                </a:ext>
              </a:extLst>
            </p:cNvPr>
            <p:cNvGrpSpPr/>
            <p:nvPr/>
          </p:nvGrpSpPr>
          <p:grpSpPr>
            <a:xfrm>
              <a:off x="4939734" y="2779292"/>
              <a:ext cx="3530013" cy="599685"/>
              <a:chOff x="1712625" y="2440528"/>
              <a:chExt cx="4494309" cy="763504"/>
            </a:xfrm>
          </p:grpSpPr>
          <p:cxnSp>
            <p:nvCxnSpPr>
              <p:cNvPr id="5" name="AutoShape 14">
                <a:extLst>
                  <a:ext uri="{FF2B5EF4-FFF2-40B4-BE49-F238E27FC236}">
                    <a16:creationId xmlns:a16="http://schemas.microsoft.com/office/drawing/2014/main" id="{6687F8B4-3A2D-A5F7-F460-BEA45536C17C}"/>
                  </a:ext>
                </a:extLst>
              </p:cNvPr>
              <p:cNvCxnSpPr>
                <a:cxnSpLocks noChangeShapeType="1"/>
              </p:cNvCxnSpPr>
              <p:nvPr/>
            </p:nvCxnSpPr>
            <p:spPr bwMode="auto">
              <a:xfrm flipH="1">
                <a:off x="1712625" y="2440528"/>
                <a:ext cx="494795" cy="763504"/>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cxnSp>
            <p:nvCxnSpPr>
              <p:cNvPr id="6" name="AutoShape 14">
                <a:extLst>
                  <a:ext uri="{FF2B5EF4-FFF2-40B4-BE49-F238E27FC236}">
                    <a16:creationId xmlns:a16="http://schemas.microsoft.com/office/drawing/2014/main" id="{A2B2434D-38A0-A1E0-392D-E828E4E2A077}"/>
                  </a:ext>
                </a:extLst>
              </p:cNvPr>
              <p:cNvCxnSpPr>
                <a:cxnSpLocks noChangeShapeType="1"/>
              </p:cNvCxnSpPr>
              <p:nvPr/>
            </p:nvCxnSpPr>
            <p:spPr bwMode="auto">
              <a:xfrm>
                <a:off x="2654193" y="2479460"/>
                <a:ext cx="403702" cy="723449"/>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cxnSp>
            <p:nvCxnSpPr>
              <p:cNvPr id="7" name="AutoShape 14">
                <a:extLst>
                  <a:ext uri="{FF2B5EF4-FFF2-40B4-BE49-F238E27FC236}">
                    <a16:creationId xmlns:a16="http://schemas.microsoft.com/office/drawing/2014/main" id="{E99991CA-BFE7-3F01-3A2A-0980BE580E32}"/>
                  </a:ext>
                </a:extLst>
              </p:cNvPr>
              <p:cNvCxnSpPr>
                <a:cxnSpLocks noChangeShapeType="1"/>
                <a:endCxn id="20" idx="0"/>
              </p:cNvCxnSpPr>
              <p:nvPr/>
            </p:nvCxnSpPr>
            <p:spPr bwMode="auto">
              <a:xfrm flipH="1">
                <a:off x="5056791" y="2500011"/>
                <a:ext cx="665528" cy="704021"/>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cxnSp>
            <p:nvCxnSpPr>
              <p:cNvPr id="8" name="AutoShape 14">
                <a:extLst>
                  <a:ext uri="{FF2B5EF4-FFF2-40B4-BE49-F238E27FC236}">
                    <a16:creationId xmlns:a16="http://schemas.microsoft.com/office/drawing/2014/main" id="{7AF0E8FF-34EC-00EF-6C1E-5D86CE0DD0D1}"/>
                  </a:ext>
                </a:extLst>
              </p:cNvPr>
              <p:cNvCxnSpPr>
                <a:cxnSpLocks noChangeShapeType="1"/>
              </p:cNvCxnSpPr>
              <p:nvPr/>
            </p:nvCxnSpPr>
            <p:spPr bwMode="auto">
              <a:xfrm>
                <a:off x="5729289" y="2500011"/>
                <a:ext cx="477645" cy="704021"/>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grpSp>
        <p:grpSp>
          <p:nvGrpSpPr>
            <p:cNvPr id="27" name="Group 93">
              <a:extLst>
                <a:ext uri="{FF2B5EF4-FFF2-40B4-BE49-F238E27FC236}">
                  <a16:creationId xmlns:a16="http://schemas.microsoft.com/office/drawing/2014/main" id="{B03E9CAD-38B1-8E16-A6A2-5919080583FE}"/>
                </a:ext>
              </a:extLst>
            </p:cNvPr>
            <p:cNvGrpSpPr>
              <a:grpSpLocks/>
            </p:cNvGrpSpPr>
            <p:nvPr/>
          </p:nvGrpSpPr>
          <p:grpSpPr bwMode="auto">
            <a:xfrm>
              <a:off x="7738287" y="2546437"/>
              <a:ext cx="764030" cy="269327"/>
              <a:chOff x="2895600" y="1524000"/>
              <a:chExt cx="1997283" cy="457200"/>
            </a:xfrm>
            <a:solidFill>
              <a:schemeClr val="bg1">
                <a:lumMod val="85000"/>
              </a:schemeClr>
            </a:solidFill>
          </p:grpSpPr>
          <p:sp>
            <p:nvSpPr>
              <p:cNvPr id="28" name="Flowchart: Predefined Process 27">
                <a:extLst>
                  <a:ext uri="{FF2B5EF4-FFF2-40B4-BE49-F238E27FC236}">
                    <a16:creationId xmlns:a16="http://schemas.microsoft.com/office/drawing/2014/main" id="{0BA0E85D-F087-6404-2F0A-56F257E990D8}"/>
                  </a:ext>
                </a:extLst>
              </p:cNvPr>
              <p:cNvSpPr/>
              <p:nvPr/>
            </p:nvSpPr>
            <p:spPr bwMode="auto">
              <a:xfrm>
                <a:off x="2895600"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35</a:t>
                </a:r>
              </a:p>
            </p:txBody>
          </p:sp>
          <p:sp>
            <p:nvSpPr>
              <p:cNvPr id="29" name="Flowchart: Predefined Process 28">
                <a:extLst>
                  <a:ext uri="{FF2B5EF4-FFF2-40B4-BE49-F238E27FC236}">
                    <a16:creationId xmlns:a16="http://schemas.microsoft.com/office/drawing/2014/main" id="{7257AC98-B423-8C85-06A8-1C2E13189ED7}"/>
                  </a:ext>
                </a:extLst>
              </p:cNvPr>
              <p:cNvSpPr/>
              <p:nvPr/>
            </p:nvSpPr>
            <p:spPr bwMode="auto">
              <a:xfrm>
                <a:off x="3827013"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grpSp>
          <p:nvGrpSpPr>
            <p:cNvPr id="30" name="Group 13">
              <a:extLst>
                <a:ext uri="{FF2B5EF4-FFF2-40B4-BE49-F238E27FC236}">
                  <a16:creationId xmlns:a16="http://schemas.microsoft.com/office/drawing/2014/main" id="{96B60301-06BE-6CAB-90A5-3B0797727ED9}"/>
                </a:ext>
              </a:extLst>
            </p:cNvPr>
            <p:cNvGrpSpPr>
              <a:grpSpLocks/>
            </p:cNvGrpSpPr>
            <p:nvPr/>
          </p:nvGrpSpPr>
          <p:grpSpPr bwMode="auto">
            <a:xfrm>
              <a:off x="5292830" y="2546437"/>
              <a:ext cx="764965" cy="269327"/>
              <a:chOff x="2895600" y="1524000"/>
              <a:chExt cx="1997283" cy="457200"/>
            </a:xfrm>
            <a:solidFill>
              <a:schemeClr val="bg1">
                <a:lumMod val="85000"/>
              </a:schemeClr>
            </a:solidFill>
          </p:grpSpPr>
          <p:sp>
            <p:nvSpPr>
              <p:cNvPr id="31" name="Flowchart: Predefined Process 30">
                <a:extLst>
                  <a:ext uri="{FF2B5EF4-FFF2-40B4-BE49-F238E27FC236}">
                    <a16:creationId xmlns:a16="http://schemas.microsoft.com/office/drawing/2014/main" id="{860F5F68-3F81-9C17-8CA2-AA12BF50E222}"/>
                  </a:ext>
                </a:extLst>
              </p:cNvPr>
              <p:cNvSpPr/>
              <p:nvPr/>
            </p:nvSpPr>
            <p:spPr bwMode="auto">
              <a:xfrm>
                <a:off x="2895600" y="1524000"/>
                <a:ext cx="1067009"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10</a:t>
                </a:r>
              </a:p>
            </p:txBody>
          </p:sp>
          <p:sp>
            <p:nvSpPr>
              <p:cNvPr id="32" name="Flowchart: Predefined Process 31">
                <a:extLst>
                  <a:ext uri="{FF2B5EF4-FFF2-40B4-BE49-F238E27FC236}">
                    <a16:creationId xmlns:a16="http://schemas.microsoft.com/office/drawing/2014/main" id="{BAC1A12A-BC52-3ABC-FA35-658C73137945}"/>
                  </a:ext>
                </a:extLst>
              </p:cNvPr>
              <p:cNvSpPr/>
              <p:nvPr/>
            </p:nvSpPr>
            <p:spPr bwMode="auto">
              <a:xfrm>
                <a:off x="3825876" y="1524000"/>
                <a:ext cx="1067007"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cxnSp>
          <p:nvCxnSpPr>
            <p:cNvPr id="99" name="AutoShape 14">
              <a:extLst>
                <a:ext uri="{FF2B5EF4-FFF2-40B4-BE49-F238E27FC236}">
                  <a16:creationId xmlns:a16="http://schemas.microsoft.com/office/drawing/2014/main" id="{C51DEA18-80D0-657E-91A4-7E813963F1E3}"/>
                </a:ext>
              </a:extLst>
            </p:cNvPr>
            <p:cNvCxnSpPr>
              <a:cxnSpLocks noChangeShapeType="1"/>
              <a:stCxn id="72" idx="3"/>
              <a:endCxn id="81" idx="1"/>
            </p:cNvCxnSpPr>
            <p:nvPr/>
          </p:nvCxnSpPr>
          <p:spPr bwMode="auto">
            <a:xfrm>
              <a:off x="6057795" y="2600683"/>
              <a:ext cx="1680492"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6" name="AutoShape 14">
              <a:extLst>
                <a:ext uri="{FF2B5EF4-FFF2-40B4-BE49-F238E27FC236}">
                  <a16:creationId xmlns:a16="http://schemas.microsoft.com/office/drawing/2014/main" id="{5B02786C-96DF-03FA-87F5-F2706C0D72F9}"/>
                </a:ext>
              </a:extLst>
            </p:cNvPr>
            <p:cNvCxnSpPr>
              <a:cxnSpLocks noChangeShapeType="1"/>
              <a:stCxn id="80" idx="1"/>
              <a:endCxn id="71" idx="3"/>
            </p:cNvCxnSpPr>
            <p:nvPr/>
          </p:nvCxnSpPr>
          <p:spPr bwMode="auto">
            <a:xfrm flipH="1">
              <a:off x="6057795" y="2761518"/>
              <a:ext cx="1680492"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153" name="Group 152">
              <a:extLst>
                <a:ext uri="{FF2B5EF4-FFF2-40B4-BE49-F238E27FC236}">
                  <a16:creationId xmlns:a16="http://schemas.microsoft.com/office/drawing/2014/main" id="{A8FA5786-17DD-D830-1E95-908E3AFF77D0}"/>
                </a:ext>
              </a:extLst>
            </p:cNvPr>
            <p:cNvGrpSpPr/>
            <p:nvPr/>
          </p:nvGrpSpPr>
          <p:grpSpPr>
            <a:xfrm>
              <a:off x="4651804" y="2915013"/>
              <a:ext cx="4074190" cy="257258"/>
              <a:chOff x="1346041" y="2609210"/>
              <a:chExt cx="5187139" cy="327534"/>
            </a:xfrm>
          </p:grpSpPr>
          <p:sp>
            <p:nvSpPr>
              <p:cNvPr id="145" name="TextBox 144">
                <a:extLst>
                  <a:ext uri="{FF2B5EF4-FFF2-40B4-BE49-F238E27FC236}">
                    <a16:creationId xmlns:a16="http://schemas.microsoft.com/office/drawing/2014/main" id="{A76EDFF1-78DD-3227-BD9F-1A4E282AF1F7}"/>
                  </a:ext>
                </a:extLst>
              </p:cNvPr>
              <p:cNvSpPr txBox="1"/>
              <p:nvPr/>
            </p:nvSpPr>
            <p:spPr>
              <a:xfrm>
                <a:off x="1346041" y="2659745"/>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&lt;10</a:t>
                </a:r>
              </a:p>
            </p:txBody>
          </p:sp>
          <p:sp>
            <p:nvSpPr>
              <p:cNvPr id="149" name="TextBox 148">
                <a:extLst>
                  <a:ext uri="{FF2B5EF4-FFF2-40B4-BE49-F238E27FC236}">
                    <a16:creationId xmlns:a16="http://schemas.microsoft.com/office/drawing/2014/main" id="{C4CB342C-86F8-EBFC-B858-8BD0C27E54D9}"/>
                  </a:ext>
                </a:extLst>
              </p:cNvPr>
              <p:cNvSpPr txBox="1"/>
              <p:nvPr/>
            </p:nvSpPr>
            <p:spPr>
              <a:xfrm>
                <a:off x="3012211" y="2641597"/>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≥10</a:t>
                </a:r>
              </a:p>
            </p:txBody>
          </p:sp>
          <p:grpSp>
            <p:nvGrpSpPr>
              <p:cNvPr id="152" name="Group 151">
                <a:extLst>
                  <a:ext uri="{FF2B5EF4-FFF2-40B4-BE49-F238E27FC236}">
                    <a16:creationId xmlns:a16="http://schemas.microsoft.com/office/drawing/2014/main" id="{F1DFEABD-F5B0-86CE-B51F-ADEAEB7C168C}"/>
                  </a:ext>
                </a:extLst>
              </p:cNvPr>
              <p:cNvGrpSpPr/>
              <p:nvPr/>
            </p:nvGrpSpPr>
            <p:grpSpPr>
              <a:xfrm>
                <a:off x="4649461" y="2609210"/>
                <a:ext cx="1883719" cy="317443"/>
                <a:chOff x="4649461" y="2574560"/>
                <a:chExt cx="1883719" cy="317443"/>
              </a:xfrm>
            </p:grpSpPr>
            <p:sp>
              <p:nvSpPr>
                <p:cNvPr id="150" name="TextBox 149">
                  <a:extLst>
                    <a:ext uri="{FF2B5EF4-FFF2-40B4-BE49-F238E27FC236}">
                      <a16:creationId xmlns:a16="http://schemas.microsoft.com/office/drawing/2014/main" id="{72C7AB4E-2D0E-4632-23BB-6DD1239CA2D3}"/>
                    </a:ext>
                  </a:extLst>
                </p:cNvPr>
                <p:cNvSpPr txBox="1"/>
                <p:nvPr/>
              </p:nvSpPr>
              <p:spPr>
                <a:xfrm>
                  <a:off x="4649461" y="2574560"/>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&lt;35</a:t>
                  </a:r>
                </a:p>
              </p:txBody>
            </p:sp>
            <p:sp>
              <p:nvSpPr>
                <p:cNvPr id="151" name="TextBox 150">
                  <a:extLst>
                    <a:ext uri="{FF2B5EF4-FFF2-40B4-BE49-F238E27FC236}">
                      <a16:creationId xmlns:a16="http://schemas.microsoft.com/office/drawing/2014/main" id="{7898FF4B-5ADB-A9F7-96C5-F62899040542}"/>
                    </a:ext>
                  </a:extLst>
                </p:cNvPr>
                <p:cNvSpPr txBox="1"/>
                <p:nvPr/>
              </p:nvSpPr>
              <p:spPr>
                <a:xfrm>
                  <a:off x="6186931" y="2615004"/>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≥35</a:t>
                  </a:r>
                </a:p>
              </p:txBody>
            </p:sp>
          </p:grpSp>
        </p:grpSp>
      </p:grpSp>
      <p:grpSp>
        <p:nvGrpSpPr>
          <p:cNvPr id="79" name="Group 78">
            <a:extLst>
              <a:ext uri="{FF2B5EF4-FFF2-40B4-BE49-F238E27FC236}">
                <a16:creationId xmlns:a16="http://schemas.microsoft.com/office/drawing/2014/main" id="{45BCB21F-5863-2BA4-F02E-51629F3A0CAA}"/>
              </a:ext>
            </a:extLst>
          </p:cNvPr>
          <p:cNvGrpSpPr/>
          <p:nvPr/>
        </p:nvGrpSpPr>
        <p:grpSpPr>
          <a:xfrm>
            <a:off x="5853462" y="1685296"/>
            <a:ext cx="2088691" cy="861141"/>
            <a:chOff x="5853462" y="1685296"/>
            <a:chExt cx="2088691" cy="861141"/>
          </a:xfrm>
        </p:grpSpPr>
        <p:grpSp>
          <p:nvGrpSpPr>
            <p:cNvPr id="33" name="Group 32">
              <a:extLst>
                <a:ext uri="{FF2B5EF4-FFF2-40B4-BE49-F238E27FC236}">
                  <a16:creationId xmlns:a16="http://schemas.microsoft.com/office/drawing/2014/main" id="{C8D84C17-3B8F-EF91-94D0-0BA0F342C7F8}"/>
                </a:ext>
              </a:extLst>
            </p:cNvPr>
            <p:cNvGrpSpPr/>
            <p:nvPr/>
          </p:nvGrpSpPr>
          <p:grpSpPr>
            <a:xfrm>
              <a:off x="5853462" y="1967719"/>
              <a:ext cx="2088691" cy="578718"/>
              <a:chOff x="2587683" y="1611259"/>
              <a:chExt cx="2837407" cy="736808"/>
            </a:xfrm>
          </p:grpSpPr>
          <p:cxnSp>
            <p:nvCxnSpPr>
              <p:cNvPr id="3" name="AutoShape 14">
                <a:extLst>
                  <a:ext uri="{FF2B5EF4-FFF2-40B4-BE49-F238E27FC236}">
                    <a16:creationId xmlns:a16="http://schemas.microsoft.com/office/drawing/2014/main" id="{130A8D5E-7B37-6520-F77B-2D4332143210}"/>
                  </a:ext>
                </a:extLst>
              </p:cNvPr>
              <p:cNvCxnSpPr>
                <a:cxnSpLocks noChangeShapeType="1"/>
                <a:endCxn id="32" idx="0"/>
              </p:cNvCxnSpPr>
              <p:nvPr/>
            </p:nvCxnSpPr>
            <p:spPr bwMode="auto">
              <a:xfrm flipH="1">
                <a:off x="2587683" y="1611259"/>
                <a:ext cx="1565971" cy="736807"/>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cxnSp>
            <p:nvCxnSpPr>
              <p:cNvPr id="4" name="AutoShape 14">
                <a:extLst>
                  <a:ext uri="{FF2B5EF4-FFF2-40B4-BE49-F238E27FC236}">
                    <a16:creationId xmlns:a16="http://schemas.microsoft.com/office/drawing/2014/main" id="{005AFEDA-5060-5CF1-B0FF-3990D3DDA1E6}"/>
                  </a:ext>
                </a:extLst>
              </p:cNvPr>
              <p:cNvCxnSpPr>
                <a:cxnSpLocks noChangeShapeType="1"/>
                <a:endCxn id="28" idx="0"/>
              </p:cNvCxnSpPr>
              <p:nvPr/>
            </p:nvCxnSpPr>
            <p:spPr bwMode="auto">
              <a:xfrm>
                <a:off x="4153654" y="1611260"/>
                <a:ext cx="1271436" cy="736807"/>
              </a:xfrm>
              <a:prstGeom prst="straightConnector1">
                <a:avLst/>
              </a:prstGeom>
              <a:noFill/>
              <a:ln w="28575">
                <a:solidFill>
                  <a:srgbClr val="646464"/>
                </a:solidFill>
                <a:round/>
                <a:headEnd/>
                <a:tailEnd type="triangle" w="med" len="med"/>
              </a:ln>
              <a:extLst>
                <a:ext uri="{909E8E84-426E-40DD-AFC4-6F175D3DCCD1}">
                  <a14:hiddenFill xmlns:a14="http://schemas.microsoft.com/office/drawing/2010/main">
                    <a:noFill/>
                  </a14:hiddenFill>
                </a:ext>
              </a:extLst>
            </p:spPr>
          </p:cxnSp>
        </p:grpSp>
        <p:grpSp>
          <p:nvGrpSpPr>
            <p:cNvPr id="147" name="Group 146">
              <a:extLst>
                <a:ext uri="{FF2B5EF4-FFF2-40B4-BE49-F238E27FC236}">
                  <a16:creationId xmlns:a16="http://schemas.microsoft.com/office/drawing/2014/main" id="{D8274998-9520-2E88-2751-EA8D5580DBBE}"/>
                </a:ext>
              </a:extLst>
            </p:cNvPr>
            <p:cNvGrpSpPr/>
            <p:nvPr/>
          </p:nvGrpSpPr>
          <p:grpSpPr>
            <a:xfrm>
              <a:off x="5943600" y="1986933"/>
              <a:ext cx="1996733" cy="296829"/>
              <a:chOff x="2387044" y="1736122"/>
              <a:chExt cx="2698424" cy="307705"/>
            </a:xfrm>
          </p:grpSpPr>
          <p:sp>
            <p:nvSpPr>
              <p:cNvPr id="144" name="TextBox 143">
                <a:extLst>
                  <a:ext uri="{FF2B5EF4-FFF2-40B4-BE49-F238E27FC236}">
                    <a16:creationId xmlns:a16="http://schemas.microsoft.com/office/drawing/2014/main" id="{9266C24C-EF67-093A-ABAB-BE82185331F5}"/>
                  </a:ext>
                </a:extLst>
              </p:cNvPr>
              <p:cNvSpPr txBox="1"/>
              <p:nvPr/>
            </p:nvSpPr>
            <p:spPr>
              <a:xfrm>
                <a:off x="2387044" y="1736122"/>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&lt;20</a:t>
                </a:r>
              </a:p>
            </p:txBody>
          </p:sp>
          <p:sp>
            <p:nvSpPr>
              <p:cNvPr id="146" name="TextBox 145">
                <a:extLst>
                  <a:ext uri="{FF2B5EF4-FFF2-40B4-BE49-F238E27FC236}">
                    <a16:creationId xmlns:a16="http://schemas.microsoft.com/office/drawing/2014/main" id="{352E0016-D4E2-E1AE-B998-CD18DD46FA8B}"/>
                  </a:ext>
                </a:extLst>
              </p:cNvPr>
              <p:cNvSpPr txBox="1"/>
              <p:nvPr/>
            </p:nvSpPr>
            <p:spPr>
              <a:xfrm>
                <a:off x="4739219" y="1766828"/>
                <a:ext cx="346249" cy="276999"/>
              </a:xfrm>
              <a:prstGeom prst="rect">
                <a:avLst/>
              </a:prstGeom>
              <a:noFill/>
            </p:spPr>
            <p:txBody>
              <a:bodyPr wrap="none" lIns="0" tIns="0" rIns="0" bIns="0" rtlCol="0">
                <a:spAutoFit/>
              </a:bodyPr>
              <a:lstStyle/>
              <a:p>
                <a:r>
                  <a:rPr lang="en-US" b="1" dirty="0">
                    <a:solidFill>
                      <a:schemeClr val="accent1"/>
                    </a:solidFill>
                    <a:latin typeface="Inconsolata" panose="00000509000000000000" pitchFamily="49" charset="0"/>
                  </a:rPr>
                  <a:t>≥20</a:t>
                </a:r>
              </a:p>
            </p:txBody>
          </p:sp>
        </p:grpSp>
        <p:grpSp>
          <p:nvGrpSpPr>
            <p:cNvPr id="40" name="Group 39">
              <a:extLst>
                <a:ext uri="{FF2B5EF4-FFF2-40B4-BE49-F238E27FC236}">
                  <a16:creationId xmlns:a16="http://schemas.microsoft.com/office/drawing/2014/main" id="{9A637BA5-BF58-53D3-398E-351DECA1DCDA}"/>
                </a:ext>
              </a:extLst>
            </p:cNvPr>
            <p:cNvGrpSpPr/>
            <p:nvPr/>
          </p:nvGrpSpPr>
          <p:grpSpPr>
            <a:xfrm>
              <a:off x="6665486" y="1685296"/>
              <a:ext cx="716937" cy="269327"/>
              <a:chOff x="3829051" y="1236805"/>
              <a:chExt cx="973931" cy="342900"/>
            </a:xfrm>
          </p:grpSpPr>
          <p:grpSp>
            <p:nvGrpSpPr>
              <p:cNvPr id="9" name="Group 9">
                <a:extLst>
                  <a:ext uri="{FF2B5EF4-FFF2-40B4-BE49-F238E27FC236}">
                    <a16:creationId xmlns:a16="http://schemas.microsoft.com/office/drawing/2014/main" id="{4C29C051-CC3F-A9DC-3684-DDEE4DB866BC}"/>
                  </a:ext>
                </a:extLst>
              </p:cNvPr>
              <p:cNvGrpSpPr>
                <a:grpSpLocks/>
              </p:cNvGrpSpPr>
              <p:nvPr/>
            </p:nvGrpSpPr>
            <p:grpSpPr bwMode="auto">
              <a:xfrm>
                <a:off x="3829051" y="1236805"/>
                <a:ext cx="973931" cy="342900"/>
                <a:chOff x="2895600" y="1524000"/>
                <a:chExt cx="1997284" cy="457200"/>
              </a:xfrm>
              <a:solidFill>
                <a:schemeClr val="bg1">
                  <a:lumMod val="85000"/>
                </a:schemeClr>
              </a:solidFill>
            </p:grpSpPr>
            <p:sp>
              <p:nvSpPr>
                <p:cNvPr id="10" name="Flowchart: Predefined Process 9">
                  <a:extLst>
                    <a:ext uri="{FF2B5EF4-FFF2-40B4-BE49-F238E27FC236}">
                      <a16:creationId xmlns:a16="http://schemas.microsoft.com/office/drawing/2014/main" id="{A20C93FA-4B01-091A-ECFA-C4D48ED7D29E}"/>
                    </a:ext>
                  </a:extLst>
                </p:cNvPr>
                <p:cNvSpPr/>
                <p:nvPr/>
              </p:nvSpPr>
              <p:spPr bwMode="auto">
                <a:xfrm>
                  <a:off x="2895600" y="1524000"/>
                  <a:ext cx="1067009"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20</a:t>
                  </a:r>
                </a:p>
              </p:txBody>
            </p:sp>
            <p:sp>
              <p:nvSpPr>
                <p:cNvPr id="11" name="Flowchart: Predefined Process 10">
                  <a:extLst>
                    <a:ext uri="{FF2B5EF4-FFF2-40B4-BE49-F238E27FC236}">
                      <a16:creationId xmlns:a16="http://schemas.microsoft.com/office/drawing/2014/main" id="{3736DFE6-8853-1E30-3256-C7C8F8977D31}"/>
                    </a:ext>
                  </a:extLst>
                </p:cNvPr>
                <p:cNvSpPr/>
                <p:nvPr/>
              </p:nvSpPr>
              <p:spPr bwMode="auto">
                <a:xfrm>
                  <a:off x="3825876" y="1524000"/>
                  <a:ext cx="1067008"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sp>
            <p:nvSpPr>
              <p:cNvPr id="25" name="magnet" hidden="1">
                <a:extLst>
                  <a:ext uri="{FF2B5EF4-FFF2-40B4-BE49-F238E27FC236}">
                    <a16:creationId xmlns:a16="http://schemas.microsoft.com/office/drawing/2014/main" id="{B9446014-0355-645A-5A19-BED8A8DC676B}"/>
                  </a:ext>
                </a:extLst>
              </p:cNvPr>
              <p:cNvSpPr/>
              <p:nvPr/>
            </p:nvSpPr>
            <p:spPr>
              <a:xfrm>
                <a:off x="3829051" y="1236805"/>
                <a:ext cx="45720" cy="4572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26" name="magnet" hidden="1">
                <a:extLst>
                  <a:ext uri="{FF2B5EF4-FFF2-40B4-BE49-F238E27FC236}">
                    <a16:creationId xmlns:a16="http://schemas.microsoft.com/office/drawing/2014/main" id="{B7D7FDE9-36EA-FE48-756C-6C9C139A1CDC}"/>
                  </a:ext>
                </a:extLst>
              </p:cNvPr>
              <p:cNvSpPr/>
              <p:nvPr/>
            </p:nvSpPr>
            <p:spPr>
              <a:xfrm>
                <a:off x="4757262" y="1236805"/>
                <a:ext cx="45720" cy="4572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grpSp>
        <p:nvGrpSpPr>
          <p:cNvPr id="59" name="Group 58" hidden="1">
            <a:extLst>
              <a:ext uri="{FF2B5EF4-FFF2-40B4-BE49-F238E27FC236}">
                <a16:creationId xmlns:a16="http://schemas.microsoft.com/office/drawing/2014/main" id="{65663053-2FFB-CA1A-BC00-A98AEAA2716D}"/>
              </a:ext>
            </a:extLst>
          </p:cNvPr>
          <p:cNvGrpSpPr/>
          <p:nvPr/>
        </p:nvGrpSpPr>
        <p:grpSpPr>
          <a:xfrm>
            <a:off x="1457326" y="3412791"/>
            <a:ext cx="973931" cy="45720"/>
            <a:chOff x="1457326" y="3412791"/>
            <a:chExt cx="973931" cy="45720"/>
          </a:xfrm>
        </p:grpSpPr>
        <p:sp>
          <p:nvSpPr>
            <p:cNvPr id="51" name="magnet">
              <a:extLst>
                <a:ext uri="{FF2B5EF4-FFF2-40B4-BE49-F238E27FC236}">
                  <a16:creationId xmlns:a16="http://schemas.microsoft.com/office/drawing/2014/main" id="{9DCD7D6E-7256-2493-4387-B3AFE691F5CA}"/>
                </a:ext>
              </a:extLst>
            </p:cNvPr>
            <p:cNvSpPr/>
            <p:nvPr/>
          </p:nvSpPr>
          <p:spPr>
            <a:xfrm>
              <a:off x="1457326" y="3412791"/>
              <a:ext cx="45720" cy="4572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sp>
          <p:nvSpPr>
            <p:cNvPr id="52" name="magnet">
              <a:extLst>
                <a:ext uri="{FF2B5EF4-FFF2-40B4-BE49-F238E27FC236}">
                  <a16:creationId xmlns:a16="http://schemas.microsoft.com/office/drawing/2014/main" id="{E585164D-6FDE-C68B-7954-47B8656C2BD4}"/>
                </a:ext>
              </a:extLst>
            </p:cNvPr>
            <p:cNvSpPr/>
            <p:nvPr/>
          </p:nvSpPr>
          <p:spPr>
            <a:xfrm>
              <a:off x="2385537" y="3412791"/>
              <a:ext cx="45720" cy="4572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100">
                <a:solidFill>
                  <a:srgbClr val="F76D6D"/>
                </a:solidFill>
                <a:latin typeface="Inconsolata" panose="00000509000000000000" pitchFamily="49" charset="0"/>
              </a:endParaRPr>
            </a:p>
          </p:txBody>
        </p:sp>
      </p:grpSp>
      <p:grpSp>
        <p:nvGrpSpPr>
          <p:cNvPr id="75" name="Group 74">
            <a:extLst>
              <a:ext uri="{FF2B5EF4-FFF2-40B4-BE49-F238E27FC236}">
                <a16:creationId xmlns:a16="http://schemas.microsoft.com/office/drawing/2014/main" id="{C28054F8-0F9A-A67B-FF9A-9C069B751233}"/>
              </a:ext>
            </a:extLst>
          </p:cNvPr>
          <p:cNvGrpSpPr/>
          <p:nvPr/>
        </p:nvGrpSpPr>
        <p:grpSpPr>
          <a:xfrm>
            <a:off x="4560758" y="3378978"/>
            <a:ext cx="4345527" cy="795876"/>
            <a:chOff x="4560758" y="3378978"/>
            <a:chExt cx="4345527" cy="795876"/>
          </a:xfrm>
        </p:grpSpPr>
        <p:cxnSp>
          <p:nvCxnSpPr>
            <p:cNvPr id="102" name="AutoShape 14">
              <a:extLst>
                <a:ext uri="{FF2B5EF4-FFF2-40B4-BE49-F238E27FC236}">
                  <a16:creationId xmlns:a16="http://schemas.microsoft.com/office/drawing/2014/main" id="{87B707EA-00F1-E02C-3A80-6F184C898B6B}"/>
                </a:ext>
              </a:extLst>
            </p:cNvPr>
            <p:cNvCxnSpPr>
              <a:cxnSpLocks noChangeShapeType="1"/>
            </p:cNvCxnSpPr>
            <p:nvPr/>
          </p:nvCxnSpPr>
          <p:spPr bwMode="auto">
            <a:xfrm>
              <a:off x="5328366" y="3412594"/>
              <a:ext cx="297383"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1" name="AutoShape 14">
              <a:extLst>
                <a:ext uri="{FF2B5EF4-FFF2-40B4-BE49-F238E27FC236}">
                  <a16:creationId xmlns:a16="http://schemas.microsoft.com/office/drawing/2014/main" id="{0E8E33E8-981F-BAEA-DDDD-CC0F65994D3B}"/>
                </a:ext>
              </a:extLst>
            </p:cNvPr>
            <p:cNvCxnSpPr>
              <a:cxnSpLocks noChangeShapeType="1"/>
            </p:cNvCxnSpPr>
            <p:nvPr/>
          </p:nvCxnSpPr>
          <p:spPr bwMode="auto">
            <a:xfrm>
              <a:off x="6388071" y="3413675"/>
              <a:ext cx="618144"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 name="AutoShape 14">
              <a:extLst>
                <a:ext uri="{FF2B5EF4-FFF2-40B4-BE49-F238E27FC236}">
                  <a16:creationId xmlns:a16="http://schemas.microsoft.com/office/drawing/2014/main" id="{F9C55B04-77E0-DF15-985B-8C50B04FE433}"/>
                </a:ext>
              </a:extLst>
            </p:cNvPr>
            <p:cNvCxnSpPr>
              <a:cxnSpLocks noChangeShapeType="1"/>
            </p:cNvCxnSpPr>
            <p:nvPr/>
          </p:nvCxnSpPr>
          <p:spPr bwMode="auto">
            <a:xfrm>
              <a:off x="7770244" y="3413675"/>
              <a:ext cx="343206"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35" name="Group 34">
              <a:extLst>
                <a:ext uri="{FF2B5EF4-FFF2-40B4-BE49-F238E27FC236}">
                  <a16:creationId xmlns:a16="http://schemas.microsoft.com/office/drawing/2014/main" id="{BD8CD912-747A-A109-1369-CCB3D9AD2828}"/>
                </a:ext>
              </a:extLst>
            </p:cNvPr>
            <p:cNvGrpSpPr/>
            <p:nvPr/>
          </p:nvGrpSpPr>
          <p:grpSpPr>
            <a:xfrm>
              <a:off x="4560758" y="3378978"/>
              <a:ext cx="4345527" cy="795876"/>
              <a:chOff x="1457326" y="3111039"/>
              <a:chExt cx="5532598" cy="1013286"/>
            </a:xfrm>
          </p:grpSpPr>
          <p:sp>
            <p:nvSpPr>
              <p:cNvPr id="24" name="Right Arrow 6">
                <a:extLst>
                  <a:ext uri="{FF2B5EF4-FFF2-40B4-BE49-F238E27FC236}">
                    <a16:creationId xmlns:a16="http://schemas.microsoft.com/office/drawing/2014/main" id="{FF4B8E12-7805-B376-56A0-7FF468D8F167}"/>
                  </a:ext>
                </a:extLst>
              </p:cNvPr>
              <p:cNvSpPr>
                <a:spLocks noChangeArrowheads="1"/>
              </p:cNvSpPr>
              <p:nvPr/>
            </p:nvSpPr>
            <p:spPr bwMode="auto">
              <a:xfrm>
                <a:off x="1457326" y="3509551"/>
                <a:ext cx="5532598" cy="614774"/>
              </a:xfrm>
              <a:prstGeom prst="rightArrow">
                <a:avLst>
                  <a:gd name="adj1" fmla="val 50000"/>
                  <a:gd name="adj2" fmla="val 50013"/>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u="none" dirty="0">
                    <a:solidFill>
                      <a:schemeClr val="bg1"/>
                    </a:solidFill>
                    <a:latin typeface="Crimson Text" panose="02000503000000000000" pitchFamily="2" charset="0"/>
                  </a:rPr>
                  <a:t>Index Key(s) </a:t>
                </a:r>
                <a:r>
                  <a:rPr lang="en-US" altLang="en-US" sz="2000" b="1" i="1" u="none" dirty="0" err="1">
                    <a:solidFill>
                      <a:schemeClr val="bg1"/>
                    </a:solidFill>
                    <a:latin typeface="Crimson Text" panose="02000503000000000000" pitchFamily="2" charset="0"/>
                  </a:rPr>
                  <a:t>Low→High</a:t>
                </a:r>
                <a:endParaRPr lang="en-US" altLang="en-US" sz="2000" b="1" i="1" u="none" dirty="0">
                  <a:solidFill>
                    <a:schemeClr val="bg1"/>
                  </a:solidFill>
                  <a:latin typeface="Crimson Text" panose="02000503000000000000" pitchFamily="2" charset="0"/>
                </a:endParaRPr>
              </a:p>
            </p:txBody>
          </p:sp>
          <p:cxnSp>
            <p:nvCxnSpPr>
              <p:cNvPr id="105" name="AutoShape 14">
                <a:extLst>
                  <a:ext uri="{FF2B5EF4-FFF2-40B4-BE49-F238E27FC236}">
                    <a16:creationId xmlns:a16="http://schemas.microsoft.com/office/drawing/2014/main" id="{DB788E30-6367-666B-B7AA-1C0E9616C8A6}"/>
                  </a:ext>
                </a:extLst>
              </p:cNvPr>
              <p:cNvCxnSpPr>
                <a:cxnSpLocks noChangeShapeType="1"/>
                <a:stCxn id="43" idx="1"/>
                <a:endCxn id="38" idx="3"/>
              </p:cNvCxnSpPr>
              <p:nvPr/>
            </p:nvCxnSpPr>
            <p:spPr bwMode="auto">
              <a:xfrm flipH="1">
                <a:off x="2431257" y="3389447"/>
                <a:ext cx="378619"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73" name="Group 72">
                <a:extLst>
                  <a:ext uri="{FF2B5EF4-FFF2-40B4-BE49-F238E27FC236}">
                    <a16:creationId xmlns:a16="http://schemas.microsoft.com/office/drawing/2014/main" id="{F35F10A3-4FE8-3A28-77B6-945F73BAE460}"/>
                  </a:ext>
                </a:extLst>
              </p:cNvPr>
              <p:cNvGrpSpPr/>
              <p:nvPr/>
            </p:nvGrpSpPr>
            <p:grpSpPr>
              <a:xfrm>
                <a:off x="1457326" y="3111039"/>
                <a:ext cx="973930" cy="343837"/>
                <a:chOff x="1457326" y="3114674"/>
                <a:chExt cx="973930" cy="343837"/>
              </a:xfrm>
            </p:grpSpPr>
            <p:sp>
              <p:nvSpPr>
                <p:cNvPr id="14" name="Flowchart: Predefined Process 13">
                  <a:extLst>
                    <a:ext uri="{FF2B5EF4-FFF2-40B4-BE49-F238E27FC236}">
                      <a16:creationId xmlns:a16="http://schemas.microsoft.com/office/drawing/2014/main" id="{0189518B-14EE-E03F-DFBA-B420572F60FD}"/>
                    </a:ext>
                  </a:extLst>
                </p:cNvPr>
                <p:cNvSpPr/>
                <p:nvPr/>
              </p:nvSpPr>
              <p:spPr bwMode="auto">
                <a:xfrm>
                  <a:off x="1910954" y="3115611"/>
                  <a:ext cx="520302" cy="342900"/>
                </a:xfrm>
                <a:prstGeom prst="flowChartPredefinedProcess">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Inconsolata" panose="00000509000000000000" pitchFamily="49" charset="0"/>
                  </a:endParaRPr>
                </a:p>
              </p:txBody>
            </p:sp>
            <p:grpSp>
              <p:nvGrpSpPr>
                <p:cNvPr id="66" name="leafnode">
                  <a:extLst>
                    <a:ext uri="{FF2B5EF4-FFF2-40B4-BE49-F238E27FC236}">
                      <a16:creationId xmlns:a16="http://schemas.microsoft.com/office/drawing/2014/main" id="{9AAE8088-A337-C87F-8343-B984228AF208}"/>
                    </a:ext>
                  </a:extLst>
                </p:cNvPr>
                <p:cNvGrpSpPr>
                  <a:grpSpLocks noChangeAspect="1"/>
                </p:cNvGrpSpPr>
                <p:nvPr/>
              </p:nvGrpSpPr>
              <p:grpSpPr>
                <a:xfrm>
                  <a:off x="1457326" y="3114674"/>
                  <a:ext cx="527240" cy="343836"/>
                  <a:chOff x="1035766" y="2124118"/>
                  <a:chExt cx="1387474" cy="904832"/>
                </a:xfrm>
              </p:grpSpPr>
              <p:sp>
                <p:nvSpPr>
                  <p:cNvPr id="67" name="Flowchart: Predefined Process 66">
                    <a:extLst>
                      <a:ext uri="{FF2B5EF4-FFF2-40B4-BE49-F238E27FC236}">
                        <a16:creationId xmlns:a16="http://schemas.microsoft.com/office/drawing/2014/main" id="{47544962-CEA7-2681-997F-4302B248C62B}"/>
                      </a:ext>
                    </a:extLst>
                  </p:cNvPr>
                  <p:cNvSpPr>
                    <a:spLocks noChangeAspect="1"/>
                  </p:cNvSpPr>
                  <p:nvPr/>
                </p:nvSpPr>
                <p:spPr bwMode="auto">
                  <a:xfrm>
                    <a:off x="1035766" y="2124118"/>
                    <a:ext cx="1387474" cy="904832"/>
                  </a:xfrm>
                  <a:prstGeom prst="flowChartPredefinedProcess">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6</a:t>
                    </a:r>
                  </a:p>
                </p:txBody>
              </p:sp>
              <p:sp>
                <p:nvSpPr>
                  <p:cNvPr id="70" name="Rectangle 69">
                    <a:extLst>
                      <a:ext uri="{FF2B5EF4-FFF2-40B4-BE49-F238E27FC236}">
                        <a16:creationId xmlns:a16="http://schemas.microsoft.com/office/drawing/2014/main" id="{064B6641-5D00-3E82-5DC2-D208579435BA}"/>
                      </a:ext>
                    </a:extLst>
                  </p:cNvPr>
                  <p:cNvSpPr/>
                  <p:nvPr/>
                </p:nvSpPr>
                <p:spPr>
                  <a:xfrm>
                    <a:off x="1041498" y="2130382"/>
                    <a:ext cx="177703" cy="898566"/>
                  </a:xfrm>
                  <a:prstGeom prst="rect">
                    <a:avLst/>
                  </a:prstGeom>
                  <a:solidFill>
                    <a:srgbClr val="646464"/>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grpSp>
          <p:cxnSp>
            <p:nvCxnSpPr>
              <p:cNvPr id="108" name="AutoShape 14">
                <a:extLst>
                  <a:ext uri="{FF2B5EF4-FFF2-40B4-BE49-F238E27FC236}">
                    <a16:creationId xmlns:a16="http://schemas.microsoft.com/office/drawing/2014/main" id="{A61AF221-FD14-0075-EDBA-16CCC8988742}"/>
                  </a:ext>
                </a:extLst>
              </p:cNvPr>
              <p:cNvCxnSpPr>
                <a:cxnSpLocks noChangeShapeType="1"/>
                <a:stCxn id="54" idx="1"/>
                <a:endCxn id="57" idx="3"/>
              </p:cNvCxnSpPr>
              <p:nvPr/>
            </p:nvCxnSpPr>
            <p:spPr bwMode="auto">
              <a:xfrm flipH="1">
                <a:off x="3783807" y="3389447"/>
                <a:ext cx="787003"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7" name="AutoShape 14">
                <a:extLst>
                  <a:ext uri="{FF2B5EF4-FFF2-40B4-BE49-F238E27FC236}">
                    <a16:creationId xmlns:a16="http://schemas.microsoft.com/office/drawing/2014/main" id="{82536983-0A97-B813-EB76-D122458D8DA8}"/>
                  </a:ext>
                </a:extLst>
              </p:cNvPr>
              <p:cNvCxnSpPr>
                <a:cxnSpLocks noChangeShapeType="1"/>
                <a:stCxn id="86" idx="1"/>
                <a:endCxn id="77" idx="3"/>
              </p:cNvCxnSpPr>
              <p:nvPr/>
            </p:nvCxnSpPr>
            <p:spPr bwMode="auto">
              <a:xfrm flipH="1">
                <a:off x="5543550" y="3389447"/>
                <a:ext cx="436960"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98" name="Group 97">
                <a:extLst>
                  <a:ext uri="{FF2B5EF4-FFF2-40B4-BE49-F238E27FC236}">
                    <a16:creationId xmlns:a16="http://schemas.microsoft.com/office/drawing/2014/main" id="{9226059D-E3C5-119D-D3B2-3C352D85DD84}"/>
                  </a:ext>
                </a:extLst>
              </p:cNvPr>
              <p:cNvGrpSpPr/>
              <p:nvPr/>
            </p:nvGrpSpPr>
            <p:grpSpPr>
              <a:xfrm>
                <a:off x="2809876" y="3111039"/>
                <a:ext cx="973931" cy="342900"/>
                <a:chOff x="2809876" y="3111039"/>
                <a:chExt cx="973931" cy="342900"/>
              </a:xfrm>
            </p:grpSpPr>
            <p:grpSp>
              <p:nvGrpSpPr>
                <p:cNvPr id="15" name="Group 22">
                  <a:extLst>
                    <a:ext uri="{FF2B5EF4-FFF2-40B4-BE49-F238E27FC236}">
                      <a16:creationId xmlns:a16="http://schemas.microsoft.com/office/drawing/2014/main" id="{E21C24CF-4B61-2A2B-56CE-812BC81FB42D}"/>
                    </a:ext>
                  </a:extLst>
                </p:cNvPr>
                <p:cNvGrpSpPr>
                  <a:grpSpLocks/>
                </p:cNvGrpSpPr>
                <p:nvPr/>
              </p:nvGrpSpPr>
              <p:grpSpPr bwMode="auto">
                <a:xfrm>
                  <a:off x="2809876" y="3111039"/>
                  <a:ext cx="973931" cy="342900"/>
                  <a:chOff x="2895600" y="1524000"/>
                  <a:chExt cx="1997283" cy="457200"/>
                </a:xfrm>
                <a:solidFill>
                  <a:schemeClr val="bg1">
                    <a:lumMod val="85000"/>
                  </a:schemeClr>
                </a:solidFill>
              </p:grpSpPr>
              <p:sp>
                <p:nvSpPr>
                  <p:cNvPr id="16" name="Flowchart: Predefined Process 15">
                    <a:extLst>
                      <a:ext uri="{FF2B5EF4-FFF2-40B4-BE49-F238E27FC236}">
                        <a16:creationId xmlns:a16="http://schemas.microsoft.com/office/drawing/2014/main" id="{F6BA9635-C12A-1EA1-5DDB-83C3D90AB4FB}"/>
                      </a:ext>
                    </a:extLst>
                  </p:cNvPr>
                  <p:cNvSpPr/>
                  <p:nvPr/>
                </p:nvSpPr>
                <p:spPr bwMode="auto">
                  <a:xfrm>
                    <a:off x="2895600" y="1524000"/>
                    <a:ext cx="1067009"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10</a:t>
                    </a:r>
                  </a:p>
                </p:txBody>
              </p:sp>
              <p:sp>
                <p:nvSpPr>
                  <p:cNvPr id="17" name="Flowchart: Predefined Process 16">
                    <a:extLst>
                      <a:ext uri="{FF2B5EF4-FFF2-40B4-BE49-F238E27FC236}">
                        <a16:creationId xmlns:a16="http://schemas.microsoft.com/office/drawing/2014/main" id="{0514F0DF-411D-51AF-6996-7B591981AE65}"/>
                      </a:ext>
                    </a:extLst>
                  </p:cNvPr>
                  <p:cNvSpPr/>
                  <p:nvPr/>
                </p:nvSpPr>
                <p:spPr bwMode="auto">
                  <a:xfrm>
                    <a:off x="3825876" y="1524000"/>
                    <a:ext cx="1067007"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Inconsolata" panose="00000509000000000000" pitchFamily="49" charset="0"/>
                    </a:endParaRPr>
                  </a:p>
                </p:txBody>
              </p:sp>
            </p:grpSp>
            <p:sp>
              <p:nvSpPr>
                <p:cNvPr id="94" name="Rectangle 93">
                  <a:extLst>
                    <a:ext uri="{FF2B5EF4-FFF2-40B4-BE49-F238E27FC236}">
                      <a16:creationId xmlns:a16="http://schemas.microsoft.com/office/drawing/2014/main" id="{7381788A-869F-D5AB-F1A8-7F447906CC1D}"/>
                    </a:ext>
                  </a:extLst>
                </p:cNvPr>
                <p:cNvSpPr/>
                <p:nvPr/>
              </p:nvSpPr>
              <p:spPr>
                <a:xfrm>
                  <a:off x="2809876" y="3111039"/>
                  <a:ext cx="67527" cy="341774"/>
                </a:xfrm>
                <a:prstGeom prst="rect">
                  <a:avLst/>
                </a:prstGeom>
                <a:solidFill>
                  <a:srgbClr val="646464"/>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grpSp>
            <p:nvGrpSpPr>
              <p:cNvPr id="100" name="Group 99">
                <a:extLst>
                  <a:ext uri="{FF2B5EF4-FFF2-40B4-BE49-F238E27FC236}">
                    <a16:creationId xmlns:a16="http://schemas.microsoft.com/office/drawing/2014/main" id="{E40D8FF6-7974-352B-5E5E-B3A3695AF9FA}"/>
                  </a:ext>
                </a:extLst>
              </p:cNvPr>
              <p:cNvGrpSpPr/>
              <p:nvPr/>
            </p:nvGrpSpPr>
            <p:grpSpPr>
              <a:xfrm>
                <a:off x="4570810" y="3111039"/>
                <a:ext cx="972740" cy="342900"/>
                <a:chOff x="4570810" y="3115611"/>
                <a:chExt cx="972740" cy="342900"/>
              </a:xfrm>
            </p:grpSpPr>
            <p:grpSp>
              <p:nvGrpSpPr>
                <p:cNvPr id="18" name="Group 96">
                  <a:extLst>
                    <a:ext uri="{FF2B5EF4-FFF2-40B4-BE49-F238E27FC236}">
                      <a16:creationId xmlns:a16="http://schemas.microsoft.com/office/drawing/2014/main" id="{8710F73E-17BA-6088-8160-28B21B1529E1}"/>
                    </a:ext>
                  </a:extLst>
                </p:cNvPr>
                <p:cNvGrpSpPr>
                  <a:grpSpLocks/>
                </p:cNvGrpSpPr>
                <p:nvPr/>
              </p:nvGrpSpPr>
              <p:grpSpPr bwMode="auto">
                <a:xfrm>
                  <a:off x="4570810" y="3115611"/>
                  <a:ext cx="972740" cy="342900"/>
                  <a:chOff x="2895600" y="1524000"/>
                  <a:chExt cx="1997283" cy="457200"/>
                </a:xfrm>
                <a:solidFill>
                  <a:schemeClr val="bg1">
                    <a:lumMod val="85000"/>
                  </a:schemeClr>
                </a:solidFill>
              </p:grpSpPr>
              <p:sp>
                <p:nvSpPr>
                  <p:cNvPr id="19" name="Flowchart: Predefined Process 18">
                    <a:extLst>
                      <a:ext uri="{FF2B5EF4-FFF2-40B4-BE49-F238E27FC236}">
                        <a16:creationId xmlns:a16="http://schemas.microsoft.com/office/drawing/2014/main" id="{B06AB18E-79D5-B197-49CB-CE61896EF6D5}"/>
                      </a:ext>
                    </a:extLst>
                  </p:cNvPr>
                  <p:cNvSpPr/>
                  <p:nvPr/>
                </p:nvSpPr>
                <p:spPr bwMode="auto">
                  <a:xfrm>
                    <a:off x="2895600"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20</a:t>
                    </a:r>
                  </a:p>
                </p:txBody>
              </p:sp>
              <p:sp>
                <p:nvSpPr>
                  <p:cNvPr id="20" name="Flowchart: Predefined Process 19">
                    <a:extLst>
                      <a:ext uri="{FF2B5EF4-FFF2-40B4-BE49-F238E27FC236}">
                        <a16:creationId xmlns:a16="http://schemas.microsoft.com/office/drawing/2014/main" id="{FE7D11EA-2C8D-53A4-3D72-A16C2A0F7F24}"/>
                      </a:ext>
                    </a:extLst>
                  </p:cNvPr>
                  <p:cNvSpPr/>
                  <p:nvPr/>
                </p:nvSpPr>
                <p:spPr bwMode="auto">
                  <a:xfrm>
                    <a:off x="3827013"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31</a:t>
                    </a:r>
                  </a:p>
                </p:txBody>
              </p:sp>
            </p:grpSp>
            <p:sp>
              <p:nvSpPr>
                <p:cNvPr id="95" name="Rectangle 94">
                  <a:extLst>
                    <a:ext uri="{FF2B5EF4-FFF2-40B4-BE49-F238E27FC236}">
                      <a16:creationId xmlns:a16="http://schemas.microsoft.com/office/drawing/2014/main" id="{B1EEC136-A6B2-06FD-8772-A70FEEBA3BD7}"/>
                    </a:ext>
                  </a:extLst>
                </p:cNvPr>
                <p:cNvSpPr/>
                <p:nvPr/>
              </p:nvSpPr>
              <p:spPr>
                <a:xfrm>
                  <a:off x="4570810" y="3116737"/>
                  <a:ext cx="67527" cy="341774"/>
                </a:xfrm>
                <a:prstGeom prst="rect">
                  <a:avLst/>
                </a:prstGeom>
                <a:solidFill>
                  <a:srgbClr val="646464"/>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grpSp>
            <p:nvGrpSpPr>
              <p:cNvPr id="101" name="Group 100">
                <a:extLst>
                  <a:ext uri="{FF2B5EF4-FFF2-40B4-BE49-F238E27FC236}">
                    <a16:creationId xmlns:a16="http://schemas.microsoft.com/office/drawing/2014/main" id="{77BBA34B-CFB9-3888-6693-0C42F92154CF}"/>
                  </a:ext>
                </a:extLst>
              </p:cNvPr>
              <p:cNvGrpSpPr/>
              <p:nvPr/>
            </p:nvGrpSpPr>
            <p:grpSpPr>
              <a:xfrm>
                <a:off x="5980510" y="3111039"/>
                <a:ext cx="972740" cy="342900"/>
                <a:chOff x="5980510" y="3115611"/>
                <a:chExt cx="972740" cy="342900"/>
              </a:xfrm>
            </p:grpSpPr>
            <p:grpSp>
              <p:nvGrpSpPr>
                <p:cNvPr id="21" name="Group 99">
                  <a:extLst>
                    <a:ext uri="{FF2B5EF4-FFF2-40B4-BE49-F238E27FC236}">
                      <a16:creationId xmlns:a16="http://schemas.microsoft.com/office/drawing/2014/main" id="{0BBA1525-16DE-32D0-4E70-B33034B2A1E6}"/>
                    </a:ext>
                  </a:extLst>
                </p:cNvPr>
                <p:cNvGrpSpPr>
                  <a:grpSpLocks/>
                </p:cNvGrpSpPr>
                <p:nvPr/>
              </p:nvGrpSpPr>
              <p:grpSpPr bwMode="auto">
                <a:xfrm>
                  <a:off x="5980510" y="3115611"/>
                  <a:ext cx="972740" cy="342900"/>
                  <a:chOff x="2895600" y="1524000"/>
                  <a:chExt cx="1997283" cy="457200"/>
                </a:xfrm>
                <a:solidFill>
                  <a:schemeClr val="bg1">
                    <a:lumMod val="85000"/>
                  </a:schemeClr>
                </a:solidFill>
              </p:grpSpPr>
              <p:sp>
                <p:nvSpPr>
                  <p:cNvPr id="22" name="Flowchart: Predefined Process 21">
                    <a:extLst>
                      <a:ext uri="{FF2B5EF4-FFF2-40B4-BE49-F238E27FC236}">
                        <a16:creationId xmlns:a16="http://schemas.microsoft.com/office/drawing/2014/main" id="{E9B9BE7A-A8FC-E419-32DF-73A9FA692E26}"/>
                      </a:ext>
                    </a:extLst>
                  </p:cNvPr>
                  <p:cNvSpPr/>
                  <p:nvPr/>
                </p:nvSpPr>
                <p:spPr bwMode="auto">
                  <a:xfrm>
                    <a:off x="2895600"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38</a:t>
                    </a:r>
                  </a:p>
                </p:txBody>
              </p:sp>
              <p:sp>
                <p:nvSpPr>
                  <p:cNvPr id="23" name="Flowchart: Predefined Process 22">
                    <a:extLst>
                      <a:ext uri="{FF2B5EF4-FFF2-40B4-BE49-F238E27FC236}">
                        <a16:creationId xmlns:a16="http://schemas.microsoft.com/office/drawing/2014/main" id="{EE97B39C-1547-349F-3A18-631795A6A0FE}"/>
                      </a:ext>
                    </a:extLst>
                  </p:cNvPr>
                  <p:cNvSpPr/>
                  <p:nvPr/>
                </p:nvSpPr>
                <p:spPr bwMode="auto">
                  <a:xfrm>
                    <a:off x="3827013" y="1524000"/>
                    <a:ext cx="1065870" cy="457200"/>
                  </a:xfrm>
                  <a:prstGeom prst="flowChartPredefinedProcess">
                    <a:avLst/>
                  </a:prstGeom>
                  <a:grp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Inconsolata" panose="00000509000000000000" pitchFamily="49" charset="0"/>
                      </a:rPr>
                      <a:t>44</a:t>
                    </a:r>
                  </a:p>
                </p:txBody>
              </p:sp>
            </p:grpSp>
            <p:sp>
              <p:nvSpPr>
                <p:cNvPr id="97" name="Rectangle 96">
                  <a:extLst>
                    <a:ext uri="{FF2B5EF4-FFF2-40B4-BE49-F238E27FC236}">
                      <a16:creationId xmlns:a16="http://schemas.microsoft.com/office/drawing/2014/main" id="{A320E31E-6D2C-913D-26F5-74EE252956A4}"/>
                    </a:ext>
                  </a:extLst>
                </p:cNvPr>
                <p:cNvSpPr/>
                <p:nvPr/>
              </p:nvSpPr>
              <p:spPr>
                <a:xfrm>
                  <a:off x="5980510" y="3116737"/>
                  <a:ext cx="67527" cy="341774"/>
                </a:xfrm>
                <a:prstGeom prst="rect">
                  <a:avLst/>
                </a:prstGeom>
                <a:solidFill>
                  <a:srgbClr val="646464"/>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a:solidFill>
                      <a:srgbClr val="646464"/>
                    </a:solidFill>
                    <a:latin typeface="Inconsolata" panose="00000509000000000000" pitchFamily="49" charset="0"/>
                  </a:endParaRPr>
                </a:p>
              </p:txBody>
            </p:sp>
          </p:grpSp>
        </p:grpSp>
      </p:grpSp>
      <p:pic>
        <p:nvPicPr>
          <p:cNvPr id="82" name="Picture 2">
            <a:extLst>
              <a:ext uri="{FF2B5EF4-FFF2-40B4-BE49-F238E27FC236}">
                <a16:creationId xmlns:a16="http://schemas.microsoft.com/office/drawing/2014/main" id="{01A56E23-FD5C-F705-5393-F4A5A905F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6" t="11808" r="8519" b="23246"/>
          <a:stretch/>
        </p:blipFill>
        <p:spPr bwMode="auto">
          <a:xfrm>
            <a:off x="152400" y="895350"/>
            <a:ext cx="4036718" cy="3062338"/>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AEC295AB-277E-0ED2-985A-48B0F7C9BCA2}"/>
              </a:ext>
            </a:extLst>
          </p:cNvPr>
          <p:cNvGrpSpPr/>
          <p:nvPr/>
        </p:nvGrpSpPr>
        <p:grpSpPr>
          <a:xfrm>
            <a:off x="1533126" y="3198941"/>
            <a:ext cx="2250681" cy="1578555"/>
            <a:chOff x="1533126" y="3198941"/>
            <a:chExt cx="2250681" cy="1578555"/>
          </a:xfrm>
        </p:grpSpPr>
        <p:cxnSp>
          <p:nvCxnSpPr>
            <p:cNvPr id="88" name="Straight Arrow Connector 87">
              <a:extLst>
                <a:ext uri="{FF2B5EF4-FFF2-40B4-BE49-F238E27FC236}">
                  <a16:creationId xmlns:a16="http://schemas.microsoft.com/office/drawing/2014/main" id="{B1670DDA-84C0-731E-37B1-904EA140A29C}"/>
                </a:ext>
              </a:extLst>
            </p:cNvPr>
            <p:cNvCxnSpPr>
              <a:cxnSpLocks/>
            </p:cNvCxnSpPr>
            <p:nvPr/>
          </p:nvCxnSpPr>
          <p:spPr>
            <a:xfrm flipH="1" flipV="1">
              <a:off x="2065139" y="3198941"/>
              <a:ext cx="526257" cy="12092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8C1D7A0-39C0-E3BC-90C8-37C0AFAD16BE}"/>
                </a:ext>
              </a:extLst>
            </p:cNvPr>
            <p:cNvSpPr txBox="1"/>
            <p:nvPr/>
          </p:nvSpPr>
          <p:spPr>
            <a:xfrm>
              <a:off x="1533126" y="4408164"/>
              <a:ext cx="2250681" cy="369332"/>
            </a:xfrm>
            <a:prstGeom prst="rect">
              <a:avLst/>
            </a:prstGeom>
            <a:noFill/>
          </p:spPr>
          <p:txBody>
            <a:bodyPr wrap="none" rtlCol="0">
              <a:spAutoFit/>
            </a:bodyPr>
            <a:lstStyle/>
            <a:p>
              <a:r>
                <a:rPr lang="en-US" dirty="0">
                  <a:solidFill>
                    <a:srgbClr val="C00000"/>
                  </a:solidFill>
                </a:rPr>
                <a:t>"M words begin here"</a:t>
              </a:r>
            </a:p>
          </p:txBody>
        </p:sp>
      </p:grpSp>
    </p:spTree>
    <p:extLst>
      <p:ext uri="{BB962C8B-B14F-4D97-AF65-F5344CB8AC3E}">
        <p14:creationId xmlns:p14="http://schemas.microsoft.com/office/powerpoint/2010/main" val="25690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F62A26-DEFC-4CE1-9625-A7D710C2D8D9}"/>
              </a:ext>
            </a:extLst>
          </p:cNvPr>
          <p:cNvGrpSpPr/>
          <p:nvPr/>
        </p:nvGrpSpPr>
        <p:grpSpPr>
          <a:xfrm>
            <a:off x="383504" y="3958590"/>
            <a:ext cx="8066097" cy="365760"/>
            <a:chOff x="383504" y="3958590"/>
            <a:chExt cx="8066097" cy="365760"/>
          </a:xfrm>
        </p:grpSpPr>
        <p:sp>
          <p:nvSpPr>
            <p:cNvPr id="6" name="Rectangle 5"/>
            <p:cNvSpPr/>
            <p:nvPr/>
          </p:nvSpPr>
          <p:spPr>
            <a:xfrm>
              <a:off x="383504"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grpSp>
          <p:nvGrpSpPr>
            <p:cNvPr id="8" name="Group 7"/>
            <p:cNvGrpSpPr/>
            <p:nvPr/>
          </p:nvGrpSpPr>
          <p:grpSpPr>
            <a:xfrm>
              <a:off x="840261" y="3958590"/>
              <a:ext cx="457200" cy="365760"/>
              <a:chOff x="1698611" y="3461328"/>
              <a:chExt cx="457200" cy="313459"/>
            </a:xfrm>
          </p:grpSpPr>
          <p:sp>
            <p:nvSpPr>
              <p:cNvPr id="9" name="Rectangle 8"/>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Inconsolata" panose="00000509000000000000" pitchFamily="49" charset="0"/>
                </a:endParaRPr>
              </a:p>
            </p:txBody>
          </p:sp>
          <p:sp>
            <p:nvSpPr>
              <p:cNvPr id="10" name="Rectangle 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12" name="Rectangle 11"/>
            <p:cNvSpPr/>
            <p:nvPr/>
          </p:nvSpPr>
          <p:spPr>
            <a:xfrm>
              <a:off x="1575476"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14" name="Group 13"/>
            <p:cNvGrpSpPr/>
            <p:nvPr/>
          </p:nvGrpSpPr>
          <p:grpSpPr>
            <a:xfrm>
              <a:off x="2032233" y="3958590"/>
              <a:ext cx="457200" cy="365760"/>
              <a:chOff x="1698611" y="3461328"/>
              <a:chExt cx="457200" cy="313459"/>
            </a:xfrm>
          </p:grpSpPr>
          <p:sp>
            <p:nvSpPr>
              <p:cNvPr id="15" name="Rectangle 1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Inconsolata" panose="00000509000000000000" pitchFamily="49" charset="0"/>
                </a:endParaRPr>
              </a:p>
            </p:txBody>
          </p:sp>
          <p:sp>
            <p:nvSpPr>
              <p:cNvPr id="16" name="Rectangle 1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18" name="Rectangle 17"/>
            <p:cNvSpPr/>
            <p:nvPr/>
          </p:nvSpPr>
          <p:spPr>
            <a:xfrm>
              <a:off x="2767448"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grpSp>
          <p:nvGrpSpPr>
            <p:cNvPr id="20" name="Group 19"/>
            <p:cNvGrpSpPr/>
            <p:nvPr/>
          </p:nvGrpSpPr>
          <p:grpSpPr>
            <a:xfrm>
              <a:off x="3224205" y="3958590"/>
              <a:ext cx="457200" cy="365760"/>
              <a:chOff x="1698611" y="3461328"/>
              <a:chExt cx="457200" cy="313459"/>
            </a:xfrm>
          </p:grpSpPr>
          <p:sp>
            <p:nvSpPr>
              <p:cNvPr id="21" name="Rectangle 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Inconsolata" panose="00000509000000000000" pitchFamily="49" charset="0"/>
                </a:endParaRPr>
              </a:p>
            </p:txBody>
          </p:sp>
          <p:sp>
            <p:nvSpPr>
              <p:cNvPr id="22" name="Rectangle 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24" name="Rectangle 23"/>
            <p:cNvSpPr/>
            <p:nvPr/>
          </p:nvSpPr>
          <p:spPr>
            <a:xfrm>
              <a:off x="3959420"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26" name="Group 25"/>
            <p:cNvGrpSpPr/>
            <p:nvPr/>
          </p:nvGrpSpPr>
          <p:grpSpPr>
            <a:xfrm>
              <a:off x="4416177" y="3958590"/>
              <a:ext cx="457200" cy="365760"/>
              <a:chOff x="1698611" y="3461328"/>
              <a:chExt cx="457200" cy="313459"/>
            </a:xfrm>
          </p:grpSpPr>
          <p:sp>
            <p:nvSpPr>
              <p:cNvPr id="27" name="Rectangle 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Inconsolata" panose="00000509000000000000" pitchFamily="49" charset="0"/>
                </a:endParaRPr>
              </a:p>
            </p:txBody>
          </p:sp>
          <p:sp>
            <p:nvSpPr>
              <p:cNvPr id="28" name="Rectangle 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30" name="Rectangle 29"/>
            <p:cNvSpPr/>
            <p:nvPr/>
          </p:nvSpPr>
          <p:spPr>
            <a:xfrm>
              <a:off x="6343364"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grpSp>
          <p:nvGrpSpPr>
            <p:cNvPr id="32" name="Group 31"/>
            <p:cNvGrpSpPr/>
            <p:nvPr/>
          </p:nvGrpSpPr>
          <p:grpSpPr>
            <a:xfrm>
              <a:off x="6800121" y="3958590"/>
              <a:ext cx="457200" cy="365760"/>
              <a:chOff x="1698611" y="3461328"/>
              <a:chExt cx="457200" cy="313459"/>
            </a:xfrm>
          </p:grpSpPr>
          <p:sp>
            <p:nvSpPr>
              <p:cNvPr id="33" name="Rectangle 3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Inconsolata" panose="00000509000000000000" pitchFamily="49" charset="0"/>
                </a:endParaRPr>
              </a:p>
            </p:txBody>
          </p:sp>
          <p:sp>
            <p:nvSpPr>
              <p:cNvPr id="34" name="Rectangle 3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39" name="Rectangle 38"/>
            <p:cNvSpPr/>
            <p:nvPr/>
          </p:nvSpPr>
          <p:spPr>
            <a:xfrm>
              <a:off x="5151392"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sp>
          <p:nvSpPr>
            <p:cNvPr id="41" name="Rectangle 40"/>
            <p:cNvSpPr/>
            <p:nvPr/>
          </p:nvSpPr>
          <p:spPr>
            <a:xfrm>
              <a:off x="5608149"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sp>
          <p:nvSpPr>
            <p:cNvPr id="54" name="Rectangle 53"/>
            <p:cNvSpPr/>
            <p:nvPr/>
          </p:nvSpPr>
          <p:spPr>
            <a:xfrm>
              <a:off x="7535644"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r>
                <a:rPr lang="en-US" sz="2000"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sz="2000"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7</a:t>
              </a:r>
            </a:p>
          </p:txBody>
        </p:sp>
        <p:sp>
          <p:nvSpPr>
            <p:cNvPr id="55" name="Rectangle 54"/>
            <p:cNvSpPr/>
            <p:nvPr/>
          </p:nvSpPr>
          <p:spPr>
            <a:xfrm>
              <a:off x="7992401" y="395859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Inconsolata" panose="00000509000000000000" pitchFamily="49" charset="0"/>
                <a:ea typeface="DejaVu Sans Mono" pitchFamily="49" charset="0"/>
                <a:cs typeface="Consolas" pitchFamily="49" charset="0"/>
              </a:endParaRPr>
            </a:p>
          </p:txBody>
        </p:sp>
      </p:grpSp>
      <p:sp>
        <p:nvSpPr>
          <p:cNvPr id="3" name="Title 2"/>
          <p:cNvSpPr>
            <a:spLocks noGrp="1"/>
          </p:cNvSpPr>
          <p:nvPr>
            <p:ph type="title"/>
          </p:nvPr>
        </p:nvSpPr>
        <p:spPr/>
        <p:txBody>
          <a:bodyPr/>
          <a:lstStyle/>
          <a:p>
            <a:r>
              <a:rPr lang="en-US" dirty="0"/>
              <a:t>Observation</a:t>
            </a:r>
          </a:p>
        </p:txBody>
      </p:sp>
      <p:sp>
        <p:nvSpPr>
          <p:cNvPr id="4" name="Content Placeholder 3"/>
          <p:cNvSpPr>
            <a:spLocks noGrp="1"/>
          </p:cNvSpPr>
          <p:nvPr>
            <p:ph idx="1"/>
          </p:nvPr>
        </p:nvSpPr>
        <p:spPr/>
        <p:txBody>
          <a:bodyPr/>
          <a:lstStyle/>
          <a:p>
            <a:r>
              <a:rPr lang="en-US" dirty="0"/>
              <a:t>Linked lists are "simplest" index, but...</a:t>
            </a:r>
          </a:p>
          <a:p>
            <a:r>
              <a:rPr lang="en-US" dirty="0"/>
              <a:t>All operations have to linear search.</a:t>
            </a:r>
          </a:p>
          <a:p>
            <a:pPr lvl="1"/>
            <a:r>
              <a:rPr lang="en-US" dirty="0"/>
              <a:t>Average Cost: </a:t>
            </a:r>
            <a:r>
              <a:rPr lang="en-US" b="1" dirty="0">
                <a:solidFill>
                  <a:schemeClr val="accent1"/>
                </a:solidFill>
              </a:rPr>
              <a:t>O(n)</a:t>
            </a:r>
            <a:endParaRPr lang="en-US" b="1" dirty="0"/>
          </a:p>
          <a:p>
            <a:pPr lvl="1"/>
            <a:r>
              <a:rPr lang="en-US" dirty="0"/>
              <a:t>More than one way to index a linked list...</a:t>
            </a:r>
          </a:p>
        </p:txBody>
      </p:sp>
      <p:sp>
        <p:nvSpPr>
          <p:cNvPr id="2" name="Slide Number Placeholder 1"/>
          <p:cNvSpPr>
            <a:spLocks noGrp="1"/>
          </p:cNvSpPr>
          <p:nvPr>
            <p:ph type="sldNum" sz="quarter" idx="4"/>
          </p:nvPr>
        </p:nvSpPr>
        <p:spPr/>
        <p:txBody>
          <a:bodyPr/>
          <a:lstStyle/>
          <a:p>
            <a:fld id="{97DD1AB5-42BA-4E8A-BFEE-435884E16AAB}" type="slidenum">
              <a:rPr lang="en-US" smtClean="0"/>
              <a:pPr/>
              <a:t>17</a:t>
            </a:fld>
            <a:endParaRPr lang="en-US"/>
          </a:p>
        </p:txBody>
      </p:sp>
      <p:sp>
        <p:nvSpPr>
          <p:cNvPr id="45" name="Rectangle 44"/>
          <p:cNvSpPr/>
          <p:nvPr/>
        </p:nvSpPr>
        <p:spPr>
          <a:xfrm>
            <a:off x="3223483" y="3569216"/>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sp>
        <p:nvSpPr>
          <p:cNvPr id="46" name="Rectangle 45"/>
          <p:cNvSpPr/>
          <p:nvPr/>
        </p:nvSpPr>
        <p:spPr>
          <a:xfrm>
            <a:off x="5607427" y="3569216"/>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sp>
        <p:nvSpPr>
          <p:cNvPr id="44" name="Rectangle 43"/>
          <p:cNvSpPr/>
          <p:nvPr/>
        </p:nvSpPr>
        <p:spPr>
          <a:xfrm>
            <a:off x="839539" y="3569216"/>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cxnSp>
        <p:nvCxnSpPr>
          <p:cNvPr id="47" name="Curved Connector 39"/>
          <p:cNvCxnSpPr>
            <a:endCxn id="18" idx="0"/>
          </p:cNvCxnSpPr>
          <p:nvPr/>
        </p:nvCxnSpPr>
        <p:spPr>
          <a:xfrm>
            <a:off x="1068361" y="3752096"/>
            <a:ext cx="1927687" cy="206494"/>
          </a:xfrm>
          <a:prstGeom prst="bentConnector2">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1" name="Curved Connector 39"/>
          <p:cNvCxnSpPr>
            <a:endCxn id="39" idx="0"/>
          </p:cNvCxnSpPr>
          <p:nvPr/>
        </p:nvCxnSpPr>
        <p:spPr>
          <a:xfrm>
            <a:off x="3452527" y="3752096"/>
            <a:ext cx="1927465" cy="206494"/>
          </a:xfrm>
          <a:prstGeom prst="bentConnector2">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3" name="Curved Connector 39"/>
          <p:cNvCxnSpPr>
            <a:endCxn id="54" idx="0"/>
          </p:cNvCxnSpPr>
          <p:nvPr/>
        </p:nvCxnSpPr>
        <p:spPr>
          <a:xfrm>
            <a:off x="5823067" y="3752096"/>
            <a:ext cx="1941177" cy="206494"/>
          </a:xfrm>
          <a:prstGeom prst="bentConnector2">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991679" y="3569216"/>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sp>
        <p:nvSpPr>
          <p:cNvPr id="59" name="Rectangle 58"/>
          <p:cNvSpPr/>
          <p:nvPr/>
        </p:nvSpPr>
        <p:spPr>
          <a:xfrm>
            <a:off x="839539" y="3183731"/>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cxnSp>
        <p:nvCxnSpPr>
          <p:cNvPr id="60" name="Curved Connector 39"/>
          <p:cNvCxnSpPr>
            <a:endCxn id="39" idx="0"/>
          </p:cNvCxnSpPr>
          <p:nvPr/>
        </p:nvCxnSpPr>
        <p:spPr>
          <a:xfrm>
            <a:off x="1073941" y="3362045"/>
            <a:ext cx="4306051" cy="596545"/>
          </a:xfrm>
          <a:prstGeom prst="bentConnector2">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607427" y="3183731"/>
            <a:ext cx="457200"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cxnSp>
        <p:nvCxnSpPr>
          <p:cNvPr id="63" name="Curved Connector 39"/>
          <p:cNvCxnSpPr/>
          <p:nvPr/>
        </p:nvCxnSpPr>
        <p:spPr>
          <a:xfrm>
            <a:off x="5832304" y="3366611"/>
            <a:ext cx="2927610" cy="0"/>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66" name="Curved Connector 39"/>
          <p:cNvCxnSpPr/>
          <p:nvPr/>
        </p:nvCxnSpPr>
        <p:spPr>
          <a:xfrm>
            <a:off x="8221001" y="3752096"/>
            <a:ext cx="539496" cy="0"/>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C2B730F-82BE-4CDE-968F-51B5F4967D70}"/>
              </a:ext>
            </a:extLst>
          </p:cNvPr>
          <p:cNvGrpSpPr/>
          <p:nvPr/>
        </p:nvGrpSpPr>
        <p:grpSpPr>
          <a:xfrm>
            <a:off x="1073941" y="4141469"/>
            <a:ext cx="7685973" cy="1"/>
            <a:chOff x="1073941" y="4141469"/>
            <a:chExt cx="7685973" cy="1"/>
          </a:xfrm>
        </p:grpSpPr>
        <p:cxnSp>
          <p:nvCxnSpPr>
            <p:cNvPr id="35" name="Curved Connector 39"/>
            <p:cNvCxnSpPr>
              <a:endCxn id="12" idx="1"/>
            </p:cNvCxnSpPr>
            <p:nvPr/>
          </p:nvCxnSpPr>
          <p:spPr>
            <a:xfrm>
              <a:off x="1073941" y="4141469"/>
              <a:ext cx="5015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Curved Connector 39"/>
            <p:cNvCxnSpPr>
              <a:endCxn id="24" idx="1"/>
            </p:cNvCxnSpPr>
            <p:nvPr/>
          </p:nvCxnSpPr>
          <p:spPr>
            <a:xfrm>
              <a:off x="3457885" y="4141469"/>
              <a:ext cx="5015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7" name="Curved Connector 39"/>
            <p:cNvCxnSpPr>
              <a:endCxn id="18" idx="1"/>
            </p:cNvCxnSpPr>
            <p:nvPr/>
          </p:nvCxnSpPr>
          <p:spPr>
            <a:xfrm>
              <a:off x="2265913" y="4141469"/>
              <a:ext cx="5015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urved Connector 39"/>
            <p:cNvCxnSpPr>
              <a:endCxn id="39" idx="1"/>
            </p:cNvCxnSpPr>
            <p:nvPr/>
          </p:nvCxnSpPr>
          <p:spPr>
            <a:xfrm>
              <a:off x="4649857" y="4141469"/>
              <a:ext cx="5015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39"/>
            <p:cNvCxnSpPr>
              <a:endCxn id="30" idx="1"/>
            </p:cNvCxnSpPr>
            <p:nvPr/>
          </p:nvCxnSpPr>
          <p:spPr>
            <a:xfrm>
              <a:off x="5841829" y="4141469"/>
              <a:ext cx="5015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2" name="Curved Connector 39"/>
            <p:cNvCxnSpPr>
              <a:endCxn id="54" idx="1"/>
            </p:cNvCxnSpPr>
            <p:nvPr/>
          </p:nvCxnSpPr>
          <p:spPr>
            <a:xfrm>
              <a:off x="7024584" y="4141469"/>
              <a:ext cx="511060"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69" name="Curved Connector 39"/>
            <p:cNvCxnSpPr/>
            <p:nvPr/>
          </p:nvCxnSpPr>
          <p:spPr>
            <a:xfrm>
              <a:off x="8220279" y="4141469"/>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58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4" grpId="0" animBg="1"/>
      <p:bldP spid="56" grpId="0" animBg="1"/>
      <p:bldP spid="59"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 Lists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9600" y="666750"/>
                <a:ext cx="5197368" cy="4523155"/>
              </a:xfrm>
            </p:spPr>
            <p:txBody>
              <a:bodyPr/>
              <a:lstStyle/>
              <a:p>
                <a:r>
                  <a:rPr lang="en-US" dirty="0"/>
                  <a:t>Multiple levels of linked lists with extra pointers to </a:t>
                </a:r>
                <a:r>
                  <a:rPr lang="en-US" u="sng" dirty="0"/>
                  <a:t>skip</a:t>
                </a:r>
                <a:r>
                  <a:rPr lang="en-US" dirty="0"/>
                  <a:t> over entries.</a:t>
                </a:r>
              </a:p>
              <a:p>
                <a:pPr lvl="1"/>
                <a:r>
                  <a:rPr lang="en-US" dirty="0"/>
                  <a:t>1</a:t>
                </a:r>
                <a:r>
                  <a:rPr lang="en-US" baseline="30000" dirty="0"/>
                  <a:t>st</a:t>
                </a:r>
                <a:r>
                  <a:rPr lang="en-US" dirty="0"/>
                  <a:t> level is a sorted list of all keys.</a:t>
                </a:r>
              </a:p>
              <a:p>
                <a:pPr lvl="1"/>
                <a:r>
                  <a:rPr lang="en-US" dirty="0"/>
                  <a:t>2</a:t>
                </a:r>
                <a:r>
                  <a:rPr lang="en-US" baseline="30000" dirty="0"/>
                  <a:t>nd</a:t>
                </a:r>
                <a:r>
                  <a:rPr lang="en-US" dirty="0"/>
                  <a:t> level links every other key</a:t>
                </a:r>
              </a:p>
              <a:p>
                <a:pPr lvl="1"/>
                <a:r>
                  <a:rPr lang="en-US" dirty="0"/>
                  <a:t>3</a:t>
                </a:r>
                <a:r>
                  <a:rPr lang="en-US" baseline="30000" dirty="0"/>
                  <a:t>rd</a:t>
                </a:r>
                <a:r>
                  <a:rPr lang="en-US" dirty="0"/>
                  <a:t> level links every fourth key</a:t>
                </a:r>
              </a:p>
              <a:p>
                <a:pPr lvl="1"/>
                <a:r>
                  <a:rPr lang="en-US" dirty="0"/>
                  <a:t>Each level has </a:t>
                </a:r>
                <a14:m>
                  <m:oMath xmlns:m="http://schemas.openxmlformats.org/officeDocument/2006/math">
                    <m:r>
                      <a:rPr lang="en-US" b="0" i="1" smtClean="0">
                        <a:latin typeface="Cambria Math" panose="02040503050406030204" pitchFamily="18" charset="0"/>
                      </a:rPr>
                      <m:t>𝑝</m:t>
                    </m:r>
                  </m:oMath>
                </a14:m>
                <a:r>
                  <a:rPr lang="en-US" dirty="0"/>
                  <a:t> fraction of the keys of one below it</a:t>
                </a:r>
              </a:p>
              <a:p>
                <a:endParaRPr lang="en-US" sz="1200" dirty="0"/>
              </a:p>
              <a:p>
                <a:r>
                  <a:rPr lang="en-US" dirty="0"/>
                  <a:t>Maintains keys in sorted order without requiring global rebalancing.</a:t>
                </a:r>
              </a:p>
              <a:p>
                <a:pPr lvl="1"/>
                <a:r>
                  <a:rPr lang="en-US" b="1" dirty="0"/>
                  <a:t>Want:</a:t>
                </a:r>
                <a:r>
                  <a:rPr lang="en-US" dirty="0"/>
                  <a:t> </a:t>
                </a:r>
                <a:r>
                  <a:rPr lang="en-US" b="1" dirty="0">
                    <a:solidFill>
                      <a:schemeClr val="accent1"/>
                    </a:solidFill>
                  </a:rPr>
                  <a:t>O(log n)</a:t>
                </a:r>
                <a:r>
                  <a:rPr lang="en-US" dirty="0"/>
                  <a:t> search times.</a:t>
                </a:r>
              </a:p>
              <a:p>
                <a:r>
                  <a:rPr lang="en-US" dirty="0"/>
                  <a:t>Mostly for in-memory data structures.</a:t>
                </a:r>
              </a:p>
              <a:p>
                <a:pPr lvl="1"/>
                <a:r>
                  <a:rPr lang="en-US" dirty="0"/>
                  <a:t>Example: LSM </a:t>
                </a:r>
                <a:r>
                  <a:rPr lang="en-US" dirty="0" err="1"/>
                  <a:t>MemTable</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9600" y="666750"/>
                <a:ext cx="5197368" cy="4523155"/>
              </a:xfrm>
              <a:blipFill>
                <a:blip r:embed="rId3"/>
                <a:stretch>
                  <a:fillRect l="-1951" t="-168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7DD1AB5-42BA-4E8A-BFEE-435884E16AAB}" type="slidenum">
              <a:rPr lang="en-US" smtClean="0">
                <a:solidFill>
                  <a:prstClr val="white">
                    <a:lumMod val="50000"/>
                  </a:prstClr>
                </a:solidFill>
              </a:rPr>
              <a:pPr/>
              <a:t>18</a:t>
            </a:fld>
            <a:endParaRPr lang="en-US" dirty="0">
              <a:solidFill>
                <a:prstClr val="white">
                  <a:lumMod val="50000"/>
                </a:prstClr>
              </a:solidFill>
            </a:endParaRPr>
          </a:p>
        </p:txBody>
      </p:sp>
      <p:pic>
        <p:nvPicPr>
          <p:cNvPr id="7" name="Picture 6">
            <a:hlinkClick r:id="rId4"/>
            <a:extLst>
              <a:ext uri="{FF2B5EF4-FFF2-40B4-BE49-F238E27FC236}">
                <a16:creationId xmlns:a16="http://schemas.microsoft.com/office/drawing/2014/main" id="{E5424886-FDB9-490B-93E0-55415054A16A}"/>
              </a:ext>
            </a:extLst>
          </p:cNvPr>
          <p:cNvPicPr>
            <a:picLocks noChangeAspect="1"/>
          </p:cNvPicPr>
          <p:nvPr/>
        </p:nvPicPr>
        <p:blipFill>
          <a:blip r:embed="rId5"/>
          <a:stretch>
            <a:fillRect/>
          </a:stretch>
        </p:blipFill>
        <p:spPr>
          <a:xfrm>
            <a:off x="6201896" y="819150"/>
            <a:ext cx="2473036" cy="3200400"/>
          </a:xfrm>
          <a:prstGeom prst="rect">
            <a:avLst/>
          </a:prstGeom>
          <a:ln>
            <a:solidFill>
              <a:srgbClr val="646464"/>
            </a:solidFill>
          </a:ln>
        </p:spPr>
      </p:pic>
      <p:pic>
        <p:nvPicPr>
          <p:cNvPr id="9" name="Picture 8">
            <a:extLst>
              <a:ext uri="{FF2B5EF4-FFF2-40B4-BE49-F238E27FC236}">
                <a16:creationId xmlns:a16="http://schemas.microsoft.com/office/drawing/2014/main" id="{0B301C66-5818-4A24-999E-A41F3E2A607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806968" y="4181548"/>
            <a:ext cx="1206650" cy="264178"/>
          </a:xfrm>
          <a:prstGeom prst="rect">
            <a:avLst/>
          </a:prstGeom>
        </p:spPr>
      </p:pic>
      <p:pic>
        <p:nvPicPr>
          <p:cNvPr id="11" name="Picture 10">
            <a:extLst>
              <a:ext uri="{FF2B5EF4-FFF2-40B4-BE49-F238E27FC236}">
                <a16:creationId xmlns:a16="http://schemas.microsoft.com/office/drawing/2014/main" id="{3D9015E3-D647-4686-975E-C6E70FE667A2}"/>
              </a:ext>
            </a:extLst>
          </p:cNvPr>
          <p:cNvPicPr>
            <a:picLocks noChangeAspect="1"/>
          </p:cNvPicPr>
          <p:nvPr/>
        </p:nvPicPr>
        <p:blipFill>
          <a:blip r:embed="rId8"/>
          <a:stretch>
            <a:fillRect/>
          </a:stretch>
        </p:blipFill>
        <p:spPr>
          <a:xfrm>
            <a:off x="7344896" y="4194248"/>
            <a:ext cx="1722904" cy="198035"/>
          </a:xfrm>
          <a:prstGeom prst="rect">
            <a:avLst/>
          </a:prstGeom>
        </p:spPr>
      </p:pic>
      <p:pic>
        <p:nvPicPr>
          <p:cNvPr id="14" name="Graphic 13">
            <a:extLst>
              <a:ext uri="{FF2B5EF4-FFF2-40B4-BE49-F238E27FC236}">
                <a16:creationId xmlns:a16="http://schemas.microsoft.com/office/drawing/2014/main" id="{EC57C6A1-13A0-40CE-A75A-24838658D4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6096" y="4476312"/>
            <a:ext cx="1670092" cy="422458"/>
          </a:xfrm>
          <a:prstGeom prst="rect">
            <a:avLst/>
          </a:prstGeom>
        </p:spPr>
      </p:pic>
      <p:pic>
        <p:nvPicPr>
          <p:cNvPr id="6" name="Graphic 5">
            <a:extLst>
              <a:ext uri="{FF2B5EF4-FFF2-40B4-BE49-F238E27FC236}">
                <a16:creationId xmlns:a16="http://schemas.microsoft.com/office/drawing/2014/main" id="{4C6D53B8-B0F1-01D6-E148-A47A784834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70164" y="4597259"/>
            <a:ext cx="1463040" cy="337235"/>
          </a:xfrm>
          <a:prstGeom prst="rect">
            <a:avLst/>
          </a:prstGeom>
        </p:spPr>
      </p:pic>
    </p:spTree>
    <p:extLst>
      <p:ext uri="{BB962C8B-B14F-4D97-AF65-F5344CB8AC3E}">
        <p14:creationId xmlns:p14="http://schemas.microsoft.com/office/powerpoint/2010/main" val="224566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Group 238"/>
          <p:cNvGrpSpPr/>
          <p:nvPr/>
        </p:nvGrpSpPr>
        <p:grpSpPr>
          <a:xfrm>
            <a:off x="8232969" y="1231481"/>
            <a:ext cx="838892" cy="3258180"/>
            <a:chOff x="113608" y="837569"/>
            <a:chExt cx="838892" cy="3258180"/>
          </a:xfrm>
        </p:grpSpPr>
        <p:sp>
          <p:nvSpPr>
            <p:cNvPr id="240" name="Rectangle 239"/>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4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prstClr val="black">
                      <a:lumMod val="50000"/>
                      <a:lumOff val="50000"/>
                    </a:prstClr>
                  </a:solidFill>
                  <a:latin typeface="Proxima Nova Rg" panose="02000506030000020004" pitchFamily="50" charset="0"/>
                  <a:ea typeface="ＭＳ Ｐゴシック" charset="-128"/>
                </a:defRPr>
              </a:lvl1pPr>
            </a:lstStyle>
            <a:p>
              <a:r>
                <a:rPr lang="en-US" dirty="0">
                  <a:latin typeface="+mn-lt"/>
                </a:rPr>
                <a:t>End</a:t>
              </a:r>
            </a:p>
          </p:txBody>
        </p:sp>
      </p:grpSp>
      <p:grpSp>
        <p:nvGrpSpPr>
          <p:cNvPr id="8" name="Group 7">
            <a:extLst>
              <a:ext uri="{FF2B5EF4-FFF2-40B4-BE49-F238E27FC236}">
                <a16:creationId xmlns:a16="http://schemas.microsoft.com/office/drawing/2014/main" id="{D55475C1-6B9D-428D-817D-94E397259960}"/>
              </a:ext>
            </a:extLst>
          </p:cNvPr>
          <p:cNvGrpSpPr/>
          <p:nvPr/>
        </p:nvGrpSpPr>
        <p:grpSpPr>
          <a:xfrm>
            <a:off x="48293" y="1233807"/>
            <a:ext cx="9054178" cy="3389371"/>
            <a:chOff x="-18666" y="1147054"/>
            <a:chExt cx="9169640" cy="3389371"/>
          </a:xfrm>
        </p:grpSpPr>
        <p:sp>
          <p:nvSpPr>
            <p:cNvPr id="102" name="Highlight Box">
              <a:extLst>
                <a:ext uri="{FF2B5EF4-FFF2-40B4-BE49-F238E27FC236}">
                  <a16:creationId xmlns:a16="http://schemas.microsoft.com/office/drawing/2014/main" id="{8E623591-074D-4C9A-9B1F-91E81466F922}"/>
                </a:ext>
              </a:extLst>
            </p:cNvPr>
            <p:cNvSpPr/>
            <p:nvPr/>
          </p:nvSpPr>
          <p:spPr>
            <a:xfrm>
              <a:off x="-18666" y="1147054"/>
              <a:ext cx="1443186" cy="338328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Highlight Box">
              <a:extLst>
                <a:ext uri="{FF2B5EF4-FFF2-40B4-BE49-F238E27FC236}">
                  <a16:creationId xmlns:a16="http://schemas.microsoft.com/office/drawing/2014/main" id="{3FEE5A25-FFFE-4810-812E-4C1FC2072DD3}"/>
                </a:ext>
              </a:extLst>
            </p:cNvPr>
            <p:cNvSpPr/>
            <p:nvPr/>
          </p:nvSpPr>
          <p:spPr>
            <a:xfrm>
              <a:off x="8244490" y="1153145"/>
              <a:ext cx="906484" cy="338328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5" name="Group 214"/>
          <p:cNvGrpSpPr/>
          <p:nvPr/>
        </p:nvGrpSpPr>
        <p:grpSpPr>
          <a:xfrm>
            <a:off x="36236" y="1200150"/>
            <a:ext cx="1411563" cy="3258180"/>
            <a:chOff x="92056" y="837569"/>
            <a:chExt cx="1320565" cy="3258180"/>
          </a:xfrm>
        </p:grpSpPr>
        <p:sp>
          <p:nvSpPr>
            <p:cNvPr id="211" name="Rectangle 210"/>
            <p:cNvSpPr/>
            <p:nvPr/>
          </p:nvSpPr>
          <p:spPr>
            <a:xfrm>
              <a:off x="129533" y="1206900"/>
              <a:ext cx="1283088"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92056" y="837569"/>
              <a:ext cx="916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prstClr val="black">
                      <a:lumMod val="50000"/>
                      <a:lumOff val="50000"/>
                    </a:prstClr>
                  </a:solidFill>
                  <a:latin typeface="Proxima Nova Rg" panose="02000506030000020004" pitchFamily="50" charset="0"/>
                  <a:ea typeface="ＭＳ Ｐゴシック" charset="-128"/>
                </a:defRPr>
              </a:lvl1pPr>
            </a:lstStyle>
            <a:p>
              <a:r>
                <a:rPr lang="en-US" dirty="0">
                  <a:latin typeface="+mn-lt"/>
                </a:rPr>
                <a:t>Levels</a:t>
              </a:r>
            </a:p>
          </p:txBody>
        </p:sp>
      </p:grp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sp>
        <p:nvSpPr>
          <p:cNvPr id="2" name="Title 1"/>
          <p:cNvSpPr>
            <a:spLocks noGrp="1"/>
          </p:cNvSpPr>
          <p:nvPr>
            <p:ph type="title"/>
          </p:nvPr>
        </p:nvSpPr>
        <p:spPr/>
        <p:txBody>
          <a:bodyPr/>
          <a:lstStyle/>
          <a:p>
            <a:r>
              <a:rPr lang="en-US" dirty="0"/>
              <a:t>Skip Lists Basics</a:t>
            </a:r>
          </a:p>
        </p:txBody>
      </p:sp>
      <p:sp>
        <p:nvSpPr>
          <p:cNvPr id="3" name="Slide Number Placeholder 2"/>
          <p:cNvSpPr>
            <a:spLocks noGrp="1"/>
          </p:cNvSpPr>
          <p:nvPr>
            <p:ph type="sldNum" sz="quarter" idx="4"/>
          </p:nvPr>
        </p:nvSpPr>
        <p:spPr/>
        <p:txBody>
          <a:bodyPr/>
          <a:lstStyle/>
          <a:p>
            <a:fld id="{97DD1AB5-42BA-4E8A-BFEE-435884E16AAB}" type="slidenum">
              <a:rPr lang="en-US" smtClean="0"/>
              <a:pPr/>
              <a:t>19</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820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endParaRPr lang="en-US" sz="4000">
                <a:solidFill>
                  <a:schemeClr val="accent1"/>
                </a:solidFill>
                <a:latin typeface="Inconsolata" panose="00000509000000000000" pitchFamily="49" charset="0"/>
                <a:ea typeface="DejaVu Sans Mono" pitchFamily="49" charset="0"/>
                <a:cs typeface="Consolas" pitchFamily="49" charset="0"/>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820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endParaRPr lang="en-US" sz="4000">
                <a:solidFill>
                  <a:schemeClr val="accent1"/>
                </a:solidFill>
                <a:latin typeface="Inconsolata" panose="00000509000000000000" pitchFamily="49" charset="0"/>
                <a:ea typeface="DejaVu Sans Mono" pitchFamily="49" charset="0"/>
                <a:cs typeface="Consolas" pitchFamily="49" charset="0"/>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820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cxnSp>
        <p:nvCxnSpPr>
          <p:cNvPr id="208" name="Curved Connector 39"/>
          <p:cNvCxnSpPr>
            <a:stCxn id="205" idx="3"/>
            <a:endCxn id="185" idx="1"/>
          </p:cNvCxnSpPr>
          <p:nvPr/>
        </p:nvCxnSpPr>
        <p:spPr>
          <a:xfrm>
            <a:off x="7918566" y="3909690"/>
            <a:ext cx="53963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6" name="TextBox 215"/>
              <p:cNvSpPr txBox="1"/>
              <p:nvPr/>
            </p:nvSpPr>
            <p:spPr>
              <a:xfrm>
                <a:off x="109104" y="4138283"/>
                <a:ext cx="805869" cy="284309"/>
              </a:xfrm>
              <a:prstGeom prst="rect">
                <a:avLst/>
              </a:prstGeom>
              <a:noFill/>
            </p:spPr>
            <p:txBody>
              <a:bodyPr wrap="square" lIns="0" tIns="45720" rIns="0" bIns="45720" rtlCol="0" anchor="ctr" anchorCtr="0">
                <a:spAutoFit/>
              </a:bodyPr>
              <a:lstStyle/>
              <a:p>
                <a:pPr algn="ctr">
                  <a:lnSpc>
                    <a:spcPct val="75000"/>
                  </a:lnSpc>
                </a:pPr>
                <a14:m>
                  <m:oMath xmlns:m="http://schemas.openxmlformats.org/officeDocument/2006/math">
                    <m:r>
                      <m:rPr>
                        <m:lit/>
                      </m:rPr>
                      <a:rPr lang="en-US" sz="1600" b="1" i="1" smtClean="0">
                        <a:solidFill>
                          <a:schemeClr val="accent1"/>
                        </a:solidFill>
                        <a:latin typeface="Cambria Math" panose="02040503050406030204" pitchFamily="18" charset="0"/>
                      </a:rPr>
                      <m:t> </m:t>
                    </m:r>
                    <m:r>
                      <m:rPr>
                        <m:sty m:val="p"/>
                      </m:rPr>
                      <a:rPr lang="en-US" sz="1600" b="1" i="1" smtClean="0">
                        <a:solidFill>
                          <a:schemeClr val="accent1"/>
                        </a:solidFill>
                        <a:latin typeface="Cambria Math" panose="02040503050406030204" pitchFamily="18" charset="0"/>
                      </a:rPr>
                      <m:t>E</m:t>
                    </m:r>
                    <m:r>
                      <a:rPr lang="en-US" sz="1600" b="1" i="1" smtClean="0">
                        <a:solidFill>
                          <a:schemeClr val="accent1"/>
                        </a:solidFill>
                        <a:latin typeface="Cambria Math" panose="02040503050406030204" pitchFamily="18" charset="0"/>
                      </a:rPr>
                      <m:t>[</m:t>
                    </m:r>
                    <m:sSub>
                      <m:sSubPr>
                        <m:ctrlPr>
                          <a:rPr lang="en-US" sz="1600" b="1" i="1" smtClean="0">
                            <a:solidFill>
                              <a:schemeClr val="accent1"/>
                            </a:solidFill>
                            <a:latin typeface="Cambria Math" panose="02040503050406030204" pitchFamily="18" charset="0"/>
                          </a:rPr>
                        </m:ctrlPr>
                      </m:sSubPr>
                      <m:e>
                        <m:r>
                          <a:rPr lang="en-US" sz="1600" b="1" i="1" smtClean="0">
                            <a:solidFill>
                              <a:schemeClr val="accent1"/>
                            </a:solidFill>
                            <a:latin typeface="Cambria Math" panose="02040503050406030204" pitchFamily="18" charset="0"/>
                          </a:rPr>
                          <m:t>𝑳</m:t>
                        </m:r>
                      </m:e>
                      <m:sub>
                        <m:r>
                          <a:rPr lang="en-US" sz="1600" b="1" i="1" smtClean="0">
                            <a:solidFill>
                              <a:schemeClr val="accent1"/>
                            </a:solidFill>
                            <a:latin typeface="Cambria Math" panose="02040503050406030204" pitchFamily="18" charset="0"/>
                          </a:rPr>
                          <m:t>𝟏</m:t>
                        </m:r>
                      </m:sub>
                    </m:sSub>
                    <m:r>
                      <a:rPr lang="en-US" sz="1600" b="1" i="1" smtClean="0">
                        <a:solidFill>
                          <a:schemeClr val="accent1"/>
                        </a:solidFill>
                        <a:latin typeface="Cambria Math" panose="02040503050406030204" pitchFamily="18" charset="0"/>
                      </a:rPr>
                      <m:t>]</m:t>
                    </m:r>
                  </m:oMath>
                </a14:m>
                <a:r>
                  <a:rPr lang="en-US" sz="1600" b="1" i="1" dirty="0">
                    <a:solidFill>
                      <a:schemeClr val="accent1"/>
                    </a:solidFill>
                    <a:latin typeface="Crimson Text" pitchFamily="2" charset="0"/>
                  </a:rPr>
                  <a:t>=N</a:t>
                </a:r>
              </a:p>
            </p:txBody>
          </p:sp>
        </mc:Choice>
        <mc:Fallback xmlns="">
          <p:sp>
            <p:nvSpPr>
              <p:cNvPr id="216" name="TextBox 215"/>
              <p:cNvSpPr txBox="1">
                <a:spLocks noRot="1" noChangeAspect="1" noMove="1" noResize="1" noEditPoints="1" noAdjustHandles="1" noChangeArrowheads="1" noChangeShapeType="1" noTextEdit="1"/>
              </p:cNvSpPr>
              <p:nvPr/>
            </p:nvSpPr>
            <p:spPr>
              <a:xfrm>
                <a:off x="109104" y="4138283"/>
                <a:ext cx="805869" cy="284309"/>
              </a:xfrm>
              <a:prstGeom prst="rect">
                <a:avLst/>
              </a:prstGeom>
              <a:blipFill>
                <a:blip r:embed="rId2"/>
                <a:stretch>
                  <a:fillRect l="-9375" t="-21739" r="-1250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p:cNvSpPr txBox="1"/>
              <p:nvPr/>
            </p:nvSpPr>
            <p:spPr>
              <a:xfrm>
                <a:off x="141157" y="3174276"/>
                <a:ext cx="1132111" cy="276999"/>
              </a:xfrm>
              <a:prstGeom prst="rect">
                <a:avLst/>
              </a:prstGeom>
              <a:noFill/>
            </p:spPr>
            <p:txBody>
              <a:bodyPr wrap="square" lIns="0" tIns="45720" rIns="0" bIns="45720" rtlCol="0" anchor="ctr" anchorCtr="0">
                <a:spAutoFit/>
              </a:bodyPr>
              <a:lstStyle/>
              <a:p>
                <a:pPr algn="ctr">
                  <a:lnSpc>
                    <a:spcPct val="75000"/>
                  </a:lnSpc>
                </a:pPr>
                <a14:m>
                  <m:oMathPara xmlns:m="http://schemas.openxmlformats.org/officeDocument/2006/math">
                    <m:oMathParaPr>
                      <m:jc m:val="centerGroup"/>
                    </m:oMathParaPr>
                    <m:oMath xmlns:m="http://schemas.openxmlformats.org/officeDocument/2006/math">
                      <m:r>
                        <m:rPr>
                          <m:lit/>
                        </m:rPr>
                        <a:rPr lang="en-US" sz="1600" b="1" i="1" smtClean="0">
                          <a:solidFill>
                            <a:schemeClr val="accent1"/>
                          </a:solidFill>
                          <a:latin typeface="Cambria Math" panose="02040503050406030204" pitchFamily="18" charset="0"/>
                        </a:rPr>
                        <m:t> </m:t>
                      </m:r>
                      <m:r>
                        <m:rPr>
                          <m:sty m:val="p"/>
                        </m:rPr>
                        <a:rPr lang="en-US" sz="1600" b="1" i="1">
                          <a:solidFill>
                            <a:schemeClr val="accent1"/>
                          </a:solidFill>
                          <a:latin typeface="Cambria Math" panose="02040503050406030204" pitchFamily="18" charset="0"/>
                        </a:rPr>
                        <m:t>E</m:t>
                      </m:r>
                      <m:d>
                        <m:dPr>
                          <m:begChr m:val="["/>
                          <m:endChr m:val="]"/>
                          <m:ctrlPr>
                            <a:rPr lang="en-US" sz="1600" b="1" i="1">
                              <a:solidFill>
                                <a:schemeClr val="accent1"/>
                              </a:solidFill>
                              <a:latin typeface="Cambria Math" panose="02040503050406030204" pitchFamily="18" charset="0"/>
                            </a:rPr>
                          </m:ctrlPr>
                        </m:dPr>
                        <m:e>
                          <m:sSub>
                            <m:sSubPr>
                              <m:ctrlPr>
                                <a:rPr lang="en-US" sz="1600" b="1" i="1">
                                  <a:solidFill>
                                    <a:schemeClr val="accent1"/>
                                  </a:solidFill>
                                  <a:latin typeface="Cambria Math" panose="02040503050406030204" pitchFamily="18" charset="0"/>
                                </a:rPr>
                              </m:ctrlPr>
                            </m:sSubPr>
                            <m:e>
                              <m:r>
                                <a:rPr lang="en-US" sz="1600" b="1" i="1" smtClean="0">
                                  <a:solidFill>
                                    <a:schemeClr val="accent1"/>
                                  </a:solidFill>
                                  <a:latin typeface="Cambria Math" panose="02040503050406030204" pitchFamily="18" charset="0"/>
                                </a:rPr>
                                <m:t>𝑳</m:t>
                              </m:r>
                            </m:e>
                            <m:sub>
                              <m:r>
                                <a:rPr lang="en-US" sz="1600" b="1" i="1" smtClean="0">
                                  <a:solidFill>
                                    <a:schemeClr val="accent1"/>
                                  </a:solidFill>
                                  <a:latin typeface="Cambria Math" panose="02040503050406030204" pitchFamily="18" charset="0"/>
                                </a:rPr>
                                <m:t>𝟐</m:t>
                              </m:r>
                            </m:sub>
                          </m:sSub>
                        </m:e>
                      </m:d>
                      <m:r>
                        <a:rPr lang="en-US" sz="1600" b="1" i="1" smtClean="0">
                          <a:solidFill>
                            <a:schemeClr val="accent1"/>
                          </a:solidFill>
                          <a:latin typeface="Cambria Math" panose="02040503050406030204" pitchFamily="18" charset="0"/>
                        </a:rPr>
                        <m:t>=</m:t>
                      </m:r>
                      <m:r>
                        <a:rPr lang="en-US" sz="1600" b="1" i="1" smtClean="0">
                          <a:solidFill>
                            <a:schemeClr val="accent1"/>
                          </a:solidFill>
                          <a:latin typeface="Cambria Math" panose="02040503050406030204" pitchFamily="18" charset="0"/>
                        </a:rPr>
                        <m:t>𝒑𝑵</m:t>
                      </m:r>
                    </m:oMath>
                  </m:oMathPara>
                </a14:m>
                <a:endParaRPr lang="en-US" sz="1600" b="1" i="1" dirty="0">
                  <a:solidFill>
                    <a:schemeClr val="accent1"/>
                  </a:solidFill>
                  <a:latin typeface="Crimson Text" pitchFamily="2" charset="0"/>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141157" y="3174276"/>
                <a:ext cx="1132111" cy="276999"/>
              </a:xfrm>
              <a:prstGeom prst="rect">
                <a:avLst/>
              </a:prstGeom>
              <a:blipFill>
                <a:blip r:embed="rId3"/>
                <a:stretch>
                  <a:fillRect l="-8889" t="-9091" r="-2222"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p:cNvSpPr txBox="1"/>
              <p:nvPr/>
            </p:nvSpPr>
            <p:spPr>
              <a:xfrm>
                <a:off x="129068" y="2253600"/>
                <a:ext cx="1319984" cy="281167"/>
              </a:xfrm>
              <a:prstGeom prst="rect">
                <a:avLst/>
              </a:prstGeom>
              <a:noFill/>
            </p:spPr>
            <p:txBody>
              <a:bodyPr wrap="square" lIns="0" tIns="45720" rIns="0" bIns="45720" rtlCol="0" anchor="ctr" anchorCtr="0">
                <a:spAutoFit/>
              </a:bodyPr>
              <a:lstStyle/>
              <a:p>
                <a:pPr algn="ctr">
                  <a:lnSpc>
                    <a:spcPct val="75000"/>
                  </a:lnSpc>
                </a:pPr>
                <a14:m>
                  <m:oMathPara xmlns:m="http://schemas.openxmlformats.org/officeDocument/2006/math">
                    <m:oMathParaPr>
                      <m:jc m:val="centerGroup"/>
                    </m:oMathParaPr>
                    <m:oMath xmlns:m="http://schemas.openxmlformats.org/officeDocument/2006/math">
                      <m:r>
                        <m:rPr>
                          <m:lit/>
                        </m:rPr>
                        <a:rPr lang="en-US" sz="1600" b="1" i="1" smtClean="0">
                          <a:solidFill>
                            <a:schemeClr val="accent1"/>
                          </a:solidFill>
                          <a:latin typeface="Cambria Math" panose="02040503050406030204" pitchFamily="18" charset="0"/>
                        </a:rPr>
                        <m:t> </m:t>
                      </m:r>
                      <m:r>
                        <m:rPr>
                          <m:sty m:val="p"/>
                        </m:rPr>
                        <a:rPr lang="en-US" sz="1600" b="1" i="1">
                          <a:solidFill>
                            <a:schemeClr val="accent1"/>
                          </a:solidFill>
                          <a:latin typeface="Cambria Math" panose="02040503050406030204" pitchFamily="18" charset="0"/>
                        </a:rPr>
                        <m:t>E</m:t>
                      </m:r>
                      <m:d>
                        <m:dPr>
                          <m:begChr m:val="["/>
                          <m:endChr m:val="]"/>
                          <m:ctrlPr>
                            <a:rPr lang="en-US" sz="1600" b="1" i="1">
                              <a:solidFill>
                                <a:schemeClr val="accent1"/>
                              </a:solidFill>
                              <a:latin typeface="Cambria Math" panose="02040503050406030204" pitchFamily="18" charset="0"/>
                            </a:rPr>
                          </m:ctrlPr>
                        </m:dPr>
                        <m:e>
                          <m:sSub>
                            <m:sSubPr>
                              <m:ctrlPr>
                                <a:rPr lang="en-US" sz="1600" b="1" i="1">
                                  <a:solidFill>
                                    <a:schemeClr val="accent1"/>
                                  </a:solidFill>
                                  <a:latin typeface="Cambria Math" panose="02040503050406030204" pitchFamily="18" charset="0"/>
                                </a:rPr>
                              </m:ctrlPr>
                            </m:sSubPr>
                            <m:e>
                              <m:r>
                                <a:rPr lang="en-US" sz="1600" b="1" i="1" smtClean="0">
                                  <a:solidFill>
                                    <a:schemeClr val="accent1"/>
                                  </a:solidFill>
                                  <a:latin typeface="Cambria Math" panose="02040503050406030204" pitchFamily="18" charset="0"/>
                                </a:rPr>
                                <m:t>𝑳</m:t>
                              </m:r>
                            </m:e>
                            <m:sub>
                              <m:r>
                                <a:rPr lang="en-US" sz="1600" b="1" i="1" smtClean="0">
                                  <a:solidFill>
                                    <a:schemeClr val="accent1"/>
                                  </a:solidFill>
                                  <a:latin typeface="Cambria Math" panose="02040503050406030204" pitchFamily="18" charset="0"/>
                                </a:rPr>
                                <m:t>𝟑</m:t>
                              </m:r>
                            </m:sub>
                          </m:sSub>
                        </m:e>
                      </m:d>
                      <m:r>
                        <a:rPr lang="en-US" sz="1600" b="1" i="1" smtClean="0">
                          <a:solidFill>
                            <a:schemeClr val="accent1"/>
                          </a:solidFill>
                          <a:latin typeface="Cambria Math" panose="02040503050406030204" pitchFamily="18" charset="0"/>
                        </a:rPr>
                        <m:t>=</m:t>
                      </m:r>
                      <m:sSup>
                        <m:sSupPr>
                          <m:ctrlPr>
                            <a:rPr lang="en-US" sz="1600" b="1" i="1" smtClean="0">
                              <a:solidFill>
                                <a:schemeClr val="accent1"/>
                              </a:solidFill>
                              <a:latin typeface="Cambria Math" panose="02040503050406030204" pitchFamily="18" charset="0"/>
                            </a:rPr>
                          </m:ctrlPr>
                        </m:sSupPr>
                        <m:e>
                          <m:r>
                            <a:rPr lang="en-US" sz="1600" b="1" i="1" smtClean="0">
                              <a:solidFill>
                                <a:schemeClr val="accent1"/>
                              </a:solidFill>
                              <a:latin typeface="Cambria Math" panose="02040503050406030204" pitchFamily="18" charset="0"/>
                            </a:rPr>
                            <m:t>𝒑</m:t>
                          </m:r>
                        </m:e>
                        <m:sup>
                          <m:r>
                            <a:rPr lang="en-US" sz="1600" b="1" i="1" smtClean="0">
                              <a:solidFill>
                                <a:schemeClr val="accent1"/>
                              </a:solidFill>
                              <a:latin typeface="Cambria Math" panose="02040503050406030204" pitchFamily="18" charset="0"/>
                            </a:rPr>
                            <m:t>𝟐</m:t>
                          </m:r>
                        </m:sup>
                      </m:sSup>
                      <m:r>
                        <a:rPr lang="en-US" sz="1600" b="1" i="1" smtClean="0">
                          <a:solidFill>
                            <a:schemeClr val="accent1"/>
                          </a:solidFill>
                          <a:latin typeface="Cambria Math" panose="02040503050406030204" pitchFamily="18" charset="0"/>
                        </a:rPr>
                        <m:t>𝑵</m:t>
                      </m:r>
                    </m:oMath>
                  </m:oMathPara>
                </a14:m>
                <a:endParaRPr lang="en-US" sz="1600" b="1" i="1" dirty="0">
                  <a:solidFill>
                    <a:schemeClr val="accent1"/>
                  </a:solidFill>
                  <a:latin typeface="Crimson Text" pitchFamily="2" charset="0"/>
                </a:endParaRPr>
              </a:p>
            </p:txBody>
          </p:sp>
        </mc:Choice>
        <mc:Fallback xmlns="">
          <p:sp>
            <p:nvSpPr>
              <p:cNvPr id="218" name="TextBox 217"/>
              <p:cNvSpPr txBox="1">
                <a:spLocks noRot="1" noChangeAspect="1" noMove="1" noResize="1" noEditPoints="1" noAdjustHandles="1" noChangeArrowheads="1" noChangeShapeType="1" noTextEdit="1"/>
              </p:cNvSpPr>
              <p:nvPr/>
            </p:nvSpPr>
            <p:spPr>
              <a:xfrm>
                <a:off x="129068" y="2253600"/>
                <a:ext cx="1319984" cy="281167"/>
              </a:xfrm>
              <a:prstGeom prst="rect">
                <a:avLst/>
              </a:prstGeom>
              <a:blipFill>
                <a:blip r:embed="rId4"/>
                <a:stretch>
                  <a:fillRect l="-3810" t="-8696" b="-21739"/>
                </a:stretch>
              </a:blipFill>
            </p:spPr>
            <p:txBody>
              <a:bodyPr/>
              <a:lstStyle/>
              <a:p>
                <a:r>
                  <a:rPr lang="en-US">
                    <a:noFill/>
                  </a:rPr>
                  <a:t> </a:t>
                </a:r>
              </a:p>
            </p:txBody>
          </p:sp>
        </mc:Fallback>
      </mc:AlternateContent>
      <p:cxnSp>
        <p:nvCxnSpPr>
          <p:cNvPr id="226" name="Curved Connector 39"/>
          <p:cNvCxnSpPr>
            <a:cxnSpLocks/>
          </p:cNvCxnSpPr>
          <p:nvPr/>
        </p:nvCxnSpPr>
        <p:spPr>
          <a:xfrm>
            <a:off x="533227" y="2028424"/>
            <a:ext cx="79249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32" name="Curved Connector 39"/>
          <p:cNvCxnSpPr>
            <a:cxnSpLocks/>
          </p:cNvCxnSpPr>
          <p:nvPr/>
        </p:nvCxnSpPr>
        <p:spPr>
          <a:xfrm flipV="1">
            <a:off x="5453341" y="3905252"/>
            <a:ext cx="1769264" cy="2"/>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9" name="Curved Connector 39"/>
          <p:cNvCxnSpPr>
            <a:cxnSpLocks/>
          </p:cNvCxnSpPr>
          <p:nvPr/>
        </p:nvCxnSpPr>
        <p:spPr>
          <a:xfrm>
            <a:off x="5461115" y="2971253"/>
            <a:ext cx="29993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242" name="Highlight Box"/>
          <p:cNvSpPr/>
          <p:nvPr/>
        </p:nvSpPr>
        <p:spPr>
          <a:xfrm>
            <a:off x="113608" y="3681214"/>
            <a:ext cx="8991368" cy="8229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Highlight Box"/>
          <p:cNvSpPr/>
          <p:nvPr/>
        </p:nvSpPr>
        <p:spPr>
          <a:xfrm>
            <a:off x="113608" y="2736850"/>
            <a:ext cx="8991368" cy="8229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Highlight Box"/>
          <p:cNvSpPr/>
          <p:nvPr/>
        </p:nvSpPr>
        <p:spPr>
          <a:xfrm>
            <a:off x="113608" y="1797050"/>
            <a:ext cx="8991368" cy="8229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0A43DD-3C9D-9EA7-ACBB-3B3503DC74DD}"/>
                  </a:ext>
                </a:extLst>
              </p:cNvPr>
              <p:cNvSpPr txBox="1"/>
              <p:nvPr/>
            </p:nvSpPr>
            <p:spPr>
              <a:xfrm>
                <a:off x="2853728" y="715885"/>
                <a:ext cx="3801096" cy="553998"/>
              </a:xfrm>
              <a:prstGeom prst="rect">
                <a:avLst/>
              </a:prstGeom>
              <a:noFill/>
            </p:spPr>
            <p:txBody>
              <a:bodyPr wrap="square" lIns="0" tIns="0" rIns="0" bIns="0" rtlCol="0">
                <a:spAutoFit/>
              </a:bodyPr>
              <a:lstStyle>
                <a:defPPr>
                  <a:defRPr lang="en-US"/>
                </a:defPPr>
                <a:lvl1pPr>
                  <a:defRPr b="1" i="1">
                    <a:solidFill>
                      <a:srgbClr val="C00000"/>
                    </a:solidFill>
                  </a:defRPr>
                </a:lvl1pPr>
              </a:lstStyle>
              <a:p>
                <a:r>
                  <a:rPr lang="en-US" i="0" dirty="0">
                    <a:solidFill>
                      <a:schemeClr val="tx1"/>
                    </a:solidFill>
                  </a:rPr>
                  <a:t>Flip a coin w/ prob </a:t>
                </a:r>
                <a14:m>
                  <m:oMath xmlns:m="http://schemas.openxmlformats.org/officeDocument/2006/math">
                    <m:r>
                      <a:rPr lang="en-US" b="1" i="1" smtClean="0">
                        <a:solidFill>
                          <a:schemeClr val="tx1"/>
                        </a:solidFill>
                        <a:latin typeface="Cambria Math" panose="02040503050406030204" pitchFamily="18" charset="0"/>
                      </a:rPr>
                      <m:t>𝒑</m:t>
                    </m:r>
                  </m:oMath>
                </a14:m>
                <a:r>
                  <a:rPr lang="en-US" i="0" dirty="0">
                    <a:solidFill>
                      <a:schemeClr val="tx1"/>
                    </a:solidFill>
                  </a:rPr>
                  <a:t> to decide how many levels to add the new key into. </a:t>
                </a:r>
              </a:p>
            </p:txBody>
          </p:sp>
        </mc:Choice>
        <mc:Fallback xmlns="">
          <p:sp>
            <p:nvSpPr>
              <p:cNvPr id="10" name="TextBox 9">
                <a:extLst>
                  <a:ext uri="{FF2B5EF4-FFF2-40B4-BE49-F238E27FC236}">
                    <a16:creationId xmlns:a16="http://schemas.microsoft.com/office/drawing/2014/main" id="{ED0A43DD-3C9D-9EA7-ACBB-3B3503DC74DD}"/>
                  </a:ext>
                </a:extLst>
              </p:cNvPr>
              <p:cNvSpPr txBox="1">
                <a:spLocks noRot="1" noChangeAspect="1" noMove="1" noResize="1" noEditPoints="1" noAdjustHandles="1" noChangeArrowheads="1" noChangeShapeType="1" noTextEdit="1"/>
              </p:cNvSpPr>
              <p:nvPr/>
            </p:nvSpPr>
            <p:spPr>
              <a:xfrm>
                <a:off x="2853728" y="715885"/>
                <a:ext cx="3801096" cy="553998"/>
              </a:xfrm>
              <a:prstGeom prst="rect">
                <a:avLst/>
              </a:prstGeom>
              <a:blipFill>
                <a:blip r:embed="rId5"/>
                <a:stretch>
                  <a:fillRect l="-3654" t="-13636" b="-25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17792B3-4161-5124-1E58-31934DBD7832}"/>
              </a:ext>
            </a:extLst>
          </p:cNvPr>
          <p:cNvSpPr txBox="1"/>
          <p:nvPr/>
        </p:nvSpPr>
        <p:spPr>
          <a:xfrm>
            <a:off x="2300160" y="1363848"/>
            <a:ext cx="3359927" cy="276999"/>
          </a:xfrm>
          <a:prstGeom prst="rect">
            <a:avLst/>
          </a:prstGeom>
          <a:noFill/>
        </p:spPr>
        <p:txBody>
          <a:bodyPr wrap="square" lIns="0" tIns="0" rIns="0" bIns="0" rtlCol="0">
            <a:spAutoFit/>
          </a:bodyPr>
          <a:lstStyle>
            <a:defPPr>
              <a:defRPr lang="en-US"/>
            </a:defPPr>
            <a:lvl1pPr>
              <a:defRPr b="1" i="1">
                <a:solidFill>
                  <a:srgbClr val="C00000"/>
                </a:solidFill>
              </a:defRPr>
            </a:lvl1pPr>
          </a:lstStyle>
          <a:p>
            <a:r>
              <a:rPr lang="en-US" i="0" dirty="0">
                <a:solidFill>
                  <a:schemeClr val="tx1"/>
                </a:solidFill>
              </a:rPr>
              <a:t>How many levels in expectation?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F683986-514C-0F4B-265E-3A33A6DFBF8A}"/>
                  </a:ext>
                </a:extLst>
              </p:cNvPr>
              <p:cNvSpPr txBox="1"/>
              <p:nvPr/>
            </p:nvSpPr>
            <p:spPr>
              <a:xfrm>
                <a:off x="5545936" y="1319908"/>
                <a:ext cx="1056058"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C00000"/>
                              </a:solidFill>
                              <a:latin typeface="Cambria Math" panose="02040503050406030204" pitchFamily="18" charset="0"/>
                            </a:rPr>
                          </m:ctrlPr>
                        </m:funcPr>
                        <m:fName>
                          <m:sSub>
                            <m:sSubPr>
                              <m:ctrlPr>
                                <a:rPr lang="en-US" i="1" smtClean="0">
                                  <a:solidFill>
                                    <a:srgbClr val="C00000"/>
                                  </a:solidFill>
                                  <a:latin typeface="Cambria Math" panose="02040503050406030204" pitchFamily="18" charset="0"/>
                                </a:rPr>
                              </m:ctrlPr>
                            </m:sSubPr>
                            <m:e>
                              <m:r>
                                <m:rPr>
                                  <m:sty m:val="p"/>
                                </m:rPr>
                                <a:rPr lang="en-US" i="0" smtClean="0">
                                  <a:solidFill>
                                    <a:srgbClr val="C00000"/>
                                  </a:solidFill>
                                  <a:latin typeface="Cambria Math" panose="02040503050406030204" pitchFamily="18" charset="0"/>
                                </a:rPr>
                                <m:t>log</m:t>
                              </m:r>
                            </m:e>
                            <m:sub>
                              <m:r>
                                <a:rPr lang="en-US" b="1" i="1" smtClean="0">
                                  <a:solidFill>
                                    <a:srgbClr val="C00000"/>
                                  </a:solidFill>
                                  <a:latin typeface="Cambria Math" panose="02040503050406030204" pitchFamily="18" charset="0"/>
                                </a:rPr>
                                <m:t>𝟏</m:t>
                              </m:r>
                              <m:r>
                                <a:rPr lang="en-US" b="1" i="1" smtClean="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𝒑</m:t>
                              </m:r>
                            </m:sub>
                          </m:sSub>
                        </m:fName>
                        <m:e>
                          <m:r>
                            <a:rPr lang="en-US" b="1" i="1" smtClean="0">
                              <a:solidFill>
                                <a:srgbClr val="C00000"/>
                              </a:solidFill>
                              <a:latin typeface="Cambria Math" panose="02040503050406030204" pitchFamily="18" charset="0"/>
                            </a:rPr>
                            <m:t>𝑵</m:t>
                          </m:r>
                        </m:e>
                      </m:func>
                    </m:oMath>
                  </m:oMathPara>
                </a14:m>
                <a:endParaRPr lang="en-US" dirty="0">
                  <a:solidFill>
                    <a:srgbClr val="C00000"/>
                  </a:solidFill>
                </a:endParaRPr>
              </a:p>
            </p:txBody>
          </p:sp>
        </mc:Choice>
        <mc:Fallback xmlns="">
          <p:sp>
            <p:nvSpPr>
              <p:cNvPr id="13" name="TextBox 12">
                <a:extLst>
                  <a:ext uri="{FF2B5EF4-FFF2-40B4-BE49-F238E27FC236}">
                    <a16:creationId xmlns:a16="http://schemas.microsoft.com/office/drawing/2014/main" id="{EF683986-514C-0F4B-265E-3A33A6DFBF8A}"/>
                  </a:ext>
                </a:extLst>
              </p:cNvPr>
              <p:cNvSpPr txBox="1">
                <a:spLocks noRot="1" noChangeAspect="1" noMove="1" noResize="1" noEditPoints="1" noAdjustHandles="1" noChangeArrowheads="1" noChangeShapeType="1" noTextEdit="1"/>
              </p:cNvSpPr>
              <p:nvPr/>
            </p:nvSpPr>
            <p:spPr>
              <a:xfrm>
                <a:off x="5545936" y="1319908"/>
                <a:ext cx="1056058" cy="394210"/>
              </a:xfrm>
              <a:prstGeom prst="rect">
                <a:avLst/>
              </a:prstGeom>
              <a:blipFill>
                <a:blip r:embed="rId6"/>
                <a:stretch>
                  <a:fillRect b="-9677"/>
                </a:stretch>
              </a:blipFill>
            </p:spPr>
            <p:txBody>
              <a:bodyPr/>
              <a:lstStyle/>
              <a:p>
                <a:r>
                  <a:rPr lang="en-US">
                    <a:noFill/>
                  </a:rPr>
                  <a:t> </a:t>
                </a:r>
              </a:p>
            </p:txBody>
          </p:sp>
        </mc:Fallback>
      </mc:AlternateContent>
    </p:spTree>
    <p:extLst>
      <p:ext uri="{BB962C8B-B14F-4D97-AF65-F5344CB8AC3E}">
        <p14:creationId xmlns:p14="http://schemas.microsoft.com/office/powerpoint/2010/main" val="5564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50"/>
                                        <p:tgtEl>
                                          <p:spTgt spid="8"/>
                                        </p:tgtEl>
                                      </p:cBhvr>
                                    </p:animEffect>
                                    <p:set>
                                      <p:cBhvr>
                                        <p:cTn id="16" dur="1" fill="hold">
                                          <p:stCondLst>
                                            <p:cond delay="249"/>
                                          </p:stCondLst>
                                        </p:cTn>
                                        <p:tgtEl>
                                          <p:spTgt spid="8"/>
                                        </p:tgtEl>
                                        <p:attrNameLst>
                                          <p:attrName>style.visibility</p:attrName>
                                        </p:attrNameLst>
                                      </p:cBhvr>
                                      <p:to>
                                        <p:strVal val="hidden"/>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2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242"/>
                                        </p:tgtEl>
                                      </p:cBhvr>
                                    </p:animEffect>
                                    <p:set>
                                      <p:cBhvr>
                                        <p:cTn id="28" dur="1" fill="hold">
                                          <p:stCondLst>
                                            <p:cond delay="249"/>
                                          </p:stCondLst>
                                        </p:cTn>
                                        <p:tgtEl>
                                          <p:spTgt spid="242"/>
                                        </p:tgtEl>
                                        <p:attrNameLst>
                                          <p:attrName>style.visibility</p:attrName>
                                        </p:attrNameLst>
                                      </p:cBhvr>
                                      <p:to>
                                        <p:strVal val="hidden"/>
                                      </p:to>
                                    </p:set>
                                  </p:childTnLst>
                                </p:cTn>
                              </p:par>
                            </p:childTnLst>
                          </p:cTn>
                        </p:par>
                        <p:par>
                          <p:cTn id="29" fill="hold">
                            <p:stCondLst>
                              <p:cond delay="250"/>
                            </p:stCondLst>
                            <p:childTnLst>
                              <p:par>
                                <p:cTn id="30" presetID="1" presetClass="entr" presetSubtype="0" fill="hold" grpId="1" nodeType="afterEffect">
                                  <p:stCondLst>
                                    <p:cond delay="0"/>
                                  </p:stCondLst>
                                  <p:childTnLst>
                                    <p:set>
                                      <p:cBhvr>
                                        <p:cTn id="31" dur="1" fill="hold">
                                          <p:stCondLst>
                                            <p:cond delay="0"/>
                                          </p:stCondLst>
                                        </p:cTn>
                                        <p:tgtEl>
                                          <p:spTgt spid="2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250"/>
                                        <p:tgtEl>
                                          <p:spTgt spid="243"/>
                                        </p:tgtEl>
                                      </p:cBhvr>
                                    </p:animEffect>
                                    <p:set>
                                      <p:cBhvr>
                                        <p:cTn id="40" dur="1" fill="hold">
                                          <p:stCondLst>
                                            <p:cond delay="249"/>
                                          </p:stCondLst>
                                        </p:cTn>
                                        <p:tgtEl>
                                          <p:spTgt spid="243"/>
                                        </p:tgtEl>
                                        <p:attrNameLst>
                                          <p:attrName>style.visibility</p:attrName>
                                        </p:attrNameLst>
                                      </p:cBhvr>
                                      <p:to>
                                        <p:strVal val="hidden"/>
                                      </p:to>
                                    </p:set>
                                  </p:childTnLst>
                                </p:cTn>
                              </p:par>
                            </p:childTnLst>
                          </p:cTn>
                        </p:par>
                        <p:par>
                          <p:cTn id="41" fill="hold">
                            <p:stCondLst>
                              <p:cond delay="250"/>
                            </p:stCondLst>
                            <p:childTnLst>
                              <p:par>
                                <p:cTn id="42" presetID="1" presetClass="entr" presetSubtype="0" fill="hold" grpId="1" nodeType="afterEffect">
                                  <p:stCondLst>
                                    <p:cond delay="0"/>
                                  </p:stCondLst>
                                  <p:childTnLst>
                                    <p:set>
                                      <p:cBhvr>
                                        <p:cTn id="43" dur="1" fill="hold">
                                          <p:stCondLst>
                                            <p:cond delay="0"/>
                                          </p:stCondLst>
                                        </p:cTn>
                                        <p:tgtEl>
                                          <p:spTgt spid="2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p:bldP spid="218" grpId="0"/>
      <p:bldP spid="242" grpId="0" animBg="1"/>
      <p:bldP spid="242" grpId="1" animBg="1"/>
      <p:bldP spid="243" grpId="1" animBg="1"/>
      <p:bldP spid="243" grpId="2" animBg="1"/>
      <p:bldP spid="244" grpId="1" animBg="1"/>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046087-4A0B-44FD-A01E-D5D1AE3B938A}"/>
              </a:ext>
            </a:extLst>
          </p:cNvPr>
          <p:cNvSpPr>
            <a:spLocks noGrp="1"/>
          </p:cNvSpPr>
          <p:nvPr>
            <p:ph type="title"/>
          </p:nvPr>
        </p:nvSpPr>
        <p:spPr/>
        <p:txBody>
          <a:bodyPr/>
          <a:lstStyle/>
          <a:p>
            <a:r>
              <a:rPr lang="en-US" altLang="en-US" dirty="0">
                <a:ea typeface="ＭＳ Ｐゴシック" panose="020B0600070205080204" pitchFamily="34" charset="-128"/>
              </a:rPr>
              <a:t>Announcements</a:t>
            </a:r>
          </a:p>
        </p:txBody>
      </p:sp>
      <p:sp>
        <p:nvSpPr>
          <p:cNvPr id="8195" name="Content Placeholder 2">
            <a:extLst>
              <a:ext uri="{FF2B5EF4-FFF2-40B4-BE49-F238E27FC236}">
                <a16:creationId xmlns:a16="http://schemas.microsoft.com/office/drawing/2014/main" id="{889DBE1E-E6AE-42EA-A60D-1CEC3BCDF835}"/>
              </a:ext>
            </a:extLst>
          </p:cNvPr>
          <p:cNvSpPr>
            <a:spLocks noGrp="1"/>
          </p:cNvSpPr>
          <p:nvPr>
            <p:ph idx="1"/>
          </p:nvPr>
        </p:nvSpPr>
        <p:spPr/>
        <p:txBody>
          <a:bodyPr/>
          <a:lstStyle/>
          <a:p>
            <a:r>
              <a:rPr lang="en-US" altLang="en-US" dirty="0">
                <a:ea typeface="ＭＳ Ｐゴシック" panose="020B0600070205080204" pitchFamily="34" charset="-128"/>
              </a:rPr>
              <a:t>Project 2 has been released!  Get started!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Necessary material on </a:t>
            </a:r>
            <a:r>
              <a:rPr lang="en-US" altLang="en-US" dirty="0" err="1">
                <a:ea typeface="ＭＳ Ｐゴシック" panose="020B0600070205080204" pitchFamily="34" charset="-128"/>
              </a:rPr>
              <a:t>B+Tree</a:t>
            </a:r>
            <a:r>
              <a:rPr lang="en-US" altLang="en-US" dirty="0">
                <a:ea typeface="ＭＳ Ｐゴシック" panose="020B0600070205080204" pitchFamily="34" charset="-128"/>
              </a:rPr>
              <a:t> latching this </a:t>
            </a:r>
            <a:r>
              <a:rPr lang="en-US" altLang="en-US" dirty="0" err="1">
                <a:ea typeface="ＭＳ Ｐゴシック" panose="020B0600070205080204" pitchFamily="34" charset="-128"/>
              </a:rPr>
              <a:t>Wendesday</a:t>
            </a:r>
            <a:r>
              <a:rPr lang="en-US" altLang="en-US" dirty="0">
                <a:ea typeface="ＭＳ Ｐゴシック" panose="020B0600070205080204" pitchFamily="34" charset="-128"/>
              </a:rPr>
              <a:t> in class.</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Reminder:</a:t>
            </a:r>
            <a:r>
              <a:rPr lang="en-US" altLang="en-US" dirty="0">
                <a:ea typeface="ＭＳ Ｐゴシック" panose="020B0600070205080204" pitchFamily="34" charset="-128"/>
              </a:rPr>
              <a:t> project 2 will not work unless project 1 is 100%.  If you still need to fix up P1, come to office hours!</a:t>
            </a:r>
            <a:endParaRPr lang="en-US" altLang="en-US" b="1" dirty="0">
              <a:ea typeface="ＭＳ Ｐゴシック" panose="020B0600070205080204" pitchFamily="34" charset="-128"/>
            </a:endParaRPr>
          </a:p>
        </p:txBody>
      </p:sp>
      <p:sp>
        <p:nvSpPr>
          <p:cNvPr id="4" name="Slide Number Placeholder 3" descr=" 5">
            <a:extLst>
              <a:ext uri="{FF2B5EF4-FFF2-40B4-BE49-F238E27FC236}">
                <a16:creationId xmlns:a16="http://schemas.microsoft.com/office/drawing/2014/main" id="{8D939524-0A91-9925-040F-D182CB5D870A}"/>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687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Group 238"/>
          <p:cNvGrpSpPr/>
          <p:nvPr/>
        </p:nvGrpSpPr>
        <p:grpSpPr>
          <a:xfrm>
            <a:off x="8266084" y="1200150"/>
            <a:ext cx="838892" cy="3258180"/>
            <a:chOff x="113608" y="837569"/>
            <a:chExt cx="838892" cy="3258180"/>
          </a:xfrm>
        </p:grpSpPr>
        <p:sp>
          <p:nvSpPr>
            <p:cNvPr id="240" name="Rectangle 239"/>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4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prstClr val="black">
                      <a:lumMod val="50000"/>
                      <a:lumOff val="50000"/>
                    </a:prstClr>
                  </a:solidFill>
                  <a:latin typeface="Proxima Nova Rg" panose="02000506030000020004" pitchFamily="50" charset="0"/>
                  <a:ea typeface="ＭＳ Ｐゴシック" charset="-128"/>
                </a:defRPr>
              </a:lvl1pPr>
            </a:lstStyle>
            <a:p>
              <a:r>
                <a:rPr lang="en-US" dirty="0">
                  <a:latin typeface="+mn-lt"/>
                </a:rPr>
                <a:t>End</a:t>
              </a:r>
            </a:p>
          </p:txBody>
        </p:sp>
      </p:grpSp>
      <p:grpSp>
        <p:nvGrpSpPr>
          <p:cNvPr id="215" name="Group 214"/>
          <p:cNvGrpSpPr/>
          <p:nvPr/>
        </p:nvGrpSpPr>
        <p:grpSpPr>
          <a:xfrm>
            <a:off x="92056" y="1200150"/>
            <a:ext cx="916940" cy="3258180"/>
            <a:chOff x="92056" y="837569"/>
            <a:chExt cx="916940" cy="3258180"/>
          </a:xfrm>
        </p:grpSpPr>
        <p:sp>
          <p:nvSpPr>
            <p:cNvPr id="211" name="Rectangle 210"/>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92056" y="837569"/>
              <a:ext cx="916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prstClr val="black">
                      <a:lumMod val="50000"/>
                      <a:lumOff val="50000"/>
                    </a:prstClr>
                  </a:solidFill>
                  <a:latin typeface="Proxima Nova Rg" panose="02000506030000020004" pitchFamily="50" charset="0"/>
                  <a:ea typeface="ＭＳ Ｐゴシック" charset="-128"/>
                </a:defRPr>
              </a:lvl1pPr>
            </a:lstStyle>
            <a:p>
              <a:r>
                <a:rPr lang="en-US" dirty="0">
                  <a:latin typeface="+mn-lt"/>
                </a:rPr>
                <a:t>Levels</a:t>
              </a:r>
            </a:p>
          </p:txBody>
        </p:sp>
      </p:grp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sp>
        <p:nvSpPr>
          <p:cNvPr id="2" name="Title 1"/>
          <p:cNvSpPr>
            <a:spLocks noGrp="1"/>
          </p:cNvSpPr>
          <p:nvPr>
            <p:ph type="title"/>
          </p:nvPr>
        </p:nvSpPr>
        <p:spPr/>
        <p:txBody>
          <a:bodyPr/>
          <a:lstStyle/>
          <a:p>
            <a:r>
              <a:rPr lang="en-US" dirty="0"/>
              <a:t>Skip Lists: INSERT</a:t>
            </a:r>
          </a:p>
        </p:txBody>
      </p:sp>
      <p:sp>
        <p:nvSpPr>
          <p:cNvPr id="3" name="Slide Number Placeholder 2"/>
          <p:cNvSpPr>
            <a:spLocks noGrp="1"/>
          </p:cNvSpPr>
          <p:nvPr>
            <p:ph type="sldNum" sz="quarter" idx="4"/>
          </p:nvPr>
        </p:nvSpPr>
        <p:spPr/>
        <p:txBody>
          <a:bodyPr/>
          <a:lstStyle/>
          <a:p>
            <a:fld id="{97DD1AB5-42BA-4E8A-BFEE-435884E16AAB}" type="slidenum">
              <a:rPr lang="en-US" smtClean="0"/>
              <a:pPr/>
              <a:t>20</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2" name="Curved Connector 39"/>
          <p:cNvCxnSpPr>
            <a:stCxn id="127" idx="3"/>
            <a:endCxn id="145" idx="1"/>
          </p:cNvCxnSpPr>
          <p:nvPr/>
        </p:nvCxnSpPr>
        <p:spPr>
          <a:xfrm>
            <a:off x="5458865" y="2971255"/>
            <a:ext cx="539192"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Curved Connector 39"/>
          <p:cNvCxnSpPr>
            <a:stCxn id="121" idx="3"/>
            <a:endCxn id="139" idx="1"/>
          </p:cNvCxnSpPr>
          <p:nvPr/>
        </p:nvCxnSpPr>
        <p:spPr>
          <a:xfrm>
            <a:off x="5458422" y="3909690"/>
            <a:ext cx="539635"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Curved Connector 39"/>
          <p:cNvCxnSpPr>
            <a:stCxn id="178" idx="3"/>
            <a:endCxn id="170" idx="1"/>
          </p:cNvCxnSpPr>
          <p:nvPr/>
        </p:nvCxnSpPr>
        <p:spPr>
          <a:xfrm flipV="1">
            <a:off x="531784" y="2032821"/>
            <a:ext cx="5466273"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820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endParaRPr lang="en-US" sz="4000">
                <a:solidFill>
                  <a:schemeClr val="accent1"/>
                </a:solidFill>
                <a:latin typeface="Inconsolata" panose="00000509000000000000" pitchFamily="49" charset="0"/>
                <a:ea typeface="DejaVu Sans Mono" pitchFamily="49" charset="0"/>
                <a:cs typeface="Consolas" pitchFamily="49" charset="0"/>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820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endParaRPr lang="en-US" sz="4000">
                <a:solidFill>
                  <a:schemeClr val="accent1"/>
                </a:solidFill>
                <a:latin typeface="Inconsolata" panose="00000509000000000000" pitchFamily="49" charset="0"/>
                <a:ea typeface="DejaVu Sans Mono" pitchFamily="49" charset="0"/>
                <a:cs typeface="Consolas" pitchFamily="49" charset="0"/>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820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cxnSp>
        <p:nvCxnSpPr>
          <p:cNvPr id="208" name="Curved Connector 39"/>
          <p:cNvCxnSpPr>
            <a:stCxn id="205" idx="3"/>
            <a:endCxn id="185" idx="1"/>
          </p:cNvCxnSpPr>
          <p:nvPr/>
        </p:nvCxnSpPr>
        <p:spPr>
          <a:xfrm>
            <a:off x="7918566" y="3909690"/>
            <a:ext cx="53963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237" name="Content Placeholder 28"/>
          <p:cNvSpPr txBox="1">
            <a:spLocks/>
          </p:cNvSpPr>
          <p:nvPr/>
        </p:nvSpPr>
        <p:spPr>
          <a:xfrm>
            <a:off x="2822726" y="666750"/>
            <a:ext cx="3498549" cy="461665"/>
          </a:xfrm>
          <a:prstGeom prst="rect">
            <a:avLst/>
          </a:prstGeom>
        </p:spPr>
        <p:txBody>
          <a:bodyPr wrap="square">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dirty="0">
                <a:solidFill>
                  <a:schemeClr val="tx1">
                    <a:lumMod val="65000"/>
                    <a:lumOff val="35000"/>
                  </a:schemeClr>
                </a:solidFill>
                <a:latin typeface="+mn-lt"/>
              </a:rPr>
              <a:t>Insert K</a:t>
            </a:r>
            <a:r>
              <a:rPr lang="en-US" sz="2400" b="1" baseline="-25000" dirty="0">
                <a:solidFill>
                  <a:schemeClr val="tx1">
                    <a:lumMod val="65000"/>
                    <a:lumOff val="35000"/>
                  </a:schemeClr>
                </a:solidFill>
                <a:latin typeface="+mn-lt"/>
              </a:rPr>
              <a:t>5</a:t>
            </a:r>
          </a:p>
        </p:txBody>
      </p:sp>
      <p:cxnSp>
        <p:nvCxnSpPr>
          <p:cNvPr id="226" name="Curved Connector 39"/>
          <p:cNvCxnSpPr>
            <a:endCxn id="191" idx="1"/>
          </p:cNvCxnSpPr>
          <p:nvPr/>
        </p:nvCxnSpPr>
        <p:spPr>
          <a:xfrm>
            <a:off x="533227" y="2032820"/>
            <a:ext cx="79249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32" name="Curved Connector 39"/>
          <p:cNvCxnSpPr>
            <a:endCxn id="202" idx="1"/>
          </p:cNvCxnSpPr>
          <p:nvPr/>
        </p:nvCxnSpPr>
        <p:spPr>
          <a:xfrm flipV="1">
            <a:off x="5458865" y="3909691"/>
            <a:ext cx="1769264" cy="2"/>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9" name="Curved Connector 39"/>
          <p:cNvCxnSpPr>
            <a:stCxn id="127" idx="3"/>
            <a:endCxn id="188" idx="1"/>
          </p:cNvCxnSpPr>
          <p:nvPr/>
        </p:nvCxnSpPr>
        <p:spPr>
          <a:xfrm>
            <a:off x="5458865" y="2971255"/>
            <a:ext cx="29993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236" name="Highlight Box"/>
          <p:cNvSpPr/>
          <p:nvPr/>
        </p:nvSpPr>
        <p:spPr>
          <a:xfrm>
            <a:off x="5860454" y="1748176"/>
            <a:ext cx="1188720" cy="2880974"/>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998057" y="1849941"/>
            <a:ext cx="914400" cy="2608390"/>
            <a:chOff x="5998057" y="1849941"/>
            <a:chExt cx="914400" cy="2608390"/>
          </a:xfrm>
        </p:grpSpPr>
        <p:grpSp>
          <p:nvGrpSpPr>
            <p:cNvPr id="144" name="Group 143"/>
            <p:cNvGrpSpPr/>
            <p:nvPr/>
          </p:nvGrpSpPr>
          <p:grpSpPr>
            <a:xfrm>
              <a:off x="5998057" y="2788376"/>
              <a:ext cx="914400" cy="731520"/>
              <a:chOff x="1597819" y="2526030"/>
              <a:chExt cx="914400" cy="731520"/>
            </a:xfrm>
          </p:grpSpPr>
          <p:sp>
            <p:nvSpPr>
              <p:cNvPr id="145" name="Rectangle 144"/>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46" name="Group 145"/>
              <p:cNvGrpSpPr/>
              <p:nvPr/>
            </p:nvGrpSpPr>
            <p:grpSpPr>
              <a:xfrm>
                <a:off x="1597819" y="2891790"/>
                <a:ext cx="457200" cy="365760"/>
                <a:chOff x="1698611" y="3461328"/>
                <a:chExt cx="457200" cy="313459"/>
              </a:xfrm>
            </p:grpSpPr>
            <p:sp>
              <p:nvSpPr>
                <p:cNvPr id="150" name="Rectangle 149"/>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51" name="Rectangle 15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47" name="Group 146"/>
              <p:cNvGrpSpPr/>
              <p:nvPr/>
            </p:nvGrpSpPr>
            <p:grpSpPr>
              <a:xfrm>
                <a:off x="2055019" y="2526030"/>
                <a:ext cx="457200" cy="365760"/>
                <a:chOff x="1698611" y="3461328"/>
                <a:chExt cx="457200" cy="313459"/>
              </a:xfrm>
            </p:grpSpPr>
            <p:sp>
              <p:nvSpPr>
                <p:cNvPr id="148" name="Rectangle 147"/>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49" name="Rectangle 14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69" name="Group 168"/>
            <p:cNvGrpSpPr/>
            <p:nvPr/>
          </p:nvGrpSpPr>
          <p:grpSpPr>
            <a:xfrm>
              <a:off x="5998057" y="1849941"/>
              <a:ext cx="914400" cy="731520"/>
              <a:chOff x="1597819" y="2526030"/>
              <a:chExt cx="914400" cy="731520"/>
            </a:xfrm>
          </p:grpSpPr>
          <p:sp>
            <p:nvSpPr>
              <p:cNvPr id="170" name="Rectangle 169"/>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71" name="Group 170"/>
              <p:cNvGrpSpPr/>
              <p:nvPr/>
            </p:nvGrpSpPr>
            <p:grpSpPr>
              <a:xfrm>
                <a:off x="1597819" y="2891790"/>
                <a:ext cx="457200" cy="365760"/>
                <a:chOff x="1698611" y="3461328"/>
                <a:chExt cx="457200" cy="313459"/>
              </a:xfrm>
            </p:grpSpPr>
            <p:sp>
              <p:nvSpPr>
                <p:cNvPr id="175" name="Rectangle 174"/>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76" name="Rectangle 17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72" name="Group 171"/>
              <p:cNvGrpSpPr/>
              <p:nvPr/>
            </p:nvGrpSpPr>
            <p:grpSpPr>
              <a:xfrm>
                <a:off x="2055019" y="2526030"/>
                <a:ext cx="457200" cy="365760"/>
                <a:chOff x="1698611" y="3461328"/>
                <a:chExt cx="457200" cy="313459"/>
              </a:xfrm>
            </p:grpSpPr>
            <p:sp>
              <p:nvSpPr>
                <p:cNvPr id="173" name="Rectangle 17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74" name="Rectangle 17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38" name="Group 137"/>
            <p:cNvGrpSpPr/>
            <p:nvPr/>
          </p:nvGrpSpPr>
          <p:grpSpPr>
            <a:xfrm>
              <a:off x="5998057" y="3726811"/>
              <a:ext cx="913957" cy="731520"/>
              <a:chOff x="1597819" y="3431974"/>
              <a:chExt cx="913957" cy="731520"/>
            </a:xfrm>
          </p:grpSpPr>
          <p:sp>
            <p:nvSpPr>
              <p:cNvPr id="139" name="Rectangle 138"/>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sp>
            <p:nvSpPr>
              <p:cNvPr id="140" name="Rectangle 139"/>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41" name="Group 140"/>
              <p:cNvGrpSpPr/>
              <p:nvPr/>
            </p:nvGrpSpPr>
            <p:grpSpPr>
              <a:xfrm>
                <a:off x="2054576" y="3431974"/>
                <a:ext cx="457200" cy="365760"/>
                <a:chOff x="1698611" y="3461328"/>
                <a:chExt cx="457200" cy="313459"/>
              </a:xfrm>
            </p:grpSpPr>
            <p:sp>
              <p:nvSpPr>
                <p:cNvPr id="142" name="Rectangle 141"/>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43" name="Rectangle 14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grpSp>
        <p:nvGrpSpPr>
          <p:cNvPr id="19" name="Group 18"/>
          <p:cNvGrpSpPr/>
          <p:nvPr/>
        </p:nvGrpSpPr>
        <p:grpSpPr>
          <a:xfrm>
            <a:off x="5458422" y="3909690"/>
            <a:ext cx="1769707" cy="1049688"/>
            <a:chOff x="5458422" y="3909690"/>
            <a:chExt cx="1769707" cy="1049688"/>
          </a:xfrm>
        </p:grpSpPr>
        <p:cxnSp>
          <p:nvCxnSpPr>
            <p:cNvPr id="154" name="Curved Connector 39"/>
            <p:cNvCxnSpPr>
              <a:stCxn id="121" idx="3"/>
              <a:endCxn id="156" idx="1"/>
            </p:cNvCxnSpPr>
            <p:nvPr/>
          </p:nvCxnSpPr>
          <p:spPr>
            <a:xfrm>
              <a:off x="5458422" y="3909690"/>
              <a:ext cx="859675" cy="960774"/>
            </a:xfrm>
            <a:prstGeom prst="bentConnector3">
              <a:avLst>
                <a:gd name="adj1" fmla="val 46676"/>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6318097" y="4781550"/>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Curved Connector 39"/>
            <p:cNvCxnSpPr>
              <a:stCxn id="156" idx="3"/>
              <a:endCxn id="202" idx="1"/>
            </p:cNvCxnSpPr>
            <p:nvPr/>
          </p:nvCxnSpPr>
          <p:spPr>
            <a:xfrm flipV="1">
              <a:off x="6318098" y="3909691"/>
              <a:ext cx="910031" cy="960773"/>
            </a:xfrm>
            <a:prstGeom prst="bentConnector3">
              <a:avLst>
                <a:gd name="adj1" fmla="val 80877"/>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31784" y="1504950"/>
            <a:ext cx="7926416" cy="527872"/>
            <a:chOff x="2738150" y="3493071"/>
            <a:chExt cx="7926416" cy="527872"/>
          </a:xfrm>
        </p:grpSpPr>
        <p:cxnSp>
          <p:nvCxnSpPr>
            <p:cNvPr id="160" name="Curved Connector 39"/>
            <p:cNvCxnSpPr>
              <a:stCxn id="178" idx="3"/>
              <a:endCxn id="161" idx="1"/>
            </p:cNvCxnSpPr>
            <p:nvPr/>
          </p:nvCxnSpPr>
          <p:spPr>
            <a:xfrm flipV="1">
              <a:off x="2738150" y="3581985"/>
              <a:ext cx="5927110" cy="438958"/>
            </a:xfrm>
            <a:prstGeom prst="bentConnector3">
              <a:avLst>
                <a:gd name="adj1" fmla="val 89867"/>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8665260" y="3493071"/>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Curved Connector 39"/>
            <p:cNvCxnSpPr>
              <a:stCxn id="161" idx="3"/>
              <a:endCxn id="191" idx="1"/>
            </p:cNvCxnSpPr>
            <p:nvPr/>
          </p:nvCxnSpPr>
          <p:spPr>
            <a:xfrm>
              <a:off x="8665261" y="3581985"/>
              <a:ext cx="1999305" cy="438957"/>
            </a:xfrm>
            <a:prstGeom prst="bentConnector3">
              <a:avLst>
                <a:gd name="adj1" fmla="val 30076"/>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5458865" y="2971255"/>
            <a:ext cx="2999335" cy="692723"/>
            <a:chOff x="5306465" y="2818855"/>
            <a:chExt cx="2999335" cy="692723"/>
          </a:xfrm>
        </p:grpSpPr>
        <p:cxnSp>
          <p:nvCxnSpPr>
            <p:cNvPr id="164" name="Curved Connector 39"/>
            <p:cNvCxnSpPr>
              <a:stCxn id="127" idx="3"/>
              <a:endCxn id="165" idx="1"/>
            </p:cNvCxnSpPr>
            <p:nvPr/>
          </p:nvCxnSpPr>
          <p:spPr>
            <a:xfrm>
              <a:off x="5306465" y="2818855"/>
              <a:ext cx="1005306" cy="603809"/>
            </a:xfrm>
            <a:prstGeom prst="bentConnector3">
              <a:avLst>
                <a:gd name="adj1" fmla="val 40094"/>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6311771" y="3333750"/>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Curved Connector 39"/>
            <p:cNvCxnSpPr>
              <a:stCxn id="165" idx="3"/>
              <a:endCxn id="188" idx="1"/>
            </p:cNvCxnSpPr>
            <p:nvPr/>
          </p:nvCxnSpPr>
          <p:spPr>
            <a:xfrm flipV="1">
              <a:off x="6311772" y="2818856"/>
              <a:ext cx="1994028" cy="603808"/>
            </a:xfrm>
            <a:prstGeom prst="bentConnector3">
              <a:avLst>
                <a:gd name="adj1" fmla="val 29569"/>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181" name="Highlight Box"/>
          <p:cNvSpPr/>
          <p:nvPr/>
        </p:nvSpPr>
        <p:spPr>
          <a:xfrm>
            <a:off x="6006972" y="3735214"/>
            <a:ext cx="905042" cy="723117"/>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ighlight Box"/>
          <p:cNvSpPr/>
          <p:nvPr/>
        </p:nvSpPr>
        <p:spPr>
          <a:xfrm>
            <a:off x="6006972" y="2801107"/>
            <a:ext cx="905042" cy="723117"/>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Highlight Box"/>
          <p:cNvSpPr/>
          <p:nvPr/>
        </p:nvSpPr>
        <p:spPr>
          <a:xfrm>
            <a:off x="6006972" y="1849941"/>
            <a:ext cx="905042" cy="723117"/>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Curved Connector 39"/>
          <p:cNvCxnSpPr>
            <a:stCxn id="173" idx="3"/>
            <a:endCxn id="191" idx="1"/>
          </p:cNvCxnSpPr>
          <p:nvPr/>
        </p:nvCxnSpPr>
        <p:spPr>
          <a:xfrm>
            <a:off x="6688937" y="2032820"/>
            <a:ext cx="1769263"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5" name="Curved Connector 39"/>
          <p:cNvCxnSpPr>
            <a:stCxn id="148" idx="3"/>
            <a:endCxn id="188" idx="1"/>
          </p:cNvCxnSpPr>
          <p:nvPr/>
        </p:nvCxnSpPr>
        <p:spPr>
          <a:xfrm>
            <a:off x="6688937" y="2971255"/>
            <a:ext cx="1769263"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8" name="Curved Connector 39"/>
          <p:cNvCxnSpPr>
            <a:stCxn id="142" idx="3"/>
            <a:endCxn id="202" idx="1"/>
          </p:cNvCxnSpPr>
          <p:nvPr/>
        </p:nvCxnSpPr>
        <p:spPr>
          <a:xfrm>
            <a:off x="6688494" y="3909690"/>
            <a:ext cx="539635" cy="1"/>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6226657" y="2393529"/>
            <a:ext cx="0" cy="1333282"/>
            <a:chOff x="6226657" y="2393529"/>
            <a:chExt cx="0" cy="1333282"/>
          </a:xfrm>
        </p:grpSpPr>
        <p:cxnSp>
          <p:nvCxnSpPr>
            <p:cNvPr id="158" name="Curved Connector 39"/>
            <p:cNvCxnSpPr>
              <a:stCxn id="150" idx="2"/>
              <a:endCxn id="139" idx="0"/>
            </p:cNvCxnSpPr>
            <p:nvPr/>
          </p:nvCxnSpPr>
          <p:spPr>
            <a:xfrm>
              <a:off x="6226657" y="3331964"/>
              <a:ext cx="0" cy="394847"/>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19" name="Curved Connector 39"/>
            <p:cNvCxnSpPr>
              <a:stCxn id="175" idx="2"/>
              <a:endCxn id="145" idx="0"/>
            </p:cNvCxnSpPr>
            <p:nvPr/>
          </p:nvCxnSpPr>
          <p:spPr>
            <a:xfrm>
              <a:off x="6226657" y="2393529"/>
              <a:ext cx="0" cy="394847"/>
            </a:xfrm>
            <a:prstGeom prst="straightConnector1">
              <a:avLst/>
            </a:prstGeom>
            <a:ln w="28575">
              <a:solidFill>
                <a:schemeClr val="accent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11" name="Down Arrow 131">
            <a:extLst>
              <a:ext uri="{FF2B5EF4-FFF2-40B4-BE49-F238E27FC236}">
                <a16:creationId xmlns:a16="http://schemas.microsoft.com/office/drawing/2014/main" id="{E382F50A-942F-002D-823F-9D87799D2C04}"/>
              </a:ext>
            </a:extLst>
          </p:cNvPr>
          <p:cNvSpPr/>
          <p:nvPr/>
        </p:nvSpPr>
        <p:spPr>
          <a:xfrm rot="16200000">
            <a:off x="-35761" y="3701536"/>
            <a:ext cx="539698" cy="464582"/>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635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8.33333E-7 -4.81481E-6 L -8.33333E-7 -0.1787 " pathEditMode="relative" rAng="0" ptsTypes="AA">
                                      <p:cBhvr>
                                        <p:cTn id="11" dur="500" fill="hold"/>
                                        <p:tgtEl>
                                          <p:spTgt spid="11"/>
                                        </p:tgtEl>
                                        <p:attrNameLst>
                                          <p:attrName>ppt_x</p:attrName>
                                          <p:attrName>ppt_y</p:attrName>
                                        </p:attrNameLst>
                                      </p:cBhvr>
                                      <p:rCtr x="0" y="-8951"/>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8.33333E-7 -0.1787 L -8.33333E-7 -0.36944 " pathEditMode="relative" rAng="0" ptsTypes="AA">
                                      <p:cBhvr>
                                        <p:cTn id="15" dur="500" fill="hold"/>
                                        <p:tgtEl>
                                          <p:spTgt spid="11"/>
                                        </p:tgtEl>
                                        <p:attrNameLst>
                                          <p:attrName>ppt_x</p:attrName>
                                          <p:attrName>ppt_y</p:attrName>
                                        </p:attrNameLst>
                                      </p:cBhvr>
                                      <p:rCtr x="0" y="-9537"/>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250"/>
                                        <p:tgtEl>
                                          <p:spTgt spid="2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50"/>
                                        <p:tgtEl>
                                          <p:spTgt spid="236"/>
                                        </p:tgtEl>
                                      </p:cBhvr>
                                    </p:animEffect>
                                    <p:set>
                                      <p:cBhvr>
                                        <p:cTn id="25" dur="1" fill="hold">
                                          <p:stCondLst>
                                            <p:cond delay="249"/>
                                          </p:stCondLst>
                                        </p:cTn>
                                        <p:tgtEl>
                                          <p:spTgt spid="236"/>
                                        </p:tgtEl>
                                        <p:attrNameLst>
                                          <p:attrName>style.visibility</p:attrName>
                                        </p:attrNameLst>
                                      </p:cBhvr>
                                      <p:to>
                                        <p:strVal val="hidden"/>
                                      </p:to>
                                    </p:se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childTnLst>
                          </p:cTn>
                        </p:par>
                        <p:par>
                          <p:cTn id="30" fill="hold">
                            <p:stCondLst>
                              <p:cond delay="500"/>
                            </p:stCondLst>
                            <p:childTnLst>
                              <p:par>
                                <p:cTn id="31" presetID="10" presetClass="exit" presetSubtype="0" fill="hold" nodeType="afterEffect">
                                  <p:stCondLst>
                                    <p:cond delay="0"/>
                                  </p:stCondLst>
                                  <p:childTnLst>
                                    <p:animEffect transition="out" filter="fade">
                                      <p:cBhvr>
                                        <p:cTn id="32" dur="250"/>
                                        <p:tgtEl>
                                          <p:spTgt spid="232"/>
                                        </p:tgtEl>
                                      </p:cBhvr>
                                    </p:animEffect>
                                    <p:set>
                                      <p:cBhvr>
                                        <p:cTn id="33" dur="1" fill="hold">
                                          <p:stCondLst>
                                            <p:cond delay="249"/>
                                          </p:stCondLst>
                                        </p:cTn>
                                        <p:tgtEl>
                                          <p:spTgt spid="23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50"/>
                                        <p:tgtEl>
                                          <p:spTgt spid="229"/>
                                        </p:tgtEl>
                                      </p:cBhvr>
                                    </p:animEffect>
                                    <p:set>
                                      <p:cBhvr>
                                        <p:cTn id="36" dur="1" fill="hold">
                                          <p:stCondLst>
                                            <p:cond delay="249"/>
                                          </p:stCondLst>
                                        </p:cTn>
                                        <p:tgtEl>
                                          <p:spTgt spid="22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50"/>
                                        <p:tgtEl>
                                          <p:spTgt spid="226"/>
                                        </p:tgtEl>
                                      </p:cBhvr>
                                    </p:animEffect>
                                    <p:set>
                                      <p:cBhvr>
                                        <p:cTn id="39" dur="1" fill="hold">
                                          <p:stCondLst>
                                            <p:cond delay="249"/>
                                          </p:stCondLst>
                                        </p:cTn>
                                        <p:tgtEl>
                                          <p:spTgt spid="226"/>
                                        </p:tgtEl>
                                        <p:attrNameLst>
                                          <p:attrName>style.visibility</p:attrName>
                                        </p:attrNameLst>
                                      </p:cBhvr>
                                      <p:to>
                                        <p:strVal val="hidden"/>
                                      </p:to>
                                    </p:set>
                                  </p:childTnLst>
                                </p:cTn>
                              </p:par>
                            </p:childTnLst>
                          </p:cTn>
                        </p:par>
                        <p:par>
                          <p:cTn id="40" fill="hold">
                            <p:stCondLst>
                              <p:cond delay="75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left)">
                                      <p:cBhvr>
                                        <p:cTn id="46" dur="500"/>
                                        <p:tgtEl>
                                          <p:spTgt spid="159"/>
                                        </p:tgtEl>
                                      </p:cBhvr>
                                    </p:animEffect>
                                  </p:childTnLst>
                                </p:cTn>
                              </p:par>
                              <p:par>
                                <p:cTn id="47" presetID="22" presetClass="entr" presetSubtype="8" fill="hold" nodeType="with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wipe(left)">
                                      <p:cBhvr>
                                        <p:cTn id="49" dur="500"/>
                                        <p:tgtEl>
                                          <p:spTgt spid="16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25"/>
                                        </p:tgtEl>
                                        <p:attrNameLst>
                                          <p:attrName>style.visibility</p:attrName>
                                        </p:attrNameLst>
                                      </p:cBhvr>
                                      <p:to>
                                        <p:strVal val="visible"/>
                                      </p:to>
                                    </p:set>
                                    <p:animEffect transition="in" filter="wipe(up)">
                                      <p:cBhvr>
                                        <p:cTn id="54" dur="250"/>
                                        <p:tgtEl>
                                          <p:spTgt spid="2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98"/>
                                        </p:tgtEl>
                                        <p:attrNameLst>
                                          <p:attrName>style.visibility</p:attrName>
                                        </p:attrNameLst>
                                      </p:cBhvr>
                                      <p:to>
                                        <p:strVal val="visible"/>
                                      </p:to>
                                    </p:set>
                                    <p:animEffect transition="in" filter="wipe(left)">
                                      <p:cBhvr>
                                        <p:cTn id="59" dur="250"/>
                                        <p:tgtEl>
                                          <p:spTgt spid="198"/>
                                        </p:tgtEl>
                                      </p:cBhvr>
                                    </p:animEffect>
                                  </p:childTnLst>
                                </p:cTn>
                              </p:par>
                              <p:par>
                                <p:cTn id="60" presetID="22" presetClass="entr" presetSubtype="8" fill="hold" nodeType="withEffect">
                                  <p:stCondLst>
                                    <p:cond delay="0"/>
                                  </p:stCondLst>
                                  <p:childTnLst>
                                    <p:set>
                                      <p:cBhvr>
                                        <p:cTn id="61" dur="1" fill="hold">
                                          <p:stCondLst>
                                            <p:cond delay="0"/>
                                          </p:stCondLst>
                                        </p:cTn>
                                        <p:tgtEl>
                                          <p:spTgt spid="195"/>
                                        </p:tgtEl>
                                        <p:attrNameLst>
                                          <p:attrName>style.visibility</p:attrName>
                                        </p:attrNameLst>
                                      </p:cBhvr>
                                      <p:to>
                                        <p:strVal val="visible"/>
                                      </p:to>
                                    </p:set>
                                    <p:animEffect transition="in" filter="wipe(left)">
                                      <p:cBhvr>
                                        <p:cTn id="62" dur="250"/>
                                        <p:tgtEl>
                                          <p:spTgt spid="195"/>
                                        </p:tgtEl>
                                      </p:cBhvr>
                                    </p:animEffect>
                                  </p:childTnLst>
                                </p:cTn>
                              </p:par>
                              <p:par>
                                <p:cTn id="63" presetID="22" presetClass="entr" presetSubtype="8" fill="hold" nodeType="withEffect">
                                  <p:stCondLst>
                                    <p:cond delay="0"/>
                                  </p:stCondLst>
                                  <p:childTnLst>
                                    <p:set>
                                      <p:cBhvr>
                                        <p:cTn id="64" dur="1" fill="hold">
                                          <p:stCondLst>
                                            <p:cond delay="0"/>
                                          </p:stCondLst>
                                        </p:cTn>
                                        <p:tgtEl>
                                          <p:spTgt spid="192"/>
                                        </p:tgtEl>
                                        <p:attrNameLst>
                                          <p:attrName>style.visibility</p:attrName>
                                        </p:attrNameLst>
                                      </p:cBhvr>
                                      <p:to>
                                        <p:strVal val="visible"/>
                                      </p:to>
                                    </p:set>
                                    <p:animEffect transition="in" filter="wipe(left)">
                                      <p:cBhvr>
                                        <p:cTn id="65" dur="250"/>
                                        <p:tgtEl>
                                          <p:spTgt spid="19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1"/>
                                        </p:tgtEl>
                                        <p:attrNameLst>
                                          <p:attrName>style.visibility</p:attrName>
                                        </p:attrNameLst>
                                      </p:cBhvr>
                                      <p:to>
                                        <p:strVal val="visible"/>
                                      </p:to>
                                    </p:set>
                                    <p:animEffect transition="in" filter="fade">
                                      <p:cBhvr>
                                        <p:cTn id="70" dur="250"/>
                                        <p:tgtEl>
                                          <p:spTgt spid="18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250"/>
                                        <p:tgtEl>
                                          <p:spTgt spid="19"/>
                                        </p:tgtEl>
                                      </p:cBhvr>
                                    </p:animEffect>
                                    <p:set>
                                      <p:cBhvr>
                                        <p:cTn id="75" dur="1" fill="hold">
                                          <p:stCondLst>
                                            <p:cond delay="249"/>
                                          </p:stCondLst>
                                        </p:cTn>
                                        <p:tgtEl>
                                          <p:spTgt spid="19"/>
                                        </p:tgtEl>
                                        <p:attrNameLst>
                                          <p:attrName>style.visibility</p:attrName>
                                        </p:attrNameLst>
                                      </p:cBhvr>
                                      <p:to>
                                        <p:strVal val="hidden"/>
                                      </p:to>
                                    </p:set>
                                  </p:childTnLst>
                                </p:cTn>
                              </p:par>
                            </p:childTnLst>
                          </p:cTn>
                        </p:par>
                        <p:par>
                          <p:cTn id="76" fill="hold">
                            <p:stCondLst>
                              <p:cond delay="250"/>
                            </p:stCondLst>
                            <p:childTnLst>
                              <p:par>
                                <p:cTn id="77" presetID="22" presetClass="entr" presetSubtype="8" fill="hold" nodeType="afterEffect">
                                  <p:stCondLst>
                                    <p:cond delay="0"/>
                                  </p:stCondLst>
                                  <p:childTnLst>
                                    <p:set>
                                      <p:cBhvr>
                                        <p:cTn id="78" dur="1" fill="hold">
                                          <p:stCondLst>
                                            <p:cond delay="0"/>
                                          </p:stCondLst>
                                        </p:cTn>
                                        <p:tgtEl>
                                          <p:spTgt spid="155"/>
                                        </p:tgtEl>
                                        <p:attrNameLst>
                                          <p:attrName>style.visibility</p:attrName>
                                        </p:attrNameLst>
                                      </p:cBhvr>
                                      <p:to>
                                        <p:strVal val="visible"/>
                                      </p:to>
                                    </p:set>
                                    <p:animEffect transition="in" filter="wipe(left)">
                                      <p:cBhvr>
                                        <p:cTn id="79" dur="250"/>
                                        <p:tgtEl>
                                          <p:spTgt spid="1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50"/>
                                        <p:tgtEl>
                                          <p:spTgt spid="181"/>
                                        </p:tgtEl>
                                      </p:cBhvr>
                                    </p:animEffect>
                                    <p:set>
                                      <p:cBhvr>
                                        <p:cTn id="84" dur="1" fill="hold">
                                          <p:stCondLst>
                                            <p:cond delay="249"/>
                                          </p:stCondLst>
                                        </p:cTn>
                                        <p:tgtEl>
                                          <p:spTgt spid="181"/>
                                        </p:tgtEl>
                                        <p:attrNameLst>
                                          <p:attrName>style.visibility</p:attrName>
                                        </p:attrNameLst>
                                      </p:cBhvr>
                                      <p:to>
                                        <p:strVal val="hidden"/>
                                      </p:to>
                                    </p:set>
                                  </p:childTnLst>
                                </p:cTn>
                              </p:par>
                            </p:childTnLst>
                          </p:cTn>
                        </p:par>
                        <p:par>
                          <p:cTn id="85" fill="hold">
                            <p:stCondLst>
                              <p:cond delay="250"/>
                            </p:stCondLst>
                            <p:childTnLst>
                              <p:par>
                                <p:cTn id="86" presetID="10" presetClass="entr" presetSubtype="0" fill="hold" grpId="0" nodeType="afterEffect">
                                  <p:stCondLst>
                                    <p:cond delay="0"/>
                                  </p:stCondLst>
                                  <p:childTnLst>
                                    <p:set>
                                      <p:cBhvr>
                                        <p:cTn id="87" dur="1" fill="hold">
                                          <p:stCondLst>
                                            <p:cond delay="0"/>
                                          </p:stCondLst>
                                        </p:cTn>
                                        <p:tgtEl>
                                          <p:spTgt spid="182"/>
                                        </p:tgtEl>
                                        <p:attrNameLst>
                                          <p:attrName>style.visibility</p:attrName>
                                        </p:attrNameLst>
                                      </p:cBhvr>
                                      <p:to>
                                        <p:strVal val="visible"/>
                                      </p:to>
                                    </p:set>
                                    <p:animEffect transition="in" filter="fade">
                                      <p:cBhvr>
                                        <p:cTn id="88" dur="250"/>
                                        <p:tgtEl>
                                          <p:spTgt spid="18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250"/>
                                        <p:tgtEl>
                                          <p:spTgt spid="163"/>
                                        </p:tgtEl>
                                      </p:cBhvr>
                                    </p:animEffect>
                                    <p:set>
                                      <p:cBhvr>
                                        <p:cTn id="93" dur="1" fill="hold">
                                          <p:stCondLst>
                                            <p:cond delay="249"/>
                                          </p:stCondLst>
                                        </p:cTn>
                                        <p:tgtEl>
                                          <p:spTgt spid="163"/>
                                        </p:tgtEl>
                                        <p:attrNameLst>
                                          <p:attrName>style.visibility</p:attrName>
                                        </p:attrNameLst>
                                      </p:cBhvr>
                                      <p:to>
                                        <p:strVal val="hidden"/>
                                      </p:to>
                                    </p:set>
                                  </p:childTnLst>
                                </p:cTn>
                              </p:par>
                            </p:childTnLst>
                          </p:cTn>
                        </p:par>
                        <p:par>
                          <p:cTn id="94" fill="hold">
                            <p:stCondLst>
                              <p:cond delay="250"/>
                            </p:stCondLst>
                            <p:childTnLst>
                              <p:par>
                                <p:cTn id="95" presetID="22" presetClass="entr" presetSubtype="8" fill="hold" nodeType="afterEffect">
                                  <p:stCondLst>
                                    <p:cond delay="0"/>
                                  </p:stCondLst>
                                  <p:childTnLst>
                                    <p:set>
                                      <p:cBhvr>
                                        <p:cTn id="96" dur="1" fill="hold">
                                          <p:stCondLst>
                                            <p:cond delay="0"/>
                                          </p:stCondLst>
                                        </p:cTn>
                                        <p:tgtEl>
                                          <p:spTgt spid="152"/>
                                        </p:tgtEl>
                                        <p:attrNameLst>
                                          <p:attrName>style.visibility</p:attrName>
                                        </p:attrNameLst>
                                      </p:cBhvr>
                                      <p:to>
                                        <p:strVal val="visible"/>
                                      </p:to>
                                    </p:set>
                                    <p:animEffect transition="in" filter="wipe(left)">
                                      <p:cBhvr>
                                        <p:cTn id="97" dur="250"/>
                                        <p:tgtEl>
                                          <p:spTgt spid="15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250"/>
                                        <p:tgtEl>
                                          <p:spTgt spid="182"/>
                                        </p:tgtEl>
                                      </p:cBhvr>
                                    </p:animEffect>
                                    <p:set>
                                      <p:cBhvr>
                                        <p:cTn id="102" dur="1" fill="hold">
                                          <p:stCondLst>
                                            <p:cond delay="249"/>
                                          </p:stCondLst>
                                        </p:cTn>
                                        <p:tgtEl>
                                          <p:spTgt spid="182"/>
                                        </p:tgtEl>
                                        <p:attrNameLst>
                                          <p:attrName>style.visibility</p:attrName>
                                        </p:attrNameLst>
                                      </p:cBhvr>
                                      <p:to>
                                        <p:strVal val="hidden"/>
                                      </p:to>
                                    </p:set>
                                  </p:childTnLst>
                                </p:cTn>
                              </p:par>
                            </p:childTnLst>
                          </p:cTn>
                        </p:par>
                        <p:par>
                          <p:cTn id="103" fill="hold">
                            <p:stCondLst>
                              <p:cond delay="250"/>
                            </p:stCondLst>
                            <p:childTnLst>
                              <p:par>
                                <p:cTn id="104" presetID="10" presetClass="entr" presetSubtype="0" fill="hold" grpId="0" nodeType="afterEffect">
                                  <p:stCondLst>
                                    <p:cond delay="0"/>
                                  </p:stCondLst>
                                  <p:childTnLst>
                                    <p:set>
                                      <p:cBhvr>
                                        <p:cTn id="105" dur="1" fill="hold">
                                          <p:stCondLst>
                                            <p:cond delay="0"/>
                                          </p:stCondLst>
                                        </p:cTn>
                                        <p:tgtEl>
                                          <p:spTgt spid="193"/>
                                        </p:tgtEl>
                                        <p:attrNameLst>
                                          <p:attrName>style.visibility</p:attrName>
                                        </p:attrNameLst>
                                      </p:cBhvr>
                                      <p:to>
                                        <p:strVal val="visible"/>
                                      </p:to>
                                    </p:set>
                                    <p:animEffect transition="in" filter="fade">
                                      <p:cBhvr>
                                        <p:cTn id="106" dur="250"/>
                                        <p:tgtEl>
                                          <p:spTgt spid="193"/>
                                        </p:tgtEl>
                                      </p:cBhvr>
                                    </p:animEffect>
                                  </p:childTnLst>
                                </p:cTn>
                              </p:par>
                            </p:childTnLst>
                          </p:cTn>
                        </p:par>
                        <p:par>
                          <p:cTn id="107" fill="hold">
                            <p:stCondLst>
                              <p:cond delay="750"/>
                            </p:stCondLst>
                            <p:childTnLst>
                              <p:par>
                                <p:cTn id="108" presetID="10" presetClass="exit" presetSubtype="0" fill="hold" nodeType="afterEffect">
                                  <p:stCondLst>
                                    <p:cond delay="0"/>
                                  </p:stCondLst>
                                  <p:childTnLst>
                                    <p:animEffect transition="out" filter="fade">
                                      <p:cBhvr>
                                        <p:cTn id="109" dur="250"/>
                                        <p:tgtEl>
                                          <p:spTgt spid="159"/>
                                        </p:tgtEl>
                                      </p:cBhvr>
                                    </p:animEffect>
                                    <p:set>
                                      <p:cBhvr>
                                        <p:cTn id="110" dur="1" fill="hold">
                                          <p:stCondLst>
                                            <p:cond delay="249"/>
                                          </p:stCondLst>
                                        </p:cTn>
                                        <p:tgtEl>
                                          <p:spTgt spid="159"/>
                                        </p:tgtEl>
                                        <p:attrNameLst>
                                          <p:attrName>style.visibility</p:attrName>
                                        </p:attrNameLst>
                                      </p:cBhvr>
                                      <p:to>
                                        <p:strVal val="hidden"/>
                                      </p:to>
                                    </p:set>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180"/>
                                        </p:tgtEl>
                                        <p:attrNameLst>
                                          <p:attrName>style.visibility</p:attrName>
                                        </p:attrNameLst>
                                      </p:cBhvr>
                                      <p:to>
                                        <p:strVal val="visible"/>
                                      </p:to>
                                    </p:set>
                                    <p:animEffect transition="in" filter="wipe(left)">
                                      <p:cBhvr>
                                        <p:cTn id="114" dur="250"/>
                                        <p:tgtEl>
                                          <p:spTgt spid="18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250"/>
                                        <p:tgtEl>
                                          <p:spTgt spid="193"/>
                                        </p:tgtEl>
                                      </p:cBhvr>
                                    </p:animEffect>
                                    <p:set>
                                      <p:cBhvr>
                                        <p:cTn id="119" dur="1" fill="hold">
                                          <p:stCondLst>
                                            <p:cond delay="249"/>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6" grpId="1" animBg="1"/>
      <p:bldP spid="181" grpId="0" animBg="1"/>
      <p:bldP spid="181" grpId="1" animBg="1"/>
      <p:bldP spid="182" grpId="0" animBg="1"/>
      <p:bldP spid="182" grpId="1" animBg="1"/>
      <p:bldP spid="193" grpId="0" animBg="1"/>
      <p:bldP spid="193" grpId="1" animBg="1"/>
      <p:bldP spid="11" grpId="0" animBg="1"/>
      <p:bldP spid="11" grpId="1" animBg="1"/>
      <p:bldP spid="11"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nvGrpSpPr>
        <p:grpSpPr>
          <a:xfrm>
            <a:off x="8266084" y="1200150"/>
            <a:ext cx="838892" cy="3258180"/>
            <a:chOff x="113608" y="837569"/>
            <a:chExt cx="838892" cy="3258180"/>
          </a:xfrm>
        </p:grpSpPr>
        <p:sp>
          <p:nvSpPr>
            <p:cNvPr id="160" name="Rectangle 159"/>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16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End</a:t>
              </a: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22" name="Group 221"/>
          <p:cNvGrpSpPr/>
          <p:nvPr/>
        </p:nvGrpSpPr>
        <p:grpSpPr>
          <a:xfrm>
            <a:off x="5998057" y="1849941"/>
            <a:ext cx="914400" cy="2608390"/>
            <a:chOff x="5998057" y="1849941"/>
            <a:chExt cx="914400" cy="2608390"/>
          </a:xfrm>
        </p:grpSpPr>
        <p:grpSp>
          <p:nvGrpSpPr>
            <p:cNvPr id="138" name="Group 137"/>
            <p:cNvGrpSpPr/>
            <p:nvPr/>
          </p:nvGrpSpPr>
          <p:grpSpPr>
            <a:xfrm>
              <a:off x="5998057" y="3726811"/>
              <a:ext cx="913957" cy="731520"/>
              <a:chOff x="1597819" y="3431974"/>
              <a:chExt cx="913957" cy="731520"/>
            </a:xfrm>
          </p:grpSpPr>
          <p:sp>
            <p:nvSpPr>
              <p:cNvPr id="139" name="Rectangle 138"/>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sp>
            <p:nvSpPr>
              <p:cNvPr id="140" name="Rectangle 139"/>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41" name="Group 140"/>
              <p:cNvGrpSpPr/>
              <p:nvPr/>
            </p:nvGrpSpPr>
            <p:grpSpPr>
              <a:xfrm>
                <a:off x="2054576" y="3431974"/>
                <a:ext cx="457200" cy="365760"/>
                <a:chOff x="1698611" y="3461328"/>
                <a:chExt cx="457200" cy="313459"/>
              </a:xfrm>
            </p:grpSpPr>
            <p:sp>
              <p:nvSpPr>
                <p:cNvPr id="142" name="Rectangle 141"/>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43" name="Rectangle 14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44" name="Group 143"/>
            <p:cNvGrpSpPr/>
            <p:nvPr/>
          </p:nvGrpSpPr>
          <p:grpSpPr>
            <a:xfrm>
              <a:off x="5998057" y="2788376"/>
              <a:ext cx="914400" cy="731520"/>
              <a:chOff x="1597819" y="2526030"/>
              <a:chExt cx="914400" cy="731520"/>
            </a:xfrm>
          </p:grpSpPr>
          <p:sp>
            <p:nvSpPr>
              <p:cNvPr id="145" name="Rectangle 144"/>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46" name="Group 145"/>
              <p:cNvGrpSpPr/>
              <p:nvPr/>
            </p:nvGrpSpPr>
            <p:grpSpPr>
              <a:xfrm>
                <a:off x="1597819" y="2891790"/>
                <a:ext cx="457200" cy="365760"/>
                <a:chOff x="1698611" y="3461328"/>
                <a:chExt cx="457200" cy="313459"/>
              </a:xfrm>
            </p:grpSpPr>
            <p:sp>
              <p:nvSpPr>
                <p:cNvPr id="150" name="Rectangle 149"/>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51" name="Rectangle 15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47" name="Group 146"/>
              <p:cNvGrpSpPr/>
              <p:nvPr/>
            </p:nvGrpSpPr>
            <p:grpSpPr>
              <a:xfrm>
                <a:off x="2055019" y="2526030"/>
                <a:ext cx="457200" cy="365760"/>
                <a:chOff x="1698611" y="3461328"/>
                <a:chExt cx="457200" cy="313459"/>
              </a:xfrm>
            </p:grpSpPr>
            <p:sp>
              <p:nvSpPr>
                <p:cNvPr id="148" name="Rectangle 147"/>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49" name="Rectangle 14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69" name="Group 168"/>
            <p:cNvGrpSpPr/>
            <p:nvPr/>
          </p:nvGrpSpPr>
          <p:grpSpPr>
            <a:xfrm>
              <a:off x="5998057" y="1849941"/>
              <a:ext cx="914400" cy="731520"/>
              <a:chOff x="1597819" y="2526030"/>
              <a:chExt cx="914400" cy="731520"/>
            </a:xfrm>
          </p:grpSpPr>
          <p:sp>
            <p:nvSpPr>
              <p:cNvPr id="170" name="Rectangle 169"/>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71" name="Group 170"/>
              <p:cNvGrpSpPr/>
              <p:nvPr/>
            </p:nvGrpSpPr>
            <p:grpSpPr>
              <a:xfrm>
                <a:off x="1597819" y="2891790"/>
                <a:ext cx="457200" cy="365760"/>
                <a:chOff x="1698611" y="3461328"/>
                <a:chExt cx="457200" cy="313459"/>
              </a:xfrm>
            </p:grpSpPr>
            <p:sp>
              <p:nvSpPr>
                <p:cNvPr id="175" name="Rectangle 174"/>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76" name="Rectangle 17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72" name="Group 171"/>
              <p:cNvGrpSpPr/>
              <p:nvPr/>
            </p:nvGrpSpPr>
            <p:grpSpPr>
              <a:xfrm>
                <a:off x="2055019" y="2526030"/>
                <a:ext cx="457200" cy="365760"/>
                <a:chOff x="1698611" y="3461328"/>
                <a:chExt cx="457200" cy="313459"/>
              </a:xfrm>
            </p:grpSpPr>
            <p:sp>
              <p:nvSpPr>
                <p:cNvPr id="173" name="Rectangle 17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74" name="Rectangle 17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15" name="Group 214"/>
          <p:cNvGrpSpPr/>
          <p:nvPr/>
        </p:nvGrpSpPr>
        <p:grpSpPr>
          <a:xfrm>
            <a:off x="32072" y="1200150"/>
            <a:ext cx="1029392" cy="3258180"/>
            <a:chOff x="32072" y="837569"/>
            <a:chExt cx="1029392" cy="3258180"/>
          </a:xfrm>
        </p:grpSpPr>
        <p:sp>
          <p:nvSpPr>
            <p:cNvPr id="211" name="Rectangle 210"/>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32072" y="837569"/>
              <a:ext cx="102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Levels</a:t>
              </a:r>
            </a:p>
          </p:txBody>
        </p:sp>
      </p:grpSp>
      <p:sp>
        <p:nvSpPr>
          <p:cNvPr id="2" name="Title 1"/>
          <p:cNvSpPr>
            <a:spLocks noGrp="1"/>
          </p:cNvSpPr>
          <p:nvPr>
            <p:ph type="title"/>
          </p:nvPr>
        </p:nvSpPr>
        <p:spPr/>
        <p:txBody>
          <a:bodyPr/>
          <a:lstStyle/>
          <a:p>
            <a:r>
              <a:rPr lang="en-US" dirty="0"/>
              <a:t>Skip Lists: SEARCH</a:t>
            </a:r>
          </a:p>
        </p:txBody>
      </p:sp>
      <p:sp>
        <p:nvSpPr>
          <p:cNvPr id="3" name="Slide Number Placeholder 2"/>
          <p:cNvSpPr>
            <a:spLocks noGrp="1"/>
          </p:cNvSpPr>
          <p:nvPr>
            <p:ph type="sldNum" sz="quarter" idx="4"/>
          </p:nvPr>
        </p:nvSpPr>
        <p:spPr/>
        <p:txBody>
          <a:bodyPr/>
          <a:lstStyle/>
          <a:p>
            <a:fld id="{97DD1AB5-42BA-4E8A-BFEE-435884E16AAB}" type="slidenum">
              <a:rPr lang="en-US" smtClean="0"/>
              <a:pPr/>
              <a:t>21</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cxnSp>
        <p:nvCxnSpPr>
          <p:cNvPr id="152" name="Curved Connector 39"/>
          <p:cNvCxnSpPr>
            <a:stCxn id="127" idx="3"/>
            <a:endCxn id="145" idx="1"/>
          </p:cNvCxnSpPr>
          <p:nvPr/>
        </p:nvCxnSpPr>
        <p:spPr>
          <a:xfrm>
            <a:off x="5458865" y="2971255"/>
            <a:ext cx="539192"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Curved Connector 39"/>
          <p:cNvCxnSpPr>
            <a:stCxn id="121" idx="3"/>
            <a:endCxn id="139" idx="1"/>
          </p:cNvCxnSpPr>
          <p:nvPr/>
        </p:nvCxnSpPr>
        <p:spPr>
          <a:xfrm>
            <a:off x="5458422"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Curved Connector 39"/>
          <p:cNvCxnSpPr>
            <a:stCxn id="178" idx="3"/>
            <a:endCxn id="170" idx="1"/>
          </p:cNvCxnSpPr>
          <p:nvPr/>
        </p:nvCxnSpPr>
        <p:spPr>
          <a:xfrm flipV="1">
            <a:off x="531784" y="2032821"/>
            <a:ext cx="54662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693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693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693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224" name="Group 223"/>
          <p:cNvGrpSpPr/>
          <p:nvPr/>
        </p:nvGrpSpPr>
        <p:grpSpPr>
          <a:xfrm>
            <a:off x="6688494" y="2032820"/>
            <a:ext cx="1768436" cy="1876871"/>
            <a:chOff x="6688494" y="2032820"/>
            <a:chExt cx="1768436" cy="1876871"/>
          </a:xfrm>
        </p:grpSpPr>
        <p:cxnSp>
          <p:nvCxnSpPr>
            <p:cNvPr id="192" name="Curved Connector 39"/>
            <p:cNvCxnSpPr>
              <a:stCxn id="173" idx="3"/>
              <a:endCxn id="191" idx="1"/>
            </p:cNvCxnSpPr>
            <p:nvPr/>
          </p:nvCxnSpPr>
          <p:spPr>
            <a:xfrm>
              <a:off x="6688937" y="2032820"/>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5" name="Curved Connector 39"/>
            <p:cNvCxnSpPr>
              <a:stCxn id="148" idx="3"/>
              <a:endCxn id="188" idx="1"/>
            </p:cNvCxnSpPr>
            <p:nvPr/>
          </p:nvCxnSpPr>
          <p:spPr>
            <a:xfrm>
              <a:off x="6688937" y="2971255"/>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8" name="Curved Connector 39"/>
            <p:cNvCxnSpPr>
              <a:stCxn id="142" idx="3"/>
              <a:endCxn id="202" idx="1"/>
            </p:cNvCxnSpPr>
            <p:nvPr/>
          </p:nvCxnSpPr>
          <p:spPr>
            <a:xfrm>
              <a:off x="6688494"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08" name="Curved Connector 39"/>
          <p:cNvCxnSpPr>
            <a:stCxn id="205" idx="3"/>
            <a:endCxn id="185" idx="1"/>
          </p:cNvCxnSpPr>
          <p:nvPr/>
        </p:nvCxnSpPr>
        <p:spPr>
          <a:xfrm>
            <a:off x="7918566" y="3909690"/>
            <a:ext cx="53836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Curved Connector 39"/>
          <p:cNvCxnSpPr>
            <a:stCxn id="150" idx="2"/>
            <a:endCxn id="139" idx="0"/>
          </p:cNvCxnSpPr>
          <p:nvPr/>
        </p:nvCxnSpPr>
        <p:spPr>
          <a:xfrm>
            <a:off x="6226657"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19" name="Curved Connector 39"/>
          <p:cNvCxnSpPr>
            <a:stCxn id="175" idx="2"/>
            <a:endCxn id="145" idx="0"/>
          </p:cNvCxnSpPr>
          <p:nvPr/>
        </p:nvCxnSpPr>
        <p:spPr>
          <a:xfrm>
            <a:off x="6226657" y="2393529"/>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64431" y="1640656"/>
            <a:ext cx="1169169" cy="442429"/>
          </a:xfrm>
          <a:prstGeom prst="rect">
            <a:avLst/>
          </a:prstGeom>
          <a:noFill/>
        </p:spPr>
        <p:txBody>
          <a:bodyPr wrap="square" lIns="45720" tIns="45720" rIns="0" bIns="45720" rtlCol="0" anchor="ctr" anchorCtr="0">
            <a:spAutoFit/>
          </a:bodyPr>
          <a:lstStyle/>
          <a:p>
            <a:pPr>
              <a:lnSpc>
                <a:spcPct val="75000"/>
              </a:lnSpc>
            </a:pPr>
            <a:r>
              <a:rPr lang="en-US" sz="2800" b="1" i="1" dirty="0">
                <a:solidFill>
                  <a:schemeClr val="accent1"/>
                </a:solidFill>
                <a:latin typeface="Crimson Text" pitchFamily="2" charset="0"/>
              </a:rPr>
              <a:t>K</a:t>
            </a:r>
            <a:r>
              <a:rPr lang="en-US" sz="2800" b="1" i="1" baseline="-25000" dirty="0">
                <a:solidFill>
                  <a:schemeClr val="accent1"/>
                </a:solidFill>
                <a:latin typeface="Crimson Text" pitchFamily="2" charset="0"/>
              </a:rPr>
              <a:t>3</a:t>
            </a:r>
            <a:r>
              <a:rPr lang="en-US" sz="2800" b="1" i="1" dirty="0">
                <a:solidFill>
                  <a:schemeClr val="accent1"/>
                </a:solidFill>
                <a:latin typeface="Crimson Text" pitchFamily="2" charset="0"/>
              </a:rPr>
              <a:t>&lt;K</a:t>
            </a:r>
            <a:r>
              <a:rPr lang="en-US" sz="2800" b="1" i="1" baseline="-25000" dirty="0">
                <a:solidFill>
                  <a:schemeClr val="accent1"/>
                </a:solidFill>
                <a:latin typeface="Crimson Text" pitchFamily="2" charset="0"/>
              </a:rPr>
              <a:t>5</a:t>
            </a:r>
          </a:p>
        </p:txBody>
      </p:sp>
      <p:sp>
        <p:nvSpPr>
          <p:cNvPr id="135" name="TextBox 134"/>
          <p:cNvSpPr txBox="1"/>
          <p:nvPr/>
        </p:nvSpPr>
        <p:spPr>
          <a:xfrm>
            <a:off x="964431" y="2566941"/>
            <a:ext cx="1169169" cy="442429"/>
          </a:xfrm>
          <a:prstGeom prst="rect">
            <a:avLst/>
          </a:prstGeom>
          <a:noFill/>
        </p:spPr>
        <p:txBody>
          <a:bodyPr wrap="square" lIns="45720" tIns="45720" rIns="0" bIns="45720" rtlCol="0" anchor="ctr" anchorCtr="0">
            <a:spAutoFit/>
          </a:bodyPr>
          <a:lstStyle/>
          <a:p>
            <a:pPr>
              <a:lnSpc>
                <a:spcPct val="75000"/>
              </a:lnSpc>
            </a:pPr>
            <a:r>
              <a:rPr lang="en-US" sz="2800" b="1" i="1" dirty="0">
                <a:solidFill>
                  <a:schemeClr val="accent1"/>
                </a:solidFill>
                <a:latin typeface="Crimson Text" pitchFamily="2" charset="0"/>
              </a:rPr>
              <a:t>K</a:t>
            </a:r>
            <a:r>
              <a:rPr lang="en-US" sz="2800" b="1" i="1" baseline="-25000" dirty="0">
                <a:solidFill>
                  <a:schemeClr val="accent1"/>
                </a:solidFill>
                <a:latin typeface="Crimson Text" pitchFamily="2" charset="0"/>
              </a:rPr>
              <a:t>3</a:t>
            </a:r>
            <a:r>
              <a:rPr lang="en-US" sz="2800" b="1" i="1" dirty="0">
                <a:solidFill>
                  <a:schemeClr val="accent1"/>
                </a:solidFill>
                <a:latin typeface="Crimson Text" pitchFamily="2" charset="0"/>
              </a:rPr>
              <a:t>&gt;K</a:t>
            </a:r>
            <a:r>
              <a:rPr lang="en-US" sz="2800" b="1" i="1" baseline="-25000" dirty="0">
                <a:solidFill>
                  <a:schemeClr val="accent1"/>
                </a:solidFill>
                <a:latin typeface="Crimson Text" pitchFamily="2" charset="0"/>
              </a:rPr>
              <a:t>2</a:t>
            </a:r>
          </a:p>
        </p:txBody>
      </p:sp>
      <p:sp>
        <p:nvSpPr>
          <p:cNvPr id="136" name="TextBox 135"/>
          <p:cNvSpPr txBox="1"/>
          <p:nvPr/>
        </p:nvSpPr>
        <p:spPr>
          <a:xfrm>
            <a:off x="3285298" y="2575758"/>
            <a:ext cx="1169169" cy="442429"/>
          </a:xfrm>
          <a:prstGeom prst="rect">
            <a:avLst/>
          </a:prstGeom>
          <a:noFill/>
        </p:spPr>
        <p:txBody>
          <a:bodyPr wrap="square" lIns="45720" tIns="45720" rIns="0" bIns="45720" rtlCol="0" anchor="ctr" anchorCtr="0">
            <a:spAutoFit/>
          </a:bodyPr>
          <a:lstStyle>
            <a:defPPr>
              <a:defRPr lang="en-US"/>
            </a:defPPr>
            <a:lvl1pPr>
              <a:lnSpc>
                <a:spcPct val="75000"/>
              </a:lnSpc>
              <a:defRPr sz="2000" b="1" i="1">
                <a:solidFill>
                  <a:schemeClr val="tx1">
                    <a:lumMod val="65000"/>
                    <a:lumOff val="35000"/>
                  </a:schemeClr>
                </a:solidFill>
                <a:latin typeface="Gentium Book Basic" pitchFamily="2" charset="0"/>
              </a:defRPr>
            </a:lvl1pPr>
          </a:lstStyle>
          <a:p>
            <a:r>
              <a:rPr lang="en-US" sz="2800" dirty="0">
                <a:solidFill>
                  <a:schemeClr val="accent1"/>
                </a:solidFill>
                <a:latin typeface="Crimson Text" pitchFamily="2" charset="0"/>
              </a:rPr>
              <a:t>K</a:t>
            </a:r>
            <a:r>
              <a:rPr lang="en-US" sz="2800" baseline="-25000" dirty="0">
                <a:solidFill>
                  <a:schemeClr val="accent1"/>
                </a:solidFill>
                <a:latin typeface="Crimson Text" pitchFamily="2" charset="0"/>
              </a:rPr>
              <a:t>3</a:t>
            </a:r>
            <a:r>
              <a:rPr lang="en-US" sz="2800" dirty="0">
                <a:solidFill>
                  <a:schemeClr val="accent1"/>
                </a:solidFill>
                <a:latin typeface="Crimson Text" pitchFamily="2" charset="0"/>
              </a:rPr>
              <a:t>&lt;K</a:t>
            </a:r>
            <a:r>
              <a:rPr lang="en-US" sz="2800" baseline="-25000" dirty="0">
                <a:solidFill>
                  <a:schemeClr val="accent1"/>
                </a:solidFill>
                <a:latin typeface="Crimson Text" pitchFamily="2" charset="0"/>
              </a:rPr>
              <a:t>4</a:t>
            </a:r>
          </a:p>
        </p:txBody>
      </p:sp>
      <p:sp>
        <p:nvSpPr>
          <p:cNvPr id="137" name="Highlight Box"/>
          <p:cNvSpPr/>
          <p:nvPr/>
        </p:nvSpPr>
        <p:spPr>
          <a:xfrm>
            <a:off x="3537691" y="3726811"/>
            <a:ext cx="913957" cy="731519"/>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2" name="Down Arrow 131"/>
          <p:cNvSpPr/>
          <p:nvPr/>
        </p:nvSpPr>
        <p:spPr>
          <a:xfrm rot="16200000">
            <a:off x="-35761" y="1810075"/>
            <a:ext cx="539698" cy="464582"/>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 name="Highlight Box"/>
          <p:cNvSpPr/>
          <p:nvPr/>
        </p:nvSpPr>
        <p:spPr>
          <a:xfrm>
            <a:off x="2307398" y="2788376"/>
            <a:ext cx="913957" cy="731519"/>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4" name="Highlight Box"/>
          <p:cNvSpPr/>
          <p:nvPr/>
        </p:nvSpPr>
        <p:spPr>
          <a:xfrm>
            <a:off x="5998057" y="1849942"/>
            <a:ext cx="913957" cy="731519"/>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7" name="Highlight Box"/>
          <p:cNvSpPr/>
          <p:nvPr/>
        </p:nvSpPr>
        <p:spPr>
          <a:xfrm>
            <a:off x="4768428" y="2788376"/>
            <a:ext cx="913957" cy="731519"/>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8">
            <a:extLst>
              <a:ext uri="{FF2B5EF4-FFF2-40B4-BE49-F238E27FC236}">
                <a16:creationId xmlns:a16="http://schemas.microsoft.com/office/drawing/2014/main" id="{0CA9A5CB-4D95-5FEF-8A8D-A0FCD2E6DC7C}"/>
              </a:ext>
            </a:extLst>
          </p:cNvPr>
          <p:cNvSpPr txBox="1">
            <a:spLocks/>
          </p:cNvSpPr>
          <p:nvPr/>
        </p:nvSpPr>
        <p:spPr>
          <a:xfrm>
            <a:off x="2822726" y="666750"/>
            <a:ext cx="3498549" cy="461665"/>
          </a:xfrm>
          <a:prstGeom prst="rect">
            <a:avLst/>
          </a:prstGeom>
        </p:spPr>
        <p:txBody>
          <a:bodyPr wrap="square">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dirty="0">
                <a:solidFill>
                  <a:schemeClr val="tx1">
                    <a:lumMod val="65000"/>
                    <a:lumOff val="35000"/>
                  </a:schemeClr>
                </a:solidFill>
                <a:latin typeface="+mn-lt"/>
              </a:rPr>
              <a:t>Find K</a:t>
            </a:r>
            <a:r>
              <a:rPr lang="en-US" sz="2400" b="1" baseline="-25000" dirty="0">
                <a:solidFill>
                  <a:schemeClr val="tx1">
                    <a:lumMod val="65000"/>
                    <a:lumOff val="35000"/>
                  </a:schemeClr>
                </a:solidFill>
                <a:latin typeface="+mn-lt"/>
              </a:rPr>
              <a:t>3</a:t>
            </a:r>
          </a:p>
        </p:txBody>
      </p:sp>
    </p:spTree>
    <p:extLst>
      <p:ext uri="{BB962C8B-B14F-4D97-AF65-F5344CB8AC3E}">
        <p14:creationId xmlns:p14="http://schemas.microsoft.com/office/powerpoint/2010/main" val="32678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250"/>
                                        <p:tgtEl>
                                          <p:spTgt spid="154"/>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fade">
                                      <p:cBhvr>
                                        <p:cTn id="16" dur="250"/>
                                        <p:tgtEl>
                                          <p:spTgt spid="1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54"/>
                                        </p:tgtEl>
                                      </p:cBhvr>
                                    </p:animEffect>
                                    <p:set>
                                      <p:cBhvr>
                                        <p:cTn id="21" dur="1" fill="hold">
                                          <p:stCondLst>
                                            <p:cond delay="249"/>
                                          </p:stCondLst>
                                        </p:cTn>
                                        <p:tgtEl>
                                          <p:spTgt spid="154"/>
                                        </p:tgtEl>
                                        <p:attrNameLst>
                                          <p:attrName>style.visibility</p:attrName>
                                        </p:attrNameLst>
                                      </p:cBhvr>
                                      <p:to>
                                        <p:strVal val="hidden"/>
                                      </p:to>
                                    </p:set>
                                  </p:childTnLst>
                                </p:cTn>
                              </p:par>
                            </p:childTnLst>
                          </p:cTn>
                        </p:par>
                        <p:par>
                          <p:cTn id="22" fill="hold">
                            <p:stCondLst>
                              <p:cond delay="250"/>
                            </p:stCondLst>
                            <p:childTnLst>
                              <p:par>
                                <p:cTn id="23" presetID="42" presetClass="path" presetSubtype="0" accel="50000" decel="50000" fill="hold" grpId="0" nodeType="afterEffect">
                                  <p:stCondLst>
                                    <p:cond delay="0"/>
                                  </p:stCondLst>
                                  <p:childTnLst>
                                    <p:animMotion origin="layout" path="M -8.33333E-7 -3.58025E-6 L -8.33333E-7 0.17716 " pathEditMode="relative" rAng="0" ptsTypes="AA">
                                      <p:cBhvr>
                                        <p:cTn id="24" dur="1000" fill="hold"/>
                                        <p:tgtEl>
                                          <p:spTgt spid="132"/>
                                        </p:tgtEl>
                                        <p:attrNameLst>
                                          <p:attrName>ppt_x</p:attrName>
                                          <p:attrName>ppt_y</p:attrName>
                                        </p:attrNameLst>
                                      </p:cBhvr>
                                      <p:rCtr x="0" y="8858"/>
                                    </p:animMotion>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250"/>
                                        <p:tgtEl>
                                          <p:spTgt spid="15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fade">
                                      <p:cBhvr>
                                        <p:cTn id="32" dur="250"/>
                                        <p:tgtEl>
                                          <p:spTgt spid="1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50"/>
                                        <p:tgtEl>
                                          <p:spTgt spid="153"/>
                                        </p:tgtEl>
                                      </p:cBhvr>
                                    </p:animEffect>
                                    <p:set>
                                      <p:cBhvr>
                                        <p:cTn id="37" dur="1" fill="hold">
                                          <p:stCondLst>
                                            <p:cond delay="249"/>
                                          </p:stCondLst>
                                        </p:cTn>
                                        <p:tgtEl>
                                          <p:spTgt spid="153"/>
                                        </p:tgtEl>
                                        <p:attrNameLst>
                                          <p:attrName>style.visibility</p:attrName>
                                        </p:attrNameLst>
                                      </p:cBhvr>
                                      <p:to>
                                        <p:strVal val="hidden"/>
                                      </p:to>
                                    </p:set>
                                  </p:childTnLst>
                                </p:cTn>
                              </p:par>
                            </p:childTnLst>
                          </p:cTn>
                        </p:par>
                        <p:par>
                          <p:cTn id="38" fill="hold">
                            <p:stCondLst>
                              <p:cond delay="250"/>
                            </p:stCondLst>
                            <p:childTnLst>
                              <p:par>
                                <p:cTn id="39" presetID="63" presetClass="path" presetSubtype="0" accel="50000" decel="50000" fill="hold" grpId="2" nodeType="afterEffect">
                                  <p:stCondLst>
                                    <p:cond delay="0"/>
                                  </p:stCondLst>
                                  <p:childTnLst>
                                    <p:animMotion origin="layout" path="M -8.33333E-7 0.17716 L 0.20781 0.17716 " pathEditMode="relative" rAng="0" ptsTypes="AA">
                                      <p:cBhvr>
                                        <p:cTn id="40" dur="1000" fill="hold"/>
                                        <p:tgtEl>
                                          <p:spTgt spid="132"/>
                                        </p:tgtEl>
                                        <p:attrNameLst>
                                          <p:attrName>ppt_x</p:attrName>
                                          <p:attrName>ppt_y</p:attrName>
                                        </p:attrNameLst>
                                      </p:cBhvr>
                                      <p:rCtr x="10382" y="0"/>
                                    </p:animMotion>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250"/>
                                        <p:tgtEl>
                                          <p:spTgt spid="157"/>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250"/>
                                        <p:tgtEl>
                                          <p:spTgt spid="1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157"/>
                                        </p:tgtEl>
                                      </p:cBhvr>
                                    </p:animEffect>
                                    <p:set>
                                      <p:cBhvr>
                                        <p:cTn id="53" dur="1" fill="hold">
                                          <p:stCondLst>
                                            <p:cond delay="249"/>
                                          </p:stCondLst>
                                        </p:cTn>
                                        <p:tgtEl>
                                          <p:spTgt spid="157"/>
                                        </p:tgtEl>
                                        <p:attrNameLst>
                                          <p:attrName>style.visibility</p:attrName>
                                        </p:attrNameLst>
                                      </p:cBhvr>
                                      <p:to>
                                        <p:strVal val="hidden"/>
                                      </p:to>
                                    </p:set>
                                  </p:childTnLst>
                                </p:cTn>
                              </p:par>
                            </p:childTnLst>
                          </p:cTn>
                        </p:par>
                        <p:par>
                          <p:cTn id="54" fill="hold">
                            <p:stCondLst>
                              <p:cond delay="250"/>
                            </p:stCondLst>
                            <p:childTnLst>
                              <p:par>
                                <p:cTn id="55" presetID="42" presetClass="path" presetSubtype="0" accel="50000" decel="50000" fill="hold" grpId="3" nodeType="afterEffect">
                                  <p:stCondLst>
                                    <p:cond delay="0"/>
                                  </p:stCondLst>
                                  <p:childTnLst>
                                    <p:animMotion origin="layout" path="M 0.20781 0.17716 L 0.20781 0.36976 " pathEditMode="relative" rAng="0" ptsTypes="AA">
                                      <p:cBhvr>
                                        <p:cTn id="56" dur="1000" fill="hold"/>
                                        <p:tgtEl>
                                          <p:spTgt spid="132"/>
                                        </p:tgtEl>
                                        <p:attrNameLst>
                                          <p:attrName>ppt_x</p:attrName>
                                          <p:attrName>ppt_y</p:attrName>
                                        </p:attrNameLst>
                                      </p:cBhvr>
                                      <p:rCtr x="0" y="9630"/>
                                    </p:animMotion>
                                  </p:childTnLst>
                                </p:cTn>
                              </p:par>
                            </p:childTnLst>
                          </p:cTn>
                        </p:par>
                        <p:par>
                          <p:cTn id="57" fill="hold">
                            <p:stCondLst>
                              <p:cond delay="1250"/>
                            </p:stCondLst>
                            <p:childTnLst>
                              <p:par>
                                <p:cTn id="58" presetID="63" presetClass="path" presetSubtype="0" accel="50000" decel="50000" fill="hold" grpId="4" nodeType="afterEffect">
                                  <p:stCondLst>
                                    <p:cond delay="0"/>
                                  </p:stCondLst>
                                  <p:childTnLst>
                                    <p:animMotion origin="layout" path="M 0.20781 0.36976 L 0.34948 0.36976 " pathEditMode="relative" rAng="0" ptsTypes="AA">
                                      <p:cBhvr>
                                        <p:cTn id="59" dur="1000" fill="hold"/>
                                        <p:tgtEl>
                                          <p:spTgt spid="132"/>
                                        </p:tgtEl>
                                        <p:attrNameLst>
                                          <p:attrName>ppt_x</p:attrName>
                                          <p:attrName>ppt_y</p:attrName>
                                        </p:attrNameLst>
                                      </p:cBhvr>
                                      <p:rCtr x="7083" y="0"/>
                                    </p:animMotion>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25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animBg="1"/>
      <p:bldP spid="132" grpId="0" animBg="1"/>
      <p:bldP spid="132" grpId="1" animBg="1"/>
      <p:bldP spid="132" grpId="2" animBg="1"/>
      <p:bldP spid="132" grpId="3" animBg="1"/>
      <p:bldP spid="132" grpId="4" animBg="1"/>
      <p:bldP spid="153" grpId="0" animBg="1"/>
      <p:bldP spid="153" grpId="1" animBg="1"/>
      <p:bldP spid="154" grpId="0" animBg="1"/>
      <p:bldP spid="154" grpId="1" animBg="1"/>
      <p:bldP spid="157" grpId="0" animBg="1"/>
      <p:bldP spid="15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 Lists: DELETE</a:t>
            </a:r>
          </a:p>
        </p:txBody>
      </p:sp>
      <p:sp>
        <p:nvSpPr>
          <p:cNvPr id="5" name="Content Placeholder 4"/>
          <p:cNvSpPr>
            <a:spLocks noGrp="1"/>
          </p:cNvSpPr>
          <p:nvPr>
            <p:ph idx="1"/>
          </p:nvPr>
        </p:nvSpPr>
        <p:spPr/>
        <p:txBody>
          <a:bodyPr/>
          <a:lstStyle/>
          <a:p>
            <a:r>
              <a:rPr lang="en-US" dirty="0"/>
              <a:t>First </a:t>
            </a:r>
            <a:r>
              <a:rPr lang="en-US" b="1" u="sng" dirty="0"/>
              <a:t>logically</a:t>
            </a:r>
            <a:r>
              <a:rPr lang="en-US" dirty="0"/>
              <a:t> remove a key from the index by setting a flag to tell threads to ignore.</a:t>
            </a:r>
          </a:p>
          <a:p>
            <a:endParaRPr lang="en-US" sz="1200" dirty="0"/>
          </a:p>
          <a:p>
            <a:r>
              <a:rPr lang="en-US" dirty="0"/>
              <a:t>Then </a:t>
            </a:r>
            <a:r>
              <a:rPr lang="en-US" b="1" u="sng" dirty="0"/>
              <a:t>physically</a:t>
            </a:r>
            <a:r>
              <a:rPr lang="en-US" dirty="0"/>
              <a:t> remove the key once we know that no other thread is holding the reference.</a:t>
            </a:r>
          </a:p>
        </p:txBody>
      </p:sp>
      <p:sp>
        <p:nvSpPr>
          <p:cNvPr id="3" name="Slide Number Placeholder 2"/>
          <p:cNvSpPr>
            <a:spLocks noGrp="1"/>
          </p:cNvSpPr>
          <p:nvPr>
            <p:ph type="sldNum" sz="quarter" idx="4"/>
          </p:nvPr>
        </p:nvSpPr>
        <p:spPr/>
        <p:txBody>
          <a:bodyPr/>
          <a:lstStyle/>
          <a:p>
            <a:fld id="{97DD1AB5-42BA-4E8A-BFEE-435884E16AAB}" type="slidenum">
              <a:rPr lang="en-US" smtClean="0">
                <a:solidFill>
                  <a:prstClr val="white">
                    <a:lumMod val="50000"/>
                  </a:prstClr>
                </a:solidFill>
              </a:rPr>
              <a:pPr/>
              <a:t>22</a:t>
            </a:fld>
            <a:endParaRPr lang="en-US">
              <a:solidFill>
                <a:prstClr val="white">
                  <a:lumMod val="50000"/>
                </a:prstClr>
              </a:solidFill>
            </a:endParaRPr>
          </a:p>
        </p:txBody>
      </p:sp>
    </p:spTree>
    <p:extLst>
      <p:ext uri="{BB962C8B-B14F-4D97-AF65-F5344CB8AC3E}">
        <p14:creationId xmlns:p14="http://schemas.microsoft.com/office/powerpoint/2010/main" val="274039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nvGrpSpPr>
        <p:grpSpPr>
          <a:xfrm>
            <a:off x="8266084" y="1200150"/>
            <a:ext cx="838892" cy="3258180"/>
            <a:chOff x="113608" y="837569"/>
            <a:chExt cx="838892" cy="3258180"/>
          </a:xfrm>
        </p:grpSpPr>
        <p:sp>
          <p:nvSpPr>
            <p:cNvPr id="160" name="Rectangle 159"/>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16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t>End</a:t>
              </a: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22" name="Group 221"/>
          <p:cNvGrpSpPr/>
          <p:nvPr/>
        </p:nvGrpSpPr>
        <p:grpSpPr>
          <a:xfrm>
            <a:off x="5998057" y="1849941"/>
            <a:ext cx="914400" cy="2608390"/>
            <a:chOff x="5998057" y="1849941"/>
            <a:chExt cx="914400" cy="2608390"/>
          </a:xfrm>
        </p:grpSpPr>
        <p:grpSp>
          <p:nvGrpSpPr>
            <p:cNvPr id="138" name="Group 137"/>
            <p:cNvGrpSpPr/>
            <p:nvPr/>
          </p:nvGrpSpPr>
          <p:grpSpPr>
            <a:xfrm>
              <a:off x="5998057" y="3726811"/>
              <a:ext cx="913957" cy="731520"/>
              <a:chOff x="1597819" y="3431974"/>
              <a:chExt cx="913957" cy="731520"/>
            </a:xfrm>
          </p:grpSpPr>
          <p:sp>
            <p:nvSpPr>
              <p:cNvPr id="139" name="Rectangle 138"/>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sp>
            <p:nvSpPr>
              <p:cNvPr id="140" name="Rectangle 139"/>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41" name="Group 140"/>
              <p:cNvGrpSpPr/>
              <p:nvPr/>
            </p:nvGrpSpPr>
            <p:grpSpPr>
              <a:xfrm>
                <a:off x="2054576" y="3431974"/>
                <a:ext cx="457200" cy="365760"/>
                <a:chOff x="1698611" y="3461328"/>
                <a:chExt cx="457200" cy="313459"/>
              </a:xfrm>
            </p:grpSpPr>
            <p:sp>
              <p:nvSpPr>
                <p:cNvPr id="142" name="Rectangle 141"/>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43" name="Rectangle 14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44" name="Group 143"/>
            <p:cNvGrpSpPr/>
            <p:nvPr/>
          </p:nvGrpSpPr>
          <p:grpSpPr>
            <a:xfrm>
              <a:off x="5998057" y="2788376"/>
              <a:ext cx="914400" cy="731520"/>
              <a:chOff x="1597819" y="2526030"/>
              <a:chExt cx="914400" cy="731520"/>
            </a:xfrm>
          </p:grpSpPr>
          <p:sp>
            <p:nvSpPr>
              <p:cNvPr id="145" name="Rectangle 144"/>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46" name="Group 145"/>
              <p:cNvGrpSpPr/>
              <p:nvPr/>
            </p:nvGrpSpPr>
            <p:grpSpPr>
              <a:xfrm>
                <a:off x="1597819" y="2891790"/>
                <a:ext cx="457200" cy="365760"/>
                <a:chOff x="1698611" y="3461328"/>
                <a:chExt cx="457200" cy="313459"/>
              </a:xfrm>
            </p:grpSpPr>
            <p:sp>
              <p:nvSpPr>
                <p:cNvPr id="150" name="Rectangle 149"/>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51" name="Rectangle 15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47" name="Group 146"/>
              <p:cNvGrpSpPr/>
              <p:nvPr/>
            </p:nvGrpSpPr>
            <p:grpSpPr>
              <a:xfrm>
                <a:off x="2055019" y="2526030"/>
                <a:ext cx="457200" cy="365760"/>
                <a:chOff x="1698611" y="3461328"/>
                <a:chExt cx="457200" cy="313459"/>
              </a:xfrm>
            </p:grpSpPr>
            <p:sp>
              <p:nvSpPr>
                <p:cNvPr id="148" name="Rectangle 147"/>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49" name="Rectangle 14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69" name="Group 168"/>
            <p:cNvGrpSpPr/>
            <p:nvPr/>
          </p:nvGrpSpPr>
          <p:grpSpPr>
            <a:xfrm>
              <a:off x="5998057" y="1849941"/>
              <a:ext cx="914400" cy="731520"/>
              <a:chOff x="1597819" y="2526030"/>
              <a:chExt cx="914400" cy="731520"/>
            </a:xfrm>
          </p:grpSpPr>
          <p:sp>
            <p:nvSpPr>
              <p:cNvPr id="170" name="Rectangle 169"/>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5</a:t>
                </a:r>
              </a:p>
            </p:txBody>
          </p:sp>
          <p:grpSp>
            <p:nvGrpSpPr>
              <p:cNvPr id="171" name="Group 170"/>
              <p:cNvGrpSpPr/>
              <p:nvPr/>
            </p:nvGrpSpPr>
            <p:grpSpPr>
              <a:xfrm>
                <a:off x="1597819" y="2891790"/>
                <a:ext cx="457200" cy="365760"/>
                <a:chOff x="1698611" y="3461328"/>
                <a:chExt cx="457200" cy="313459"/>
              </a:xfrm>
            </p:grpSpPr>
            <p:sp>
              <p:nvSpPr>
                <p:cNvPr id="175" name="Rectangle 174"/>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76" name="Rectangle 17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72" name="Group 171"/>
              <p:cNvGrpSpPr/>
              <p:nvPr/>
            </p:nvGrpSpPr>
            <p:grpSpPr>
              <a:xfrm>
                <a:off x="2055019" y="2526030"/>
                <a:ext cx="457200" cy="365760"/>
                <a:chOff x="1698611" y="3461328"/>
                <a:chExt cx="457200" cy="313459"/>
              </a:xfrm>
            </p:grpSpPr>
            <p:sp>
              <p:nvSpPr>
                <p:cNvPr id="173" name="Rectangle 17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74" name="Rectangle 17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15" name="Group 214"/>
          <p:cNvGrpSpPr/>
          <p:nvPr/>
        </p:nvGrpSpPr>
        <p:grpSpPr>
          <a:xfrm>
            <a:off x="67015" y="1200150"/>
            <a:ext cx="964161" cy="3258180"/>
            <a:chOff x="67015" y="837569"/>
            <a:chExt cx="964161" cy="3258180"/>
          </a:xfrm>
        </p:grpSpPr>
        <p:sp>
          <p:nvSpPr>
            <p:cNvPr id="211" name="Rectangle 210"/>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67015" y="837569"/>
              <a:ext cx="964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t>Levels</a:t>
              </a:r>
            </a:p>
          </p:txBody>
        </p:sp>
      </p:grpSp>
      <p:sp>
        <p:nvSpPr>
          <p:cNvPr id="2" name="Title 1"/>
          <p:cNvSpPr>
            <a:spLocks noGrp="1"/>
          </p:cNvSpPr>
          <p:nvPr>
            <p:ph type="title"/>
          </p:nvPr>
        </p:nvSpPr>
        <p:spPr/>
        <p:txBody>
          <a:bodyPr/>
          <a:lstStyle/>
          <a:p>
            <a:r>
              <a:rPr lang="en-US" dirty="0"/>
              <a:t>Skip Lists: DELETE</a:t>
            </a:r>
          </a:p>
        </p:txBody>
      </p:sp>
      <p:sp>
        <p:nvSpPr>
          <p:cNvPr id="3" name="Slide Number Placeholder 2"/>
          <p:cNvSpPr>
            <a:spLocks noGrp="1"/>
          </p:cNvSpPr>
          <p:nvPr>
            <p:ph type="sldNum" sz="quarter" idx="4"/>
          </p:nvPr>
        </p:nvSpPr>
        <p:spPr/>
        <p:txBody>
          <a:bodyPr/>
          <a:lstStyle/>
          <a:p>
            <a:fld id="{97DD1AB5-42BA-4E8A-BFEE-435884E16AAB}" type="slidenum">
              <a:rPr lang="en-US" smtClean="0"/>
              <a:pPr/>
              <a:t>23</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cxnSp>
        <p:nvCxnSpPr>
          <p:cNvPr id="152" name="Curved Connector 39"/>
          <p:cNvCxnSpPr>
            <a:stCxn id="127" idx="3"/>
            <a:endCxn id="145" idx="1"/>
          </p:cNvCxnSpPr>
          <p:nvPr/>
        </p:nvCxnSpPr>
        <p:spPr>
          <a:xfrm>
            <a:off x="5458865" y="2971255"/>
            <a:ext cx="539192"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Curved Connector 39"/>
          <p:cNvCxnSpPr>
            <a:stCxn id="121" idx="3"/>
            <a:endCxn id="139" idx="1"/>
          </p:cNvCxnSpPr>
          <p:nvPr/>
        </p:nvCxnSpPr>
        <p:spPr>
          <a:xfrm>
            <a:off x="5458422"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Curved Connector 39"/>
          <p:cNvCxnSpPr>
            <a:stCxn id="178" idx="3"/>
            <a:endCxn id="170" idx="1"/>
          </p:cNvCxnSpPr>
          <p:nvPr/>
        </p:nvCxnSpPr>
        <p:spPr>
          <a:xfrm flipV="1">
            <a:off x="531784" y="2032821"/>
            <a:ext cx="54662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693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693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693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224" name="Group 223"/>
          <p:cNvGrpSpPr/>
          <p:nvPr/>
        </p:nvGrpSpPr>
        <p:grpSpPr>
          <a:xfrm>
            <a:off x="6688494" y="2032820"/>
            <a:ext cx="1768436" cy="1876871"/>
            <a:chOff x="6688494" y="2032820"/>
            <a:chExt cx="1768436" cy="1876871"/>
          </a:xfrm>
        </p:grpSpPr>
        <p:cxnSp>
          <p:nvCxnSpPr>
            <p:cNvPr id="192" name="Curved Connector 39"/>
            <p:cNvCxnSpPr>
              <a:stCxn id="173" idx="3"/>
              <a:endCxn id="191" idx="1"/>
            </p:cNvCxnSpPr>
            <p:nvPr/>
          </p:nvCxnSpPr>
          <p:spPr>
            <a:xfrm>
              <a:off x="6688937" y="2032820"/>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5" name="Curved Connector 39"/>
            <p:cNvCxnSpPr>
              <a:stCxn id="148" idx="3"/>
              <a:endCxn id="188" idx="1"/>
            </p:cNvCxnSpPr>
            <p:nvPr/>
          </p:nvCxnSpPr>
          <p:spPr>
            <a:xfrm>
              <a:off x="6688937" y="2971255"/>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8" name="Curved Connector 39"/>
            <p:cNvCxnSpPr>
              <a:stCxn id="142" idx="3"/>
              <a:endCxn id="202" idx="1"/>
            </p:cNvCxnSpPr>
            <p:nvPr/>
          </p:nvCxnSpPr>
          <p:spPr>
            <a:xfrm>
              <a:off x="6688494"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08" name="Curved Connector 39"/>
          <p:cNvCxnSpPr>
            <a:stCxn id="205" idx="3"/>
            <a:endCxn id="185" idx="1"/>
          </p:cNvCxnSpPr>
          <p:nvPr/>
        </p:nvCxnSpPr>
        <p:spPr>
          <a:xfrm>
            <a:off x="7918566" y="3909690"/>
            <a:ext cx="53836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6226657" y="2393529"/>
            <a:ext cx="0" cy="1333282"/>
            <a:chOff x="6226657" y="2393529"/>
            <a:chExt cx="0" cy="1333282"/>
          </a:xfrm>
        </p:grpSpPr>
        <p:cxnSp>
          <p:nvCxnSpPr>
            <p:cNvPr id="158" name="Curved Connector 39"/>
            <p:cNvCxnSpPr>
              <a:stCxn id="150" idx="2"/>
              <a:endCxn id="139" idx="0"/>
            </p:cNvCxnSpPr>
            <p:nvPr/>
          </p:nvCxnSpPr>
          <p:spPr>
            <a:xfrm>
              <a:off x="6226657"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19" name="Curved Connector 39"/>
            <p:cNvCxnSpPr>
              <a:stCxn id="175" idx="2"/>
              <a:endCxn id="145" idx="0"/>
            </p:cNvCxnSpPr>
            <p:nvPr/>
          </p:nvCxnSpPr>
          <p:spPr>
            <a:xfrm>
              <a:off x="6226657" y="2393529"/>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239" name="Rectangle 238"/>
          <p:cNvSpPr/>
          <p:nvPr/>
        </p:nvSpPr>
        <p:spPr>
          <a:xfrm>
            <a:off x="6455257" y="4092570"/>
            <a:ext cx="457200" cy="365760"/>
          </a:xfrm>
          <a:prstGeom prst="rect">
            <a:avLst/>
          </a:prstGeom>
          <a:solidFill>
            <a:schemeClr val="accent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grpSp>
        <p:nvGrpSpPr>
          <p:cNvPr id="7" name="Group 6"/>
          <p:cNvGrpSpPr/>
          <p:nvPr/>
        </p:nvGrpSpPr>
        <p:grpSpPr>
          <a:xfrm>
            <a:off x="1534526" y="4092570"/>
            <a:ext cx="6607560" cy="365760"/>
            <a:chOff x="1534526" y="4092570"/>
            <a:chExt cx="6607560" cy="365760"/>
          </a:xfrm>
          <a:solidFill>
            <a:schemeClr val="accent1"/>
          </a:solidFill>
        </p:grpSpPr>
        <p:sp>
          <p:nvSpPr>
            <p:cNvPr id="165" name="Rectangle 164"/>
            <p:cNvSpPr/>
            <p:nvPr/>
          </p:nvSpPr>
          <p:spPr>
            <a:xfrm>
              <a:off x="1534526" y="4092570"/>
              <a:ext cx="457200" cy="365760"/>
            </a:xfrm>
            <a:prstGeom prst="rect">
              <a:avLst/>
            </a:prstGeom>
            <a:grp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sp>
          <p:nvSpPr>
            <p:cNvPr id="207" name="Rectangle 206"/>
            <p:cNvSpPr/>
            <p:nvPr/>
          </p:nvSpPr>
          <p:spPr>
            <a:xfrm>
              <a:off x="2764598" y="4092570"/>
              <a:ext cx="457200" cy="365760"/>
            </a:xfrm>
            <a:prstGeom prst="rect">
              <a:avLst/>
            </a:prstGeom>
            <a:grp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sp>
          <p:nvSpPr>
            <p:cNvPr id="209" name="Rectangle 208"/>
            <p:cNvSpPr/>
            <p:nvPr/>
          </p:nvSpPr>
          <p:spPr>
            <a:xfrm>
              <a:off x="3994670" y="4092570"/>
              <a:ext cx="457200" cy="365760"/>
            </a:xfrm>
            <a:prstGeom prst="rect">
              <a:avLst/>
            </a:prstGeom>
            <a:grp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sp>
          <p:nvSpPr>
            <p:cNvPr id="210" name="Rectangle 209"/>
            <p:cNvSpPr/>
            <p:nvPr/>
          </p:nvSpPr>
          <p:spPr>
            <a:xfrm>
              <a:off x="5224742" y="4092570"/>
              <a:ext cx="457200" cy="365760"/>
            </a:xfrm>
            <a:prstGeom prst="rect">
              <a:avLst/>
            </a:prstGeom>
            <a:grp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sp>
          <p:nvSpPr>
            <p:cNvPr id="213" name="Rectangle 212"/>
            <p:cNvSpPr/>
            <p:nvPr/>
          </p:nvSpPr>
          <p:spPr>
            <a:xfrm>
              <a:off x="7684886" y="4092570"/>
              <a:ext cx="457200" cy="365760"/>
            </a:xfrm>
            <a:prstGeom prst="rect">
              <a:avLst/>
            </a:prstGeom>
            <a:grp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i="1" dirty="0">
                  <a:solidFill>
                    <a:schemeClr val="bg1"/>
                  </a:solidFill>
                  <a:latin typeface="Inconsolata" panose="00000509000000000000" pitchFamily="49" charset="0"/>
                  <a:ea typeface="DejaVu Sans Mono" pitchFamily="49" charset="0"/>
                  <a:cs typeface="Consolas" pitchFamily="49" charset="0"/>
                </a:rPr>
                <a:t>false</a:t>
              </a:r>
            </a:p>
          </p:txBody>
        </p:sp>
      </p:grpSp>
      <p:sp>
        <p:nvSpPr>
          <p:cNvPr id="220" name="DEL=TRUE"/>
          <p:cNvSpPr/>
          <p:nvPr/>
        </p:nvSpPr>
        <p:spPr>
          <a:xfrm>
            <a:off x="6454813" y="4092570"/>
            <a:ext cx="457200" cy="365760"/>
          </a:xfrm>
          <a:prstGeom prst="rect">
            <a:avLst/>
          </a:prstGeom>
          <a:solidFill>
            <a:srgbClr val="00B050"/>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100" b="1" dirty="0">
                <a:solidFill>
                  <a:schemeClr val="bg1"/>
                </a:solidFill>
                <a:latin typeface="Inconsolata" panose="00000509000000000000" pitchFamily="49" charset="0"/>
                <a:ea typeface="DejaVu Sans Mono" pitchFamily="49" charset="0"/>
                <a:cs typeface="Consolas" pitchFamily="49" charset="0"/>
              </a:rPr>
              <a:t>Del?</a:t>
            </a:r>
          </a:p>
          <a:p>
            <a:pPr algn="ctr">
              <a:lnSpc>
                <a:spcPct val="80000"/>
              </a:lnSpc>
            </a:pPr>
            <a:r>
              <a:rPr lang="en-US" sz="1100" dirty="0">
                <a:solidFill>
                  <a:schemeClr val="bg1"/>
                </a:solidFill>
                <a:latin typeface="Inconsolata" panose="00000509000000000000" pitchFamily="49" charset="0"/>
                <a:ea typeface="DejaVu Sans Mono" pitchFamily="49" charset="0"/>
                <a:cs typeface="Consolas" pitchFamily="49" charset="0"/>
              </a:rPr>
              <a:t>true</a:t>
            </a:r>
          </a:p>
        </p:txBody>
      </p:sp>
      <p:grpSp>
        <p:nvGrpSpPr>
          <p:cNvPr id="221" name="Group 220"/>
          <p:cNvGrpSpPr/>
          <p:nvPr/>
        </p:nvGrpSpPr>
        <p:grpSpPr>
          <a:xfrm>
            <a:off x="5458422" y="3909690"/>
            <a:ext cx="1769707" cy="1049688"/>
            <a:chOff x="5458422" y="3909690"/>
            <a:chExt cx="1769707" cy="1049688"/>
          </a:xfrm>
        </p:grpSpPr>
        <p:cxnSp>
          <p:nvCxnSpPr>
            <p:cNvPr id="226" name="Curved Connector 39"/>
            <p:cNvCxnSpPr>
              <a:endCxn id="227" idx="1"/>
            </p:cNvCxnSpPr>
            <p:nvPr/>
          </p:nvCxnSpPr>
          <p:spPr>
            <a:xfrm>
              <a:off x="5458422" y="3909690"/>
              <a:ext cx="859675" cy="960774"/>
            </a:xfrm>
            <a:prstGeom prst="bentConnector3">
              <a:avLst>
                <a:gd name="adj1" fmla="val 46676"/>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318097" y="4781550"/>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Curved Connector 39"/>
            <p:cNvCxnSpPr>
              <a:stCxn id="227" idx="3"/>
            </p:cNvCxnSpPr>
            <p:nvPr/>
          </p:nvCxnSpPr>
          <p:spPr>
            <a:xfrm flipV="1">
              <a:off x="6318098" y="3909691"/>
              <a:ext cx="910031" cy="960773"/>
            </a:xfrm>
            <a:prstGeom prst="bentConnector3">
              <a:avLst>
                <a:gd name="adj1" fmla="val 80877"/>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229" name="Highlight Box"/>
          <p:cNvSpPr/>
          <p:nvPr/>
        </p:nvSpPr>
        <p:spPr>
          <a:xfrm>
            <a:off x="5860454" y="1748176"/>
            <a:ext cx="1188720" cy="2880974"/>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5458865" y="2971255"/>
            <a:ext cx="2999335" cy="692723"/>
            <a:chOff x="5306465" y="2818855"/>
            <a:chExt cx="2999335" cy="692723"/>
          </a:xfrm>
        </p:grpSpPr>
        <p:cxnSp>
          <p:nvCxnSpPr>
            <p:cNvPr id="231" name="Curved Connector 39"/>
            <p:cNvCxnSpPr>
              <a:endCxn id="232" idx="1"/>
            </p:cNvCxnSpPr>
            <p:nvPr/>
          </p:nvCxnSpPr>
          <p:spPr>
            <a:xfrm>
              <a:off x="5306465" y="2818855"/>
              <a:ext cx="1005306" cy="603809"/>
            </a:xfrm>
            <a:prstGeom prst="bentConnector3">
              <a:avLst>
                <a:gd name="adj1" fmla="val 40094"/>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6311771" y="3333750"/>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Curved Connector 39"/>
            <p:cNvCxnSpPr>
              <a:stCxn id="232" idx="3"/>
            </p:cNvCxnSpPr>
            <p:nvPr/>
          </p:nvCxnSpPr>
          <p:spPr>
            <a:xfrm flipV="1">
              <a:off x="6311772" y="2818856"/>
              <a:ext cx="1994028" cy="603808"/>
            </a:xfrm>
            <a:prstGeom prst="bentConnector3">
              <a:avLst>
                <a:gd name="adj1" fmla="val 29569"/>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531784" y="1504950"/>
            <a:ext cx="7926416" cy="527872"/>
            <a:chOff x="2738150" y="3493071"/>
            <a:chExt cx="7926416" cy="527872"/>
          </a:xfrm>
        </p:grpSpPr>
        <p:cxnSp>
          <p:nvCxnSpPr>
            <p:cNvPr id="235" name="Curved Connector 39"/>
            <p:cNvCxnSpPr>
              <a:endCxn id="236" idx="1"/>
            </p:cNvCxnSpPr>
            <p:nvPr/>
          </p:nvCxnSpPr>
          <p:spPr>
            <a:xfrm flipV="1">
              <a:off x="2738150" y="3581985"/>
              <a:ext cx="5927110" cy="438958"/>
            </a:xfrm>
            <a:prstGeom prst="bentConnector3">
              <a:avLst>
                <a:gd name="adj1" fmla="val 89867"/>
              </a:avLst>
            </a:prstGeom>
            <a:ln w="28575">
              <a:solidFill>
                <a:schemeClr val="tx1">
                  <a:lumMod val="65000"/>
                  <a:lumOff val="35000"/>
                </a:schemeClr>
              </a:solidFill>
              <a:headEnd type="oval" w="lg" len="lg"/>
              <a:tailEnd type="none" w="lg" len="med"/>
            </a:ln>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8665260" y="3493071"/>
              <a:ext cx="0" cy="17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Curved Connector 39"/>
            <p:cNvCxnSpPr>
              <a:stCxn id="236" idx="3"/>
            </p:cNvCxnSpPr>
            <p:nvPr/>
          </p:nvCxnSpPr>
          <p:spPr>
            <a:xfrm>
              <a:off x="8665261" y="3581985"/>
              <a:ext cx="1999305" cy="438957"/>
            </a:xfrm>
            <a:prstGeom prst="bentConnector3">
              <a:avLst>
                <a:gd name="adj1" fmla="val 30076"/>
              </a:avLst>
            </a:prstGeom>
            <a:ln w="28575">
              <a:solidFill>
                <a:schemeClr val="tx1">
                  <a:lumMod val="65000"/>
                  <a:lumOff val="35000"/>
                </a:schemeClr>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8" name="Content Placeholder 28">
            <a:extLst>
              <a:ext uri="{FF2B5EF4-FFF2-40B4-BE49-F238E27FC236}">
                <a16:creationId xmlns:a16="http://schemas.microsoft.com/office/drawing/2014/main" id="{D7E5C81D-0264-A4A2-BF5A-124BB99F49D1}"/>
              </a:ext>
            </a:extLst>
          </p:cNvPr>
          <p:cNvSpPr txBox="1">
            <a:spLocks/>
          </p:cNvSpPr>
          <p:nvPr/>
        </p:nvSpPr>
        <p:spPr>
          <a:xfrm>
            <a:off x="2822726" y="666750"/>
            <a:ext cx="3498549" cy="461665"/>
          </a:xfrm>
          <a:prstGeom prst="rect">
            <a:avLst/>
          </a:prstGeom>
        </p:spPr>
        <p:txBody>
          <a:bodyPr wrap="square">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dirty="0">
                <a:solidFill>
                  <a:schemeClr val="tx1">
                    <a:lumMod val="65000"/>
                    <a:lumOff val="35000"/>
                  </a:schemeClr>
                </a:solidFill>
                <a:latin typeface="+mn-lt"/>
              </a:rPr>
              <a:t>Delete K</a:t>
            </a:r>
            <a:r>
              <a:rPr lang="en-US" sz="2400" b="1" baseline="-25000" dirty="0">
                <a:solidFill>
                  <a:schemeClr val="tx1">
                    <a:lumMod val="65000"/>
                    <a:lumOff val="35000"/>
                  </a:schemeClr>
                </a:solidFill>
                <a:latin typeface="+mn-lt"/>
              </a:rPr>
              <a:t>5</a:t>
            </a:r>
          </a:p>
        </p:txBody>
      </p:sp>
    </p:spTree>
    <p:extLst>
      <p:ext uri="{BB962C8B-B14F-4D97-AF65-F5344CB8AC3E}">
        <p14:creationId xmlns:p14="http://schemas.microsoft.com/office/powerpoint/2010/main" val="5489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9"/>
                                        </p:tgtEl>
                                        <p:attrNameLst>
                                          <p:attrName>style.visibility</p:attrName>
                                        </p:attrNameLst>
                                      </p:cBhvr>
                                      <p:to>
                                        <p:strVal val="visible"/>
                                      </p:to>
                                    </p:set>
                                    <p:animEffect transition="in" filter="fade">
                                      <p:cBhvr>
                                        <p:cTn id="10" dur="250"/>
                                        <p:tgtEl>
                                          <p:spTgt spid="2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25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fade">
                                      <p:cBhvr>
                                        <p:cTn id="20" dur="250"/>
                                        <p:tgtEl>
                                          <p:spTgt spid="2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50"/>
                                        <p:tgtEl>
                                          <p:spTgt spid="229"/>
                                        </p:tgtEl>
                                      </p:cBhvr>
                                    </p:animEffect>
                                    <p:set>
                                      <p:cBhvr>
                                        <p:cTn id="25" dur="1" fill="hold">
                                          <p:stCondLst>
                                            <p:cond delay="249"/>
                                          </p:stCondLst>
                                        </p:cTn>
                                        <p:tgtEl>
                                          <p:spTgt spid="22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50"/>
                                        <p:tgtEl>
                                          <p:spTgt spid="224"/>
                                        </p:tgtEl>
                                      </p:cBhvr>
                                    </p:animEffect>
                                    <p:set>
                                      <p:cBhvr>
                                        <p:cTn id="30" dur="1" fill="hold">
                                          <p:stCondLst>
                                            <p:cond delay="249"/>
                                          </p:stCondLst>
                                        </p:cTn>
                                        <p:tgtEl>
                                          <p:spTgt spid="224"/>
                                        </p:tgtEl>
                                        <p:attrNameLst>
                                          <p:attrName>style.visibility</p:attrName>
                                        </p:attrNameLst>
                                      </p:cBhvr>
                                      <p:to>
                                        <p:strVal val="hidden"/>
                                      </p:to>
                                    </p:set>
                                  </p:childTnLst>
                                </p:cTn>
                              </p:par>
                            </p:childTnLst>
                          </p:cTn>
                        </p:par>
                        <p:par>
                          <p:cTn id="31" fill="hold">
                            <p:stCondLst>
                              <p:cond delay="250"/>
                            </p:stCondLst>
                            <p:childTnLst>
                              <p:par>
                                <p:cTn id="32" presetID="10" presetClass="exit" presetSubtype="0" fill="hold" nodeType="afterEffect">
                                  <p:stCondLst>
                                    <p:cond delay="0"/>
                                  </p:stCondLst>
                                  <p:childTnLst>
                                    <p:animEffect transition="out" filter="fade">
                                      <p:cBhvr>
                                        <p:cTn id="33" dur="250"/>
                                        <p:tgtEl>
                                          <p:spTgt spid="180"/>
                                        </p:tgtEl>
                                      </p:cBhvr>
                                    </p:animEffect>
                                    <p:set>
                                      <p:cBhvr>
                                        <p:cTn id="34" dur="1" fill="hold">
                                          <p:stCondLst>
                                            <p:cond delay="249"/>
                                          </p:stCondLst>
                                        </p:cTn>
                                        <p:tgtEl>
                                          <p:spTgt spid="180"/>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34"/>
                                        </p:tgtEl>
                                        <p:attrNameLst>
                                          <p:attrName>style.visibility</p:attrName>
                                        </p:attrNameLst>
                                      </p:cBhvr>
                                      <p:to>
                                        <p:strVal val="visible"/>
                                      </p:to>
                                    </p:set>
                                    <p:animEffect transition="in" filter="wipe(left)">
                                      <p:cBhvr>
                                        <p:cTn id="38" dur="250"/>
                                        <p:tgtEl>
                                          <p:spTgt spid="2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50"/>
                                        <p:tgtEl>
                                          <p:spTgt spid="152"/>
                                        </p:tgtEl>
                                      </p:cBhvr>
                                    </p:animEffect>
                                    <p:set>
                                      <p:cBhvr>
                                        <p:cTn id="43" dur="1" fill="hold">
                                          <p:stCondLst>
                                            <p:cond delay="249"/>
                                          </p:stCondLst>
                                        </p:cTn>
                                        <p:tgtEl>
                                          <p:spTgt spid="152"/>
                                        </p:tgtEl>
                                        <p:attrNameLst>
                                          <p:attrName>style.visibility</p:attrName>
                                        </p:attrNameLst>
                                      </p:cBhvr>
                                      <p:to>
                                        <p:strVal val="hidden"/>
                                      </p:to>
                                    </p:set>
                                  </p:childTnLst>
                                </p:cTn>
                              </p:par>
                            </p:childTnLst>
                          </p:cTn>
                        </p:par>
                        <p:par>
                          <p:cTn id="44" fill="hold">
                            <p:stCondLst>
                              <p:cond delay="250"/>
                            </p:stCondLst>
                            <p:childTnLst>
                              <p:par>
                                <p:cTn id="45" presetID="22" presetClass="entr" presetSubtype="8" fill="hold" nodeType="afterEffect">
                                  <p:stCondLst>
                                    <p:cond delay="0"/>
                                  </p:stCondLst>
                                  <p:childTnLst>
                                    <p:set>
                                      <p:cBhvr>
                                        <p:cTn id="46" dur="1" fill="hold">
                                          <p:stCondLst>
                                            <p:cond delay="0"/>
                                          </p:stCondLst>
                                        </p:cTn>
                                        <p:tgtEl>
                                          <p:spTgt spid="230"/>
                                        </p:tgtEl>
                                        <p:attrNameLst>
                                          <p:attrName>style.visibility</p:attrName>
                                        </p:attrNameLst>
                                      </p:cBhvr>
                                      <p:to>
                                        <p:strVal val="visible"/>
                                      </p:to>
                                    </p:set>
                                    <p:animEffect transition="in" filter="wipe(left)">
                                      <p:cBhvr>
                                        <p:cTn id="47" dur="250"/>
                                        <p:tgtEl>
                                          <p:spTgt spid="2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155"/>
                                        </p:tgtEl>
                                      </p:cBhvr>
                                    </p:animEffect>
                                    <p:set>
                                      <p:cBhvr>
                                        <p:cTn id="52" dur="1" fill="hold">
                                          <p:stCondLst>
                                            <p:cond delay="249"/>
                                          </p:stCondLst>
                                        </p:cTn>
                                        <p:tgtEl>
                                          <p:spTgt spid="155"/>
                                        </p:tgtEl>
                                        <p:attrNameLst>
                                          <p:attrName>style.visibility</p:attrName>
                                        </p:attrNameLst>
                                      </p:cBhvr>
                                      <p:to>
                                        <p:strVal val="hidden"/>
                                      </p:to>
                                    </p:set>
                                  </p:childTnLst>
                                </p:cTn>
                              </p:par>
                            </p:childTnLst>
                          </p:cTn>
                        </p:par>
                        <p:par>
                          <p:cTn id="53" fill="hold">
                            <p:stCondLst>
                              <p:cond delay="250"/>
                            </p:stCondLst>
                            <p:childTnLst>
                              <p:par>
                                <p:cTn id="54" presetID="22" presetClass="entr" presetSubtype="8" fill="hold" nodeType="afterEffect">
                                  <p:stCondLst>
                                    <p:cond delay="0"/>
                                  </p:stCondLst>
                                  <p:childTnLst>
                                    <p:set>
                                      <p:cBhvr>
                                        <p:cTn id="55" dur="1" fill="hold">
                                          <p:stCondLst>
                                            <p:cond delay="0"/>
                                          </p:stCondLst>
                                        </p:cTn>
                                        <p:tgtEl>
                                          <p:spTgt spid="221"/>
                                        </p:tgtEl>
                                        <p:attrNameLst>
                                          <p:attrName>style.visibility</p:attrName>
                                        </p:attrNameLst>
                                      </p:cBhvr>
                                      <p:to>
                                        <p:strVal val="visible"/>
                                      </p:to>
                                    </p:set>
                                    <p:animEffect transition="in" filter="wipe(left)">
                                      <p:cBhvr>
                                        <p:cTn id="56" dur="250"/>
                                        <p:tgtEl>
                                          <p:spTgt spid="2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250"/>
                                        <p:tgtEl>
                                          <p:spTgt spid="220"/>
                                        </p:tgtEl>
                                      </p:cBhvr>
                                    </p:animEffect>
                                    <p:set>
                                      <p:cBhvr>
                                        <p:cTn id="61" dur="1" fill="hold">
                                          <p:stCondLst>
                                            <p:cond delay="249"/>
                                          </p:stCondLst>
                                        </p:cTn>
                                        <p:tgtEl>
                                          <p:spTgt spid="2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50"/>
                                        <p:tgtEl>
                                          <p:spTgt spid="225"/>
                                        </p:tgtEl>
                                      </p:cBhvr>
                                    </p:animEffect>
                                    <p:set>
                                      <p:cBhvr>
                                        <p:cTn id="64" dur="1" fill="hold">
                                          <p:stCondLst>
                                            <p:cond delay="249"/>
                                          </p:stCondLst>
                                        </p:cTn>
                                        <p:tgtEl>
                                          <p:spTgt spid="22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50"/>
                                        <p:tgtEl>
                                          <p:spTgt spid="222"/>
                                        </p:tgtEl>
                                      </p:cBhvr>
                                    </p:animEffect>
                                    <p:set>
                                      <p:cBhvr>
                                        <p:cTn id="67" dur="1" fill="hold">
                                          <p:stCondLst>
                                            <p:cond delay="249"/>
                                          </p:stCondLst>
                                        </p:cTn>
                                        <p:tgtEl>
                                          <p:spTgt spid="22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50"/>
                                        <p:tgtEl>
                                          <p:spTgt spid="239"/>
                                        </p:tgtEl>
                                      </p:cBhvr>
                                    </p:animEffect>
                                    <p:set>
                                      <p:cBhvr>
                                        <p:cTn id="70" dur="1" fill="hold">
                                          <p:stCondLst>
                                            <p:cond delay="249"/>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39" grpId="1" animBg="1"/>
      <p:bldP spid="220" grpId="0" animBg="1"/>
      <p:bldP spid="220" grpId="1" animBg="1"/>
      <p:bldP spid="229" grpId="0" animBg="1"/>
      <p:bldP spid="22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nvGrpSpPr>
        <p:grpSpPr>
          <a:xfrm>
            <a:off x="8266084" y="1200150"/>
            <a:ext cx="838892" cy="3258180"/>
            <a:chOff x="113608" y="837569"/>
            <a:chExt cx="838892" cy="3258180"/>
          </a:xfrm>
        </p:grpSpPr>
        <p:sp>
          <p:nvSpPr>
            <p:cNvPr id="160" name="Rectangle 159"/>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16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End</a:t>
              </a: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22" name="Group 221"/>
          <p:cNvGrpSpPr/>
          <p:nvPr/>
        </p:nvGrpSpPr>
        <p:grpSpPr>
          <a:xfrm>
            <a:off x="5998057" y="1849941"/>
            <a:ext cx="914400" cy="2608390"/>
            <a:chOff x="5998057" y="1849941"/>
            <a:chExt cx="914400" cy="2608390"/>
          </a:xfrm>
        </p:grpSpPr>
        <p:grpSp>
          <p:nvGrpSpPr>
            <p:cNvPr id="138" name="Group 137"/>
            <p:cNvGrpSpPr/>
            <p:nvPr/>
          </p:nvGrpSpPr>
          <p:grpSpPr>
            <a:xfrm>
              <a:off x="5998057" y="3726811"/>
              <a:ext cx="913957" cy="731520"/>
              <a:chOff x="1597819" y="3431974"/>
              <a:chExt cx="913957" cy="731520"/>
            </a:xfrm>
          </p:grpSpPr>
          <p:sp>
            <p:nvSpPr>
              <p:cNvPr id="139" name="Rectangle 138"/>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sp>
            <p:nvSpPr>
              <p:cNvPr id="140" name="Rectangle 139"/>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41" name="Group 140"/>
              <p:cNvGrpSpPr/>
              <p:nvPr/>
            </p:nvGrpSpPr>
            <p:grpSpPr>
              <a:xfrm>
                <a:off x="2054576" y="3431974"/>
                <a:ext cx="457200" cy="365760"/>
                <a:chOff x="1698611" y="3461328"/>
                <a:chExt cx="457200" cy="313459"/>
              </a:xfrm>
            </p:grpSpPr>
            <p:sp>
              <p:nvSpPr>
                <p:cNvPr id="142" name="Rectangle 141"/>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43" name="Rectangle 14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44" name="Group 143"/>
            <p:cNvGrpSpPr/>
            <p:nvPr/>
          </p:nvGrpSpPr>
          <p:grpSpPr>
            <a:xfrm>
              <a:off x="5998057" y="2788376"/>
              <a:ext cx="914400" cy="731520"/>
              <a:chOff x="1597819" y="2526030"/>
              <a:chExt cx="914400" cy="731520"/>
            </a:xfrm>
          </p:grpSpPr>
          <p:sp>
            <p:nvSpPr>
              <p:cNvPr id="145" name="Rectangle 144"/>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46" name="Group 145"/>
              <p:cNvGrpSpPr/>
              <p:nvPr/>
            </p:nvGrpSpPr>
            <p:grpSpPr>
              <a:xfrm>
                <a:off x="1597819" y="2891790"/>
                <a:ext cx="457200" cy="365760"/>
                <a:chOff x="1698611" y="3461328"/>
                <a:chExt cx="457200" cy="313459"/>
              </a:xfrm>
            </p:grpSpPr>
            <p:sp>
              <p:nvSpPr>
                <p:cNvPr id="150" name="Rectangle 149"/>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51" name="Rectangle 15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47" name="Group 146"/>
              <p:cNvGrpSpPr/>
              <p:nvPr/>
            </p:nvGrpSpPr>
            <p:grpSpPr>
              <a:xfrm>
                <a:off x="2055019" y="2526030"/>
                <a:ext cx="457200" cy="365760"/>
                <a:chOff x="1698611" y="3461328"/>
                <a:chExt cx="457200" cy="313459"/>
              </a:xfrm>
            </p:grpSpPr>
            <p:sp>
              <p:nvSpPr>
                <p:cNvPr id="148" name="Rectangle 147"/>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49" name="Rectangle 14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69" name="Group 168"/>
            <p:cNvGrpSpPr/>
            <p:nvPr/>
          </p:nvGrpSpPr>
          <p:grpSpPr>
            <a:xfrm>
              <a:off x="5998057" y="1849941"/>
              <a:ext cx="914400" cy="731520"/>
              <a:chOff x="1597819" y="2526030"/>
              <a:chExt cx="914400" cy="731520"/>
            </a:xfrm>
          </p:grpSpPr>
          <p:sp>
            <p:nvSpPr>
              <p:cNvPr id="170" name="Rectangle 169"/>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171" name="Group 170"/>
              <p:cNvGrpSpPr/>
              <p:nvPr/>
            </p:nvGrpSpPr>
            <p:grpSpPr>
              <a:xfrm>
                <a:off x="1597819" y="2891790"/>
                <a:ext cx="457200" cy="365760"/>
                <a:chOff x="1698611" y="3461328"/>
                <a:chExt cx="457200" cy="313459"/>
              </a:xfrm>
            </p:grpSpPr>
            <p:sp>
              <p:nvSpPr>
                <p:cNvPr id="175" name="Rectangle 174"/>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76" name="Rectangle 17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nvGrpSpPr>
              <p:cNvPr id="172" name="Group 171"/>
              <p:cNvGrpSpPr/>
              <p:nvPr/>
            </p:nvGrpSpPr>
            <p:grpSpPr>
              <a:xfrm>
                <a:off x="2055019" y="2526030"/>
                <a:ext cx="457200" cy="365760"/>
                <a:chOff x="1698611" y="3461328"/>
                <a:chExt cx="457200" cy="313459"/>
              </a:xfrm>
            </p:grpSpPr>
            <p:sp>
              <p:nvSpPr>
                <p:cNvPr id="173" name="Rectangle 17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74" name="Rectangle 17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15" name="Group 214"/>
          <p:cNvGrpSpPr/>
          <p:nvPr/>
        </p:nvGrpSpPr>
        <p:grpSpPr>
          <a:xfrm>
            <a:off x="32072" y="1200150"/>
            <a:ext cx="1029392" cy="3258180"/>
            <a:chOff x="32072" y="837569"/>
            <a:chExt cx="1029392" cy="3258180"/>
          </a:xfrm>
        </p:grpSpPr>
        <p:sp>
          <p:nvSpPr>
            <p:cNvPr id="211" name="Rectangle 210"/>
            <p:cNvSpPr/>
            <p:nvPr/>
          </p:nvSpPr>
          <p:spPr>
            <a:xfrm>
              <a:off x="113954" y="1206900"/>
              <a:ext cx="8385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32072" y="837569"/>
              <a:ext cx="102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Levels</a:t>
              </a:r>
            </a:p>
          </p:txBody>
        </p:sp>
      </p:grpSp>
      <p:sp>
        <p:nvSpPr>
          <p:cNvPr id="2" name="Title 1"/>
          <p:cNvSpPr>
            <a:spLocks noGrp="1"/>
          </p:cNvSpPr>
          <p:nvPr>
            <p:ph type="title"/>
          </p:nvPr>
        </p:nvSpPr>
        <p:spPr/>
        <p:txBody>
          <a:bodyPr/>
          <a:lstStyle/>
          <a:p>
            <a:r>
              <a:rPr lang="en-US" dirty="0"/>
              <a:t>Skip List Math</a:t>
            </a:r>
          </a:p>
        </p:txBody>
      </p:sp>
      <p:sp>
        <p:nvSpPr>
          <p:cNvPr id="3" name="Slide Number Placeholder 2"/>
          <p:cNvSpPr>
            <a:spLocks noGrp="1"/>
          </p:cNvSpPr>
          <p:nvPr>
            <p:ph type="sldNum" sz="quarter" idx="4"/>
          </p:nvPr>
        </p:nvSpPr>
        <p:spPr/>
        <p:txBody>
          <a:bodyPr/>
          <a:lstStyle/>
          <a:p>
            <a:fld id="{97DD1AB5-42BA-4E8A-BFEE-435884E16AAB}" type="slidenum">
              <a:rPr lang="en-US" smtClean="0"/>
              <a:pPr/>
              <a:t>24</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cxnSpLocks/>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cxnSpLocks/>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cxnSp>
        <p:nvCxnSpPr>
          <p:cNvPr id="152" name="Curved Connector 39"/>
          <p:cNvCxnSpPr>
            <a:stCxn id="127" idx="3"/>
            <a:endCxn id="145" idx="1"/>
          </p:cNvCxnSpPr>
          <p:nvPr/>
        </p:nvCxnSpPr>
        <p:spPr>
          <a:xfrm>
            <a:off x="5458865" y="2971255"/>
            <a:ext cx="539192"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Curved Connector 39"/>
          <p:cNvCxnSpPr>
            <a:stCxn id="121" idx="3"/>
            <a:endCxn id="139" idx="1"/>
          </p:cNvCxnSpPr>
          <p:nvPr/>
        </p:nvCxnSpPr>
        <p:spPr>
          <a:xfrm>
            <a:off x="5458422"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Curved Connector 39"/>
          <p:cNvCxnSpPr>
            <a:stCxn id="178" idx="3"/>
            <a:endCxn id="170" idx="1"/>
          </p:cNvCxnSpPr>
          <p:nvPr/>
        </p:nvCxnSpPr>
        <p:spPr>
          <a:xfrm flipV="1">
            <a:off x="531784" y="2032821"/>
            <a:ext cx="54662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693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693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693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a:solidFill>
                  <a:schemeClr val="accent1"/>
                </a:solidFill>
                <a:latin typeface="Inconsolata" panose="00000509000000000000" pitchFamily="49" charset="0"/>
                <a:cs typeface="Consolas"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224" name="Group 223"/>
          <p:cNvGrpSpPr/>
          <p:nvPr/>
        </p:nvGrpSpPr>
        <p:grpSpPr>
          <a:xfrm>
            <a:off x="6688494" y="2032820"/>
            <a:ext cx="1768436" cy="1876871"/>
            <a:chOff x="6688494" y="2032820"/>
            <a:chExt cx="1768436" cy="1876871"/>
          </a:xfrm>
        </p:grpSpPr>
        <p:cxnSp>
          <p:nvCxnSpPr>
            <p:cNvPr id="192" name="Curved Connector 39"/>
            <p:cNvCxnSpPr>
              <a:stCxn id="173" idx="3"/>
              <a:endCxn id="191" idx="1"/>
            </p:cNvCxnSpPr>
            <p:nvPr/>
          </p:nvCxnSpPr>
          <p:spPr>
            <a:xfrm>
              <a:off x="6688937" y="2032820"/>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5" name="Curved Connector 39"/>
            <p:cNvCxnSpPr>
              <a:stCxn id="148" idx="3"/>
              <a:endCxn id="188" idx="1"/>
            </p:cNvCxnSpPr>
            <p:nvPr/>
          </p:nvCxnSpPr>
          <p:spPr>
            <a:xfrm>
              <a:off x="6688937" y="2971255"/>
              <a:ext cx="176799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8" name="Curved Connector 39"/>
            <p:cNvCxnSpPr>
              <a:stCxn id="142" idx="3"/>
              <a:endCxn id="202" idx="1"/>
            </p:cNvCxnSpPr>
            <p:nvPr/>
          </p:nvCxnSpPr>
          <p:spPr>
            <a:xfrm>
              <a:off x="6688494"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08" name="Curved Connector 39"/>
          <p:cNvCxnSpPr>
            <a:stCxn id="205" idx="3"/>
            <a:endCxn id="185" idx="1"/>
          </p:cNvCxnSpPr>
          <p:nvPr/>
        </p:nvCxnSpPr>
        <p:spPr>
          <a:xfrm>
            <a:off x="7918566" y="3909690"/>
            <a:ext cx="53836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Curved Connector 39"/>
          <p:cNvCxnSpPr>
            <a:stCxn id="150" idx="2"/>
            <a:endCxn id="139" idx="0"/>
          </p:cNvCxnSpPr>
          <p:nvPr/>
        </p:nvCxnSpPr>
        <p:spPr>
          <a:xfrm>
            <a:off x="6226657"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19" name="Curved Connector 39"/>
          <p:cNvCxnSpPr>
            <a:stCxn id="175" idx="2"/>
            <a:endCxn id="145" idx="0"/>
          </p:cNvCxnSpPr>
          <p:nvPr/>
        </p:nvCxnSpPr>
        <p:spPr>
          <a:xfrm>
            <a:off x="6226657" y="2393529"/>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7" name="Content Placeholder 28">
            <a:extLst>
              <a:ext uri="{FF2B5EF4-FFF2-40B4-BE49-F238E27FC236}">
                <a16:creationId xmlns:a16="http://schemas.microsoft.com/office/drawing/2014/main" id="{0CA9A5CB-4D95-5FEF-8A8D-A0FCD2E6DC7C}"/>
              </a:ext>
            </a:extLst>
          </p:cNvPr>
          <p:cNvSpPr txBox="1">
            <a:spLocks/>
          </p:cNvSpPr>
          <p:nvPr/>
        </p:nvSpPr>
        <p:spPr>
          <a:xfrm>
            <a:off x="2822726" y="666750"/>
            <a:ext cx="3498549" cy="461665"/>
          </a:xfrm>
          <a:prstGeom prst="rect">
            <a:avLst/>
          </a:prstGeom>
        </p:spPr>
        <p:txBody>
          <a:bodyPr wrap="square">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dirty="0">
                <a:solidFill>
                  <a:schemeClr val="tx1">
                    <a:lumMod val="65000"/>
                    <a:lumOff val="35000"/>
                  </a:schemeClr>
                </a:solidFill>
                <a:latin typeface="+mn-lt"/>
              </a:rPr>
              <a:t>Find K</a:t>
            </a:r>
            <a:r>
              <a:rPr lang="en-US" sz="2400" b="1" baseline="-25000" dirty="0">
                <a:solidFill>
                  <a:schemeClr val="tx1">
                    <a:lumMod val="65000"/>
                    <a:lumOff val="35000"/>
                  </a:schemeClr>
                </a:solidFill>
                <a:latin typeface="+mn-lt"/>
              </a:rPr>
              <a:t>4</a:t>
            </a:r>
          </a:p>
        </p:txBody>
      </p:sp>
      <p:sp>
        <p:nvSpPr>
          <p:cNvPr id="8" name="Rectangle 7">
            <a:extLst>
              <a:ext uri="{FF2B5EF4-FFF2-40B4-BE49-F238E27FC236}">
                <a16:creationId xmlns:a16="http://schemas.microsoft.com/office/drawing/2014/main" id="{BB8C21B3-9156-4A6B-3E5C-3033EC559E06}"/>
              </a:ext>
            </a:extLst>
          </p:cNvPr>
          <p:cNvSpPr/>
          <p:nvPr/>
        </p:nvSpPr>
        <p:spPr>
          <a:xfrm flipH="1">
            <a:off x="279216" y="1807866"/>
            <a:ext cx="505135" cy="461665"/>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CFC107-FB6F-4E1E-C11F-D898D9CBC892}"/>
              </a:ext>
            </a:extLst>
          </p:cNvPr>
          <p:cNvSpPr/>
          <p:nvPr/>
        </p:nvSpPr>
        <p:spPr>
          <a:xfrm flipH="1">
            <a:off x="290221" y="2740422"/>
            <a:ext cx="505135" cy="461665"/>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BE8B54-572E-D258-0CAE-4E2F41F868A8}"/>
              </a:ext>
            </a:extLst>
          </p:cNvPr>
          <p:cNvSpPr/>
          <p:nvPr/>
        </p:nvSpPr>
        <p:spPr>
          <a:xfrm flipH="1">
            <a:off x="2133599" y="2708809"/>
            <a:ext cx="1209435" cy="894949"/>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874FAA-3ED5-5D63-A4C9-62CF9F83D15A}"/>
              </a:ext>
            </a:extLst>
          </p:cNvPr>
          <p:cNvSpPr/>
          <p:nvPr/>
        </p:nvSpPr>
        <p:spPr>
          <a:xfrm flipH="1">
            <a:off x="4620487" y="2700235"/>
            <a:ext cx="1209435" cy="894949"/>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CA2D87-8DAE-32A1-8D6B-23E0C236EE88}"/>
              </a:ext>
            </a:extLst>
          </p:cNvPr>
          <p:cNvSpPr/>
          <p:nvPr/>
        </p:nvSpPr>
        <p:spPr>
          <a:xfrm flipH="1">
            <a:off x="4620487" y="3697725"/>
            <a:ext cx="1186054" cy="87608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B347786-C7EC-0ECD-B34C-2204958A325D}"/>
              </a:ext>
            </a:extLst>
          </p:cNvPr>
          <p:cNvCxnSpPr>
            <a:cxnSpLocks/>
          </p:cNvCxnSpPr>
          <p:nvPr/>
        </p:nvCxnSpPr>
        <p:spPr>
          <a:xfrm flipV="1">
            <a:off x="4373382" y="3799616"/>
            <a:ext cx="2466" cy="6308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147A25-EBF3-2B65-FD6F-A6337CB47E86}"/>
              </a:ext>
            </a:extLst>
          </p:cNvPr>
          <p:cNvCxnSpPr>
            <a:cxnSpLocks/>
          </p:cNvCxnSpPr>
          <p:nvPr/>
        </p:nvCxnSpPr>
        <p:spPr>
          <a:xfrm flipV="1">
            <a:off x="96495" y="2571750"/>
            <a:ext cx="2466" cy="6308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F59824-B620-22AE-7855-FFD9140F7D58}"/>
              </a:ext>
            </a:extLst>
          </p:cNvPr>
          <p:cNvCxnSpPr/>
          <p:nvPr/>
        </p:nvCxnSpPr>
        <p:spPr>
          <a:xfrm flipH="1">
            <a:off x="4859425" y="2561665"/>
            <a:ext cx="59391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C5A5D9C-CF9B-432E-5685-6602833C0092}"/>
              </a:ext>
            </a:extLst>
          </p:cNvPr>
          <p:cNvCxnSpPr/>
          <p:nvPr/>
        </p:nvCxnSpPr>
        <p:spPr>
          <a:xfrm flipH="1">
            <a:off x="2399281" y="2544857"/>
            <a:ext cx="59391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9008-69DF-A023-660E-9E7776D1F0EA}"/>
              </a:ext>
            </a:extLst>
          </p:cNvPr>
          <p:cNvSpPr>
            <a:spLocks noGrp="1"/>
          </p:cNvSpPr>
          <p:nvPr>
            <p:ph type="title"/>
          </p:nvPr>
        </p:nvSpPr>
        <p:spPr/>
        <p:txBody>
          <a:bodyPr/>
          <a:lstStyle/>
          <a:p>
            <a:r>
              <a:rPr lang="en-US" dirty="0"/>
              <a:t>Skip List Math</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0BBAAF5-6760-FCFD-3AE7-B4153D4F0633}"/>
                  </a:ext>
                </a:extLst>
              </p:cNvPr>
              <p:cNvSpPr>
                <a:spLocks noGrp="1"/>
              </p:cNvSpPr>
              <p:nvPr>
                <p:ph idx="1"/>
              </p:nvPr>
            </p:nvSpPr>
            <p:spPr>
              <a:xfrm>
                <a:off x="1371600" y="691612"/>
                <a:ext cx="6400800" cy="3657600"/>
              </a:xfrm>
            </p:spPr>
            <p:txBody>
              <a:bodyPr/>
              <a:lstStyle/>
              <a:p>
                <a:r>
                  <a:rPr lang="en-US" b="1" dirty="0"/>
                  <a:t>Question</a:t>
                </a:r>
                <a:r>
                  <a:rPr lang="en-US" dirty="0"/>
                  <a:t>: Expected length to traverse a </a:t>
                </a:r>
                <a:r>
                  <a:rPr lang="en-US" dirty="0" err="1"/>
                  <a:t>skiplist</a:t>
                </a:r>
                <a:r>
                  <a:rPr lang="en-US" dirty="0"/>
                  <a:t> with N keys and link probability </a:t>
                </a:r>
                <a14:m>
                  <m:oMath xmlns:m="http://schemas.openxmlformats.org/officeDocument/2006/math">
                    <m:r>
                      <a:rPr lang="en-US" b="0" i="1" smtClean="0">
                        <a:latin typeface="Cambria Math" panose="02040503050406030204" pitchFamily="18" charset="0"/>
                      </a:rPr>
                      <m:t>𝑝</m:t>
                    </m:r>
                  </m:oMath>
                </a14:m>
                <a:r>
                  <a:rPr lang="en-US" dirty="0"/>
                  <a:t>?</a:t>
                </a:r>
              </a:p>
              <a:p>
                <a:pPr marL="342900" indent="-342900">
                  <a:buFont typeface="Arial" panose="020B0604020202020204" pitchFamily="34" charset="0"/>
                  <a:buChar char="•"/>
                </a:pPr>
                <a:r>
                  <a:rPr lang="en-US" dirty="0"/>
                  <a:t>Let </a:t>
                </a:r>
                <a14:m>
                  <m:oMath xmlns:m="http://schemas.openxmlformats.org/officeDocument/2006/math">
                    <m:r>
                      <a:rPr lang="en-US" b="0" i="1" smtClean="0">
                        <a:latin typeface="Cambria Math" panose="02040503050406030204" pitchFamily="18" charset="0"/>
                      </a:rPr>
                      <m:t>𝑀</m:t>
                    </m:r>
                  </m:oMath>
                </a14:m>
                <a:r>
                  <a:rPr lang="en-US" dirty="0"/>
                  <a:t> be random variable, path length</a:t>
                </a:r>
              </a:p>
              <a:p>
                <a:endParaRPr lang="en-US" dirty="0"/>
              </a:p>
              <a:p>
                <a:r>
                  <a:rPr lang="en-US" dirty="0"/>
                  <a:t>Break up the traversal path (moving backwards):</a:t>
                </a:r>
              </a:p>
              <a:p>
                <a:pPr marL="342900" indent="-342900">
                  <a:buFont typeface="Arial" panose="020B0604020202020204" pitchFamily="34" charset="0"/>
                  <a:buChar char="•"/>
                </a:pPr>
                <a:r>
                  <a:rPr lang="en-US" dirty="0"/>
                  <a:t>Move left until up-link</a:t>
                </a:r>
              </a:p>
              <a:p>
                <a:pPr marL="342900" indent="-342900">
                  <a:buFont typeface="Arial" panose="020B0604020202020204" pitchFamily="34" charset="0"/>
                  <a:buChar char="•"/>
                </a:pPr>
                <a:r>
                  <a:rPr lang="en-US" dirty="0"/>
                  <a:t>Move up one level, repeat</a:t>
                </a:r>
              </a:p>
              <a:p>
                <a:pPr marL="342900" indent="-342900">
                  <a:buFont typeface="Arial" panose="020B0604020202020204" pitchFamily="34" charset="0"/>
                  <a:buChar char="•"/>
                </a:pPr>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oMath>
                </a14:m>
                <a:r>
                  <a:rPr lang="en-US" dirty="0"/>
                  <a:t> be # left steps before finding an up-link</a:t>
                </a:r>
              </a:p>
              <a:p>
                <a:pPr marL="342900" indent="-342900">
                  <a:buFont typeface="Arial" panose="020B0604020202020204" pitchFamily="34" charset="0"/>
                  <a:buChar char="•"/>
                </a:pPr>
                <a:endParaRPr lang="en-US" b="1" dirty="0"/>
              </a:p>
              <a:p>
                <a:r>
                  <a:rPr lang="en-US" b="1" dirty="0"/>
                  <a:t>Main idea: each link is independent, identically distributed w/ prob </a:t>
                </a:r>
                <a14:m>
                  <m:oMath xmlns:m="http://schemas.openxmlformats.org/officeDocument/2006/math">
                    <m:r>
                      <a:rPr lang="en-US" b="1" i="1" smtClean="0">
                        <a:latin typeface="Cambria Math" panose="02040503050406030204" pitchFamily="18" charset="0"/>
                      </a:rPr>
                      <m:t>𝒑</m:t>
                    </m:r>
                  </m:oMath>
                </a14:m>
                <a:endParaRPr lang="en-US" b="1" dirty="0"/>
              </a:p>
              <a:p>
                <a:endParaRPr lang="en-US" b="1" dirty="0"/>
              </a:p>
            </p:txBody>
          </p:sp>
        </mc:Choice>
        <mc:Fallback xmlns="">
          <p:sp>
            <p:nvSpPr>
              <p:cNvPr id="4" name="Content Placeholder 3">
                <a:extLst>
                  <a:ext uri="{FF2B5EF4-FFF2-40B4-BE49-F238E27FC236}">
                    <a16:creationId xmlns:a16="http://schemas.microsoft.com/office/drawing/2014/main" id="{20BBAAF5-6760-FCFD-3AE7-B4153D4F0633}"/>
                  </a:ext>
                </a:extLst>
              </p:cNvPr>
              <p:cNvSpPr>
                <a:spLocks noGrp="1" noRot="1" noChangeAspect="1" noMove="1" noResize="1" noEditPoints="1" noAdjustHandles="1" noChangeArrowheads="1" noChangeShapeType="1" noTextEdit="1"/>
              </p:cNvSpPr>
              <p:nvPr>
                <p:ph idx="1"/>
              </p:nvPr>
            </p:nvSpPr>
            <p:spPr>
              <a:xfrm>
                <a:off x="1371600" y="691612"/>
                <a:ext cx="6400800" cy="3657600"/>
              </a:xfrm>
              <a:blipFill>
                <a:blip r:embed="rId2"/>
                <a:stretch>
                  <a:fillRect l="-1587" t="-2076" b="-2179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1DB0C82-0F6F-5A52-2C27-53ED667C56ED}"/>
              </a:ext>
            </a:extLst>
          </p:cNvPr>
          <p:cNvSpPr>
            <a:spLocks noGrp="1"/>
          </p:cNvSpPr>
          <p:nvPr>
            <p:ph type="sldNum" sz="quarter" idx="4"/>
          </p:nvPr>
        </p:nvSpPr>
        <p:spPr/>
        <p:txBody>
          <a:bodyPr/>
          <a:lstStyle/>
          <a:p>
            <a:fld id="{97DD1AB5-42BA-4E8A-BFEE-435884E16AAB}" type="slidenum">
              <a:rPr lang="en-US" smtClean="0"/>
              <a:pPr/>
              <a:t>25</a:t>
            </a:fld>
            <a:endParaRPr lang="en-US" dirty="0"/>
          </a:p>
        </p:txBody>
      </p:sp>
    </p:spTree>
    <p:extLst>
      <p:ext uri="{BB962C8B-B14F-4D97-AF65-F5344CB8AC3E}">
        <p14:creationId xmlns:p14="http://schemas.microsoft.com/office/powerpoint/2010/main" val="1982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A218-A4A9-7CC0-5BEF-4BB778A6609A}"/>
              </a:ext>
            </a:extLst>
          </p:cNvPr>
          <p:cNvSpPr>
            <a:spLocks noGrp="1"/>
          </p:cNvSpPr>
          <p:nvPr>
            <p:ph type="title"/>
          </p:nvPr>
        </p:nvSpPr>
        <p:spPr/>
        <p:txBody>
          <a:bodyPr/>
          <a:lstStyle/>
          <a:p>
            <a:r>
              <a:rPr lang="en-US" dirty="0"/>
              <a:t>Skip List Math</a:t>
            </a:r>
          </a:p>
        </p:txBody>
      </p:sp>
      <p:sp>
        <p:nvSpPr>
          <p:cNvPr id="4" name="Slide Number Placeholder 3">
            <a:extLst>
              <a:ext uri="{FF2B5EF4-FFF2-40B4-BE49-F238E27FC236}">
                <a16:creationId xmlns:a16="http://schemas.microsoft.com/office/drawing/2014/main" id="{EC1523DC-107A-4306-E174-D04D35DF51AD}"/>
              </a:ext>
            </a:extLst>
          </p:cNvPr>
          <p:cNvSpPr>
            <a:spLocks noGrp="1"/>
          </p:cNvSpPr>
          <p:nvPr>
            <p:ph type="sldNum" sz="quarter" idx="4"/>
          </p:nvPr>
        </p:nvSpPr>
        <p:spPr/>
        <p:txBody>
          <a:bodyPr/>
          <a:lstStyle/>
          <a:p>
            <a:fld id="{97DD1AB5-42BA-4E8A-BFEE-435884E16AAB}" type="slidenum">
              <a:rPr lang="en-US" smtClean="0"/>
              <a:pPr/>
              <a:t>26</a:t>
            </a:fld>
            <a:endParaRPr lang="en-US" dirty="0"/>
          </a:p>
        </p:txBody>
      </p:sp>
      <p:grpSp>
        <p:nvGrpSpPr>
          <p:cNvPr id="82" name="Group 81">
            <a:extLst>
              <a:ext uri="{FF2B5EF4-FFF2-40B4-BE49-F238E27FC236}">
                <a16:creationId xmlns:a16="http://schemas.microsoft.com/office/drawing/2014/main" id="{0402EF87-8D9F-B183-B007-18922671FC0B}"/>
              </a:ext>
            </a:extLst>
          </p:cNvPr>
          <p:cNvGrpSpPr/>
          <p:nvPr/>
        </p:nvGrpSpPr>
        <p:grpSpPr>
          <a:xfrm>
            <a:off x="1688639" y="4070637"/>
            <a:ext cx="7379161" cy="731520"/>
            <a:chOff x="1688639" y="4070637"/>
            <a:chExt cx="7379161" cy="731520"/>
          </a:xfrm>
        </p:grpSpPr>
        <p:grpSp>
          <p:nvGrpSpPr>
            <p:cNvPr id="6" name="Group 5">
              <a:extLst>
                <a:ext uri="{FF2B5EF4-FFF2-40B4-BE49-F238E27FC236}">
                  <a16:creationId xmlns:a16="http://schemas.microsoft.com/office/drawing/2014/main" id="{AFA3D452-3EAA-5A95-AABB-4AB5A28944C6}"/>
                </a:ext>
              </a:extLst>
            </p:cNvPr>
            <p:cNvGrpSpPr/>
            <p:nvPr/>
          </p:nvGrpSpPr>
          <p:grpSpPr>
            <a:xfrm>
              <a:off x="1688639" y="4070637"/>
              <a:ext cx="913957" cy="731520"/>
              <a:chOff x="1597819" y="3431974"/>
              <a:chExt cx="913957" cy="731520"/>
            </a:xfrm>
          </p:grpSpPr>
          <p:sp>
            <p:nvSpPr>
              <p:cNvPr id="7" name="Rectangle 6">
                <a:extLst>
                  <a:ext uri="{FF2B5EF4-FFF2-40B4-BE49-F238E27FC236}">
                    <a16:creationId xmlns:a16="http://schemas.microsoft.com/office/drawing/2014/main" id="{E3DABCB2-E2F7-D2FB-9A50-3C095AF118E3}"/>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sp>
            <p:nvSpPr>
              <p:cNvPr id="8" name="Rectangle 7">
                <a:extLst>
                  <a:ext uri="{FF2B5EF4-FFF2-40B4-BE49-F238E27FC236}">
                    <a16:creationId xmlns:a16="http://schemas.microsoft.com/office/drawing/2014/main" id="{A8F5EE60-E032-0017-E87C-7A1046A00816}"/>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1</a:t>
                </a:r>
              </a:p>
            </p:txBody>
          </p:sp>
          <p:grpSp>
            <p:nvGrpSpPr>
              <p:cNvPr id="9" name="Group 8">
                <a:extLst>
                  <a:ext uri="{FF2B5EF4-FFF2-40B4-BE49-F238E27FC236}">
                    <a16:creationId xmlns:a16="http://schemas.microsoft.com/office/drawing/2014/main" id="{E2BC0B11-9F38-35E0-0901-9A880584136B}"/>
                  </a:ext>
                </a:extLst>
              </p:cNvPr>
              <p:cNvGrpSpPr/>
              <p:nvPr/>
            </p:nvGrpSpPr>
            <p:grpSpPr>
              <a:xfrm>
                <a:off x="2054576" y="3431974"/>
                <a:ext cx="457200" cy="365760"/>
                <a:chOff x="1698611" y="3461328"/>
                <a:chExt cx="457200" cy="313459"/>
              </a:xfrm>
            </p:grpSpPr>
            <p:sp>
              <p:nvSpPr>
                <p:cNvPr id="10" name="Rectangle 9">
                  <a:extLst>
                    <a:ext uri="{FF2B5EF4-FFF2-40B4-BE49-F238E27FC236}">
                      <a16:creationId xmlns:a16="http://schemas.microsoft.com/office/drawing/2014/main" id="{877B771A-59AF-484F-AE8E-DB552F2F939E}"/>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1" name="Rectangle 10">
                  <a:extLst>
                    <a:ext uri="{FF2B5EF4-FFF2-40B4-BE49-F238E27FC236}">
                      <a16:creationId xmlns:a16="http://schemas.microsoft.com/office/drawing/2014/main" id="{59343616-8FBC-F4D7-B8FF-3B4449FBB2E2}"/>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2" name="Group 11">
              <a:extLst>
                <a:ext uri="{FF2B5EF4-FFF2-40B4-BE49-F238E27FC236}">
                  <a16:creationId xmlns:a16="http://schemas.microsoft.com/office/drawing/2014/main" id="{D834A3DB-4F5A-6C7E-2633-CD94EBA8F28F}"/>
                </a:ext>
              </a:extLst>
            </p:cNvPr>
            <p:cNvGrpSpPr/>
            <p:nvPr/>
          </p:nvGrpSpPr>
          <p:grpSpPr>
            <a:xfrm>
              <a:off x="2918711" y="4070637"/>
              <a:ext cx="913957" cy="731520"/>
              <a:chOff x="1597819" y="3431974"/>
              <a:chExt cx="913957" cy="731520"/>
            </a:xfrm>
          </p:grpSpPr>
          <p:sp>
            <p:nvSpPr>
              <p:cNvPr id="13" name="Rectangle 12">
                <a:extLst>
                  <a:ext uri="{FF2B5EF4-FFF2-40B4-BE49-F238E27FC236}">
                    <a16:creationId xmlns:a16="http://schemas.microsoft.com/office/drawing/2014/main" id="{250DE519-85F1-2FED-5B3A-C7007C8F91C0}"/>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sp>
            <p:nvSpPr>
              <p:cNvPr id="14" name="Rectangle 13">
                <a:extLst>
                  <a:ext uri="{FF2B5EF4-FFF2-40B4-BE49-F238E27FC236}">
                    <a16:creationId xmlns:a16="http://schemas.microsoft.com/office/drawing/2014/main" id="{B46AB055-BBA3-8393-8E17-459F6D5187BC}"/>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2</a:t>
                </a:r>
              </a:p>
            </p:txBody>
          </p:sp>
          <p:grpSp>
            <p:nvGrpSpPr>
              <p:cNvPr id="15" name="Group 14">
                <a:extLst>
                  <a:ext uri="{FF2B5EF4-FFF2-40B4-BE49-F238E27FC236}">
                    <a16:creationId xmlns:a16="http://schemas.microsoft.com/office/drawing/2014/main" id="{0BCDA1AA-259B-377F-04BB-6DBF9C59BED3}"/>
                  </a:ext>
                </a:extLst>
              </p:cNvPr>
              <p:cNvGrpSpPr/>
              <p:nvPr/>
            </p:nvGrpSpPr>
            <p:grpSpPr>
              <a:xfrm>
                <a:off x="2054576" y="3431974"/>
                <a:ext cx="457200" cy="365760"/>
                <a:chOff x="1698611" y="3461328"/>
                <a:chExt cx="457200" cy="313459"/>
              </a:xfrm>
            </p:grpSpPr>
            <p:sp>
              <p:nvSpPr>
                <p:cNvPr id="16" name="Rectangle 15">
                  <a:extLst>
                    <a:ext uri="{FF2B5EF4-FFF2-40B4-BE49-F238E27FC236}">
                      <a16:creationId xmlns:a16="http://schemas.microsoft.com/office/drawing/2014/main" id="{E30D7D3C-526C-B91E-B66D-75D9155F46F4}"/>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17" name="Rectangle 16">
                  <a:extLst>
                    <a:ext uri="{FF2B5EF4-FFF2-40B4-BE49-F238E27FC236}">
                      <a16:creationId xmlns:a16="http://schemas.microsoft.com/office/drawing/2014/main" id="{E001617D-B202-FEE5-DA14-66DE3D6955C1}"/>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18" name="Group 17">
              <a:extLst>
                <a:ext uri="{FF2B5EF4-FFF2-40B4-BE49-F238E27FC236}">
                  <a16:creationId xmlns:a16="http://schemas.microsoft.com/office/drawing/2014/main" id="{5CBC0F64-DAC5-21F7-76F9-5A90D41C22F3}"/>
                </a:ext>
              </a:extLst>
            </p:cNvPr>
            <p:cNvGrpSpPr/>
            <p:nvPr/>
          </p:nvGrpSpPr>
          <p:grpSpPr>
            <a:xfrm>
              <a:off x="4148783" y="4070637"/>
              <a:ext cx="913957" cy="731520"/>
              <a:chOff x="1597819" y="3431974"/>
              <a:chExt cx="913957" cy="731520"/>
            </a:xfrm>
          </p:grpSpPr>
          <p:sp>
            <p:nvSpPr>
              <p:cNvPr id="19" name="Rectangle 18">
                <a:extLst>
                  <a:ext uri="{FF2B5EF4-FFF2-40B4-BE49-F238E27FC236}">
                    <a16:creationId xmlns:a16="http://schemas.microsoft.com/office/drawing/2014/main" id="{EC144869-960C-481B-880F-FC496D2E983E}"/>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sp>
            <p:nvSpPr>
              <p:cNvPr id="20" name="Rectangle 19">
                <a:extLst>
                  <a:ext uri="{FF2B5EF4-FFF2-40B4-BE49-F238E27FC236}">
                    <a16:creationId xmlns:a16="http://schemas.microsoft.com/office/drawing/2014/main" id="{3D04C159-FD51-C3A2-4EA7-6C771BCFA4A0}"/>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3</a:t>
                </a:r>
              </a:p>
            </p:txBody>
          </p:sp>
          <p:grpSp>
            <p:nvGrpSpPr>
              <p:cNvPr id="21" name="Group 20">
                <a:extLst>
                  <a:ext uri="{FF2B5EF4-FFF2-40B4-BE49-F238E27FC236}">
                    <a16:creationId xmlns:a16="http://schemas.microsoft.com/office/drawing/2014/main" id="{FFEFDEEF-582B-1C21-8240-50B33826EA0E}"/>
                  </a:ext>
                </a:extLst>
              </p:cNvPr>
              <p:cNvGrpSpPr/>
              <p:nvPr/>
            </p:nvGrpSpPr>
            <p:grpSpPr>
              <a:xfrm>
                <a:off x="2054576" y="3431974"/>
                <a:ext cx="457200" cy="365760"/>
                <a:chOff x="1698611" y="3461328"/>
                <a:chExt cx="457200" cy="313459"/>
              </a:xfrm>
            </p:grpSpPr>
            <p:sp>
              <p:nvSpPr>
                <p:cNvPr id="22" name="Rectangle 21">
                  <a:extLst>
                    <a:ext uri="{FF2B5EF4-FFF2-40B4-BE49-F238E27FC236}">
                      <a16:creationId xmlns:a16="http://schemas.microsoft.com/office/drawing/2014/main" id="{33F1C3EC-A15C-C0E0-71AF-CAB2CD02EA5F}"/>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23" name="Rectangle 22">
                  <a:extLst>
                    <a:ext uri="{FF2B5EF4-FFF2-40B4-BE49-F238E27FC236}">
                      <a16:creationId xmlns:a16="http://schemas.microsoft.com/office/drawing/2014/main" id="{EACA6C78-2C15-55E1-110A-352F2E002C57}"/>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24" name="Group 23">
              <a:extLst>
                <a:ext uri="{FF2B5EF4-FFF2-40B4-BE49-F238E27FC236}">
                  <a16:creationId xmlns:a16="http://schemas.microsoft.com/office/drawing/2014/main" id="{952F41BA-62B4-4AEC-A0C1-92E1E082DC73}"/>
                </a:ext>
              </a:extLst>
            </p:cNvPr>
            <p:cNvGrpSpPr/>
            <p:nvPr/>
          </p:nvGrpSpPr>
          <p:grpSpPr>
            <a:xfrm>
              <a:off x="5378855" y="4070637"/>
              <a:ext cx="913957" cy="731520"/>
              <a:chOff x="1597819" y="3431974"/>
              <a:chExt cx="913957" cy="731520"/>
            </a:xfrm>
          </p:grpSpPr>
          <p:sp>
            <p:nvSpPr>
              <p:cNvPr id="25" name="Rectangle 24">
                <a:extLst>
                  <a:ext uri="{FF2B5EF4-FFF2-40B4-BE49-F238E27FC236}">
                    <a16:creationId xmlns:a16="http://schemas.microsoft.com/office/drawing/2014/main" id="{F531659A-97AA-9814-0D83-B8511B5890E8}"/>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sp>
            <p:nvSpPr>
              <p:cNvPr id="26" name="Rectangle 25">
                <a:extLst>
                  <a:ext uri="{FF2B5EF4-FFF2-40B4-BE49-F238E27FC236}">
                    <a16:creationId xmlns:a16="http://schemas.microsoft.com/office/drawing/2014/main" id="{91AF20F7-01C9-4652-74D5-DE853E642A21}"/>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4</a:t>
                </a:r>
              </a:p>
            </p:txBody>
          </p:sp>
          <p:grpSp>
            <p:nvGrpSpPr>
              <p:cNvPr id="27" name="Group 26">
                <a:extLst>
                  <a:ext uri="{FF2B5EF4-FFF2-40B4-BE49-F238E27FC236}">
                    <a16:creationId xmlns:a16="http://schemas.microsoft.com/office/drawing/2014/main" id="{42B600B7-A581-14BE-9DEA-4017B713FA5D}"/>
                  </a:ext>
                </a:extLst>
              </p:cNvPr>
              <p:cNvGrpSpPr/>
              <p:nvPr/>
            </p:nvGrpSpPr>
            <p:grpSpPr>
              <a:xfrm>
                <a:off x="2054576" y="3431974"/>
                <a:ext cx="457200" cy="365760"/>
                <a:chOff x="1698611" y="3461328"/>
                <a:chExt cx="457200" cy="313459"/>
              </a:xfrm>
            </p:grpSpPr>
            <p:sp>
              <p:nvSpPr>
                <p:cNvPr id="28" name="Rectangle 27">
                  <a:extLst>
                    <a:ext uri="{FF2B5EF4-FFF2-40B4-BE49-F238E27FC236}">
                      <a16:creationId xmlns:a16="http://schemas.microsoft.com/office/drawing/2014/main" id="{CF41008A-0AA0-D9AD-81F9-6D5C8B4C48D5}"/>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29" name="Rectangle 28">
                  <a:extLst>
                    <a:ext uri="{FF2B5EF4-FFF2-40B4-BE49-F238E27FC236}">
                      <a16:creationId xmlns:a16="http://schemas.microsoft.com/office/drawing/2014/main" id="{CF6C690E-B23D-51BF-D2FB-2C54A0677775}"/>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grpSp>
          <p:nvGrpSpPr>
            <p:cNvPr id="30" name="Group 29">
              <a:extLst>
                <a:ext uri="{FF2B5EF4-FFF2-40B4-BE49-F238E27FC236}">
                  <a16:creationId xmlns:a16="http://schemas.microsoft.com/office/drawing/2014/main" id="{874D2C11-E2D8-6453-5E75-5658E077449F}"/>
                </a:ext>
              </a:extLst>
            </p:cNvPr>
            <p:cNvGrpSpPr/>
            <p:nvPr/>
          </p:nvGrpSpPr>
          <p:grpSpPr>
            <a:xfrm>
              <a:off x="7838999" y="4070637"/>
              <a:ext cx="913957" cy="731520"/>
              <a:chOff x="1597819" y="3431974"/>
              <a:chExt cx="913957" cy="731520"/>
            </a:xfrm>
          </p:grpSpPr>
          <p:sp>
            <p:nvSpPr>
              <p:cNvPr id="31" name="Rectangle 30">
                <a:extLst>
                  <a:ext uri="{FF2B5EF4-FFF2-40B4-BE49-F238E27FC236}">
                    <a16:creationId xmlns:a16="http://schemas.microsoft.com/office/drawing/2014/main" id="{44B515D0-D813-DFC3-2FEA-68EDAA3F2EC3}"/>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sp>
            <p:nvSpPr>
              <p:cNvPr id="32" name="Rectangle 31">
                <a:extLst>
                  <a:ext uri="{FF2B5EF4-FFF2-40B4-BE49-F238E27FC236}">
                    <a16:creationId xmlns:a16="http://schemas.microsoft.com/office/drawing/2014/main" id="{6AD767CE-E1B2-3993-F657-E6E8EE3F1BA9}"/>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6</a:t>
                </a:r>
              </a:p>
            </p:txBody>
          </p:sp>
          <p:grpSp>
            <p:nvGrpSpPr>
              <p:cNvPr id="33" name="Group 32">
                <a:extLst>
                  <a:ext uri="{FF2B5EF4-FFF2-40B4-BE49-F238E27FC236}">
                    <a16:creationId xmlns:a16="http://schemas.microsoft.com/office/drawing/2014/main" id="{C587E7BF-4DDF-9C4A-14E0-8136B3A9529B}"/>
                  </a:ext>
                </a:extLst>
              </p:cNvPr>
              <p:cNvGrpSpPr/>
              <p:nvPr/>
            </p:nvGrpSpPr>
            <p:grpSpPr>
              <a:xfrm>
                <a:off x="2054576" y="3431974"/>
                <a:ext cx="457200" cy="365760"/>
                <a:chOff x="1698611" y="3461328"/>
                <a:chExt cx="457200" cy="313459"/>
              </a:xfrm>
            </p:grpSpPr>
            <p:sp>
              <p:nvSpPr>
                <p:cNvPr id="34" name="Rectangle 33">
                  <a:extLst>
                    <a:ext uri="{FF2B5EF4-FFF2-40B4-BE49-F238E27FC236}">
                      <a16:creationId xmlns:a16="http://schemas.microsoft.com/office/drawing/2014/main" id="{13CE814A-A2D0-8044-BF7B-DFE8BDA0D439}"/>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35" name="Rectangle 34">
                  <a:extLst>
                    <a:ext uri="{FF2B5EF4-FFF2-40B4-BE49-F238E27FC236}">
                      <a16:creationId xmlns:a16="http://schemas.microsoft.com/office/drawing/2014/main" id="{437EA56A-9634-D62B-65E7-D874FE887EC7}"/>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cxnSp>
          <p:nvCxnSpPr>
            <p:cNvPr id="36" name="Curved Connector 39">
              <a:extLst>
                <a:ext uri="{FF2B5EF4-FFF2-40B4-BE49-F238E27FC236}">
                  <a16:creationId xmlns:a16="http://schemas.microsoft.com/office/drawing/2014/main" id="{F39D4DC3-C0A9-ED4E-BAA5-C95E3E78C519}"/>
                </a:ext>
              </a:extLst>
            </p:cNvPr>
            <p:cNvCxnSpPr>
              <a:stCxn id="10" idx="3"/>
              <a:endCxn id="13" idx="1"/>
            </p:cNvCxnSpPr>
            <p:nvPr/>
          </p:nvCxnSpPr>
          <p:spPr>
            <a:xfrm>
              <a:off x="2379076" y="4253516"/>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urved Connector 39">
              <a:extLst>
                <a:ext uri="{FF2B5EF4-FFF2-40B4-BE49-F238E27FC236}">
                  <a16:creationId xmlns:a16="http://schemas.microsoft.com/office/drawing/2014/main" id="{EED096FB-D5BE-9D36-5D4A-012E8E5F392B}"/>
                </a:ext>
              </a:extLst>
            </p:cNvPr>
            <p:cNvCxnSpPr>
              <a:cxnSpLocks/>
              <a:stCxn id="22" idx="3"/>
              <a:endCxn id="25" idx="1"/>
            </p:cNvCxnSpPr>
            <p:nvPr/>
          </p:nvCxnSpPr>
          <p:spPr>
            <a:xfrm>
              <a:off x="4839220" y="4253516"/>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Curved Connector 39">
              <a:extLst>
                <a:ext uri="{FF2B5EF4-FFF2-40B4-BE49-F238E27FC236}">
                  <a16:creationId xmlns:a16="http://schemas.microsoft.com/office/drawing/2014/main" id="{969F5BD3-0E3B-C446-98C7-75FE833280D4}"/>
                </a:ext>
              </a:extLst>
            </p:cNvPr>
            <p:cNvCxnSpPr>
              <a:cxnSpLocks/>
              <a:stCxn id="16" idx="3"/>
              <a:endCxn id="19" idx="1"/>
            </p:cNvCxnSpPr>
            <p:nvPr/>
          </p:nvCxnSpPr>
          <p:spPr>
            <a:xfrm>
              <a:off x="3609148" y="4253516"/>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1" name="Curved Connector 39">
              <a:extLst>
                <a:ext uri="{FF2B5EF4-FFF2-40B4-BE49-F238E27FC236}">
                  <a16:creationId xmlns:a16="http://schemas.microsoft.com/office/drawing/2014/main" id="{FCA91079-B8C0-FABD-F6C4-3260C98460E5}"/>
                </a:ext>
              </a:extLst>
            </p:cNvPr>
            <p:cNvCxnSpPr>
              <a:stCxn id="28" idx="3"/>
            </p:cNvCxnSpPr>
            <p:nvPr/>
          </p:nvCxnSpPr>
          <p:spPr>
            <a:xfrm>
              <a:off x="6069292" y="4253516"/>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39">
              <a:extLst>
                <a:ext uri="{FF2B5EF4-FFF2-40B4-BE49-F238E27FC236}">
                  <a16:creationId xmlns:a16="http://schemas.microsoft.com/office/drawing/2014/main" id="{CC6E866E-7EA1-EB32-24AC-1BCCA6EE3C9C}"/>
                </a:ext>
              </a:extLst>
            </p:cNvPr>
            <p:cNvCxnSpPr>
              <a:stCxn id="34" idx="3"/>
            </p:cNvCxnSpPr>
            <p:nvPr/>
          </p:nvCxnSpPr>
          <p:spPr>
            <a:xfrm>
              <a:off x="8529436" y="4253516"/>
              <a:ext cx="53836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065516D-CF7C-7DDF-6FDA-097B91AA5A75}"/>
                </a:ext>
              </a:extLst>
            </p:cNvPr>
            <p:cNvGrpSpPr/>
            <p:nvPr/>
          </p:nvGrpSpPr>
          <p:grpSpPr>
            <a:xfrm>
              <a:off x="6608927" y="4070637"/>
              <a:ext cx="913957" cy="731520"/>
              <a:chOff x="1597819" y="3431974"/>
              <a:chExt cx="913957" cy="731520"/>
            </a:xfrm>
          </p:grpSpPr>
          <p:sp>
            <p:nvSpPr>
              <p:cNvPr id="64" name="Rectangle 63">
                <a:extLst>
                  <a:ext uri="{FF2B5EF4-FFF2-40B4-BE49-F238E27FC236}">
                    <a16:creationId xmlns:a16="http://schemas.microsoft.com/office/drawing/2014/main" id="{1FC60236-ACA1-3059-6AF5-0B780D916BA6}"/>
                  </a:ext>
                </a:extLst>
              </p:cNvPr>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K</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sp>
            <p:nvSpPr>
              <p:cNvPr id="65" name="Rectangle 64">
                <a:extLst>
                  <a:ext uri="{FF2B5EF4-FFF2-40B4-BE49-F238E27FC236}">
                    <a16:creationId xmlns:a16="http://schemas.microsoft.com/office/drawing/2014/main" id="{3D097D9F-5733-ED30-06CA-DD78F69E9338}"/>
                  </a:ext>
                </a:extLst>
              </p:cNvPr>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prstClr val="black">
                        <a:lumMod val="65000"/>
                        <a:lumOff val="35000"/>
                      </a:prstClr>
                    </a:solidFill>
                    <a:latin typeface="Inconsolata" panose="00000509000000000000" pitchFamily="49" charset="0"/>
                    <a:ea typeface="DejaVu Sans Mono" pitchFamily="49" charset="0"/>
                    <a:cs typeface="Consolas" pitchFamily="49" charset="0"/>
                  </a:rPr>
                  <a:t>V</a:t>
                </a:r>
                <a:r>
                  <a:rPr lang="en-US" b="1" i="1" baseline="-25000" dirty="0">
                    <a:solidFill>
                      <a:prstClr val="black">
                        <a:lumMod val="65000"/>
                        <a:lumOff val="35000"/>
                      </a:prstClr>
                    </a:solidFill>
                    <a:latin typeface="Inconsolata" panose="00000509000000000000" pitchFamily="49" charset="0"/>
                    <a:ea typeface="DejaVu Sans Mono" pitchFamily="49" charset="0"/>
                    <a:cs typeface="Consolas" pitchFamily="49" charset="0"/>
                  </a:rPr>
                  <a:t>5</a:t>
                </a:r>
              </a:p>
            </p:txBody>
          </p:sp>
          <p:grpSp>
            <p:nvGrpSpPr>
              <p:cNvPr id="66" name="Group 65">
                <a:extLst>
                  <a:ext uri="{FF2B5EF4-FFF2-40B4-BE49-F238E27FC236}">
                    <a16:creationId xmlns:a16="http://schemas.microsoft.com/office/drawing/2014/main" id="{5282C0DD-45BE-DE04-1A5D-AC9B3C60F016}"/>
                  </a:ext>
                </a:extLst>
              </p:cNvPr>
              <p:cNvGrpSpPr/>
              <p:nvPr/>
            </p:nvGrpSpPr>
            <p:grpSpPr>
              <a:xfrm>
                <a:off x="2054576" y="3431974"/>
                <a:ext cx="457200" cy="365760"/>
                <a:chOff x="1698611" y="3461328"/>
                <a:chExt cx="457200" cy="313459"/>
              </a:xfrm>
            </p:grpSpPr>
            <p:sp>
              <p:nvSpPr>
                <p:cNvPr id="67" name="Rectangle 66">
                  <a:extLst>
                    <a:ext uri="{FF2B5EF4-FFF2-40B4-BE49-F238E27FC236}">
                      <a16:creationId xmlns:a16="http://schemas.microsoft.com/office/drawing/2014/main" id="{185F4743-67D4-D9B9-0DE2-16961BC14CD0}"/>
                    </a:ext>
                  </a:extLst>
                </p:cNvPr>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Inconsolata" panose="00000509000000000000" pitchFamily="49" charset="0"/>
                  </a:endParaRPr>
                </a:p>
              </p:txBody>
            </p:sp>
            <p:sp>
              <p:nvSpPr>
                <p:cNvPr id="68" name="Rectangle 67">
                  <a:extLst>
                    <a:ext uri="{FF2B5EF4-FFF2-40B4-BE49-F238E27FC236}">
                      <a16:creationId xmlns:a16="http://schemas.microsoft.com/office/drawing/2014/main" id="{EB2C3151-7DB3-BA59-7E79-328D13491694}"/>
                    </a:ext>
                  </a:extLst>
                </p:cNvPr>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rgbClr val="EF3E42"/>
                    </a:solidFill>
                    <a:latin typeface="Inconsolata" panose="00000509000000000000" pitchFamily="49" charset="0"/>
                    <a:ea typeface="DejaVu Sans Mono" pitchFamily="49" charset="0"/>
                    <a:cs typeface="Consolas" pitchFamily="49" charset="0"/>
                  </a:endParaRPr>
                </a:p>
              </p:txBody>
            </p:sp>
          </p:grpSp>
        </p:grpSp>
        <p:cxnSp>
          <p:nvCxnSpPr>
            <p:cNvPr id="69" name="Curved Connector 39">
              <a:extLst>
                <a:ext uri="{FF2B5EF4-FFF2-40B4-BE49-F238E27FC236}">
                  <a16:creationId xmlns:a16="http://schemas.microsoft.com/office/drawing/2014/main" id="{036F7705-82E5-F91F-11A0-03C03646AA91}"/>
                </a:ext>
              </a:extLst>
            </p:cNvPr>
            <p:cNvCxnSpPr/>
            <p:nvPr/>
          </p:nvCxnSpPr>
          <p:spPr>
            <a:xfrm>
              <a:off x="7316696" y="4253515"/>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A0A32660-E92E-3EF0-17FD-E17A9D747E43}"/>
              </a:ext>
            </a:extLst>
          </p:cNvPr>
          <p:cNvSpPr txBox="1"/>
          <p:nvPr/>
        </p:nvSpPr>
        <p:spPr>
          <a:xfrm>
            <a:off x="577760" y="752864"/>
            <a:ext cx="8373061" cy="461665"/>
          </a:xfrm>
          <a:prstGeom prst="rect">
            <a:avLst/>
          </a:prstGeom>
          <a:noFill/>
        </p:spPr>
        <p:txBody>
          <a:bodyPr wrap="none" rtlCol="0">
            <a:spAutoFit/>
          </a:bodyPr>
          <a:lstStyle/>
          <a:p>
            <a:r>
              <a:rPr lang="en-US" sz="2400" b="1" dirty="0"/>
              <a:t>Question: </a:t>
            </a:r>
            <a:r>
              <a:rPr lang="en-US" sz="2400" dirty="0"/>
              <a:t>Starting at any node, how many steps left until up-link?</a:t>
            </a:r>
            <a:endParaRPr lang="en-US" sz="2400" b="1" dirty="0"/>
          </a:p>
        </p:txBody>
      </p:sp>
      <p:sp>
        <p:nvSpPr>
          <p:cNvPr id="71" name="Rectangle 70">
            <a:extLst>
              <a:ext uri="{FF2B5EF4-FFF2-40B4-BE49-F238E27FC236}">
                <a16:creationId xmlns:a16="http://schemas.microsoft.com/office/drawing/2014/main" id="{AD7557CA-DD0D-1C11-447E-6AD0DAB8D4B6}"/>
              </a:ext>
            </a:extLst>
          </p:cNvPr>
          <p:cNvSpPr/>
          <p:nvPr/>
        </p:nvSpPr>
        <p:spPr>
          <a:xfrm flipH="1">
            <a:off x="5225253" y="3981670"/>
            <a:ext cx="1186054" cy="87608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silver coin with a profile of a person&#10;&#10;Description automatically generated">
            <a:extLst>
              <a:ext uri="{FF2B5EF4-FFF2-40B4-BE49-F238E27FC236}">
                <a16:creationId xmlns:a16="http://schemas.microsoft.com/office/drawing/2014/main" id="{5B1154C5-E551-A8B6-086B-61CE8595171E}"/>
              </a:ext>
            </a:extLst>
          </p:cNvPr>
          <p:cNvPicPr>
            <a:picLocks noChangeAspect="1"/>
          </p:cNvPicPr>
          <p:nvPr/>
        </p:nvPicPr>
        <p:blipFill>
          <a:blip r:embed="rId2"/>
          <a:stretch>
            <a:fillRect/>
          </a:stretch>
        </p:blipFill>
        <p:spPr>
          <a:xfrm>
            <a:off x="5536113" y="3265466"/>
            <a:ext cx="598997" cy="622291"/>
          </a:xfrm>
          <a:prstGeom prst="rect">
            <a:avLst/>
          </a:prstGeom>
        </p:spPr>
      </p:pic>
      <p:pic>
        <p:nvPicPr>
          <p:cNvPr id="75" name="Picture 74" descr="A silver coin with a profile of a person&#10;&#10;Description automatically generated">
            <a:extLst>
              <a:ext uri="{FF2B5EF4-FFF2-40B4-BE49-F238E27FC236}">
                <a16:creationId xmlns:a16="http://schemas.microsoft.com/office/drawing/2014/main" id="{9D2D83F1-A62E-2EBE-F9F0-051C143FB8D8}"/>
              </a:ext>
            </a:extLst>
          </p:cNvPr>
          <p:cNvPicPr>
            <a:picLocks noChangeAspect="1"/>
          </p:cNvPicPr>
          <p:nvPr/>
        </p:nvPicPr>
        <p:blipFill>
          <a:blip r:embed="rId2"/>
          <a:stretch>
            <a:fillRect/>
          </a:stretch>
        </p:blipFill>
        <p:spPr>
          <a:xfrm>
            <a:off x="4230631" y="3265465"/>
            <a:ext cx="598997" cy="622291"/>
          </a:xfrm>
          <a:prstGeom prst="rect">
            <a:avLst/>
          </a:prstGeom>
        </p:spPr>
      </p:pic>
      <p:pic>
        <p:nvPicPr>
          <p:cNvPr id="1026" name="Picture 2" descr="Quarter Tails - Foiled Again! Chocolate Coins">
            <a:extLst>
              <a:ext uri="{FF2B5EF4-FFF2-40B4-BE49-F238E27FC236}">
                <a16:creationId xmlns:a16="http://schemas.microsoft.com/office/drawing/2014/main" id="{B0D8762C-F9EC-C9A2-943C-D9A97B6DD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322" y="3265465"/>
            <a:ext cx="622292" cy="6222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C4A347D-AED5-E1ED-5BB6-D9CF98FF00C9}"/>
                  </a:ext>
                </a:extLst>
              </p:cNvPr>
              <p:cNvSpPr txBox="1"/>
              <p:nvPr/>
            </p:nvSpPr>
            <p:spPr>
              <a:xfrm>
                <a:off x="577760" y="1185856"/>
                <a:ext cx="5794343" cy="461665"/>
              </a:xfrm>
              <a:prstGeom prst="rect">
                <a:avLst/>
              </a:prstGeom>
              <a:noFill/>
            </p:spPr>
            <p:txBody>
              <a:bodyPr wrap="none" rtlCol="0">
                <a:spAutoFit/>
              </a:bodyPr>
              <a:lstStyle/>
              <a:p>
                <a:r>
                  <a:rPr lang="en-US" sz="2400" b="1" dirty="0"/>
                  <a:t>Question: </a:t>
                </a:r>
                <a:r>
                  <a:rPr lang="en-US" sz="2400" dirty="0"/>
                  <a:t>How many </a:t>
                </a:r>
                <a14:m>
                  <m:oMath xmlns:m="http://schemas.openxmlformats.org/officeDocument/2006/math">
                    <m:r>
                      <a:rPr lang="en-US" sz="2400" b="0" i="1" smtClean="0">
                        <a:latin typeface="Cambria Math" panose="02040503050406030204" pitchFamily="18" charset="0"/>
                      </a:rPr>
                      <m:t>𝑝</m:t>
                    </m:r>
                  </m:oMath>
                </a14:m>
                <a:r>
                  <a:rPr lang="en-US" sz="2400" dirty="0"/>
                  <a:t>-coin flips to get tails?</a:t>
                </a:r>
              </a:p>
            </p:txBody>
          </p:sp>
        </mc:Choice>
        <mc:Fallback xmlns="">
          <p:sp>
            <p:nvSpPr>
              <p:cNvPr id="77" name="TextBox 76">
                <a:extLst>
                  <a:ext uri="{FF2B5EF4-FFF2-40B4-BE49-F238E27FC236}">
                    <a16:creationId xmlns:a16="http://schemas.microsoft.com/office/drawing/2014/main" id="{1C4A347D-AED5-E1ED-5BB6-D9CF98FF00C9}"/>
                  </a:ext>
                </a:extLst>
              </p:cNvPr>
              <p:cNvSpPr txBox="1">
                <a:spLocks noRot="1" noChangeAspect="1" noMove="1" noResize="1" noEditPoints="1" noAdjustHandles="1" noChangeArrowheads="1" noChangeShapeType="1" noTextEdit="1"/>
              </p:cNvSpPr>
              <p:nvPr/>
            </p:nvSpPr>
            <p:spPr>
              <a:xfrm>
                <a:off x="577760" y="1185856"/>
                <a:ext cx="5794343" cy="461665"/>
              </a:xfrm>
              <a:prstGeom prst="rect">
                <a:avLst/>
              </a:prstGeom>
              <a:blipFill>
                <a:blip r:embed="rId4"/>
                <a:stretch>
                  <a:fillRect l="-1751" t="-8108" r="-656"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117CB95-DD02-C8BD-5307-3AC74D042F6D}"/>
                  </a:ext>
                </a:extLst>
              </p:cNvPr>
              <p:cNvSpPr txBox="1"/>
              <p:nvPr/>
            </p:nvSpPr>
            <p:spPr>
              <a:xfrm>
                <a:off x="750600" y="1653116"/>
                <a:ext cx="65262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𝐺𝑒𝑜𝑚𝑒𝑡𝑟𝑖𝑐</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𝑝</m:t>
                          </m:r>
                        </m:e>
                      </m:d>
                      <m:r>
                        <a:rPr lang="en-US" sz="2400" b="0" i="1" smtClean="0">
                          <a:latin typeface="Cambria Math" panose="02040503050406030204" pitchFamily="18" charset="0"/>
                        </a:rPr>
                        <m:t>; </m:t>
                      </m:r>
                      <m:r>
                        <a:rPr lang="en-US" sz="2400" b="0" i="1" smtClean="0">
                          <a:latin typeface="Cambria Math" panose="02040503050406030204" pitchFamily="18" charset="0"/>
                        </a:rPr>
                        <m:t>𝑃𝑟</m:t>
                      </m:r>
                      <m:d>
                        <m:dPr>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e>
                        <m:sup>
                          <m:r>
                            <a:rPr lang="en-US" sz="2400" i="1">
                              <a:latin typeface="Cambria Math" panose="02040503050406030204" pitchFamily="18" charset="0"/>
                            </a:rPr>
                            <m:t>𝑥</m:t>
                          </m:r>
                          <m:r>
                            <a:rPr lang="en-US" sz="2400" i="1">
                              <a:latin typeface="Cambria Math" panose="02040503050406030204" pitchFamily="18" charset="0"/>
                            </a:rPr>
                            <m:t>−1</m:t>
                          </m:r>
                        </m:sup>
                      </m:sSup>
                      <m:r>
                        <a:rPr lang="en-US" sz="2400" i="1">
                          <a:latin typeface="Cambria Math" panose="02040503050406030204" pitchFamily="18" charset="0"/>
                        </a:rPr>
                        <m:t> </m:t>
                      </m:r>
                      <m:r>
                        <a:rPr lang="en-US" sz="2400" i="1">
                          <a:latin typeface="Cambria Math" panose="02040503050406030204" pitchFamily="18" charset="0"/>
                        </a:rPr>
                        <m:t>𝑝</m:t>
                      </m:r>
                    </m:oMath>
                  </m:oMathPara>
                </a14:m>
                <a:endParaRPr lang="en-US" sz="2400" dirty="0"/>
              </a:p>
            </p:txBody>
          </p:sp>
        </mc:Choice>
        <mc:Fallback xmlns="">
          <p:sp>
            <p:nvSpPr>
              <p:cNvPr id="78" name="TextBox 77">
                <a:extLst>
                  <a:ext uri="{FF2B5EF4-FFF2-40B4-BE49-F238E27FC236}">
                    <a16:creationId xmlns:a16="http://schemas.microsoft.com/office/drawing/2014/main" id="{C117CB95-DD02-C8BD-5307-3AC74D042F6D}"/>
                  </a:ext>
                </a:extLst>
              </p:cNvPr>
              <p:cNvSpPr txBox="1">
                <a:spLocks noRot="1" noChangeAspect="1" noMove="1" noResize="1" noEditPoints="1" noAdjustHandles="1" noChangeArrowheads="1" noChangeShapeType="1" noTextEdit="1"/>
              </p:cNvSpPr>
              <p:nvPr/>
            </p:nvSpPr>
            <p:spPr>
              <a:xfrm>
                <a:off x="750600" y="1653116"/>
                <a:ext cx="6526274" cy="461665"/>
              </a:xfrm>
              <a:prstGeom prst="rect">
                <a:avLst/>
              </a:prstGeom>
              <a:blipFill>
                <a:blip r:embed="rId5"/>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69CF34B-B21D-C774-455D-320A543A199B}"/>
                  </a:ext>
                </a:extLst>
              </p:cNvPr>
              <p:cNvSpPr txBox="1"/>
              <p:nvPr/>
            </p:nvSpPr>
            <p:spPr>
              <a:xfrm>
                <a:off x="750600" y="2082010"/>
                <a:ext cx="4244111" cy="10993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E</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𝑥</m:t>
                          </m:r>
                          <m:r>
                            <a:rPr lang="en-US" sz="2400" b="0" i="1" smtClean="0">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e>
                            <m:sup>
                              <m:r>
                                <a:rPr lang="en-US" sz="2400" b="0" i="1" smtClean="0">
                                  <a:latin typeface="Cambria Math" panose="02040503050406030204" pitchFamily="18" charset="0"/>
                                </a:rPr>
                                <m:t>𝑥</m:t>
                              </m:r>
                              <m:r>
                                <a:rPr lang="en-US" sz="2400" b="0" i="1" smtClean="0">
                                  <a:latin typeface="Cambria Math" panose="02040503050406030204" pitchFamily="18" charset="0"/>
                                </a:rPr>
                                <m:t>−1</m:t>
                              </m:r>
                            </m:sup>
                          </m:sSup>
                          <m:r>
                            <a:rPr lang="en-US" sz="2400" b="0" i="1" smtClean="0">
                              <a:latin typeface="Cambria Math" panose="02040503050406030204" pitchFamily="18" charset="0"/>
                            </a:rPr>
                            <m:t> </m:t>
                          </m:r>
                          <m:r>
                            <a:rPr lang="en-US" sz="2400" b="0" i="1" smtClean="0">
                              <a:latin typeface="Cambria Math" panose="02040503050406030204" pitchFamily="18" charset="0"/>
                            </a:rPr>
                            <m:t>𝑝</m:t>
                          </m:r>
                        </m:e>
                      </m:nary>
                      <m:r>
                        <a:rPr lang="en-US" sz="2400" b="0" i="1" smtClean="0">
                          <a:latin typeface="Cambria Math" panose="02040503050406030204" pitchFamily="18" charset="0"/>
                        </a:rPr>
                        <m:t>=</m:t>
                      </m:r>
                    </m:oMath>
                  </m:oMathPara>
                </a14:m>
                <a:endParaRPr lang="en-US" sz="2400" dirty="0"/>
              </a:p>
            </p:txBody>
          </p:sp>
        </mc:Choice>
        <mc:Fallback xmlns="">
          <p:sp>
            <p:nvSpPr>
              <p:cNvPr id="79" name="TextBox 78">
                <a:extLst>
                  <a:ext uri="{FF2B5EF4-FFF2-40B4-BE49-F238E27FC236}">
                    <a16:creationId xmlns:a16="http://schemas.microsoft.com/office/drawing/2014/main" id="{169CF34B-B21D-C774-455D-320A543A199B}"/>
                  </a:ext>
                </a:extLst>
              </p:cNvPr>
              <p:cNvSpPr txBox="1">
                <a:spLocks noRot="1" noChangeAspect="1" noMove="1" noResize="1" noEditPoints="1" noAdjustHandles="1" noChangeArrowheads="1" noChangeShapeType="1" noTextEdit="1"/>
              </p:cNvSpPr>
              <p:nvPr/>
            </p:nvSpPr>
            <p:spPr>
              <a:xfrm>
                <a:off x="750600" y="2082010"/>
                <a:ext cx="4244111" cy="1099340"/>
              </a:xfrm>
              <a:prstGeom prst="rect">
                <a:avLst/>
              </a:prstGeom>
              <a:blipFill>
                <a:blip r:embed="rId6"/>
                <a:stretch>
                  <a:fillRect t="-108046" b="-1632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7E9C445-0D33-5C2A-2BB5-8B3F6F5739E7}"/>
                  </a:ext>
                </a:extLst>
              </p:cNvPr>
              <p:cNvSpPr txBox="1"/>
              <p:nvPr/>
            </p:nvSpPr>
            <p:spPr>
              <a:xfrm>
                <a:off x="4870961" y="2207461"/>
                <a:ext cx="354292" cy="848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𝑝</m:t>
                          </m:r>
                        </m:den>
                      </m:f>
                    </m:oMath>
                  </m:oMathPara>
                </a14:m>
                <a:endParaRPr lang="en-US" sz="2400" dirty="0"/>
              </a:p>
            </p:txBody>
          </p:sp>
        </mc:Choice>
        <mc:Fallback xmlns="">
          <p:sp>
            <p:nvSpPr>
              <p:cNvPr id="80" name="TextBox 79">
                <a:extLst>
                  <a:ext uri="{FF2B5EF4-FFF2-40B4-BE49-F238E27FC236}">
                    <a16:creationId xmlns:a16="http://schemas.microsoft.com/office/drawing/2014/main" id="{B7E9C445-0D33-5C2A-2BB5-8B3F6F5739E7}"/>
                  </a:ext>
                </a:extLst>
              </p:cNvPr>
              <p:cNvSpPr txBox="1">
                <a:spLocks noRot="1" noChangeAspect="1" noMove="1" noResize="1" noEditPoints="1" noAdjustHandles="1" noChangeArrowheads="1" noChangeShapeType="1" noTextEdit="1"/>
              </p:cNvSpPr>
              <p:nvPr/>
            </p:nvSpPr>
            <p:spPr>
              <a:xfrm>
                <a:off x="4870961" y="2207461"/>
                <a:ext cx="354292" cy="848437"/>
              </a:xfrm>
              <a:prstGeom prst="rect">
                <a:avLst/>
              </a:prstGeom>
              <a:blipFill>
                <a:blip r:embed="rId7"/>
                <a:stretch>
                  <a:fillRect l="-3448" r="-3448" b="-5882"/>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946EB87D-0F5B-625A-1D87-FF2785DE3B25}"/>
              </a:ext>
            </a:extLst>
          </p:cNvPr>
          <p:cNvSpPr txBox="1"/>
          <p:nvPr/>
        </p:nvSpPr>
        <p:spPr>
          <a:xfrm>
            <a:off x="5109037" y="2349183"/>
            <a:ext cx="2785080" cy="769441"/>
          </a:xfrm>
          <a:prstGeom prst="rect">
            <a:avLst/>
          </a:prstGeom>
          <a:noFill/>
        </p:spPr>
        <p:txBody>
          <a:bodyPr wrap="square" rtlCol="0">
            <a:spAutoFit/>
          </a:bodyPr>
          <a:lstStyle/>
          <a:p>
            <a:pPr algn="ctr"/>
            <a:r>
              <a:rPr lang="en-US" sz="2200" dirty="0"/>
              <a:t>Left steps per up-link (expected)</a:t>
            </a:r>
          </a:p>
        </p:txBody>
      </p:sp>
    </p:spTree>
    <p:extLst>
      <p:ext uri="{BB962C8B-B14F-4D97-AF65-F5344CB8AC3E}">
        <p14:creationId xmlns:p14="http://schemas.microsoft.com/office/powerpoint/2010/main" val="42282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25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7" grpId="0"/>
      <p:bldP spid="78" grpId="0"/>
      <p:bldP spid="79" grpId="0"/>
      <p:bldP spid="80" grpId="0"/>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A218-A4A9-7CC0-5BEF-4BB778A6609A}"/>
              </a:ext>
            </a:extLst>
          </p:cNvPr>
          <p:cNvSpPr>
            <a:spLocks noGrp="1"/>
          </p:cNvSpPr>
          <p:nvPr>
            <p:ph type="title"/>
          </p:nvPr>
        </p:nvSpPr>
        <p:spPr/>
        <p:txBody>
          <a:bodyPr/>
          <a:lstStyle/>
          <a:p>
            <a:r>
              <a:rPr lang="en-US" dirty="0"/>
              <a:t>Skip List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62871E-94AD-2A12-0214-51573D2B2D9D}"/>
                  </a:ext>
                </a:extLst>
              </p:cNvPr>
              <p:cNvSpPr>
                <a:spLocks noGrp="1"/>
              </p:cNvSpPr>
              <p:nvPr>
                <p:ph idx="1"/>
              </p:nvPr>
            </p:nvSpPr>
            <p:spPr/>
            <p:txBody>
              <a:bodyPr/>
              <a:lstStyle/>
              <a:p>
                <a:r>
                  <a:rPr lang="en-US" b="1" dirty="0"/>
                  <a:t> Question</a:t>
                </a:r>
                <a:r>
                  <a:rPr lang="en-US" dirty="0"/>
                  <a:t>: Expected length to traverse a </a:t>
                </a:r>
                <a:r>
                  <a:rPr lang="en-US" dirty="0" err="1"/>
                  <a:t>skiplist</a:t>
                </a:r>
                <a:r>
                  <a:rPr lang="en-US" dirty="0"/>
                  <a:t> with N keys and link probability </a:t>
                </a:r>
                <a14:m>
                  <m:oMath xmlns:m="http://schemas.openxmlformats.org/officeDocument/2006/math">
                    <m:r>
                      <a:rPr lang="en-US" i="1">
                        <a:latin typeface="Cambria Math" panose="02040503050406030204" pitchFamily="18" charset="0"/>
                      </a:rPr>
                      <m:t>𝑝</m:t>
                    </m:r>
                  </m:oMath>
                </a14:m>
                <a:r>
                  <a:rPr lang="en-US" dirty="0"/>
                  <a:t>?</a:t>
                </a:r>
                <a:endParaRPr lang="en-US" b="1"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𝐿</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b="0" dirty="0"/>
              </a:p>
              <a:p>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𝑀</m:t>
                            </m:r>
                          </m:e>
                          <m:sub>
                            <m:r>
                              <a:rPr lang="en-US" i="1">
                                <a:latin typeface="Cambria Math" panose="02040503050406030204" pitchFamily="18" charset="0"/>
                                <a:ea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𝐿𝑒𝑣𝑒𝑙𝑠</m:t>
                        </m:r>
                      </m:e>
                    </m:d>
                  </m:oMath>
                </a14:m>
                <a:endParaRPr lang="en-US" b="0" dirty="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func>
                      <m:funcPr>
                        <m:ctrlPr>
                          <a:rPr lang="en-US" b="0" i="1" smtClean="0">
                            <a:latin typeface="Cambria Math" panose="02040503050406030204" pitchFamily="18" charset="0"/>
                            <a:ea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log</m:t>
                            </m:r>
                          </m:e>
                          <m:sub>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en>
                            </m:f>
                          </m:sub>
                        </m:sSub>
                      </m:fName>
                      <m:e>
                        <m:r>
                          <a:rPr lang="en-US" b="0" i="1" smtClean="0">
                            <a:latin typeface="Cambria Math" panose="02040503050406030204" pitchFamily="18" charset="0"/>
                            <a:ea typeface="Cambria Math" panose="02040503050406030204" pitchFamily="18" charset="0"/>
                          </a:rPr>
                          <m:t>𝑁</m:t>
                        </m:r>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e>
                    </m:func>
                  </m:oMath>
                </a14:m>
                <a:endParaRPr lang="en-US" b="0" dirty="0">
                  <a:ea typeface="Cambria Math" panose="02040503050406030204" pitchFamily="18" charset="0"/>
                </a:endParaRPr>
              </a:p>
              <a:p>
                <a:endParaRPr lang="en-US" dirty="0">
                  <a:ea typeface="Cambria Math" panose="02040503050406030204" pitchFamily="18" charset="0"/>
                </a:endParaRPr>
              </a:p>
              <a:p>
                <a:r>
                  <a:rPr lang="en-US" b="0" dirty="0">
                    <a:ea typeface="Cambria Math" panose="02040503050406030204" pitchFamily="18" charset="0"/>
                  </a:rPr>
                  <a:t>In other wor</a:t>
                </a:r>
                <a:r>
                  <a:rPr lang="en-US" dirty="0">
                    <a:ea typeface="Cambria Math" panose="02040503050406030204" pitchFamily="18" charset="0"/>
                  </a:rPr>
                  <a:t>ds...</a:t>
                </a:r>
                <a:endParaRPr lang="en-US" b="0"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0662871E-94AD-2A12-0214-51573D2B2D9D}"/>
                  </a:ext>
                </a:extLst>
              </p:cNvPr>
              <p:cNvSpPr>
                <a:spLocks noGrp="1" noRot="1" noChangeAspect="1" noMove="1" noResize="1" noEditPoints="1" noAdjustHandles="1" noChangeArrowheads="1" noChangeShapeType="1" noTextEdit="1"/>
              </p:cNvSpPr>
              <p:nvPr>
                <p:ph idx="1"/>
              </p:nvPr>
            </p:nvSpPr>
            <p:spPr>
              <a:blipFill>
                <a:blip r:embed="rId2"/>
                <a:stretch>
                  <a:fillRect l="-1587" t="-20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1523DC-107A-4306-E174-D04D35DF51AD}"/>
              </a:ext>
            </a:extLst>
          </p:cNvPr>
          <p:cNvSpPr>
            <a:spLocks noGrp="1"/>
          </p:cNvSpPr>
          <p:nvPr>
            <p:ph type="sldNum" sz="quarter" idx="4"/>
          </p:nvPr>
        </p:nvSpPr>
        <p:spPr/>
        <p:txBody>
          <a:bodyPr/>
          <a:lstStyle/>
          <a:p>
            <a:fld id="{97DD1AB5-42BA-4E8A-BFEE-435884E16AAB}" type="slidenum">
              <a:rPr lang="en-US" smtClean="0"/>
              <a:pPr/>
              <a:t>27</a:t>
            </a:fld>
            <a:endParaRPr lang="en-US" dirty="0"/>
          </a:p>
        </p:txBody>
      </p:sp>
    </p:spTree>
    <p:extLst>
      <p:ext uri="{BB962C8B-B14F-4D97-AF65-F5344CB8AC3E}">
        <p14:creationId xmlns:p14="http://schemas.microsoft.com/office/powerpoint/2010/main" val="37800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B998-4378-3341-BD36-924CF2178052}"/>
              </a:ext>
            </a:extLst>
          </p:cNvPr>
          <p:cNvSpPr>
            <a:spLocks noGrp="1"/>
          </p:cNvSpPr>
          <p:nvPr>
            <p:ph type="title"/>
          </p:nvPr>
        </p:nvSpPr>
        <p:spPr/>
        <p:txBody>
          <a:bodyPr/>
          <a:lstStyle/>
          <a:p>
            <a:r>
              <a:rPr lang="en-US" dirty="0"/>
              <a:t>It's Log!</a:t>
            </a:r>
          </a:p>
        </p:txBody>
      </p:sp>
      <p:sp>
        <p:nvSpPr>
          <p:cNvPr id="4" name="Slide Number Placeholder 3">
            <a:extLst>
              <a:ext uri="{FF2B5EF4-FFF2-40B4-BE49-F238E27FC236}">
                <a16:creationId xmlns:a16="http://schemas.microsoft.com/office/drawing/2014/main" id="{DA7A2435-7E28-FB82-354D-63E3318272E6}"/>
              </a:ext>
            </a:extLst>
          </p:cNvPr>
          <p:cNvSpPr>
            <a:spLocks noGrp="1"/>
          </p:cNvSpPr>
          <p:nvPr>
            <p:ph type="sldNum" sz="quarter" idx="4"/>
          </p:nvPr>
        </p:nvSpPr>
        <p:spPr/>
        <p:txBody>
          <a:bodyPr/>
          <a:lstStyle/>
          <a:p>
            <a:fld id="{97DD1AB5-42BA-4E8A-BFEE-435884E16AAB}" type="slidenum">
              <a:rPr lang="en-US" smtClean="0"/>
              <a:pPr/>
              <a:t>28</a:t>
            </a:fld>
            <a:endParaRPr lang="en-US" dirty="0"/>
          </a:p>
        </p:txBody>
      </p:sp>
      <p:pic>
        <p:nvPicPr>
          <p:cNvPr id="1026" name="Picture 2">
            <a:extLst>
              <a:ext uri="{FF2B5EF4-FFF2-40B4-BE49-F238E27FC236}">
                <a16:creationId xmlns:a16="http://schemas.microsoft.com/office/drawing/2014/main" id="{531297D4-5399-80C2-0B62-FFB0DCEB6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243" y="670321"/>
            <a:ext cx="4481513" cy="44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5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Skip Lists</a:t>
            </a:r>
          </a:p>
        </p:txBody>
      </p:sp>
      <p:sp>
        <p:nvSpPr>
          <p:cNvPr id="4" name="Content Placeholder 3"/>
          <p:cNvSpPr>
            <a:spLocks noGrp="1"/>
          </p:cNvSpPr>
          <p:nvPr>
            <p:ph idx="1"/>
          </p:nvPr>
        </p:nvSpPr>
        <p:spPr/>
        <p:txBody>
          <a:bodyPr/>
          <a:lstStyle/>
          <a:p>
            <a:r>
              <a:rPr lang="en-US" b="1" dirty="0"/>
              <a:t>Advantages:</a:t>
            </a:r>
          </a:p>
          <a:p>
            <a:pPr lvl="1"/>
            <a:r>
              <a:rPr lang="en-US" dirty="0"/>
              <a:t>Uses less memory than a typical B+Tree if you do </a:t>
            </a:r>
            <a:r>
              <a:rPr lang="en-US" u="sng" dirty="0"/>
              <a:t>not</a:t>
            </a:r>
            <a:r>
              <a:rPr lang="en-US" dirty="0"/>
              <a:t> include reverse pointers.</a:t>
            </a:r>
          </a:p>
          <a:p>
            <a:pPr lvl="1"/>
            <a:r>
              <a:rPr lang="en-US" dirty="0"/>
              <a:t>Insertions and deletions do not require rebalancing.</a:t>
            </a:r>
          </a:p>
          <a:p>
            <a:endParaRPr lang="en-US" sz="1200" dirty="0"/>
          </a:p>
          <a:p>
            <a:r>
              <a:rPr lang="en-US" b="1" dirty="0"/>
              <a:t>Disadvantages:</a:t>
            </a:r>
          </a:p>
          <a:p>
            <a:pPr lvl="1"/>
            <a:r>
              <a:rPr lang="en-US" dirty="0"/>
              <a:t>Not disk/cache friendly because they do not optimize locality of references.</a:t>
            </a:r>
          </a:p>
          <a:p>
            <a:pPr lvl="1"/>
            <a:r>
              <a:rPr lang="en-US" dirty="0"/>
              <a:t>Reverse search is non-trivial.</a:t>
            </a:r>
          </a:p>
          <a:p>
            <a:endParaRPr lang="en-US" dirty="0"/>
          </a:p>
        </p:txBody>
      </p:sp>
      <p:sp>
        <p:nvSpPr>
          <p:cNvPr id="2" name="Slide Number Placeholder 1"/>
          <p:cNvSpPr>
            <a:spLocks noGrp="1"/>
          </p:cNvSpPr>
          <p:nvPr>
            <p:ph type="sldNum" sz="quarter" idx="4"/>
          </p:nvPr>
        </p:nvSpPr>
        <p:spPr/>
        <p:txBody>
          <a:bodyPr/>
          <a:lstStyle/>
          <a:p>
            <a:r>
              <a:rPr lang="en-US" dirty="0"/>
              <a:t>25</a:t>
            </a:r>
          </a:p>
        </p:txBody>
      </p:sp>
    </p:spTree>
    <p:extLst>
      <p:ext uri="{BB962C8B-B14F-4D97-AF65-F5344CB8AC3E}">
        <p14:creationId xmlns:p14="http://schemas.microsoft.com/office/powerpoint/2010/main" val="30129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A9011-8426-4C76-9A5D-D1F451F275C4}"/>
              </a:ext>
            </a:extLst>
          </p:cNvPr>
          <p:cNvSpPr>
            <a:spLocks noGrp="1"/>
          </p:cNvSpPr>
          <p:nvPr>
            <p:ph type="title"/>
          </p:nvPr>
        </p:nvSpPr>
        <p:spPr/>
        <p:txBody>
          <a:bodyPr/>
          <a:lstStyle/>
          <a:p>
            <a:r>
              <a:rPr lang="en-US" dirty="0"/>
              <a:t>Indexes vs. Filters</a:t>
            </a:r>
          </a:p>
        </p:txBody>
      </p:sp>
      <p:sp>
        <p:nvSpPr>
          <p:cNvPr id="4" name="Content Placeholder 3">
            <a:extLst>
              <a:ext uri="{FF2B5EF4-FFF2-40B4-BE49-F238E27FC236}">
                <a16:creationId xmlns:a16="http://schemas.microsoft.com/office/drawing/2014/main" id="{AE8B22B0-6A27-4D95-BE7B-7DE3F6AC1FD2}"/>
              </a:ext>
            </a:extLst>
          </p:cNvPr>
          <p:cNvSpPr>
            <a:spLocks noGrp="1"/>
          </p:cNvSpPr>
          <p:nvPr>
            <p:ph idx="1"/>
          </p:nvPr>
        </p:nvSpPr>
        <p:spPr/>
        <p:txBody>
          <a:bodyPr/>
          <a:lstStyle/>
          <a:p>
            <a:r>
              <a:rPr lang="en-US" dirty="0"/>
              <a:t>An </a:t>
            </a:r>
            <a:r>
              <a:rPr lang="en-US" b="1" u="sng" dirty="0"/>
              <a:t>index</a:t>
            </a:r>
            <a:r>
              <a:rPr lang="en-US" dirty="0"/>
              <a:t> data structure of a subset of a table's attributes that are organized and/or sorted to the location of specific tuples using those attributes.</a:t>
            </a:r>
          </a:p>
          <a:p>
            <a:pPr lvl="1"/>
            <a:r>
              <a:rPr lang="en-US" dirty="0"/>
              <a:t>Example: B+Tree</a:t>
            </a:r>
          </a:p>
          <a:p>
            <a:endParaRPr lang="en-US" dirty="0"/>
          </a:p>
          <a:p>
            <a:r>
              <a:rPr lang="en-US" dirty="0"/>
              <a:t>A </a:t>
            </a:r>
            <a:r>
              <a:rPr lang="en-US" b="1" u="sng" dirty="0"/>
              <a:t>filter</a:t>
            </a:r>
            <a:r>
              <a:rPr lang="en-US" dirty="0"/>
              <a:t> is a data structure that answers set membership queries; it tells you whether a key (likely) exists in a set but </a:t>
            </a:r>
            <a:r>
              <a:rPr lang="en-US" u="sng" dirty="0"/>
              <a:t>not</a:t>
            </a:r>
            <a:r>
              <a:rPr lang="en-US" dirty="0"/>
              <a:t> where it is located.</a:t>
            </a:r>
          </a:p>
          <a:p>
            <a:pPr lvl="1"/>
            <a:r>
              <a:rPr lang="en-US" dirty="0"/>
              <a:t>Example: Bloom Filter</a:t>
            </a:r>
          </a:p>
          <a:p>
            <a:endParaRPr lang="en-US" sz="1200" dirty="0"/>
          </a:p>
          <a:p>
            <a:endParaRPr lang="en-US" dirty="0"/>
          </a:p>
        </p:txBody>
      </p:sp>
      <p:sp>
        <p:nvSpPr>
          <p:cNvPr id="5" name="Slide Number Placeholder 3" descr=" 5">
            <a:extLst>
              <a:ext uri="{FF2B5EF4-FFF2-40B4-BE49-F238E27FC236}">
                <a16:creationId xmlns:a16="http://schemas.microsoft.com/office/drawing/2014/main" id="{76AA114E-57C1-F656-5726-0516F4027312}"/>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
        <p:nvSpPr>
          <p:cNvPr id="2" name="Highlight Box">
            <a:extLst>
              <a:ext uri="{FF2B5EF4-FFF2-40B4-BE49-F238E27FC236}">
                <a16:creationId xmlns:a16="http://schemas.microsoft.com/office/drawing/2014/main" id="{01BFB789-B779-874B-B304-19688DDF64E4}"/>
              </a:ext>
            </a:extLst>
          </p:cNvPr>
          <p:cNvSpPr/>
          <p:nvPr/>
        </p:nvSpPr>
        <p:spPr>
          <a:xfrm>
            <a:off x="1348740" y="2724150"/>
            <a:ext cx="6400800" cy="13716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7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041F-C220-6E1B-D4AB-6E09CE78BDEC}"/>
              </a:ext>
            </a:extLst>
          </p:cNvPr>
          <p:cNvSpPr>
            <a:spLocks noGrp="1"/>
          </p:cNvSpPr>
          <p:nvPr>
            <p:ph type="title"/>
          </p:nvPr>
        </p:nvSpPr>
        <p:spPr>
          <a:xfrm>
            <a:off x="-1" y="1523107"/>
            <a:ext cx="9144000" cy="2097286"/>
          </a:xfrm>
        </p:spPr>
        <p:txBody>
          <a:bodyPr/>
          <a:lstStyle/>
          <a:p>
            <a:r>
              <a:rPr lang="en-US" dirty="0"/>
              <a:t>We stopped here in class because I decided to focus more on the internals of Bloom filters and skip lists.  The rest of these slides will not be covered, but cover some good-to-know data structures for indexing</a:t>
            </a:r>
          </a:p>
        </p:txBody>
      </p:sp>
      <p:sp>
        <p:nvSpPr>
          <p:cNvPr id="4" name="Slide Number Placeholder 3">
            <a:extLst>
              <a:ext uri="{FF2B5EF4-FFF2-40B4-BE49-F238E27FC236}">
                <a16:creationId xmlns:a16="http://schemas.microsoft.com/office/drawing/2014/main" id="{95F5D25C-CBCF-41D8-3624-580588F686AA}"/>
              </a:ext>
            </a:extLst>
          </p:cNvPr>
          <p:cNvSpPr>
            <a:spLocks noGrp="1"/>
          </p:cNvSpPr>
          <p:nvPr>
            <p:ph type="sldNum" sz="quarter" idx="4"/>
          </p:nvPr>
        </p:nvSpPr>
        <p:spPr/>
        <p:txBody>
          <a:bodyPr/>
          <a:lstStyle/>
          <a:p>
            <a:fld id="{97DD1AB5-42BA-4E8A-BFEE-435884E16AAB}" type="slidenum">
              <a:rPr lang="en-US" smtClean="0"/>
              <a:pPr/>
              <a:t>30</a:t>
            </a:fld>
            <a:endParaRPr lang="en-US" dirty="0"/>
          </a:p>
        </p:txBody>
      </p:sp>
    </p:spTree>
    <p:extLst>
      <p:ext uri="{BB962C8B-B14F-4D97-AF65-F5344CB8AC3E}">
        <p14:creationId xmlns:p14="http://schemas.microsoft.com/office/powerpoint/2010/main" val="428819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B469F4-E0DA-49E5-96A8-3691865F2E4D}"/>
              </a:ext>
            </a:extLst>
          </p:cNvPr>
          <p:cNvSpPr>
            <a:spLocks noGrp="1"/>
          </p:cNvSpPr>
          <p:nvPr>
            <p:ph type="title"/>
          </p:nvPr>
        </p:nvSpPr>
        <p:spPr/>
        <p:txBody>
          <a:bodyPr/>
          <a:lstStyle/>
          <a:p>
            <a:r>
              <a:rPr lang="en-US" dirty="0"/>
              <a:t>Observation</a:t>
            </a:r>
          </a:p>
        </p:txBody>
      </p:sp>
      <p:sp>
        <p:nvSpPr>
          <p:cNvPr id="6" name="Content Placeholder 5">
            <a:extLst>
              <a:ext uri="{FF2B5EF4-FFF2-40B4-BE49-F238E27FC236}">
                <a16:creationId xmlns:a16="http://schemas.microsoft.com/office/drawing/2014/main" id="{C6DDB8F4-CE82-4B66-AB5B-DFE6CDB7050C}"/>
              </a:ext>
            </a:extLst>
          </p:cNvPr>
          <p:cNvSpPr>
            <a:spLocks noGrp="1"/>
          </p:cNvSpPr>
          <p:nvPr>
            <p:ph idx="1"/>
          </p:nvPr>
        </p:nvSpPr>
        <p:spPr/>
        <p:txBody>
          <a:bodyPr/>
          <a:lstStyle/>
          <a:p>
            <a:r>
              <a:rPr lang="en-US" dirty="0"/>
              <a:t>Both </a:t>
            </a:r>
            <a:r>
              <a:rPr lang="en-US" dirty="0" err="1"/>
              <a:t>B+Trees</a:t>
            </a:r>
            <a:r>
              <a:rPr lang="en-US" dirty="0"/>
              <a:t> and Skip Lists have the same weakness:  Lookup(x) == full traversal</a:t>
            </a:r>
          </a:p>
          <a:p>
            <a:endParaRPr lang="en-US" dirty="0"/>
          </a:p>
          <a:p>
            <a:r>
              <a:rPr lang="en-US" dirty="0"/>
              <a:t>Lookup for keys that don't exist are slow</a:t>
            </a:r>
          </a:p>
          <a:p>
            <a:pPr marL="342900" indent="-342900">
              <a:buFont typeface="Arial" panose="020B0604020202020204" pitchFamily="34" charset="0"/>
              <a:buChar char="•"/>
            </a:pPr>
            <a:r>
              <a:rPr lang="en-US" dirty="0"/>
              <a:t>"Negative caching", insert tombstone for objects that don't exist</a:t>
            </a:r>
          </a:p>
          <a:p>
            <a:pPr marL="342900" indent="-342900">
              <a:buFont typeface="Arial" panose="020B0604020202020204" pitchFamily="34" charset="0"/>
              <a:buChar char="•"/>
            </a:pPr>
            <a:endParaRPr lang="en-US" dirty="0"/>
          </a:p>
          <a:p>
            <a:r>
              <a:rPr lang="en-US" b="1" dirty="0"/>
              <a:t>Want:</a:t>
            </a:r>
            <a:r>
              <a:rPr lang="en-US" dirty="0"/>
              <a:t> Best of both worlds.  An index data structure with filter-like properties</a:t>
            </a:r>
            <a:endParaRPr lang="en-US" b="1" dirty="0"/>
          </a:p>
          <a:p>
            <a:endParaRPr lang="en-US" dirty="0"/>
          </a:p>
        </p:txBody>
      </p:sp>
      <p:sp>
        <p:nvSpPr>
          <p:cNvPr id="4" name="Slide Number Placeholder 3">
            <a:extLst>
              <a:ext uri="{FF2B5EF4-FFF2-40B4-BE49-F238E27FC236}">
                <a16:creationId xmlns:a16="http://schemas.microsoft.com/office/drawing/2014/main" id="{88F0EBC3-9AFC-447A-91D5-555FFE1F0D8C}"/>
              </a:ext>
            </a:extLst>
          </p:cNvPr>
          <p:cNvSpPr>
            <a:spLocks noGrp="1"/>
          </p:cNvSpPr>
          <p:nvPr>
            <p:ph type="sldNum" sz="quarter" idx="4"/>
          </p:nvPr>
        </p:nvSpPr>
        <p:spPr/>
        <p:txBody>
          <a:bodyPr/>
          <a:lstStyle/>
          <a:p>
            <a:fld id="{97DD1AB5-42BA-4E8A-BFEE-435884E16AAB}" type="slidenum">
              <a:rPr lang="en-US" smtClean="0"/>
              <a:t>31</a:t>
            </a:fld>
            <a:endParaRPr lang="en-US" dirty="0"/>
          </a:p>
        </p:txBody>
      </p:sp>
    </p:spTree>
    <p:extLst>
      <p:ext uri="{BB962C8B-B14F-4D97-AF65-F5344CB8AC3E}">
        <p14:creationId xmlns:p14="http://schemas.microsoft.com/office/powerpoint/2010/main" val="20175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Trie</a:t>
            </a:r>
            <a:r>
              <a:rPr lang="en-US" dirty="0"/>
              <a:t> Index</a:t>
            </a:r>
          </a:p>
        </p:txBody>
      </p:sp>
      <p:sp>
        <p:nvSpPr>
          <p:cNvPr id="6" name="Content Placeholder 5">
            <a:extLst>
              <a:ext uri="{FF2B5EF4-FFF2-40B4-BE49-F238E27FC236}">
                <a16:creationId xmlns:a16="http://schemas.microsoft.com/office/drawing/2014/main" id="{34634EF0-7BD4-4F04-AFEF-34A33F5614D2}"/>
              </a:ext>
            </a:extLst>
          </p:cNvPr>
          <p:cNvSpPr>
            <a:spLocks noGrp="1"/>
          </p:cNvSpPr>
          <p:nvPr>
            <p:ph idx="1"/>
          </p:nvPr>
        </p:nvSpPr>
        <p:spPr/>
        <p:txBody>
          <a:bodyPr/>
          <a:lstStyle/>
          <a:p>
            <a:r>
              <a:rPr lang="en-US" dirty="0"/>
              <a:t>Use a digital representation of keys to examine prefixes one-by-one.</a:t>
            </a:r>
          </a:p>
          <a:p>
            <a:pPr lvl="1"/>
            <a:r>
              <a:rPr lang="en-US" dirty="0"/>
              <a:t>aka </a:t>
            </a:r>
            <a:r>
              <a:rPr lang="en-US" b="1" i="1" dirty="0"/>
              <a:t>Digital Search Tree</a:t>
            </a:r>
            <a:r>
              <a:rPr lang="en-US" dirty="0"/>
              <a:t>, </a:t>
            </a:r>
            <a:r>
              <a:rPr lang="en-US" b="1" i="1" dirty="0"/>
              <a:t>Prefix Tree</a:t>
            </a:r>
            <a:r>
              <a:rPr lang="en-US" dirty="0"/>
              <a:t>.</a:t>
            </a:r>
          </a:p>
          <a:p>
            <a:r>
              <a:rPr lang="en-US" dirty="0"/>
              <a:t>Shape depends on keys and lengths.</a:t>
            </a:r>
          </a:p>
          <a:p>
            <a:pPr lvl="1"/>
            <a:r>
              <a:rPr lang="en-US" dirty="0"/>
              <a:t>Does </a:t>
            </a:r>
            <a:r>
              <a:rPr lang="en-US" u="sng" dirty="0"/>
              <a:t>not</a:t>
            </a:r>
            <a:r>
              <a:rPr lang="en-US" dirty="0"/>
              <a:t> depend on existing keys or insertion order.</a:t>
            </a:r>
          </a:p>
          <a:p>
            <a:pPr lvl="1"/>
            <a:r>
              <a:rPr lang="en-US" dirty="0"/>
              <a:t>Does </a:t>
            </a:r>
            <a:r>
              <a:rPr lang="en-US" u="sng" dirty="0"/>
              <a:t>not</a:t>
            </a:r>
            <a:r>
              <a:rPr lang="en-US" dirty="0"/>
              <a:t> require rebalancing operations.</a:t>
            </a:r>
          </a:p>
          <a:p>
            <a:r>
              <a:rPr lang="en-US" dirty="0"/>
              <a:t>All operations have </a:t>
            </a:r>
            <a:r>
              <a:rPr lang="en-US" b="1" dirty="0">
                <a:solidFill>
                  <a:schemeClr val="accent1"/>
                </a:solidFill>
              </a:rPr>
              <a:t>O(k)</a:t>
            </a:r>
            <a:r>
              <a:rPr lang="en-US" dirty="0"/>
              <a:t> complexity where </a:t>
            </a:r>
            <a:r>
              <a:rPr lang="en-US" b="1" dirty="0">
                <a:solidFill>
                  <a:schemeClr val="accent1"/>
                </a:solidFill>
              </a:rPr>
              <a:t>k</a:t>
            </a:r>
            <a:r>
              <a:rPr lang="en-US" dirty="0"/>
              <a:t> is the length of the key.</a:t>
            </a:r>
          </a:p>
          <a:p>
            <a:pPr lvl="1"/>
            <a:r>
              <a:rPr lang="en-US" dirty="0"/>
              <a:t>Path to a leaf node represents a key.</a:t>
            </a:r>
          </a:p>
          <a:p>
            <a:pPr lvl="1"/>
            <a:r>
              <a:rPr lang="en-US" dirty="0"/>
              <a:t>Keys are stored implicitly and can be reconstructed from paths.</a:t>
            </a:r>
          </a:p>
          <a:p>
            <a:endParaRPr lang="en-US" dirty="0"/>
          </a:p>
        </p:txBody>
      </p:sp>
      <p:sp>
        <p:nvSpPr>
          <p:cNvPr id="3" name="Slide Number Placeholder 2"/>
          <p:cNvSpPr>
            <a:spLocks noGrp="1"/>
          </p:cNvSpPr>
          <p:nvPr>
            <p:ph type="sldNum" sz="quarter" idx="4"/>
          </p:nvPr>
        </p:nvSpPr>
        <p:spPr/>
        <p:txBody>
          <a:bodyPr/>
          <a:lstStyle/>
          <a:p>
            <a:fld id="{97DD1AB5-42BA-4E8A-BFEE-435884E16AAB}" type="slidenum">
              <a:rPr lang="en-US" smtClean="0"/>
              <a:pPr/>
              <a:t>32</a:t>
            </a:fld>
            <a:endParaRPr lang="en-US" dirty="0"/>
          </a:p>
        </p:txBody>
      </p:sp>
      <p:sp>
        <p:nvSpPr>
          <p:cNvPr id="100" name="Content Placeholder 28"/>
          <p:cNvSpPr txBox="1">
            <a:spLocks/>
          </p:cNvSpPr>
          <p:nvPr/>
        </p:nvSpPr>
        <p:spPr>
          <a:xfrm>
            <a:off x="5334000" y="1006799"/>
            <a:ext cx="3352800" cy="457200"/>
          </a:xfrm>
          <a:prstGeom prst="rect">
            <a:avLst/>
          </a:prstGeom>
        </p:spPr>
        <p:txBody>
          <a:bodyPr lIns="0" rIns="0"/>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latin typeface="Crimson Text" pitchFamily="2" charset="0"/>
              </a:rPr>
              <a:t>Keys:  </a:t>
            </a:r>
            <a:r>
              <a:rPr lang="en-US" dirty="0">
                <a:latin typeface="Inconsolata" panose="00000509000000000000" pitchFamily="49" charset="0"/>
                <a:cs typeface="Consolas" pitchFamily="49" charset="0"/>
              </a:rPr>
              <a:t>HELLO</a:t>
            </a:r>
            <a:r>
              <a:rPr lang="en-US" b="1" dirty="0">
                <a:latin typeface="Inconsolata" panose="00000509000000000000" pitchFamily="49" charset="0"/>
                <a:cs typeface="Consolas" pitchFamily="49" charset="0"/>
              </a:rPr>
              <a:t>,</a:t>
            </a:r>
            <a:r>
              <a:rPr lang="en-US" b="1" spc="-300" dirty="0">
                <a:latin typeface="Inconsolata" panose="00000509000000000000" pitchFamily="49" charset="0"/>
                <a:cs typeface="Consolas" pitchFamily="49" charset="0"/>
              </a:rPr>
              <a:t> </a:t>
            </a:r>
            <a:r>
              <a:rPr lang="en-US" dirty="0">
                <a:latin typeface="Inconsolata" panose="00000509000000000000" pitchFamily="49" charset="0"/>
                <a:cs typeface="Consolas" pitchFamily="49" charset="0"/>
              </a:rPr>
              <a:t>HAT</a:t>
            </a:r>
            <a:r>
              <a:rPr lang="en-US" b="1" dirty="0">
                <a:latin typeface="Inconsolata" panose="00000509000000000000" pitchFamily="49" charset="0"/>
                <a:cs typeface="Consolas" pitchFamily="49" charset="0"/>
              </a:rPr>
              <a:t>,</a:t>
            </a:r>
            <a:r>
              <a:rPr lang="en-US" b="1" spc="-300" dirty="0">
                <a:latin typeface="Inconsolata" panose="00000509000000000000" pitchFamily="49" charset="0"/>
                <a:cs typeface="Consolas" pitchFamily="49" charset="0"/>
              </a:rPr>
              <a:t> </a:t>
            </a:r>
            <a:r>
              <a:rPr lang="en-US" dirty="0">
                <a:latin typeface="Inconsolata" panose="00000509000000000000" pitchFamily="49" charset="0"/>
                <a:cs typeface="Consolas" pitchFamily="49" charset="0"/>
              </a:rPr>
              <a:t>HAVE</a:t>
            </a:r>
          </a:p>
        </p:txBody>
      </p:sp>
      <p:sp>
        <p:nvSpPr>
          <p:cNvPr id="197" name="Text Box 4"/>
          <p:cNvSpPr txBox="1">
            <a:spLocks noChangeArrowheads="1"/>
          </p:cNvSpPr>
          <p:nvPr/>
        </p:nvSpPr>
        <p:spPr bwMode="auto">
          <a:xfrm>
            <a:off x="5334000" y="1424340"/>
            <a:ext cx="3200400" cy="338328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cxnSp>
        <p:nvCxnSpPr>
          <p:cNvPr id="4" name="AutoShape 14"/>
          <p:cNvCxnSpPr>
            <a:cxnSpLocks noChangeShapeType="1"/>
            <a:stCxn id="74" idx="2"/>
            <a:endCxn id="119" idx="0"/>
          </p:cNvCxnSpPr>
          <p:nvPr/>
        </p:nvCxnSpPr>
        <p:spPr bwMode="auto">
          <a:xfrm rot="16200000" flipH="1">
            <a:off x="7285523" y="2353177"/>
            <a:ext cx="188895" cy="38862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16" name="AutoShape 14"/>
          <p:cNvCxnSpPr>
            <a:cxnSpLocks noChangeShapeType="1"/>
            <a:stCxn id="174" idx="2"/>
            <a:endCxn id="170" idx="0"/>
          </p:cNvCxnSpPr>
          <p:nvPr/>
        </p:nvCxnSpPr>
        <p:spPr bwMode="auto">
          <a:xfrm rot="5400000">
            <a:off x="6904544" y="1806164"/>
            <a:ext cx="198120" cy="364112"/>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24" name="AutoShape 14"/>
          <p:cNvCxnSpPr>
            <a:cxnSpLocks noChangeShapeType="1"/>
            <a:stCxn id="119" idx="2"/>
            <a:endCxn id="120" idx="0"/>
          </p:cNvCxnSpPr>
          <p:nvPr/>
        </p:nvCxnSpPr>
        <p:spPr bwMode="auto">
          <a:xfrm>
            <a:off x="7574280" y="3007695"/>
            <a:ext cx="0" cy="207345"/>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29" name="AutoShape 14"/>
          <p:cNvCxnSpPr>
            <a:cxnSpLocks noChangeShapeType="1"/>
            <a:stCxn id="120" idx="2"/>
            <a:endCxn id="121" idx="0"/>
          </p:cNvCxnSpPr>
          <p:nvPr/>
        </p:nvCxnSpPr>
        <p:spPr bwMode="auto">
          <a:xfrm>
            <a:off x="7574280" y="3580800"/>
            <a:ext cx="0" cy="19812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36" name="AutoShape 14"/>
          <p:cNvCxnSpPr>
            <a:cxnSpLocks noChangeShapeType="1"/>
            <a:stCxn id="121" idx="2"/>
            <a:endCxn id="135" idx="0"/>
          </p:cNvCxnSpPr>
          <p:nvPr/>
        </p:nvCxnSpPr>
        <p:spPr bwMode="auto">
          <a:xfrm>
            <a:off x="7574280" y="4144680"/>
            <a:ext cx="0" cy="19812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5" name="AutoShape 14"/>
          <p:cNvCxnSpPr>
            <a:cxnSpLocks noChangeShapeType="1"/>
            <a:stCxn id="170" idx="2"/>
            <a:endCxn id="75" idx="0"/>
          </p:cNvCxnSpPr>
          <p:nvPr/>
        </p:nvCxnSpPr>
        <p:spPr bwMode="auto">
          <a:xfrm rot="5400000">
            <a:off x="6443534" y="2273146"/>
            <a:ext cx="198120" cy="55790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46" name="AutoShape 14"/>
          <p:cNvCxnSpPr>
            <a:cxnSpLocks noChangeShapeType="1"/>
            <a:stCxn id="75" idx="2"/>
            <a:endCxn id="145" idx="0"/>
          </p:cNvCxnSpPr>
          <p:nvPr/>
        </p:nvCxnSpPr>
        <p:spPr bwMode="auto">
          <a:xfrm rot="5400000">
            <a:off x="6012180" y="2963580"/>
            <a:ext cx="198120" cy="30480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07" name="AutoShape 14"/>
          <p:cNvCxnSpPr>
            <a:cxnSpLocks noChangeShapeType="1"/>
            <a:stCxn id="142" idx="2"/>
            <a:endCxn id="150" idx="0"/>
          </p:cNvCxnSpPr>
          <p:nvPr/>
        </p:nvCxnSpPr>
        <p:spPr bwMode="auto">
          <a:xfrm>
            <a:off x="6633312" y="3016920"/>
            <a:ext cx="0" cy="19812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54" name="AutoShape 14"/>
          <p:cNvCxnSpPr>
            <a:cxnSpLocks noChangeShapeType="1"/>
            <a:stCxn id="150" idx="2"/>
            <a:endCxn id="152" idx="0"/>
          </p:cNvCxnSpPr>
          <p:nvPr/>
        </p:nvCxnSpPr>
        <p:spPr bwMode="auto">
          <a:xfrm>
            <a:off x="6633312" y="3580800"/>
            <a:ext cx="0" cy="19812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119" name="Rectangle 118"/>
          <p:cNvSpPr/>
          <p:nvPr/>
        </p:nvSpPr>
        <p:spPr bwMode="auto">
          <a:xfrm>
            <a:off x="7391400" y="2641935"/>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L</a:t>
            </a:r>
          </a:p>
        </p:txBody>
      </p:sp>
      <p:sp>
        <p:nvSpPr>
          <p:cNvPr id="120" name="Rectangle 119"/>
          <p:cNvSpPr/>
          <p:nvPr/>
        </p:nvSpPr>
        <p:spPr bwMode="auto">
          <a:xfrm>
            <a:off x="7391400" y="321504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L</a:t>
            </a:r>
          </a:p>
        </p:txBody>
      </p:sp>
      <p:sp>
        <p:nvSpPr>
          <p:cNvPr id="121" name="Rectangle 120"/>
          <p:cNvSpPr/>
          <p:nvPr/>
        </p:nvSpPr>
        <p:spPr bwMode="auto">
          <a:xfrm>
            <a:off x="7391400" y="377892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O</a:t>
            </a:r>
          </a:p>
        </p:txBody>
      </p:sp>
      <p:sp>
        <p:nvSpPr>
          <p:cNvPr id="135" name="Rectangle 134"/>
          <p:cNvSpPr/>
          <p:nvPr/>
        </p:nvSpPr>
        <p:spPr bwMode="auto">
          <a:xfrm>
            <a:off x="7391400" y="434280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chemeClr val="accent1"/>
                </a:solidFill>
                <a:latin typeface="Inconsolata" panose="00000509000000000000" pitchFamily="49" charset="0"/>
                <a:ea typeface="Open Sans" pitchFamily="34" charset="0"/>
                <a:cs typeface="Consolas" pitchFamily="49" charset="0"/>
              </a:rPr>
              <a:t>¤</a:t>
            </a:r>
          </a:p>
        </p:txBody>
      </p:sp>
      <p:sp>
        <p:nvSpPr>
          <p:cNvPr id="145" name="Rectangle 144"/>
          <p:cNvSpPr/>
          <p:nvPr/>
        </p:nvSpPr>
        <p:spPr bwMode="auto">
          <a:xfrm>
            <a:off x="5775960" y="321504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chemeClr val="accent1"/>
                </a:solidFill>
                <a:latin typeface="Inconsolata" panose="00000509000000000000" pitchFamily="49" charset="0"/>
                <a:ea typeface="Open Sans" pitchFamily="34" charset="0"/>
                <a:cs typeface="Consolas" pitchFamily="49" charset="0"/>
              </a:rPr>
              <a:t>¤</a:t>
            </a:r>
          </a:p>
        </p:txBody>
      </p:sp>
      <p:sp>
        <p:nvSpPr>
          <p:cNvPr id="150" name="Rectangle 149"/>
          <p:cNvSpPr/>
          <p:nvPr/>
        </p:nvSpPr>
        <p:spPr bwMode="auto">
          <a:xfrm>
            <a:off x="6450432" y="321504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E</a:t>
            </a:r>
          </a:p>
        </p:txBody>
      </p:sp>
      <p:sp>
        <p:nvSpPr>
          <p:cNvPr id="152" name="Rectangle 151"/>
          <p:cNvSpPr/>
          <p:nvPr/>
        </p:nvSpPr>
        <p:spPr bwMode="auto">
          <a:xfrm>
            <a:off x="6450432" y="377892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chemeClr val="accent1"/>
                </a:solidFill>
                <a:latin typeface="Inconsolata" panose="00000509000000000000" pitchFamily="49" charset="0"/>
                <a:ea typeface="Open Sans" pitchFamily="34" charset="0"/>
                <a:cs typeface="Consolas" pitchFamily="49" charset="0"/>
              </a:rPr>
              <a:t>¤</a:t>
            </a:r>
          </a:p>
        </p:txBody>
      </p:sp>
      <p:sp>
        <p:nvSpPr>
          <p:cNvPr id="174" name="Rectangle 173"/>
          <p:cNvSpPr/>
          <p:nvPr/>
        </p:nvSpPr>
        <p:spPr bwMode="auto">
          <a:xfrm>
            <a:off x="7002780" y="152340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H</a:t>
            </a:r>
          </a:p>
        </p:txBody>
      </p:sp>
      <p:grpSp>
        <p:nvGrpSpPr>
          <p:cNvPr id="13" name="Group 12">
            <a:extLst>
              <a:ext uri="{FF2B5EF4-FFF2-40B4-BE49-F238E27FC236}">
                <a16:creationId xmlns:a16="http://schemas.microsoft.com/office/drawing/2014/main" id="{F7B0E64D-CF26-42F0-8464-5D5368D161D3}"/>
              </a:ext>
            </a:extLst>
          </p:cNvPr>
          <p:cNvGrpSpPr/>
          <p:nvPr/>
        </p:nvGrpSpPr>
        <p:grpSpPr>
          <a:xfrm>
            <a:off x="6638668" y="2087280"/>
            <a:ext cx="729872" cy="365760"/>
            <a:chOff x="1952368" y="2068830"/>
            <a:chExt cx="729872" cy="365760"/>
          </a:xfrm>
        </p:grpSpPr>
        <p:sp>
          <p:nvSpPr>
            <p:cNvPr id="170" name="Rectangle 169"/>
            <p:cNvSpPr/>
            <p:nvPr/>
          </p:nvSpPr>
          <p:spPr bwMode="auto">
            <a:xfrm>
              <a:off x="1952368" y="206883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A</a:t>
              </a:r>
            </a:p>
          </p:txBody>
        </p:sp>
        <p:sp>
          <p:nvSpPr>
            <p:cNvPr id="74" name="Rectangle 73">
              <a:extLst>
                <a:ext uri="{FF2B5EF4-FFF2-40B4-BE49-F238E27FC236}">
                  <a16:creationId xmlns:a16="http://schemas.microsoft.com/office/drawing/2014/main" id="{73EC1AF9-4991-4885-AB4B-C175589FB8D9}"/>
                </a:ext>
              </a:extLst>
            </p:cNvPr>
            <p:cNvSpPr/>
            <p:nvPr/>
          </p:nvSpPr>
          <p:spPr bwMode="auto">
            <a:xfrm>
              <a:off x="2316480" y="206883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E</a:t>
              </a:r>
            </a:p>
          </p:txBody>
        </p:sp>
      </p:grpSp>
      <p:grpSp>
        <p:nvGrpSpPr>
          <p:cNvPr id="9" name="Group 8">
            <a:extLst>
              <a:ext uri="{FF2B5EF4-FFF2-40B4-BE49-F238E27FC236}">
                <a16:creationId xmlns:a16="http://schemas.microsoft.com/office/drawing/2014/main" id="{2CDCB315-4A72-4E88-B6CE-537A8AF6B414}"/>
              </a:ext>
            </a:extLst>
          </p:cNvPr>
          <p:cNvGrpSpPr/>
          <p:nvPr/>
        </p:nvGrpSpPr>
        <p:grpSpPr>
          <a:xfrm>
            <a:off x="6080760" y="2651160"/>
            <a:ext cx="735432" cy="365760"/>
            <a:chOff x="2740112" y="2719922"/>
            <a:chExt cx="735432" cy="365760"/>
          </a:xfrm>
        </p:grpSpPr>
        <p:sp>
          <p:nvSpPr>
            <p:cNvPr id="142" name="Rectangle 141"/>
            <p:cNvSpPr/>
            <p:nvPr/>
          </p:nvSpPr>
          <p:spPr bwMode="auto">
            <a:xfrm>
              <a:off x="3109784" y="271992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V</a:t>
              </a:r>
            </a:p>
          </p:txBody>
        </p:sp>
        <p:sp>
          <p:nvSpPr>
            <p:cNvPr id="75" name="Rectangle 74">
              <a:extLst>
                <a:ext uri="{FF2B5EF4-FFF2-40B4-BE49-F238E27FC236}">
                  <a16:creationId xmlns:a16="http://schemas.microsoft.com/office/drawing/2014/main" id="{F2F0DBA3-7E8D-451E-99F2-2B3038F33113}"/>
                </a:ext>
              </a:extLst>
            </p:cNvPr>
            <p:cNvSpPr/>
            <p:nvPr/>
          </p:nvSpPr>
          <p:spPr bwMode="auto">
            <a:xfrm>
              <a:off x="2740112" y="271992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Inconsolata" panose="00000509000000000000" pitchFamily="49" charset="0"/>
                  <a:ea typeface="Open Sans" pitchFamily="34" charset="0"/>
                  <a:cs typeface="Consolas" pitchFamily="49" charset="0"/>
                </a:rPr>
                <a:t>T</a:t>
              </a:r>
            </a:p>
          </p:txBody>
        </p:sp>
      </p:grpSp>
      <p:sp>
        <p:nvSpPr>
          <p:cNvPr id="60" name="Highlight Box"/>
          <p:cNvSpPr/>
          <p:nvPr/>
        </p:nvSpPr>
        <p:spPr>
          <a:xfrm>
            <a:off x="6115710" y="1066239"/>
            <a:ext cx="914400" cy="32001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ighlight Box"/>
          <p:cNvSpPr/>
          <p:nvPr/>
        </p:nvSpPr>
        <p:spPr>
          <a:xfrm>
            <a:off x="7002780" y="1523400"/>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ighlight Box"/>
          <p:cNvSpPr/>
          <p:nvPr/>
        </p:nvSpPr>
        <p:spPr>
          <a:xfrm>
            <a:off x="7002780" y="2087280"/>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ighlight Box"/>
          <p:cNvSpPr/>
          <p:nvPr/>
        </p:nvSpPr>
        <p:spPr>
          <a:xfrm>
            <a:off x="7391400" y="2641935"/>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ighlight Box"/>
          <p:cNvSpPr/>
          <p:nvPr/>
        </p:nvSpPr>
        <p:spPr>
          <a:xfrm>
            <a:off x="7391400" y="3215040"/>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ighlight Box"/>
          <p:cNvSpPr/>
          <p:nvPr/>
        </p:nvSpPr>
        <p:spPr>
          <a:xfrm>
            <a:off x="7391400" y="3778920"/>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5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25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25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250"/>
                                        <p:tgtEl>
                                          <p:spTgt spid="63"/>
                                        </p:tgtEl>
                                      </p:cBhvr>
                                    </p:animEffect>
                                  </p:childTnLst>
                                </p:cTn>
                              </p:par>
                            </p:childTnLst>
                          </p:cTn>
                        </p:par>
                        <p:par>
                          <p:cTn id="23" fill="hold">
                            <p:stCondLst>
                              <p:cond delay="250"/>
                            </p:stCondLst>
                            <p:childTnLst>
                              <p:par>
                                <p:cTn id="24" presetID="10"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250"/>
                                        <p:tgtEl>
                                          <p:spTgt spid="6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11782-97CB-4153-96FB-5526FD376910}"/>
              </a:ext>
            </a:extLst>
          </p:cNvPr>
          <p:cNvSpPr>
            <a:spLocks noGrp="1"/>
          </p:cNvSpPr>
          <p:nvPr>
            <p:ph type="title"/>
          </p:nvPr>
        </p:nvSpPr>
        <p:spPr/>
        <p:txBody>
          <a:bodyPr/>
          <a:lstStyle/>
          <a:p>
            <a:r>
              <a:rPr lang="en-US" dirty="0" err="1"/>
              <a:t>Trie</a:t>
            </a:r>
            <a:r>
              <a:rPr lang="en-US" dirty="0"/>
              <a:t> Key Span</a:t>
            </a:r>
          </a:p>
        </p:txBody>
      </p:sp>
      <p:sp>
        <p:nvSpPr>
          <p:cNvPr id="6" name="Content Placeholder 5">
            <a:extLst>
              <a:ext uri="{FF2B5EF4-FFF2-40B4-BE49-F238E27FC236}">
                <a16:creationId xmlns:a16="http://schemas.microsoft.com/office/drawing/2014/main" id="{311A5237-0483-40F9-8B48-C965ECA3D5ED}"/>
              </a:ext>
            </a:extLst>
          </p:cNvPr>
          <p:cNvSpPr>
            <a:spLocks noGrp="1"/>
          </p:cNvSpPr>
          <p:nvPr>
            <p:ph idx="1"/>
          </p:nvPr>
        </p:nvSpPr>
        <p:spPr/>
        <p:txBody>
          <a:bodyPr/>
          <a:lstStyle/>
          <a:p>
            <a:r>
              <a:rPr lang="en-US" dirty="0"/>
              <a:t>The </a:t>
            </a:r>
            <a:r>
              <a:rPr lang="en-US" b="1" u="sng" dirty="0"/>
              <a:t>span</a:t>
            </a:r>
            <a:r>
              <a:rPr lang="en-US" dirty="0"/>
              <a:t> of a </a:t>
            </a:r>
            <a:r>
              <a:rPr lang="en-US" dirty="0" err="1"/>
              <a:t>trie</a:t>
            </a:r>
            <a:r>
              <a:rPr lang="en-US" dirty="0"/>
              <a:t> level is the number of bits that each partial key / digit represents.</a:t>
            </a:r>
          </a:p>
          <a:p>
            <a:pPr lvl="1"/>
            <a:r>
              <a:rPr lang="en-US" dirty="0"/>
              <a:t>If the digit exists in the corpus, then store a pointer to the next level in the </a:t>
            </a:r>
            <a:r>
              <a:rPr lang="en-US" dirty="0" err="1"/>
              <a:t>trie</a:t>
            </a:r>
            <a:r>
              <a:rPr lang="en-US" dirty="0"/>
              <a:t> branch. Otherwise, store null.</a:t>
            </a:r>
          </a:p>
          <a:p>
            <a:endParaRPr lang="en-US" sz="1200" dirty="0"/>
          </a:p>
          <a:p>
            <a:r>
              <a:rPr lang="en-US" dirty="0"/>
              <a:t>This determines the </a:t>
            </a:r>
            <a:r>
              <a:rPr lang="en-US" b="1" u="sng" dirty="0"/>
              <a:t>fan-out</a:t>
            </a:r>
            <a:r>
              <a:rPr lang="en-US" dirty="0"/>
              <a:t> of each node and the physical </a:t>
            </a:r>
            <a:r>
              <a:rPr lang="en-US" b="1" u="sng" dirty="0"/>
              <a:t>height</a:t>
            </a:r>
            <a:r>
              <a:rPr lang="en-US" dirty="0"/>
              <a:t> of the tree.</a:t>
            </a:r>
          </a:p>
          <a:p>
            <a:pPr lvl="1"/>
            <a:r>
              <a:rPr lang="en-US" b="1" i="1" dirty="0"/>
              <a:t>n</a:t>
            </a:r>
            <a:r>
              <a:rPr lang="en-US" dirty="0"/>
              <a:t>-way </a:t>
            </a:r>
            <a:r>
              <a:rPr lang="en-US" dirty="0" err="1"/>
              <a:t>Trie</a:t>
            </a:r>
            <a:r>
              <a:rPr lang="en-US" dirty="0"/>
              <a:t> = Fan-Out of </a:t>
            </a:r>
            <a:r>
              <a:rPr lang="en-US" b="1" i="1" dirty="0"/>
              <a:t>n</a:t>
            </a:r>
            <a:endParaRPr lang="en-US" dirty="0"/>
          </a:p>
        </p:txBody>
      </p:sp>
      <p:sp>
        <p:nvSpPr>
          <p:cNvPr id="4" name="Slide Number Placeholder 3">
            <a:extLst>
              <a:ext uri="{FF2B5EF4-FFF2-40B4-BE49-F238E27FC236}">
                <a16:creationId xmlns:a16="http://schemas.microsoft.com/office/drawing/2014/main" id="{962F5B76-C94C-4FE7-AED5-09B0E3D44A60}"/>
              </a:ext>
            </a:extLst>
          </p:cNvPr>
          <p:cNvSpPr>
            <a:spLocks noGrp="1"/>
          </p:cNvSpPr>
          <p:nvPr>
            <p:ph type="sldNum" sz="quarter" idx="4"/>
          </p:nvPr>
        </p:nvSpPr>
        <p:spPr/>
        <p:txBody>
          <a:bodyPr/>
          <a:lstStyle/>
          <a:p>
            <a:fld id="{97DD1AB5-42BA-4E8A-BFEE-435884E16AAB}" type="slidenum">
              <a:rPr lang="en-US" smtClean="0"/>
              <a:t>33</a:t>
            </a:fld>
            <a:endParaRPr lang="en-US" dirty="0"/>
          </a:p>
        </p:txBody>
      </p:sp>
      <p:grpSp>
        <p:nvGrpSpPr>
          <p:cNvPr id="275" name="Tuple Marks" hidden="1">
            <a:extLst>
              <a:ext uri="{FF2B5EF4-FFF2-40B4-BE49-F238E27FC236}">
                <a16:creationId xmlns:a16="http://schemas.microsoft.com/office/drawing/2014/main" id="{6D1DE782-77CB-42F0-A59F-D2484B83144C}"/>
              </a:ext>
            </a:extLst>
          </p:cNvPr>
          <p:cNvGrpSpPr/>
          <p:nvPr/>
        </p:nvGrpSpPr>
        <p:grpSpPr>
          <a:xfrm>
            <a:off x="746759" y="4431030"/>
            <a:ext cx="2892376" cy="45720"/>
            <a:chOff x="746759" y="4431030"/>
            <a:chExt cx="2892376" cy="45720"/>
          </a:xfrm>
        </p:grpSpPr>
        <p:sp>
          <p:nvSpPr>
            <p:cNvPr id="272" name="mark">
              <a:extLst>
                <a:ext uri="{FF2B5EF4-FFF2-40B4-BE49-F238E27FC236}">
                  <a16:creationId xmlns:a16="http://schemas.microsoft.com/office/drawing/2014/main" id="{3505B3E3-258F-4E44-8F23-A1AE51C17A17}"/>
                </a:ext>
              </a:extLst>
            </p:cNvPr>
            <p:cNvSpPr/>
            <p:nvPr/>
          </p:nvSpPr>
          <p:spPr>
            <a:xfrm>
              <a:off x="2445388"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3" name="mark">
              <a:extLst>
                <a:ext uri="{FF2B5EF4-FFF2-40B4-BE49-F238E27FC236}">
                  <a16:creationId xmlns:a16="http://schemas.microsoft.com/office/drawing/2014/main" id="{E554D81B-9ECE-4B71-AA53-3FD754812351}"/>
                </a:ext>
              </a:extLst>
            </p:cNvPr>
            <p:cNvSpPr/>
            <p:nvPr/>
          </p:nvSpPr>
          <p:spPr>
            <a:xfrm>
              <a:off x="3593415"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4" name="mark">
              <a:extLst>
                <a:ext uri="{FF2B5EF4-FFF2-40B4-BE49-F238E27FC236}">
                  <a16:creationId xmlns:a16="http://schemas.microsoft.com/office/drawing/2014/main" id="{3C1A225E-928F-4810-9E93-96EBB9029A26}"/>
                </a:ext>
              </a:extLst>
            </p:cNvPr>
            <p:cNvSpPr/>
            <p:nvPr/>
          </p:nvSpPr>
          <p:spPr>
            <a:xfrm>
              <a:off x="746759"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grpSp>
    </p:spTree>
    <p:extLst>
      <p:ext uri="{BB962C8B-B14F-4D97-AF65-F5344CB8AC3E}">
        <p14:creationId xmlns:p14="http://schemas.microsoft.com/office/powerpoint/2010/main" val="264818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11782-97CB-4153-96FB-5526FD376910}"/>
              </a:ext>
            </a:extLst>
          </p:cNvPr>
          <p:cNvSpPr>
            <a:spLocks noGrp="1"/>
          </p:cNvSpPr>
          <p:nvPr>
            <p:ph type="title"/>
          </p:nvPr>
        </p:nvSpPr>
        <p:spPr/>
        <p:txBody>
          <a:bodyPr/>
          <a:lstStyle/>
          <a:p>
            <a:r>
              <a:rPr lang="en-US" dirty="0" err="1"/>
              <a:t>Trie</a:t>
            </a:r>
            <a:r>
              <a:rPr lang="en-US" dirty="0"/>
              <a:t> Key Span</a:t>
            </a:r>
          </a:p>
        </p:txBody>
      </p:sp>
      <p:sp>
        <p:nvSpPr>
          <p:cNvPr id="6" name="Content Placeholder 5">
            <a:extLst>
              <a:ext uri="{FF2B5EF4-FFF2-40B4-BE49-F238E27FC236}">
                <a16:creationId xmlns:a16="http://schemas.microsoft.com/office/drawing/2014/main" id="{311A5237-0483-40F9-8B48-C965ECA3D5ED}"/>
              </a:ext>
            </a:extLst>
          </p:cNvPr>
          <p:cNvSpPr>
            <a:spLocks noGrp="1"/>
          </p:cNvSpPr>
          <p:nvPr>
            <p:ph idx="1"/>
          </p:nvPr>
        </p:nvSpPr>
        <p:spPr>
          <a:xfrm>
            <a:off x="4373880" y="742950"/>
            <a:ext cx="4389120" cy="3657600"/>
          </a:xfrm>
        </p:spPr>
        <p:txBody>
          <a:bodyPr/>
          <a:lstStyle/>
          <a:p>
            <a:r>
              <a:rPr lang="en-US" b="1" dirty="0"/>
              <a:t>Keys:  </a:t>
            </a:r>
            <a:r>
              <a:rPr lang="en-US" dirty="0">
                <a:latin typeface="Inconsolata" panose="00000509000000000000" pitchFamily="49" charset="0"/>
              </a:rPr>
              <a:t>K10</a:t>
            </a:r>
            <a:r>
              <a:rPr lang="en-US" dirty="0">
                <a:latin typeface="Inconsolata" panose="00000509000000000000" pitchFamily="49" charset="0"/>
                <a:cs typeface="Consolas" pitchFamily="49" charset="0"/>
              </a:rPr>
              <a:t>,K25,K31</a:t>
            </a:r>
          </a:p>
        </p:txBody>
      </p:sp>
      <p:sp>
        <p:nvSpPr>
          <p:cNvPr id="4" name="Slide Number Placeholder 3">
            <a:extLst>
              <a:ext uri="{FF2B5EF4-FFF2-40B4-BE49-F238E27FC236}">
                <a16:creationId xmlns:a16="http://schemas.microsoft.com/office/drawing/2014/main" id="{962F5B76-C94C-4FE7-AED5-09B0E3D44A60}"/>
              </a:ext>
            </a:extLst>
          </p:cNvPr>
          <p:cNvSpPr>
            <a:spLocks noGrp="1"/>
          </p:cNvSpPr>
          <p:nvPr>
            <p:ph type="sldNum" sz="quarter" idx="4"/>
          </p:nvPr>
        </p:nvSpPr>
        <p:spPr/>
        <p:txBody>
          <a:bodyPr/>
          <a:lstStyle/>
          <a:p>
            <a:fld id="{97DD1AB5-42BA-4E8A-BFEE-435884E16AAB}" type="slidenum">
              <a:rPr lang="en-US" smtClean="0"/>
              <a:t>34</a:t>
            </a:fld>
            <a:endParaRPr lang="en-US" dirty="0"/>
          </a:p>
        </p:txBody>
      </p:sp>
      <p:sp>
        <p:nvSpPr>
          <p:cNvPr id="10" name="Content Placeholder 28">
            <a:extLst>
              <a:ext uri="{FF2B5EF4-FFF2-40B4-BE49-F238E27FC236}">
                <a16:creationId xmlns:a16="http://schemas.microsoft.com/office/drawing/2014/main" id="{B9120054-3AD3-4AD9-B374-F43E1083EDE6}"/>
              </a:ext>
            </a:extLst>
          </p:cNvPr>
          <p:cNvSpPr txBox="1">
            <a:spLocks/>
          </p:cNvSpPr>
          <p:nvPr/>
        </p:nvSpPr>
        <p:spPr>
          <a:xfrm>
            <a:off x="4343400" y="1276350"/>
            <a:ext cx="2743200" cy="457200"/>
          </a:xfrm>
          <a:prstGeom prst="rect">
            <a:avLst/>
          </a:prstGeom>
        </p:spPr>
        <p:txBody>
          <a:bodyPr lIns="0" rIns="0"/>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Consolas" pitchFamily="49" charset="0"/>
              <a:cs typeface="Consolas" pitchFamily="49" charset="0"/>
            </a:endParaRPr>
          </a:p>
        </p:txBody>
      </p:sp>
      <p:grpSp>
        <p:nvGrpSpPr>
          <p:cNvPr id="15" name="Group 14">
            <a:extLst>
              <a:ext uri="{FF2B5EF4-FFF2-40B4-BE49-F238E27FC236}">
                <a16:creationId xmlns:a16="http://schemas.microsoft.com/office/drawing/2014/main" id="{46D3F66A-16B8-4BC7-AAD2-C069F11967BC}"/>
              </a:ext>
            </a:extLst>
          </p:cNvPr>
          <p:cNvGrpSpPr/>
          <p:nvPr/>
        </p:nvGrpSpPr>
        <p:grpSpPr>
          <a:xfrm>
            <a:off x="4457695" y="1859752"/>
            <a:ext cx="4198625" cy="1032931"/>
            <a:chOff x="2917140" y="2652515"/>
            <a:chExt cx="3012700" cy="1032931"/>
          </a:xfrm>
        </p:grpSpPr>
        <p:sp>
          <p:nvSpPr>
            <p:cNvPr id="12" name="Content Placeholder 28">
              <a:extLst>
                <a:ext uri="{FF2B5EF4-FFF2-40B4-BE49-F238E27FC236}">
                  <a16:creationId xmlns:a16="http://schemas.microsoft.com/office/drawing/2014/main" id="{A14547A1-519E-499E-BAAD-92E024F77CC7}"/>
                </a:ext>
              </a:extLst>
            </p:cNvPr>
            <p:cNvSpPr txBox="1">
              <a:spLocks/>
            </p:cNvSpPr>
            <p:nvPr/>
          </p:nvSpPr>
          <p:spPr>
            <a:xfrm>
              <a:off x="2917140" y="2652515"/>
              <a:ext cx="3012700" cy="369332"/>
            </a:xfrm>
            <a:prstGeom prst="rect">
              <a:avLst/>
            </a:prstGeom>
          </p:spPr>
          <p:txBody>
            <a:bodyPr wrap="square" lIns="0" tIns="0" rIns="0" bIns="0">
              <a:sp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latin typeface="Inconsolata" panose="00000509000000000000" pitchFamily="49" charset="0"/>
                  <a:cs typeface="Consolas" pitchFamily="49" charset="0"/>
                </a:rPr>
                <a:t>K10→</a:t>
              </a:r>
              <a:r>
                <a:rPr lang="en-US" b="1" spc="-300" dirty="0">
                  <a:latin typeface="Inconsolata" panose="00000509000000000000" pitchFamily="49" charset="0"/>
                  <a:cs typeface="Consolas" pitchFamily="49" charset="0"/>
                </a:rPr>
                <a:t> </a:t>
              </a:r>
              <a:r>
                <a:rPr lang="en-US" spc="300" dirty="0">
                  <a:latin typeface="Inconsolata" panose="00000509000000000000" pitchFamily="49" charset="0"/>
                  <a:cs typeface="Consolas" pitchFamily="49" charset="0"/>
                </a:rPr>
                <a:t>00000000 00001010</a:t>
              </a:r>
            </a:p>
          </p:txBody>
        </p:sp>
        <p:sp>
          <p:nvSpPr>
            <p:cNvPr id="13" name="Content Placeholder 28">
              <a:extLst>
                <a:ext uri="{FF2B5EF4-FFF2-40B4-BE49-F238E27FC236}">
                  <a16:creationId xmlns:a16="http://schemas.microsoft.com/office/drawing/2014/main" id="{C1487D99-20F1-473D-BF8E-3E8362272F56}"/>
                </a:ext>
              </a:extLst>
            </p:cNvPr>
            <p:cNvSpPr txBox="1">
              <a:spLocks/>
            </p:cNvSpPr>
            <p:nvPr/>
          </p:nvSpPr>
          <p:spPr>
            <a:xfrm>
              <a:off x="2917140" y="2984314"/>
              <a:ext cx="3012700" cy="369332"/>
            </a:xfrm>
            <a:prstGeom prst="rect">
              <a:avLst/>
            </a:prstGeom>
          </p:spPr>
          <p:txBody>
            <a:bodyPr wrap="square" lIns="0" tIns="0" rIns="0" bIns="0">
              <a:sp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latin typeface="Inconsolata" panose="00000509000000000000" pitchFamily="49" charset="0"/>
                  <a:cs typeface="Consolas" pitchFamily="49" charset="0"/>
                </a:rPr>
                <a:t>K25→</a:t>
              </a:r>
              <a:r>
                <a:rPr lang="en-US" b="1" spc="-300" dirty="0">
                  <a:latin typeface="Inconsolata" panose="00000509000000000000" pitchFamily="49" charset="0"/>
                  <a:cs typeface="Consolas" pitchFamily="49" charset="0"/>
                </a:rPr>
                <a:t> </a:t>
              </a:r>
              <a:r>
                <a:rPr lang="en-US" spc="300" dirty="0">
                  <a:latin typeface="Inconsolata" panose="00000509000000000000" pitchFamily="49" charset="0"/>
                  <a:cs typeface="Consolas" pitchFamily="49" charset="0"/>
                </a:rPr>
                <a:t>00000000 00011001</a:t>
              </a:r>
            </a:p>
          </p:txBody>
        </p:sp>
        <p:sp>
          <p:nvSpPr>
            <p:cNvPr id="14" name="Content Placeholder 28">
              <a:extLst>
                <a:ext uri="{FF2B5EF4-FFF2-40B4-BE49-F238E27FC236}">
                  <a16:creationId xmlns:a16="http://schemas.microsoft.com/office/drawing/2014/main" id="{38279167-025E-4615-BD77-880AC7FC3A73}"/>
                </a:ext>
              </a:extLst>
            </p:cNvPr>
            <p:cNvSpPr txBox="1">
              <a:spLocks/>
            </p:cNvSpPr>
            <p:nvPr/>
          </p:nvSpPr>
          <p:spPr>
            <a:xfrm>
              <a:off x="2917140" y="3316114"/>
              <a:ext cx="3012700" cy="369332"/>
            </a:xfrm>
            <a:prstGeom prst="rect">
              <a:avLst/>
            </a:prstGeom>
          </p:spPr>
          <p:txBody>
            <a:bodyPr wrap="square" lIns="0" tIns="0" rIns="0" bIns="0">
              <a:sp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latin typeface="Inconsolata" panose="00000509000000000000" pitchFamily="49" charset="0"/>
                  <a:cs typeface="Consolas" pitchFamily="49" charset="0"/>
                </a:rPr>
                <a:t>K31→</a:t>
              </a:r>
              <a:r>
                <a:rPr lang="en-US" b="1" spc="-300" dirty="0">
                  <a:latin typeface="Inconsolata" panose="00000509000000000000" pitchFamily="49" charset="0"/>
                  <a:cs typeface="Consolas" pitchFamily="49" charset="0"/>
                </a:rPr>
                <a:t> </a:t>
              </a:r>
              <a:r>
                <a:rPr lang="en-US" spc="300" dirty="0">
                  <a:latin typeface="Inconsolata" panose="00000509000000000000" pitchFamily="49" charset="0"/>
                  <a:cs typeface="Consolas" pitchFamily="49" charset="0"/>
                </a:rPr>
                <a:t>00000000 00011111</a:t>
              </a:r>
            </a:p>
          </p:txBody>
        </p:sp>
      </p:grpSp>
      <p:sp>
        <p:nvSpPr>
          <p:cNvPr id="84" name="Text Box 4">
            <a:extLst>
              <a:ext uri="{FF2B5EF4-FFF2-40B4-BE49-F238E27FC236}">
                <a16:creationId xmlns:a16="http://schemas.microsoft.com/office/drawing/2014/main" id="{1314B220-5CC3-4B73-B107-7992D077FC5E}"/>
              </a:ext>
            </a:extLst>
          </p:cNvPr>
          <p:cNvSpPr txBox="1">
            <a:spLocks noChangeArrowheads="1"/>
          </p:cNvSpPr>
          <p:nvPr/>
        </p:nvSpPr>
        <p:spPr bwMode="auto">
          <a:xfrm>
            <a:off x="457200" y="1195740"/>
            <a:ext cx="3657600" cy="34747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85" name="TextBox 15">
            <a:extLst>
              <a:ext uri="{FF2B5EF4-FFF2-40B4-BE49-F238E27FC236}">
                <a16:creationId xmlns:a16="http://schemas.microsoft.com/office/drawing/2014/main" id="{93F0BFD7-512E-4A98-AA22-1730A18BD19E}"/>
              </a:ext>
            </a:extLst>
          </p:cNvPr>
          <p:cNvSpPr txBox="1">
            <a:spLocks noChangeArrowheads="1"/>
          </p:cNvSpPr>
          <p:nvPr/>
        </p:nvSpPr>
        <p:spPr bwMode="auto">
          <a:xfrm>
            <a:off x="457200" y="836622"/>
            <a:ext cx="1937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1-bit Span </a:t>
            </a:r>
            <a:r>
              <a:rPr lang="en-US" dirty="0" err="1"/>
              <a:t>Trie</a:t>
            </a:r>
            <a:endParaRPr lang="en-US" dirty="0"/>
          </a:p>
        </p:txBody>
      </p:sp>
      <p:grpSp>
        <p:nvGrpSpPr>
          <p:cNvPr id="275" name="Tuple Marks" hidden="1">
            <a:extLst>
              <a:ext uri="{FF2B5EF4-FFF2-40B4-BE49-F238E27FC236}">
                <a16:creationId xmlns:a16="http://schemas.microsoft.com/office/drawing/2014/main" id="{6D1DE782-77CB-42F0-A59F-D2484B83144C}"/>
              </a:ext>
            </a:extLst>
          </p:cNvPr>
          <p:cNvGrpSpPr/>
          <p:nvPr/>
        </p:nvGrpSpPr>
        <p:grpSpPr>
          <a:xfrm>
            <a:off x="746759" y="4202430"/>
            <a:ext cx="2892376" cy="45720"/>
            <a:chOff x="746759" y="4431030"/>
            <a:chExt cx="2892376" cy="45720"/>
          </a:xfrm>
        </p:grpSpPr>
        <p:sp>
          <p:nvSpPr>
            <p:cNvPr id="272" name="mark">
              <a:extLst>
                <a:ext uri="{FF2B5EF4-FFF2-40B4-BE49-F238E27FC236}">
                  <a16:creationId xmlns:a16="http://schemas.microsoft.com/office/drawing/2014/main" id="{3505B3E3-258F-4E44-8F23-A1AE51C17A17}"/>
                </a:ext>
              </a:extLst>
            </p:cNvPr>
            <p:cNvSpPr/>
            <p:nvPr/>
          </p:nvSpPr>
          <p:spPr>
            <a:xfrm>
              <a:off x="2445388"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3" name="mark">
              <a:extLst>
                <a:ext uri="{FF2B5EF4-FFF2-40B4-BE49-F238E27FC236}">
                  <a16:creationId xmlns:a16="http://schemas.microsoft.com/office/drawing/2014/main" id="{E554D81B-9ECE-4B71-AA53-3FD754812351}"/>
                </a:ext>
              </a:extLst>
            </p:cNvPr>
            <p:cNvSpPr/>
            <p:nvPr/>
          </p:nvSpPr>
          <p:spPr>
            <a:xfrm>
              <a:off x="3593415"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4" name="mark">
              <a:extLst>
                <a:ext uri="{FF2B5EF4-FFF2-40B4-BE49-F238E27FC236}">
                  <a16:creationId xmlns:a16="http://schemas.microsoft.com/office/drawing/2014/main" id="{3C1A225E-928F-4810-9E93-96EBB9029A26}"/>
                </a:ext>
              </a:extLst>
            </p:cNvPr>
            <p:cNvSpPr/>
            <p:nvPr/>
          </p:nvSpPr>
          <p:spPr>
            <a:xfrm>
              <a:off x="746759"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grpSp>
      <p:grpSp>
        <p:nvGrpSpPr>
          <p:cNvPr id="65" name="1-bit Trie Full">
            <a:extLst>
              <a:ext uri="{FF2B5EF4-FFF2-40B4-BE49-F238E27FC236}">
                <a16:creationId xmlns:a16="http://schemas.microsoft.com/office/drawing/2014/main" id="{BB4F8219-D158-4978-987C-01CD188236FE}"/>
              </a:ext>
            </a:extLst>
          </p:cNvPr>
          <p:cNvGrpSpPr/>
          <p:nvPr/>
        </p:nvGrpSpPr>
        <p:grpSpPr>
          <a:xfrm>
            <a:off x="589965" y="1322570"/>
            <a:ext cx="3392070" cy="2879391"/>
            <a:chOff x="361365" y="1551170"/>
            <a:chExt cx="3392070" cy="2879391"/>
          </a:xfrm>
        </p:grpSpPr>
        <p:grpSp>
          <p:nvGrpSpPr>
            <p:cNvPr id="2" name="1-bit Node">
              <a:extLst>
                <a:ext uri="{FF2B5EF4-FFF2-40B4-BE49-F238E27FC236}">
                  <a16:creationId xmlns:a16="http://schemas.microsoft.com/office/drawing/2014/main" id="{2A450BDE-43C8-4DA2-94A2-D52ADEA851C6}"/>
                </a:ext>
              </a:extLst>
            </p:cNvPr>
            <p:cNvGrpSpPr/>
            <p:nvPr/>
          </p:nvGrpSpPr>
          <p:grpSpPr>
            <a:xfrm>
              <a:off x="1534055" y="1551170"/>
              <a:ext cx="1091143" cy="274320"/>
              <a:chOff x="1534055" y="1551170"/>
              <a:chExt cx="1091143" cy="274320"/>
            </a:xfrm>
          </p:grpSpPr>
          <p:sp>
            <p:nvSpPr>
              <p:cNvPr id="8" name="Rectangle 7">
                <a:extLst>
                  <a:ext uri="{FF2B5EF4-FFF2-40B4-BE49-F238E27FC236}">
                    <a16:creationId xmlns:a16="http://schemas.microsoft.com/office/drawing/2014/main" id="{252C36EB-1C1F-4D75-82BA-E236088F26D2}"/>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81" name="PointerBox">
                <a:extLst>
                  <a:ext uri="{FF2B5EF4-FFF2-40B4-BE49-F238E27FC236}">
                    <a16:creationId xmlns:a16="http://schemas.microsoft.com/office/drawing/2014/main" id="{71A08918-2727-4A2A-995F-617A819A81A9}"/>
                  </a:ext>
                </a:extLst>
              </p:cNvPr>
              <p:cNvGrpSpPr/>
              <p:nvPr/>
            </p:nvGrpSpPr>
            <p:grpSpPr>
              <a:xfrm>
                <a:off x="1808375" y="1551170"/>
                <a:ext cx="274320" cy="274320"/>
                <a:chOff x="4648200" y="3847500"/>
                <a:chExt cx="274320" cy="274320"/>
              </a:xfrm>
            </p:grpSpPr>
            <p:sp>
              <p:nvSpPr>
                <p:cNvPr id="82" name="Rectangle 81">
                  <a:extLst>
                    <a:ext uri="{FF2B5EF4-FFF2-40B4-BE49-F238E27FC236}">
                      <a16:creationId xmlns:a16="http://schemas.microsoft.com/office/drawing/2014/main" id="{2771D5DA-8F2E-44D3-9F51-EEB2BEA9AC23}"/>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87" name="mark" hidden="1">
                  <a:extLst>
                    <a:ext uri="{FF2B5EF4-FFF2-40B4-BE49-F238E27FC236}">
                      <a16:creationId xmlns:a16="http://schemas.microsoft.com/office/drawing/2014/main" id="{9B3EC2B5-0C57-431B-B5DA-FF9192198C2C}"/>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90" name="Rectangle 89">
                <a:extLst>
                  <a:ext uri="{FF2B5EF4-FFF2-40B4-BE49-F238E27FC236}">
                    <a16:creationId xmlns:a16="http://schemas.microsoft.com/office/drawing/2014/main" id="{9194B70E-61AC-45CD-A35F-0E8DD98C585F}"/>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96" name="PointerBox">
                <a:extLst>
                  <a:ext uri="{FF2B5EF4-FFF2-40B4-BE49-F238E27FC236}">
                    <a16:creationId xmlns:a16="http://schemas.microsoft.com/office/drawing/2014/main" id="{E73ADAEB-FEAF-477A-AC41-B11095F93E66}"/>
                  </a:ext>
                </a:extLst>
              </p:cNvPr>
              <p:cNvGrpSpPr/>
              <p:nvPr/>
            </p:nvGrpSpPr>
            <p:grpSpPr>
              <a:xfrm>
                <a:off x="2350878" y="1551170"/>
                <a:ext cx="274320" cy="274320"/>
                <a:chOff x="4648200" y="3847500"/>
                <a:chExt cx="274320" cy="274320"/>
              </a:xfrm>
            </p:grpSpPr>
            <p:sp>
              <p:nvSpPr>
                <p:cNvPr id="99" name="Rectangle 98">
                  <a:extLst>
                    <a:ext uri="{FF2B5EF4-FFF2-40B4-BE49-F238E27FC236}">
                      <a16:creationId xmlns:a16="http://schemas.microsoft.com/office/drawing/2014/main" id="{74FDC8DF-E13F-4355-AC45-89E4A4C43E4A}"/>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00" name="mark" hidden="1">
                  <a:extLst>
                    <a:ext uri="{FF2B5EF4-FFF2-40B4-BE49-F238E27FC236}">
                      <a16:creationId xmlns:a16="http://schemas.microsoft.com/office/drawing/2014/main" id="{0491BA13-6B4F-4287-9926-DF676D2145C3}"/>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03" name="1-bit Node">
              <a:extLst>
                <a:ext uri="{FF2B5EF4-FFF2-40B4-BE49-F238E27FC236}">
                  <a16:creationId xmlns:a16="http://schemas.microsoft.com/office/drawing/2014/main" id="{2BBD912B-ECBD-4686-9BCF-3C28F2FE2EC8}"/>
                </a:ext>
              </a:extLst>
            </p:cNvPr>
            <p:cNvGrpSpPr/>
            <p:nvPr/>
          </p:nvGrpSpPr>
          <p:grpSpPr>
            <a:xfrm>
              <a:off x="1534055" y="1947883"/>
              <a:ext cx="1091143" cy="274320"/>
              <a:chOff x="1534055" y="1551170"/>
              <a:chExt cx="1091143" cy="274320"/>
            </a:xfrm>
          </p:grpSpPr>
          <p:sp>
            <p:nvSpPr>
              <p:cNvPr id="105" name="Rectangle 104">
                <a:extLst>
                  <a:ext uri="{FF2B5EF4-FFF2-40B4-BE49-F238E27FC236}">
                    <a16:creationId xmlns:a16="http://schemas.microsoft.com/office/drawing/2014/main" id="{E91391A4-1A3F-4984-8856-B92E12ECC102}"/>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12" name="PointerBox">
                <a:extLst>
                  <a:ext uri="{FF2B5EF4-FFF2-40B4-BE49-F238E27FC236}">
                    <a16:creationId xmlns:a16="http://schemas.microsoft.com/office/drawing/2014/main" id="{9DCCD488-376A-4D6B-8DAE-035372575B4F}"/>
                  </a:ext>
                </a:extLst>
              </p:cNvPr>
              <p:cNvGrpSpPr/>
              <p:nvPr/>
            </p:nvGrpSpPr>
            <p:grpSpPr>
              <a:xfrm>
                <a:off x="1808375" y="1551170"/>
                <a:ext cx="274320" cy="274320"/>
                <a:chOff x="4648200" y="3847500"/>
                <a:chExt cx="274320" cy="274320"/>
              </a:xfrm>
            </p:grpSpPr>
            <p:sp>
              <p:nvSpPr>
                <p:cNvPr id="127" name="Rectangle 126">
                  <a:extLst>
                    <a:ext uri="{FF2B5EF4-FFF2-40B4-BE49-F238E27FC236}">
                      <a16:creationId xmlns:a16="http://schemas.microsoft.com/office/drawing/2014/main" id="{FC5CFFD3-162D-466A-A98E-4817615ABF40}"/>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28" name="mark" hidden="1">
                  <a:extLst>
                    <a:ext uri="{FF2B5EF4-FFF2-40B4-BE49-F238E27FC236}">
                      <a16:creationId xmlns:a16="http://schemas.microsoft.com/office/drawing/2014/main" id="{37EA3450-9477-4715-8A39-30534839C111}"/>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16" name="Rectangle 115">
                <a:extLst>
                  <a:ext uri="{FF2B5EF4-FFF2-40B4-BE49-F238E27FC236}">
                    <a16:creationId xmlns:a16="http://schemas.microsoft.com/office/drawing/2014/main" id="{90A57904-F0B4-4202-BE9E-3044CA51021E}"/>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18" name="PointerBox">
                <a:extLst>
                  <a:ext uri="{FF2B5EF4-FFF2-40B4-BE49-F238E27FC236}">
                    <a16:creationId xmlns:a16="http://schemas.microsoft.com/office/drawing/2014/main" id="{2139E81B-B0C5-4630-966E-4045E52DF806}"/>
                  </a:ext>
                </a:extLst>
              </p:cNvPr>
              <p:cNvGrpSpPr/>
              <p:nvPr/>
            </p:nvGrpSpPr>
            <p:grpSpPr>
              <a:xfrm>
                <a:off x="2350878" y="1551170"/>
                <a:ext cx="274320" cy="274320"/>
                <a:chOff x="4648200" y="3847500"/>
                <a:chExt cx="274320" cy="274320"/>
              </a:xfrm>
            </p:grpSpPr>
            <p:sp>
              <p:nvSpPr>
                <p:cNvPr id="120" name="Rectangle 119">
                  <a:extLst>
                    <a:ext uri="{FF2B5EF4-FFF2-40B4-BE49-F238E27FC236}">
                      <a16:creationId xmlns:a16="http://schemas.microsoft.com/office/drawing/2014/main" id="{B14DC276-20E9-4743-92F6-1710B9374133}"/>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22" name="mark" hidden="1">
                  <a:extLst>
                    <a:ext uri="{FF2B5EF4-FFF2-40B4-BE49-F238E27FC236}">
                      <a16:creationId xmlns:a16="http://schemas.microsoft.com/office/drawing/2014/main" id="{3776B62A-B897-4119-A610-A12AF303714D}"/>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29" name="1-bit Node">
              <a:extLst>
                <a:ext uri="{FF2B5EF4-FFF2-40B4-BE49-F238E27FC236}">
                  <a16:creationId xmlns:a16="http://schemas.microsoft.com/office/drawing/2014/main" id="{C4E41185-8A66-4C22-ADD9-9832F229EE77}"/>
                </a:ext>
              </a:extLst>
            </p:cNvPr>
            <p:cNvGrpSpPr/>
            <p:nvPr/>
          </p:nvGrpSpPr>
          <p:grpSpPr>
            <a:xfrm>
              <a:off x="1534055" y="2344596"/>
              <a:ext cx="1091143" cy="274320"/>
              <a:chOff x="1534055" y="1551170"/>
              <a:chExt cx="1091143" cy="274320"/>
            </a:xfrm>
          </p:grpSpPr>
          <p:sp>
            <p:nvSpPr>
              <p:cNvPr id="131" name="Rectangle 130">
                <a:extLst>
                  <a:ext uri="{FF2B5EF4-FFF2-40B4-BE49-F238E27FC236}">
                    <a16:creationId xmlns:a16="http://schemas.microsoft.com/office/drawing/2014/main" id="{CADED79C-4AC5-4186-B62C-562EE9668DD4}"/>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32" name="PointerBox">
                <a:extLst>
                  <a:ext uri="{FF2B5EF4-FFF2-40B4-BE49-F238E27FC236}">
                    <a16:creationId xmlns:a16="http://schemas.microsoft.com/office/drawing/2014/main" id="{892C1A2C-A10F-4F90-91FF-BBF5E0967A85}"/>
                  </a:ext>
                </a:extLst>
              </p:cNvPr>
              <p:cNvGrpSpPr/>
              <p:nvPr/>
            </p:nvGrpSpPr>
            <p:grpSpPr>
              <a:xfrm>
                <a:off x="1808375" y="1551170"/>
                <a:ext cx="274320" cy="274320"/>
                <a:chOff x="4648200" y="3847500"/>
                <a:chExt cx="274320" cy="274320"/>
              </a:xfrm>
            </p:grpSpPr>
            <p:sp>
              <p:nvSpPr>
                <p:cNvPr id="137" name="Rectangle 136">
                  <a:extLst>
                    <a:ext uri="{FF2B5EF4-FFF2-40B4-BE49-F238E27FC236}">
                      <a16:creationId xmlns:a16="http://schemas.microsoft.com/office/drawing/2014/main" id="{77A0F8C4-5AC2-410F-936F-148DB0934D42}"/>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38" name="mark" hidden="1">
                  <a:extLst>
                    <a:ext uri="{FF2B5EF4-FFF2-40B4-BE49-F238E27FC236}">
                      <a16:creationId xmlns:a16="http://schemas.microsoft.com/office/drawing/2014/main" id="{E854C102-0EA4-4861-87FB-ECBB0E4A0E20}"/>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33" name="Rectangle 132">
                <a:extLst>
                  <a:ext uri="{FF2B5EF4-FFF2-40B4-BE49-F238E27FC236}">
                    <a16:creationId xmlns:a16="http://schemas.microsoft.com/office/drawing/2014/main" id="{C33B064E-8306-4A21-AF4C-F7CF8CCB8297}"/>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34" name="PointerBox">
                <a:extLst>
                  <a:ext uri="{FF2B5EF4-FFF2-40B4-BE49-F238E27FC236}">
                    <a16:creationId xmlns:a16="http://schemas.microsoft.com/office/drawing/2014/main" id="{4DD13A51-6F11-4E13-82F9-5E269DD7A5E0}"/>
                  </a:ext>
                </a:extLst>
              </p:cNvPr>
              <p:cNvGrpSpPr/>
              <p:nvPr/>
            </p:nvGrpSpPr>
            <p:grpSpPr>
              <a:xfrm>
                <a:off x="2350878" y="1551170"/>
                <a:ext cx="274320" cy="274320"/>
                <a:chOff x="4648200" y="3847500"/>
                <a:chExt cx="274320" cy="274320"/>
              </a:xfrm>
            </p:grpSpPr>
            <p:sp>
              <p:nvSpPr>
                <p:cNvPr id="135" name="Rectangle 134">
                  <a:extLst>
                    <a:ext uri="{FF2B5EF4-FFF2-40B4-BE49-F238E27FC236}">
                      <a16:creationId xmlns:a16="http://schemas.microsoft.com/office/drawing/2014/main" id="{C2F7AED6-A6B3-42E6-BC4A-60A9372929B0}"/>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36" name="mark" hidden="1">
                  <a:extLst>
                    <a:ext uri="{FF2B5EF4-FFF2-40B4-BE49-F238E27FC236}">
                      <a16:creationId xmlns:a16="http://schemas.microsoft.com/office/drawing/2014/main" id="{A5B79341-BF7D-4088-922E-F4F99C63889D}"/>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58" name="1-bit Node">
              <a:extLst>
                <a:ext uri="{FF2B5EF4-FFF2-40B4-BE49-F238E27FC236}">
                  <a16:creationId xmlns:a16="http://schemas.microsoft.com/office/drawing/2014/main" id="{A210CBD5-2721-4835-8C7B-03013814B617}"/>
                </a:ext>
              </a:extLst>
            </p:cNvPr>
            <p:cNvGrpSpPr/>
            <p:nvPr/>
          </p:nvGrpSpPr>
          <p:grpSpPr>
            <a:xfrm>
              <a:off x="361365" y="3138022"/>
              <a:ext cx="1091143" cy="274320"/>
              <a:chOff x="1534055" y="1551170"/>
              <a:chExt cx="1091143" cy="274320"/>
            </a:xfrm>
          </p:grpSpPr>
          <p:sp>
            <p:nvSpPr>
              <p:cNvPr id="159" name="Rectangle 158">
                <a:extLst>
                  <a:ext uri="{FF2B5EF4-FFF2-40B4-BE49-F238E27FC236}">
                    <a16:creationId xmlns:a16="http://schemas.microsoft.com/office/drawing/2014/main" id="{C5C9B0AE-7B10-4408-BCB2-2398EF9EA958}"/>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60" name="PointerBox">
                <a:extLst>
                  <a:ext uri="{FF2B5EF4-FFF2-40B4-BE49-F238E27FC236}">
                    <a16:creationId xmlns:a16="http://schemas.microsoft.com/office/drawing/2014/main" id="{09F06FE5-1C05-4DA0-AD88-533FDA787228}"/>
                  </a:ext>
                </a:extLst>
              </p:cNvPr>
              <p:cNvGrpSpPr/>
              <p:nvPr/>
            </p:nvGrpSpPr>
            <p:grpSpPr>
              <a:xfrm>
                <a:off x="1808375" y="1551170"/>
                <a:ext cx="274320" cy="274320"/>
                <a:chOff x="4648200" y="3847500"/>
                <a:chExt cx="274320" cy="274320"/>
              </a:xfrm>
            </p:grpSpPr>
            <p:sp>
              <p:nvSpPr>
                <p:cNvPr id="165" name="Rectangle 164">
                  <a:extLst>
                    <a:ext uri="{FF2B5EF4-FFF2-40B4-BE49-F238E27FC236}">
                      <a16:creationId xmlns:a16="http://schemas.microsoft.com/office/drawing/2014/main" id="{1AB78418-1DF3-47BF-90FB-932EED9DB1E6}"/>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66" name="mark" hidden="1">
                  <a:extLst>
                    <a:ext uri="{FF2B5EF4-FFF2-40B4-BE49-F238E27FC236}">
                      <a16:creationId xmlns:a16="http://schemas.microsoft.com/office/drawing/2014/main" id="{26C4478D-36E1-48AB-AA79-D9E3DC1B61CD}"/>
                    </a:ext>
                  </a:extLst>
                </p:cNvPr>
                <p:cNvSpPr/>
                <p:nvPr/>
              </p:nvSpPr>
              <p:spPr>
                <a:xfrm>
                  <a:off x="4762500" y="400625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61" name="Rectangle 160">
                <a:extLst>
                  <a:ext uri="{FF2B5EF4-FFF2-40B4-BE49-F238E27FC236}">
                    <a16:creationId xmlns:a16="http://schemas.microsoft.com/office/drawing/2014/main" id="{3040BD17-A064-479F-8EB5-84B865815C5D}"/>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62" name="PointerBox">
                <a:extLst>
                  <a:ext uri="{FF2B5EF4-FFF2-40B4-BE49-F238E27FC236}">
                    <a16:creationId xmlns:a16="http://schemas.microsoft.com/office/drawing/2014/main" id="{C6E9DDE2-2D0B-4889-A977-471AC07592E9}"/>
                  </a:ext>
                </a:extLst>
              </p:cNvPr>
              <p:cNvGrpSpPr/>
              <p:nvPr/>
            </p:nvGrpSpPr>
            <p:grpSpPr>
              <a:xfrm>
                <a:off x="2350878" y="1551170"/>
                <a:ext cx="274320" cy="274320"/>
                <a:chOff x="4648200" y="3847500"/>
                <a:chExt cx="274320" cy="274320"/>
              </a:xfrm>
            </p:grpSpPr>
            <p:sp>
              <p:nvSpPr>
                <p:cNvPr id="163" name="Rectangle 162">
                  <a:extLst>
                    <a:ext uri="{FF2B5EF4-FFF2-40B4-BE49-F238E27FC236}">
                      <a16:creationId xmlns:a16="http://schemas.microsoft.com/office/drawing/2014/main" id="{3BDE4884-4338-46FA-A45D-828E279E0657}"/>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64" name="mark" hidden="1">
                  <a:extLst>
                    <a:ext uri="{FF2B5EF4-FFF2-40B4-BE49-F238E27FC236}">
                      <a16:creationId xmlns:a16="http://schemas.microsoft.com/office/drawing/2014/main" id="{9809F299-6C97-47BD-94D7-60660508B17F}"/>
                    </a:ext>
                  </a:extLst>
                </p:cNvPr>
                <p:cNvSpPr/>
                <p:nvPr/>
              </p:nvSpPr>
              <p:spPr>
                <a:xfrm>
                  <a:off x="4762500" y="400625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67" name="1-bit Node">
              <a:extLst>
                <a:ext uri="{FF2B5EF4-FFF2-40B4-BE49-F238E27FC236}">
                  <a16:creationId xmlns:a16="http://schemas.microsoft.com/office/drawing/2014/main" id="{E3D117B4-AAB0-4E60-867A-3540C602938D}"/>
                </a:ext>
              </a:extLst>
            </p:cNvPr>
            <p:cNvGrpSpPr/>
            <p:nvPr/>
          </p:nvGrpSpPr>
          <p:grpSpPr>
            <a:xfrm>
              <a:off x="361365" y="3534735"/>
              <a:ext cx="1091143" cy="274320"/>
              <a:chOff x="1534055" y="1551170"/>
              <a:chExt cx="1091143" cy="274320"/>
            </a:xfrm>
          </p:grpSpPr>
          <p:sp>
            <p:nvSpPr>
              <p:cNvPr id="168" name="Rectangle 167">
                <a:extLst>
                  <a:ext uri="{FF2B5EF4-FFF2-40B4-BE49-F238E27FC236}">
                    <a16:creationId xmlns:a16="http://schemas.microsoft.com/office/drawing/2014/main" id="{2308AC2C-8534-4A1E-8D9C-B0887325A058}"/>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69" name="PointerBox">
                <a:extLst>
                  <a:ext uri="{FF2B5EF4-FFF2-40B4-BE49-F238E27FC236}">
                    <a16:creationId xmlns:a16="http://schemas.microsoft.com/office/drawing/2014/main" id="{95FA4513-17B1-4965-B4EA-A884A09A7BDB}"/>
                  </a:ext>
                </a:extLst>
              </p:cNvPr>
              <p:cNvGrpSpPr/>
              <p:nvPr/>
            </p:nvGrpSpPr>
            <p:grpSpPr>
              <a:xfrm>
                <a:off x="1808375" y="1551170"/>
                <a:ext cx="274320" cy="274320"/>
                <a:chOff x="4648200" y="3847500"/>
                <a:chExt cx="274320" cy="274320"/>
              </a:xfrm>
            </p:grpSpPr>
            <p:sp>
              <p:nvSpPr>
                <p:cNvPr id="174" name="Rectangle 173">
                  <a:extLst>
                    <a:ext uri="{FF2B5EF4-FFF2-40B4-BE49-F238E27FC236}">
                      <a16:creationId xmlns:a16="http://schemas.microsoft.com/office/drawing/2014/main" id="{BAA61A4C-8D23-4616-9CE6-47E540AFB6CD}"/>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75" name="mark" hidden="1">
                  <a:extLst>
                    <a:ext uri="{FF2B5EF4-FFF2-40B4-BE49-F238E27FC236}">
                      <a16:creationId xmlns:a16="http://schemas.microsoft.com/office/drawing/2014/main" id="{D2130A92-F889-4E93-A47C-1A238FF03345}"/>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70" name="Rectangle 169">
                <a:extLst>
                  <a:ext uri="{FF2B5EF4-FFF2-40B4-BE49-F238E27FC236}">
                    <a16:creationId xmlns:a16="http://schemas.microsoft.com/office/drawing/2014/main" id="{DCF20B6C-D321-4A52-8D55-1F411EF8E9B8}"/>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71" name="PointerBox">
                <a:extLst>
                  <a:ext uri="{FF2B5EF4-FFF2-40B4-BE49-F238E27FC236}">
                    <a16:creationId xmlns:a16="http://schemas.microsoft.com/office/drawing/2014/main" id="{C6BA7EBF-6F98-495D-95C1-15DF61507F1D}"/>
                  </a:ext>
                </a:extLst>
              </p:cNvPr>
              <p:cNvGrpSpPr/>
              <p:nvPr/>
            </p:nvGrpSpPr>
            <p:grpSpPr>
              <a:xfrm>
                <a:off x="2350878" y="1551170"/>
                <a:ext cx="274320" cy="274320"/>
                <a:chOff x="4648200" y="3847500"/>
                <a:chExt cx="274320" cy="274320"/>
              </a:xfrm>
            </p:grpSpPr>
            <p:sp>
              <p:nvSpPr>
                <p:cNvPr id="172" name="Rectangle 171">
                  <a:extLst>
                    <a:ext uri="{FF2B5EF4-FFF2-40B4-BE49-F238E27FC236}">
                      <a16:creationId xmlns:a16="http://schemas.microsoft.com/office/drawing/2014/main" id="{7A959009-46FF-4FE1-ACAA-319BAAC392E8}"/>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73" name="mark" hidden="1">
                  <a:extLst>
                    <a:ext uri="{FF2B5EF4-FFF2-40B4-BE49-F238E27FC236}">
                      <a16:creationId xmlns:a16="http://schemas.microsoft.com/office/drawing/2014/main" id="{01BDFEBF-3826-41AE-8338-991FCBFAD878}"/>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76" name="1-bit Node">
              <a:extLst>
                <a:ext uri="{FF2B5EF4-FFF2-40B4-BE49-F238E27FC236}">
                  <a16:creationId xmlns:a16="http://schemas.microsoft.com/office/drawing/2014/main" id="{968DD993-0912-4663-8D53-EF52DD107BC2}"/>
                </a:ext>
              </a:extLst>
            </p:cNvPr>
            <p:cNvGrpSpPr/>
            <p:nvPr/>
          </p:nvGrpSpPr>
          <p:grpSpPr>
            <a:xfrm>
              <a:off x="361365" y="3931448"/>
              <a:ext cx="1091143" cy="274320"/>
              <a:chOff x="1534055" y="1551170"/>
              <a:chExt cx="1091143" cy="274320"/>
            </a:xfrm>
          </p:grpSpPr>
          <p:sp>
            <p:nvSpPr>
              <p:cNvPr id="177" name="Rectangle 176">
                <a:extLst>
                  <a:ext uri="{FF2B5EF4-FFF2-40B4-BE49-F238E27FC236}">
                    <a16:creationId xmlns:a16="http://schemas.microsoft.com/office/drawing/2014/main" id="{CA3A06ED-3875-486E-92F6-26AEB44410BD}"/>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78" name="PointerBox">
                <a:extLst>
                  <a:ext uri="{FF2B5EF4-FFF2-40B4-BE49-F238E27FC236}">
                    <a16:creationId xmlns:a16="http://schemas.microsoft.com/office/drawing/2014/main" id="{C0ED8335-8B41-448B-9041-D681F8A198FA}"/>
                  </a:ext>
                </a:extLst>
              </p:cNvPr>
              <p:cNvGrpSpPr/>
              <p:nvPr/>
            </p:nvGrpSpPr>
            <p:grpSpPr>
              <a:xfrm>
                <a:off x="1808375" y="1551170"/>
                <a:ext cx="274320" cy="274320"/>
                <a:chOff x="4648200" y="3847500"/>
                <a:chExt cx="274320" cy="274320"/>
              </a:xfrm>
            </p:grpSpPr>
            <p:sp>
              <p:nvSpPr>
                <p:cNvPr id="183" name="Rectangle 182">
                  <a:extLst>
                    <a:ext uri="{FF2B5EF4-FFF2-40B4-BE49-F238E27FC236}">
                      <a16:creationId xmlns:a16="http://schemas.microsoft.com/office/drawing/2014/main" id="{F3D43679-7A91-4401-BDD3-91497F2E2A7F}"/>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84" name="mark" hidden="1">
                  <a:extLst>
                    <a:ext uri="{FF2B5EF4-FFF2-40B4-BE49-F238E27FC236}">
                      <a16:creationId xmlns:a16="http://schemas.microsoft.com/office/drawing/2014/main" id="{3CEE5B25-61E1-4D19-ADF0-DE49AE05D899}"/>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79" name="Rectangle 178">
                <a:extLst>
                  <a:ext uri="{FF2B5EF4-FFF2-40B4-BE49-F238E27FC236}">
                    <a16:creationId xmlns:a16="http://schemas.microsoft.com/office/drawing/2014/main" id="{7943DEAA-031A-4FEA-95B7-AB8D4B34FC36}"/>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80" name="PointerBox">
                <a:extLst>
                  <a:ext uri="{FF2B5EF4-FFF2-40B4-BE49-F238E27FC236}">
                    <a16:creationId xmlns:a16="http://schemas.microsoft.com/office/drawing/2014/main" id="{56FA9EA5-44CA-40FA-9E8D-C61F56A4626C}"/>
                  </a:ext>
                </a:extLst>
              </p:cNvPr>
              <p:cNvGrpSpPr/>
              <p:nvPr/>
            </p:nvGrpSpPr>
            <p:grpSpPr>
              <a:xfrm>
                <a:off x="2350878" y="1551170"/>
                <a:ext cx="274320" cy="274320"/>
                <a:chOff x="4648200" y="3847500"/>
                <a:chExt cx="274320" cy="274320"/>
              </a:xfrm>
            </p:grpSpPr>
            <p:sp>
              <p:nvSpPr>
                <p:cNvPr id="181" name="Rectangle 180">
                  <a:extLst>
                    <a:ext uri="{FF2B5EF4-FFF2-40B4-BE49-F238E27FC236}">
                      <a16:creationId xmlns:a16="http://schemas.microsoft.com/office/drawing/2014/main" id="{821DED42-AC8B-4DB7-82FE-46F86FBF642C}"/>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82" name="mark" hidden="1">
                  <a:extLst>
                    <a:ext uri="{FF2B5EF4-FFF2-40B4-BE49-F238E27FC236}">
                      <a16:creationId xmlns:a16="http://schemas.microsoft.com/office/drawing/2014/main" id="{CA269A44-8579-4A69-BDFC-3F808E6EEDB0}"/>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99" name="1-bit Node">
              <a:extLst>
                <a:ext uri="{FF2B5EF4-FFF2-40B4-BE49-F238E27FC236}">
                  <a16:creationId xmlns:a16="http://schemas.microsoft.com/office/drawing/2014/main" id="{408532D6-56DC-482B-A9BF-6305498D0F64}"/>
                </a:ext>
              </a:extLst>
            </p:cNvPr>
            <p:cNvGrpSpPr/>
            <p:nvPr/>
          </p:nvGrpSpPr>
          <p:grpSpPr>
            <a:xfrm>
              <a:off x="1511828" y="3534735"/>
              <a:ext cx="1091143" cy="274320"/>
              <a:chOff x="1534055" y="1551170"/>
              <a:chExt cx="1091143" cy="274320"/>
            </a:xfrm>
          </p:grpSpPr>
          <p:sp>
            <p:nvSpPr>
              <p:cNvPr id="200" name="Rectangle 199">
                <a:extLst>
                  <a:ext uri="{FF2B5EF4-FFF2-40B4-BE49-F238E27FC236}">
                    <a16:creationId xmlns:a16="http://schemas.microsoft.com/office/drawing/2014/main" id="{B7820761-A200-48CB-BD53-39687F7450D6}"/>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201" name="PointerBox">
                <a:extLst>
                  <a:ext uri="{FF2B5EF4-FFF2-40B4-BE49-F238E27FC236}">
                    <a16:creationId xmlns:a16="http://schemas.microsoft.com/office/drawing/2014/main" id="{0966F060-7FA9-4FE7-AE42-B002D0E6E2BB}"/>
                  </a:ext>
                </a:extLst>
              </p:cNvPr>
              <p:cNvGrpSpPr/>
              <p:nvPr/>
            </p:nvGrpSpPr>
            <p:grpSpPr>
              <a:xfrm>
                <a:off x="1808375" y="1551170"/>
                <a:ext cx="274320" cy="274320"/>
                <a:chOff x="4648200" y="3847500"/>
                <a:chExt cx="274320" cy="274320"/>
              </a:xfrm>
            </p:grpSpPr>
            <p:sp>
              <p:nvSpPr>
                <p:cNvPr id="206" name="Rectangle 205">
                  <a:extLst>
                    <a:ext uri="{FF2B5EF4-FFF2-40B4-BE49-F238E27FC236}">
                      <a16:creationId xmlns:a16="http://schemas.microsoft.com/office/drawing/2014/main" id="{B0027A7E-2287-49C7-8DBE-D0AA6E721699}"/>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07" name="mark" hidden="1">
                  <a:extLst>
                    <a:ext uri="{FF2B5EF4-FFF2-40B4-BE49-F238E27FC236}">
                      <a16:creationId xmlns:a16="http://schemas.microsoft.com/office/drawing/2014/main" id="{CB54073A-E8E9-4ACD-B9A4-749E6DD36627}"/>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202" name="Rectangle 201">
                <a:extLst>
                  <a:ext uri="{FF2B5EF4-FFF2-40B4-BE49-F238E27FC236}">
                    <a16:creationId xmlns:a16="http://schemas.microsoft.com/office/drawing/2014/main" id="{EAA8F41D-1B96-4E01-A463-968CF4DA6F0D}"/>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203" name="PointerBox">
                <a:extLst>
                  <a:ext uri="{FF2B5EF4-FFF2-40B4-BE49-F238E27FC236}">
                    <a16:creationId xmlns:a16="http://schemas.microsoft.com/office/drawing/2014/main" id="{D7477249-6FC8-48DB-A75B-C7CE3C8F54B8}"/>
                  </a:ext>
                </a:extLst>
              </p:cNvPr>
              <p:cNvGrpSpPr/>
              <p:nvPr/>
            </p:nvGrpSpPr>
            <p:grpSpPr>
              <a:xfrm>
                <a:off x="2350878" y="1551170"/>
                <a:ext cx="274320" cy="274320"/>
                <a:chOff x="4648200" y="3847500"/>
                <a:chExt cx="274320" cy="274320"/>
              </a:xfrm>
            </p:grpSpPr>
            <p:sp>
              <p:nvSpPr>
                <p:cNvPr id="204" name="Rectangle 203">
                  <a:extLst>
                    <a:ext uri="{FF2B5EF4-FFF2-40B4-BE49-F238E27FC236}">
                      <a16:creationId xmlns:a16="http://schemas.microsoft.com/office/drawing/2014/main" id="{73048088-EAFB-46A3-8DB6-97D8DC85F6F8}"/>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205" name="mark" hidden="1">
                  <a:extLst>
                    <a:ext uri="{FF2B5EF4-FFF2-40B4-BE49-F238E27FC236}">
                      <a16:creationId xmlns:a16="http://schemas.microsoft.com/office/drawing/2014/main" id="{1F0171A6-40B5-4227-B0D4-798B13F438ED}"/>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208" name="1-bit Node">
              <a:extLst>
                <a:ext uri="{FF2B5EF4-FFF2-40B4-BE49-F238E27FC236}">
                  <a16:creationId xmlns:a16="http://schemas.microsoft.com/office/drawing/2014/main" id="{7FB0AEC9-A795-4F6A-A96F-AC680EA00592}"/>
                </a:ext>
              </a:extLst>
            </p:cNvPr>
            <p:cNvGrpSpPr/>
            <p:nvPr/>
          </p:nvGrpSpPr>
          <p:grpSpPr>
            <a:xfrm>
              <a:off x="1511828" y="3931448"/>
              <a:ext cx="1091143" cy="274320"/>
              <a:chOff x="1534055" y="1551170"/>
              <a:chExt cx="1091143" cy="274320"/>
            </a:xfrm>
          </p:grpSpPr>
          <p:sp>
            <p:nvSpPr>
              <p:cNvPr id="209" name="Rectangle 208">
                <a:extLst>
                  <a:ext uri="{FF2B5EF4-FFF2-40B4-BE49-F238E27FC236}">
                    <a16:creationId xmlns:a16="http://schemas.microsoft.com/office/drawing/2014/main" id="{91511313-271E-4DB2-8BE1-79BF6B172E78}"/>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210" name="PointerBox">
                <a:extLst>
                  <a:ext uri="{FF2B5EF4-FFF2-40B4-BE49-F238E27FC236}">
                    <a16:creationId xmlns:a16="http://schemas.microsoft.com/office/drawing/2014/main" id="{A2FF2AF0-1636-4CB7-974B-EE5D00CA919E}"/>
                  </a:ext>
                </a:extLst>
              </p:cNvPr>
              <p:cNvGrpSpPr/>
              <p:nvPr/>
            </p:nvGrpSpPr>
            <p:grpSpPr>
              <a:xfrm>
                <a:off x="1808375" y="1551170"/>
                <a:ext cx="274320" cy="274320"/>
                <a:chOff x="4648200" y="3847500"/>
                <a:chExt cx="274320" cy="274320"/>
              </a:xfrm>
            </p:grpSpPr>
            <p:sp>
              <p:nvSpPr>
                <p:cNvPr id="215" name="Rectangle 214">
                  <a:extLst>
                    <a:ext uri="{FF2B5EF4-FFF2-40B4-BE49-F238E27FC236}">
                      <a16:creationId xmlns:a16="http://schemas.microsoft.com/office/drawing/2014/main" id="{05477BB4-9D2A-4599-9B1D-638ADD3CA3D4}"/>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216" name="mark" hidden="1">
                  <a:extLst>
                    <a:ext uri="{FF2B5EF4-FFF2-40B4-BE49-F238E27FC236}">
                      <a16:creationId xmlns:a16="http://schemas.microsoft.com/office/drawing/2014/main" id="{28B80C33-06E9-4DE2-838B-573C719F149A}"/>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211" name="Rectangle 210">
                <a:extLst>
                  <a:ext uri="{FF2B5EF4-FFF2-40B4-BE49-F238E27FC236}">
                    <a16:creationId xmlns:a16="http://schemas.microsoft.com/office/drawing/2014/main" id="{6AE5F5D1-5EE7-45BE-99B0-D99F39F9BC75}"/>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212" name="PointerBox">
                <a:extLst>
                  <a:ext uri="{FF2B5EF4-FFF2-40B4-BE49-F238E27FC236}">
                    <a16:creationId xmlns:a16="http://schemas.microsoft.com/office/drawing/2014/main" id="{BF432CF0-6AA2-4AA6-9BDC-2C9D2C6B2DEB}"/>
                  </a:ext>
                </a:extLst>
              </p:cNvPr>
              <p:cNvGrpSpPr/>
              <p:nvPr/>
            </p:nvGrpSpPr>
            <p:grpSpPr>
              <a:xfrm>
                <a:off x="2350878" y="1551170"/>
                <a:ext cx="274320" cy="274320"/>
                <a:chOff x="4648200" y="3847500"/>
                <a:chExt cx="274320" cy="274320"/>
              </a:xfrm>
            </p:grpSpPr>
            <p:sp>
              <p:nvSpPr>
                <p:cNvPr id="213" name="Rectangle 212">
                  <a:extLst>
                    <a:ext uri="{FF2B5EF4-FFF2-40B4-BE49-F238E27FC236}">
                      <a16:creationId xmlns:a16="http://schemas.microsoft.com/office/drawing/2014/main" id="{BC822D0A-5FFD-4519-8E1A-6175893D5CC3}"/>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14" name="mark" hidden="1">
                  <a:extLst>
                    <a:ext uri="{FF2B5EF4-FFF2-40B4-BE49-F238E27FC236}">
                      <a16:creationId xmlns:a16="http://schemas.microsoft.com/office/drawing/2014/main" id="{A8C59008-76AB-45F2-8006-B0633C474912}"/>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40" name="1-bit Node">
              <a:extLst>
                <a:ext uri="{FF2B5EF4-FFF2-40B4-BE49-F238E27FC236}">
                  <a16:creationId xmlns:a16="http://schemas.microsoft.com/office/drawing/2014/main" id="{638BA1E7-A18E-4F7D-92E9-507CF3237B68}"/>
                </a:ext>
              </a:extLst>
            </p:cNvPr>
            <p:cNvGrpSpPr/>
            <p:nvPr/>
          </p:nvGrpSpPr>
          <p:grpSpPr>
            <a:xfrm>
              <a:off x="361365" y="2741309"/>
              <a:ext cx="1091143" cy="274320"/>
              <a:chOff x="1534055" y="1551170"/>
              <a:chExt cx="1091143" cy="274320"/>
            </a:xfrm>
          </p:grpSpPr>
          <p:sp>
            <p:nvSpPr>
              <p:cNvPr id="141" name="Rectangle 140">
                <a:extLst>
                  <a:ext uri="{FF2B5EF4-FFF2-40B4-BE49-F238E27FC236}">
                    <a16:creationId xmlns:a16="http://schemas.microsoft.com/office/drawing/2014/main" id="{650BFCD9-08E0-4880-B708-FFBF537BBC92}"/>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42" name="PointerBox">
                <a:extLst>
                  <a:ext uri="{FF2B5EF4-FFF2-40B4-BE49-F238E27FC236}">
                    <a16:creationId xmlns:a16="http://schemas.microsoft.com/office/drawing/2014/main" id="{66B7A08F-B6C3-47DA-8DE2-8B8AE6F0CEA4}"/>
                  </a:ext>
                </a:extLst>
              </p:cNvPr>
              <p:cNvGrpSpPr/>
              <p:nvPr/>
            </p:nvGrpSpPr>
            <p:grpSpPr>
              <a:xfrm>
                <a:off x="1808375" y="1551170"/>
                <a:ext cx="274320" cy="274320"/>
                <a:chOff x="4648200" y="3847500"/>
                <a:chExt cx="274320" cy="274320"/>
              </a:xfrm>
            </p:grpSpPr>
            <p:sp>
              <p:nvSpPr>
                <p:cNvPr id="147" name="Rectangle 146">
                  <a:extLst>
                    <a:ext uri="{FF2B5EF4-FFF2-40B4-BE49-F238E27FC236}">
                      <a16:creationId xmlns:a16="http://schemas.microsoft.com/office/drawing/2014/main" id="{E2C77816-8D53-4AC4-9B4B-973A71EA144A}"/>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48" name="mark" hidden="1">
                  <a:extLst>
                    <a:ext uri="{FF2B5EF4-FFF2-40B4-BE49-F238E27FC236}">
                      <a16:creationId xmlns:a16="http://schemas.microsoft.com/office/drawing/2014/main" id="{025CD970-D3F3-4478-85D0-C4ABB81B4775}"/>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43" name="Rectangle 142">
                <a:extLst>
                  <a:ext uri="{FF2B5EF4-FFF2-40B4-BE49-F238E27FC236}">
                    <a16:creationId xmlns:a16="http://schemas.microsoft.com/office/drawing/2014/main" id="{17A52672-4DA2-4D92-A904-B39F9E6602D7}"/>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44" name="PointerBox">
                <a:extLst>
                  <a:ext uri="{FF2B5EF4-FFF2-40B4-BE49-F238E27FC236}">
                    <a16:creationId xmlns:a16="http://schemas.microsoft.com/office/drawing/2014/main" id="{EFE5D15B-A6BC-4A01-AC63-41FAFC253F1E}"/>
                  </a:ext>
                </a:extLst>
              </p:cNvPr>
              <p:cNvGrpSpPr/>
              <p:nvPr/>
            </p:nvGrpSpPr>
            <p:grpSpPr>
              <a:xfrm>
                <a:off x="2350878" y="1551170"/>
                <a:ext cx="274320" cy="274320"/>
                <a:chOff x="4648200" y="3847500"/>
                <a:chExt cx="274320" cy="274320"/>
              </a:xfrm>
            </p:grpSpPr>
            <p:sp>
              <p:nvSpPr>
                <p:cNvPr id="145" name="Rectangle 144">
                  <a:extLst>
                    <a:ext uri="{FF2B5EF4-FFF2-40B4-BE49-F238E27FC236}">
                      <a16:creationId xmlns:a16="http://schemas.microsoft.com/office/drawing/2014/main" id="{71BF924E-CD1E-482B-BDA9-9986FA2F3757}"/>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46" name="mark" hidden="1">
                  <a:extLst>
                    <a:ext uri="{FF2B5EF4-FFF2-40B4-BE49-F238E27FC236}">
                      <a16:creationId xmlns:a16="http://schemas.microsoft.com/office/drawing/2014/main" id="{A665A705-37AD-4AE2-AAA9-407A6B52763F}"/>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149" name="1-bit Node">
              <a:extLst>
                <a:ext uri="{FF2B5EF4-FFF2-40B4-BE49-F238E27FC236}">
                  <a16:creationId xmlns:a16="http://schemas.microsoft.com/office/drawing/2014/main" id="{870D5374-7871-4650-9C55-D7CF8E360004}"/>
                </a:ext>
              </a:extLst>
            </p:cNvPr>
            <p:cNvGrpSpPr/>
            <p:nvPr/>
          </p:nvGrpSpPr>
          <p:grpSpPr>
            <a:xfrm>
              <a:off x="2087060" y="2741309"/>
              <a:ext cx="1091143" cy="274320"/>
              <a:chOff x="1534055" y="1551170"/>
              <a:chExt cx="1091143" cy="274320"/>
            </a:xfrm>
          </p:grpSpPr>
          <p:sp>
            <p:nvSpPr>
              <p:cNvPr id="150" name="Rectangle 149">
                <a:extLst>
                  <a:ext uri="{FF2B5EF4-FFF2-40B4-BE49-F238E27FC236}">
                    <a16:creationId xmlns:a16="http://schemas.microsoft.com/office/drawing/2014/main" id="{C8993AA0-6D8B-4E1F-B81A-17B1D8764247}"/>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151" name="PointerBox">
                <a:extLst>
                  <a:ext uri="{FF2B5EF4-FFF2-40B4-BE49-F238E27FC236}">
                    <a16:creationId xmlns:a16="http://schemas.microsoft.com/office/drawing/2014/main" id="{68A3E170-759E-495A-A6C6-BDA671AD9793}"/>
                  </a:ext>
                </a:extLst>
              </p:cNvPr>
              <p:cNvGrpSpPr/>
              <p:nvPr/>
            </p:nvGrpSpPr>
            <p:grpSpPr>
              <a:xfrm>
                <a:off x="1808375" y="1551170"/>
                <a:ext cx="274320" cy="274320"/>
                <a:chOff x="4648200" y="3847500"/>
                <a:chExt cx="274320" cy="274320"/>
              </a:xfrm>
            </p:grpSpPr>
            <p:sp>
              <p:nvSpPr>
                <p:cNvPr id="156" name="Rectangle 155">
                  <a:extLst>
                    <a:ext uri="{FF2B5EF4-FFF2-40B4-BE49-F238E27FC236}">
                      <a16:creationId xmlns:a16="http://schemas.microsoft.com/office/drawing/2014/main" id="{3B44DE65-B18B-4F5A-9F6B-2293D1FFFA60}"/>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157" name="mark" hidden="1">
                  <a:extLst>
                    <a:ext uri="{FF2B5EF4-FFF2-40B4-BE49-F238E27FC236}">
                      <a16:creationId xmlns:a16="http://schemas.microsoft.com/office/drawing/2014/main" id="{AC4F6CF8-18C9-41DE-A454-BCDC68D86B5E}"/>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152" name="Rectangle 151">
                <a:extLst>
                  <a:ext uri="{FF2B5EF4-FFF2-40B4-BE49-F238E27FC236}">
                    <a16:creationId xmlns:a16="http://schemas.microsoft.com/office/drawing/2014/main" id="{ECB6E443-8010-4661-8E09-DBFCA5E6DDCA}"/>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153" name="PointerBox">
                <a:extLst>
                  <a:ext uri="{FF2B5EF4-FFF2-40B4-BE49-F238E27FC236}">
                    <a16:creationId xmlns:a16="http://schemas.microsoft.com/office/drawing/2014/main" id="{ADEF979C-3774-4472-B245-F230F6EE7969}"/>
                  </a:ext>
                </a:extLst>
              </p:cNvPr>
              <p:cNvGrpSpPr/>
              <p:nvPr/>
            </p:nvGrpSpPr>
            <p:grpSpPr>
              <a:xfrm>
                <a:off x="2350878" y="1551170"/>
                <a:ext cx="274320" cy="274320"/>
                <a:chOff x="4648200" y="3847500"/>
                <a:chExt cx="274320" cy="274320"/>
              </a:xfrm>
            </p:grpSpPr>
            <p:sp>
              <p:nvSpPr>
                <p:cNvPr id="154" name="Rectangle 153">
                  <a:extLst>
                    <a:ext uri="{FF2B5EF4-FFF2-40B4-BE49-F238E27FC236}">
                      <a16:creationId xmlns:a16="http://schemas.microsoft.com/office/drawing/2014/main" id="{1FFD8B94-37FD-47AE-819B-CE67C798DB98}"/>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155" name="mark" hidden="1">
                  <a:extLst>
                    <a:ext uri="{FF2B5EF4-FFF2-40B4-BE49-F238E27FC236}">
                      <a16:creationId xmlns:a16="http://schemas.microsoft.com/office/drawing/2014/main" id="{37E1D95E-491E-4ED8-BE8A-BFC568218863}"/>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226" name="1-bit Node">
              <a:extLst>
                <a:ext uri="{FF2B5EF4-FFF2-40B4-BE49-F238E27FC236}">
                  <a16:creationId xmlns:a16="http://schemas.microsoft.com/office/drawing/2014/main" id="{F3179E6F-B078-4748-A35C-BF92BB904B0D}"/>
                </a:ext>
              </a:extLst>
            </p:cNvPr>
            <p:cNvGrpSpPr/>
            <p:nvPr/>
          </p:nvGrpSpPr>
          <p:grpSpPr>
            <a:xfrm>
              <a:off x="2087060" y="3138022"/>
              <a:ext cx="1091143" cy="274320"/>
              <a:chOff x="1534055" y="1551170"/>
              <a:chExt cx="1091143" cy="274320"/>
            </a:xfrm>
          </p:grpSpPr>
          <p:sp>
            <p:nvSpPr>
              <p:cNvPr id="227" name="Rectangle 226">
                <a:extLst>
                  <a:ext uri="{FF2B5EF4-FFF2-40B4-BE49-F238E27FC236}">
                    <a16:creationId xmlns:a16="http://schemas.microsoft.com/office/drawing/2014/main" id="{44FFB152-D566-423A-917F-648F15CC1CF9}"/>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228" name="PointerBox">
                <a:extLst>
                  <a:ext uri="{FF2B5EF4-FFF2-40B4-BE49-F238E27FC236}">
                    <a16:creationId xmlns:a16="http://schemas.microsoft.com/office/drawing/2014/main" id="{042A84D9-963B-4717-B1BF-73653685FFFB}"/>
                  </a:ext>
                </a:extLst>
              </p:cNvPr>
              <p:cNvGrpSpPr/>
              <p:nvPr/>
            </p:nvGrpSpPr>
            <p:grpSpPr>
              <a:xfrm>
                <a:off x="1808375" y="1551170"/>
                <a:ext cx="274320" cy="274320"/>
                <a:chOff x="4648200" y="3847500"/>
                <a:chExt cx="274320" cy="274320"/>
              </a:xfrm>
            </p:grpSpPr>
            <p:sp>
              <p:nvSpPr>
                <p:cNvPr id="233" name="Rectangle 232">
                  <a:extLst>
                    <a:ext uri="{FF2B5EF4-FFF2-40B4-BE49-F238E27FC236}">
                      <a16:creationId xmlns:a16="http://schemas.microsoft.com/office/drawing/2014/main" id="{D5CCE843-90B6-4F5A-97B8-0CC114510642}"/>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34" name="mark" hidden="1">
                  <a:extLst>
                    <a:ext uri="{FF2B5EF4-FFF2-40B4-BE49-F238E27FC236}">
                      <a16:creationId xmlns:a16="http://schemas.microsoft.com/office/drawing/2014/main" id="{B0CCBE85-C98A-4E13-B47A-C33F6760B2EA}"/>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229" name="Rectangle 228">
                <a:extLst>
                  <a:ext uri="{FF2B5EF4-FFF2-40B4-BE49-F238E27FC236}">
                    <a16:creationId xmlns:a16="http://schemas.microsoft.com/office/drawing/2014/main" id="{0B8DC975-9A8F-409B-A596-7483110EA13D}"/>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230" name="PointerBox">
                <a:extLst>
                  <a:ext uri="{FF2B5EF4-FFF2-40B4-BE49-F238E27FC236}">
                    <a16:creationId xmlns:a16="http://schemas.microsoft.com/office/drawing/2014/main" id="{E5661F6F-EE6A-4D32-A75B-958873A32BBB}"/>
                  </a:ext>
                </a:extLst>
              </p:cNvPr>
              <p:cNvGrpSpPr/>
              <p:nvPr/>
            </p:nvGrpSpPr>
            <p:grpSpPr>
              <a:xfrm>
                <a:off x="2350878" y="1551170"/>
                <a:ext cx="274320" cy="274320"/>
                <a:chOff x="4648200" y="3847500"/>
                <a:chExt cx="274320" cy="274320"/>
              </a:xfrm>
            </p:grpSpPr>
            <p:sp>
              <p:nvSpPr>
                <p:cNvPr id="231" name="Rectangle 230">
                  <a:extLst>
                    <a:ext uri="{FF2B5EF4-FFF2-40B4-BE49-F238E27FC236}">
                      <a16:creationId xmlns:a16="http://schemas.microsoft.com/office/drawing/2014/main" id="{162187D4-30AF-4D99-8BA6-C6D7F9D2A92A}"/>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32" name="mark" hidden="1">
                  <a:extLst>
                    <a:ext uri="{FF2B5EF4-FFF2-40B4-BE49-F238E27FC236}">
                      <a16:creationId xmlns:a16="http://schemas.microsoft.com/office/drawing/2014/main" id="{DC574F85-C239-43E6-8E5A-B87BD51BA39A}"/>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235" name="1-bit Node">
              <a:extLst>
                <a:ext uri="{FF2B5EF4-FFF2-40B4-BE49-F238E27FC236}">
                  <a16:creationId xmlns:a16="http://schemas.microsoft.com/office/drawing/2014/main" id="{3307C796-731D-471D-80FC-96FA81CFCF26}"/>
                </a:ext>
              </a:extLst>
            </p:cNvPr>
            <p:cNvGrpSpPr/>
            <p:nvPr/>
          </p:nvGrpSpPr>
          <p:grpSpPr>
            <a:xfrm>
              <a:off x="2662292" y="3534735"/>
              <a:ext cx="1091143" cy="274320"/>
              <a:chOff x="1534055" y="1551170"/>
              <a:chExt cx="1091143" cy="274320"/>
            </a:xfrm>
          </p:grpSpPr>
          <p:sp>
            <p:nvSpPr>
              <p:cNvPr id="236" name="Rectangle 235">
                <a:extLst>
                  <a:ext uri="{FF2B5EF4-FFF2-40B4-BE49-F238E27FC236}">
                    <a16:creationId xmlns:a16="http://schemas.microsoft.com/office/drawing/2014/main" id="{10F19739-98FD-416B-B7AA-45CE66589CDA}"/>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237" name="PointerBox">
                <a:extLst>
                  <a:ext uri="{FF2B5EF4-FFF2-40B4-BE49-F238E27FC236}">
                    <a16:creationId xmlns:a16="http://schemas.microsoft.com/office/drawing/2014/main" id="{AC5C699C-3139-459C-B3D5-72E3FB8D83E1}"/>
                  </a:ext>
                </a:extLst>
              </p:cNvPr>
              <p:cNvGrpSpPr/>
              <p:nvPr/>
            </p:nvGrpSpPr>
            <p:grpSpPr>
              <a:xfrm>
                <a:off x="1808375" y="1551170"/>
                <a:ext cx="274320" cy="274320"/>
                <a:chOff x="4648200" y="3847500"/>
                <a:chExt cx="274320" cy="274320"/>
              </a:xfrm>
            </p:grpSpPr>
            <p:sp>
              <p:nvSpPr>
                <p:cNvPr id="242" name="Rectangle 241">
                  <a:extLst>
                    <a:ext uri="{FF2B5EF4-FFF2-40B4-BE49-F238E27FC236}">
                      <a16:creationId xmlns:a16="http://schemas.microsoft.com/office/drawing/2014/main" id="{F941F412-8DD4-41C8-991B-97EBDA01174D}"/>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243" name="mark" hidden="1">
                  <a:extLst>
                    <a:ext uri="{FF2B5EF4-FFF2-40B4-BE49-F238E27FC236}">
                      <a16:creationId xmlns:a16="http://schemas.microsoft.com/office/drawing/2014/main" id="{CAECFCE8-7705-497E-B411-776E44443BA5}"/>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238" name="Rectangle 237">
                <a:extLst>
                  <a:ext uri="{FF2B5EF4-FFF2-40B4-BE49-F238E27FC236}">
                    <a16:creationId xmlns:a16="http://schemas.microsoft.com/office/drawing/2014/main" id="{71327CD5-90CF-4535-9CB6-BA32483C2C40}"/>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239" name="PointerBox">
                <a:extLst>
                  <a:ext uri="{FF2B5EF4-FFF2-40B4-BE49-F238E27FC236}">
                    <a16:creationId xmlns:a16="http://schemas.microsoft.com/office/drawing/2014/main" id="{72395C4A-6694-4DC3-8D43-16CCA2FA9BCB}"/>
                  </a:ext>
                </a:extLst>
              </p:cNvPr>
              <p:cNvGrpSpPr/>
              <p:nvPr/>
            </p:nvGrpSpPr>
            <p:grpSpPr>
              <a:xfrm>
                <a:off x="2350878" y="1551170"/>
                <a:ext cx="274320" cy="274320"/>
                <a:chOff x="4648200" y="3847500"/>
                <a:chExt cx="274320" cy="274320"/>
              </a:xfrm>
            </p:grpSpPr>
            <p:sp>
              <p:nvSpPr>
                <p:cNvPr id="240" name="Rectangle 239">
                  <a:extLst>
                    <a:ext uri="{FF2B5EF4-FFF2-40B4-BE49-F238E27FC236}">
                      <a16:creationId xmlns:a16="http://schemas.microsoft.com/office/drawing/2014/main" id="{7CE86810-FF31-4411-9A95-80190ECCF58D}"/>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41" name="mark" hidden="1">
                  <a:extLst>
                    <a:ext uri="{FF2B5EF4-FFF2-40B4-BE49-F238E27FC236}">
                      <a16:creationId xmlns:a16="http://schemas.microsoft.com/office/drawing/2014/main" id="{5997B324-3348-4E5C-B4FE-18E264C710D3}"/>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grpSp>
          <p:nvGrpSpPr>
            <p:cNvPr id="244" name="1-bit Node">
              <a:extLst>
                <a:ext uri="{FF2B5EF4-FFF2-40B4-BE49-F238E27FC236}">
                  <a16:creationId xmlns:a16="http://schemas.microsoft.com/office/drawing/2014/main" id="{6443D1ED-16C9-4083-8A55-54EC94FE380F}"/>
                </a:ext>
              </a:extLst>
            </p:cNvPr>
            <p:cNvGrpSpPr/>
            <p:nvPr/>
          </p:nvGrpSpPr>
          <p:grpSpPr>
            <a:xfrm>
              <a:off x="2662292" y="3931448"/>
              <a:ext cx="1091143" cy="274320"/>
              <a:chOff x="1534055" y="1551170"/>
              <a:chExt cx="1091143" cy="274320"/>
            </a:xfrm>
          </p:grpSpPr>
          <p:sp>
            <p:nvSpPr>
              <p:cNvPr id="245" name="Rectangle 244">
                <a:extLst>
                  <a:ext uri="{FF2B5EF4-FFF2-40B4-BE49-F238E27FC236}">
                    <a16:creationId xmlns:a16="http://schemas.microsoft.com/office/drawing/2014/main" id="{CF1E05AD-4BD6-4B81-99E5-3124DFC311A2}"/>
                  </a:ext>
                </a:extLst>
              </p:cNvPr>
              <p:cNvSpPr/>
              <p:nvPr/>
            </p:nvSpPr>
            <p:spPr bwMode="auto">
              <a:xfrm>
                <a:off x="1534055"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grpSp>
            <p:nvGrpSpPr>
              <p:cNvPr id="246" name="PointerBox">
                <a:extLst>
                  <a:ext uri="{FF2B5EF4-FFF2-40B4-BE49-F238E27FC236}">
                    <a16:creationId xmlns:a16="http://schemas.microsoft.com/office/drawing/2014/main" id="{2E0BCC6F-7C1B-467B-8A19-317215043DF0}"/>
                  </a:ext>
                </a:extLst>
              </p:cNvPr>
              <p:cNvGrpSpPr/>
              <p:nvPr/>
            </p:nvGrpSpPr>
            <p:grpSpPr>
              <a:xfrm>
                <a:off x="1808375" y="1551170"/>
                <a:ext cx="274320" cy="274320"/>
                <a:chOff x="4648200" y="3847500"/>
                <a:chExt cx="274320" cy="274320"/>
              </a:xfrm>
            </p:grpSpPr>
            <p:sp>
              <p:nvSpPr>
                <p:cNvPr id="251" name="Rectangle 250">
                  <a:extLst>
                    <a:ext uri="{FF2B5EF4-FFF2-40B4-BE49-F238E27FC236}">
                      <a16:creationId xmlns:a16="http://schemas.microsoft.com/office/drawing/2014/main" id="{D8A7CB46-CCB7-4295-B724-11F18E25FD21}"/>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252" name="mark" hidden="1">
                  <a:extLst>
                    <a:ext uri="{FF2B5EF4-FFF2-40B4-BE49-F238E27FC236}">
                      <a16:creationId xmlns:a16="http://schemas.microsoft.com/office/drawing/2014/main" id="{2C20A4DF-B99C-431F-B02D-617356938CB6}"/>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sp>
            <p:nvSpPr>
              <p:cNvPr id="247" name="Rectangle 246">
                <a:extLst>
                  <a:ext uri="{FF2B5EF4-FFF2-40B4-BE49-F238E27FC236}">
                    <a16:creationId xmlns:a16="http://schemas.microsoft.com/office/drawing/2014/main" id="{7ED2D588-50BD-45E2-A9EE-D4EE114BFB7D}"/>
                  </a:ext>
                </a:extLst>
              </p:cNvPr>
              <p:cNvSpPr/>
              <p:nvPr/>
            </p:nvSpPr>
            <p:spPr bwMode="auto">
              <a:xfrm>
                <a:off x="207655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a:t>
                </a:r>
              </a:p>
            </p:txBody>
          </p:sp>
          <p:grpSp>
            <p:nvGrpSpPr>
              <p:cNvPr id="248" name="PointerBox">
                <a:extLst>
                  <a:ext uri="{FF2B5EF4-FFF2-40B4-BE49-F238E27FC236}">
                    <a16:creationId xmlns:a16="http://schemas.microsoft.com/office/drawing/2014/main" id="{DAFD55DB-30AE-401B-909C-DF545B23D525}"/>
                  </a:ext>
                </a:extLst>
              </p:cNvPr>
              <p:cNvGrpSpPr/>
              <p:nvPr/>
            </p:nvGrpSpPr>
            <p:grpSpPr>
              <a:xfrm>
                <a:off x="2350878" y="1551170"/>
                <a:ext cx="274320" cy="274320"/>
                <a:chOff x="4648200" y="3847500"/>
                <a:chExt cx="274320" cy="274320"/>
              </a:xfrm>
            </p:grpSpPr>
            <p:sp>
              <p:nvSpPr>
                <p:cNvPr id="249" name="Rectangle 248">
                  <a:extLst>
                    <a:ext uri="{FF2B5EF4-FFF2-40B4-BE49-F238E27FC236}">
                      <a16:creationId xmlns:a16="http://schemas.microsoft.com/office/drawing/2014/main" id="{E921AFFA-3962-4F83-BA5C-C3100BCA9B0D}"/>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250" name="mark" hidden="1">
                  <a:extLst>
                    <a:ext uri="{FF2B5EF4-FFF2-40B4-BE49-F238E27FC236}">
                      <a16:creationId xmlns:a16="http://schemas.microsoft.com/office/drawing/2014/main" id="{B04A5482-6157-4DE6-B0C6-EC2BA397F468}"/>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tx1">
                        <a:lumMod val="65000"/>
                        <a:lumOff val="35000"/>
                      </a:schemeClr>
                    </a:solidFill>
                    <a:latin typeface="Inconsolata" panose="00000509000000000000" pitchFamily="49" charset="0"/>
                    <a:ea typeface="Open Sans" pitchFamily="34" charset="0"/>
                    <a:cs typeface="Consolas" pitchFamily="49" charset="0"/>
                  </a:endParaRPr>
                </a:p>
              </p:txBody>
            </p:sp>
          </p:grpSp>
        </p:grpSp>
        <p:cxnSp>
          <p:nvCxnSpPr>
            <p:cNvPr id="256" name="Pointer">
              <a:extLst>
                <a:ext uri="{FF2B5EF4-FFF2-40B4-BE49-F238E27FC236}">
                  <a16:creationId xmlns:a16="http://schemas.microsoft.com/office/drawing/2014/main" id="{802C85D3-AB56-4C45-912F-CCC47E53CD13}"/>
                </a:ext>
              </a:extLst>
            </p:cNvPr>
            <p:cNvCxnSpPr>
              <a:cxnSpLocks noChangeShapeType="1"/>
              <a:stCxn id="155" idx="2"/>
              <a:endCxn id="227" idx="0"/>
            </p:cNvCxnSpPr>
            <p:nvPr/>
          </p:nvCxnSpPr>
          <p:spPr bwMode="auto">
            <a:xfrm rot="5400000">
              <a:off x="2539686" y="2636664"/>
              <a:ext cx="185893" cy="816823"/>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185" name="Pointer">
              <a:extLst>
                <a:ext uri="{FF2B5EF4-FFF2-40B4-BE49-F238E27FC236}">
                  <a16:creationId xmlns:a16="http://schemas.microsoft.com/office/drawing/2014/main" id="{9E50E20C-BB43-47A1-8958-6FE41663D642}"/>
                </a:ext>
              </a:extLst>
            </p:cNvPr>
            <p:cNvCxnSpPr>
              <a:cxnSpLocks noChangeShapeType="1"/>
              <a:stCxn id="146" idx="2"/>
              <a:endCxn id="159" idx="0"/>
            </p:cNvCxnSpPr>
            <p:nvPr/>
          </p:nvCxnSpPr>
          <p:spPr bwMode="auto">
            <a:xfrm rot="5400000">
              <a:off x="813991" y="2636664"/>
              <a:ext cx="185893" cy="816823"/>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260" name="Pointer">
              <a:extLst>
                <a:ext uri="{FF2B5EF4-FFF2-40B4-BE49-F238E27FC236}">
                  <a16:creationId xmlns:a16="http://schemas.microsoft.com/office/drawing/2014/main" id="{4315545A-BDB3-445D-9D39-7EE9445E61C0}"/>
                </a:ext>
              </a:extLst>
            </p:cNvPr>
            <p:cNvCxnSpPr>
              <a:cxnSpLocks noChangeShapeType="1"/>
              <a:stCxn id="234" idx="2"/>
              <a:endCxn id="200" idx="0"/>
            </p:cNvCxnSpPr>
            <p:nvPr/>
          </p:nvCxnSpPr>
          <p:spPr bwMode="auto">
            <a:xfrm rot="5400000">
              <a:off x="1980818" y="3017012"/>
              <a:ext cx="185893" cy="849552"/>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264" name="Pointer">
              <a:extLst>
                <a:ext uri="{FF2B5EF4-FFF2-40B4-BE49-F238E27FC236}">
                  <a16:creationId xmlns:a16="http://schemas.microsoft.com/office/drawing/2014/main" id="{C495BFE7-58A6-4B43-9E38-D2399D05B18F}"/>
                </a:ext>
              </a:extLst>
            </p:cNvPr>
            <p:cNvCxnSpPr>
              <a:cxnSpLocks noChangeShapeType="1"/>
              <a:stCxn id="232" idx="2"/>
              <a:endCxn id="236" idx="0"/>
            </p:cNvCxnSpPr>
            <p:nvPr/>
          </p:nvCxnSpPr>
          <p:spPr bwMode="auto">
            <a:xfrm rot="5400000">
              <a:off x="2827302" y="3320993"/>
              <a:ext cx="185893" cy="241591"/>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267" name="Pointer">
              <a:extLst>
                <a:ext uri="{FF2B5EF4-FFF2-40B4-BE49-F238E27FC236}">
                  <a16:creationId xmlns:a16="http://schemas.microsoft.com/office/drawing/2014/main" id="{8EF8A882-4618-49A1-932A-02E937298DF5}"/>
                </a:ext>
              </a:extLst>
            </p:cNvPr>
            <p:cNvCxnSpPr>
              <a:cxnSpLocks noChangeShapeType="1"/>
              <a:stCxn id="207" idx="2"/>
              <a:endCxn id="209" idx="0"/>
            </p:cNvCxnSpPr>
            <p:nvPr/>
          </p:nvCxnSpPr>
          <p:spPr bwMode="auto">
            <a:xfrm rot="5400000">
              <a:off x="1693202" y="3701341"/>
              <a:ext cx="185893" cy="27432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277" name="Pointer">
              <a:extLst>
                <a:ext uri="{FF2B5EF4-FFF2-40B4-BE49-F238E27FC236}">
                  <a16:creationId xmlns:a16="http://schemas.microsoft.com/office/drawing/2014/main" id="{E3C587FB-5E1D-4865-9F4A-105D7B3488B0}"/>
                </a:ext>
              </a:extLst>
            </p:cNvPr>
            <p:cNvCxnSpPr>
              <a:cxnSpLocks noChangeShapeType="1"/>
              <a:stCxn id="214" idx="2"/>
            </p:cNvCxnSpPr>
            <p:nvPr/>
          </p:nvCxnSpPr>
          <p:spPr bwMode="auto">
            <a:xfrm>
              <a:off x="2465811" y="4142268"/>
              <a:ext cx="0" cy="288293"/>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280" name="Pointer">
              <a:extLst>
                <a:ext uri="{FF2B5EF4-FFF2-40B4-BE49-F238E27FC236}">
                  <a16:creationId xmlns:a16="http://schemas.microsoft.com/office/drawing/2014/main" id="{7AB3AA78-C21A-42D3-BDD9-706EF9FF17DC}"/>
                </a:ext>
              </a:extLst>
            </p:cNvPr>
            <p:cNvCxnSpPr>
              <a:cxnSpLocks noChangeShapeType="1"/>
              <a:stCxn id="250" idx="2"/>
            </p:cNvCxnSpPr>
            <p:nvPr/>
          </p:nvCxnSpPr>
          <p:spPr bwMode="auto">
            <a:xfrm>
              <a:off x="3616275" y="4142268"/>
              <a:ext cx="0" cy="288293"/>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283" name="Pointer">
              <a:extLst>
                <a:ext uri="{FF2B5EF4-FFF2-40B4-BE49-F238E27FC236}">
                  <a16:creationId xmlns:a16="http://schemas.microsoft.com/office/drawing/2014/main" id="{7F0B5904-557C-4E0C-8196-42F487C950F9}"/>
                </a:ext>
              </a:extLst>
            </p:cNvPr>
            <p:cNvCxnSpPr>
              <a:cxnSpLocks noChangeShapeType="1"/>
              <a:stCxn id="241" idx="2"/>
              <a:endCxn id="245" idx="0"/>
            </p:cNvCxnSpPr>
            <p:nvPr/>
          </p:nvCxnSpPr>
          <p:spPr bwMode="auto">
            <a:xfrm rot="5400000">
              <a:off x="3114918" y="3430090"/>
              <a:ext cx="185893" cy="816823"/>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186" name="Pointer">
              <a:extLst>
                <a:ext uri="{FF2B5EF4-FFF2-40B4-BE49-F238E27FC236}">
                  <a16:creationId xmlns:a16="http://schemas.microsoft.com/office/drawing/2014/main" id="{F8DDD07F-8DB2-4E56-BC25-F5DFE1D621A4}"/>
                </a:ext>
              </a:extLst>
            </p:cNvPr>
            <p:cNvCxnSpPr>
              <a:cxnSpLocks noChangeShapeType="1"/>
              <a:stCxn id="166" idx="2"/>
              <a:endCxn id="168" idx="0"/>
            </p:cNvCxnSpPr>
            <p:nvPr/>
          </p:nvCxnSpPr>
          <p:spPr bwMode="auto">
            <a:xfrm rot="5400000">
              <a:off x="539564" y="3301453"/>
              <a:ext cx="192243" cy="27432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187" name="Pointer">
              <a:extLst>
                <a:ext uri="{FF2B5EF4-FFF2-40B4-BE49-F238E27FC236}">
                  <a16:creationId xmlns:a16="http://schemas.microsoft.com/office/drawing/2014/main" id="{6D8317E2-320D-42BA-A3DB-F79A66F8DD02}"/>
                </a:ext>
              </a:extLst>
            </p:cNvPr>
            <p:cNvCxnSpPr>
              <a:cxnSpLocks noChangeShapeType="1"/>
              <a:stCxn id="173" idx="2"/>
              <a:endCxn id="177" idx="0"/>
            </p:cNvCxnSpPr>
            <p:nvPr/>
          </p:nvCxnSpPr>
          <p:spPr bwMode="auto">
            <a:xfrm rot="5400000">
              <a:off x="813991" y="3430090"/>
              <a:ext cx="185893" cy="816823"/>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188" name="Pointer">
              <a:extLst>
                <a:ext uri="{FF2B5EF4-FFF2-40B4-BE49-F238E27FC236}">
                  <a16:creationId xmlns:a16="http://schemas.microsoft.com/office/drawing/2014/main" id="{B8D53B83-5EE3-4F36-B331-19B963F067A7}"/>
                </a:ext>
              </a:extLst>
            </p:cNvPr>
            <p:cNvCxnSpPr>
              <a:cxnSpLocks noChangeShapeType="1"/>
              <a:stCxn id="184" idx="2"/>
            </p:cNvCxnSpPr>
            <p:nvPr/>
          </p:nvCxnSpPr>
          <p:spPr bwMode="auto">
            <a:xfrm>
              <a:off x="772845" y="4142268"/>
              <a:ext cx="0" cy="288293"/>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23" name="Pointer">
              <a:extLst>
                <a:ext uri="{FF2B5EF4-FFF2-40B4-BE49-F238E27FC236}">
                  <a16:creationId xmlns:a16="http://schemas.microsoft.com/office/drawing/2014/main" id="{9C6CFEDC-F387-4D14-ABDD-DCFBA499F0B3}"/>
                </a:ext>
              </a:extLst>
            </p:cNvPr>
            <p:cNvCxnSpPr>
              <a:cxnSpLocks noChangeShapeType="1"/>
              <a:stCxn id="87" idx="2"/>
              <a:endCxn id="105" idx="0"/>
            </p:cNvCxnSpPr>
            <p:nvPr/>
          </p:nvCxnSpPr>
          <p:spPr bwMode="auto">
            <a:xfrm rot="5400000">
              <a:off x="1715429" y="1717776"/>
              <a:ext cx="185893" cy="27432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40" name="Pointer">
              <a:extLst>
                <a:ext uri="{FF2B5EF4-FFF2-40B4-BE49-F238E27FC236}">
                  <a16:creationId xmlns:a16="http://schemas.microsoft.com/office/drawing/2014/main" id="{7947D7D2-223F-488C-91A2-7A2CFE752A33}"/>
                </a:ext>
              </a:extLst>
            </p:cNvPr>
            <p:cNvCxnSpPr>
              <a:cxnSpLocks noChangeShapeType="1"/>
              <a:stCxn id="128" idx="2"/>
              <a:endCxn id="131" idx="0"/>
            </p:cNvCxnSpPr>
            <p:nvPr/>
          </p:nvCxnSpPr>
          <p:spPr bwMode="auto">
            <a:xfrm rot="5400000">
              <a:off x="1715429" y="2114489"/>
              <a:ext cx="185893" cy="27432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43" name="Pointer">
              <a:extLst>
                <a:ext uri="{FF2B5EF4-FFF2-40B4-BE49-F238E27FC236}">
                  <a16:creationId xmlns:a16="http://schemas.microsoft.com/office/drawing/2014/main" id="{000686F7-856E-4025-846F-EC9D25C9D326}"/>
                </a:ext>
              </a:extLst>
            </p:cNvPr>
            <p:cNvCxnSpPr>
              <a:cxnSpLocks noChangeShapeType="1"/>
              <a:stCxn id="138" idx="2"/>
              <a:endCxn id="141" idx="0"/>
            </p:cNvCxnSpPr>
            <p:nvPr/>
          </p:nvCxnSpPr>
          <p:spPr bwMode="auto">
            <a:xfrm rot="5400000">
              <a:off x="1129084" y="1924857"/>
              <a:ext cx="185893" cy="144701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139" name="Pointer">
              <a:extLst>
                <a:ext uri="{FF2B5EF4-FFF2-40B4-BE49-F238E27FC236}">
                  <a16:creationId xmlns:a16="http://schemas.microsoft.com/office/drawing/2014/main" id="{45AB9251-14C2-429C-9581-D364EB01424F}"/>
                </a:ext>
              </a:extLst>
            </p:cNvPr>
            <p:cNvCxnSpPr>
              <a:cxnSpLocks noChangeShapeType="1"/>
              <a:stCxn id="136" idx="2"/>
              <a:endCxn id="150" idx="0"/>
            </p:cNvCxnSpPr>
            <p:nvPr/>
          </p:nvCxnSpPr>
          <p:spPr bwMode="auto">
            <a:xfrm rot="5400000">
              <a:off x="2263183" y="2516453"/>
              <a:ext cx="185893" cy="263818"/>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grpSp>
      <p:sp>
        <p:nvSpPr>
          <p:cNvPr id="286" name="Trie  Arrow">
            <a:extLst>
              <a:ext uri="{FF2B5EF4-FFF2-40B4-BE49-F238E27FC236}">
                <a16:creationId xmlns:a16="http://schemas.microsoft.com/office/drawing/2014/main" id="{55F6824E-1A13-48B9-AECD-D01AF4DC8712}"/>
              </a:ext>
            </a:extLst>
          </p:cNvPr>
          <p:cNvSpPr/>
          <p:nvPr/>
        </p:nvSpPr>
        <p:spPr>
          <a:xfrm rot="16200000">
            <a:off x="1309020" y="1274444"/>
            <a:ext cx="45720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ursor Arrow">
            <a:extLst>
              <a:ext uri="{FF2B5EF4-FFF2-40B4-BE49-F238E27FC236}">
                <a16:creationId xmlns:a16="http://schemas.microsoft.com/office/drawing/2014/main" id="{CB4E4D75-58C2-4D74-89D2-E56C4D1A20AF}"/>
              </a:ext>
            </a:extLst>
          </p:cNvPr>
          <p:cNvSpPr/>
          <p:nvPr/>
        </p:nvSpPr>
        <p:spPr>
          <a:xfrm>
            <a:off x="5010142" y="1504950"/>
            <a:ext cx="45720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a:extLst>
              <a:ext uri="{FF2B5EF4-FFF2-40B4-BE49-F238E27FC236}">
                <a16:creationId xmlns:a16="http://schemas.microsoft.com/office/drawing/2014/main" id="{CA2B8D3A-E43D-45D9-901F-F2EB4E93A99F}"/>
              </a:ext>
            </a:extLst>
          </p:cNvPr>
          <p:cNvSpPr txBox="1"/>
          <p:nvPr/>
        </p:nvSpPr>
        <p:spPr>
          <a:xfrm>
            <a:off x="2964183" y="1733550"/>
            <a:ext cx="1150617" cy="342401"/>
          </a:xfrm>
          <a:prstGeom prst="rect">
            <a:avLst/>
          </a:prstGeom>
          <a:noFill/>
        </p:spPr>
        <p:txBody>
          <a:bodyPr wrap="square" lIns="0" tIns="45720" rIns="0" bIns="45720" rtlCol="0" anchor="ctr" anchorCtr="0">
            <a:spAutoFit/>
          </a:bodyPr>
          <a:lstStyle/>
          <a:p>
            <a:pPr>
              <a:lnSpc>
                <a:spcPct val="75000"/>
              </a:lnSpc>
            </a:pPr>
            <a:r>
              <a:rPr lang="en-US" sz="2000" b="1" i="1" dirty="0">
                <a:solidFill>
                  <a:schemeClr val="accent1"/>
                </a:solidFill>
                <a:latin typeface="Crimson Text" pitchFamily="2" charset="0"/>
              </a:rPr>
              <a:t>Repeat 10x</a:t>
            </a:r>
          </a:p>
        </p:txBody>
      </p:sp>
      <p:grpSp>
        <p:nvGrpSpPr>
          <p:cNvPr id="434" name="1-bit Trie Compressed">
            <a:extLst>
              <a:ext uri="{FF2B5EF4-FFF2-40B4-BE49-F238E27FC236}">
                <a16:creationId xmlns:a16="http://schemas.microsoft.com/office/drawing/2014/main" id="{288870EF-4598-4A62-A662-5717DD68BFF5}"/>
              </a:ext>
            </a:extLst>
          </p:cNvPr>
          <p:cNvGrpSpPr/>
          <p:nvPr/>
        </p:nvGrpSpPr>
        <p:grpSpPr>
          <a:xfrm>
            <a:off x="1161893" y="1322570"/>
            <a:ext cx="2244989" cy="2879860"/>
            <a:chOff x="1123051" y="1551170"/>
            <a:chExt cx="2244989" cy="2879860"/>
          </a:xfrm>
        </p:grpSpPr>
        <p:grpSp>
          <p:nvGrpSpPr>
            <p:cNvPr id="290" name="1-bit Node">
              <a:extLst>
                <a:ext uri="{FF2B5EF4-FFF2-40B4-BE49-F238E27FC236}">
                  <a16:creationId xmlns:a16="http://schemas.microsoft.com/office/drawing/2014/main" id="{BB64991D-AE61-4531-A9F1-10A8F36B8CAE}"/>
                </a:ext>
              </a:extLst>
            </p:cNvPr>
            <p:cNvGrpSpPr/>
            <p:nvPr/>
          </p:nvGrpSpPr>
          <p:grpSpPr>
            <a:xfrm>
              <a:off x="1808375" y="1551170"/>
              <a:ext cx="547412" cy="274320"/>
              <a:chOff x="1808375" y="1551170"/>
              <a:chExt cx="547412" cy="274320"/>
            </a:xfrm>
          </p:grpSpPr>
          <p:grpSp>
            <p:nvGrpSpPr>
              <p:cNvPr id="415" name="PointerBox">
                <a:extLst>
                  <a:ext uri="{FF2B5EF4-FFF2-40B4-BE49-F238E27FC236}">
                    <a16:creationId xmlns:a16="http://schemas.microsoft.com/office/drawing/2014/main" id="{1F6653F5-C268-4417-9A33-C901DA0A4376}"/>
                  </a:ext>
                </a:extLst>
              </p:cNvPr>
              <p:cNvGrpSpPr/>
              <p:nvPr/>
            </p:nvGrpSpPr>
            <p:grpSpPr>
              <a:xfrm>
                <a:off x="1808375" y="1551170"/>
                <a:ext cx="274320" cy="274320"/>
                <a:chOff x="4648200" y="3847500"/>
                <a:chExt cx="274320" cy="274320"/>
              </a:xfrm>
            </p:grpSpPr>
            <p:sp>
              <p:nvSpPr>
                <p:cNvPr id="420" name="Rectangle 419">
                  <a:extLst>
                    <a:ext uri="{FF2B5EF4-FFF2-40B4-BE49-F238E27FC236}">
                      <a16:creationId xmlns:a16="http://schemas.microsoft.com/office/drawing/2014/main" id="{4F5D480D-E6AD-4D65-B5D3-3335EFCEE7EC}"/>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21" name="mark" hidden="1">
                  <a:extLst>
                    <a:ext uri="{FF2B5EF4-FFF2-40B4-BE49-F238E27FC236}">
                      <a16:creationId xmlns:a16="http://schemas.microsoft.com/office/drawing/2014/main" id="{EB476462-7227-4F37-8B68-8CEF7DC258BD}"/>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418" name="Rectangle 417">
                <a:extLst>
                  <a:ext uri="{FF2B5EF4-FFF2-40B4-BE49-F238E27FC236}">
                    <a16:creationId xmlns:a16="http://schemas.microsoft.com/office/drawing/2014/main" id="{605897BD-5773-4C9E-8010-6645F71018C9}"/>
                  </a:ext>
                </a:extLst>
              </p:cNvPr>
              <p:cNvSpPr/>
              <p:nvPr/>
            </p:nvSpPr>
            <p:spPr>
              <a:xfrm>
                <a:off x="2081467"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291" name="1-bit Node">
              <a:extLst>
                <a:ext uri="{FF2B5EF4-FFF2-40B4-BE49-F238E27FC236}">
                  <a16:creationId xmlns:a16="http://schemas.microsoft.com/office/drawing/2014/main" id="{E2CB7A1F-9C53-4B1D-A9E0-CDC989659200}"/>
                </a:ext>
              </a:extLst>
            </p:cNvPr>
            <p:cNvGrpSpPr/>
            <p:nvPr/>
          </p:nvGrpSpPr>
          <p:grpSpPr>
            <a:xfrm>
              <a:off x="1808375" y="1947883"/>
              <a:ext cx="547412" cy="274320"/>
              <a:chOff x="1808375" y="1551170"/>
              <a:chExt cx="547412" cy="274320"/>
            </a:xfrm>
          </p:grpSpPr>
          <p:grpSp>
            <p:nvGrpSpPr>
              <p:cNvPr id="407" name="PointerBox">
                <a:extLst>
                  <a:ext uri="{FF2B5EF4-FFF2-40B4-BE49-F238E27FC236}">
                    <a16:creationId xmlns:a16="http://schemas.microsoft.com/office/drawing/2014/main" id="{A9D54FE7-ADFB-4DA4-ACCF-3C83FD468830}"/>
                  </a:ext>
                </a:extLst>
              </p:cNvPr>
              <p:cNvGrpSpPr/>
              <p:nvPr/>
            </p:nvGrpSpPr>
            <p:grpSpPr>
              <a:xfrm>
                <a:off x="1808375" y="1551170"/>
                <a:ext cx="274320" cy="274320"/>
                <a:chOff x="4648200" y="3847500"/>
                <a:chExt cx="274320" cy="274320"/>
              </a:xfrm>
            </p:grpSpPr>
            <p:sp>
              <p:nvSpPr>
                <p:cNvPr id="412" name="Rectangle 411">
                  <a:extLst>
                    <a:ext uri="{FF2B5EF4-FFF2-40B4-BE49-F238E27FC236}">
                      <a16:creationId xmlns:a16="http://schemas.microsoft.com/office/drawing/2014/main" id="{892E9C99-AEC1-48ED-8E4D-E0698FA29AB9}"/>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13" name="mark" hidden="1">
                  <a:extLst>
                    <a:ext uri="{FF2B5EF4-FFF2-40B4-BE49-F238E27FC236}">
                      <a16:creationId xmlns:a16="http://schemas.microsoft.com/office/drawing/2014/main" id="{ACE537EE-F1E6-4C00-8865-3739AFBBB39E}"/>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410" name="Rectangle 409">
                <a:extLst>
                  <a:ext uri="{FF2B5EF4-FFF2-40B4-BE49-F238E27FC236}">
                    <a16:creationId xmlns:a16="http://schemas.microsoft.com/office/drawing/2014/main" id="{4672C046-D14A-4D74-BA2D-37EF25A36B43}"/>
                  </a:ext>
                </a:extLst>
              </p:cNvPr>
              <p:cNvSpPr/>
              <p:nvPr/>
            </p:nvSpPr>
            <p:spPr>
              <a:xfrm>
                <a:off x="2081467"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433" name="Group 432">
              <a:extLst>
                <a:ext uri="{FF2B5EF4-FFF2-40B4-BE49-F238E27FC236}">
                  <a16:creationId xmlns:a16="http://schemas.microsoft.com/office/drawing/2014/main" id="{065A126C-450B-4F95-B055-2AF255441722}"/>
                </a:ext>
              </a:extLst>
            </p:cNvPr>
            <p:cNvGrpSpPr/>
            <p:nvPr/>
          </p:nvGrpSpPr>
          <p:grpSpPr>
            <a:xfrm>
              <a:off x="1808375" y="2344596"/>
              <a:ext cx="547412" cy="274320"/>
              <a:chOff x="1808375" y="2344596"/>
              <a:chExt cx="547412" cy="274320"/>
            </a:xfrm>
          </p:grpSpPr>
          <p:grpSp>
            <p:nvGrpSpPr>
              <p:cNvPr id="399" name="PointerBox">
                <a:extLst>
                  <a:ext uri="{FF2B5EF4-FFF2-40B4-BE49-F238E27FC236}">
                    <a16:creationId xmlns:a16="http://schemas.microsoft.com/office/drawing/2014/main" id="{62FB1098-910E-483A-9CE9-8383AC676C5E}"/>
                  </a:ext>
                </a:extLst>
              </p:cNvPr>
              <p:cNvGrpSpPr/>
              <p:nvPr/>
            </p:nvGrpSpPr>
            <p:grpSpPr>
              <a:xfrm>
                <a:off x="1808375" y="2344596"/>
                <a:ext cx="274320" cy="274320"/>
                <a:chOff x="4648200" y="3847500"/>
                <a:chExt cx="274320" cy="274320"/>
              </a:xfrm>
            </p:grpSpPr>
            <p:sp>
              <p:nvSpPr>
                <p:cNvPr id="404" name="Rectangle 403">
                  <a:extLst>
                    <a:ext uri="{FF2B5EF4-FFF2-40B4-BE49-F238E27FC236}">
                      <a16:creationId xmlns:a16="http://schemas.microsoft.com/office/drawing/2014/main" id="{F71B5284-742B-4D25-8591-0ACEE7900222}"/>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05" name="mark" hidden="1">
                  <a:extLst>
                    <a:ext uri="{FF2B5EF4-FFF2-40B4-BE49-F238E27FC236}">
                      <a16:creationId xmlns:a16="http://schemas.microsoft.com/office/drawing/2014/main" id="{61A33541-52AB-4376-BA11-D5B33964BB0B}"/>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401" name="PointerBox">
                <a:extLst>
                  <a:ext uri="{FF2B5EF4-FFF2-40B4-BE49-F238E27FC236}">
                    <a16:creationId xmlns:a16="http://schemas.microsoft.com/office/drawing/2014/main" id="{CC68C188-D31B-4F36-8FAA-4691FBF1CCE0}"/>
                  </a:ext>
                </a:extLst>
              </p:cNvPr>
              <p:cNvGrpSpPr/>
              <p:nvPr/>
            </p:nvGrpSpPr>
            <p:grpSpPr>
              <a:xfrm>
                <a:off x="2081467" y="2344596"/>
                <a:ext cx="274320" cy="274320"/>
                <a:chOff x="4378789" y="3847500"/>
                <a:chExt cx="274320" cy="274320"/>
              </a:xfrm>
            </p:grpSpPr>
            <p:sp>
              <p:nvSpPr>
                <p:cNvPr id="402" name="Rectangle 401">
                  <a:extLst>
                    <a:ext uri="{FF2B5EF4-FFF2-40B4-BE49-F238E27FC236}">
                      <a16:creationId xmlns:a16="http://schemas.microsoft.com/office/drawing/2014/main" id="{577B4B8A-DE33-45A1-AFA3-EBFFBEBF5BDD}"/>
                    </a:ext>
                  </a:extLst>
                </p:cNvPr>
                <p:cNvSpPr/>
                <p:nvPr/>
              </p:nvSpPr>
              <p:spPr>
                <a:xfrm>
                  <a:off x="4378789"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Open Sans" pitchFamily="34" charset="0"/>
                      <a:cs typeface="Consolas" pitchFamily="49" charset="0"/>
                    </a:rPr>
                    <a:t>¤</a:t>
                  </a:r>
                  <a:endParaRPr lang="en-US" sz="1600" b="1" dirty="0">
                    <a:solidFill>
                      <a:schemeClr val="accent1"/>
                    </a:solidFill>
                    <a:latin typeface="Inconsolata" panose="00000509000000000000" pitchFamily="49" charset="0"/>
                    <a:ea typeface="DejaVu Sans Mono" pitchFamily="49" charset="0"/>
                    <a:cs typeface="Consolas" pitchFamily="49" charset="0"/>
                  </a:endParaRPr>
                </a:p>
              </p:txBody>
            </p:sp>
            <p:sp>
              <p:nvSpPr>
                <p:cNvPr id="403" name="mark" hidden="1">
                  <a:extLst>
                    <a:ext uri="{FF2B5EF4-FFF2-40B4-BE49-F238E27FC236}">
                      <a16:creationId xmlns:a16="http://schemas.microsoft.com/office/drawing/2014/main" id="{D748D52C-6A24-45C7-A9ED-2CC765FDBF7B}"/>
                    </a:ext>
                  </a:extLst>
                </p:cNvPr>
                <p:cNvSpPr/>
                <p:nvPr/>
              </p:nvSpPr>
              <p:spPr>
                <a:xfrm>
                  <a:off x="4493089"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293" name="1-bit Node">
              <a:extLst>
                <a:ext uri="{FF2B5EF4-FFF2-40B4-BE49-F238E27FC236}">
                  <a16:creationId xmlns:a16="http://schemas.microsoft.com/office/drawing/2014/main" id="{D27C0B8D-56DD-4CFB-B00E-883A52A993FB}"/>
                </a:ext>
              </a:extLst>
            </p:cNvPr>
            <p:cNvGrpSpPr/>
            <p:nvPr/>
          </p:nvGrpSpPr>
          <p:grpSpPr>
            <a:xfrm>
              <a:off x="1126277" y="3138022"/>
              <a:ext cx="548853" cy="274320"/>
              <a:chOff x="1808375" y="1551170"/>
              <a:chExt cx="548853" cy="274320"/>
            </a:xfrm>
          </p:grpSpPr>
          <p:grpSp>
            <p:nvGrpSpPr>
              <p:cNvPr id="391" name="PointerBox">
                <a:extLst>
                  <a:ext uri="{FF2B5EF4-FFF2-40B4-BE49-F238E27FC236}">
                    <a16:creationId xmlns:a16="http://schemas.microsoft.com/office/drawing/2014/main" id="{6506923A-B812-46CB-8EF7-008EFB2843A4}"/>
                  </a:ext>
                </a:extLst>
              </p:cNvPr>
              <p:cNvGrpSpPr/>
              <p:nvPr/>
            </p:nvGrpSpPr>
            <p:grpSpPr>
              <a:xfrm>
                <a:off x="1808375" y="1551170"/>
                <a:ext cx="274320" cy="274320"/>
                <a:chOff x="4648200" y="3847500"/>
                <a:chExt cx="274320" cy="274320"/>
              </a:xfrm>
            </p:grpSpPr>
            <p:sp>
              <p:nvSpPr>
                <p:cNvPr id="396" name="Rectangle 395">
                  <a:extLst>
                    <a:ext uri="{FF2B5EF4-FFF2-40B4-BE49-F238E27FC236}">
                      <a16:creationId xmlns:a16="http://schemas.microsoft.com/office/drawing/2014/main" id="{628EE9B7-6331-4F13-8ED1-08C252C1DCC4}"/>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97" name="mark" hidden="1">
                  <a:extLst>
                    <a:ext uri="{FF2B5EF4-FFF2-40B4-BE49-F238E27FC236}">
                      <a16:creationId xmlns:a16="http://schemas.microsoft.com/office/drawing/2014/main" id="{5BDF3DD9-E84B-4C43-8B0C-F4A0BDEEA619}"/>
                    </a:ext>
                  </a:extLst>
                </p:cNvPr>
                <p:cNvSpPr/>
                <p:nvPr/>
              </p:nvSpPr>
              <p:spPr>
                <a:xfrm>
                  <a:off x="4762500" y="400625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394" name="Rectangle 393">
                <a:extLst>
                  <a:ext uri="{FF2B5EF4-FFF2-40B4-BE49-F238E27FC236}">
                    <a16:creationId xmlns:a16="http://schemas.microsoft.com/office/drawing/2014/main" id="{EB509432-F20B-4164-A36B-67DFEF5D67F3}"/>
                  </a:ext>
                </a:extLst>
              </p:cNvPr>
              <p:cNvSpPr/>
              <p:nvPr/>
            </p:nvSpPr>
            <p:spPr>
              <a:xfrm>
                <a:off x="2082908"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294" name="1-bit Node">
              <a:extLst>
                <a:ext uri="{FF2B5EF4-FFF2-40B4-BE49-F238E27FC236}">
                  <a16:creationId xmlns:a16="http://schemas.microsoft.com/office/drawing/2014/main" id="{A2658154-8B1C-41A7-8FED-30CF404B7AFC}"/>
                </a:ext>
              </a:extLst>
            </p:cNvPr>
            <p:cNvGrpSpPr/>
            <p:nvPr/>
          </p:nvGrpSpPr>
          <p:grpSpPr>
            <a:xfrm>
              <a:off x="1126277" y="3534735"/>
              <a:ext cx="548853" cy="274320"/>
              <a:chOff x="1808375" y="1551170"/>
              <a:chExt cx="548853" cy="274320"/>
            </a:xfrm>
          </p:grpSpPr>
          <p:grpSp>
            <p:nvGrpSpPr>
              <p:cNvPr id="383" name="PointerBox">
                <a:extLst>
                  <a:ext uri="{FF2B5EF4-FFF2-40B4-BE49-F238E27FC236}">
                    <a16:creationId xmlns:a16="http://schemas.microsoft.com/office/drawing/2014/main" id="{0647A5E2-02F4-4BFB-A8F2-0B64AEC353A3}"/>
                  </a:ext>
                </a:extLst>
              </p:cNvPr>
              <p:cNvGrpSpPr/>
              <p:nvPr/>
            </p:nvGrpSpPr>
            <p:grpSpPr>
              <a:xfrm>
                <a:off x="1808375" y="1551170"/>
                <a:ext cx="274320" cy="274320"/>
                <a:chOff x="4648200" y="3847500"/>
                <a:chExt cx="274320" cy="274320"/>
              </a:xfrm>
            </p:grpSpPr>
            <p:sp>
              <p:nvSpPr>
                <p:cNvPr id="388" name="Rectangle 387">
                  <a:extLst>
                    <a:ext uri="{FF2B5EF4-FFF2-40B4-BE49-F238E27FC236}">
                      <a16:creationId xmlns:a16="http://schemas.microsoft.com/office/drawing/2014/main" id="{249D31ED-ECF3-4DA1-BEE5-C7B5BB2BC4AE}"/>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389" name="mark" hidden="1">
                  <a:extLst>
                    <a:ext uri="{FF2B5EF4-FFF2-40B4-BE49-F238E27FC236}">
                      <a16:creationId xmlns:a16="http://schemas.microsoft.com/office/drawing/2014/main" id="{F22DDC23-F2E5-44EC-B97D-D6D951BFC8C0}"/>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85" name="PointerBox">
                <a:extLst>
                  <a:ext uri="{FF2B5EF4-FFF2-40B4-BE49-F238E27FC236}">
                    <a16:creationId xmlns:a16="http://schemas.microsoft.com/office/drawing/2014/main" id="{1C71B3A1-85CD-494F-8CBA-1B6D23DE8A5C}"/>
                  </a:ext>
                </a:extLst>
              </p:cNvPr>
              <p:cNvGrpSpPr/>
              <p:nvPr/>
            </p:nvGrpSpPr>
            <p:grpSpPr>
              <a:xfrm>
                <a:off x="2082908" y="1551170"/>
                <a:ext cx="274320" cy="274320"/>
                <a:chOff x="4380230" y="3847500"/>
                <a:chExt cx="274320" cy="274320"/>
              </a:xfrm>
            </p:grpSpPr>
            <p:sp>
              <p:nvSpPr>
                <p:cNvPr id="386" name="Rectangle 385">
                  <a:extLst>
                    <a:ext uri="{FF2B5EF4-FFF2-40B4-BE49-F238E27FC236}">
                      <a16:creationId xmlns:a16="http://schemas.microsoft.com/office/drawing/2014/main" id="{C5BB70A8-2464-4EC0-86F6-CB75DE5794CB}"/>
                    </a:ext>
                  </a:extLst>
                </p:cNvPr>
                <p:cNvSpPr/>
                <p:nvPr/>
              </p:nvSpPr>
              <p:spPr>
                <a:xfrm>
                  <a:off x="438023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87" name="mark" hidden="1">
                  <a:extLst>
                    <a:ext uri="{FF2B5EF4-FFF2-40B4-BE49-F238E27FC236}">
                      <a16:creationId xmlns:a16="http://schemas.microsoft.com/office/drawing/2014/main" id="{D7C8182B-ACC4-4860-B797-4D4046A0C11D}"/>
                    </a:ext>
                  </a:extLst>
                </p:cNvPr>
                <p:cNvSpPr/>
                <p:nvPr/>
              </p:nvSpPr>
              <p:spPr>
                <a:xfrm>
                  <a:off x="449453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295" name="1-bit Node">
              <a:extLst>
                <a:ext uri="{FF2B5EF4-FFF2-40B4-BE49-F238E27FC236}">
                  <a16:creationId xmlns:a16="http://schemas.microsoft.com/office/drawing/2014/main" id="{48102A90-5742-4AA9-9A02-9E68D83FC3B5}"/>
                </a:ext>
              </a:extLst>
            </p:cNvPr>
            <p:cNvGrpSpPr/>
            <p:nvPr/>
          </p:nvGrpSpPr>
          <p:grpSpPr>
            <a:xfrm>
              <a:off x="1126277" y="3931448"/>
              <a:ext cx="548639" cy="274320"/>
              <a:chOff x="1808375" y="1551170"/>
              <a:chExt cx="548639" cy="274320"/>
            </a:xfrm>
          </p:grpSpPr>
          <p:grpSp>
            <p:nvGrpSpPr>
              <p:cNvPr id="375" name="PointerBox">
                <a:extLst>
                  <a:ext uri="{FF2B5EF4-FFF2-40B4-BE49-F238E27FC236}">
                    <a16:creationId xmlns:a16="http://schemas.microsoft.com/office/drawing/2014/main" id="{20B6FB1F-12D2-4332-9736-DBBC4F64EF66}"/>
                  </a:ext>
                </a:extLst>
              </p:cNvPr>
              <p:cNvGrpSpPr/>
              <p:nvPr/>
            </p:nvGrpSpPr>
            <p:grpSpPr>
              <a:xfrm>
                <a:off x="1808375" y="1551170"/>
                <a:ext cx="274320" cy="274320"/>
                <a:chOff x="4648200" y="3847500"/>
                <a:chExt cx="274320" cy="274320"/>
              </a:xfrm>
            </p:grpSpPr>
            <p:sp>
              <p:nvSpPr>
                <p:cNvPr id="380" name="Rectangle 379">
                  <a:extLst>
                    <a:ext uri="{FF2B5EF4-FFF2-40B4-BE49-F238E27FC236}">
                      <a16:creationId xmlns:a16="http://schemas.microsoft.com/office/drawing/2014/main" id="{264C568D-4C86-410B-9DAD-51452EAED61C}"/>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81" name="mark" hidden="1">
                  <a:extLst>
                    <a:ext uri="{FF2B5EF4-FFF2-40B4-BE49-F238E27FC236}">
                      <a16:creationId xmlns:a16="http://schemas.microsoft.com/office/drawing/2014/main" id="{56A3A04E-1D7C-4487-B124-F813DD300132}"/>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378" name="Rectangle 377">
                <a:extLst>
                  <a:ext uri="{FF2B5EF4-FFF2-40B4-BE49-F238E27FC236}">
                    <a16:creationId xmlns:a16="http://schemas.microsoft.com/office/drawing/2014/main" id="{236BEF78-C148-4BA9-9EA7-71098FC48620}"/>
                  </a:ext>
                </a:extLst>
              </p:cNvPr>
              <p:cNvSpPr/>
              <p:nvPr/>
            </p:nvSpPr>
            <p:spPr>
              <a:xfrm>
                <a:off x="2082694"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296" name="1-bit Node">
              <a:extLst>
                <a:ext uri="{FF2B5EF4-FFF2-40B4-BE49-F238E27FC236}">
                  <a16:creationId xmlns:a16="http://schemas.microsoft.com/office/drawing/2014/main" id="{87E9A41F-C2DD-4F2F-B02E-E7E460C65CD4}"/>
                </a:ext>
              </a:extLst>
            </p:cNvPr>
            <p:cNvGrpSpPr/>
            <p:nvPr/>
          </p:nvGrpSpPr>
          <p:grpSpPr>
            <a:xfrm>
              <a:off x="1981200" y="3534735"/>
              <a:ext cx="543205" cy="274320"/>
              <a:chOff x="1808375" y="1551170"/>
              <a:chExt cx="543205" cy="274320"/>
            </a:xfrm>
          </p:grpSpPr>
          <p:grpSp>
            <p:nvGrpSpPr>
              <p:cNvPr id="367" name="PointerBox">
                <a:extLst>
                  <a:ext uri="{FF2B5EF4-FFF2-40B4-BE49-F238E27FC236}">
                    <a16:creationId xmlns:a16="http://schemas.microsoft.com/office/drawing/2014/main" id="{2E8D1204-BEC4-4CDA-ABED-904615F3A832}"/>
                  </a:ext>
                </a:extLst>
              </p:cNvPr>
              <p:cNvGrpSpPr/>
              <p:nvPr/>
            </p:nvGrpSpPr>
            <p:grpSpPr>
              <a:xfrm>
                <a:off x="1808375" y="1551170"/>
                <a:ext cx="274320" cy="274320"/>
                <a:chOff x="4648200" y="3847500"/>
                <a:chExt cx="274320" cy="274320"/>
              </a:xfrm>
            </p:grpSpPr>
            <p:sp>
              <p:nvSpPr>
                <p:cNvPr id="372" name="Rectangle 371">
                  <a:extLst>
                    <a:ext uri="{FF2B5EF4-FFF2-40B4-BE49-F238E27FC236}">
                      <a16:creationId xmlns:a16="http://schemas.microsoft.com/office/drawing/2014/main" id="{A85F12B3-CE3F-43EF-A4A0-F1E7E72423DE}"/>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73" name="mark" hidden="1">
                  <a:extLst>
                    <a:ext uri="{FF2B5EF4-FFF2-40B4-BE49-F238E27FC236}">
                      <a16:creationId xmlns:a16="http://schemas.microsoft.com/office/drawing/2014/main" id="{5B1F1055-2E78-4207-9636-898B986E0EA7}"/>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370" name="Rectangle 369">
                <a:extLst>
                  <a:ext uri="{FF2B5EF4-FFF2-40B4-BE49-F238E27FC236}">
                    <a16:creationId xmlns:a16="http://schemas.microsoft.com/office/drawing/2014/main" id="{2834C5D9-178B-4149-9ACE-AAD6B03668C6}"/>
                  </a:ext>
                </a:extLst>
              </p:cNvPr>
              <p:cNvSpPr/>
              <p:nvPr/>
            </p:nvSpPr>
            <p:spPr>
              <a:xfrm>
                <a:off x="2077260"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297" name="1-bit Node">
              <a:extLst>
                <a:ext uri="{FF2B5EF4-FFF2-40B4-BE49-F238E27FC236}">
                  <a16:creationId xmlns:a16="http://schemas.microsoft.com/office/drawing/2014/main" id="{8EFDE1AA-97E5-4C5A-A392-BC7631DED8A7}"/>
                </a:ext>
              </a:extLst>
            </p:cNvPr>
            <p:cNvGrpSpPr/>
            <p:nvPr/>
          </p:nvGrpSpPr>
          <p:grpSpPr>
            <a:xfrm>
              <a:off x="1981200" y="3931448"/>
              <a:ext cx="542504" cy="274320"/>
              <a:chOff x="1808375" y="1551170"/>
              <a:chExt cx="542504" cy="274320"/>
            </a:xfrm>
          </p:grpSpPr>
          <p:grpSp>
            <p:nvGrpSpPr>
              <p:cNvPr id="359" name="PointerBox">
                <a:extLst>
                  <a:ext uri="{FF2B5EF4-FFF2-40B4-BE49-F238E27FC236}">
                    <a16:creationId xmlns:a16="http://schemas.microsoft.com/office/drawing/2014/main" id="{BCAA18CA-FF1A-469A-A6E7-44B12E4944EC}"/>
                  </a:ext>
                </a:extLst>
              </p:cNvPr>
              <p:cNvGrpSpPr/>
              <p:nvPr/>
            </p:nvGrpSpPr>
            <p:grpSpPr>
              <a:xfrm>
                <a:off x="1808375" y="1551170"/>
                <a:ext cx="274320" cy="274320"/>
                <a:chOff x="4648200" y="3847500"/>
                <a:chExt cx="274320" cy="274320"/>
              </a:xfrm>
            </p:grpSpPr>
            <p:sp>
              <p:nvSpPr>
                <p:cNvPr id="364" name="Rectangle 363">
                  <a:extLst>
                    <a:ext uri="{FF2B5EF4-FFF2-40B4-BE49-F238E27FC236}">
                      <a16:creationId xmlns:a16="http://schemas.microsoft.com/office/drawing/2014/main" id="{725968D0-6117-4652-8C9F-0ED63E9514BB}"/>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365" name="mark" hidden="1">
                  <a:extLst>
                    <a:ext uri="{FF2B5EF4-FFF2-40B4-BE49-F238E27FC236}">
                      <a16:creationId xmlns:a16="http://schemas.microsoft.com/office/drawing/2014/main" id="{9C256BDC-901C-4A9E-9700-A6382C3CC28F}"/>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61" name="PointerBox">
                <a:extLst>
                  <a:ext uri="{FF2B5EF4-FFF2-40B4-BE49-F238E27FC236}">
                    <a16:creationId xmlns:a16="http://schemas.microsoft.com/office/drawing/2014/main" id="{C87BAF96-5304-44C0-A992-C70DF615C5D9}"/>
                  </a:ext>
                </a:extLst>
              </p:cNvPr>
              <p:cNvGrpSpPr/>
              <p:nvPr/>
            </p:nvGrpSpPr>
            <p:grpSpPr>
              <a:xfrm>
                <a:off x="2076559" y="1551170"/>
                <a:ext cx="274320" cy="274320"/>
                <a:chOff x="4373881" y="3847500"/>
                <a:chExt cx="274320" cy="274320"/>
              </a:xfrm>
            </p:grpSpPr>
            <p:sp>
              <p:nvSpPr>
                <p:cNvPr id="362" name="Rectangle 361">
                  <a:extLst>
                    <a:ext uri="{FF2B5EF4-FFF2-40B4-BE49-F238E27FC236}">
                      <a16:creationId xmlns:a16="http://schemas.microsoft.com/office/drawing/2014/main" id="{6EC3745F-4DDD-4899-A405-EC9B20999A4F}"/>
                    </a:ext>
                  </a:extLst>
                </p:cNvPr>
                <p:cNvSpPr/>
                <p:nvPr/>
              </p:nvSpPr>
              <p:spPr>
                <a:xfrm>
                  <a:off x="4373881"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63" name="mark" hidden="1">
                  <a:extLst>
                    <a:ext uri="{FF2B5EF4-FFF2-40B4-BE49-F238E27FC236}">
                      <a16:creationId xmlns:a16="http://schemas.microsoft.com/office/drawing/2014/main" id="{39C2426F-22C7-476C-8058-B64E146CD18C}"/>
                    </a:ext>
                  </a:extLst>
                </p:cNvPr>
                <p:cNvSpPr/>
                <p:nvPr/>
              </p:nvSpPr>
              <p:spPr>
                <a:xfrm>
                  <a:off x="4488181"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298" name="1-bit Node">
              <a:extLst>
                <a:ext uri="{FF2B5EF4-FFF2-40B4-BE49-F238E27FC236}">
                  <a16:creationId xmlns:a16="http://schemas.microsoft.com/office/drawing/2014/main" id="{5DDE4C93-DB30-45B7-83EB-4B49903DA190}"/>
                </a:ext>
              </a:extLst>
            </p:cNvPr>
            <p:cNvGrpSpPr/>
            <p:nvPr/>
          </p:nvGrpSpPr>
          <p:grpSpPr>
            <a:xfrm>
              <a:off x="1123051" y="2744254"/>
              <a:ext cx="547412" cy="274320"/>
              <a:chOff x="1483626" y="1554115"/>
              <a:chExt cx="547412" cy="274320"/>
            </a:xfrm>
          </p:grpSpPr>
          <p:grpSp>
            <p:nvGrpSpPr>
              <p:cNvPr id="351" name="PointerBox">
                <a:extLst>
                  <a:ext uri="{FF2B5EF4-FFF2-40B4-BE49-F238E27FC236}">
                    <a16:creationId xmlns:a16="http://schemas.microsoft.com/office/drawing/2014/main" id="{A130E2C8-4098-4375-AB3F-4BEBDB033F09}"/>
                  </a:ext>
                </a:extLst>
              </p:cNvPr>
              <p:cNvGrpSpPr/>
              <p:nvPr/>
            </p:nvGrpSpPr>
            <p:grpSpPr>
              <a:xfrm>
                <a:off x="1483626" y="1554115"/>
                <a:ext cx="274320" cy="274320"/>
                <a:chOff x="4323451" y="3850445"/>
                <a:chExt cx="274320" cy="274320"/>
              </a:xfrm>
            </p:grpSpPr>
            <p:sp>
              <p:nvSpPr>
                <p:cNvPr id="356" name="Rectangle 355">
                  <a:extLst>
                    <a:ext uri="{FF2B5EF4-FFF2-40B4-BE49-F238E27FC236}">
                      <a16:creationId xmlns:a16="http://schemas.microsoft.com/office/drawing/2014/main" id="{60B5C1AD-1CB1-48AA-8954-217941C7DD16}"/>
                    </a:ext>
                  </a:extLst>
                </p:cNvPr>
                <p:cNvSpPr/>
                <p:nvPr/>
              </p:nvSpPr>
              <p:spPr>
                <a:xfrm>
                  <a:off x="4323451" y="3850445"/>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357" name="mark" hidden="1">
                  <a:extLst>
                    <a:ext uri="{FF2B5EF4-FFF2-40B4-BE49-F238E27FC236}">
                      <a16:creationId xmlns:a16="http://schemas.microsoft.com/office/drawing/2014/main" id="{DC7F63F5-A72F-4170-BBF8-EAEF13F4CE7A}"/>
                    </a:ext>
                  </a:extLst>
                </p:cNvPr>
                <p:cNvSpPr/>
                <p:nvPr/>
              </p:nvSpPr>
              <p:spPr>
                <a:xfrm>
                  <a:off x="4437751" y="4015545"/>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53" name="PointerBox">
                <a:extLst>
                  <a:ext uri="{FF2B5EF4-FFF2-40B4-BE49-F238E27FC236}">
                    <a16:creationId xmlns:a16="http://schemas.microsoft.com/office/drawing/2014/main" id="{8DD61AF4-CAFF-4A64-96D8-0B99D4237E50}"/>
                  </a:ext>
                </a:extLst>
              </p:cNvPr>
              <p:cNvGrpSpPr/>
              <p:nvPr/>
            </p:nvGrpSpPr>
            <p:grpSpPr>
              <a:xfrm>
                <a:off x="1756718" y="1554115"/>
                <a:ext cx="274320" cy="274320"/>
                <a:chOff x="4054040" y="3850445"/>
                <a:chExt cx="274320" cy="274320"/>
              </a:xfrm>
            </p:grpSpPr>
            <p:sp>
              <p:nvSpPr>
                <p:cNvPr id="354" name="Rectangle 353">
                  <a:extLst>
                    <a:ext uri="{FF2B5EF4-FFF2-40B4-BE49-F238E27FC236}">
                      <a16:creationId xmlns:a16="http://schemas.microsoft.com/office/drawing/2014/main" id="{EF07AEDB-65DC-4BE1-A8B3-87B1170D2A80}"/>
                    </a:ext>
                  </a:extLst>
                </p:cNvPr>
                <p:cNvSpPr/>
                <p:nvPr/>
              </p:nvSpPr>
              <p:spPr>
                <a:xfrm>
                  <a:off x="4054040" y="3850445"/>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55" name="mark" hidden="1">
                  <a:extLst>
                    <a:ext uri="{FF2B5EF4-FFF2-40B4-BE49-F238E27FC236}">
                      <a16:creationId xmlns:a16="http://schemas.microsoft.com/office/drawing/2014/main" id="{CFD65E64-69F9-4F8C-952D-C2BCBDD92C3D}"/>
                    </a:ext>
                  </a:extLst>
                </p:cNvPr>
                <p:cNvSpPr/>
                <p:nvPr/>
              </p:nvSpPr>
              <p:spPr>
                <a:xfrm>
                  <a:off x="4168340" y="4015545"/>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299" name="1-bit Node">
              <a:extLst>
                <a:ext uri="{FF2B5EF4-FFF2-40B4-BE49-F238E27FC236}">
                  <a16:creationId xmlns:a16="http://schemas.microsoft.com/office/drawing/2014/main" id="{BC7B77AB-EEEA-4785-ABDB-F9EC6744A438}"/>
                </a:ext>
              </a:extLst>
            </p:cNvPr>
            <p:cNvGrpSpPr/>
            <p:nvPr/>
          </p:nvGrpSpPr>
          <p:grpSpPr>
            <a:xfrm>
              <a:off x="2359347" y="2738369"/>
              <a:ext cx="546588" cy="274320"/>
              <a:chOff x="2228157" y="1548230"/>
              <a:chExt cx="546588" cy="274320"/>
            </a:xfrm>
          </p:grpSpPr>
          <p:sp>
            <p:nvSpPr>
              <p:cNvPr id="348" name="Rectangle 347">
                <a:extLst>
                  <a:ext uri="{FF2B5EF4-FFF2-40B4-BE49-F238E27FC236}">
                    <a16:creationId xmlns:a16="http://schemas.microsoft.com/office/drawing/2014/main" id="{8E118FDA-CD31-4618-A315-023E08AE4A29}"/>
                  </a:ext>
                </a:extLst>
              </p:cNvPr>
              <p:cNvSpPr/>
              <p:nvPr/>
            </p:nvSpPr>
            <p:spPr>
              <a:xfrm>
                <a:off x="2228157" y="154823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nvGrpSpPr>
              <p:cNvPr id="345" name="PointerBox">
                <a:extLst>
                  <a:ext uri="{FF2B5EF4-FFF2-40B4-BE49-F238E27FC236}">
                    <a16:creationId xmlns:a16="http://schemas.microsoft.com/office/drawing/2014/main" id="{3041C406-68FF-45A4-AC86-1F503EF36605}"/>
                  </a:ext>
                </a:extLst>
              </p:cNvPr>
              <p:cNvGrpSpPr/>
              <p:nvPr/>
            </p:nvGrpSpPr>
            <p:grpSpPr>
              <a:xfrm>
                <a:off x="2500425" y="1548230"/>
                <a:ext cx="274320" cy="274320"/>
                <a:chOff x="4797747" y="3844560"/>
                <a:chExt cx="274320" cy="274320"/>
              </a:xfrm>
            </p:grpSpPr>
            <p:sp>
              <p:nvSpPr>
                <p:cNvPr id="346" name="Rectangle 345">
                  <a:extLst>
                    <a:ext uri="{FF2B5EF4-FFF2-40B4-BE49-F238E27FC236}">
                      <a16:creationId xmlns:a16="http://schemas.microsoft.com/office/drawing/2014/main" id="{D8D98293-C066-4204-90B5-BAB8D89243AA}"/>
                    </a:ext>
                  </a:extLst>
                </p:cNvPr>
                <p:cNvSpPr/>
                <p:nvPr/>
              </p:nvSpPr>
              <p:spPr>
                <a:xfrm>
                  <a:off x="4797747" y="384456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47" name="mark" hidden="1">
                  <a:extLst>
                    <a:ext uri="{FF2B5EF4-FFF2-40B4-BE49-F238E27FC236}">
                      <a16:creationId xmlns:a16="http://schemas.microsoft.com/office/drawing/2014/main" id="{6F1668FD-80BF-4F8B-828D-91E846045A31}"/>
                    </a:ext>
                  </a:extLst>
                </p:cNvPr>
                <p:cNvSpPr/>
                <p:nvPr/>
              </p:nvSpPr>
              <p:spPr>
                <a:xfrm>
                  <a:off x="4912047" y="400966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300" name="1-bit Node">
              <a:extLst>
                <a:ext uri="{FF2B5EF4-FFF2-40B4-BE49-F238E27FC236}">
                  <a16:creationId xmlns:a16="http://schemas.microsoft.com/office/drawing/2014/main" id="{04ACF7BA-BC24-4D68-A026-B20F841DB99E}"/>
                </a:ext>
              </a:extLst>
            </p:cNvPr>
            <p:cNvGrpSpPr/>
            <p:nvPr/>
          </p:nvGrpSpPr>
          <p:grpSpPr>
            <a:xfrm>
              <a:off x="2361380" y="3137788"/>
              <a:ext cx="544555" cy="274554"/>
              <a:chOff x="1808375" y="1550936"/>
              <a:chExt cx="544555" cy="274554"/>
            </a:xfrm>
          </p:grpSpPr>
          <p:grpSp>
            <p:nvGrpSpPr>
              <p:cNvPr id="335" name="PointerBox">
                <a:extLst>
                  <a:ext uri="{FF2B5EF4-FFF2-40B4-BE49-F238E27FC236}">
                    <a16:creationId xmlns:a16="http://schemas.microsoft.com/office/drawing/2014/main" id="{A968F494-2908-4317-AB9E-A3FFAD6EF553}"/>
                  </a:ext>
                </a:extLst>
              </p:cNvPr>
              <p:cNvGrpSpPr/>
              <p:nvPr/>
            </p:nvGrpSpPr>
            <p:grpSpPr>
              <a:xfrm>
                <a:off x="1808375" y="1551170"/>
                <a:ext cx="274320" cy="274320"/>
                <a:chOff x="4648200" y="3847500"/>
                <a:chExt cx="274320" cy="274320"/>
              </a:xfrm>
            </p:grpSpPr>
            <p:sp>
              <p:nvSpPr>
                <p:cNvPr id="340" name="Rectangle 339">
                  <a:extLst>
                    <a:ext uri="{FF2B5EF4-FFF2-40B4-BE49-F238E27FC236}">
                      <a16:creationId xmlns:a16="http://schemas.microsoft.com/office/drawing/2014/main" id="{088E2732-BDEF-416C-835F-55FB455C54F9}"/>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41" name="mark" hidden="1">
                  <a:extLst>
                    <a:ext uri="{FF2B5EF4-FFF2-40B4-BE49-F238E27FC236}">
                      <a16:creationId xmlns:a16="http://schemas.microsoft.com/office/drawing/2014/main" id="{1B5894BF-9662-4916-82F8-9BB1C966C0CB}"/>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37" name="PointerBox">
                <a:extLst>
                  <a:ext uri="{FF2B5EF4-FFF2-40B4-BE49-F238E27FC236}">
                    <a16:creationId xmlns:a16="http://schemas.microsoft.com/office/drawing/2014/main" id="{F7CF87A6-1299-477C-960A-0AE2BE391763}"/>
                  </a:ext>
                </a:extLst>
              </p:cNvPr>
              <p:cNvGrpSpPr/>
              <p:nvPr/>
            </p:nvGrpSpPr>
            <p:grpSpPr>
              <a:xfrm>
                <a:off x="2078610" y="1550936"/>
                <a:ext cx="274320" cy="274320"/>
                <a:chOff x="4375932" y="3847266"/>
                <a:chExt cx="274320" cy="274320"/>
              </a:xfrm>
            </p:grpSpPr>
            <p:sp>
              <p:nvSpPr>
                <p:cNvPr id="338" name="Rectangle 337">
                  <a:extLst>
                    <a:ext uri="{FF2B5EF4-FFF2-40B4-BE49-F238E27FC236}">
                      <a16:creationId xmlns:a16="http://schemas.microsoft.com/office/drawing/2014/main" id="{9ADF5360-419B-4D79-BB75-A9466F9C821D}"/>
                    </a:ext>
                  </a:extLst>
                </p:cNvPr>
                <p:cNvSpPr/>
                <p:nvPr/>
              </p:nvSpPr>
              <p:spPr>
                <a:xfrm>
                  <a:off x="4375932" y="3847266"/>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39" name="mark" hidden="1">
                  <a:extLst>
                    <a:ext uri="{FF2B5EF4-FFF2-40B4-BE49-F238E27FC236}">
                      <a16:creationId xmlns:a16="http://schemas.microsoft.com/office/drawing/2014/main" id="{3232947C-85C5-4617-9CDE-C3BC9C995881}"/>
                    </a:ext>
                  </a:extLst>
                </p:cNvPr>
                <p:cNvSpPr/>
                <p:nvPr/>
              </p:nvSpPr>
              <p:spPr>
                <a:xfrm>
                  <a:off x="4490232" y="401236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301" name="1-bit Node">
              <a:extLst>
                <a:ext uri="{FF2B5EF4-FFF2-40B4-BE49-F238E27FC236}">
                  <a16:creationId xmlns:a16="http://schemas.microsoft.com/office/drawing/2014/main" id="{21C65191-2B8C-43DD-94C4-2CAEBACDBA57}"/>
                </a:ext>
              </a:extLst>
            </p:cNvPr>
            <p:cNvGrpSpPr/>
            <p:nvPr/>
          </p:nvGrpSpPr>
          <p:grpSpPr>
            <a:xfrm>
              <a:off x="2819400" y="3532589"/>
              <a:ext cx="547925" cy="274320"/>
              <a:chOff x="1808375" y="1549024"/>
              <a:chExt cx="547925" cy="274320"/>
            </a:xfrm>
          </p:grpSpPr>
          <p:grpSp>
            <p:nvGrpSpPr>
              <p:cNvPr id="327" name="PointerBox">
                <a:extLst>
                  <a:ext uri="{FF2B5EF4-FFF2-40B4-BE49-F238E27FC236}">
                    <a16:creationId xmlns:a16="http://schemas.microsoft.com/office/drawing/2014/main" id="{12C6C8EF-9DB9-4840-A29D-A84C59147C00}"/>
                  </a:ext>
                </a:extLst>
              </p:cNvPr>
              <p:cNvGrpSpPr/>
              <p:nvPr/>
            </p:nvGrpSpPr>
            <p:grpSpPr>
              <a:xfrm>
                <a:off x="1808375" y="1549024"/>
                <a:ext cx="274320" cy="274320"/>
                <a:chOff x="4648200" y="3845354"/>
                <a:chExt cx="274320" cy="274320"/>
              </a:xfrm>
            </p:grpSpPr>
            <p:sp>
              <p:nvSpPr>
                <p:cNvPr id="332" name="Rectangle 331">
                  <a:extLst>
                    <a:ext uri="{FF2B5EF4-FFF2-40B4-BE49-F238E27FC236}">
                      <a16:creationId xmlns:a16="http://schemas.microsoft.com/office/drawing/2014/main" id="{4B1E56DD-352E-4FCE-B1BB-630C477B9614}"/>
                    </a:ext>
                  </a:extLst>
                </p:cNvPr>
                <p:cNvSpPr/>
                <p:nvPr/>
              </p:nvSpPr>
              <p:spPr>
                <a:xfrm>
                  <a:off x="4648200" y="3845354"/>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333" name="mark" hidden="1">
                  <a:extLst>
                    <a:ext uri="{FF2B5EF4-FFF2-40B4-BE49-F238E27FC236}">
                      <a16:creationId xmlns:a16="http://schemas.microsoft.com/office/drawing/2014/main" id="{65D615B1-8A29-4055-9B4D-E4A672CADDC8}"/>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29" name="PointerBox">
                <a:extLst>
                  <a:ext uri="{FF2B5EF4-FFF2-40B4-BE49-F238E27FC236}">
                    <a16:creationId xmlns:a16="http://schemas.microsoft.com/office/drawing/2014/main" id="{A4800D2C-3904-41A8-9C0D-02BC9B3D92A1}"/>
                  </a:ext>
                </a:extLst>
              </p:cNvPr>
              <p:cNvGrpSpPr/>
              <p:nvPr/>
            </p:nvGrpSpPr>
            <p:grpSpPr>
              <a:xfrm>
                <a:off x="2081980" y="1549024"/>
                <a:ext cx="274320" cy="274320"/>
                <a:chOff x="4379302" y="3845354"/>
                <a:chExt cx="274320" cy="274320"/>
              </a:xfrm>
            </p:grpSpPr>
            <p:sp>
              <p:nvSpPr>
                <p:cNvPr id="330" name="Rectangle 329">
                  <a:extLst>
                    <a:ext uri="{FF2B5EF4-FFF2-40B4-BE49-F238E27FC236}">
                      <a16:creationId xmlns:a16="http://schemas.microsoft.com/office/drawing/2014/main" id="{9ED30BCE-F798-48A8-8051-198A43626124}"/>
                    </a:ext>
                  </a:extLst>
                </p:cNvPr>
                <p:cNvSpPr/>
                <p:nvPr/>
              </p:nvSpPr>
              <p:spPr>
                <a:xfrm>
                  <a:off x="4379302" y="3845354"/>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31" name="mark" hidden="1">
                  <a:extLst>
                    <a:ext uri="{FF2B5EF4-FFF2-40B4-BE49-F238E27FC236}">
                      <a16:creationId xmlns:a16="http://schemas.microsoft.com/office/drawing/2014/main" id="{6EED82A1-3912-4805-9B9B-8197013EB27B}"/>
                    </a:ext>
                  </a:extLst>
                </p:cNvPr>
                <p:cNvSpPr/>
                <p:nvPr/>
              </p:nvSpPr>
              <p:spPr>
                <a:xfrm>
                  <a:off x="4493602" y="4010454"/>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302" name="1-bit Node">
              <a:extLst>
                <a:ext uri="{FF2B5EF4-FFF2-40B4-BE49-F238E27FC236}">
                  <a16:creationId xmlns:a16="http://schemas.microsoft.com/office/drawing/2014/main" id="{5CAA5CDE-A312-46E8-8710-717F62A1EBAB}"/>
                </a:ext>
              </a:extLst>
            </p:cNvPr>
            <p:cNvGrpSpPr/>
            <p:nvPr/>
          </p:nvGrpSpPr>
          <p:grpSpPr>
            <a:xfrm>
              <a:off x="2819400" y="3930979"/>
              <a:ext cx="548640" cy="274789"/>
              <a:chOff x="1808375" y="1550701"/>
              <a:chExt cx="548640" cy="274789"/>
            </a:xfrm>
          </p:grpSpPr>
          <p:grpSp>
            <p:nvGrpSpPr>
              <p:cNvPr id="319" name="PointerBox">
                <a:extLst>
                  <a:ext uri="{FF2B5EF4-FFF2-40B4-BE49-F238E27FC236}">
                    <a16:creationId xmlns:a16="http://schemas.microsoft.com/office/drawing/2014/main" id="{5BA9929F-C001-4CA9-A601-14383D4FD28E}"/>
                  </a:ext>
                </a:extLst>
              </p:cNvPr>
              <p:cNvGrpSpPr/>
              <p:nvPr/>
            </p:nvGrpSpPr>
            <p:grpSpPr>
              <a:xfrm>
                <a:off x="1808375" y="1551170"/>
                <a:ext cx="274320" cy="274320"/>
                <a:chOff x="4648200" y="3847500"/>
                <a:chExt cx="274320" cy="274320"/>
              </a:xfrm>
            </p:grpSpPr>
            <p:sp>
              <p:nvSpPr>
                <p:cNvPr id="324" name="Rectangle 323">
                  <a:extLst>
                    <a:ext uri="{FF2B5EF4-FFF2-40B4-BE49-F238E27FC236}">
                      <a16:creationId xmlns:a16="http://schemas.microsoft.com/office/drawing/2014/main" id="{11EAC018-67A6-4E74-874F-CE05A2E3AB6C}"/>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sp>
              <p:nvSpPr>
                <p:cNvPr id="325" name="mark" hidden="1">
                  <a:extLst>
                    <a:ext uri="{FF2B5EF4-FFF2-40B4-BE49-F238E27FC236}">
                      <a16:creationId xmlns:a16="http://schemas.microsoft.com/office/drawing/2014/main" id="{59AE6BCD-08A6-47CB-90AD-3DAB8569C201}"/>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21" name="PointerBox">
                <a:extLst>
                  <a:ext uri="{FF2B5EF4-FFF2-40B4-BE49-F238E27FC236}">
                    <a16:creationId xmlns:a16="http://schemas.microsoft.com/office/drawing/2014/main" id="{2E3467B5-3F5A-41B9-AE0E-230CA3DE6CF2}"/>
                  </a:ext>
                </a:extLst>
              </p:cNvPr>
              <p:cNvGrpSpPr/>
              <p:nvPr/>
            </p:nvGrpSpPr>
            <p:grpSpPr>
              <a:xfrm>
                <a:off x="2082695" y="1550701"/>
                <a:ext cx="274320" cy="274320"/>
                <a:chOff x="4380017" y="3847031"/>
                <a:chExt cx="274320" cy="274320"/>
              </a:xfrm>
            </p:grpSpPr>
            <p:sp>
              <p:nvSpPr>
                <p:cNvPr id="322" name="Rectangle 321">
                  <a:extLst>
                    <a:ext uri="{FF2B5EF4-FFF2-40B4-BE49-F238E27FC236}">
                      <a16:creationId xmlns:a16="http://schemas.microsoft.com/office/drawing/2014/main" id="{6835019E-B423-43AE-9A7E-14B386FFD2F4}"/>
                    </a:ext>
                  </a:extLst>
                </p:cNvPr>
                <p:cNvSpPr/>
                <p:nvPr/>
              </p:nvSpPr>
              <p:spPr>
                <a:xfrm>
                  <a:off x="4380017" y="3847031"/>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23" name="mark" hidden="1">
                  <a:extLst>
                    <a:ext uri="{FF2B5EF4-FFF2-40B4-BE49-F238E27FC236}">
                      <a16:creationId xmlns:a16="http://schemas.microsoft.com/office/drawing/2014/main" id="{79C193B7-3E0A-4632-AFB8-C1992B0292AC}"/>
                    </a:ext>
                  </a:extLst>
                </p:cNvPr>
                <p:cNvSpPr/>
                <p:nvPr/>
              </p:nvSpPr>
              <p:spPr>
                <a:xfrm>
                  <a:off x="4494317" y="4012131"/>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cxnSp>
          <p:nvCxnSpPr>
            <p:cNvPr id="303" name="Pointer">
              <a:extLst>
                <a:ext uri="{FF2B5EF4-FFF2-40B4-BE49-F238E27FC236}">
                  <a16:creationId xmlns:a16="http://schemas.microsoft.com/office/drawing/2014/main" id="{DB25D1CD-CD63-4912-B373-85B757D88013}"/>
                </a:ext>
              </a:extLst>
            </p:cNvPr>
            <p:cNvCxnSpPr>
              <a:cxnSpLocks noChangeShapeType="1"/>
              <a:stCxn id="347" idx="2"/>
              <a:endCxn id="340" idx="0"/>
            </p:cNvCxnSpPr>
            <p:nvPr/>
          </p:nvCxnSpPr>
          <p:spPr bwMode="auto">
            <a:xfrm rot="5400000">
              <a:off x="2539242" y="2908488"/>
              <a:ext cx="188833" cy="270235"/>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4" name="Pointer">
              <a:extLst>
                <a:ext uri="{FF2B5EF4-FFF2-40B4-BE49-F238E27FC236}">
                  <a16:creationId xmlns:a16="http://schemas.microsoft.com/office/drawing/2014/main" id="{602C16BA-12C1-4E3C-8B8B-857B47CE7456}"/>
                </a:ext>
              </a:extLst>
            </p:cNvPr>
            <p:cNvCxnSpPr>
              <a:cxnSpLocks noChangeShapeType="1"/>
              <a:stCxn id="355" idx="2"/>
              <a:endCxn id="396" idx="0"/>
            </p:cNvCxnSpPr>
            <p:nvPr/>
          </p:nvCxnSpPr>
          <p:spPr bwMode="auto">
            <a:xfrm rot="5400000">
              <a:off x="1306896" y="2911615"/>
              <a:ext cx="182948" cy="269866"/>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5" name="Pointer">
              <a:extLst>
                <a:ext uri="{FF2B5EF4-FFF2-40B4-BE49-F238E27FC236}">
                  <a16:creationId xmlns:a16="http://schemas.microsoft.com/office/drawing/2014/main" id="{1667E158-FE91-4560-BE72-FD0E16FCE7F8}"/>
                </a:ext>
              </a:extLst>
            </p:cNvPr>
            <p:cNvCxnSpPr>
              <a:cxnSpLocks noChangeShapeType="1"/>
              <a:stCxn id="341" idx="2"/>
              <a:endCxn id="372" idx="0"/>
            </p:cNvCxnSpPr>
            <p:nvPr/>
          </p:nvCxnSpPr>
          <p:spPr bwMode="auto">
            <a:xfrm rot="5400000">
              <a:off x="2215504" y="3251698"/>
              <a:ext cx="185893" cy="38018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6" name="Pointer">
              <a:extLst>
                <a:ext uri="{FF2B5EF4-FFF2-40B4-BE49-F238E27FC236}">
                  <a16:creationId xmlns:a16="http://schemas.microsoft.com/office/drawing/2014/main" id="{A84E1928-57E4-401A-A763-EED4338C8F3B}"/>
                </a:ext>
              </a:extLst>
            </p:cNvPr>
            <p:cNvCxnSpPr>
              <a:cxnSpLocks noChangeShapeType="1"/>
              <a:stCxn id="339" idx="2"/>
              <a:endCxn id="332" idx="0"/>
            </p:cNvCxnSpPr>
            <p:nvPr/>
          </p:nvCxnSpPr>
          <p:spPr bwMode="auto">
            <a:xfrm rot="16200000" flipH="1">
              <a:off x="2770677" y="3346705"/>
              <a:ext cx="183981" cy="187785"/>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7" name="Pointer">
              <a:extLst>
                <a:ext uri="{FF2B5EF4-FFF2-40B4-BE49-F238E27FC236}">
                  <a16:creationId xmlns:a16="http://schemas.microsoft.com/office/drawing/2014/main" id="{12A33335-20DF-40DA-9286-0A60AF110F2B}"/>
                </a:ext>
              </a:extLst>
            </p:cNvPr>
            <p:cNvCxnSpPr>
              <a:cxnSpLocks noChangeShapeType="1"/>
              <a:stCxn id="373" idx="2"/>
              <a:endCxn id="364" idx="0"/>
            </p:cNvCxnSpPr>
            <p:nvPr/>
          </p:nvCxnSpPr>
          <p:spPr bwMode="auto">
            <a:xfrm>
              <a:off x="2118360" y="3745555"/>
              <a:ext cx="0" cy="18589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8" name="Pointer">
              <a:extLst>
                <a:ext uri="{FF2B5EF4-FFF2-40B4-BE49-F238E27FC236}">
                  <a16:creationId xmlns:a16="http://schemas.microsoft.com/office/drawing/2014/main" id="{FB907FF4-A233-4F77-8465-FA7BE68C070E}"/>
                </a:ext>
              </a:extLst>
            </p:cNvPr>
            <p:cNvCxnSpPr>
              <a:cxnSpLocks noChangeShapeType="1"/>
              <a:stCxn id="363" idx="2"/>
            </p:cNvCxnSpPr>
            <p:nvPr/>
          </p:nvCxnSpPr>
          <p:spPr bwMode="auto">
            <a:xfrm>
              <a:off x="2386544" y="4142268"/>
              <a:ext cx="2437" cy="288762"/>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309" name="Pointer">
              <a:extLst>
                <a:ext uri="{FF2B5EF4-FFF2-40B4-BE49-F238E27FC236}">
                  <a16:creationId xmlns:a16="http://schemas.microsoft.com/office/drawing/2014/main" id="{78CC6FF7-7689-4692-8592-2F23A5E27BCD}"/>
                </a:ext>
              </a:extLst>
            </p:cNvPr>
            <p:cNvCxnSpPr>
              <a:cxnSpLocks noChangeShapeType="1"/>
              <a:stCxn id="323" idx="2"/>
            </p:cNvCxnSpPr>
            <p:nvPr/>
          </p:nvCxnSpPr>
          <p:spPr bwMode="auto">
            <a:xfrm>
              <a:off x="3230880" y="4141799"/>
              <a:ext cx="0" cy="288762"/>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310" name="Pointer">
              <a:extLst>
                <a:ext uri="{FF2B5EF4-FFF2-40B4-BE49-F238E27FC236}">
                  <a16:creationId xmlns:a16="http://schemas.microsoft.com/office/drawing/2014/main" id="{0E246201-9667-4537-AA57-D394393DD73D}"/>
                </a:ext>
              </a:extLst>
            </p:cNvPr>
            <p:cNvCxnSpPr>
              <a:cxnSpLocks noChangeShapeType="1"/>
              <a:stCxn id="331" idx="2"/>
              <a:endCxn id="324" idx="0"/>
            </p:cNvCxnSpPr>
            <p:nvPr/>
          </p:nvCxnSpPr>
          <p:spPr bwMode="auto">
            <a:xfrm rot="5400000">
              <a:off x="2999344" y="3700626"/>
              <a:ext cx="188039" cy="273605"/>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1" name="Pointer">
              <a:extLst>
                <a:ext uri="{FF2B5EF4-FFF2-40B4-BE49-F238E27FC236}">
                  <a16:creationId xmlns:a16="http://schemas.microsoft.com/office/drawing/2014/main" id="{1CD2B311-6DED-4F42-A08A-53A7B5743D4C}"/>
                </a:ext>
              </a:extLst>
            </p:cNvPr>
            <p:cNvCxnSpPr>
              <a:cxnSpLocks noChangeShapeType="1"/>
              <a:stCxn id="397" idx="2"/>
              <a:endCxn id="388" idx="0"/>
            </p:cNvCxnSpPr>
            <p:nvPr/>
          </p:nvCxnSpPr>
          <p:spPr bwMode="auto">
            <a:xfrm>
              <a:off x="1263437" y="3342492"/>
              <a:ext cx="0" cy="19224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2" name="Pointer">
              <a:extLst>
                <a:ext uri="{FF2B5EF4-FFF2-40B4-BE49-F238E27FC236}">
                  <a16:creationId xmlns:a16="http://schemas.microsoft.com/office/drawing/2014/main" id="{F6783B97-49FA-4CCC-BE19-0F519EC3058C}"/>
                </a:ext>
              </a:extLst>
            </p:cNvPr>
            <p:cNvCxnSpPr>
              <a:cxnSpLocks noChangeShapeType="1"/>
              <a:stCxn id="387" idx="2"/>
              <a:endCxn id="380" idx="0"/>
            </p:cNvCxnSpPr>
            <p:nvPr/>
          </p:nvCxnSpPr>
          <p:spPr bwMode="auto">
            <a:xfrm rot="5400000">
              <a:off x="1307758" y="3701235"/>
              <a:ext cx="185893" cy="274533"/>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3" name="Pointer">
              <a:extLst>
                <a:ext uri="{FF2B5EF4-FFF2-40B4-BE49-F238E27FC236}">
                  <a16:creationId xmlns:a16="http://schemas.microsoft.com/office/drawing/2014/main" id="{5D846FC2-3D0A-46DA-860D-434BBE9D3A30}"/>
                </a:ext>
              </a:extLst>
            </p:cNvPr>
            <p:cNvCxnSpPr>
              <a:cxnSpLocks noChangeShapeType="1"/>
              <a:stCxn id="381" idx="2"/>
            </p:cNvCxnSpPr>
            <p:nvPr/>
          </p:nvCxnSpPr>
          <p:spPr bwMode="auto">
            <a:xfrm flipH="1">
              <a:off x="1260211" y="4142268"/>
              <a:ext cx="3226" cy="288762"/>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314" name="Pointer">
              <a:extLst>
                <a:ext uri="{FF2B5EF4-FFF2-40B4-BE49-F238E27FC236}">
                  <a16:creationId xmlns:a16="http://schemas.microsoft.com/office/drawing/2014/main" id="{EA5E7C97-F8C1-422A-A811-229A2F700D48}"/>
                </a:ext>
              </a:extLst>
            </p:cNvPr>
            <p:cNvCxnSpPr>
              <a:cxnSpLocks noChangeShapeType="1"/>
              <a:stCxn id="421" idx="2"/>
              <a:endCxn id="412" idx="0"/>
            </p:cNvCxnSpPr>
            <p:nvPr/>
          </p:nvCxnSpPr>
          <p:spPr bwMode="auto">
            <a:xfrm>
              <a:off x="1945535" y="1761990"/>
              <a:ext cx="0" cy="18589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5" name="Pointer">
              <a:extLst>
                <a:ext uri="{FF2B5EF4-FFF2-40B4-BE49-F238E27FC236}">
                  <a16:creationId xmlns:a16="http://schemas.microsoft.com/office/drawing/2014/main" id="{06DEB9C7-E7CF-4121-BEC7-DCCF3050D9C4}"/>
                </a:ext>
              </a:extLst>
            </p:cNvPr>
            <p:cNvCxnSpPr>
              <a:cxnSpLocks noChangeShapeType="1"/>
              <a:stCxn id="413" idx="2"/>
              <a:endCxn id="404" idx="0"/>
            </p:cNvCxnSpPr>
            <p:nvPr/>
          </p:nvCxnSpPr>
          <p:spPr bwMode="auto">
            <a:xfrm>
              <a:off x="1945535" y="2158703"/>
              <a:ext cx="0" cy="18589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6" name="Pointer">
              <a:extLst>
                <a:ext uri="{FF2B5EF4-FFF2-40B4-BE49-F238E27FC236}">
                  <a16:creationId xmlns:a16="http://schemas.microsoft.com/office/drawing/2014/main" id="{AF73D623-A6D9-4434-9B99-19F2151DA74E}"/>
                </a:ext>
              </a:extLst>
            </p:cNvPr>
            <p:cNvCxnSpPr>
              <a:cxnSpLocks noChangeShapeType="1"/>
              <a:stCxn id="405" idx="2"/>
              <a:endCxn id="356" idx="0"/>
            </p:cNvCxnSpPr>
            <p:nvPr/>
          </p:nvCxnSpPr>
          <p:spPr bwMode="auto">
            <a:xfrm rot="5400000">
              <a:off x="1508454" y="2307173"/>
              <a:ext cx="188838" cy="685324"/>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7" name="Pointer">
              <a:extLst>
                <a:ext uri="{FF2B5EF4-FFF2-40B4-BE49-F238E27FC236}">
                  <a16:creationId xmlns:a16="http://schemas.microsoft.com/office/drawing/2014/main" id="{3E6942CF-4050-42BC-8F16-3DD0AB928366}"/>
                </a:ext>
              </a:extLst>
            </p:cNvPr>
            <p:cNvCxnSpPr>
              <a:cxnSpLocks noChangeShapeType="1"/>
              <a:stCxn id="403" idx="2"/>
              <a:endCxn id="348" idx="0"/>
            </p:cNvCxnSpPr>
            <p:nvPr/>
          </p:nvCxnSpPr>
          <p:spPr bwMode="auto">
            <a:xfrm rot="16200000" flipH="1">
              <a:off x="2266091" y="2507952"/>
              <a:ext cx="182953" cy="27788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grpSp>
      <p:sp>
        <p:nvSpPr>
          <p:cNvPr id="253" name="Highlight Box">
            <a:extLst>
              <a:ext uri="{FF2B5EF4-FFF2-40B4-BE49-F238E27FC236}">
                <a16:creationId xmlns:a16="http://schemas.microsoft.com/office/drawing/2014/main" id="{0007433A-0886-48BF-962A-08672314A7E9}"/>
              </a:ext>
            </a:extLst>
          </p:cNvPr>
          <p:cNvSpPr/>
          <p:nvPr/>
        </p:nvSpPr>
        <p:spPr>
          <a:xfrm>
            <a:off x="1082580" y="2420151"/>
            <a:ext cx="703621" cy="1611047"/>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Highlight Box">
            <a:extLst>
              <a:ext uri="{FF2B5EF4-FFF2-40B4-BE49-F238E27FC236}">
                <a16:creationId xmlns:a16="http://schemas.microsoft.com/office/drawing/2014/main" id="{768829AE-4C41-4CC1-9960-AB511AB5E432}"/>
              </a:ext>
            </a:extLst>
          </p:cNvPr>
          <p:cNvSpPr/>
          <p:nvPr/>
        </p:nvSpPr>
        <p:spPr>
          <a:xfrm>
            <a:off x="1935309" y="3260342"/>
            <a:ext cx="703621" cy="770856"/>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ighlight Box">
            <a:extLst>
              <a:ext uri="{FF2B5EF4-FFF2-40B4-BE49-F238E27FC236}">
                <a16:creationId xmlns:a16="http://schemas.microsoft.com/office/drawing/2014/main" id="{913397A3-0295-4E71-9F5F-84FA9FEE926D}"/>
              </a:ext>
            </a:extLst>
          </p:cNvPr>
          <p:cNvSpPr/>
          <p:nvPr/>
        </p:nvSpPr>
        <p:spPr>
          <a:xfrm>
            <a:off x="2781891" y="3260342"/>
            <a:ext cx="703621" cy="770856"/>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556F4A3-AF48-4BB3-A15A-F90D710E664A}"/>
              </a:ext>
            </a:extLst>
          </p:cNvPr>
          <p:cNvGrpSpPr/>
          <p:nvPr/>
        </p:nvGrpSpPr>
        <p:grpSpPr>
          <a:xfrm>
            <a:off x="536094" y="1885950"/>
            <a:ext cx="7880198" cy="2145247"/>
            <a:chOff x="536094" y="2114550"/>
            <a:chExt cx="7880198" cy="2145247"/>
          </a:xfrm>
        </p:grpSpPr>
        <p:sp>
          <p:nvSpPr>
            <p:cNvPr id="460" name="Highlight Box">
              <a:extLst>
                <a:ext uri="{FF2B5EF4-FFF2-40B4-BE49-F238E27FC236}">
                  <a16:creationId xmlns:a16="http://schemas.microsoft.com/office/drawing/2014/main" id="{41E26CA3-A690-4B6B-9A79-4B618D7C2BCF}"/>
                </a:ext>
              </a:extLst>
            </p:cNvPr>
            <p:cNvSpPr/>
            <p:nvPr/>
          </p:nvSpPr>
          <p:spPr>
            <a:xfrm>
              <a:off x="536094" y="2648750"/>
              <a:ext cx="1200773" cy="1611047"/>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Highlight Box">
              <a:extLst>
                <a:ext uri="{FF2B5EF4-FFF2-40B4-BE49-F238E27FC236}">
                  <a16:creationId xmlns:a16="http://schemas.microsoft.com/office/drawing/2014/main" id="{9915896B-59AF-4568-B01E-96F1E43898D1}"/>
                </a:ext>
              </a:extLst>
            </p:cNvPr>
            <p:cNvSpPr/>
            <p:nvPr/>
          </p:nvSpPr>
          <p:spPr>
            <a:xfrm>
              <a:off x="7639052" y="2114550"/>
              <a:ext cx="777240" cy="3200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E4C0AA5-03B4-43DB-9149-F5086084C749}"/>
              </a:ext>
            </a:extLst>
          </p:cNvPr>
          <p:cNvGrpSpPr/>
          <p:nvPr/>
        </p:nvGrpSpPr>
        <p:grpSpPr>
          <a:xfrm>
            <a:off x="2260600" y="2236531"/>
            <a:ext cx="5772242" cy="1013428"/>
            <a:chOff x="2260600" y="2465131"/>
            <a:chExt cx="5772242" cy="1013428"/>
          </a:xfrm>
        </p:grpSpPr>
        <p:sp>
          <p:nvSpPr>
            <p:cNvPr id="462" name="Highlight Box">
              <a:extLst>
                <a:ext uri="{FF2B5EF4-FFF2-40B4-BE49-F238E27FC236}">
                  <a16:creationId xmlns:a16="http://schemas.microsoft.com/office/drawing/2014/main" id="{1E0DBEF8-519E-4030-890A-6FF0E833BF89}"/>
                </a:ext>
              </a:extLst>
            </p:cNvPr>
            <p:cNvSpPr/>
            <p:nvPr/>
          </p:nvSpPr>
          <p:spPr>
            <a:xfrm>
              <a:off x="7639650" y="2465131"/>
              <a:ext cx="393192" cy="658368"/>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Highlight Box">
              <a:extLst>
                <a:ext uri="{FF2B5EF4-FFF2-40B4-BE49-F238E27FC236}">
                  <a16:creationId xmlns:a16="http://schemas.microsoft.com/office/drawing/2014/main" id="{DBA7F5F9-E8E3-48CC-BAE5-B1D95B5EA763}"/>
                </a:ext>
              </a:extLst>
            </p:cNvPr>
            <p:cNvSpPr/>
            <p:nvPr/>
          </p:nvSpPr>
          <p:spPr>
            <a:xfrm>
              <a:off x="2260600" y="2648751"/>
              <a:ext cx="1200773" cy="829808"/>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89320FB-B63F-4A71-AEFA-C0EC7307D15F}"/>
              </a:ext>
            </a:extLst>
          </p:cNvPr>
          <p:cNvGrpSpPr/>
          <p:nvPr/>
        </p:nvGrpSpPr>
        <p:grpSpPr>
          <a:xfrm>
            <a:off x="845525" y="4352681"/>
            <a:ext cx="2880951" cy="317779"/>
            <a:chOff x="228600" y="4495601"/>
            <a:chExt cx="2880951" cy="317779"/>
          </a:xfrm>
        </p:grpSpPr>
        <p:grpSp>
          <p:nvGrpSpPr>
            <p:cNvPr id="18" name="Group 17">
              <a:extLst>
                <a:ext uri="{FF2B5EF4-FFF2-40B4-BE49-F238E27FC236}">
                  <a16:creationId xmlns:a16="http://schemas.microsoft.com/office/drawing/2014/main" id="{D755E34E-4E43-4E94-B845-8447150BA9B1}"/>
                </a:ext>
              </a:extLst>
            </p:cNvPr>
            <p:cNvGrpSpPr/>
            <p:nvPr/>
          </p:nvGrpSpPr>
          <p:grpSpPr>
            <a:xfrm>
              <a:off x="228600" y="4495601"/>
              <a:ext cx="1486491" cy="317779"/>
              <a:chOff x="6743109" y="3912344"/>
              <a:chExt cx="1486491" cy="317779"/>
            </a:xfrm>
          </p:grpSpPr>
          <p:cxnSp>
            <p:nvCxnSpPr>
              <p:cNvPr id="466" name="Curved Connector 39">
                <a:extLst>
                  <a:ext uri="{FF2B5EF4-FFF2-40B4-BE49-F238E27FC236}">
                    <a16:creationId xmlns:a16="http://schemas.microsoft.com/office/drawing/2014/main" id="{B1CA7247-DD01-4D35-8EEC-CF0F9874E484}"/>
                  </a:ext>
                </a:extLst>
              </p:cNvPr>
              <p:cNvCxnSpPr/>
              <p:nvPr/>
            </p:nvCxnSpPr>
            <p:spPr>
              <a:xfrm>
                <a:off x="7680960" y="4071235"/>
                <a:ext cx="548640" cy="0"/>
              </a:xfrm>
              <a:prstGeom prst="straightConnector1">
                <a:avLst/>
              </a:prstGeom>
              <a:noFill/>
              <a:ln w="38100">
                <a:solidFill>
                  <a:schemeClr val="accent1"/>
                </a:solidFill>
                <a:round/>
                <a:headEnd type="oval"/>
                <a:tailEnd type="triangle" w="med" len="med"/>
              </a:ln>
              <a:extLst>
                <a:ext uri="{909E8E84-426E-40DD-AFC4-6F175D3DCCD1}">
                  <a14:hiddenFill xmlns:a14="http://schemas.microsoft.com/office/drawing/2010/main">
                    <a:noFill/>
                  </a14:hiddenFill>
                </a:ext>
              </a:extLst>
            </p:spPr>
          </p:cxnSp>
          <p:sp>
            <p:nvSpPr>
              <p:cNvPr id="467" name="TextBox 15">
                <a:extLst>
                  <a:ext uri="{FF2B5EF4-FFF2-40B4-BE49-F238E27FC236}">
                    <a16:creationId xmlns:a16="http://schemas.microsoft.com/office/drawing/2014/main" id="{E273896E-7976-4B86-A388-170AB9A0C60A}"/>
                  </a:ext>
                </a:extLst>
              </p:cNvPr>
              <p:cNvSpPr txBox="1">
                <a:spLocks noChangeArrowheads="1"/>
              </p:cNvSpPr>
              <p:nvPr/>
            </p:nvSpPr>
            <p:spPr bwMode="auto">
              <a:xfrm>
                <a:off x="6743109" y="3912344"/>
                <a:ext cx="8382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lnSpc>
                    <a:spcPct val="70000"/>
                  </a:lnSpc>
                </a:pPr>
                <a:r>
                  <a:rPr lang="en-US" sz="1400" dirty="0">
                    <a:solidFill>
                      <a:schemeClr val="tx1">
                        <a:lumMod val="65000"/>
                        <a:lumOff val="35000"/>
                      </a:schemeClr>
                    </a:solidFill>
                    <a:latin typeface="Crimson Text" pitchFamily="2" charset="0"/>
                    <a:ea typeface="Crimson Text" pitchFamily="2" charset="0"/>
                  </a:rPr>
                  <a:t>Tuple Pointer</a:t>
                </a:r>
              </a:p>
            </p:txBody>
          </p:sp>
        </p:grpSp>
        <p:grpSp>
          <p:nvGrpSpPr>
            <p:cNvPr id="19" name="Group 18">
              <a:extLst>
                <a:ext uri="{FF2B5EF4-FFF2-40B4-BE49-F238E27FC236}">
                  <a16:creationId xmlns:a16="http://schemas.microsoft.com/office/drawing/2014/main" id="{E558DC2E-5639-4CFE-87D3-902A1F0C65D5}"/>
                </a:ext>
              </a:extLst>
            </p:cNvPr>
            <p:cNvGrpSpPr/>
            <p:nvPr/>
          </p:nvGrpSpPr>
          <p:grpSpPr>
            <a:xfrm>
              <a:off x="1600200" y="4495601"/>
              <a:ext cx="1509351" cy="317779"/>
              <a:chOff x="6720249" y="4448947"/>
              <a:chExt cx="1509351" cy="317779"/>
            </a:xfrm>
          </p:grpSpPr>
          <p:cxnSp>
            <p:nvCxnSpPr>
              <p:cNvPr id="469" name="Curved Connector 39">
                <a:extLst>
                  <a:ext uri="{FF2B5EF4-FFF2-40B4-BE49-F238E27FC236}">
                    <a16:creationId xmlns:a16="http://schemas.microsoft.com/office/drawing/2014/main" id="{B0D1697E-F3C7-43FC-8901-2BBD2D677EC1}"/>
                  </a:ext>
                </a:extLst>
              </p:cNvPr>
              <p:cNvCxnSpPr/>
              <p:nvPr/>
            </p:nvCxnSpPr>
            <p:spPr>
              <a:xfrm>
                <a:off x="7680960" y="4607838"/>
                <a:ext cx="548640" cy="0"/>
              </a:xfrm>
              <a:prstGeom prst="straightConnector1">
                <a:avLst/>
              </a:prstGeom>
              <a:noFill/>
              <a:ln w="3810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sp>
            <p:nvSpPr>
              <p:cNvPr id="470" name="TextBox 15">
                <a:extLst>
                  <a:ext uri="{FF2B5EF4-FFF2-40B4-BE49-F238E27FC236}">
                    <a16:creationId xmlns:a16="http://schemas.microsoft.com/office/drawing/2014/main" id="{D76228D9-AC6A-4CCF-B196-333366B0A666}"/>
                  </a:ext>
                </a:extLst>
              </p:cNvPr>
              <p:cNvSpPr txBox="1">
                <a:spLocks noChangeArrowheads="1"/>
              </p:cNvSpPr>
              <p:nvPr/>
            </p:nvSpPr>
            <p:spPr bwMode="auto">
              <a:xfrm>
                <a:off x="6720249" y="4448947"/>
                <a:ext cx="8382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lnSpc>
                    <a:spcPct val="70000"/>
                  </a:lnSpc>
                </a:pPr>
                <a:r>
                  <a:rPr lang="en-US" sz="1400" dirty="0">
                    <a:solidFill>
                      <a:schemeClr val="tx1">
                        <a:lumMod val="65000"/>
                        <a:lumOff val="35000"/>
                      </a:schemeClr>
                    </a:solidFill>
                    <a:latin typeface="Crimson Text" pitchFamily="2" charset="0"/>
                    <a:ea typeface="Crimson Text" pitchFamily="2" charset="0"/>
                  </a:rPr>
                  <a:t>Node Pointer</a:t>
                </a:r>
              </a:p>
            </p:txBody>
          </p:sp>
        </p:grpSp>
      </p:grpSp>
      <p:sp>
        <p:nvSpPr>
          <p:cNvPr id="263" name="Highlight Box">
            <a:extLst>
              <a:ext uri="{FF2B5EF4-FFF2-40B4-BE49-F238E27FC236}">
                <a16:creationId xmlns:a16="http://schemas.microsoft.com/office/drawing/2014/main" id="{77F40221-CC8F-4BEA-9DEF-295A5BA96E86}"/>
              </a:ext>
            </a:extLst>
          </p:cNvPr>
          <p:cNvSpPr/>
          <p:nvPr/>
        </p:nvSpPr>
        <p:spPr>
          <a:xfrm>
            <a:off x="5154979" y="1890713"/>
            <a:ext cx="192672" cy="10058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Highlight Box">
            <a:extLst>
              <a:ext uri="{FF2B5EF4-FFF2-40B4-BE49-F238E27FC236}">
                <a16:creationId xmlns:a16="http://schemas.microsoft.com/office/drawing/2014/main" id="{F3A2E485-DF53-4690-AAAC-27BF1F6E32BA}"/>
              </a:ext>
            </a:extLst>
          </p:cNvPr>
          <p:cNvSpPr/>
          <p:nvPr/>
        </p:nvSpPr>
        <p:spPr>
          <a:xfrm>
            <a:off x="7446380" y="1890713"/>
            <a:ext cx="192672" cy="10058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0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250"/>
                                        <p:tgtEl>
                                          <p:spTgt spid="2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6"/>
                                        </p:tgtEl>
                                        <p:attrNameLst>
                                          <p:attrName>style.visibility</p:attrName>
                                        </p:attrNameLst>
                                      </p:cBhvr>
                                      <p:to>
                                        <p:strVal val="visible"/>
                                      </p:to>
                                    </p:set>
                                    <p:animEffect transition="in" filter="fade">
                                      <p:cBhvr>
                                        <p:cTn id="21" dur="250"/>
                                        <p:tgtEl>
                                          <p:spTgt spid="2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7"/>
                                        </p:tgtEl>
                                        <p:attrNameLst>
                                          <p:attrName>style.visibility</p:attrName>
                                        </p:attrNameLst>
                                      </p:cBhvr>
                                      <p:to>
                                        <p:strVal val="visible"/>
                                      </p:to>
                                    </p:set>
                                    <p:animEffect transition="in" filter="fade">
                                      <p:cBhvr>
                                        <p:cTn id="24" dur="250"/>
                                        <p:tgtEl>
                                          <p:spTgt spid="287"/>
                                        </p:tgtEl>
                                      </p:cBhvr>
                                    </p:animEffect>
                                  </p:childTnLst>
                                </p:cTn>
                              </p:par>
                            </p:childTnLst>
                          </p:cTn>
                        </p:par>
                        <p:par>
                          <p:cTn id="25" fill="hold">
                            <p:stCondLst>
                              <p:cond delay="250"/>
                            </p:stCondLst>
                            <p:childTnLst>
                              <p:par>
                                <p:cTn id="26" presetID="10" presetClass="entr" presetSubtype="0" fill="hold" grpId="0" nodeType="afterEffect">
                                  <p:stCondLst>
                                    <p:cond delay="0"/>
                                  </p:stCondLst>
                                  <p:childTnLst>
                                    <p:set>
                                      <p:cBhvr>
                                        <p:cTn id="27" dur="1" fill="hold">
                                          <p:stCondLst>
                                            <p:cond delay="0"/>
                                          </p:stCondLst>
                                        </p:cTn>
                                        <p:tgtEl>
                                          <p:spTgt spid="263"/>
                                        </p:tgtEl>
                                        <p:attrNameLst>
                                          <p:attrName>style.visibility</p:attrName>
                                        </p:attrNameLst>
                                      </p:cBhvr>
                                      <p:to>
                                        <p:strVal val="visible"/>
                                      </p:to>
                                    </p:set>
                                    <p:animEffect transition="in" filter="fade">
                                      <p:cBhvr>
                                        <p:cTn id="28" dur="250"/>
                                        <p:tgtEl>
                                          <p:spTgt spid="2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263"/>
                                        </p:tgtEl>
                                      </p:cBhvr>
                                    </p:animEffect>
                                    <p:set>
                                      <p:cBhvr>
                                        <p:cTn id="33" dur="1" fill="hold">
                                          <p:stCondLst>
                                            <p:cond delay="249"/>
                                          </p:stCondLst>
                                        </p:cTn>
                                        <p:tgtEl>
                                          <p:spTgt spid="263"/>
                                        </p:tgtEl>
                                        <p:attrNameLst>
                                          <p:attrName>style.visibility</p:attrName>
                                        </p:attrNameLst>
                                      </p:cBhvr>
                                      <p:to>
                                        <p:strVal val="hidden"/>
                                      </p:to>
                                    </p:set>
                                  </p:childTnLst>
                                </p:cTn>
                              </p:par>
                            </p:childTnLst>
                          </p:cTn>
                        </p:par>
                        <p:par>
                          <p:cTn id="34" fill="hold">
                            <p:stCondLst>
                              <p:cond delay="250"/>
                            </p:stCondLst>
                            <p:childTnLst>
                              <p:par>
                                <p:cTn id="35" presetID="42" presetClass="path" presetSubtype="0" accel="50000" decel="50000" fill="hold" grpId="1" nodeType="afterEffect">
                                  <p:stCondLst>
                                    <p:cond delay="0"/>
                                  </p:stCondLst>
                                  <p:childTnLst>
                                    <p:animMotion origin="layout" path="M 3.33333E-6 3.58025E-6 L 0.025 3.58025E-6 " pathEditMode="relative" rAng="0" ptsTypes="AA">
                                      <p:cBhvr>
                                        <p:cTn id="36" dur="500" fill="hold"/>
                                        <p:tgtEl>
                                          <p:spTgt spid="287"/>
                                        </p:tgtEl>
                                        <p:attrNameLst>
                                          <p:attrName>ppt_x</p:attrName>
                                          <p:attrName>ppt_y</p:attrName>
                                        </p:attrNameLst>
                                      </p:cBhvr>
                                      <p:rCtr x="1250" y="0"/>
                                    </p:animMotion>
                                  </p:childTnLst>
                                </p:cTn>
                              </p:par>
                              <p:par>
                                <p:cTn id="37" presetID="42" presetClass="path" presetSubtype="0" accel="50000" decel="50000" fill="hold" grpId="1" nodeType="withEffect">
                                  <p:stCondLst>
                                    <p:cond delay="0"/>
                                  </p:stCondLst>
                                  <p:childTnLst>
                                    <p:animMotion origin="layout" path="M 8.33333E-7 -3.33333E-6 L 0.00052 0.07192 " pathEditMode="relative" rAng="0" ptsTypes="AA">
                                      <p:cBhvr>
                                        <p:cTn id="38" dur="500" fill="hold"/>
                                        <p:tgtEl>
                                          <p:spTgt spid="286"/>
                                        </p:tgtEl>
                                        <p:attrNameLst>
                                          <p:attrName>ppt_x</p:attrName>
                                          <p:attrName>ppt_y</p:attrName>
                                        </p:attrNameLst>
                                      </p:cBhvr>
                                      <p:rCtr x="17" y="358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2" nodeType="clickEffect">
                                  <p:stCondLst>
                                    <p:cond delay="0"/>
                                  </p:stCondLst>
                                  <p:childTnLst>
                                    <p:animMotion origin="layout" path="M 0.025 3.58025E-6 L 0.23211 -0.00155 " pathEditMode="relative" rAng="0" ptsTypes="AA">
                                      <p:cBhvr>
                                        <p:cTn id="42" dur="750" fill="hold"/>
                                        <p:tgtEl>
                                          <p:spTgt spid="287"/>
                                        </p:tgtEl>
                                        <p:attrNameLst>
                                          <p:attrName>ppt_x</p:attrName>
                                          <p:attrName>ppt_y</p:attrName>
                                        </p:attrNameLst>
                                      </p:cBhvr>
                                      <p:rCtr x="10347" y="-9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0.00052 0.07192 L 0.00052 0.15402 " pathEditMode="relative" rAng="0" ptsTypes="AA">
                                      <p:cBhvr>
                                        <p:cTn id="46" dur="500" fill="hold"/>
                                        <p:tgtEl>
                                          <p:spTgt spid="286"/>
                                        </p:tgtEl>
                                        <p:attrNameLst>
                                          <p:attrName>ppt_x</p:attrName>
                                          <p:attrName>ppt_y</p:attrName>
                                        </p:attrNameLst>
                                      </p:cBhvr>
                                      <p:rCtr x="0" y="4105"/>
                                    </p:animMotion>
                                  </p:childTnLst>
                                </p:cTn>
                              </p:par>
                              <p:par>
                                <p:cTn id="47" presetID="42" presetClass="path" presetSubtype="0" accel="50000" decel="50000" fill="hold" grpId="3" nodeType="withEffect">
                                  <p:stCondLst>
                                    <p:cond delay="0"/>
                                  </p:stCondLst>
                                  <p:childTnLst>
                                    <p:animMotion origin="layout" path="M 0.23211 -0.00155 L 0.25208 -0.00186 " pathEditMode="relative" rAng="0" ptsTypes="AA">
                                      <p:cBhvr>
                                        <p:cTn id="48" dur="500" fill="hold"/>
                                        <p:tgtEl>
                                          <p:spTgt spid="287"/>
                                        </p:tgtEl>
                                        <p:attrNameLst>
                                          <p:attrName>ppt_x</p:attrName>
                                          <p:attrName>ppt_y</p:attrName>
                                        </p:attrNameLst>
                                      </p:cBhvr>
                                      <p:rCtr x="990" y="-31"/>
                                    </p:animMotion>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65"/>
                                        </p:tgtEl>
                                        <p:attrNameLst>
                                          <p:attrName>style.visibility</p:attrName>
                                        </p:attrNameLst>
                                      </p:cBhvr>
                                      <p:to>
                                        <p:strVal val="visible"/>
                                      </p:to>
                                    </p:set>
                                    <p:animEffect transition="in" filter="fade">
                                      <p:cBhvr>
                                        <p:cTn id="52" dur="250"/>
                                        <p:tgtEl>
                                          <p:spTgt spid="26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250"/>
                                        <p:tgtEl>
                                          <p:spTgt spid="265"/>
                                        </p:tgtEl>
                                      </p:cBhvr>
                                    </p:animEffect>
                                    <p:set>
                                      <p:cBhvr>
                                        <p:cTn id="57" dur="1" fill="hold">
                                          <p:stCondLst>
                                            <p:cond delay="249"/>
                                          </p:stCondLst>
                                        </p:cTn>
                                        <p:tgtEl>
                                          <p:spTgt spid="265"/>
                                        </p:tgtEl>
                                        <p:attrNameLst>
                                          <p:attrName>style.visibility</p:attrName>
                                        </p:attrNameLst>
                                      </p:cBhvr>
                                      <p:to>
                                        <p:strVal val="hidden"/>
                                      </p:to>
                                    </p:set>
                                  </p:childTnLst>
                                </p:cTn>
                              </p:par>
                              <p:par>
                                <p:cTn id="58" presetID="10" presetClass="exit" presetSubtype="0" fill="hold" grpId="3" nodeType="withEffect">
                                  <p:stCondLst>
                                    <p:cond delay="0"/>
                                  </p:stCondLst>
                                  <p:childTnLst>
                                    <p:animEffect transition="out" filter="fade">
                                      <p:cBhvr>
                                        <p:cTn id="59" dur="250"/>
                                        <p:tgtEl>
                                          <p:spTgt spid="286"/>
                                        </p:tgtEl>
                                      </p:cBhvr>
                                    </p:animEffect>
                                    <p:set>
                                      <p:cBhvr>
                                        <p:cTn id="60" dur="1" fill="hold">
                                          <p:stCondLst>
                                            <p:cond delay="249"/>
                                          </p:stCondLst>
                                        </p:cTn>
                                        <p:tgtEl>
                                          <p:spTgt spid="286"/>
                                        </p:tgtEl>
                                        <p:attrNameLst>
                                          <p:attrName>style.visibility</p:attrName>
                                        </p:attrNameLst>
                                      </p:cBhvr>
                                      <p:to>
                                        <p:strVal val="hidden"/>
                                      </p:to>
                                    </p:set>
                                  </p:childTnLst>
                                </p:cTn>
                              </p:par>
                              <p:par>
                                <p:cTn id="61" presetID="10" presetClass="exit" presetSubtype="0" fill="hold" grpId="4" nodeType="withEffect">
                                  <p:stCondLst>
                                    <p:cond delay="0"/>
                                  </p:stCondLst>
                                  <p:childTnLst>
                                    <p:animEffect transition="out" filter="fade">
                                      <p:cBhvr>
                                        <p:cTn id="62" dur="250"/>
                                        <p:tgtEl>
                                          <p:spTgt spid="287"/>
                                        </p:tgtEl>
                                      </p:cBhvr>
                                    </p:animEffect>
                                    <p:set>
                                      <p:cBhvr>
                                        <p:cTn id="63" dur="1" fill="hold">
                                          <p:stCondLst>
                                            <p:cond delay="249"/>
                                          </p:stCondLst>
                                        </p:cTn>
                                        <p:tgtEl>
                                          <p:spTgt spid="287"/>
                                        </p:tgtEl>
                                        <p:attrNameLst>
                                          <p:attrName>style.visibility</p:attrName>
                                        </p:attrNameLst>
                                      </p:cBhvr>
                                      <p:to>
                                        <p:strVal val="hidden"/>
                                      </p:to>
                                    </p:set>
                                  </p:childTnLst>
                                </p:cTn>
                              </p:par>
                            </p:childTnLst>
                          </p:cTn>
                        </p:par>
                        <p:par>
                          <p:cTn id="64" fill="hold">
                            <p:stCondLst>
                              <p:cond delay="25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childTnLst>
                          </p:cTn>
                        </p:par>
                        <p:par>
                          <p:cTn id="73" fill="hold">
                            <p:stCondLst>
                              <p:cond delay="250"/>
                            </p:stCondLst>
                            <p:childTnLst>
                              <p:par>
                                <p:cTn id="74" presetID="10"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5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50"/>
                                        <p:tgtEl>
                                          <p:spTgt spid="17"/>
                                        </p:tgtEl>
                                      </p:cBhvr>
                                    </p:animEffect>
                                    <p:set>
                                      <p:cBhvr>
                                        <p:cTn id="81" dur="1" fill="hold">
                                          <p:stCondLst>
                                            <p:cond delay="249"/>
                                          </p:stCondLst>
                                        </p:cTn>
                                        <p:tgtEl>
                                          <p:spTgt spid="17"/>
                                        </p:tgtEl>
                                        <p:attrNameLst>
                                          <p:attrName>style.visibility</p:attrName>
                                        </p:attrNameLst>
                                      </p:cBhvr>
                                      <p:to>
                                        <p:strVal val="hidden"/>
                                      </p:to>
                                    </p:set>
                                  </p:childTnLst>
                                </p:cTn>
                              </p:par>
                            </p:childTnLst>
                          </p:cTn>
                        </p:par>
                        <p:par>
                          <p:cTn id="82" fill="hold">
                            <p:stCondLst>
                              <p:cond delay="250"/>
                            </p:stCondLst>
                            <p:childTnLst>
                              <p:par>
                                <p:cTn id="83" presetID="10" presetClass="exit" presetSubtype="0" fill="hold" nodeType="afterEffect">
                                  <p:stCondLst>
                                    <p:cond delay="0"/>
                                  </p:stCondLst>
                                  <p:childTnLst>
                                    <p:animEffect transition="out" filter="fade">
                                      <p:cBhvr>
                                        <p:cTn id="84" dur="500"/>
                                        <p:tgtEl>
                                          <p:spTgt spid="65"/>
                                        </p:tgtEl>
                                      </p:cBhvr>
                                    </p:animEffect>
                                    <p:set>
                                      <p:cBhvr>
                                        <p:cTn id="85" dur="1" fill="hold">
                                          <p:stCondLst>
                                            <p:cond delay="499"/>
                                          </p:stCondLst>
                                        </p:cTn>
                                        <p:tgtEl>
                                          <p:spTgt spid="65"/>
                                        </p:tgtEl>
                                        <p:attrNameLst>
                                          <p:attrName>style.visibility</p:attrName>
                                        </p:attrNameLst>
                                      </p:cBhvr>
                                      <p:to>
                                        <p:strVal val="hidden"/>
                                      </p:to>
                                    </p:set>
                                  </p:childTnLst>
                                </p:cTn>
                              </p:par>
                            </p:childTnLst>
                          </p:cTn>
                        </p:par>
                        <p:par>
                          <p:cTn id="86" fill="hold">
                            <p:stCondLst>
                              <p:cond delay="750"/>
                            </p:stCondLst>
                            <p:childTnLst>
                              <p:par>
                                <p:cTn id="87" presetID="10" presetClass="entr" presetSubtype="0" fill="hold" nodeType="afterEffect">
                                  <p:stCondLst>
                                    <p:cond delay="0"/>
                                  </p:stCondLst>
                                  <p:childTnLst>
                                    <p:set>
                                      <p:cBhvr>
                                        <p:cTn id="88" dur="1" fill="hold">
                                          <p:stCondLst>
                                            <p:cond delay="0"/>
                                          </p:stCondLst>
                                        </p:cTn>
                                        <p:tgtEl>
                                          <p:spTgt spid="434"/>
                                        </p:tgtEl>
                                        <p:attrNameLst>
                                          <p:attrName>style.visibility</p:attrName>
                                        </p:attrNameLst>
                                      </p:cBhvr>
                                      <p:to>
                                        <p:strVal val="visible"/>
                                      </p:to>
                                    </p:set>
                                    <p:animEffect transition="in" filter="fade">
                                      <p:cBhvr>
                                        <p:cTn id="89" dur="500"/>
                                        <p:tgtEl>
                                          <p:spTgt spid="434"/>
                                        </p:tgtEl>
                                      </p:cBhvr>
                                    </p:animEffect>
                                  </p:childTnLst>
                                </p:cTn>
                              </p:par>
                            </p:childTnLst>
                          </p:cTn>
                        </p:par>
                        <p:par>
                          <p:cTn id="90" fill="hold">
                            <p:stCondLst>
                              <p:cond delay="1250"/>
                            </p:stCondLst>
                            <p:childTnLst>
                              <p:par>
                                <p:cTn id="91" presetID="42" presetClass="path" presetSubtype="0" accel="50000" decel="50000" fill="hold" grpId="0" nodeType="afterEffect">
                                  <p:stCondLst>
                                    <p:cond delay="0"/>
                                  </p:stCondLst>
                                  <p:childTnLst>
                                    <p:animMotion origin="layout" path="M 8.33333E-7 -3.7037E-7 L -0.0559 -0.0037 " pathEditMode="relative" rAng="0" ptsTypes="AA">
                                      <p:cBhvr>
                                        <p:cTn id="92" dur="500" fill="hold"/>
                                        <p:tgtEl>
                                          <p:spTgt spid="289"/>
                                        </p:tgtEl>
                                        <p:attrNameLst>
                                          <p:attrName>ppt_x</p:attrName>
                                          <p:attrName>ppt_y</p:attrName>
                                        </p:attrNameLst>
                                      </p:cBhvr>
                                      <p:rCtr x="-2795" y="-185"/>
                                    </p:animMotion>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3"/>
                                        </p:tgtEl>
                                        <p:attrNameLst>
                                          <p:attrName>style.visibility</p:attrName>
                                        </p:attrNameLst>
                                      </p:cBhvr>
                                      <p:to>
                                        <p:strVal val="visible"/>
                                      </p:to>
                                    </p:set>
                                    <p:animEffect transition="in" filter="fade">
                                      <p:cBhvr>
                                        <p:cTn id="97" dur="250"/>
                                        <p:tgtEl>
                                          <p:spTgt spid="253"/>
                                        </p:tgtEl>
                                      </p:cBhvr>
                                    </p:animEffect>
                                  </p:childTnLst>
                                </p:cTn>
                              </p:par>
                            </p:childTnLst>
                          </p:cTn>
                        </p:par>
                        <p:par>
                          <p:cTn id="98" fill="hold">
                            <p:stCondLst>
                              <p:cond delay="250"/>
                            </p:stCondLst>
                            <p:childTnLst>
                              <p:par>
                                <p:cTn id="99" presetID="10" presetClass="entr" presetSubtype="0" fill="hold" grpId="0" nodeType="afterEffect">
                                  <p:stCondLst>
                                    <p:cond delay="0"/>
                                  </p:stCondLst>
                                  <p:childTnLst>
                                    <p:set>
                                      <p:cBhvr>
                                        <p:cTn id="100" dur="1" fill="hold">
                                          <p:stCondLst>
                                            <p:cond delay="0"/>
                                          </p:stCondLst>
                                        </p:cTn>
                                        <p:tgtEl>
                                          <p:spTgt spid="254"/>
                                        </p:tgtEl>
                                        <p:attrNameLst>
                                          <p:attrName>style.visibility</p:attrName>
                                        </p:attrNameLst>
                                      </p:cBhvr>
                                      <p:to>
                                        <p:strVal val="visible"/>
                                      </p:to>
                                    </p:set>
                                    <p:animEffect transition="in" filter="fade">
                                      <p:cBhvr>
                                        <p:cTn id="101" dur="250"/>
                                        <p:tgtEl>
                                          <p:spTgt spid="254"/>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55"/>
                                        </p:tgtEl>
                                        <p:attrNameLst>
                                          <p:attrName>style.visibility</p:attrName>
                                        </p:attrNameLst>
                                      </p:cBhvr>
                                      <p:to>
                                        <p:strVal val="visible"/>
                                      </p:to>
                                    </p:set>
                                    <p:animEffect transition="in" filter="fade">
                                      <p:cBhvr>
                                        <p:cTn id="105" dur="25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6" grpId="1" animBg="1"/>
      <p:bldP spid="286" grpId="2" animBg="1"/>
      <p:bldP spid="286" grpId="3" animBg="1"/>
      <p:bldP spid="287" grpId="0" animBg="1"/>
      <p:bldP spid="287" grpId="1" animBg="1"/>
      <p:bldP spid="287" grpId="2" animBg="1"/>
      <p:bldP spid="287" grpId="3" animBg="1"/>
      <p:bldP spid="287" grpId="4" animBg="1"/>
      <p:bldP spid="289" grpId="0"/>
      <p:bldP spid="289" grpId="1"/>
      <p:bldP spid="253" grpId="0" animBg="1"/>
      <p:bldP spid="254" grpId="0" animBg="1"/>
      <p:bldP spid="255" grpId="0" animBg="1"/>
      <p:bldP spid="263" grpId="0" animBg="1"/>
      <p:bldP spid="263" grpId="1" animBg="1"/>
      <p:bldP spid="265" grpId="0" animBg="1"/>
      <p:bldP spid="26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11782-97CB-4153-96FB-5526FD376910}"/>
              </a:ext>
            </a:extLst>
          </p:cNvPr>
          <p:cNvSpPr>
            <a:spLocks noGrp="1"/>
          </p:cNvSpPr>
          <p:nvPr>
            <p:ph type="title"/>
          </p:nvPr>
        </p:nvSpPr>
        <p:spPr/>
        <p:txBody>
          <a:bodyPr/>
          <a:lstStyle/>
          <a:p>
            <a:r>
              <a:rPr lang="en-US" dirty="0"/>
              <a:t>Radix Tree</a:t>
            </a:r>
          </a:p>
        </p:txBody>
      </p:sp>
      <p:sp>
        <p:nvSpPr>
          <p:cNvPr id="6" name="Content Placeholder 5">
            <a:extLst>
              <a:ext uri="{FF2B5EF4-FFF2-40B4-BE49-F238E27FC236}">
                <a16:creationId xmlns:a16="http://schemas.microsoft.com/office/drawing/2014/main" id="{311A5237-0483-40F9-8B48-C965ECA3D5ED}"/>
              </a:ext>
            </a:extLst>
          </p:cNvPr>
          <p:cNvSpPr>
            <a:spLocks noGrp="1"/>
          </p:cNvSpPr>
          <p:nvPr>
            <p:ph idx="1"/>
          </p:nvPr>
        </p:nvSpPr>
        <p:spPr>
          <a:xfrm>
            <a:off x="4373880" y="984250"/>
            <a:ext cx="4389120" cy="3657600"/>
          </a:xfrm>
        </p:spPr>
        <p:txBody>
          <a:bodyPr/>
          <a:lstStyle/>
          <a:p>
            <a:r>
              <a:rPr lang="en-US" dirty="0"/>
              <a:t>Vertically compressed trie that compacts nodes with a single child.</a:t>
            </a:r>
          </a:p>
          <a:p>
            <a:pPr lvl="1"/>
            <a:r>
              <a:rPr lang="en-US" dirty="0"/>
              <a:t>Also known as </a:t>
            </a:r>
            <a:r>
              <a:rPr lang="en-US" b="1" i="1" dirty="0"/>
              <a:t>Patricia Tree</a:t>
            </a:r>
            <a:r>
              <a:rPr lang="en-US" dirty="0"/>
              <a:t>.</a:t>
            </a:r>
          </a:p>
          <a:p>
            <a:endParaRPr lang="en-US" sz="1200" dirty="0"/>
          </a:p>
          <a:p>
            <a:r>
              <a:rPr lang="en-US" dirty="0"/>
              <a:t>Can produce false positives, so the DBMS always checks the original tuple to see whether a key matches.</a:t>
            </a:r>
          </a:p>
        </p:txBody>
      </p:sp>
      <p:sp>
        <p:nvSpPr>
          <p:cNvPr id="4" name="Slide Number Placeholder 3">
            <a:extLst>
              <a:ext uri="{FF2B5EF4-FFF2-40B4-BE49-F238E27FC236}">
                <a16:creationId xmlns:a16="http://schemas.microsoft.com/office/drawing/2014/main" id="{962F5B76-C94C-4FE7-AED5-09B0E3D44A60}"/>
              </a:ext>
            </a:extLst>
          </p:cNvPr>
          <p:cNvSpPr>
            <a:spLocks noGrp="1"/>
          </p:cNvSpPr>
          <p:nvPr>
            <p:ph type="sldNum" sz="quarter" idx="4"/>
          </p:nvPr>
        </p:nvSpPr>
        <p:spPr/>
        <p:txBody>
          <a:bodyPr/>
          <a:lstStyle/>
          <a:p>
            <a:fld id="{97DD1AB5-42BA-4E8A-BFEE-435884E16AAB}" type="slidenum">
              <a:rPr lang="en-US" smtClean="0"/>
              <a:t>35</a:t>
            </a:fld>
            <a:endParaRPr lang="en-US" dirty="0"/>
          </a:p>
        </p:txBody>
      </p:sp>
      <p:sp>
        <p:nvSpPr>
          <p:cNvPr id="10" name="Content Placeholder 28">
            <a:extLst>
              <a:ext uri="{FF2B5EF4-FFF2-40B4-BE49-F238E27FC236}">
                <a16:creationId xmlns:a16="http://schemas.microsoft.com/office/drawing/2014/main" id="{B9120054-3AD3-4AD9-B374-F43E1083EDE6}"/>
              </a:ext>
            </a:extLst>
          </p:cNvPr>
          <p:cNvSpPr txBox="1">
            <a:spLocks/>
          </p:cNvSpPr>
          <p:nvPr/>
        </p:nvSpPr>
        <p:spPr>
          <a:xfrm>
            <a:off x="4648200" y="1746250"/>
            <a:ext cx="2743200" cy="457200"/>
          </a:xfrm>
          <a:prstGeom prst="rect">
            <a:avLst/>
          </a:prstGeom>
        </p:spPr>
        <p:txBody>
          <a:bodyPr lIns="0" rIns="0"/>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Consolas" pitchFamily="49" charset="0"/>
              <a:cs typeface="Consolas" pitchFamily="49" charset="0"/>
            </a:endParaRPr>
          </a:p>
        </p:txBody>
      </p:sp>
      <p:sp>
        <p:nvSpPr>
          <p:cNvPr id="84" name="Text Box 4">
            <a:extLst>
              <a:ext uri="{FF2B5EF4-FFF2-40B4-BE49-F238E27FC236}">
                <a16:creationId xmlns:a16="http://schemas.microsoft.com/office/drawing/2014/main" id="{1314B220-5CC3-4B73-B107-7992D077FC5E}"/>
              </a:ext>
            </a:extLst>
          </p:cNvPr>
          <p:cNvSpPr txBox="1">
            <a:spLocks noChangeArrowheads="1"/>
          </p:cNvSpPr>
          <p:nvPr/>
        </p:nvSpPr>
        <p:spPr bwMode="auto">
          <a:xfrm>
            <a:off x="457200" y="1190968"/>
            <a:ext cx="3657600" cy="34747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85" name="TextBox 15">
            <a:extLst>
              <a:ext uri="{FF2B5EF4-FFF2-40B4-BE49-F238E27FC236}">
                <a16:creationId xmlns:a16="http://schemas.microsoft.com/office/drawing/2014/main" id="{93F0BFD7-512E-4A98-AA22-1730A18BD19E}"/>
              </a:ext>
            </a:extLst>
          </p:cNvPr>
          <p:cNvSpPr txBox="1">
            <a:spLocks noChangeArrowheads="1"/>
          </p:cNvSpPr>
          <p:nvPr/>
        </p:nvSpPr>
        <p:spPr bwMode="auto">
          <a:xfrm>
            <a:off x="457199" y="838200"/>
            <a:ext cx="2720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1-bit Span Radix Tree</a:t>
            </a:r>
          </a:p>
        </p:txBody>
      </p:sp>
      <p:grpSp>
        <p:nvGrpSpPr>
          <p:cNvPr id="275" name="Tuple Marks" hidden="1">
            <a:extLst>
              <a:ext uri="{FF2B5EF4-FFF2-40B4-BE49-F238E27FC236}">
                <a16:creationId xmlns:a16="http://schemas.microsoft.com/office/drawing/2014/main" id="{6D1DE782-77CB-42F0-A59F-D2484B83144C}"/>
              </a:ext>
            </a:extLst>
          </p:cNvPr>
          <p:cNvGrpSpPr/>
          <p:nvPr/>
        </p:nvGrpSpPr>
        <p:grpSpPr>
          <a:xfrm>
            <a:off x="746759" y="4197658"/>
            <a:ext cx="2892376" cy="45720"/>
            <a:chOff x="746759" y="4431030"/>
            <a:chExt cx="2892376" cy="45720"/>
          </a:xfrm>
        </p:grpSpPr>
        <p:sp>
          <p:nvSpPr>
            <p:cNvPr id="272" name="mark">
              <a:extLst>
                <a:ext uri="{FF2B5EF4-FFF2-40B4-BE49-F238E27FC236}">
                  <a16:creationId xmlns:a16="http://schemas.microsoft.com/office/drawing/2014/main" id="{3505B3E3-258F-4E44-8F23-A1AE51C17A17}"/>
                </a:ext>
              </a:extLst>
            </p:cNvPr>
            <p:cNvSpPr/>
            <p:nvPr/>
          </p:nvSpPr>
          <p:spPr>
            <a:xfrm>
              <a:off x="2445388"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3" name="mark">
              <a:extLst>
                <a:ext uri="{FF2B5EF4-FFF2-40B4-BE49-F238E27FC236}">
                  <a16:creationId xmlns:a16="http://schemas.microsoft.com/office/drawing/2014/main" id="{E554D81B-9ECE-4B71-AA53-3FD754812351}"/>
                </a:ext>
              </a:extLst>
            </p:cNvPr>
            <p:cNvSpPr/>
            <p:nvPr/>
          </p:nvSpPr>
          <p:spPr>
            <a:xfrm>
              <a:off x="3593415"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sp>
          <p:nvSpPr>
            <p:cNvPr id="274" name="mark">
              <a:extLst>
                <a:ext uri="{FF2B5EF4-FFF2-40B4-BE49-F238E27FC236}">
                  <a16:creationId xmlns:a16="http://schemas.microsoft.com/office/drawing/2014/main" id="{3C1A225E-928F-4810-9E93-96EBB9029A26}"/>
                </a:ext>
              </a:extLst>
            </p:cNvPr>
            <p:cNvSpPr/>
            <p:nvPr/>
          </p:nvSpPr>
          <p:spPr>
            <a:xfrm>
              <a:off x="746759" y="4431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dirty="0">
                <a:solidFill>
                  <a:schemeClr val="tx1">
                    <a:lumMod val="65000"/>
                    <a:lumOff val="35000"/>
                  </a:schemeClr>
                </a:solidFill>
                <a:latin typeface="Consolas" pitchFamily="49" charset="0"/>
                <a:ea typeface="Open Sans" pitchFamily="34" charset="0"/>
                <a:cs typeface="Consolas" pitchFamily="49" charset="0"/>
              </a:endParaRPr>
            </a:p>
          </p:txBody>
        </p:sp>
      </p:grpSp>
      <p:grpSp>
        <p:nvGrpSpPr>
          <p:cNvPr id="290" name="1-bit Node">
            <a:extLst>
              <a:ext uri="{FF2B5EF4-FFF2-40B4-BE49-F238E27FC236}">
                <a16:creationId xmlns:a16="http://schemas.microsoft.com/office/drawing/2014/main" id="{BB64991D-AE61-4531-A9F1-10A8F36B8CAE}"/>
              </a:ext>
            </a:extLst>
          </p:cNvPr>
          <p:cNvGrpSpPr/>
          <p:nvPr/>
        </p:nvGrpSpPr>
        <p:grpSpPr>
          <a:xfrm>
            <a:off x="1847217" y="1317798"/>
            <a:ext cx="547412" cy="274320"/>
            <a:chOff x="1808375" y="1551170"/>
            <a:chExt cx="547412" cy="274320"/>
          </a:xfrm>
        </p:grpSpPr>
        <p:grpSp>
          <p:nvGrpSpPr>
            <p:cNvPr id="415" name="PointerBox">
              <a:extLst>
                <a:ext uri="{FF2B5EF4-FFF2-40B4-BE49-F238E27FC236}">
                  <a16:creationId xmlns:a16="http://schemas.microsoft.com/office/drawing/2014/main" id="{1F6653F5-C268-4417-9A33-C901DA0A4376}"/>
                </a:ext>
              </a:extLst>
            </p:cNvPr>
            <p:cNvGrpSpPr/>
            <p:nvPr/>
          </p:nvGrpSpPr>
          <p:grpSpPr>
            <a:xfrm>
              <a:off x="1808375" y="1551170"/>
              <a:ext cx="274320" cy="274320"/>
              <a:chOff x="4648200" y="3847500"/>
              <a:chExt cx="274320" cy="274320"/>
            </a:xfrm>
          </p:grpSpPr>
          <p:sp>
            <p:nvSpPr>
              <p:cNvPr id="420" name="Rectangle 419">
                <a:extLst>
                  <a:ext uri="{FF2B5EF4-FFF2-40B4-BE49-F238E27FC236}">
                    <a16:creationId xmlns:a16="http://schemas.microsoft.com/office/drawing/2014/main" id="{4F5D480D-E6AD-4D65-B5D3-3335EFCEE7EC}"/>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21" name="mark" hidden="1">
                <a:extLst>
                  <a:ext uri="{FF2B5EF4-FFF2-40B4-BE49-F238E27FC236}">
                    <a16:creationId xmlns:a16="http://schemas.microsoft.com/office/drawing/2014/main" id="{EB476462-7227-4F37-8B68-8CEF7DC258BD}"/>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418" name="Rectangle 417">
              <a:extLst>
                <a:ext uri="{FF2B5EF4-FFF2-40B4-BE49-F238E27FC236}">
                  <a16:creationId xmlns:a16="http://schemas.microsoft.com/office/drawing/2014/main" id="{605897BD-5773-4C9E-8010-6645F71018C9}"/>
                </a:ext>
              </a:extLst>
            </p:cNvPr>
            <p:cNvSpPr/>
            <p:nvPr/>
          </p:nvSpPr>
          <p:spPr>
            <a:xfrm>
              <a:off x="2081467"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291" name="1-bit Node">
            <a:extLst>
              <a:ext uri="{FF2B5EF4-FFF2-40B4-BE49-F238E27FC236}">
                <a16:creationId xmlns:a16="http://schemas.microsoft.com/office/drawing/2014/main" id="{E2CB7A1F-9C53-4B1D-A9E0-CDC989659200}"/>
              </a:ext>
            </a:extLst>
          </p:cNvPr>
          <p:cNvGrpSpPr/>
          <p:nvPr/>
        </p:nvGrpSpPr>
        <p:grpSpPr>
          <a:xfrm>
            <a:off x="1847217" y="1714511"/>
            <a:ext cx="547412" cy="274320"/>
            <a:chOff x="1808375" y="1551170"/>
            <a:chExt cx="547412" cy="274320"/>
          </a:xfrm>
        </p:grpSpPr>
        <p:grpSp>
          <p:nvGrpSpPr>
            <p:cNvPr id="407" name="PointerBox">
              <a:extLst>
                <a:ext uri="{FF2B5EF4-FFF2-40B4-BE49-F238E27FC236}">
                  <a16:creationId xmlns:a16="http://schemas.microsoft.com/office/drawing/2014/main" id="{A9D54FE7-ADFB-4DA4-ACCF-3C83FD468830}"/>
                </a:ext>
              </a:extLst>
            </p:cNvPr>
            <p:cNvGrpSpPr/>
            <p:nvPr/>
          </p:nvGrpSpPr>
          <p:grpSpPr>
            <a:xfrm>
              <a:off x="1808375" y="1551170"/>
              <a:ext cx="274320" cy="274320"/>
              <a:chOff x="4648200" y="3847500"/>
              <a:chExt cx="274320" cy="274320"/>
            </a:xfrm>
          </p:grpSpPr>
          <p:sp>
            <p:nvSpPr>
              <p:cNvPr id="412" name="Rectangle 411">
                <a:extLst>
                  <a:ext uri="{FF2B5EF4-FFF2-40B4-BE49-F238E27FC236}">
                    <a16:creationId xmlns:a16="http://schemas.microsoft.com/office/drawing/2014/main" id="{892E9C99-AEC1-48ED-8E4D-E0698FA29AB9}"/>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13" name="mark" hidden="1">
                <a:extLst>
                  <a:ext uri="{FF2B5EF4-FFF2-40B4-BE49-F238E27FC236}">
                    <a16:creationId xmlns:a16="http://schemas.microsoft.com/office/drawing/2014/main" id="{ACE537EE-F1E6-4C00-8865-3739AFBBB39E}"/>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410" name="Rectangle 409">
              <a:extLst>
                <a:ext uri="{FF2B5EF4-FFF2-40B4-BE49-F238E27FC236}">
                  <a16:creationId xmlns:a16="http://schemas.microsoft.com/office/drawing/2014/main" id="{4672C046-D14A-4D74-BA2D-37EF25A36B43}"/>
                </a:ext>
              </a:extLst>
            </p:cNvPr>
            <p:cNvSpPr/>
            <p:nvPr/>
          </p:nvSpPr>
          <p:spPr>
            <a:xfrm>
              <a:off x="2081467" y="155117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grpSp>
        <p:nvGrpSpPr>
          <p:cNvPr id="433" name="Group 432">
            <a:extLst>
              <a:ext uri="{FF2B5EF4-FFF2-40B4-BE49-F238E27FC236}">
                <a16:creationId xmlns:a16="http://schemas.microsoft.com/office/drawing/2014/main" id="{065A126C-450B-4F95-B055-2AF255441722}"/>
              </a:ext>
            </a:extLst>
          </p:cNvPr>
          <p:cNvGrpSpPr/>
          <p:nvPr/>
        </p:nvGrpSpPr>
        <p:grpSpPr>
          <a:xfrm>
            <a:off x="1847217" y="2111224"/>
            <a:ext cx="547412" cy="274320"/>
            <a:chOff x="1808375" y="2344596"/>
            <a:chExt cx="547412" cy="274320"/>
          </a:xfrm>
        </p:grpSpPr>
        <p:grpSp>
          <p:nvGrpSpPr>
            <p:cNvPr id="399" name="PointerBox">
              <a:extLst>
                <a:ext uri="{FF2B5EF4-FFF2-40B4-BE49-F238E27FC236}">
                  <a16:creationId xmlns:a16="http://schemas.microsoft.com/office/drawing/2014/main" id="{62FB1098-910E-483A-9CE9-8383AC676C5E}"/>
                </a:ext>
              </a:extLst>
            </p:cNvPr>
            <p:cNvGrpSpPr/>
            <p:nvPr/>
          </p:nvGrpSpPr>
          <p:grpSpPr>
            <a:xfrm>
              <a:off x="1808375" y="2344596"/>
              <a:ext cx="274320" cy="274320"/>
              <a:chOff x="4648200" y="3847500"/>
              <a:chExt cx="274320" cy="274320"/>
            </a:xfrm>
          </p:grpSpPr>
          <p:sp>
            <p:nvSpPr>
              <p:cNvPr id="404" name="Rectangle 403">
                <a:extLst>
                  <a:ext uri="{FF2B5EF4-FFF2-40B4-BE49-F238E27FC236}">
                    <a16:creationId xmlns:a16="http://schemas.microsoft.com/office/drawing/2014/main" id="{F71B5284-742B-4D25-8591-0ACEE7900222}"/>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05" name="mark" hidden="1">
                <a:extLst>
                  <a:ext uri="{FF2B5EF4-FFF2-40B4-BE49-F238E27FC236}">
                    <a16:creationId xmlns:a16="http://schemas.microsoft.com/office/drawing/2014/main" id="{61A33541-52AB-4376-BA11-D5B33964BB0B}"/>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401" name="PointerBox">
              <a:extLst>
                <a:ext uri="{FF2B5EF4-FFF2-40B4-BE49-F238E27FC236}">
                  <a16:creationId xmlns:a16="http://schemas.microsoft.com/office/drawing/2014/main" id="{CC68C188-D31B-4F36-8FAA-4691FBF1CCE0}"/>
                </a:ext>
              </a:extLst>
            </p:cNvPr>
            <p:cNvGrpSpPr/>
            <p:nvPr/>
          </p:nvGrpSpPr>
          <p:grpSpPr>
            <a:xfrm>
              <a:off x="2081467" y="2344596"/>
              <a:ext cx="274320" cy="274320"/>
              <a:chOff x="4378789" y="3847500"/>
              <a:chExt cx="274320" cy="274320"/>
            </a:xfrm>
          </p:grpSpPr>
          <p:sp>
            <p:nvSpPr>
              <p:cNvPr id="402" name="Rectangle 401">
                <a:extLst>
                  <a:ext uri="{FF2B5EF4-FFF2-40B4-BE49-F238E27FC236}">
                    <a16:creationId xmlns:a16="http://schemas.microsoft.com/office/drawing/2014/main" id="{577B4B8A-DE33-45A1-AFA3-EBFFBEBF5BDD}"/>
                  </a:ext>
                </a:extLst>
              </p:cNvPr>
              <p:cNvSpPr/>
              <p:nvPr/>
            </p:nvSpPr>
            <p:spPr>
              <a:xfrm>
                <a:off x="4378789"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403" name="mark" hidden="1">
                <a:extLst>
                  <a:ext uri="{FF2B5EF4-FFF2-40B4-BE49-F238E27FC236}">
                    <a16:creationId xmlns:a16="http://schemas.microsoft.com/office/drawing/2014/main" id="{D748D52C-6A24-45C7-A9ED-2CC765FDBF7B}"/>
                  </a:ext>
                </a:extLst>
              </p:cNvPr>
              <p:cNvSpPr/>
              <p:nvPr/>
            </p:nvSpPr>
            <p:spPr>
              <a:xfrm>
                <a:off x="4493089"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299" name="1-bit Node">
            <a:extLst>
              <a:ext uri="{FF2B5EF4-FFF2-40B4-BE49-F238E27FC236}">
                <a16:creationId xmlns:a16="http://schemas.microsoft.com/office/drawing/2014/main" id="{BC7B77AB-EEEA-4785-ABDB-F9EC6744A438}"/>
              </a:ext>
            </a:extLst>
          </p:cNvPr>
          <p:cNvGrpSpPr/>
          <p:nvPr/>
        </p:nvGrpSpPr>
        <p:grpSpPr>
          <a:xfrm>
            <a:off x="2398189" y="2504997"/>
            <a:ext cx="546588" cy="274320"/>
            <a:chOff x="2228157" y="1548230"/>
            <a:chExt cx="546588" cy="274320"/>
          </a:xfrm>
        </p:grpSpPr>
        <p:sp>
          <p:nvSpPr>
            <p:cNvPr id="348" name="Rectangle 347">
              <a:extLst>
                <a:ext uri="{FF2B5EF4-FFF2-40B4-BE49-F238E27FC236}">
                  <a16:creationId xmlns:a16="http://schemas.microsoft.com/office/drawing/2014/main" id="{8E118FDA-CD31-4618-A315-023E08AE4A29}"/>
                </a:ext>
              </a:extLst>
            </p:cNvPr>
            <p:cNvSpPr/>
            <p:nvPr/>
          </p:nvSpPr>
          <p:spPr>
            <a:xfrm>
              <a:off x="2228157" y="154823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DejaVu Sans Mono" pitchFamily="49" charset="0"/>
                  <a:cs typeface="Consolas" pitchFamily="49" charset="0"/>
                </a:rPr>
                <a:t>Ø</a:t>
              </a:r>
            </a:p>
          </p:txBody>
        </p:sp>
        <p:grpSp>
          <p:nvGrpSpPr>
            <p:cNvPr id="345" name="PointerBox">
              <a:extLst>
                <a:ext uri="{FF2B5EF4-FFF2-40B4-BE49-F238E27FC236}">
                  <a16:creationId xmlns:a16="http://schemas.microsoft.com/office/drawing/2014/main" id="{3041C406-68FF-45A4-AC86-1F503EF36605}"/>
                </a:ext>
              </a:extLst>
            </p:cNvPr>
            <p:cNvGrpSpPr/>
            <p:nvPr/>
          </p:nvGrpSpPr>
          <p:grpSpPr>
            <a:xfrm>
              <a:off x="2500425" y="1548230"/>
              <a:ext cx="274320" cy="274320"/>
              <a:chOff x="4797747" y="3844560"/>
              <a:chExt cx="274320" cy="274320"/>
            </a:xfrm>
          </p:grpSpPr>
          <p:sp>
            <p:nvSpPr>
              <p:cNvPr id="346" name="Rectangle 345">
                <a:extLst>
                  <a:ext uri="{FF2B5EF4-FFF2-40B4-BE49-F238E27FC236}">
                    <a16:creationId xmlns:a16="http://schemas.microsoft.com/office/drawing/2014/main" id="{D8D98293-C066-4204-90B5-BAB8D89243AA}"/>
                  </a:ext>
                </a:extLst>
              </p:cNvPr>
              <p:cNvSpPr/>
              <p:nvPr/>
            </p:nvSpPr>
            <p:spPr>
              <a:xfrm>
                <a:off x="4797747" y="384456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47" name="mark" hidden="1">
                <a:extLst>
                  <a:ext uri="{FF2B5EF4-FFF2-40B4-BE49-F238E27FC236}">
                    <a16:creationId xmlns:a16="http://schemas.microsoft.com/office/drawing/2014/main" id="{6F1668FD-80BF-4F8B-828D-91E846045A31}"/>
                  </a:ext>
                </a:extLst>
              </p:cNvPr>
              <p:cNvSpPr/>
              <p:nvPr/>
            </p:nvSpPr>
            <p:spPr>
              <a:xfrm>
                <a:off x="4912047" y="400966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300" name="1-bit Node">
            <a:extLst>
              <a:ext uri="{FF2B5EF4-FFF2-40B4-BE49-F238E27FC236}">
                <a16:creationId xmlns:a16="http://schemas.microsoft.com/office/drawing/2014/main" id="{04ACF7BA-BC24-4D68-A026-B20F841DB99E}"/>
              </a:ext>
            </a:extLst>
          </p:cNvPr>
          <p:cNvGrpSpPr/>
          <p:nvPr/>
        </p:nvGrpSpPr>
        <p:grpSpPr>
          <a:xfrm>
            <a:off x="2400222" y="2904416"/>
            <a:ext cx="544555" cy="274554"/>
            <a:chOff x="1808375" y="1550936"/>
            <a:chExt cx="544555" cy="274554"/>
          </a:xfrm>
        </p:grpSpPr>
        <p:grpSp>
          <p:nvGrpSpPr>
            <p:cNvPr id="335" name="PointerBox">
              <a:extLst>
                <a:ext uri="{FF2B5EF4-FFF2-40B4-BE49-F238E27FC236}">
                  <a16:creationId xmlns:a16="http://schemas.microsoft.com/office/drawing/2014/main" id="{A968F494-2908-4317-AB9E-A3FFAD6EF553}"/>
                </a:ext>
              </a:extLst>
            </p:cNvPr>
            <p:cNvGrpSpPr/>
            <p:nvPr/>
          </p:nvGrpSpPr>
          <p:grpSpPr>
            <a:xfrm>
              <a:off x="1808375" y="1551170"/>
              <a:ext cx="274320" cy="274320"/>
              <a:chOff x="4648200" y="3847500"/>
              <a:chExt cx="274320" cy="274320"/>
            </a:xfrm>
          </p:grpSpPr>
          <p:sp>
            <p:nvSpPr>
              <p:cNvPr id="340" name="Rectangle 339">
                <a:extLst>
                  <a:ext uri="{FF2B5EF4-FFF2-40B4-BE49-F238E27FC236}">
                    <a16:creationId xmlns:a16="http://schemas.microsoft.com/office/drawing/2014/main" id="{088E2732-BDEF-416C-835F-55FB455C54F9}"/>
                  </a:ext>
                </a:extLst>
              </p:cNvPr>
              <p:cNvSpPr/>
              <p:nvPr/>
            </p:nvSpPr>
            <p:spPr>
              <a:xfrm>
                <a:off x="4648200" y="3847500"/>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41" name="mark" hidden="1">
                <a:extLst>
                  <a:ext uri="{FF2B5EF4-FFF2-40B4-BE49-F238E27FC236}">
                    <a16:creationId xmlns:a16="http://schemas.microsoft.com/office/drawing/2014/main" id="{1B5894BF-9662-4916-82F8-9BB1C966C0CB}"/>
                  </a:ext>
                </a:extLst>
              </p:cNvPr>
              <p:cNvSpPr/>
              <p:nvPr/>
            </p:nvSpPr>
            <p:spPr>
              <a:xfrm>
                <a:off x="4762500" y="40126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337" name="PointerBox">
              <a:extLst>
                <a:ext uri="{FF2B5EF4-FFF2-40B4-BE49-F238E27FC236}">
                  <a16:creationId xmlns:a16="http://schemas.microsoft.com/office/drawing/2014/main" id="{F7CF87A6-1299-477C-960A-0AE2BE391763}"/>
                </a:ext>
              </a:extLst>
            </p:cNvPr>
            <p:cNvGrpSpPr/>
            <p:nvPr/>
          </p:nvGrpSpPr>
          <p:grpSpPr>
            <a:xfrm>
              <a:off x="2078610" y="1550936"/>
              <a:ext cx="274320" cy="274320"/>
              <a:chOff x="4375932" y="3847266"/>
              <a:chExt cx="274320" cy="274320"/>
            </a:xfrm>
          </p:grpSpPr>
          <p:sp>
            <p:nvSpPr>
              <p:cNvPr id="338" name="Rectangle 337">
                <a:extLst>
                  <a:ext uri="{FF2B5EF4-FFF2-40B4-BE49-F238E27FC236}">
                    <a16:creationId xmlns:a16="http://schemas.microsoft.com/office/drawing/2014/main" id="{9ADF5360-419B-4D79-BB75-A9466F9C821D}"/>
                  </a:ext>
                </a:extLst>
              </p:cNvPr>
              <p:cNvSpPr/>
              <p:nvPr/>
            </p:nvSpPr>
            <p:spPr>
              <a:xfrm>
                <a:off x="4375932" y="3847266"/>
                <a:ext cx="27432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cs typeface="Consolas" pitchFamily="49" charset="0"/>
                  </a:rPr>
                  <a:t>¤</a:t>
                </a:r>
                <a:endParaRPr lang="en-US" sz="2800" b="1" dirty="0">
                  <a:solidFill>
                    <a:schemeClr val="accent1"/>
                  </a:solidFill>
                  <a:latin typeface="Inconsolata" panose="00000509000000000000" pitchFamily="49" charset="0"/>
                  <a:ea typeface="DejaVu Sans Mono" pitchFamily="49" charset="0"/>
                  <a:cs typeface="Consolas" pitchFamily="49" charset="0"/>
                </a:endParaRPr>
              </a:p>
            </p:txBody>
          </p:sp>
          <p:sp>
            <p:nvSpPr>
              <p:cNvPr id="339" name="mark" hidden="1">
                <a:extLst>
                  <a:ext uri="{FF2B5EF4-FFF2-40B4-BE49-F238E27FC236}">
                    <a16:creationId xmlns:a16="http://schemas.microsoft.com/office/drawing/2014/main" id="{3232947C-85C5-4617-9CDE-C3BC9C995881}"/>
                  </a:ext>
                </a:extLst>
              </p:cNvPr>
              <p:cNvSpPr/>
              <p:nvPr/>
            </p:nvSpPr>
            <p:spPr>
              <a:xfrm>
                <a:off x="4490232" y="401236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cxnSp>
        <p:nvCxnSpPr>
          <p:cNvPr id="303" name="Pointer">
            <a:extLst>
              <a:ext uri="{FF2B5EF4-FFF2-40B4-BE49-F238E27FC236}">
                <a16:creationId xmlns:a16="http://schemas.microsoft.com/office/drawing/2014/main" id="{DB25D1CD-CD63-4912-B373-85B757D88013}"/>
              </a:ext>
            </a:extLst>
          </p:cNvPr>
          <p:cNvCxnSpPr>
            <a:cxnSpLocks noChangeShapeType="1"/>
            <a:stCxn id="347" idx="2"/>
            <a:endCxn id="340" idx="0"/>
          </p:cNvCxnSpPr>
          <p:nvPr/>
        </p:nvCxnSpPr>
        <p:spPr bwMode="auto">
          <a:xfrm rot="5400000">
            <a:off x="2578084" y="2675116"/>
            <a:ext cx="188833" cy="270235"/>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05" name="Pointer">
            <a:extLst>
              <a:ext uri="{FF2B5EF4-FFF2-40B4-BE49-F238E27FC236}">
                <a16:creationId xmlns:a16="http://schemas.microsoft.com/office/drawing/2014/main" id="{1667E158-FE91-4560-BE72-FD0E16FCE7F8}"/>
              </a:ext>
            </a:extLst>
          </p:cNvPr>
          <p:cNvCxnSpPr>
            <a:cxnSpLocks noChangeShapeType="1"/>
            <a:stCxn id="341" idx="2"/>
          </p:cNvCxnSpPr>
          <p:nvPr/>
        </p:nvCxnSpPr>
        <p:spPr bwMode="auto">
          <a:xfrm>
            <a:off x="2537382" y="3115470"/>
            <a:ext cx="0" cy="274320"/>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306" name="Pointer">
            <a:extLst>
              <a:ext uri="{FF2B5EF4-FFF2-40B4-BE49-F238E27FC236}">
                <a16:creationId xmlns:a16="http://schemas.microsoft.com/office/drawing/2014/main" id="{A84E1928-57E4-401A-A763-EED4338C8F3B}"/>
              </a:ext>
            </a:extLst>
          </p:cNvPr>
          <p:cNvCxnSpPr>
            <a:cxnSpLocks noChangeShapeType="1"/>
            <a:stCxn id="339" idx="2"/>
          </p:cNvCxnSpPr>
          <p:nvPr/>
        </p:nvCxnSpPr>
        <p:spPr bwMode="auto">
          <a:xfrm flipH="1">
            <a:off x="2807616" y="3115236"/>
            <a:ext cx="1" cy="274320"/>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cxnSp>
        <p:nvCxnSpPr>
          <p:cNvPr id="314" name="Pointer">
            <a:extLst>
              <a:ext uri="{FF2B5EF4-FFF2-40B4-BE49-F238E27FC236}">
                <a16:creationId xmlns:a16="http://schemas.microsoft.com/office/drawing/2014/main" id="{EA5E7C97-F8C1-422A-A811-229A2F700D48}"/>
              </a:ext>
            </a:extLst>
          </p:cNvPr>
          <p:cNvCxnSpPr>
            <a:cxnSpLocks noChangeShapeType="1"/>
            <a:stCxn id="421" idx="2"/>
            <a:endCxn id="412" idx="0"/>
          </p:cNvCxnSpPr>
          <p:nvPr/>
        </p:nvCxnSpPr>
        <p:spPr bwMode="auto">
          <a:xfrm>
            <a:off x="1984377" y="1528618"/>
            <a:ext cx="0" cy="18589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5" name="Pointer">
            <a:extLst>
              <a:ext uri="{FF2B5EF4-FFF2-40B4-BE49-F238E27FC236}">
                <a16:creationId xmlns:a16="http://schemas.microsoft.com/office/drawing/2014/main" id="{06DEB9C7-E7CF-4121-BEC7-DCCF3050D9C4}"/>
              </a:ext>
            </a:extLst>
          </p:cNvPr>
          <p:cNvCxnSpPr>
            <a:cxnSpLocks noChangeShapeType="1"/>
            <a:stCxn id="413" idx="2"/>
            <a:endCxn id="404" idx="0"/>
          </p:cNvCxnSpPr>
          <p:nvPr/>
        </p:nvCxnSpPr>
        <p:spPr bwMode="auto">
          <a:xfrm>
            <a:off x="1984377" y="1925331"/>
            <a:ext cx="0" cy="185893"/>
          </a:xfrm>
          <a:prstGeom prst="straightConnector1">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cxnSp>
        <p:nvCxnSpPr>
          <p:cNvPr id="317" name="Pointer">
            <a:extLst>
              <a:ext uri="{FF2B5EF4-FFF2-40B4-BE49-F238E27FC236}">
                <a16:creationId xmlns:a16="http://schemas.microsoft.com/office/drawing/2014/main" id="{3E6942CF-4050-42BC-8F16-3DD0AB928366}"/>
              </a:ext>
            </a:extLst>
          </p:cNvPr>
          <p:cNvCxnSpPr>
            <a:cxnSpLocks noChangeShapeType="1"/>
            <a:stCxn id="403" idx="2"/>
            <a:endCxn id="348" idx="0"/>
          </p:cNvCxnSpPr>
          <p:nvPr/>
        </p:nvCxnSpPr>
        <p:spPr bwMode="auto">
          <a:xfrm rot="16200000" flipH="1">
            <a:off x="2304933" y="2274580"/>
            <a:ext cx="182953" cy="277880"/>
          </a:xfrm>
          <a:prstGeom prst="curvedConnector3">
            <a:avLst>
              <a:gd name="adj1" fmla="val 50000"/>
            </a:avLst>
          </a:prstGeom>
          <a:noFill/>
          <a:ln w="1905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sp>
        <p:nvSpPr>
          <p:cNvPr id="257" name="TextBox 256">
            <a:extLst>
              <a:ext uri="{FF2B5EF4-FFF2-40B4-BE49-F238E27FC236}">
                <a16:creationId xmlns:a16="http://schemas.microsoft.com/office/drawing/2014/main" id="{4612D566-B644-4816-A097-81286DAE2287}"/>
              </a:ext>
            </a:extLst>
          </p:cNvPr>
          <p:cNvSpPr txBox="1"/>
          <p:nvPr/>
        </p:nvSpPr>
        <p:spPr>
          <a:xfrm>
            <a:off x="2453962" y="1708798"/>
            <a:ext cx="1150617" cy="342401"/>
          </a:xfrm>
          <a:prstGeom prst="rect">
            <a:avLst/>
          </a:prstGeom>
          <a:noFill/>
        </p:spPr>
        <p:txBody>
          <a:bodyPr wrap="square" lIns="0" tIns="45720" rIns="0" bIns="45720" rtlCol="0" anchor="ctr" anchorCtr="0">
            <a:spAutoFit/>
          </a:bodyPr>
          <a:lstStyle/>
          <a:p>
            <a:pPr>
              <a:lnSpc>
                <a:spcPct val="75000"/>
              </a:lnSpc>
            </a:pPr>
            <a:r>
              <a:rPr lang="en-US" sz="2000" b="1" i="1" dirty="0">
                <a:solidFill>
                  <a:schemeClr val="accent1"/>
                </a:solidFill>
                <a:latin typeface="Crimson Text" pitchFamily="2" charset="0"/>
              </a:rPr>
              <a:t>Repeat 10x</a:t>
            </a:r>
          </a:p>
        </p:txBody>
      </p:sp>
      <p:cxnSp>
        <p:nvCxnSpPr>
          <p:cNvPr id="258" name="Pointer">
            <a:extLst>
              <a:ext uri="{FF2B5EF4-FFF2-40B4-BE49-F238E27FC236}">
                <a16:creationId xmlns:a16="http://schemas.microsoft.com/office/drawing/2014/main" id="{33485D74-9135-43E0-912E-768BB082DABF}"/>
              </a:ext>
            </a:extLst>
          </p:cNvPr>
          <p:cNvCxnSpPr>
            <a:cxnSpLocks noChangeShapeType="1"/>
            <a:stCxn id="405" idx="2"/>
          </p:cNvCxnSpPr>
          <p:nvPr/>
        </p:nvCxnSpPr>
        <p:spPr bwMode="auto">
          <a:xfrm>
            <a:off x="1984377" y="2322044"/>
            <a:ext cx="0" cy="274320"/>
          </a:xfrm>
          <a:prstGeom prst="straightConnector1">
            <a:avLst/>
          </a:prstGeom>
          <a:noFill/>
          <a:ln w="19050">
            <a:solidFill>
              <a:schemeClr val="accent1"/>
            </a:solidFill>
            <a:round/>
            <a:headEnd type="oval"/>
            <a:tailEnd type="triangle" w="med" len="med"/>
          </a:ln>
          <a:extLst>
            <a:ext uri="{909E8E84-426E-40DD-AFC4-6F175D3DCCD1}">
              <a14:hiddenFill xmlns:a14="http://schemas.microsoft.com/office/drawing/2010/main">
                <a:noFill/>
              </a14:hiddenFill>
            </a:ext>
          </a:extLst>
        </p:spPr>
      </p:cxnSp>
      <p:grpSp>
        <p:nvGrpSpPr>
          <p:cNvPr id="2" name="Group 1">
            <a:extLst>
              <a:ext uri="{FF2B5EF4-FFF2-40B4-BE49-F238E27FC236}">
                <a16:creationId xmlns:a16="http://schemas.microsoft.com/office/drawing/2014/main" id="{53E2CFE1-2528-9F8B-F6AF-C0B6FB4B4A5B}"/>
              </a:ext>
            </a:extLst>
          </p:cNvPr>
          <p:cNvGrpSpPr/>
          <p:nvPr/>
        </p:nvGrpSpPr>
        <p:grpSpPr>
          <a:xfrm>
            <a:off x="845525" y="4352681"/>
            <a:ext cx="2880951" cy="317779"/>
            <a:chOff x="228600" y="4495601"/>
            <a:chExt cx="2880951" cy="317779"/>
          </a:xfrm>
        </p:grpSpPr>
        <p:grpSp>
          <p:nvGrpSpPr>
            <p:cNvPr id="3" name="Group 2">
              <a:extLst>
                <a:ext uri="{FF2B5EF4-FFF2-40B4-BE49-F238E27FC236}">
                  <a16:creationId xmlns:a16="http://schemas.microsoft.com/office/drawing/2014/main" id="{84087877-78F1-0306-94BD-D7E73628EEA1}"/>
                </a:ext>
              </a:extLst>
            </p:cNvPr>
            <p:cNvGrpSpPr/>
            <p:nvPr/>
          </p:nvGrpSpPr>
          <p:grpSpPr>
            <a:xfrm>
              <a:off x="228600" y="4495601"/>
              <a:ext cx="1486491" cy="317779"/>
              <a:chOff x="6743109" y="3912344"/>
              <a:chExt cx="1486491" cy="317779"/>
            </a:xfrm>
          </p:grpSpPr>
          <p:cxnSp>
            <p:nvCxnSpPr>
              <p:cNvPr id="11" name="Curved Connector 39">
                <a:extLst>
                  <a:ext uri="{FF2B5EF4-FFF2-40B4-BE49-F238E27FC236}">
                    <a16:creationId xmlns:a16="http://schemas.microsoft.com/office/drawing/2014/main" id="{5A8F513B-3BF5-99B9-5CB2-0B6D84F90B58}"/>
                  </a:ext>
                </a:extLst>
              </p:cNvPr>
              <p:cNvCxnSpPr/>
              <p:nvPr/>
            </p:nvCxnSpPr>
            <p:spPr>
              <a:xfrm>
                <a:off x="7680960" y="4071235"/>
                <a:ext cx="548640" cy="0"/>
              </a:xfrm>
              <a:prstGeom prst="straightConnector1">
                <a:avLst/>
              </a:prstGeom>
              <a:noFill/>
              <a:ln w="38100">
                <a:solidFill>
                  <a:schemeClr val="accent1"/>
                </a:solidFill>
                <a:round/>
                <a:headEnd type="oval"/>
                <a:tailEnd type="triangle" w="med" len="med"/>
              </a:ln>
              <a:extLst>
                <a:ext uri="{909E8E84-426E-40DD-AFC4-6F175D3DCCD1}">
                  <a14:hiddenFill xmlns:a14="http://schemas.microsoft.com/office/drawing/2010/main">
                    <a:noFill/>
                  </a14:hiddenFill>
                </a:ext>
              </a:extLst>
            </p:spPr>
          </p:cxnSp>
          <p:sp>
            <p:nvSpPr>
              <p:cNvPr id="12" name="TextBox 15">
                <a:extLst>
                  <a:ext uri="{FF2B5EF4-FFF2-40B4-BE49-F238E27FC236}">
                    <a16:creationId xmlns:a16="http://schemas.microsoft.com/office/drawing/2014/main" id="{1C77AAF4-559A-ADCF-A1A4-78CF4C3A31BB}"/>
                  </a:ext>
                </a:extLst>
              </p:cNvPr>
              <p:cNvSpPr txBox="1">
                <a:spLocks noChangeArrowheads="1"/>
              </p:cNvSpPr>
              <p:nvPr/>
            </p:nvSpPr>
            <p:spPr bwMode="auto">
              <a:xfrm>
                <a:off x="6743109" y="3912344"/>
                <a:ext cx="8382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lnSpc>
                    <a:spcPct val="70000"/>
                  </a:lnSpc>
                </a:pPr>
                <a:r>
                  <a:rPr lang="en-US" sz="1400" dirty="0">
                    <a:solidFill>
                      <a:schemeClr val="tx1">
                        <a:lumMod val="65000"/>
                        <a:lumOff val="35000"/>
                      </a:schemeClr>
                    </a:solidFill>
                    <a:latin typeface="Crimson Text" pitchFamily="2" charset="0"/>
                    <a:ea typeface="Crimson Text" pitchFamily="2" charset="0"/>
                  </a:rPr>
                  <a:t>Tuple Pointer</a:t>
                </a:r>
              </a:p>
            </p:txBody>
          </p:sp>
        </p:grpSp>
        <p:grpSp>
          <p:nvGrpSpPr>
            <p:cNvPr id="7" name="Group 6">
              <a:extLst>
                <a:ext uri="{FF2B5EF4-FFF2-40B4-BE49-F238E27FC236}">
                  <a16:creationId xmlns:a16="http://schemas.microsoft.com/office/drawing/2014/main" id="{5E2F43FC-4AB6-D453-A941-E1BB22BB744C}"/>
                </a:ext>
              </a:extLst>
            </p:cNvPr>
            <p:cNvGrpSpPr/>
            <p:nvPr/>
          </p:nvGrpSpPr>
          <p:grpSpPr>
            <a:xfrm>
              <a:off x="1600200" y="4495601"/>
              <a:ext cx="1509351" cy="317779"/>
              <a:chOff x="6720249" y="4448947"/>
              <a:chExt cx="1509351" cy="317779"/>
            </a:xfrm>
          </p:grpSpPr>
          <p:cxnSp>
            <p:nvCxnSpPr>
              <p:cNvPr id="8" name="Curved Connector 39">
                <a:extLst>
                  <a:ext uri="{FF2B5EF4-FFF2-40B4-BE49-F238E27FC236}">
                    <a16:creationId xmlns:a16="http://schemas.microsoft.com/office/drawing/2014/main" id="{2864735E-AD56-087C-01BD-E2770AC30864}"/>
                  </a:ext>
                </a:extLst>
              </p:cNvPr>
              <p:cNvCxnSpPr/>
              <p:nvPr/>
            </p:nvCxnSpPr>
            <p:spPr>
              <a:xfrm>
                <a:off x="7680960" y="4607838"/>
                <a:ext cx="548640" cy="0"/>
              </a:xfrm>
              <a:prstGeom prst="straightConnector1">
                <a:avLst/>
              </a:prstGeom>
              <a:noFill/>
              <a:ln w="38100">
                <a:solidFill>
                  <a:schemeClr val="tx1">
                    <a:lumMod val="65000"/>
                    <a:lumOff val="35000"/>
                  </a:schemeClr>
                </a:solidFill>
                <a:round/>
                <a:headEnd type="oval"/>
                <a:tailEnd type="triangle" w="med" len="med"/>
              </a:ln>
              <a:extLst>
                <a:ext uri="{909E8E84-426E-40DD-AFC4-6F175D3DCCD1}">
                  <a14:hiddenFill xmlns:a14="http://schemas.microsoft.com/office/drawing/2010/main">
                    <a:noFill/>
                  </a14:hiddenFill>
                </a:ext>
              </a:extLst>
            </p:spPr>
          </p:cxnSp>
          <p:sp>
            <p:nvSpPr>
              <p:cNvPr id="9" name="TextBox 15">
                <a:extLst>
                  <a:ext uri="{FF2B5EF4-FFF2-40B4-BE49-F238E27FC236}">
                    <a16:creationId xmlns:a16="http://schemas.microsoft.com/office/drawing/2014/main" id="{CA457E1C-0661-D5FD-01D6-D600F05DD641}"/>
                  </a:ext>
                </a:extLst>
              </p:cNvPr>
              <p:cNvSpPr txBox="1">
                <a:spLocks noChangeArrowheads="1"/>
              </p:cNvSpPr>
              <p:nvPr/>
            </p:nvSpPr>
            <p:spPr bwMode="auto">
              <a:xfrm>
                <a:off x="6720249" y="4448947"/>
                <a:ext cx="8382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lnSpc>
                    <a:spcPct val="70000"/>
                  </a:lnSpc>
                </a:pPr>
                <a:r>
                  <a:rPr lang="en-US" sz="1400" dirty="0">
                    <a:solidFill>
                      <a:schemeClr val="tx1">
                        <a:lumMod val="65000"/>
                        <a:lumOff val="35000"/>
                      </a:schemeClr>
                    </a:solidFill>
                    <a:latin typeface="Crimson Text" pitchFamily="2" charset="0"/>
                    <a:ea typeface="Crimson Text" pitchFamily="2" charset="0"/>
                  </a:rPr>
                  <a:t>Node Pointer</a:t>
                </a:r>
              </a:p>
            </p:txBody>
          </p:sp>
        </p:grpSp>
      </p:grpSp>
      <p:cxnSp>
        <p:nvCxnSpPr>
          <p:cNvPr id="22" name="Straight Connector 36">
            <a:extLst>
              <a:ext uri="{FF2B5EF4-FFF2-40B4-BE49-F238E27FC236}">
                <a16:creationId xmlns:a16="http://schemas.microsoft.com/office/drawing/2014/main" id="{DC54B7A8-F0B7-D9DD-7B06-5B078E1F426D}"/>
              </a:ext>
            </a:extLst>
          </p:cNvPr>
          <p:cNvCxnSpPr>
            <a:cxnSpLocks noChangeShapeType="1"/>
            <a:stCxn id="14" idx="0"/>
            <a:endCxn id="16" idx="0"/>
          </p:cNvCxnSpPr>
          <p:nvPr/>
        </p:nvCxnSpPr>
        <p:spPr bwMode="auto">
          <a:xfrm rot="16200000" flipH="1">
            <a:off x="6701782" y="3302366"/>
            <a:ext cx="45735" cy="1346538"/>
          </a:xfrm>
          <a:prstGeom prst="curvedConnector3">
            <a:avLst>
              <a:gd name="adj1" fmla="val -499836"/>
            </a:avLst>
          </a:prstGeom>
          <a:ln w="28575" cap="flat" cmpd="sng" algn="ctr">
            <a:solidFill>
              <a:schemeClr val="accent1"/>
            </a:solidFill>
            <a:prstDash val="sysDash"/>
            <a:round/>
            <a:headEnd type="none" w="med" len="med"/>
            <a:tailEnd type="triangle" w="lg" len="lg"/>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cxnSp>
        <p:nvCxnSpPr>
          <p:cNvPr id="25" name="Straight Connector 36">
            <a:extLst>
              <a:ext uri="{FF2B5EF4-FFF2-40B4-BE49-F238E27FC236}">
                <a16:creationId xmlns:a16="http://schemas.microsoft.com/office/drawing/2014/main" id="{80EA5E2D-8595-7DE9-C368-6D80D0635A06}"/>
              </a:ext>
            </a:extLst>
          </p:cNvPr>
          <p:cNvCxnSpPr>
            <a:cxnSpLocks noChangeShapeType="1"/>
            <a:stCxn id="16" idx="3"/>
            <a:endCxn id="18" idx="3"/>
          </p:cNvCxnSpPr>
          <p:nvPr/>
        </p:nvCxnSpPr>
        <p:spPr bwMode="auto">
          <a:xfrm>
            <a:off x="7962900" y="4123151"/>
            <a:ext cx="12700" cy="388568"/>
          </a:xfrm>
          <a:prstGeom prst="curvedConnector3">
            <a:avLst>
              <a:gd name="adj1" fmla="val 1800000"/>
            </a:avLst>
          </a:prstGeom>
          <a:ln w="28575" cap="flat" cmpd="sng" algn="ctr">
            <a:solidFill>
              <a:schemeClr val="accent1"/>
            </a:solidFill>
            <a:prstDash val="solid"/>
            <a:round/>
            <a:headEnd type="none" w="med" len="med"/>
            <a:tailEnd type="triangle" w="lg" len="lg"/>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cxnSp>
        <p:nvCxnSpPr>
          <p:cNvPr id="29" name="Curved Connector 265">
            <a:extLst>
              <a:ext uri="{FF2B5EF4-FFF2-40B4-BE49-F238E27FC236}">
                <a16:creationId xmlns:a16="http://schemas.microsoft.com/office/drawing/2014/main" id="{4235B624-0F29-2EDF-EF42-8FC0DA269871}"/>
              </a:ext>
            </a:extLst>
          </p:cNvPr>
          <p:cNvCxnSpPr>
            <a:cxnSpLocks/>
            <a:stCxn id="14" idx="1"/>
            <a:endCxn id="20" idx="1"/>
          </p:cNvCxnSpPr>
          <p:nvPr/>
        </p:nvCxnSpPr>
        <p:spPr>
          <a:xfrm rot="10800000" flipV="1">
            <a:off x="5486400" y="4099569"/>
            <a:ext cx="12700" cy="412149"/>
          </a:xfrm>
          <a:prstGeom prst="curvedConnector3">
            <a:avLst>
              <a:gd name="adj1" fmla="val 1800000"/>
            </a:avLst>
          </a:prstGeom>
          <a:ln w="28575" cap="flat" cmpd="sng" algn="ctr">
            <a:solidFill>
              <a:schemeClr val="accent1"/>
            </a:solidFill>
            <a:prstDash val="sys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nvGrpSpPr>
          <p:cNvPr id="267" name="Group 266">
            <a:extLst>
              <a:ext uri="{FF2B5EF4-FFF2-40B4-BE49-F238E27FC236}">
                <a16:creationId xmlns:a16="http://schemas.microsoft.com/office/drawing/2014/main" id="{9FD4D665-7297-0149-1790-6E8822E817E9}"/>
              </a:ext>
            </a:extLst>
          </p:cNvPr>
          <p:cNvGrpSpPr/>
          <p:nvPr/>
        </p:nvGrpSpPr>
        <p:grpSpPr>
          <a:xfrm>
            <a:off x="5486400" y="3952768"/>
            <a:ext cx="3441700" cy="1117607"/>
            <a:chOff x="5397500" y="3972314"/>
            <a:chExt cx="3441700" cy="1117607"/>
          </a:xfrm>
        </p:grpSpPr>
        <p:pic>
          <p:nvPicPr>
            <p:cNvPr id="14" name="Graphic 13">
              <a:extLst>
                <a:ext uri="{FF2B5EF4-FFF2-40B4-BE49-F238E27FC236}">
                  <a16:creationId xmlns:a16="http://schemas.microsoft.com/office/drawing/2014/main" id="{D930A7EB-5A71-448A-6025-85B18B3BC6A6}"/>
                </a:ext>
              </a:extLst>
            </p:cNvPr>
            <p:cNvPicPr>
              <a:picLocks noChangeAspect="1"/>
            </p:cNvPicPr>
            <p:nvPr/>
          </p:nvPicPr>
          <p:blipFill>
            <a:blip r:embed="rId2"/>
            <a:srcRect/>
            <a:stretch/>
          </p:blipFill>
          <p:spPr>
            <a:xfrm>
              <a:off x="5397500" y="3972314"/>
              <a:ext cx="1129962" cy="293603"/>
            </a:xfrm>
            <a:prstGeom prst="rect">
              <a:avLst/>
            </a:prstGeom>
          </p:spPr>
        </p:pic>
        <p:pic>
          <p:nvPicPr>
            <p:cNvPr id="16" name="Graphic 15">
              <a:extLst>
                <a:ext uri="{FF2B5EF4-FFF2-40B4-BE49-F238E27FC236}">
                  <a16:creationId xmlns:a16="http://schemas.microsoft.com/office/drawing/2014/main" id="{DDB11EDA-16F5-5CF5-9D24-890AA6315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4038" y="4018049"/>
              <a:ext cx="1129962" cy="249296"/>
            </a:xfrm>
            <a:prstGeom prst="rect">
              <a:avLst/>
            </a:prstGeom>
          </p:spPr>
        </p:pic>
        <p:pic>
          <p:nvPicPr>
            <p:cNvPr id="18" name="Graphic 17">
              <a:extLst>
                <a:ext uri="{FF2B5EF4-FFF2-40B4-BE49-F238E27FC236}">
                  <a16:creationId xmlns:a16="http://schemas.microsoft.com/office/drawing/2014/main" id="{5B9C944E-332A-6D41-DFA6-34D249CB5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4038" y="4399200"/>
              <a:ext cx="1129962" cy="264129"/>
            </a:xfrm>
            <a:prstGeom prst="rect">
              <a:avLst/>
            </a:prstGeom>
          </p:spPr>
        </p:pic>
        <p:pic>
          <p:nvPicPr>
            <p:cNvPr id="20" name="Graphic 19">
              <a:extLst>
                <a:ext uri="{FF2B5EF4-FFF2-40B4-BE49-F238E27FC236}">
                  <a16:creationId xmlns:a16="http://schemas.microsoft.com/office/drawing/2014/main" id="{C671C5EA-760D-52B1-2D08-4DDCE42F9A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97500" y="4369703"/>
              <a:ext cx="1129962" cy="323123"/>
            </a:xfrm>
            <a:prstGeom prst="rect">
              <a:avLst/>
            </a:prstGeom>
          </p:spPr>
        </p:pic>
        <p:pic>
          <p:nvPicPr>
            <p:cNvPr id="259" name="Picture 258" descr="A blue and black logo with a city skyline&#10;&#10;Description automatically generated">
              <a:extLst>
                <a:ext uri="{FF2B5EF4-FFF2-40B4-BE49-F238E27FC236}">
                  <a16:creationId xmlns:a16="http://schemas.microsoft.com/office/drawing/2014/main" id="{F96AB042-2CB0-B554-4E97-69D59BA2FBFA}"/>
                </a:ext>
              </a:extLst>
            </p:cNvPr>
            <p:cNvPicPr>
              <a:picLocks noChangeAspect="1"/>
            </p:cNvPicPr>
            <p:nvPr/>
          </p:nvPicPr>
          <p:blipFill>
            <a:blip r:embed="rId9"/>
            <a:stretch>
              <a:fillRect/>
            </a:stretch>
          </p:blipFill>
          <p:spPr>
            <a:xfrm>
              <a:off x="8199120" y="4053551"/>
              <a:ext cx="640080" cy="575599"/>
            </a:xfrm>
            <a:prstGeom prst="rect">
              <a:avLst/>
            </a:prstGeom>
          </p:spPr>
        </p:pic>
        <p:pic>
          <p:nvPicPr>
            <p:cNvPr id="260" name="Picture 259">
              <a:extLst>
                <a:ext uri="{FF2B5EF4-FFF2-40B4-BE49-F238E27FC236}">
                  <a16:creationId xmlns:a16="http://schemas.microsoft.com/office/drawing/2014/main" id="{44A944A4-3593-503B-4526-DD3A8701305B}"/>
                </a:ext>
              </a:extLst>
            </p:cNvPr>
            <p:cNvPicPr>
              <a:picLocks noChangeAspect="1"/>
            </p:cNvPicPr>
            <p:nvPr/>
          </p:nvPicPr>
          <p:blipFill>
            <a:blip r:embed="rId10"/>
            <a:srcRect/>
            <a:stretch/>
          </p:blipFill>
          <p:spPr>
            <a:xfrm>
              <a:off x="5634015" y="4776946"/>
              <a:ext cx="914400" cy="196448"/>
            </a:xfrm>
            <a:prstGeom prst="rect">
              <a:avLst/>
            </a:prstGeom>
          </p:spPr>
        </p:pic>
        <p:pic>
          <p:nvPicPr>
            <p:cNvPr id="261" name="Picture 260">
              <a:extLst>
                <a:ext uri="{FF2B5EF4-FFF2-40B4-BE49-F238E27FC236}">
                  <a16:creationId xmlns:a16="http://schemas.microsoft.com/office/drawing/2014/main" id="{1F9BFC29-393E-01AE-FCA1-4BE2E562493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744038" y="4731760"/>
              <a:ext cx="640080" cy="358161"/>
            </a:xfrm>
            <a:prstGeom prst="rect">
              <a:avLst/>
            </a:prstGeom>
          </p:spPr>
        </p:pic>
        <p:pic>
          <p:nvPicPr>
            <p:cNvPr id="264" name="Graphic 263">
              <a:extLst>
                <a:ext uri="{FF2B5EF4-FFF2-40B4-BE49-F238E27FC236}">
                  <a16:creationId xmlns:a16="http://schemas.microsoft.com/office/drawing/2014/main" id="{73231822-82DC-EC56-9819-8BC64C1D57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31691" y="4671011"/>
              <a:ext cx="914400" cy="262939"/>
            </a:xfrm>
            <a:prstGeom prst="rect">
              <a:avLst/>
            </a:prstGeom>
          </p:spPr>
        </p:pic>
      </p:grpSp>
    </p:spTree>
    <p:extLst>
      <p:ext uri="{BB962C8B-B14F-4D97-AF65-F5344CB8AC3E}">
        <p14:creationId xmlns:p14="http://schemas.microsoft.com/office/powerpoint/2010/main" val="5712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25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250"/>
                                        <p:tgtEl>
                                          <p:spTgt spid="22"/>
                                        </p:tgtEl>
                                      </p:cBhvr>
                                    </p:animEffect>
                                  </p:childTnLst>
                                </p:cTn>
                              </p:par>
                              <p:par>
                                <p:cTn id="13" presetID="22"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25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DB38-E4B4-4933-BAE4-1E3AD963F5C5}"/>
              </a:ext>
            </a:extLst>
          </p:cNvPr>
          <p:cNvSpPr>
            <a:spLocks noGrp="1"/>
          </p:cNvSpPr>
          <p:nvPr>
            <p:ph type="title"/>
          </p:nvPr>
        </p:nvSpPr>
        <p:spPr/>
        <p:txBody>
          <a:bodyPr/>
          <a:lstStyle/>
          <a:p>
            <a:r>
              <a:rPr lang="en-US" dirty="0"/>
              <a:t>Observation</a:t>
            </a:r>
          </a:p>
        </p:txBody>
      </p:sp>
      <p:sp>
        <p:nvSpPr>
          <p:cNvPr id="5" name="Content Placeholder 4">
            <a:extLst>
              <a:ext uri="{FF2B5EF4-FFF2-40B4-BE49-F238E27FC236}">
                <a16:creationId xmlns:a16="http://schemas.microsoft.com/office/drawing/2014/main" id="{95C2838A-B2E0-4E0D-B060-23411E83FEFD}"/>
              </a:ext>
            </a:extLst>
          </p:cNvPr>
          <p:cNvSpPr>
            <a:spLocks noGrp="1"/>
          </p:cNvSpPr>
          <p:nvPr>
            <p:ph idx="1"/>
          </p:nvPr>
        </p:nvSpPr>
        <p:spPr>
          <a:xfrm>
            <a:off x="457200" y="971550"/>
            <a:ext cx="5059680" cy="3657600"/>
          </a:xfrm>
        </p:spPr>
        <p:txBody>
          <a:bodyPr/>
          <a:lstStyle/>
          <a:p>
            <a:r>
              <a:rPr lang="en-US" dirty="0"/>
              <a:t>The indexes that we've discussed are useful for "point" and "range" queries:</a:t>
            </a:r>
          </a:p>
          <a:p>
            <a:pPr lvl="1"/>
            <a:r>
              <a:rPr lang="en-US" dirty="0"/>
              <a:t>Find all customers in the 15217 </a:t>
            </a:r>
            <a:r>
              <a:rPr lang="en-US" dirty="0" err="1"/>
              <a:t>zipcode</a:t>
            </a:r>
            <a:r>
              <a:rPr lang="en-US" dirty="0"/>
              <a:t>.</a:t>
            </a:r>
          </a:p>
          <a:p>
            <a:pPr lvl="1"/>
            <a:r>
              <a:rPr lang="en-US" dirty="0"/>
              <a:t>Find all orders between June 2024 and September 2024.</a:t>
            </a:r>
          </a:p>
          <a:p>
            <a:endParaRPr lang="en-US" sz="1200" dirty="0"/>
          </a:p>
          <a:p>
            <a:r>
              <a:rPr lang="en-US" dirty="0"/>
              <a:t>They are </a:t>
            </a:r>
            <a:r>
              <a:rPr lang="en-US" b="1" u="sng" dirty="0"/>
              <a:t>not</a:t>
            </a:r>
            <a:r>
              <a:rPr lang="en-US" dirty="0"/>
              <a:t> good at keyword searches:</a:t>
            </a:r>
          </a:p>
          <a:p>
            <a:pPr lvl="1"/>
            <a:r>
              <a:rPr lang="en-US" dirty="0"/>
              <a:t>Example: Find all Wikipedia articles that contain the word "Pavlo"</a:t>
            </a:r>
          </a:p>
        </p:txBody>
      </p:sp>
      <p:sp>
        <p:nvSpPr>
          <p:cNvPr id="4" name="Slide Number Placeholder 3">
            <a:extLst>
              <a:ext uri="{FF2B5EF4-FFF2-40B4-BE49-F238E27FC236}">
                <a16:creationId xmlns:a16="http://schemas.microsoft.com/office/drawing/2014/main" id="{6FACEE44-3840-4B3D-91A1-D16F28379557}"/>
              </a:ext>
            </a:extLst>
          </p:cNvPr>
          <p:cNvSpPr>
            <a:spLocks noGrp="1"/>
          </p:cNvSpPr>
          <p:nvPr>
            <p:ph type="sldNum" sz="quarter" idx="4"/>
          </p:nvPr>
        </p:nvSpPr>
        <p:spPr/>
        <p:txBody>
          <a:bodyPr/>
          <a:lstStyle/>
          <a:p>
            <a:fld id="{97DD1AB5-42BA-4E8A-BFEE-435884E16AAB}" type="slidenum">
              <a:rPr lang="en-US" smtClean="0"/>
              <a:t>36</a:t>
            </a:fld>
            <a:endParaRPr lang="en-US" dirty="0"/>
          </a:p>
        </p:txBody>
      </p:sp>
      <p:sp>
        <p:nvSpPr>
          <p:cNvPr id="6" name="Highlight Box">
            <a:extLst>
              <a:ext uri="{FF2B5EF4-FFF2-40B4-BE49-F238E27FC236}">
                <a16:creationId xmlns:a16="http://schemas.microsoft.com/office/drawing/2014/main" id="{0DBCBCD6-6D29-44E2-B56F-AFC5C0872FE8}"/>
              </a:ext>
            </a:extLst>
          </p:cNvPr>
          <p:cNvSpPr/>
          <p:nvPr/>
        </p:nvSpPr>
        <p:spPr>
          <a:xfrm>
            <a:off x="457200" y="3463609"/>
            <a:ext cx="4572000" cy="5486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78DEABA2-C50D-1920-07B5-982564F442AC}"/>
              </a:ext>
            </a:extLst>
          </p:cNvPr>
          <p:cNvGraphicFramePr>
            <a:graphicFrameLocks noGrp="1"/>
          </p:cNvGraphicFramePr>
          <p:nvPr>
            <p:extLst>
              <p:ext uri="{D42A27DB-BD31-4B8C-83A1-F6EECF244321}">
                <p14:modId xmlns:p14="http://schemas.microsoft.com/office/powerpoint/2010/main" val="2710719338"/>
              </p:ext>
            </p:extLst>
          </p:nvPr>
        </p:nvGraphicFramePr>
        <p:xfrm>
          <a:off x="5516880" y="1123950"/>
          <a:ext cx="3474720" cy="1600200"/>
        </p:xfrm>
        <a:graphic>
          <a:graphicData uri="http://schemas.openxmlformats.org/drawingml/2006/table">
            <a:tbl>
              <a:tblPr firstRow="1" bandRow="1">
                <a:tableStyleId>{793D81CF-94F2-401A-BA57-92F5A7B2D0C5}</a:tableStyleId>
              </a:tblPr>
              <a:tblGrid>
                <a:gridCol w="289560">
                  <a:extLst>
                    <a:ext uri="{9D8B030D-6E8A-4147-A177-3AD203B41FA5}">
                      <a16:colId xmlns:a16="http://schemas.microsoft.com/office/drawing/2014/main" val="3606947816"/>
                    </a:ext>
                  </a:extLst>
                </a:gridCol>
                <a:gridCol w="3185160">
                  <a:extLst>
                    <a:ext uri="{9D8B030D-6E8A-4147-A177-3AD203B41FA5}">
                      <a16:colId xmlns:a16="http://schemas.microsoft.com/office/drawing/2014/main" val="20000"/>
                    </a:ext>
                  </a:extLst>
                </a:gridCol>
              </a:tblGrid>
              <a:tr h="320040">
                <a:tc>
                  <a:txBody>
                    <a:bodyPr/>
                    <a:lstStyle/>
                    <a:p>
                      <a:r>
                        <a:rPr lang="en-US" sz="1500" dirty="0">
                          <a:latin typeface="Inconsolata" panose="00000509000000000000" pitchFamily="49" charset="0"/>
                        </a:rPr>
                        <a:t>id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latin typeface="Inconsolata" panose="00000509000000000000" pitchFamily="49" charset="0"/>
                        </a:rPr>
                        <a:t>content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40">
                <a:tc>
                  <a:txBody>
                    <a:bodyPr/>
                    <a:lstStyle/>
                    <a:p>
                      <a:r>
                        <a:rPr lang="en-US" sz="1500" dirty="0">
                          <a:latin typeface="Inconsolata" panose="00000509000000000000" pitchFamily="49"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Wu-Tang Clan is an American hip hop musical collective formed in Staten Island, New York City, in 1992...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r>
                        <a:rPr lang="en-US" sz="1500" dirty="0">
                          <a:latin typeface="Inconsolata" panose="00000509000000000000" pitchFamily="49" charset="0"/>
                        </a:rPr>
                        <a:t>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Carnegie Mellon University (CMU) is a private research university in Pittsburgh, Pennsylvania. The institution was established in 1900 by Andrew Carnegie...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r>
                        <a:rPr lang="en-US" sz="1500" dirty="0">
                          <a:latin typeface="Inconsolata" panose="00000509000000000000" pitchFamily="49" charset="0"/>
                        </a:rPr>
                        <a:t>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In computing, a database is an organized collection of data or a type of data store based on the use of a database management system (DBMS), the software...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247700"/>
                  </a:ext>
                </a:extLst>
              </a:tr>
              <a:tr h="320040">
                <a:tc>
                  <a:txBody>
                    <a:bodyPr/>
                    <a:lstStyle/>
                    <a:p>
                      <a:r>
                        <a:rPr lang="en-US" sz="1500" dirty="0">
                          <a:latin typeface="Inconsolata" panose="00000509000000000000" pitchFamily="49"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Andrew Pavlo, best known as Andy Pavlo, is an associate professor of Computer Science at Carnegie Mellon University. He conducts research on database...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776911"/>
                  </a:ext>
                </a:extLst>
              </a:tr>
            </a:tbl>
          </a:graphicData>
        </a:graphic>
      </p:graphicFrame>
      <p:sp>
        <p:nvSpPr>
          <p:cNvPr id="7" name="TextBox 6">
            <a:extLst>
              <a:ext uri="{FF2B5EF4-FFF2-40B4-BE49-F238E27FC236}">
                <a16:creationId xmlns:a16="http://schemas.microsoft.com/office/drawing/2014/main" id="{29DA36EF-ECBF-5822-0407-D0805B3750CE}"/>
              </a:ext>
            </a:extLst>
          </p:cNvPr>
          <p:cNvSpPr txBox="1"/>
          <p:nvPr/>
        </p:nvSpPr>
        <p:spPr>
          <a:xfrm>
            <a:off x="5818011" y="692350"/>
            <a:ext cx="3134191" cy="400110"/>
          </a:xfrm>
          <a:prstGeom prst="rect">
            <a:avLst/>
          </a:prstGeom>
          <a:noFill/>
        </p:spPr>
        <p:txBody>
          <a:bodyPr wrap="none" rtlCol="0">
            <a:spAutoFit/>
          </a:bodyPr>
          <a:lstStyle/>
          <a:p>
            <a:pPr algn="ctr"/>
            <a:r>
              <a:rPr lang="en-US" sz="2000" b="1" dirty="0">
                <a:solidFill>
                  <a:schemeClr val="accent1"/>
                </a:solidFill>
                <a:latin typeface="Inconsolata" panose="00000509000000000000" pitchFamily="49" charset="0"/>
              </a:rPr>
              <a:t>revisions</a:t>
            </a:r>
            <a:r>
              <a:rPr lang="en-US" sz="2000" dirty="0">
                <a:solidFill>
                  <a:schemeClr val="accent1"/>
                </a:solidFill>
                <a:latin typeface="Inconsolata" panose="00000509000000000000" pitchFamily="49" charset="0"/>
              </a:rPr>
              <a:t>(</a:t>
            </a:r>
            <a:r>
              <a:rPr lang="en-US" sz="2000" u="sng" dirty="0" err="1">
                <a:solidFill>
                  <a:schemeClr val="accent1"/>
                </a:solidFill>
                <a:latin typeface="Inconsolata" panose="00000509000000000000" pitchFamily="49" charset="0"/>
              </a:rPr>
              <a:t>id</a:t>
            </a:r>
            <a:r>
              <a:rPr lang="en-US" sz="2000" dirty="0" err="1">
                <a:solidFill>
                  <a:schemeClr val="accent1"/>
                </a:solidFill>
                <a:latin typeface="Inconsolata" panose="00000509000000000000" pitchFamily="49" charset="0"/>
              </a:rPr>
              <a:t>,content</a:t>
            </a:r>
            <a:r>
              <a:rPr lang="en-US" sz="2000" dirty="0">
                <a:solidFill>
                  <a:schemeClr val="accent1"/>
                </a:solidFill>
                <a:latin typeface="Inconsolata" panose="00000509000000000000" pitchFamily="49" charset="0"/>
              </a:rPr>
              <a:t>,…)</a:t>
            </a:r>
          </a:p>
        </p:txBody>
      </p:sp>
      <p:sp>
        <p:nvSpPr>
          <p:cNvPr id="8" name="Text Box 4">
            <a:extLst>
              <a:ext uri="{FF2B5EF4-FFF2-40B4-BE49-F238E27FC236}">
                <a16:creationId xmlns:a16="http://schemas.microsoft.com/office/drawing/2014/main" id="{02558B6F-1FCA-5EF2-F863-B0F53C58A226}"/>
              </a:ext>
            </a:extLst>
          </p:cNvPr>
          <p:cNvSpPr txBox="1">
            <a:spLocks noChangeArrowheads="1"/>
          </p:cNvSpPr>
          <p:nvPr/>
        </p:nvSpPr>
        <p:spPr bwMode="auto">
          <a:xfrm>
            <a:off x="5699760" y="2937448"/>
            <a:ext cx="3291840" cy="5909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65000"/>
                    <a:lumOff val="3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sz="1800" dirty="0"/>
              <a:t>CREATE INDEX </a:t>
            </a:r>
            <a:r>
              <a:rPr lang="en-US" sz="1800" b="0" dirty="0" err="1"/>
              <a:t>idx_rev_cntnt</a:t>
            </a:r>
            <a:br>
              <a:rPr lang="en-US" sz="1800" b="0" dirty="0"/>
            </a:br>
            <a:r>
              <a:rPr lang="en-US" sz="1800" dirty="0"/>
              <a:t>    ON </a:t>
            </a:r>
            <a:r>
              <a:rPr lang="en-US" sz="1800" b="0" dirty="0"/>
              <a:t>revisions</a:t>
            </a:r>
            <a:r>
              <a:rPr lang="en-US" sz="1800" dirty="0"/>
              <a:t> </a:t>
            </a:r>
            <a:r>
              <a:rPr lang="en-US" sz="1800" b="0" dirty="0"/>
              <a:t>(content)</a:t>
            </a:r>
            <a:r>
              <a:rPr lang="en-US" sz="1800" dirty="0"/>
              <a:t>;</a:t>
            </a:r>
          </a:p>
        </p:txBody>
      </p:sp>
      <p:sp>
        <p:nvSpPr>
          <p:cNvPr id="9" name="Text Box 4">
            <a:extLst>
              <a:ext uri="{FF2B5EF4-FFF2-40B4-BE49-F238E27FC236}">
                <a16:creationId xmlns:a16="http://schemas.microsoft.com/office/drawing/2014/main" id="{763C6DC5-2DC3-3F24-FC40-D58DC95AF3C1}"/>
              </a:ext>
            </a:extLst>
          </p:cNvPr>
          <p:cNvSpPr txBox="1">
            <a:spLocks noChangeArrowheads="1"/>
          </p:cNvSpPr>
          <p:nvPr/>
        </p:nvSpPr>
        <p:spPr bwMode="auto">
          <a:xfrm>
            <a:off x="5334000" y="3638550"/>
            <a:ext cx="3657600" cy="5909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65000"/>
                    <a:lumOff val="3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sz="1800" dirty="0"/>
              <a:t>SELECT </a:t>
            </a:r>
            <a:r>
              <a:rPr lang="en-US" sz="1800" b="0" dirty="0" err="1"/>
              <a:t>pageID</a:t>
            </a:r>
            <a:r>
              <a:rPr lang="en-US" sz="1800" dirty="0"/>
              <a:t> FROM </a:t>
            </a:r>
            <a:r>
              <a:rPr lang="en-US" sz="1800" b="0" dirty="0"/>
              <a:t>revisions</a:t>
            </a:r>
            <a:br>
              <a:rPr lang="en-US" sz="1800" dirty="0"/>
            </a:br>
            <a:r>
              <a:rPr lang="en-US" sz="1800" dirty="0"/>
              <a:t> WHERE </a:t>
            </a:r>
            <a:r>
              <a:rPr lang="en-US" sz="1800" b="0" dirty="0"/>
              <a:t>content</a:t>
            </a:r>
            <a:r>
              <a:rPr lang="en-US" sz="1800" dirty="0"/>
              <a:t> LIKE </a:t>
            </a:r>
            <a:r>
              <a:rPr lang="en-US" sz="1800" b="0" dirty="0"/>
              <a:t>'%Pavlo%'</a:t>
            </a:r>
            <a:r>
              <a:rPr lang="en-US" sz="1800" dirty="0"/>
              <a:t>;</a:t>
            </a:r>
          </a:p>
        </p:txBody>
      </p:sp>
    </p:spTree>
    <p:extLst>
      <p:ext uri="{BB962C8B-B14F-4D97-AF65-F5344CB8AC3E}">
        <p14:creationId xmlns:p14="http://schemas.microsoft.com/office/powerpoint/2010/main" val="8116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54541-559A-439B-9250-9B2E41B758FE}"/>
              </a:ext>
            </a:extLst>
          </p:cNvPr>
          <p:cNvSpPr>
            <a:spLocks noGrp="1"/>
          </p:cNvSpPr>
          <p:nvPr>
            <p:ph type="title"/>
          </p:nvPr>
        </p:nvSpPr>
        <p:spPr/>
        <p:txBody>
          <a:bodyPr/>
          <a:lstStyle/>
          <a:p>
            <a:r>
              <a:rPr lang="en-US" dirty="0"/>
              <a:t>Inverted Index</a:t>
            </a:r>
          </a:p>
        </p:txBody>
      </p:sp>
      <p:sp>
        <p:nvSpPr>
          <p:cNvPr id="5" name="Content Placeholder 4">
            <a:extLst>
              <a:ext uri="{FF2B5EF4-FFF2-40B4-BE49-F238E27FC236}">
                <a16:creationId xmlns:a16="http://schemas.microsoft.com/office/drawing/2014/main" id="{1D70E1C4-6314-4B85-A4CD-2DD0FCA115D0}"/>
              </a:ext>
            </a:extLst>
          </p:cNvPr>
          <p:cNvSpPr>
            <a:spLocks noGrp="1"/>
          </p:cNvSpPr>
          <p:nvPr>
            <p:ph idx="1"/>
          </p:nvPr>
        </p:nvSpPr>
        <p:spPr/>
        <p:txBody>
          <a:bodyPr/>
          <a:lstStyle/>
          <a:p>
            <a:r>
              <a:rPr lang="en-US" dirty="0"/>
              <a:t>An </a:t>
            </a:r>
            <a:r>
              <a:rPr lang="en-US" b="1" dirty="0">
                <a:hlinkClick r:id="rId3"/>
              </a:rPr>
              <a:t>inverted index</a:t>
            </a:r>
            <a:r>
              <a:rPr lang="en-US" dirty="0"/>
              <a:t> stores a mapping of terms to records that contain those terms in the target attribute.</a:t>
            </a:r>
          </a:p>
          <a:p>
            <a:pPr lvl="1"/>
            <a:r>
              <a:rPr lang="en-US" dirty="0"/>
              <a:t>Sometimes called a </a:t>
            </a:r>
            <a:r>
              <a:rPr lang="en-US" b="1" i="1" dirty="0"/>
              <a:t>full-text search index</a:t>
            </a:r>
            <a:r>
              <a:rPr lang="en-US" dirty="0"/>
              <a:t>.</a:t>
            </a:r>
          </a:p>
          <a:p>
            <a:pPr lvl="1"/>
            <a:r>
              <a:rPr lang="en-US" dirty="0"/>
              <a:t>Originally called a </a:t>
            </a:r>
            <a:r>
              <a:rPr lang="en-US" b="1" i="1" dirty="0">
                <a:hlinkClick r:id="rId4"/>
              </a:rPr>
              <a:t>concordance</a:t>
            </a:r>
            <a:r>
              <a:rPr lang="en-US" dirty="0"/>
              <a:t> (1200s).</a:t>
            </a:r>
            <a:endParaRPr lang="en-US" sz="1200" dirty="0"/>
          </a:p>
          <a:p>
            <a:r>
              <a:rPr lang="en-US" dirty="0"/>
              <a:t>Many major DBMSs support these natively. But there are also specialized DBMSs and libraries.</a:t>
            </a:r>
          </a:p>
        </p:txBody>
      </p:sp>
      <p:sp>
        <p:nvSpPr>
          <p:cNvPr id="3" name="Slide Number Placeholder 2">
            <a:extLst>
              <a:ext uri="{FF2B5EF4-FFF2-40B4-BE49-F238E27FC236}">
                <a16:creationId xmlns:a16="http://schemas.microsoft.com/office/drawing/2014/main" id="{97354E85-04BF-4716-AEDC-800BC5A76AA4}"/>
              </a:ext>
            </a:extLst>
          </p:cNvPr>
          <p:cNvSpPr>
            <a:spLocks noGrp="1"/>
          </p:cNvSpPr>
          <p:nvPr>
            <p:ph type="sldNum" sz="quarter" idx="4"/>
          </p:nvPr>
        </p:nvSpPr>
        <p:spPr/>
        <p:txBody>
          <a:bodyPr/>
          <a:lstStyle/>
          <a:p>
            <a:fld id="{97DD1AB5-42BA-4E8A-BFEE-435884E16AAB}" type="slidenum">
              <a:rPr lang="en-US" smtClean="0"/>
              <a:t>37</a:t>
            </a:fld>
            <a:endParaRPr lang="en-US" dirty="0"/>
          </a:p>
        </p:txBody>
      </p:sp>
      <p:graphicFrame>
        <p:nvGraphicFramePr>
          <p:cNvPr id="2" name="Table 1">
            <a:extLst>
              <a:ext uri="{FF2B5EF4-FFF2-40B4-BE49-F238E27FC236}">
                <a16:creationId xmlns:a16="http://schemas.microsoft.com/office/drawing/2014/main" id="{95C98349-A6BA-C9CB-D960-38FC55C85EA0}"/>
              </a:ext>
            </a:extLst>
          </p:cNvPr>
          <p:cNvGraphicFramePr>
            <a:graphicFrameLocks noGrp="1"/>
          </p:cNvGraphicFramePr>
          <p:nvPr>
            <p:extLst>
              <p:ext uri="{D42A27DB-BD31-4B8C-83A1-F6EECF244321}">
                <p14:modId xmlns:p14="http://schemas.microsoft.com/office/powerpoint/2010/main" val="2865657592"/>
              </p:ext>
            </p:extLst>
          </p:nvPr>
        </p:nvGraphicFramePr>
        <p:xfrm>
          <a:off x="5516880" y="1123950"/>
          <a:ext cx="3474720" cy="1600200"/>
        </p:xfrm>
        <a:graphic>
          <a:graphicData uri="http://schemas.openxmlformats.org/drawingml/2006/table">
            <a:tbl>
              <a:tblPr firstRow="1" bandRow="1">
                <a:tableStyleId>{793D81CF-94F2-401A-BA57-92F5A7B2D0C5}</a:tableStyleId>
              </a:tblPr>
              <a:tblGrid>
                <a:gridCol w="289560">
                  <a:extLst>
                    <a:ext uri="{9D8B030D-6E8A-4147-A177-3AD203B41FA5}">
                      <a16:colId xmlns:a16="http://schemas.microsoft.com/office/drawing/2014/main" val="3606947816"/>
                    </a:ext>
                  </a:extLst>
                </a:gridCol>
                <a:gridCol w="3185160">
                  <a:extLst>
                    <a:ext uri="{9D8B030D-6E8A-4147-A177-3AD203B41FA5}">
                      <a16:colId xmlns:a16="http://schemas.microsoft.com/office/drawing/2014/main" val="20000"/>
                    </a:ext>
                  </a:extLst>
                </a:gridCol>
              </a:tblGrid>
              <a:tr h="320040">
                <a:tc>
                  <a:txBody>
                    <a:bodyPr/>
                    <a:lstStyle/>
                    <a:p>
                      <a:r>
                        <a:rPr lang="en-US" sz="1500" dirty="0">
                          <a:latin typeface="Inconsolata" panose="00000509000000000000" pitchFamily="49" charset="0"/>
                        </a:rPr>
                        <a:t>id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latin typeface="Inconsolata" panose="00000509000000000000" pitchFamily="49" charset="0"/>
                        </a:rPr>
                        <a:t>content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40">
                <a:tc>
                  <a:txBody>
                    <a:bodyPr/>
                    <a:lstStyle/>
                    <a:p>
                      <a:r>
                        <a:rPr lang="en-US" sz="1500" dirty="0">
                          <a:latin typeface="Inconsolata" panose="00000509000000000000" pitchFamily="49"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Wu-Tang Clan is an American hip hop musical collective formed in Staten Island, New York City, in 1992...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r>
                        <a:rPr lang="en-US" sz="1500" dirty="0">
                          <a:latin typeface="Inconsolata" panose="00000509000000000000" pitchFamily="49" charset="0"/>
                        </a:rPr>
                        <a:t>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Carnegie Mellon University (CMU) is a private research university in Pittsburgh, Pennsylvania. The institution was established in 1900 by Andrew Carnegie...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r>
                        <a:rPr lang="en-US" sz="1500" dirty="0">
                          <a:latin typeface="Inconsolata" panose="00000509000000000000" pitchFamily="49" charset="0"/>
                        </a:rPr>
                        <a:t>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In computing, a database is an organized collection of data or a type of data store based on the use of a database management system (DBMS), the software...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247700"/>
                  </a:ext>
                </a:extLst>
              </a:tr>
              <a:tr h="320040">
                <a:tc>
                  <a:txBody>
                    <a:bodyPr/>
                    <a:lstStyle/>
                    <a:p>
                      <a:r>
                        <a:rPr lang="en-US" sz="1500" dirty="0">
                          <a:latin typeface="Inconsolata" panose="00000509000000000000" pitchFamily="49"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dirty="0">
                          <a:latin typeface="Inconsolata" panose="00000509000000000000" pitchFamily="49" charset="0"/>
                        </a:rPr>
                        <a:t>Andrew Pavlo, best known as Andy Pavlo, is an associate professor of Computer Science at Carnegie Mellon University. He conducts research on database...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776911"/>
                  </a:ext>
                </a:extLst>
              </a:tr>
            </a:tbl>
          </a:graphicData>
        </a:graphic>
      </p:graphicFrame>
      <p:sp>
        <p:nvSpPr>
          <p:cNvPr id="11" name="TextBox 10">
            <a:extLst>
              <a:ext uri="{FF2B5EF4-FFF2-40B4-BE49-F238E27FC236}">
                <a16:creationId xmlns:a16="http://schemas.microsoft.com/office/drawing/2014/main" id="{6F776A59-A5CF-2E66-6A12-D1F5800CBB28}"/>
              </a:ext>
            </a:extLst>
          </p:cNvPr>
          <p:cNvSpPr txBox="1"/>
          <p:nvPr/>
        </p:nvSpPr>
        <p:spPr>
          <a:xfrm>
            <a:off x="5818011" y="692350"/>
            <a:ext cx="3134191" cy="400110"/>
          </a:xfrm>
          <a:prstGeom prst="rect">
            <a:avLst/>
          </a:prstGeom>
          <a:noFill/>
        </p:spPr>
        <p:txBody>
          <a:bodyPr wrap="none" rtlCol="0">
            <a:spAutoFit/>
          </a:bodyPr>
          <a:lstStyle/>
          <a:p>
            <a:pPr algn="ctr"/>
            <a:r>
              <a:rPr lang="en-US" sz="2000" b="1" dirty="0">
                <a:solidFill>
                  <a:schemeClr val="accent1"/>
                </a:solidFill>
                <a:latin typeface="Inconsolata" panose="00000509000000000000" pitchFamily="49" charset="0"/>
              </a:rPr>
              <a:t>revisions</a:t>
            </a:r>
            <a:r>
              <a:rPr lang="en-US" sz="2000" dirty="0">
                <a:solidFill>
                  <a:schemeClr val="accent1"/>
                </a:solidFill>
                <a:latin typeface="Inconsolata" panose="00000509000000000000" pitchFamily="49" charset="0"/>
              </a:rPr>
              <a:t>(</a:t>
            </a:r>
            <a:r>
              <a:rPr lang="en-US" sz="2000" u="sng" dirty="0" err="1">
                <a:solidFill>
                  <a:schemeClr val="accent1"/>
                </a:solidFill>
                <a:latin typeface="Inconsolata" panose="00000509000000000000" pitchFamily="49" charset="0"/>
              </a:rPr>
              <a:t>id</a:t>
            </a:r>
            <a:r>
              <a:rPr lang="en-US" sz="2000" dirty="0" err="1">
                <a:solidFill>
                  <a:schemeClr val="accent1"/>
                </a:solidFill>
                <a:latin typeface="Inconsolata" panose="00000509000000000000" pitchFamily="49" charset="0"/>
              </a:rPr>
              <a:t>,content</a:t>
            </a:r>
            <a:r>
              <a:rPr lang="en-US" sz="2000" dirty="0">
                <a:solidFill>
                  <a:schemeClr val="accent1"/>
                </a:solidFill>
                <a:latin typeface="Inconsolata" panose="00000509000000000000" pitchFamily="49" charset="0"/>
              </a:rPr>
              <a:t>,…)</a:t>
            </a:r>
          </a:p>
        </p:txBody>
      </p:sp>
      <p:sp>
        <p:nvSpPr>
          <p:cNvPr id="27" name="Highlight Box">
            <a:extLst>
              <a:ext uri="{FF2B5EF4-FFF2-40B4-BE49-F238E27FC236}">
                <a16:creationId xmlns:a16="http://schemas.microsoft.com/office/drawing/2014/main" id="{A8BEB5A2-44C0-B0FA-06D3-C5AF3377A415}"/>
              </a:ext>
            </a:extLst>
          </p:cNvPr>
          <p:cNvSpPr/>
          <p:nvPr/>
        </p:nvSpPr>
        <p:spPr>
          <a:xfrm>
            <a:off x="5791200" y="1422873"/>
            <a:ext cx="3200400" cy="1301277"/>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9C9A5F11-9472-FDA5-3FD9-92E1091DE036}"/>
              </a:ext>
            </a:extLst>
          </p:cNvPr>
          <p:cNvGrpSpPr/>
          <p:nvPr/>
        </p:nvGrpSpPr>
        <p:grpSpPr>
          <a:xfrm>
            <a:off x="5631180" y="2936021"/>
            <a:ext cx="1249680" cy="1920624"/>
            <a:chOff x="5516880" y="2936021"/>
            <a:chExt cx="1249680" cy="1920624"/>
          </a:xfrm>
        </p:grpSpPr>
        <p:sp>
          <p:nvSpPr>
            <p:cNvPr id="14" name="Rectangle 13">
              <a:extLst>
                <a:ext uri="{FF2B5EF4-FFF2-40B4-BE49-F238E27FC236}">
                  <a16:creationId xmlns:a16="http://schemas.microsoft.com/office/drawing/2014/main" id="{5DD6850C-C231-6F1C-84D6-372CB550B8C8}"/>
                </a:ext>
              </a:extLst>
            </p:cNvPr>
            <p:cNvSpPr/>
            <p:nvPr/>
          </p:nvSpPr>
          <p:spPr>
            <a:xfrm>
              <a:off x="5516880" y="3257543"/>
              <a:ext cx="1249680" cy="1554480"/>
            </a:xfrm>
            <a:prstGeom prst="rect">
              <a:avLst/>
            </a:prstGeom>
            <a:solidFill>
              <a:schemeClr val="bg1">
                <a:lumMod val="85000"/>
              </a:schemeClr>
            </a:solidFill>
            <a:ln w="9525">
              <a:noFill/>
              <a:prstDash val="solid"/>
              <a:miter lim="800000"/>
              <a:headEnd/>
              <a:tailEnd/>
            </a:ln>
            <a:effectLst/>
          </p:spPr>
          <p:txBody>
            <a:bodyPr/>
            <a:lstStyle/>
            <a:p>
              <a:pPr eaLnBrk="0" hangingPunct="0"/>
              <a:endParaRPr lang="en-US" sz="2400" dirty="0">
                <a:solidFill>
                  <a:schemeClr val="tx1"/>
                </a:solidFill>
                <a:latin typeface="DejaVu Sans Mono" pitchFamily="49" charset="0"/>
              </a:endParaRPr>
            </a:p>
          </p:txBody>
        </p:sp>
        <p:sp>
          <p:nvSpPr>
            <p:cNvPr id="16" name="Rectangle 15">
              <a:extLst>
                <a:ext uri="{FF2B5EF4-FFF2-40B4-BE49-F238E27FC236}">
                  <a16:creationId xmlns:a16="http://schemas.microsoft.com/office/drawing/2014/main" id="{E39FBA77-A4DB-1B5E-BCB9-55FBA1ECAB72}"/>
                </a:ext>
              </a:extLst>
            </p:cNvPr>
            <p:cNvSpPr/>
            <p:nvPr/>
          </p:nvSpPr>
          <p:spPr>
            <a:xfrm>
              <a:off x="5609332" y="3335486"/>
              <a:ext cx="1065788"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tIns="18288" rIns="45720" bIns="18288"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Wu-Tang|</a:t>
              </a:r>
              <a:r>
                <a:rPr lang="en-US" sz="1400" b="1" dirty="0">
                  <a:solidFill>
                    <a:schemeClr val="accent1"/>
                  </a:solidFill>
                  <a:latin typeface="Inconsolata" panose="00000509000000000000" pitchFamily="49" charset="0"/>
                  <a:ea typeface="DejaVu Sans Mono" pitchFamily="49" charset="0"/>
                  <a:cs typeface="Consolas" pitchFamily="49" charset="0"/>
                </a:rPr>
                <a:t>2</a:t>
              </a:r>
            </a:p>
          </p:txBody>
        </p:sp>
        <p:sp>
          <p:nvSpPr>
            <p:cNvPr id="17" name="Rectangle 16">
              <a:extLst>
                <a:ext uri="{FF2B5EF4-FFF2-40B4-BE49-F238E27FC236}">
                  <a16:creationId xmlns:a16="http://schemas.microsoft.com/office/drawing/2014/main" id="{D26BA639-6525-3150-4A13-3AB1034A9783}"/>
                </a:ext>
              </a:extLst>
            </p:cNvPr>
            <p:cNvSpPr/>
            <p:nvPr/>
          </p:nvSpPr>
          <p:spPr>
            <a:xfrm>
              <a:off x="5609332" y="3776238"/>
              <a:ext cx="1065788"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Carnegie|</a:t>
              </a:r>
              <a:r>
                <a:rPr lang="en-US" sz="1400" b="1" dirty="0">
                  <a:solidFill>
                    <a:schemeClr val="accent1"/>
                  </a:solidFill>
                  <a:latin typeface="Inconsolata" panose="00000509000000000000" pitchFamily="49" charset="0"/>
                  <a:ea typeface="DejaVu Sans Mono" pitchFamily="49" charset="0"/>
                  <a:cs typeface="Consolas" pitchFamily="49" charset="0"/>
                </a:rPr>
                <a:t>3</a:t>
              </a:r>
            </a:p>
          </p:txBody>
        </p:sp>
        <p:sp>
          <p:nvSpPr>
            <p:cNvPr id="18" name="Rectangle 17">
              <a:extLst>
                <a:ext uri="{FF2B5EF4-FFF2-40B4-BE49-F238E27FC236}">
                  <a16:creationId xmlns:a16="http://schemas.microsoft.com/office/drawing/2014/main" id="{793FBEC6-6C6E-07BF-72D6-7C67063D1114}"/>
                </a:ext>
              </a:extLst>
            </p:cNvPr>
            <p:cNvSpPr/>
            <p:nvPr/>
          </p:nvSpPr>
          <p:spPr>
            <a:xfrm>
              <a:off x="5609332" y="4216990"/>
              <a:ext cx="1065788"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Database|</a:t>
              </a:r>
              <a:r>
                <a:rPr lang="en-US" sz="1400" b="1" dirty="0">
                  <a:solidFill>
                    <a:schemeClr val="accent1"/>
                  </a:solidFill>
                  <a:latin typeface="Inconsolata" panose="00000509000000000000" pitchFamily="49" charset="0"/>
                  <a:ea typeface="DejaVu Sans Mono" pitchFamily="49" charset="0"/>
                  <a:cs typeface="Consolas" pitchFamily="49" charset="0"/>
                </a:rPr>
                <a:t>2</a:t>
              </a:r>
            </a:p>
          </p:txBody>
        </p:sp>
        <p:sp>
          <p:nvSpPr>
            <p:cNvPr id="29" name="TextBox 15">
              <a:extLst>
                <a:ext uri="{FF2B5EF4-FFF2-40B4-BE49-F238E27FC236}">
                  <a16:creationId xmlns:a16="http://schemas.microsoft.com/office/drawing/2014/main" id="{5AF08B36-D60F-B1A2-0842-C192A919D5C4}"/>
                </a:ext>
              </a:extLst>
            </p:cNvPr>
            <p:cNvSpPr txBox="1">
              <a:spLocks noChangeArrowheads="1"/>
            </p:cNvSpPr>
            <p:nvPr/>
          </p:nvSpPr>
          <p:spPr bwMode="auto">
            <a:xfrm>
              <a:off x="5516880" y="2936021"/>
              <a:ext cx="1062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sz="2000" dirty="0">
                  <a:solidFill>
                    <a:srgbClr val="646464"/>
                  </a:solidFill>
                </a:rPr>
                <a:t>Dictionary</a:t>
              </a:r>
            </a:p>
          </p:txBody>
        </p:sp>
        <p:sp>
          <p:nvSpPr>
            <p:cNvPr id="36" name="Rectangle 35">
              <a:extLst>
                <a:ext uri="{FF2B5EF4-FFF2-40B4-BE49-F238E27FC236}">
                  <a16:creationId xmlns:a16="http://schemas.microsoft.com/office/drawing/2014/main" id="{FF21C3CB-6EE4-4DD4-FF54-E8BB4314783F}"/>
                </a:ext>
              </a:extLst>
            </p:cNvPr>
            <p:cNvSpPr/>
            <p:nvPr/>
          </p:nvSpPr>
          <p:spPr>
            <a:xfrm>
              <a:off x="6002098" y="4394980"/>
              <a:ext cx="279244" cy="461665"/>
            </a:xfrm>
            <a:prstGeom prst="rect">
              <a:avLst/>
            </a:prstGeom>
          </p:spPr>
          <p:txBody>
            <a:bodyPr wrap="none">
              <a:spAutoFit/>
            </a:bodyPr>
            <a:lstStyle/>
            <a:p>
              <a:r>
                <a:rPr lang="en-US" sz="2400" b="1" dirty="0">
                  <a:solidFill>
                    <a:schemeClr val="tx1">
                      <a:lumMod val="65000"/>
                      <a:lumOff val="35000"/>
                    </a:schemeClr>
                  </a:solidFill>
                  <a:latin typeface="Inconsolata" panose="00000509000000000000" pitchFamily="49" charset="0"/>
                  <a:cs typeface="Consolas" pitchFamily="49" charset="0"/>
                </a:rPr>
                <a:t>⋮</a:t>
              </a:r>
              <a:endParaRPr lang="en-US" sz="2400" b="1" dirty="0">
                <a:latin typeface="Inconsolata" panose="00000509000000000000" pitchFamily="49" charset="0"/>
              </a:endParaRPr>
            </a:p>
          </p:txBody>
        </p:sp>
      </p:grpSp>
      <p:grpSp>
        <p:nvGrpSpPr>
          <p:cNvPr id="89" name="Group 88">
            <a:extLst>
              <a:ext uri="{FF2B5EF4-FFF2-40B4-BE49-F238E27FC236}">
                <a16:creationId xmlns:a16="http://schemas.microsoft.com/office/drawing/2014/main" id="{8B3330F8-1F83-A170-ADA3-E2AAF78F3626}"/>
              </a:ext>
            </a:extLst>
          </p:cNvPr>
          <p:cNvGrpSpPr/>
          <p:nvPr/>
        </p:nvGrpSpPr>
        <p:grpSpPr>
          <a:xfrm>
            <a:off x="6789420" y="3449786"/>
            <a:ext cx="487680" cy="881504"/>
            <a:chOff x="6675120" y="3449786"/>
            <a:chExt cx="487680" cy="881504"/>
          </a:xfrm>
        </p:grpSpPr>
        <p:cxnSp>
          <p:nvCxnSpPr>
            <p:cNvPr id="73" name="Straight Arrow Connector 72">
              <a:extLst>
                <a:ext uri="{FF2B5EF4-FFF2-40B4-BE49-F238E27FC236}">
                  <a16:creationId xmlns:a16="http://schemas.microsoft.com/office/drawing/2014/main" id="{55987786-9DA4-9245-951B-A41BBC8CAC7C}"/>
                </a:ext>
              </a:extLst>
            </p:cNvPr>
            <p:cNvCxnSpPr>
              <a:cxnSpLocks/>
              <a:stCxn id="16" idx="3"/>
              <a:endCxn id="28" idx="1"/>
            </p:cNvCxnSpPr>
            <p:nvPr/>
          </p:nvCxnSpPr>
          <p:spPr>
            <a:xfrm>
              <a:off x="6675120" y="3449786"/>
              <a:ext cx="373380" cy="0"/>
            </a:xfrm>
            <a:prstGeom prst="straightConnector1">
              <a:avLst/>
            </a:prstGeom>
            <a:noFill/>
            <a:ln w="38100" algn="ctr">
              <a:solidFill>
                <a:schemeClr val="accent1"/>
              </a:solidFill>
              <a:round/>
              <a:headEnd type="oval" w="med" len="med"/>
              <a:tailEnd type="triangle" w="med" len="med"/>
            </a:ln>
            <a:extLst>
              <a:ext uri="{909E8E84-426E-40DD-AFC4-6F175D3DCCD1}">
                <a14:hiddenFill xmlns:a14="http://schemas.microsoft.com/office/drawing/2010/main">
                  <a:noFill/>
                </a14:hiddenFill>
              </a:ext>
            </a:extLst>
          </p:spPr>
        </p:cxnSp>
        <p:cxnSp>
          <p:nvCxnSpPr>
            <p:cNvPr id="75" name="Straight Arrow Connector 74">
              <a:extLst>
                <a:ext uri="{FF2B5EF4-FFF2-40B4-BE49-F238E27FC236}">
                  <a16:creationId xmlns:a16="http://schemas.microsoft.com/office/drawing/2014/main" id="{E65C8124-9FC4-0A98-7CF1-4BF37DA8AF9B}"/>
                </a:ext>
              </a:extLst>
            </p:cNvPr>
            <p:cNvCxnSpPr>
              <a:cxnSpLocks/>
              <a:stCxn id="17" idx="3"/>
              <a:endCxn id="56" idx="1"/>
            </p:cNvCxnSpPr>
            <p:nvPr/>
          </p:nvCxnSpPr>
          <p:spPr>
            <a:xfrm>
              <a:off x="6675120" y="3890538"/>
              <a:ext cx="373380" cy="0"/>
            </a:xfrm>
            <a:prstGeom prst="straightConnector1">
              <a:avLst/>
            </a:prstGeom>
            <a:noFill/>
            <a:ln w="38100" algn="ctr">
              <a:solidFill>
                <a:schemeClr val="accent1"/>
              </a:solidFill>
              <a:round/>
              <a:headEnd type="oval" w="med" len="med"/>
              <a:tailEnd type="triangle" w="med" len="med"/>
            </a:ln>
            <a:extLst>
              <a:ext uri="{909E8E84-426E-40DD-AFC4-6F175D3DCCD1}">
                <a14:hiddenFill xmlns:a14="http://schemas.microsoft.com/office/drawing/2010/main">
                  <a:noFill/>
                </a14:hiddenFill>
              </a:ext>
            </a:extLst>
          </p:spPr>
        </p:cxnSp>
        <p:cxnSp>
          <p:nvCxnSpPr>
            <p:cNvPr id="76" name="Straight Arrow Connector 75">
              <a:extLst>
                <a:ext uri="{FF2B5EF4-FFF2-40B4-BE49-F238E27FC236}">
                  <a16:creationId xmlns:a16="http://schemas.microsoft.com/office/drawing/2014/main" id="{9BB2E31F-D6FB-8E0F-739B-9F865312ACAE}"/>
                </a:ext>
              </a:extLst>
            </p:cNvPr>
            <p:cNvCxnSpPr>
              <a:cxnSpLocks/>
              <a:endCxn id="64" idx="1"/>
            </p:cNvCxnSpPr>
            <p:nvPr/>
          </p:nvCxnSpPr>
          <p:spPr>
            <a:xfrm>
              <a:off x="6789420" y="4331290"/>
              <a:ext cx="373380" cy="0"/>
            </a:xfrm>
            <a:prstGeom prst="straightConnector1">
              <a:avLst/>
            </a:prstGeom>
            <a:noFill/>
            <a:ln w="38100" algn="ctr">
              <a:solidFill>
                <a:schemeClr val="accent1"/>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90" name="Group 89">
            <a:extLst>
              <a:ext uri="{FF2B5EF4-FFF2-40B4-BE49-F238E27FC236}">
                <a16:creationId xmlns:a16="http://schemas.microsoft.com/office/drawing/2014/main" id="{8CC3F3A7-52A2-6D00-89BA-1FAD39EA5473}"/>
              </a:ext>
            </a:extLst>
          </p:cNvPr>
          <p:cNvGrpSpPr/>
          <p:nvPr/>
        </p:nvGrpSpPr>
        <p:grpSpPr>
          <a:xfrm>
            <a:off x="7162800" y="2936021"/>
            <a:ext cx="1828800" cy="1578149"/>
            <a:chOff x="7048500" y="2936021"/>
            <a:chExt cx="1828800" cy="1578149"/>
          </a:xfrm>
        </p:grpSpPr>
        <p:grpSp>
          <p:nvGrpSpPr>
            <p:cNvPr id="54" name="Group 53">
              <a:extLst>
                <a:ext uri="{FF2B5EF4-FFF2-40B4-BE49-F238E27FC236}">
                  <a16:creationId xmlns:a16="http://schemas.microsoft.com/office/drawing/2014/main" id="{582C46B8-7CA6-0FA1-8F53-75D8EE7AA631}"/>
                </a:ext>
              </a:extLst>
            </p:cNvPr>
            <p:cNvGrpSpPr/>
            <p:nvPr/>
          </p:nvGrpSpPr>
          <p:grpSpPr>
            <a:xfrm>
              <a:off x="7048500" y="3266906"/>
              <a:ext cx="1828800" cy="365760"/>
              <a:chOff x="6562146" y="3392643"/>
              <a:chExt cx="1828800" cy="365760"/>
            </a:xfrm>
          </p:grpSpPr>
          <p:sp>
            <p:nvSpPr>
              <p:cNvPr id="28" name="Text Box 4">
                <a:extLst>
                  <a:ext uri="{FF2B5EF4-FFF2-40B4-BE49-F238E27FC236}">
                    <a16:creationId xmlns:a16="http://schemas.microsoft.com/office/drawing/2014/main" id="{0DDE576A-5C5B-5CAA-B56A-E87DA63FDFB3}"/>
                  </a:ext>
                </a:extLst>
              </p:cNvPr>
              <p:cNvSpPr txBox="1">
                <a:spLocks noChangeArrowheads="1"/>
              </p:cNvSpPr>
              <p:nvPr/>
            </p:nvSpPr>
            <p:spPr bwMode="auto">
              <a:xfrm>
                <a:off x="6562146" y="3392643"/>
                <a:ext cx="1828800" cy="36576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35" name="Group 34">
                <a:extLst>
                  <a:ext uri="{FF2B5EF4-FFF2-40B4-BE49-F238E27FC236}">
                    <a16:creationId xmlns:a16="http://schemas.microsoft.com/office/drawing/2014/main" id="{FD4FFAB0-85A1-49FE-DDC5-0C7B70839948}"/>
                  </a:ext>
                </a:extLst>
              </p:cNvPr>
              <p:cNvGrpSpPr/>
              <p:nvPr/>
            </p:nvGrpSpPr>
            <p:grpSpPr>
              <a:xfrm>
                <a:off x="6711399" y="3422494"/>
                <a:ext cx="1530294" cy="306059"/>
                <a:chOff x="6957060" y="3861061"/>
                <a:chExt cx="1828800" cy="365760"/>
              </a:xfrm>
            </p:grpSpPr>
            <p:sp>
              <p:nvSpPr>
                <p:cNvPr id="30" name="Rectangle 29">
                  <a:extLst>
                    <a:ext uri="{FF2B5EF4-FFF2-40B4-BE49-F238E27FC236}">
                      <a16:creationId xmlns:a16="http://schemas.microsoft.com/office/drawing/2014/main" id="{755BC1DA-2DE9-2771-2014-7BBBA033478D}"/>
                    </a:ext>
                  </a:extLst>
                </p:cNvPr>
                <p:cNvSpPr/>
                <p:nvPr/>
              </p:nvSpPr>
              <p:spPr>
                <a:xfrm>
                  <a:off x="695706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cs typeface="Consolas" pitchFamily="49" charset="0"/>
                    </a:rPr>
                    <a:t>11</a:t>
                  </a:r>
                </a:p>
              </p:txBody>
            </p:sp>
            <p:sp>
              <p:nvSpPr>
                <p:cNvPr id="31" name="Rectangle 30">
                  <a:extLst>
                    <a:ext uri="{FF2B5EF4-FFF2-40B4-BE49-F238E27FC236}">
                      <a16:creationId xmlns:a16="http://schemas.microsoft.com/office/drawing/2014/main" id="{401BBB80-72E9-622F-1FFF-D3189DC31FA4}"/>
                    </a:ext>
                  </a:extLst>
                </p:cNvPr>
                <p:cNvSpPr/>
                <p:nvPr/>
              </p:nvSpPr>
              <p:spPr>
                <a:xfrm>
                  <a:off x="768858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cs typeface="Consolas" pitchFamily="49" charset="0"/>
                  </a:endParaRPr>
                </a:p>
              </p:txBody>
            </p:sp>
            <p:sp>
              <p:nvSpPr>
                <p:cNvPr id="32" name="bit4">
                  <a:extLst>
                    <a:ext uri="{FF2B5EF4-FFF2-40B4-BE49-F238E27FC236}">
                      <a16:creationId xmlns:a16="http://schemas.microsoft.com/office/drawing/2014/main" id="{AEAFC471-0A4B-0B8A-F315-93166749653F}"/>
                    </a:ext>
                  </a:extLst>
                </p:cNvPr>
                <p:cNvSpPr/>
                <p:nvPr/>
              </p:nvSpPr>
              <p:spPr>
                <a:xfrm>
                  <a:off x="842010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sp>
              <p:nvSpPr>
                <p:cNvPr id="33" name="bit1">
                  <a:extLst>
                    <a:ext uri="{FF2B5EF4-FFF2-40B4-BE49-F238E27FC236}">
                      <a16:creationId xmlns:a16="http://schemas.microsoft.com/office/drawing/2014/main" id="{9EC764B9-6E98-BBD0-04B4-EEED834A95B4}"/>
                    </a:ext>
                  </a:extLst>
                </p:cNvPr>
                <p:cNvSpPr/>
                <p:nvPr/>
              </p:nvSpPr>
              <p:spPr>
                <a:xfrm>
                  <a:off x="732282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rPr>
                    <a:t>44</a:t>
                  </a:r>
                </a:p>
              </p:txBody>
            </p:sp>
            <p:sp>
              <p:nvSpPr>
                <p:cNvPr id="34" name="bit3">
                  <a:extLst>
                    <a:ext uri="{FF2B5EF4-FFF2-40B4-BE49-F238E27FC236}">
                      <a16:creationId xmlns:a16="http://schemas.microsoft.com/office/drawing/2014/main" id="{7E50F6AD-EDE5-2CB7-BE0A-0117EFE0C45A}"/>
                    </a:ext>
                  </a:extLst>
                </p:cNvPr>
                <p:cNvSpPr/>
                <p:nvPr/>
              </p:nvSpPr>
              <p:spPr>
                <a:xfrm>
                  <a:off x="805434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grpSp>
        </p:grpSp>
        <p:grpSp>
          <p:nvGrpSpPr>
            <p:cNvPr id="55" name="Group 54">
              <a:extLst>
                <a:ext uri="{FF2B5EF4-FFF2-40B4-BE49-F238E27FC236}">
                  <a16:creationId xmlns:a16="http://schemas.microsoft.com/office/drawing/2014/main" id="{5A882350-D2C7-0EAA-1B5D-F08CE429AF5B}"/>
                </a:ext>
              </a:extLst>
            </p:cNvPr>
            <p:cNvGrpSpPr/>
            <p:nvPr/>
          </p:nvGrpSpPr>
          <p:grpSpPr>
            <a:xfrm>
              <a:off x="7048500" y="3707658"/>
              <a:ext cx="1828800" cy="365760"/>
              <a:chOff x="6562146" y="3392643"/>
              <a:chExt cx="1828800" cy="365760"/>
            </a:xfrm>
          </p:grpSpPr>
          <p:sp>
            <p:nvSpPr>
              <p:cNvPr id="56" name="Text Box 4">
                <a:extLst>
                  <a:ext uri="{FF2B5EF4-FFF2-40B4-BE49-F238E27FC236}">
                    <a16:creationId xmlns:a16="http://schemas.microsoft.com/office/drawing/2014/main" id="{AA1D3943-6B8D-25F6-7DC6-0672CDE06A9F}"/>
                  </a:ext>
                </a:extLst>
              </p:cNvPr>
              <p:cNvSpPr txBox="1">
                <a:spLocks noChangeArrowheads="1"/>
              </p:cNvSpPr>
              <p:nvPr/>
            </p:nvSpPr>
            <p:spPr bwMode="auto">
              <a:xfrm>
                <a:off x="6562146" y="3392643"/>
                <a:ext cx="1828800" cy="36576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57" name="Group 56">
                <a:extLst>
                  <a:ext uri="{FF2B5EF4-FFF2-40B4-BE49-F238E27FC236}">
                    <a16:creationId xmlns:a16="http://schemas.microsoft.com/office/drawing/2014/main" id="{8E02FD6F-566C-05B3-C843-D0802B5FAB84}"/>
                  </a:ext>
                </a:extLst>
              </p:cNvPr>
              <p:cNvGrpSpPr/>
              <p:nvPr/>
            </p:nvGrpSpPr>
            <p:grpSpPr>
              <a:xfrm>
                <a:off x="6711399" y="3422494"/>
                <a:ext cx="1530294" cy="306059"/>
                <a:chOff x="6957060" y="3861061"/>
                <a:chExt cx="1828800" cy="365760"/>
              </a:xfrm>
            </p:grpSpPr>
            <p:sp>
              <p:nvSpPr>
                <p:cNvPr id="58" name="Rectangle 57">
                  <a:extLst>
                    <a:ext uri="{FF2B5EF4-FFF2-40B4-BE49-F238E27FC236}">
                      <a16:creationId xmlns:a16="http://schemas.microsoft.com/office/drawing/2014/main" id="{95A4BC0C-C80E-5AA7-9591-A6C7B49F85D5}"/>
                    </a:ext>
                  </a:extLst>
                </p:cNvPr>
                <p:cNvSpPr/>
                <p:nvPr/>
              </p:nvSpPr>
              <p:spPr>
                <a:xfrm>
                  <a:off x="695706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cs typeface="Consolas" pitchFamily="49" charset="0"/>
                    </a:rPr>
                    <a:t>22</a:t>
                  </a:r>
                </a:p>
              </p:txBody>
            </p:sp>
            <p:sp>
              <p:nvSpPr>
                <p:cNvPr id="59" name="Rectangle 58">
                  <a:extLst>
                    <a:ext uri="{FF2B5EF4-FFF2-40B4-BE49-F238E27FC236}">
                      <a16:creationId xmlns:a16="http://schemas.microsoft.com/office/drawing/2014/main" id="{11E7CD38-6835-42EB-FFE0-9302BC4E6BAA}"/>
                    </a:ext>
                  </a:extLst>
                </p:cNvPr>
                <p:cNvSpPr/>
                <p:nvPr/>
              </p:nvSpPr>
              <p:spPr>
                <a:xfrm>
                  <a:off x="768858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cs typeface="Consolas" pitchFamily="49" charset="0"/>
                    </a:rPr>
                    <a:t>44</a:t>
                  </a:r>
                </a:p>
              </p:txBody>
            </p:sp>
            <p:sp>
              <p:nvSpPr>
                <p:cNvPr id="60" name="bit4">
                  <a:extLst>
                    <a:ext uri="{FF2B5EF4-FFF2-40B4-BE49-F238E27FC236}">
                      <a16:creationId xmlns:a16="http://schemas.microsoft.com/office/drawing/2014/main" id="{21C95112-B6C5-51AD-AE52-56ED66B9DC5A}"/>
                    </a:ext>
                  </a:extLst>
                </p:cNvPr>
                <p:cNvSpPr/>
                <p:nvPr/>
              </p:nvSpPr>
              <p:spPr>
                <a:xfrm>
                  <a:off x="842010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sp>
              <p:nvSpPr>
                <p:cNvPr id="61" name="bit1">
                  <a:extLst>
                    <a:ext uri="{FF2B5EF4-FFF2-40B4-BE49-F238E27FC236}">
                      <a16:creationId xmlns:a16="http://schemas.microsoft.com/office/drawing/2014/main" id="{5B700399-F00B-0E9E-C1D8-D9F0AC8DE55C}"/>
                    </a:ext>
                  </a:extLst>
                </p:cNvPr>
                <p:cNvSpPr/>
                <p:nvPr/>
              </p:nvSpPr>
              <p:spPr>
                <a:xfrm>
                  <a:off x="732282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rPr>
                    <a:t>33</a:t>
                  </a:r>
                </a:p>
              </p:txBody>
            </p:sp>
            <p:sp>
              <p:nvSpPr>
                <p:cNvPr id="62" name="bit3">
                  <a:extLst>
                    <a:ext uri="{FF2B5EF4-FFF2-40B4-BE49-F238E27FC236}">
                      <a16:creationId xmlns:a16="http://schemas.microsoft.com/office/drawing/2014/main" id="{C8CCE1C1-CBB5-9C54-C0A8-371E37DD90C8}"/>
                    </a:ext>
                  </a:extLst>
                </p:cNvPr>
                <p:cNvSpPr/>
                <p:nvPr/>
              </p:nvSpPr>
              <p:spPr>
                <a:xfrm>
                  <a:off x="805434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grpSp>
        </p:grpSp>
        <p:grpSp>
          <p:nvGrpSpPr>
            <p:cNvPr id="63" name="Group 62">
              <a:extLst>
                <a:ext uri="{FF2B5EF4-FFF2-40B4-BE49-F238E27FC236}">
                  <a16:creationId xmlns:a16="http://schemas.microsoft.com/office/drawing/2014/main" id="{C07E32A8-8501-FE17-7758-0D5B10E23599}"/>
                </a:ext>
              </a:extLst>
            </p:cNvPr>
            <p:cNvGrpSpPr/>
            <p:nvPr/>
          </p:nvGrpSpPr>
          <p:grpSpPr>
            <a:xfrm>
              <a:off x="7048500" y="4148410"/>
              <a:ext cx="1828800" cy="365760"/>
              <a:chOff x="6562146" y="3392643"/>
              <a:chExt cx="1828800" cy="365760"/>
            </a:xfrm>
          </p:grpSpPr>
          <p:sp>
            <p:nvSpPr>
              <p:cNvPr id="64" name="Text Box 4">
                <a:extLst>
                  <a:ext uri="{FF2B5EF4-FFF2-40B4-BE49-F238E27FC236}">
                    <a16:creationId xmlns:a16="http://schemas.microsoft.com/office/drawing/2014/main" id="{E8404607-E077-E96D-5A08-E1A809C25581}"/>
                  </a:ext>
                </a:extLst>
              </p:cNvPr>
              <p:cNvSpPr txBox="1">
                <a:spLocks noChangeArrowheads="1"/>
              </p:cNvSpPr>
              <p:nvPr/>
            </p:nvSpPr>
            <p:spPr bwMode="auto">
              <a:xfrm>
                <a:off x="6562146" y="3392643"/>
                <a:ext cx="1828800" cy="36576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65" name="Group 64">
                <a:extLst>
                  <a:ext uri="{FF2B5EF4-FFF2-40B4-BE49-F238E27FC236}">
                    <a16:creationId xmlns:a16="http://schemas.microsoft.com/office/drawing/2014/main" id="{0CBB5D26-634F-24E6-3301-B28A8B121DE8}"/>
                  </a:ext>
                </a:extLst>
              </p:cNvPr>
              <p:cNvGrpSpPr/>
              <p:nvPr/>
            </p:nvGrpSpPr>
            <p:grpSpPr>
              <a:xfrm>
                <a:off x="6711399" y="3422494"/>
                <a:ext cx="1530294" cy="306059"/>
                <a:chOff x="6957060" y="3861061"/>
                <a:chExt cx="1828800" cy="365760"/>
              </a:xfrm>
            </p:grpSpPr>
            <p:sp>
              <p:nvSpPr>
                <p:cNvPr id="66" name="Rectangle 65">
                  <a:extLst>
                    <a:ext uri="{FF2B5EF4-FFF2-40B4-BE49-F238E27FC236}">
                      <a16:creationId xmlns:a16="http://schemas.microsoft.com/office/drawing/2014/main" id="{CCF5BBB9-9B4C-1FA1-88FF-E6CA7E646F1F}"/>
                    </a:ext>
                  </a:extLst>
                </p:cNvPr>
                <p:cNvSpPr/>
                <p:nvPr/>
              </p:nvSpPr>
              <p:spPr>
                <a:xfrm>
                  <a:off x="695706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cs typeface="Consolas" pitchFamily="49" charset="0"/>
                    </a:rPr>
                    <a:t>33</a:t>
                  </a:r>
                </a:p>
              </p:txBody>
            </p:sp>
            <p:sp>
              <p:nvSpPr>
                <p:cNvPr id="67" name="Rectangle 66">
                  <a:extLst>
                    <a:ext uri="{FF2B5EF4-FFF2-40B4-BE49-F238E27FC236}">
                      <a16:creationId xmlns:a16="http://schemas.microsoft.com/office/drawing/2014/main" id="{B8A58F7A-BAED-5AE1-981D-FCE9B94DE9FC}"/>
                    </a:ext>
                  </a:extLst>
                </p:cNvPr>
                <p:cNvSpPr/>
                <p:nvPr/>
              </p:nvSpPr>
              <p:spPr>
                <a:xfrm>
                  <a:off x="768858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cs typeface="Consolas" pitchFamily="49" charset="0"/>
                  </a:endParaRPr>
                </a:p>
              </p:txBody>
            </p:sp>
            <p:sp>
              <p:nvSpPr>
                <p:cNvPr id="68" name="bit4">
                  <a:extLst>
                    <a:ext uri="{FF2B5EF4-FFF2-40B4-BE49-F238E27FC236}">
                      <a16:creationId xmlns:a16="http://schemas.microsoft.com/office/drawing/2014/main" id="{38F8CA66-AA72-9423-0019-F140F0E8EE46}"/>
                    </a:ext>
                  </a:extLst>
                </p:cNvPr>
                <p:cNvSpPr/>
                <p:nvPr/>
              </p:nvSpPr>
              <p:spPr>
                <a:xfrm>
                  <a:off x="842010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sp>
              <p:nvSpPr>
                <p:cNvPr id="69" name="bit1">
                  <a:extLst>
                    <a:ext uri="{FF2B5EF4-FFF2-40B4-BE49-F238E27FC236}">
                      <a16:creationId xmlns:a16="http://schemas.microsoft.com/office/drawing/2014/main" id="{425148C1-0373-C4D8-272C-342977D4FB07}"/>
                    </a:ext>
                  </a:extLst>
                </p:cNvPr>
                <p:cNvSpPr/>
                <p:nvPr/>
              </p:nvSpPr>
              <p:spPr>
                <a:xfrm>
                  <a:off x="732282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rPr>
                    <a:t>44</a:t>
                  </a:r>
                </a:p>
              </p:txBody>
            </p:sp>
            <p:sp>
              <p:nvSpPr>
                <p:cNvPr id="70" name="bit3">
                  <a:extLst>
                    <a:ext uri="{FF2B5EF4-FFF2-40B4-BE49-F238E27FC236}">
                      <a16:creationId xmlns:a16="http://schemas.microsoft.com/office/drawing/2014/main" id="{0942DCC2-0ABE-14A5-32BB-A878E222A8F8}"/>
                    </a:ext>
                  </a:extLst>
                </p:cNvPr>
                <p:cNvSpPr/>
                <p:nvPr/>
              </p:nvSpPr>
              <p:spPr>
                <a:xfrm>
                  <a:off x="8054340" y="3861061"/>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rgbClr val="646464"/>
                    </a:solidFill>
                    <a:latin typeface="Inconsolata" panose="00000509000000000000" pitchFamily="49" charset="0"/>
                    <a:ea typeface="Open Sans" pitchFamily="34" charset="0"/>
                  </a:endParaRPr>
                </a:p>
              </p:txBody>
            </p:sp>
          </p:grpSp>
        </p:grpSp>
        <p:sp>
          <p:nvSpPr>
            <p:cNvPr id="81" name="TextBox 15">
              <a:extLst>
                <a:ext uri="{FF2B5EF4-FFF2-40B4-BE49-F238E27FC236}">
                  <a16:creationId xmlns:a16="http://schemas.microsoft.com/office/drawing/2014/main" id="{41EEBE55-BA56-5319-3571-36A38265D130}"/>
                </a:ext>
              </a:extLst>
            </p:cNvPr>
            <p:cNvSpPr txBox="1">
              <a:spLocks noChangeArrowheads="1"/>
            </p:cNvSpPr>
            <p:nvPr/>
          </p:nvSpPr>
          <p:spPr bwMode="auto">
            <a:xfrm>
              <a:off x="7048500" y="2936021"/>
              <a:ext cx="1197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sz="2000" dirty="0">
                  <a:solidFill>
                    <a:srgbClr val="646464"/>
                  </a:solidFill>
                </a:rPr>
                <a:t>Posting Lists</a:t>
              </a:r>
            </a:p>
          </p:txBody>
        </p:sp>
      </p:grpSp>
      <p:grpSp>
        <p:nvGrpSpPr>
          <p:cNvPr id="86" name="Group 85">
            <a:extLst>
              <a:ext uri="{FF2B5EF4-FFF2-40B4-BE49-F238E27FC236}">
                <a16:creationId xmlns:a16="http://schemas.microsoft.com/office/drawing/2014/main" id="{9D8E4EB3-B0C6-024E-7D17-C047E20ED3F1}"/>
              </a:ext>
            </a:extLst>
          </p:cNvPr>
          <p:cNvGrpSpPr/>
          <p:nvPr/>
        </p:nvGrpSpPr>
        <p:grpSpPr>
          <a:xfrm>
            <a:off x="556914" y="3921430"/>
            <a:ext cx="1472036" cy="1193254"/>
            <a:chOff x="265324" y="3784557"/>
            <a:chExt cx="1472036" cy="1193254"/>
          </a:xfrm>
        </p:grpSpPr>
        <p:pic>
          <p:nvPicPr>
            <p:cNvPr id="7" name="Graphic 6">
              <a:extLst>
                <a:ext uri="{FF2B5EF4-FFF2-40B4-BE49-F238E27FC236}">
                  <a16:creationId xmlns:a16="http://schemas.microsoft.com/office/drawing/2014/main" id="{5186265F-810C-44F2-984F-EDD517CCCA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324" y="3784557"/>
              <a:ext cx="1371600" cy="217261"/>
            </a:xfrm>
            <a:prstGeom prst="rect">
              <a:avLst/>
            </a:prstGeom>
          </p:spPr>
        </p:pic>
        <p:pic>
          <p:nvPicPr>
            <p:cNvPr id="13" name="Picture 12">
              <a:extLst>
                <a:ext uri="{FF2B5EF4-FFF2-40B4-BE49-F238E27FC236}">
                  <a16:creationId xmlns:a16="http://schemas.microsoft.com/office/drawing/2014/main" id="{956C365C-F486-40EE-8660-78E3D8E688C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5760" y="4112806"/>
              <a:ext cx="1371600" cy="342900"/>
            </a:xfrm>
            <a:prstGeom prst="rect">
              <a:avLst/>
            </a:prstGeom>
          </p:spPr>
        </p:pic>
        <p:pic>
          <p:nvPicPr>
            <p:cNvPr id="83" name="Picture 82" descr="A person riding a horse&#10;&#10;Description automatically generated">
              <a:extLst>
                <a:ext uri="{FF2B5EF4-FFF2-40B4-BE49-F238E27FC236}">
                  <a16:creationId xmlns:a16="http://schemas.microsoft.com/office/drawing/2014/main" id="{30B4BED4-E87C-6A63-249B-CDC9113DFADC}"/>
                </a:ext>
              </a:extLst>
            </p:cNvPr>
            <p:cNvPicPr>
              <a:picLocks noChangeAspect="1"/>
            </p:cNvPicPr>
            <p:nvPr/>
          </p:nvPicPr>
          <p:blipFill>
            <a:blip r:embed="rId8"/>
            <a:stretch>
              <a:fillRect/>
            </a:stretch>
          </p:blipFill>
          <p:spPr>
            <a:xfrm>
              <a:off x="943504" y="4514170"/>
              <a:ext cx="548640" cy="463641"/>
            </a:xfrm>
            <a:prstGeom prst="rect">
              <a:avLst/>
            </a:prstGeom>
          </p:spPr>
        </p:pic>
      </p:grpSp>
      <p:grpSp>
        <p:nvGrpSpPr>
          <p:cNvPr id="93" name="Group 92">
            <a:extLst>
              <a:ext uri="{FF2B5EF4-FFF2-40B4-BE49-F238E27FC236}">
                <a16:creationId xmlns:a16="http://schemas.microsoft.com/office/drawing/2014/main" id="{ECB32FE8-DF8E-0938-454C-FC192B9FC20E}"/>
              </a:ext>
            </a:extLst>
          </p:cNvPr>
          <p:cNvGrpSpPr/>
          <p:nvPr/>
        </p:nvGrpSpPr>
        <p:grpSpPr>
          <a:xfrm>
            <a:off x="2035301" y="3862179"/>
            <a:ext cx="2536699" cy="1241201"/>
            <a:chOff x="1758844" y="3657022"/>
            <a:chExt cx="2813103" cy="1376445"/>
          </a:xfrm>
        </p:grpSpPr>
        <p:pic>
          <p:nvPicPr>
            <p:cNvPr id="6" name="Graphic 5">
              <a:extLst>
                <a:ext uri="{FF2B5EF4-FFF2-40B4-BE49-F238E27FC236}">
                  <a16:creationId xmlns:a16="http://schemas.microsoft.com/office/drawing/2014/main" id="{5DE8D360-6290-46DC-87E2-6EA30404FE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8844" y="3791540"/>
              <a:ext cx="1554480" cy="280670"/>
            </a:xfrm>
            <a:prstGeom prst="rect">
              <a:avLst/>
            </a:prstGeom>
          </p:spPr>
        </p:pic>
        <p:pic>
          <p:nvPicPr>
            <p:cNvPr id="8" name="Picture 7">
              <a:extLst>
                <a:ext uri="{FF2B5EF4-FFF2-40B4-BE49-F238E27FC236}">
                  <a16:creationId xmlns:a16="http://schemas.microsoft.com/office/drawing/2014/main" id="{2C0BF556-E972-4DCD-8097-981D9160DE90}"/>
                </a:ext>
              </a:extLst>
            </p:cNvPr>
            <p:cNvPicPr>
              <a:picLocks noChangeAspect="1"/>
            </p:cNvPicPr>
            <p:nvPr/>
          </p:nvPicPr>
          <p:blipFill>
            <a:blip r:embed="rId11"/>
            <a:stretch>
              <a:fillRect/>
            </a:stretch>
          </p:blipFill>
          <p:spPr>
            <a:xfrm>
              <a:off x="3533653" y="3657022"/>
              <a:ext cx="822960" cy="415188"/>
            </a:xfrm>
            <a:prstGeom prst="rect">
              <a:avLst/>
            </a:prstGeom>
          </p:spPr>
        </p:pic>
        <p:pic>
          <p:nvPicPr>
            <p:cNvPr id="10" name="Picture 9">
              <a:extLst>
                <a:ext uri="{FF2B5EF4-FFF2-40B4-BE49-F238E27FC236}">
                  <a16:creationId xmlns:a16="http://schemas.microsoft.com/office/drawing/2014/main" id="{1E1C2335-1517-4252-91B9-F9FDA70308FB}"/>
                </a:ext>
              </a:extLst>
            </p:cNvPr>
            <p:cNvPicPr>
              <a:picLocks noChangeAspect="1"/>
            </p:cNvPicPr>
            <p:nvPr/>
          </p:nvPicPr>
          <p:blipFill>
            <a:blip r:embed="rId12"/>
            <a:stretch>
              <a:fillRect/>
            </a:stretch>
          </p:blipFill>
          <p:spPr>
            <a:xfrm>
              <a:off x="3291787" y="4264878"/>
              <a:ext cx="1280160" cy="303486"/>
            </a:xfrm>
            <a:prstGeom prst="rect">
              <a:avLst/>
            </a:prstGeom>
          </p:spPr>
        </p:pic>
        <p:pic>
          <p:nvPicPr>
            <p:cNvPr id="9" name="Graphic 8">
              <a:extLst>
                <a:ext uri="{FF2B5EF4-FFF2-40B4-BE49-F238E27FC236}">
                  <a16:creationId xmlns:a16="http://schemas.microsoft.com/office/drawing/2014/main" id="{7A7173D2-9B93-C94F-97B9-49B590CF991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1724" y="4690122"/>
              <a:ext cx="1188720" cy="333046"/>
            </a:xfrm>
            <a:prstGeom prst="rect">
              <a:avLst/>
            </a:prstGeom>
          </p:spPr>
        </p:pic>
        <p:pic>
          <p:nvPicPr>
            <p:cNvPr id="85" name="Graphic 84">
              <a:extLst>
                <a:ext uri="{FF2B5EF4-FFF2-40B4-BE49-F238E27FC236}">
                  <a16:creationId xmlns:a16="http://schemas.microsoft.com/office/drawing/2014/main" id="{338BC74D-B91C-FD0D-06E9-08E8606195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19804" y="4282890"/>
              <a:ext cx="1371600" cy="267462"/>
            </a:xfrm>
            <a:prstGeom prst="rect">
              <a:avLst/>
            </a:prstGeom>
          </p:spPr>
        </p:pic>
        <p:pic>
          <p:nvPicPr>
            <p:cNvPr id="92" name="Graphic 91">
              <a:extLst>
                <a:ext uri="{FF2B5EF4-FFF2-40B4-BE49-F238E27FC236}">
                  <a16:creationId xmlns:a16="http://schemas.microsoft.com/office/drawing/2014/main" id="{7E718980-AE28-2A8E-AC91-31786100205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13324" y="4679822"/>
              <a:ext cx="1188720" cy="353645"/>
            </a:xfrm>
            <a:prstGeom prst="rect">
              <a:avLst/>
            </a:prstGeom>
          </p:spPr>
        </p:pic>
      </p:grpSp>
      <p:grpSp>
        <p:nvGrpSpPr>
          <p:cNvPr id="94" name="Group 93">
            <a:extLst>
              <a:ext uri="{FF2B5EF4-FFF2-40B4-BE49-F238E27FC236}">
                <a16:creationId xmlns:a16="http://schemas.microsoft.com/office/drawing/2014/main" id="{3BFB0BAD-A76F-4DF4-25F5-9B697B9639FF}"/>
              </a:ext>
            </a:extLst>
          </p:cNvPr>
          <p:cNvGrpSpPr/>
          <p:nvPr/>
        </p:nvGrpSpPr>
        <p:grpSpPr>
          <a:xfrm>
            <a:off x="4525629" y="3280674"/>
            <a:ext cx="1210587" cy="1203646"/>
            <a:chOff x="4447726" y="8198651"/>
            <a:chExt cx="1210587" cy="1203646"/>
          </a:xfrm>
        </p:grpSpPr>
        <p:sp>
          <p:nvSpPr>
            <p:cNvPr id="95" name="TextBox 94">
              <a:extLst>
                <a:ext uri="{FF2B5EF4-FFF2-40B4-BE49-F238E27FC236}">
                  <a16:creationId xmlns:a16="http://schemas.microsoft.com/office/drawing/2014/main" id="{99DD044B-0F0C-04E8-78EE-EE7A149259E5}"/>
                </a:ext>
              </a:extLst>
            </p:cNvPr>
            <p:cNvSpPr txBox="1"/>
            <p:nvPr/>
          </p:nvSpPr>
          <p:spPr>
            <a:xfrm>
              <a:off x="4447726" y="8571950"/>
              <a:ext cx="1042695" cy="457048"/>
            </a:xfrm>
            <a:prstGeom prst="rect">
              <a:avLst/>
            </a:prstGeom>
            <a:noFill/>
          </p:spPr>
          <p:txBody>
            <a:bodyPr wrap="squar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r>
                <a:rPr lang="en-US" sz="1800" b="1" i="1" dirty="0">
                  <a:solidFill>
                    <a:schemeClr val="accent1"/>
                  </a:solidFill>
                  <a:latin typeface="Crimson Text" panose="02000503000000000000" pitchFamily="2" charset="0"/>
                </a:rPr>
                <a:t>Term </a:t>
              </a:r>
              <a:r>
                <a:rPr lang="en-US" sz="1800" b="1" dirty="0">
                  <a:solidFill>
                    <a:schemeClr val="accent1"/>
                  </a:solidFill>
                  <a:latin typeface="Crimson Text" panose="02000503000000000000" pitchFamily="2" charset="0"/>
                </a:rPr>
                <a:t>/</a:t>
              </a:r>
              <a:br>
                <a:rPr lang="en-US" sz="1800" b="1" i="1" dirty="0">
                  <a:solidFill>
                    <a:schemeClr val="accent1"/>
                  </a:solidFill>
                  <a:latin typeface="Crimson Text" panose="02000503000000000000" pitchFamily="2" charset="0"/>
                </a:rPr>
              </a:br>
              <a:r>
                <a:rPr lang="en-US" sz="1800" b="1" i="1" dirty="0">
                  <a:solidFill>
                    <a:schemeClr val="accent1"/>
                  </a:solidFill>
                  <a:latin typeface="Crimson Text" panose="02000503000000000000" pitchFamily="2" charset="0"/>
                </a:rPr>
                <a:t>Frequency</a:t>
              </a:r>
            </a:p>
          </p:txBody>
        </p:sp>
        <p:sp>
          <p:nvSpPr>
            <p:cNvPr id="96" name="Right Brace 95">
              <a:extLst>
                <a:ext uri="{FF2B5EF4-FFF2-40B4-BE49-F238E27FC236}">
                  <a16:creationId xmlns:a16="http://schemas.microsoft.com/office/drawing/2014/main" id="{7857C3DE-08B4-22E0-5F25-C4E066E66742}"/>
                </a:ext>
              </a:extLst>
            </p:cNvPr>
            <p:cNvSpPr>
              <a:spLocks/>
            </p:cNvSpPr>
            <p:nvPr/>
          </p:nvSpPr>
          <p:spPr bwMode="auto">
            <a:xfrm rot="10800000" flipV="1">
              <a:off x="5454405" y="8198651"/>
              <a:ext cx="203908" cy="1203646"/>
            </a:xfrm>
            <a:prstGeom prst="rightBrace">
              <a:avLst>
                <a:gd name="adj1" fmla="val 8339"/>
                <a:gd name="adj2"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a:solidFill>
                  <a:srgbClr val="F76D6D"/>
                </a:solidFill>
              </a:endParaRPr>
            </a:p>
          </p:txBody>
        </p:sp>
      </p:grpSp>
    </p:spTree>
    <p:extLst>
      <p:ext uri="{BB962C8B-B14F-4D97-AF65-F5344CB8AC3E}">
        <p14:creationId xmlns:p14="http://schemas.microsoft.com/office/powerpoint/2010/main" val="9721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
                                        <p:tgtEl>
                                          <p:spTgt spid="88"/>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250"/>
                                        <p:tgtEl>
                                          <p:spTgt spid="8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25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right)">
                                      <p:cBhvr>
                                        <p:cTn id="20" dur="25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2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7192-69B2-0EDB-0C30-1B7CBCA29E87}"/>
              </a:ext>
            </a:extLst>
          </p:cNvPr>
          <p:cNvSpPr>
            <a:spLocks noGrp="1"/>
          </p:cNvSpPr>
          <p:nvPr>
            <p:ph type="title"/>
          </p:nvPr>
        </p:nvSpPr>
        <p:spPr/>
        <p:txBody>
          <a:bodyPr/>
          <a:lstStyle/>
          <a:p>
            <a:r>
              <a:rPr lang="en-US" dirty="0"/>
              <a:t>Inverted Index: Lucene</a:t>
            </a:r>
          </a:p>
        </p:txBody>
      </p:sp>
      <p:sp>
        <p:nvSpPr>
          <p:cNvPr id="3" name="Content Placeholder 2">
            <a:extLst>
              <a:ext uri="{FF2B5EF4-FFF2-40B4-BE49-F238E27FC236}">
                <a16:creationId xmlns:a16="http://schemas.microsoft.com/office/drawing/2014/main" id="{769D1FA9-1CA1-45F3-374A-1A6CCE796CF3}"/>
              </a:ext>
            </a:extLst>
          </p:cNvPr>
          <p:cNvSpPr>
            <a:spLocks noGrp="1"/>
          </p:cNvSpPr>
          <p:nvPr>
            <p:ph idx="1"/>
          </p:nvPr>
        </p:nvSpPr>
        <p:spPr/>
        <p:txBody>
          <a:bodyPr/>
          <a:lstStyle/>
          <a:p>
            <a:r>
              <a:rPr lang="en-US" dirty="0"/>
              <a:t>Uses a </a:t>
            </a:r>
            <a:r>
              <a:rPr lang="en-US" b="1" dirty="0">
                <a:hlinkClick r:id="rId2"/>
              </a:rPr>
              <a:t>Finite State Transducer</a:t>
            </a:r>
            <a:r>
              <a:rPr lang="en-US" dirty="0"/>
              <a:t> for determining offset of terms in dictionary.</a:t>
            </a:r>
          </a:p>
          <a:p>
            <a:r>
              <a:rPr lang="en-US" dirty="0"/>
              <a:t>Incrementally create dictionary segments and then merge them in the background.</a:t>
            </a:r>
          </a:p>
          <a:p>
            <a:pPr lvl="1"/>
            <a:r>
              <a:rPr lang="en-US" dirty="0"/>
              <a:t>Uses </a:t>
            </a:r>
            <a:r>
              <a:rPr lang="en-US" dirty="0">
                <a:hlinkClick r:id="rId3"/>
              </a:rPr>
              <a:t>compression methods</a:t>
            </a:r>
            <a:r>
              <a:rPr lang="en-US" dirty="0"/>
              <a:t> we previously discussed (e.g., delta, bit packing).</a:t>
            </a:r>
          </a:p>
          <a:p>
            <a:pPr lvl="1"/>
            <a:r>
              <a:rPr lang="en-US" dirty="0"/>
              <a:t>Also supports precomputed aggregations for terms and occurrences.</a:t>
            </a:r>
          </a:p>
        </p:txBody>
      </p:sp>
      <p:sp>
        <p:nvSpPr>
          <p:cNvPr id="4" name="Slide Number Placeholder 3">
            <a:extLst>
              <a:ext uri="{FF2B5EF4-FFF2-40B4-BE49-F238E27FC236}">
                <a16:creationId xmlns:a16="http://schemas.microsoft.com/office/drawing/2014/main" id="{F9691E6F-F53A-D118-AB7C-DC1E1EFB5C7E}"/>
              </a:ext>
            </a:extLst>
          </p:cNvPr>
          <p:cNvSpPr>
            <a:spLocks noGrp="1"/>
          </p:cNvSpPr>
          <p:nvPr>
            <p:ph type="sldNum" sz="quarter" idx="4"/>
          </p:nvPr>
        </p:nvSpPr>
        <p:spPr/>
        <p:txBody>
          <a:bodyPr/>
          <a:lstStyle/>
          <a:p>
            <a:fld id="{97DD1AB5-42BA-4E8A-BFEE-435884E16AAB}" type="slidenum">
              <a:rPr lang="en-US" smtClean="0"/>
              <a:t>38</a:t>
            </a:fld>
            <a:endParaRPr lang="en-US" dirty="0"/>
          </a:p>
        </p:txBody>
      </p:sp>
      <p:grpSp>
        <p:nvGrpSpPr>
          <p:cNvPr id="90" name="Group 89">
            <a:extLst>
              <a:ext uri="{FF2B5EF4-FFF2-40B4-BE49-F238E27FC236}">
                <a16:creationId xmlns:a16="http://schemas.microsoft.com/office/drawing/2014/main" id="{96797E33-72E8-3A68-90D5-840592D1317E}"/>
              </a:ext>
            </a:extLst>
          </p:cNvPr>
          <p:cNvGrpSpPr/>
          <p:nvPr/>
        </p:nvGrpSpPr>
        <p:grpSpPr>
          <a:xfrm>
            <a:off x="5561994" y="742950"/>
            <a:ext cx="1371600" cy="1634490"/>
            <a:chOff x="7621270" y="937260"/>
            <a:chExt cx="1371600" cy="1634490"/>
          </a:xfrm>
        </p:grpSpPr>
        <p:sp>
          <p:nvSpPr>
            <p:cNvPr id="6" name="Rectangle 5">
              <a:extLst>
                <a:ext uri="{FF2B5EF4-FFF2-40B4-BE49-F238E27FC236}">
                  <a16:creationId xmlns:a16="http://schemas.microsoft.com/office/drawing/2014/main" id="{E7C02B26-470D-B8B6-83B6-9184D1442605}"/>
                </a:ext>
              </a:extLst>
            </p:cNvPr>
            <p:cNvSpPr/>
            <p:nvPr/>
          </p:nvSpPr>
          <p:spPr>
            <a:xfrm>
              <a:off x="7621270" y="1200150"/>
              <a:ext cx="1371600" cy="1371600"/>
            </a:xfrm>
            <a:prstGeom prst="rect">
              <a:avLst/>
            </a:prstGeom>
            <a:solidFill>
              <a:schemeClr val="bg1">
                <a:lumMod val="85000"/>
              </a:schemeClr>
            </a:solidFill>
            <a:ln w="9525">
              <a:noFill/>
              <a:prstDash val="solid"/>
              <a:miter lim="800000"/>
              <a:headEnd/>
              <a:tailEnd/>
            </a:ln>
            <a:effectLst/>
          </p:spPr>
          <p:txBody>
            <a:bodyPr/>
            <a:lstStyle/>
            <a:p>
              <a:pPr eaLnBrk="0" hangingPunct="0"/>
              <a:endParaRPr lang="en-US" sz="2400" dirty="0">
                <a:solidFill>
                  <a:schemeClr val="tx1"/>
                </a:solidFill>
                <a:latin typeface="DejaVu Sans Mono" pitchFamily="49" charset="0"/>
              </a:endParaRPr>
            </a:p>
          </p:txBody>
        </p:sp>
        <p:sp>
          <p:nvSpPr>
            <p:cNvPr id="10" name="TextBox 15">
              <a:extLst>
                <a:ext uri="{FF2B5EF4-FFF2-40B4-BE49-F238E27FC236}">
                  <a16:creationId xmlns:a16="http://schemas.microsoft.com/office/drawing/2014/main" id="{09976469-0B4D-11C0-7EE3-4E382D1BC39C}"/>
                </a:ext>
              </a:extLst>
            </p:cNvPr>
            <p:cNvSpPr txBox="1">
              <a:spLocks noChangeArrowheads="1"/>
            </p:cNvSpPr>
            <p:nvPr/>
          </p:nvSpPr>
          <p:spPr bwMode="auto">
            <a:xfrm>
              <a:off x="7621270" y="937260"/>
              <a:ext cx="1062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sz="2000" dirty="0">
                  <a:solidFill>
                    <a:srgbClr val="646464"/>
                  </a:solidFill>
                </a:rPr>
                <a:t>Dictionary</a:t>
              </a:r>
            </a:p>
          </p:txBody>
        </p:sp>
        <p:grpSp>
          <p:nvGrpSpPr>
            <p:cNvPr id="85" name="Group 84">
              <a:extLst>
                <a:ext uri="{FF2B5EF4-FFF2-40B4-BE49-F238E27FC236}">
                  <a16:creationId xmlns:a16="http://schemas.microsoft.com/office/drawing/2014/main" id="{A0FF90DE-FC77-0923-45C9-9A28180CE788}"/>
                </a:ext>
              </a:extLst>
            </p:cNvPr>
            <p:cNvGrpSpPr/>
            <p:nvPr/>
          </p:nvGrpSpPr>
          <p:grpSpPr>
            <a:xfrm>
              <a:off x="7827010" y="1308319"/>
              <a:ext cx="960120" cy="1155263"/>
              <a:chOff x="7712710" y="1370767"/>
              <a:chExt cx="960120" cy="1155263"/>
            </a:xfrm>
          </p:grpSpPr>
          <p:grpSp>
            <p:nvGrpSpPr>
              <p:cNvPr id="13" name="Group 12">
                <a:extLst>
                  <a:ext uri="{FF2B5EF4-FFF2-40B4-BE49-F238E27FC236}">
                    <a16:creationId xmlns:a16="http://schemas.microsoft.com/office/drawing/2014/main" id="{E8A5B7E5-226A-BEBD-6789-7328829EF7DC}"/>
                  </a:ext>
                </a:extLst>
              </p:cNvPr>
              <p:cNvGrpSpPr/>
              <p:nvPr/>
            </p:nvGrpSpPr>
            <p:grpSpPr>
              <a:xfrm>
                <a:off x="7712710" y="1370767"/>
                <a:ext cx="960120" cy="228600"/>
                <a:chOff x="5654040" y="1374221"/>
                <a:chExt cx="960120" cy="228600"/>
              </a:xfrm>
            </p:grpSpPr>
            <p:sp>
              <p:nvSpPr>
                <p:cNvPr id="7" name="Rectangle 6">
                  <a:extLst>
                    <a:ext uri="{FF2B5EF4-FFF2-40B4-BE49-F238E27FC236}">
                      <a16:creationId xmlns:a16="http://schemas.microsoft.com/office/drawing/2014/main" id="{0EE099FE-6BFB-C2E3-E44E-375FA6CFC0A4}"/>
                    </a:ext>
                  </a:extLst>
                </p:cNvPr>
                <p:cNvSpPr/>
                <p:nvPr/>
              </p:nvSpPr>
              <p:spPr>
                <a:xfrm>
                  <a:off x="5882640" y="1374221"/>
                  <a:ext cx="731520"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BR</a:t>
                  </a:r>
                </a:p>
              </p:txBody>
            </p:sp>
            <p:sp>
              <p:nvSpPr>
                <p:cNvPr id="12" name="Rectangle 11">
                  <a:extLst>
                    <a:ext uri="{FF2B5EF4-FFF2-40B4-BE49-F238E27FC236}">
                      <a16:creationId xmlns:a16="http://schemas.microsoft.com/office/drawing/2014/main" id="{DDAC6210-1D01-D485-5D4F-9DE5DFB1FC95}"/>
                    </a:ext>
                  </a:extLst>
                </p:cNvPr>
                <p:cNvSpPr/>
                <p:nvPr/>
              </p:nvSpPr>
              <p:spPr>
                <a:xfrm>
                  <a:off x="5654040" y="1374221"/>
                  <a:ext cx="228600" cy="22860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pPr algn="ctr"/>
                  <a:r>
                    <a:rPr lang="en-US" sz="1400" dirty="0">
                      <a:solidFill>
                        <a:schemeClr val="bg1"/>
                      </a:solidFill>
                      <a:latin typeface="Inconsolata" panose="00000509000000000000" pitchFamily="49" charset="0"/>
                      <a:ea typeface="DejaVu Sans Mono" pitchFamily="49" charset="0"/>
                      <a:cs typeface="Consolas" pitchFamily="49" charset="0"/>
                    </a:rPr>
                    <a:t>1</a:t>
                  </a:r>
                </a:p>
              </p:txBody>
            </p:sp>
          </p:grpSp>
          <p:grpSp>
            <p:nvGrpSpPr>
              <p:cNvPr id="14" name="Group 13">
                <a:extLst>
                  <a:ext uri="{FF2B5EF4-FFF2-40B4-BE49-F238E27FC236}">
                    <a16:creationId xmlns:a16="http://schemas.microsoft.com/office/drawing/2014/main" id="{3A154B0C-9F3F-5555-44DE-B6812B956C09}"/>
                  </a:ext>
                </a:extLst>
              </p:cNvPr>
              <p:cNvGrpSpPr/>
              <p:nvPr/>
            </p:nvGrpSpPr>
            <p:grpSpPr>
              <a:xfrm>
                <a:off x="7712710" y="1687830"/>
                <a:ext cx="960120" cy="228600"/>
                <a:chOff x="5654040" y="1374221"/>
                <a:chExt cx="960120" cy="228600"/>
              </a:xfrm>
            </p:grpSpPr>
            <p:sp>
              <p:nvSpPr>
                <p:cNvPr id="15" name="Rectangle 14">
                  <a:extLst>
                    <a:ext uri="{FF2B5EF4-FFF2-40B4-BE49-F238E27FC236}">
                      <a16:creationId xmlns:a16="http://schemas.microsoft.com/office/drawing/2014/main" id="{657648A5-B8CC-414E-B729-4315B14403EF}"/>
                    </a:ext>
                  </a:extLst>
                </p:cNvPr>
                <p:cNvSpPr/>
                <p:nvPr/>
              </p:nvSpPr>
              <p:spPr>
                <a:xfrm>
                  <a:off x="5882640" y="1374221"/>
                  <a:ext cx="731520"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BRAV</a:t>
                  </a:r>
                </a:p>
              </p:txBody>
            </p:sp>
            <p:sp>
              <p:nvSpPr>
                <p:cNvPr id="16" name="Rectangle 15">
                  <a:extLst>
                    <a:ext uri="{FF2B5EF4-FFF2-40B4-BE49-F238E27FC236}">
                      <a16:creationId xmlns:a16="http://schemas.microsoft.com/office/drawing/2014/main" id="{56E7F378-A797-9B00-3B14-9A5CE5B8DA73}"/>
                    </a:ext>
                  </a:extLst>
                </p:cNvPr>
                <p:cNvSpPr/>
                <p:nvPr/>
              </p:nvSpPr>
              <p:spPr>
                <a:xfrm>
                  <a:off x="5654040" y="1374221"/>
                  <a:ext cx="228600" cy="22860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pPr algn="ctr"/>
                  <a:r>
                    <a:rPr lang="en-US" sz="1400" dirty="0">
                      <a:solidFill>
                        <a:schemeClr val="bg1"/>
                      </a:solidFill>
                      <a:latin typeface="Inconsolata" panose="00000509000000000000" pitchFamily="49" charset="0"/>
                      <a:ea typeface="DejaVu Sans Mono" pitchFamily="49" charset="0"/>
                      <a:cs typeface="Consolas" pitchFamily="49" charset="0"/>
                    </a:rPr>
                    <a:t>2</a:t>
                  </a:r>
                </a:p>
              </p:txBody>
            </p:sp>
          </p:grpSp>
          <p:grpSp>
            <p:nvGrpSpPr>
              <p:cNvPr id="17" name="Group 16">
                <a:extLst>
                  <a:ext uri="{FF2B5EF4-FFF2-40B4-BE49-F238E27FC236}">
                    <a16:creationId xmlns:a16="http://schemas.microsoft.com/office/drawing/2014/main" id="{1575C2FB-91CC-C24C-4A4B-9AD4A4C2C5D2}"/>
                  </a:ext>
                </a:extLst>
              </p:cNvPr>
              <p:cNvGrpSpPr/>
              <p:nvPr/>
            </p:nvGrpSpPr>
            <p:grpSpPr>
              <a:xfrm>
                <a:off x="7712710" y="1992630"/>
                <a:ext cx="960120" cy="228600"/>
                <a:chOff x="5654040" y="1374221"/>
                <a:chExt cx="960120" cy="228600"/>
              </a:xfrm>
            </p:grpSpPr>
            <p:sp>
              <p:nvSpPr>
                <p:cNvPr id="18" name="Rectangle 17">
                  <a:extLst>
                    <a:ext uri="{FF2B5EF4-FFF2-40B4-BE49-F238E27FC236}">
                      <a16:creationId xmlns:a16="http://schemas.microsoft.com/office/drawing/2014/main" id="{A7216190-E976-EB1C-E386-A333FDB78DF8}"/>
                    </a:ext>
                  </a:extLst>
                </p:cNvPr>
                <p:cNvSpPr/>
                <p:nvPr/>
              </p:nvSpPr>
              <p:spPr>
                <a:xfrm>
                  <a:off x="5882640" y="1374221"/>
                  <a:ext cx="731520"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PAV</a:t>
                  </a:r>
                </a:p>
              </p:txBody>
            </p:sp>
            <p:sp>
              <p:nvSpPr>
                <p:cNvPr id="19" name="Rectangle 18">
                  <a:extLst>
                    <a:ext uri="{FF2B5EF4-FFF2-40B4-BE49-F238E27FC236}">
                      <a16:creationId xmlns:a16="http://schemas.microsoft.com/office/drawing/2014/main" id="{91471EDC-3220-62DB-4091-DE0EC2146122}"/>
                    </a:ext>
                  </a:extLst>
                </p:cNvPr>
                <p:cNvSpPr/>
                <p:nvPr/>
              </p:nvSpPr>
              <p:spPr>
                <a:xfrm>
                  <a:off x="5654040" y="1374221"/>
                  <a:ext cx="228600" cy="22860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pPr algn="ctr"/>
                  <a:r>
                    <a:rPr lang="en-US" sz="1400" dirty="0">
                      <a:solidFill>
                        <a:schemeClr val="bg1"/>
                      </a:solidFill>
                      <a:latin typeface="Inconsolata" panose="00000509000000000000" pitchFamily="49" charset="0"/>
                      <a:ea typeface="DejaVu Sans Mono" pitchFamily="49" charset="0"/>
                      <a:cs typeface="Consolas" pitchFamily="49" charset="0"/>
                    </a:rPr>
                    <a:t>3</a:t>
                  </a:r>
                </a:p>
              </p:txBody>
            </p:sp>
          </p:grpSp>
          <p:grpSp>
            <p:nvGrpSpPr>
              <p:cNvPr id="20" name="Group 19">
                <a:extLst>
                  <a:ext uri="{FF2B5EF4-FFF2-40B4-BE49-F238E27FC236}">
                    <a16:creationId xmlns:a16="http://schemas.microsoft.com/office/drawing/2014/main" id="{0FB728E2-5CEF-DC8A-3B21-0AC1D985AF24}"/>
                  </a:ext>
                </a:extLst>
              </p:cNvPr>
              <p:cNvGrpSpPr/>
              <p:nvPr/>
            </p:nvGrpSpPr>
            <p:grpSpPr>
              <a:xfrm>
                <a:off x="7712710" y="2297430"/>
                <a:ext cx="960120" cy="228600"/>
                <a:chOff x="5654040" y="1374221"/>
                <a:chExt cx="960120" cy="228600"/>
              </a:xfrm>
            </p:grpSpPr>
            <p:sp>
              <p:nvSpPr>
                <p:cNvPr id="21" name="Rectangle 20">
                  <a:extLst>
                    <a:ext uri="{FF2B5EF4-FFF2-40B4-BE49-F238E27FC236}">
                      <a16:creationId xmlns:a16="http://schemas.microsoft.com/office/drawing/2014/main" id="{B1CC40FE-0266-4990-8634-8175C656106F}"/>
                    </a:ext>
                  </a:extLst>
                </p:cNvPr>
                <p:cNvSpPr/>
                <p:nvPr/>
              </p:nvSpPr>
              <p:spPr>
                <a:xfrm>
                  <a:off x="5882640" y="1374221"/>
                  <a:ext cx="731520"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r>
                    <a:rPr lang="en-US" sz="1400" dirty="0">
                      <a:solidFill>
                        <a:schemeClr val="tx1">
                          <a:lumMod val="65000"/>
                          <a:lumOff val="35000"/>
                        </a:schemeClr>
                      </a:solidFill>
                      <a:latin typeface="Inconsolata" panose="00000509000000000000" pitchFamily="49" charset="0"/>
                      <a:ea typeface="DejaVu Sans Mono" pitchFamily="49" charset="0"/>
                      <a:cs typeface="Consolas" pitchFamily="49" charset="0"/>
                    </a:rPr>
                    <a:t>PLA</a:t>
                  </a:r>
                </a:p>
              </p:txBody>
            </p:sp>
            <p:sp>
              <p:nvSpPr>
                <p:cNvPr id="22" name="Rectangle 21">
                  <a:extLst>
                    <a:ext uri="{FF2B5EF4-FFF2-40B4-BE49-F238E27FC236}">
                      <a16:creationId xmlns:a16="http://schemas.microsoft.com/office/drawing/2014/main" id="{78E8F880-BDCB-B030-3480-2B641DE646C1}"/>
                    </a:ext>
                  </a:extLst>
                </p:cNvPr>
                <p:cNvSpPr/>
                <p:nvPr/>
              </p:nvSpPr>
              <p:spPr>
                <a:xfrm>
                  <a:off x="5654040" y="1374221"/>
                  <a:ext cx="228600" cy="22860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lstStyle/>
                <a:p>
                  <a:pPr algn="ctr"/>
                  <a:r>
                    <a:rPr lang="en-US" sz="1400" dirty="0">
                      <a:solidFill>
                        <a:schemeClr val="bg1"/>
                      </a:solidFill>
                      <a:latin typeface="Inconsolata" panose="00000509000000000000" pitchFamily="49" charset="0"/>
                      <a:ea typeface="DejaVu Sans Mono" pitchFamily="49" charset="0"/>
                      <a:cs typeface="Consolas" pitchFamily="49" charset="0"/>
                    </a:rPr>
                    <a:t>4</a:t>
                  </a:r>
                </a:p>
              </p:txBody>
            </p:sp>
          </p:grpSp>
        </p:grpSp>
      </p:grpSp>
      <p:grpSp>
        <p:nvGrpSpPr>
          <p:cNvPr id="97" name="Group 96">
            <a:extLst>
              <a:ext uri="{FF2B5EF4-FFF2-40B4-BE49-F238E27FC236}">
                <a16:creationId xmlns:a16="http://schemas.microsoft.com/office/drawing/2014/main" id="{3C9768B9-A0AE-C019-D865-9C36BDA60F93}"/>
              </a:ext>
            </a:extLst>
          </p:cNvPr>
          <p:cNvGrpSpPr/>
          <p:nvPr/>
        </p:nvGrpSpPr>
        <p:grpSpPr>
          <a:xfrm>
            <a:off x="6400800" y="1346636"/>
            <a:ext cx="2610703" cy="2825314"/>
            <a:chOff x="6400800" y="1346636"/>
            <a:chExt cx="2610703" cy="2825314"/>
          </a:xfrm>
        </p:grpSpPr>
        <p:sp>
          <p:nvSpPr>
            <p:cNvPr id="23" name="Oval 22">
              <a:extLst>
                <a:ext uri="{FF2B5EF4-FFF2-40B4-BE49-F238E27FC236}">
                  <a16:creationId xmlns:a16="http://schemas.microsoft.com/office/drawing/2014/main" id="{0F00F6D9-65BD-E8A7-0C8D-6A33B37198BF}"/>
                </a:ext>
              </a:extLst>
            </p:cNvPr>
            <p:cNvSpPr/>
            <p:nvPr/>
          </p:nvSpPr>
          <p:spPr>
            <a:xfrm>
              <a:off x="8041223" y="1346636"/>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F1D148A-EEAA-1898-2068-657B624B8039}"/>
                </a:ext>
              </a:extLst>
            </p:cNvPr>
            <p:cNvSpPr/>
            <p:nvPr/>
          </p:nvSpPr>
          <p:spPr>
            <a:xfrm>
              <a:off x="7335103" y="193866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EF216C3-B158-BFDA-1A3F-05DDCD45FA3C}"/>
                </a:ext>
              </a:extLst>
            </p:cNvPr>
            <p:cNvSpPr/>
            <p:nvPr/>
          </p:nvSpPr>
          <p:spPr>
            <a:xfrm>
              <a:off x="8173303" y="193866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4D55F16-64FF-5B16-577B-F49B9554D9F6}"/>
                </a:ext>
              </a:extLst>
            </p:cNvPr>
            <p:cNvSpPr/>
            <p:nvPr/>
          </p:nvSpPr>
          <p:spPr>
            <a:xfrm>
              <a:off x="8296493" y="2530692"/>
              <a:ext cx="228600" cy="2286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AutoShape 14">
              <a:extLst>
                <a:ext uri="{FF2B5EF4-FFF2-40B4-BE49-F238E27FC236}">
                  <a16:creationId xmlns:a16="http://schemas.microsoft.com/office/drawing/2014/main" id="{2FA63A78-E5BF-A177-CC7A-9451A607B558}"/>
                </a:ext>
              </a:extLst>
            </p:cNvPr>
            <p:cNvCxnSpPr>
              <a:cxnSpLocks noChangeShapeType="1"/>
              <a:stCxn id="23" idx="3"/>
              <a:endCxn id="24" idx="0"/>
            </p:cNvCxnSpPr>
            <p:nvPr/>
          </p:nvCxnSpPr>
          <p:spPr bwMode="auto">
            <a:xfrm rot="5400000">
              <a:off x="7563599" y="1427562"/>
              <a:ext cx="396906" cy="62529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0" name="AutoShape 14">
              <a:extLst>
                <a:ext uri="{FF2B5EF4-FFF2-40B4-BE49-F238E27FC236}">
                  <a16:creationId xmlns:a16="http://schemas.microsoft.com/office/drawing/2014/main" id="{99565FC9-8F81-8170-0566-6E832DD8F4A2}"/>
                </a:ext>
              </a:extLst>
            </p:cNvPr>
            <p:cNvCxnSpPr>
              <a:cxnSpLocks noChangeShapeType="1"/>
              <a:stCxn id="23" idx="5"/>
              <a:endCxn id="25" idx="0"/>
            </p:cNvCxnSpPr>
            <p:nvPr/>
          </p:nvCxnSpPr>
          <p:spPr bwMode="auto">
            <a:xfrm rot="16200000" flipH="1">
              <a:off x="8063521" y="1714582"/>
              <a:ext cx="396906" cy="5125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4" name="AutoShape 14">
              <a:extLst>
                <a:ext uri="{FF2B5EF4-FFF2-40B4-BE49-F238E27FC236}">
                  <a16:creationId xmlns:a16="http://schemas.microsoft.com/office/drawing/2014/main" id="{3F62BD9A-7A77-55AE-4900-CA8A2DFD75B0}"/>
                </a:ext>
              </a:extLst>
            </p:cNvPr>
            <p:cNvCxnSpPr>
              <a:cxnSpLocks noChangeShapeType="1"/>
              <a:stCxn id="25" idx="4"/>
              <a:endCxn id="26" idx="0"/>
            </p:cNvCxnSpPr>
            <p:nvPr/>
          </p:nvCxnSpPr>
          <p:spPr bwMode="auto">
            <a:xfrm rot="16200000" flipH="1">
              <a:off x="8167484" y="2287383"/>
              <a:ext cx="363428" cy="12319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37" name="TextBox 36">
              <a:extLst>
                <a:ext uri="{FF2B5EF4-FFF2-40B4-BE49-F238E27FC236}">
                  <a16:creationId xmlns:a16="http://schemas.microsoft.com/office/drawing/2014/main" id="{33B619B2-5AEB-7710-EC91-A07D10A4948E}"/>
                </a:ext>
              </a:extLst>
            </p:cNvPr>
            <p:cNvSpPr txBox="1"/>
            <p:nvPr/>
          </p:nvSpPr>
          <p:spPr>
            <a:xfrm>
              <a:off x="8371046" y="1540433"/>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B</a:t>
              </a:r>
            </a:p>
            <a:p>
              <a:pPr>
                <a:lnSpc>
                  <a:spcPct val="70000"/>
                </a:lnSpc>
              </a:pPr>
              <a:r>
                <a:rPr lang="en-US" sz="1100" b="1" i="1" dirty="0">
                  <a:solidFill>
                    <a:schemeClr val="tx1">
                      <a:lumMod val="65000"/>
                      <a:lumOff val="35000"/>
                    </a:schemeClr>
                  </a:solidFill>
                  <a:latin typeface="Inconsolata" panose="00000509000000000000" pitchFamily="49" charset="0"/>
                </a:rPr>
                <a:t>weight=1</a:t>
              </a:r>
            </a:p>
          </p:txBody>
        </p:sp>
        <p:sp>
          <p:nvSpPr>
            <p:cNvPr id="40" name="TextBox 39">
              <a:extLst>
                <a:ext uri="{FF2B5EF4-FFF2-40B4-BE49-F238E27FC236}">
                  <a16:creationId xmlns:a16="http://schemas.microsoft.com/office/drawing/2014/main" id="{8D131AC4-B854-AFB1-2F18-C5818122E20A}"/>
                </a:ext>
              </a:extLst>
            </p:cNvPr>
            <p:cNvSpPr txBox="1"/>
            <p:nvPr/>
          </p:nvSpPr>
          <p:spPr>
            <a:xfrm>
              <a:off x="7400207" y="1381562"/>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P</a:t>
              </a:r>
            </a:p>
            <a:p>
              <a:pPr>
                <a:lnSpc>
                  <a:spcPct val="70000"/>
                </a:lnSpc>
              </a:pPr>
              <a:r>
                <a:rPr lang="en-US" sz="1100" b="1" i="1" dirty="0">
                  <a:solidFill>
                    <a:schemeClr val="tx1">
                      <a:lumMod val="65000"/>
                      <a:lumOff val="35000"/>
                    </a:schemeClr>
                  </a:solidFill>
                  <a:latin typeface="Inconsolata" panose="00000509000000000000" pitchFamily="49" charset="0"/>
                </a:rPr>
                <a:t>weight=2</a:t>
              </a:r>
            </a:p>
          </p:txBody>
        </p:sp>
        <p:sp>
          <p:nvSpPr>
            <p:cNvPr id="41" name="Oval 40">
              <a:extLst>
                <a:ext uri="{FF2B5EF4-FFF2-40B4-BE49-F238E27FC236}">
                  <a16:creationId xmlns:a16="http://schemas.microsoft.com/office/drawing/2014/main" id="{548865D7-7988-02B8-C588-7E5D0544E514}"/>
                </a:ext>
              </a:extLst>
            </p:cNvPr>
            <p:cNvSpPr/>
            <p:nvPr/>
          </p:nvSpPr>
          <p:spPr>
            <a:xfrm>
              <a:off x="7944703" y="3122721"/>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AutoShape 14">
              <a:extLst>
                <a:ext uri="{FF2B5EF4-FFF2-40B4-BE49-F238E27FC236}">
                  <a16:creationId xmlns:a16="http://schemas.microsoft.com/office/drawing/2014/main" id="{0F4DED2E-D25D-E1C1-59F4-70DD2FF73EB9}"/>
                </a:ext>
              </a:extLst>
            </p:cNvPr>
            <p:cNvCxnSpPr>
              <a:cxnSpLocks noChangeShapeType="1"/>
              <a:stCxn id="26" idx="4"/>
              <a:endCxn id="41" idx="7"/>
            </p:cNvCxnSpPr>
            <p:nvPr/>
          </p:nvCxnSpPr>
          <p:spPr bwMode="auto">
            <a:xfrm rot="5400000">
              <a:off x="8076856" y="2822261"/>
              <a:ext cx="396907" cy="27096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47" name="AutoShape 14">
              <a:extLst>
                <a:ext uri="{FF2B5EF4-FFF2-40B4-BE49-F238E27FC236}">
                  <a16:creationId xmlns:a16="http://schemas.microsoft.com/office/drawing/2014/main" id="{0C37D16C-9758-CF4F-E45D-9A7706D20D29}"/>
                </a:ext>
              </a:extLst>
            </p:cNvPr>
            <p:cNvCxnSpPr>
              <a:cxnSpLocks noChangeShapeType="1"/>
              <a:stCxn id="24" idx="5"/>
              <a:endCxn id="41" idx="1"/>
            </p:cNvCxnSpPr>
            <p:nvPr/>
          </p:nvCxnSpPr>
          <p:spPr bwMode="auto">
            <a:xfrm rot="16200000" flipH="1">
              <a:off x="7242997" y="2421014"/>
              <a:ext cx="1022413" cy="447956"/>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53" name="TextBox 52">
              <a:extLst>
                <a:ext uri="{FF2B5EF4-FFF2-40B4-BE49-F238E27FC236}">
                  <a16:creationId xmlns:a16="http://schemas.microsoft.com/office/drawing/2014/main" id="{3984996F-1646-AA1F-17DF-EC92DDB683CD}"/>
                </a:ext>
              </a:extLst>
            </p:cNvPr>
            <p:cNvSpPr txBox="1"/>
            <p:nvPr/>
          </p:nvSpPr>
          <p:spPr>
            <a:xfrm>
              <a:off x="7609046" y="2192276"/>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A</a:t>
              </a:r>
              <a:endParaRPr lang="en-US" sz="1100" b="1" i="1" dirty="0">
                <a:solidFill>
                  <a:schemeClr val="accent1"/>
                </a:solidFill>
                <a:latin typeface="Crimson Text" panose="02000503000000000000" pitchFamily="2" charset="0"/>
              </a:endParaRPr>
            </a:p>
            <a:p>
              <a:pPr>
                <a:lnSpc>
                  <a:spcPct val="70000"/>
                </a:lnSpc>
              </a:pPr>
              <a:r>
                <a:rPr lang="en-US" sz="1100" b="1" i="1" dirty="0">
                  <a:solidFill>
                    <a:schemeClr val="tx1">
                      <a:lumMod val="65000"/>
                      <a:lumOff val="35000"/>
                    </a:schemeClr>
                  </a:solidFill>
                  <a:latin typeface="Inconsolata" panose="00000509000000000000" pitchFamily="49" charset="0"/>
                </a:rPr>
                <a:t>weight=1</a:t>
              </a:r>
            </a:p>
          </p:txBody>
        </p:sp>
        <p:sp>
          <p:nvSpPr>
            <p:cNvPr id="55" name="TextBox 54">
              <a:extLst>
                <a:ext uri="{FF2B5EF4-FFF2-40B4-BE49-F238E27FC236}">
                  <a16:creationId xmlns:a16="http://schemas.microsoft.com/office/drawing/2014/main" id="{4DB7B677-7D12-CAB9-EF13-4B43B309B303}"/>
                </a:ext>
              </a:extLst>
            </p:cNvPr>
            <p:cNvSpPr txBox="1"/>
            <p:nvPr/>
          </p:nvSpPr>
          <p:spPr>
            <a:xfrm>
              <a:off x="8447246" y="2116076"/>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R</a:t>
              </a:r>
              <a:endParaRPr lang="en-US" sz="1100" b="1" i="1" dirty="0">
                <a:solidFill>
                  <a:schemeClr val="accent1"/>
                </a:solidFill>
                <a:latin typeface="Crimson Text" panose="02000503000000000000" pitchFamily="2" charset="0"/>
              </a:endParaRPr>
            </a:p>
            <a:p>
              <a:pPr>
                <a:lnSpc>
                  <a:spcPct val="70000"/>
                </a:lnSpc>
              </a:pPr>
              <a:r>
                <a:rPr lang="en-US" sz="1100" b="1" i="1" dirty="0">
                  <a:solidFill>
                    <a:schemeClr val="tx1">
                      <a:lumMod val="65000"/>
                      <a:lumOff val="35000"/>
                    </a:schemeClr>
                  </a:solidFill>
                  <a:latin typeface="Inconsolata" panose="00000509000000000000" pitchFamily="49" charset="0"/>
                </a:rPr>
                <a:t>weight=0</a:t>
              </a:r>
            </a:p>
          </p:txBody>
        </p:sp>
        <p:sp>
          <p:nvSpPr>
            <p:cNvPr id="56" name="TextBox 55">
              <a:extLst>
                <a:ext uri="{FF2B5EF4-FFF2-40B4-BE49-F238E27FC236}">
                  <a16:creationId xmlns:a16="http://schemas.microsoft.com/office/drawing/2014/main" id="{257E8320-7FDB-3684-13E7-AB3B3A44953C}"/>
                </a:ext>
              </a:extLst>
            </p:cNvPr>
            <p:cNvSpPr txBox="1"/>
            <p:nvPr/>
          </p:nvSpPr>
          <p:spPr>
            <a:xfrm>
              <a:off x="8379995" y="2906016"/>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A</a:t>
              </a:r>
              <a:endParaRPr lang="en-US" sz="1100" b="1" i="1" dirty="0">
                <a:solidFill>
                  <a:schemeClr val="accent1"/>
                </a:solidFill>
                <a:latin typeface="Crimson Text" panose="02000503000000000000" pitchFamily="2" charset="0"/>
              </a:endParaRPr>
            </a:p>
            <a:p>
              <a:pPr>
                <a:lnSpc>
                  <a:spcPct val="70000"/>
                </a:lnSpc>
              </a:pPr>
              <a:r>
                <a:rPr lang="en-US" sz="1100" b="1" i="1" dirty="0">
                  <a:solidFill>
                    <a:schemeClr val="tx1">
                      <a:lumMod val="65000"/>
                      <a:lumOff val="35000"/>
                    </a:schemeClr>
                  </a:solidFill>
                  <a:latin typeface="Inconsolata" panose="00000509000000000000" pitchFamily="49" charset="0"/>
                </a:rPr>
                <a:t>weight=1</a:t>
              </a:r>
            </a:p>
          </p:txBody>
        </p:sp>
        <p:sp>
          <p:nvSpPr>
            <p:cNvPr id="57" name="Oval 56">
              <a:extLst>
                <a:ext uri="{FF2B5EF4-FFF2-40B4-BE49-F238E27FC236}">
                  <a16:creationId xmlns:a16="http://schemas.microsoft.com/office/drawing/2014/main" id="{5267CEAE-53F1-D87B-C0B2-73B89500DE0A}"/>
                </a:ext>
              </a:extLst>
            </p:cNvPr>
            <p:cNvSpPr/>
            <p:nvPr/>
          </p:nvSpPr>
          <p:spPr>
            <a:xfrm>
              <a:off x="6954103" y="3122721"/>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14EA671-71A1-F07C-281E-F25973A14029}"/>
                </a:ext>
              </a:extLst>
            </p:cNvPr>
            <p:cNvSpPr/>
            <p:nvPr/>
          </p:nvSpPr>
          <p:spPr>
            <a:xfrm>
              <a:off x="8120598" y="3943350"/>
              <a:ext cx="228600" cy="2286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AutoShape 14">
              <a:extLst>
                <a:ext uri="{FF2B5EF4-FFF2-40B4-BE49-F238E27FC236}">
                  <a16:creationId xmlns:a16="http://schemas.microsoft.com/office/drawing/2014/main" id="{1F9F7F20-9FFA-E747-1860-F8C2B9942FC2}"/>
                </a:ext>
              </a:extLst>
            </p:cNvPr>
            <p:cNvCxnSpPr>
              <a:cxnSpLocks noChangeShapeType="1"/>
              <a:stCxn id="24" idx="3"/>
              <a:endCxn id="57" idx="0"/>
            </p:cNvCxnSpPr>
            <p:nvPr/>
          </p:nvCxnSpPr>
          <p:spPr bwMode="auto">
            <a:xfrm rot="5400000">
              <a:off x="6724025" y="2478164"/>
              <a:ext cx="988935" cy="30017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63" name="AutoShape 14">
              <a:extLst>
                <a:ext uri="{FF2B5EF4-FFF2-40B4-BE49-F238E27FC236}">
                  <a16:creationId xmlns:a16="http://schemas.microsoft.com/office/drawing/2014/main" id="{C7AEC294-8C88-91C5-8104-96D2F6B127A7}"/>
                </a:ext>
              </a:extLst>
            </p:cNvPr>
            <p:cNvCxnSpPr>
              <a:cxnSpLocks noChangeShapeType="1"/>
              <a:stCxn id="41" idx="4"/>
              <a:endCxn id="58" idx="0"/>
            </p:cNvCxnSpPr>
            <p:nvPr/>
          </p:nvCxnSpPr>
          <p:spPr bwMode="auto">
            <a:xfrm rot="16200000" flipH="1">
              <a:off x="7850936" y="3559387"/>
              <a:ext cx="592029" cy="175895"/>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68" name="AutoShape 14">
              <a:extLst>
                <a:ext uri="{FF2B5EF4-FFF2-40B4-BE49-F238E27FC236}">
                  <a16:creationId xmlns:a16="http://schemas.microsoft.com/office/drawing/2014/main" id="{838B8B6D-2806-FD8A-6D1E-1D106978E140}"/>
                </a:ext>
              </a:extLst>
            </p:cNvPr>
            <p:cNvCxnSpPr>
              <a:cxnSpLocks noChangeShapeType="1"/>
              <a:stCxn id="57" idx="4"/>
              <a:endCxn id="58" idx="2"/>
            </p:cNvCxnSpPr>
            <p:nvPr/>
          </p:nvCxnSpPr>
          <p:spPr bwMode="auto">
            <a:xfrm rot="16200000" flipH="1">
              <a:off x="7241336" y="3178387"/>
              <a:ext cx="706329" cy="1052195"/>
            </a:xfrm>
            <a:prstGeom prst="curvedConnector2">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71" name="TextBox 70">
              <a:extLst>
                <a:ext uri="{FF2B5EF4-FFF2-40B4-BE49-F238E27FC236}">
                  <a16:creationId xmlns:a16="http://schemas.microsoft.com/office/drawing/2014/main" id="{AD5EE172-201E-7BC9-C9DA-6DCAA05B8574}"/>
                </a:ext>
              </a:extLst>
            </p:cNvPr>
            <p:cNvSpPr txBox="1"/>
            <p:nvPr/>
          </p:nvSpPr>
          <p:spPr>
            <a:xfrm>
              <a:off x="6733569" y="3708792"/>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A</a:t>
              </a:r>
              <a:endParaRPr lang="en-US" sz="1100" b="1" i="1" dirty="0">
                <a:solidFill>
                  <a:schemeClr val="accent1"/>
                </a:solidFill>
                <a:latin typeface="Crimson Text" panose="02000503000000000000" pitchFamily="2" charset="0"/>
              </a:endParaRPr>
            </a:p>
            <a:p>
              <a:pPr>
                <a:lnSpc>
                  <a:spcPct val="70000"/>
                </a:lnSpc>
              </a:pPr>
              <a:r>
                <a:rPr lang="en-US" sz="1100" b="1" i="1" dirty="0">
                  <a:solidFill>
                    <a:schemeClr val="tx1">
                      <a:lumMod val="65000"/>
                      <a:lumOff val="35000"/>
                    </a:schemeClr>
                  </a:solidFill>
                  <a:latin typeface="Inconsolata" panose="00000509000000000000" pitchFamily="49" charset="0"/>
                </a:rPr>
                <a:t>weight=0</a:t>
              </a:r>
            </a:p>
          </p:txBody>
        </p:sp>
        <p:sp>
          <p:nvSpPr>
            <p:cNvPr id="72" name="TextBox 71">
              <a:extLst>
                <a:ext uri="{FF2B5EF4-FFF2-40B4-BE49-F238E27FC236}">
                  <a16:creationId xmlns:a16="http://schemas.microsoft.com/office/drawing/2014/main" id="{A10471E8-09B9-DA18-C02A-B1D37224910A}"/>
                </a:ext>
              </a:extLst>
            </p:cNvPr>
            <p:cNvSpPr txBox="1"/>
            <p:nvPr/>
          </p:nvSpPr>
          <p:spPr>
            <a:xfrm>
              <a:off x="6400800" y="2694077"/>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L</a:t>
              </a:r>
              <a:endParaRPr lang="en-US" sz="1100" b="1" i="1" dirty="0">
                <a:solidFill>
                  <a:schemeClr val="accent1"/>
                </a:solidFill>
                <a:latin typeface="Crimson Text" panose="02000503000000000000" pitchFamily="2" charset="0"/>
              </a:endParaRPr>
            </a:p>
            <a:p>
              <a:pPr>
                <a:lnSpc>
                  <a:spcPct val="70000"/>
                </a:lnSpc>
              </a:pPr>
              <a:r>
                <a:rPr lang="en-US" sz="1100" b="1" i="1" dirty="0">
                  <a:solidFill>
                    <a:schemeClr val="tx1">
                      <a:lumMod val="65000"/>
                      <a:lumOff val="35000"/>
                    </a:schemeClr>
                  </a:solidFill>
                  <a:latin typeface="Inconsolata" panose="00000509000000000000" pitchFamily="49" charset="0"/>
                </a:rPr>
                <a:t>weight=2</a:t>
              </a:r>
            </a:p>
          </p:txBody>
        </p:sp>
        <p:sp>
          <p:nvSpPr>
            <p:cNvPr id="91" name="TextBox 90">
              <a:extLst>
                <a:ext uri="{FF2B5EF4-FFF2-40B4-BE49-F238E27FC236}">
                  <a16:creationId xmlns:a16="http://schemas.microsoft.com/office/drawing/2014/main" id="{A66F8EE7-8518-9E4B-8AA0-19A507AF9C43}"/>
                </a:ext>
              </a:extLst>
            </p:cNvPr>
            <p:cNvSpPr txBox="1"/>
            <p:nvPr/>
          </p:nvSpPr>
          <p:spPr>
            <a:xfrm>
              <a:off x="8153400" y="3358823"/>
              <a:ext cx="564257" cy="27033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pPr>
                <a:lnSpc>
                  <a:spcPct val="70000"/>
                </a:lnSpc>
              </a:pPr>
              <a:r>
                <a:rPr lang="en-US" sz="1400" b="1" i="1" dirty="0">
                  <a:solidFill>
                    <a:schemeClr val="accent1"/>
                  </a:solidFill>
                  <a:latin typeface="Crimson Text" panose="02000503000000000000" pitchFamily="2" charset="0"/>
                </a:rPr>
                <a:t>V</a:t>
              </a:r>
            </a:p>
            <a:p>
              <a:pPr>
                <a:lnSpc>
                  <a:spcPct val="70000"/>
                </a:lnSpc>
              </a:pPr>
              <a:r>
                <a:rPr lang="en-US" sz="1100" b="1" i="1" dirty="0">
                  <a:solidFill>
                    <a:schemeClr val="tx1">
                      <a:lumMod val="65000"/>
                      <a:lumOff val="35000"/>
                    </a:schemeClr>
                  </a:solidFill>
                  <a:latin typeface="Inconsolata" panose="00000509000000000000" pitchFamily="49" charset="0"/>
                </a:rPr>
                <a:t>weight=0</a:t>
              </a:r>
            </a:p>
          </p:txBody>
        </p:sp>
      </p:grpSp>
      <p:sp>
        <p:nvSpPr>
          <p:cNvPr id="92" name="Content Placeholder 28">
            <a:extLst>
              <a:ext uri="{FF2B5EF4-FFF2-40B4-BE49-F238E27FC236}">
                <a16:creationId xmlns:a16="http://schemas.microsoft.com/office/drawing/2014/main" id="{7C15D618-5EE2-7948-7373-C3C50C2D2246}"/>
              </a:ext>
            </a:extLst>
          </p:cNvPr>
          <p:cNvSpPr txBox="1">
            <a:spLocks/>
          </p:cNvSpPr>
          <p:nvPr/>
        </p:nvSpPr>
        <p:spPr>
          <a:xfrm>
            <a:off x="7378329" y="679775"/>
            <a:ext cx="1537242" cy="400110"/>
          </a:xfrm>
          <a:prstGeom prst="rect">
            <a:avLst/>
          </a:prstGeom>
        </p:spPr>
        <p:txBody>
          <a:bodyPr wrap="square">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1" dirty="0">
                <a:solidFill>
                  <a:schemeClr val="tx1">
                    <a:lumMod val="65000"/>
                    <a:lumOff val="35000"/>
                  </a:schemeClr>
                </a:solidFill>
                <a:latin typeface="+mn-lt"/>
              </a:rPr>
              <a:t>Find PAV</a:t>
            </a:r>
            <a:endParaRPr lang="en-US" b="1" baseline="-25000" dirty="0">
              <a:solidFill>
                <a:schemeClr val="tx1">
                  <a:lumMod val="65000"/>
                  <a:lumOff val="35000"/>
                </a:schemeClr>
              </a:solidFill>
              <a:latin typeface="+mn-lt"/>
            </a:endParaRPr>
          </a:p>
        </p:txBody>
      </p:sp>
      <p:sp>
        <p:nvSpPr>
          <p:cNvPr id="93" name="WEIGHT">
            <a:extLst>
              <a:ext uri="{FF2B5EF4-FFF2-40B4-BE49-F238E27FC236}">
                <a16:creationId xmlns:a16="http://schemas.microsoft.com/office/drawing/2014/main" id="{16D12B9A-4567-A512-CE12-610EE5D5C43A}"/>
              </a:ext>
            </a:extLst>
          </p:cNvPr>
          <p:cNvSpPr txBox="1">
            <a:spLocks/>
          </p:cNvSpPr>
          <p:nvPr/>
        </p:nvSpPr>
        <p:spPr>
          <a:xfrm>
            <a:off x="7620000" y="4336592"/>
            <a:ext cx="1088832" cy="307777"/>
          </a:xfrm>
          <a:prstGeom prst="rect">
            <a:avLst/>
          </a:prstGeom>
        </p:spPr>
        <p:txBody>
          <a:bodyPr wrap="square" lIns="0" tIns="0" rIns="0" bIns="0">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b="1" dirty="0">
                <a:solidFill>
                  <a:schemeClr val="accent1"/>
                </a:solidFill>
                <a:latin typeface="+mn-lt"/>
              </a:rPr>
              <a:t>Offset=</a:t>
            </a:r>
            <a:endParaRPr lang="en-US" b="1" baseline="-25000" dirty="0">
              <a:solidFill>
                <a:schemeClr val="accent1"/>
              </a:solidFill>
              <a:latin typeface="+mn-lt"/>
            </a:endParaRPr>
          </a:p>
        </p:txBody>
      </p:sp>
      <p:sp>
        <p:nvSpPr>
          <p:cNvPr id="94" name="weight=3">
            <a:extLst>
              <a:ext uri="{FF2B5EF4-FFF2-40B4-BE49-F238E27FC236}">
                <a16:creationId xmlns:a16="http://schemas.microsoft.com/office/drawing/2014/main" id="{7C5F0DC3-5F44-CB23-F5B7-2AF0AD5597AC}"/>
              </a:ext>
            </a:extLst>
          </p:cNvPr>
          <p:cNvSpPr txBox="1">
            <a:spLocks/>
          </p:cNvSpPr>
          <p:nvPr/>
        </p:nvSpPr>
        <p:spPr>
          <a:xfrm>
            <a:off x="8511991" y="4358430"/>
            <a:ext cx="261427" cy="307777"/>
          </a:xfrm>
          <a:prstGeom prst="rect">
            <a:avLst/>
          </a:prstGeom>
        </p:spPr>
        <p:txBody>
          <a:bodyPr wrap="square" lIns="0" tIns="0" rIns="0" bIns="0">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b="1" dirty="0">
                <a:solidFill>
                  <a:schemeClr val="accent1"/>
                </a:solidFill>
                <a:latin typeface="+mn-lt"/>
              </a:rPr>
              <a:t>3</a:t>
            </a:r>
            <a:endParaRPr lang="en-US" b="1" baseline="-25000" dirty="0">
              <a:solidFill>
                <a:schemeClr val="accent1"/>
              </a:solidFill>
              <a:latin typeface="+mn-lt"/>
            </a:endParaRPr>
          </a:p>
        </p:txBody>
      </p:sp>
      <p:sp>
        <p:nvSpPr>
          <p:cNvPr id="95" name="weight=4">
            <a:extLst>
              <a:ext uri="{FF2B5EF4-FFF2-40B4-BE49-F238E27FC236}">
                <a16:creationId xmlns:a16="http://schemas.microsoft.com/office/drawing/2014/main" id="{52B51788-F7EB-8F44-C1B4-31DACBFF0C61}"/>
              </a:ext>
            </a:extLst>
          </p:cNvPr>
          <p:cNvSpPr txBox="1">
            <a:spLocks/>
          </p:cNvSpPr>
          <p:nvPr/>
        </p:nvSpPr>
        <p:spPr>
          <a:xfrm>
            <a:off x="8511991" y="4358430"/>
            <a:ext cx="261427" cy="307777"/>
          </a:xfrm>
          <a:prstGeom prst="rect">
            <a:avLst/>
          </a:prstGeom>
        </p:spPr>
        <p:txBody>
          <a:bodyPr wrap="square" lIns="0" tIns="0" rIns="0" bIns="0">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b="1" dirty="0">
                <a:solidFill>
                  <a:schemeClr val="accent1"/>
                </a:solidFill>
                <a:latin typeface="+mn-lt"/>
              </a:rPr>
              <a:t>4</a:t>
            </a:r>
            <a:endParaRPr lang="en-US" b="1" baseline="-25000" dirty="0">
              <a:solidFill>
                <a:schemeClr val="accent1"/>
              </a:solidFill>
              <a:latin typeface="+mn-lt"/>
            </a:endParaRPr>
          </a:p>
        </p:txBody>
      </p:sp>
      <p:sp>
        <p:nvSpPr>
          <p:cNvPr id="96" name="Cursor Arrow">
            <a:extLst>
              <a:ext uri="{FF2B5EF4-FFF2-40B4-BE49-F238E27FC236}">
                <a16:creationId xmlns:a16="http://schemas.microsoft.com/office/drawing/2014/main" id="{A0972E4F-235A-E0F6-8AB8-7F9ED9815856}"/>
              </a:ext>
            </a:extLst>
          </p:cNvPr>
          <p:cNvSpPr/>
          <p:nvPr/>
        </p:nvSpPr>
        <p:spPr>
          <a:xfrm rot="16200000">
            <a:off x="5386317" y="1667292"/>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rsor Arrow">
            <a:extLst>
              <a:ext uri="{FF2B5EF4-FFF2-40B4-BE49-F238E27FC236}">
                <a16:creationId xmlns:a16="http://schemas.microsoft.com/office/drawing/2014/main" id="{FF50AE97-0ED7-2A8F-E0AF-46105E504C9B}"/>
              </a:ext>
            </a:extLst>
          </p:cNvPr>
          <p:cNvSpPr/>
          <p:nvPr/>
        </p:nvSpPr>
        <p:spPr>
          <a:xfrm>
            <a:off x="7964070" y="989459"/>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eight=0">
            <a:extLst>
              <a:ext uri="{FF2B5EF4-FFF2-40B4-BE49-F238E27FC236}">
                <a16:creationId xmlns:a16="http://schemas.microsoft.com/office/drawing/2014/main" id="{092644C9-4775-AAEB-5702-BBEEB7046217}"/>
              </a:ext>
            </a:extLst>
          </p:cNvPr>
          <p:cNvSpPr txBox="1">
            <a:spLocks/>
          </p:cNvSpPr>
          <p:nvPr/>
        </p:nvSpPr>
        <p:spPr>
          <a:xfrm>
            <a:off x="8511991" y="4358430"/>
            <a:ext cx="261427" cy="307777"/>
          </a:xfrm>
          <a:prstGeom prst="rect">
            <a:avLst/>
          </a:prstGeom>
        </p:spPr>
        <p:txBody>
          <a:bodyPr wrap="square" lIns="0" tIns="0" rIns="0" bIns="0">
            <a:spAutoFit/>
          </a:bodyPr>
          <a:lstStyle>
            <a:defPPr>
              <a:defRPr lang="en-US"/>
            </a:defPPr>
            <a:lvl1pPr algn="ctr">
              <a:defRPr sz="2000" i="1">
                <a:solidFill>
                  <a:schemeClr val="bg1">
                    <a:lumMod val="50000"/>
                  </a:schemeClr>
                </a:solidFill>
                <a:latin typeface="Proxima Nova Rg" panose="02000506030000020004" pitchFamily="50" charset="0"/>
                <a:ea typeface="Crimson Text" pitchFamily="2" charset="0"/>
              </a:defRPr>
            </a:lvl1pPr>
            <a:lvl2pPr marL="0" indent="-342900">
              <a:spcBef>
                <a:spcPts val="0"/>
              </a:spcBef>
              <a:buFont typeface="Times New Roman" pitchFamily="18" charset="0"/>
              <a:buChar char="→"/>
              <a:defRPr sz="2000">
                <a:solidFill>
                  <a:schemeClr val="tx1">
                    <a:lumMod val="65000"/>
                    <a:lumOff val="35000"/>
                  </a:schemeClr>
                </a:solidFill>
                <a:latin typeface="Gentium Book Basic" pitchFamily="2" charset="0"/>
              </a:defRPr>
            </a:lvl2pPr>
            <a:lvl3pPr indent="0">
              <a:spcBef>
                <a:spcPct val="20000"/>
              </a:spcBef>
              <a:buFont typeface="Arial" pitchFamily="34" charset="0"/>
              <a:buNone/>
              <a:defRPr sz="2400">
                <a:solidFill>
                  <a:schemeClr val="tx1">
                    <a:lumMod val="65000"/>
                    <a:lumOff val="35000"/>
                  </a:schemeClr>
                </a:solidFill>
                <a:latin typeface="Gentium Book Basic" pitchFamily="2" charset="0"/>
              </a:defRPr>
            </a:lvl3pPr>
            <a:lvl4pPr indent="0">
              <a:spcBef>
                <a:spcPct val="20000"/>
              </a:spcBef>
              <a:buFont typeface="Arial" pitchFamily="34" charset="0"/>
              <a:buNone/>
              <a:defRPr sz="2000">
                <a:solidFill>
                  <a:schemeClr val="tx1">
                    <a:lumMod val="65000"/>
                    <a:lumOff val="35000"/>
                  </a:schemeClr>
                </a:solidFill>
                <a:latin typeface="Gentium Book Basic" pitchFamily="2" charset="0"/>
              </a:defRPr>
            </a:lvl4pPr>
            <a:lvl5pPr indent="0">
              <a:spcBef>
                <a:spcPct val="20000"/>
              </a:spcBef>
              <a:buFont typeface="Arial" pitchFamily="34" charset="0"/>
              <a:buNone/>
              <a:defRPr sz="2000">
                <a:solidFill>
                  <a:schemeClr val="tx1">
                    <a:lumMod val="65000"/>
                    <a:lumOff val="35000"/>
                  </a:schemeClr>
                </a:solidFill>
                <a:latin typeface="Gentium Book Basic"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b="1" dirty="0">
                <a:solidFill>
                  <a:schemeClr val="accent1"/>
                </a:solidFill>
                <a:latin typeface="+mn-lt"/>
              </a:rPr>
              <a:t>0</a:t>
            </a:r>
            <a:endParaRPr lang="en-US" b="1" baseline="-25000" dirty="0">
              <a:solidFill>
                <a:schemeClr val="accent1"/>
              </a:solidFill>
              <a:latin typeface="+mn-lt"/>
            </a:endParaRPr>
          </a:p>
        </p:txBody>
      </p:sp>
    </p:spTree>
    <p:extLst>
      <p:ext uri="{BB962C8B-B14F-4D97-AF65-F5344CB8AC3E}">
        <p14:creationId xmlns:p14="http://schemas.microsoft.com/office/powerpoint/2010/main" val="5877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25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250"/>
                                        <p:tgtEl>
                                          <p:spTgt spid="92"/>
                                        </p:tgtEl>
                                      </p:cBhvr>
                                    </p:animEffect>
                                  </p:childTnLst>
                                </p:cTn>
                              </p:par>
                            </p:childTnLst>
                          </p:cTn>
                        </p:par>
                        <p:par>
                          <p:cTn id="13" fill="hold">
                            <p:stCondLst>
                              <p:cond delay="250"/>
                            </p:stCondLst>
                            <p:childTnLst>
                              <p:par>
                                <p:cTn id="14" presetID="22" presetClass="entr" presetSubtype="1"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up)">
                                      <p:cBhvr>
                                        <p:cTn id="16" dur="250"/>
                                        <p:tgtEl>
                                          <p:spTgt spid="8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250"/>
                                        <p:tgtEl>
                                          <p:spTgt spid="9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250"/>
                                        <p:tgtEl>
                                          <p:spTgt spid="9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2.22222E-6 2.22222E-6 L -0.07621 0.11111 " pathEditMode="relative" rAng="0" ptsTypes="AA">
                                      <p:cBhvr>
                                        <p:cTn id="27" dur="1000" fill="hold"/>
                                        <p:tgtEl>
                                          <p:spTgt spid="89"/>
                                        </p:tgtEl>
                                        <p:attrNameLst>
                                          <p:attrName>ppt_x</p:attrName>
                                          <p:attrName>ppt_y</p:attrName>
                                        </p:attrNameLst>
                                      </p:cBhvr>
                                      <p:rCtr x="-3819" y="5556"/>
                                    </p:animMotion>
                                  </p:childTnLst>
                                </p:cTn>
                              </p:par>
                            </p:childTnLst>
                          </p:cTn>
                        </p:par>
                        <p:par>
                          <p:cTn id="28" fill="hold">
                            <p:stCondLst>
                              <p:cond delay="1000"/>
                            </p:stCondLst>
                            <p:childTnLst>
                              <p:par>
                                <p:cTn id="29" presetID="10" presetClass="exit" presetSubtype="0" fill="hold" grpId="1" nodeType="afterEffect">
                                  <p:stCondLst>
                                    <p:cond delay="0"/>
                                  </p:stCondLst>
                                  <p:childTnLst>
                                    <p:animEffect transition="out" filter="fade">
                                      <p:cBhvr>
                                        <p:cTn id="30" dur="250"/>
                                        <p:tgtEl>
                                          <p:spTgt spid="98"/>
                                        </p:tgtEl>
                                      </p:cBhvr>
                                    </p:animEffect>
                                    <p:set>
                                      <p:cBhvr>
                                        <p:cTn id="31" dur="1" fill="hold">
                                          <p:stCondLst>
                                            <p:cond delay="249"/>
                                          </p:stCondLst>
                                        </p:cTn>
                                        <p:tgtEl>
                                          <p:spTgt spid="98"/>
                                        </p:tgtEl>
                                        <p:attrNameLst>
                                          <p:attrName>style.visibility</p:attrName>
                                        </p:attrNameLst>
                                      </p:cBhvr>
                                      <p:to>
                                        <p:strVal val="hidden"/>
                                      </p:to>
                                    </p:se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25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2" nodeType="clickEffect">
                                  <p:stCondLst>
                                    <p:cond delay="0"/>
                                  </p:stCondLst>
                                  <p:childTnLst>
                                    <p:animMotion origin="layout" path="M -0.07621 0.11112 L -0.00937 0.34876 " pathEditMode="relative" rAng="0" ptsTypes="AA">
                                      <p:cBhvr>
                                        <p:cTn id="39" dur="1000" fill="hold"/>
                                        <p:tgtEl>
                                          <p:spTgt spid="89"/>
                                        </p:tgtEl>
                                        <p:attrNameLst>
                                          <p:attrName>ppt_x</p:attrName>
                                          <p:attrName>ppt_y</p:attrName>
                                        </p:attrNameLst>
                                      </p:cBhvr>
                                      <p:rCtr x="3385" y="11944"/>
                                    </p:animMotion>
                                  </p:childTnLst>
                                </p:cTn>
                              </p:par>
                            </p:childTnLst>
                          </p:cTn>
                        </p:par>
                        <p:par>
                          <p:cTn id="40" fill="hold">
                            <p:stCondLst>
                              <p:cond delay="1000"/>
                            </p:stCondLst>
                            <p:childTnLst>
                              <p:par>
                                <p:cTn id="41" presetID="10" presetClass="exit" presetSubtype="0" fill="hold" grpId="1" nodeType="afterEffect">
                                  <p:stCondLst>
                                    <p:cond delay="0"/>
                                  </p:stCondLst>
                                  <p:childTnLst>
                                    <p:animEffect transition="out" filter="fade">
                                      <p:cBhvr>
                                        <p:cTn id="42" dur="250"/>
                                        <p:tgtEl>
                                          <p:spTgt spid="94"/>
                                        </p:tgtEl>
                                      </p:cBhvr>
                                    </p:animEffect>
                                    <p:set>
                                      <p:cBhvr>
                                        <p:cTn id="43" dur="1" fill="hold">
                                          <p:stCondLst>
                                            <p:cond delay="249"/>
                                          </p:stCondLst>
                                        </p:cTn>
                                        <p:tgtEl>
                                          <p:spTgt spid="94"/>
                                        </p:tgtEl>
                                        <p:attrNameLst>
                                          <p:attrName>style.visibility</p:attrName>
                                        </p:attrNameLst>
                                      </p:cBhvr>
                                      <p:to>
                                        <p:strVal val="hidden"/>
                                      </p:to>
                                    </p:se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250"/>
                                        <p:tgtEl>
                                          <p:spTgt spid="9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3" nodeType="clickEffect">
                                  <p:stCondLst>
                                    <p:cond delay="0"/>
                                  </p:stCondLst>
                                  <p:childTnLst>
                                    <p:animMotion origin="layout" path="M -0.00937 0.34876 L 0.01042 0.50864 " pathEditMode="relative" rAng="0" ptsTypes="AA">
                                      <p:cBhvr>
                                        <p:cTn id="51" dur="1000" fill="hold"/>
                                        <p:tgtEl>
                                          <p:spTgt spid="89"/>
                                        </p:tgtEl>
                                        <p:attrNameLst>
                                          <p:attrName>ppt_x</p:attrName>
                                          <p:attrName>ppt_y</p:attrName>
                                        </p:attrNameLst>
                                      </p:cBhvr>
                                      <p:rCtr x="1007" y="8117"/>
                                    </p:animMotion>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wipe(left)">
                                      <p:cBhvr>
                                        <p:cTn id="55"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4" grpId="1"/>
      <p:bldP spid="95" grpId="0"/>
      <p:bldP spid="96" grpId="0" animBg="1"/>
      <p:bldP spid="89" grpId="0" animBg="1"/>
      <p:bldP spid="89" grpId="1" animBg="1"/>
      <p:bldP spid="89" grpId="2" animBg="1"/>
      <p:bldP spid="89" grpId="3" animBg="1"/>
      <p:bldP spid="98" grpId="0"/>
      <p:bldP spid="9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7192-69B2-0EDB-0C30-1B7CBCA29E87}"/>
              </a:ext>
            </a:extLst>
          </p:cNvPr>
          <p:cNvSpPr>
            <a:spLocks noGrp="1"/>
          </p:cNvSpPr>
          <p:nvPr>
            <p:ph type="title"/>
          </p:nvPr>
        </p:nvSpPr>
        <p:spPr/>
        <p:txBody>
          <a:bodyPr/>
          <a:lstStyle/>
          <a:p>
            <a:r>
              <a:rPr lang="en-US" dirty="0"/>
              <a:t>Inverted Index: PostgreSQL</a:t>
            </a:r>
          </a:p>
        </p:txBody>
      </p:sp>
      <p:sp>
        <p:nvSpPr>
          <p:cNvPr id="3" name="Content Placeholder 2">
            <a:extLst>
              <a:ext uri="{FF2B5EF4-FFF2-40B4-BE49-F238E27FC236}">
                <a16:creationId xmlns:a16="http://schemas.microsoft.com/office/drawing/2014/main" id="{769D1FA9-1CA1-45F3-374A-1A6CCE796CF3}"/>
              </a:ext>
            </a:extLst>
          </p:cNvPr>
          <p:cNvSpPr>
            <a:spLocks noGrp="1"/>
          </p:cNvSpPr>
          <p:nvPr>
            <p:ph idx="1"/>
          </p:nvPr>
        </p:nvSpPr>
        <p:spPr>
          <a:xfrm>
            <a:off x="445426" y="797069"/>
            <a:ext cx="4754880" cy="3657600"/>
          </a:xfrm>
        </p:spPr>
        <p:txBody>
          <a:bodyPr/>
          <a:lstStyle/>
          <a:p>
            <a:r>
              <a:rPr lang="en-US" dirty="0"/>
              <a:t>PostgreSQL's </a:t>
            </a:r>
            <a:r>
              <a:rPr lang="en-US" b="1" dirty="0">
                <a:hlinkClick r:id="rId2"/>
              </a:rPr>
              <a:t>Generalized Inverted Index</a:t>
            </a:r>
            <a:r>
              <a:rPr lang="en-US" dirty="0"/>
              <a:t> (GIN) uses a B+Tree for the term dictionary that map to a posting list data structure.</a:t>
            </a:r>
          </a:p>
          <a:p>
            <a:r>
              <a:rPr lang="en-US" dirty="0"/>
              <a:t>Posting list contents varies depending on number of records per term:</a:t>
            </a:r>
          </a:p>
          <a:p>
            <a:pPr lvl="1"/>
            <a:r>
              <a:rPr lang="en-US" b="1" dirty="0"/>
              <a:t>Few</a:t>
            </a:r>
            <a:r>
              <a:rPr lang="en-US" dirty="0"/>
              <a:t>: Sorted list of record ids.</a:t>
            </a:r>
          </a:p>
          <a:p>
            <a:pPr lvl="1"/>
            <a:r>
              <a:rPr lang="en-US" b="1" dirty="0"/>
              <a:t>Many</a:t>
            </a:r>
            <a:r>
              <a:rPr lang="en-US" dirty="0"/>
              <a:t>: Another B+Tree of record ids.</a:t>
            </a:r>
          </a:p>
          <a:p>
            <a:endParaRPr lang="en-US" sz="1200" dirty="0"/>
          </a:p>
          <a:p>
            <a:r>
              <a:rPr lang="en-US" dirty="0"/>
              <a:t>Uses a separate "pending list" log to avoid incremental updates.</a:t>
            </a:r>
          </a:p>
        </p:txBody>
      </p:sp>
      <p:sp>
        <p:nvSpPr>
          <p:cNvPr id="4" name="Slide Number Placeholder 3">
            <a:extLst>
              <a:ext uri="{FF2B5EF4-FFF2-40B4-BE49-F238E27FC236}">
                <a16:creationId xmlns:a16="http://schemas.microsoft.com/office/drawing/2014/main" id="{F9691E6F-F53A-D118-AB7C-DC1E1EFB5C7E}"/>
              </a:ext>
            </a:extLst>
          </p:cNvPr>
          <p:cNvSpPr>
            <a:spLocks noGrp="1"/>
          </p:cNvSpPr>
          <p:nvPr>
            <p:ph type="sldNum" sz="quarter" idx="4"/>
          </p:nvPr>
        </p:nvSpPr>
        <p:spPr/>
        <p:txBody>
          <a:bodyPr/>
          <a:lstStyle/>
          <a:p>
            <a:fld id="{97DD1AB5-42BA-4E8A-BFEE-435884E16AAB}" type="slidenum">
              <a:rPr lang="en-US" smtClean="0"/>
              <a:t>39</a:t>
            </a:fld>
            <a:endParaRPr lang="en-US" dirty="0"/>
          </a:p>
        </p:txBody>
      </p:sp>
      <p:grpSp>
        <p:nvGrpSpPr>
          <p:cNvPr id="57" name="Group 56">
            <a:extLst>
              <a:ext uri="{FF2B5EF4-FFF2-40B4-BE49-F238E27FC236}">
                <a16:creationId xmlns:a16="http://schemas.microsoft.com/office/drawing/2014/main" id="{BC49A9A6-30E3-0111-4903-A8948239F544}"/>
              </a:ext>
            </a:extLst>
          </p:cNvPr>
          <p:cNvGrpSpPr/>
          <p:nvPr/>
        </p:nvGrpSpPr>
        <p:grpSpPr>
          <a:xfrm>
            <a:off x="7079221" y="3095326"/>
            <a:ext cx="1419181" cy="1229024"/>
            <a:chOff x="7322850" y="2876862"/>
            <a:chExt cx="1419181" cy="1229024"/>
          </a:xfrm>
        </p:grpSpPr>
        <p:grpSp>
          <p:nvGrpSpPr>
            <p:cNvPr id="35" name="Group 34">
              <a:extLst>
                <a:ext uri="{FF2B5EF4-FFF2-40B4-BE49-F238E27FC236}">
                  <a16:creationId xmlns:a16="http://schemas.microsoft.com/office/drawing/2014/main" id="{4AEFBFA4-ADFC-4E7E-A6EB-0FFEBDF0928E}"/>
                </a:ext>
              </a:extLst>
            </p:cNvPr>
            <p:cNvGrpSpPr/>
            <p:nvPr/>
          </p:nvGrpSpPr>
          <p:grpSpPr>
            <a:xfrm>
              <a:off x="7322850" y="2876862"/>
              <a:ext cx="1419181" cy="908028"/>
              <a:chOff x="2142220" y="3142625"/>
              <a:chExt cx="1419181" cy="908028"/>
            </a:xfrm>
          </p:grpSpPr>
          <p:sp>
            <p:nvSpPr>
              <p:cNvPr id="21" name="Rectangle 20">
                <a:extLst>
                  <a:ext uri="{FF2B5EF4-FFF2-40B4-BE49-F238E27FC236}">
                    <a16:creationId xmlns:a16="http://schemas.microsoft.com/office/drawing/2014/main" id="{4F5AF531-B5A4-4FEE-BD5E-A449B5776A5F}"/>
                  </a:ext>
                </a:extLst>
              </p:cNvPr>
              <p:cNvSpPr/>
              <p:nvPr/>
            </p:nvSpPr>
            <p:spPr>
              <a:xfrm>
                <a:off x="2714650" y="3142625"/>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22" name="Rectangle 21">
                <a:extLst>
                  <a:ext uri="{FF2B5EF4-FFF2-40B4-BE49-F238E27FC236}">
                    <a16:creationId xmlns:a16="http://schemas.microsoft.com/office/drawing/2014/main" id="{41B6E81F-8104-4199-93D5-731DC6C67651}"/>
                  </a:ext>
                </a:extLst>
              </p:cNvPr>
              <p:cNvSpPr/>
              <p:nvPr/>
            </p:nvSpPr>
            <p:spPr>
              <a:xfrm>
                <a:off x="2333030" y="3505199"/>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3" name="Rectangle 22">
                <a:extLst>
                  <a:ext uri="{FF2B5EF4-FFF2-40B4-BE49-F238E27FC236}">
                    <a16:creationId xmlns:a16="http://schemas.microsoft.com/office/drawing/2014/main" id="{340C309A-D3D6-4917-B225-18478BF2E06E}"/>
                  </a:ext>
                </a:extLst>
              </p:cNvPr>
              <p:cNvSpPr/>
              <p:nvPr/>
            </p:nvSpPr>
            <p:spPr>
              <a:xfrm>
                <a:off x="3096270" y="3505199"/>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835482B3-261E-4504-B3B8-1EF98B16C2C6}"/>
                  </a:ext>
                </a:extLst>
              </p:cNvPr>
              <p:cNvSpPr/>
              <p:nvPr/>
            </p:nvSpPr>
            <p:spPr>
              <a:xfrm>
                <a:off x="2142220" y="386777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5" name="Rectangle 24">
                <a:extLst>
                  <a:ext uri="{FF2B5EF4-FFF2-40B4-BE49-F238E27FC236}">
                    <a16:creationId xmlns:a16="http://schemas.microsoft.com/office/drawing/2014/main" id="{0BE403CF-DE29-4AB7-B4B5-007AE59F6E07}"/>
                  </a:ext>
                </a:extLst>
              </p:cNvPr>
              <p:cNvSpPr/>
              <p:nvPr/>
            </p:nvSpPr>
            <p:spPr>
              <a:xfrm>
                <a:off x="2523840" y="386777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6" name="Rectangle 25">
                <a:extLst>
                  <a:ext uri="{FF2B5EF4-FFF2-40B4-BE49-F238E27FC236}">
                    <a16:creationId xmlns:a16="http://schemas.microsoft.com/office/drawing/2014/main" id="{79431E2A-9808-409A-AADB-1F72AF9BFB3A}"/>
                  </a:ext>
                </a:extLst>
              </p:cNvPr>
              <p:cNvSpPr/>
              <p:nvPr/>
            </p:nvSpPr>
            <p:spPr>
              <a:xfrm>
                <a:off x="2905460" y="386777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7" name="Rectangle 26">
                <a:extLst>
                  <a:ext uri="{FF2B5EF4-FFF2-40B4-BE49-F238E27FC236}">
                    <a16:creationId xmlns:a16="http://schemas.microsoft.com/office/drawing/2014/main" id="{16DA2305-1D08-416E-BE31-8720C9594FA9}"/>
                  </a:ext>
                </a:extLst>
              </p:cNvPr>
              <p:cNvSpPr/>
              <p:nvPr/>
            </p:nvSpPr>
            <p:spPr>
              <a:xfrm>
                <a:off x="3287081" y="386777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cxnSp>
            <p:nvCxnSpPr>
              <p:cNvPr id="28" name="Straight Arrow Connector 13">
                <a:extLst>
                  <a:ext uri="{FF2B5EF4-FFF2-40B4-BE49-F238E27FC236}">
                    <a16:creationId xmlns:a16="http://schemas.microsoft.com/office/drawing/2014/main" id="{C9340619-5AEC-4C25-B95E-76357717F504}"/>
                  </a:ext>
                </a:extLst>
              </p:cNvPr>
              <p:cNvCxnSpPr>
                <a:cxnSpLocks/>
                <a:stCxn id="21" idx="2"/>
                <a:endCxn id="22" idx="0"/>
              </p:cNvCxnSpPr>
              <p:nvPr/>
            </p:nvCxnSpPr>
            <p:spPr>
              <a:xfrm rot="5400000">
                <a:off x="2571153" y="3224542"/>
                <a:ext cx="179694" cy="381620"/>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13">
                <a:extLst>
                  <a:ext uri="{FF2B5EF4-FFF2-40B4-BE49-F238E27FC236}">
                    <a16:creationId xmlns:a16="http://schemas.microsoft.com/office/drawing/2014/main" id="{5602A968-C8D0-4063-9AEF-0EC7FBBD573F}"/>
                  </a:ext>
                </a:extLst>
              </p:cNvPr>
              <p:cNvCxnSpPr>
                <a:stCxn id="21" idx="2"/>
                <a:endCxn id="23" idx="0"/>
              </p:cNvCxnSpPr>
              <p:nvPr/>
            </p:nvCxnSpPr>
            <p:spPr>
              <a:xfrm rot="16200000" flipH="1">
                <a:off x="2952773" y="3224542"/>
                <a:ext cx="179694" cy="381620"/>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13">
                <a:extLst>
                  <a:ext uri="{FF2B5EF4-FFF2-40B4-BE49-F238E27FC236}">
                    <a16:creationId xmlns:a16="http://schemas.microsoft.com/office/drawing/2014/main" id="{42EA0D30-2491-4E88-BD68-E2C0624DC79D}"/>
                  </a:ext>
                </a:extLst>
              </p:cNvPr>
              <p:cNvCxnSpPr>
                <a:stCxn id="22" idx="2"/>
                <a:endCxn id="24" idx="0"/>
              </p:cNvCxnSpPr>
              <p:nvPr/>
            </p:nvCxnSpPr>
            <p:spPr>
              <a:xfrm rot="5400000">
                <a:off x="2284938" y="3682521"/>
                <a:ext cx="179694" cy="190810"/>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13">
                <a:extLst>
                  <a:ext uri="{FF2B5EF4-FFF2-40B4-BE49-F238E27FC236}">
                    <a16:creationId xmlns:a16="http://schemas.microsoft.com/office/drawing/2014/main" id="{E9173282-FC60-4D6C-BC5F-1E6188549A34}"/>
                  </a:ext>
                </a:extLst>
              </p:cNvPr>
              <p:cNvCxnSpPr>
                <a:stCxn id="22" idx="2"/>
                <a:endCxn id="25" idx="0"/>
              </p:cNvCxnSpPr>
              <p:nvPr/>
            </p:nvCxnSpPr>
            <p:spPr>
              <a:xfrm rot="16200000" flipH="1">
                <a:off x="2475748" y="3682521"/>
                <a:ext cx="179694" cy="190810"/>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13">
                <a:extLst>
                  <a:ext uri="{FF2B5EF4-FFF2-40B4-BE49-F238E27FC236}">
                    <a16:creationId xmlns:a16="http://schemas.microsoft.com/office/drawing/2014/main" id="{FCD6F4B8-AC9C-4C4A-9E61-EE7DA15F5A62}"/>
                  </a:ext>
                </a:extLst>
              </p:cNvPr>
              <p:cNvCxnSpPr>
                <a:stCxn id="23" idx="2"/>
                <a:endCxn id="27" idx="0"/>
              </p:cNvCxnSpPr>
              <p:nvPr/>
            </p:nvCxnSpPr>
            <p:spPr>
              <a:xfrm rot="16200000" flipH="1">
                <a:off x="3238988" y="3682520"/>
                <a:ext cx="179694" cy="190811"/>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13">
                <a:extLst>
                  <a:ext uri="{FF2B5EF4-FFF2-40B4-BE49-F238E27FC236}">
                    <a16:creationId xmlns:a16="http://schemas.microsoft.com/office/drawing/2014/main" id="{EF5A31E5-E442-445C-BC98-12F53400DDA3}"/>
                  </a:ext>
                </a:extLst>
              </p:cNvPr>
              <p:cNvCxnSpPr>
                <a:stCxn id="23" idx="2"/>
                <a:endCxn id="26" idx="0"/>
              </p:cNvCxnSpPr>
              <p:nvPr/>
            </p:nvCxnSpPr>
            <p:spPr>
              <a:xfrm rot="5400000">
                <a:off x="3048178" y="3682521"/>
                <a:ext cx="179694" cy="190810"/>
              </a:xfrm>
              <a:prstGeom prst="bentConnector3">
                <a:avLst>
                  <a:gd name="adj1" fmla="val 50000"/>
                </a:avLst>
              </a:prstGeom>
              <a:solidFill>
                <a:srgbClr val="256389"/>
              </a:solidFill>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8" name="TextBox 15">
              <a:extLst>
                <a:ext uri="{FF2B5EF4-FFF2-40B4-BE49-F238E27FC236}">
                  <a16:creationId xmlns:a16="http://schemas.microsoft.com/office/drawing/2014/main" id="{4F7FFD21-69E5-470F-83E5-1F0A95690230}"/>
                </a:ext>
              </a:extLst>
            </p:cNvPr>
            <p:cNvSpPr txBox="1">
              <a:spLocks noChangeArrowheads="1"/>
            </p:cNvSpPr>
            <p:nvPr/>
          </p:nvSpPr>
          <p:spPr bwMode="auto">
            <a:xfrm>
              <a:off x="7428909" y="3798109"/>
              <a:ext cx="1207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000" b="1" i="1">
                  <a:solidFill>
                    <a:srgbClr val="646464"/>
                  </a:solidFill>
                  <a:latin typeface="Crimson Text" pitchFamily="2" charset="0"/>
                  <a:ea typeface="Crimson Text" pitchFamily="2" charset="0"/>
                </a:defRPr>
              </a:lvl1pPr>
            </a:lstStyle>
            <a:p>
              <a:r>
                <a:rPr lang="en-US" dirty="0"/>
                <a:t>Posting Tree</a:t>
              </a:r>
            </a:p>
          </p:txBody>
        </p:sp>
      </p:grpSp>
      <p:grpSp>
        <p:nvGrpSpPr>
          <p:cNvPr id="75" name="Group 74">
            <a:extLst>
              <a:ext uri="{FF2B5EF4-FFF2-40B4-BE49-F238E27FC236}">
                <a16:creationId xmlns:a16="http://schemas.microsoft.com/office/drawing/2014/main" id="{3FB1D33C-C8CF-32B1-7331-E686B9A89DF5}"/>
              </a:ext>
            </a:extLst>
          </p:cNvPr>
          <p:cNvGrpSpPr/>
          <p:nvPr/>
        </p:nvGrpSpPr>
        <p:grpSpPr>
          <a:xfrm>
            <a:off x="5569459" y="3187613"/>
            <a:ext cx="1115690" cy="509707"/>
            <a:chOff x="5569459" y="3187613"/>
            <a:chExt cx="1115690" cy="509707"/>
          </a:xfrm>
        </p:grpSpPr>
        <p:grpSp>
          <p:nvGrpSpPr>
            <p:cNvPr id="67" name="Group 66">
              <a:extLst>
                <a:ext uri="{FF2B5EF4-FFF2-40B4-BE49-F238E27FC236}">
                  <a16:creationId xmlns:a16="http://schemas.microsoft.com/office/drawing/2014/main" id="{AFC2F14F-806A-4210-B122-D0337DDA86BD}"/>
                </a:ext>
              </a:extLst>
            </p:cNvPr>
            <p:cNvGrpSpPr/>
            <p:nvPr/>
          </p:nvGrpSpPr>
          <p:grpSpPr>
            <a:xfrm>
              <a:off x="5569459" y="3187613"/>
              <a:ext cx="888370" cy="182880"/>
              <a:chOff x="3302630" y="2860998"/>
              <a:chExt cx="888370" cy="182880"/>
            </a:xfrm>
            <a:solidFill>
              <a:schemeClr val="bg1">
                <a:lumMod val="50000"/>
              </a:schemeClr>
            </a:solidFill>
          </p:grpSpPr>
          <p:sp>
            <p:nvSpPr>
              <p:cNvPr id="64" name="Rectangle 63">
                <a:extLst>
                  <a:ext uri="{FF2B5EF4-FFF2-40B4-BE49-F238E27FC236}">
                    <a16:creationId xmlns:a16="http://schemas.microsoft.com/office/drawing/2014/main" id="{F76CD61F-F06A-40A6-8EC6-4D9C9838F2C5}"/>
                  </a:ext>
                </a:extLst>
              </p:cNvPr>
              <p:cNvSpPr/>
              <p:nvPr/>
            </p:nvSpPr>
            <p:spPr>
              <a:xfrm>
                <a:off x="3302630" y="2860998"/>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65" name="Rectangle 64">
                <a:extLst>
                  <a:ext uri="{FF2B5EF4-FFF2-40B4-BE49-F238E27FC236}">
                    <a16:creationId xmlns:a16="http://schemas.microsoft.com/office/drawing/2014/main" id="{CDFEF737-381B-4DCB-BD1E-5AB2496EAA6B}"/>
                  </a:ext>
                </a:extLst>
              </p:cNvPr>
              <p:cNvSpPr/>
              <p:nvPr/>
            </p:nvSpPr>
            <p:spPr>
              <a:xfrm>
                <a:off x="3609655" y="2860998"/>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66" name="Rectangle 65">
                <a:extLst>
                  <a:ext uri="{FF2B5EF4-FFF2-40B4-BE49-F238E27FC236}">
                    <a16:creationId xmlns:a16="http://schemas.microsoft.com/office/drawing/2014/main" id="{F5552D96-F1CF-4FCC-88D0-540A4D90DBEB}"/>
                  </a:ext>
                </a:extLst>
              </p:cNvPr>
              <p:cNvSpPr/>
              <p:nvPr/>
            </p:nvSpPr>
            <p:spPr>
              <a:xfrm>
                <a:off x="3916680" y="2860998"/>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grpSp>
        <p:sp>
          <p:nvSpPr>
            <p:cNvPr id="69" name="TextBox 15">
              <a:extLst>
                <a:ext uri="{FF2B5EF4-FFF2-40B4-BE49-F238E27FC236}">
                  <a16:creationId xmlns:a16="http://schemas.microsoft.com/office/drawing/2014/main" id="{3110E33F-AEF6-4D23-8DB4-20F9B69C1B64}"/>
                </a:ext>
              </a:extLst>
            </p:cNvPr>
            <p:cNvSpPr txBox="1">
              <a:spLocks noChangeArrowheads="1"/>
            </p:cNvSpPr>
            <p:nvPr/>
          </p:nvSpPr>
          <p:spPr bwMode="auto">
            <a:xfrm>
              <a:off x="5569459" y="3389543"/>
              <a:ext cx="1115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000" b="1" i="1">
                  <a:solidFill>
                    <a:srgbClr val="646464"/>
                  </a:solidFill>
                  <a:latin typeface="Crimson Text" pitchFamily="2" charset="0"/>
                  <a:ea typeface="Crimson Text" pitchFamily="2" charset="0"/>
                </a:defRPr>
              </a:lvl1pPr>
            </a:lstStyle>
            <a:p>
              <a:r>
                <a:rPr lang="en-US" dirty="0"/>
                <a:t>Posting List</a:t>
              </a:r>
            </a:p>
          </p:txBody>
        </p:sp>
      </p:grpSp>
      <p:sp>
        <p:nvSpPr>
          <p:cNvPr id="5" name="TextBox 15">
            <a:extLst>
              <a:ext uri="{FF2B5EF4-FFF2-40B4-BE49-F238E27FC236}">
                <a16:creationId xmlns:a16="http://schemas.microsoft.com/office/drawing/2014/main" id="{57976C80-D57A-376A-895C-11FDFCF389EA}"/>
              </a:ext>
            </a:extLst>
          </p:cNvPr>
          <p:cNvSpPr txBox="1">
            <a:spLocks noChangeArrowheads="1"/>
          </p:cNvSpPr>
          <p:nvPr/>
        </p:nvSpPr>
        <p:spPr bwMode="auto">
          <a:xfrm>
            <a:off x="6346849" y="1105023"/>
            <a:ext cx="1062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sz="2000" dirty="0">
                <a:solidFill>
                  <a:srgbClr val="646464"/>
                </a:solidFill>
              </a:rPr>
              <a:t>Dictionary</a:t>
            </a:r>
          </a:p>
        </p:txBody>
      </p:sp>
      <p:grpSp>
        <p:nvGrpSpPr>
          <p:cNvPr id="56" name="Group 55">
            <a:extLst>
              <a:ext uri="{FF2B5EF4-FFF2-40B4-BE49-F238E27FC236}">
                <a16:creationId xmlns:a16="http://schemas.microsoft.com/office/drawing/2014/main" id="{1DE94A94-5590-0B03-975D-FA243505B150}"/>
              </a:ext>
            </a:extLst>
          </p:cNvPr>
          <p:cNvGrpSpPr/>
          <p:nvPr/>
        </p:nvGrpSpPr>
        <p:grpSpPr>
          <a:xfrm>
            <a:off x="5562600" y="1452389"/>
            <a:ext cx="2705686" cy="1219200"/>
            <a:chOff x="5899185" y="1223789"/>
            <a:chExt cx="2705686" cy="1219200"/>
          </a:xfrm>
        </p:grpSpPr>
        <p:sp>
          <p:nvSpPr>
            <p:cNvPr id="7" name="Rectangle 6">
              <a:extLst>
                <a:ext uri="{FF2B5EF4-FFF2-40B4-BE49-F238E27FC236}">
                  <a16:creationId xmlns:a16="http://schemas.microsoft.com/office/drawing/2014/main" id="{AB41AEB4-C4FC-49A3-BB89-C1431B72A018}"/>
                </a:ext>
              </a:extLst>
            </p:cNvPr>
            <p:cNvSpPr/>
            <p:nvPr/>
          </p:nvSpPr>
          <p:spPr>
            <a:xfrm>
              <a:off x="6947228" y="12237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8" name="Rectangle 7">
              <a:extLst>
                <a:ext uri="{FF2B5EF4-FFF2-40B4-BE49-F238E27FC236}">
                  <a16:creationId xmlns:a16="http://schemas.microsoft.com/office/drawing/2014/main" id="{BEB235E0-6BF3-4507-B46C-47F2036C9BEA}"/>
                </a:ext>
              </a:extLst>
            </p:cNvPr>
            <p:cNvSpPr/>
            <p:nvPr/>
          </p:nvSpPr>
          <p:spPr>
            <a:xfrm>
              <a:off x="6248532" y="17190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9" name="Rectangle 8">
              <a:extLst>
                <a:ext uri="{FF2B5EF4-FFF2-40B4-BE49-F238E27FC236}">
                  <a16:creationId xmlns:a16="http://schemas.microsoft.com/office/drawing/2014/main" id="{D74A9966-4131-4D68-9670-B4581188886A}"/>
                </a:ext>
              </a:extLst>
            </p:cNvPr>
            <p:cNvSpPr/>
            <p:nvPr/>
          </p:nvSpPr>
          <p:spPr>
            <a:xfrm>
              <a:off x="7645923" y="17190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10" name="Rectangle 9">
              <a:extLst>
                <a:ext uri="{FF2B5EF4-FFF2-40B4-BE49-F238E27FC236}">
                  <a16:creationId xmlns:a16="http://schemas.microsoft.com/office/drawing/2014/main" id="{89FFDDCA-7A75-4CDC-BD7B-5C0E2B45C42C}"/>
                </a:ext>
              </a:extLst>
            </p:cNvPr>
            <p:cNvSpPr/>
            <p:nvPr/>
          </p:nvSpPr>
          <p:spPr>
            <a:xfrm>
              <a:off x="5899185" y="22143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11" name="Rectangle 10">
              <a:extLst>
                <a:ext uri="{FF2B5EF4-FFF2-40B4-BE49-F238E27FC236}">
                  <a16:creationId xmlns:a16="http://schemas.microsoft.com/office/drawing/2014/main" id="{12C1FE86-2A57-43FE-A93E-8D4FE57F0D1B}"/>
                </a:ext>
              </a:extLst>
            </p:cNvPr>
            <p:cNvSpPr/>
            <p:nvPr/>
          </p:nvSpPr>
          <p:spPr>
            <a:xfrm>
              <a:off x="6597880" y="22143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12" name="Rectangle 11">
              <a:extLst>
                <a:ext uri="{FF2B5EF4-FFF2-40B4-BE49-F238E27FC236}">
                  <a16:creationId xmlns:a16="http://schemas.microsoft.com/office/drawing/2014/main" id="{0C06BF99-0AE1-4313-A839-B3E6E5EC6B32}"/>
                </a:ext>
              </a:extLst>
            </p:cNvPr>
            <p:cNvSpPr/>
            <p:nvPr/>
          </p:nvSpPr>
          <p:spPr>
            <a:xfrm>
              <a:off x="7296575" y="22143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13" name="Rectangle 12">
              <a:extLst>
                <a:ext uri="{FF2B5EF4-FFF2-40B4-BE49-F238E27FC236}">
                  <a16:creationId xmlns:a16="http://schemas.microsoft.com/office/drawing/2014/main" id="{751F0D43-9D20-4FDF-ACD4-FA1934089386}"/>
                </a:ext>
              </a:extLst>
            </p:cNvPr>
            <p:cNvSpPr/>
            <p:nvPr/>
          </p:nvSpPr>
          <p:spPr>
            <a:xfrm>
              <a:off x="7995271" y="2214389"/>
              <a:ext cx="609600" cy="228600"/>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cxnSp>
          <p:nvCxnSpPr>
            <p:cNvPr id="14" name="Straight Arrow Connector 13">
              <a:extLst>
                <a:ext uri="{FF2B5EF4-FFF2-40B4-BE49-F238E27FC236}">
                  <a16:creationId xmlns:a16="http://schemas.microsoft.com/office/drawing/2014/main" id="{51A8EC0D-6693-4542-8D44-2B9F93F7980F}"/>
                </a:ext>
              </a:extLst>
            </p:cNvPr>
            <p:cNvCxnSpPr>
              <a:stCxn id="7" idx="2"/>
              <a:endCxn id="8" idx="0"/>
            </p:cNvCxnSpPr>
            <p:nvPr/>
          </p:nvCxnSpPr>
          <p:spPr>
            <a:xfrm rot="5400000">
              <a:off x="6769330" y="1236391"/>
              <a:ext cx="266700" cy="698696"/>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3">
              <a:extLst>
                <a:ext uri="{FF2B5EF4-FFF2-40B4-BE49-F238E27FC236}">
                  <a16:creationId xmlns:a16="http://schemas.microsoft.com/office/drawing/2014/main" id="{B33F6865-3C21-426E-BFC8-BE026AA723DE}"/>
                </a:ext>
              </a:extLst>
            </p:cNvPr>
            <p:cNvCxnSpPr>
              <a:stCxn id="7" idx="2"/>
              <a:endCxn id="9" idx="0"/>
            </p:cNvCxnSpPr>
            <p:nvPr/>
          </p:nvCxnSpPr>
          <p:spPr>
            <a:xfrm rot="16200000" flipH="1">
              <a:off x="7468025" y="1236391"/>
              <a:ext cx="266700" cy="698695"/>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3">
              <a:extLst>
                <a:ext uri="{FF2B5EF4-FFF2-40B4-BE49-F238E27FC236}">
                  <a16:creationId xmlns:a16="http://schemas.microsoft.com/office/drawing/2014/main" id="{2D289940-61A9-45D2-8A3E-3E134265B205}"/>
                </a:ext>
              </a:extLst>
            </p:cNvPr>
            <p:cNvCxnSpPr>
              <a:stCxn id="8" idx="2"/>
              <a:endCxn id="10" idx="0"/>
            </p:cNvCxnSpPr>
            <p:nvPr/>
          </p:nvCxnSpPr>
          <p:spPr>
            <a:xfrm rot="5400000">
              <a:off x="6245309" y="1906366"/>
              <a:ext cx="266700" cy="349347"/>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3">
              <a:extLst>
                <a:ext uri="{FF2B5EF4-FFF2-40B4-BE49-F238E27FC236}">
                  <a16:creationId xmlns:a16="http://schemas.microsoft.com/office/drawing/2014/main" id="{16F99D17-9018-4FBA-B87B-E2D364DFAB39}"/>
                </a:ext>
              </a:extLst>
            </p:cNvPr>
            <p:cNvCxnSpPr>
              <a:stCxn id="8" idx="2"/>
              <a:endCxn id="11" idx="0"/>
            </p:cNvCxnSpPr>
            <p:nvPr/>
          </p:nvCxnSpPr>
          <p:spPr>
            <a:xfrm rot="16200000" flipH="1">
              <a:off x="6594656" y="1906365"/>
              <a:ext cx="266700" cy="349348"/>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3">
              <a:extLst>
                <a:ext uri="{FF2B5EF4-FFF2-40B4-BE49-F238E27FC236}">
                  <a16:creationId xmlns:a16="http://schemas.microsoft.com/office/drawing/2014/main" id="{FC44D46C-E2CC-44F3-8B84-1C1BD1F37BAF}"/>
                </a:ext>
              </a:extLst>
            </p:cNvPr>
            <p:cNvCxnSpPr>
              <a:stCxn id="9" idx="2"/>
              <a:endCxn id="13" idx="0"/>
            </p:cNvCxnSpPr>
            <p:nvPr/>
          </p:nvCxnSpPr>
          <p:spPr>
            <a:xfrm rot="16200000" flipH="1">
              <a:off x="7992047" y="1906365"/>
              <a:ext cx="266700" cy="349348"/>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3">
              <a:extLst>
                <a:ext uri="{FF2B5EF4-FFF2-40B4-BE49-F238E27FC236}">
                  <a16:creationId xmlns:a16="http://schemas.microsoft.com/office/drawing/2014/main" id="{7160E2F0-E659-4F7A-8DA3-CF7AB3E51360}"/>
                </a:ext>
              </a:extLst>
            </p:cNvPr>
            <p:cNvCxnSpPr>
              <a:stCxn id="9" idx="2"/>
              <a:endCxn id="12" idx="0"/>
            </p:cNvCxnSpPr>
            <p:nvPr/>
          </p:nvCxnSpPr>
          <p:spPr>
            <a:xfrm rot="5400000">
              <a:off x="7642699" y="1906365"/>
              <a:ext cx="266700" cy="349348"/>
            </a:xfrm>
            <a:prstGeom prst="bentConnector3">
              <a:avLst>
                <a:gd name="adj1" fmla="val 50000"/>
              </a:avLst>
            </a:prstGeom>
            <a:ln>
              <a:solidFill>
                <a:srgbClr val="6464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Group 52" hidden="1">
              <a:extLst>
                <a:ext uri="{FF2B5EF4-FFF2-40B4-BE49-F238E27FC236}">
                  <a16:creationId xmlns:a16="http://schemas.microsoft.com/office/drawing/2014/main" id="{5CF4D58D-F4EC-847B-3924-0478FE71711F}"/>
                </a:ext>
              </a:extLst>
            </p:cNvPr>
            <p:cNvGrpSpPr/>
            <p:nvPr/>
          </p:nvGrpSpPr>
          <p:grpSpPr>
            <a:xfrm>
              <a:off x="6731577" y="2397269"/>
              <a:ext cx="342206" cy="45720"/>
              <a:chOff x="6637714" y="2397269"/>
              <a:chExt cx="342206" cy="45720"/>
            </a:xfrm>
          </p:grpSpPr>
          <p:sp>
            <p:nvSpPr>
              <p:cNvPr id="51" name="magnet">
                <a:extLst>
                  <a:ext uri="{FF2B5EF4-FFF2-40B4-BE49-F238E27FC236}">
                    <a16:creationId xmlns:a16="http://schemas.microsoft.com/office/drawing/2014/main" id="{D2AC0739-1B3D-60E1-5EB8-01FE942FB9C1}"/>
                  </a:ext>
                </a:extLst>
              </p:cNvPr>
              <p:cNvSpPr/>
              <p:nvPr/>
            </p:nvSpPr>
            <p:spPr>
              <a:xfrm>
                <a:off x="6637714" y="2397269"/>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2" name="magnet">
                <a:extLst>
                  <a:ext uri="{FF2B5EF4-FFF2-40B4-BE49-F238E27FC236}">
                    <a16:creationId xmlns:a16="http://schemas.microsoft.com/office/drawing/2014/main" id="{1D3CD0AB-090D-4319-8906-A48A6A125FF1}"/>
                  </a:ext>
                </a:extLst>
              </p:cNvPr>
              <p:cNvSpPr/>
              <p:nvPr/>
            </p:nvSpPr>
            <p:spPr>
              <a:xfrm>
                <a:off x="6934200" y="2397269"/>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cxnSp>
        <p:nvCxnSpPr>
          <p:cNvPr id="20" name="Straight Arrow Connector 6">
            <a:extLst>
              <a:ext uri="{FF2B5EF4-FFF2-40B4-BE49-F238E27FC236}">
                <a16:creationId xmlns:a16="http://schemas.microsoft.com/office/drawing/2014/main" id="{D566FED3-3472-CF39-9A00-183862D3B47B}"/>
              </a:ext>
            </a:extLst>
          </p:cNvPr>
          <p:cNvCxnSpPr>
            <a:cxnSpLocks/>
            <a:stCxn id="10" idx="2"/>
            <a:endCxn id="64" idx="1"/>
          </p:cNvCxnSpPr>
          <p:nvPr/>
        </p:nvCxnSpPr>
        <p:spPr bwMode="auto">
          <a:xfrm rot="5400000">
            <a:off x="5414698" y="2826351"/>
            <a:ext cx="607464" cy="297941"/>
          </a:xfrm>
          <a:prstGeom prst="curvedConnector4">
            <a:avLst>
              <a:gd name="adj1" fmla="val 42474"/>
              <a:gd name="adj2" fmla="val 176727"/>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38" name="Straight Arrow Connector 6">
            <a:extLst>
              <a:ext uri="{FF2B5EF4-FFF2-40B4-BE49-F238E27FC236}">
                <a16:creationId xmlns:a16="http://schemas.microsoft.com/office/drawing/2014/main" id="{18484621-D67A-A2C1-20A4-31F41CAEF38F}"/>
              </a:ext>
            </a:extLst>
          </p:cNvPr>
          <p:cNvCxnSpPr>
            <a:cxnSpLocks/>
            <a:stCxn id="52" idx="2"/>
            <a:endCxn id="21" idx="0"/>
          </p:cNvCxnSpPr>
          <p:nvPr/>
        </p:nvCxnSpPr>
        <p:spPr bwMode="auto">
          <a:xfrm rot="16200000" flipH="1">
            <a:off x="7039706" y="2346220"/>
            <a:ext cx="423737" cy="1074473"/>
          </a:xfrm>
          <a:prstGeom prst="curvedConnector3">
            <a:avLst>
              <a:gd name="adj1" fmla="val 50000"/>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47" name="Straight Arrow Connector 6">
            <a:extLst>
              <a:ext uri="{FF2B5EF4-FFF2-40B4-BE49-F238E27FC236}">
                <a16:creationId xmlns:a16="http://schemas.microsoft.com/office/drawing/2014/main" id="{47286F61-76FA-C291-EE95-68DD5C934832}"/>
              </a:ext>
            </a:extLst>
          </p:cNvPr>
          <p:cNvCxnSpPr>
            <a:cxnSpLocks/>
            <a:stCxn id="51" idx="2"/>
            <a:endCxn id="44" idx="1"/>
          </p:cNvCxnSpPr>
          <p:nvPr/>
        </p:nvCxnSpPr>
        <p:spPr bwMode="auto">
          <a:xfrm rot="5400000">
            <a:off x="5376409" y="2864640"/>
            <a:ext cx="1234494" cy="848393"/>
          </a:xfrm>
          <a:prstGeom prst="curvedConnector4">
            <a:avLst>
              <a:gd name="adj1" fmla="val 46296"/>
              <a:gd name="adj2" fmla="val 126945"/>
            </a:avLst>
          </a:prstGeom>
          <a:solidFill>
            <a:schemeClr val="accent1"/>
          </a:solidFill>
          <a:ln w="28575" cap="flat" cmpd="sng" algn="ctr">
            <a:solidFill>
              <a:schemeClr val="accent1"/>
            </a:solidFill>
            <a:prstDash val="solid"/>
            <a:round/>
            <a:headEnd type="oval" w="sm" len="sm"/>
            <a:tailEnd type="triangle" w="med" len="med"/>
          </a:ln>
          <a:effectLst/>
        </p:spPr>
      </p:cxnSp>
      <p:sp>
        <p:nvSpPr>
          <p:cNvPr id="58" name="node modlog">
            <a:extLst>
              <a:ext uri="{FF2B5EF4-FFF2-40B4-BE49-F238E27FC236}">
                <a16:creationId xmlns:a16="http://schemas.microsoft.com/office/drawing/2014/main" id="{FC4F6621-084C-F0B3-2C8D-CF004FDA869B}"/>
              </a:ext>
            </a:extLst>
          </p:cNvPr>
          <p:cNvSpPr/>
          <p:nvPr/>
        </p:nvSpPr>
        <p:spPr bwMode="auto">
          <a:xfrm>
            <a:off x="7992526" y="1409143"/>
            <a:ext cx="914400" cy="548640"/>
          </a:xfrm>
          <a:prstGeom prst="rect">
            <a:avLst/>
          </a:prstGeom>
          <a:solidFill>
            <a:schemeClr val="bg1">
              <a:lumMod val="50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sz="1600" b="1" dirty="0">
                <a:solidFill>
                  <a:schemeClr val="bg1"/>
                </a:solidFill>
                <a:latin typeface="Inconsolata" panose="00000509000000000000" pitchFamily="49" charset="0"/>
              </a:rPr>
              <a:t>m</a:t>
            </a:r>
            <a:r>
              <a:rPr lang="en-US" sz="1600" b="1">
                <a:solidFill>
                  <a:schemeClr val="bg1"/>
                </a:solidFill>
                <a:latin typeface="Inconsolata" panose="00000509000000000000" pitchFamily="49" charset="0"/>
              </a:rPr>
              <a:t>od </a:t>
            </a:r>
            <a:r>
              <a:rPr lang="en-US" sz="1600" b="1" dirty="0">
                <a:solidFill>
                  <a:schemeClr val="bg1"/>
                </a:solidFill>
                <a:latin typeface="Inconsolata" panose="00000509000000000000" pitchFamily="49" charset="0"/>
              </a:rPr>
              <a:t>log</a:t>
            </a:r>
          </a:p>
        </p:txBody>
      </p:sp>
      <p:sp>
        <p:nvSpPr>
          <p:cNvPr id="59" name="TextBox 15">
            <a:extLst>
              <a:ext uri="{FF2B5EF4-FFF2-40B4-BE49-F238E27FC236}">
                <a16:creationId xmlns:a16="http://schemas.microsoft.com/office/drawing/2014/main" id="{7654BAA1-2387-B023-A36F-A4B76F05E065}"/>
              </a:ext>
            </a:extLst>
          </p:cNvPr>
          <p:cNvSpPr txBox="1">
            <a:spLocks noChangeArrowheads="1"/>
          </p:cNvSpPr>
          <p:nvPr/>
        </p:nvSpPr>
        <p:spPr bwMode="auto">
          <a:xfrm>
            <a:off x="7848600" y="1105023"/>
            <a:ext cx="12022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sz="2000" dirty="0">
                <a:solidFill>
                  <a:srgbClr val="646464"/>
                </a:solidFill>
              </a:rPr>
              <a:t>Pending List</a:t>
            </a:r>
          </a:p>
        </p:txBody>
      </p:sp>
      <p:sp>
        <p:nvSpPr>
          <p:cNvPr id="60" name="Cursor Arrow">
            <a:extLst>
              <a:ext uri="{FF2B5EF4-FFF2-40B4-BE49-F238E27FC236}">
                <a16:creationId xmlns:a16="http://schemas.microsoft.com/office/drawing/2014/main" id="{10D1E300-33A0-DC66-7743-FACC6B3E112D}"/>
              </a:ext>
            </a:extLst>
          </p:cNvPr>
          <p:cNvSpPr/>
          <p:nvPr/>
        </p:nvSpPr>
        <p:spPr>
          <a:xfrm>
            <a:off x="8305983" y="758190"/>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1616CD4-9F1A-6D00-F3CE-415C7E9D94B6}"/>
              </a:ext>
            </a:extLst>
          </p:cNvPr>
          <p:cNvGrpSpPr/>
          <p:nvPr/>
        </p:nvGrpSpPr>
        <p:grpSpPr>
          <a:xfrm>
            <a:off x="5569459" y="3814643"/>
            <a:ext cx="1195395" cy="509707"/>
            <a:chOff x="5569459" y="3814643"/>
            <a:chExt cx="1195395" cy="509707"/>
          </a:xfrm>
        </p:grpSpPr>
        <p:sp>
          <p:nvSpPr>
            <p:cNvPr id="43" name="TextBox 15">
              <a:extLst>
                <a:ext uri="{FF2B5EF4-FFF2-40B4-BE49-F238E27FC236}">
                  <a16:creationId xmlns:a16="http://schemas.microsoft.com/office/drawing/2014/main" id="{5831B49C-7498-EE37-8CAD-34093897D170}"/>
                </a:ext>
              </a:extLst>
            </p:cNvPr>
            <p:cNvSpPr txBox="1">
              <a:spLocks noChangeArrowheads="1"/>
            </p:cNvSpPr>
            <p:nvPr/>
          </p:nvSpPr>
          <p:spPr bwMode="auto">
            <a:xfrm>
              <a:off x="5569459" y="4016573"/>
              <a:ext cx="1115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defPPr>
                <a:defRPr lang="en-US"/>
              </a:defPPr>
              <a:lvl1pPr eaLnBrk="0" hangingPunct="0">
                <a:defRPr sz="2000" b="1" i="1">
                  <a:solidFill>
                    <a:srgbClr val="646464"/>
                  </a:solidFill>
                  <a:latin typeface="Crimson Text" pitchFamily="2" charset="0"/>
                  <a:ea typeface="Crimson Text" pitchFamily="2" charset="0"/>
                </a:defRPr>
              </a:lvl1pPr>
            </a:lstStyle>
            <a:p>
              <a:r>
                <a:rPr lang="en-US" dirty="0"/>
                <a:t>Posting List</a:t>
              </a:r>
            </a:p>
          </p:txBody>
        </p:sp>
        <p:grpSp>
          <p:nvGrpSpPr>
            <p:cNvPr id="73" name="Group 72">
              <a:extLst>
                <a:ext uri="{FF2B5EF4-FFF2-40B4-BE49-F238E27FC236}">
                  <a16:creationId xmlns:a16="http://schemas.microsoft.com/office/drawing/2014/main" id="{9390B3F7-7871-3042-29ED-CE0C6E169A52}"/>
                </a:ext>
              </a:extLst>
            </p:cNvPr>
            <p:cNvGrpSpPr/>
            <p:nvPr/>
          </p:nvGrpSpPr>
          <p:grpSpPr>
            <a:xfrm>
              <a:off x="5569459" y="3814643"/>
              <a:ext cx="1195395" cy="182880"/>
              <a:chOff x="5670930" y="3814643"/>
              <a:chExt cx="1195395" cy="182880"/>
            </a:xfrm>
          </p:grpSpPr>
          <p:sp>
            <p:nvSpPr>
              <p:cNvPr id="44" name="Rectangle 43">
                <a:extLst>
                  <a:ext uri="{FF2B5EF4-FFF2-40B4-BE49-F238E27FC236}">
                    <a16:creationId xmlns:a16="http://schemas.microsoft.com/office/drawing/2014/main" id="{EA1C423B-0D3C-49CF-F0E2-3282AE27AF28}"/>
                  </a:ext>
                </a:extLst>
              </p:cNvPr>
              <p:cNvSpPr/>
              <p:nvPr/>
            </p:nvSpPr>
            <p:spPr>
              <a:xfrm>
                <a:off x="5670930" y="381464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45" name="Rectangle 44">
                <a:extLst>
                  <a:ext uri="{FF2B5EF4-FFF2-40B4-BE49-F238E27FC236}">
                    <a16:creationId xmlns:a16="http://schemas.microsoft.com/office/drawing/2014/main" id="{A3812A02-BFFE-AF08-C38E-5AA68936197E}"/>
                  </a:ext>
                </a:extLst>
              </p:cNvPr>
              <p:cNvSpPr/>
              <p:nvPr/>
            </p:nvSpPr>
            <p:spPr>
              <a:xfrm>
                <a:off x="5977955" y="381464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46" name="Rectangle 45">
                <a:extLst>
                  <a:ext uri="{FF2B5EF4-FFF2-40B4-BE49-F238E27FC236}">
                    <a16:creationId xmlns:a16="http://schemas.microsoft.com/office/drawing/2014/main" id="{A4FECF55-9B8F-04A3-79F1-E68FCEF6D26A}"/>
                  </a:ext>
                </a:extLst>
              </p:cNvPr>
              <p:cNvSpPr/>
              <p:nvPr/>
            </p:nvSpPr>
            <p:spPr>
              <a:xfrm>
                <a:off x="6284980" y="381464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sp>
            <p:nvSpPr>
              <p:cNvPr id="63" name="Rectangle 62">
                <a:extLst>
                  <a:ext uri="{FF2B5EF4-FFF2-40B4-BE49-F238E27FC236}">
                    <a16:creationId xmlns:a16="http://schemas.microsoft.com/office/drawing/2014/main" id="{53A64390-0048-2D5F-AC2C-3F9CBDBD86FB}"/>
                  </a:ext>
                </a:extLst>
              </p:cNvPr>
              <p:cNvSpPr/>
              <p:nvPr/>
            </p:nvSpPr>
            <p:spPr>
              <a:xfrm>
                <a:off x="6592005" y="3814643"/>
                <a:ext cx="274320" cy="182880"/>
              </a:xfrm>
              <a:prstGeom prst="rect">
                <a:avLst/>
              </a:prstGeom>
              <a:solidFill>
                <a:schemeClr val="bg1">
                  <a:lumMod val="6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pitchFamily="34" charset="0"/>
                  <a:ea typeface="Open Sans" pitchFamily="34" charset="0"/>
                  <a:cs typeface="Open Sans" pitchFamily="34" charset="0"/>
                </a:endParaRPr>
              </a:p>
            </p:txBody>
          </p:sp>
        </p:grpSp>
      </p:grpSp>
    </p:spTree>
    <p:extLst>
      <p:ext uri="{BB962C8B-B14F-4D97-AF65-F5344CB8AC3E}">
        <p14:creationId xmlns:p14="http://schemas.microsoft.com/office/powerpoint/2010/main" val="26922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50"/>
                                        <p:tgtEl>
                                          <p:spTgt spid="2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5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250"/>
                                        <p:tgtEl>
                                          <p:spTgt spid="47"/>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25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250"/>
                                        <p:tgtEl>
                                          <p:spTgt spid="38"/>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25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up)">
                                      <p:cBhvr>
                                        <p:cTn id="34" dur="25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1" nodeType="clickEffect">
                                  <p:stCondLst>
                                    <p:cond delay="0"/>
                                  </p:stCondLst>
                                  <p:childTnLst>
                                    <p:animMotion origin="layout" path="M 1.38889E-6 -4.69136E-6 L -0.17691 -4.69136E-6 " pathEditMode="relative" rAng="0" ptsTypes="AA">
                                      <p:cBhvr>
                                        <p:cTn id="38" dur="1000" fill="hold"/>
                                        <p:tgtEl>
                                          <p:spTgt spid="60"/>
                                        </p:tgtEl>
                                        <p:attrNameLst>
                                          <p:attrName>ppt_x</p:attrName>
                                          <p:attrName>ppt_y</p:attrName>
                                        </p:attrNameLst>
                                      </p:cBhvr>
                                      <p:rCtr x="-88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BE067-BF7A-4732-8312-AF3444FBB3AB}"/>
              </a:ext>
            </a:extLst>
          </p:cNvPr>
          <p:cNvSpPr>
            <a:spLocks noGrp="1"/>
          </p:cNvSpPr>
          <p:nvPr>
            <p:ph type="title"/>
          </p:nvPr>
        </p:nvSpPr>
        <p:spPr/>
        <p:txBody>
          <a:bodyPr/>
          <a:lstStyle/>
          <a:p>
            <a:r>
              <a:rPr lang="en-US" dirty="0"/>
              <a:t>Today's Agenda</a:t>
            </a:r>
          </a:p>
        </p:txBody>
      </p:sp>
      <p:sp>
        <p:nvSpPr>
          <p:cNvPr id="4" name="Content Placeholder 3">
            <a:extLst>
              <a:ext uri="{FF2B5EF4-FFF2-40B4-BE49-F238E27FC236}">
                <a16:creationId xmlns:a16="http://schemas.microsoft.com/office/drawing/2014/main" id="{78B5587B-EBA5-48F1-AE16-81CBE6D583A6}"/>
              </a:ext>
            </a:extLst>
          </p:cNvPr>
          <p:cNvSpPr>
            <a:spLocks noGrp="1"/>
          </p:cNvSpPr>
          <p:nvPr>
            <p:ph idx="1"/>
          </p:nvPr>
        </p:nvSpPr>
        <p:spPr/>
        <p:txBody>
          <a:bodyPr/>
          <a:lstStyle/>
          <a:p>
            <a:r>
              <a:rPr lang="en-US" dirty="0"/>
              <a:t>Bloom Filters</a:t>
            </a:r>
          </a:p>
          <a:p>
            <a:r>
              <a:rPr lang="en-US" dirty="0"/>
              <a:t>Skip Lists</a:t>
            </a:r>
          </a:p>
          <a:p>
            <a:r>
              <a:rPr lang="en-US" dirty="0"/>
              <a:t>Tries / Radix Trees</a:t>
            </a:r>
          </a:p>
          <a:p>
            <a:r>
              <a:rPr lang="en-US" dirty="0"/>
              <a:t>Inverted Indexes</a:t>
            </a:r>
          </a:p>
          <a:p>
            <a:r>
              <a:rPr lang="en-US" dirty="0"/>
              <a:t>Vector Indexes</a:t>
            </a:r>
          </a:p>
        </p:txBody>
      </p:sp>
      <p:sp>
        <p:nvSpPr>
          <p:cNvPr id="2" name="Slide Number Placeholder 1">
            <a:extLst>
              <a:ext uri="{FF2B5EF4-FFF2-40B4-BE49-F238E27FC236}">
                <a16:creationId xmlns:a16="http://schemas.microsoft.com/office/drawing/2014/main" id="{E1631E72-BD18-48F5-9499-8E60CD579F78}"/>
              </a:ext>
            </a:extLst>
          </p:cNvPr>
          <p:cNvSpPr>
            <a:spLocks noGrp="1"/>
          </p:cNvSpPr>
          <p:nvPr>
            <p:ph type="sldNum" sz="quarter" idx="4"/>
          </p:nvPr>
        </p:nvSpPr>
        <p:spPr/>
        <p:txBody>
          <a:bodyPr/>
          <a:lstStyle/>
          <a:p>
            <a:fld id="{97DD1AB5-42BA-4E8A-BFEE-435884E16AAB}" type="slidenum">
              <a:rPr lang="en-US" smtClean="0"/>
              <a:pPr/>
              <a:t>4</a:t>
            </a:fld>
            <a:endParaRPr lang="en-US" dirty="0"/>
          </a:p>
        </p:txBody>
      </p:sp>
    </p:spTree>
    <p:extLst>
      <p:ext uri="{BB962C8B-B14F-4D97-AF65-F5344CB8AC3E}">
        <p14:creationId xmlns:p14="http://schemas.microsoft.com/office/powerpoint/2010/main" val="3780288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A5D4-BCE0-EF03-89E7-FF97DA316A9D}"/>
              </a:ext>
            </a:extLst>
          </p:cNvPr>
          <p:cNvSpPr>
            <a:spLocks noGrp="1"/>
          </p:cNvSpPr>
          <p:nvPr>
            <p:ph type="title"/>
          </p:nvPr>
        </p:nvSpPr>
        <p:spPr/>
        <p:txBody>
          <a:bodyPr/>
          <a:lstStyle/>
          <a:p>
            <a:r>
              <a:rPr lang="en-US" dirty="0"/>
              <a:t>OBSERVATION</a:t>
            </a:r>
          </a:p>
        </p:txBody>
      </p:sp>
      <p:sp>
        <p:nvSpPr>
          <p:cNvPr id="4" name="Content Placeholder 3">
            <a:extLst>
              <a:ext uri="{FF2B5EF4-FFF2-40B4-BE49-F238E27FC236}">
                <a16:creationId xmlns:a16="http://schemas.microsoft.com/office/drawing/2014/main" id="{FFD86EF5-7105-C9CC-9A07-8E9AE16F491B}"/>
              </a:ext>
            </a:extLst>
          </p:cNvPr>
          <p:cNvSpPr>
            <a:spLocks noGrp="1"/>
          </p:cNvSpPr>
          <p:nvPr>
            <p:ph idx="1"/>
          </p:nvPr>
        </p:nvSpPr>
        <p:spPr>
          <a:xfrm>
            <a:off x="1371600" y="971550"/>
            <a:ext cx="6553200" cy="3657600"/>
          </a:xfrm>
        </p:spPr>
        <p:txBody>
          <a:bodyPr/>
          <a:lstStyle/>
          <a:p>
            <a:r>
              <a:rPr lang="en-US" dirty="0"/>
              <a:t>Inverted indexes search data based on its contents.</a:t>
            </a:r>
          </a:p>
          <a:p>
            <a:pPr lvl="1"/>
            <a:r>
              <a:rPr lang="en-US" dirty="0"/>
              <a:t>There is a little magic to tweak terms based on linguistic models.</a:t>
            </a:r>
          </a:p>
          <a:p>
            <a:pPr lvl="1"/>
            <a:r>
              <a:rPr lang="en-US" dirty="0"/>
              <a:t>Example: Normalization ("</a:t>
            </a:r>
            <a:r>
              <a:rPr lang="en-US" b="1" dirty="0">
                <a:solidFill>
                  <a:schemeClr val="accent1"/>
                </a:solidFill>
                <a:latin typeface="Inconsolata" panose="00000509000000000000" pitchFamily="49" charset="0"/>
              </a:rPr>
              <a:t>Wu-Tang</a:t>
            </a:r>
            <a:r>
              <a:rPr lang="en-US" dirty="0"/>
              <a:t>" matches "</a:t>
            </a:r>
            <a:r>
              <a:rPr lang="en-US" b="1" dirty="0">
                <a:solidFill>
                  <a:schemeClr val="accent1"/>
                </a:solidFill>
                <a:latin typeface="Inconsolata" panose="00000509000000000000" pitchFamily="49" charset="0"/>
              </a:rPr>
              <a:t>Wu Tang</a:t>
            </a:r>
            <a:r>
              <a:rPr lang="en-US" dirty="0"/>
              <a:t>").</a:t>
            </a:r>
          </a:p>
          <a:p>
            <a:pPr lvl="1"/>
            <a:endParaRPr lang="en-US" dirty="0"/>
          </a:p>
          <a:p>
            <a:r>
              <a:rPr lang="en-US" dirty="0"/>
              <a:t>Instead of searching for records containing exact keywords (e.g., "Wu-Tang"), an application may want search for records that are related to topics (e.g., "hip-hop groups with songs about slinging").</a:t>
            </a:r>
          </a:p>
        </p:txBody>
      </p:sp>
      <p:sp>
        <p:nvSpPr>
          <p:cNvPr id="3" name="Slide Number Placeholder 2">
            <a:extLst>
              <a:ext uri="{FF2B5EF4-FFF2-40B4-BE49-F238E27FC236}">
                <a16:creationId xmlns:a16="http://schemas.microsoft.com/office/drawing/2014/main" id="{8889C955-552F-02B6-12DA-01A0388547C4}"/>
              </a:ext>
            </a:extLst>
          </p:cNvPr>
          <p:cNvSpPr>
            <a:spLocks noGrp="1"/>
          </p:cNvSpPr>
          <p:nvPr>
            <p:ph type="sldNum" sz="quarter" idx="4"/>
          </p:nvPr>
        </p:nvSpPr>
        <p:spPr/>
        <p:txBody>
          <a:bodyPr/>
          <a:lstStyle/>
          <a:p>
            <a:fld id="{97DD1AB5-42BA-4E8A-BFEE-435884E16AAB}" type="slidenum">
              <a:rPr lang="en-US" smtClean="0"/>
              <a:t>40</a:t>
            </a:fld>
            <a:endParaRPr lang="en-US" dirty="0"/>
          </a:p>
        </p:txBody>
      </p:sp>
    </p:spTree>
    <p:extLst>
      <p:ext uri="{BB962C8B-B14F-4D97-AF65-F5344CB8AC3E}">
        <p14:creationId xmlns:p14="http://schemas.microsoft.com/office/powerpoint/2010/main" val="1415083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D960-6035-6208-588E-27CF14C17695}"/>
              </a:ext>
            </a:extLst>
          </p:cNvPr>
          <p:cNvSpPr>
            <a:spLocks noGrp="1"/>
          </p:cNvSpPr>
          <p:nvPr>
            <p:ph type="title"/>
          </p:nvPr>
        </p:nvSpPr>
        <p:spPr/>
        <p:txBody>
          <a:bodyPr/>
          <a:lstStyle/>
          <a:p>
            <a:r>
              <a:rPr lang="en-US" dirty="0"/>
              <a:t>Vector Indexes</a:t>
            </a:r>
          </a:p>
        </p:txBody>
      </p:sp>
      <p:sp>
        <p:nvSpPr>
          <p:cNvPr id="5" name="Content Placeholder 4">
            <a:extLst>
              <a:ext uri="{FF2B5EF4-FFF2-40B4-BE49-F238E27FC236}">
                <a16:creationId xmlns:a16="http://schemas.microsoft.com/office/drawing/2014/main" id="{93D4C9F0-C1D0-4C53-3D33-8B6A820D9C97}"/>
              </a:ext>
            </a:extLst>
          </p:cNvPr>
          <p:cNvSpPr>
            <a:spLocks noGrp="1"/>
          </p:cNvSpPr>
          <p:nvPr>
            <p:ph idx="1"/>
          </p:nvPr>
        </p:nvSpPr>
        <p:spPr/>
        <p:txBody>
          <a:bodyPr>
            <a:noAutofit/>
          </a:bodyPr>
          <a:lstStyle/>
          <a:p>
            <a:r>
              <a:rPr lang="en-US" dirty="0"/>
              <a:t>Specialized data structures to perform nearest-neighbor searches on </a:t>
            </a:r>
            <a:r>
              <a:rPr lang="en-US" b="1" u="sng" dirty="0"/>
              <a:t>embeddings</a:t>
            </a:r>
            <a:r>
              <a:rPr lang="en-US" dirty="0"/>
              <a:t>.</a:t>
            </a:r>
          </a:p>
          <a:p>
            <a:pPr lvl="1"/>
            <a:r>
              <a:rPr lang="en-US" dirty="0"/>
              <a:t>An embedding is an array of floating point numbers.</a:t>
            </a:r>
          </a:p>
          <a:p>
            <a:pPr lvl="1"/>
            <a:r>
              <a:rPr lang="en-US" dirty="0"/>
              <a:t>May also need to filter data before / after vector searches.</a:t>
            </a:r>
          </a:p>
          <a:p>
            <a:pPr lvl="1"/>
            <a:endParaRPr lang="en-US" dirty="0"/>
          </a:p>
          <a:p>
            <a:r>
              <a:rPr lang="en-US" dirty="0"/>
              <a:t>The correctness of a query depends on whether the result "feels right".</a:t>
            </a:r>
          </a:p>
          <a:p>
            <a:endParaRPr lang="en-US" dirty="0"/>
          </a:p>
        </p:txBody>
      </p:sp>
      <p:sp>
        <p:nvSpPr>
          <p:cNvPr id="4" name="Slide Number Placeholder 3">
            <a:extLst>
              <a:ext uri="{FF2B5EF4-FFF2-40B4-BE49-F238E27FC236}">
                <a16:creationId xmlns:a16="http://schemas.microsoft.com/office/drawing/2014/main" id="{49ACABEB-FCBC-9FC1-5B48-23C7A02C597A}"/>
              </a:ext>
            </a:extLst>
          </p:cNvPr>
          <p:cNvSpPr>
            <a:spLocks noGrp="1"/>
          </p:cNvSpPr>
          <p:nvPr>
            <p:ph type="sldNum" sz="quarter" idx="4"/>
          </p:nvPr>
        </p:nvSpPr>
        <p:spPr>
          <a:solidFill>
            <a:schemeClr val="bg1">
              <a:lumMod val="50000"/>
            </a:schemeClr>
          </a:solidFill>
        </p:spPr>
        <p:txBody>
          <a:bodyPr vert="horz" lIns="0" tIns="45720" rIns="45720" bIns="45720" rtlCol="0" anchor="ctr"/>
          <a:lstStyle>
            <a:defPPr>
              <a:defRPr lang="en-US"/>
            </a:defPPr>
            <a:lvl1pPr marL="0" algn="r" defTabSz="914400" rtl="0" eaLnBrk="1" latinLnBrk="0" hangingPunct="1">
              <a:defRPr sz="1200" kern="1200">
                <a:solidFill>
                  <a:schemeClr val="bg1">
                    <a:lumMod val="95000"/>
                  </a:schemeClr>
                </a:solidFill>
                <a:latin typeface="Pragmat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mtClean="0"/>
              <a:pPr/>
              <a:t>41</a:t>
            </a:fld>
            <a:endParaRPr lang="en-US" dirty="0"/>
          </a:p>
        </p:txBody>
      </p:sp>
      <p:grpSp>
        <p:nvGrpSpPr>
          <p:cNvPr id="24" name="Group 23">
            <a:extLst>
              <a:ext uri="{FF2B5EF4-FFF2-40B4-BE49-F238E27FC236}">
                <a16:creationId xmlns:a16="http://schemas.microsoft.com/office/drawing/2014/main" id="{FAA0C13F-9787-BC43-E8FB-7B7A9C6EEE93}"/>
              </a:ext>
            </a:extLst>
          </p:cNvPr>
          <p:cNvGrpSpPr/>
          <p:nvPr/>
        </p:nvGrpSpPr>
        <p:grpSpPr>
          <a:xfrm>
            <a:off x="1034716" y="4069508"/>
            <a:ext cx="7074568" cy="457200"/>
            <a:chOff x="609600" y="4069508"/>
            <a:chExt cx="7074568" cy="457200"/>
          </a:xfrm>
        </p:grpSpPr>
        <p:pic>
          <p:nvPicPr>
            <p:cNvPr id="7" name="Graphic 6">
              <a:extLst>
                <a:ext uri="{FF2B5EF4-FFF2-40B4-BE49-F238E27FC236}">
                  <a16:creationId xmlns:a16="http://schemas.microsoft.com/office/drawing/2014/main" id="{AD57404B-52B8-ADFC-FC9A-8BE8E6A0A6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4115228"/>
              <a:ext cx="1731264" cy="365760"/>
            </a:xfrm>
            <a:prstGeom prst="rect">
              <a:avLst/>
            </a:prstGeom>
          </p:spPr>
        </p:pic>
        <p:pic>
          <p:nvPicPr>
            <p:cNvPr id="9" name="Graphic 8">
              <a:extLst>
                <a:ext uri="{FF2B5EF4-FFF2-40B4-BE49-F238E27FC236}">
                  <a16:creationId xmlns:a16="http://schemas.microsoft.com/office/drawing/2014/main" id="{B764DF48-E57C-FE24-5F09-9F58F91ED98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692129" y="4115228"/>
              <a:ext cx="1520241" cy="365760"/>
            </a:xfrm>
            <a:prstGeom prst="rect">
              <a:avLst/>
            </a:prstGeom>
          </p:spPr>
        </p:pic>
        <p:pic>
          <p:nvPicPr>
            <p:cNvPr id="11" name="Graphic 10">
              <a:extLst>
                <a:ext uri="{FF2B5EF4-FFF2-40B4-BE49-F238E27FC236}">
                  <a16:creationId xmlns:a16="http://schemas.microsoft.com/office/drawing/2014/main" id="{3C71EC02-9B1D-194E-A521-BD3381F13B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3635" y="4131421"/>
              <a:ext cx="1409700" cy="333375"/>
            </a:xfrm>
            <a:prstGeom prst="rect">
              <a:avLst/>
            </a:prstGeom>
          </p:spPr>
        </p:pic>
        <p:pic>
          <p:nvPicPr>
            <p:cNvPr id="13" name="Graphic 12">
              <a:extLst>
                <a:ext uri="{FF2B5EF4-FFF2-40B4-BE49-F238E27FC236}">
                  <a16:creationId xmlns:a16="http://schemas.microsoft.com/office/drawing/2014/main" id="{370883BB-A04C-6417-7B97-709BA84428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4600" y="4069508"/>
              <a:ext cx="1359568" cy="457200"/>
            </a:xfrm>
            <a:prstGeom prst="rect">
              <a:avLst/>
            </a:prstGeom>
          </p:spPr>
        </p:pic>
      </p:grpSp>
      <p:pic>
        <p:nvPicPr>
          <p:cNvPr id="15" name="Picture 14">
            <a:extLst>
              <a:ext uri="{FF2B5EF4-FFF2-40B4-BE49-F238E27FC236}">
                <a16:creationId xmlns:a16="http://schemas.microsoft.com/office/drawing/2014/main" id="{F6393182-A9C1-8A76-5E35-C048D11BCC45}"/>
              </a:ext>
            </a:extLst>
          </p:cNvPr>
          <p:cNvPicPr>
            <a:picLocks noChangeAspect="1"/>
          </p:cNvPicPr>
          <p:nvPr/>
        </p:nvPicPr>
        <p:blipFill>
          <a:blip r:embed="rId10"/>
          <a:srcRect/>
          <a:stretch/>
        </p:blipFill>
        <p:spPr>
          <a:xfrm>
            <a:off x="4714564" y="4644800"/>
            <a:ext cx="1280160" cy="380180"/>
          </a:xfrm>
          <a:prstGeom prst="rect">
            <a:avLst/>
          </a:prstGeom>
        </p:spPr>
      </p:pic>
      <p:pic>
        <p:nvPicPr>
          <p:cNvPr id="17" name="Graphic 16">
            <a:extLst>
              <a:ext uri="{FF2B5EF4-FFF2-40B4-BE49-F238E27FC236}">
                <a16:creationId xmlns:a16="http://schemas.microsoft.com/office/drawing/2014/main" id="{E8230522-AF77-4FDA-BEC1-29F8BF5413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6800" y="4652010"/>
            <a:ext cx="1651195" cy="365760"/>
          </a:xfrm>
          <a:prstGeom prst="rect">
            <a:avLst/>
          </a:prstGeom>
        </p:spPr>
      </p:pic>
      <p:pic>
        <p:nvPicPr>
          <p:cNvPr id="22" name="Picture 21">
            <a:extLst>
              <a:ext uri="{FF2B5EF4-FFF2-40B4-BE49-F238E27FC236}">
                <a16:creationId xmlns:a16="http://schemas.microsoft.com/office/drawing/2014/main" id="{CF66A38B-9AF9-7FB1-0143-D6C15137912A}"/>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003326" y="4697730"/>
            <a:ext cx="1425907" cy="274320"/>
          </a:xfrm>
          <a:prstGeom prst="rect">
            <a:avLst/>
          </a:prstGeom>
        </p:spPr>
      </p:pic>
      <p:pic>
        <p:nvPicPr>
          <p:cNvPr id="25" name="Picture 24" descr="Text&#10;&#10;Description automatically generated" hidden="1">
            <a:extLst>
              <a:ext uri="{FF2B5EF4-FFF2-40B4-BE49-F238E27FC236}">
                <a16:creationId xmlns:a16="http://schemas.microsoft.com/office/drawing/2014/main" id="{BFDACE3E-63FA-7C05-332A-66C3F77060C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215277">
            <a:off x="3591534" y="533002"/>
            <a:ext cx="5056008" cy="2874150"/>
          </a:xfrm>
          <a:prstGeom prst="rect">
            <a:avLst/>
          </a:prstGeom>
          <a:ln w="12700">
            <a:solidFill>
              <a:schemeClr val="tx1">
                <a:lumMod val="65000"/>
                <a:lumOff val="3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36992FB-E3C0-7104-5D73-AC63272C1277}"/>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280054" y="4760309"/>
            <a:ext cx="1645920" cy="149162"/>
          </a:xfrm>
          <a:prstGeom prst="rect">
            <a:avLst/>
          </a:prstGeom>
        </p:spPr>
      </p:pic>
    </p:spTree>
    <p:extLst>
      <p:ext uri="{BB962C8B-B14F-4D97-AF65-F5344CB8AC3E}">
        <p14:creationId xmlns:p14="http://schemas.microsoft.com/office/powerpoint/2010/main" val="13863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62A4-8FA6-5457-6C54-194AF4C6861A}"/>
              </a:ext>
            </a:extLst>
          </p:cNvPr>
          <p:cNvSpPr>
            <a:spLocks noGrp="1"/>
          </p:cNvSpPr>
          <p:nvPr>
            <p:ph type="title"/>
          </p:nvPr>
        </p:nvSpPr>
        <p:spPr/>
        <p:txBody>
          <a:bodyPr/>
          <a:lstStyle/>
          <a:p>
            <a:r>
              <a:rPr lang="en-US" dirty="0"/>
              <a:t>Vector Indexes: Inverted File</a:t>
            </a:r>
          </a:p>
        </p:txBody>
      </p:sp>
      <p:sp>
        <p:nvSpPr>
          <p:cNvPr id="3" name="Content Placeholder 2">
            <a:extLst>
              <a:ext uri="{FF2B5EF4-FFF2-40B4-BE49-F238E27FC236}">
                <a16:creationId xmlns:a16="http://schemas.microsoft.com/office/drawing/2014/main" id="{BE4FADFF-18E8-DB3C-D7C4-D2096D5AFA74}"/>
              </a:ext>
            </a:extLst>
          </p:cNvPr>
          <p:cNvSpPr>
            <a:spLocks noGrp="1"/>
          </p:cNvSpPr>
          <p:nvPr>
            <p:ph idx="1"/>
          </p:nvPr>
        </p:nvSpPr>
        <p:spPr/>
        <p:txBody>
          <a:bodyPr/>
          <a:lstStyle/>
          <a:p>
            <a:r>
              <a:rPr lang="en-US" dirty="0"/>
              <a:t>Partition vectors into smaller groups using a clustering algorithm. </a:t>
            </a:r>
          </a:p>
          <a:p>
            <a:r>
              <a:rPr lang="en-US" dirty="0"/>
              <a:t>To find a match, use same clustering algorithm to map into a group, then scan that group's vectors.</a:t>
            </a:r>
          </a:p>
          <a:p>
            <a:pPr lvl="1"/>
            <a:r>
              <a:rPr lang="en-US" dirty="0"/>
              <a:t>Also check nearby groups to improve accuracy.</a:t>
            </a:r>
          </a:p>
          <a:p>
            <a:r>
              <a:rPr lang="en-US" dirty="0"/>
              <a:t>Preprocess / quantize vectors to reduce dimensionality.</a:t>
            </a:r>
          </a:p>
          <a:p>
            <a:r>
              <a:rPr lang="en-US" b="1" dirty="0"/>
              <a:t>Example: </a:t>
            </a:r>
            <a:r>
              <a:rPr lang="en-US" b="1" dirty="0">
                <a:hlinkClick r:id="rId2"/>
              </a:rPr>
              <a:t>IVFFlat</a:t>
            </a: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83B8B4C8-C512-421D-E7CD-6D7169DD4563}"/>
              </a:ext>
            </a:extLst>
          </p:cNvPr>
          <p:cNvSpPr>
            <a:spLocks noGrp="1"/>
          </p:cNvSpPr>
          <p:nvPr>
            <p:ph type="sldNum" sz="quarter" idx="4"/>
          </p:nvPr>
        </p:nvSpPr>
        <p:spPr/>
        <p:txBody>
          <a:bodyPr/>
          <a:lstStyle/>
          <a:p>
            <a:fld id="{97DD1AB5-42BA-4E8A-BFEE-435884E16AAB}" type="slidenum">
              <a:rPr lang="en-US" smtClean="0"/>
              <a:t>42</a:t>
            </a:fld>
            <a:endParaRPr lang="en-US" dirty="0"/>
          </a:p>
        </p:txBody>
      </p:sp>
      <p:pic>
        <p:nvPicPr>
          <p:cNvPr id="12" name="step1">
            <a:extLst>
              <a:ext uri="{FF2B5EF4-FFF2-40B4-BE49-F238E27FC236}">
                <a16:creationId xmlns:a16="http://schemas.microsoft.com/office/drawing/2014/main" id="{3E7DFB7C-3754-88CD-4A0D-8A974938C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520" y="1295403"/>
            <a:ext cx="3657600" cy="1820837"/>
          </a:xfrm>
          <a:prstGeom prst="rect">
            <a:avLst/>
          </a:prstGeom>
        </p:spPr>
      </p:pic>
      <p:pic>
        <p:nvPicPr>
          <p:cNvPr id="10" name="step2">
            <a:extLst>
              <a:ext uri="{FF2B5EF4-FFF2-40B4-BE49-F238E27FC236}">
                <a16:creationId xmlns:a16="http://schemas.microsoft.com/office/drawing/2014/main" id="{3F1D423C-DE6B-0236-943C-A9CA260A9C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3520" y="1249767"/>
            <a:ext cx="3657600" cy="1912108"/>
          </a:xfrm>
          <a:prstGeom prst="rect">
            <a:avLst/>
          </a:prstGeom>
        </p:spPr>
      </p:pic>
      <p:pic>
        <p:nvPicPr>
          <p:cNvPr id="8" name="step3">
            <a:extLst>
              <a:ext uri="{FF2B5EF4-FFF2-40B4-BE49-F238E27FC236}">
                <a16:creationId xmlns:a16="http://schemas.microsoft.com/office/drawing/2014/main" id="{9BA2C745-8AAD-C3A4-1E72-DCCDB9DF99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3520" y="1249767"/>
            <a:ext cx="3657600" cy="1912108"/>
          </a:xfrm>
          <a:prstGeom prst="rect">
            <a:avLst/>
          </a:prstGeom>
        </p:spPr>
      </p:pic>
      <p:sp>
        <p:nvSpPr>
          <p:cNvPr id="13" name="TextBox 12">
            <a:extLst>
              <a:ext uri="{FF2B5EF4-FFF2-40B4-BE49-F238E27FC236}">
                <a16:creationId xmlns:a16="http://schemas.microsoft.com/office/drawing/2014/main" id="{512AC2E0-C603-6A58-27A0-4893E2F36E38}"/>
              </a:ext>
            </a:extLst>
          </p:cNvPr>
          <p:cNvSpPr txBox="1"/>
          <p:nvPr/>
        </p:nvSpPr>
        <p:spPr>
          <a:xfrm>
            <a:off x="0" y="4705350"/>
            <a:ext cx="1122230"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Lato" panose="020F0502020204030203" pitchFamily="34" charset="0"/>
              </a:defRPr>
            </a:lvl1pPr>
          </a:lstStyle>
          <a:p>
            <a:r>
              <a:rPr lang="en-US" dirty="0">
                <a:latin typeface="+mj-lt"/>
              </a:rPr>
              <a:t>Source: </a:t>
            </a:r>
            <a:r>
              <a:rPr lang="en-US" dirty="0">
                <a:latin typeface="+mj-lt"/>
                <a:hlinkClick r:id="rId9"/>
              </a:rPr>
              <a:t>Chi Zhang</a:t>
            </a:r>
            <a:endParaRPr lang="en-US" dirty="0">
              <a:latin typeface="+mj-lt"/>
            </a:endParaRPr>
          </a:p>
        </p:txBody>
      </p:sp>
      <p:grpSp>
        <p:nvGrpSpPr>
          <p:cNvPr id="17" name="Group 16">
            <a:extLst>
              <a:ext uri="{FF2B5EF4-FFF2-40B4-BE49-F238E27FC236}">
                <a16:creationId xmlns:a16="http://schemas.microsoft.com/office/drawing/2014/main" id="{83AF1560-6AA6-AC7C-BDCC-A4E057B00B6B}"/>
              </a:ext>
            </a:extLst>
          </p:cNvPr>
          <p:cNvGrpSpPr/>
          <p:nvPr/>
        </p:nvGrpSpPr>
        <p:grpSpPr>
          <a:xfrm>
            <a:off x="5303520" y="1249767"/>
            <a:ext cx="3657600" cy="1912108"/>
            <a:chOff x="5303520" y="1249767"/>
            <a:chExt cx="3657600" cy="1912108"/>
          </a:xfrm>
        </p:grpSpPr>
        <p:pic>
          <p:nvPicPr>
            <p:cNvPr id="6" name="step4">
              <a:extLst>
                <a:ext uri="{FF2B5EF4-FFF2-40B4-BE49-F238E27FC236}">
                  <a16:creationId xmlns:a16="http://schemas.microsoft.com/office/drawing/2014/main" id="{68741710-AF2C-402A-E54B-18A0D47010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03520" y="1249767"/>
              <a:ext cx="3657600" cy="1912108"/>
            </a:xfrm>
            <a:prstGeom prst="rect">
              <a:avLst/>
            </a:prstGeom>
          </p:spPr>
        </p:pic>
        <p:sp>
          <p:nvSpPr>
            <p:cNvPr id="14" name="Oval 13">
              <a:extLst>
                <a:ext uri="{FF2B5EF4-FFF2-40B4-BE49-F238E27FC236}">
                  <a16:creationId xmlns:a16="http://schemas.microsoft.com/office/drawing/2014/main" id="{8CFD3360-C267-E8C5-6764-B82D4600803F}"/>
                </a:ext>
              </a:extLst>
            </p:cNvPr>
            <p:cNvSpPr/>
            <p:nvPr/>
          </p:nvSpPr>
          <p:spPr>
            <a:xfrm>
              <a:off x="6643820" y="2224355"/>
              <a:ext cx="137160" cy="137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ursor Arrow">
            <a:extLst>
              <a:ext uri="{FF2B5EF4-FFF2-40B4-BE49-F238E27FC236}">
                <a16:creationId xmlns:a16="http://schemas.microsoft.com/office/drawing/2014/main" id="{A00D1D3F-1161-8844-BFD5-FB106AB1323D}"/>
              </a:ext>
            </a:extLst>
          </p:cNvPr>
          <p:cNvSpPr/>
          <p:nvPr/>
        </p:nvSpPr>
        <p:spPr>
          <a:xfrm rot="16200000">
            <a:off x="6119270" y="2151553"/>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sor Arrow">
            <a:extLst>
              <a:ext uri="{FF2B5EF4-FFF2-40B4-BE49-F238E27FC236}">
                <a16:creationId xmlns:a16="http://schemas.microsoft.com/office/drawing/2014/main" id="{3C15AB78-EE02-545F-3444-7A45065798F7}"/>
              </a:ext>
            </a:extLst>
          </p:cNvPr>
          <p:cNvSpPr/>
          <p:nvPr/>
        </p:nvSpPr>
        <p:spPr>
          <a:xfrm rot="1800000">
            <a:off x="6847919" y="1677356"/>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3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25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250"/>
                                        <p:tgtEl>
                                          <p:spTgt spid="15"/>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62A4-8FA6-5457-6C54-194AF4C6861A}"/>
              </a:ext>
            </a:extLst>
          </p:cNvPr>
          <p:cNvSpPr>
            <a:spLocks noGrp="1"/>
          </p:cNvSpPr>
          <p:nvPr>
            <p:ph type="title"/>
          </p:nvPr>
        </p:nvSpPr>
        <p:spPr/>
        <p:txBody>
          <a:bodyPr/>
          <a:lstStyle/>
          <a:p>
            <a:r>
              <a:rPr lang="en-US" dirty="0"/>
              <a:t>Vector Indexes: Navigable Small Worlds </a:t>
            </a:r>
          </a:p>
        </p:txBody>
      </p:sp>
      <p:sp>
        <p:nvSpPr>
          <p:cNvPr id="3" name="Content Placeholder 2">
            <a:extLst>
              <a:ext uri="{FF2B5EF4-FFF2-40B4-BE49-F238E27FC236}">
                <a16:creationId xmlns:a16="http://schemas.microsoft.com/office/drawing/2014/main" id="{BE4FADFF-18E8-DB3C-D7C4-D2096D5AFA74}"/>
              </a:ext>
            </a:extLst>
          </p:cNvPr>
          <p:cNvSpPr>
            <a:spLocks noGrp="1"/>
          </p:cNvSpPr>
          <p:nvPr>
            <p:ph idx="1"/>
          </p:nvPr>
        </p:nvSpPr>
        <p:spPr/>
        <p:txBody>
          <a:bodyPr/>
          <a:lstStyle/>
          <a:p>
            <a:r>
              <a:rPr lang="en-US" dirty="0"/>
              <a:t>Build a graph where each node represents a vector and it has edges to its </a:t>
            </a:r>
            <a:r>
              <a:rPr lang="en-US" b="1" i="1" dirty="0">
                <a:solidFill>
                  <a:schemeClr val="accent1"/>
                </a:solidFill>
              </a:rPr>
              <a:t>n</a:t>
            </a:r>
            <a:r>
              <a:rPr lang="en-US" dirty="0"/>
              <a:t> nearest neighbors.</a:t>
            </a:r>
          </a:p>
          <a:p>
            <a:pPr lvl="1"/>
            <a:r>
              <a:rPr lang="en-US" dirty="0"/>
              <a:t>Can use multiple levels of graphs (</a:t>
            </a:r>
            <a:r>
              <a:rPr lang="en-US" dirty="0">
                <a:hlinkClick r:id="rId2"/>
              </a:rPr>
              <a:t>HNSW</a:t>
            </a:r>
            <a:r>
              <a:rPr lang="en-US" dirty="0"/>
              <a:t>)</a:t>
            </a:r>
          </a:p>
          <a:p>
            <a:endParaRPr lang="en-US" sz="1200" dirty="0"/>
          </a:p>
          <a:p>
            <a:r>
              <a:rPr lang="en-US" dirty="0"/>
              <a:t>To find a match for a given vector, enter the graph and then greedily choose the next edge that moves closer to that vector.</a:t>
            </a:r>
            <a:endParaRPr lang="en-US" sz="1200" b="1" dirty="0"/>
          </a:p>
          <a:p>
            <a:r>
              <a:rPr lang="en-US" b="1" dirty="0"/>
              <a:t>Example: </a:t>
            </a:r>
            <a:r>
              <a:rPr lang="en-US" b="1" dirty="0">
                <a:hlinkClick r:id="rId3"/>
              </a:rPr>
              <a:t>Faiss</a:t>
            </a:r>
            <a:r>
              <a:rPr lang="en-US" b="1" dirty="0"/>
              <a:t>, </a:t>
            </a:r>
            <a:r>
              <a:rPr lang="en-US" b="1" dirty="0">
                <a:hlinkClick r:id="rId4"/>
              </a:rPr>
              <a:t>hnswlib</a:t>
            </a: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83B8B4C8-C512-421D-E7CD-6D7169DD4563}"/>
              </a:ext>
            </a:extLst>
          </p:cNvPr>
          <p:cNvSpPr>
            <a:spLocks noGrp="1"/>
          </p:cNvSpPr>
          <p:nvPr>
            <p:ph type="sldNum" sz="quarter" idx="4"/>
          </p:nvPr>
        </p:nvSpPr>
        <p:spPr/>
        <p:txBody>
          <a:bodyPr/>
          <a:lstStyle/>
          <a:p>
            <a:fld id="{97DD1AB5-42BA-4E8A-BFEE-435884E16AAB}" type="slidenum">
              <a:rPr lang="en-US" smtClean="0"/>
              <a:t>43</a:t>
            </a:fld>
            <a:endParaRPr lang="en-US" dirty="0"/>
          </a:p>
        </p:txBody>
      </p:sp>
      <p:sp>
        <p:nvSpPr>
          <p:cNvPr id="13" name="TextBox 12">
            <a:extLst>
              <a:ext uri="{FF2B5EF4-FFF2-40B4-BE49-F238E27FC236}">
                <a16:creationId xmlns:a16="http://schemas.microsoft.com/office/drawing/2014/main" id="{512AC2E0-C603-6A58-27A0-4893E2F36E38}"/>
              </a:ext>
            </a:extLst>
          </p:cNvPr>
          <p:cNvSpPr txBox="1"/>
          <p:nvPr/>
        </p:nvSpPr>
        <p:spPr>
          <a:xfrm>
            <a:off x="1712410" y="4761102"/>
            <a:ext cx="1122230"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Lato" panose="020F0502020204030203" pitchFamily="34" charset="0"/>
              </a:defRPr>
            </a:lvl1pPr>
          </a:lstStyle>
          <a:p>
            <a:r>
              <a:rPr lang="en-US" dirty="0">
                <a:latin typeface="+mj-lt"/>
              </a:rPr>
              <a:t>Source: </a:t>
            </a:r>
            <a:r>
              <a:rPr lang="en-US" dirty="0">
                <a:latin typeface="+mj-lt"/>
                <a:hlinkClick r:id="rId5"/>
              </a:rPr>
              <a:t>Chi Zhang</a:t>
            </a:r>
            <a:endParaRPr lang="en-US" dirty="0">
              <a:latin typeface="+mj-lt"/>
            </a:endParaRPr>
          </a:p>
        </p:txBody>
      </p:sp>
      <p:pic>
        <p:nvPicPr>
          <p:cNvPr id="7" name="Graphic 6">
            <a:extLst>
              <a:ext uri="{FF2B5EF4-FFF2-40B4-BE49-F238E27FC236}">
                <a16:creationId xmlns:a16="http://schemas.microsoft.com/office/drawing/2014/main" id="{353A344B-F312-9828-7F53-D8B2C7A20F0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55169" y="1249767"/>
            <a:ext cx="3460231" cy="1923245"/>
          </a:xfrm>
          <a:prstGeom prst="rect">
            <a:avLst/>
          </a:prstGeom>
        </p:spPr>
      </p:pic>
      <p:pic>
        <p:nvPicPr>
          <p:cNvPr id="11" name="Graphic 10">
            <a:extLst>
              <a:ext uri="{FF2B5EF4-FFF2-40B4-BE49-F238E27FC236}">
                <a16:creationId xmlns:a16="http://schemas.microsoft.com/office/drawing/2014/main" id="{BC054F16-E923-EE37-72C3-0C0DE0F0508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455169" y="1249767"/>
            <a:ext cx="3460231" cy="1923245"/>
          </a:xfrm>
          <a:prstGeom prst="rect">
            <a:avLst/>
          </a:prstGeom>
        </p:spPr>
      </p:pic>
    </p:spTree>
    <p:extLst>
      <p:ext uri="{BB962C8B-B14F-4D97-AF65-F5344CB8AC3E}">
        <p14:creationId xmlns:p14="http://schemas.microsoft.com/office/powerpoint/2010/main" val="30826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4EDDE-021F-4A8B-ADA1-9787CDAF60A4}"/>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54C572E9-E9B4-4107-AC95-99271BDC6AFC}"/>
              </a:ext>
            </a:extLst>
          </p:cNvPr>
          <p:cNvSpPr>
            <a:spLocks noGrp="1"/>
          </p:cNvSpPr>
          <p:nvPr>
            <p:ph idx="1"/>
          </p:nvPr>
        </p:nvSpPr>
        <p:spPr/>
        <p:txBody>
          <a:bodyPr/>
          <a:lstStyle/>
          <a:p>
            <a:r>
              <a:rPr lang="en-US" dirty="0"/>
              <a:t>We will see filters again this semester.</a:t>
            </a:r>
          </a:p>
          <a:p>
            <a:r>
              <a:rPr lang="en-US" dirty="0" err="1"/>
              <a:t>B+Trees</a:t>
            </a:r>
            <a:r>
              <a:rPr lang="en-US" dirty="0"/>
              <a:t> are still the way to go for tree indexes.</a:t>
            </a:r>
          </a:p>
          <a:p>
            <a:endParaRPr lang="en-US" sz="1200" dirty="0"/>
          </a:p>
          <a:p>
            <a:r>
              <a:rPr lang="en-US" dirty="0"/>
              <a:t>We did not discuss geo-spatial tree indexes:</a:t>
            </a:r>
          </a:p>
          <a:p>
            <a:pPr lvl="1"/>
            <a:r>
              <a:rPr lang="en-US" dirty="0"/>
              <a:t>Examples: R-Tree, Quad-Tree, KD-Tree</a:t>
            </a:r>
          </a:p>
        </p:txBody>
      </p:sp>
      <p:sp>
        <p:nvSpPr>
          <p:cNvPr id="2" name="Slide Number Placeholder 1">
            <a:extLst>
              <a:ext uri="{FF2B5EF4-FFF2-40B4-BE49-F238E27FC236}">
                <a16:creationId xmlns:a16="http://schemas.microsoft.com/office/drawing/2014/main" id="{9B97C19E-3237-4DBC-9525-B580580356C8}"/>
              </a:ext>
            </a:extLst>
          </p:cNvPr>
          <p:cNvSpPr>
            <a:spLocks noGrp="1"/>
          </p:cNvSpPr>
          <p:nvPr>
            <p:ph type="sldNum" sz="quarter" idx="4"/>
          </p:nvPr>
        </p:nvSpPr>
        <p:spPr/>
        <p:txBody>
          <a:bodyPr/>
          <a:lstStyle/>
          <a:p>
            <a:fld id="{97DD1AB5-42BA-4E8A-BFEE-435884E16AAB}" type="slidenum">
              <a:rPr lang="en-US" smtClean="0"/>
              <a:pPr/>
              <a:t>44</a:t>
            </a:fld>
            <a:endParaRPr lang="en-US"/>
          </a:p>
        </p:txBody>
      </p:sp>
    </p:spTree>
    <p:extLst>
      <p:ext uri="{BB962C8B-B14F-4D97-AF65-F5344CB8AC3E}">
        <p14:creationId xmlns:p14="http://schemas.microsoft.com/office/powerpoint/2010/main" val="2980637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515B16-D2E3-4D6F-ABDC-AA5E5F24B984}"/>
              </a:ext>
            </a:extLst>
          </p:cNvPr>
          <p:cNvSpPr>
            <a:spLocks noGrp="1"/>
          </p:cNvSpPr>
          <p:nvPr>
            <p:ph type="title"/>
          </p:nvPr>
        </p:nvSpPr>
        <p:spPr/>
        <p:txBody>
          <a:bodyPr/>
          <a:lstStyle/>
          <a:p>
            <a:r>
              <a:rPr lang="en-US" dirty="0"/>
              <a:t>Next Class</a:t>
            </a:r>
          </a:p>
        </p:txBody>
      </p:sp>
      <p:sp>
        <p:nvSpPr>
          <p:cNvPr id="4" name="Content Placeholder 3">
            <a:extLst>
              <a:ext uri="{FF2B5EF4-FFF2-40B4-BE49-F238E27FC236}">
                <a16:creationId xmlns:a16="http://schemas.microsoft.com/office/drawing/2014/main" id="{C092332B-C28E-4CEC-8083-D21E029776A8}"/>
              </a:ext>
            </a:extLst>
          </p:cNvPr>
          <p:cNvSpPr>
            <a:spLocks noGrp="1"/>
          </p:cNvSpPr>
          <p:nvPr>
            <p:ph idx="1"/>
          </p:nvPr>
        </p:nvSpPr>
        <p:spPr/>
        <p:txBody>
          <a:bodyPr/>
          <a:lstStyle/>
          <a:p>
            <a:r>
              <a:rPr lang="en-US" dirty="0"/>
              <a:t>How to make indexes thread-safe!</a:t>
            </a:r>
          </a:p>
        </p:txBody>
      </p:sp>
      <p:sp>
        <p:nvSpPr>
          <p:cNvPr id="2" name="Slide Number Placeholder 1">
            <a:extLst>
              <a:ext uri="{FF2B5EF4-FFF2-40B4-BE49-F238E27FC236}">
                <a16:creationId xmlns:a16="http://schemas.microsoft.com/office/drawing/2014/main" id="{1AD79814-EE32-4A52-8A4D-99264E7D3217}"/>
              </a:ext>
            </a:extLst>
          </p:cNvPr>
          <p:cNvSpPr>
            <a:spLocks noGrp="1"/>
          </p:cNvSpPr>
          <p:nvPr>
            <p:ph type="sldNum" sz="quarter" idx="4"/>
          </p:nvPr>
        </p:nvSpPr>
        <p:spPr/>
        <p:txBody>
          <a:bodyPr/>
          <a:lstStyle/>
          <a:p>
            <a:fld id="{97DD1AB5-42BA-4E8A-BFEE-435884E16AAB}" type="slidenum">
              <a:rPr lang="en-US" smtClean="0"/>
              <a:pPr/>
              <a:t>45</a:t>
            </a:fld>
            <a:endParaRPr lang="en-US"/>
          </a:p>
        </p:txBody>
      </p:sp>
    </p:spTree>
    <p:extLst>
      <p:ext uri="{BB962C8B-B14F-4D97-AF65-F5344CB8AC3E}">
        <p14:creationId xmlns:p14="http://schemas.microsoft.com/office/powerpoint/2010/main" val="7016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3FDB-7B64-4D98-90C6-71FB36A6DD57}"/>
              </a:ext>
            </a:extLst>
          </p:cNvPr>
          <p:cNvSpPr>
            <a:spLocks noGrp="1"/>
          </p:cNvSpPr>
          <p:nvPr>
            <p:ph type="title"/>
          </p:nvPr>
        </p:nvSpPr>
        <p:spPr/>
        <p:txBody>
          <a:bodyPr/>
          <a:lstStyle/>
          <a:p>
            <a:r>
              <a:rPr lang="en-US" dirty="0"/>
              <a:t>Leaderboard Results</a:t>
            </a:r>
          </a:p>
        </p:txBody>
      </p:sp>
      <p:sp>
        <p:nvSpPr>
          <p:cNvPr id="5" name="Content Placeholder 4">
            <a:extLst>
              <a:ext uri="{FF2B5EF4-FFF2-40B4-BE49-F238E27FC236}">
                <a16:creationId xmlns:a16="http://schemas.microsoft.com/office/drawing/2014/main" id="{9605D897-91A4-4F97-8E5B-FFB9A1A7DDA8}"/>
              </a:ext>
            </a:extLst>
          </p:cNvPr>
          <p:cNvSpPr>
            <a:spLocks noGrp="1"/>
          </p:cNvSpPr>
          <p:nvPr>
            <p:ph idx="1"/>
          </p:nvPr>
        </p:nvSpPr>
        <p:spPr/>
        <p:txBody>
          <a:bodyPr/>
          <a:lstStyle/>
          <a:p>
            <a:endParaRPr lang="en-US" sz="200" dirty="0"/>
          </a:p>
          <a:p>
            <a:r>
              <a:rPr lang="en-US" dirty="0"/>
              <a:t>The top 20 fastest valid implementations in the class will receive extra credit for this assignment.</a:t>
            </a:r>
          </a:p>
          <a:p>
            <a:pPr lvl="1"/>
            <a:r>
              <a:rPr lang="en-US" b="1" dirty="0"/>
              <a:t>#1:</a:t>
            </a:r>
            <a:r>
              <a:rPr lang="en-US" dirty="0"/>
              <a:t> 50% bonus points</a:t>
            </a:r>
          </a:p>
          <a:p>
            <a:pPr lvl="1"/>
            <a:r>
              <a:rPr lang="en-US" b="1" dirty="0"/>
              <a:t>#2–10:</a:t>
            </a:r>
            <a:r>
              <a:rPr lang="en-US" dirty="0"/>
              <a:t> 25% bonus points</a:t>
            </a:r>
          </a:p>
          <a:p>
            <a:pPr lvl="1"/>
            <a:r>
              <a:rPr lang="en-US" b="1" dirty="0"/>
              <a:t>#11–20:</a:t>
            </a:r>
            <a:r>
              <a:rPr lang="en-US" dirty="0"/>
              <a:t> 10% bonus points</a:t>
            </a:r>
          </a:p>
          <a:p>
            <a:endParaRPr lang="en-US" sz="200" dirty="0"/>
          </a:p>
          <a:p>
            <a:r>
              <a:rPr lang="en-US" dirty="0"/>
              <a:t>Bonuses applied manually at the end.  Best leaderboard performer gets swag/prize TBD</a:t>
            </a:r>
          </a:p>
        </p:txBody>
      </p:sp>
      <p:sp>
        <p:nvSpPr>
          <p:cNvPr id="3" name="Slide Number Placeholder 3" descr=" 5">
            <a:extLst>
              <a:ext uri="{FF2B5EF4-FFF2-40B4-BE49-F238E27FC236}">
                <a16:creationId xmlns:a16="http://schemas.microsoft.com/office/drawing/2014/main" id="{82068A5F-829E-AA70-FF75-E2109CB11020}"/>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245480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RADIX TREE: MODIFICATIONS</a:t>
            </a:r>
          </a:p>
        </p:txBody>
      </p:sp>
      <p:sp>
        <p:nvSpPr>
          <p:cNvPr id="3" name="Slide Number Placeholder 2"/>
          <p:cNvSpPr>
            <a:spLocks noGrp="1"/>
          </p:cNvSpPr>
          <p:nvPr>
            <p:ph type="sldNum" sz="quarter" idx="4"/>
          </p:nvPr>
        </p:nvSpPr>
        <p:spPr/>
        <p:txBody>
          <a:bodyPr/>
          <a:lstStyle/>
          <a:p>
            <a:fld id="{97DD1AB5-42BA-4E8A-BFEE-435884E16AAB}" type="slidenum">
              <a:rPr lang="en-US" smtClean="0"/>
              <a:pPr/>
              <a:t>47</a:t>
            </a:fld>
            <a:endParaRPr lang="en-US" dirty="0"/>
          </a:p>
        </p:txBody>
      </p:sp>
      <p:sp>
        <p:nvSpPr>
          <p:cNvPr id="5" name="Text Box 4"/>
          <p:cNvSpPr txBox="1">
            <a:spLocks noChangeArrowheads="1"/>
          </p:cNvSpPr>
          <p:nvPr/>
        </p:nvSpPr>
        <p:spPr bwMode="auto">
          <a:xfrm>
            <a:off x="457200" y="1489710"/>
            <a:ext cx="4191000" cy="237744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cxnSp>
        <p:nvCxnSpPr>
          <p:cNvPr id="8" name="AutoShape 14"/>
          <p:cNvCxnSpPr>
            <a:cxnSpLocks noChangeShapeType="1"/>
            <a:stCxn id="9" idx="2"/>
            <a:endCxn id="12" idx="0"/>
          </p:cNvCxnSpPr>
          <p:nvPr/>
        </p:nvCxnSpPr>
        <p:spPr bwMode="auto">
          <a:xfrm flipH="1">
            <a:off x="1385740" y="2508602"/>
            <a:ext cx="1" cy="32680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1" name="AutoShape 14"/>
          <p:cNvCxnSpPr>
            <a:cxnSpLocks noChangeShapeType="1"/>
            <a:stCxn id="22" idx="2"/>
            <a:endCxn id="21" idx="0"/>
          </p:cNvCxnSpPr>
          <p:nvPr/>
        </p:nvCxnSpPr>
        <p:spPr bwMode="auto">
          <a:xfrm>
            <a:off x="2126450" y="1933194"/>
            <a:ext cx="0" cy="313944"/>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12" name="Rectangle 11"/>
          <p:cNvSpPr/>
          <p:nvPr/>
        </p:nvSpPr>
        <p:spPr bwMode="auto">
          <a:xfrm>
            <a:off x="1202860" y="2835402"/>
            <a:ext cx="36576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800" b="1" dirty="0">
                <a:solidFill>
                  <a:schemeClr val="accent1"/>
                </a:solidFill>
                <a:latin typeface="Inconsolata" panose="00000509000000000000" pitchFamily="49" charset="0"/>
                <a:ea typeface="Open Sans" pitchFamily="34" charset="0"/>
              </a:rPr>
              <a:t>¤</a:t>
            </a:r>
          </a:p>
        </p:txBody>
      </p:sp>
      <p:sp>
        <p:nvSpPr>
          <p:cNvPr id="13" name="Rectangle 12"/>
          <p:cNvSpPr/>
          <p:nvPr/>
        </p:nvSpPr>
        <p:spPr bwMode="auto">
          <a:xfrm>
            <a:off x="2089232" y="2835402"/>
            <a:ext cx="237744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chemeClr val="tx1">
                  <a:lumMod val="65000"/>
                  <a:lumOff val="35000"/>
                </a:schemeClr>
              </a:solidFill>
              <a:latin typeface="Consolas" pitchFamily="49" charset="0"/>
              <a:ea typeface="Open Sans" pitchFamily="34" charset="0"/>
            </a:endParaRPr>
          </a:p>
        </p:txBody>
      </p:sp>
      <p:cxnSp>
        <p:nvCxnSpPr>
          <p:cNvPr id="23" name="AutoShape 14"/>
          <p:cNvCxnSpPr>
            <a:cxnSpLocks noChangeShapeType="1"/>
            <a:stCxn id="24" idx="2"/>
            <a:endCxn id="13" idx="0"/>
          </p:cNvCxnSpPr>
          <p:nvPr/>
        </p:nvCxnSpPr>
        <p:spPr bwMode="auto">
          <a:xfrm>
            <a:off x="2874035" y="2508602"/>
            <a:ext cx="403917" cy="32680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21" name="Rectangle 20"/>
          <p:cNvSpPr/>
          <p:nvPr/>
        </p:nvSpPr>
        <p:spPr bwMode="auto">
          <a:xfrm>
            <a:off x="937730" y="2247138"/>
            <a:ext cx="237744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chemeClr val="tx1">
                  <a:lumMod val="65000"/>
                  <a:lumOff val="35000"/>
                </a:schemeClr>
              </a:solidFill>
              <a:latin typeface="Inconsolata" panose="00000509000000000000" pitchFamily="49" charset="0"/>
              <a:ea typeface="Open Sans" pitchFamily="34" charset="0"/>
            </a:endParaRPr>
          </a:p>
        </p:txBody>
      </p:sp>
      <p:sp>
        <p:nvSpPr>
          <p:cNvPr id="22" name="Rectangle 21"/>
          <p:cNvSpPr/>
          <p:nvPr/>
        </p:nvSpPr>
        <p:spPr bwMode="auto">
          <a:xfrm>
            <a:off x="1771872" y="1658874"/>
            <a:ext cx="709156"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600" dirty="0">
              <a:solidFill>
                <a:schemeClr val="tx1">
                  <a:lumMod val="65000"/>
                  <a:lumOff val="35000"/>
                </a:schemeClr>
              </a:solidFill>
              <a:latin typeface="Consolas" pitchFamily="49" charset="0"/>
              <a:ea typeface="Open Sans" pitchFamily="34" charset="0"/>
            </a:endParaRPr>
          </a:p>
        </p:txBody>
      </p:sp>
      <p:sp>
        <p:nvSpPr>
          <p:cNvPr id="9" name="TextBox 8"/>
          <p:cNvSpPr txBox="1">
            <a:spLocks noChangeArrowheads="1"/>
          </p:cNvSpPr>
          <p:nvPr/>
        </p:nvSpPr>
        <p:spPr bwMode="auto">
          <a:xfrm>
            <a:off x="990600" y="2234282"/>
            <a:ext cx="790281"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ELLO</a:t>
            </a:r>
          </a:p>
        </p:txBody>
      </p:sp>
      <p:grpSp>
        <p:nvGrpSpPr>
          <p:cNvPr id="4" name="Group 3">
            <a:extLst>
              <a:ext uri="{FF2B5EF4-FFF2-40B4-BE49-F238E27FC236}">
                <a16:creationId xmlns:a16="http://schemas.microsoft.com/office/drawing/2014/main" id="{08485EEF-99B4-4DA4-8F1E-D60DBB2BDF6B}"/>
              </a:ext>
            </a:extLst>
          </p:cNvPr>
          <p:cNvGrpSpPr/>
          <p:nvPr/>
        </p:nvGrpSpPr>
        <p:grpSpPr>
          <a:xfrm>
            <a:off x="3122863" y="2811303"/>
            <a:ext cx="365760" cy="886683"/>
            <a:chOff x="3122863" y="2811303"/>
            <a:chExt cx="365760" cy="886683"/>
          </a:xfrm>
        </p:grpSpPr>
        <p:sp>
          <p:nvSpPr>
            <p:cNvPr id="15" name="Rectangle 14"/>
            <p:cNvSpPr/>
            <p:nvPr/>
          </p:nvSpPr>
          <p:spPr bwMode="auto">
            <a:xfrm>
              <a:off x="3122863" y="3423666"/>
              <a:ext cx="36576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16" name="AutoShape 14"/>
            <p:cNvCxnSpPr>
              <a:cxnSpLocks noChangeShapeType="1"/>
              <a:stCxn id="17" idx="2"/>
              <a:endCxn id="15" idx="0"/>
            </p:cNvCxnSpPr>
            <p:nvPr/>
          </p:nvCxnSpPr>
          <p:spPr bwMode="auto">
            <a:xfrm flipH="1">
              <a:off x="3305743" y="3119080"/>
              <a:ext cx="3832" cy="304586"/>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3245455" y="2811303"/>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T</a:t>
              </a:r>
            </a:p>
          </p:txBody>
        </p:sp>
      </p:grpSp>
      <p:grpSp>
        <p:nvGrpSpPr>
          <p:cNvPr id="6" name="Group 5">
            <a:extLst>
              <a:ext uri="{FF2B5EF4-FFF2-40B4-BE49-F238E27FC236}">
                <a16:creationId xmlns:a16="http://schemas.microsoft.com/office/drawing/2014/main" id="{BFE2E013-C120-496B-86F5-877510810B2B}"/>
              </a:ext>
            </a:extLst>
          </p:cNvPr>
          <p:cNvGrpSpPr/>
          <p:nvPr/>
        </p:nvGrpSpPr>
        <p:grpSpPr>
          <a:xfrm>
            <a:off x="2246990" y="2811303"/>
            <a:ext cx="365760" cy="886683"/>
            <a:chOff x="2246990" y="2811303"/>
            <a:chExt cx="365760" cy="886683"/>
          </a:xfrm>
        </p:grpSpPr>
        <p:sp>
          <p:nvSpPr>
            <p:cNvPr id="18" name="Rectangle 17"/>
            <p:cNvSpPr/>
            <p:nvPr/>
          </p:nvSpPr>
          <p:spPr bwMode="auto">
            <a:xfrm>
              <a:off x="2246990" y="3423666"/>
              <a:ext cx="36576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19" name="AutoShape 14"/>
            <p:cNvCxnSpPr>
              <a:cxnSpLocks noChangeShapeType="1"/>
              <a:stCxn id="20" idx="2"/>
              <a:endCxn id="18" idx="0"/>
            </p:cNvCxnSpPr>
            <p:nvPr/>
          </p:nvCxnSpPr>
          <p:spPr bwMode="auto">
            <a:xfrm>
              <a:off x="2429869" y="3119080"/>
              <a:ext cx="1" cy="304586"/>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2301629" y="2811303"/>
              <a:ext cx="256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VE</a:t>
              </a:r>
            </a:p>
          </p:txBody>
        </p:sp>
      </p:grpSp>
      <p:sp>
        <p:nvSpPr>
          <p:cNvPr id="10" name="TextBox 9"/>
          <p:cNvSpPr txBox="1">
            <a:spLocks noChangeArrowheads="1"/>
          </p:cNvSpPr>
          <p:nvPr/>
        </p:nvSpPr>
        <p:spPr bwMode="auto">
          <a:xfrm>
            <a:off x="2062330" y="1632911"/>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H</a:t>
            </a:r>
          </a:p>
        </p:txBody>
      </p:sp>
      <p:sp>
        <p:nvSpPr>
          <p:cNvPr id="24" name="TextBox 23"/>
          <p:cNvSpPr txBox="1">
            <a:spLocks noChangeArrowheads="1"/>
          </p:cNvSpPr>
          <p:nvPr/>
        </p:nvSpPr>
        <p:spPr bwMode="auto">
          <a:xfrm>
            <a:off x="2759420" y="2234282"/>
            <a:ext cx="22922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u="none" dirty="0">
                <a:solidFill>
                  <a:schemeClr val="tx1">
                    <a:lumMod val="65000"/>
                    <a:lumOff val="35000"/>
                  </a:schemeClr>
                </a:solidFill>
                <a:latin typeface="Consolas" pitchFamily="49" charset="0"/>
                <a:cs typeface="Consolas" pitchFamily="49" charset="0"/>
              </a:rPr>
              <a:t>A</a:t>
            </a:r>
          </a:p>
        </p:txBody>
      </p:sp>
      <p:grpSp>
        <p:nvGrpSpPr>
          <p:cNvPr id="85" name="Group 84"/>
          <p:cNvGrpSpPr/>
          <p:nvPr/>
        </p:nvGrpSpPr>
        <p:grpSpPr>
          <a:xfrm>
            <a:off x="3960636" y="2811303"/>
            <a:ext cx="365760" cy="886683"/>
            <a:chOff x="3655836" y="2745933"/>
            <a:chExt cx="365760" cy="886683"/>
          </a:xfrm>
        </p:grpSpPr>
        <p:sp>
          <p:nvSpPr>
            <p:cNvPr id="81" name="Rectangle 80"/>
            <p:cNvSpPr/>
            <p:nvPr/>
          </p:nvSpPr>
          <p:spPr bwMode="auto">
            <a:xfrm>
              <a:off x="3655836" y="3358296"/>
              <a:ext cx="36576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82" name="AutoShape 14"/>
            <p:cNvCxnSpPr>
              <a:cxnSpLocks noChangeShapeType="1"/>
              <a:endCxn id="81" idx="0"/>
            </p:cNvCxnSpPr>
            <p:nvPr/>
          </p:nvCxnSpPr>
          <p:spPr bwMode="auto">
            <a:xfrm>
              <a:off x="3838716" y="3044352"/>
              <a:ext cx="0" cy="313944"/>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83" name="TextBox 82"/>
            <p:cNvSpPr txBox="1">
              <a:spLocks noChangeArrowheads="1"/>
            </p:cNvSpPr>
            <p:nvPr/>
          </p:nvSpPr>
          <p:spPr bwMode="auto">
            <a:xfrm>
              <a:off x="3711357" y="2745933"/>
              <a:ext cx="256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IR</a:t>
              </a:r>
            </a:p>
          </p:txBody>
        </p:sp>
      </p:grpSp>
      <p:sp>
        <p:nvSpPr>
          <p:cNvPr id="86" name="Content Placeholder 28"/>
          <p:cNvSpPr txBox="1">
            <a:spLocks/>
          </p:cNvSpPr>
          <p:nvPr/>
        </p:nvSpPr>
        <p:spPr>
          <a:xfrm>
            <a:off x="5638800" y="1410624"/>
            <a:ext cx="2286000" cy="430887"/>
          </a:xfrm>
          <a:prstGeom prst="rect">
            <a:avLst/>
          </a:prstGeom>
          <a:noFill/>
        </p:spPr>
        <p:txBody>
          <a:bodyPr wrap="none" lIns="0" tIns="0" rIns="0" bIns="0">
            <a:noAutofit/>
          </a:bodyPr>
          <a:lstStyle>
            <a:defPPr>
              <a:defRPr lang="en-US"/>
            </a:defPPr>
            <a:lvl1pPr>
              <a:defRPr sz="2800" b="1">
                <a:solidFill>
                  <a:srgbClr val="646464"/>
                </a:solidFill>
                <a:latin typeface="Inconsolata" panose="00000509000000000000" pitchFamily="49" charset="0"/>
                <a:ea typeface="DejaVu Sans Mono" pitchFamily="49" charset="0"/>
                <a:cs typeface="DejaVu Sans Mono" pitchFamily="49" charset="0"/>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latin typeface="Crimson Text" panose="02000503000000000000" pitchFamily="2" charset="0"/>
              </a:rPr>
              <a:t>Insert HAIR</a:t>
            </a:r>
          </a:p>
        </p:txBody>
      </p:sp>
      <p:sp>
        <p:nvSpPr>
          <p:cNvPr id="87" name="Content Placeholder 28"/>
          <p:cNvSpPr txBox="1">
            <a:spLocks/>
          </p:cNvSpPr>
          <p:nvPr/>
        </p:nvSpPr>
        <p:spPr>
          <a:xfrm>
            <a:off x="5638800" y="1863730"/>
            <a:ext cx="2286000" cy="457200"/>
          </a:xfrm>
          <a:prstGeom prst="rect">
            <a:avLst/>
          </a:prstGeom>
        </p:spPr>
        <p:txBody>
          <a:bodyPr wrap="none" lIns="0" tIns="0" rIns="0" bIns="0">
            <a:no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i="1" dirty="0">
                <a:solidFill>
                  <a:srgbClr val="646464"/>
                </a:solidFill>
                <a:latin typeface="Crimson Text" panose="02000503000000000000" pitchFamily="2" charset="0"/>
                <a:ea typeface="DejaVu Sans Mono" pitchFamily="49" charset="0"/>
                <a:cs typeface="DejaVu Sans Mono" pitchFamily="49" charset="0"/>
              </a:rPr>
              <a:t>Delete</a:t>
            </a:r>
            <a:r>
              <a:rPr lang="en-US" i="1" dirty="0">
                <a:latin typeface="Crimson Text" pitchFamily="2" charset="0"/>
              </a:rPr>
              <a:t> </a:t>
            </a:r>
            <a:r>
              <a:rPr lang="en-US" sz="2800" b="1" i="1" dirty="0">
                <a:solidFill>
                  <a:srgbClr val="646464"/>
                </a:solidFill>
                <a:latin typeface="Crimson Text" panose="02000503000000000000" pitchFamily="2" charset="0"/>
                <a:ea typeface="DejaVu Sans Mono" pitchFamily="49" charset="0"/>
                <a:cs typeface="DejaVu Sans Mono" pitchFamily="49" charset="0"/>
              </a:rPr>
              <a:t>HAT</a:t>
            </a:r>
          </a:p>
        </p:txBody>
      </p:sp>
      <p:sp>
        <p:nvSpPr>
          <p:cNvPr id="88" name="Highlight Box"/>
          <p:cNvSpPr/>
          <p:nvPr/>
        </p:nvSpPr>
        <p:spPr>
          <a:xfrm>
            <a:off x="2143346" y="2778850"/>
            <a:ext cx="550555" cy="977814"/>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ighlight Box"/>
          <p:cNvSpPr/>
          <p:nvPr/>
        </p:nvSpPr>
        <p:spPr>
          <a:xfrm>
            <a:off x="3015550" y="2778850"/>
            <a:ext cx="550555" cy="977814"/>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578281" y="2259807"/>
            <a:ext cx="591509" cy="857535"/>
            <a:chOff x="2578281" y="2259807"/>
            <a:chExt cx="591509" cy="857535"/>
          </a:xfrm>
        </p:grpSpPr>
        <p:sp>
          <p:nvSpPr>
            <p:cNvPr id="92" name="TextBox 91"/>
            <p:cNvSpPr txBox="1">
              <a:spLocks noChangeArrowheads="1"/>
            </p:cNvSpPr>
            <p:nvPr/>
          </p:nvSpPr>
          <p:spPr bwMode="auto">
            <a:xfrm>
              <a:off x="2578281" y="2259807"/>
              <a:ext cx="591509" cy="23927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algn="ctr" eaLnBrk="1" hangingPunct="1"/>
              <a:r>
                <a:rPr lang="en-US" sz="2000" b="1" u="none" dirty="0">
                  <a:solidFill>
                    <a:schemeClr val="tx1">
                      <a:lumMod val="65000"/>
                      <a:lumOff val="35000"/>
                    </a:schemeClr>
                  </a:solidFill>
                  <a:latin typeface="Inconsolata" panose="00000509000000000000" pitchFamily="49" charset="0"/>
                  <a:cs typeface="Consolas" pitchFamily="49" charset="0"/>
                </a:rPr>
                <a:t>AIR</a:t>
              </a:r>
            </a:p>
          </p:txBody>
        </p:sp>
        <p:sp>
          <p:nvSpPr>
            <p:cNvPr id="93" name="Rectangle 92"/>
            <p:cNvSpPr/>
            <p:nvPr/>
          </p:nvSpPr>
          <p:spPr bwMode="auto">
            <a:xfrm>
              <a:off x="2691155" y="2843022"/>
              <a:ext cx="365760" cy="2743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94" name="AutoShape 14"/>
            <p:cNvCxnSpPr>
              <a:cxnSpLocks noChangeShapeType="1"/>
              <a:endCxn id="93" idx="0"/>
            </p:cNvCxnSpPr>
            <p:nvPr/>
          </p:nvCxnSpPr>
          <p:spPr bwMode="auto">
            <a:xfrm>
              <a:off x="2874035" y="2529078"/>
              <a:ext cx="0" cy="313944"/>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grpSp>
      <p:sp>
        <p:nvSpPr>
          <p:cNvPr id="96" name="Highlight Box"/>
          <p:cNvSpPr/>
          <p:nvPr/>
        </p:nvSpPr>
        <p:spPr>
          <a:xfrm>
            <a:off x="2084234" y="2817622"/>
            <a:ext cx="2382438" cy="319278"/>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8">
            <a:extLst>
              <a:ext uri="{FF2B5EF4-FFF2-40B4-BE49-F238E27FC236}">
                <a16:creationId xmlns:a16="http://schemas.microsoft.com/office/drawing/2014/main" id="{6C27FC71-E243-4E47-A50C-22080FAF915A}"/>
              </a:ext>
            </a:extLst>
          </p:cNvPr>
          <p:cNvSpPr txBox="1">
            <a:spLocks/>
          </p:cNvSpPr>
          <p:nvPr/>
        </p:nvSpPr>
        <p:spPr>
          <a:xfrm>
            <a:off x="5638800" y="2343150"/>
            <a:ext cx="2286000" cy="457200"/>
          </a:xfrm>
          <a:prstGeom prst="rect">
            <a:avLst/>
          </a:prstGeom>
        </p:spPr>
        <p:txBody>
          <a:bodyPr wrap="none" lIns="0" tIns="0" rIns="0" bIns="0">
            <a:no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i="1" dirty="0">
                <a:solidFill>
                  <a:srgbClr val="646464"/>
                </a:solidFill>
                <a:latin typeface="Crimson Text" panose="02000503000000000000" pitchFamily="2" charset="0"/>
                <a:ea typeface="DejaVu Sans Mono" pitchFamily="49" charset="0"/>
                <a:cs typeface="DejaVu Sans Mono" pitchFamily="49" charset="0"/>
              </a:rPr>
              <a:t>Delete</a:t>
            </a:r>
            <a:r>
              <a:rPr lang="en-US" i="1" dirty="0">
                <a:latin typeface="Crimson Text" pitchFamily="2" charset="0"/>
              </a:rPr>
              <a:t> </a:t>
            </a:r>
            <a:r>
              <a:rPr lang="en-US" sz="2800" b="1" i="1" dirty="0">
                <a:solidFill>
                  <a:srgbClr val="646464"/>
                </a:solidFill>
                <a:latin typeface="Crimson Text" panose="02000503000000000000" pitchFamily="2" charset="0"/>
                <a:ea typeface="DejaVu Sans Mono" pitchFamily="49" charset="0"/>
                <a:cs typeface="DejaVu Sans Mono" pitchFamily="49" charset="0"/>
              </a:rPr>
              <a:t>HAVE</a:t>
            </a:r>
          </a:p>
        </p:txBody>
      </p:sp>
      <p:sp>
        <p:nvSpPr>
          <p:cNvPr id="37" name="Cursor Arrow">
            <a:extLst>
              <a:ext uri="{FF2B5EF4-FFF2-40B4-BE49-F238E27FC236}">
                <a16:creationId xmlns:a16="http://schemas.microsoft.com/office/drawing/2014/main" id="{BC905F05-94EA-46F4-9962-B7BC79B68C67}"/>
              </a:ext>
            </a:extLst>
          </p:cNvPr>
          <p:cNvSpPr/>
          <p:nvPr/>
        </p:nvSpPr>
        <p:spPr>
          <a:xfrm>
            <a:off x="3905130" y="2383328"/>
            <a:ext cx="45720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250"/>
                                        <p:tgtEl>
                                          <p:spTgt spid="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25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37"/>
                                        </p:tgtEl>
                                      </p:cBhvr>
                                    </p:animEffect>
                                    <p:set>
                                      <p:cBhvr>
                                        <p:cTn id="21" dur="1" fill="hold">
                                          <p:stCondLst>
                                            <p:cond delay="249"/>
                                          </p:stCondLst>
                                        </p:cTn>
                                        <p:tgtEl>
                                          <p:spTgt spid="37"/>
                                        </p:tgtEl>
                                        <p:attrNameLst>
                                          <p:attrName>style.visibility</p:attrName>
                                        </p:attrNameLst>
                                      </p:cBhvr>
                                      <p:to>
                                        <p:strVal val="hidden"/>
                                      </p:to>
                                    </p:set>
                                  </p:childTnLst>
                                </p:cTn>
                              </p:par>
                            </p:childTnLst>
                          </p:cTn>
                        </p:par>
                        <p:par>
                          <p:cTn id="22" fill="hold">
                            <p:stCondLst>
                              <p:cond delay="250"/>
                            </p:stCondLst>
                            <p:childTnLst>
                              <p:par>
                                <p:cTn id="23" presetID="10" presetClass="entr" presetSubtype="0" fill="hold" grpId="0" nodeType="after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Effect transition="in" filter="fade">
                                      <p:cBhvr>
                                        <p:cTn id="25" dur="250"/>
                                        <p:tgtEl>
                                          <p:spTgt spid="8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25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50"/>
                                        <p:tgtEl>
                                          <p:spTgt spid="4"/>
                                        </p:tgtEl>
                                      </p:cBhvr>
                                    </p:animEffect>
                                    <p:set>
                                      <p:cBhvr>
                                        <p:cTn id="35" dur="1" fill="hold">
                                          <p:stCondLst>
                                            <p:cond delay="24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89"/>
                                        </p:tgtEl>
                                      </p:cBhvr>
                                    </p:animEffect>
                                    <p:set>
                                      <p:cBhvr>
                                        <p:cTn id="40" dur="1" fill="hold">
                                          <p:stCondLst>
                                            <p:cond delay="249"/>
                                          </p:stCondLst>
                                        </p:cTn>
                                        <p:tgtEl>
                                          <p:spTgt spid="89"/>
                                        </p:tgtEl>
                                        <p:attrNameLst>
                                          <p:attrName>style.visibility</p:attrName>
                                        </p:attrNameLst>
                                      </p:cBhvr>
                                      <p:to>
                                        <p:strVal val="hidden"/>
                                      </p:to>
                                    </p:set>
                                  </p:childTnLst>
                                </p:cTn>
                              </p:par>
                            </p:childTnLst>
                          </p:cTn>
                        </p:par>
                        <p:par>
                          <p:cTn id="41" fill="hold">
                            <p:stCondLst>
                              <p:cond delay="250"/>
                            </p:stCondLst>
                            <p:childTnLst>
                              <p:par>
                                <p:cTn id="42" presetID="10" presetClass="entr" presetSubtype="0" fill="hold" grpId="0" nodeType="after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fade">
                                      <p:cBhvr>
                                        <p:cTn id="44" dur="250"/>
                                        <p:tgtEl>
                                          <p:spTgt spid="36">
                                            <p:txEl>
                                              <p:pRg st="0" end="0"/>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25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50"/>
                                        <p:tgtEl>
                                          <p:spTgt spid="6"/>
                                        </p:tgtEl>
                                      </p:cBhvr>
                                    </p:animEffect>
                                    <p:set>
                                      <p:cBhvr>
                                        <p:cTn id="53" dur="1" fill="hold">
                                          <p:stCondLst>
                                            <p:cond delay="249"/>
                                          </p:stCondLst>
                                        </p:cTn>
                                        <p:tgtEl>
                                          <p:spTgt spid="6"/>
                                        </p:tgtEl>
                                        <p:attrNameLst>
                                          <p:attrName>style.visibility</p:attrName>
                                        </p:attrNameLst>
                                      </p:cBhvr>
                                      <p:to>
                                        <p:strVal val="hidden"/>
                                      </p:to>
                                    </p:set>
                                  </p:childTnLst>
                                </p:cTn>
                              </p:par>
                            </p:childTnLst>
                          </p:cTn>
                        </p:par>
                        <p:par>
                          <p:cTn id="54" fill="hold">
                            <p:stCondLst>
                              <p:cond delay="250"/>
                            </p:stCondLst>
                            <p:childTnLst>
                              <p:par>
                                <p:cTn id="55" presetID="10" presetClass="exit" presetSubtype="0" fill="hold" grpId="1" nodeType="afterEffect">
                                  <p:stCondLst>
                                    <p:cond delay="0"/>
                                  </p:stCondLst>
                                  <p:childTnLst>
                                    <p:animEffect transition="out" filter="fade">
                                      <p:cBhvr>
                                        <p:cTn id="56" dur="250"/>
                                        <p:tgtEl>
                                          <p:spTgt spid="88"/>
                                        </p:tgtEl>
                                      </p:cBhvr>
                                    </p:animEffect>
                                    <p:set>
                                      <p:cBhvr>
                                        <p:cTn id="57" dur="1" fill="hold">
                                          <p:stCondLst>
                                            <p:cond delay="249"/>
                                          </p:stCondLst>
                                        </p:cTn>
                                        <p:tgtEl>
                                          <p:spTgt spid="8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250"/>
                                        <p:tgtEl>
                                          <p:spTgt spid="9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50"/>
                                        <p:tgtEl>
                                          <p:spTgt spid="85"/>
                                        </p:tgtEl>
                                      </p:cBhvr>
                                    </p:animEffect>
                                    <p:set>
                                      <p:cBhvr>
                                        <p:cTn id="67" dur="1" fill="hold">
                                          <p:stCondLst>
                                            <p:cond delay="249"/>
                                          </p:stCondLst>
                                        </p:cTn>
                                        <p:tgtEl>
                                          <p:spTgt spid="8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250"/>
                                        <p:tgtEl>
                                          <p:spTgt spid="13"/>
                                        </p:tgtEl>
                                      </p:cBhvr>
                                    </p:animEffect>
                                    <p:set>
                                      <p:cBhvr>
                                        <p:cTn id="70" dur="1" fill="hold">
                                          <p:stCondLst>
                                            <p:cond delay="249"/>
                                          </p:stCondLst>
                                        </p:cTn>
                                        <p:tgtEl>
                                          <p:spTgt spid="13"/>
                                        </p:tgtEl>
                                        <p:attrNameLst>
                                          <p:attrName>style.visibility</p:attrName>
                                        </p:attrNameLst>
                                      </p:cBhvr>
                                      <p:to>
                                        <p:strVal val="hidden"/>
                                      </p:to>
                                    </p:set>
                                  </p:childTnLst>
                                </p:cTn>
                              </p:par>
                            </p:childTnLst>
                          </p:cTn>
                        </p:par>
                        <p:par>
                          <p:cTn id="71" fill="hold">
                            <p:stCondLst>
                              <p:cond delay="250"/>
                            </p:stCondLst>
                            <p:childTnLst>
                              <p:par>
                                <p:cTn id="72" presetID="10" presetClass="exit" presetSubtype="0" fill="hold" nodeType="afterEffect">
                                  <p:stCondLst>
                                    <p:cond delay="0"/>
                                  </p:stCondLst>
                                  <p:childTnLst>
                                    <p:animEffect transition="out" filter="fade">
                                      <p:cBhvr>
                                        <p:cTn id="73" dur="250"/>
                                        <p:tgtEl>
                                          <p:spTgt spid="23"/>
                                        </p:tgtEl>
                                      </p:cBhvr>
                                    </p:animEffect>
                                    <p:set>
                                      <p:cBhvr>
                                        <p:cTn id="74" dur="1" fill="hold">
                                          <p:stCondLst>
                                            <p:cond delay="249"/>
                                          </p:stCondLst>
                                        </p:cTn>
                                        <p:tgtEl>
                                          <p:spTgt spid="2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50"/>
                                        <p:tgtEl>
                                          <p:spTgt spid="96"/>
                                        </p:tgtEl>
                                      </p:cBhvr>
                                    </p:animEffect>
                                    <p:set>
                                      <p:cBhvr>
                                        <p:cTn id="77" dur="1" fill="hold">
                                          <p:stCondLst>
                                            <p:cond delay="249"/>
                                          </p:stCondLst>
                                        </p:cTn>
                                        <p:tgtEl>
                                          <p:spTgt spid="96"/>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fade">
                                      <p:cBhvr>
                                        <p:cTn id="81" dur="2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6" grpId="0" build="p"/>
      <p:bldP spid="87" grpId="0" build="p"/>
      <p:bldP spid="88" grpId="0" animBg="1"/>
      <p:bldP spid="88" grpId="1" animBg="1"/>
      <p:bldP spid="89" grpId="0" animBg="1"/>
      <p:bldP spid="89" grpId="1" animBg="1"/>
      <p:bldP spid="96" grpId="0" animBg="1"/>
      <p:bldP spid="96" grpId="1" animBg="1"/>
      <p:bldP spid="36" grpId="0" build="p"/>
      <p:bldP spid="37" grpId="0" animBg="1"/>
      <p:bldP spid="37"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IN-MEMORY TABLE INDEXES</a:t>
            </a:r>
          </a:p>
        </p:txBody>
      </p:sp>
      <p:sp>
        <p:nvSpPr>
          <p:cNvPr id="3" name="Slide Number Placeholder 2"/>
          <p:cNvSpPr>
            <a:spLocks noGrp="1"/>
          </p:cNvSpPr>
          <p:nvPr>
            <p:ph type="sldNum" sz="quarter" idx="4"/>
          </p:nvPr>
        </p:nvSpPr>
        <p:spPr/>
        <p:txBody>
          <a:bodyPr/>
          <a:lstStyle/>
          <a:p>
            <a:fld id="{97DD1AB5-42BA-4E8A-BFEE-435884E16AAB}" type="slidenum">
              <a:rPr lang="en-US" smtClean="0"/>
              <a:pPr/>
              <a:t>48</a:t>
            </a:fld>
            <a:endParaRPr lang="en-US" dirty="0"/>
          </a:p>
        </p:txBody>
      </p:sp>
      <p:graphicFrame>
        <p:nvGraphicFramePr>
          <p:cNvPr id="6" name="Chart 5"/>
          <p:cNvGraphicFramePr/>
          <p:nvPr>
            <p:extLst>
              <p:ext uri="{D42A27DB-BD31-4B8C-83A1-F6EECF244321}">
                <p14:modId xmlns:p14="http://schemas.microsoft.com/office/powerpoint/2010/main" val="654888378"/>
              </p:ext>
            </p:extLst>
          </p:nvPr>
        </p:nvGraphicFramePr>
        <p:xfrm>
          <a:off x="638175" y="1230851"/>
          <a:ext cx="7867650" cy="362689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295400" y="986298"/>
            <a:ext cx="6553200" cy="510909"/>
          </a:xfrm>
          <a:prstGeom prst="rect">
            <a:avLst/>
          </a:prstGeom>
        </p:spPr>
        <p:txBody>
          <a:bodyPr wrap="square">
            <a:spAutoFit/>
          </a:bodyPr>
          <a:lstStyle/>
          <a:p>
            <a:pPr algn="ctr">
              <a:lnSpc>
                <a:spcPct val="85000"/>
              </a:lnSpc>
            </a:pPr>
            <a:r>
              <a:rPr lang="en-US" sz="1600" i="1" dirty="0">
                <a:solidFill>
                  <a:schemeClr val="bg1">
                    <a:lumMod val="50000"/>
                  </a:schemeClr>
                </a:solidFill>
                <a:latin typeface="Proxima Nova Rg" panose="02000506030000020004" pitchFamily="50" charset="0"/>
              </a:rPr>
              <a:t>Processor: 1 socket, 10 cores w/ 2×HT</a:t>
            </a:r>
            <a:br>
              <a:rPr lang="en-US" sz="1600" i="1" dirty="0">
                <a:solidFill>
                  <a:schemeClr val="bg1">
                    <a:lumMod val="50000"/>
                  </a:schemeClr>
                </a:solidFill>
                <a:latin typeface="Proxima Nova Rg" panose="02000506030000020004" pitchFamily="50" charset="0"/>
              </a:rPr>
            </a:br>
            <a:r>
              <a:rPr lang="en-US" sz="1600" i="1" dirty="0">
                <a:solidFill>
                  <a:schemeClr val="bg1">
                    <a:lumMod val="50000"/>
                  </a:schemeClr>
                </a:solidFill>
                <a:latin typeface="Proxima Nova Rg" panose="02000506030000020004" pitchFamily="50" charset="0"/>
              </a:rPr>
              <a:t>Workload: 50m Random Integer Keys (64-bit)</a:t>
            </a:r>
          </a:p>
        </p:txBody>
      </p:sp>
      <p:sp>
        <p:nvSpPr>
          <p:cNvPr id="8" name="TextBox 7">
            <a:extLst>
              <a:ext uri="{FF2B5EF4-FFF2-40B4-BE49-F238E27FC236}">
                <a16:creationId xmlns:a16="http://schemas.microsoft.com/office/drawing/2014/main" id="{A7677944-1CB1-4F75-8407-4E7122412E53}"/>
              </a:ext>
            </a:extLst>
          </p:cNvPr>
          <p:cNvSpPr txBox="1"/>
          <p:nvPr/>
        </p:nvSpPr>
        <p:spPr>
          <a:xfrm>
            <a:off x="7885321" y="4750849"/>
            <a:ext cx="1258679" cy="253916"/>
          </a:xfrm>
          <a:prstGeom prst="rect">
            <a:avLst/>
          </a:prstGeom>
          <a:noFill/>
        </p:spPr>
        <p:txBody>
          <a:bodyPr wrap="none" rtlCol="0">
            <a:spAutoFit/>
          </a:bodyPr>
          <a:lstStyle/>
          <a:p>
            <a:pPr algn="r"/>
            <a:r>
              <a:rPr lang="en-US" sz="1050" dirty="0">
                <a:solidFill>
                  <a:schemeClr val="tx1">
                    <a:lumMod val="75000"/>
                    <a:lumOff val="25000"/>
                  </a:schemeClr>
                </a:solidFill>
                <a:latin typeface="Proxima Nova Rg" panose="02000506030000020004" pitchFamily="50" charset="0"/>
                <a:ea typeface="Crimson Text" pitchFamily="2" charset="0"/>
              </a:rPr>
              <a:t>Source: </a:t>
            </a:r>
            <a:r>
              <a:rPr lang="en-US" sz="1050" dirty="0">
                <a:solidFill>
                  <a:schemeClr val="tx1">
                    <a:lumMod val="75000"/>
                    <a:lumOff val="25000"/>
                  </a:schemeClr>
                </a:solidFill>
                <a:latin typeface="Proxima Nova Rg" panose="02000506030000020004" pitchFamily="50" charset="0"/>
                <a:ea typeface="Crimson Text" pitchFamily="2" charset="0"/>
                <a:hlinkClick r:id="rId3"/>
              </a:rPr>
              <a:t>Ziqi Wang</a:t>
            </a:r>
            <a:endParaRPr lang="en-US" sz="1050" dirty="0">
              <a:solidFill>
                <a:schemeClr val="tx1">
                  <a:lumMod val="75000"/>
                  <a:lumOff val="25000"/>
                </a:schemeClr>
              </a:solidFill>
              <a:latin typeface="Proxima Nova Rg" panose="02000506030000020004" pitchFamily="50" charset="0"/>
              <a:ea typeface="Crimson Text" pitchFamily="2" charset="0"/>
            </a:endParaRPr>
          </a:p>
        </p:txBody>
      </p:sp>
    </p:spTree>
    <p:extLst>
      <p:ext uri="{BB962C8B-B14F-4D97-AF65-F5344CB8AC3E}">
        <p14:creationId xmlns:p14="http://schemas.microsoft.com/office/powerpoint/2010/main" val="1727331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9" name="Group 238"/>
          <p:cNvGrpSpPr/>
          <p:nvPr/>
        </p:nvGrpSpPr>
        <p:grpSpPr>
          <a:xfrm>
            <a:off x="8266084" y="1200150"/>
            <a:ext cx="838892" cy="3258180"/>
            <a:chOff x="113608" y="837569"/>
            <a:chExt cx="838892" cy="3258180"/>
          </a:xfrm>
        </p:grpSpPr>
        <p:sp>
          <p:nvSpPr>
            <p:cNvPr id="240" name="Rectangle 239"/>
            <p:cNvSpPr/>
            <p:nvPr/>
          </p:nvSpPr>
          <p:spPr>
            <a:xfrm>
              <a:off x="113954" y="1206900"/>
              <a:ext cx="838546" cy="288884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pitchFamily="34" charset="0"/>
                <a:ea typeface="Open Sans" pitchFamily="34" charset="0"/>
                <a:cs typeface="Open Sans" pitchFamily="34" charset="0"/>
              </a:endParaRPr>
            </a:p>
          </p:txBody>
        </p:sp>
        <p:sp>
          <p:nvSpPr>
            <p:cNvPr id="241" name="TextBox 15"/>
            <p:cNvSpPr txBox="1">
              <a:spLocks noChangeArrowheads="1"/>
            </p:cNvSpPr>
            <p:nvPr/>
          </p:nvSpPr>
          <p:spPr bwMode="auto">
            <a:xfrm>
              <a:off x="113608" y="837569"/>
              <a:ext cx="83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End</a:t>
              </a:r>
            </a:p>
          </p:txBody>
        </p:sp>
      </p:grpSp>
      <p:grpSp>
        <p:nvGrpSpPr>
          <p:cNvPr id="215" name="Group 214"/>
          <p:cNvGrpSpPr/>
          <p:nvPr/>
        </p:nvGrpSpPr>
        <p:grpSpPr>
          <a:xfrm>
            <a:off x="67015" y="1200150"/>
            <a:ext cx="964161" cy="3258180"/>
            <a:chOff x="67015" y="837569"/>
            <a:chExt cx="964161" cy="3258180"/>
          </a:xfrm>
        </p:grpSpPr>
        <p:sp>
          <p:nvSpPr>
            <p:cNvPr id="211" name="Rectangle 210"/>
            <p:cNvSpPr/>
            <p:nvPr/>
          </p:nvSpPr>
          <p:spPr>
            <a:xfrm>
              <a:off x="113954" y="1206900"/>
              <a:ext cx="838546" cy="288884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Crimson Text" pitchFamily="2" charset="0"/>
                <a:ea typeface="Open Sans" pitchFamily="34" charset="0"/>
                <a:cs typeface="Open Sans" pitchFamily="34" charset="0"/>
              </a:endParaRPr>
            </a:p>
          </p:txBody>
        </p:sp>
        <p:sp>
          <p:nvSpPr>
            <p:cNvPr id="212" name="TextBox 15"/>
            <p:cNvSpPr txBox="1">
              <a:spLocks noChangeArrowheads="1"/>
            </p:cNvSpPr>
            <p:nvPr/>
          </p:nvSpPr>
          <p:spPr bwMode="auto">
            <a:xfrm>
              <a:off x="67015" y="837569"/>
              <a:ext cx="964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prstClr val="black">
                      <a:lumMod val="50000"/>
                      <a:lumOff val="50000"/>
                    </a:prstClr>
                  </a:solidFill>
                </a:rPr>
                <a:t>Levels</a:t>
              </a:r>
            </a:p>
          </p:txBody>
        </p:sp>
      </p:grpSp>
      <p:grpSp>
        <p:nvGrpSpPr>
          <p:cNvPr id="89" name="Group 88"/>
          <p:cNvGrpSpPr/>
          <p:nvPr/>
        </p:nvGrpSpPr>
        <p:grpSpPr>
          <a:xfrm>
            <a:off x="304454" y="3726811"/>
            <a:ext cx="457200" cy="365760"/>
            <a:chOff x="1698611" y="3461328"/>
            <a:chExt cx="457200" cy="313459"/>
          </a:xfrm>
        </p:grpSpPr>
        <p:sp>
          <p:nvSpPr>
            <p:cNvPr id="90" name="Rectangle 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92" name="Group 91"/>
          <p:cNvGrpSpPr/>
          <p:nvPr/>
        </p:nvGrpSpPr>
        <p:grpSpPr>
          <a:xfrm>
            <a:off x="304454" y="2788376"/>
            <a:ext cx="457200" cy="365760"/>
            <a:chOff x="1698611" y="3461328"/>
            <a:chExt cx="457200" cy="313459"/>
          </a:xfrm>
        </p:grpSpPr>
        <p:sp>
          <p:nvSpPr>
            <p:cNvPr id="93" name="Rectangle 92"/>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177" name="Group 176"/>
          <p:cNvGrpSpPr/>
          <p:nvPr/>
        </p:nvGrpSpPr>
        <p:grpSpPr>
          <a:xfrm>
            <a:off x="304454" y="1849941"/>
            <a:ext cx="457200" cy="365760"/>
            <a:chOff x="1698611" y="3461328"/>
            <a:chExt cx="457200" cy="313459"/>
          </a:xfrm>
        </p:grpSpPr>
        <p:sp>
          <p:nvSpPr>
            <p:cNvPr id="178" name="Rectangle 177"/>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Rectangle 178"/>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rgbClr val="EF3E42"/>
                </a:solidFill>
                <a:latin typeface="Consolas" pitchFamily="49" charset="0"/>
                <a:ea typeface="DejaVu Sans Mono" pitchFamily="49" charset="0"/>
                <a:cs typeface="Consolas" pitchFamily="49" charset="0"/>
              </a:endParaRPr>
            </a:p>
          </p:txBody>
        </p:sp>
      </p:grpSp>
      <p:grpSp>
        <p:nvGrpSpPr>
          <p:cNvPr id="27" name="Group 26"/>
          <p:cNvGrpSpPr/>
          <p:nvPr/>
        </p:nvGrpSpPr>
        <p:grpSpPr>
          <a:xfrm>
            <a:off x="1077769" y="3726811"/>
            <a:ext cx="913957" cy="731520"/>
            <a:chOff x="1597819" y="3431974"/>
            <a:chExt cx="913957" cy="731520"/>
          </a:xfrm>
        </p:grpSpPr>
        <p:sp>
          <p:nvSpPr>
            <p:cNvPr id="4" name="Rectangle 3"/>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sp>
          <p:nvSpPr>
            <p:cNvPr id="5" name="Rectangle 4"/>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1</a:t>
              </a:r>
            </a:p>
          </p:txBody>
        </p:sp>
        <p:grpSp>
          <p:nvGrpSpPr>
            <p:cNvPr id="31" name="Group 30"/>
            <p:cNvGrpSpPr/>
            <p:nvPr/>
          </p:nvGrpSpPr>
          <p:grpSpPr>
            <a:xfrm>
              <a:off x="2054576" y="3431974"/>
              <a:ext cx="457200" cy="365760"/>
              <a:chOff x="1698611" y="3461328"/>
              <a:chExt cx="457200" cy="313459"/>
            </a:xfrm>
          </p:grpSpPr>
          <p:sp>
            <p:nvSpPr>
              <p:cNvPr id="30" name="Rectangle 2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6" name="Rectangle 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8" name="Group 27"/>
          <p:cNvGrpSpPr/>
          <p:nvPr/>
        </p:nvGrpSpPr>
        <p:grpSpPr>
          <a:xfrm>
            <a:off x="2307398" y="2788376"/>
            <a:ext cx="914400" cy="731520"/>
            <a:chOff x="1597819" y="2526030"/>
            <a:chExt cx="914400" cy="731520"/>
          </a:xfrm>
        </p:grpSpPr>
        <p:sp>
          <p:nvSpPr>
            <p:cNvPr id="76" name="Rectangle 75"/>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80" name="Group 79"/>
            <p:cNvGrpSpPr/>
            <p:nvPr/>
          </p:nvGrpSpPr>
          <p:grpSpPr>
            <a:xfrm>
              <a:off x="1597819" y="2891790"/>
              <a:ext cx="457200" cy="365760"/>
              <a:chOff x="1698611" y="3461328"/>
              <a:chExt cx="457200" cy="313459"/>
            </a:xfrm>
          </p:grpSpPr>
          <p:sp>
            <p:nvSpPr>
              <p:cNvPr id="81" name="Rectangle 80"/>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3" name="Rectangle 82"/>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84" name="Group 83"/>
            <p:cNvGrpSpPr/>
            <p:nvPr/>
          </p:nvGrpSpPr>
          <p:grpSpPr>
            <a:xfrm>
              <a:off x="2055019" y="2526030"/>
              <a:ext cx="457200" cy="365760"/>
              <a:chOff x="1698611" y="3461328"/>
              <a:chExt cx="457200" cy="313459"/>
            </a:xfrm>
          </p:grpSpPr>
          <p:sp>
            <p:nvSpPr>
              <p:cNvPr id="86" name="Rectangle 85"/>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87" name="Rectangle 86"/>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96" name="Group 95"/>
          <p:cNvGrpSpPr/>
          <p:nvPr/>
        </p:nvGrpSpPr>
        <p:grpSpPr>
          <a:xfrm>
            <a:off x="2307841" y="3726811"/>
            <a:ext cx="913957" cy="731520"/>
            <a:chOff x="1597819" y="3431974"/>
            <a:chExt cx="913957" cy="731520"/>
          </a:xfrm>
        </p:grpSpPr>
        <p:sp>
          <p:nvSpPr>
            <p:cNvPr id="97" name="Rectangle 96"/>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sp>
          <p:nvSpPr>
            <p:cNvPr id="98" name="Rectangle 97"/>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2</a:t>
              </a:r>
            </a:p>
          </p:txBody>
        </p:sp>
        <p:grpSp>
          <p:nvGrpSpPr>
            <p:cNvPr id="99" name="Group 98"/>
            <p:cNvGrpSpPr/>
            <p:nvPr/>
          </p:nvGrpSpPr>
          <p:grpSpPr>
            <a:xfrm>
              <a:off x="2054576" y="3431974"/>
              <a:ext cx="457200" cy="365760"/>
              <a:chOff x="1698611" y="3461328"/>
              <a:chExt cx="457200" cy="313459"/>
            </a:xfrm>
          </p:grpSpPr>
          <p:sp>
            <p:nvSpPr>
              <p:cNvPr id="100" name="Rectangle 99"/>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01" name="Rectangle 10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09" name="Group 108"/>
          <p:cNvGrpSpPr/>
          <p:nvPr/>
        </p:nvGrpSpPr>
        <p:grpSpPr>
          <a:xfrm>
            <a:off x="3537913" y="3726811"/>
            <a:ext cx="913957" cy="731520"/>
            <a:chOff x="1597819" y="3431974"/>
            <a:chExt cx="913957" cy="731520"/>
          </a:xfrm>
        </p:grpSpPr>
        <p:sp>
          <p:nvSpPr>
            <p:cNvPr id="110" name="Rectangle 109"/>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sp>
          <p:nvSpPr>
            <p:cNvPr id="111" name="Rectangle 110"/>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3</a:t>
              </a:r>
            </a:p>
          </p:txBody>
        </p:sp>
        <p:grpSp>
          <p:nvGrpSpPr>
            <p:cNvPr id="112" name="Group 111"/>
            <p:cNvGrpSpPr/>
            <p:nvPr/>
          </p:nvGrpSpPr>
          <p:grpSpPr>
            <a:xfrm>
              <a:off x="2054576" y="3431974"/>
              <a:ext cx="457200" cy="365760"/>
              <a:chOff x="1698611" y="3461328"/>
              <a:chExt cx="457200" cy="313459"/>
            </a:xfrm>
          </p:grpSpPr>
          <p:sp>
            <p:nvSpPr>
              <p:cNvPr id="113" name="Rectangle 112"/>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14" name="Rectangle 113"/>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17" name="Group 116"/>
          <p:cNvGrpSpPr/>
          <p:nvPr/>
        </p:nvGrpSpPr>
        <p:grpSpPr>
          <a:xfrm>
            <a:off x="4767985" y="3726811"/>
            <a:ext cx="913957" cy="731520"/>
            <a:chOff x="1597819" y="3431974"/>
            <a:chExt cx="913957" cy="731520"/>
          </a:xfrm>
        </p:grpSpPr>
        <p:sp>
          <p:nvSpPr>
            <p:cNvPr id="118" name="Rectangle 117"/>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sp>
          <p:nvSpPr>
            <p:cNvPr id="119" name="Rectangle 118"/>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0" name="Group 119"/>
            <p:cNvGrpSpPr/>
            <p:nvPr/>
          </p:nvGrpSpPr>
          <p:grpSpPr>
            <a:xfrm>
              <a:off x="2054576" y="3431974"/>
              <a:ext cx="457200" cy="365760"/>
              <a:chOff x="1698611" y="3461328"/>
              <a:chExt cx="457200" cy="313459"/>
            </a:xfrm>
          </p:grpSpPr>
          <p:sp>
            <p:nvSpPr>
              <p:cNvPr id="121" name="Rectangle 120"/>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2" name="Rectangle 121"/>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123" name="Group 122"/>
          <p:cNvGrpSpPr/>
          <p:nvPr/>
        </p:nvGrpSpPr>
        <p:grpSpPr>
          <a:xfrm>
            <a:off x="4767985" y="2788376"/>
            <a:ext cx="914400" cy="731520"/>
            <a:chOff x="1597819" y="2526030"/>
            <a:chExt cx="914400" cy="731520"/>
          </a:xfrm>
        </p:grpSpPr>
        <p:sp>
          <p:nvSpPr>
            <p:cNvPr id="124" name="Rectangle 123"/>
            <p:cNvSpPr/>
            <p:nvPr/>
          </p:nvSpPr>
          <p:spPr>
            <a:xfrm>
              <a:off x="1597819" y="2526030"/>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4</a:t>
              </a:r>
            </a:p>
          </p:txBody>
        </p:sp>
        <p:grpSp>
          <p:nvGrpSpPr>
            <p:cNvPr id="125" name="Group 124"/>
            <p:cNvGrpSpPr/>
            <p:nvPr/>
          </p:nvGrpSpPr>
          <p:grpSpPr>
            <a:xfrm>
              <a:off x="1597819" y="2891790"/>
              <a:ext cx="457200" cy="365760"/>
              <a:chOff x="1698611" y="3461328"/>
              <a:chExt cx="457200" cy="313459"/>
            </a:xfrm>
          </p:grpSpPr>
          <p:sp>
            <p:nvSpPr>
              <p:cNvPr id="129" name="Rectangle 128"/>
              <p:cNvSpPr/>
              <p:nvPr/>
            </p:nvSpPr>
            <p:spPr>
              <a:xfrm>
                <a:off x="1835771" y="346132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30" name="Rectangle 129"/>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nvGrpSpPr>
            <p:cNvPr id="126" name="Group 125"/>
            <p:cNvGrpSpPr/>
            <p:nvPr/>
          </p:nvGrpSpPr>
          <p:grpSpPr>
            <a:xfrm>
              <a:off x="2055019" y="2526030"/>
              <a:ext cx="457200" cy="365760"/>
              <a:chOff x="1698611" y="3461328"/>
              <a:chExt cx="457200" cy="313459"/>
            </a:xfrm>
          </p:grpSpPr>
          <p:sp>
            <p:nvSpPr>
              <p:cNvPr id="127" name="Rectangle 126"/>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128" name="Rectangle 12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grpSp>
        <p:nvGrpSpPr>
          <p:cNvPr id="201" name="Group 200"/>
          <p:cNvGrpSpPr/>
          <p:nvPr/>
        </p:nvGrpSpPr>
        <p:grpSpPr>
          <a:xfrm>
            <a:off x="7228129" y="3726811"/>
            <a:ext cx="913957" cy="731520"/>
            <a:chOff x="1597819" y="3431974"/>
            <a:chExt cx="913957" cy="731520"/>
          </a:xfrm>
        </p:grpSpPr>
        <p:sp>
          <p:nvSpPr>
            <p:cNvPr id="202" name="Rectangle 201"/>
            <p:cNvSpPr/>
            <p:nvPr/>
          </p:nvSpPr>
          <p:spPr>
            <a:xfrm>
              <a:off x="1597819" y="343197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K</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sp>
          <p:nvSpPr>
            <p:cNvPr id="203" name="Rectangle 202"/>
            <p:cNvSpPr/>
            <p:nvPr/>
          </p:nvSpPr>
          <p:spPr>
            <a:xfrm>
              <a:off x="1597819" y="3797734"/>
              <a:ext cx="457200" cy="36576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i="1" dirty="0">
                  <a:solidFill>
                    <a:schemeClr val="tx1">
                      <a:lumMod val="65000"/>
                      <a:lumOff val="35000"/>
                    </a:schemeClr>
                  </a:solidFill>
                  <a:latin typeface="Inconsolata" panose="00000509000000000000" pitchFamily="49" charset="0"/>
                  <a:ea typeface="DejaVu Sans Mono" pitchFamily="49" charset="0"/>
                  <a:cs typeface="Consolas" pitchFamily="49" charset="0"/>
                </a:rPr>
                <a:t>V</a:t>
              </a:r>
              <a:r>
                <a:rPr lang="en-US" b="1" i="1" baseline="-25000" dirty="0">
                  <a:solidFill>
                    <a:schemeClr val="tx1">
                      <a:lumMod val="65000"/>
                      <a:lumOff val="35000"/>
                    </a:schemeClr>
                  </a:solidFill>
                  <a:latin typeface="Inconsolata" panose="00000509000000000000" pitchFamily="49" charset="0"/>
                  <a:ea typeface="DejaVu Sans Mono" pitchFamily="49" charset="0"/>
                  <a:cs typeface="Consolas" pitchFamily="49" charset="0"/>
                </a:rPr>
                <a:t>6</a:t>
              </a:r>
            </a:p>
          </p:txBody>
        </p:sp>
        <p:grpSp>
          <p:nvGrpSpPr>
            <p:cNvPr id="204" name="Group 203"/>
            <p:cNvGrpSpPr/>
            <p:nvPr/>
          </p:nvGrpSpPr>
          <p:grpSpPr>
            <a:xfrm>
              <a:off x="2054576" y="3431974"/>
              <a:ext cx="457200" cy="365760"/>
              <a:chOff x="1698611" y="3461328"/>
              <a:chExt cx="457200" cy="313459"/>
            </a:xfrm>
          </p:grpSpPr>
          <p:sp>
            <p:nvSpPr>
              <p:cNvPr id="205" name="Rectangle 204"/>
              <p:cNvSpPr/>
              <p:nvPr/>
            </p:nvSpPr>
            <p:spPr>
              <a:xfrm>
                <a:off x="1749411" y="3541857"/>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latin typeface="Inconsolata" panose="00000509000000000000" pitchFamily="49" charset="0"/>
                </a:endParaRPr>
              </a:p>
            </p:txBody>
          </p:sp>
          <p:sp>
            <p:nvSpPr>
              <p:cNvPr id="206" name="Rectangle 205"/>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lumMod val="65000"/>
                      <a:lumOff val="35000"/>
                    </a:schemeClr>
                  </a:solidFill>
                  <a:latin typeface="Inconsolata" panose="00000509000000000000" pitchFamily="49" charset="0"/>
                  <a:ea typeface="DejaVu Sans Mono" pitchFamily="49" charset="0"/>
                  <a:cs typeface="Consolas" pitchFamily="49" charset="0"/>
                </a:endParaRPr>
              </a:p>
            </p:txBody>
          </p:sp>
        </p:grpSp>
      </p:grpSp>
      <p:sp>
        <p:nvSpPr>
          <p:cNvPr id="2" name="Title 1"/>
          <p:cNvSpPr>
            <a:spLocks noGrp="1"/>
          </p:cNvSpPr>
          <p:nvPr>
            <p:ph type="title"/>
          </p:nvPr>
        </p:nvSpPr>
        <p:spPr/>
        <p:txBody>
          <a:bodyPr/>
          <a:lstStyle/>
          <a:p>
            <a:r>
              <a:rPr lang="en-US"/>
              <a:t>SKIP LISTS: EXAMPLE</a:t>
            </a:r>
            <a:endParaRPr lang="en-US" dirty="0"/>
          </a:p>
        </p:txBody>
      </p:sp>
      <p:sp>
        <p:nvSpPr>
          <p:cNvPr id="3" name="Slide Number Placeholder 2"/>
          <p:cNvSpPr>
            <a:spLocks noGrp="1"/>
          </p:cNvSpPr>
          <p:nvPr>
            <p:ph type="sldNum" sz="quarter" idx="4"/>
          </p:nvPr>
        </p:nvSpPr>
        <p:spPr/>
        <p:txBody>
          <a:bodyPr/>
          <a:lstStyle/>
          <a:p>
            <a:fld id="{97DD1AB5-42BA-4E8A-BFEE-435884E16AAB}" type="slidenum">
              <a:rPr lang="en-US" smtClean="0"/>
              <a:pPr/>
              <a:t>49</a:t>
            </a:fld>
            <a:endParaRPr lang="en-US" dirty="0"/>
          </a:p>
        </p:txBody>
      </p:sp>
      <p:cxnSp>
        <p:nvCxnSpPr>
          <p:cNvPr id="39" name="Curved Connector 39"/>
          <p:cNvCxnSpPr>
            <a:stCxn id="30" idx="3"/>
            <a:endCxn id="97" idx="1"/>
          </p:cNvCxnSpPr>
          <p:nvPr/>
        </p:nvCxnSpPr>
        <p:spPr>
          <a:xfrm>
            <a:off x="1768206"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urved Connector 39"/>
          <p:cNvCxnSpPr>
            <a:stCxn id="81" idx="2"/>
            <a:endCxn id="97" idx="0"/>
          </p:cNvCxnSpPr>
          <p:nvPr/>
        </p:nvCxnSpPr>
        <p:spPr>
          <a:xfrm>
            <a:off x="2535998" y="3331964"/>
            <a:ext cx="443"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Curved Connector 39"/>
          <p:cNvCxnSpPr>
            <a:stCxn id="113" idx="3"/>
            <a:endCxn id="118" idx="1"/>
          </p:cNvCxnSpPr>
          <p:nvPr/>
        </p:nvCxnSpPr>
        <p:spPr>
          <a:xfrm>
            <a:off x="4228350"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Curved Connector 39"/>
          <p:cNvCxnSpPr>
            <a:stCxn id="100" idx="3"/>
            <a:endCxn id="110" idx="1"/>
          </p:cNvCxnSpPr>
          <p:nvPr/>
        </p:nvCxnSpPr>
        <p:spPr>
          <a:xfrm>
            <a:off x="2998278" y="3909690"/>
            <a:ext cx="5396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39"/>
          <p:cNvCxnSpPr>
            <a:stCxn id="129" idx="2"/>
            <a:endCxn id="118" idx="0"/>
          </p:cNvCxnSpPr>
          <p:nvPr/>
        </p:nvCxnSpPr>
        <p:spPr>
          <a:xfrm>
            <a:off x="4996585" y="3331964"/>
            <a:ext cx="0" cy="394847"/>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39"/>
          <p:cNvCxnSpPr>
            <a:stCxn id="86" idx="3"/>
            <a:endCxn id="124" idx="1"/>
          </p:cNvCxnSpPr>
          <p:nvPr/>
        </p:nvCxnSpPr>
        <p:spPr>
          <a:xfrm>
            <a:off x="2998278" y="2971255"/>
            <a:ext cx="1769707"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458200" y="3726811"/>
            <a:ext cx="457200" cy="365760"/>
            <a:chOff x="1698611" y="3461328"/>
            <a:chExt cx="457200" cy="313459"/>
          </a:xfrm>
        </p:grpSpPr>
        <p:sp>
          <p:nvSpPr>
            <p:cNvPr id="184" name="Rectangle 183"/>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endParaRPr lang="en-US" sz="4000">
                <a:solidFill>
                  <a:schemeClr val="accent1"/>
                </a:solidFill>
                <a:latin typeface="Inconsolata" panose="00000509000000000000" pitchFamily="49" charset="0"/>
                <a:ea typeface="DejaVu Sans Mono" pitchFamily="49" charset="0"/>
                <a:cs typeface="Times New Roman"/>
              </a:endParaRPr>
            </a:p>
          </p:txBody>
        </p:sp>
        <p:sp>
          <p:nvSpPr>
            <p:cNvPr id="185" name="Rectangle 184"/>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6" name="Group 185"/>
          <p:cNvGrpSpPr/>
          <p:nvPr/>
        </p:nvGrpSpPr>
        <p:grpSpPr>
          <a:xfrm>
            <a:off x="8458200" y="2788376"/>
            <a:ext cx="457200" cy="365760"/>
            <a:chOff x="1698611" y="3461328"/>
            <a:chExt cx="457200" cy="313459"/>
          </a:xfrm>
        </p:grpSpPr>
        <p:sp>
          <p:nvSpPr>
            <p:cNvPr id="187" name="Rectangle 186"/>
            <p:cNvSpPr/>
            <p:nvPr/>
          </p:nvSpPr>
          <p:spPr>
            <a:xfrm>
              <a:off x="1743061" y="3541858"/>
              <a:ext cx="182880" cy="15240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endParaRPr lang="en-US" sz="4000">
                <a:solidFill>
                  <a:schemeClr val="accent1"/>
                </a:solidFill>
                <a:latin typeface="Inconsolata" panose="00000509000000000000" pitchFamily="49" charset="0"/>
                <a:ea typeface="DejaVu Sans Mono" pitchFamily="49" charset="0"/>
                <a:cs typeface="Times New Roman"/>
              </a:endParaRPr>
            </a:p>
          </p:txBody>
        </p:sp>
        <p:sp>
          <p:nvSpPr>
            <p:cNvPr id="188" name="Rectangle 187"/>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grpSp>
        <p:nvGrpSpPr>
          <p:cNvPr id="189" name="Group 188"/>
          <p:cNvGrpSpPr/>
          <p:nvPr/>
        </p:nvGrpSpPr>
        <p:grpSpPr>
          <a:xfrm>
            <a:off x="8458200" y="1849941"/>
            <a:ext cx="457200" cy="365760"/>
            <a:chOff x="1698611" y="3461328"/>
            <a:chExt cx="457200" cy="313459"/>
          </a:xfrm>
        </p:grpSpPr>
        <p:sp>
          <p:nvSpPr>
            <p:cNvPr id="190" name="Rectangle 189"/>
            <p:cNvSpPr/>
            <p:nvPr/>
          </p:nvSpPr>
          <p:spPr>
            <a:xfrm>
              <a:off x="1743061" y="3541858"/>
              <a:ext cx="182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Inconsolata" panose="00000509000000000000" pitchFamily="49" charset="0"/>
              </a:endParaRPr>
            </a:p>
          </p:txBody>
        </p:sp>
        <p:sp>
          <p:nvSpPr>
            <p:cNvPr id="191" name="Rectangle 190"/>
            <p:cNvSpPr/>
            <p:nvPr/>
          </p:nvSpPr>
          <p:spPr>
            <a:xfrm>
              <a:off x="1698611" y="3461328"/>
              <a:ext cx="457200" cy="313459"/>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lnSpc>
                  <a:spcPct val="80000"/>
                </a:lnSpc>
              </a:pPr>
              <a:r>
                <a:rPr lang="en-US" sz="4000" dirty="0">
                  <a:solidFill>
                    <a:schemeClr val="accent1"/>
                  </a:solidFill>
                  <a:latin typeface="Inconsolata" panose="00000509000000000000" pitchFamily="49" charset="0"/>
                  <a:ea typeface="DejaVu Sans Mono" pitchFamily="49" charset="0"/>
                  <a:cs typeface="Consolas" pitchFamily="49" charset="0"/>
                </a:rPr>
                <a:t>∞</a:t>
              </a:r>
            </a:p>
          </p:txBody>
        </p:sp>
      </p:grpSp>
      <p:cxnSp>
        <p:nvCxnSpPr>
          <p:cNvPr id="208" name="Curved Connector 39"/>
          <p:cNvCxnSpPr>
            <a:stCxn id="205" idx="3"/>
            <a:endCxn id="185" idx="1"/>
          </p:cNvCxnSpPr>
          <p:nvPr/>
        </p:nvCxnSpPr>
        <p:spPr>
          <a:xfrm>
            <a:off x="7918566" y="3909690"/>
            <a:ext cx="53963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urved Connector 39"/>
          <p:cNvCxnSpPr>
            <a:stCxn id="90" idx="3"/>
            <a:endCxn id="4" idx="1"/>
          </p:cNvCxnSpPr>
          <p:nvPr/>
        </p:nvCxnSpPr>
        <p:spPr>
          <a:xfrm flipV="1">
            <a:off x="531784" y="3909691"/>
            <a:ext cx="54598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urved Connector 39"/>
          <p:cNvCxnSpPr>
            <a:stCxn id="93" idx="3"/>
            <a:endCxn id="76" idx="1"/>
          </p:cNvCxnSpPr>
          <p:nvPr/>
        </p:nvCxnSpPr>
        <p:spPr>
          <a:xfrm flipV="1">
            <a:off x="531784" y="2971256"/>
            <a:ext cx="177561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304800" y="4084877"/>
            <a:ext cx="456854" cy="292388"/>
          </a:xfrm>
          <a:prstGeom prst="rect">
            <a:avLst/>
          </a:prstGeom>
          <a:noFill/>
        </p:spPr>
        <p:txBody>
          <a:bodyPr wrap="square" lIns="0" tIns="45720" rIns="0" bIns="45720" rtlCol="0" anchor="ctr" anchorCtr="0">
            <a:spAutoFit/>
          </a:bodyPr>
          <a:lstStyle/>
          <a:p>
            <a:pPr algn="ctr">
              <a:lnSpc>
                <a:spcPct val="75000"/>
              </a:lnSpc>
            </a:pPr>
            <a:r>
              <a:rPr lang="en-US" sz="1600" b="1" i="1" dirty="0">
                <a:solidFill>
                  <a:schemeClr val="accent1"/>
                </a:solidFill>
                <a:latin typeface="Crimson Text" pitchFamily="2" charset="0"/>
              </a:rPr>
              <a:t>P=N</a:t>
            </a:r>
          </a:p>
        </p:txBody>
      </p:sp>
      <p:sp>
        <p:nvSpPr>
          <p:cNvPr id="217" name="TextBox 216"/>
          <p:cNvSpPr txBox="1"/>
          <p:nvPr/>
        </p:nvSpPr>
        <p:spPr>
          <a:xfrm>
            <a:off x="229062" y="3146442"/>
            <a:ext cx="608330" cy="292388"/>
          </a:xfrm>
          <a:prstGeom prst="rect">
            <a:avLst/>
          </a:prstGeom>
          <a:noFill/>
        </p:spPr>
        <p:txBody>
          <a:bodyPr wrap="square" lIns="0" tIns="45720" rIns="0" bIns="45720" rtlCol="0" anchor="ctr" anchorCtr="0">
            <a:spAutoFit/>
          </a:bodyPr>
          <a:lstStyle/>
          <a:p>
            <a:pPr algn="ctr">
              <a:lnSpc>
                <a:spcPct val="75000"/>
              </a:lnSpc>
            </a:pPr>
            <a:r>
              <a:rPr lang="en-US" sz="1600" b="1" i="1" dirty="0">
                <a:solidFill>
                  <a:schemeClr val="accent1"/>
                </a:solidFill>
                <a:latin typeface="Crimson Text" pitchFamily="2" charset="0"/>
              </a:rPr>
              <a:t>P=N/2</a:t>
            </a:r>
          </a:p>
        </p:txBody>
      </p:sp>
      <p:sp>
        <p:nvSpPr>
          <p:cNvPr id="218" name="TextBox 217"/>
          <p:cNvSpPr txBox="1"/>
          <p:nvPr/>
        </p:nvSpPr>
        <p:spPr>
          <a:xfrm>
            <a:off x="229062" y="2208007"/>
            <a:ext cx="608330" cy="292388"/>
          </a:xfrm>
          <a:prstGeom prst="rect">
            <a:avLst/>
          </a:prstGeom>
          <a:noFill/>
          <a:ln>
            <a:noFill/>
          </a:ln>
        </p:spPr>
        <p:txBody>
          <a:bodyPr wrap="square" lIns="0" tIns="45720" rIns="0" bIns="45720" rtlCol="0" anchor="ctr" anchorCtr="0">
            <a:spAutoFit/>
          </a:bodyPr>
          <a:lstStyle/>
          <a:p>
            <a:pPr algn="ctr">
              <a:lnSpc>
                <a:spcPct val="75000"/>
              </a:lnSpc>
            </a:pPr>
            <a:r>
              <a:rPr lang="en-US" sz="1600" b="1" i="1" dirty="0">
                <a:solidFill>
                  <a:schemeClr val="accent1"/>
                </a:solidFill>
                <a:latin typeface="Crimson Text" pitchFamily="2" charset="0"/>
              </a:rPr>
              <a:t>P=N/4</a:t>
            </a:r>
          </a:p>
        </p:txBody>
      </p:sp>
      <p:grpSp>
        <p:nvGrpSpPr>
          <p:cNvPr id="235" name="Group 234"/>
          <p:cNvGrpSpPr/>
          <p:nvPr/>
        </p:nvGrpSpPr>
        <p:grpSpPr>
          <a:xfrm>
            <a:off x="533227" y="2032820"/>
            <a:ext cx="7924973" cy="1876872"/>
            <a:chOff x="533227" y="2032820"/>
            <a:chExt cx="7924973" cy="1876872"/>
          </a:xfrm>
        </p:grpSpPr>
        <p:cxnSp>
          <p:nvCxnSpPr>
            <p:cNvPr id="226" name="Curved Connector 39"/>
            <p:cNvCxnSpPr>
              <a:endCxn id="191" idx="1"/>
            </p:cNvCxnSpPr>
            <p:nvPr/>
          </p:nvCxnSpPr>
          <p:spPr>
            <a:xfrm>
              <a:off x="533227" y="2032820"/>
              <a:ext cx="7924973"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9" name="Curved Connector 39"/>
            <p:cNvCxnSpPr>
              <a:stCxn id="127" idx="3"/>
              <a:endCxn id="188" idx="1"/>
            </p:cNvCxnSpPr>
            <p:nvPr/>
          </p:nvCxnSpPr>
          <p:spPr>
            <a:xfrm>
              <a:off x="5458865" y="2971255"/>
              <a:ext cx="2999335"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32" name="Curved Connector 39"/>
            <p:cNvCxnSpPr>
              <a:endCxn id="202" idx="1"/>
            </p:cNvCxnSpPr>
            <p:nvPr/>
          </p:nvCxnSpPr>
          <p:spPr>
            <a:xfrm flipV="1">
              <a:off x="5458865" y="3909691"/>
              <a:ext cx="1769264" cy="1"/>
            </a:xfrm>
            <a:prstGeom prst="straightConnector1">
              <a:avLst/>
            </a:prstGeom>
            <a:ln w="28575">
              <a:solidFill>
                <a:schemeClr val="tx1">
                  <a:lumMod val="65000"/>
                  <a:lumOff val="3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23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D1B14F-1D26-4204-8E3F-59EEA2B4D94D}"/>
              </a:ext>
            </a:extLst>
          </p:cNvPr>
          <p:cNvSpPr>
            <a:spLocks noGrp="1"/>
          </p:cNvSpPr>
          <p:nvPr>
            <p:ph type="title"/>
          </p:nvPr>
        </p:nvSpPr>
        <p:spPr/>
        <p:txBody>
          <a:bodyPr/>
          <a:lstStyle/>
          <a:p>
            <a:r>
              <a:rPr lang="en-US" dirty="0"/>
              <a:t>Bloom Filters</a:t>
            </a:r>
          </a:p>
        </p:txBody>
      </p:sp>
      <p:sp>
        <p:nvSpPr>
          <p:cNvPr id="6" name="Content Placeholder 5">
            <a:extLst>
              <a:ext uri="{FF2B5EF4-FFF2-40B4-BE49-F238E27FC236}">
                <a16:creationId xmlns:a16="http://schemas.microsoft.com/office/drawing/2014/main" id="{74BA0E2A-EF07-496B-9949-9B72B5794176}"/>
              </a:ext>
            </a:extLst>
          </p:cNvPr>
          <p:cNvSpPr>
            <a:spLocks noGrp="1"/>
          </p:cNvSpPr>
          <p:nvPr>
            <p:ph idx="1"/>
          </p:nvPr>
        </p:nvSpPr>
        <p:spPr/>
        <p:txBody>
          <a:bodyPr/>
          <a:lstStyle/>
          <a:p>
            <a:r>
              <a:rPr lang="en-US" dirty="0"/>
              <a:t>Probabilistic data structure (bitmap) that answers set membership queries.</a:t>
            </a:r>
          </a:p>
          <a:p>
            <a:pPr lvl="1"/>
            <a:r>
              <a:rPr lang="en-US" dirty="0"/>
              <a:t>False negatives will never occur.</a:t>
            </a:r>
          </a:p>
          <a:p>
            <a:pPr lvl="1"/>
            <a:r>
              <a:rPr lang="en-US" dirty="0"/>
              <a:t>False positives can sometimes occur.</a:t>
            </a:r>
          </a:p>
          <a:p>
            <a:pPr lvl="1"/>
            <a:r>
              <a:rPr lang="en-US" dirty="0"/>
              <a:t>See </a:t>
            </a:r>
            <a:r>
              <a:rPr lang="en-US" dirty="0">
                <a:hlinkClick r:id="rId3"/>
              </a:rPr>
              <a:t>Bloom Filter Calculator</a:t>
            </a:r>
            <a:r>
              <a:rPr lang="en-US" dirty="0"/>
              <a:t>.</a:t>
            </a:r>
          </a:p>
          <a:p>
            <a:endParaRPr lang="en-US" sz="1200" dirty="0"/>
          </a:p>
          <a:p>
            <a:r>
              <a:rPr lang="en-US" b="1" dirty="0"/>
              <a:t>Insert(x):</a:t>
            </a:r>
          </a:p>
          <a:p>
            <a:pPr lvl="1"/>
            <a:r>
              <a:rPr lang="en-US" dirty="0"/>
              <a:t>Use </a:t>
            </a:r>
            <a:r>
              <a:rPr lang="en-US" i="1" dirty="0"/>
              <a:t>k</a:t>
            </a:r>
            <a:r>
              <a:rPr lang="en-US" dirty="0"/>
              <a:t> hash functions to set bits in the filter to 1.</a:t>
            </a:r>
          </a:p>
          <a:p>
            <a:r>
              <a:rPr lang="en-US" b="1" dirty="0"/>
              <a:t>Lookup(x):</a:t>
            </a:r>
          </a:p>
          <a:p>
            <a:pPr lvl="1"/>
            <a:r>
              <a:rPr lang="en-US" dirty="0"/>
              <a:t>Check whether the bits are 1 for each hash function.</a:t>
            </a:r>
          </a:p>
        </p:txBody>
      </p:sp>
      <p:sp>
        <p:nvSpPr>
          <p:cNvPr id="4" name="Slide Number Placeholder 3">
            <a:extLst>
              <a:ext uri="{FF2B5EF4-FFF2-40B4-BE49-F238E27FC236}">
                <a16:creationId xmlns:a16="http://schemas.microsoft.com/office/drawing/2014/main" id="{A4E83A82-3044-43F3-8725-7B4FF9FAF777}"/>
              </a:ext>
            </a:extLst>
          </p:cNvPr>
          <p:cNvSpPr>
            <a:spLocks noGrp="1"/>
          </p:cNvSpPr>
          <p:nvPr>
            <p:ph type="sldNum" sz="quarter" idx="4"/>
          </p:nvPr>
        </p:nvSpPr>
        <p:spPr>
          <a:xfrm>
            <a:off x="8757645" y="0"/>
            <a:ext cx="386355" cy="25479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50000"/>
                  </a:schemeClr>
                </a:solidFill>
                <a:latin typeface="Crimson Text"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DD1AB5-42BA-4E8A-BFEE-435884E16AAB}"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3563396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p:cNvSpPr/>
          <p:nvPr/>
        </p:nvSpPr>
        <p:spPr bwMode="auto">
          <a:xfrm flipV="1">
            <a:off x="4931765" y="2161102"/>
            <a:ext cx="249237" cy="210266"/>
          </a:xfrm>
          <a:prstGeom prst="rect">
            <a:avLst/>
          </a:prstGeom>
          <a:noFill/>
          <a:ln w="28575" cap="flat" cmpd="sng" algn="ctr">
            <a:solidFill>
              <a:srgbClr val="FEFFFF"/>
            </a:solidFill>
            <a:prstDash val="solid"/>
            <a:round/>
            <a:headEnd type="none" w="sm" len="sm"/>
            <a:tailEnd type="triangle" w="med" len="med"/>
          </a:ln>
          <a:effectLst/>
        </p:spPr>
        <p:txBody>
          <a:bodyPr vert="horz" wrap="none" lIns="61544" tIns="30772" rIns="61544" bIns="30772" numCol="1" rtlCol="0" anchor="ctr" anchorCtr="0" compatLnSpc="1">
            <a:prstTxWarp prst="textNoShape">
              <a:avLst/>
            </a:prstTxWarp>
          </a:bodyPr>
          <a:lstStyle/>
          <a:p>
            <a:pPr algn="ctr" defTabSz="615437" eaLnBrk="0" hangingPunct="0"/>
            <a:endParaRPr lang="en-US" sz="1875">
              <a:latin typeface="Times New Roman" pitchFamily="-112" charset="0"/>
            </a:endParaRPr>
          </a:p>
        </p:txBody>
      </p:sp>
      <p:sp>
        <p:nvSpPr>
          <p:cNvPr id="2" name="Title 1"/>
          <p:cNvSpPr>
            <a:spLocks noGrp="1"/>
          </p:cNvSpPr>
          <p:nvPr>
            <p:ph type="title"/>
          </p:nvPr>
        </p:nvSpPr>
        <p:spPr/>
        <p:txBody>
          <a:bodyPr/>
          <a:lstStyle/>
          <a:p>
            <a:r>
              <a:rPr lang="en-US" dirty="0"/>
              <a:t>WIKIPEDIA EXAMPLE</a:t>
            </a:r>
          </a:p>
        </p:txBody>
      </p:sp>
      <p:sp>
        <p:nvSpPr>
          <p:cNvPr id="6" name="Slide Number Placeholder 5"/>
          <p:cNvSpPr>
            <a:spLocks noGrp="1"/>
          </p:cNvSpPr>
          <p:nvPr>
            <p:ph type="sldNum" sz="quarter" idx="4"/>
          </p:nvPr>
        </p:nvSpPr>
        <p:spPr/>
        <p:txBody>
          <a:bodyPr/>
          <a:lstStyle/>
          <a:p>
            <a:fld id="{8E06307B-5ABF-4A20-ACFA-4570E777BE43}" type="slidenum">
              <a:rPr lang="en-US" smtClean="0"/>
              <a:pPr/>
              <a:t>50</a:t>
            </a:fld>
            <a:endParaRPr lang="en-US" dirty="0"/>
          </a:p>
        </p:txBody>
      </p:sp>
      <p:grpSp>
        <p:nvGrpSpPr>
          <p:cNvPr id="22" name="Group 21">
            <a:extLst>
              <a:ext uri="{FF2B5EF4-FFF2-40B4-BE49-F238E27FC236}">
                <a16:creationId xmlns:a16="http://schemas.microsoft.com/office/drawing/2014/main" id="{40E19987-C9C7-403D-801B-840878C09AE6}"/>
              </a:ext>
            </a:extLst>
          </p:cNvPr>
          <p:cNvGrpSpPr/>
          <p:nvPr/>
        </p:nvGrpSpPr>
        <p:grpSpPr>
          <a:xfrm>
            <a:off x="2029258" y="3020324"/>
            <a:ext cx="5085484" cy="1837426"/>
            <a:chOff x="2029258" y="2724150"/>
            <a:chExt cx="5085484" cy="1837426"/>
          </a:xfrm>
        </p:grpSpPr>
        <p:sp>
          <p:nvSpPr>
            <p:cNvPr id="9" name="Rectangle 8">
              <a:extLst>
                <a:ext uri="{FF2B5EF4-FFF2-40B4-BE49-F238E27FC236}">
                  <a16:creationId xmlns:a16="http://schemas.microsoft.com/office/drawing/2014/main" id="{DB2F3B68-66B6-4E79-ACA7-AAEEF37BC6D5}"/>
                </a:ext>
              </a:extLst>
            </p:cNvPr>
            <p:cNvSpPr/>
            <p:nvPr/>
          </p:nvSpPr>
          <p:spPr>
            <a:xfrm>
              <a:off x="2202180" y="3291286"/>
              <a:ext cx="249237" cy="210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3B90F7-A10E-484C-9E4D-2B797F3A2B91}"/>
                </a:ext>
              </a:extLst>
            </p:cNvPr>
            <p:cNvSpPr/>
            <p:nvPr/>
          </p:nvSpPr>
          <p:spPr>
            <a:xfrm>
              <a:off x="6286499" y="3534440"/>
              <a:ext cx="249237" cy="210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2029258" y="2724150"/>
              <a:ext cx="5085484" cy="1837426"/>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0"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b="1" dirty="0"/>
                <a:t>CREATE</a:t>
              </a:r>
              <a:r>
                <a:rPr lang="en-US" sz="1800" dirty="0"/>
                <a:t> </a:t>
              </a:r>
              <a:r>
                <a:rPr lang="en-US" sz="1800" b="1" dirty="0"/>
                <a:t>TABLE</a:t>
              </a:r>
              <a:r>
                <a:rPr lang="en-US" sz="1800" dirty="0"/>
                <a:t> revisions (</a:t>
              </a:r>
            </a:p>
            <a:p>
              <a:r>
                <a:rPr lang="en-US" sz="1800" dirty="0"/>
                <a:t>  </a:t>
              </a:r>
              <a:r>
                <a:rPr lang="en-US" sz="1800" dirty="0" err="1"/>
                <a:t>revID</a:t>
              </a:r>
              <a:r>
                <a:rPr lang="en-US" sz="1800" dirty="0"/>
                <a:t> </a:t>
              </a:r>
              <a:r>
                <a:rPr lang="en-US" sz="1800" b="1" dirty="0"/>
                <a:t>INT</a:t>
              </a:r>
              <a:r>
                <a:rPr lang="en-US" sz="1800" dirty="0"/>
                <a:t> </a:t>
              </a:r>
              <a:r>
                <a:rPr lang="en-US" sz="1800" b="1" dirty="0"/>
                <a:t>PRIMARY</a:t>
              </a:r>
              <a:r>
                <a:rPr lang="en-US" sz="1800" dirty="0"/>
                <a:t> </a:t>
              </a:r>
              <a:r>
                <a:rPr lang="en-US" sz="1800" b="1" dirty="0"/>
                <a:t>KEY</a:t>
              </a:r>
              <a:r>
                <a:rPr lang="en-US" sz="1800" dirty="0"/>
                <a:t>,</a:t>
              </a:r>
            </a:p>
            <a:p>
              <a:r>
                <a:rPr lang="en-US" sz="1800" dirty="0"/>
                <a:t>  </a:t>
              </a:r>
              <a:r>
                <a:rPr lang="en-US" sz="1800" dirty="0" err="1"/>
                <a:t>userID</a:t>
              </a:r>
              <a:r>
                <a:rPr lang="en-US" sz="1800" dirty="0"/>
                <a:t> </a:t>
              </a:r>
              <a:r>
                <a:rPr lang="en-US" sz="1800" b="1" dirty="0"/>
                <a:t>INT</a:t>
              </a:r>
              <a:r>
                <a:rPr lang="en-US" sz="1800" dirty="0"/>
                <a:t> </a:t>
              </a:r>
              <a:r>
                <a:rPr lang="en-US" sz="1800" b="1" dirty="0"/>
                <a:t>REFERENCES</a:t>
              </a:r>
              <a:r>
                <a:rPr lang="en-US" sz="1800" dirty="0"/>
                <a:t> </a:t>
              </a:r>
              <a:r>
                <a:rPr lang="en-US" sz="1800" dirty="0" err="1"/>
                <a:t>useracct</a:t>
              </a:r>
              <a:r>
                <a:rPr lang="en-US" sz="1800" dirty="0"/>
                <a:t> (</a:t>
              </a:r>
              <a:r>
                <a:rPr lang="en-US" sz="1800" dirty="0" err="1"/>
                <a:t>userID</a:t>
              </a:r>
              <a:r>
                <a:rPr lang="en-US" sz="1800" dirty="0"/>
                <a:t>),  </a:t>
              </a:r>
            </a:p>
            <a:p>
              <a:r>
                <a:rPr lang="en-US" sz="1800" dirty="0"/>
                <a:t>  </a:t>
              </a:r>
              <a:r>
                <a:rPr lang="en-US" sz="1800" dirty="0" err="1"/>
                <a:t>pageID</a:t>
              </a:r>
              <a:r>
                <a:rPr lang="en-US" sz="1800" dirty="0"/>
                <a:t> </a:t>
              </a:r>
              <a:r>
                <a:rPr lang="en-US" sz="1800" b="1" dirty="0"/>
                <a:t>INT</a:t>
              </a:r>
              <a:r>
                <a:rPr lang="en-US" sz="1800" dirty="0"/>
                <a:t> </a:t>
              </a:r>
              <a:r>
                <a:rPr lang="en-US" sz="1800" b="1" dirty="0"/>
                <a:t>REFERENCES</a:t>
              </a:r>
              <a:r>
                <a:rPr lang="en-US" sz="1800" dirty="0"/>
                <a:t> pages (</a:t>
              </a:r>
              <a:r>
                <a:rPr lang="en-US" sz="1800" dirty="0" err="1"/>
                <a:t>pageID</a:t>
              </a:r>
              <a:r>
                <a:rPr lang="en-US" sz="1800" dirty="0"/>
                <a:t>),</a:t>
              </a:r>
            </a:p>
            <a:p>
              <a:r>
                <a:rPr lang="en-US" sz="1800" dirty="0"/>
                <a:t>  content </a:t>
              </a:r>
              <a:r>
                <a:rPr lang="en-US" sz="1800" b="1" dirty="0"/>
                <a:t>TEXT</a:t>
              </a:r>
              <a:r>
                <a:rPr lang="en-US" sz="1800" dirty="0"/>
                <a:t>,</a:t>
              </a:r>
            </a:p>
            <a:p>
              <a:r>
                <a:rPr lang="en-US" sz="1800" dirty="0"/>
                <a:t>  updated </a:t>
              </a:r>
              <a:r>
                <a:rPr lang="en-US" sz="1800" b="1" dirty="0"/>
                <a:t>DATETIME</a:t>
              </a:r>
            </a:p>
            <a:p>
              <a:r>
                <a:rPr lang="en-US" sz="1800" dirty="0"/>
                <a:t>);</a:t>
              </a:r>
            </a:p>
          </p:txBody>
        </p:sp>
      </p:grpSp>
      <p:cxnSp>
        <p:nvCxnSpPr>
          <p:cNvPr id="12" name="Straight Arrow Connector 6">
            <a:extLst>
              <a:ext uri="{FF2B5EF4-FFF2-40B4-BE49-F238E27FC236}">
                <a16:creationId xmlns:a16="http://schemas.microsoft.com/office/drawing/2014/main" id="{831D500D-AA62-4DE9-92F8-7173F89711E7}"/>
              </a:ext>
            </a:extLst>
          </p:cNvPr>
          <p:cNvCxnSpPr>
            <a:cxnSpLocks/>
            <a:stCxn id="9" idx="1"/>
            <a:endCxn id="16" idx="2"/>
          </p:cNvCxnSpPr>
          <p:nvPr/>
        </p:nvCxnSpPr>
        <p:spPr bwMode="auto">
          <a:xfrm rot="10800000">
            <a:off x="1039020" y="2461309"/>
            <a:ext cx="1163161" cy="1231285"/>
          </a:xfrm>
          <a:prstGeom prst="bentConnector2">
            <a:avLst/>
          </a:prstGeom>
          <a:solidFill>
            <a:schemeClr val="accent1"/>
          </a:solidFill>
          <a:ln w="38100" cap="flat" cmpd="sng" algn="ctr">
            <a:solidFill>
              <a:srgbClr val="EF3E42"/>
            </a:solidFill>
            <a:prstDash val="solid"/>
            <a:round/>
            <a:headEnd type="oval" w="med" len="med"/>
            <a:tailEnd type="arrow" w="med" len="med"/>
          </a:ln>
          <a:effectLst/>
        </p:spPr>
      </p:cxnSp>
      <p:cxnSp>
        <p:nvCxnSpPr>
          <p:cNvPr id="21" name="Straight Arrow Connector 6">
            <a:extLst>
              <a:ext uri="{FF2B5EF4-FFF2-40B4-BE49-F238E27FC236}">
                <a16:creationId xmlns:a16="http://schemas.microsoft.com/office/drawing/2014/main" id="{D481361F-05D9-4BD3-A9B6-044FCCA73C07}"/>
              </a:ext>
            </a:extLst>
          </p:cNvPr>
          <p:cNvCxnSpPr>
            <a:cxnSpLocks/>
            <a:stCxn id="19" idx="3"/>
            <a:endCxn id="20" idx="2"/>
          </p:cNvCxnSpPr>
          <p:nvPr/>
        </p:nvCxnSpPr>
        <p:spPr bwMode="auto">
          <a:xfrm flipV="1">
            <a:off x="6535736" y="2738307"/>
            <a:ext cx="1906499" cy="1197440"/>
          </a:xfrm>
          <a:prstGeom prst="bentConnector2">
            <a:avLst/>
          </a:prstGeom>
          <a:solidFill>
            <a:schemeClr val="accent1"/>
          </a:solidFill>
          <a:ln w="38100" cap="flat" cmpd="sng" algn="ctr">
            <a:solidFill>
              <a:srgbClr val="EF3E42"/>
            </a:solidFill>
            <a:prstDash val="solid"/>
            <a:round/>
            <a:headEnd type="oval" w="med" len="med"/>
            <a:tailEnd type="arrow" w="med" len="med"/>
          </a:ln>
          <a:effectLst/>
        </p:spPr>
      </p:cxnSp>
      <p:grpSp>
        <p:nvGrpSpPr>
          <p:cNvPr id="3" name="Group 2">
            <a:extLst>
              <a:ext uri="{FF2B5EF4-FFF2-40B4-BE49-F238E27FC236}">
                <a16:creationId xmlns:a16="http://schemas.microsoft.com/office/drawing/2014/main" id="{FD3A9821-B635-4CBF-BFAE-4EF716BC58CB}"/>
              </a:ext>
            </a:extLst>
          </p:cNvPr>
          <p:cNvGrpSpPr/>
          <p:nvPr/>
        </p:nvGrpSpPr>
        <p:grpSpPr>
          <a:xfrm>
            <a:off x="4726373" y="1122480"/>
            <a:ext cx="3840480" cy="1615827"/>
            <a:chOff x="4966017" y="1129549"/>
            <a:chExt cx="3840480" cy="1615827"/>
          </a:xfrm>
        </p:grpSpPr>
        <p:sp>
          <p:nvSpPr>
            <p:cNvPr id="20" name="Rectangle 19">
              <a:extLst>
                <a:ext uri="{FF2B5EF4-FFF2-40B4-BE49-F238E27FC236}">
                  <a16:creationId xmlns:a16="http://schemas.microsoft.com/office/drawing/2014/main" id="{B213A54A-F571-4C48-BAC0-D156B14983E8}"/>
                </a:ext>
              </a:extLst>
            </p:cNvPr>
            <p:cNvSpPr/>
            <p:nvPr/>
          </p:nvSpPr>
          <p:spPr>
            <a:xfrm>
              <a:off x="8557260" y="2535110"/>
              <a:ext cx="249237" cy="210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p:cNvSpPr txBox="1">
              <a:spLocks noChangeArrowheads="1"/>
            </p:cNvSpPr>
            <p:nvPr/>
          </p:nvSpPr>
          <p:spPr bwMode="auto">
            <a:xfrm>
              <a:off x="4966017" y="1129549"/>
              <a:ext cx="3840480" cy="1615827"/>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0"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b="1" dirty="0"/>
                <a:t>CREATE</a:t>
              </a:r>
              <a:r>
                <a:rPr lang="en-US" sz="1800" dirty="0"/>
                <a:t> </a:t>
              </a:r>
              <a:r>
                <a:rPr lang="en-US" sz="1800" b="1" dirty="0"/>
                <a:t>TABLE</a:t>
              </a:r>
              <a:r>
                <a:rPr lang="en-US" sz="1800" dirty="0"/>
                <a:t> pages (</a:t>
              </a:r>
            </a:p>
            <a:p>
              <a:r>
                <a:rPr lang="en-US" sz="1800" dirty="0"/>
                <a:t>  </a:t>
              </a:r>
              <a:r>
                <a:rPr lang="en-US" sz="1800" dirty="0" err="1"/>
                <a:t>pageID</a:t>
              </a:r>
              <a:r>
                <a:rPr lang="en-US" sz="1800" dirty="0"/>
                <a:t> </a:t>
              </a:r>
              <a:r>
                <a:rPr lang="en-US" sz="1800" b="1" dirty="0"/>
                <a:t>INT</a:t>
              </a:r>
              <a:r>
                <a:rPr lang="en-US" sz="1800" dirty="0"/>
                <a:t> </a:t>
              </a:r>
              <a:r>
                <a:rPr lang="en-US" sz="1800" b="1" dirty="0"/>
                <a:t>PRIMARY</a:t>
              </a:r>
              <a:r>
                <a:rPr lang="en-US" sz="1800" dirty="0"/>
                <a:t> </a:t>
              </a:r>
              <a:r>
                <a:rPr lang="en-US" sz="1800" b="1" dirty="0"/>
                <a:t>KEY</a:t>
              </a:r>
              <a:r>
                <a:rPr lang="en-US" sz="1800" dirty="0"/>
                <a:t>,</a:t>
              </a:r>
            </a:p>
            <a:p>
              <a:r>
                <a:rPr lang="en-US" sz="1800" dirty="0"/>
                <a:t>  title </a:t>
              </a:r>
              <a:r>
                <a:rPr lang="en-US" sz="1800" b="1" dirty="0"/>
                <a:t>VARCHAR</a:t>
              </a:r>
              <a:r>
                <a:rPr lang="en-US" sz="1800" dirty="0"/>
                <a:t> </a:t>
              </a:r>
              <a:r>
                <a:rPr lang="en-US" sz="1800" b="1" dirty="0"/>
                <a:t>UNIQUE</a:t>
              </a:r>
              <a:r>
                <a:rPr lang="en-US" sz="1800" dirty="0"/>
                <a:t>,</a:t>
              </a:r>
            </a:p>
            <a:p>
              <a:r>
                <a:rPr lang="en-US" sz="1800" dirty="0"/>
                <a:t>  latest </a:t>
              </a:r>
              <a:r>
                <a:rPr lang="en-US" sz="1800" b="1" dirty="0"/>
                <a:t>INT</a:t>
              </a:r>
              <a:br>
                <a:rPr lang="en-US" sz="1800" b="1" dirty="0"/>
              </a:br>
              <a:r>
                <a:rPr lang="en-US" sz="1800" b="1" dirty="0"/>
                <a:t>  ⮱REFERENCES</a:t>
              </a:r>
              <a:r>
                <a:rPr lang="en-US" sz="1800" dirty="0"/>
                <a:t> revisions (</a:t>
              </a:r>
              <a:r>
                <a:rPr lang="en-US" sz="1800" dirty="0" err="1"/>
                <a:t>revID</a:t>
              </a:r>
              <a:r>
                <a:rPr lang="en-US" sz="1800" dirty="0"/>
                <a:t>),</a:t>
              </a:r>
            </a:p>
            <a:p>
              <a:r>
                <a:rPr lang="en-US" sz="1800" dirty="0"/>
                <a:t>);</a:t>
              </a:r>
            </a:p>
          </p:txBody>
        </p:sp>
      </p:grpSp>
      <p:grpSp>
        <p:nvGrpSpPr>
          <p:cNvPr id="4" name="Group 3">
            <a:extLst>
              <a:ext uri="{FF2B5EF4-FFF2-40B4-BE49-F238E27FC236}">
                <a16:creationId xmlns:a16="http://schemas.microsoft.com/office/drawing/2014/main" id="{B1ED6D7D-38A6-4FD5-8859-2FBB5573DADD}"/>
              </a:ext>
            </a:extLst>
          </p:cNvPr>
          <p:cNvGrpSpPr/>
          <p:nvPr/>
        </p:nvGrpSpPr>
        <p:grpSpPr>
          <a:xfrm>
            <a:off x="914400" y="1122480"/>
            <a:ext cx="3449637" cy="1338828"/>
            <a:chOff x="246063" y="1141104"/>
            <a:chExt cx="3449637" cy="1338828"/>
          </a:xfrm>
        </p:grpSpPr>
        <p:sp>
          <p:nvSpPr>
            <p:cNvPr id="16" name="Rectangle 15">
              <a:extLst>
                <a:ext uri="{FF2B5EF4-FFF2-40B4-BE49-F238E27FC236}">
                  <a16:creationId xmlns:a16="http://schemas.microsoft.com/office/drawing/2014/main" id="{4FA07C92-2416-404C-AD16-6D4E311314FE}"/>
                </a:ext>
              </a:extLst>
            </p:cNvPr>
            <p:cNvSpPr/>
            <p:nvPr/>
          </p:nvSpPr>
          <p:spPr>
            <a:xfrm>
              <a:off x="246063" y="2269666"/>
              <a:ext cx="249237" cy="210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p:cNvSpPr txBox="1">
              <a:spLocks noChangeArrowheads="1"/>
            </p:cNvSpPr>
            <p:nvPr/>
          </p:nvSpPr>
          <p:spPr bwMode="auto">
            <a:xfrm>
              <a:off x="246063" y="1141104"/>
              <a:ext cx="3449637" cy="1338828"/>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dirty="0"/>
                <a:t>CREATE</a:t>
              </a:r>
              <a:r>
                <a:rPr lang="en-US" sz="1800" b="0" dirty="0"/>
                <a:t> </a:t>
              </a:r>
              <a:r>
                <a:rPr lang="en-US" sz="1800" dirty="0"/>
                <a:t>TABLE</a:t>
              </a:r>
              <a:r>
                <a:rPr lang="en-US" sz="1800" b="0" dirty="0"/>
                <a:t> </a:t>
              </a:r>
              <a:r>
                <a:rPr lang="en-US" sz="1800" b="0" dirty="0" err="1"/>
                <a:t>useracct</a:t>
              </a:r>
              <a:r>
                <a:rPr lang="en-US" sz="1800" b="0" dirty="0"/>
                <a:t> (</a:t>
              </a:r>
            </a:p>
            <a:p>
              <a:r>
                <a:rPr lang="en-US" sz="1800" b="0" dirty="0"/>
                <a:t>  </a:t>
              </a:r>
              <a:r>
                <a:rPr lang="en-US" sz="1800" b="0" dirty="0" err="1"/>
                <a:t>userID</a:t>
              </a:r>
              <a:r>
                <a:rPr lang="en-US" sz="1800" b="0" dirty="0"/>
                <a:t> </a:t>
              </a:r>
              <a:r>
                <a:rPr lang="en-US" sz="1800" dirty="0"/>
                <a:t>INT</a:t>
              </a:r>
              <a:r>
                <a:rPr lang="en-US" sz="1800" b="0" dirty="0"/>
                <a:t> </a:t>
              </a:r>
              <a:r>
                <a:rPr lang="en-US" sz="1800" dirty="0"/>
                <a:t>PRIMARY</a:t>
              </a:r>
              <a:r>
                <a:rPr lang="en-US" sz="1800" b="0" dirty="0"/>
                <a:t> </a:t>
              </a:r>
              <a:r>
                <a:rPr lang="en-US" sz="1800" dirty="0"/>
                <a:t>KEY</a:t>
              </a:r>
              <a:r>
                <a:rPr lang="en-US" sz="1800" b="0" dirty="0"/>
                <a:t>,</a:t>
              </a:r>
            </a:p>
            <a:p>
              <a:r>
                <a:rPr lang="en-US" sz="1800" b="0" dirty="0"/>
                <a:t>  </a:t>
              </a:r>
              <a:r>
                <a:rPr lang="en-US" sz="1800" b="0" dirty="0" err="1"/>
                <a:t>userName</a:t>
              </a:r>
              <a:r>
                <a:rPr lang="en-US" sz="1800" b="0" dirty="0"/>
                <a:t> </a:t>
              </a:r>
              <a:r>
                <a:rPr lang="en-US" sz="1800" dirty="0"/>
                <a:t>VARCHAR</a:t>
              </a:r>
              <a:r>
                <a:rPr lang="en-US" sz="1800" b="0" dirty="0"/>
                <a:t> </a:t>
              </a:r>
              <a:r>
                <a:rPr lang="en-US" sz="1800" dirty="0"/>
                <a:t>UNIQUE</a:t>
              </a:r>
              <a:r>
                <a:rPr lang="en-US" sz="1800" b="0" dirty="0"/>
                <a:t>,</a:t>
              </a:r>
            </a:p>
            <a:p>
              <a:r>
                <a:rPr lang="en-US" sz="1800" b="0" dirty="0"/>
                <a:t>  ⋮</a:t>
              </a:r>
            </a:p>
            <a:p>
              <a:r>
                <a:rPr lang="en-US" sz="1800" b="0" dirty="0"/>
                <a:t>);</a:t>
              </a:r>
            </a:p>
          </p:txBody>
        </p:sp>
      </p:grpSp>
      <p:cxnSp>
        <p:nvCxnSpPr>
          <p:cNvPr id="18" name="Straight Arrow Connector 6">
            <a:extLst>
              <a:ext uri="{FF2B5EF4-FFF2-40B4-BE49-F238E27FC236}">
                <a16:creationId xmlns:a16="http://schemas.microsoft.com/office/drawing/2014/main" id="{44122A88-17CD-49E2-AE61-EB6FF0DE7050}"/>
              </a:ext>
            </a:extLst>
          </p:cNvPr>
          <p:cNvCxnSpPr>
            <a:cxnSpLocks/>
            <a:stCxn id="24" idx="1"/>
            <a:endCxn id="8" idx="0"/>
          </p:cNvCxnSpPr>
          <p:nvPr/>
        </p:nvCxnSpPr>
        <p:spPr bwMode="auto">
          <a:xfrm rot="10800000" flipV="1">
            <a:off x="4572001" y="2266234"/>
            <a:ext cx="359765" cy="754089"/>
          </a:xfrm>
          <a:prstGeom prst="bentConnector2">
            <a:avLst/>
          </a:prstGeom>
          <a:solidFill>
            <a:schemeClr val="accent1"/>
          </a:solidFill>
          <a:ln w="38100" cap="flat" cmpd="sng" algn="ctr">
            <a:solidFill>
              <a:srgbClr val="EF3E42"/>
            </a:solidFill>
            <a:prstDash val="solid"/>
            <a:round/>
            <a:headEnd type="oval" w="med" len="med"/>
            <a:tailEnd type="arrow" w="med" len="med"/>
          </a:ln>
          <a:effectLst/>
        </p:spPr>
      </p:cxnSp>
      <p:sp>
        <p:nvSpPr>
          <p:cNvPr id="23" name="Highlight Box">
            <a:extLst>
              <a:ext uri="{FF2B5EF4-FFF2-40B4-BE49-F238E27FC236}">
                <a16:creationId xmlns:a16="http://schemas.microsoft.com/office/drawing/2014/main" id="{8C5B88CE-355A-4F2C-841A-3BFCF94EC640}"/>
              </a:ext>
            </a:extLst>
          </p:cNvPr>
          <p:cNvSpPr/>
          <p:nvPr/>
        </p:nvSpPr>
        <p:spPr>
          <a:xfrm>
            <a:off x="2222499" y="4049425"/>
            <a:ext cx="1645920" cy="274320"/>
          </a:xfrm>
          <a:prstGeom prst="roundRect">
            <a:avLst>
              <a:gd name="adj" fmla="val 4675"/>
            </a:avLst>
          </a:prstGeom>
          <a:noFill/>
          <a:ln w="3810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0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61304-4CC7-46D1-B0CC-FE72474B0E93}"/>
              </a:ext>
            </a:extLst>
          </p:cNvPr>
          <p:cNvSpPr>
            <a:spLocks noGrp="1"/>
          </p:cNvSpPr>
          <p:nvPr>
            <p:ph type="title"/>
          </p:nvPr>
        </p:nvSpPr>
        <p:spPr/>
        <p:txBody>
          <a:bodyPr/>
          <a:lstStyle/>
          <a:p>
            <a:r>
              <a:rPr lang="en-US" dirty="0"/>
              <a:t>TRIE INDEX PROPERTIES</a:t>
            </a:r>
          </a:p>
        </p:txBody>
      </p:sp>
      <p:sp>
        <p:nvSpPr>
          <p:cNvPr id="6" name="Content Placeholder 5">
            <a:extLst>
              <a:ext uri="{FF2B5EF4-FFF2-40B4-BE49-F238E27FC236}">
                <a16:creationId xmlns:a16="http://schemas.microsoft.com/office/drawing/2014/main" id="{3DA13C74-B2B3-4C56-A7B8-3F0BAB00E006}"/>
              </a:ext>
            </a:extLst>
          </p:cNvPr>
          <p:cNvSpPr>
            <a:spLocks noGrp="1"/>
          </p:cNvSpPr>
          <p:nvPr>
            <p:ph idx="1"/>
          </p:nvPr>
        </p:nvSpPr>
        <p:spPr/>
        <p:txBody>
          <a:bodyPr/>
          <a:lstStyle/>
          <a:p>
            <a:r>
              <a:rPr lang="en-US" dirty="0"/>
              <a:t>Shape only depends on key space and lengths.</a:t>
            </a:r>
          </a:p>
          <a:p>
            <a:pPr lvl="1"/>
            <a:r>
              <a:rPr lang="en-US" dirty="0"/>
              <a:t>Does not depend on existing keys or insertion order.</a:t>
            </a:r>
          </a:p>
          <a:p>
            <a:pPr lvl="1"/>
            <a:r>
              <a:rPr lang="en-US" dirty="0"/>
              <a:t>Does not require rebalancing operations.</a:t>
            </a:r>
          </a:p>
          <a:p>
            <a:endParaRPr lang="en-US" sz="1200" dirty="0"/>
          </a:p>
          <a:p>
            <a:r>
              <a:rPr lang="en-US" dirty="0"/>
              <a:t>All operations have </a:t>
            </a:r>
            <a:r>
              <a:rPr lang="en-US" b="1" dirty="0">
                <a:solidFill>
                  <a:schemeClr val="accent1"/>
                </a:solidFill>
              </a:rPr>
              <a:t>O(</a:t>
            </a:r>
            <a:r>
              <a:rPr lang="en-US" b="1" i="1" dirty="0">
                <a:solidFill>
                  <a:schemeClr val="accent1"/>
                </a:solidFill>
              </a:rPr>
              <a:t>k</a:t>
            </a:r>
            <a:r>
              <a:rPr lang="en-US" b="1" dirty="0">
                <a:solidFill>
                  <a:schemeClr val="accent1"/>
                </a:solidFill>
              </a:rPr>
              <a:t>)</a:t>
            </a:r>
            <a:r>
              <a:rPr lang="en-US" dirty="0"/>
              <a:t> complexity where </a:t>
            </a:r>
            <a:r>
              <a:rPr lang="en-US" b="1" i="1" dirty="0">
                <a:solidFill>
                  <a:schemeClr val="accent1"/>
                </a:solidFill>
              </a:rPr>
              <a:t>k</a:t>
            </a:r>
            <a:r>
              <a:rPr lang="en-US" dirty="0"/>
              <a:t> is the length of the key.</a:t>
            </a:r>
          </a:p>
          <a:p>
            <a:pPr lvl="1"/>
            <a:r>
              <a:rPr lang="en-US" dirty="0"/>
              <a:t>The path to a leaf node represents the key of the leaf</a:t>
            </a:r>
          </a:p>
          <a:p>
            <a:pPr lvl="1"/>
            <a:r>
              <a:rPr lang="en-US" dirty="0"/>
              <a:t>Keys are stored implicitly and can be reconstructed from paths.</a:t>
            </a:r>
          </a:p>
        </p:txBody>
      </p:sp>
      <p:sp>
        <p:nvSpPr>
          <p:cNvPr id="4" name="Slide Number Placeholder 3">
            <a:extLst>
              <a:ext uri="{FF2B5EF4-FFF2-40B4-BE49-F238E27FC236}">
                <a16:creationId xmlns:a16="http://schemas.microsoft.com/office/drawing/2014/main" id="{CB310FB8-989A-48E8-BFFC-CCE53AEFFD7E}"/>
              </a:ext>
            </a:extLst>
          </p:cNvPr>
          <p:cNvSpPr>
            <a:spLocks noGrp="1"/>
          </p:cNvSpPr>
          <p:nvPr>
            <p:ph type="sldNum" sz="quarter" idx="4"/>
          </p:nvPr>
        </p:nvSpPr>
        <p:spPr/>
        <p:txBody>
          <a:bodyPr/>
          <a:lstStyle/>
          <a:p>
            <a:fld id="{97DD1AB5-42BA-4E8A-BFEE-435884E16AAB}" type="slidenum">
              <a:rPr lang="en-US" smtClean="0"/>
              <a:t>51</a:t>
            </a:fld>
            <a:endParaRPr lang="en-US" dirty="0"/>
          </a:p>
        </p:txBody>
      </p:sp>
    </p:spTree>
    <p:extLst>
      <p:ext uri="{BB962C8B-B14F-4D97-AF65-F5344CB8AC3E}">
        <p14:creationId xmlns:p14="http://schemas.microsoft.com/office/powerpoint/2010/main" val="2997479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RADIX TREE: BINARY COMPARABLE KEYS </a:t>
            </a:r>
          </a:p>
        </p:txBody>
      </p:sp>
      <p:sp>
        <p:nvSpPr>
          <p:cNvPr id="8" name="Content Placeholder 7"/>
          <p:cNvSpPr>
            <a:spLocks noGrp="1"/>
          </p:cNvSpPr>
          <p:nvPr>
            <p:ph idx="1"/>
          </p:nvPr>
        </p:nvSpPr>
        <p:spPr/>
        <p:txBody>
          <a:bodyPr/>
          <a:lstStyle/>
          <a:p>
            <a:r>
              <a:rPr lang="en-US" dirty="0"/>
              <a:t>Not all attribute types can be decomposed into binary comparable digits for a radix tree.</a:t>
            </a:r>
          </a:p>
          <a:p>
            <a:pPr lvl="1"/>
            <a:r>
              <a:rPr lang="en-US" b="1" dirty="0"/>
              <a:t>Unsigned Integers:</a:t>
            </a:r>
            <a:r>
              <a:rPr lang="en-US" dirty="0"/>
              <a:t> Byte order must be flipped for little endian machines.</a:t>
            </a:r>
          </a:p>
          <a:p>
            <a:pPr lvl="1"/>
            <a:r>
              <a:rPr lang="en-US" b="1" dirty="0"/>
              <a:t>Signed Integers:</a:t>
            </a:r>
            <a:r>
              <a:rPr lang="en-US" dirty="0"/>
              <a:t> Flip two’s-complement so that negative numbers are smaller than positive.</a:t>
            </a:r>
          </a:p>
          <a:p>
            <a:pPr lvl="1"/>
            <a:r>
              <a:rPr lang="en-US" b="1" dirty="0"/>
              <a:t>Floats:</a:t>
            </a:r>
            <a:r>
              <a:rPr lang="en-US" dirty="0"/>
              <a:t> Classify into group (neg vs. </a:t>
            </a:r>
            <a:r>
              <a:rPr lang="en-US" dirty="0" err="1"/>
              <a:t>pos</a:t>
            </a:r>
            <a:r>
              <a:rPr lang="en-US" dirty="0"/>
              <a:t>, normalized vs. </a:t>
            </a:r>
            <a:r>
              <a:rPr lang="en-US" dirty="0" err="1"/>
              <a:t>denormalized</a:t>
            </a:r>
            <a:r>
              <a:rPr lang="en-US" dirty="0"/>
              <a:t>), then store as unsigned integer.</a:t>
            </a:r>
          </a:p>
          <a:p>
            <a:pPr lvl="1"/>
            <a:r>
              <a:rPr lang="en-US" b="1" dirty="0"/>
              <a:t>Compound:</a:t>
            </a:r>
            <a:r>
              <a:rPr lang="en-US" dirty="0"/>
              <a:t> Transform each attribute separately.</a:t>
            </a:r>
          </a:p>
        </p:txBody>
      </p:sp>
      <p:sp>
        <p:nvSpPr>
          <p:cNvPr id="3" name="Slide Number Placeholder 2"/>
          <p:cNvSpPr>
            <a:spLocks noGrp="1"/>
          </p:cNvSpPr>
          <p:nvPr>
            <p:ph type="sldNum" sz="quarter" idx="4"/>
          </p:nvPr>
        </p:nvSpPr>
        <p:spPr/>
        <p:txBody>
          <a:bodyPr/>
          <a:lstStyle/>
          <a:p>
            <a:fld id="{97DD1AB5-42BA-4E8A-BFEE-435884E16AAB}" type="slidenum">
              <a:rPr lang="en-US" smtClean="0"/>
              <a:pPr/>
              <a:t>52</a:t>
            </a:fld>
            <a:endParaRPr lang="en-US" dirty="0"/>
          </a:p>
        </p:txBody>
      </p:sp>
    </p:spTree>
    <p:extLst>
      <p:ext uri="{BB962C8B-B14F-4D97-AF65-F5344CB8AC3E}">
        <p14:creationId xmlns:p14="http://schemas.microsoft.com/office/powerpoint/2010/main" val="4168521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RADIX TREE: BINARY COMPARABLE KEYS </a:t>
            </a:r>
          </a:p>
        </p:txBody>
      </p:sp>
      <p:sp>
        <p:nvSpPr>
          <p:cNvPr id="3" name="Slide Number Placeholder 2"/>
          <p:cNvSpPr>
            <a:spLocks noGrp="1"/>
          </p:cNvSpPr>
          <p:nvPr>
            <p:ph type="sldNum" sz="quarter" idx="4"/>
          </p:nvPr>
        </p:nvSpPr>
        <p:spPr/>
        <p:txBody>
          <a:bodyPr/>
          <a:lstStyle/>
          <a:p>
            <a:fld id="{97DD1AB5-42BA-4E8A-BFEE-435884E16AAB}" type="slidenum">
              <a:rPr lang="en-US" smtClean="0"/>
              <a:pPr/>
              <a:t>53</a:t>
            </a:fld>
            <a:endParaRPr lang="en-US" dirty="0"/>
          </a:p>
        </p:txBody>
      </p:sp>
      <p:sp>
        <p:nvSpPr>
          <p:cNvPr id="6" name="Text Box 4"/>
          <p:cNvSpPr txBox="1">
            <a:spLocks noChangeArrowheads="1"/>
          </p:cNvSpPr>
          <p:nvPr/>
        </p:nvSpPr>
        <p:spPr bwMode="auto">
          <a:xfrm>
            <a:off x="533400" y="1424340"/>
            <a:ext cx="3291840" cy="338328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2" name="Rectangle 1"/>
          <p:cNvSpPr/>
          <p:nvPr/>
        </p:nvSpPr>
        <p:spPr>
          <a:xfrm>
            <a:off x="4178118" y="2354818"/>
            <a:ext cx="2239396" cy="307777"/>
          </a:xfrm>
          <a:prstGeom prst="rect">
            <a:avLst/>
          </a:prstGeom>
        </p:spPr>
        <p:txBody>
          <a:bodyPr wrap="none" lIns="0" tIns="0" rIns="0" bIns="0">
            <a:spAutoFit/>
          </a:bodyPr>
          <a:lstStyle/>
          <a:p>
            <a:pPr algn="ctr"/>
            <a:r>
              <a:rPr lang="en-US" sz="2000" b="1" dirty="0">
                <a:solidFill>
                  <a:schemeClr val="tx1">
                    <a:lumMod val="65000"/>
                    <a:lumOff val="35000"/>
                  </a:schemeClr>
                </a:solidFill>
                <a:latin typeface="Crimson Text" pitchFamily="2" charset="0"/>
                <a:cs typeface="Consolas" pitchFamily="49" charset="0"/>
              </a:rPr>
              <a:t>Hex Key:  </a:t>
            </a:r>
            <a:r>
              <a:rPr lang="en-US" sz="2000" b="1" dirty="0">
                <a:solidFill>
                  <a:schemeClr val="tx1">
                    <a:lumMod val="65000"/>
                    <a:lumOff val="35000"/>
                  </a:schemeClr>
                </a:solidFill>
                <a:latin typeface="Inconsolata" panose="00000509000000000000" pitchFamily="49" charset="0"/>
                <a:cs typeface="Consolas" pitchFamily="49" charset="0"/>
              </a:rPr>
              <a:t>0A</a:t>
            </a:r>
            <a:r>
              <a:rPr lang="en-US" sz="1200" b="1" spc="-300" dirty="0">
                <a:solidFill>
                  <a:schemeClr val="tx1">
                    <a:lumMod val="65000"/>
                    <a:lumOff val="35000"/>
                  </a:schemeClr>
                </a:solidFill>
                <a:latin typeface="Inconsolata" panose="00000509000000000000" pitchFamily="49" charset="0"/>
                <a:cs typeface="Consolas" pitchFamily="49" charset="0"/>
              </a:rPr>
              <a:t> </a:t>
            </a:r>
            <a:r>
              <a:rPr lang="en-US" sz="2000" b="1" dirty="0">
                <a:solidFill>
                  <a:schemeClr val="tx1">
                    <a:lumMod val="65000"/>
                    <a:lumOff val="35000"/>
                  </a:schemeClr>
                </a:solidFill>
                <a:latin typeface="Inconsolata" panose="00000509000000000000" pitchFamily="49" charset="0"/>
                <a:cs typeface="Consolas" pitchFamily="49" charset="0"/>
              </a:rPr>
              <a:t>0B</a:t>
            </a:r>
            <a:r>
              <a:rPr lang="en-US" sz="1200" b="1" spc="-300" dirty="0">
                <a:solidFill>
                  <a:schemeClr val="tx1">
                    <a:lumMod val="65000"/>
                    <a:lumOff val="35000"/>
                  </a:schemeClr>
                </a:solidFill>
                <a:latin typeface="Inconsolata" panose="00000509000000000000" pitchFamily="49" charset="0"/>
                <a:cs typeface="Consolas" pitchFamily="49" charset="0"/>
              </a:rPr>
              <a:t> </a:t>
            </a:r>
            <a:r>
              <a:rPr lang="en-US" sz="2000" b="1" dirty="0">
                <a:solidFill>
                  <a:schemeClr val="tx1">
                    <a:lumMod val="65000"/>
                    <a:lumOff val="35000"/>
                  </a:schemeClr>
                </a:solidFill>
                <a:latin typeface="Inconsolata" panose="00000509000000000000" pitchFamily="49" charset="0"/>
                <a:cs typeface="Consolas" pitchFamily="49" charset="0"/>
              </a:rPr>
              <a:t>0C</a:t>
            </a:r>
            <a:r>
              <a:rPr lang="en-US" sz="1200" b="1" spc="-300" dirty="0">
                <a:solidFill>
                  <a:schemeClr val="tx1">
                    <a:lumMod val="65000"/>
                    <a:lumOff val="35000"/>
                  </a:schemeClr>
                </a:solidFill>
                <a:latin typeface="Inconsolata" panose="00000509000000000000" pitchFamily="49" charset="0"/>
                <a:cs typeface="Consolas" pitchFamily="49" charset="0"/>
              </a:rPr>
              <a:t> </a:t>
            </a:r>
            <a:r>
              <a:rPr lang="en-US" sz="2000" b="1" dirty="0">
                <a:solidFill>
                  <a:schemeClr val="tx1">
                    <a:lumMod val="65000"/>
                    <a:lumOff val="35000"/>
                  </a:schemeClr>
                </a:solidFill>
                <a:latin typeface="Inconsolata" panose="00000509000000000000" pitchFamily="49" charset="0"/>
                <a:cs typeface="Consolas" pitchFamily="49" charset="0"/>
              </a:rPr>
              <a:t>0D</a:t>
            </a:r>
          </a:p>
        </p:txBody>
      </p:sp>
      <p:sp>
        <p:nvSpPr>
          <p:cNvPr id="32" name="Rectangle 31"/>
          <p:cNvSpPr/>
          <p:nvPr/>
        </p:nvSpPr>
        <p:spPr>
          <a:xfrm>
            <a:off x="4229414" y="1503021"/>
            <a:ext cx="2136803" cy="307777"/>
          </a:xfrm>
          <a:prstGeom prst="rect">
            <a:avLst/>
          </a:prstGeom>
        </p:spPr>
        <p:txBody>
          <a:bodyPr wrap="none" lIns="0" tIns="0" rIns="0" bIns="0">
            <a:spAutoFit/>
          </a:bodyPr>
          <a:lstStyle/>
          <a:p>
            <a:pPr algn="ctr"/>
            <a:r>
              <a:rPr lang="en-US" sz="2000" b="1" dirty="0">
                <a:solidFill>
                  <a:schemeClr val="tx1">
                    <a:lumMod val="65000"/>
                    <a:lumOff val="35000"/>
                  </a:schemeClr>
                </a:solidFill>
                <a:latin typeface="Crimson Text" pitchFamily="2" charset="0"/>
                <a:cs typeface="Consolas" pitchFamily="49" charset="0"/>
              </a:rPr>
              <a:t>Int Key:  </a:t>
            </a:r>
            <a:r>
              <a:rPr lang="en-US" sz="2000" b="1" dirty="0">
                <a:solidFill>
                  <a:schemeClr val="tx1">
                    <a:lumMod val="65000"/>
                    <a:lumOff val="35000"/>
                  </a:schemeClr>
                </a:solidFill>
                <a:latin typeface="Inconsolata" panose="00000509000000000000" pitchFamily="49" charset="0"/>
                <a:cs typeface="Consolas" pitchFamily="49" charset="0"/>
              </a:rPr>
              <a:t>168496141</a:t>
            </a:r>
          </a:p>
        </p:txBody>
      </p:sp>
      <p:grpSp>
        <p:nvGrpSpPr>
          <p:cNvPr id="47" name="Group 46"/>
          <p:cNvGrpSpPr/>
          <p:nvPr/>
        </p:nvGrpSpPr>
        <p:grpSpPr>
          <a:xfrm>
            <a:off x="7953033" y="1328917"/>
            <a:ext cx="801752" cy="1956201"/>
            <a:chOff x="4856924" y="2767786"/>
            <a:chExt cx="801752" cy="1956201"/>
          </a:xfrm>
        </p:grpSpPr>
        <p:grpSp>
          <p:nvGrpSpPr>
            <p:cNvPr id="46" name="Group 45"/>
            <p:cNvGrpSpPr/>
            <p:nvPr/>
          </p:nvGrpSpPr>
          <p:grpSpPr>
            <a:xfrm>
              <a:off x="5029200" y="2767786"/>
              <a:ext cx="457200" cy="1463040"/>
              <a:chOff x="5029200" y="2767786"/>
              <a:chExt cx="457200" cy="1463040"/>
            </a:xfrm>
          </p:grpSpPr>
          <p:sp>
            <p:nvSpPr>
              <p:cNvPr id="36" name="Rectangle 35"/>
              <p:cNvSpPr/>
              <p:nvPr/>
            </p:nvSpPr>
            <p:spPr bwMode="auto">
              <a:xfrm>
                <a:off x="5029200" y="276778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Consolas" pitchFamily="49" charset="0"/>
                    <a:ea typeface="Open Sans" pitchFamily="34" charset="0"/>
                    <a:cs typeface="Consolas" pitchFamily="49" charset="0"/>
                  </a:rPr>
                  <a:t>0A</a:t>
                </a:r>
                <a:endParaRPr lang="en-US" sz="1600" dirty="0">
                  <a:solidFill>
                    <a:schemeClr val="tx1">
                      <a:lumMod val="65000"/>
                      <a:lumOff val="35000"/>
                    </a:schemeClr>
                  </a:solidFill>
                  <a:latin typeface="Consolas" pitchFamily="49" charset="0"/>
                  <a:ea typeface="Open Sans" pitchFamily="34" charset="0"/>
                  <a:cs typeface="Consolas" pitchFamily="49" charset="0"/>
                </a:endParaRPr>
              </a:p>
            </p:txBody>
          </p:sp>
          <p:sp>
            <p:nvSpPr>
              <p:cNvPr id="37" name="Rectangle 36"/>
              <p:cNvSpPr/>
              <p:nvPr/>
            </p:nvSpPr>
            <p:spPr bwMode="auto">
              <a:xfrm>
                <a:off x="5029200" y="313354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Consolas" pitchFamily="49" charset="0"/>
                    <a:ea typeface="Open Sans" pitchFamily="34" charset="0"/>
                    <a:cs typeface="Consolas" pitchFamily="49" charset="0"/>
                  </a:rPr>
                  <a:t>0B</a:t>
                </a:r>
              </a:p>
            </p:txBody>
          </p:sp>
          <p:sp>
            <p:nvSpPr>
              <p:cNvPr id="38" name="Rectangle 37"/>
              <p:cNvSpPr/>
              <p:nvPr/>
            </p:nvSpPr>
            <p:spPr bwMode="auto">
              <a:xfrm>
                <a:off x="5029200" y="349930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Consolas" pitchFamily="49" charset="0"/>
                    <a:ea typeface="Open Sans" pitchFamily="34" charset="0"/>
                    <a:cs typeface="Consolas" pitchFamily="49" charset="0"/>
                  </a:rPr>
                  <a:t>0C</a:t>
                </a:r>
              </a:p>
            </p:txBody>
          </p:sp>
          <p:sp>
            <p:nvSpPr>
              <p:cNvPr id="39" name="Rectangle 38"/>
              <p:cNvSpPr/>
              <p:nvPr/>
            </p:nvSpPr>
            <p:spPr bwMode="auto">
              <a:xfrm>
                <a:off x="5029200" y="386506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dirty="0">
                    <a:solidFill>
                      <a:schemeClr val="tx1">
                        <a:lumMod val="65000"/>
                        <a:lumOff val="35000"/>
                      </a:schemeClr>
                    </a:solidFill>
                    <a:latin typeface="Consolas" pitchFamily="49" charset="0"/>
                    <a:ea typeface="Open Sans" pitchFamily="34" charset="0"/>
                    <a:cs typeface="Consolas" pitchFamily="49" charset="0"/>
                  </a:rPr>
                  <a:t>0D</a:t>
                </a:r>
              </a:p>
            </p:txBody>
          </p:sp>
        </p:grpSp>
        <p:sp>
          <p:nvSpPr>
            <p:cNvPr id="44" name="TextBox 15"/>
            <p:cNvSpPr txBox="1">
              <a:spLocks noChangeArrowheads="1"/>
            </p:cNvSpPr>
            <p:nvPr/>
          </p:nvSpPr>
          <p:spPr bwMode="auto">
            <a:xfrm>
              <a:off x="4856924" y="4354655"/>
              <a:ext cx="801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pPr algn="ctr">
                <a:lnSpc>
                  <a:spcPct val="80000"/>
                </a:lnSpc>
              </a:pPr>
              <a:r>
                <a:rPr lang="en-US" sz="2000" dirty="0"/>
                <a:t>Big</a:t>
              </a:r>
              <a:br>
                <a:rPr lang="en-US" sz="2000" dirty="0"/>
              </a:br>
              <a:r>
                <a:rPr lang="en-US" sz="2000" dirty="0"/>
                <a:t>Endian</a:t>
              </a:r>
            </a:p>
          </p:txBody>
        </p:sp>
      </p:grpSp>
      <p:grpSp>
        <p:nvGrpSpPr>
          <p:cNvPr id="48" name="Group 47"/>
          <p:cNvGrpSpPr/>
          <p:nvPr/>
        </p:nvGrpSpPr>
        <p:grpSpPr>
          <a:xfrm>
            <a:off x="6932711" y="1334182"/>
            <a:ext cx="917378" cy="2041272"/>
            <a:chOff x="4806822" y="2767786"/>
            <a:chExt cx="917378" cy="2041272"/>
          </a:xfrm>
        </p:grpSpPr>
        <p:grpSp>
          <p:nvGrpSpPr>
            <p:cNvPr id="49" name="Group 48"/>
            <p:cNvGrpSpPr/>
            <p:nvPr/>
          </p:nvGrpSpPr>
          <p:grpSpPr>
            <a:xfrm>
              <a:off x="5029200" y="2767786"/>
              <a:ext cx="457200" cy="1463040"/>
              <a:chOff x="5029200" y="2767786"/>
              <a:chExt cx="457200" cy="1463040"/>
            </a:xfrm>
          </p:grpSpPr>
          <p:sp>
            <p:nvSpPr>
              <p:cNvPr id="51" name="Rectangle 50"/>
              <p:cNvSpPr/>
              <p:nvPr/>
            </p:nvSpPr>
            <p:spPr bwMode="auto">
              <a:xfrm>
                <a:off x="5029200" y="276778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000" dirty="0">
                    <a:solidFill>
                      <a:schemeClr val="tx1">
                        <a:lumMod val="65000"/>
                        <a:lumOff val="35000"/>
                      </a:schemeClr>
                    </a:solidFill>
                    <a:latin typeface="Consolas" pitchFamily="49" charset="0"/>
                    <a:ea typeface="Open Sans" pitchFamily="34" charset="0"/>
                    <a:cs typeface="Consolas" pitchFamily="49" charset="0"/>
                  </a:rPr>
                  <a:t>0D</a:t>
                </a:r>
                <a:endParaRPr lang="en-US" dirty="0">
                  <a:solidFill>
                    <a:schemeClr val="tx1">
                      <a:lumMod val="65000"/>
                      <a:lumOff val="35000"/>
                    </a:schemeClr>
                  </a:solidFill>
                  <a:latin typeface="Consolas" pitchFamily="49" charset="0"/>
                  <a:ea typeface="Open Sans" pitchFamily="34" charset="0"/>
                  <a:cs typeface="Consolas" pitchFamily="49" charset="0"/>
                </a:endParaRPr>
              </a:p>
            </p:txBody>
          </p:sp>
          <p:sp>
            <p:nvSpPr>
              <p:cNvPr id="52" name="Rectangle 51"/>
              <p:cNvSpPr/>
              <p:nvPr/>
            </p:nvSpPr>
            <p:spPr bwMode="auto">
              <a:xfrm>
                <a:off x="5029200" y="313354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000" dirty="0">
                    <a:solidFill>
                      <a:schemeClr val="tx1">
                        <a:lumMod val="65000"/>
                        <a:lumOff val="35000"/>
                      </a:schemeClr>
                    </a:solidFill>
                    <a:latin typeface="Consolas" pitchFamily="49" charset="0"/>
                    <a:ea typeface="Open Sans" pitchFamily="34" charset="0"/>
                    <a:cs typeface="Consolas" pitchFamily="49" charset="0"/>
                  </a:rPr>
                  <a:t>0C</a:t>
                </a:r>
              </a:p>
            </p:txBody>
          </p:sp>
          <p:sp>
            <p:nvSpPr>
              <p:cNvPr id="53" name="Rectangle 52"/>
              <p:cNvSpPr/>
              <p:nvPr/>
            </p:nvSpPr>
            <p:spPr bwMode="auto">
              <a:xfrm>
                <a:off x="5029200" y="349930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000" dirty="0">
                    <a:solidFill>
                      <a:schemeClr val="tx1">
                        <a:lumMod val="65000"/>
                        <a:lumOff val="35000"/>
                      </a:schemeClr>
                    </a:solidFill>
                    <a:latin typeface="Consolas" pitchFamily="49" charset="0"/>
                    <a:ea typeface="Open Sans" pitchFamily="34" charset="0"/>
                    <a:cs typeface="Consolas" pitchFamily="49" charset="0"/>
                  </a:rPr>
                  <a:t>0B</a:t>
                </a:r>
              </a:p>
            </p:txBody>
          </p:sp>
          <p:sp>
            <p:nvSpPr>
              <p:cNvPr id="54" name="Rectangle 53"/>
              <p:cNvSpPr/>
              <p:nvPr/>
            </p:nvSpPr>
            <p:spPr bwMode="auto">
              <a:xfrm>
                <a:off x="5029200" y="3865066"/>
                <a:ext cx="45720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000" dirty="0">
                    <a:solidFill>
                      <a:schemeClr val="tx1">
                        <a:lumMod val="65000"/>
                        <a:lumOff val="35000"/>
                      </a:schemeClr>
                    </a:solidFill>
                    <a:latin typeface="Consolas" pitchFamily="49" charset="0"/>
                    <a:ea typeface="Open Sans" pitchFamily="34" charset="0"/>
                    <a:cs typeface="Consolas" pitchFamily="49" charset="0"/>
                  </a:rPr>
                  <a:t>0A</a:t>
                </a:r>
              </a:p>
            </p:txBody>
          </p:sp>
        </p:grpSp>
        <p:sp>
          <p:nvSpPr>
            <p:cNvPr id="50" name="TextBox 15"/>
            <p:cNvSpPr txBox="1">
              <a:spLocks noChangeArrowheads="1"/>
            </p:cNvSpPr>
            <p:nvPr/>
          </p:nvSpPr>
          <p:spPr bwMode="auto">
            <a:xfrm>
              <a:off x="4806822" y="4301227"/>
              <a:ext cx="917378" cy="5078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lnSpc>
                  <a:spcPct val="80000"/>
                </a:lnSpc>
              </a:pPr>
              <a:r>
                <a:rPr lang="en-US" sz="2000" dirty="0">
                  <a:solidFill>
                    <a:schemeClr val="tx1">
                      <a:lumMod val="65000"/>
                      <a:lumOff val="35000"/>
                    </a:schemeClr>
                  </a:solidFill>
                  <a:latin typeface="Crimson Text" pitchFamily="2" charset="0"/>
                </a:rPr>
                <a:t>Little</a:t>
              </a:r>
            </a:p>
            <a:p>
              <a:pPr algn="ctr">
                <a:lnSpc>
                  <a:spcPct val="80000"/>
                </a:lnSpc>
              </a:pPr>
              <a:r>
                <a:rPr lang="en-US" sz="2000" dirty="0">
                  <a:solidFill>
                    <a:schemeClr val="tx1">
                      <a:lumMod val="65000"/>
                      <a:lumOff val="35000"/>
                    </a:schemeClr>
                  </a:solidFill>
                  <a:latin typeface="Crimson Text" pitchFamily="2" charset="0"/>
                </a:rPr>
                <a:t>Endian</a:t>
              </a:r>
            </a:p>
          </p:txBody>
        </p:sp>
      </p:grpSp>
      <p:sp>
        <p:nvSpPr>
          <p:cNvPr id="76" name="Right Arrow 75"/>
          <p:cNvSpPr>
            <a:spLocks noChangeAspect="1"/>
          </p:cNvSpPr>
          <p:nvPr/>
        </p:nvSpPr>
        <p:spPr>
          <a:xfrm rot="5400000">
            <a:off x="5114936" y="1873237"/>
            <a:ext cx="365760" cy="4191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7" name="Rectangle 56">
            <a:extLst>
              <a:ext uri="{FF2B5EF4-FFF2-40B4-BE49-F238E27FC236}">
                <a16:creationId xmlns:a16="http://schemas.microsoft.com/office/drawing/2014/main" id="{2B76D379-09E0-466E-A27C-1874D7BF95EB}"/>
              </a:ext>
            </a:extLst>
          </p:cNvPr>
          <p:cNvSpPr/>
          <p:nvPr/>
        </p:nvSpPr>
        <p:spPr>
          <a:xfrm>
            <a:off x="4630988" y="3955018"/>
            <a:ext cx="1641476" cy="369332"/>
          </a:xfrm>
          <a:prstGeom prst="rect">
            <a:avLst/>
          </a:prstGeom>
          <a:ln>
            <a:noFill/>
          </a:ln>
        </p:spPr>
        <p:txBody>
          <a:bodyPr wrap="none" lIns="0" tIns="0" rIns="0" bIns="0">
            <a:spAutoFit/>
          </a:bodyPr>
          <a:lstStyle/>
          <a:p>
            <a:pPr algn="ctr"/>
            <a:r>
              <a:rPr lang="en-US" sz="2400" b="1" dirty="0">
                <a:solidFill>
                  <a:schemeClr val="accent1"/>
                </a:solidFill>
                <a:latin typeface="Inconsolata" panose="00000509000000000000" pitchFamily="49" charset="0"/>
                <a:cs typeface="Consolas" pitchFamily="49" charset="0"/>
              </a:rPr>
              <a:t>Hex 0A</a:t>
            </a:r>
            <a:r>
              <a:rPr lang="en-US" sz="1400" b="1" spc="-300" dirty="0">
                <a:solidFill>
                  <a:schemeClr val="accent1"/>
                </a:solidFill>
                <a:latin typeface="Inconsolata" panose="00000509000000000000" pitchFamily="49" charset="0"/>
                <a:cs typeface="Consolas" pitchFamily="49" charset="0"/>
              </a:rPr>
              <a:t> </a:t>
            </a:r>
            <a:r>
              <a:rPr lang="en-US" sz="2400" b="1" dirty="0">
                <a:solidFill>
                  <a:schemeClr val="accent1"/>
                </a:solidFill>
                <a:latin typeface="Inconsolata" panose="00000509000000000000" pitchFamily="49" charset="0"/>
                <a:cs typeface="Consolas" pitchFamily="49" charset="0"/>
              </a:rPr>
              <a:t>0B</a:t>
            </a:r>
            <a:r>
              <a:rPr lang="en-US" sz="1400" b="1" spc="-300" dirty="0">
                <a:solidFill>
                  <a:schemeClr val="accent1"/>
                </a:solidFill>
                <a:latin typeface="Inconsolata" panose="00000509000000000000" pitchFamily="49" charset="0"/>
                <a:cs typeface="Consolas" pitchFamily="49" charset="0"/>
              </a:rPr>
              <a:t> </a:t>
            </a:r>
            <a:r>
              <a:rPr lang="en-US" sz="2400" b="1" dirty="0">
                <a:solidFill>
                  <a:schemeClr val="accent1"/>
                </a:solidFill>
                <a:latin typeface="Inconsolata" panose="00000509000000000000" pitchFamily="49" charset="0"/>
                <a:cs typeface="Consolas" pitchFamily="49" charset="0"/>
              </a:rPr>
              <a:t>1D</a:t>
            </a:r>
          </a:p>
        </p:txBody>
      </p:sp>
      <p:sp>
        <p:nvSpPr>
          <p:cNvPr id="58" name="Rectangle 57">
            <a:extLst>
              <a:ext uri="{FF2B5EF4-FFF2-40B4-BE49-F238E27FC236}">
                <a16:creationId xmlns:a16="http://schemas.microsoft.com/office/drawing/2014/main" id="{4365F43C-24AE-4014-AD8F-D4F6860D12E0}"/>
              </a:ext>
            </a:extLst>
          </p:cNvPr>
          <p:cNvSpPr/>
          <p:nvPr/>
        </p:nvSpPr>
        <p:spPr>
          <a:xfrm>
            <a:off x="4482879" y="3555184"/>
            <a:ext cx="1692771" cy="369332"/>
          </a:xfrm>
          <a:prstGeom prst="rect">
            <a:avLst/>
          </a:prstGeom>
        </p:spPr>
        <p:txBody>
          <a:bodyPr wrap="none" lIns="0" tIns="0" rIns="0" bIns="0">
            <a:spAutoFit/>
          </a:bodyPr>
          <a:lstStyle/>
          <a:p>
            <a:pPr algn="ctr"/>
            <a:r>
              <a:rPr lang="en-US" sz="2400" b="1" dirty="0">
                <a:solidFill>
                  <a:schemeClr val="tx1">
                    <a:lumMod val="65000"/>
                    <a:lumOff val="35000"/>
                  </a:schemeClr>
                </a:solidFill>
                <a:latin typeface="Inconsolata" panose="00000509000000000000" pitchFamily="49" charset="0"/>
                <a:cs typeface="Consolas" pitchFamily="49" charset="0"/>
              </a:rPr>
              <a:t>Find 658205</a:t>
            </a:r>
          </a:p>
        </p:txBody>
      </p:sp>
      <p:sp>
        <p:nvSpPr>
          <p:cNvPr id="65" name="Rectangle 64">
            <a:extLst>
              <a:ext uri="{FF2B5EF4-FFF2-40B4-BE49-F238E27FC236}">
                <a16:creationId xmlns:a16="http://schemas.microsoft.com/office/drawing/2014/main" id="{0AD78FC4-32EE-4A10-B0F8-49CD58E008A2}"/>
              </a:ext>
            </a:extLst>
          </p:cNvPr>
          <p:cNvSpPr/>
          <p:nvPr/>
        </p:nvSpPr>
        <p:spPr bwMode="auto">
          <a:xfrm>
            <a:off x="1935480" y="1567918"/>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0A</a:t>
            </a:r>
          </a:p>
        </p:txBody>
      </p:sp>
      <p:grpSp>
        <p:nvGrpSpPr>
          <p:cNvPr id="4" name="Group 3">
            <a:extLst>
              <a:ext uri="{FF2B5EF4-FFF2-40B4-BE49-F238E27FC236}">
                <a16:creationId xmlns:a16="http://schemas.microsoft.com/office/drawing/2014/main" id="{C05F3C5E-B816-4947-8F62-BEFDF0453C3F}"/>
              </a:ext>
            </a:extLst>
          </p:cNvPr>
          <p:cNvGrpSpPr/>
          <p:nvPr/>
        </p:nvGrpSpPr>
        <p:grpSpPr>
          <a:xfrm>
            <a:off x="1752600" y="2260836"/>
            <a:ext cx="731520" cy="365760"/>
            <a:chOff x="3242051" y="1767182"/>
            <a:chExt cx="731520" cy="365760"/>
          </a:xfrm>
        </p:grpSpPr>
        <p:sp>
          <p:nvSpPr>
            <p:cNvPr id="59" name="Rectangle 58">
              <a:extLst>
                <a:ext uri="{FF2B5EF4-FFF2-40B4-BE49-F238E27FC236}">
                  <a16:creationId xmlns:a16="http://schemas.microsoft.com/office/drawing/2014/main" id="{E5B95463-4BA4-484E-81C2-84AA51D5709B}"/>
                </a:ext>
              </a:extLst>
            </p:cNvPr>
            <p:cNvSpPr/>
            <p:nvPr/>
          </p:nvSpPr>
          <p:spPr bwMode="auto">
            <a:xfrm>
              <a:off x="3607811" y="176718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0F</a:t>
              </a:r>
            </a:p>
          </p:txBody>
        </p:sp>
        <p:sp>
          <p:nvSpPr>
            <p:cNvPr id="61" name="Rectangle 60">
              <a:extLst>
                <a:ext uri="{FF2B5EF4-FFF2-40B4-BE49-F238E27FC236}">
                  <a16:creationId xmlns:a16="http://schemas.microsoft.com/office/drawing/2014/main" id="{BA2BCC8E-3FC4-422B-8EF6-5FF4E86BD419}"/>
                </a:ext>
              </a:extLst>
            </p:cNvPr>
            <p:cNvSpPr/>
            <p:nvPr/>
          </p:nvSpPr>
          <p:spPr bwMode="auto">
            <a:xfrm>
              <a:off x="3242051" y="176718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0B</a:t>
              </a:r>
            </a:p>
          </p:txBody>
        </p:sp>
      </p:grpSp>
      <p:grpSp>
        <p:nvGrpSpPr>
          <p:cNvPr id="5" name="Group 4">
            <a:extLst>
              <a:ext uri="{FF2B5EF4-FFF2-40B4-BE49-F238E27FC236}">
                <a16:creationId xmlns:a16="http://schemas.microsoft.com/office/drawing/2014/main" id="{9C4919AD-535D-480F-A4B2-BF3FA42DC8CE}"/>
              </a:ext>
            </a:extLst>
          </p:cNvPr>
          <p:cNvGrpSpPr/>
          <p:nvPr/>
        </p:nvGrpSpPr>
        <p:grpSpPr>
          <a:xfrm>
            <a:off x="1111063" y="2953754"/>
            <a:ext cx="1098737" cy="365760"/>
            <a:chOff x="3646163" y="2455046"/>
            <a:chExt cx="1098737" cy="365760"/>
          </a:xfrm>
        </p:grpSpPr>
        <p:sp>
          <p:nvSpPr>
            <p:cNvPr id="62" name="Rectangle 61">
              <a:extLst>
                <a:ext uri="{FF2B5EF4-FFF2-40B4-BE49-F238E27FC236}">
                  <a16:creationId xmlns:a16="http://schemas.microsoft.com/office/drawing/2014/main" id="{37932A2B-4400-486E-A7CE-72E0A2339370}"/>
                </a:ext>
              </a:extLst>
            </p:cNvPr>
            <p:cNvSpPr/>
            <p:nvPr/>
          </p:nvSpPr>
          <p:spPr bwMode="auto">
            <a:xfrm>
              <a:off x="3646163" y="2455046"/>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0B</a:t>
              </a:r>
            </a:p>
          </p:txBody>
        </p:sp>
        <p:sp>
          <p:nvSpPr>
            <p:cNvPr id="68" name="Rectangle 67">
              <a:extLst>
                <a:ext uri="{FF2B5EF4-FFF2-40B4-BE49-F238E27FC236}">
                  <a16:creationId xmlns:a16="http://schemas.microsoft.com/office/drawing/2014/main" id="{DFA9B106-3434-492C-A1F3-01B2E57DD755}"/>
                </a:ext>
              </a:extLst>
            </p:cNvPr>
            <p:cNvSpPr/>
            <p:nvPr/>
          </p:nvSpPr>
          <p:spPr bwMode="auto">
            <a:xfrm>
              <a:off x="4379140" y="2455046"/>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1D</a:t>
              </a:r>
            </a:p>
          </p:txBody>
        </p:sp>
        <p:sp>
          <p:nvSpPr>
            <p:cNvPr id="72" name="Rectangle 71">
              <a:extLst>
                <a:ext uri="{FF2B5EF4-FFF2-40B4-BE49-F238E27FC236}">
                  <a16:creationId xmlns:a16="http://schemas.microsoft.com/office/drawing/2014/main" id="{D94FEB57-DBB7-40E7-AC69-A58E0FEF7D86}"/>
                </a:ext>
              </a:extLst>
            </p:cNvPr>
            <p:cNvSpPr/>
            <p:nvPr/>
          </p:nvSpPr>
          <p:spPr bwMode="auto">
            <a:xfrm>
              <a:off x="4013380" y="2455046"/>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0C</a:t>
              </a:r>
            </a:p>
          </p:txBody>
        </p:sp>
      </p:grpSp>
      <p:cxnSp>
        <p:nvCxnSpPr>
          <p:cNvPr id="74" name="AutoShape 14">
            <a:extLst>
              <a:ext uri="{FF2B5EF4-FFF2-40B4-BE49-F238E27FC236}">
                <a16:creationId xmlns:a16="http://schemas.microsoft.com/office/drawing/2014/main" id="{B2F3078A-8278-48C4-9B7F-541A2D88AAF5}"/>
              </a:ext>
            </a:extLst>
          </p:cNvPr>
          <p:cNvCxnSpPr>
            <a:cxnSpLocks noChangeShapeType="1"/>
            <a:stCxn id="65" idx="2"/>
            <a:endCxn id="61" idx="0"/>
          </p:cNvCxnSpPr>
          <p:nvPr/>
        </p:nvCxnSpPr>
        <p:spPr bwMode="auto">
          <a:xfrm rot="5400000">
            <a:off x="1863341" y="2005817"/>
            <a:ext cx="327158" cy="18288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75" name="Rectangle 74">
            <a:extLst>
              <a:ext uri="{FF2B5EF4-FFF2-40B4-BE49-F238E27FC236}">
                <a16:creationId xmlns:a16="http://schemas.microsoft.com/office/drawing/2014/main" id="{8C99B012-2446-4FB8-BD4C-38088F47D529}"/>
              </a:ext>
            </a:extLst>
          </p:cNvPr>
          <p:cNvSpPr/>
          <p:nvPr/>
        </p:nvSpPr>
        <p:spPr bwMode="auto">
          <a:xfrm>
            <a:off x="2529840" y="2953754"/>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81" name="AutoShape 14">
            <a:extLst>
              <a:ext uri="{FF2B5EF4-FFF2-40B4-BE49-F238E27FC236}">
                <a16:creationId xmlns:a16="http://schemas.microsoft.com/office/drawing/2014/main" id="{89A1D9DF-F25A-4AF7-AFA9-FB4F86590303}"/>
              </a:ext>
            </a:extLst>
          </p:cNvPr>
          <p:cNvCxnSpPr>
            <a:cxnSpLocks noChangeShapeType="1"/>
            <a:stCxn id="59" idx="2"/>
            <a:endCxn id="75" idx="0"/>
          </p:cNvCxnSpPr>
          <p:nvPr/>
        </p:nvCxnSpPr>
        <p:spPr bwMode="auto">
          <a:xfrm rot="16200000" flipH="1">
            <a:off x="2343401" y="2584435"/>
            <a:ext cx="327158" cy="41148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82" name="AutoShape 14">
            <a:extLst>
              <a:ext uri="{FF2B5EF4-FFF2-40B4-BE49-F238E27FC236}">
                <a16:creationId xmlns:a16="http://schemas.microsoft.com/office/drawing/2014/main" id="{25B60A3C-A2BF-48D0-9710-D9AF6C88D60B}"/>
              </a:ext>
            </a:extLst>
          </p:cNvPr>
          <p:cNvCxnSpPr>
            <a:cxnSpLocks noChangeShapeType="1"/>
            <a:stCxn id="61" idx="2"/>
            <a:endCxn id="62" idx="0"/>
          </p:cNvCxnSpPr>
          <p:nvPr/>
        </p:nvCxnSpPr>
        <p:spPr bwMode="auto">
          <a:xfrm rot="5400000">
            <a:off x="1451133" y="2469407"/>
            <a:ext cx="327158" cy="641537"/>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83" name="Rectangle 82">
            <a:extLst>
              <a:ext uri="{FF2B5EF4-FFF2-40B4-BE49-F238E27FC236}">
                <a16:creationId xmlns:a16="http://schemas.microsoft.com/office/drawing/2014/main" id="{4B623B9D-6F6C-46AE-A0A2-07AE4984FC5A}"/>
              </a:ext>
            </a:extLst>
          </p:cNvPr>
          <p:cNvSpPr/>
          <p:nvPr/>
        </p:nvSpPr>
        <p:spPr bwMode="auto">
          <a:xfrm>
            <a:off x="762000" y="364667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84" name="AutoShape 14">
            <a:extLst>
              <a:ext uri="{FF2B5EF4-FFF2-40B4-BE49-F238E27FC236}">
                <a16:creationId xmlns:a16="http://schemas.microsoft.com/office/drawing/2014/main" id="{47A2E194-C1C9-477B-991E-9C994A8A0722}"/>
              </a:ext>
            </a:extLst>
          </p:cNvPr>
          <p:cNvCxnSpPr>
            <a:cxnSpLocks noChangeShapeType="1"/>
            <a:stCxn id="62" idx="2"/>
            <a:endCxn id="83" idx="0"/>
          </p:cNvCxnSpPr>
          <p:nvPr/>
        </p:nvCxnSpPr>
        <p:spPr bwMode="auto">
          <a:xfrm rot="5400000">
            <a:off x="955833" y="3308562"/>
            <a:ext cx="327158" cy="349063"/>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85" name="Rectangle 84">
            <a:extLst>
              <a:ext uri="{FF2B5EF4-FFF2-40B4-BE49-F238E27FC236}">
                <a16:creationId xmlns:a16="http://schemas.microsoft.com/office/drawing/2014/main" id="{F4ED634E-2862-4C84-A211-3D62824FFC9E}"/>
              </a:ext>
            </a:extLst>
          </p:cNvPr>
          <p:cNvSpPr/>
          <p:nvPr/>
        </p:nvSpPr>
        <p:spPr bwMode="auto">
          <a:xfrm>
            <a:off x="2514600" y="364667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86" name="AutoShape 14">
            <a:extLst>
              <a:ext uri="{FF2B5EF4-FFF2-40B4-BE49-F238E27FC236}">
                <a16:creationId xmlns:a16="http://schemas.microsoft.com/office/drawing/2014/main" id="{7B6B8823-64FD-45A0-AD99-90378B3D7407}"/>
              </a:ext>
            </a:extLst>
          </p:cNvPr>
          <p:cNvCxnSpPr>
            <a:cxnSpLocks noChangeShapeType="1"/>
            <a:stCxn id="68" idx="2"/>
            <a:endCxn id="85" idx="0"/>
          </p:cNvCxnSpPr>
          <p:nvPr/>
        </p:nvCxnSpPr>
        <p:spPr bwMode="auto">
          <a:xfrm rot="16200000" flipH="1">
            <a:off x="2198621" y="3147813"/>
            <a:ext cx="327158" cy="67056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grpSp>
        <p:nvGrpSpPr>
          <p:cNvPr id="87" name="Group 86">
            <a:extLst>
              <a:ext uri="{FF2B5EF4-FFF2-40B4-BE49-F238E27FC236}">
                <a16:creationId xmlns:a16="http://schemas.microsoft.com/office/drawing/2014/main" id="{0CFAEB48-CF2F-4F4D-A303-ADD23875B9CF}"/>
              </a:ext>
            </a:extLst>
          </p:cNvPr>
          <p:cNvGrpSpPr/>
          <p:nvPr/>
        </p:nvGrpSpPr>
        <p:grpSpPr>
          <a:xfrm>
            <a:off x="1371600" y="3646672"/>
            <a:ext cx="731520" cy="365760"/>
            <a:chOff x="3242051" y="1767182"/>
            <a:chExt cx="731520" cy="365760"/>
          </a:xfrm>
        </p:grpSpPr>
        <p:sp>
          <p:nvSpPr>
            <p:cNvPr id="88" name="Rectangle 87">
              <a:extLst>
                <a:ext uri="{FF2B5EF4-FFF2-40B4-BE49-F238E27FC236}">
                  <a16:creationId xmlns:a16="http://schemas.microsoft.com/office/drawing/2014/main" id="{8864F32C-E350-4C26-B847-6272EF4494AF}"/>
                </a:ext>
              </a:extLst>
            </p:cNvPr>
            <p:cNvSpPr/>
            <p:nvPr/>
          </p:nvSpPr>
          <p:spPr bwMode="auto">
            <a:xfrm>
              <a:off x="3607811" y="176718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0D</a:t>
              </a:r>
            </a:p>
          </p:txBody>
        </p:sp>
        <p:sp>
          <p:nvSpPr>
            <p:cNvPr id="89" name="Rectangle 88">
              <a:extLst>
                <a:ext uri="{FF2B5EF4-FFF2-40B4-BE49-F238E27FC236}">
                  <a16:creationId xmlns:a16="http://schemas.microsoft.com/office/drawing/2014/main" id="{D7CC7394-A06B-4101-99AB-84C36BDD706D}"/>
                </a:ext>
              </a:extLst>
            </p:cNvPr>
            <p:cNvSpPr/>
            <p:nvPr/>
          </p:nvSpPr>
          <p:spPr bwMode="auto">
            <a:xfrm>
              <a:off x="3242051" y="1767182"/>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1600" b="1" dirty="0">
                  <a:solidFill>
                    <a:schemeClr val="tx1">
                      <a:lumMod val="65000"/>
                      <a:lumOff val="35000"/>
                    </a:schemeClr>
                  </a:solidFill>
                  <a:latin typeface="Inconsolata" panose="00000509000000000000" pitchFamily="49" charset="0"/>
                  <a:ea typeface="Open Sans" pitchFamily="34" charset="0"/>
                  <a:cs typeface="Consolas" pitchFamily="49" charset="0"/>
                </a:rPr>
                <a:t>0B</a:t>
              </a:r>
            </a:p>
          </p:txBody>
        </p:sp>
      </p:grpSp>
      <p:cxnSp>
        <p:nvCxnSpPr>
          <p:cNvPr id="90" name="AutoShape 14">
            <a:extLst>
              <a:ext uri="{FF2B5EF4-FFF2-40B4-BE49-F238E27FC236}">
                <a16:creationId xmlns:a16="http://schemas.microsoft.com/office/drawing/2014/main" id="{3ED27A44-D61C-41D3-987A-2C2304D4D2F5}"/>
              </a:ext>
            </a:extLst>
          </p:cNvPr>
          <p:cNvCxnSpPr>
            <a:cxnSpLocks noChangeShapeType="1"/>
            <a:stCxn id="72" idx="2"/>
            <a:endCxn id="89" idx="0"/>
          </p:cNvCxnSpPr>
          <p:nvPr/>
        </p:nvCxnSpPr>
        <p:spPr bwMode="auto">
          <a:xfrm rot="5400000">
            <a:off x="1444241" y="3429753"/>
            <a:ext cx="327158" cy="10668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91" name="Rectangle 90">
            <a:extLst>
              <a:ext uri="{FF2B5EF4-FFF2-40B4-BE49-F238E27FC236}">
                <a16:creationId xmlns:a16="http://schemas.microsoft.com/office/drawing/2014/main" id="{03B81CD6-79C4-4CCF-A1FE-74AFD9BE703F}"/>
              </a:ext>
            </a:extLst>
          </p:cNvPr>
          <p:cNvSpPr/>
          <p:nvPr/>
        </p:nvSpPr>
        <p:spPr bwMode="auto">
          <a:xfrm>
            <a:off x="1143000" y="433959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sp>
        <p:nvSpPr>
          <p:cNvPr id="92" name="Rectangle 91">
            <a:extLst>
              <a:ext uri="{FF2B5EF4-FFF2-40B4-BE49-F238E27FC236}">
                <a16:creationId xmlns:a16="http://schemas.microsoft.com/office/drawing/2014/main" id="{2E70BF91-301D-422B-82D0-2869AF2D15B1}"/>
              </a:ext>
            </a:extLst>
          </p:cNvPr>
          <p:cNvSpPr/>
          <p:nvPr/>
        </p:nvSpPr>
        <p:spPr bwMode="auto">
          <a:xfrm>
            <a:off x="1920240" y="4339590"/>
            <a:ext cx="365760" cy="36576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800" b="1" dirty="0">
                <a:solidFill>
                  <a:schemeClr val="accent1"/>
                </a:solidFill>
                <a:latin typeface="Inconsolata" panose="00000509000000000000" pitchFamily="49" charset="0"/>
                <a:ea typeface="Open Sans" pitchFamily="34" charset="0"/>
                <a:cs typeface="Consolas" pitchFamily="49" charset="0"/>
              </a:rPr>
              <a:t>¤</a:t>
            </a:r>
          </a:p>
        </p:txBody>
      </p:sp>
      <p:cxnSp>
        <p:nvCxnSpPr>
          <p:cNvPr id="93" name="AutoShape 14">
            <a:extLst>
              <a:ext uri="{FF2B5EF4-FFF2-40B4-BE49-F238E27FC236}">
                <a16:creationId xmlns:a16="http://schemas.microsoft.com/office/drawing/2014/main" id="{0AC4D17F-3082-4D1C-BAC3-AA1AC369D401}"/>
              </a:ext>
            </a:extLst>
          </p:cNvPr>
          <p:cNvCxnSpPr>
            <a:cxnSpLocks noChangeShapeType="1"/>
            <a:stCxn id="89" idx="2"/>
            <a:endCxn id="91" idx="0"/>
          </p:cNvCxnSpPr>
          <p:nvPr/>
        </p:nvCxnSpPr>
        <p:spPr bwMode="auto">
          <a:xfrm rot="5400000">
            <a:off x="1276601" y="4061711"/>
            <a:ext cx="327158" cy="22860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94" name="AutoShape 14">
            <a:extLst>
              <a:ext uri="{FF2B5EF4-FFF2-40B4-BE49-F238E27FC236}">
                <a16:creationId xmlns:a16="http://schemas.microsoft.com/office/drawing/2014/main" id="{ECA655AA-FB45-458D-BD46-3C5717C8CC20}"/>
              </a:ext>
            </a:extLst>
          </p:cNvPr>
          <p:cNvCxnSpPr>
            <a:cxnSpLocks noChangeShapeType="1"/>
            <a:stCxn id="88" idx="2"/>
            <a:endCxn id="92" idx="0"/>
          </p:cNvCxnSpPr>
          <p:nvPr/>
        </p:nvCxnSpPr>
        <p:spPr bwMode="auto">
          <a:xfrm rot="16200000" flipH="1">
            <a:off x="1848101" y="4084571"/>
            <a:ext cx="327158" cy="18288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96" name="TextBox 15">
            <a:extLst>
              <a:ext uri="{FF2B5EF4-FFF2-40B4-BE49-F238E27FC236}">
                <a16:creationId xmlns:a16="http://schemas.microsoft.com/office/drawing/2014/main" id="{2D84B061-B802-4900-86E1-A09397F91978}"/>
              </a:ext>
            </a:extLst>
          </p:cNvPr>
          <p:cNvSpPr txBox="1">
            <a:spLocks noChangeArrowheads="1"/>
          </p:cNvSpPr>
          <p:nvPr/>
        </p:nvSpPr>
        <p:spPr bwMode="auto">
          <a:xfrm>
            <a:off x="533400" y="1065222"/>
            <a:ext cx="2570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8-bit Span Radix Tree</a:t>
            </a:r>
          </a:p>
        </p:txBody>
      </p:sp>
      <p:sp>
        <p:nvSpPr>
          <p:cNvPr id="98" name="Highlight Box">
            <a:extLst>
              <a:ext uri="{FF2B5EF4-FFF2-40B4-BE49-F238E27FC236}">
                <a16:creationId xmlns:a16="http://schemas.microsoft.com/office/drawing/2014/main" id="{6119938E-5619-4374-B06B-6A240177151D}"/>
              </a:ext>
            </a:extLst>
          </p:cNvPr>
          <p:cNvSpPr/>
          <p:nvPr/>
        </p:nvSpPr>
        <p:spPr>
          <a:xfrm>
            <a:off x="1932124" y="1580659"/>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ighlight Box">
            <a:extLst>
              <a:ext uri="{FF2B5EF4-FFF2-40B4-BE49-F238E27FC236}">
                <a16:creationId xmlns:a16="http://schemas.microsoft.com/office/drawing/2014/main" id="{21385A1F-E063-4091-BAAB-B24F1D739BF9}"/>
              </a:ext>
            </a:extLst>
          </p:cNvPr>
          <p:cNvSpPr/>
          <p:nvPr/>
        </p:nvSpPr>
        <p:spPr>
          <a:xfrm>
            <a:off x="1752600" y="2260836"/>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ighlight Box">
            <a:extLst>
              <a:ext uri="{FF2B5EF4-FFF2-40B4-BE49-F238E27FC236}">
                <a16:creationId xmlns:a16="http://schemas.microsoft.com/office/drawing/2014/main" id="{7C31672C-E52E-4E19-A798-B93947AF89F3}"/>
              </a:ext>
            </a:extLst>
          </p:cNvPr>
          <p:cNvSpPr/>
          <p:nvPr/>
        </p:nvSpPr>
        <p:spPr>
          <a:xfrm>
            <a:off x="1844040" y="2953754"/>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ighlight Box">
            <a:extLst>
              <a:ext uri="{FF2B5EF4-FFF2-40B4-BE49-F238E27FC236}">
                <a16:creationId xmlns:a16="http://schemas.microsoft.com/office/drawing/2014/main" id="{14BC2352-C8ED-4E02-9267-DEE614EDE9BC}"/>
              </a:ext>
            </a:extLst>
          </p:cNvPr>
          <p:cNvSpPr/>
          <p:nvPr/>
        </p:nvSpPr>
        <p:spPr>
          <a:xfrm>
            <a:off x="2514600" y="3646672"/>
            <a:ext cx="365760" cy="36576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ighlight Box">
            <a:extLst>
              <a:ext uri="{FF2B5EF4-FFF2-40B4-BE49-F238E27FC236}">
                <a16:creationId xmlns:a16="http://schemas.microsoft.com/office/drawing/2014/main" id="{0D3658CD-57A3-4CBA-9395-0B24F0B08CAB}"/>
              </a:ext>
            </a:extLst>
          </p:cNvPr>
          <p:cNvSpPr/>
          <p:nvPr/>
        </p:nvSpPr>
        <p:spPr>
          <a:xfrm>
            <a:off x="7953033" y="1211788"/>
            <a:ext cx="836236" cy="219893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0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250"/>
                                        <p:tgtEl>
                                          <p:spTgt spid="7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5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250"/>
                                        <p:tgtEl>
                                          <p:spTgt spid="58"/>
                                        </p:tgtEl>
                                      </p:cBhvr>
                                    </p:animEffect>
                                  </p:childTnLst>
                                </p:cTn>
                              </p:par>
                            </p:childTnLst>
                          </p:cTn>
                        </p:par>
                        <p:par>
                          <p:cTn id="25" fill="hold">
                            <p:stCondLst>
                              <p:cond delay="250"/>
                            </p:stCondLst>
                            <p:childTnLst>
                              <p:par>
                                <p:cTn id="26" presetID="10"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25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250"/>
                                        <p:tgtEl>
                                          <p:spTgt spid="10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250"/>
                                        <p:tgtEl>
                                          <p:spTgt spid="98"/>
                                        </p:tgtEl>
                                      </p:cBhvr>
                                    </p:animEffect>
                                  </p:childTnLst>
                                </p:cTn>
                              </p:par>
                            </p:childTnLst>
                          </p:cTn>
                        </p:par>
                        <p:par>
                          <p:cTn id="39" fill="hold">
                            <p:stCondLst>
                              <p:cond delay="250"/>
                            </p:stCondLst>
                            <p:childTnLst>
                              <p:par>
                                <p:cTn id="40" presetID="10" presetClass="entr" presetSubtype="0" fill="hold" grpId="0"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250"/>
                                        <p:tgtEl>
                                          <p:spTgt spid="9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750"/>
                            </p:stCondLst>
                            <p:childTnLst>
                              <p:par>
                                <p:cTn id="48" presetID="10" presetClass="entr" presetSubtype="0"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P spid="57" grpId="0"/>
      <p:bldP spid="58" grpId="0"/>
      <p:bldP spid="98" grpId="0" animBg="1"/>
      <p:bldP spid="99" grpId="0" animBg="1"/>
      <p:bldP spid="100" grpId="0" animBg="1"/>
      <p:bldP spid="101" grpId="0" animBg="1"/>
      <p:bldP spid="10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746F0-5BFF-47A0-9590-16A856782955}"/>
              </a:ext>
            </a:extLst>
          </p:cNvPr>
          <p:cNvSpPr>
            <a:spLocks noGrp="1"/>
          </p:cNvSpPr>
          <p:nvPr>
            <p:ph type="title"/>
          </p:nvPr>
        </p:nvSpPr>
        <p:spPr/>
        <p:txBody>
          <a:bodyPr/>
          <a:lstStyle/>
          <a:p>
            <a:r>
              <a:rPr lang="en-US" dirty="0"/>
              <a:t>QUERY TYPES</a:t>
            </a:r>
          </a:p>
        </p:txBody>
      </p:sp>
      <p:sp>
        <p:nvSpPr>
          <p:cNvPr id="6" name="Content Placeholder 5">
            <a:extLst>
              <a:ext uri="{FF2B5EF4-FFF2-40B4-BE49-F238E27FC236}">
                <a16:creationId xmlns:a16="http://schemas.microsoft.com/office/drawing/2014/main" id="{C0AEC233-C316-4C50-9429-6A8DB9588477}"/>
              </a:ext>
            </a:extLst>
          </p:cNvPr>
          <p:cNvSpPr>
            <a:spLocks noGrp="1"/>
          </p:cNvSpPr>
          <p:nvPr>
            <p:ph idx="1"/>
          </p:nvPr>
        </p:nvSpPr>
        <p:spPr/>
        <p:txBody>
          <a:bodyPr/>
          <a:lstStyle/>
          <a:p>
            <a:r>
              <a:rPr lang="en-US" b="1" dirty="0"/>
              <a:t>Phrase Searches</a:t>
            </a:r>
          </a:p>
          <a:p>
            <a:pPr lvl="1"/>
            <a:r>
              <a:rPr lang="en-US" dirty="0"/>
              <a:t>Find records that contain a list of words in the given order.</a:t>
            </a:r>
          </a:p>
          <a:p>
            <a:endParaRPr lang="en-US" sz="1200" dirty="0"/>
          </a:p>
          <a:p>
            <a:r>
              <a:rPr lang="en-US" b="1" dirty="0"/>
              <a:t>Proximity Searches</a:t>
            </a:r>
          </a:p>
          <a:p>
            <a:pPr lvl="1"/>
            <a:r>
              <a:rPr lang="en-US" dirty="0"/>
              <a:t>Find records where two words occur within </a:t>
            </a:r>
            <a:r>
              <a:rPr lang="en-US" b="1" i="1" dirty="0">
                <a:solidFill>
                  <a:srgbClr val="EF3E42"/>
                </a:solidFill>
              </a:rPr>
              <a:t>n</a:t>
            </a:r>
            <a:r>
              <a:rPr lang="en-US" dirty="0"/>
              <a:t> words of each other.</a:t>
            </a:r>
          </a:p>
          <a:p>
            <a:endParaRPr lang="en-US" sz="1200" dirty="0"/>
          </a:p>
          <a:p>
            <a:r>
              <a:rPr lang="en-US" b="1" dirty="0"/>
              <a:t>Wildcard Searches</a:t>
            </a:r>
          </a:p>
          <a:p>
            <a:pPr lvl="1"/>
            <a:r>
              <a:rPr lang="en-US" dirty="0"/>
              <a:t>Find records that contain words that match some pattern (e.g., regular expression).</a:t>
            </a:r>
          </a:p>
        </p:txBody>
      </p:sp>
      <p:sp>
        <p:nvSpPr>
          <p:cNvPr id="4" name="Slide Number Placeholder 3">
            <a:extLst>
              <a:ext uri="{FF2B5EF4-FFF2-40B4-BE49-F238E27FC236}">
                <a16:creationId xmlns:a16="http://schemas.microsoft.com/office/drawing/2014/main" id="{2A4AF8FC-FB8A-4DAF-876D-3A390DCECDD3}"/>
              </a:ext>
            </a:extLst>
          </p:cNvPr>
          <p:cNvSpPr>
            <a:spLocks noGrp="1"/>
          </p:cNvSpPr>
          <p:nvPr>
            <p:ph type="sldNum" sz="quarter" idx="4"/>
          </p:nvPr>
        </p:nvSpPr>
        <p:spPr/>
        <p:txBody>
          <a:bodyPr/>
          <a:lstStyle/>
          <a:p>
            <a:fld id="{97DD1AB5-42BA-4E8A-BFEE-435884E16AAB}" type="slidenum">
              <a:rPr lang="en-US" smtClean="0"/>
              <a:t>54</a:t>
            </a:fld>
            <a:endParaRPr lang="en-US" dirty="0"/>
          </a:p>
        </p:txBody>
      </p:sp>
    </p:spTree>
    <p:extLst>
      <p:ext uri="{BB962C8B-B14F-4D97-AF65-F5344CB8AC3E}">
        <p14:creationId xmlns:p14="http://schemas.microsoft.com/office/powerpoint/2010/main" val="799463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2E4D5-4CA8-4B03-93D9-FDD7D8FA55EE}"/>
              </a:ext>
            </a:extLst>
          </p:cNvPr>
          <p:cNvSpPr>
            <a:spLocks noGrp="1"/>
          </p:cNvSpPr>
          <p:nvPr>
            <p:ph type="title"/>
          </p:nvPr>
        </p:nvSpPr>
        <p:spPr/>
        <p:txBody>
          <a:bodyPr/>
          <a:lstStyle/>
          <a:p>
            <a:r>
              <a:rPr lang="en-US" dirty="0"/>
              <a:t>DESIGN DECISIONS</a:t>
            </a:r>
          </a:p>
        </p:txBody>
      </p:sp>
      <p:sp>
        <p:nvSpPr>
          <p:cNvPr id="6" name="Content Placeholder 5">
            <a:extLst>
              <a:ext uri="{FF2B5EF4-FFF2-40B4-BE49-F238E27FC236}">
                <a16:creationId xmlns:a16="http://schemas.microsoft.com/office/drawing/2014/main" id="{09D3034F-3553-450D-928F-989014E5F76D}"/>
              </a:ext>
            </a:extLst>
          </p:cNvPr>
          <p:cNvSpPr>
            <a:spLocks noGrp="1"/>
          </p:cNvSpPr>
          <p:nvPr>
            <p:ph idx="1"/>
          </p:nvPr>
        </p:nvSpPr>
        <p:spPr/>
        <p:txBody>
          <a:bodyPr/>
          <a:lstStyle/>
          <a:p>
            <a:r>
              <a:rPr lang="en-US" b="1" dirty="0"/>
              <a:t>Decision #1: What To Store</a:t>
            </a:r>
          </a:p>
          <a:p>
            <a:pPr lvl="1"/>
            <a:r>
              <a:rPr lang="en-US" dirty="0"/>
              <a:t>The index needs to store at least the words contained in each record (separated by punctuation characters).</a:t>
            </a:r>
          </a:p>
          <a:p>
            <a:pPr lvl="1"/>
            <a:r>
              <a:rPr lang="en-US" dirty="0"/>
              <a:t>Can also store frequency, position, and other meta-data.</a:t>
            </a:r>
          </a:p>
          <a:p>
            <a:endParaRPr lang="en-US" dirty="0"/>
          </a:p>
          <a:p>
            <a:r>
              <a:rPr lang="en-US" b="1" dirty="0"/>
              <a:t>Decision #2: When To Update</a:t>
            </a:r>
          </a:p>
          <a:p>
            <a:pPr lvl="1"/>
            <a:r>
              <a:rPr lang="en-US" dirty="0"/>
              <a:t>Maintain auxiliary data structures to "stage" updates and then update the index in batches.</a:t>
            </a:r>
          </a:p>
        </p:txBody>
      </p:sp>
      <p:sp>
        <p:nvSpPr>
          <p:cNvPr id="4" name="Slide Number Placeholder 3">
            <a:extLst>
              <a:ext uri="{FF2B5EF4-FFF2-40B4-BE49-F238E27FC236}">
                <a16:creationId xmlns:a16="http://schemas.microsoft.com/office/drawing/2014/main" id="{C5767CA3-F712-4B6A-A0EB-4E804D937F45}"/>
              </a:ext>
            </a:extLst>
          </p:cNvPr>
          <p:cNvSpPr>
            <a:spLocks noGrp="1"/>
          </p:cNvSpPr>
          <p:nvPr>
            <p:ph type="sldNum" sz="quarter" idx="4"/>
          </p:nvPr>
        </p:nvSpPr>
        <p:spPr/>
        <p:txBody>
          <a:bodyPr/>
          <a:lstStyle/>
          <a:p>
            <a:fld id="{97DD1AB5-42BA-4E8A-BFEE-435884E16AAB}" type="slidenum">
              <a:rPr lang="en-US" smtClean="0"/>
              <a:t>55</a:t>
            </a:fld>
            <a:endParaRPr lang="en-US" dirty="0"/>
          </a:p>
        </p:txBody>
      </p:sp>
    </p:spTree>
    <p:extLst>
      <p:ext uri="{BB962C8B-B14F-4D97-AF65-F5344CB8AC3E}">
        <p14:creationId xmlns:p14="http://schemas.microsoft.com/office/powerpoint/2010/main" val="333151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7B022-590A-46A4-A167-281AF9192B31}"/>
              </a:ext>
            </a:extLst>
          </p:cNvPr>
          <p:cNvSpPr>
            <a:spLocks noGrp="1"/>
          </p:cNvSpPr>
          <p:nvPr>
            <p:ph type="title"/>
          </p:nvPr>
        </p:nvSpPr>
        <p:spPr/>
        <p:txBody>
          <a:bodyPr/>
          <a:lstStyle/>
          <a:p>
            <a:r>
              <a:rPr lang="en-US" dirty="0"/>
              <a:t>Bloom Filters</a:t>
            </a:r>
          </a:p>
        </p:txBody>
      </p:sp>
      <p:sp>
        <p:nvSpPr>
          <p:cNvPr id="53" name="Content Placeholder 52">
            <a:extLst>
              <a:ext uri="{FF2B5EF4-FFF2-40B4-BE49-F238E27FC236}">
                <a16:creationId xmlns:a16="http://schemas.microsoft.com/office/drawing/2014/main" id="{4D737E37-157D-423D-AE00-C3A980637CA3}"/>
              </a:ext>
            </a:extLst>
          </p:cNvPr>
          <p:cNvSpPr>
            <a:spLocks noGrp="1"/>
          </p:cNvSpPr>
          <p:nvPr>
            <p:ph idx="1"/>
          </p:nvPr>
        </p:nvSpPr>
        <p:spPr/>
        <p:txBody>
          <a:bodyPr/>
          <a:lstStyle/>
          <a:p>
            <a:r>
              <a:rPr lang="en-US" b="1" dirty="0">
                <a:latin typeface="Inconsolata" panose="00000509000000000000" pitchFamily="49" charset="0"/>
              </a:rPr>
              <a:t>Insert 'RZA'</a:t>
            </a:r>
          </a:p>
          <a:p>
            <a:endParaRPr lang="en-US" sz="1200" b="1" dirty="0">
              <a:latin typeface="Inconsolata" panose="00000509000000000000" pitchFamily="49" charset="0"/>
            </a:endParaRPr>
          </a:p>
          <a:p>
            <a:r>
              <a:rPr lang="en-US" b="1" dirty="0">
                <a:latin typeface="Inconsolata" panose="00000509000000000000" pitchFamily="49" charset="0"/>
              </a:rPr>
              <a:t>Insert 'GZA'</a:t>
            </a:r>
          </a:p>
          <a:p>
            <a:endParaRPr lang="en-US" sz="1200" b="1" dirty="0">
              <a:latin typeface="Inconsolata" panose="00000509000000000000" pitchFamily="49" charset="0"/>
            </a:endParaRPr>
          </a:p>
          <a:p>
            <a:r>
              <a:rPr lang="en-US" b="1" dirty="0">
                <a:latin typeface="Inconsolata" panose="00000509000000000000" pitchFamily="49" charset="0"/>
              </a:rPr>
              <a:t>Lookup 'RZA' </a:t>
            </a:r>
          </a:p>
          <a:p>
            <a:endParaRPr lang="en-US" sz="1200" b="1" dirty="0">
              <a:latin typeface="Inconsolata" panose="00000509000000000000" pitchFamily="49" charset="0"/>
            </a:endParaRPr>
          </a:p>
          <a:p>
            <a:r>
              <a:rPr lang="en-US" b="1" dirty="0">
                <a:latin typeface="Inconsolata" panose="00000509000000000000" pitchFamily="49" charset="0"/>
              </a:rPr>
              <a:t>Lookup 'Raekwon'</a:t>
            </a:r>
          </a:p>
          <a:p>
            <a:endParaRPr lang="en-US" sz="1200" b="1" dirty="0">
              <a:latin typeface="Inconsolata" panose="00000509000000000000" pitchFamily="49" charset="0"/>
            </a:endParaRPr>
          </a:p>
          <a:p>
            <a:r>
              <a:rPr lang="en-US" b="1" dirty="0">
                <a:latin typeface="Inconsolata" panose="00000509000000000000" pitchFamily="49" charset="0"/>
              </a:rPr>
              <a:t>Lookup 'ODB'</a:t>
            </a:r>
          </a:p>
          <a:p>
            <a:endParaRPr lang="en-US" dirty="0"/>
          </a:p>
        </p:txBody>
      </p:sp>
      <p:sp>
        <p:nvSpPr>
          <p:cNvPr id="4" name="Slide Number Placeholder 3">
            <a:extLst>
              <a:ext uri="{FF2B5EF4-FFF2-40B4-BE49-F238E27FC236}">
                <a16:creationId xmlns:a16="http://schemas.microsoft.com/office/drawing/2014/main" id="{84A618BC-871A-479B-ADA3-A36801ED4E62}"/>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50000"/>
                  </a:schemeClr>
                </a:solidFill>
                <a:latin typeface="Crimson Text"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DD1AB5-42BA-4E8A-BFEE-435884E16AAB}" type="slidenum">
              <a:rPr lang="en-US" smtClean="0">
                <a:solidFill>
                  <a:schemeClr val="bg1"/>
                </a:solidFill>
              </a:rPr>
              <a:pPr>
                <a:defRPr/>
              </a:pPr>
              <a:t>6</a:t>
            </a:fld>
            <a:endParaRPr lang="en-US" dirty="0">
              <a:solidFill>
                <a:schemeClr val="bg1"/>
              </a:solidFill>
            </a:endParaRPr>
          </a:p>
        </p:txBody>
      </p:sp>
      <p:sp>
        <p:nvSpPr>
          <p:cNvPr id="7" name="Text Box 4">
            <a:extLst>
              <a:ext uri="{FF2B5EF4-FFF2-40B4-BE49-F238E27FC236}">
                <a16:creationId xmlns:a16="http://schemas.microsoft.com/office/drawing/2014/main" id="{C41372D8-8736-4113-BB03-B28B3B925ECE}"/>
              </a:ext>
            </a:extLst>
          </p:cNvPr>
          <p:cNvSpPr txBox="1">
            <a:spLocks noChangeArrowheads="1"/>
          </p:cNvSpPr>
          <p:nvPr/>
        </p:nvSpPr>
        <p:spPr bwMode="auto">
          <a:xfrm>
            <a:off x="5029200" y="1424340"/>
            <a:ext cx="3200400" cy="91440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8" name="TextBox 15">
            <a:extLst>
              <a:ext uri="{FF2B5EF4-FFF2-40B4-BE49-F238E27FC236}">
                <a16:creationId xmlns:a16="http://schemas.microsoft.com/office/drawing/2014/main" id="{6558E812-CF42-48A2-AE4D-694AC006F5E4}"/>
              </a:ext>
            </a:extLst>
          </p:cNvPr>
          <p:cNvSpPr txBox="1">
            <a:spLocks noChangeArrowheads="1"/>
          </p:cNvSpPr>
          <p:nvPr/>
        </p:nvSpPr>
        <p:spPr bwMode="auto">
          <a:xfrm>
            <a:off x="5024186" y="1123950"/>
            <a:ext cx="1937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solidFill>
                  <a:srgbClr val="646464"/>
                </a:solidFill>
              </a:rPr>
              <a:t>Bloom Filter</a:t>
            </a:r>
          </a:p>
        </p:txBody>
      </p:sp>
      <p:sp>
        <p:nvSpPr>
          <p:cNvPr id="10" name="Rectangle 9">
            <a:extLst>
              <a:ext uri="{FF2B5EF4-FFF2-40B4-BE49-F238E27FC236}">
                <a16:creationId xmlns:a16="http://schemas.microsoft.com/office/drawing/2014/main" id="{47D7FFC6-9724-4BAB-AE5C-C5447F11E106}"/>
              </a:ext>
            </a:extLst>
          </p:cNvPr>
          <p:cNvSpPr/>
          <p:nvPr/>
        </p:nvSpPr>
        <p:spPr>
          <a:xfrm>
            <a:off x="516636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11" name="Rectangle 10">
            <a:extLst>
              <a:ext uri="{FF2B5EF4-FFF2-40B4-BE49-F238E27FC236}">
                <a16:creationId xmlns:a16="http://schemas.microsoft.com/office/drawing/2014/main" id="{B7FC12C3-C280-4904-93C9-AC8A20D7B51C}"/>
              </a:ext>
            </a:extLst>
          </p:cNvPr>
          <p:cNvSpPr/>
          <p:nvPr/>
        </p:nvSpPr>
        <p:spPr>
          <a:xfrm>
            <a:off x="553212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12" name="Rectangle 11">
            <a:extLst>
              <a:ext uri="{FF2B5EF4-FFF2-40B4-BE49-F238E27FC236}">
                <a16:creationId xmlns:a16="http://schemas.microsoft.com/office/drawing/2014/main" id="{CCEF38A2-F006-4BD3-BCC9-C13AD9653D9C}"/>
              </a:ext>
            </a:extLst>
          </p:cNvPr>
          <p:cNvSpPr/>
          <p:nvPr/>
        </p:nvSpPr>
        <p:spPr>
          <a:xfrm>
            <a:off x="589788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13" name="Rectangle 12">
            <a:extLst>
              <a:ext uri="{FF2B5EF4-FFF2-40B4-BE49-F238E27FC236}">
                <a16:creationId xmlns:a16="http://schemas.microsoft.com/office/drawing/2014/main" id="{FDB4AF88-05DC-4C2F-8173-4539B59AF5C1}"/>
              </a:ext>
            </a:extLst>
          </p:cNvPr>
          <p:cNvSpPr/>
          <p:nvPr/>
        </p:nvSpPr>
        <p:spPr>
          <a:xfrm>
            <a:off x="626364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40" name="Rectangle 39">
            <a:extLst>
              <a:ext uri="{FF2B5EF4-FFF2-40B4-BE49-F238E27FC236}">
                <a16:creationId xmlns:a16="http://schemas.microsoft.com/office/drawing/2014/main" id="{3BF2983D-22E2-489B-8DC5-50BC3E1E07AA}"/>
              </a:ext>
            </a:extLst>
          </p:cNvPr>
          <p:cNvSpPr/>
          <p:nvPr/>
        </p:nvSpPr>
        <p:spPr>
          <a:xfrm>
            <a:off x="662940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41" name="Rectangle 40">
            <a:extLst>
              <a:ext uri="{FF2B5EF4-FFF2-40B4-BE49-F238E27FC236}">
                <a16:creationId xmlns:a16="http://schemas.microsoft.com/office/drawing/2014/main" id="{C56B2ACD-3557-4F87-815F-4EFD8CE7F39E}"/>
              </a:ext>
            </a:extLst>
          </p:cNvPr>
          <p:cNvSpPr/>
          <p:nvPr/>
        </p:nvSpPr>
        <p:spPr>
          <a:xfrm>
            <a:off x="699516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sp>
        <p:nvSpPr>
          <p:cNvPr id="42" name="Rectangle 41">
            <a:extLst>
              <a:ext uri="{FF2B5EF4-FFF2-40B4-BE49-F238E27FC236}">
                <a16:creationId xmlns:a16="http://schemas.microsoft.com/office/drawing/2014/main" id="{191E4D03-836E-4E64-B9F3-C3C227A33CAB}"/>
              </a:ext>
            </a:extLst>
          </p:cNvPr>
          <p:cNvSpPr/>
          <p:nvPr/>
        </p:nvSpPr>
        <p:spPr>
          <a:xfrm>
            <a:off x="736092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chemeClr val="tx1">
                    <a:lumMod val="65000"/>
                    <a:lumOff val="35000"/>
                  </a:schemeClr>
                </a:solidFill>
                <a:latin typeface="Inconsolata" panose="00000509000000000000" pitchFamily="49" charset="0"/>
                <a:ea typeface="Open Sans" pitchFamily="34" charset="0"/>
                <a:cs typeface="Consolas" pitchFamily="49" charset="0"/>
              </a:rPr>
              <a:t>0</a:t>
            </a:r>
          </a:p>
        </p:txBody>
      </p:sp>
      <p:sp>
        <p:nvSpPr>
          <p:cNvPr id="43" name="Rectangle 42">
            <a:extLst>
              <a:ext uri="{FF2B5EF4-FFF2-40B4-BE49-F238E27FC236}">
                <a16:creationId xmlns:a16="http://schemas.microsoft.com/office/drawing/2014/main" id="{9F897B19-9CE6-4FAC-986F-FD03CC08DE0A}"/>
              </a:ext>
            </a:extLst>
          </p:cNvPr>
          <p:cNvSpPr/>
          <p:nvPr/>
        </p:nvSpPr>
        <p:spPr>
          <a:xfrm>
            <a:off x="772668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dirty="0">
                <a:solidFill>
                  <a:srgbClr val="646464"/>
                </a:solidFill>
                <a:latin typeface="Inconsolata" panose="00000509000000000000" pitchFamily="49" charset="0"/>
                <a:ea typeface="Open Sans" pitchFamily="34" charset="0"/>
                <a:cs typeface="Consolas" pitchFamily="49" charset="0"/>
              </a:rPr>
              <a:t>0</a:t>
            </a:r>
          </a:p>
        </p:txBody>
      </p:sp>
      <p:grpSp>
        <p:nvGrpSpPr>
          <p:cNvPr id="50" name="Group 49">
            <a:extLst>
              <a:ext uri="{FF2B5EF4-FFF2-40B4-BE49-F238E27FC236}">
                <a16:creationId xmlns:a16="http://schemas.microsoft.com/office/drawing/2014/main" id="{399309C9-436B-4134-9BE7-CBE650526E40}"/>
              </a:ext>
            </a:extLst>
          </p:cNvPr>
          <p:cNvGrpSpPr/>
          <p:nvPr/>
        </p:nvGrpSpPr>
        <p:grpSpPr>
          <a:xfrm>
            <a:off x="5297944" y="1551595"/>
            <a:ext cx="2662912" cy="246221"/>
            <a:chOff x="1106944" y="1576580"/>
            <a:chExt cx="2662912" cy="246221"/>
          </a:xfrm>
        </p:grpSpPr>
        <p:sp>
          <p:nvSpPr>
            <p:cNvPr id="31" name="Rectangle 30">
              <a:extLst>
                <a:ext uri="{FF2B5EF4-FFF2-40B4-BE49-F238E27FC236}">
                  <a16:creationId xmlns:a16="http://schemas.microsoft.com/office/drawing/2014/main" id="{58047B29-6592-49FF-B6A4-108AD045359A}"/>
                </a:ext>
              </a:extLst>
            </p:cNvPr>
            <p:cNvSpPr/>
            <p:nvPr/>
          </p:nvSpPr>
          <p:spPr>
            <a:xfrm>
              <a:off x="110694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0</a:t>
              </a:r>
              <a:endParaRPr lang="en-US" sz="1600" b="1" dirty="0">
                <a:solidFill>
                  <a:srgbClr val="646464"/>
                </a:solidFill>
                <a:latin typeface="Inconsolata" panose="00000509000000000000" pitchFamily="49" charset="0"/>
              </a:endParaRPr>
            </a:p>
          </p:txBody>
        </p:sp>
        <p:sp>
          <p:nvSpPr>
            <p:cNvPr id="32" name="Rectangle 31">
              <a:extLst>
                <a:ext uri="{FF2B5EF4-FFF2-40B4-BE49-F238E27FC236}">
                  <a16:creationId xmlns:a16="http://schemas.microsoft.com/office/drawing/2014/main" id="{195AC3B2-6F8B-49CA-A9B8-23A05A6A4D06}"/>
                </a:ext>
              </a:extLst>
            </p:cNvPr>
            <p:cNvSpPr/>
            <p:nvPr/>
          </p:nvSpPr>
          <p:spPr>
            <a:xfrm>
              <a:off x="147270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1</a:t>
              </a:r>
              <a:endParaRPr lang="en-US" sz="1600" b="1" dirty="0">
                <a:solidFill>
                  <a:srgbClr val="646464"/>
                </a:solidFill>
                <a:latin typeface="Inconsolata" panose="00000509000000000000" pitchFamily="49" charset="0"/>
              </a:endParaRPr>
            </a:p>
          </p:txBody>
        </p:sp>
        <p:sp>
          <p:nvSpPr>
            <p:cNvPr id="33" name="Rectangle 32">
              <a:extLst>
                <a:ext uri="{FF2B5EF4-FFF2-40B4-BE49-F238E27FC236}">
                  <a16:creationId xmlns:a16="http://schemas.microsoft.com/office/drawing/2014/main" id="{3C5A1041-DFB0-436A-9FC5-0889D54CAF79}"/>
                </a:ext>
              </a:extLst>
            </p:cNvPr>
            <p:cNvSpPr/>
            <p:nvPr/>
          </p:nvSpPr>
          <p:spPr>
            <a:xfrm>
              <a:off x="183846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2</a:t>
              </a:r>
              <a:endParaRPr lang="en-US" sz="1600" b="1" dirty="0">
                <a:solidFill>
                  <a:srgbClr val="646464"/>
                </a:solidFill>
                <a:latin typeface="Inconsolata" panose="00000509000000000000" pitchFamily="49" charset="0"/>
              </a:endParaRPr>
            </a:p>
          </p:txBody>
        </p:sp>
        <p:sp>
          <p:nvSpPr>
            <p:cNvPr id="34" name="Rectangle 33">
              <a:extLst>
                <a:ext uri="{FF2B5EF4-FFF2-40B4-BE49-F238E27FC236}">
                  <a16:creationId xmlns:a16="http://schemas.microsoft.com/office/drawing/2014/main" id="{6F79B8B2-4BC6-46CA-B961-140CB347C998}"/>
                </a:ext>
              </a:extLst>
            </p:cNvPr>
            <p:cNvSpPr/>
            <p:nvPr/>
          </p:nvSpPr>
          <p:spPr>
            <a:xfrm>
              <a:off x="220422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3</a:t>
              </a:r>
              <a:endParaRPr lang="en-US" sz="1600" b="1" dirty="0">
                <a:solidFill>
                  <a:srgbClr val="646464"/>
                </a:solidFill>
                <a:latin typeface="Inconsolata" panose="00000509000000000000" pitchFamily="49" charset="0"/>
              </a:endParaRPr>
            </a:p>
          </p:txBody>
        </p:sp>
        <p:sp>
          <p:nvSpPr>
            <p:cNvPr id="45" name="Rectangle 44">
              <a:extLst>
                <a:ext uri="{FF2B5EF4-FFF2-40B4-BE49-F238E27FC236}">
                  <a16:creationId xmlns:a16="http://schemas.microsoft.com/office/drawing/2014/main" id="{2AED0687-4EBE-40D5-A990-9D2D6D9B10B7}"/>
                </a:ext>
              </a:extLst>
            </p:cNvPr>
            <p:cNvSpPr/>
            <p:nvPr/>
          </p:nvSpPr>
          <p:spPr>
            <a:xfrm>
              <a:off x="256998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4</a:t>
              </a:r>
              <a:endParaRPr lang="en-US" sz="1600" b="1" dirty="0">
                <a:solidFill>
                  <a:srgbClr val="646464"/>
                </a:solidFill>
                <a:latin typeface="Inconsolata" panose="00000509000000000000" pitchFamily="49" charset="0"/>
              </a:endParaRPr>
            </a:p>
          </p:txBody>
        </p:sp>
        <p:sp>
          <p:nvSpPr>
            <p:cNvPr id="46" name="Rectangle 45">
              <a:extLst>
                <a:ext uri="{FF2B5EF4-FFF2-40B4-BE49-F238E27FC236}">
                  <a16:creationId xmlns:a16="http://schemas.microsoft.com/office/drawing/2014/main" id="{B22069D3-7A59-4504-A9E6-02B9EE753FF6}"/>
                </a:ext>
              </a:extLst>
            </p:cNvPr>
            <p:cNvSpPr/>
            <p:nvPr/>
          </p:nvSpPr>
          <p:spPr>
            <a:xfrm>
              <a:off x="293574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5</a:t>
              </a:r>
              <a:endParaRPr lang="en-US" sz="1600" b="1" dirty="0">
                <a:solidFill>
                  <a:srgbClr val="646464"/>
                </a:solidFill>
                <a:latin typeface="Inconsolata" panose="00000509000000000000" pitchFamily="49" charset="0"/>
              </a:endParaRPr>
            </a:p>
          </p:txBody>
        </p:sp>
        <p:sp>
          <p:nvSpPr>
            <p:cNvPr id="47" name="Rectangle 46">
              <a:extLst>
                <a:ext uri="{FF2B5EF4-FFF2-40B4-BE49-F238E27FC236}">
                  <a16:creationId xmlns:a16="http://schemas.microsoft.com/office/drawing/2014/main" id="{087AA8E7-CE8B-4485-819A-BB7B4A73ED5A}"/>
                </a:ext>
              </a:extLst>
            </p:cNvPr>
            <p:cNvSpPr/>
            <p:nvPr/>
          </p:nvSpPr>
          <p:spPr>
            <a:xfrm>
              <a:off x="330150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cs typeface="Consolas" pitchFamily="49" charset="0"/>
                </a:rPr>
                <a:t>6</a:t>
              </a:r>
              <a:endParaRPr lang="en-US" sz="1600" b="1" dirty="0">
                <a:solidFill>
                  <a:srgbClr val="646464"/>
                </a:solidFill>
                <a:latin typeface="Inconsolata" panose="00000509000000000000" pitchFamily="49" charset="0"/>
              </a:endParaRPr>
            </a:p>
          </p:txBody>
        </p:sp>
        <p:sp>
          <p:nvSpPr>
            <p:cNvPr id="48" name="Rectangle 47">
              <a:extLst>
                <a:ext uri="{FF2B5EF4-FFF2-40B4-BE49-F238E27FC236}">
                  <a16:creationId xmlns:a16="http://schemas.microsoft.com/office/drawing/2014/main" id="{29EE4312-EEA9-4961-86FC-DCBAE02A7212}"/>
                </a:ext>
              </a:extLst>
            </p:cNvPr>
            <p:cNvSpPr/>
            <p:nvPr/>
          </p:nvSpPr>
          <p:spPr>
            <a:xfrm>
              <a:off x="3667264" y="1576580"/>
              <a:ext cx="102592" cy="246221"/>
            </a:xfrm>
            <a:prstGeom prst="rect">
              <a:avLst/>
            </a:prstGeom>
          </p:spPr>
          <p:txBody>
            <a:bodyPr wrap="none" lIns="0" tIns="0" rIns="0" bIns="0">
              <a:spAutoFit/>
            </a:bodyPr>
            <a:lstStyle/>
            <a:p>
              <a:pPr algn="ctr"/>
              <a:r>
                <a:rPr lang="en-US" sz="1600" b="1" dirty="0">
                  <a:solidFill>
                    <a:srgbClr val="646464"/>
                  </a:solidFill>
                  <a:latin typeface="Inconsolata" panose="00000509000000000000" pitchFamily="49" charset="0"/>
                  <a:ea typeface="Open Sans" pitchFamily="34" charset="0"/>
                </a:rPr>
                <a:t>7</a:t>
              </a:r>
              <a:endParaRPr lang="en-US" sz="1600" b="1" dirty="0">
                <a:solidFill>
                  <a:srgbClr val="646464"/>
                </a:solidFill>
                <a:latin typeface="Inconsolata" panose="00000509000000000000" pitchFamily="49" charset="0"/>
              </a:endParaRPr>
            </a:p>
          </p:txBody>
        </p:sp>
      </p:grpSp>
      <p:grpSp>
        <p:nvGrpSpPr>
          <p:cNvPr id="74" name="hash2(RZA)">
            <a:extLst>
              <a:ext uri="{FF2B5EF4-FFF2-40B4-BE49-F238E27FC236}">
                <a16:creationId xmlns:a16="http://schemas.microsoft.com/office/drawing/2014/main" id="{BDC5EFB2-5898-4CF4-BDBA-9D9C2D61AA4D}"/>
              </a:ext>
            </a:extLst>
          </p:cNvPr>
          <p:cNvGrpSpPr/>
          <p:nvPr/>
        </p:nvGrpSpPr>
        <p:grpSpPr>
          <a:xfrm>
            <a:off x="4749800" y="3239100"/>
            <a:ext cx="3632594" cy="369332"/>
            <a:chOff x="838883" y="3239100"/>
            <a:chExt cx="3199717" cy="369332"/>
          </a:xfrm>
        </p:grpSpPr>
        <p:sp>
          <p:nvSpPr>
            <p:cNvPr id="55" name="TextBox 15">
              <a:extLst>
                <a:ext uri="{FF2B5EF4-FFF2-40B4-BE49-F238E27FC236}">
                  <a16:creationId xmlns:a16="http://schemas.microsoft.com/office/drawing/2014/main" id="{02206521-98A8-4602-9169-687B939F93E2}"/>
                </a:ext>
              </a:extLst>
            </p:cNvPr>
            <p:cNvSpPr txBox="1">
              <a:spLocks noChangeArrowheads="1"/>
            </p:cNvSpPr>
            <p:nvPr/>
          </p:nvSpPr>
          <p:spPr bwMode="auto">
            <a:xfrm>
              <a:off x="838883" y="3239100"/>
              <a:ext cx="299277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2</a:t>
              </a:r>
              <a:r>
                <a:rPr lang="en-US" dirty="0">
                  <a:solidFill>
                    <a:schemeClr val="accent1"/>
                  </a:solidFill>
                  <a:latin typeface="Crimson Text" pitchFamily="2" charset="0"/>
                </a:rPr>
                <a:t>('RZA') = 4444 % 8 = </a:t>
              </a:r>
            </a:p>
          </p:txBody>
        </p:sp>
        <p:sp>
          <p:nvSpPr>
            <p:cNvPr id="62" name="TextBox 15">
              <a:extLst>
                <a:ext uri="{FF2B5EF4-FFF2-40B4-BE49-F238E27FC236}">
                  <a16:creationId xmlns:a16="http://schemas.microsoft.com/office/drawing/2014/main" id="{4AE3DFBB-FB1A-4721-8138-1998849DED49}"/>
                </a:ext>
              </a:extLst>
            </p:cNvPr>
            <p:cNvSpPr txBox="1">
              <a:spLocks noChangeArrowheads="1"/>
            </p:cNvSpPr>
            <p:nvPr/>
          </p:nvSpPr>
          <p:spPr bwMode="auto">
            <a:xfrm>
              <a:off x="3903980" y="3239100"/>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4 </a:t>
              </a:r>
            </a:p>
          </p:txBody>
        </p:sp>
      </p:grpSp>
      <p:grpSp>
        <p:nvGrpSpPr>
          <p:cNvPr id="75" name="hash1(RZA)">
            <a:extLst>
              <a:ext uri="{FF2B5EF4-FFF2-40B4-BE49-F238E27FC236}">
                <a16:creationId xmlns:a16="http://schemas.microsoft.com/office/drawing/2014/main" id="{68B68539-5C7F-4D85-9203-2C8405592ADC}"/>
              </a:ext>
            </a:extLst>
          </p:cNvPr>
          <p:cNvGrpSpPr/>
          <p:nvPr/>
        </p:nvGrpSpPr>
        <p:grpSpPr>
          <a:xfrm>
            <a:off x="4749800" y="2788920"/>
            <a:ext cx="3575776" cy="369332"/>
            <a:chOff x="888931" y="2788920"/>
            <a:chExt cx="3149669" cy="369332"/>
          </a:xfrm>
        </p:grpSpPr>
        <p:sp>
          <p:nvSpPr>
            <p:cNvPr id="54" name="TextBox 15">
              <a:extLst>
                <a:ext uri="{FF2B5EF4-FFF2-40B4-BE49-F238E27FC236}">
                  <a16:creationId xmlns:a16="http://schemas.microsoft.com/office/drawing/2014/main" id="{45B74DB6-1CC2-4152-9FDE-722CB6E38CF1}"/>
                </a:ext>
              </a:extLst>
            </p:cNvPr>
            <p:cNvSpPr txBox="1">
              <a:spLocks noChangeArrowheads="1"/>
            </p:cNvSpPr>
            <p:nvPr/>
          </p:nvSpPr>
          <p:spPr bwMode="auto">
            <a:xfrm>
              <a:off x="888931" y="2788920"/>
              <a:ext cx="2940117"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1</a:t>
              </a:r>
              <a:r>
                <a:rPr lang="en-US" dirty="0">
                  <a:solidFill>
                    <a:schemeClr val="accent1"/>
                  </a:solidFill>
                  <a:latin typeface="Crimson Text" pitchFamily="2" charset="0"/>
                </a:rPr>
                <a:t>('RZA') = 2222 % 8 =</a:t>
              </a:r>
            </a:p>
          </p:txBody>
        </p:sp>
        <p:sp>
          <p:nvSpPr>
            <p:cNvPr id="63" name="TextBox 15">
              <a:extLst>
                <a:ext uri="{FF2B5EF4-FFF2-40B4-BE49-F238E27FC236}">
                  <a16:creationId xmlns:a16="http://schemas.microsoft.com/office/drawing/2014/main" id="{769456E0-CBF1-476C-A3EF-DFE6DDA59DC9}"/>
                </a:ext>
              </a:extLst>
            </p:cNvPr>
            <p:cNvSpPr txBox="1">
              <a:spLocks noChangeArrowheads="1"/>
            </p:cNvSpPr>
            <p:nvPr/>
          </p:nvSpPr>
          <p:spPr bwMode="auto">
            <a:xfrm>
              <a:off x="3903980" y="2788920"/>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6 </a:t>
              </a:r>
            </a:p>
          </p:txBody>
        </p:sp>
      </p:grpSp>
      <p:grpSp>
        <p:nvGrpSpPr>
          <p:cNvPr id="73" name="hash2(GZA)">
            <a:extLst>
              <a:ext uri="{FF2B5EF4-FFF2-40B4-BE49-F238E27FC236}">
                <a16:creationId xmlns:a16="http://schemas.microsoft.com/office/drawing/2014/main" id="{7258DFF9-E3A8-4037-8AFB-706A40FD4E55}"/>
              </a:ext>
            </a:extLst>
          </p:cNvPr>
          <p:cNvGrpSpPr/>
          <p:nvPr/>
        </p:nvGrpSpPr>
        <p:grpSpPr>
          <a:xfrm>
            <a:off x="4749800" y="3239100"/>
            <a:ext cx="3632594" cy="369332"/>
            <a:chOff x="838883" y="4391405"/>
            <a:chExt cx="3199717" cy="369332"/>
          </a:xfrm>
        </p:grpSpPr>
        <p:sp>
          <p:nvSpPr>
            <p:cNvPr id="69" name="TextBox 15">
              <a:extLst>
                <a:ext uri="{FF2B5EF4-FFF2-40B4-BE49-F238E27FC236}">
                  <a16:creationId xmlns:a16="http://schemas.microsoft.com/office/drawing/2014/main" id="{6376F308-DF61-41EE-A1A2-D65213168B05}"/>
                </a:ext>
              </a:extLst>
            </p:cNvPr>
            <p:cNvSpPr txBox="1">
              <a:spLocks noChangeArrowheads="1"/>
            </p:cNvSpPr>
            <p:nvPr/>
          </p:nvSpPr>
          <p:spPr bwMode="auto">
            <a:xfrm>
              <a:off x="838883" y="4391405"/>
              <a:ext cx="2997788"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2</a:t>
              </a:r>
              <a:r>
                <a:rPr lang="en-US" dirty="0">
                  <a:solidFill>
                    <a:schemeClr val="accent1"/>
                  </a:solidFill>
                  <a:latin typeface="Crimson Text" pitchFamily="2" charset="0"/>
                </a:rPr>
                <a:t>('GZA') = 7777 % 8 = </a:t>
              </a:r>
            </a:p>
          </p:txBody>
        </p:sp>
        <p:sp>
          <p:nvSpPr>
            <p:cNvPr id="70" name="TextBox 15">
              <a:extLst>
                <a:ext uri="{FF2B5EF4-FFF2-40B4-BE49-F238E27FC236}">
                  <a16:creationId xmlns:a16="http://schemas.microsoft.com/office/drawing/2014/main" id="{F0CC7F0E-315C-4FFD-B4C8-2C4B0F07656A}"/>
                </a:ext>
              </a:extLst>
            </p:cNvPr>
            <p:cNvSpPr txBox="1">
              <a:spLocks noChangeArrowheads="1"/>
            </p:cNvSpPr>
            <p:nvPr/>
          </p:nvSpPr>
          <p:spPr bwMode="auto">
            <a:xfrm>
              <a:off x="3903980" y="4391405"/>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1 </a:t>
              </a:r>
            </a:p>
          </p:txBody>
        </p:sp>
      </p:grpSp>
      <p:grpSp>
        <p:nvGrpSpPr>
          <p:cNvPr id="72" name="hash1(GZA)">
            <a:extLst>
              <a:ext uri="{FF2B5EF4-FFF2-40B4-BE49-F238E27FC236}">
                <a16:creationId xmlns:a16="http://schemas.microsoft.com/office/drawing/2014/main" id="{C64EC492-E5CE-42EB-AFF9-8EA1AFA80EC5}"/>
              </a:ext>
            </a:extLst>
          </p:cNvPr>
          <p:cNvGrpSpPr/>
          <p:nvPr/>
        </p:nvGrpSpPr>
        <p:grpSpPr>
          <a:xfrm>
            <a:off x="4749800" y="2788920"/>
            <a:ext cx="3556000" cy="369332"/>
            <a:chOff x="906350" y="3941225"/>
            <a:chExt cx="3132250" cy="369332"/>
          </a:xfrm>
        </p:grpSpPr>
        <p:sp>
          <p:nvSpPr>
            <p:cNvPr id="68" name="TextBox 15">
              <a:extLst>
                <a:ext uri="{FF2B5EF4-FFF2-40B4-BE49-F238E27FC236}">
                  <a16:creationId xmlns:a16="http://schemas.microsoft.com/office/drawing/2014/main" id="{26360E87-B8D3-4066-B278-5CAECAC5A54B}"/>
                </a:ext>
              </a:extLst>
            </p:cNvPr>
            <p:cNvSpPr txBox="1">
              <a:spLocks noChangeArrowheads="1"/>
            </p:cNvSpPr>
            <p:nvPr/>
          </p:nvSpPr>
          <p:spPr bwMode="auto">
            <a:xfrm>
              <a:off x="906350" y="3941225"/>
              <a:ext cx="2929371"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1</a:t>
              </a:r>
              <a:r>
                <a:rPr lang="en-US" dirty="0">
                  <a:solidFill>
                    <a:schemeClr val="accent1"/>
                  </a:solidFill>
                  <a:latin typeface="Crimson Text" pitchFamily="2" charset="0"/>
                </a:rPr>
                <a:t>('GZA') = 5555 % 8 =</a:t>
              </a:r>
            </a:p>
          </p:txBody>
        </p:sp>
        <p:sp>
          <p:nvSpPr>
            <p:cNvPr id="71" name="TextBox 15">
              <a:extLst>
                <a:ext uri="{FF2B5EF4-FFF2-40B4-BE49-F238E27FC236}">
                  <a16:creationId xmlns:a16="http://schemas.microsoft.com/office/drawing/2014/main" id="{2694CAB2-7663-4F4B-9661-237C18926B81}"/>
                </a:ext>
              </a:extLst>
            </p:cNvPr>
            <p:cNvSpPr txBox="1">
              <a:spLocks noChangeArrowheads="1"/>
            </p:cNvSpPr>
            <p:nvPr/>
          </p:nvSpPr>
          <p:spPr bwMode="auto">
            <a:xfrm>
              <a:off x="3903980" y="3941225"/>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3 </a:t>
              </a:r>
            </a:p>
          </p:txBody>
        </p:sp>
      </p:grpSp>
      <p:grpSp>
        <p:nvGrpSpPr>
          <p:cNvPr id="93" name="hash1(Raekwon)">
            <a:extLst>
              <a:ext uri="{FF2B5EF4-FFF2-40B4-BE49-F238E27FC236}">
                <a16:creationId xmlns:a16="http://schemas.microsoft.com/office/drawing/2014/main" id="{B9F67991-7E65-4FC4-A834-E2ECB266957B}"/>
              </a:ext>
            </a:extLst>
          </p:cNvPr>
          <p:cNvGrpSpPr/>
          <p:nvPr/>
        </p:nvGrpSpPr>
        <p:grpSpPr>
          <a:xfrm>
            <a:off x="4749800" y="2788920"/>
            <a:ext cx="4102069" cy="369332"/>
            <a:chOff x="425353" y="3934698"/>
            <a:chExt cx="3613247" cy="369332"/>
          </a:xfrm>
        </p:grpSpPr>
        <p:sp>
          <p:nvSpPr>
            <p:cNvPr id="86" name="TextBox 15">
              <a:extLst>
                <a:ext uri="{FF2B5EF4-FFF2-40B4-BE49-F238E27FC236}">
                  <a16:creationId xmlns:a16="http://schemas.microsoft.com/office/drawing/2014/main" id="{E9B0BFC0-103A-4104-901F-8C702A14CEDB}"/>
                </a:ext>
              </a:extLst>
            </p:cNvPr>
            <p:cNvSpPr txBox="1">
              <a:spLocks noChangeArrowheads="1"/>
            </p:cNvSpPr>
            <p:nvPr/>
          </p:nvSpPr>
          <p:spPr bwMode="auto">
            <a:xfrm>
              <a:off x="425353" y="3934698"/>
              <a:ext cx="340630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1</a:t>
              </a:r>
              <a:r>
                <a:rPr lang="en-US" dirty="0">
                  <a:solidFill>
                    <a:schemeClr val="accent1"/>
                  </a:solidFill>
                  <a:latin typeface="Crimson Text" pitchFamily="2" charset="0"/>
                </a:rPr>
                <a:t>('Raekwon') = 3333 % 8 = </a:t>
              </a:r>
            </a:p>
          </p:txBody>
        </p:sp>
        <p:sp>
          <p:nvSpPr>
            <p:cNvPr id="90" name="TextBox 15">
              <a:extLst>
                <a:ext uri="{FF2B5EF4-FFF2-40B4-BE49-F238E27FC236}">
                  <a16:creationId xmlns:a16="http://schemas.microsoft.com/office/drawing/2014/main" id="{3B4CEF12-28E5-4B71-8318-FE98D08731B8}"/>
                </a:ext>
              </a:extLst>
            </p:cNvPr>
            <p:cNvSpPr txBox="1">
              <a:spLocks noChangeArrowheads="1"/>
            </p:cNvSpPr>
            <p:nvPr/>
          </p:nvSpPr>
          <p:spPr bwMode="auto">
            <a:xfrm>
              <a:off x="3903980" y="3934698"/>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5 </a:t>
              </a:r>
            </a:p>
          </p:txBody>
        </p:sp>
      </p:grpSp>
      <p:grpSp>
        <p:nvGrpSpPr>
          <p:cNvPr id="94" name="hash2(Raekwon)">
            <a:extLst>
              <a:ext uri="{FF2B5EF4-FFF2-40B4-BE49-F238E27FC236}">
                <a16:creationId xmlns:a16="http://schemas.microsoft.com/office/drawing/2014/main" id="{65DF19BC-8911-4463-9AFA-94A3D6A1D89F}"/>
              </a:ext>
            </a:extLst>
          </p:cNvPr>
          <p:cNvGrpSpPr/>
          <p:nvPr/>
        </p:nvGrpSpPr>
        <p:grpSpPr>
          <a:xfrm>
            <a:off x="4749799" y="3239100"/>
            <a:ext cx="4210095" cy="369332"/>
            <a:chOff x="330200" y="4306747"/>
            <a:chExt cx="3708400" cy="369332"/>
          </a:xfrm>
        </p:grpSpPr>
        <p:sp>
          <p:nvSpPr>
            <p:cNvPr id="87" name="TextBox 15">
              <a:extLst>
                <a:ext uri="{FF2B5EF4-FFF2-40B4-BE49-F238E27FC236}">
                  <a16:creationId xmlns:a16="http://schemas.microsoft.com/office/drawing/2014/main" id="{60791009-9B78-4B3A-B424-970230C4F599}"/>
                </a:ext>
              </a:extLst>
            </p:cNvPr>
            <p:cNvSpPr txBox="1">
              <a:spLocks noChangeArrowheads="1"/>
            </p:cNvSpPr>
            <p:nvPr/>
          </p:nvSpPr>
          <p:spPr bwMode="auto">
            <a:xfrm>
              <a:off x="3903980" y="4306747"/>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3 </a:t>
              </a:r>
            </a:p>
          </p:txBody>
        </p:sp>
        <p:sp>
          <p:nvSpPr>
            <p:cNvPr id="92" name="TextBox 15">
              <a:extLst>
                <a:ext uri="{FF2B5EF4-FFF2-40B4-BE49-F238E27FC236}">
                  <a16:creationId xmlns:a16="http://schemas.microsoft.com/office/drawing/2014/main" id="{C08A565F-FB18-4DA7-9980-F0567C469AE6}"/>
                </a:ext>
              </a:extLst>
            </p:cNvPr>
            <p:cNvSpPr txBox="1">
              <a:spLocks noChangeArrowheads="1"/>
            </p:cNvSpPr>
            <p:nvPr/>
          </p:nvSpPr>
          <p:spPr bwMode="auto">
            <a:xfrm>
              <a:off x="330200" y="4306747"/>
              <a:ext cx="3501457"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2</a:t>
              </a:r>
              <a:r>
                <a:rPr lang="en-US" dirty="0">
                  <a:solidFill>
                    <a:schemeClr val="accent1"/>
                  </a:solidFill>
                  <a:latin typeface="Crimson Text" pitchFamily="2" charset="0"/>
                </a:rPr>
                <a:t>('Raekwon') = 8899 % 8 = </a:t>
              </a:r>
            </a:p>
          </p:txBody>
        </p:sp>
      </p:grpSp>
      <p:grpSp>
        <p:nvGrpSpPr>
          <p:cNvPr id="95" name="hash1(ODB)">
            <a:extLst>
              <a:ext uri="{FF2B5EF4-FFF2-40B4-BE49-F238E27FC236}">
                <a16:creationId xmlns:a16="http://schemas.microsoft.com/office/drawing/2014/main" id="{1C3DFDFC-3435-4D3D-9A78-DF1E5DBF8454}"/>
              </a:ext>
            </a:extLst>
          </p:cNvPr>
          <p:cNvGrpSpPr/>
          <p:nvPr/>
        </p:nvGrpSpPr>
        <p:grpSpPr>
          <a:xfrm>
            <a:off x="4749800" y="2788920"/>
            <a:ext cx="3499361" cy="369332"/>
            <a:chOff x="425353" y="3934698"/>
            <a:chExt cx="3613247" cy="369332"/>
          </a:xfrm>
        </p:grpSpPr>
        <p:sp>
          <p:nvSpPr>
            <p:cNvPr id="96" name="TextBox 15">
              <a:extLst>
                <a:ext uri="{FF2B5EF4-FFF2-40B4-BE49-F238E27FC236}">
                  <a16:creationId xmlns:a16="http://schemas.microsoft.com/office/drawing/2014/main" id="{11A6E48B-B9E5-4481-88E4-9E7D982C4193}"/>
                </a:ext>
              </a:extLst>
            </p:cNvPr>
            <p:cNvSpPr txBox="1">
              <a:spLocks noChangeArrowheads="1"/>
            </p:cNvSpPr>
            <p:nvPr/>
          </p:nvSpPr>
          <p:spPr bwMode="auto">
            <a:xfrm>
              <a:off x="425353" y="3934698"/>
              <a:ext cx="340630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1</a:t>
              </a:r>
              <a:r>
                <a:rPr lang="en-US" dirty="0">
                  <a:solidFill>
                    <a:schemeClr val="accent1"/>
                  </a:solidFill>
                  <a:latin typeface="Crimson Text" pitchFamily="2" charset="0"/>
                </a:rPr>
                <a:t>('ODB') = 6699 % 8 = </a:t>
              </a:r>
            </a:p>
          </p:txBody>
        </p:sp>
        <p:sp>
          <p:nvSpPr>
            <p:cNvPr id="97" name="TextBox 15">
              <a:extLst>
                <a:ext uri="{FF2B5EF4-FFF2-40B4-BE49-F238E27FC236}">
                  <a16:creationId xmlns:a16="http://schemas.microsoft.com/office/drawing/2014/main" id="{F9941567-D274-4C0A-9857-E5B9E462FB82}"/>
                </a:ext>
              </a:extLst>
            </p:cNvPr>
            <p:cNvSpPr txBox="1">
              <a:spLocks noChangeArrowheads="1"/>
            </p:cNvSpPr>
            <p:nvPr/>
          </p:nvSpPr>
          <p:spPr bwMode="auto">
            <a:xfrm>
              <a:off x="3903980" y="3934698"/>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3 </a:t>
              </a:r>
            </a:p>
          </p:txBody>
        </p:sp>
      </p:grpSp>
      <p:grpSp>
        <p:nvGrpSpPr>
          <p:cNvPr id="98" name="hash2(ODB)">
            <a:extLst>
              <a:ext uri="{FF2B5EF4-FFF2-40B4-BE49-F238E27FC236}">
                <a16:creationId xmlns:a16="http://schemas.microsoft.com/office/drawing/2014/main" id="{9E67AC5D-0860-4EF0-AEAB-70E8C0DFDFBC}"/>
              </a:ext>
            </a:extLst>
          </p:cNvPr>
          <p:cNvGrpSpPr/>
          <p:nvPr/>
        </p:nvGrpSpPr>
        <p:grpSpPr>
          <a:xfrm>
            <a:off x="4749800" y="3239100"/>
            <a:ext cx="3499361" cy="369332"/>
            <a:chOff x="330200" y="4306747"/>
            <a:chExt cx="3708400" cy="369332"/>
          </a:xfrm>
        </p:grpSpPr>
        <p:sp>
          <p:nvSpPr>
            <p:cNvPr id="99" name="TextBox 15">
              <a:extLst>
                <a:ext uri="{FF2B5EF4-FFF2-40B4-BE49-F238E27FC236}">
                  <a16:creationId xmlns:a16="http://schemas.microsoft.com/office/drawing/2014/main" id="{9E9D9BDE-CE6F-4852-B5FF-2A93633F4270}"/>
                </a:ext>
              </a:extLst>
            </p:cNvPr>
            <p:cNvSpPr txBox="1">
              <a:spLocks noChangeArrowheads="1"/>
            </p:cNvSpPr>
            <p:nvPr/>
          </p:nvSpPr>
          <p:spPr bwMode="auto">
            <a:xfrm>
              <a:off x="3903980" y="4306747"/>
              <a:ext cx="13462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6 </a:t>
              </a:r>
            </a:p>
          </p:txBody>
        </p:sp>
        <p:sp>
          <p:nvSpPr>
            <p:cNvPr id="100" name="TextBox 15">
              <a:extLst>
                <a:ext uri="{FF2B5EF4-FFF2-40B4-BE49-F238E27FC236}">
                  <a16:creationId xmlns:a16="http://schemas.microsoft.com/office/drawing/2014/main" id="{F78BE5FC-263D-4612-851B-D78F74A30162}"/>
                </a:ext>
              </a:extLst>
            </p:cNvPr>
            <p:cNvSpPr txBox="1">
              <a:spLocks noChangeArrowheads="1"/>
            </p:cNvSpPr>
            <p:nvPr/>
          </p:nvSpPr>
          <p:spPr bwMode="auto">
            <a:xfrm>
              <a:off x="330200" y="4306747"/>
              <a:ext cx="3501457"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itchFamily="2" charset="0"/>
                </a:rPr>
                <a:t>hash</a:t>
              </a:r>
              <a:r>
                <a:rPr lang="en-US" baseline="-25000" dirty="0">
                  <a:solidFill>
                    <a:schemeClr val="accent1"/>
                  </a:solidFill>
                  <a:latin typeface="Crimson Text" pitchFamily="2" charset="0"/>
                </a:rPr>
                <a:t>2</a:t>
              </a:r>
              <a:r>
                <a:rPr lang="en-US" dirty="0">
                  <a:solidFill>
                    <a:schemeClr val="accent1"/>
                  </a:solidFill>
                  <a:latin typeface="Crimson Text" pitchFamily="2" charset="0"/>
                </a:rPr>
                <a:t>('ODB') = 9966 % 8 = </a:t>
              </a:r>
            </a:p>
          </p:txBody>
        </p:sp>
      </p:grpSp>
      <p:sp>
        <p:nvSpPr>
          <p:cNvPr id="66" name="bit4">
            <a:extLst>
              <a:ext uri="{FF2B5EF4-FFF2-40B4-BE49-F238E27FC236}">
                <a16:creationId xmlns:a16="http://schemas.microsoft.com/office/drawing/2014/main" id="{6D9BB1C9-8FE4-4EE3-8CB0-4B9F891055BD}"/>
              </a:ext>
            </a:extLst>
          </p:cNvPr>
          <p:cNvSpPr/>
          <p:nvPr/>
        </p:nvSpPr>
        <p:spPr>
          <a:xfrm>
            <a:off x="662940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Open Sans" pitchFamily="34" charset="0"/>
                <a:cs typeface="Consolas" pitchFamily="49" charset="0"/>
              </a:rPr>
              <a:t>1</a:t>
            </a:r>
          </a:p>
        </p:txBody>
      </p:sp>
      <p:sp>
        <p:nvSpPr>
          <p:cNvPr id="67" name="bit6">
            <a:extLst>
              <a:ext uri="{FF2B5EF4-FFF2-40B4-BE49-F238E27FC236}">
                <a16:creationId xmlns:a16="http://schemas.microsoft.com/office/drawing/2014/main" id="{FDFC73D4-EF45-44F5-BE0F-17BB223A0059}"/>
              </a:ext>
            </a:extLst>
          </p:cNvPr>
          <p:cNvSpPr/>
          <p:nvPr/>
        </p:nvSpPr>
        <p:spPr>
          <a:xfrm>
            <a:off x="736092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Open Sans" pitchFamily="34" charset="0"/>
                <a:cs typeface="Consolas" pitchFamily="49" charset="0"/>
              </a:rPr>
              <a:t>1</a:t>
            </a:r>
          </a:p>
        </p:txBody>
      </p:sp>
      <p:sp>
        <p:nvSpPr>
          <p:cNvPr id="76" name="bit1">
            <a:extLst>
              <a:ext uri="{FF2B5EF4-FFF2-40B4-BE49-F238E27FC236}">
                <a16:creationId xmlns:a16="http://schemas.microsoft.com/office/drawing/2014/main" id="{6C8D7734-CDF1-499A-A4F1-14D141A62CC5}"/>
              </a:ext>
            </a:extLst>
          </p:cNvPr>
          <p:cNvSpPr/>
          <p:nvPr/>
        </p:nvSpPr>
        <p:spPr>
          <a:xfrm>
            <a:off x="553212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Open Sans" pitchFamily="34" charset="0"/>
                <a:cs typeface="Consolas" pitchFamily="49" charset="0"/>
              </a:rPr>
              <a:t>1</a:t>
            </a:r>
          </a:p>
        </p:txBody>
      </p:sp>
      <p:sp>
        <p:nvSpPr>
          <p:cNvPr id="77" name="bit3">
            <a:extLst>
              <a:ext uri="{FF2B5EF4-FFF2-40B4-BE49-F238E27FC236}">
                <a16:creationId xmlns:a16="http://schemas.microsoft.com/office/drawing/2014/main" id="{C8134CC3-BFCA-4D44-BC1D-22731263792E}"/>
              </a:ext>
            </a:extLst>
          </p:cNvPr>
          <p:cNvSpPr/>
          <p:nvPr/>
        </p:nvSpPr>
        <p:spPr>
          <a:xfrm>
            <a:off x="6263640" y="1815245"/>
            <a:ext cx="365760" cy="36576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600" b="1" dirty="0">
                <a:solidFill>
                  <a:schemeClr val="accent1"/>
                </a:solidFill>
                <a:latin typeface="Inconsolata" panose="00000509000000000000" pitchFamily="49" charset="0"/>
                <a:ea typeface="Open Sans" pitchFamily="34" charset="0"/>
                <a:cs typeface="Consolas" pitchFamily="49" charset="0"/>
              </a:rPr>
              <a:t>1</a:t>
            </a:r>
          </a:p>
        </p:txBody>
      </p:sp>
      <p:cxnSp>
        <p:nvCxnSpPr>
          <p:cNvPr id="56" name="RZA1 ptr arrow">
            <a:extLst>
              <a:ext uri="{FF2B5EF4-FFF2-40B4-BE49-F238E27FC236}">
                <a16:creationId xmlns:a16="http://schemas.microsoft.com/office/drawing/2014/main" id="{BF80C1B5-C418-4B31-AB49-506862FDD309}"/>
              </a:ext>
            </a:extLst>
          </p:cNvPr>
          <p:cNvCxnSpPr>
            <a:cxnSpLocks noChangeShapeType="1"/>
            <a:stCxn id="63" idx="0"/>
            <a:endCxn id="42" idx="2"/>
          </p:cNvCxnSpPr>
          <p:nvPr/>
        </p:nvCxnSpPr>
        <p:spPr bwMode="auto">
          <a:xfrm rot="16200000" flipV="1">
            <a:off x="7592523" y="2132283"/>
            <a:ext cx="607915" cy="705360"/>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59" name="RZA2 ptr arrow">
            <a:extLst>
              <a:ext uri="{FF2B5EF4-FFF2-40B4-BE49-F238E27FC236}">
                <a16:creationId xmlns:a16="http://schemas.microsoft.com/office/drawing/2014/main" id="{E6781BB4-6553-489E-A0EB-6F1F071ADF16}"/>
              </a:ext>
            </a:extLst>
          </p:cNvPr>
          <p:cNvCxnSpPr>
            <a:cxnSpLocks noChangeShapeType="1"/>
            <a:stCxn id="62" idx="0"/>
            <a:endCxn id="40" idx="2"/>
          </p:cNvCxnSpPr>
          <p:nvPr/>
        </p:nvCxnSpPr>
        <p:spPr bwMode="auto">
          <a:xfrm rot="16200000" flipV="1">
            <a:off x="7030082" y="1963204"/>
            <a:ext cx="1058095" cy="149369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78" name="GZA2 ptr arrow">
            <a:extLst>
              <a:ext uri="{FF2B5EF4-FFF2-40B4-BE49-F238E27FC236}">
                <a16:creationId xmlns:a16="http://schemas.microsoft.com/office/drawing/2014/main" id="{93E2F05B-7646-4F13-82DE-1F9E4F4AAE51}"/>
              </a:ext>
            </a:extLst>
          </p:cNvPr>
          <p:cNvCxnSpPr>
            <a:cxnSpLocks noChangeShapeType="1"/>
            <a:stCxn id="70" idx="0"/>
            <a:endCxn id="76" idx="2"/>
          </p:cNvCxnSpPr>
          <p:nvPr/>
        </p:nvCxnSpPr>
        <p:spPr bwMode="auto">
          <a:xfrm rot="16200000" flipV="1">
            <a:off x="6481442" y="1414564"/>
            <a:ext cx="1058095" cy="259097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82" name="GZA1 ptr arrow">
            <a:extLst>
              <a:ext uri="{FF2B5EF4-FFF2-40B4-BE49-F238E27FC236}">
                <a16:creationId xmlns:a16="http://schemas.microsoft.com/office/drawing/2014/main" id="{EB6048DD-A72C-4BA0-BD91-4DB17C4C25DF}"/>
              </a:ext>
            </a:extLst>
          </p:cNvPr>
          <p:cNvCxnSpPr>
            <a:cxnSpLocks noChangeShapeType="1"/>
            <a:stCxn id="71" idx="0"/>
            <a:endCxn id="77" idx="2"/>
          </p:cNvCxnSpPr>
          <p:nvPr/>
        </p:nvCxnSpPr>
        <p:spPr bwMode="auto">
          <a:xfrm rot="16200000" flipV="1">
            <a:off x="7033995" y="1593531"/>
            <a:ext cx="607915" cy="1782864"/>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01" name="RAE1 ptr arrow">
            <a:extLst>
              <a:ext uri="{FF2B5EF4-FFF2-40B4-BE49-F238E27FC236}">
                <a16:creationId xmlns:a16="http://schemas.microsoft.com/office/drawing/2014/main" id="{924897ED-7A5F-4DF7-B197-795E0E8B151B}"/>
              </a:ext>
            </a:extLst>
          </p:cNvPr>
          <p:cNvCxnSpPr>
            <a:cxnSpLocks noChangeShapeType="1"/>
            <a:stCxn id="90" idx="0"/>
            <a:endCxn id="41" idx="2"/>
          </p:cNvCxnSpPr>
          <p:nvPr/>
        </p:nvCxnSpPr>
        <p:spPr bwMode="auto">
          <a:xfrm rot="16200000" flipV="1">
            <a:off x="7672790" y="1686256"/>
            <a:ext cx="607915" cy="1597413"/>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04" name="RAE2 ptr arrow">
            <a:extLst>
              <a:ext uri="{FF2B5EF4-FFF2-40B4-BE49-F238E27FC236}">
                <a16:creationId xmlns:a16="http://schemas.microsoft.com/office/drawing/2014/main" id="{ECC484AE-BF2B-4260-B1F7-4DCE5302BCE8}"/>
              </a:ext>
            </a:extLst>
          </p:cNvPr>
          <p:cNvCxnSpPr>
            <a:cxnSpLocks noChangeShapeType="1"/>
            <a:stCxn id="87" idx="0"/>
            <a:endCxn id="77" idx="2"/>
          </p:cNvCxnSpPr>
          <p:nvPr/>
        </p:nvCxnSpPr>
        <p:spPr bwMode="auto">
          <a:xfrm rot="16200000" flipV="1">
            <a:off x="7135952" y="1491574"/>
            <a:ext cx="1058095" cy="2436958"/>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107" name="TextBox 15">
            <a:extLst>
              <a:ext uri="{FF2B5EF4-FFF2-40B4-BE49-F238E27FC236}">
                <a16:creationId xmlns:a16="http://schemas.microsoft.com/office/drawing/2014/main" id="{F07C092E-70A1-4218-A82D-FDE5517AC86E}"/>
              </a:ext>
            </a:extLst>
          </p:cNvPr>
          <p:cNvSpPr txBox="1">
            <a:spLocks noChangeArrowheads="1"/>
          </p:cNvSpPr>
          <p:nvPr/>
        </p:nvSpPr>
        <p:spPr bwMode="auto">
          <a:xfrm>
            <a:off x="3093526" y="2930553"/>
            <a:ext cx="107681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r>
              <a:rPr lang="en-US" dirty="0">
                <a:solidFill>
                  <a:schemeClr val="accent1"/>
                </a:solidFill>
                <a:latin typeface="Crimson Text" pitchFamily="2" charset="0"/>
              </a:rPr>
              <a:t>→ FALSE</a:t>
            </a:r>
          </a:p>
        </p:txBody>
      </p:sp>
      <p:cxnSp>
        <p:nvCxnSpPr>
          <p:cNvPr id="110" name="ODB1 ptr arrow">
            <a:extLst>
              <a:ext uri="{FF2B5EF4-FFF2-40B4-BE49-F238E27FC236}">
                <a16:creationId xmlns:a16="http://schemas.microsoft.com/office/drawing/2014/main" id="{E25B0F17-B1DD-44C8-B842-923A2C3D1228}"/>
              </a:ext>
            </a:extLst>
          </p:cNvPr>
          <p:cNvCxnSpPr>
            <a:cxnSpLocks noChangeShapeType="1"/>
            <a:stCxn id="97" idx="0"/>
            <a:endCxn id="77" idx="2"/>
          </p:cNvCxnSpPr>
          <p:nvPr/>
        </p:nvCxnSpPr>
        <p:spPr bwMode="auto">
          <a:xfrm rot="16200000" flipV="1">
            <a:off x="7011290" y="1616236"/>
            <a:ext cx="607915" cy="1737453"/>
          </a:xfrm>
          <a:prstGeom prst="curvedConnector3">
            <a:avLst>
              <a:gd name="adj1" fmla="val 50000"/>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13" name="ODB2 ptr arrow">
            <a:extLst>
              <a:ext uri="{FF2B5EF4-FFF2-40B4-BE49-F238E27FC236}">
                <a16:creationId xmlns:a16="http://schemas.microsoft.com/office/drawing/2014/main" id="{01C0229F-B966-4E1F-94ED-E691A23C7F9C}"/>
              </a:ext>
            </a:extLst>
          </p:cNvPr>
          <p:cNvCxnSpPr>
            <a:cxnSpLocks noChangeShapeType="1"/>
            <a:stCxn id="99" idx="1"/>
            <a:endCxn id="67" idx="2"/>
          </p:cNvCxnSpPr>
          <p:nvPr/>
        </p:nvCxnSpPr>
        <p:spPr bwMode="auto">
          <a:xfrm rot="10800000">
            <a:off x="7543801" y="2181006"/>
            <a:ext cx="578329" cy="1242761"/>
          </a:xfrm>
          <a:prstGeom prst="curvedConnector2">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119" name="TextBox 15">
            <a:extLst>
              <a:ext uri="{FF2B5EF4-FFF2-40B4-BE49-F238E27FC236}">
                <a16:creationId xmlns:a16="http://schemas.microsoft.com/office/drawing/2014/main" id="{ADD97DA4-01C6-4FAC-B4C3-183EA17B447E}"/>
              </a:ext>
            </a:extLst>
          </p:cNvPr>
          <p:cNvSpPr txBox="1">
            <a:spLocks noChangeArrowheads="1"/>
          </p:cNvSpPr>
          <p:nvPr/>
        </p:nvSpPr>
        <p:spPr bwMode="auto">
          <a:xfrm>
            <a:off x="2383015" y="3575106"/>
            <a:ext cx="107681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r>
              <a:rPr lang="en-US" dirty="0">
                <a:solidFill>
                  <a:schemeClr val="accent1"/>
                </a:solidFill>
                <a:latin typeface="Crimson Text" pitchFamily="2" charset="0"/>
              </a:rPr>
              <a:t>→ TRUE</a:t>
            </a:r>
          </a:p>
        </p:txBody>
      </p:sp>
      <p:sp>
        <p:nvSpPr>
          <p:cNvPr id="64" name="TextBox 15">
            <a:extLst>
              <a:ext uri="{FF2B5EF4-FFF2-40B4-BE49-F238E27FC236}">
                <a16:creationId xmlns:a16="http://schemas.microsoft.com/office/drawing/2014/main" id="{C39726C9-9E19-4206-AF3F-795A553EFE92}"/>
              </a:ext>
            </a:extLst>
          </p:cNvPr>
          <p:cNvSpPr txBox="1">
            <a:spLocks noChangeArrowheads="1"/>
          </p:cNvSpPr>
          <p:nvPr/>
        </p:nvSpPr>
        <p:spPr bwMode="auto">
          <a:xfrm>
            <a:off x="2383016" y="2286000"/>
            <a:ext cx="107681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r"/>
            <a:r>
              <a:rPr lang="en-US" dirty="0">
                <a:solidFill>
                  <a:schemeClr val="accent1"/>
                </a:solidFill>
                <a:latin typeface="Crimson Text" pitchFamily="2" charset="0"/>
              </a:rPr>
              <a:t>→ TRUE</a:t>
            </a:r>
          </a:p>
        </p:txBody>
      </p:sp>
    </p:spTree>
    <p:extLst>
      <p:ext uri="{BB962C8B-B14F-4D97-AF65-F5344CB8AC3E}">
        <p14:creationId xmlns:p14="http://schemas.microsoft.com/office/powerpoint/2010/main" val="8130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25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50"/>
                                        <p:tgtEl>
                                          <p:spTgt spid="75"/>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25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250"/>
                                        <p:tgtEl>
                                          <p:spTgt spid="56"/>
                                        </p:tgtEl>
                                      </p:cBhvr>
                                    </p:animEffect>
                                  </p:childTnLst>
                                </p:cTn>
                              </p:par>
                            </p:childTnLst>
                          </p:cTn>
                        </p:par>
                        <p:par>
                          <p:cTn id="22" fill="hold">
                            <p:stCondLst>
                              <p:cond delay="25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50"/>
                                        <p:tgtEl>
                                          <p:spTgt spid="67"/>
                                        </p:tgtEl>
                                      </p:cBhvr>
                                    </p:animEffect>
                                  </p:childTnLst>
                                </p:cTn>
                              </p:par>
                            </p:childTnLst>
                          </p:cTn>
                        </p:par>
                        <p:par>
                          <p:cTn id="26" fill="hold">
                            <p:stCondLst>
                              <p:cond delay="500"/>
                            </p:stCondLst>
                            <p:childTnLst>
                              <p:par>
                                <p:cTn id="27" presetID="22" presetClass="entr" presetSubtype="4" fill="hold" nodeType="afterEffect">
                                  <p:stCondLst>
                                    <p:cond delay="25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250"/>
                                        <p:tgtEl>
                                          <p:spTgt spid="5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25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50"/>
                                        <p:tgtEl>
                                          <p:spTgt spid="75"/>
                                        </p:tgtEl>
                                      </p:cBhvr>
                                    </p:animEffect>
                                    <p:set>
                                      <p:cBhvr>
                                        <p:cTn id="38" dur="1" fill="hold">
                                          <p:stCondLst>
                                            <p:cond delay="249"/>
                                          </p:stCondLst>
                                        </p:cTn>
                                        <p:tgtEl>
                                          <p:spTgt spid="7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50"/>
                                        <p:tgtEl>
                                          <p:spTgt spid="74"/>
                                        </p:tgtEl>
                                      </p:cBhvr>
                                    </p:animEffect>
                                    <p:set>
                                      <p:cBhvr>
                                        <p:cTn id="41" dur="1" fill="hold">
                                          <p:stCondLst>
                                            <p:cond delay="249"/>
                                          </p:stCondLst>
                                        </p:cTn>
                                        <p:tgtEl>
                                          <p:spTgt spid="7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56"/>
                                        </p:tgtEl>
                                      </p:cBhvr>
                                    </p:animEffect>
                                    <p:set>
                                      <p:cBhvr>
                                        <p:cTn id="44" dur="1" fill="hold">
                                          <p:stCondLst>
                                            <p:cond delay="249"/>
                                          </p:stCondLst>
                                        </p:cTn>
                                        <p:tgtEl>
                                          <p:spTgt spid="5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50"/>
                                        <p:tgtEl>
                                          <p:spTgt spid="59"/>
                                        </p:tgtEl>
                                      </p:cBhvr>
                                    </p:animEffect>
                                    <p:set>
                                      <p:cBhvr>
                                        <p:cTn id="47" dur="1" fill="hold">
                                          <p:stCondLst>
                                            <p:cond delay="249"/>
                                          </p:stCondLst>
                                        </p:cTn>
                                        <p:tgtEl>
                                          <p:spTgt spid="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53">
                                            <p:txEl>
                                              <p:pRg st="0" end="0"/>
                                            </p:txEl>
                                          </p:spTgt>
                                        </p:tgtEl>
                                        <p:attrNameLst>
                                          <p:attrName>style.opacity</p:attrName>
                                        </p:attrNameLst>
                                      </p:cBhvr>
                                      <p:to>
                                        <p:strVal val="0.5"/>
                                      </p:to>
                                    </p:set>
                                    <p:animEffect filter="image" prLst="opacity: 0.5">
                                      <p:cBhvr rctx="IE">
                                        <p:cTn id="52" dur="indefinite"/>
                                        <p:tgtEl>
                                          <p:spTgt spid="53">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xEl>
                                              <p:pRg st="2" end="2"/>
                                            </p:txEl>
                                          </p:spTgt>
                                        </p:tgtEl>
                                        <p:attrNameLst>
                                          <p:attrName>style.visibility</p:attrName>
                                        </p:attrNameLst>
                                      </p:cBhvr>
                                      <p:to>
                                        <p:strVal val="visible"/>
                                      </p:to>
                                    </p:set>
                                    <p:animEffect transition="in" filter="fade">
                                      <p:cBhvr>
                                        <p:cTn id="55" dur="250"/>
                                        <p:tgtEl>
                                          <p:spTgt spid="53">
                                            <p:txEl>
                                              <p:pRg st="2" end="2"/>
                                            </p:txEl>
                                          </p:spTgt>
                                        </p:tgtEl>
                                      </p:cBhvr>
                                    </p:animEffect>
                                  </p:childTnLst>
                                </p:cTn>
                              </p:par>
                            </p:childTnLst>
                          </p:cTn>
                        </p:par>
                        <p:par>
                          <p:cTn id="56" fill="hold">
                            <p:stCondLst>
                              <p:cond delay="250"/>
                            </p:stCondLst>
                            <p:childTnLst>
                              <p:par>
                                <p:cTn id="57" presetID="10" presetClass="entr" presetSubtype="0"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250"/>
                                        <p:tgtEl>
                                          <p:spTgt spid="72"/>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25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down)">
                                      <p:cBhvr>
                                        <p:cTn id="68" dur="250"/>
                                        <p:tgtEl>
                                          <p:spTgt spid="82"/>
                                        </p:tgtEl>
                                      </p:cBhvr>
                                    </p:animEffect>
                                  </p:childTnLst>
                                </p:cTn>
                              </p:par>
                            </p:childTnLst>
                          </p:cTn>
                        </p:par>
                        <p:par>
                          <p:cTn id="69" fill="hold">
                            <p:stCondLst>
                              <p:cond delay="250"/>
                            </p:stCondLst>
                            <p:childTnLst>
                              <p:par>
                                <p:cTn id="70" presetID="10" presetClass="entr" presetSubtype="0"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250"/>
                                        <p:tgtEl>
                                          <p:spTgt spid="77"/>
                                        </p:tgtEl>
                                      </p:cBhvr>
                                    </p:animEffect>
                                  </p:childTnLst>
                                </p:cTn>
                              </p:par>
                            </p:childTnLst>
                          </p:cTn>
                        </p:par>
                        <p:par>
                          <p:cTn id="73" fill="hold">
                            <p:stCondLst>
                              <p:cond delay="500"/>
                            </p:stCondLst>
                            <p:childTnLst>
                              <p:par>
                                <p:cTn id="74" presetID="22" presetClass="entr" presetSubtype="4" fill="hold" nodeType="afterEffect">
                                  <p:stCondLst>
                                    <p:cond delay="250"/>
                                  </p:stCondLst>
                                  <p:childTnLst>
                                    <p:set>
                                      <p:cBhvr>
                                        <p:cTn id="75" dur="1" fill="hold">
                                          <p:stCondLst>
                                            <p:cond delay="0"/>
                                          </p:stCondLst>
                                        </p:cTn>
                                        <p:tgtEl>
                                          <p:spTgt spid="78"/>
                                        </p:tgtEl>
                                        <p:attrNameLst>
                                          <p:attrName>style.visibility</p:attrName>
                                        </p:attrNameLst>
                                      </p:cBhvr>
                                      <p:to>
                                        <p:strVal val="visible"/>
                                      </p:to>
                                    </p:set>
                                    <p:animEffect transition="in" filter="wipe(down)">
                                      <p:cBhvr>
                                        <p:cTn id="76" dur="250"/>
                                        <p:tgtEl>
                                          <p:spTgt spid="78"/>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250"/>
                                        <p:tgtEl>
                                          <p:spTgt spid="7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50"/>
                                        <p:tgtEl>
                                          <p:spTgt spid="72"/>
                                        </p:tgtEl>
                                      </p:cBhvr>
                                    </p:animEffect>
                                    <p:set>
                                      <p:cBhvr>
                                        <p:cTn id="85" dur="1" fill="hold">
                                          <p:stCondLst>
                                            <p:cond delay="249"/>
                                          </p:stCondLst>
                                        </p:cTn>
                                        <p:tgtEl>
                                          <p:spTgt spid="7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50"/>
                                        <p:tgtEl>
                                          <p:spTgt spid="73"/>
                                        </p:tgtEl>
                                      </p:cBhvr>
                                    </p:animEffect>
                                    <p:set>
                                      <p:cBhvr>
                                        <p:cTn id="88" dur="1" fill="hold">
                                          <p:stCondLst>
                                            <p:cond delay="249"/>
                                          </p:stCondLst>
                                        </p:cTn>
                                        <p:tgtEl>
                                          <p:spTgt spid="7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50"/>
                                        <p:tgtEl>
                                          <p:spTgt spid="82"/>
                                        </p:tgtEl>
                                      </p:cBhvr>
                                    </p:animEffect>
                                    <p:set>
                                      <p:cBhvr>
                                        <p:cTn id="91" dur="1" fill="hold">
                                          <p:stCondLst>
                                            <p:cond delay="249"/>
                                          </p:stCondLst>
                                        </p:cTn>
                                        <p:tgtEl>
                                          <p:spTgt spid="8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50"/>
                                        <p:tgtEl>
                                          <p:spTgt spid="78"/>
                                        </p:tgtEl>
                                      </p:cBhvr>
                                    </p:animEffect>
                                    <p:set>
                                      <p:cBhvr>
                                        <p:cTn id="94" dur="1" fill="hold">
                                          <p:stCondLst>
                                            <p:cond delay="249"/>
                                          </p:stCondLst>
                                        </p:cTn>
                                        <p:tgtEl>
                                          <p:spTgt spid="78"/>
                                        </p:tgtEl>
                                        <p:attrNameLst>
                                          <p:attrName>style.visibility</p:attrName>
                                        </p:attrNameLst>
                                      </p:cBhvr>
                                      <p:to>
                                        <p:strVal val="hidden"/>
                                      </p:to>
                                    </p:set>
                                  </p:childTnLst>
                                </p:cTn>
                              </p:par>
                              <p:par>
                                <p:cTn id="95" presetID="9" presetClass="emph" presetSubtype="0" nodeType="withEffect">
                                  <p:stCondLst>
                                    <p:cond delay="0"/>
                                  </p:stCondLst>
                                  <p:childTnLst>
                                    <p:set>
                                      <p:cBhvr>
                                        <p:cTn id="96" dur="indefinite"/>
                                        <p:tgtEl>
                                          <p:spTgt spid="53">
                                            <p:txEl>
                                              <p:pRg st="2" end="2"/>
                                            </p:txEl>
                                          </p:spTgt>
                                        </p:tgtEl>
                                        <p:attrNameLst>
                                          <p:attrName>style.opacity</p:attrName>
                                        </p:attrNameLst>
                                      </p:cBhvr>
                                      <p:to>
                                        <p:strVal val="0.5"/>
                                      </p:to>
                                    </p:set>
                                    <p:animEffect filter="image" prLst="opacity: 0.5">
                                      <p:cBhvr rctx="IE">
                                        <p:cTn id="97" dur="indefinite"/>
                                        <p:tgtEl>
                                          <p:spTgt spid="53">
                                            <p:txEl>
                                              <p:pRg st="2" end="2"/>
                                            </p:txEl>
                                          </p:spTgt>
                                        </p:tgtEl>
                                      </p:cBhvr>
                                    </p:animEffect>
                                  </p:childTnLst>
                                </p:cTn>
                              </p:par>
                            </p:childTnLst>
                          </p:cTn>
                        </p:par>
                        <p:par>
                          <p:cTn id="98" fill="hold">
                            <p:stCondLst>
                              <p:cond delay="250"/>
                            </p:stCondLst>
                            <p:childTnLst>
                              <p:par>
                                <p:cTn id="99" presetID="10" presetClass="entr" presetSubtype="0" fill="hold" nodeType="afterEffect">
                                  <p:stCondLst>
                                    <p:cond delay="0"/>
                                  </p:stCondLst>
                                  <p:childTnLst>
                                    <p:set>
                                      <p:cBhvr>
                                        <p:cTn id="100" dur="1" fill="hold">
                                          <p:stCondLst>
                                            <p:cond delay="0"/>
                                          </p:stCondLst>
                                        </p:cTn>
                                        <p:tgtEl>
                                          <p:spTgt spid="53">
                                            <p:txEl>
                                              <p:pRg st="4" end="4"/>
                                            </p:txEl>
                                          </p:spTgt>
                                        </p:tgtEl>
                                        <p:attrNameLst>
                                          <p:attrName>style.visibility</p:attrName>
                                        </p:attrNameLst>
                                      </p:cBhvr>
                                      <p:to>
                                        <p:strVal val="visible"/>
                                      </p:to>
                                    </p:set>
                                    <p:animEffect transition="in" filter="fade">
                                      <p:cBhvr>
                                        <p:cTn id="101" dur="250"/>
                                        <p:tgtEl>
                                          <p:spTgt spid="53">
                                            <p:txEl>
                                              <p:pRg st="4" end="4"/>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250"/>
                                        <p:tgtEl>
                                          <p:spTgt spid="75"/>
                                        </p:tgtEl>
                                      </p:cBhvr>
                                    </p:animEffect>
                                  </p:childTnLst>
                                </p:cTn>
                              </p:par>
                              <p:par>
                                <p:cTn id="107" presetID="10"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250"/>
                                        <p:tgtEl>
                                          <p:spTgt spid="74"/>
                                        </p:tgtEl>
                                      </p:cBhvr>
                                    </p:animEffect>
                                  </p:childTnLst>
                                </p:cTn>
                              </p:par>
                            </p:childTnLst>
                          </p:cTn>
                        </p:par>
                        <p:par>
                          <p:cTn id="110" fill="hold">
                            <p:stCondLst>
                              <p:cond delay="250"/>
                            </p:stCondLst>
                            <p:childTnLst>
                              <p:par>
                                <p:cTn id="111" presetID="22" presetClass="entr" presetSubtype="4" fill="hold" nodeType="afterEffect">
                                  <p:stCondLst>
                                    <p:cond delay="250"/>
                                  </p:stCondLst>
                                  <p:childTnLst>
                                    <p:set>
                                      <p:cBhvr>
                                        <p:cTn id="112" dur="1" fill="hold">
                                          <p:stCondLst>
                                            <p:cond delay="0"/>
                                          </p:stCondLst>
                                        </p:cTn>
                                        <p:tgtEl>
                                          <p:spTgt spid="56"/>
                                        </p:tgtEl>
                                        <p:attrNameLst>
                                          <p:attrName>style.visibility</p:attrName>
                                        </p:attrNameLst>
                                      </p:cBhvr>
                                      <p:to>
                                        <p:strVal val="visible"/>
                                      </p:to>
                                    </p:set>
                                    <p:animEffect transition="in" filter="wipe(down)">
                                      <p:cBhvr>
                                        <p:cTn id="113" dur="250"/>
                                        <p:tgtEl>
                                          <p:spTgt spid="56"/>
                                        </p:tgtEl>
                                      </p:cBhvr>
                                    </p:animEffect>
                                  </p:childTnLst>
                                </p:cTn>
                              </p:par>
                            </p:childTnLst>
                          </p:cTn>
                        </p:par>
                        <p:par>
                          <p:cTn id="114" fill="hold">
                            <p:stCondLst>
                              <p:cond delay="750"/>
                            </p:stCondLst>
                            <p:childTnLst>
                              <p:par>
                                <p:cTn id="115" presetID="22" presetClass="entr" presetSubtype="4" fill="hold" nodeType="afterEffect">
                                  <p:stCondLst>
                                    <p:cond delay="250"/>
                                  </p:stCondLst>
                                  <p:childTnLst>
                                    <p:set>
                                      <p:cBhvr>
                                        <p:cTn id="116" dur="1" fill="hold">
                                          <p:stCondLst>
                                            <p:cond delay="0"/>
                                          </p:stCondLst>
                                        </p:cTn>
                                        <p:tgtEl>
                                          <p:spTgt spid="59"/>
                                        </p:tgtEl>
                                        <p:attrNameLst>
                                          <p:attrName>style.visibility</p:attrName>
                                        </p:attrNameLst>
                                      </p:cBhvr>
                                      <p:to>
                                        <p:strVal val="visible"/>
                                      </p:to>
                                    </p:set>
                                    <p:animEffect transition="in" filter="wipe(down)">
                                      <p:cBhvr>
                                        <p:cTn id="117" dur="250"/>
                                        <p:tgtEl>
                                          <p:spTgt spid="5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250"/>
                                        <p:tgtEl>
                                          <p:spTgt spid="6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250"/>
                                        <p:tgtEl>
                                          <p:spTgt spid="75"/>
                                        </p:tgtEl>
                                      </p:cBhvr>
                                    </p:animEffect>
                                    <p:set>
                                      <p:cBhvr>
                                        <p:cTn id="127" dur="1" fill="hold">
                                          <p:stCondLst>
                                            <p:cond delay="249"/>
                                          </p:stCondLst>
                                        </p:cTn>
                                        <p:tgtEl>
                                          <p:spTgt spid="75"/>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50"/>
                                        <p:tgtEl>
                                          <p:spTgt spid="74"/>
                                        </p:tgtEl>
                                      </p:cBhvr>
                                    </p:animEffect>
                                    <p:set>
                                      <p:cBhvr>
                                        <p:cTn id="130" dur="1" fill="hold">
                                          <p:stCondLst>
                                            <p:cond delay="249"/>
                                          </p:stCondLst>
                                        </p:cTn>
                                        <p:tgtEl>
                                          <p:spTgt spid="74"/>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50"/>
                                        <p:tgtEl>
                                          <p:spTgt spid="56"/>
                                        </p:tgtEl>
                                      </p:cBhvr>
                                    </p:animEffect>
                                    <p:set>
                                      <p:cBhvr>
                                        <p:cTn id="133" dur="1" fill="hold">
                                          <p:stCondLst>
                                            <p:cond delay="249"/>
                                          </p:stCondLst>
                                        </p:cTn>
                                        <p:tgtEl>
                                          <p:spTgt spid="5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50"/>
                                        <p:tgtEl>
                                          <p:spTgt spid="59"/>
                                        </p:tgtEl>
                                      </p:cBhvr>
                                    </p:animEffect>
                                    <p:set>
                                      <p:cBhvr>
                                        <p:cTn id="136" dur="1" fill="hold">
                                          <p:stCondLst>
                                            <p:cond delay="249"/>
                                          </p:stCondLst>
                                        </p:cTn>
                                        <p:tgtEl>
                                          <p:spTgt spid="59"/>
                                        </p:tgtEl>
                                        <p:attrNameLst>
                                          <p:attrName>style.visibility</p:attrName>
                                        </p:attrNameLst>
                                      </p:cBhvr>
                                      <p:to>
                                        <p:strVal val="hidden"/>
                                      </p:to>
                                    </p:set>
                                  </p:childTnLst>
                                </p:cTn>
                              </p:par>
                              <p:par>
                                <p:cTn id="137" presetID="9" presetClass="emph" presetSubtype="0" nodeType="withEffect">
                                  <p:stCondLst>
                                    <p:cond delay="0"/>
                                  </p:stCondLst>
                                  <p:childTnLst>
                                    <p:set>
                                      <p:cBhvr>
                                        <p:cTn id="138" dur="indefinite"/>
                                        <p:tgtEl>
                                          <p:spTgt spid="53">
                                            <p:txEl>
                                              <p:pRg st="4" end="4"/>
                                            </p:txEl>
                                          </p:spTgt>
                                        </p:tgtEl>
                                        <p:attrNameLst>
                                          <p:attrName>style.opacity</p:attrName>
                                        </p:attrNameLst>
                                      </p:cBhvr>
                                      <p:to>
                                        <p:strVal val="0.5"/>
                                      </p:to>
                                    </p:set>
                                    <p:animEffect filter="image" prLst="opacity: 0.5">
                                      <p:cBhvr rctx="IE">
                                        <p:cTn id="139" dur="indefinite"/>
                                        <p:tgtEl>
                                          <p:spTgt spid="53">
                                            <p:txEl>
                                              <p:pRg st="4" end="4"/>
                                            </p:txEl>
                                          </p:spTgt>
                                        </p:tgtEl>
                                      </p:cBhvr>
                                    </p:animEffect>
                                  </p:childTnLst>
                                </p:cTn>
                              </p:par>
                              <p:par>
                                <p:cTn id="140" presetID="9" presetClass="emph" presetSubtype="0" grpId="1" nodeType="withEffect">
                                  <p:stCondLst>
                                    <p:cond delay="0"/>
                                  </p:stCondLst>
                                  <p:childTnLst>
                                    <p:set>
                                      <p:cBhvr>
                                        <p:cTn id="141" dur="indefinite"/>
                                        <p:tgtEl>
                                          <p:spTgt spid="64"/>
                                        </p:tgtEl>
                                        <p:attrNameLst>
                                          <p:attrName>style.opacity</p:attrName>
                                        </p:attrNameLst>
                                      </p:cBhvr>
                                      <p:to>
                                        <p:strVal val="0.5"/>
                                      </p:to>
                                    </p:set>
                                    <p:animEffect filter="image" prLst="opacity: 0.5">
                                      <p:cBhvr rctx="IE">
                                        <p:cTn id="142" dur="indefinite"/>
                                        <p:tgtEl>
                                          <p:spTgt spid="64"/>
                                        </p:tgtEl>
                                      </p:cBhvr>
                                    </p:animEffect>
                                  </p:childTnLst>
                                </p:cTn>
                              </p:par>
                            </p:childTnLst>
                          </p:cTn>
                        </p:par>
                        <p:par>
                          <p:cTn id="143" fill="hold">
                            <p:stCondLst>
                              <p:cond delay="250"/>
                            </p:stCondLst>
                            <p:childTnLst>
                              <p:par>
                                <p:cTn id="144" presetID="10" presetClass="entr" presetSubtype="0" fill="hold" nodeType="afterEffect">
                                  <p:stCondLst>
                                    <p:cond delay="0"/>
                                  </p:stCondLst>
                                  <p:childTnLst>
                                    <p:set>
                                      <p:cBhvr>
                                        <p:cTn id="145" dur="1" fill="hold">
                                          <p:stCondLst>
                                            <p:cond delay="0"/>
                                          </p:stCondLst>
                                        </p:cTn>
                                        <p:tgtEl>
                                          <p:spTgt spid="53">
                                            <p:txEl>
                                              <p:pRg st="6" end="6"/>
                                            </p:txEl>
                                          </p:spTgt>
                                        </p:tgtEl>
                                        <p:attrNameLst>
                                          <p:attrName>style.visibility</p:attrName>
                                        </p:attrNameLst>
                                      </p:cBhvr>
                                      <p:to>
                                        <p:strVal val="visible"/>
                                      </p:to>
                                    </p:set>
                                    <p:animEffect transition="in" filter="fade">
                                      <p:cBhvr>
                                        <p:cTn id="146" dur="250"/>
                                        <p:tgtEl>
                                          <p:spTgt spid="53">
                                            <p:txEl>
                                              <p:pRg st="6" end="6"/>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250"/>
                                        <p:tgtEl>
                                          <p:spTgt spid="93"/>
                                        </p:tgtEl>
                                      </p:cBhvr>
                                    </p:animEffect>
                                  </p:childTnLst>
                                </p:cTn>
                              </p:par>
                              <p:par>
                                <p:cTn id="152" presetID="10" presetClass="entr" presetSubtype="0" fill="hold" nodeType="withEffect">
                                  <p:stCondLst>
                                    <p:cond delay="0"/>
                                  </p:stCondLst>
                                  <p:childTnLst>
                                    <p:set>
                                      <p:cBhvr>
                                        <p:cTn id="153" dur="1" fill="hold">
                                          <p:stCondLst>
                                            <p:cond delay="0"/>
                                          </p:stCondLst>
                                        </p:cTn>
                                        <p:tgtEl>
                                          <p:spTgt spid="94"/>
                                        </p:tgtEl>
                                        <p:attrNameLst>
                                          <p:attrName>style.visibility</p:attrName>
                                        </p:attrNameLst>
                                      </p:cBhvr>
                                      <p:to>
                                        <p:strVal val="visible"/>
                                      </p:to>
                                    </p:set>
                                    <p:animEffect transition="in" filter="fade">
                                      <p:cBhvr>
                                        <p:cTn id="154" dur="250"/>
                                        <p:tgtEl>
                                          <p:spTgt spid="94"/>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01"/>
                                        </p:tgtEl>
                                        <p:attrNameLst>
                                          <p:attrName>style.visibility</p:attrName>
                                        </p:attrNameLst>
                                      </p:cBhvr>
                                      <p:to>
                                        <p:strVal val="visible"/>
                                      </p:to>
                                    </p:set>
                                    <p:animEffect transition="in" filter="wipe(down)">
                                      <p:cBhvr>
                                        <p:cTn id="159" dur="250"/>
                                        <p:tgtEl>
                                          <p:spTgt spid="101"/>
                                        </p:tgtEl>
                                      </p:cBhvr>
                                    </p:animEffect>
                                  </p:childTnLst>
                                </p:cTn>
                              </p:par>
                            </p:childTnLst>
                          </p:cTn>
                        </p:par>
                        <p:par>
                          <p:cTn id="160" fill="hold">
                            <p:stCondLst>
                              <p:cond delay="250"/>
                            </p:stCondLst>
                            <p:childTnLst>
                              <p:par>
                                <p:cTn id="161" presetID="22" presetClass="entr" presetSubtype="4" fill="hold" nodeType="afterEffect">
                                  <p:stCondLst>
                                    <p:cond delay="250"/>
                                  </p:stCondLst>
                                  <p:childTnLst>
                                    <p:set>
                                      <p:cBhvr>
                                        <p:cTn id="162" dur="1" fill="hold">
                                          <p:stCondLst>
                                            <p:cond delay="0"/>
                                          </p:stCondLst>
                                        </p:cTn>
                                        <p:tgtEl>
                                          <p:spTgt spid="104"/>
                                        </p:tgtEl>
                                        <p:attrNameLst>
                                          <p:attrName>style.visibility</p:attrName>
                                        </p:attrNameLst>
                                      </p:cBhvr>
                                      <p:to>
                                        <p:strVal val="visible"/>
                                      </p:to>
                                    </p:set>
                                    <p:animEffect transition="in" filter="wipe(down)">
                                      <p:cBhvr>
                                        <p:cTn id="163" dur="250"/>
                                        <p:tgtEl>
                                          <p:spTgt spid="10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fade">
                                      <p:cBhvr>
                                        <p:cTn id="168" dur="250"/>
                                        <p:tgtEl>
                                          <p:spTgt spid="10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250"/>
                                        <p:tgtEl>
                                          <p:spTgt spid="93"/>
                                        </p:tgtEl>
                                      </p:cBhvr>
                                    </p:animEffect>
                                    <p:set>
                                      <p:cBhvr>
                                        <p:cTn id="173" dur="1" fill="hold">
                                          <p:stCondLst>
                                            <p:cond delay="249"/>
                                          </p:stCondLst>
                                        </p:cTn>
                                        <p:tgtEl>
                                          <p:spTgt spid="93"/>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250"/>
                                        <p:tgtEl>
                                          <p:spTgt spid="94"/>
                                        </p:tgtEl>
                                      </p:cBhvr>
                                    </p:animEffect>
                                    <p:set>
                                      <p:cBhvr>
                                        <p:cTn id="176" dur="1" fill="hold">
                                          <p:stCondLst>
                                            <p:cond delay="249"/>
                                          </p:stCondLst>
                                        </p:cTn>
                                        <p:tgtEl>
                                          <p:spTgt spid="94"/>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50"/>
                                        <p:tgtEl>
                                          <p:spTgt spid="104"/>
                                        </p:tgtEl>
                                      </p:cBhvr>
                                    </p:animEffect>
                                    <p:set>
                                      <p:cBhvr>
                                        <p:cTn id="179" dur="1" fill="hold">
                                          <p:stCondLst>
                                            <p:cond delay="249"/>
                                          </p:stCondLst>
                                        </p:cTn>
                                        <p:tgtEl>
                                          <p:spTgt spid="104"/>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50"/>
                                        <p:tgtEl>
                                          <p:spTgt spid="101"/>
                                        </p:tgtEl>
                                      </p:cBhvr>
                                    </p:animEffect>
                                    <p:set>
                                      <p:cBhvr>
                                        <p:cTn id="182" dur="1" fill="hold">
                                          <p:stCondLst>
                                            <p:cond delay="249"/>
                                          </p:stCondLst>
                                        </p:cTn>
                                        <p:tgtEl>
                                          <p:spTgt spid="101"/>
                                        </p:tgtEl>
                                        <p:attrNameLst>
                                          <p:attrName>style.visibility</p:attrName>
                                        </p:attrNameLst>
                                      </p:cBhvr>
                                      <p:to>
                                        <p:strVal val="hidden"/>
                                      </p:to>
                                    </p:set>
                                  </p:childTnLst>
                                </p:cTn>
                              </p:par>
                              <p:par>
                                <p:cTn id="183" presetID="9" presetClass="emph" presetSubtype="0" nodeType="withEffect">
                                  <p:stCondLst>
                                    <p:cond delay="0"/>
                                  </p:stCondLst>
                                  <p:childTnLst>
                                    <p:set>
                                      <p:cBhvr>
                                        <p:cTn id="184" dur="indefinite"/>
                                        <p:tgtEl>
                                          <p:spTgt spid="53">
                                            <p:txEl>
                                              <p:pRg st="6" end="6"/>
                                            </p:txEl>
                                          </p:spTgt>
                                        </p:tgtEl>
                                        <p:attrNameLst>
                                          <p:attrName>style.opacity</p:attrName>
                                        </p:attrNameLst>
                                      </p:cBhvr>
                                      <p:to>
                                        <p:strVal val="0.5"/>
                                      </p:to>
                                    </p:set>
                                    <p:animEffect filter="image" prLst="opacity: 0.5">
                                      <p:cBhvr rctx="IE">
                                        <p:cTn id="185" dur="indefinite"/>
                                        <p:tgtEl>
                                          <p:spTgt spid="53">
                                            <p:txEl>
                                              <p:pRg st="6" end="6"/>
                                            </p:txEl>
                                          </p:spTgt>
                                        </p:tgtEl>
                                      </p:cBhvr>
                                    </p:animEffect>
                                  </p:childTnLst>
                                </p:cTn>
                              </p:par>
                              <p:par>
                                <p:cTn id="186" presetID="9" presetClass="emph" presetSubtype="0" grpId="1" nodeType="withEffect">
                                  <p:stCondLst>
                                    <p:cond delay="0"/>
                                  </p:stCondLst>
                                  <p:childTnLst>
                                    <p:set>
                                      <p:cBhvr>
                                        <p:cTn id="187" dur="indefinite"/>
                                        <p:tgtEl>
                                          <p:spTgt spid="107"/>
                                        </p:tgtEl>
                                        <p:attrNameLst>
                                          <p:attrName>style.opacity</p:attrName>
                                        </p:attrNameLst>
                                      </p:cBhvr>
                                      <p:to>
                                        <p:strVal val="0.5"/>
                                      </p:to>
                                    </p:set>
                                    <p:animEffect filter="image" prLst="opacity: 0.5">
                                      <p:cBhvr rctx="IE">
                                        <p:cTn id="188" dur="indefinite"/>
                                        <p:tgtEl>
                                          <p:spTgt spid="10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53">
                                            <p:txEl>
                                              <p:pRg st="8" end="8"/>
                                            </p:txEl>
                                          </p:spTgt>
                                        </p:tgtEl>
                                        <p:attrNameLst>
                                          <p:attrName>style.visibility</p:attrName>
                                        </p:attrNameLst>
                                      </p:cBhvr>
                                      <p:to>
                                        <p:strVal val="visible"/>
                                      </p:to>
                                    </p:set>
                                    <p:animEffect transition="in" filter="fade">
                                      <p:cBhvr>
                                        <p:cTn id="193" dur="250"/>
                                        <p:tgtEl>
                                          <p:spTgt spid="53">
                                            <p:txEl>
                                              <p:pRg st="8" end="8"/>
                                            </p:txEl>
                                          </p:spTgt>
                                        </p:tgtEl>
                                      </p:cBhvr>
                                    </p:animEffect>
                                  </p:childTnLst>
                                </p:cTn>
                              </p:par>
                            </p:childTnLst>
                          </p:cTn>
                        </p:par>
                        <p:par>
                          <p:cTn id="194" fill="hold">
                            <p:stCondLst>
                              <p:cond delay="250"/>
                            </p:stCondLst>
                            <p:childTnLst>
                              <p:par>
                                <p:cTn id="195" presetID="10" presetClass="entr" presetSubtype="0" fill="hold" nodeType="afterEffect">
                                  <p:stCondLst>
                                    <p:cond delay="0"/>
                                  </p:stCondLst>
                                  <p:childTnLst>
                                    <p:set>
                                      <p:cBhvr>
                                        <p:cTn id="196" dur="1" fill="hold">
                                          <p:stCondLst>
                                            <p:cond delay="0"/>
                                          </p:stCondLst>
                                        </p:cTn>
                                        <p:tgtEl>
                                          <p:spTgt spid="95"/>
                                        </p:tgtEl>
                                        <p:attrNameLst>
                                          <p:attrName>style.visibility</p:attrName>
                                        </p:attrNameLst>
                                      </p:cBhvr>
                                      <p:to>
                                        <p:strVal val="visible"/>
                                      </p:to>
                                    </p:set>
                                    <p:animEffect transition="in" filter="fade">
                                      <p:cBhvr>
                                        <p:cTn id="197" dur="250"/>
                                        <p:tgtEl>
                                          <p:spTgt spid="95"/>
                                        </p:tgtEl>
                                      </p:cBhvr>
                                    </p:animEffect>
                                  </p:childTnLst>
                                </p:cTn>
                              </p:par>
                              <p:par>
                                <p:cTn id="198" presetID="10" presetClass="entr" presetSubtype="0" fill="hold" nodeType="withEffect">
                                  <p:stCondLst>
                                    <p:cond delay="0"/>
                                  </p:stCondLst>
                                  <p:childTnLst>
                                    <p:set>
                                      <p:cBhvr>
                                        <p:cTn id="199" dur="1" fill="hold">
                                          <p:stCondLst>
                                            <p:cond delay="0"/>
                                          </p:stCondLst>
                                        </p:cTn>
                                        <p:tgtEl>
                                          <p:spTgt spid="98"/>
                                        </p:tgtEl>
                                        <p:attrNameLst>
                                          <p:attrName>style.visibility</p:attrName>
                                        </p:attrNameLst>
                                      </p:cBhvr>
                                      <p:to>
                                        <p:strVal val="visible"/>
                                      </p:to>
                                    </p:set>
                                    <p:animEffect transition="in" filter="fade">
                                      <p:cBhvr>
                                        <p:cTn id="200" dur="250"/>
                                        <p:tgtEl>
                                          <p:spTgt spid="98"/>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wipe(down)">
                                      <p:cBhvr>
                                        <p:cTn id="205" dur="250"/>
                                        <p:tgtEl>
                                          <p:spTgt spid="110"/>
                                        </p:tgtEl>
                                      </p:cBhvr>
                                    </p:animEffect>
                                  </p:childTnLst>
                                </p:cTn>
                              </p:par>
                            </p:childTnLst>
                          </p:cTn>
                        </p:par>
                        <p:par>
                          <p:cTn id="206" fill="hold">
                            <p:stCondLst>
                              <p:cond delay="250"/>
                            </p:stCondLst>
                            <p:childTnLst>
                              <p:par>
                                <p:cTn id="207" presetID="22" presetClass="entr" presetSubtype="4" fill="hold" nodeType="afterEffect">
                                  <p:stCondLst>
                                    <p:cond delay="250"/>
                                  </p:stCondLst>
                                  <p:childTnLst>
                                    <p:set>
                                      <p:cBhvr>
                                        <p:cTn id="208" dur="1" fill="hold">
                                          <p:stCondLst>
                                            <p:cond delay="0"/>
                                          </p:stCondLst>
                                        </p:cTn>
                                        <p:tgtEl>
                                          <p:spTgt spid="113"/>
                                        </p:tgtEl>
                                        <p:attrNameLst>
                                          <p:attrName>style.visibility</p:attrName>
                                        </p:attrNameLst>
                                      </p:cBhvr>
                                      <p:to>
                                        <p:strVal val="visible"/>
                                      </p:to>
                                    </p:set>
                                    <p:animEffect transition="in" filter="wipe(down)">
                                      <p:cBhvr>
                                        <p:cTn id="209" dur="250"/>
                                        <p:tgtEl>
                                          <p:spTgt spid="113"/>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19"/>
                                        </p:tgtEl>
                                        <p:attrNameLst>
                                          <p:attrName>style.visibility</p:attrName>
                                        </p:attrNameLst>
                                      </p:cBhvr>
                                      <p:to>
                                        <p:strVal val="visible"/>
                                      </p:to>
                                    </p:set>
                                    <p:animEffect transition="in" filter="fade">
                                      <p:cBhvr>
                                        <p:cTn id="214"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6" grpId="0" animBg="1"/>
      <p:bldP spid="77" grpId="0" animBg="1"/>
      <p:bldP spid="107" grpId="0"/>
      <p:bldP spid="107" grpId="1"/>
      <p:bldP spid="119" grpId="0"/>
      <p:bldP spid="64" grpId="0"/>
      <p:bldP spid="6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DB8C-D5FF-A44D-7887-ADD173D5D645}"/>
              </a:ext>
            </a:extLst>
          </p:cNvPr>
          <p:cNvSpPr>
            <a:spLocks noGrp="1"/>
          </p:cNvSpPr>
          <p:nvPr>
            <p:ph type="title"/>
          </p:nvPr>
        </p:nvSpPr>
        <p:spPr/>
        <p:txBody>
          <a:bodyPr/>
          <a:lstStyle/>
          <a:p>
            <a:r>
              <a:rPr lang="en-US" dirty="0"/>
              <a:t>Bloom Filters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B9A3F92-59EE-4F45-7B93-B2B6103C3571}"/>
                  </a:ext>
                </a:extLst>
              </p:cNvPr>
              <p:cNvSpPr>
                <a:spLocks noGrp="1"/>
              </p:cNvSpPr>
              <p:nvPr>
                <p:ph idx="1"/>
              </p:nvPr>
            </p:nvSpPr>
            <p:spPr>
              <a:xfrm>
                <a:off x="533400" y="971549"/>
                <a:ext cx="8458200" cy="4140995"/>
              </a:xfrm>
            </p:spPr>
            <p:txBody>
              <a:bodyPr/>
              <a:lstStyle/>
              <a:p>
                <a:r>
                  <a:rPr lang="en-US" dirty="0"/>
                  <a:t>False Negative Rate:</a:t>
                </a:r>
              </a:p>
              <a:p>
                <a:r>
                  <a:rPr lang="en-US" dirty="0"/>
                  <a:t>	Probability that Insert(x) followed by Lookup(x) = False</a:t>
                </a:r>
              </a:p>
              <a:p>
                <a:r>
                  <a:rPr lang="en-US" dirty="0"/>
                  <a:t>	After Insert(x), my bits are set forever</a:t>
                </a:r>
              </a:p>
              <a:p>
                <a:r>
                  <a:rPr lang="en-US" dirty="0"/>
                  <a:t>	False Negative Rate = </a:t>
                </a:r>
                <a:r>
                  <a:rPr lang="en-US" dirty="0">
                    <a:solidFill>
                      <a:srgbClr val="C00000"/>
                    </a:solidFill>
                  </a:rPr>
                  <a:t>Zero (!)</a:t>
                </a:r>
              </a:p>
              <a:p>
                <a:endParaRPr lang="en-US" dirty="0"/>
              </a:p>
              <a:p>
                <a:r>
                  <a:rPr lang="en-US" dirty="0"/>
                  <a:t>False Positive Rate:</a:t>
                </a:r>
              </a:p>
              <a:p>
                <a:r>
                  <a:rPr lang="en-US" dirty="0"/>
                  <a:t>	Probability Lookup(x) = True without Insert</a:t>
                </a:r>
              </a:p>
              <a:p>
                <a:r>
                  <a:rPr lang="en-US" dirty="0"/>
                  <a:t>	Given </a:t>
                </a:r>
                <a14:m>
                  <m:oMath xmlns:m="http://schemas.openxmlformats.org/officeDocument/2006/math">
                    <m:r>
                      <a:rPr lang="en-US" b="0" i="1" smtClean="0">
                        <a:latin typeface="Cambria Math" panose="02040503050406030204" pitchFamily="18" charset="0"/>
                      </a:rPr>
                      <m:t>𝑚</m:t>
                    </m:r>
                  </m:oMath>
                </a14:m>
                <a:r>
                  <a:rPr lang="en-US" dirty="0"/>
                  <a:t> bits, storing </a:t>
                </a:r>
                <a14:m>
                  <m:oMath xmlns:m="http://schemas.openxmlformats.org/officeDocument/2006/math">
                    <m:r>
                      <a:rPr lang="en-US" b="0" i="1" smtClean="0">
                        <a:latin typeface="Cambria Math" panose="02040503050406030204" pitchFamily="18" charset="0"/>
                      </a:rPr>
                      <m:t>𝑛</m:t>
                    </m:r>
                  </m:oMath>
                </a14:m>
                <a:r>
                  <a:rPr lang="en-US" dirty="0"/>
                  <a:t> keys, with </a:t>
                </a:r>
                <a14:m>
                  <m:oMath xmlns:m="http://schemas.openxmlformats.org/officeDocument/2006/math">
                    <m:r>
                      <a:rPr lang="en-US" b="0" i="1" smtClean="0">
                        <a:latin typeface="Cambria Math" panose="02040503050406030204" pitchFamily="18" charset="0"/>
                      </a:rPr>
                      <m:t>𝑘</m:t>
                    </m:r>
                  </m:oMath>
                </a14:m>
                <a:r>
                  <a:rPr lang="en-US" dirty="0"/>
                  <a:t> probes per key:</a:t>
                </a:r>
              </a:p>
              <a:p>
                <a:r>
                  <a:rPr lang="en-US" dirty="0"/>
                  <a:t>	What is Prob(</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r>
                      <a:rPr lang="en-US" b="0" i="1" smtClean="0">
                        <a:latin typeface="Cambria Math" panose="02040503050406030204" pitchFamily="18" charset="0"/>
                      </a:rPr>
                      <m:t>𝑠𝑡</m:t>
                    </m:r>
                  </m:oMath>
                </a14:m>
                <a:r>
                  <a:rPr lang="en-US" dirty="0"/>
                  <a:t> key gives false positive)?  </a:t>
                </a:r>
                <a:r>
                  <a:rPr lang="en-US" dirty="0">
                    <a:solidFill>
                      <a:srgbClr val="C00000"/>
                    </a:solidFill>
                  </a:rPr>
                  <a:t>Not 0!</a:t>
                </a:r>
              </a:p>
            </p:txBody>
          </p:sp>
        </mc:Choice>
        <mc:Fallback xmlns="">
          <p:sp>
            <p:nvSpPr>
              <p:cNvPr id="5" name="Content Placeholder 4">
                <a:extLst>
                  <a:ext uri="{FF2B5EF4-FFF2-40B4-BE49-F238E27FC236}">
                    <a16:creationId xmlns:a16="http://schemas.microsoft.com/office/drawing/2014/main" id="{2B9A3F92-59EE-4F45-7B93-B2B6103C3571}"/>
                  </a:ext>
                </a:extLst>
              </p:cNvPr>
              <p:cNvSpPr>
                <a:spLocks noGrp="1" noRot="1" noChangeAspect="1" noMove="1" noResize="1" noEditPoints="1" noAdjustHandles="1" noChangeArrowheads="1" noChangeShapeType="1" noTextEdit="1"/>
              </p:cNvSpPr>
              <p:nvPr>
                <p:ph idx="1"/>
              </p:nvPr>
            </p:nvSpPr>
            <p:spPr>
              <a:xfrm>
                <a:off x="533400" y="971549"/>
                <a:ext cx="8458200" cy="4140995"/>
              </a:xfrm>
              <a:blipFill>
                <a:blip r:embed="rId2"/>
                <a:stretch>
                  <a:fillRect l="-1201" t="-183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5E348FD-43D6-6B52-F10E-EF188841FD25}"/>
              </a:ext>
            </a:extLst>
          </p:cNvPr>
          <p:cNvSpPr>
            <a:spLocks noGrp="1"/>
          </p:cNvSpPr>
          <p:nvPr>
            <p:ph type="sldNum" sz="quarter" idx="4"/>
          </p:nvPr>
        </p:nvSpPr>
        <p:spPr/>
        <p:txBody>
          <a:bodyPr/>
          <a:lstStyle/>
          <a:p>
            <a:fld id="{97DD1AB5-42BA-4E8A-BFEE-435884E16AAB}" type="slidenum">
              <a:rPr lang="en-US" smtClean="0"/>
              <a:pPr/>
              <a:t>7</a:t>
            </a:fld>
            <a:endParaRPr lang="en-US" dirty="0"/>
          </a:p>
        </p:txBody>
      </p:sp>
    </p:spTree>
    <p:extLst>
      <p:ext uri="{BB962C8B-B14F-4D97-AF65-F5344CB8AC3E}">
        <p14:creationId xmlns:p14="http://schemas.microsoft.com/office/powerpoint/2010/main" val="62409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B998-4378-3341-BD36-924CF2178052}"/>
              </a:ext>
            </a:extLst>
          </p:cNvPr>
          <p:cNvSpPr>
            <a:spLocks noGrp="1"/>
          </p:cNvSpPr>
          <p:nvPr>
            <p:ph type="title"/>
          </p:nvPr>
        </p:nvSpPr>
        <p:spPr/>
        <p:txBody>
          <a:bodyPr/>
          <a:lstStyle/>
          <a:p>
            <a:r>
              <a:rPr lang="en-US" dirty="0"/>
              <a:t>It's Log!</a:t>
            </a:r>
          </a:p>
        </p:txBody>
      </p:sp>
      <p:sp>
        <p:nvSpPr>
          <p:cNvPr id="4" name="Slide Number Placeholder 3">
            <a:extLst>
              <a:ext uri="{FF2B5EF4-FFF2-40B4-BE49-F238E27FC236}">
                <a16:creationId xmlns:a16="http://schemas.microsoft.com/office/drawing/2014/main" id="{DA7A2435-7E28-FB82-354D-63E3318272E6}"/>
              </a:ext>
            </a:extLst>
          </p:cNvPr>
          <p:cNvSpPr>
            <a:spLocks noGrp="1"/>
          </p:cNvSpPr>
          <p:nvPr>
            <p:ph type="sldNum" sz="quarter" idx="4"/>
          </p:nvPr>
        </p:nvSpPr>
        <p:spPr/>
        <p:txBody>
          <a:bodyPr/>
          <a:lstStyle/>
          <a:p>
            <a:fld id="{97DD1AB5-42BA-4E8A-BFEE-435884E16AAB}" type="slidenum">
              <a:rPr lang="en-US" smtClean="0"/>
              <a:pPr/>
              <a:t>8</a:t>
            </a:fld>
            <a:endParaRPr lang="en-US" dirty="0"/>
          </a:p>
        </p:txBody>
      </p:sp>
      <p:pic>
        <p:nvPicPr>
          <p:cNvPr id="1026" name="Picture 2">
            <a:extLst>
              <a:ext uri="{FF2B5EF4-FFF2-40B4-BE49-F238E27FC236}">
                <a16:creationId xmlns:a16="http://schemas.microsoft.com/office/drawing/2014/main" id="{531297D4-5399-80C2-0B62-FFB0DCEB6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243" y="670321"/>
            <a:ext cx="4481513" cy="44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4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A08D-A344-36AD-EA88-849748C83C6B}"/>
            </a:ext>
          </a:extLst>
        </p:cNvPr>
        <p:cNvGrpSpPr/>
        <p:nvPr/>
      </p:nvGrpSpPr>
      <p:grpSpPr>
        <a:xfrm>
          <a:off x="0" y="0"/>
          <a:ext cx="0" cy="0"/>
          <a:chOff x="0" y="0"/>
          <a:chExt cx="0" cy="0"/>
        </a:xfrm>
      </p:grpSpPr>
      <p:grpSp>
        <p:nvGrpSpPr>
          <p:cNvPr id="125" name="Group 124">
            <a:extLst>
              <a:ext uri="{FF2B5EF4-FFF2-40B4-BE49-F238E27FC236}">
                <a16:creationId xmlns:a16="http://schemas.microsoft.com/office/drawing/2014/main" id="{6FFF7019-51CB-235D-3F23-411B1977D824}"/>
              </a:ext>
            </a:extLst>
          </p:cNvPr>
          <p:cNvGrpSpPr/>
          <p:nvPr/>
        </p:nvGrpSpPr>
        <p:grpSpPr>
          <a:xfrm>
            <a:off x="2777780" y="864842"/>
            <a:ext cx="1828800" cy="1832150"/>
            <a:chOff x="2277237" y="864842"/>
            <a:chExt cx="1828800" cy="1832150"/>
          </a:xfrm>
        </p:grpSpPr>
        <p:sp>
          <p:nvSpPr>
            <p:cNvPr id="19" name="Rectangle 18">
              <a:extLst>
                <a:ext uri="{FF2B5EF4-FFF2-40B4-BE49-F238E27FC236}">
                  <a16:creationId xmlns:a16="http://schemas.microsoft.com/office/drawing/2014/main" id="{5A1AD460-E20F-60B9-F6D4-E95C0AA81DB1}"/>
                </a:ext>
              </a:extLst>
            </p:cNvPr>
            <p:cNvSpPr/>
            <p:nvPr/>
          </p:nvSpPr>
          <p:spPr>
            <a:xfrm>
              <a:off x="2277237" y="1142512"/>
              <a:ext cx="1828800" cy="1554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t" anchorCtr="0">
              <a:noAutofit/>
            </a:bodyPr>
            <a:lstStyle/>
            <a:p>
              <a:pPr algn="ctr"/>
              <a:endParaRPr lang="en-US" sz="1600" b="1" dirty="0">
                <a:solidFill>
                  <a:srgbClr val="2C6BD8"/>
                </a:solidFill>
                <a:latin typeface="Inconsolata" panose="00000509000000000000" pitchFamily="49" charset="0"/>
              </a:endParaRPr>
            </a:p>
          </p:txBody>
        </p:sp>
        <p:sp>
          <p:nvSpPr>
            <p:cNvPr id="54" name="TextBox 53">
              <a:extLst>
                <a:ext uri="{FF2B5EF4-FFF2-40B4-BE49-F238E27FC236}">
                  <a16:creationId xmlns:a16="http://schemas.microsoft.com/office/drawing/2014/main" id="{681F8FEB-BCFC-7BAE-DFE4-71D7E595AF06}"/>
                </a:ext>
              </a:extLst>
            </p:cNvPr>
            <p:cNvSpPr txBox="1"/>
            <p:nvPr/>
          </p:nvSpPr>
          <p:spPr>
            <a:xfrm>
              <a:off x="2578488" y="864842"/>
              <a:ext cx="1226298" cy="313932"/>
            </a:xfrm>
            <a:prstGeom prst="rect">
              <a:avLst/>
            </a:prstGeom>
            <a:noFill/>
          </p:spPr>
          <p:txBody>
            <a:bodyPr wrap="none" lIns="0" tIns="0" rIns="0" bIns="0" rtlCol="0">
              <a:spAutoFit/>
            </a:bodyPr>
            <a:lstStyle/>
            <a:p>
              <a:pPr algn="ctr">
                <a:lnSpc>
                  <a:spcPct val="80000"/>
                </a:lnSpc>
              </a:pPr>
              <a:r>
                <a:rPr lang="en-US" sz="2400" b="1" i="1" dirty="0" err="1">
                  <a:solidFill>
                    <a:srgbClr val="646464"/>
                  </a:solidFill>
                  <a:latin typeface="Crimson Text" panose="02000503000000000000" pitchFamily="2" charset="0"/>
                </a:rPr>
                <a:t>MemTable</a:t>
              </a:r>
              <a:endParaRPr lang="en-US" sz="2400" b="1" i="1" dirty="0">
                <a:solidFill>
                  <a:srgbClr val="646464"/>
                </a:solidFill>
                <a:latin typeface="Crimson Text" panose="02000503000000000000" pitchFamily="2" charset="0"/>
              </a:endParaRPr>
            </a:p>
          </p:txBody>
        </p:sp>
      </p:grpSp>
      <p:sp>
        <p:nvSpPr>
          <p:cNvPr id="3" name="Title 2">
            <a:extLst>
              <a:ext uri="{FF2B5EF4-FFF2-40B4-BE49-F238E27FC236}">
                <a16:creationId xmlns:a16="http://schemas.microsoft.com/office/drawing/2014/main" id="{E1564F57-F907-60DA-48AB-18D308DCC420}"/>
              </a:ext>
            </a:extLst>
          </p:cNvPr>
          <p:cNvSpPr>
            <a:spLocks noGrp="1"/>
          </p:cNvSpPr>
          <p:nvPr>
            <p:ph type="title"/>
          </p:nvPr>
        </p:nvSpPr>
        <p:spPr>
          <a:prstGeom prst="rect">
            <a:avLst/>
          </a:prstGeom>
        </p:spPr>
        <p:txBody>
          <a:bodyPr/>
          <a:lstStyle/>
          <a:p>
            <a:r>
              <a:rPr lang="en-US" dirty="0"/>
              <a:t>Log-structured Storage</a:t>
            </a:r>
          </a:p>
        </p:txBody>
      </p:sp>
      <p:cxnSp>
        <p:nvCxnSpPr>
          <p:cNvPr id="5" name="Straight Connector 4">
            <a:extLst>
              <a:ext uri="{FF2B5EF4-FFF2-40B4-BE49-F238E27FC236}">
                <a16:creationId xmlns:a16="http://schemas.microsoft.com/office/drawing/2014/main" id="{6D3F457E-CBAB-DF8E-1C1F-AD7B7B79F487}"/>
              </a:ext>
            </a:extLst>
          </p:cNvPr>
          <p:cNvCxnSpPr>
            <a:cxnSpLocks/>
          </p:cNvCxnSpPr>
          <p:nvPr/>
        </p:nvCxnSpPr>
        <p:spPr>
          <a:xfrm>
            <a:off x="152399" y="2978375"/>
            <a:ext cx="8321040" cy="0"/>
          </a:xfrm>
          <a:prstGeom prst="line">
            <a:avLst/>
          </a:prstGeom>
          <a:ln w="12700">
            <a:solidFill>
              <a:srgbClr val="64646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5C271AA-ABDF-2FB6-9F8C-5D00A47F4A17}"/>
              </a:ext>
            </a:extLst>
          </p:cNvPr>
          <p:cNvGrpSpPr/>
          <p:nvPr/>
        </p:nvGrpSpPr>
        <p:grpSpPr>
          <a:xfrm>
            <a:off x="242892" y="3292691"/>
            <a:ext cx="641131" cy="1262147"/>
            <a:chOff x="1568669" y="3809592"/>
            <a:chExt cx="641131" cy="1262147"/>
          </a:xfrm>
        </p:grpSpPr>
        <p:pic>
          <p:nvPicPr>
            <p:cNvPr id="10" name="Graphic 9">
              <a:extLst>
                <a:ext uri="{FF2B5EF4-FFF2-40B4-BE49-F238E27FC236}">
                  <a16:creationId xmlns:a16="http://schemas.microsoft.com/office/drawing/2014/main" id="{C849509C-5AA3-6119-8428-89315F0AC95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68669" y="3809592"/>
              <a:ext cx="641131" cy="885371"/>
            </a:xfrm>
            <a:prstGeom prst="rect">
              <a:avLst/>
            </a:prstGeom>
          </p:spPr>
        </p:pic>
        <p:sp>
          <p:nvSpPr>
            <p:cNvPr id="11" name="TextBox 10">
              <a:extLst>
                <a:ext uri="{FF2B5EF4-FFF2-40B4-BE49-F238E27FC236}">
                  <a16:creationId xmlns:a16="http://schemas.microsoft.com/office/drawing/2014/main" id="{C9D6E7A8-25E2-A997-BB38-C80241BB619D}"/>
                </a:ext>
              </a:extLst>
            </p:cNvPr>
            <p:cNvSpPr txBox="1"/>
            <p:nvPr/>
          </p:nvSpPr>
          <p:spPr>
            <a:xfrm>
              <a:off x="1625540" y="4757807"/>
              <a:ext cx="527388" cy="313932"/>
            </a:xfrm>
            <a:prstGeom prst="rect">
              <a:avLst/>
            </a:prstGeom>
            <a:noFill/>
          </p:spPr>
          <p:txBody>
            <a:bodyPr wrap="none" lIns="0" tIns="0" rIns="0" bIns="0" rtlCol="0">
              <a:spAutoFit/>
            </a:bodyPr>
            <a:lstStyle/>
            <a:p>
              <a:pPr algn="ctr">
                <a:lnSpc>
                  <a:spcPct val="80000"/>
                </a:lnSpc>
              </a:pPr>
              <a:r>
                <a:rPr lang="en-US" sz="2400" b="1" i="1" dirty="0">
                  <a:solidFill>
                    <a:srgbClr val="646464"/>
                  </a:solidFill>
                  <a:latin typeface="Crimson Text" panose="02000503000000000000" pitchFamily="2" charset="0"/>
                </a:rPr>
                <a:t>Disk</a:t>
              </a:r>
            </a:p>
          </p:txBody>
        </p:sp>
      </p:grpSp>
      <p:grpSp>
        <p:nvGrpSpPr>
          <p:cNvPr id="12" name="Group 11">
            <a:extLst>
              <a:ext uri="{FF2B5EF4-FFF2-40B4-BE49-F238E27FC236}">
                <a16:creationId xmlns:a16="http://schemas.microsoft.com/office/drawing/2014/main" id="{4942FBB1-F914-0C6A-754B-915B48E9748E}"/>
              </a:ext>
            </a:extLst>
          </p:cNvPr>
          <p:cNvGrpSpPr/>
          <p:nvPr/>
        </p:nvGrpSpPr>
        <p:grpSpPr>
          <a:xfrm>
            <a:off x="60114" y="1581150"/>
            <a:ext cx="1006686" cy="1249168"/>
            <a:chOff x="1310302" y="2114550"/>
            <a:chExt cx="1006686" cy="1249168"/>
          </a:xfrm>
        </p:grpSpPr>
        <p:pic>
          <p:nvPicPr>
            <p:cNvPr id="13" name="Graphic 12">
              <a:extLst>
                <a:ext uri="{FF2B5EF4-FFF2-40B4-BE49-F238E27FC236}">
                  <a16:creationId xmlns:a16="http://schemas.microsoft.com/office/drawing/2014/main" id="{9C9978CC-0832-0CDC-D6B6-0C4B7A038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7162" y="2114550"/>
              <a:ext cx="472966" cy="914400"/>
            </a:xfrm>
            <a:prstGeom prst="rect">
              <a:avLst/>
            </a:prstGeom>
          </p:spPr>
        </p:pic>
        <p:sp>
          <p:nvSpPr>
            <p:cNvPr id="14" name="TextBox 13">
              <a:extLst>
                <a:ext uri="{FF2B5EF4-FFF2-40B4-BE49-F238E27FC236}">
                  <a16:creationId xmlns:a16="http://schemas.microsoft.com/office/drawing/2014/main" id="{25888B1A-1AE1-F61A-5140-25AF1D788838}"/>
                </a:ext>
              </a:extLst>
            </p:cNvPr>
            <p:cNvSpPr txBox="1"/>
            <p:nvPr/>
          </p:nvSpPr>
          <p:spPr>
            <a:xfrm>
              <a:off x="1310302" y="3049786"/>
              <a:ext cx="1006686" cy="313932"/>
            </a:xfrm>
            <a:prstGeom prst="rect">
              <a:avLst/>
            </a:prstGeom>
            <a:noFill/>
          </p:spPr>
          <p:txBody>
            <a:bodyPr wrap="none" lIns="0" tIns="0" rIns="0" bIns="0" rtlCol="0">
              <a:spAutoFit/>
            </a:bodyPr>
            <a:lstStyle/>
            <a:p>
              <a:pPr algn="r">
                <a:lnSpc>
                  <a:spcPct val="80000"/>
                </a:lnSpc>
              </a:pPr>
              <a:r>
                <a:rPr lang="en-US" sz="2400" b="1" i="1" dirty="0">
                  <a:solidFill>
                    <a:srgbClr val="646464"/>
                  </a:solidFill>
                  <a:latin typeface="Crimson Text" panose="02000503000000000000" pitchFamily="2" charset="0"/>
                </a:rPr>
                <a:t>Memory</a:t>
              </a:r>
            </a:p>
          </p:txBody>
        </p:sp>
      </p:grpSp>
      <p:grpSp>
        <p:nvGrpSpPr>
          <p:cNvPr id="123" name="Group 122">
            <a:extLst>
              <a:ext uri="{FF2B5EF4-FFF2-40B4-BE49-F238E27FC236}">
                <a16:creationId xmlns:a16="http://schemas.microsoft.com/office/drawing/2014/main" id="{5D177E19-690B-4C40-AF90-7480D0520944}"/>
              </a:ext>
            </a:extLst>
          </p:cNvPr>
          <p:cNvGrpSpPr/>
          <p:nvPr/>
        </p:nvGrpSpPr>
        <p:grpSpPr>
          <a:xfrm>
            <a:off x="5189835" y="874701"/>
            <a:ext cx="1828800" cy="1832150"/>
            <a:chOff x="8627155" y="569535"/>
            <a:chExt cx="1828800" cy="1832150"/>
          </a:xfrm>
        </p:grpSpPr>
        <p:sp>
          <p:nvSpPr>
            <p:cNvPr id="120" name="Rectangle 119">
              <a:extLst>
                <a:ext uri="{FF2B5EF4-FFF2-40B4-BE49-F238E27FC236}">
                  <a16:creationId xmlns:a16="http://schemas.microsoft.com/office/drawing/2014/main" id="{DDA3897A-5692-218C-D457-EBAB0311A8F0}"/>
                </a:ext>
              </a:extLst>
            </p:cNvPr>
            <p:cNvSpPr/>
            <p:nvPr/>
          </p:nvSpPr>
          <p:spPr>
            <a:xfrm>
              <a:off x="8627155" y="847205"/>
              <a:ext cx="1828800" cy="1554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t" anchorCtr="0">
              <a:noAutofit/>
            </a:bodyPr>
            <a:lstStyle/>
            <a:p>
              <a:pPr algn="ctr"/>
              <a:endParaRPr lang="en-US" sz="1600" b="1" dirty="0">
                <a:solidFill>
                  <a:srgbClr val="2C6BD8"/>
                </a:solidFill>
                <a:latin typeface="Inconsolata" panose="00000509000000000000" pitchFamily="49" charset="0"/>
              </a:endParaRPr>
            </a:p>
          </p:txBody>
        </p:sp>
        <p:sp>
          <p:nvSpPr>
            <p:cNvPr id="121" name="TextBox 120">
              <a:extLst>
                <a:ext uri="{FF2B5EF4-FFF2-40B4-BE49-F238E27FC236}">
                  <a16:creationId xmlns:a16="http://schemas.microsoft.com/office/drawing/2014/main" id="{100AC9DD-8B21-E53B-8D28-6EC99384B37B}"/>
                </a:ext>
              </a:extLst>
            </p:cNvPr>
            <p:cNvSpPr txBox="1"/>
            <p:nvPr/>
          </p:nvSpPr>
          <p:spPr>
            <a:xfrm>
              <a:off x="9094317" y="569535"/>
              <a:ext cx="894476" cy="313932"/>
            </a:xfrm>
            <a:prstGeom prst="rect">
              <a:avLst/>
            </a:prstGeom>
            <a:noFill/>
          </p:spPr>
          <p:txBody>
            <a:bodyPr wrap="none" lIns="0" tIns="0" rIns="0" bIns="0" rtlCol="0">
              <a:spAutoFit/>
            </a:bodyPr>
            <a:lstStyle/>
            <a:p>
              <a:pPr algn="ctr">
                <a:lnSpc>
                  <a:spcPct val="80000"/>
                </a:lnSpc>
              </a:pPr>
              <a:r>
                <a:rPr lang="en-US" sz="2400" b="1" i="1" dirty="0" err="1">
                  <a:solidFill>
                    <a:srgbClr val="646464"/>
                  </a:solidFill>
                  <a:latin typeface="Crimson Text" panose="02000503000000000000" pitchFamily="2" charset="0"/>
                </a:rPr>
                <a:t>SSTable</a:t>
              </a:r>
              <a:endParaRPr lang="en-US" sz="2400" b="1" i="1" dirty="0">
                <a:solidFill>
                  <a:srgbClr val="646464"/>
                </a:solidFill>
                <a:latin typeface="Crimson Text" panose="02000503000000000000" pitchFamily="2" charset="0"/>
              </a:endParaRPr>
            </a:p>
          </p:txBody>
        </p:sp>
        <p:grpSp>
          <p:nvGrpSpPr>
            <p:cNvPr id="119" name="Group 118">
              <a:extLst>
                <a:ext uri="{FF2B5EF4-FFF2-40B4-BE49-F238E27FC236}">
                  <a16:creationId xmlns:a16="http://schemas.microsoft.com/office/drawing/2014/main" id="{AD769AB4-F4A6-1133-B9C7-7E80AD397B15}"/>
                </a:ext>
              </a:extLst>
            </p:cNvPr>
            <p:cNvGrpSpPr/>
            <p:nvPr/>
          </p:nvGrpSpPr>
          <p:grpSpPr>
            <a:xfrm>
              <a:off x="8719750" y="991262"/>
              <a:ext cx="1643610" cy="970888"/>
              <a:chOff x="5611850" y="1317804"/>
              <a:chExt cx="1643610" cy="970888"/>
            </a:xfrm>
          </p:grpSpPr>
          <p:sp>
            <p:nvSpPr>
              <p:cNvPr id="24" name="Rectangle 23">
                <a:extLst>
                  <a:ext uri="{FF2B5EF4-FFF2-40B4-BE49-F238E27FC236}">
                    <a16:creationId xmlns:a16="http://schemas.microsoft.com/office/drawing/2014/main" id="{DA7A288F-EFCD-F7AB-BF66-A3CC4C4547B4}"/>
                  </a:ext>
                </a:extLst>
              </p:cNvPr>
              <p:cNvSpPr/>
              <p:nvPr/>
            </p:nvSpPr>
            <p:spPr>
              <a:xfrm>
                <a:off x="5611850" y="1317804"/>
                <a:ext cx="1643610" cy="274320"/>
              </a:xfrm>
              <a:prstGeom prst="rect">
                <a:avLst/>
              </a:prstGeom>
              <a:solidFill>
                <a:schemeClr val="bg1"/>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rIns="45720" rtlCol="0" anchor="ctr" anchorCtr="0">
                <a:noAutofit/>
              </a:bodyPr>
              <a:lstStyle/>
              <a:p>
                <a:r>
                  <a:rPr lang="en-US" sz="1400" b="1" dirty="0">
                    <a:solidFill>
                      <a:srgbClr val="646464"/>
                    </a:solidFill>
                    <a:latin typeface="Inconsolata" panose="00000509000000000000" pitchFamily="49" charset="0"/>
                  </a:rPr>
                  <a:t>PUT</a:t>
                </a:r>
                <a:r>
                  <a:rPr lang="en-US" sz="1400" dirty="0">
                    <a:solidFill>
                      <a:srgbClr val="646464"/>
                    </a:solidFill>
                    <a:latin typeface="Inconsolata" panose="00000509000000000000" pitchFamily="49" charset="0"/>
                  </a:rPr>
                  <a:t> (key101,a</a:t>
                </a:r>
                <a:r>
                  <a:rPr lang="en-US" sz="1400" baseline="-25000" dirty="0">
                    <a:solidFill>
                      <a:srgbClr val="646464"/>
                    </a:solidFill>
                    <a:latin typeface="Inconsolata" panose="00000509000000000000" pitchFamily="49" charset="0"/>
                  </a:rPr>
                  <a:t>2</a:t>
                </a:r>
                <a:r>
                  <a:rPr lang="en-US" sz="1400" dirty="0">
                    <a:solidFill>
                      <a:srgbClr val="646464"/>
                    </a:solidFill>
                    <a:latin typeface="Inconsolata" panose="00000509000000000000" pitchFamily="49" charset="0"/>
                  </a:rPr>
                  <a:t>)</a:t>
                </a:r>
              </a:p>
            </p:txBody>
          </p:sp>
          <p:sp>
            <p:nvSpPr>
              <p:cNvPr id="26" name="Rectangle 25">
                <a:extLst>
                  <a:ext uri="{FF2B5EF4-FFF2-40B4-BE49-F238E27FC236}">
                    <a16:creationId xmlns:a16="http://schemas.microsoft.com/office/drawing/2014/main" id="{1F7AF1EA-7DCD-6AC9-7278-DD41A6038CE6}"/>
                  </a:ext>
                </a:extLst>
              </p:cNvPr>
              <p:cNvSpPr/>
              <p:nvPr/>
            </p:nvSpPr>
            <p:spPr>
              <a:xfrm>
                <a:off x="5611850" y="1666088"/>
                <a:ext cx="1643610" cy="274320"/>
              </a:xfrm>
              <a:prstGeom prst="rect">
                <a:avLst/>
              </a:prstGeom>
              <a:solidFill>
                <a:schemeClr val="bg1"/>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rIns="45720" rtlCol="0" anchor="ctr" anchorCtr="0">
                <a:noAutofit/>
              </a:bodyPr>
              <a:lstStyle/>
              <a:p>
                <a:r>
                  <a:rPr lang="en-US" sz="1400" b="1" dirty="0">
                    <a:solidFill>
                      <a:srgbClr val="646464"/>
                    </a:solidFill>
                    <a:latin typeface="Inconsolata" panose="00000509000000000000" pitchFamily="49" charset="0"/>
                  </a:rPr>
                  <a:t>PUT</a:t>
                </a:r>
                <a:r>
                  <a:rPr lang="en-US" sz="1400" dirty="0">
                    <a:solidFill>
                      <a:srgbClr val="646464"/>
                    </a:solidFill>
                    <a:latin typeface="Inconsolata" panose="00000509000000000000" pitchFamily="49" charset="0"/>
                  </a:rPr>
                  <a:t> (key102,b</a:t>
                </a:r>
                <a:r>
                  <a:rPr lang="en-US" sz="1400" baseline="-25000" dirty="0">
                    <a:solidFill>
                      <a:srgbClr val="646464"/>
                    </a:solidFill>
                    <a:latin typeface="Inconsolata" panose="00000509000000000000" pitchFamily="49" charset="0"/>
                  </a:rPr>
                  <a:t>1</a:t>
                </a:r>
                <a:r>
                  <a:rPr lang="en-US" sz="1400" dirty="0">
                    <a:solidFill>
                      <a:srgbClr val="646464"/>
                    </a:solidFill>
                    <a:latin typeface="Inconsolata" panose="00000509000000000000" pitchFamily="49" charset="0"/>
                  </a:rPr>
                  <a:t>)</a:t>
                </a:r>
              </a:p>
            </p:txBody>
          </p:sp>
          <p:sp>
            <p:nvSpPr>
              <p:cNvPr id="31" name="Rectangle 30">
                <a:extLst>
                  <a:ext uri="{FF2B5EF4-FFF2-40B4-BE49-F238E27FC236}">
                    <a16:creationId xmlns:a16="http://schemas.microsoft.com/office/drawing/2014/main" id="{4855892D-A5C2-3F44-5F07-AC691C035C44}"/>
                  </a:ext>
                </a:extLst>
              </p:cNvPr>
              <p:cNvSpPr/>
              <p:nvPr/>
            </p:nvSpPr>
            <p:spPr>
              <a:xfrm>
                <a:off x="5611850" y="2014372"/>
                <a:ext cx="1643610" cy="274320"/>
              </a:xfrm>
              <a:prstGeom prst="rect">
                <a:avLst/>
              </a:prstGeom>
              <a:solidFill>
                <a:schemeClr val="bg1"/>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rIns="45720" rtlCol="0" anchor="ctr" anchorCtr="0">
                <a:noAutofit/>
              </a:bodyPr>
              <a:lstStyle/>
              <a:p>
                <a:r>
                  <a:rPr lang="en-US" sz="1400" b="1" dirty="0">
                    <a:solidFill>
                      <a:srgbClr val="646464"/>
                    </a:solidFill>
                    <a:latin typeface="Inconsolata" panose="00000509000000000000" pitchFamily="49" charset="0"/>
                  </a:rPr>
                  <a:t>PUT</a:t>
                </a:r>
                <a:r>
                  <a:rPr lang="en-US" sz="1400" dirty="0">
                    <a:solidFill>
                      <a:srgbClr val="646464"/>
                    </a:solidFill>
                    <a:latin typeface="Inconsolata" panose="00000509000000000000" pitchFamily="49" charset="0"/>
                  </a:rPr>
                  <a:t> (key103,c</a:t>
                </a:r>
                <a:r>
                  <a:rPr lang="en-US" sz="1400" baseline="-25000" dirty="0">
                    <a:solidFill>
                      <a:srgbClr val="646464"/>
                    </a:solidFill>
                    <a:latin typeface="Inconsolata" panose="00000509000000000000" pitchFamily="49" charset="0"/>
                  </a:rPr>
                  <a:t>1</a:t>
                </a:r>
                <a:r>
                  <a:rPr lang="en-US" sz="1400" dirty="0">
                    <a:solidFill>
                      <a:srgbClr val="646464"/>
                    </a:solidFill>
                    <a:latin typeface="Inconsolata" panose="00000509000000000000" pitchFamily="49" charset="0"/>
                  </a:rPr>
                  <a:t>)</a:t>
                </a:r>
              </a:p>
            </p:txBody>
          </p:sp>
        </p:grpSp>
      </p:grpSp>
      <p:sp>
        <p:nvSpPr>
          <p:cNvPr id="41" name="Right Arrow 6">
            <a:extLst>
              <a:ext uri="{FF2B5EF4-FFF2-40B4-BE49-F238E27FC236}">
                <a16:creationId xmlns:a16="http://schemas.microsoft.com/office/drawing/2014/main" id="{EEBA0659-A255-5619-6429-11A15DEC3A03}"/>
              </a:ext>
            </a:extLst>
          </p:cNvPr>
          <p:cNvSpPr>
            <a:spLocks noChangeArrowheads="1"/>
          </p:cNvSpPr>
          <p:nvPr/>
        </p:nvSpPr>
        <p:spPr bwMode="auto">
          <a:xfrm rot="5400000">
            <a:off x="6504893" y="1636920"/>
            <a:ext cx="1920240" cy="614774"/>
          </a:xfrm>
          <a:prstGeom prst="rightArrow">
            <a:avLst>
              <a:gd name="adj1" fmla="val 50000"/>
              <a:gd name="adj2" fmla="val 50013"/>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u="none" dirty="0">
                <a:solidFill>
                  <a:schemeClr val="bg1"/>
                </a:solidFill>
                <a:latin typeface="Crimson Text" panose="02000503000000000000" pitchFamily="2" charset="0"/>
              </a:rPr>
              <a:t>Key </a:t>
            </a:r>
            <a:r>
              <a:rPr lang="en-US" altLang="en-US" sz="2000" b="1" i="1" u="none" dirty="0" err="1">
                <a:solidFill>
                  <a:schemeClr val="bg1"/>
                </a:solidFill>
                <a:latin typeface="Crimson Text" panose="02000503000000000000" pitchFamily="2" charset="0"/>
              </a:rPr>
              <a:t>Low→High</a:t>
            </a:r>
            <a:endParaRPr lang="en-US" altLang="en-US" sz="2000" b="1" i="1" u="none" dirty="0">
              <a:solidFill>
                <a:schemeClr val="bg1"/>
              </a:solidFill>
              <a:latin typeface="Crimson Text" panose="02000503000000000000" pitchFamily="2" charset="0"/>
            </a:endParaRPr>
          </a:p>
        </p:txBody>
      </p:sp>
      <p:sp>
        <p:nvSpPr>
          <p:cNvPr id="45" name="Right Arrow 6">
            <a:extLst>
              <a:ext uri="{FF2B5EF4-FFF2-40B4-BE49-F238E27FC236}">
                <a16:creationId xmlns:a16="http://schemas.microsoft.com/office/drawing/2014/main" id="{14103705-67F9-5FB6-2E64-5E7CA9014EEB}"/>
              </a:ext>
            </a:extLst>
          </p:cNvPr>
          <p:cNvSpPr>
            <a:spLocks noChangeAspect="1" noChangeArrowheads="1"/>
          </p:cNvSpPr>
          <p:nvPr/>
        </p:nvSpPr>
        <p:spPr bwMode="auto">
          <a:xfrm>
            <a:off x="2514600" y="742950"/>
            <a:ext cx="365760"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latin typeface="Inconsolata" panose="00000509000000000000" pitchFamily="49" charset="0"/>
            </a:endParaRPr>
          </a:p>
        </p:txBody>
      </p:sp>
      <p:sp>
        <p:nvSpPr>
          <p:cNvPr id="494" name="L0 SSTable1">
            <a:extLst>
              <a:ext uri="{FF2B5EF4-FFF2-40B4-BE49-F238E27FC236}">
                <a16:creationId xmlns:a16="http://schemas.microsoft.com/office/drawing/2014/main" id="{7E96F49D-13F0-AB9E-A829-2E368423D321}"/>
              </a:ext>
            </a:extLst>
          </p:cNvPr>
          <p:cNvSpPr/>
          <p:nvPr/>
        </p:nvSpPr>
        <p:spPr>
          <a:xfrm>
            <a:off x="4717923" y="3079562"/>
            <a:ext cx="731520" cy="411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ctr" anchorCtr="0">
            <a:noAutofit/>
          </a:bodyPr>
          <a:lstStyle/>
          <a:p>
            <a:pPr algn="ctr">
              <a:lnSpc>
                <a:spcPct val="85000"/>
              </a:lnSpc>
            </a:pPr>
            <a:r>
              <a:rPr lang="en-US" sz="1200" b="1" dirty="0" err="1">
                <a:solidFill>
                  <a:srgbClr val="646464"/>
                </a:solidFill>
                <a:latin typeface="Inconsolata" panose="00000509000000000000" pitchFamily="49" charset="0"/>
              </a:rPr>
              <a:t>SSTable</a:t>
            </a:r>
            <a:endParaRPr lang="en-US" sz="1200" b="1" dirty="0">
              <a:solidFill>
                <a:srgbClr val="646464"/>
              </a:solidFill>
              <a:latin typeface="Inconsolata" panose="00000509000000000000" pitchFamily="49" charset="0"/>
            </a:endParaRPr>
          </a:p>
        </p:txBody>
      </p:sp>
      <p:sp>
        <p:nvSpPr>
          <p:cNvPr id="496" name="Rectangle 495">
            <a:extLst>
              <a:ext uri="{FF2B5EF4-FFF2-40B4-BE49-F238E27FC236}">
                <a16:creationId xmlns:a16="http://schemas.microsoft.com/office/drawing/2014/main" id="{AC2AE32D-4CED-3DDC-7181-07F4F8680E3D}"/>
              </a:ext>
            </a:extLst>
          </p:cNvPr>
          <p:cNvSpPr/>
          <p:nvPr/>
        </p:nvSpPr>
        <p:spPr>
          <a:xfrm>
            <a:off x="4763643" y="4603068"/>
            <a:ext cx="2651760" cy="411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ctr" anchorCtr="0">
            <a:noAutofit/>
          </a:bodyPr>
          <a:lstStyle/>
          <a:p>
            <a:pPr algn="ctr">
              <a:lnSpc>
                <a:spcPct val="85000"/>
              </a:lnSpc>
            </a:pPr>
            <a:r>
              <a:rPr lang="en-US" sz="1200" b="1" dirty="0" err="1">
                <a:solidFill>
                  <a:srgbClr val="646464"/>
                </a:solidFill>
                <a:latin typeface="Inconsolata" panose="00000509000000000000" pitchFamily="49" charset="0"/>
              </a:rPr>
              <a:t>SSTable</a:t>
            </a:r>
            <a:endParaRPr lang="en-US" sz="1200" b="1" dirty="0">
              <a:solidFill>
                <a:srgbClr val="646464"/>
              </a:solidFill>
              <a:latin typeface="Inconsolata" panose="00000509000000000000" pitchFamily="49" charset="0"/>
            </a:endParaRPr>
          </a:p>
        </p:txBody>
      </p:sp>
      <p:cxnSp>
        <p:nvCxnSpPr>
          <p:cNvPr id="497" name="Straight Connector 496">
            <a:extLst>
              <a:ext uri="{FF2B5EF4-FFF2-40B4-BE49-F238E27FC236}">
                <a16:creationId xmlns:a16="http://schemas.microsoft.com/office/drawing/2014/main" id="{9828AB16-F593-29D2-168F-7EF2CD2EFB17}"/>
              </a:ext>
            </a:extLst>
          </p:cNvPr>
          <p:cNvCxnSpPr/>
          <p:nvPr/>
        </p:nvCxnSpPr>
        <p:spPr>
          <a:xfrm>
            <a:off x="3855720" y="3666178"/>
            <a:ext cx="3840480" cy="0"/>
          </a:xfrm>
          <a:prstGeom prst="line">
            <a:avLst/>
          </a:prstGeom>
          <a:ln w="12700">
            <a:solidFill>
              <a:srgbClr val="646464"/>
            </a:solidFill>
            <a:prstDash val="sys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7FBD3898-9AD4-A75C-892A-DB81A97F7551}"/>
              </a:ext>
            </a:extLst>
          </p:cNvPr>
          <p:cNvCxnSpPr/>
          <p:nvPr/>
        </p:nvCxnSpPr>
        <p:spPr>
          <a:xfrm>
            <a:off x="3855720" y="4427930"/>
            <a:ext cx="3840480" cy="0"/>
          </a:xfrm>
          <a:prstGeom prst="line">
            <a:avLst/>
          </a:prstGeom>
          <a:ln w="12700">
            <a:solidFill>
              <a:srgbClr val="646464"/>
            </a:solidFill>
            <a:prstDash val="sysDash"/>
          </a:ln>
        </p:spPr>
        <p:style>
          <a:lnRef idx="1">
            <a:schemeClr val="accent1"/>
          </a:lnRef>
          <a:fillRef idx="0">
            <a:schemeClr val="accent1"/>
          </a:fillRef>
          <a:effectRef idx="0">
            <a:schemeClr val="accent1"/>
          </a:effectRef>
          <a:fontRef idx="minor">
            <a:schemeClr val="tx1"/>
          </a:fontRef>
        </p:style>
      </p:cxnSp>
      <p:sp>
        <p:nvSpPr>
          <p:cNvPr id="499" name="TextBox 498">
            <a:extLst>
              <a:ext uri="{FF2B5EF4-FFF2-40B4-BE49-F238E27FC236}">
                <a16:creationId xmlns:a16="http://schemas.microsoft.com/office/drawing/2014/main" id="{421AEB94-AC98-6964-CB81-7E8C96B243EC}"/>
              </a:ext>
            </a:extLst>
          </p:cNvPr>
          <p:cNvSpPr txBox="1"/>
          <p:nvPr/>
        </p:nvSpPr>
        <p:spPr>
          <a:xfrm>
            <a:off x="3938004" y="3174503"/>
            <a:ext cx="703719" cy="235449"/>
          </a:xfrm>
          <a:prstGeom prst="rect">
            <a:avLst/>
          </a:prstGeom>
          <a:noFill/>
        </p:spPr>
        <p:txBody>
          <a:bodyPr wrap="none" lIns="0" tIns="0" rIns="0" bIns="0" rtlCol="0">
            <a:spAutoFit/>
          </a:bodyPr>
          <a:lstStyle/>
          <a:p>
            <a:pPr algn="r">
              <a:lnSpc>
                <a:spcPct val="80000"/>
              </a:lnSpc>
            </a:pPr>
            <a:r>
              <a:rPr lang="en-US" b="1" i="1" dirty="0">
                <a:solidFill>
                  <a:srgbClr val="C30037"/>
                </a:solidFill>
              </a:rPr>
              <a:t>Level #0</a:t>
            </a:r>
          </a:p>
        </p:txBody>
      </p:sp>
      <p:sp>
        <p:nvSpPr>
          <p:cNvPr id="500" name="TextBox 499">
            <a:extLst>
              <a:ext uri="{FF2B5EF4-FFF2-40B4-BE49-F238E27FC236}">
                <a16:creationId xmlns:a16="http://schemas.microsoft.com/office/drawing/2014/main" id="{9EB1720A-B866-03E8-C2BC-6A7A33AFB150}"/>
              </a:ext>
            </a:extLst>
          </p:cNvPr>
          <p:cNvSpPr txBox="1"/>
          <p:nvPr/>
        </p:nvSpPr>
        <p:spPr>
          <a:xfrm>
            <a:off x="3982889" y="3936255"/>
            <a:ext cx="658834" cy="235449"/>
          </a:xfrm>
          <a:prstGeom prst="rect">
            <a:avLst/>
          </a:prstGeom>
          <a:noFill/>
        </p:spPr>
        <p:txBody>
          <a:bodyPr wrap="none" lIns="0" tIns="0" rIns="0" bIns="0" rtlCol="0">
            <a:spAutoFit/>
          </a:bodyPr>
          <a:lstStyle/>
          <a:p>
            <a:pPr algn="r">
              <a:lnSpc>
                <a:spcPct val="80000"/>
              </a:lnSpc>
            </a:pPr>
            <a:r>
              <a:rPr lang="en-US" b="1" i="1" dirty="0">
                <a:solidFill>
                  <a:srgbClr val="C30037"/>
                </a:solidFill>
              </a:rPr>
              <a:t>Level #1</a:t>
            </a:r>
          </a:p>
        </p:txBody>
      </p:sp>
      <p:sp>
        <p:nvSpPr>
          <p:cNvPr id="501" name="TextBox 500">
            <a:extLst>
              <a:ext uri="{FF2B5EF4-FFF2-40B4-BE49-F238E27FC236}">
                <a16:creationId xmlns:a16="http://schemas.microsoft.com/office/drawing/2014/main" id="{9AB86712-4010-7E84-9EBC-593053E86A9F}"/>
              </a:ext>
            </a:extLst>
          </p:cNvPr>
          <p:cNvSpPr txBox="1"/>
          <p:nvPr/>
        </p:nvSpPr>
        <p:spPr>
          <a:xfrm>
            <a:off x="3955637" y="4698009"/>
            <a:ext cx="686086" cy="235449"/>
          </a:xfrm>
          <a:prstGeom prst="rect">
            <a:avLst/>
          </a:prstGeom>
          <a:noFill/>
        </p:spPr>
        <p:txBody>
          <a:bodyPr wrap="none" lIns="0" tIns="0" rIns="0" bIns="0" rtlCol="0">
            <a:spAutoFit/>
          </a:bodyPr>
          <a:lstStyle/>
          <a:p>
            <a:pPr algn="r">
              <a:lnSpc>
                <a:spcPct val="80000"/>
              </a:lnSpc>
            </a:pPr>
            <a:r>
              <a:rPr lang="en-US" b="1" i="1" dirty="0">
                <a:solidFill>
                  <a:srgbClr val="C30037"/>
                </a:solidFill>
              </a:rPr>
              <a:t>Level #2</a:t>
            </a:r>
          </a:p>
        </p:txBody>
      </p:sp>
      <p:sp>
        <p:nvSpPr>
          <p:cNvPr id="502" name="Rectangle 501">
            <a:extLst>
              <a:ext uri="{FF2B5EF4-FFF2-40B4-BE49-F238E27FC236}">
                <a16:creationId xmlns:a16="http://schemas.microsoft.com/office/drawing/2014/main" id="{E0BF9784-0622-42E2-4F62-CFDB363A7141}"/>
              </a:ext>
            </a:extLst>
          </p:cNvPr>
          <p:cNvSpPr/>
          <p:nvPr/>
        </p:nvSpPr>
        <p:spPr>
          <a:xfrm>
            <a:off x="5528731" y="3079562"/>
            <a:ext cx="731520" cy="411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ctr" anchorCtr="0">
            <a:noAutofit/>
          </a:bodyPr>
          <a:lstStyle/>
          <a:p>
            <a:pPr algn="ctr">
              <a:lnSpc>
                <a:spcPct val="85000"/>
              </a:lnSpc>
            </a:pPr>
            <a:r>
              <a:rPr lang="en-US" sz="1200" b="1" dirty="0" err="1">
                <a:solidFill>
                  <a:srgbClr val="646464"/>
                </a:solidFill>
                <a:latin typeface="Inconsolata" panose="00000509000000000000" pitchFamily="49" charset="0"/>
              </a:rPr>
              <a:t>SSTable</a:t>
            </a:r>
            <a:endParaRPr lang="en-US" sz="1200" b="1" dirty="0">
              <a:solidFill>
                <a:srgbClr val="646464"/>
              </a:solidFill>
              <a:latin typeface="Inconsolata" panose="00000509000000000000" pitchFamily="49" charset="0"/>
            </a:endParaRPr>
          </a:p>
        </p:txBody>
      </p:sp>
      <p:sp>
        <p:nvSpPr>
          <p:cNvPr id="495" name="L1 SSTable1">
            <a:extLst>
              <a:ext uri="{FF2B5EF4-FFF2-40B4-BE49-F238E27FC236}">
                <a16:creationId xmlns:a16="http://schemas.microsoft.com/office/drawing/2014/main" id="{8E06B5DA-5ABC-DCBE-B0EA-3DFE2E3C634A}"/>
              </a:ext>
            </a:extLst>
          </p:cNvPr>
          <p:cNvSpPr/>
          <p:nvPr/>
        </p:nvSpPr>
        <p:spPr>
          <a:xfrm>
            <a:off x="4763643" y="3841314"/>
            <a:ext cx="1478280" cy="411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ctr" anchorCtr="0">
            <a:noAutofit/>
          </a:bodyPr>
          <a:lstStyle/>
          <a:p>
            <a:pPr algn="ctr">
              <a:lnSpc>
                <a:spcPct val="85000"/>
              </a:lnSpc>
            </a:pPr>
            <a:r>
              <a:rPr lang="en-US" sz="1200" b="1" dirty="0" err="1">
                <a:solidFill>
                  <a:srgbClr val="646464"/>
                </a:solidFill>
                <a:latin typeface="Inconsolata" panose="00000509000000000000" pitchFamily="49" charset="0"/>
              </a:rPr>
              <a:t>SSTable</a:t>
            </a:r>
            <a:endParaRPr lang="en-US" sz="1200" b="1" dirty="0">
              <a:solidFill>
                <a:srgbClr val="646464"/>
              </a:solidFill>
              <a:latin typeface="Inconsolata" panose="00000509000000000000" pitchFamily="49" charset="0"/>
            </a:endParaRPr>
          </a:p>
        </p:txBody>
      </p:sp>
      <p:sp>
        <p:nvSpPr>
          <p:cNvPr id="503" name="L1 SSTable2">
            <a:extLst>
              <a:ext uri="{FF2B5EF4-FFF2-40B4-BE49-F238E27FC236}">
                <a16:creationId xmlns:a16="http://schemas.microsoft.com/office/drawing/2014/main" id="{21F96629-6668-8D0D-8F19-302A6E3E7199}"/>
              </a:ext>
            </a:extLst>
          </p:cNvPr>
          <p:cNvSpPr/>
          <p:nvPr/>
        </p:nvSpPr>
        <p:spPr>
          <a:xfrm>
            <a:off x="4763643" y="3841315"/>
            <a:ext cx="1478280" cy="41148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rtlCol="0" anchor="ctr" anchorCtr="0">
            <a:noAutofit/>
          </a:bodyPr>
          <a:lstStyle/>
          <a:p>
            <a:pPr algn="ctr">
              <a:lnSpc>
                <a:spcPct val="85000"/>
              </a:lnSpc>
            </a:pPr>
            <a:r>
              <a:rPr lang="en-US" sz="1200" b="1" dirty="0" err="1">
                <a:solidFill>
                  <a:srgbClr val="646464"/>
                </a:solidFill>
                <a:latin typeface="Inconsolata" panose="00000509000000000000" pitchFamily="49" charset="0"/>
              </a:rPr>
              <a:t>SSTable</a:t>
            </a:r>
            <a:endParaRPr lang="en-US" sz="1200" b="1" dirty="0">
              <a:solidFill>
                <a:srgbClr val="646464"/>
              </a:solidFill>
              <a:latin typeface="Inconsolata" panose="00000509000000000000" pitchFamily="49" charset="0"/>
            </a:endParaRPr>
          </a:p>
        </p:txBody>
      </p:sp>
      <p:sp>
        <p:nvSpPr>
          <p:cNvPr id="504" name="Right Brace 503">
            <a:extLst>
              <a:ext uri="{FF2B5EF4-FFF2-40B4-BE49-F238E27FC236}">
                <a16:creationId xmlns:a16="http://schemas.microsoft.com/office/drawing/2014/main" id="{BFF653BD-9847-9ABD-1CC6-09E76FF598C6}"/>
              </a:ext>
            </a:extLst>
          </p:cNvPr>
          <p:cNvSpPr/>
          <p:nvPr/>
        </p:nvSpPr>
        <p:spPr>
          <a:xfrm rot="5400000">
            <a:off x="5365623" y="3117538"/>
            <a:ext cx="274320" cy="1097280"/>
          </a:xfrm>
          <a:prstGeom prst="rightBrace">
            <a:avLst/>
          </a:prstGeom>
          <a:ln w="28575">
            <a:solidFill>
              <a:srgbClr val="C300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Right Brace 504">
            <a:extLst>
              <a:ext uri="{FF2B5EF4-FFF2-40B4-BE49-F238E27FC236}">
                <a16:creationId xmlns:a16="http://schemas.microsoft.com/office/drawing/2014/main" id="{A37F71A5-79AD-57DC-CDB1-950ABB606EAB}"/>
              </a:ext>
            </a:extLst>
          </p:cNvPr>
          <p:cNvSpPr/>
          <p:nvPr/>
        </p:nvSpPr>
        <p:spPr>
          <a:xfrm rot="5400000">
            <a:off x="5952363" y="3638539"/>
            <a:ext cx="274320" cy="1578784"/>
          </a:xfrm>
          <a:prstGeom prst="rightBrace">
            <a:avLst/>
          </a:prstGeom>
          <a:ln w="28575">
            <a:solidFill>
              <a:srgbClr val="C300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Right Arrow 6">
            <a:extLst>
              <a:ext uri="{FF2B5EF4-FFF2-40B4-BE49-F238E27FC236}">
                <a16:creationId xmlns:a16="http://schemas.microsoft.com/office/drawing/2014/main" id="{35F73EC0-C0EE-26F2-05B5-CD25A3A3F014}"/>
              </a:ext>
            </a:extLst>
          </p:cNvPr>
          <p:cNvSpPr>
            <a:spLocks noChangeAspect="1" noChangeArrowheads="1"/>
          </p:cNvSpPr>
          <p:nvPr/>
        </p:nvSpPr>
        <p:spPr bwMode="auto">
          <a:xfrm rot="5400000">
            <a:off x="5231569" y="2571750"/>
            <a:ext cx="457200" cy="45720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latin typeface="Inconsolata" panose="00000509000000000000" pitchFamily="49" charset="0"/>
            </a:endParaRPr>
          </a:p>
        </p:txBody>
      </p:sp>
      <p:grpSp>
        <p:nvGrpSpPr>
          <p:cNvPr id="590" name="Group 589">
            <a:extLst>
              <a:ext uri="{FF2B5EF4-FFF2-40B4-BE49-F238E27FC236}">
                <a16:creationId xmlns:a16="http://schemas.microsoft.com/office/drawing/2014/main" id="{02421C41-B01F-4942-0766-9399E9B0F1D2}"/>
              </a:ext>
            </a:extLst>
          </p:cNvPr>
          <p:cNvGrpSpPr/>
          <p:nvPr/>
        </p:nvGrpSpPr>
        <p:grpSpPr>
          <a:xfrm>
            <a:off x="3228953" y="1301083"/>
            <a:ext cx="815559" cy="694144"/>
            <a:chOff x="3228953" y="1301083"/>
            <a:chExt cx="815559" cy="694144"/>
          </a:xfrm>
        </p:grpSpPr>
        <p:grpSp>
          <p:nvGrpSpPr>
            <p:cNvPr id="544" name="Group 543">
              <a:extLst>
                <a:ext uri="{FF2B5EF4-FFF2-40B4-BE49-F238E27FC236}">
                  <a16:creationId xmlns:a16="http://schemas.microsoft.com/office/drawing/2014/main" id="{C4422E11-F26F-B1AC-F834-9B915F8B1085}"/>
                </a:ext>
              </a:extLst>
            </p:cNvPr>
            <p:cNvGrpSpPr/>
            <p:nvPr/>
          </p:nvGrpSpPr>
          <p:grpSpPr>
            <a:xfrm>
              <a:off x="3463420" y="1301083"/>
              <a:ext cx="303178" cy="151591"/>
              <a:chOff x="6248399" y="973324"/>
              <a:chExt cx="304798" cy="152401"/>
            </a:xfrm>
            <a:solidFill>
              <a:schemeClr val="bg1"/>
            </a:solidFill>
          </p:grpSpPr>
          <p:sp>
            <p:nvSpPr>
              <p:cNvPr id="545" name="Rounded Rectangle 564">
                <a:extLst>
                  <a:ext uri="{FF2B5EF4-FFF2-40B4-BE49-F238E27FC236}">
                    <a16:creationId xmlns:a16="http://schemas.microsoft.com/office/drawing/2014/main" id="{A2CA4C81-9881-8ECB-8CA6-0523ED49561D}"/>
                  </a:ext>
                </a:extLst>
              </p:cNvPr>
              <p:cNvSpPr/>
              <p:nvPr/>
            </p:nvSpPr>
            <p:spPr>
              <a:xfrm rot="16200000">
                <a:off x="6324597" y="897126"/>
                <a:ext cx="152401" cy="304798"/>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546" name="Straight Connector 545">
                <a:extLst>
                  <a:ext uri="{FF2B5EF4-FFF2-40B4-BE49-F238E27FC236}">
                    <a16:creationId xmlns:a16="http://schemas.microsoft.com/office/drawing/2014/main" id="{D3E19EAB-566F-C436-7569-A1656DF5FCDB}"/>
                  </a:ext>
                </a:extLst>
              </p:cNvPr>
              <p:cNvCxnSpPr>
                <a:stCxn id="545" idx="3"/>
                <a:endCxn id="545" idx="1"/>
              </p:cNvCxnSpPr>
              <p:nvPr/>
            </p:nvCxnSpPr>
            <p:spPr>
              <a:xfrm>
                <a:off x="6400798" y="973324"/>
                <a:ext cx="0" cy="152401"/>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47" name="Group 546">
              <a:extLst>
                <a:ext uri="{FF2B5EF4-FFF2-40B4-BE49-F238E27FC236}">
                  <a16:creationId xmlns:a16="http://schemas.microsoft.com/office/drawing/2014/main" id="{0E7D7A7A-90D0-6D9B-2576-80FD6C74AEC0}"/>
                </a:ext>
              </a:extLst>
            </p:cNvPr>
            <p:cNvGrpSpPr/>
            <p:nvPr/>
          </p:nvGrpSpPr>
          <p:grpSpPr>
            <a:xfrm>
              <a:off x="3741336" y="1843636"/>
              <a:ext cx="303176" cy="151591"/>
              <a:chOff x="3086522" y="1421822"/>
              <a:chExt cx="166253" cy="83128"/>
            </a:xfrm>
            <a:solidFill>
              <a:schemeClr val="bg1"/>
            </a:solidFill>
          </p:grpSpPr>
          <p:sp>
            <p:nvSpPr>
              <p:cNvPr id="571" name="Rounded Rectangle 4">
                <a:extLst>
                  <a:ext uri="{FF2B5EF4-FFF2-40B4-BE49-F238E27FC236}">
                    <a16:creationId xmlns:a16="http://schemas.microsoft.com/office/drawing/2014/main" id="{F33ED523-C0CE-5CF4-18AF-7843ECD80034}"/>
                  </a:ext>
                </a:extLst>
              </p:cNvPr>
              <p:cNvSpPr/>
              <p:nvPr/>
            </p:nvSpPr>
            <p:spPr>
              <a:xfrm rot="16200000">
                <a:off x="3128085" y="1380259"/>
                <a:ext cx="83128" cy="166253"/>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572" name="Straight Connector 571">
                <a:extLst>
                  <a:ext uri="{FF2B5EF4-FFF2-40B4-BE49-F238E27FC236}">
                    <a16:creationId xmlns:a16="http://schemas.microsoft.com/office/drawing/2014/main" id="{7AAD22D8-3B37-60CD-E3FB-93F6500C913B}"/>
                  </a:ext>
                </a:extLst>
              </p:cNvPr>
              <p:cNvCxnSpPr>
                <a:stCxn id="571" idx="3"/>
                <a:endCxn id="571" idx="1"/>
              </p:cNvCxnSpPr>
              <p:nvPr/>
            </p:nvCxnSpPr>
            <p:spPr>
              <a:xfrm>
                <a:off x="3169650" y="1421822"/>
                <a:ext cx="0" cy="83128"/>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73" name="Group 572">
              <a:extLst>
                <a:ext uri="{FF2B5EF4-FFF2-40B4-BE49-F238E27FC236}">
                  <a16:creationId xmlns:a16="http://schemas.microsoft.com/office/drawing/2014/main" id="{BC6583B3-3139-12B1-55FB-4F22800703E5}"/>
                </a:ext>
              </a:extLst>
            </p:cNvPr>
            <p:cNvGrpSpPr/>
            <p:nvPr/>
          </p:nvGrpSpPr>
          <p:grpSpPr>
            <a:xfrm>
              <a:off x="3228953" y="1843636"/>
              <a:ext cx="303176" cy="151591"/>
              <a:chOff x="2805546" y="1421822"/>
              <a:chExt cx="166253" cy="83128"/>
            </a:xfrm>
            <a:solidFill>
              <a:schemeClr val="bg1"/>
            </a:solidFill>
          </p:grpSpPr>
          <p:sp>
            <p:nvSpPr>
              <p:cNvPr id="574" name="Rounded Rectangle 6">
                <a:extLst>
                  <a:ext uri="{FF2B5EF4-FFF2-40B4-BE49-F238E27FC236}">
                    <a16:creationId xmlns:a16="http://schemas.microsoft.com/office/drawing/2014/main" id="{8B539440-DE98-ECE1-3812-9F7AC21FCA12}"/>
                  </a:ext>
                </a:extLst>
              </p:cNvPr>
              <p:cNvSpPr/>
              <p:nvPr/>
            </p:nvSpPr>
            <p:spPr>
              <a:xfrm rot="16200000">
                <a:off x="2847109" y="1380259"/>
                <a:ext cx="83128" cy="166253"/>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575" name="Straight Connector 574">
                <a:extLst>
                  <a:ext uri="{FF2B5EF4-FFF2-40B4-BE49-F238E27FC236}">
                    <a16:creationId xmlns:a16="http://schemas.microsoft.com/office/drawing/2014/main" id="{390E31FA-B5DC-1347-C689-45F455C30FB4}"/>
                  </a:ext>
                </a:extLst>
              </p:cNvPr>
              <p:cNvCxnSpPr>
                <a:stCxn id="574" idx="3"/>
                <a:endCxn id="574" idx="1"/>
              </p:cNvCxnSpPr>
              <p:nvPr/>
            </p:nvCxnSpPr>
            <p:spPr>
              <a:xfrm>
                <a:off x="2888674" y="1421822"/>
                <a:ext cx="0" cy="83128"/>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00" name="Elbow Connector 17">
              <a:extLst>
                <a:ext uri="{FF2B5EF4-FFF2-40B4-BE49-F238E27FC236}">
                  <a16:creationId xmlns:a16="http://schemas.microsoft.com/office/drawing/2014/main" id="{FDBB9A5E-ED96-30C3-7A02-D46EEBB375DC}"/>
                </a:ext>
              </a:extLst>
            </p:cNvPr>
            <p:cNvCxnSpPr>
              <a:cxnSpLocks/>
              <a:stCxn id="545" idx="1"/>
              <a:endCxn id="574" idx="3"/>
            </p:cNvCxnSpPr>
            <p:nvPr/>
          </p:nvCxnSpPr>
          <p:spPr>
            <a:xfrm rot="5400000">
              <a:off x="3302295" y="1530922"/>
              <a:ext cx="390962" cy="234466"/>
            </a:xfrm>
            <a:prstGeom prst="bentConnector3">
              <a:avLst>
                <a:gd name="adj1" fmla="val 50000"/>
              </a:avLst>
            </a:prstGeom>
            <a:solidFill>
              <a:schemeClr val="bg1"/>
            </a:solidFill>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23">
              <a:extLst>
                <a:ext uri="{FF2B5EF4-FFF2-40B4-BE49-F238E27FC236}">
                  <a16:creationId xmlns:a16="http://schemas.microsoft.com/office/drawing/2014/main" id="{533440EC-8CCE-FE09-FC95-0A184A2357D7}"/>
                </a:ext>
              </a:extLst>
            </p:cNvPr>
            <p:cNvCxnSpPr>
              <a:cxnSpLocks/>
              <a:stCxn id="545" idx="1"/>
              <a:endCxn id="571" idx="3"/>
            </p:cNvCxnSpPr>
            <p:nvPr/>
          </p:nvCxnSpPr>
          <p:spPr>
            <a:xfrm rot="16200000" flipH="1">
              <a:off x="3558487" y="1509196"/>
              <a:ext cx="390962" cy="277918"/>
            </a:xfrm>
            <a:prstGeom prst="bentConnector3">
              <a:avLst>
                <a:gd name="adj1" fmla="val 50000"/>
              </a:avLst>
            </a:prstGeom>
            <a:solidFill>
              <a:schemeClr val="bg1"/>
            </a:solidFill>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91" name="MemTable Leaf2">
            <a:extLst>
              <a:ext uri="{FF2B5EF4-FFF2-40B4-BE49-F238E27FC236}">
                <a16:creationId xmlns:a16="http://schemas.microsoft.com/office/drawing/2014/main" id="{26269C63-1851-B5B8-730E-2891A71B6347}"/>
              </a:ext>
            </a:extLst>
          </p:cNvPr>
          <p:cNvGrpSpPr/>
          <p:nvPr/>
        </p:nvGrpSpPr>
        <p:grpSpPr>
          <a:xfrm>
            <a:off x="3506867" y="1995869"/>
            <a:ext cx="386057" cy="542553"/>
            <a:chOff x="3506867" y="1995869"/>
            <a:chExt cx="386057" cy="542553"/>
          </a:xfrm>
        </p:grpSpPr>
        <p:grpSp>
          <p:nvGrpSpPr>
            <p:cNvPr id="105" name="Group 104">
              <a:extLst>
                <a:ext uri="{FF2B5EF4-FFF2-40B4-BE49-F238E27FC236}">
                  <a16:creationId xmlns:a16="http://schemas.microsoft.com/office/drawing/2014/main" id="{48136424-26FD-784B-D12A-041C1BAA1082}"/>
                </a:ext>
              </a:extLst>
            </p:cNvPr>
            <p:cNvGrpSpPr/>
            <p:nvPr/>
          </p:nvGrpSpPr>
          <p:grpSpPr>
            <a:xfrm>
              <a:off x="3506867" y="2386831"/>
              <a:ext cx="303176" cy="151591"/>
              <a:chOff x="2805546" y="1421822"/>
              <a:chExt cx="166253" cy="83128"/>
            </a:xfrm>
            <a:solidFill>
              <a:schemeClr val="bg1"/>
            </a:solidFill>
          </p:grpSpPr>
          <p:sp>
            <p:nvSpPr>
              <p:cNvPr id="106" name="Rounded Rectangle 46">
                <a:extLst>
                  <a:ext uri="{FF2B5EF4-FFF2-40B4-BE49-F238E27FC236}">
                    <a16:creationId xmlns:a16="http://schemas.microsoft.com/office/drawing/2014/main" id="{5FE0392D-468D-EA7C-AD9E-BF70F2018E6C}"/>
                  </a:ext>
                </a:extLst>
              </p:cNvPr>
              <p:cNvSpPr/>
              <p:nvPr/>
            </p:nvSpPr>
            <p:spPr>
              <a:xfrm rot="16200000">
                <a:off x="2847109" y="1380259"/>
                <a:ext cx="83128" cy="166253"/>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107" name="Straight Connector 106">
                <a:extLst>
                  <a:ext uri="{FF2B5EF4-FFF2-40B4-BE49-F238E27FC236}">
                    <a16:creationId xmlns:a16="http://schemas.microsoft.com/office/drawing/2014/main" id="{9B350AFD-0A82-4A07-AEFD-A1A10029212C}"/>
                  </a:ext>
                </a:extLst>
              </p:cNvPr>
              <p:cNvCxnSpPr>
                <a:stCxn id="106" idx="3"/>
                <a:endCxn id="106" idx="1"/>
              </p:cNvCxnSpPr>
              <p:nvPr/>
            </p:nvCxnSpPr>
            <p:spPr>
              <a:xfrm>
                <a:off x="2888674" y="1421822"/>
                <a:ext cx="0" cy="83128"/>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08" name="Elbow Connector 56">
              <a:extLst>
                <a:ext uri="{FF2B5EF4-FFF2-40B4-BE49-F238E27FC236}">
                  <a16:creationId xmlns:a16="http://schemas.microsoft.com/office/drawing/2014/main" id="{02B6CD83-7FA0-9805-EC93-7BF58998094F}"/>
                </a:ext>
              </a:extLst>
            </p:cNvPr>
            <p:cNvCxnSpPr>
              <a:cxnSpLocks/>
              <a:endCxn id="106" idx="3"/>
            </p:cNvCxnSpPr>
            <p:nvPr/>
          </p:nvCxnSpPr>
          <p:spPr>
            <a:xfrm rot="5400000">
              <a:off x="3580210" y="2074117"/>
              <a:ext cx="390962" cy="234466"/>
            </a:xfrm>
            <a:prstGeom prst="bentConnector3">
              <a:avLst>
                <a:gd name="adj1" fmla="val 50000"/>
              </a:avLst>
            </a:prstGeom>
            <a:solidFill>
              <a:schemeClr val="bg1"/>
            </a:solidFill>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92" name="MemTable Leaf3">
            <a:extLst>
              <a:ext uri="{FF2B5EF4-FFF2-40B4-BE49-F238E27FC236}">
                <a16:creationId xmlns:a16="http://schemas.microsoft.com/office/drawing/2014/main" id="{E8F5C5D0-F144-BD9F-E4D8-869C43D586D4}"/>
              </a:ext>
            </a:extLst>
          </p:cNvPr>
          <p:cNvGrpSpPr/>
          <p:nvPr/>
        </p:nvGrpSpPr>
        <p:grpSpPr>
          <a:xfrm>
            <a:off x="3892927" y="1995227"/>
            <a:ext cx="429500" cy="543195"/>
            <a:chOff x="3892927" y="1995227"/>
            <a:chExt cx="429500" cy="543195"/>
          </a:xfrm>
        </p:grpSpPr>
        <p:grpSp>
          <p:nvGrpSpPr>
            <p:cNvPr id="102" name="Group 101">
              <a:extLst>
                <a:ext uri="{FF2B5EF4-FFF2-40B4-BE49-F238E27FC236}">
                  <a16:creationId xmlns:a16="http://schemas.microsoft.com/office/drawing/2014/main" id="{07247233-CF64-0649-9D6F-B9FD9CD275A1}"/>
                </a:ext>
              </a:extLst>
            </p:cNvPr>
            <p:cNvGrpSpPr/>
            <p:nvPr/>
          </p:nvGrpSpPr>
          <p:grpSpPr>
            <a:xfrm>
              <a:off x="4019251" y="2386831"/>
              <a:ext cx="303176" cy="151591"/>
              <a:chOff x="3086522" y="1421822"/>
              <a:chExt cx="166253" cy="83128"/>
            </a:xfrm>
            <a:solidFill>
              <a:schemeClr val="bg1"/>
            </a:solidFill>
          </p:grpSpPr>
          <p:sp>
            <p:nvSpPr>
              <p:cNvPr id="103" name="Rounded Rectangle 42">
                <a:extLst>
                  <a:ext uri="{FF2B5EF4-FFF2-40B4-BE49-F238E27FC236}">
                    <a16:creationId xmlns:a16="http://schemas.microsoft.com/office/drawing/2014/main" id="{ECF47FCB-CF4D-5AF0-453F-C56D88F135C9}"/>
                  </a:ext>
                </a:extLst>
              </p:cNvPr>
              <p:cNvSpPr/>
              <p:nvPr/>
            </p:nvSpPr>
            <p:spPr>
              <a:xfrm rot="16200000">
                <a:off x="3128085" y="1380259"/>
                <a:ext cx="83128" cy="166253"/>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104" name="Straight Connector 103">
                <a:extLst>
                  <a:ext uri="{FF2B5EF4-FFF2-40B4-BE49-F238E27FC236}">
                    <a16:creationId xmlns:a16="http://schemas.microsoft.com/office/drawing/2014/main" id="{0BBB4CC4-681D-DD3E-211C-18E36BF03DEC}"/>
                  </a:ext>
                </a:extLst>
              </p:cNvPr>
              <p:cNvCxnSpPr>
                <a:stCxn id="103" idx="3"/>
                <a:endCxn id="103" idx="1"/>
              </p:cNvCxnSpPr>
              <p:nvPr/>
            </p:nvCxnSpPr>
            <p:spPr>
              <a:xfrm>
                <a:off x="3169650" y="1421822"/>
                <a:ext cx="0" cy="83128"/>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09" name="Elbow Connector 59">
              <a:extLst>
                <a:ext uri="{FF2B5EF4-FFF2-40B4-BE49-F238E27FC236}">
                  <a16:creationId xmlns:a16="http://schemas.microsoft.com/office/drawing/2014/main" id="{E003B91C-9FB2-7556-F19A-C038A99E1001}"/>
                </a:ext>
              </a:extLst>
            </p:cNvPr>
            <p:cNvCxnSpPr>
              <a:cxnSpLocks/>
              <a:stCxn id="571" idx="1"/>
              <a:endCxn id="103" idx="3"/>
            </p:cNvCxnSpPr>
            <p:nvPr/>
          </p:nvCxnSpPr>
          <p:spPr>
            <a:xfrm rot="16200000" flipH="1">
              <a:off x="3836082" y="2052072"/>
              <a:ext cx="391604" cy="277914"/>
            </a:xfrm>
            <a:prstGeom prst="bentConnector3">
              <a:avLst>
                <a:gd name="adj1" fmla="val 50000"/>
              </a:avLst>
            </a:prstGeom>
            <a:solidFill>
              <a:schemeClr val="bg1"/>
            </a:solidFill>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10" name="MemTable Leaf1">
            <a:extLst>
              <a:ext uri="{FF2B5EF4-FFF2-40B4-BE49-F238E27FC236}">
                <a16:creationId xmlns:a16="http://schemas.microsoft.com/office/drawing/2014/main" id="{CB1F60AA-8A97-5833-71F3-672E7689ED2E}"/>
              </a:ext>
            </a:extLst>
          </p:cNvPr>
          <p:cNvGrpSpPr/>
          <p:nvPr/>
        </p:nvGrpSpPr>
        <p:grpSpPr>
          <a:xfrm>
            <a:off x="3061934" y="1995227"/>
            <a:ext cx="361952" cy="542754"/>
            <a:chOff x="2813983" y="1359478"/>
            <a:chExt cx="198484" cy="297630"/>
          </a:xfrm>
          <a:solidFill>
            <a:schemeClr val="bg1"/>
          </a:solidFill>
        </p:grpSpPr>
        <p:grpSp>
          <p:nvGrpSpPr>
            <p:cNvPr id="111" name="Group 110">
              <a:extLst>
                <a:ext uri="{FF2B5EF4-FFF2-40B4-BE49-F238E27FC236}">
                  <a16:creationId xmlns:a16="http://schemas.microsoft.com/office/drawing/2014/main" id="{D74A66DF-5F36-D0C6-45C5-0E03A593C370}"/>
                </a:ext>
              </a:extLst>
            </p:cNvPr>
            <p:cNvGrpSpPr/>
            <p:nvPr/>
          </p:nvGrpSpPr>
          <p:grpSpPr>
            <a:xfrm>
              <a:off x="2813983" y="1573980"/>
              <a:ext cx="166253" cy="83128"/>
              <a:chOff x="2805546" y="1421822"/>
              <a:chExt cx="166253" cy="83128"/>
            </a:xfrm>
            <a:grpFill/>
          </p:grpSpPr>
          <p:sp>
            <p:nvSpPr>
              <p:cNvPr id="113" name="Rounded Rectangle 488">
                <a:extLst>
                  <a:ext uri="{FF2B5EF4-FFF2-40B4-BE49-F238E27FC236}">
                    <a16:creationId xmlns:a16="http://schemas.microsoft.com/office/drawing/2014/main" id="{6EF29446-9DD5-F0DF-CF85-F0E4F9D7FB61}"/>
                  </a:ext>
                </a:extLst>
              </p:cNvPr>
              <p:cNvSpPr/>
              <p:nvPr/>
            </p:nvSpPr>
            <p:spPr>
              <a:xfrm rot="16200000">
                <a:off x="2847109" y="1380259"/>
                <a:ext cx="83128" cy="166253"/>
              </a:xfrm>
              <a:prstGeom prst="roundRect">
                <a:avLst/>
              </a:prstGeom>
              <a:grp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RIMSON TEXT" panose="02000503000000000000" pitchFamily="2" charset="77"/>
                </a:endParaRPr>
              </a:p>
            </p:txBody>
          </p:sp>
          <p:cxnSp>
            <p:nvCxnSpPr>
              <p:cNvPr id="114" name="Straight Connector 113">
                <a:extLst>
                  <a:ext uri="{FF2B5EF4-FFF2-40B4-BE49-F238E27FC236}">
                    <a16:creationId xmlns:a16="http://schemas.microsoft.com/office/drawing/2014/main" id="{74810601-DF68-2D48-139D-1646B7BF7794}"/>
                  </a:ext>
                </a:extLst>
              </p:cNvPr>
              <p:cNvCxnSpPr>
                <a:cxnSpLocks/>
                <a:stCxn id="113" idx="3"/>
                <a:endCxn id="113" idx="1"/>
              </p:cNvCxnSpPr>
              <p:nvPr/>
            </p:nvCxnSpPr>
            <p:spPr>
              <a:xfrm>
                <a:off x="2888674" y="1421822"/>
                <a:ext cx="0" cy="83128"/>
              </a:xfrm>
              <a:prstGeom prst="line">
                <a:avLst/>
              </a:prstGeom>
              <a:grp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12" name="Elbow Connector 493">
              <a:extLst>
                <a:ext uri="{FF2B5EF4-FFF2-40B4-BE49-F238E27FC236}">
                  <a16:creationId xmlns:a16="http://schemas.microsoft.com/office/drawing/2014/main" id="{FFA6F89E-6A55-10B4-326F-812A2164FD00}"/>
                </a:ext>
              </a:extLst>
            </p:cNvPr>
            <p:cNvCxnSpPr>
              <a:cxnSpLocks/>
              <a:stCxn id="574" idx="1"/>
              <a:endCxn id="113" idx="3"/>
            </p:cNvCxnSpPr>
            <p:nvPr/>
          </p:nvCxnSpPr>
          <p:spPr>
            <a:xfrm rot="5400000">
              <a:off x="2847538" y="1409051"/>
              <a:ext cx="214502" cy="115356"/>
            </a:xfrm>
            <a:prstGeom prst="bentConnector3">
              <a:avLst>
                <a:gd name="adj1" fmla="val 50000"/>
              </a:avLst>
            </a:prstGeom>
            <a:grpFill/>
            <a:ln w="127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8" name="Highlight Box">
            <a:extLst>
              <a:ext uri="{FF2B5EF4-FFF2-40B4-BE49-F238E27FC236}">
                <a16:creationId xmlns:a16="http://schemas.microsoft.com/office/drawing/2014/main" id="{C92A7FC5-3DA1-EE5E-23CF-5703256107EC}"/>
              </a:ext>
            </a:extLst>
          </p:cNvPr>
          <p:cNvSpPr/>
          <p:nvPr/>
        </p:nvSpPr>
        <p:spPr>
          <a:xfrm>
            <a:off x="2972832" y="2330026"/>
            <a:ext cx="1463040" cy="274320"/>
          </a:xfrm>
          <a:prstGeom prst="roundRect">
            <a:avLst>
              <a:gd name="adj" fmla="val 4675"/>
            </a:avLst>
          </a:prstGeom>
          <a:noFill/>
          <a:ln w="38100">
            <a:solidFill>
              <a:srgbClr val="C3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ight Arrow 6">
            <a:extLst>
              <a:ext uri="{FF2B5EF4-FFF2-40B4-BE49-F238E27FC236}">
                <a16:creationId xmlns:a16="http://schemas.microsoft.com/office/drawing/2014/main" id="{7E8ECB6C-F2FF-52D1-ADB5-0B6589616ABE}"/>
              </a:ext>
            </a:extLst>
          </p:cNvPr>
          <p:cNvSpPr>
            <a:spLocks noChangeAspect="1" noChangeArrowheads="1"/>
          </p:cNvSpPr>
          <p:nvPr/>
        </p:nvSpPr>
        <p:spPr bwMode="auto">
          <a:xfrm>
            <a:off x="4699175" y="1642378"/>
            <a:ext cx="457200" cy="45720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latin typeface="Inconsolata" panose="00000509000000000000" pitchFamily="49" charset="0"/>
            </a:endParaRPr>
          </a:p>
        </p:txBody>
      </p:sp>
      <p:sp>
        <p:nvSpPr>
          <p:cNvPr id="126" name="GET">
            <a:extLst>
              <a:ext uri="{FF2B5EF4-FFF2-40B4-BE49-F238E27FC236}">
                <a16:creationId xmlns:a16="http://schemas.microsoft.com/office/drawing/2014/main" id="{788F79CF-E14E-D6DE-CB7A-7821BDE134D0}"/>
              </a:ext>
            </a:extLst>
          </p:cNvPr>
          <p:cNvSpPr txBox="1"/>
          <p:nvPr/>
        </p:nvSpPr>
        <p:spPr>
          <a:xfrm>
            <a:off x="1086262" y="805798"/>
            <a:ext cx="1384995" cy="221599"/>
          </a:xfrm>
          <a:prstGeom prst="rect">
            <a:avLst/>
          </a:prstGeom>
          <a:noFill/>
        </p:spPr>
        <p:txBody>
          <a:bodyPr wrap="none" lIns="0" tIns="0" rIns="0" bIns="0" rtlCol="0">
            <a:spAutoFit/>
          </a:bodyPr>
          <a:lstStyle/>
          <a:p>
            <a:pPr algn="r">
              <a:lnSpc>
                <a:spcPct val="80000"/>
              </a:lnSpc>
            </a:pPr>
            <a:r>
              <a:rPr lang="en-US" b="1" dirty="0">
                <a:solidFill>
                  <a:srgbClr val="C30037"/>
                </a:solidFill>
                <a:latin typeface="Inconsolata" panose="00000509000000000000" pitchFamily="49" charset="0"/>
              </a:rPr>
              <a:t>GET (key101)</a:t>
            </a:r>
          </a:p>
        </p:txBody>
      </p:sp>
      <p:grpSp>
        <p:nvGrpSpPr>
          <p:cNvPr id="127" name="Group 126">
            <a:extLst>
              <a:ext uri="{FF2B5EF4-FFF2-40B4-BE49-F238E27FC236}">
                <a16:creationId xmlns:a16="http://schemas.microsoft.com/office/drawing/2014/main" id="{7A28B6A3-AAB5-F697-FC72-A64B9595AD63}"/>
              </a:ext>
            </a:extLst>
          </p:cNvPr>
          <p:cNvGrpSpPr/>
          <p:nvPr/>
        </p:nvGrpSpPr>
        <p:grpSpPr>
          <a:xfrm>
            <a:off x="1256942" y="1465428"/>
            <a:ext cx="1371600" cy="1231564"/>
            <a:chOff x="2277237" y="864842"/>
            <a:chExt cx="1828800" cy="1514986"/>
          </a:xfrm>
        </p:grpSpPr>
        <p:sp>
          <p:nvSpPr>
            <p:cNvPr id="576" name="Rectangle 575">
              <a:extLst>
                <a:ext uri="{FF2B5EF4-FFF2-40B4-BE49-F238E27FC236}">
                  <a16:creationId xmlns:a16="http://schemas.microsoft.com/office/drawing/2014/main" id="{319C8907-89AE-2C77-EC76-C15BF824A767}"/>
                </a:ext>
              </a:extLst>
            </p:cNvPr>
            <p:cNvSpPr/>
            <p:nvPr/>
          </p:nvSpPr>
          <p:spPr>
            <a:xfrm>
              <a:off x="2277237" y="1142512"/>
              <a:ext cx="1828800" cy="1237316"/>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91440" rIns="45720" rtlCol="0" anchor="t" anchorCtr="0">
              <a:noAutofit/>
            </a:bodyPr>
            <a:lstStyle/>
            <a:p>
              <a:pPr marL="137160" indent="-137160">
                <a:lnSpc>
                  <a:spcPct val="90000"/>
                </a:lnSpc>
                <a:spcAft>
                  <a:spcPts val="600"/>
                </a:spcAft>
                <a:buFont typeface="Arial" panose="020B0604020202020204" pitchFamily="34" charset="0"/>
                <a:buChar char="•"/>
              </a:pPr>
              <a:r>
                <a:rPr lang="en-US" sz="1400" b="1" dirty="0">
                  <a:solidFill>
                    <a:schemeClr val="accent1"/>
                  </a:solidFill>
                  <a:latin typeface="Inconsolata" panose="00000509000000000000" pitchFamily="49" charset="0"/>
                </a:rPr>
                <a:t>Min/Max Key Per </a:t>
              </a:r>
              <a:r>
                <a:rPr lang="en-US" sz="1400" b="1" dirty="0" err="1">
                  <a:solidFill>
                    <a:schemeClr val="accent1"/>
                  </a:solidFill>
                  <a:latin typeface="Inconsolata" panose="00000509000000000000" pitchFamily="49" charset="0"/>
                </a:rPr>
                <a:t>SSTable</a:t>
              </a:r>
              <a:endParaRPr lang="en-US" sz="1400" b="1" dirty="0">
                <a:solidFill>
                  <a:schemeClr val="accent1"/>
                </a:solidFill>
                <a:latin typeface="Inconsolata" panose="00000509000000000000" pitchFamily="49" charset="0"/>
              </a:endParaRPr>
            </a:p>
            <a:p>
              <a:pPr marL="137160" indent="-137160">
                <a:lnSpc>
                  <a:spcPct val="90000"/>
                </a:lnSpc>
                <a:spcAft>
                  <a:spcPts val="600"/>
                </a:spcAft>
                <a:buFont typeface="Arial" panose="020B0604020202020204" pitchFamily="34" charset="0"/>
                <a:buChar char="•"/>
              </a:pPr>
              <a:r>
                <a:rPr lang="en-US" sz="1400" b="1" dirty="0">
                  <a:solidFill>
                    <a:schemeClr val="accent1"/>
                  </a:solidFill>
                  <a:latin typeface="Inconsolata" panose="00000509000000000000" pitchFamily="49" charset="0"/>
                </a:rPr>
                <a:t>Key Filter Per Level</a:t>
              </a:r>
            </a:p>
          </p:txBody>
        </p:sp>
        <p:sp>
          <p:nvSpPr>
            <p:cNvPr id="577" name="TextBox 576">
              <a:extLst>
                <a:ext uri="{FF2B5EF4-FFF2-40B4-BE49-F238E27FC236}">
                  <a16:creationId xmlns:a16="http://schemas.microsoft.com/office/drawing/2014/main" id="{C4020F75-C1F5-7EC5-BF0C-F42D973DBE47}"/>
                </a:ext>
              </a:extLst>
            </p:cNvPr>
            <p:cNvSpPr txBox="1"/>
            <p:nvPr/>
          </p:nvSpPr>
          <p:spPr>
            <a:xfrm>
              <a:off x="2298233" y="864842"/>
              <a:ext cx="1786814" cy="289633"/>
            </a:xfrm>
            <a:prstGeom prst="rect">
              <a:avLst/>
            </a:prstGeom>
            <a:noFill/>
          </p:spPr>
          <p:txBody>
            <a:bodyPr wrap="none" lIns="0" tIns="0" rIns="0" bIns="0" rtlCol="0">
              <a:spAutoFit/>
            </a:bodyPr>
            <a:lstStyle/>
            <a:p>
              <a:pPr algn="ctr">
                <a:lnSpc>
                  <a:spcPct val="80000"/>
                </a:lnSpc>
              </a:pPr>
              <a:r>
                <a:rPr lang="en-US" b="1" i="1" dirty="0" err="1">
                  <a:solidFill>
                    <a:srgbClr val="646464"/>
                  </a:solidFill>
                  <a:latin typeface="Crimson Text" panose="02000503000000000000" pitchFamily="2" charset="0"/>
                </a:rPr>
                <a:t>SummaryTable</a:t>
              </a:r>
              <a:endParaRPr lang="en-US" b="1" i="1" dirty="0">
                <a:solidFill>
                  <a:srgbClr val="646464"/>
                </a:solidFill>
                <a:latin typeface="Crimson Text" panose="02000503000000000000" pitchFamily="2" charset="0"/>
              </a:endParaRPr>
            </a:p>
          </p:txBody>
        </p:sp>
      </p:grpSp>
      <p:cxnSp>
        <p:nvCxnSpPr>
          <p:cNvPr id="581" name="Straight Arrow Connector 6">
            <a:extLst>
              <a:ext uri="{FF2B5EF4-FFF2-40B4-BE49-F238E27FC236}">
                <a16:creationId xmlns:a16="http://schemas.microsoft.com/office/drawing/2014/main" id="{A3C0F6CD-9A92-18DC-3AE8-EB5249B3EF2E}"/>
              </a:ext>
            </a:extLst>
          </p:cNvPr>
          <p:cNvCxnSpPr>
            <a:cxnSpLocks/>
          </p:cNvCxnSpPr>
          <p:nvPr/>
        </p:nvCxnSpPr>
        <p:spPr bwMode="auto">
          <a:xfrm rot="16200000" flipH="1">
            <a:off x="2528814" y="1996979"/>
            <a:ext cx="595236" cy="1995262"/>
          </a:xfrm>
          <a:prstGeom prst="bentConnector2">
            <a:avLst/>
          </a:prstGeom>
          <a:solidFill>
            <a:schemeClr val="accent1"/>
          </a:solidFill>
          <a:ln w="28575" cap="flat" cmpd="sng" algn="ctr">
            <a:solidFill>
              <a:srgbClr val="C30037"/>
            </a:solidFill>
            <a:prstDash val="solid"/>
            <a:round/>
            <a:headEnd type="oval" w="lg" len="lg"/>
            <a:tailEnd type="arrow" w="med" len="med"/>
          </a:ln>
          <a:effectLst/>
        </p:spPr>
      </p:cxnSp>
      <p:cxnSp>
        <p:nvCxnSpPr>
          <p:cNvPr id="584" name="Straight Arrow Connector 6">
            <a:extLst>
              <a:ext uri="{FF2B5EF4-FFF2-40B4-BE49-F238E27FC236}">
                <a16:creationId xmlns:a16="http://schemas.microsoft.com/office/drawing/2014/main" id="{0B76BD80-73E7-39B6-7E61-428BC1A1485C}"/>
              </a:ext>
            </a:extLst>
          </p:cNvPr>
          <p:cNvCxnSpPr>
            <a:cxnSpLocks/>
          </p:cNvCxnSpPr>
          <p:nvPr/>
        </p:nvCxnSpPr>
        <p:spPr bwMode="auto">
          <a:xfrm>
            <a:off x="1828801" y="2696991"/>
            <a:ext cx="1981245" cy="1303997"/>
          </a:xfrm>
          <a:prstGeom prst="bentConnector3">
            <a:avLst>
              <a:gd name="adj1" fmla="val 34"/>
            </a:avLst>
          </a:prstGeom>
          <a:solidFill>
            <a:schemeClr val="accent1"/>
          </a:solidFill>
          <a:ln w="28575" cap="flat" cmpd="sng" algn="ctr">
            <a:solidFill>
              <a:srgbClr val="C30037"/>
            </a:solidFill>
            <a:prstDash val="solid"/>
            <a:round/>
            <a:headEnd type="oval" w="lg" len="lg"/>
            <a:tailEnd type="arrow" w="med" len="med"/>
          </a:ln>
          <a:effectLst/>
        </p:spPr>
      </p:cxnSp>
      <p:cxnSp>
        <p:nvCxnSpPr>
          <p:cNvPr id="587" name="Straight Arrow Connector 6">
            <a:extLst>
              <a:ext uri="{FF2B5EF4-FFF2-40B4-BE49-F238E27FC236}">
                <a16:creationId xmlns:a16="http://schemas.microsoft.com/office/drawing/2014/main" id="{E6613240-0957-2C1B-209C-E3CF79D9C2E6}"/>
              </a:ext>
            </a:extLst>
          </p:cNvPr>
          <p:cNvCxnSpPr>
            <a:cxnSpLocks/>
          </p:cNvCxnSpPr>
          <p:nvPr/>
        </p:nvCxnSpPr>
        <p:spPr bwMode="auto">
          <a:xfrm rot="16200000" flipH="1">
            <a:off x="1775877" y="2749915"/>
            <a:ext cx="2118742" cy="2012895"/>
          </a:xfrm>
          <a:prstGeom prst="bentConnector2">
            <a:avLst/>
          </a:prstGeom>
          <a:solidFill>
            <a:schemeClr val="accent1"/>
          </a:solidFill>
          <a:ln w="28575" cap="flat" cmpd="sng" algn="ctr">
            <a:solidFill>
              <a:srgbClr val="C30037"/>
            </a:solidFill>
            <a:prstDash val="solid"/>
            <a:round/>
            <a:headEnd type="oval" w="lg" len="lg"/>
            <a:tailEnd type="arrow" w="med" len="med"/>
          </a:ln>
          <a:effectLst/>
        </p:spPr>
      </p:cxnSp>
      <p:sp>
        <p:nvSpPr>
          <p:cNvPr id="597" name="Right Arrow 6">
            <a:extLst>
              <a:ext uri="{FF2B5EF4-FFF2-40B4-BE49-F238E27FC236}">
                <a16:creationId xmlns:a16="http://schemas.microsoft.com/office/drawing/2014/main" id="{2C6FF100-883C-1E6E-FDBB-C8FCDC4139E7}"/>
              </a:ext>
            </a:extLst>
          </p:cNvPr>
          <p:cNvSpPr>
            <a:spLocks noChangeAspect="1" noChangeArrowheads="1"/>
          </p:cNvSpPr>
          <p:nvPr/>
        </p:nvSpPr>
        <p:spPr bwMode="auto">
          <a:xfrm rot="5400000">
            <a:off x="1759862" y="1062990"/>
            <a:ext cx="365760"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latin typeface="Inconsolata" panose="00000509000000000000" pitchFamily="49" charset="0"/>
            </a:endParaRPr>
          </a:p>
        </p:txBody>
      </p:sp>
      <p:sp>
        <p:nvSpPr>
          <p:cNvPr id="598" name="Right Arrow 6">
            <a:extLst>
              <a:ext uri="{FF2B5EF4-FFF2-40B4-BE49-F238E27FC236}">
                <a16:creationId xmlns:a16="http://schemas.microsoft.com/office/drawing/2014/main" id="{062F9B9A-BD99-DDA4-9718-5C8870A81ED5}"/>
              </a:ext>
            </a:extLst>
          </p:cNvPr>
          <p:cNvSpPr>
            <a:spLocks noChangeArrowheads="1"/>
          </p:cNvSpPr>
          <p:nvPr/>
        </p:nvSpPr>
        <p:spPr bwMode="auto">
          <a:xfrm>
            <a:off x="6400800" y="2984938"/>
            <a:ext cx="1920240" cy="614774"/>
          </a:xfrm>
          <a:prstGeom prst="rightArrow">
            <a:avLst>
              <a:gd name="adj1" fmla="val 50000"/>
              <a:gd name="adj2" fmla="val 50013"/>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u="none" dirty="0" err="1">
                <a:solidFill>
                  <a:schemeClr val="bg1"/>
                </a:solidFill>
                <a:latin typeface="Crimson Text" panose="02000503000000000000" pitchFamily="2" charset="0"/>
              </a:rPr>
              <a:t>Newest→Oldest</a:t>
            </a:r>
            <a:endParaRPr lang="en-US" altLang="en-US" sz="2000" b="1" i="1" u="none" dirty="0">
              <a:solidFill>
                <a:schemeClr val="bg1"/>
              </a:solidFill>
              <a:latin typeface="Crimson Text" panose="02000503000000000000" pitchFamily="2" charset="0"/>
            </a:endParaRPr>
          </a:p>
        </p:txBody>
      </p:sp>
      <p:sp>
        <p:nvSpPr>
          <p:cNvPr id="599" name="Highlight Box">
            <a:extLst>
              <a:ext uri="{FF2B5EF4-FFF2-40B4-BE49-F238E27FC236}">
                <a16:creationId xmlns:a16="http://schemas.microsoft.com/office/drawing/2014/main" id="{5FBAD21E-C2D1-A335-E68A-D91609F19C09}"/>
              </a:ext>
            </a:extLst>
          </p:cNvPr>
          <p:cNvSpPr/>
          <p:nvPr/>
        </p:nvSpPr>
        <p:spPr>
          <a:xfrm>
            <a:off x="2972832" y="2330026"/>
            <a:ext cx="457200" cy="274320"/>
          </a:xfrm>
          <a:prstGeom prst="roundRect">
            <a:avLst>
              <a:gd name="adj" fmla="val 4675"/>
            </a:avLst>
          </a:prstGeom>
          <a:noFill/>
          <a:ln w="38100">
            <a:solidFill>
              <a:srgbClr val="C3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813F332D-1D7A-59B7-EAEA-F1ABF66EA233}"/>
              </a:ext>
            </a:extLst>
          </p:cNvPr>
          <p:cNvSpPr>
            <a:spLocks noGrp="1"/>
          </p:cNvSpPr>
          <p:nvPr>
            <p:ph type="sldNum" sz="quarter" idx="4"/>
          </p:nvPr>
        </p:nvSpPr>
        <p:spPr>
          <a:xfrm>
            <a:off x="8757644" y="-19050"/>
            <a:ext cx="386355" cy="254795"/>
          </a:xfrm>
        </p:spPr>
        <p:txBody>
          <a:bodyPr/>
          <a:lstStyle/>
          <a:p>
            <a:fld id="{97DD1AB5-42BA-4E8A-BFEE-435884E16AAB}" type="slidenum">
              <a:rPr lang="en-US" smtClean="0"/>
              <a:pPr/>
              <a:t>9</a:t>
            </a:fld>
            <a:endParaRPr lang="en-US" dirty="0"/>
          </a:p>
        </p:txBody>
      </p:sp>
      <p:sp>
        <p:nvSpPr>
          <p:cNvPr id="4" name="TextBox 3">
            <a:extLst>
              <a:ext uri="{FF2B5EF4-FFF2-40B4-BE49-F238E27FC236}">
                <a16:creationId xmlns:a16="http://schemas.microsoft.com/office/drawing/2014/main" id="{67B0EEF7-6161-6FB2-42D2-5EF42DAF98C9}"/>
              </a:ext>
            </a:extLst>
          </p:cNvPr>
          <p:cNvSpPr txBox="1"/>
          <p:nvPr/>
        </p:nvSpPr>
        <p:spPr>
          <a:xfrm>
            <a:off x="2096238" y="3078092"/>
            <a:ext cx="1325106" cy="369332"/>
          </a:xfrm>
          <a:prstGeom prst="rect">
            <a:avLst/>
          </a:prstGeom>
          <a:solidFill>
            <a:srgbClr val="92D050"/>
          </a:solidFill>
          <a:ln w="28575">
            <a:solidFill>
              <a:schemeClr val="tx1"/>
            </a:solidFill>
          </a:ln>
        </p:spPr>
        <p:txBody>
          <a:bodyPr wrap="none" rtlCol="0">
            <a:spAutoFit/>
          </a:bodyPr>
          <a:lstStyle/>
          <a:p>
            <a:r>
              <a:rPr lang="en-US" dirty="0"/>
              <a:t>Bloom Filter</a:t>
            </a:r>
          </a:p>
        </p:txBody>
      </p:sp>
      <p:sp>
        <p:nvSpPr>
          <p:cNvPr id="6" name="TextBox 5">
            <a:extLst>
              <a:ext uri="{FF2B5EF4-FFF2-40B4-BE49-F238E27FC236}">
                <a16:creationId xmlns:a16="http://schemas.microsoft.com/office/drawing/2014/main" id="{1F767925-1327-FE68-ED32-F2F97E274407}"/>
              </a:ext>
            </a:extLst>
          </p:cNvPr>
          <p:cNvSpPr txBox="1"/>
          <p:nvPr/>
        </p:nvSpPr>
        <p:spPr>
          <a:xfrm>
            <a:off x="2095829" y="3808730"/>
            <a:ext cx="1325106" cy="369332"/>
          </a:xfrm>
          <a:prstGeom prst="rect">
            <a:avLst/>
          </a:prstGeom>
          <a:solidFill>
            <a:srgbClr val="92D050"/>
          </a:solidFill>
          <a:ln w="28575">
            <a:solidFill>
              <a:schemeClr val="tx1"/>
            </a:solidFill>
          </a:ln>
        </p:spPr>
        <p:txBody>
          <a:bodyPr wrap="none" rtlCol="0">
            <a:spAutoFit/>
          </a:bodyPr>
          <a:lstStyle/>
          <a:p>
            <a:r>
              <a:rPr lang="en-US" dirty="0"/>
              <a:t>Bloom Filter</a:t>
            </a:r>
          </a:p>
        </p:txBody>
      </p:sp>
      <p:sp>
        <p:nvSpPr>
          <p:cNvPr id="7" name="TextBox 6">
            <a:extLst>
              <a:ext uri="{FF2B5EF4-FFF2-40B4-BE49-F238E27FC236}">
                <a16:creationId xmlns:a16="http://schemas.microsoft.com/office/drawing/2014/main" id="{D1884990-D15D-49C0-DFE8-86D4FD3607E8}"/>
              </a:ext>
            </a:extLst>
          </p:cNvPr>
          <p:cNvSpPr txBox="1"/>
          <p:nvPr/>
        </p:nvSpPr>
        <p:spPr>
          <a:xfrm>
            <a:off x="2095565" y="4603068"/>
            <a:ext cx="1325106" cy="369332"/>
          </a:xfrm>
          <a:prstGeom prst="rect">
            <a:avLst/>
          </a:prstGeom>
          <a:solidFill>
            <a:srgbClr val="92D050"/>
          </a:solidFill>
          <a:ln w="28575">
            <a:solidFill>
              <a:schemeClr val="tx1"/>
            </a:solidFill>
          </a:ln>
        </p:spPr>
        <p:txBody>
          <a:bodyPr wrap="none" rtlCol="0">
            <a:spAutoFit/>
          </a:bodyPr>
          <a:lstStyle/>
          <a:p>
            <a:r>
              <a:rPr lang="en-US" dirty="0"/>
              <a:t>Bloom Filter</a:t>
            </a:r>
          </a:p>
        </p:txBody>
      </p:sp>
    </p:spTree>
    <p:extLst>
      <p:ext uri="{BB962C8B-B14F-4D97-AF65-F5344CB8AC3E}">
        <p14:creationId xmlns:p14="http://schemas.microsoft.com/office/powerpoint/2010/main" val="965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421-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21-theme" id="{8266886C-00C5-0E41-B657-C3D05B8200D6}" vid="{2B8BD0A5-B052-7545-BBE7-7583420439F3}"/>
    </a:ext>
  </a:extLst>
</a:theme>
</file>

<file path=ppt/theme/theme2.xml><?xml version="1.0" encoding="utf-8"?>
<a:theme xmlns:a="http://schemas.openxmlformats.org/drawingml/2006/main" name="1_F2024 Theme">
  <a:themeElements>
    <a:clrScheme name="CMU-DB F2024">
      <a:dk1>
        <a:sysClr val="windowText" lastClr="000000"/>
      </a:dk1>
      <a:lt1>
        <a:sysClr val="window" lastClr="FFFFFF"/>
      </a:lt1>
      <a:dk2>
        <a:srgbClr val="1F497D"/>
      </a:dk2>
      <a:lt2>
        <a:srgbClr val="EEECE1"/>
      </a:lt2>
      <a:accent1>
        <a:srgbClr val="C41230"/>
      </a:accent1>
      <a:accent2>
        <a:srgbClr val="C0504D"/>
      </a:accent2>
      <a:accent3>
        <a:srgbClr val="9BBB59"/>
      </a:accent3>
      <a:accent4>
        <a:srgbClr val="8064A2"/>
      </a:accent4>
      <a:accent5>
        <a:srgbClr val="4BACC6"/>
      </a:accent5>
      <a:accent6>
        <a:srgbClr val="D9D9D9"/>
      </a:accent6>
      <a:hlink>
        <a:srgbClr val="C41230"/>
      </a:hlink>
      <a:folHlink>
        <a:srgbClr val="C412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73844</TotalTime>
  <Words>4114</Words>
  <Application>Microsoft Macintosh PowerPoint</Application>
  <PresentationFormat>On-screen Show (16:9)</PresentationFormat>
  <Paragraphs>918</Paragraphs>
  <Slides>55</Slides>
  <Notes>19</Notes>
  <HiddenSlides>9</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ＭＳ Ｐゴシック</vt:lpstr>
      <vt:lpstr>Arial</vt:lpstr>
      <vt:lpstr>Calibri</vt:lpstr>
      <vt:lpstr>Cambria Math</vt:lpstr>
      <vt:lpstr>Consolas</vt:lpstr>
      <vt:lpstr>Crimson Text</vt:lpstr>
      <vt:lpstr>Crimson Text</vt:lpstr>
      <vt:lpstr>DejaVu Sans Mono</vt:lpstr>
      <vt:lpstr>Gentium Book Basic</vt:lpstr>
      <vt:lpstr>Inconsolata</vt:lpstr>
      <vt:lpstr>Open Sans</vt:lpstr>
      <vt:lpstr>Proxima Nova Rg</vt:lpstr>
      <vt:lpstr>Times New Roman</vt:lpstr>
      <vt:lpstr>421-theme</vt:lpstr>
      <vt:lpstr>1_F2024 Theme</vt:lpstr>
      <vt:lpstr>PowerPoint Presentation</vt:lpstr>
      <vt:lpstr>Announcements</vt:lpstr>
      <vt:lpstr>Indexes vs. Filters</vt:lpstr>
      <vt:lpstr>Today's Agenda</vt:lpstr>
      <vt:lpstr>Bloom Filters</vt:lpstr>
      <vt:lpstr>Bloom Filters</vt:lpstr>
      <vt:lpstr>Bloom Filters</vt:lpstr>
      <vt:lpstr>It's Log!</vt:lpstr>
      <vt:lpstr>Log-structured Storage</vt:lpstr>
      <vt:lpstr>Bloom Filter Math</vt:lpstr>
      <vt:lpstr>Bloom Filter Math</vt:lpstr>
      <vt:lpstr>Bloom Filters IRL</vt:lpstr>
      <vt:lpstr>Bloom Filters IRL</vt:lpstr>
      <vt:lpstr>Other Filters</vt:lpstr>
      <vt:lpstr>Indexes vs. Filters</vt:lpstr>
      <vt:lpstr>B+Trees as Fancy Linked Lists</vt:lpstr>
      <vt:lpstr>Observation</vt:lpstr>
      <vt:lpstr>Skip Lists</vt:lpstr>
      <vt:lpstr>Skip Lists Basics</vt:lpstr>
      <vt:lpstr>Skip Lists: INSERT</vt:lpstr>
      <vt:lpstr>Skip Lists: SEARCH</vt:lpstr>
      <vt:lpstr>Skip Lists: DELETE</vt:lpstr>
      <vt:lpstr>Skip Lists: DELETE</vt:lpstr>
      <vt:lpstr>Skip List Math</vt:lpstr>
      <vt:lpstr>Skip List Math</vt:lpstr>
      <vt:lpstr>Skip List Math</vt:lpstr>
      <vt:lpstr>Skip List Math</vt:lpstr>
      <vt:lpstr>It's Log!</vt:lpstr>
      <vt:lpstr>Skip Lists</vt:lpstr>
      <vt:lpstr>We stopped here in class because I decided to focus more on the internals of Bloom filters and skip lists.  The rest of these slides will not be covered, but cover some good-to-know data structures for indexing</vt:lpstr>
      <vt:lpstr>Observation</vt:lpstr>
      <vt:lpstr>Trie Index</vt:lpstr>
      <vt:lpstr>Trie Key Span</vt:lpstr>
      <vt:lpstr>Trie Key Span</vt:lpstr>
      <vt:lpstr>Radix Tree</vt:lpstr>
      <vt:lpstr>Observation</vt:lpstr>
      <vt:lpstr>Inverted Index</vt:lpstr>
      <vt:lpstr>Inverted Index: Lucene</vt:lpstr>
      <vt:lpstr>Inverted Index: PostgreSQL</vt:lpstr>
      <vt:lpstr>OBSERVATION</vt:lpstr>
      <vt:lpstr>Vector Indexes</vt:lpstr>
      <vt:lpstr>Vector Indexes: Inverted File</vt:lpstr>
      <vt:lpstr>Vector Indexes: Navigable Small Worlds </vt:lpstr>
      <vt:lpstr>Conclusion</vt:lpstr>
      <vt:lpstr>Next Class</vt:lpstr>
      <vt:lpstr>Leaderboard Results</vt:lpstr>
      <vt:lpstr>RADIX TREE: MODIFICATIONS</vt:lpstr>
      <vt:lpstr>IN-MEMORY TABLE INDEXES</vt:lpstr>
      <vt:lpstr>SKIP LISTS: EXAMPLE</vt:lpstr>
      <vt:lpstr>WIKIPEDIA EXAMPLE</vt:lpstr>
      <vt:lpstr>TRIE INDEX PROPERTIES</vt:lpstr>
      <vt:lpstr>RADIX TREE: BINARY COMPARABLE KEYS </vt:lpstr>
      <vt:lpstr>RADIX TREE: BINARY COMPARABLE KEYS </vt:lpstr>
      <vt:lpstr>QUERY TYPES</vt:lpstr>
      <vt:lpstr>DESIGN DECISIONS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15-445/645 Database Systems (Fall 2024 :: Tree Indexes II</dc:title>
  <dc:creator>Andy Pavlo</dc:creator>
  <cp:keywords>Databases, Carnegie Mellon University</cp:keywords>
  <cp:lastModifiedBy>Benjamin S. Berg</cp:lastModifiedBy>
  <cp:revision>5957</cp:revision>
  <dcterms:created xsi:type="dcterms:W3CDTF">2015-12-22T16:36:30Z</dcterms:created>
  <dcterms:modified xsi:type="dcterms:W3CDTF">2025-10-07T19:17:34Z</dcterms:modified>
</cp:coreProperties>
</file>