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  <p:sldMasterId id="2147483724" r:id="rId2"/>
  </p:sldMasterIdLst>
  <p:notesMasterIdLst>
    <p:notesMasterId r:id="rId55"/>
  </p:notesMasterIdLst>
  <p:sldIdLst>
    <p:sldId id="1949" r:id="rId3"/>
    <p:sldId id="1938" r:id="rId4"/>
    <p:sldId id="983" r:id="rId5"/>
    <p:sldId id="984" r:id="rId6"/>
    <p:sldId id="810" r:id="rId7"/>
    <p:sldId id="962" r:id="rId8"/>
    <p:sldId id="389" r:id="rId9"/>
    <p:sldId id="957" r:id="rId10"/>
    <p:sldId id="1104" r:id="rId11"/>
    <p:sldId id="424" r:id="rId12"/>
    <p:sldId id="426" r:id="rId13"/>
    <p:sldId id="1950" r:id="rId14"/>
    <p:sldId id="1096" r:id="rId15"/>
    <p:sldId id="1952" r:id="rId16"/>
    <p:sldId id="1953" r:id="rId17"/>
    <p:sldId id="1926" r:id="rId18"/>
    <p:sldId id="1108" r:id="rId19"/>
    <p:sldId id="1002" r:id="rId20"/>
    <p:sldId id="1004" r:id="rId21"/>
    <p:sldId id="448" r:id="rId22"/>
    <p:sldId id="1003" r:id="rId23"/>
    <p:sldId id="986" r:id="rId24"/>
    <p:sldId id="987" r:id="rId25"/>
    <p:sldId id="966" r:id="rId26"/>
    <p:sldId id="967" r:id="rId27"/>
    <p:sldId id="985" r:id="rId28"/>
    <p:sldId id="969" r:id="rId29"/>
    <p:sldId id="970" r:id="rId30"/>
    <p:sldId id="971" r:id="rId31"/>
    <p:sldId id="972" r:id="rId32"/>
    <p:sldId id="974" r:id="rId33"/>
    <p:sldId id="977" r:id="rId34"/>
    <p:sldId id="975" r:id="rId35"/>
    <p:sldId id="976" r:id="rId36"/>
    <p:sldId id="989" r:id="rId37"/>
    <p:sldId id="990" r:id="rId38"/>
    <p:sldId id="991" r:id="rId39"/>
    <p:sldId id="994" r:id="rId40"/>
    <p:sldId id="995" r:id="rId41"/>
    <p:sldId id="996" r:id="rId42"/>
    <p:sldId id="988" r:id="rId43"/>
    <p:sldId id="842" r:id="rId44"/>
    <p:sldId id="894" r:id="rId45"/>
    <p:sldId id="663" r:id="rId46"/>
    <p:sldId id="1000" r:id="rId47"/>
    <p:sldId id="998" r:id="rId48"/>
    <p:sldId id="999" r:id="rId49"/>
    <p:sldId id="1916" r:id="rId50"/>
    <p:sldId id="1105" r:id="rId51"/>
    <p:sldId id="427" r:id="rId52"/>
    <p:sldId id="1094" r:id="rId53"/>
    <p:sldId id="1095" r:id="rId5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755B3B8-7F58-478B-A231-0FE90BFAB063}">
          <p14:sldIdLst>
            <p14:sldId id="1949"/>
            <p14:sldId id="1938"/>
            <p14:sldId id="983"/>
            <p14:sldId id="984"/>
            <p14:sldId id="810"/>
          </p14:sldIdLst>
        </p14:section>
        <p14:section name="Latches" id="{DDD16909-4556-48B6-9F70-FD1E3804BC74}">
          <p14:sldIdLst>
            <p14:sldId id="962"/>
            <p14:sldId id="389"/>
            <p14:sldId id="957"/>
            <p14:sldId id="1104"/>
            <p14:sldId id="424"/>
            <p14:sldId id="426"/>
            <p14:sldId id="1950"/>
            <p14:sldId id="1096"/>
            <p14:sldId id="1952"/>
            <p14:sldId id="1953"/>
            <p14:sldId id="1926"/>
            <p14:sldId id="1108"/>
          </p14:sldIdLst>
        </p14:section>
        <p14:section name="Hash Table Latching" id="{F4FAF1D1-F2D1-4836-BF42-8A8D97E7F43D}">
          <p14:sldIdLst>
            <p14:sldId id="1002"/>
            <p14:sldId id="1004"/>
            <p14:sldId id="448"/>
            <p14:sldId id="1003"/>
          </p14:sldIdLst>
        </p14:section>
        <p14:section name="Latch Crabbing/Coupling" id="{4609A4D3-390B-4D5B-92E6-5375DC83CAEE}">
          <p14:sldIdLst>
            <p14:sldId id="986"/>
            <p14:sldId id="987"/>
            <p14:sldId id="966"/>
            <p14:sldId id="967"/>
            <p14:sldId id="985"/>
            <p14:sldId id="969"/>
            <p14:sldId id="970"/>
            <p14:sldId id="971"/>
          </p14:sldIdLst>
        </p14:section>
        <p14:section name="Optimistic Coupling" id="{4D987BF2-868A-4CC3-84E4-1AB62EA4CCA4}">
          <p14:sldIdLst>
            <p14:sldId id="972"/>
            <p14:sldId id="974"/>
            <p14:sldId id="977"/>
            <p14:sldId id="975"/>
            <p14:sldId id="976"/>
            <p14:sldId id="989"/>
            <p14:sldId id="990"/>
          </p14:sldIdLst>
        </p14:section>
        <p14:section name="Leaf Node Scans" id="{5C3DF841-DA5C-40BF-A00A-46CB8D6D0195}">
          <p14:sldIdLst>
            <p14:sldId id="991"/>
            <p14:sldId id="994"/>
            <p14:sldId id="995"/>
            <p14:sldId id="996"/>
            <p14:sldId id="988"/>
          </p14:sldIdLst>
        </p14:section>
        <p14:section name="Conclusion" id="{DEB9626B-B8CD-44DA-BE8F-C04D2D73E369}">
          <p14:sldIdLst>
            <p14:sldId id="842"/>
            <p14:sldId id="894"/>
          </p14:sldIdLst>
        </p14:section>
        <p14:section name="Project #2" id="{953A4FDC-BA43-4D64-8539-E1ED141D263A}">
          <p14:sldIdLst>
            <p14:sldId id="663"/>
            <p14:sldId id="1000"/>
            <p14:sldId id="998"/>
            <p14:sldId id="999"/>
            <p14:sldId id="1916"/>
          </p14:sldIdLst>
        </p14:section>
        <p14:section name="OLD" id="{A017E520-8872-407C-AE6F-B082551400CF}">
          <p14:sldIdLst>
            <p14:sldId id="1105"/>
            <p14:sldId id="427"/>
            <p14:sldId id="1094"/>
            <p14:sldId id="10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C6BD8"/>
    <a:srgbClr val="646464"/>
    <a:srgbClr val="EF3E42"/>
    <a:srgbClr val="84BCDA"/>
    <a:srgbClr val="F76D6D"/>
    <a:srgbClr val="474866"/>
    <a:srgbClr val="F3F3F3"/>
    <a:srgbClr val="F2F2F2"/>
    <a:srgbClr val="9E7C8B"/>
    <a:srgbClr val="1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98" autoAdjust="0"/>
    <p:restoredTop sz="77905" autoAdjust="0"/>
  </p:normalViewPr>
  <p:slideViewPr>
    <p:cSldViewPr>
      <p:cViewPr varScale="1">
        <p:scale>
          <a:sx n="134" d="100"/>
          <a:sy n="134" d="100"/>
        </p:scale>
        <p:origin x="146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25"/>
    </p:cViewPr>
  </p:sorterViewPr>
  <p:notesViewPr>
    <p:cSldViewPr>
      <p:cViewPr>
        <p:scale>
          <a:sx n="300" d="100"/>
          <a:sy n="300" d="100"/>
        </p:scale>
        <p:origin x="216" y="-100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F30A1-66E6-451E-8A7F-24EDBB733F02}" type="datetimeFigureOut">
              <a:rPr lang="en-US" smtClean="0"/>
              <a:t>10/8/25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B2FDE-2E55-4B3D-B7EA-09D0CC1080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8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16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18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3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16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3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54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45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75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1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76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4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161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01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37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4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47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90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00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6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78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772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810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24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071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599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935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853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660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991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869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717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97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284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709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35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846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624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352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212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303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066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366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1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822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445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789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34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29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78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30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1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b.cs.cmu.ed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MU LOGO" hidden="1">
            <a:extLst>
              <a:ext uri="{FF2B5EF4-FFF2-40B4-BE49-F238E27FC236}">
                <a16:creationId xmlns:a16="http://schemas.microsoft.com/office/drawing/2014/main" id="{A6279927-EE9F-8A29-2CCB-28AAACD5E8C1}"/>
              </a:ext>
            </a:extLst>
          </p:cNvPr>
          <p:cNvGrpSpPr/>
          <p:nvPr/>
        </p:nvGrpSpPr>
        <p:grpSpPr>
          <a:xfrm>
            <a:off x="325636" y="471153"/>
            <a:ext cx="914400" cy="548640"/>
            <a:chOff x="325636" y="760714"/>
            <a:chExt cx="914400" cy="5486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EBE596A-5B25-6A4A-3895-76D6B8649774}"/>
                </a:ext>
              </a:extLst>
            </p:cNvPr>
            <p:cNvSpPr/>
            <p:nvPr/>
          </p:nvSpPr>
          <p:spPr>
            <a:xfrm>
              <a:off x="325636" y="760714"/>
              <a:ext cx="914400" cy="548640"/>
            </a:xfrm>
            <a:prstGeom prst="roundRect">
              <a:avLst>
                <a:gd name="adj" fmla="val 1910"/>
              </a:avLst>
            </a:prstGeom>
            <a:solidFill>
              <a:srgbClr val="C30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pic>
          <p:nvPicPr>
            <p:cNvPr id="34" name="Graphic 33">
              <a:hlinkClick r:id="rId2"/>
              <a:extLst>
                <a:ext uri="{FF2B5EF4-FFF2-40B4-BE49-F238E27FC236}">
                  <a16:creationId xmlns:a16="http://schemas.microsoft.com/office/drawing/2014/main" id="{42BCC96F-C450-CF5C-629F-09937B0D1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7076" y="797240"/>
              <a:ext cx="731520" cy="475588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852B086-E288-CBD2-C5C5-DFEC76D96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922" y="240601"/>
            <a:ext cx="3291840" cy="2915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D0993A-BF60-CE79-0F1C-786FEAAE2891}"/>
              </a:ext>
            </a:extLst>
          </p:cNvPr>
          <p:cNvSpPr txBox="1">
            <a:spLocks/>
          </p:cNvSpPr>
          <p:nvPr/>
        </p:nvSpPr>
        <p:spPr>
          <a:xfrm>
            <a:off x="0" y="1790327"/>
            <a:ext cx="9144000" cy="1470025"/>
          </a:xfrm>
          <a:prstGeom prst="rect">
            <a:avLst/>
          </a:prstGeom>
          <a:solidFill>
            <a:srgbClr val="4B9CD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dirty="0">
                <a:solidFill>
                  <a:schemeClr val="bg1"/>
                </a:solidFill>
                <a:effectLst/>
                <a:latin typeface="+mj-lt"/>
              </a:rPr>
              <a:t>COMP 421: Files &amp; Databases</a:t>
            </a:r>
            <a:endParaRPr lang="en-US" sz="44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CDE41B-5E08-2993-AFF2-8F1706E561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3260725"/>
            <a:ext cx="6019800" cy="1063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Lecture Name!</a:t>
            </a:r>
          </a:p>
        </p:txBody>
      </p:sp>
    </p:spTree>
    <p:extLst>
      <p:ext uri="{BB962C8B-B14F-4D97-AF65-F5344CB8AC3E}">
        <p14:creationId xmlns:p14="http://schemas.microsoft.com/office/powerpoint/2010/main" val="61180362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475488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A738A1-3F8B-F678-C69C-FFB31A0D0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670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880" y="971550"/>
            <a:ext cx="4389120" cy="3657600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6CF122-5223-8FC2-39AE-F66176D11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744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415270-53F7-23E6-805D-9160C949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840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707E67-347D-98D8-549D-5A3070895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758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68C0F3-3232-CB1F-B9FF-BCF5741417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971550"/>
            <a:ext cx="788670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1pPr>
            <a:lvl2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2pPr>
            <a:lvl3pPr marL="9144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3pPr>
            <a:lvl4pPr marL="13716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4pPr>
            <a:lvl5pPr marL="18288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26A410E-1393-BE00-D124-9AC4FEA3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98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E75BC5-5E05-9EB9-A2CF-34ADD0499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1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9050"/>
            <a:ext cx="9144000" cy="689371"/>
          </a:xfr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25DEA1-F8C4-6E87-1A5B-8EC9E0A20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8930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88E8CE7D-D053-708D-6190-70AECFF14D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8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89371"/>
          </a:xfrm>
          <a:prstGeom prst="rect">
            <a:avLst/>
          </a:prstGeom>
          <a:solidFill>
            <a:srgbClr val="4C9DD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Click to edit Master text styles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Second level</a:t>
            </a:r>
          </a:p>
        </p:txBody>
      </p:sp>
      <p:pic>
        <p:nvPicPr>
          <p:cNvPr id="7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90BB534A-2FFF-458A-936D-5FA907B1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84061F-78F2-C458-0FBD-F39CC26BA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9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spc="0">
          <a:solidFill>
            <a:schemeClr val="bg1"/>
          </a:solidFill>
          <a:latin typeface="+mj-lt"/>
          <a:ea typeface="Open Sans" pitchFamily="34" charset="0"/>
          <a:cs typeface="Open Sans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defTabSz="914400" rtl="0" eaLnBrk="1" latinLnBrk="0" hangingPunct="1">
        <a:spcBef>
          <a:spcPts val="0"/>
        </a:spcBef>
        <a:buFont typeface="Times New Roman" pitchFamily="18" charset="0"/>
        <a:buChar char="→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kit.org/blog/6161/locking-in-webkit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sites.computer.org/debull/A19mar/p73.pdf" TargetMode="External"/><Relationship Id="rId4" Type="http://schemas.openxmlformats.org/officeDocument/2006/relationships/hyperlink" Target="https://lwn.net/Articles/590243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erbsutter.com/2013/02/11/atomic-weapons-the-c-memory-model-and-modern-hardwar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man7.org/linux/man-pages/man7/futex.7.html" TargetMode="External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20.svg"/><Relationship Id="rId12" Type="http://schemas.openxmlformats.org/officeDocument/2006/relationships/hyperlink" Target="http://man7.org/linux/man-pages/man7/futex.7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8.sv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svg"/><Relationship Id="rId9" Type="http://schemas.openxmlformats.org/officeDocument/2006/relationships/image" Target="../media/image3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4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20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edis.io/" TargetMode="External"/><Relationship Id="rId13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hyperlink" Target="https://voltdb.com/" TargetMode="External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BF00263762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20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19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31.png"/><Relationship Id="rId10" Type="http://schemas.openxmlformats.org/officeDocument/2006/relationships/image" Target="../media/image51.svg"/><Relationship Id="rId4" Type="http://schemas.openxmlformats.org/officeDocument/2006/relationships/image" Target="../media/image20.svg"/><Relationship Id="rId9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ebKit/webkit/blob/master/Source/WTF/wtf/ParkingLot.h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0.sv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15721.courses.cs.cmu.edu/spring2019/papers/06-indexes/a16-graef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kit.org/blog/6161/locking-in-webki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realworldtech.com/forum/?threadid=189711&amp;curpostid=1897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AC441-5BB7-CB43-8FEB-E1F59D843B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3260725"/>
            <a:ext cx="6400800" cy="1063625"/>
          </a:xfrm>
        </p:spPr>
        <p:txBody>
          <a:bodyPr/>
          <a:lstStyle/>
          <a:p>
            <a:r>
              <a:rPr lang="en-US" dirty="0"/>
              <a:t>Lecture 11: It's Data Structure Week!</a:t>
            </a:r>
          </a:p>
          <a:p>
            <a:r>
              <a:rPr lang="en-US" dirty="0"/>
              <a:t>(Index Concurrency Control)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30EE0-5021-B2E5-7E6D-52C8A56B4BB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30163"/>
            <a:ext cx="385762" cy="255587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39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 Implementations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 Instructions (i.e., roll your own)</a:t>
            </a:r>
          </a:p>
          <a:p>
            <a:r>
              <a:rPr lang="en-US" dirty="0"/>
              <a:t>Blocking OS Mutex</a:t>
            </a:r>
          </a:p>
          <a:p>
            <a:r>
              <a:rPr lang="en-US" dirty="0"/>
              <a:t>Reader-Writer Locks</a:t>
            </a:r>
          </a:p>
          <a:p>
            <a:endParaRPr lang="en-US" sz="1200" dirty="0"/>
          </a:p>
          <a:p>
            <a:r>
              <a:rPr lang="en-US" dirty="0"/>
              <a:t>Advanced approaches:</a:t>
            </a:r>
          </a:p>
          <a:p>
            <a:pPr lvl="1"/>
            <a:r>
              <a:rPr lang="en-US" dirty="0"/>
              <a:t>Adaptive Spinlock (</a:t>
            </a:r>
            <a:r>
              <a:rPr lang="en-US" dirty="0">
                <a:hlinkClick r:id="rId3"/>
              </a:rPr>
              <a:t>Apple ParkingLot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Queue-based Spinlock (</a:t>
            </a:r>
            <a:r>
              <a:rPr lang="en-US" dirty="0">
                <a:hlinkClick r:id="rId4"/>
              </a:rPr>
              <a:t>MCS Locks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Optimistic Lock Coupling (</a:t>
            </a:r>
            <a:r>
              <a:rPr lang="en-US" dirty="0">
                <a:hlinkClick r:id="rId5"/>
              </a:rPr>
              <a:t>The Germans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96E539B-D709-5E58-063D-F6E325D2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7726D146-8A80-42B3-57C3-7393FB9953E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4123"/>
          <a:stretch/>
        </p:blipFill>
        <p:spPr>
          <a:xfrm rot="187189">
            <a:off x="3938172" y="371856"/>
            <a:ext cx="5394960" cy="4856987"/>
          </a:xfrm>
          <a:prstGeom prst="rect">
            <a:avLst/>
          </a:prstGeom>
          <a:ln>
            <a:solidFill>
              <a:srgbClr val="6464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43C181B4-0F5D-86DB-F1AB-BD2F10107F6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52400" y="2676248"/>
            <a:ext cx="7848600" cy="1206709"/>
          </a:xfrm>
          <a:prstGeom prst="rect">
            <a:avLst/>
          </a:prstGeom>
          <a:ln>
            <a:solidFill>
              <a:srgbClr val="6464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49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 Implementations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#1: Test-and-Set Spin Latch (TAS)</a:t>
            </a:r>
          </a:p>
          <a:p>
            <a:pPr marL="342900" lvl="1"/>
            <a:r>
              <a:rPr lang="en-US" dirty="0"/>
              <a:t>Very efficient (single instruction to latch/unlatch)</a:t>
            </a:r>
          </a:p>
          <a:p>
            <a:pPr marL="342900" lvl="1"/>
            <a:r>
              <a:rPr lang="en-US" dirty="0"/>
              <a:t>Non-scalable, not cache friendly, not OS friendly.</a:t>
            </a:r>
          </a:p>
          <a:p>
            <a:pPr marL="342900" lvl="1"/>
            <a:r>
              <a:rPr lang="en-US" dirty="0"/>
              <a:t>Example: </a:t>
            </a:r>
            <a:r>
              <a:rPr lang="en-US" b="1" dirty="0">
                <a:latin typeface="Inconsolata" panose="00000509000000000000" pitchFamily="49" charset="0"/>
                <a:cs typeface="Consolas" pitchFamily="49" charset="0"/>
              </a:rPr>
              <a:t>std::</a:t>
            </a:r>
            <a:r>
              <a:rPr lang="en-US" b="1" dirty="0" err="1">
                <a:latin typeface="Inconsolata" panose="00000509000000000000" pitchFamily="49" charset="0"/>
                <a:cs typeface="Consolas" pitchFamily="49" charset="0"/>
              </a:rPr>
              <a:t>atomic_flag</a:t>
            </a:r>
            <a:endParaRPr lang="en-US" b="1" dirty="0">
              <a:latin typeface="Inconsolata" panose="00000509000000000000" pitchFamily="49" charset="0"/>
              <a:cs typeface="Consolas" pitchFamily="49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77E18A4-71EE-5806-14CC-56BDF0F10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0" y="2952750"/>
            <a:ext cx="457200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>
            <a:defPPr>
              <a:defRPr lang="en-US"/>
            </a:defPPr>
            <a:lvl1pPr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atomic_flag</a:t>
            </a:r>
            <a:r>
              <a:rPr lang="en-US" b="0" dirty="0"/>
              <a:t> </a:t>
            </a:r>
            <a:r>
              <a:rPr lang="en-US" b="0" dirty="0">
                <a:solidFill>
                  <a:schemeClr val="accent1"/>
                </a:solidFill>
              </a:rPr>
              <a:t>latch</a:t>
            </a:r>
            <a:r>
              <a:rPr lang="en-US" b="0" dirty="0"/>
              <a:t>;</a:t>
            </a:r>
          </a:p>
          <a:p>
            <a:r>
              <a:rPr lang="en-US" b="0" dirty="0"/>
              <a:t> ⋮</a:t>
            </a:r>
          </a:p>
          <a:p>
            <a:r>
              <a:rPr lang="en-US" dirty="0"/>
              <a:t>while</a:t>
            </a:r>
            <a:r>
              <a:rPr lang="en-US" b="0" dirty="0"/>
              <a:t> (</a:t>
            </a:r>
            <a:r>
              <a:rPr lang="en-US" b="0" dirty="0" err="1">
                <a:solidFill>
                  <a:schemeClr val="accent1"/>
                </a:solidFill>
              </a:rPr>
              <a:t>latch</a:t>
            </a:r>
            <a:r>
              <a:rPr lang="en-US" b="0" dirty="0" err="1"/>
              <a:t>.test_and_set</a:t>
            </a:r>
            <a:r>
              <a:rPr lang="en-US" b="0" dirty="0"/>
              <a:t>()) {</a:t>
            </a:r>
          </a:p>
          <a:p>
            <a:r>
              <a:rPr lang="en-US" b="0" dirty="0"/>
              <a:t>   // </a:t>
            </a:r>
            <a:r>
              <a:rPr lang="en-US" b="0" i="1" dirty="0"/>
              <a:t>Retry? Yield? Abort?</a:t>
            </a:r>
          </a:p>
          <a:p>
            <a:r>
              <a:rPr lang="en-US" b="0" dirty="0"/>
              <a:t>}</a:t>
            </a:r>
          </a:p>
        </p:txBody>
      </p:sp>
      <p:grpSp>
        <p:nvGrpSpPr>
          <p:cNvPr id="17" name="Group 16"/>
          <p:cNvGrpSpPr/>
          <p:nvPr/>
        </p:nvGrpSpPr>
        <p:grpSpPr>
          <a:xfrm rot="21044708">
            <a:off x="161812" y="2611894"/>
            <a:ext cx="2628476" cy="513689"/>
            <a:chOff x="6273183" y="1050047"/>
            <a:chExt cx="2628476" cy="513689"/>
          </a:xfrm>
        </p:grpSpPr>
        <p:sp>
          <p:nvSpPr>
            <p:cNvPr id="18" name="Rectangle 17"/>
            <p:cNvSpPr/>
            <p:nvPr/>
          </p:nvSpPr>
          <p:spPr>
            <a:xfrm>
              <a:off x="6273183" y="1050047"/>
              <a:ext cx="2628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>
                  <a:solidFill>
                    <a:schemeClr val="accent1"/>
                  </a:solidFill>
                  <a:latin typeface="Crimson Text" pitchFamily="2" charset="0"/>
                </a:rPr>
                <a:t>Not std::atomic&lt;bool&gt;</a:t>
              </a:r>
            </a:p>
          </p:txBody>
        </p:sp>
        <p:cxnSp>
          <p:nvCxnSpPr>
            <p:cNvPr id="19" name="Straight Connector 35"/>
            <p:cNvCxnSpPr>
              <a:cxnSpLocks noChangeShapeType="1"/>
            </p:cNvCxnSpPr>
            <p:nvPr/>
          </p:nvCxnSpPr>
          <p:spPr bwMode="auto">
            <a:xfrm rot="555292">
              <a:off x="7568347" y="1377110"/>
              <a:ext cx="194139" cy="186626"/>
            </a:xfrm>
            <a:prstGeom prst="line">
              <a:avLst/>
            </a:prstGeom>
            <a:noFill/>
            <a:ln w="317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745788-8C31-8A52-5372-6A28426E400A}"/>
              </a:ext>
            </a:extLst>
          </p:cNvPr>
          <p:cNvSpPr txBox="1"/>
          <p:nvPr/>
        </p:nvSpPr>
        <p:spPr>
          <a:xfrm>
            <a:off x="6225252" y="2989987"/>
            <a:ext cx="2918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test_and_set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cs typeface="Consolas" panose="020B0609020204030204" pitchFamily="49" charset="0"/>
              </a:rPr>
              <a:t>semantics:</a:t>
            </a:r>
          </a:p>
          <a:p>
            <a:r>
              <a:rPr lang="en-US" dirty="0">
                <a:cs typeface="Consolas" panose="020B0609020204030204" pitchFamily="49" charset="0"/>
              </a:rPr>
              <a:t>-if flag is 1, return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</a:p>
          <a:p>
            <a:r>
              <a:rPr lang="en-US" dirty="0">
                <a:cs typeface="Consolas" panose="020B0609020204030204" pitchFamily="49" charset="0"/>
              </a:rPr>
              <a:t>-if flag is 0, flip it to 1 and return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</a:p>
          <a:p>
            <a:r>
              <a:rPr lang="en-US" dirty="0">
                <a:cs typeface="Consolas" panose="020B0609020204030204" pitchFamily="49" charset="0"/>
              </a:rPr>
              <a:t>-executes </a:t>
            </a:r>
            <a:r>
              <a:rPr lang="en-US" b="1" dirty="0">
                <a:cs typeface="Consolas" panose="020B0609020204030204" pitchFamily="49" charset="0"/>
              </a:rPr>
              <a:t>atomically, without using a lock</a:t>
            </a:r>
          </a:p>
        </p:txBody>
      </p:sp>
    </p:spTree>
    <p:extLst>
      <p:ext uri="{BB962C8B-B14F-4D97-AF65-F5344CB8AC3E}">
        <p14:creationId xmlns:p14="http://schemas.microsoft.com/office/powerpoint/2010/main" val="15763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 Implementations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#1: Test-and-Set Spin Latch (TAS)</a:t>
            </a:r>
          </a:p>
          <a:p>
            <a:pPr marL="342900" lvl="1"/>
            <a:r>
              <a:rPr lang="en-US" dirty="0"/>
              <a:t>Very efficient (single instruction to latch/unlatch)</a:t>
            </a:r>
          </a:p>
          <a:p>
            <a:pPr marL="342900" lvl="1"/>
            <a:r>
              <a:rPr lang="en-US" dirty="0"/>
              <a:t>Non-scalable, not cache friendly, not OS friendly.</a:t>
            </a:r>
          </a:p>
          <a:p>
            <a:pPr marL="342900" lvl="1"/>
            <a:r>
              <a:rPr lang="en-US" dirty="0"/>
              <a:t>Example: </a:t>
            </a:r>
            <a:r>
              <a:rPr lang="en-US" b="1" dirty="0">
                <a:latin typeface="Inconsolata" panose="00000509000000000000" pitchFamily="49" charset="0"/>
                <a:cs typeface="Consolas" pitchFamily="49" charset="0"/>
              </a:rPr>
              <a:t>std::</a:t>
            </a:r>
            <a:r>
              <a:rPr lang="en-US" b="1" dirty="0" err="1">
                <a:latin typeface="Inconsolata" panose="00000509000000000000" pitchFamily="49" charset="0"/>
                <a:cs typeface="Consolas" pitchFamily="49" charset="0"/>
              </a:rPr>
              <a:t>atomic_flag</a:t>
            </a:r>
            <a:endParaRPr lang="en-US" b="1" dirty="0">
              <a:latin typeface="Inconsolata" panose="00000509000000000000" pitchFamily="49" charset="0"/>
              <a:cs typeface="Consolas" pitchFamily="49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77E18A4-71EE-5806-14CC-56BDF0F10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0" y="2952750"/>
            <a:ext cx="457200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>
            <a:defPPr>
              <a:defRPr lang="en-US"/>
            </a:defPPr>
            <a:lvl1pPr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atomic_flag</a:t>
            </a:r>
            <a:r>
              <a:rPr lang="en-US" b="0" dirty="0"/>
              <a:t> </a:t>
            </a:r>
            <a:r>
              <a:rPr lang="en-US" b="0" dirty="0">
                <a:solidFill>
                  <a:schemeClr val="accent1"/>
                </a:solidFill>
              </a:rPr>
              <a:t>latch</a:t>
            </a:r>
            <a:r>
              <a:rPr lang="en-US" b="0" dirty="0"/>
              <a:t>;</a:t>
            </a:r>
          </a:p>
          <a:p>
            <a:r>
              <a:rPr lang="en-US" b="0" dirty="0"/>
              <a:t> ⋮</a:t>
            </a:r>
          </a:p>
          <a:p>
            <a:r>
              <a:rPr lang="en-US" dirty="0"/>
              <a:t>while</a:t>
            </a:r>
            <a:r>
              <a:rPr lang="en-US" b="0" dirty="0"/>
              <a:t> (</a:t>
            </a:r>
            <a:r>
              <a:rPr lang="en-US" b="0" dirty="0" err="1">
                <a:solidFill>
                  <a:schemeClr val="accent1"/>
                </a:solidFill>
              </a:rPr>
              <a:t>latch</a:t>
            </a:r>
            <a:r>
              <a:rPr lang="en-US" b="0" dirty="0" err="1"/>
              <a:t>.test_and_set</a:t>
            </a:r>
            <a:r>
              <a:rPr lang="en-US" b="0" dirty="0"/>
              <a:t>()) {</a:t>
            </a:r>
          </a:p>
          <a:p>
            <a:r>
              <a:rPr lang="en-US" b="0" dirty="0"/>
              <a:t>   // </a:t>
            </a:r>
            <a:r>
              <a:rPr lang="en-US" b="0" i="1" dirty="0"/>
              <a:t>Retry? Yield? Abort?</a:t>
            </a:r>
          </a:p>
          <a:p>
            <a:r>
              <a:rPr lang="en-US" b="0" dirty="0"/>
              <a:t>}</a:t>
            </a:r>
          </a:p>
        </p:txBody>
      </p:sp>
      <p:grpSp>
        <p:nvGrpSpPr>
          <p:cNvPr id="17" name="Group 16"/>
          <p:cNvGrpSpPr/>
          <p:nvPr/>
        </p:nvGrpSpPr>
        <p:grpSpPr>
          <a:xfrm rot="21044708">
            <a:off x="161812" y="2611894"/>
            <a:ext cx="2628476" cy="513689"/>
            <a:chOff x="6273183" y="1050047"/>
            <a:chExt cx="2628476" cy="513689"/>
          </a:xfrm>
        </p:grpSpPr>
        <p:sp>
          <p:nvSpPr>
            <p:cNvPr id="18" name="Rectangle 17"/>
            <p:cNvSpPr/>
            <p:nvPr/>
          </p:nvSpPr>
          <p:spPr>
            <a:xfrm>
              <a:off x="6273183" y="1050047"/>
              <a:ext cx="2628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>
                  <a:solidFill>
                    <a:schemeClr val="accent1"/>
                  </a:solidFill>
                  <a:latin typeface="Crimson Text" pitchFamily="2" charset="0"/>
                </a:rPr>
                <a:t>Not std::atomic&lt;bool&gt;</a:t>
              </a:r>
            </a:p>
          </p:txBody>
        </p:sp>
        <p:cxnSp>
          <p:nvCxnSpPr>
            <p:cNvPr id="19" name="Straight Connector 35"/>
            <p:cNvCxnSpPr>
              <a:cxnSpLocks noChangeShapeType="1"/>
            </p:cNvCxnSpPr>
            <p:nvPr/>
          </p:nvCxnSpPr>
          <p:spPr bwMode="auto">
            <a:xfrm rot="555292">
              <a:off x="7568347" y="1377110"/>
              <a:ext cx="194139" cy="186626"/>
            </a:xfrm>
            <a:prstGeom prst="line">
              <a:avLst/>
            </a:prstGeom>
            <a:noFill/>
            <a:ln w="317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692DB8C1-09AD-4D53-98C8-8A03C8DA6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3817" y="2343150"/>
            <a:ext cx="491560" cy="6400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C9AD941-35D4-4007-B136-D3710D68CB8B}"/>
              </a:ext>
            </a:extLst>
          </p:cNvPr>
          <p:cNvGrpSpPr/>
          <p:nvPr/>
        </p:nvGrpSpPr>
        <p:grpSpPr>
          <a:xfrm>
            <a:off x="6901815" y="3200400"/>
            <a:ext cx="1584007" cy="285750"/>
            <a:chOff x="6825615" y="3200400"/>
            <a:chExt cx="1584007" cy="28575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3DD0250-D594-43EF-AA41-038E0C489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6958965" y="3067050"/>
              <a:ext cx="285750" cy="55245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92A0FB4-3F3D-4F53-8273-FCD0F4756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7990522" y="3067050"/>
              <a:ext cx="285750" cy="552450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D63D7B-3AAB-49E8-A95F-53D0D1CD47A7}"/>
              </a:ext>
            </a:extLst>
          </p:cNvPr>
          <p:cNvCxnSpPr/>
          <p:nvPr/>
        </p:nvCxnSpPr>
        <p:spPr>
          <a:xfrm>
            <a:off x="7693819" y="2518410"/>
            <a:ext cx="0" cy="2103120"/>
          </a:xfrm>
          <a:prstGeom prst="line">
            <a:avLst/>
          </a:prstGeom>
          <a:ln w="127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2E3476-ECD3-45D9-A334-A1EBBEBF85B7}"/>
              </a:ext>
            </a:extLst>
          </p:cNvPr>
          <p:cNvGrpSpPr/>
          <p:nvPr/>
        </p:nvGrpSpPr>
        <p:grpSpPr>
          <a:xfrm>
            <a:off x="7366635" y="3455671"/>
            <a:ext cx="919162" cy="465021"/>
            <a:chOff x="4728210" y="4077105"/>
            <a:chExt cx="919162" cy="465021"/>
          </a:xfrm>
        </p:grpSpPr>
        <p:cxnSp>
          <p:nvCxnSpPr>
            <p:cNvPr id="15" name="Straight Connector 35">
              <a:extLst>
                <a:ext uri="{FF2B5EF4-FFF2-40B4-BE49-F238E27FC236}">
                  <a16:creationId xmlns:a16="http://schemas.microsoft.com/office/drawing/2014/main" id="{114B7934-3308-429D-92BE-DE8EF267F3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28210" y="4077105"/>
              <a:ext cx="518160" cy="411479"/>
            </a:xfrm>
            <a:prstGeom prst="line">
              <a:avLst/>
            </a:prstGeom>
            <a:noFill/>
            <a:ln w="381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35">
              <a:extLst>
                <a:ext uri="{FF2B5EF4-FFF2-40B4-BE49-F238E27FC236}">
                  <a16:creationId xmlns:a16="http://schemas.microsoft.com/office/drawing/2014/main" id="{D1E8E17F-752F-4411-9DAA-C9B6F3D5097E}"/>
                </a:ext>
              </a:extLst>
            </p:cNvPr>
            <p:cNvCxnSpPr>
              <a:cxnSpLocks noChangeShapeType="1"/>
              <a:endCxn id="12" idx="3"/>
            </p:cNvCxnSpPr>
            <p:nvPr/>
          </p:nvCxnSpPr>
          <p:spPr bwMode="auto">
            <a:xfrm flipV="1">
              <a:off x="5647372" y="4107584"/>
              <a:ext cx="0" cy="434542"/>
            </a:xfrm>
            <a:prstGeom prst="line">
              <a:avLst/>
            </a:prstGeom>
            <a:noFill/>
            <a:ln w="381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A41B93-CE4D-4F87-B501-09F286BD06BF}"/>
              </a:ext>
            </a:extLst>
          </p:cNvPr>
          <p:cNvGrpSpPr/>
          <p:nvPr/>
        </p:nvGrpSpPr>
        <p:grpSpPr>
          <a:xfrm>
            <a:off x="6858000" y="3760470"/>
            <a:ext cx="1695452" cy="640080"/>
            <a:chOff x="4219575" y="4381904"/>
            <a:chExt cx="1695452" cy="640080"/>
          </a:xfrm>
        </p:grpSpPr>
        <p:pic>
          <p:nvPicPr>
            <p:cNvPr id="21" name="Picture 13">
              <a:extLst>
                <a:ext uri="{FF2B5EF4-FFF2-40B4-BE49-F238E27FC236}">
                  <a16:creationId xmlns:a16="http://schemas.microsoft.com/office/drawing/2014/main" id="{F9C59CBA-5265-468A-9898-D146E4C75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19575" y="4381904"/>
              <a:ext cx="640080" cy="640080"/>
            </a:xfrm>
            <a:prstGeom prst="rect">
              <a:avLst/>
            </a:prstGeom>
          </p:spPr>
        </p:pic>
        <p:pic>
          <p:nvPicPr>
            <p:cNvPr id="22" name="Picture 14">
              <a:extLst>
                <a:ext uri="{FF2B5EF4-FFF2-40B4-BE49-F238E27FC236}">
                  <a16:creationId xmlns:a16="http://schemas.microsoft.com/office/drawing/2014/main" id="{68DBADA4-88E0-4600-ACD3-914513285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74947" y="4381904"/>
              <a:ext cx="640080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47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Compare-and-swap (CAS)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971550"/>
            <a:ext cx="7315200" cy="3657600"/>
          </a:xfrm>
        </p:spPr>
        <p:txBody>
          <a:bodyPr/>
          <a:lstStyle/>
          <a:p>
            <a:r>
              <a:rPr lang="en-US" dirty="0"/>
              <a:t>Atomic instruction that compares contents of a memory location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M</a:t>
            </a:r>
            <a:r>
              <a:rPr lang="en-US" dirty="0"/>
              <a:t> to a given value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V</a:t>
            </a:r>
          </a:p>
          <a:p>
            <a:pPr marL="342900" lvl="1"/>
            <a:r>
              <a:rPr lang="en-US" dirty="0"/>
              <a:t>If values are equal, installs new given value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V’</a:t>
            </a:r>
            <a:r>
              <a:rPr lang="en-US" dirty="0"/>
              <a:t> in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M</a:t>
            </a:r>
            <a:r>
              <a:rPr lang="en-US" b="1" dirty="0">
                <a:cs typeface="Consolas" pitchFamily="49" charset="0"/>
              </a:rPr>
              <a:t>,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cs typeface="Consolas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</a:p>
          <a:p>
            <a:pPr marL="342900" lvl="1"/>
            <a:r>
              <a:rPr lang="en-US" dirty="0"/>
              <a:t>Otherwise, operation fails,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FALSE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C++11 Atomics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BEE095-3391-4971-49D6-1283C5ABB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1152" y="3570061"/>
            <a:ext cx="762000" cy="70318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6736" y="3087655"/>
            <a:ext cx="230832" cy="449018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3723568"/>
            <a:ext cx="5486400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latin typeface="Inconsolata" panose="00000509000000000000" pitchFamily="49" charset="0"/>
              </a:rPr>
              <a:t>__</a:t>
            </a:r>
            <a:r>
              <a:rPr lang="en-US" dirty="0" err="1">
                <a:latin typeface="Inconsolata" panose="00000509000000000000" pitchFamily="49" charset="0"/>
              </a:rPr>
              <a:t>sync_bool_compare_and_swap</a:t>
            </a:r>
            <a:r>
              <a:rPr lang="en-US" dirty="0">
                <a:latin typeface="Inconsolata" panose="00000509000000000000" pitchFamily="49" charset="0"/>
              </a:rPr>
              <a:t>(</a:t>
            </a:r>
            <a:r>
              <a:rPr lang="en-US" b="0" dirty="0">
                <a:latin typeface="Inconsolata" panose="00000509000000000000" pitchFamily="49" charset="0"/>
              </a:rPr>
              <a:t>&amp;</a:t>
            </a:r>
            <a:r>
              <a:rPr lang="en-US" b="0" dirty="0">
                <a:solidFill>
                  <a:schemeClr val="accent1"/>
                </a:solidFill>
                <a:latin typeface="Inconsolata" panose="00000509000000000000" pitchFamily="49" charset="0"/>
              </a:rPr>
              <a:t>M</a:t>
            </a:r>
            <a:r>
              <a:rPr lang="en-US" b="0" dirty="0">
                <a:latin typeface="Inconsolata" panose="00000509000000000000" pitchFamily="49" charset="0"/>
              </a:rPr>
              <a:t>, 20, 30</a:t>
            </a:r>
            <a:r>
              <a:rPr lang="en-US" dirty="0">
                <a:latin typeface="Inconsolata" panose="00000509000000000000" pitchFamily="49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1152" y="359848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" y="359848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30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302437"/>
            <a:ext cx="1037140" cy="103714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799150" y="4036522"/>
            <a:ext cx="1135049" cy="1126028"/>
            <a:chOff x="6257013" y="3977817"/>
            <a:chExt cx="1135049" cy="1126028"/>
          </a:xfrm>
        </p:grpSpPr>
        <p:sp>
          <p:nvSpPr>
            <p:cNvPr id="13" name="TextBox 12"/>
            <p:cNvSpPr txBox="1"/>
            <p:nvPr/>
          </p:nvSpPr>
          <p:spPr>
            <a:xfrm>
              <a:off x="6257013" y="4476750"/>
              <a:ext cx="1135049" cy="627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cs typeface="Segoe UI Light" panose="020B0502040204020203" pitchFamily="34" charset="0"/>
                </a:rPr>
                <a:t>Compare Value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768541" y="3977817"/>
              <a:ext cx="4970" cy="5486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257800" y="2988007"/>
            <a:ext cx="1173480" cy="856889"/>
            <a:chOff x="5600031" y="2929302"/>
            <a:chExt cx="1173480" cy="856889"/>
          </a:xfrm>
        </p:grpSpPr>
        <p:sp>
          <p:nvSpPr>
            <p:cNvPr id="12" name="TextBox 11"/>
            <p:cNvSpPr txBox="1"/>
            <p:nvPr/>
          </p:nvSpPr>
          <p:spPr>
            <a:xfrm>
              <a:off x="5600031" y="2929302"/>
              <a:ext cx="1173480" cy="365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cs typeface="Segoe UI Light" panose="020B0502040204020203" pitchFamily="34" charset="0"/>
                </a:rPr>
                <a:t>Address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186771" y="3237551"/>
              <a:ext cx="0" cy="5486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413392" y="2706655"/>
            <a:ext cx="839524" cy="1138241"/>
            <a:chOff x="6880529" y="2647950"/>
            <a:chExt cx="839524" cy="1138241"/>
          </a:xfrm>
        </p:grpSpPr>
        <p:sp>
          <p:nvSpPr>
            <p:cNvPr id="14" name="TextBox 13"/>
            <p:cNvSpPr txBox="1"/>
            <p:nvPr/>
          </p:nvSpPr>
          <p:spPr>
            <a:xfrm>
              <a:off x="6880529" y="2647950"/>
              <a:ext cx="83952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cs typeface="Segoe UI Light" panose="020B0502040204020203" pitchFamily="34" charset="0"/>
                </a:rPr>
                <a:t>New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cs typeface="Segoe UI Light" panose="020B0502040204020203" pitchFamily="34" charset="0"/>
                </a:rPr>
                <a:t>Value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300291" y="3237551"/>
              <a:ext cx="0" cy="5486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CB862A90-EE8C-574C-8FA7-0D936E29CC3E}"/>
              </a:ext>
            </a:extLst>
          </p:cNvPr>
          <p:cNvCxnSpPr>
            <a:cxnSpLocks/>
            <a:stCxn id="19" idx="0"/>
            <a:endCxn id="7" idx="0"/>
          </p:cNvCxnSpPr>
          <p:nvPr/>
        </p:nvCxnSpPr>
        <p:spPr>
          <a:xfrm rot="16200000" flipV="1">
            <a:off x="3178100" y="1131707"/>
            <a:ext cx="710492" cy="4622388"/>
          </a:xfrm>
          <a:prstGeom prst="bentConnector3">
            <a:avLst>
              <a:gd name="adj1" fmla="val 132175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magnet" hidden="1">
            <a:extLst>
              <a:ext uri="{FF2B5EF4-FFF2-40B4-BE49-F238E27FC236}">
                <a16:creationId xmlns:a16="http://schemas.microsoft.com/office/drawing/2014/main" id="{38512101-3A94-F930-B015-0495020B3E6E}"/>
              </a:ext>
            </a:extLst>
          </p:cNvPr>
          <p:cNvSpPr/>
          <p:nvPr/>
        </p:nvSpPr>
        <p:spPr>
          <a:xfrm>
            <a:off x="5821680" y="3798147"/>
            <a:ext cx="45720" cy="457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endParaRPr lang="en-US" sz="1400" b="1" dirty="0">
              <a:solidFill>
                <a:schemeClr val="accent1"/>
              </a:solidFill>
              <a:latin typeface="Inconsolata" panose="00000509000000000000" pitchFamily="49" charset="0"/>
              <a:ea typeface="Open Sans" pitchFamily="34" charset="0"/>
              <a:cs typeface="Consolas" pitchFamily="49" charset="0"/>
            </a:endParaRPr>
          </a:p>
        </p:txBody>
      </p:sp>
      <p:sp>
        <p:nvSpPr>
          <p:cNvPr id="20" name="magnet" hidden="1">
            <a:extLst>
              <a:ext uri="{FF2B5EF4-FFF2-40B4-BE49-F238E27FC236}">
                <a16:creationId xmlns:a16="http://schemas.microsoft.com/office/drawing/2014/main" id="{43BC6A3F-1312-80EB-8349-1EF31801BC8F}"/>
              </a:ext>
            </a:extLst>
          </p:cNvPr>
          <p:cNvSpPr/>
          <p:nvPr/>
        </p:nvSpPr>
        <p:spPr>
          <a:xfrm>
            <a:off x="6304763" y="4029679"/>
            <a:ext cx="45720" cy="457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endParaRPr lang="en-US" sz="1400" b="1" dirty="0">
              <a:solidFill>
                <a:schemeClr val="accent1"/>
              </a:solidFill>
              <a:latin typeface="Inconsolata" panose="00000509000000000000" pitchFamily="49" charset="0"/>
              <a:ea typeface="Open Sans" pitchFamily="34" charset="0"/>
              <a:cs typeface="Consolas" pitchFamily="49" charset="0"/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9BE44C36-5F7E-1453-A9A1-F7C12377F492}"/>
              </a:ext>
            </a:extLst>
          </p:cNvPr>
          <p:cNvCxnSpPr>
            <a:cxnSpLocks/>
            <a:stCxn id="20" idx="2"/>
            <a:endCxn id="6" idx="2"/>
          </p:cNvCxnSpPr>
          <p:nvPr/>
        </p:nvCxnSpPr>
        <p:spPr>
          <a:xfrm rot="5400000">
            <a:off x="3675966" y="1621586"/>
            <a:ext cx="197845" cy="5105471"/>
          </a:xfrm>
          <a:prstGeom prst="bentConnector3">
            <a:avLst>
              <a:gd name="adj1" fmla="val 215545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magnet" hidden="1">
            <a:extLst>
              <a:ext uri="{FF2B5EF4-FFF2-40B4-BE49-F238E27FC236}">
                <a16:creationId xmlns:a16="http://schemas.microsoft.com/office/drawing/2014/main" id="{0D53364B-E12C-9543-3913-BAF9E0485E8D}"/>
              </a:ext>
            </a:extLst>
          </p:cNvPr>
          <p:cNvSpPr/>
          <p:nvPr/>
        </p:nvSpPr>
        <p:spPr>
          <a:xfrm>
            <a:off x="6815423" y="4029679"/>
            <a:ext cx="45720" cy="457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endParaRPr lang="en-US" sz="1400" b="1" dirty="0">
              <a:solidFill>
                <a:schemeClr val="accent1"/>
              </a:solidFill>
              <a:latin typeface="Inconsolata" panose="00000509000000000000" pitchFamily="49" charset="0"/>
              <a:ea typeface="Open Sans" pitchFamily="34" charset="0"/>
              <a:cs typeface="Consolas" pitchFamily="49" charset="0"/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1E3F09B-CF4B-93F7-268C-BC989529FB99}"/>
              </a:ext>
            </a:extLst>
          </p:cNvPr>
          <p:cNvCxnSpPr>
            <a:cxnSpLocks/>
            <a:stCxn id="30" idx="2"/>
            <a:endCxn id="6" idx="2"/>
          </p:cNvCxnSpPr>
          <p:nvPr/>
        </p:nvCxnSpPr>
        <p:spPr>
          <a:xfrm rot="5400000">
            <a:off x="3931296" y="1366256"/>
            <a:ext cx="197845" cy="5616131"/>
          </a:xfrm>
          <a:prstGeom prst="bentConnector3">
            <a:avLst>
              <a:gd name="adj1" fmla="val 215545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5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roup 238"/>
          <p:cNvGrpSpPr/>
          <p:nvPr/>
        </p:nvGrpSpPr>
        <p:grpSpPr>
          <a:xfrm>
            <a:off x="8266084" y="1200150"/>
            <a:ext cx="838892" cy="3258180"/>
            <a:chOff x="113608" y="837569"/>
            <a:chExt cx="838892" cy="3258180"/>
          </a:xfrm>
        </p:grpSpPr>
        <p:sp>
          <p:nvSpPr>
            <p:cNvPr id="240" name="Rectangle 239"/>
            <p:cNvSpPr/>
            <p:nvPr/>
          </p:nvSpPr>
          <p:spPr>
            <a:xfrm>
              <a:off x="113954" y="1206900"/>
              <a:ext cx="838546" cy="28888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Crimson Text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41" name="TextBox 15"/>
            <p:cNvSpPr txBox="1">
              <a:spLocks noChangeArrowheads="1"/>
            </p:cNvSpPr>
            <p:nvPr/>
          </p:nvSpPr>
          <p:spPr bwMode="auto">
            <a:xfrm>
              <a:off x="113608" y="837569"/>
              <a:ext cx="838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eaLnBrk="0" hangingPunct="0">
                <a:defRPr sz="2400" b="1" i="1">
                  <a:solidFill>
                    <a:prstClr val="black">
                      <a:lumMod val="50000"/>
                      <a:lumOff val="50000"/>
                    </a:prstClr>
                  </a:solidFill>
                  <a:latin typeface="Proxima Nova Rg" panose="02000506030000020004" pitchFamily="50" charset="0"/>
                  <a:ea typeface="ＭＳ Ｐゴシック" charset="-128"/>
                </a:defRPr>
              </a:lvl1pPr>
            </a:lstStyle>
            <a:p>
              <a:r>
                <a:rPr lang="en-US" dirty="0">
                  <a:latin typeface="+mn-lt"/>
                </a:rPr>
                <a:t>End</a:t>
              </a: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92056" y="1200150"/>
            <a:ext cx="916940" cy="3258180"/>
            <a:chOff x="92056" y="837569"/>
            <a:chExt cx="916940" cy="3258180"/>
          </a:xfrm>
        </p:grpSpPr>
        <p:sp>
          <p:nvSpPr>
            <p:cNvPr id="211" name="Rectangle 210"/>
            <p:cNvSpPr/>
            <p:nvPr/>
          </p:nvSpPr>
          <p:spPr>
            <a:xfrm>
              <a:off x="113954" y="1206900"/>
              <a:ext cx="838546" cy="28888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Crimson Text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12" name="TextBox 15"/>
            <p:cNvSpPr txBox="1">
              <a:spLocks noChangeArrowheads="1"/>
            </p:cNvSpPr>
            <p:nvPr/>
          </p:nvSpPr>
          <p:spPr bwMode="auto">
            <a:xfrm>
              <a:off x="92056" y="837569"/>
              <a:ext cx="9169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eaLnBrk="0" hangingPunct="0">
                <a:defRPr sz="2400" b="1" i="1">
                  <a:solidFill>
                    <a:prstClr val="black">
                      <a:lumMod val="50000"/>
                      <a:lumOff val="50000"/>
                    </a:prstClr>
                  </a:solidFill>
                  <a:latin typeface="Proxima Nova Rg" panose="02000506030000020004" pitchFamily="50" charset="0"/>
                  <a:ea typeface="ＭＳ Ｐゴシック" charset="-128"/>
                </a:defRPr>
              </a:lvl1pPr>
            </a:lstStyle>
            <a:p>
              <a:r>
                <a:rPr lang="en-US" dirty="0">
                  <a:latin typeface="+mn-lt"/>
                </a:rPr>
                <a:t>Levels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04454" y="3726811"/>
            <a:ext cx="457200" cy="365760"/>
            <a:chOff x="1698611" y="3461328"/>
            <a:chExt cx="457200" cy="313459"/>
          </a:xfrm>
        </p:grpSpPr>
        <p:sp>
          <p:nvSpPr>
            <p:cNvPr id="90" name="Rectangle 89"/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EF3E42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04454" y="2788376"/>
            <a:ext cx="457200" cy="365760"/>
            <a:chOff x="1698611" y="3461328"/>
            <a:chExt cx="457200" cy="313459"/>
          </a:xfrm>
        </p:grpSpPr>
        <p:sp>
          <p:nvSpPr>
            <p:cNvPr id="93" name="Rectangle 92"/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EF3E42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04454" y="1849941"/>
            <a:ext cx="457200" cy="365760"/>
            <a:chOff x="1698611" y="3461328"/>
            <a:chExt cx="457200" cy="313459"/>
          </a:xfrm>
        </p:grpSpPr>
        <p:sp>
          <p:nvSpPr>
            <p:cNvPr id="178" name="Rectangle 177"/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EF3E42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77769" y="3726811"/>
            <a:ext cx="913957" cy="731520"/>
            <a:chOff x="1597819" y="3431974"/>
            <a:chExt cx="913957" cy="731520"/>
          </a:xfrm>
        </p:grpSpPr>
        <p:sp>
          <p:nvSpPr>
            <p:cNvPr id="4" name="Rectangle 3"/>
            <p:cNvSpPr/>
            <p:nvPr/>
          </p:nvSpPr>
          <p:spPr>
            <a:xfrm>
              <a:off x="1597819" y="3431974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K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97819" y="3797734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054576" y="3431974"/>
              <a:ext cx="457200" cy="365760"/>
              <a:chOff x="1698611" y="3461328"/>
              <a:chExt cx="457200" cy="31345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749411" y="3541857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307398" y="2788376"/>
            <a:ext cx="914400" cy="731520"/>
            <a:chOff x="1597819" y="2526030"/>
            <a:chExt cx="914400" cy="731520"/>
          </a:xfrm>
        </p:grpSpPr>
        <p:sp>
          <p:nvSpPr>
            <p:cNvPr id="76" name="Rectangle 75"/>
            <p:cNvSpPr/>
            <p:nvPr/>
          </p:nvSpPr>
          <p:spPr>
            <a:xfrm>
              <a:off x="1597819" y="2526030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K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597819" y="2891790"/>
              <a:ext cx="457200" cy="365760"/>
              <a:chOff x="1698611" y="3461328"/>
              <a:chExt cx="457200" cy="313459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835771" y="346132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2055019" y="2526030"/>
              <a:ext cx="457200" cy="365760"/>
              <a:chOff x="1698611" y="3461328"/>
              <a:chExt cx="457200" cy="313459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1749411" y="3541857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2307841" y="3726811"/>
            <a:ext cx="913957" cy="731520"/>
            <a:chOff x="1597819" y="3431974"/>
            <a:chExt cx="913957" cy="731520"/>
          </a:xfrm>
        </p:grpSpPr>
        <p:sp>
          <p:nvSpPr>
            <p:cNvPr id="97" name="Rectangle 96"/>
            <p:cNvSpPr/>
            <p:nvPr/>
          </p:nvSpPr>
          <p:spPr>
            <a:xfrm>
              <a:off x="1597819" y="3431974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K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597819" y="3797734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</a:t>
              </a: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054576" y="3431974"/>
              <a:ext cx="457200" cy="365760"/>
              <a:chOff x="1698611" y="3461328"/>
              <a:chExt cx="457200" cy="313459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749411" y="3541857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3537913" y="3726811"/>
            <a:ext cx="913957" cy="731520"/>
            <a:chOff x="1597819" y="3431974"/>
            <a:chExt cx="913957" cy="731520"/>
          </a:xfrm>
        </p:grpSpPr>
        <p:sp>
          <p:nvSpPr>
            <p:cNvPr id="110" name="Rectangle 109"/>
            <p:cNvSpPr/>
            <p:nvPr/>
          </p:nvSpPr>
          <p:spPr>
            <a:xfrm>
              <a:off x="1597819" y="3431974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K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597819" y="3797734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3</a:t>
              </a: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2054576" y="3431974"/>
              <a:ext cx="457200" cy="365760"/>
              <a:chOff x="1698611" y="3461328"/>
              <a:chExt cx="457200" cy="313459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749411" y="3541857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4767985" y="3726811"/>
            <a:ext cx="913957" cy="731520"/>
            <a:chOff x="1597819" y="3431974"/>
            <a:chExt cx="913957" cy="731520"/>
          </a:xfrm>
        </p:grpSpPr>
        <p:sp>
          <p:nvSpPr>
            <p:cNvPr id="118" name="Rectangle 117"/>
            <p:cNvSpPr/>
            <p:nvPr/>
          </p:nvSpPr>
          <p:spPr>
            <a:xfrm>
              <a:off x="1597819" y="3431974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K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4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597819" y="3797734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4</a:t>
              </a: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2054576" y="3431974"/>
              <a:ext cx="457200" cy="365760"/>
              <a:chOff x="1698611" y="3461328"/>
              <a:chExt cx="457200" cy="313459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1749411" y="3541857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4767985" y="2788376"/>
            <a:ext cx="914400" cy="731520"/>
            <a:chOff x="1597819" y="2526030"/>
            <a:chExt cx="914400" cy="731520"/>
          </a:xfrm>
        </p:grpSpPr>
        <p:sp>
          <p:nvSpPr>
            <p:cNvPr id="124" name="Rectangle 123"/>
            <p:cNvSpPr/>
            <p:nvPr/>
          </p:nvSpPr>
          <p:spPr>
            <a:xfrm>
              <a:off x="1597819" y="2526030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K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4</a:t>
              </a: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1597819" y="2891790"/>
              <a:ext cx="457200" cy="365760"/>
              <a:chOff x="1698611" y="3461328"/>
              <a:chExt cx="457200" cy="313459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1835771" y="346132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2055019" y="2526030"/>
              <a:ext cx="457200" cy="365760"/>
              <a:chOff x="1698611" y="3461328"/>
              <a:chExt cx="457200" cy="313459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1749411" y="3541857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7228129" y="3726811"/>
            <a:ext cx="913957" cy="731520"/>
            <a:chOff x="1597819" y="3431974"/>
            <a:chExt cx="913957" cy="731520"/>
          </a:xfrm>
        </p:grpSpPr>
        <p:sp>
          <p:nvSpPr>
            <p:cNvPr id="202" name="Rectangle 201"/>
            <p:cNvSpPr/>
            <p:nvPr/>
          </p:nvSpPr>
          <p:spPr>
            <a:xfrm>
              <a:off x="1597819" y="3431974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K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6</a:t>
              </a: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597819" y="3797734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6</a:t>
              </a:r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2054576" y="3431974"/>
              <a:ext cx="457200" cy="365760"/>
              <a:chOff x="1698611" y="3461328"/>
              <a:chExt cx="457200" cy="313459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1749411" y="3541857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 Lists: INSERT w/ Spin 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39" name="Curved Connector 39"/>
          <p:cNvCxnSpPr>
            <a:stCxn id="30" idx="3"/>
            <a:endCxn id="97" idx="1"/>
          </p:cNvCxnSpPr>
          <p:nvPr/>
        </p:nvCxnSpPr>
        <p:spPr>
          <a:xfrm>
            <a:off x="1768206" y="3909690"/>
            <a:ext cx="539635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39"/>
          <p:cNvCxnSpPr>
            <a:stCxn id="81" idx="2"/>
            <a:endCxn id="97" idx="0"/>
          </p:cNvCxnSpPr>
          <p:nvPr/>
        </p:nvCxnSpPr>
        <p:spPr>
          <a:xfrm>
            <a:off x="2535998" y="3331964"/>
            <a:ext cx="443" cy="39484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39"/>
          <p:cNvCxnSpPr>
            <a:stCxn id="113" idx="3"/>
            <a:endCxn id="118" idx="1"/>
          </p:cNvCxnSpPr>
          <p:nvPr/>
        </p:nvCxnSpPr>
        <p:spPr>
          <a:xfrm>
            <a:off x="4228350" y="3909690"/>
            <a:ext cx="539635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39"/>
          <p:cNvCxnSpPr>
            <a:stCxn id="100" idx="3"/>
            <a:endCxn id="110" idx="1"/>
          </p:cNvCxnSpPr>
          <p:nvPr/>
        </p:nvCxnSpPr>
        <p:spPr>
          <a:xfrm>
            <a:off x="2998278" y="3909690"/>
            <a:ext cx="539635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39"/>
          <p:cNvCxnSpPr>
            <a:stCxn id="129" idx="2"/>
            <a:endCxn id="118" idx="0"/>
          </p:cNvCxnSpPr>
          <p:nvPr/>
        </p:nvCxnSpPr>
        <p:spPr>
          <a:xfrm>
            <a:off x="4996585" y="3331964"/>
            <a:ext cx="0" cy="39484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39"/>
          <p:cNvCxnSpPr>
            <a:stCxn id="86" idx="3"/>
            <a:endCxn id="124" idx="1"/>
          </p:cNvCxnSpPr>
          <p:nvPr/>
        </p:nvCxnSpPr>
        <p:spPr>
          <a:xfrm>
            <a:off x="2998278" y="2971255"/>
            <a:ext cx="1769707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urved Connector 39"/>
          <p:cNvCxnSpPr>
            <a:stCxn id="127" idx="3"/>
            <a:endCxn id="145" idx="1"/>
          </p:cNvCxnSpPr>
          <p:nvPr/>
        </p:nvCxnSpPr>
        <p:spPr>
          <a:xfrm>
            <a:off x="5458865" y="2971255"/>
            <a:ext cx="539192" cy="1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urved Connector 39"/>
          <p:cNvCxnSpPr>
            <a:stCxn id="121" idx="3"/>
            <a:endCxn id="139" idx="1"/>
          </p:cNvCxnSpPr>
          <p:nvPr/>
        </p:nvCxnSpPr>
        <p:spPr>
          <a:xfrm>
            <a:off x="5458422" y="3909690"/>
            <a:ext cx="539635" cy="1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Group 182"/>
          <p:cNvGrpSpPr/>
          <p:nvPr/>
        </p:nvGrpSpPr>
        <p:grpSpPr>
          <a:xfrm>
            <a:off x="8458200" y="3726811"/>
            <a:ext cx="457200" cy="365760"/>
            <a:chOff x="1698611" y="3461328"/>
            <a:chExt cx="457200" cy="313459"/>
          </a:xfrm>
        </p:grpSpPr>
        <p:sp>
          <p:nvSpPr>
            <p:cNvPr id="184" name="Rectangle 183"/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rtlCol="0" anchor="ctr"/>
            <a:lstStyle/>
            <a:p>
              <a:pPr algn="ctr">
                <a:lnSpc>
                  <a:spcPct val="80000"/>
                </a:lnSpc>
              </a:pPr>
              <a:endParaRPr lang="en-US" sz="400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4000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∞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8458200" y="2788376"/>
            <a:ext cx="457200" cy="365760"/>
            <a:chOff x="1698611" y="3461328"/>
            <a:chExt cx="457200" cy="313459"/>
          </a:xfrm>
        </p:grpSpPr>
        <p:sp>
          <p:nvSpPr>
            <p:cNvPr id="187" name="Rectangle 186"/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rtlCol="0" anchor="ctr"/>
            <a:lstStyle/>
            <a:p>
              <a:pPr algn="ctr">
                <a:lnSpc>
                  <a:spcPct val="80000"/>
                </a:lnSpc>
              </a:pPr>
              <a:endParaRPr lang="en-US" sz="400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4000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∞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8458200" y="1849941"/>
            <a:ext cx="457200" cy="365760"/>
            <a:chOff x="1698611" y="3461328"/>
            <a:chExt cx="457200" cy="313459"/>
          </a:xfrm>
        </p:grpSpPr>
        <p:sp>
          <p:nvSpPr>
            <p:cNvPr id="190" name="Rectangle 189"/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4000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∞</a:t>
              </a:r>
            </a:p>
          </p:txBody>
        </p:sp>
      </p:grpSp>
      <p:cxnSp>
        <p:nvCxnSpPr>
          <p:cNvPr id="208" name="Curved Connector 39"/>
          <p:cNvCxnSpPr>
            <a:stCxn id="205" idx="3"/>
            <a:endCxn id="185" idx="1"/>
          </p:cNvCxnSpPr>
          <p:nvPr/>
        </p:nvCxnSpPr>
        <p:spPr>
          <a:xfrm>
            <a:off x="7918566" y="3909690"/>
            <a:ext cx="539634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39"/>
          <p:cNvCxnSpPr>
            <a:stCxn id="90" idx="3"/>
            <a:endCxn id="4" idx="1"/>
          </p:cNvCxnSpPr>
          <p:nvPr/>
        </p:nvCxnSpPr>
        <p:spPr>
          <a:xfrm flipV="1">
            <a:off x="531784" y="3909691"/>
            <a:ext cx="545985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39"/>
          <p:cNvCxnSpPr>
            <a:stCxn id="93" idx="3"/>
            <a:endCxn id="76" idx="1"/>
          </p:cNvCxnSpPr>
          <p:nvPr/>
        </p:nvCxnSpPr>
        <p:spPr>
          <a:xfrm flipV="1">
            <a:off x="531784" y="2971256"/>
            <a:ext cx="1775614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Content Placeholder 28"/>
          <p:cNvSpPr txBox="1">
            <a:spLocks/>
          </p:cNvSpPr>
          <p:nvPr/>
        </p:nvSpPr>
        <p:spPr>
          <a:xfrm>
            <a:off x="2822726" y="666750"/>
            <a:ext cx="349854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Crimson Text" pitchFamily="2" charset="0"/>
              </a:defRPr>
            </a:lvl1pPr>
            <a:lvl2pPr marL="0" indent="-342900">
              <a:spcBef>
                <a:spcPts val="0"/>
              </a:spcBef>
              <a:buFont typeface="Times New Roman" pitchFamily="18" charset="0"/>
              <a:buChar char="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2pPr>
            <a:lvl3pPr indent="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3pPr>
            <a:lvl4pPr indent="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4pPr>
            <a:lvl5pPr indent="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Insert K</a:t>
            </a:r>
            <a:r>
              <a:rPr lang="en-US" sz="24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5</a:t>
            </a:r>
          </a:p>
        </p:txBody>
      </p:sp>
      <p:cxnSp>
        <p:nvCxnSpPr>
          <p:cNvPr id="226" name="Curved Connector 39"/>
          <p:cNvCxnSpPr>
            <a:cxnSpLocks/>
          </p:cNvCxnSpPr>
          <p:nvPr/>
        </p:nvCxnSpPr>
        <p:spPr>
          <a:xfrm>
            <a:off x="529401" y="2031097"/>
            <a:ext cx="7924973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urved Connector 39"/>
          <p:cNvCxnSpPr>
            <a:endCxn id="202" idx="1"/>
          </p:cNvCxnSpPr>
          <p:nvPr/>
        </p:nvCxnSpPr>
        <p:spPr>
          <a:xfrm flipV="1">
            <a:off x="5458865" y="3909691"/>
            <a:ext cx="1769264" cy="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urved Connector 39"/>
          <p:cNvCxnSpPr>
            <a:stCxn id="127" idx="3"/>
            <a:endCxn id="188" idx="1"/>
          </p:cNvCxnSpPr>
          <p:nvPr/>
        </p:nvCxnSpPr>
        <p:spPr>
          <a:xfrm>
            <a:off x="5458865" y="2971255"/>
            <a:ext cx="2999335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Highlight Box"/>
          <p:cNvSpPr/>
          <p:nvPr/>
        </p:nvSpPr>
        <p:spPr>
          <a:xfrm>
            <a:off x="5860454" y="1748176"/>
            <a:ext cx="1188720" cy="2880974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998057" y="1849941"/>
            <a:ext cx="914400" cy="2608390"/>
            <a:chOff x="5998057" y="1849941"/>
            <a:chExt cx="914400" cy="2608390"/>
          </a:xfrm>
        </p:grpSpPr>
        <p:grpSp>
          <p:nvGrpSpPr>
            <p:cNvPr id="144" name="Group 143"/>
            <p:cNvGrpSpPr/>
            <p:nvPr/>
          </p:nvGrpSpPr>
          <p:grpSpPr>
            <a:xfrm>
              <a:off x="5998057" y="2788376"/>
              <a:ext cx="914400" cy="731520"/>
              <a:chOff x="1597819" y="2526030"/>
              <a:chExt cx="914400" cy="731520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1597819" y="2526030"/>
                <a:ext cx="45720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</a:t>
                </a:r>
                <a:r>
                  <a:rPr lang="en-US" b="1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5</a:t>
                </a:r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1597819" y="2891790"/>
                <a:ext cx="457200" cy="365760"/>
                <a:chOff x="1698611" y="3461328"/>
                <a:chExt cx="457200" cy="313459"/>
              </a:xfrm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1835771" y="3461328"/>
                  <a:ext cx="18288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1698611" y="3461328"/>
                  <a:ext cx="457200" cy="313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</p:grpSp>
          <p:grpSp>
            <p:nvGrpSpPr>
              <p:cNvPr id="147" name="Group 146"/>
              <p:cNvGrpSpPr/>
              <p:nvPr/>
            </p:nvGrpSpPr>
            <p:grpSpPr>
              <a:xfrm>
                <a:off x="2055019" y="2526030"/>
                <a:ext cx="457200" cy="365760"/>
                <a:chOff x="1698611" y="3461328"/>
                <a:chExt cx="457200" cy="313459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1749411" y="3541857"/>
                  <a:ext cx="18288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1698611" y="3461328"/>
                  <a:ext cx="457200" cy="313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</p:grpSp>
        </p:grpSp>
        <p:grpSp>
          <p:nvGrpSpPr>
            <p:cNvPr id="169" name="Group 168"/>
            <p:cNvGrpSpPr/>
            <p:nvPr/>
          </p:nvGrpSpPr>
          <p:grpSpPr>
            <a:xfrm>
              <a:off x="5998057" y="1849941"/>
              <a:ext cx="914400" cy="731520"/>
              <a:chOff x="1597819" y="2526030"/>
              <a:chExt cx="914400" cy="731520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1597819" y="2526030"/>
                <a:ext cx="45720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</a:t>
                </a:r>
                <a:r>
                  <a:rPr lang="en-US" b="1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5</a:t>
                </a:r>
              </a:p>
            </p:txBody>
          </p:sp>
          <p:grpSp>
            <p:nvGrpSpPr>
              <p:cNvPr id="171" name="Group 170"/>
              <p:cNvGrpSpPr/>
              <p:nvPr/>
            </p:nvGrpSpPr>
            <p:grpSpPr>
              <a:xfrm>
                <a:off x="1597819" y="2891790"/>
                <a:ext cx="457200" cy="365760"/>
                <a:chOff x="1698611" y="3461328"/>
                <a:chExt cx="457200" cy="313459"/>
              </a:xfrm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1835771" y="3461328"/>
                  <a:ext cx="18288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1698611" y="3461328"/>
                  <a:ext cx="457200" cy="313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2055019" y="2526030"/>
                <a:ext cx="457200" cy="365760"/>
                <a:chOff x="1698611" y="3461328"/>
                <a:chExt cx="457200" cy="313459"/>
              </a:xfrm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1749411" y="3541857"/>
                  <a:ext cx="18288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1698611" y="3461328"/>
                  <a:ext cx="457200" cy="313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5998057" y="3726811"/>
              <a:ext cx="913957" cy="731520"/>
              <a:chOff x="1597819" y="3431974"/>
              <a:chExt cx="913957" cy="73152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1597819" y="3431974"/>
                <a:ext cx="45720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</a:t>
                </a:r>
                <a:r>
                  <a:rPr lang="en-US" b="1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5</a:t>
                </a: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597819" y="3797734"/>
                <a:ext cx="45720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V</a:t>
                </a:r>
                <a:r>
                  <a:rPr lang="en-US" b="1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5</a:t>
                </a:r>
              </a:p>
            </p:txBody>
          </p:sp>
          <p:grpSp>
            <p:nvGrpSpPr>
              <p:cNvPr id="141" name="Group 140"/>
              <p:cNvGrpSpPr/>
              <p:nvPr/>
            </p:nvGrpSpPr>
            <p:grpSpPr>
              <a:xfrm>
                <a:off x="2054576" y="3431974"/>
                <a:ext cx="457200" cy="365760"/>
                <a:chOff x="1698611" y="3461328"/>
                <a:chExt cx="457200" cy="313459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1749411" y="3541857"/>
                  <a:ext cx="18288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1698611" y="3461328"/>
                  <a:ext cx="457200" cy="313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5458422" y="3909690"/>
            <a:ext cx="1769707" cy="1049688"/>
            <a:chOff x="5458422" y="3909690"/>
            <a:chExt cx="1769707" cy="1049688"/>
          </a:xfrm>
        </p:grpSpPr>
        <p:cxnSp>
          <p:nvCxnSpPr>
            <p:cNvPr id="154" name="Curved Connector 39"/>
            <p:cNvCxnSpPr>
              <a:stCxn id="121" idx="3"/>
              <a:endCxn id="156" idx="1"/>
            </p:cNvCxnSpPr>
            <p:nvPr/>
          </p:nvCxnSpPr>
          <p:spPr>
            <a:xfrm>
              <a:off x="5458422" y="3909690"/>
              <a:ext cx="859675" cy="960774"/>
            </a:xfrm>
            <a:prstGeom prst="bentConnector3">
              <a:avLst>
                <a:gd name="adj1" fmla="val 46676"/>
              </a:avLst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oval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tangle 155"/>
            <p:cNvSpPr/>
            <p:nvPr/>
          </p:nvSpPr>
          <p:spPr>
            <a:xfrm>
              <a:off x="6318097" y="4781550"/>
              <a:ext cx="0" cy="177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Curved Connector 39"/>
            <p:cNvCxnSpPr>
              <a:stCxn id="156" idx="3"/>
              <a:endCxn id="202" idx="1"/>
            </p:cNvCxnSpPr>
            <p:nvPr/>
          </p:nvCxnSpPr>
          <p:spPr>
            <a:xfrm flipV="1">
              <a:off x="6318098" y="3909691"/>
              <a:ext cx="910031" cy="960773"/>
            </a:xfrm>
            <a:prstGeom prst="bentConnector3">
              <a:avLst>
                <a:gd name="adj1" fmla="val 80877"/>
              </a:avLst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529401" y="1508567"/>
            <a:ext cx="7926416" cy="527872"/>
            <a:chOff x="2738150" y="3493071"/>
            <a:chExt cx="7926416" cy="527872"/>
          </a:xfrm>
        </p:grpSpPr>
        <p:cxnSp>
          <p:nvCxnSpPr>
            <p:cNvPr id="160" name="Curved Connector 39"/>
            <p:cNvCxnSpPr>
              <a:stCxn id="178" idx="3"/>
              <a:endCxn id="161" idx="1"/>
            </p:cNvCxnSpPr>
            <p:nvPr/>
          </p:nvCxnSpPr>
          <p:spPr>
            <a:xfrm flipV="1">
              <a:off x="2738150" y="3581985"/>
              <a:ext cx="5927110" cy="438958"/>
            </a:xfrm>
            <a:prstGeom prst="bentConnector3">
              <a:avLst>
                <a:gd name="adj1" fmla="val 89867"/>
              </a:avLst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oval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tangle 160"/>
            <p:cNvSpPr/>
            <p:nvPr/>
          </p:nvSpPr>
          <p:spPr>
            <a:xfrm>
              <a:off x="8665260" y="3493071"/>
              <a:ext cx="0" cy="177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Curved Connector 39"/>
            <p:cNvCxnSpPr>
              <a:stCxn id="161" idx="3"/>
              <a:endCxn id="191" idx="1"/>
            </p:cNvCxnSpPr>
            <p:nvPr/>
          </p:nvCxnSpPr>
          <p:spPr>
            <a:xfrm>
              <a:off x="8665261" y="3581985"/>
              <a:ext cx="1999305" cy="438957"/>
            </a:xfrm>
            <a:prstGeom prst="bentConnector3">
              <a:avLst>
                <a:gd name="adj1" fmla="val 30076"/>
              </a:avLst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5458865" y="2971255"/>
            <a:ext cx="2999335" cy="692723"/>
            <a:chOff x="5306465" y="2818855"/>
            <a:chExt cx="2999335" cy="692723"/>
          </a:xfrm>
        </p:grpSpPr>
        <p:cxnSp>
          <p:nvCxnSpPr>
            <p:cNvPr id="164" name="Curved Connector 39"/>
            <p:cNvCxnSpPr>
              <a:stCxn id="127" idx="3"/>
              <a:endCxn id="165" idx="1"/>
            </p:cNvCxnSpPr>
            <p:nvPr/>
          </p:nvCxnSpPr>
          <p:spPr>
            <a:xfrm>
              <a:off x="5306465" y="2818855"/>
              <a:ext cx="1005306" cy="603809"/>
            </a:xfrm>
            <a:prstGeom prst="bentConnector3">
              <a:avLst>
                <a:gd name="adj1" fmla="val 40094"/>
              </a:avLst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oval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ectangle 164"/>
            <p:cNvSpPr/>
            <p:nvPr/>
          </p:nvSpPr>
          <p:spPr>
            <a:xfrm>
              <a:off x="6311771" y="3333750"/>
              <a:ext cx="0" cy="177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Curved Connector 39"/>
            <p:cNvCxnSpPr>
              <a:stCxn id="165" idx="3"/>
              <a:endCxn id="188" idx="1"/>
            </p:cNvCxnSpPr>
            <p:nvPr/>
          </p:nvCxnSpPr>
          <p:spPr>
            <a:xfrm flipV="1">
              <a:off x="6311772" y="2818856"/>
              <a:ext cx="1994028" cy="603808"/>
            </a:xfrm>
            <a:prstGeom prst="bentConnector3">
              <a:avLst>
                <a:gd name="adj1" fmla="val 29569"/>
              </a:avLst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Highlight Box"/>
          <p:cNvSpPr/>
          <p:nvPr/>
        </p:nvSpPr>
        <p:spPr>
          <a:xfrm>
            <a:off x="6006972" y="3735214"/>
            <a:ext cx="905042" cy="723117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Highlight Box"/>
          <p:cNvSpPr/>
          <p:nvPr/>
        </p:nvSpPr>
        <p:spPr>
          <a:xfrm>
            <a:off x="6006972" y="2801107"/>
            <a:ext cx="905042" cy="723117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Highlight Box"/>
          <p:cNvSpPr/>
          <p:nvPr/>
        </p:nvSpPr>
        <p:spPr>
          <a:xfrm>
            <a:off x="6006972" y="1849941"/>
            <a:ext cx="905042" cy="723117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Curved Connector 39"/>
          <p:cNvCxnSpPr>
            <a:stCxn id="173" idx="3"/>
            <a:endCxn id="191" idx="1"/>
          </p:cNvCxnSpPr>
          <p:nvPr/>
        </p:nvCxnSpPr>
        <p:spPr>
          <a:xfrm>
            <a:off x="6688937" y="2032820"/>
            <a:ext cx="1769263" cy="1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urved Connector 39"/>
          <p:cNvCxnSpPr>
            <a:stCxn id="148" idx="3"/>
            <a:endCxn id="188" idx="1"/>
          </p:cNvCxnSpPr>
          <p:nvPr/>
        </p:nvCxnSpPr>
        <p:spPr>
          <a:xfrm>
            <a:off x="6688937" y="2971255"/>
            <a:ext cx="1769263" cy="1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urved Connector 39"/>
          <p:cNvCxnSpPr>
            <a:stCxn id="142" idx="3"/>
            <a:endCxn id="202" idx="1"/>
          </p:cNvCxnSpPr>
          <p:nvPr/>
        </p:nvCxnSpPr>
        <p:spPr>
          <a:xfrm>
            <a:off x="6688494" y="3909690"/>
            <a:ext cx="539635" cy="1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" name="Group 224"/>
          <p:cNvGrpSpPr/>
          <p:nvPr/>
        </p:nvGrpSpPr>
        <p:grpSpPr>
          <a:xfrm>
            <a:off x="6226657" y="2393529"/>
            <a:ext cx="0" cy="1333282"/>
            <a:chOff x="6226657" y="2393529"/>
            <a:chExt cx="0" cy="1333282"/>
          </a:xfrm>
        </p:grpSpPr>
        <p:cxnSp>
          <p:nvCxnSpPr>
            <p:cNvPr id="158" name="Curved Connector 39"/>
            <p:cNvCxnSpPr>
              <a:stCxn id="150" idx="2"/>
              <a:endCxn id="139" idx="0"/>
            </p:cNvCxnSpPr>
            <p:nvPr/>
          </p:nvCxnSpPr>
          <p:spPr>
            <a:xfrm>
              <a:off x="6226657" y="3331964"/>
              <a:ext cx="0" cy="39484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oval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urved Connector 39"/>
            <p:cNvCxnSpPr>
              <a:stCxn id="175" idx="2"/>
              <a:endCxn id="145" idx="0"/>
            </p:cNvCxnSpPr>
            <p:nvPr/>
          </p:nvCxnSpPr>
          <p:spPr>
            <a:xfrm>
              <a:off x="6226657" y="2393529"/>
              <a:ext cx="0" cy="39484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oval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own Arrow 131">
            <a:extLst>
              <a:ext uri="{FF2B5EF4-FFF2-40B4-BE49-F238E27FC236}">
                <a16:creationId xmlns:a16="http://schemas.microsoft.com/office/drawing/2014/main" id="{E382F50A-942F-002D-823F-9D87799D2C04}"/>
              </a:ext>
            </a:extLst>
          </p:cNvPr>
          <p:cNvSpPr/>
          <p:nvPr/>
        </p:nvSpPr>
        <p:spPr>
          <a:xfrm rot="16200000">
            <a:off x="-35761" y="3701536"/>
            <a:ext cx="539698" cy="464582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Lock">
            <a:extLst>
              <a:ext uri="{FF2B5EF4-FFF2-40B4-BE49-F238E27FC236}">
                <a16:creationId xmlns:a16="http://schemas.microsoft.com/office/drawing/2014/main" id="{B9E18DCC-FC81-D036-9D25-B5EDADFE7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5244747" y="3907065"/>
            <a:ext cx="175556" cy="2286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" name="Lock">
            <a:extLst>
              <a:ext uri="{FF2B5EF4-FFF2-40B4-BE49-F238E27FC236}">
                <a16:creationId xmlns:a16="http://schemas.microsoft.com/office/drawing/2014/main" id="{577ECC39-ECB5-2F6F-3853-483C5106A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5221260" y="2913054"/>
            <a:ext cx="175556" cy="2286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" name="Lock">
            <a:extLst>
              <a:ext uri="{FF2B5EF4-FFF2-40B4-BE49-F238E27FC236}">
                <a16:creationId xmlns:a16="http://schemas.microsoft.com/office/drawing/2014/main" id="{5CDE50BB-ED54-8FA3-078A-74454AA24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574203" y="2027856"/>
            <a:ext cx="175556" cy="2286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0B8341A-FE75-A907-6330-9056D13BBFFD}"/>
              </a:ext>
            </a:extLst>
          </p:cNvPr>
          <p:cNvSpPr txBox="1"/>
          <p:nvPr/>
        </p:nvSpPr>
        <p:spPr>
          <a:xfrm>
            <a:off x="1291662" y="1101845"/>
            <a:ext cx="373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Problem: </a:t>
            </a:r>
            <a:r>
              <a:rPr lang="en-US" dirty="0"/>
              <a:t>what happen if the INSERT thread gets swapped out by the OS?</a:t>
            </a:r>
          </a:p>
        </p:txBody>
      </p:sp>
    </p:spTree>
    <p:extLst>
      <p:ext uri="{BB962C8B-B14F-4D97-AF65-F5344CB8AC3E}">
        <p14:creationId xmlns:p14="http://schemas.microsoft.com/office/powerpoint/2010/main" val="1276352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-0.178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1787 L -8.33333E-7 -0.36944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36" grpId="1" animBg="1"/>
      <p:bldP spid="181" grpId="0" animBg="1"/>
      <p:bldP spid="181" grpId="1" animBg="1"/>
      <p:bldP spid="182" grpId="0" animBg="1"/>
      <p:bldP spid="182" grpId="1" animBg="1"/>
      <p:bldP spid="193" grpId="0" animBg="1"/>
      <p:bldP spid="11" grpId="0" animBg="1"/>
      <p:bldP spid="11" grpId="1" animBg="1"/>
      <p:bldP spid="11" grpId="2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roup 238"/>
          <p:cNvGrpSpPr/>
          <p:nvPr/>
        </p:nvGrpSpPr>
        <p:grpSpPr>
          <a:xfrm>
            <a:off x="8266084" y="1200150"/>
            <a:ext cx="838892" cy="3258180"/>
            <a:chOff x="113608" y="837569"/>
            <a:chExt cx="838892" cy="3258180"/>
          </a:xfrm>
        </p:grpSpPr>
        <p:sp>
          <p:nvSpPr>
            <p:cNvPr id="240" name="Rectangle 239"/>
            <p:cNvSpPr/>
            <p:nvPr/>
          </p:nvSpPr>
          <p:spPr>
            <a:xfrm>
              <a:off x="113954" y="1206900"/>
              <a:ext cx="838546" cy="28888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Crimson Text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41" name="TextBox 15"/>
            <p:cNvSpPr txBox="1">
              <a:spLocks noChangeArrowheads="1"/>
            </p:cNvSpPr>
            <p:nvPr/>
          </p:nvSpPr>
          <p:spPr bwMode="auto">
            <a:xfrm>
              <a:off x="113608" y="837569"/>
              <a:ext cx="838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eaLnBrk="0" hangingPunct="0">
                <a:defRPr sz="2400" b="1" i="1">
                  <a:solidFill>
                    <a:prstClr val="black">
                      <a:lumMod val="50000"/>
                      <a:lumOff val="50000"/>
                    </a:prstClr>
                  </a:solidFill>
                  <a:latin typeface="Proxima Nova Rg" panose="02000506030000020004" pitchFamily="50" charset="0"/>
                  <a:ea typeface="ＭＳ Ｐゴシック" charset="-128"/>
                </a:defRPr>
              </a:lvl1pPr>
            </a:lstStyle>
            <a:p>
              <a:r>
                <a:rPr lang="en-US" dirty="0">
                  <a:latin typeface="+mn-lt"/>
                </a:rPr>
                <a:t>End</a:t>
              </a: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92056" y="1200150"/>
            <a:ext cx="916940" cy="3258180"/>
            <a:chOff x="92056" y="837569"/>
            <a:chExt cx="916940" cy="3258180"/>
          </a:xfrm>
        </p:grpSpPr>
        <p:sp>
          <p:nvSpPr>
            <p:cNvPr id="211" name="Rectangle 210"/>
            <p:cNvSpPr/>
            <p:nvPr/>
          </p:nvSpPr>
          <p:spPr>
            <a:xfrm>
              <a:off x="113954" y="1206900"/>
              <a:ext cx="838546" cy="28888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Crimson Text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12" name="TextBox 15"/>
            <p:cNvSpPr txBox="1">
              <a:spLocks noChangeArrowheads="1"/>
            </p:cNvSpPr>
            <p:nvPr/>
          </p:nvSpPr>
          <p:spPr bwMode="auto">
            <a:xfrm>
              <a:off x="92056" y="837569"/>
              <a:ext cx="9169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eaLnBrk="0" hangingPunct="0">
                <a:defRPr sz="2400" b="1" i="1">
                  <a:solidFill>
                    <a:prstClr val="black">
                      <a:lumMod val="50000"/>
                      <a:lumOff val="50000"/>
                    </a:prstClr>
                  </a:solidFill>
                  <a:latin typeface="Proxima Nova Rg" panose="02000506030000020004" pitchFamily="50" charset="0"/>
                  <a:ea typeface="ＭＳ Ｐゴシック" charset="-128"/>
                </a:defRPr>
              </a:lvl1pPr>
            </a:lstStyle>
            <a:p>
              <a:r>
                <a:rPr lang="en-US" dirty="0">
                  <a:latin typeface="+mn-lt"/>
                </a:rPr>
                <a:t>Levels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04454" y="3726811"/>
            <a:ext cx="457200" cy="365760"/>
            <a:chOff x="1698611" y="3461328"/>
            <a:chExt cx="457200" cy="313459"/>
          </a:xfrm>
        </p:grpSpPr>
        <p:sp>
          <p:nvSpPr>
            <p:cNvPr id="90" name="Rectangle 89"/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EF3E42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04454" y="2788376"/>
            <a:ext cx="457200" cy="365760"/>
            <a:chOff x="1698611" y="3461328"/>
            <a:chExt cx="457200" cy="313459"/>
          </a:xfrm>
        </p:grpSpPr>
        <p:sp>
          <p:nvSpPr>
            <p:cNvPr id="93" name="Rectangle 92"/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EF3E42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04454" y="1849941"/>
            <a:ext cx="457200" cy="365760"/>
            <a:chOff x="1698611" y="3461328"/>
            <a:chExt cx="457200" cy="313459"/>
          </a:xfrm>
        </p:grpSpPr>
        <p:sp>
          <p:nvSpPr>
            <p:cNvPr id="178" name="Rectangle 177"/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EF3E42"/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77769" y="3726811"/>
            <a:ext cx="913957" cy="731520"/>
            <a:chOff x="1597819" y="3431974"/>
            <a:chExt cx="913957" cy="731520"/>
          </a:xfrm>
        </p:grpSpPr>
        <p:sp>
          <p:nvSpPr>
            <p:cNvPr id="4" name="Rectangle 3"/>
            <p:cNvSpPr/>
            <p:nvPr/>
          </p:nvSpPr>
          <p:spPr>
            <a:xfrm>
              <a:off x="1597819" y="3431974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K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97819" y="3797734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054576" y="3431974"/>
              <a:ext cx="457200" cy="365760"/>
              <a:chOff x="1698611" y="3461328"/>
              <a:chExt cx="457200" cy="31345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749411" y="3541857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307398" y="2788376"/>
            <a:ext cx="914400" cy="731520"/>
            <a:chOff x="1597819" y="2526030"/>
            <a:chExt cx="914400" cy="731520"/>
          </a:xfrm>
        </p:grpSpPr>
        <p:sp>
          <p:nvSpPr>
            <p:cNvPr id="76" name="Rectangle 75"/>
            <p:cNvSpPr/>
            <p:nvPr/>
          </p:nvSpPr>
          <p:spPr>
            <a:xfrm>
              <a:off x="1597819" y="2526030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K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597819" y="2891790"/>
              <a:ext cx="457200" cy="365760"/>
              <a:chOff x="1698611" y="3461328"/>
              <a:chExt cx="457200" cy="313459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835771" y="346132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2055019" y="2526030"/>
              <a:ext cx="457200" cy="365760"/>
              <a:chOff x="1698611" y="3461328"/>
              <a:chExt cx="457200" cy="313459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1749411" y="3541857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2307841" y="3726811"/>
            <a:ext cx="913957" cy="731520"/>
            <a:chOff x="1597819" y="3431974"/>
            <a:chExt cx="913957" cy="731520"/>
          </a:xfrm>
        </p:grpSpPr>
        <p:sp>
          <p:nvSpPr>
            <p:cNvPr id="97" name="Rectangle 96"/>
            <p:cNvSpPr/>
            <p:nvPr/>
          </p:nvSpPr>
          <p:spPr>
            <a:xfrm>
              <a:off x="1597819" y="3431974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K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597819" y="3797734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</a:t>
              </a: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054576" y="3431974"/>
              <a:ext cx="457200" cy="365760"/>
              <a:chOff x="1698611" y="3461328"/>
              <a:chExt cx="457200" cy="313459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749411" y="3541857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3537913" y="3726811"/>
            <a:ext cx="913957" cy="731520"/>
            <a:chOff x="1597819" y="3431974"/>
            <a:chExt cx="913957" cy="731520"/>
          </a:xfrm>
        </p:grpSpPr>
        <p:sp>
          <p:nvSpPr>
            <p:cNvPr id="110" name="Rectangle 109"/>
            <p:cNvSpPr/>
            <p:nvPr/>
          </p:nvSpPr>
          <p:spPr>
            <a:xfrm>
              <a:off x="1597819" y="3431974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K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597819" y="3797734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3</a:t>
              </a: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2054576" y="3431974"/>
              <a:ext cx="457200" cy="365760"/>
              <a:chOff x="1698611" y="3461328"/>
              <a:chExt cx="457200" cy="313459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749411" y="3541857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4767985" y="3726811"/>
            <a:ext cx="913957" cy="731520"/>
            <a:chOff x="1597819" y="3431974"/>
            <a:chExt cx="913957" cy="731520"/>
          </a:xfrm>
        </p:grpSpPr>
        <p:sp>
          <p:nvSpPr>
            <p:cNvPr id="118" name="Rectangle 117"/>
            <p:cNvSpPr/>
            <p:nvPr/>
          </p:nvSpPr>
          <p:spPr>
            <a:xfrm>
              <a:off x="1597819" y="3431974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K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4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597819" y="3797734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4</a:t>
              </a: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2054576" y="3431974"/>
              <a:ext cx="457200" cy="365760"/>
              <a:chOff x="1698611" y="3461328"/>
              <a:chExt cx="457200" cy="313459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1749411" y="3541857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4767985" y="2788376"/>
            <a:ext cx="914400" cy="731520"/>
            <a:chOff x="1597819" y="2526030"/>
            <a:chExt cx="914400" cy="731520"/>
          </a:xfrm>
        </p:grpSpPr>
        <p:sp>
          <p:nvSpPr>
            <p:cNvPr id="124" name="Rectangle 123"/>
            <p:cNvSpPr/>
            <p:nvPr/>
          </p:nvSpPr>
          <p:spPr>
            <a:xfrm>
              <a:off x="1597819" y="2526030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K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4</a:t>
              </a: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1597819" y="2891790"/>
              <a:ext cx="457200" cy="365760"/>
              <a:chOff x="1698611" y="3461328"/>
              <a:chExt cx="457200" cy="313459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1835771" y="3461328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2055019" y="2526030"/>
              <a:ext cx="457200" cy="365760"/>
              <a:chOff x="1698611" y="3461328"/>
              <a:chExt cx="457200" cy="313459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1749411" y="3541857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7228129" y="3726811"/>
            <a:ext cx="913957" cy="731520"/>
            <a:chOff x="1597819" y="3431974"/>
            <a:chExt cx="913957" cy="731520"/>
          </a:xfrm>
        </p:grpSpPr>
        <p:sp>
          <p:nvSpPr>
            <p:cNvPr id="202" name="Rectangle 201"/>
            <p:cNvSpPr/>
            <p:nvPr/>
          </p:nvSpPr>
          <p:spPr>
            <a:xfrm>
              <a:off x="1597819" y="3431974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K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6</a:t>
              </a: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597819" y="3797734"/>
              <a:ext cx="4572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</a:t>
              </a:r>
              <a:r>
                <a:rPr lang="en-US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6</a:t>
              </a:r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2054576" y="3431974"/>
              <a:ext cx="457200" cy="365760"/>
              <a:chOff x="1698611" y="3461328"/>
              <a:chExt cx="457200" cy="313459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1749411" y="3541857"/>
                <a:ext cx="18288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1698611" y="3461328"/>
                <a:ext cx="457200" cy="3134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 Lists: INSERT w/ CAS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39" name="Curved Connector 39"/>
          <p:cNvCxnSpPr>
            <a:stCxn id="30" idx="3"/>
            <a:endCxn id="97" idx="1"/>
          </p:cNvCxnSpPr>
          <p:nvPr/>
        </p:nvCxnSpPr>
        <p:spPr>
          <a:xfrm>
            <a:off x="1768206" y="3909690"/>
            <a:ext cx="539635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39"/>
          <p:cNvCxnSpPr>
            <a:stCxn id="81" idx="2"/>
            <a:endCxn id="97" idx="0"/>
          </p:cNvCxnSpPr>
          <p:nvPr/>
        </p:nvCxnSpPr>
        <p:spPr>
          <a:xfrm>
            <a:off x="2535998" y="3331964"/>
            <a:ext cx="443" cy="39484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39"/>
          <p:cNvCxnSpPr>
            <a:stCxn id="113" idx="3"/>
            <a:endCxn id="118" idx="1"/>
          </p:cNvCxnSpPr>
          <p:nvPr/>
        </p:nvCxnSpPr>
        <p:spPr>
          <a:xfrm>
            <a:off x="4228350" y="3909690"/>
            <a:ext cx="539635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39"/>
          <p:cNvCxnSpPr>
            <a:stCxn id="100" idx="3"/>
            <a:endCxn id="110" idx="1"/>
          </p:cNvCxnSpPr>
          <p:nvPr/>
        </p:nvCxnSpPr>
        <p:spPr>
          <a:xfrm>
            <a:off x="2998278" y="3909690"/>
            <a:ext cx="539635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39"/>
          <p:cNvCxnSpPr>
            <a:stCxn id="129" idx="2"/>
            <a:endCxn id="118" idx="0"/>
          </p:cNvCxnSpPr>
          <p:nvPr/>
        </p:nvCxnSpPr>
        <p:spPr>
          <a:xfrm>
            <a:off x="4996585" y="3331964"/>
            <a:ext cx="0" cy="39484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39"/>
          <p:cNvCxnSpPr>
            <a:stCxn id="86" idx="3"/>
            <a:endCxn id="124" idx="1"/>
          </p:cNvCxnSpPr>
          <p:nvPr/>
        </p:nvCxnSpPr>
        <p:spPr>
          <a:xfrm>
            <a:off x="2998278" y="2971255"/>
            <a:ext cx="1769707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urved Connector 39"/>
          <p:cNvCxnSpPr>
            <a:stCxn id="127" idx="3"/>
            <a:endCxn id="145" idx="1"/>
          </p:cNvCxnSpPr>
          <p:nvPr/>
        </p:nvCxnSpPr>
        <p:spPr>
          <a:xfrm>
            <a:off x="5458865" y="2971255"/>
            <a:ext cx="539192" cy="1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urved Connector 39"/>
          <p:cNvCxnSpPr>
            <a:stCxn id="121" idx="3"/>
            <a:endCxn id="139" idx="1"/>
          </p:cNvCxnSpPr>
          <p:nvPr/>
        </p:nvCxnSpPr>
        <p:spPr>
          <a:xfrm>
            <a:off x="5458422" y="3909690"/>
            <a:ext cx="539635" cy="1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urved Connector 39"/>
          <p:cNvCxnSpPr>
            <a:stCxn id="178" idx="3"/>
            <a:endCxn id="170" idx="1"/>
          </p:cNvCxnSpPr>
          <p:nvPr/>
        </p:nvCxnSpPr>
        <p:spPr>
          <a:xfrm flipV="1">
            <a:off x="531784" y="2032821"/>
            <a:ext cx="5466273" cy="1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Group 182"/>
          <p:cNvGrpSpPr/>
          <p:nvPr/>
        </p:nvGrpSpPr>
        <p:grpSpPr>
          <a:xfrm>
            <a:off x="8458200" y="3726811"/>
            <a:ext cx="457200" cy="365760"/>
            <a:chOff x="1698611" y="3461328"/>
            <a:chExt cx="457200" cy="313459"/>
          </a:xfrm>
        </p:grpSpPr>
        <p:sp>
          <p:nvSpPr>
            <p:cNvPr id="184" name="Rectangle 183"/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rtlCol="0" anchor="ctr"/>
            <a:lstStyle/>
            <a:p>
              <a:pPr algn="ctr">
                <a:lnSpc>
                  <a:spcPct val="80000"/>
                </a:lnSpc>
              </a:pPr>
              <a:endParaRPr lang="en-US" sz="400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4000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∞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8458200" y="2788376"/>
            <a:ext cx="457200" cy="365760"/>
            <a:chOff x="1698611" y="3461328"/>
            <a:chExt cx="457200" cy="313459"/>
          </a:xfrm>
        </p:grpSpPr>
        <p:sp>
          <p:nvSpPr>
            <p:cNvPr id="187" name="Rectangle 186"/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rtlCol="0" anchor="ctr"/>
            <a:lstStyle/>
            <a:p>
              <a:pPr algn="ctr">
                <a:lnSpc>
                  <a:spcPct val="80000"/>
                </a:lnSpc>
              </a:pPr>
              <a:endParaRPr lang="en-US" sz="400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4000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∞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8458200" y="1849941"/>
            <a:ext cx="457200" cy="365760"/>
            <a:chOff x="1698611" y="3461328"/>
            <a:chExt cx="457200" cy="313459"/>
          </a:xfrm>
        </p:grpSpPr>
        <p:sp>
          <p:nvSpPr>
            <p:cNvPr id="190" name="Rectangle 189"/>
            <p:cNvSpPr/>
            <p:nvPr/>
          </p:nvSpPr>
          <p:spPr>
            <a:xfrm>
              <a:off x="1743061" y="3541858"/>
              <a:ext cx="18288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698611" y="3461328"/>
              <a:ext cx="457200" cy="3134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4000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∞</a:t>
              </a:r>
            </a:p>
          </p:txBody>
        </p:sp>
      </p:grpSp>
      <p:cxnSp>
        <p:nvCxnSpPr>
          <p:cNvPr id="208" name="Curved Connector 39"/>
          <p:cNvCxnSpPr>
            <a:stCxn id="205" idx="3"/>
            <a:endCxn id="185" idx="1"/>
          </p:cNvCxnSpPr>
          <p:nvPr/>
        </p:nvCxnSpPr>
        <p:spPr>
          <a:xfrm>
            <a:off x="7918566" y="3909690"/>
            <a:ext cx="539634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39"/>
          <p:cNvCxnSpPr>
            <a:stCxn id="90" idx="3"/>
            <a:endCxn id="4" idx="1"/>
          </p:cNvCxnSpPr>
          <p:nvPr/>
        </p:nvCxnSpPr>
        <p:spPr>
          <a:xfrm flipV="1">
            <a:off x="531784" y="3909691"/>
            <a:ext cx="545985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39"/>
          <p:cNvCxnSpPr>
            <a:stCxn id="93" idx="3"/>
            <a:endCxn id="76" idx="1"/>
          </p:cNvCxnSpPr>
          <p:nvPr/>
        </p:nvCxnSpPr>
        <p:spPr>
          <a:xfrm flipV="1">
            <a:off x="531784" y="2971256"/>
            <a:ext cx="1775614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Content Placeholder 28"/>
          <p:cNvSpPr txBox="1">
            <a:spLocks/>
          </p:cNvSpPr>
          <p:nvPr/>
        </p:nvSpPr>
        <p:spPr>
          <a:xfrm>
            <a:off x="2822726" y="666750"/>
            <a:ext cx="349854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Crimson Text" pitchFamily="2" charset="0"/>
              </a:defRPr>
            </a:lvl1pPr>
            <a:lvl2pPr marL="0" indent="-342900">
              <a:spcBef>
                <a:spcPts val="0"/>
              </a:spcBef>
              <a:buFont typeface="Times New Roman" pitchFamily="18" charset="0"/>
              <a:buChar char="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2pPr>
            <a:lvl3pPr indent="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3pPr>
            <a:lvl4pPr indent="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4pPr>
            <a:lvl5pPr indent="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Insert K</a:t>
            </a:r>
            <a:r>
              <a:rPr lang="en-US" sz="24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5</a:t>
            </a:r>
          </a:p>
        </p:txBody>
      </p:sp>
      <p:cxnSp>
        <p:nvCxnSpPr>
          <p:cNvPr id="226" name="Curved Connector 39"/>
          <p:cNvCxnSpPr>
            <a:endCxn id="191" idx="1"/>
          </p:cNvCxnSpPr>
          <p:nvPr/>
        </p:nvCxnSpPr>
        <p:spPr>
          <a:xfrm>
            <a:off x="533227" y="2032820"/>
            <a:ext cx="7924973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urved Connector 39"/>
          <p:cNvCxnSpPr>
            <a:endCxn id="202" idx="1"/>
          </p:cNvCxnSpPr>
          <p:nvPr/>
        </p:nvCxnSpPr>
        <p:spPr>
          <a:xfrm flipV="1">
            <a:off x="5458865" y="3909691"/>
            <a:ext cx="1769264" cy="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urved Connector 39"/>
          <p:cNvCxnSpPr>
            <a:stCxn id="127" idx="3"/>
            <a:endCxn id="188" idx="1"/>
          </p:cNvCxnSpPr>
          <p:nvPr/>
        </p:nvCxnSpPr>
        <p:spPr>
          <a:xfrm>
            <a:off x="5458865" y="2971255"/>
            <a:ext cx="2999335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998057" y="1849941"/>
            <a:ext cx="914400" cy="2608390"/>
            <a:chOff x="5998057" y="1849941"/>
            <a:chExt cx="914400" cy="2608390"/>
          </a:xfrm>
        </p:grpSpPr>
        <p:grpSp>
          <p:nvGrpSpPr>
            <p:cNvPr id="144" name="Group 143"/>
            <p:cNvGrpSpPr/>
            <p:nvPr/>
          </p:nvGrpSpPr>
          <p:grpSpPr>
            <a:xfrm>
              <a:off x="5998057" y="2788376"/>
              <a:ext cx="914400" cy="731520"/>
              <a:chOff x="1597819" y="2526030"/>
              <a:chExt cx="914400" cy="731520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1597819" y="2526030"/>
                <a:ext cx="45720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</a:t>
                </a:r>
                <a:r>
                  <a:rPr lang="en-US" b="1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5</a:t>
                </a:r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1597819" y="2891790"/>
                <a:ext cx="457200" cy="365760"/>
                <a:chOff x="1698611" y="3461328"/>
                <a:chExt cx="457200" cy="313459"/>
              </a:xfrm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1835771" y="3461328"/>
                  <a:ext cx="18288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1698611" y="3461328"/>
                  <a:ext cx="457200" cy="313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</p:grpSp>
          <p:grpSp>
            <p:nvGrpSpPr>
              <p:cNvPr id="147" name="Group 146"/>
              <p:cNvGrpSpPr/>
              <p:nvPr/>
            </p:nvGrpSpPr>
            <p:grpSpPr>
              <a:xfrm>
                <a:off x="2055019" y="2526030"/>
                <a:ext cx="457200" cy="365760"/>
                <a:chOff x="1698611" y="3461328"/>
                <a:chExt cx="457200" cy="313459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1749411" y="3541857"/>
                  <a:ext cx="18288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1698611" y="3461328"/>
                  <a:ext cx="457200" cy="313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</p:grpSp>
        </p:grpSp>
        <p:grpSp>
          <p:nvGrpSpPr>
            <p:cNvPr id="169" name="Group 168"/>
            <p:cNvGrpSpPr/>
            <p:nvPr/>
          </p:nvGrpSpPr>
          <p:grpSpPr>
            <a:xfrm>
              <a:off x="5998057" y="1849941"/>
              <a:ext cx="914400" cy="731520"/>
              <a:chOff x="1597819" y="2526030"/>
              <a:chExt cx="914400" cy="731520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1597819" y="2526030"/>
                <a:ext cx="45720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</a:t>
                </a:r>
                <a:r>
                  <a:rPr lang="en-US" b="1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5</a:t>
                </a:r>
              </a:p>
            </p:txBody>
          </p:sp>
          <p:grpSp>
            <p:nvGrpSpPr>
              <p:cNvPr id="171" name="Group 170"/>
              <p:cNvGrpSpPr/>
              <p:nvPr/>
            </p:nvGrpSpPr>
            <p:grpSpPr>
              <a:xfrm>
                <a:off x="1597819" y="2891790"/>
                <a:ext cx="457200" cy="365760"/>
                <a:chOff x="1698611" y="3461328"/>
                <a:chExt cx="457200" cy="313459"/>
              </a:xfrm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1835771" y="3461328"/>
                  <a:ext cx="18288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1698611" y="3461328"/>
                  <a:ext cx="457200" cy="313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2055019" y="2526030"/>
                <a:ext cx="457200" cy="365760"/>
                <a:chOff x="1698611" y="3461328"/>
                <a:chExt cx="457200" cy="313459"/>
              </a:xfrm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1749411" y="3541857"/>
                  <a:ext cx="18288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1698611" y="3461328"/>
                  <a:ext cx="457200" cy="313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5998057" y="3726811"/>
              <a:ext cx="913957" cy="731520"/>
              <a:chOff x="1597819" y="3431974"/>
              <a:chExt cx="913957" cy="73152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1597819" y="3431974"/>
                <a:ext cx="45720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</a:t>
                </a:r>
                <a:r>
                  <a:rPr lang="en-US" b="1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5</a:t>
                </a: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597819" y="3797734"/>
                <a:ext cx="45720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V</a:t>
                </a:r>
                <a:r>
                  <a:rPr lang="en-US" b="1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5</a:t>
                </a:r>
              </a:p>
            </p:txBody>
          </p:sp>
          <p:grpSp>
            <p:nvGrpSpPr>
              <p:cNvPr id="141" name="Group 140"/>
              <p:cNvGrpSpPr/>
              <p:nvPr/>
            </p:nvGrpSpPr>
            <p:grpSpPr>
              <a:xfrm>
                <a:off x="2054576" y="3431974"/>
                <a:ext cx="457200" cy="365760"/>
                <a:chOff x="1698611" y="3461328"/>
                <a:chExt cx="457200" cy="313459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1749411" y="3541857"/>
                  <a:ext cx="18288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1698611" y="3461328"/>
                  <a:ext cx="457200" cy="3134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5458422" y="3909690"/>
            <a:ext cx="1769707" cy="1049688"/>
            <a:chOff x="5458422" y="3909690"/>
            <a:chExt cx="1769707" cy="1049688"/>
          </a:xfrm>
        </p:grpSpPr>
        <p:cxnSp>
          <p:nvCxnSpPr>
            <p:cNvPr id="154" name="Curved Connector 39"/>
            <p:cNvCxnSpPr>
              <a:stCxn id="121" idx="3"/>
              <a:endCxn id="156" idx="1"/>
            </p:cNvCxnSpPr>
            <p:nvPr/>
          </p:nvCxnSpPr>
          <p:spPr>
            <a:xfrm>
              <a:off x="5458422" y="3909690"/>
              <a:ext cx="859675" cy="960774"/>
            </a:xfrm>
            <a:prstGeom prst="bentConnector3">
              <a:avLst>
                <a:gd name="adj1" fmla="val 46676"/>
              </a:avLst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oval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tangle 155"/>
            <p:cNvSpPr/>
            <p:nvPr/>
          </p:nvSpPr>
          <p:spPr>
            <a:xfrm>
              <a:off x="6318097" y="4781550"/>
              <a:ext cx="0" cy="177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Curved Connector 39"/>
            <p:cNvCxnSpPr>
              <a:stCxn id="156" idx="3"/>
              <a:endCxn id="202" idx="1"/>
            </p:cNvCxnSpPr>
            <p:nvPr/>
          </p:nvCxnSpPr>
          <p:spPr>
            <a:xfrm flipV="1">
              <a:off x="6318098" y="3909691"/>
              <a:ext cx="910031" cy="960773"/>
            </a:xfrm>
            <a:prstGeom prst="bentConnector3">
              <a:avLst>
                <a:gd name="adj1" fmla="val 80877"/>
              </a:avLst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531784" y="1504950"/>
            <a:ext cx="7926416" cy="527872"/>
            <a:chOff x="2738150" y="3493071"/>
            <a:chExt cx="7926416" cy="527872"/>
          </a:xfrm>
        </p:grpSpPr>
        <p:cxnSp>
          <p:nvCxnSpPr>
            <p:cNvPr id="160" name="Curved Connector 39"/>
            <p:cNvCxnSpPr>
              <a:stCxn id="178" idx="3"/>
              <a:endCxn id="161" idx="1"/>
            </p:cNvCxnSpPr>
            <p:nvPr/>
          </p:nvCxnSpPr>
          <p:spPr>
            <a:xfrm flipV="1">
              <a:off x="2738150" y="3581985"/>
              <a:ext cx="5927110" cy="438958"/>
            </a:xfrm>
            <a:prstGeom prst="bentConnector3">
              <a:avLst>
                <a:gd name="adj1" fmla="val 89867"/>
              </a:avLst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oval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tangle 160"/>
            <p:cNvSpPr/>
            <p:nvPr/>
          </p:nvSpPr>
          <p:spPr>
            <a:xfrm>
              <a:off x="8665260" y="3493071"/>
              <a:ext cx="0" cy="177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Curved Connector 39"/>
            <p:cNvCxnSpPr>
              <a:stCxn id="161" idx="3"/>
              <a:endCxn id="191" idx="1"/>
            </p:cNvCxnSpPr>
            <p:nvPr/>
          </p:nvCxnSpPr>
          <p:spPr>
            <a:xfrm>
              <a:off x="8665261" y="3581985"/>
              <a:ext cx="1999305" cy="438957"/>
            </a:xfrm>
            <a:prstGeom prst="bentConnector3">
              <a:avLst>
                <a:gd name="adj1" fmla="val 30076"/>
              </a:avLst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5458865" y="2971255"/>
            <a:ext cx="2999335" cy="692723"/>
            <a:chOff x="5306465" y="2818855"/>
            <a:chExt cx="2999335" cy="692723"/>
          </a:xfrm>
        </p:grpSpPr>
        <p:cxnSp>
          <p:nvCxnSpPr>
            <p:cNvPr id="164" name="Curved Connector 39"/>
            <p:cNvCxnSpPr>
              <a:stCxn id="127" idx="3"/>
              <a:endCxn id="165" idx="1"/>
            </p:cNvCxnSpPr>
            <p:nvPr/>
          </p:nvCxnSpPr>
          <p:spPr>
            <a:xfrm>
              <a:off x="5306465" y="2818855"/>
              <a:ext cx="1005306" cy="603809"/>
            </a:xfrm>
            <a:prstGeom prst="bentConnector3">
              <a:avLst>
                <a:gd name="adj1" fmla="val 40094"/>
              </a:avLst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oval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ectangle 164"/>
            <p:cNvSpPr/>
            <p:nvPr/>
          </p:nvSpPr>
          <p:spPr>
            <a:xfrm>
              <a:off x="6311771" y="3333750"/>
              <a:ext cx="0" cy="177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Curved Connector 39"/>
            <p:cNvCxnSpPr>
              <a:stCxn id="165" idx="3"/>
              <a:endCxn id="188" idx="1"/>
            </p:cNvCxnSpPr>
            <p:nvPr/>
          </p:nvCxnSpPr>
          <p:spPr>
            <a:xfrm flipV="1">
              <a:off x="6311772" y="2818856"/>
              <a:ext cx="1994028" cy="603808"/>
            </a:xfrm>
            <a:prstGeom prst="bentConnector3">
              <a:avLst>
                <a:gd name="adj1" fmla="val 29569"/>
              </a:avLst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Highlight Box"/>
          <p:cNvSpPr/>
          <p:nvPr/>
        </p:nvSpPr>
        <p:spPr>
          <a:xfrm>
            <a:off x="6006972" y="3735214"/>
            <a:ext cx="905042" cy="723117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Highlight Box"/>
          <p:cNvSpPr/>
          <p:nvPr/>
        </p:nvSpPr>
        <p:spPr>
          <a:xfrm>
            <a:off x="6006972" y="2801107"/>
            <a:ext cx="905042" cy="723117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Highlight Box"/>
          <p:cNvSpPr/>
          <p:nvPr/>
        </p:nvSpPr>
        <p:spPr>
          <a:xfrm>
            <a:off x="6006972" y="1849941"/>
            <a:ext cx="905042" cy="723117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Curved Connector 39"/>
          <p:cNvCxnSpPr>
            <a:stCxn id="173" idx="3"/>
            <a:endCxn id="191" idx="1"/>
          </p:cNvCxnSpPr>
          <p:nvPr/>
        </p:nvCxnSpPr>
        <p:spPr>
          <a:xfrm>
            <a:off x="6688937" y="2032820"/>
            <a:ext cx="1769263" cy="1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urved Connector 39"/>
          <p:cNvCxnSpPr>
            <a:stCxn id="148" idx="3"/>
            <a:endCxn id="188" idx="1"/>
          </p:cNvCxnSpPr>
          <p:nvPr/>
        </p:nvCxnSpPr>
        <p:spPr>
          <a:xfrm>
            <a:off x="6688937" y="2971255"/>
            <a:ext cx="1769263" cy="1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urved Connector 39"/>
          <p:cNvCxnSpPr>
            <a:stCxn id="142" idx="3"/>
            <a:endCxn id="202" idx="1"/>
          </p:cNvCxnSpPr>
          <p:nvPr/>
        </p:nvCxnSpPr>
        <p:spPr>
          <a:xfrm>
            <a:off x="6688494" y="3909690"/>
            <a:ext cx="539635" cy="1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" name="Group 224"/>
          <p:cNvGrpSpPr/>
          <p:nvPr/>
        </p:nvGrpSpPr>
        <p:grpSpPr>
          <a:xfrm>
            <a:off x="6226657" y="2393529"/>
            <a:ext cx="0" cy="1333282"/>
            <a:chOff x="6226657" y="2393529"/>
            <a:chExt cx="0" cy="1333282"/>
          </a:xfrm>
        </p:grpSpPr>
        <p:cxnSp>
          <p:nvCxnSpPr>
            <p:cNvPr id="158" name="Curved Connector 39"/>
            <p:cNvCxnSpPr>
              <a:stCxn id="150" idx="2"/>
              <a:endCxn id="139" idx="0"/>
            </p:cNvCxnSpPr>
            <p:nvPr/>
          </p:nvCxnSpPr>
          <p:spPr>
            <a:xfrm>
              <a:off x="6226657" y="3331964"/>
              <a:ext cx="0" cy="39484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oval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urved Connector 39"/>
            <p:cNvCxnSpPr>
              <a:stCxn id="175" idx="2"/>
              <a:endCxn id="145" idx="0"/>
            </p:cNvCxnSpPr>
            <p:nvPr/>
          </p:nvCxnSpPr>
          <p:spPr>
            <a:xfrm>
              <a:off x="6226657" y="2393529"/>
              <a:ext cx="0" cy="39484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oval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0B8341A-FE75-A907-6330-9056D13BBFFD}"/>
              </a:ext>
            </a:extLst>
          </p:cNvPr>
          <p:cNvSpPr txBox="1"/>
          <p:nvPr/>
        </p:nvSpPr>
        <p:spPr>
          <a:xfrm>
            <a:off x="1314391" y="1274466"/>
            <a:ext cx="373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Question: </a:t>
            </a:r>
            <a:r>
              <a:rPr lang="en-US" dirty="0"/>
              <a:t>why CAS if 64-bit writes </a:t>
            </a:r>
            <a:r>
              <a:rPr lang="en-US"/>
              <a:t>are already </a:t>
            </a:r>
            <a:r>
              <a:rPr lang="en-US" dirty="0"/>
              <a:t>atomic?</a:t>
            </a:r>
          </a:p>
        </p:txBody>
      </p:sp>
      <p:pic>
        <p:nvPicPr>
          <p:cNvPr id="16" name="Graphic 15" descr="Atom with solid fill">
            <a:extLst>
              <a:ext uri="{FF2B5EF4-FFF2-40B4-BE49-F238E27FC236}">
                <a16:creationId xmlns:a16="http://schemas.microsoft.com/office/drawing/2014/main" id="{E2E4CB6C-87FD-F992-A1B6-56AC8020B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7680" y="3979840"/>
            <a:ext cx="378492" cy="378492"/>
          </a:xfrm>
          <a:prstGeom prst="rect">
            <a:avLst/>
          </a:prstGeom>
        </p:spPr>
      </p:pic>
      <p:pic>
        <p:nvPicPr>
          <p:cNvPr id="32" name="Graphic 31" descr="Atom with solid fill">
            <a:extLst>
              <a:ext uri="{FF2B5EF4-FFF2-40B4-BE49-F238E27FC236}">
                <a16:creationId xmlns:a16="http://schemas.microsoft.com/office/drawing/2014/main" id="{7FC32BF3-143E-67F1-72B3-4E3973921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0905" y="3008357"/>
            <a:ext cx="378492" cy="378492"/>
          </a:xfrm>
          <a:prstGeom prst="rect">
            <a:avLst/>
          </a:prstGeom>
        </p:spPr>
      </p:pic>
      <p:pic>
        <p:nvPicPr>
          <p:cNvPr id="34" name="Graphic 33" descr="Atom with solid fill">
            <a:extLst>
              <a:ext uri="{FF2B5EF4-FFF2-40B4-BE49-F238E27FC236}">
                <a16:creationId xmlns:a16="http://schemas.microsoft.com/office/drawing/2014/main" id="{A0EB52F9-97E9-04CF-AB0B-81D0C8D1E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639" y="2015037"/>
            <a:ext cx="378492" cy="37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81" grpId="1" animBg="1"/>
      <p:bldP spid="182" grpId="0" animBg="1"/>
      <p:bldP spid="182" grpId="1" animBg="1"/>
      <p:bldP spid="193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 Implementations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#2: Blocking OS Mutex</a:t>
            </a:r>
          </a:p>
          <a:p>
            <a:pPr marL="342900" lvl="1"/>
            <a:r>
              <a:rPr lang="en-US" dirty="0"/>
              <a:t>Simple to use</a:t>
            </a:r>
          </a:p>
          <a:p>
            <a:pPr marL="342900" lvl="1"/>
            <a:r>
              <a:rPr lang="en-US" dirty="0"/>
              <a:t>Non-scalable (about 25ns per lock/unlock invocation)</a:t>
            </a:r>
          </a:p>
          <a:p>
            <a:pPr marL="342900" lvl="1"/>
            <a:r>
              <a:rPr lang="en-US" dirty="0"/>
              <a:t>Example: </a:t>
            </a:r>
            <a:r>
              <a:rPr lang="en-US" b="1" dirty="0" err="1">
                <a:latin typeface="Inconsolata" panose="00000509000000000000" pitchFamily="49" charset="0"/>
                <a:cs typeface="Consolas" pitchFamily="49" charset="0"/>
              </a:rPr>
              <a:t>std</a:t>
            </a:r>
            <a:r>
              <a:rPr lang="en-US" b="1" dirty="0">
                <a:latin typeface="Inconsolata" panose="00000509000000000000" pitchFamily="49" charset="0"/>
                <a:cs typeface="Consolas" pitchFamily="49" charset="0"/>
              </a:rPr>
              <a:t>::</a:t>
            </a:r>
            <a:r>
              <a:rPr lang="en-US" b="1" dirty="0" err="1">
                <a:latin typeface="Inconsolata" panose="00000509000000000000" pitchFamily="49" charset="0"/>
                <a:cs typeface="Consolas" pitchFamily="49" charset="0"/>
              </a:rPr>
              <a:t>mutex</a:t>
            </a:r>
            <a:endParaRPr lang="en-US" dirty="0">
              <a:latin typeface="Inconsolata" panose="00000509000000000000" pitchFamily="49" charset="0"/>
            </a:endParaRPr>
          </a:p>
          <a:p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0" y="2952750"/>
            <a:ext cx="4114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std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::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mutex</a:t>
            </a:r>
            <a:r>
              <a:rPr lang="en-US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2200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m</a:t>
            </a:r>
            <a:r>
              <a:rPr lang="en-US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;</a:t>
            </a:r>
          </a:p>
          <a:p>
            <a:pPr algn="l"/>
            <a:r>
              <a:rPr lang="en-US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⋮</a:t>
            </a:r>
          </a:p>
          <a:p>
            <a:pPr algn="l"/>
            <a:r>
              <a:rPr lang="en-US" sz="2200" dirty="0" err="1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m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.lock</a:t>
            </a:r>
            <a:r>
              <a:rPr lang="en-US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();</a:t>
            </a:r>
          </a:p>
          <a:p>
            <a:pPr algn="l"/>
            <a:r>
              <a:rPr lang="en-US" sz="22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// Do something special...</a:t>
            </a:r>
          </a:p>
          <a:p>
            <a:pPr algn="l"/>
            <a:r>
              <a:rPr lang="en-US" sz="2200" dirty="0" err="1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m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.unlock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();</a:t>
            </a:r>
          </a:p>
        </p:txBody>
      </p: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333338FD-28F5-4E48-AE65-0CC88EFDD664}"/>
              </a:ext>
            </a:extLst>
          </p:cNvPr>
          <p:cNvSpPr/>
          <p:nvPr/>
        </p:nvSpPr>
        <p:spPr>
          <a:xfrm>
            <a:off x="4537264" y="1878330"/>
            <a:ext cx="2015936" cy="307777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pthread_mutex_t</a:t>
            </a:r>
            <a:endParaRPr lang="en-US" sz="2000" b="1" dirty="0">
              <a:solidFill>
                <a:schemeClr val="accent1"/>
              </a:solidFill>
              <a:latin typeface="Inconsolata" panose="00000509000000000000" pitchFamily="49" charset="0"/>
              <a:cs typeface="Consolas" pitchFamily="49" charset="0"/>
            </a:endParaRPr>
          </a:p>
        </p:txBody>
      </p:sp>
      <p:cxnSp>
        <p:nvCxnSpPr>
          <p:cNvPr id="8" name="Straight Connector 35">
            <a:extLst>
              <a:ext uri="{FF2B5EF4-FFF2-40B4-BE49-F238E27FC236}">
                <a16:creationId xmlns:a16="http://schemas.microsoft.com/office/drawing/2014/main" id="{41C2D029-A39A-4CEB-86AF-A3B6EE3659F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116610" y="2062695"/>
            <a:ext cx="457200" cy="2"/>
          </a:xfrm>
          <a:prstGeom prst="straightConnector1">
            <a:avLst/>
          </a:prstGeom>
          <a:noFill/>
          <a:ln w="31750" algn="ctr">
            <a:solidFill>
              <a:schemeClr val="accent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E0FA9229-60CF-4EBF-88DC-5F0D0C62165A}"/>
              </a:ext>
            </a:extLst>
          </p:cNvPr>
          <p:cNvSpPr/>
          <p:nvPr/>
        </p:nvSpPr>
        <p:spPr>
          <a:xfrm>
            <a:off x="7016851" y="1878330"/>
            <a:ext cx="733534" cy="307777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futex</a:t>
            </a:r>
            <a:endParaRPr lang="en-US" sz="2000" b="1" dirty="0">
              <a:solidFill>
                <a:schemeClr val="accent1"/>
              </a:solidFill>
              <a:latin typeface="Inconsolata" panose="00000509000000000000" pitchFamily="49" charset="0"/>
              <a:cs typeface="Consolas" pitchFamily="49" charset="0"/>
            </a:endParaRPr>
          </a:p>
        </p:txBody>
      </p:sp>
      <p:cxnSp>
        <p:nvCxnSpPr>
          <p:cNvPr id="10" name="Straight Connector 35">
            <a:extLst>
              <a:ext uri="{FF2B5EF4-FFF2-40B4-BE49-F238E27FC236}">
                <a16:creationId xmlns:a16="http://schemas.microsoft.com/office/drawing/2014/main" id="{5E41CBC0-D3C7-4434-BD61-4B6D4D01DF0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53200" y="2062697"/>
            <a:ext cx="457200" cy="0"/>
          </a:xfrm>
          <a:prstGeom prst="straightConnector1">
            <a:avLst/>
          </a:prstGeom>
          <a:noFill/>
          <a:ln w="31750" algn="ctr">
            <a:solidFill>
              <a:schemeClr val="accent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4">
            <a:extLst>
              <a:ext uri="{FF2B5EF4-FFF2-40B4-BE49-F238E27FC236}">
                <a16:creationId xmlns:a16="http://schemas.microsoft.com/office/drawing/2014/main" id="{9C1F758D-9DEE-4430-98CA-88C5D71EE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128" y="2835053"/>
            <a:ext cx="1804272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cs typeface="Consolas" pitchFamily="49" charset="0"/>
            </a:endParaRPr>
          </a:p>
        </p:txBody>
      </p:sp>
      <p:cxnSp>
        <p:nvCxnSpPr>
          <p:cNvPr id="12" name="Straight Connector 35">
            <a:extLst>
              <a:ext uri="{FF2B5EF4-FFF2-40B4-BE49-F238E27FC236}">
                <a16:creationId xmlns:a16="http://schemas.microsoft.com/office/drawing/2014/main" id="{358D0A69-E309-4D04-A815-77453E6FD960}"/>
              </a:ext>
            </a:extLst>
          </p:cNvPr>
          <p:cNvCxnSpPr>
            <a:cxnSpLocks noChangeShapeType="1"/>
            <a:stCxn id="14" idx="0"/>
          </p:cNvCxnSpPr>
          <p:nvPr/>
        </p:nvCxnSpPr>
        <p:spPr bwMode="auto">
          <a:xfrm flipV="1">
            <a:off x="6943488" y="3484810"/>
            <a:ext cx="502404" cy="732860"/>
          </a:xfrm>
          <a:prstGeom prst="line">
            <a:avLst/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up 1">
            <a:extLst>
              <a:ext uri="{FF2B5EF4-FFF2-40B4-BE49-F238E27FC236}">
                <a16:creationId xmlns:a16="http://schemas.microsoft.com/office/drawing/2014/main" id="{E9BF4034-23D1-4353-80E2-C74DE32652A0}"/>
              </a:ext>
            </a:extLst>
          </p:cNvPr>
          <p:cNvGrpSpPr/>
          <p:nvPr/>
        </p:nvGrpSpPr>
        <p:grpSpPr>
          <a:xfrm>
            <a:off x="6623448" y="4217670"/>
            <a:ext cx="1653540" cy="640080"/>
            <a:chOff x="6629400" y="4065270"/>
            <a:chExt cx="1653540" cy="640080"/>
          </a:xfrm>
        </p:grpSpPr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4582E588-60C3-4A49-BA17-61A6F0491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29400" y="4065270"/>
              <a:ext cx="640080" cy="64008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CFCA29-70D9-48B0-9468-C26FE5FDD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42860" y="4065270"/>
              <a:ext cx="640080" cy="640080"/>
            </a:xfrm>
            <a:prstGeom prst="rect">
              <a:avLst/>
            </a:prstGeom>
          </p:spPr>
        </p:pic>
      </p:grp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316EA547-8DE7-4172-9233-39C4FEBF9B4C}"/>
              </a:ext>
            </a:extLst>
          </p:cNvPr>
          <p:cNvCxnSpPr>
            <a:cxnSpLocks noChangeShapeType="1"/>
            <a:stCxn id="15" idx="0"/>
          </p:cNvCxnSpPr>
          <p:nvPr/>
        </p:nvCxnSpPr>
        <p:spPr bwMode="auto">
          <a:xfrm flipH="1" flipV="1">
            <a:off x="7598808" y="3493271"/>
            <a:ext cx="358140" cy="724399"/>
          </a:xfrm>
          <a:prstGeom prst="line">
            <a:avLst/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51">
            <a:extLst>
              <a:ext uri="{FF2B5EF4-FFF2-40B4-BE49-F238E27FC236}">
                <a16:creationId xmlns:a16="http://schemas.microsoft.com/office/drawing/2014/main" id="{DC191EDA-BFD4-438E-9060-F8BEF2E2F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95664" y="3638550"/>
            <a:ext cx="272136" cy="38672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14CDC2C-410B-426C-9C46-E3ED4B8C7A0B}"/>
              </a:ext>
            </a:extLst>
          </p:cNvPr>
          <p:cNvGrpSpPr/>
          <p:nvPr/>
        </p:nvGrpSpPr>
        <p:grpSpPr>
          <a:xfrm>
            <a:off x="6798709" y="2879918"/>
            <a:ext cx="1735691" cy="550351"/>
            <a:chOff x="5763421" y="2724150"/>
            <a:chExt cx="1508759" cy="55035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A66DE1E-CB9D-4773-A658-2607C17E8A16}"/>
                </a:ext>
              </a:extLst>
            </p:cNvPr>
            <p:cNvGrpSpPr/>
            <p:nvPr/>
          </p:nvGrpSpPr>
          <p:grpSpPr>
            <a:xfrm>
              <a:off x="5763421" y="3028280"/>
              <a:ext cx="1508759" cy="246221"/>
              <a:chOff x="6949440" y="2850950"/>
              <a:chExt cx="1508759" cy="246221"/>
            </a:xfrm>
          </p:grpSpPr>
          <p:pic>
            <p:nvPicPr>
              <p:cNvPr id="23" name="Picture 7">
                <a:extLst>
                  <a:ext uri="{FF2B5EF4-FFF2-40B4-BE49-F238E27FC236}">
                    <a16:creationId xmlns:a16="http://schemas.microsoft.com/office/drawing/2014/main" id="{7DDFA069-8AB4-4956-A5C1-E509E034E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949440" y="2859760"/>
                <a:ext cx="175558" cy="228600"/>
              </a:xfrm>
              <a:prstGeom prst="rect">
                <a:avLst/>
              </a:prstGeom>
            </p:spPr>
          </p:pic>
          <p:sp>
            <p:nvSpPr>
              <p:cNvPr id="24" name="TextBox 15">
                <a:extLst>
                  <a:ext uri="{FF2B5EF4-FFF2-40B4-BE49-F238E27FC236}">
                    <a16:creationId xmlns:a16="http://schemas.microsoft.com/office/drawing/2014/main" id="{3E01456A-8EAC-4F90-AF11-CB31C0E807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8039" y="2850950"/>
                <a:ext cx="128016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000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  <a:ea typeface="Crimson Text" pitchFamily="2" charset="0"/>
                  </a:defRPr>
                </a:lvl1pPr>
              </a:lstStyle>
              <a:p>
                <a:r>
                  <a:rPr lang="en-US" sz="1600" dirty="0" err="1">
                    <a:solidFill>
                      <a:schemeClr val="accent1"/>
                    </a:solidFill>
                  </a:rPr>
                  <a:t>Userspace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 Latch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96733FE-1A41-4547-8F93-FAB6EFBC4327}"/>
                </a:ext>
              </a:extLst>
            </p:cNvPr>
            <p:cNvGrpSpPr/>
            <p:nvPr/>
          </p:nvGrpSpPr>
          <p:grpSpPr>
            <a:xfrm>
              <a:off x="5763421" y="2724150"/>
              <a:ext cx="962838" cy="246221"/>
              <a:chOff x="6938589" y="2859761"/>
              <a:chExt cx="962838" cy="246221"/>
            </a:xfrm>
          </p:grpSpPr>
          <p:pic>
            <p:nvPicPr>
              <p:cNvPr id="21" name="Picture 7">
                <a:extLst>
                  <a:ext uri="{FF2B5EF4-FFF2-40B4-BE49-F238E27FC236}">
                    <a16:creationId xmlns:a16="http://schemas.microsoft.com/office/drawing/2014/main" id="{D108ACB3-7A64-4CA1-970F-7EE0953EC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938589" y="2868571"/>
                <a:ext cx="175558" cy="228600"/>
              </a:xfrm>
              <a:prstGeom prst="rect">
                <a:avLst/>
              </a:prstGeom>
            </p:spPr>
          </p:pic>
          <p:sp>
            <p:nvSpPr>
              <p:cNvPr id="22" name="TextBox 15">
                <a:extLst>
                  <a:ext uri="{FF2B5EF4-FFF2-40B4-BE49-F238E27FC236}">
                    <a16:creationId xmlns:a16="http://schemas.microsoft.com/office/drawing/2014/main" id="{5420D99E-6ABB-4F4B-9B09-68EF0DF2C3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7188" y="2859761"/>
                <a:ext cx="73423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000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  <a:ea typeface="Crimson Text" pitchFamily="2" charset="0"/>
                  </a:defRPr>
                </a:lvl1pPr>
              </a:lstStyle>
              <a:p>
                <a:r>
                  <a:rPr lang="en-US" sz="1600" dirty="0">
                    <a:solidFill>
                      <a:schemeClr val="accent1"/>
                    </a:solidFill>
                  </a:rPr>
                  <a:t>OS Latch</a:t>
                </a:r>
              </a:p>
            </p:txBody>
          </p:sp>
        </p:grpSp>
      </p:grpSp>
      <p:cxnSp>
        <p:nvCxnSpPr>
          <p:cNvPr id="25" name="Straight Connector 35">
            <a:extLst>
              <a:ext uri="{FF2B5EF4-FFF2-40B4-BE49-F238E27FC236}">
                <a16:creationId xmlns:a16="http://schemas.microsoft.com/office/drawing/2014/main" id="{42EFD5F4-79A0-4E39-A60C-B3247BAA50B5}"/>
              </a:ext>
            </a:extLst>
          </p:cNvPr>
          <p:cNvCxnSpPr>
            <a:cxnSpLocks noChangeShapeType="1"/>
            <a:stCxn id="15" idx="3"/>
            <a:endCxn id="22" idx="3"/>
          </p:cNvCxnSpPr>
          <p:nvPr/>
        </p:nvCxnSpPr>
        <p:spPr bwMode="auto">
          <a:xfrm flipH="1" flipV="1">
            <a:off x="7906367" y="3003029"/>
            <a:ext cx="370621" cy="1534681"/>
          </a:xfrm>
          <a:prstGeom prst="curvedConnector3">
            <a:avLst>
              <a:gd name="adj1" fmla="val -9766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" name="Picture 7">
            <a:extLst>
              <a:ext uri="{FF2B5EF4-FFF2-40B4-BE49-F238E27FC236}">
                <a16:creationId xmlns:a16="http://schemas.microsoft.com/office/drawing/2014/main" id="{C1D88DB5-EE3D-43DF-A49F-02BC74B8C7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82329" y="3867150"/>
            <a:ext cx="274320" cy="357201"/>
          </a:xfrm>
          <a:prstGeom prst="rect">
            <a:avLst/>
          </a:prstGeom>
        </p:spPr>
      </p:pic>
      <p:sp>
        <p:nvSpPr>
          <p:cNvPr id="35" name="Slide Number Placeholder 3" descr=" 5">
            <a:extLst>
              <a:ext uri="{FF2B5EF4-FFF2-40B4-BE49-F238E27FC236}">
                <a16:creationId xmlns:a16="http://schemas.microsoft.com/office/drawing/2014/main" id="{85F69F4B-7AB8-F323-74B8-5EE5400F1B7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 Implementations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#3: Reader-Writer Latches</a:t>
            </a:r>
          </a:p>
          <a:p>
            <a:pPr marL="342900" lvl="1"/>
            <a:r>
              <a:rPr lang="en-US" dirty="0"/>
              <a:t>Allows for concurrent readers. Must manage read/write queues to avoid starvation.</a:t>
            </a:r>
          </a:p>
          <a:p>
            <a:pPr marL="342900" lvl="1"/>
            <a:r>
              <a:rPr lang="en-US" dirty="0"/>
              <a:t>Can be implemented on top of spinlocks.</a:t>
            </a:r>
          </a:p>
          <a:p>
            <a:pPr marL="342900" lvl="1"/>
            <a:r>
              <a:rPr lang="en-US" dirty="0"/>
              <a:t>Example: </a:t>
            </a:r>
            <a:r>
              <a:rPr lang="en-US" b="1" dirty="0">
                <a:latin typeface="Inconsolata" panose="00000509000000000000" pitchFamily="49" charset="0"/>
              </a:rPr>
              <a:t>std::</a:t>
            </a:r>
            <a:r>
              <a:rPr lang="en-US" b="1" dirty="0" err="1">
                <a:latin typeface="Inconsolata" panose="00000509000000000000" pitchFamily="49" charset="0"/>
              </a:rPr>
              <a:t>shared_mutex</a:t>
            </a:r>
            <a:endParaRPr lang="en-US" b="1" dirty="0">
              <a:latin typeface="Inconsolata" panose="00000509000000000000" pitchFamily="49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6264" y="3556000"/>
            <a:ext cx="640080" cy="6400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88" y="3556000"/>
            <a:ext cx="640080" cy="6400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75" y="3556000"/>
            <a:ext cx="640080" cy="6400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56000"/>
            <a:ext cx="640080" cy="64008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61325" y="3159760"/>
            <a:ext cx="245780" cy="3200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48338" y="3159760"/>
            <a:ext cx="245780" cy="3200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2172" y="3093080"/>
            <a:ext cx="272136" cy="38672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10236" y="3093080"/>
            <a:ext cx="272136" cy="386720"/>
          </a:xfrm>
          <a:prstGeom prst="rect">
            <a:avLst/>
          </a:prstGeom>
        </p:spPr>
      </p:pic>
      <p:cxnSp>
        <p:nvCxnSpPr>
          <p:cNvPr id="54" name="Straight Connector 35"/>
          <p:cNvCxnSpPr>
            <a:cxnSpLocks noChangeShapeType="1"/>
          </p:cNvCxnSpPr>
          <p:nvPr/>
        </p:nvCxnSpPr>
        <p:spPr bwMode="auto">
          <a:xfrm flipV="1">
            <a:off x="2413708" y="3876041"/>
            <a:ext cx="524859" cy="1"/>
          </a:xfrm>
          <a:prstGeom prst="line">
            <a:avLst/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35"/>
          <p:cNvCxnSpPr>
            <a:cxnSpLocks noChangeShapeType="1"/>
          </p:cNvCxnSpPr>
          <p:nvPr/>
        </p:nvCxnSpPr>
        <p:spPr bwMode="auto">
          <a:xfrm flipV="1">
            <a:off x="1505786" y="3876987"/>
            <a:ext cx="524859" cy="1"/>
          </a:xfrm>
          <a:prstGeom prst="line">
            <a:avLst/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0" name="Group 69"/>
          <p:cNvGrpSpPr/>
          <p:nvPr/>
        </p:nvGrpSpPr>
        <p:grpSpPr>
          <a:xfrm>
            <a:off x="3634174" y="3077793"/>
            <a:ext cx="2062171" cy="1932357"/>
            <a:chOff x="3634174" y="2893643"/>
            <a:chExt cx="2062171" cy="1932357"/>
          </a:xfrm>
        </p:grpSpPr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634174" y="3135630"/>
              <a:ext cx="2062171" cy="16903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0080" tIns="91440" rIns="0" bIns="91440" rtlCol="0" anchor="ctr">
              <a:no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rgbClr val="4B4B4B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80000"/>
                </a:lnSpc>
              </a:pPr>
              <a:endPara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882600" y="3227335"/>
              <a:ext cx="512961" cy="929110"/>
              <a:chOff x="2284243" y="2724150"/>
              <a:chExt cx="512961" cy="929110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94943" y="2724150"/>
                <a:ext cx="491560" cy="640080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2284243" y="3345483"/>
                <a:ext cx="512961" cy="307777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read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800306" y="3227335"/>
              <a:ext cx="641201" cy="929110"/>
              <a:chOff x="3201949" y="2724150"/>
              <a:chExt cx="641201" cy="92911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276768" y="2724150"/>
                <a:ext cx="491560" cy="640080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3201949" y="3345483"/>
                <a:ext cx="641201" cy="307777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write</a:t>
                </a:r>
              </a:p>
            </p:txBody>
          </p:sp>
        </p:grp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3634174" y="2893643"/>
              <a:ext cx="11493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0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/>
                <a:t>Latch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07027" y="4164330"/>
              <a:ext cx="228600" cy="228600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4156331" y="4151709"/>
              <a:ext cx="205184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=0</a:t>
              </a: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940893" y="4467939"/>
              <a:ext cx="160866" cy="228600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4146713" y="4459129"/>
              <a:ext cx="224420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ea typeface="Open Sans" pitchFamily="34" charset="0"/>
                  <a:cs typeface="Consolas" pitchFamily="49" charset="0"/>
                </a:rPr>
                <a:t>=0</a:t>
              </a: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88853" y="4164330"/>
              <a:ext cx="228600" cy="228600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>
            <a:xfrm>
              <a:off x="5138157" y="4151709"/>
              <a:ext cx="205184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=0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22719" y="4467939"/>
              <a:ext cx="160866" cy="228600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5128539" y="4459129"/>
              <a:ext cx="224420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ea typeface="Open Sans" pitchFamily="34" charset="0"/>
                  <a:cs typeface="Consolas" pitchFamily="49" charset="0"/>
                </a:rPr>
                <a:t>=0</a:t>
              </a:r>
            </a:p>
          </p:txBody>
        </p:sp>
      </p:grpSp>
      <p:sp>
        <p:nvSpPr>
          <p:cNvPr id="67" name="R-CNT1"/>
          <p:cNvSpPr/>
          <p:nvPr/>
        </p:nvSpPr>
        <p:spPr>
          <a:xfrm>
            <a:off x="4156331" y="4335859"/>
            <a:ext cx="20518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=1</a:t>
            </a:r>
          </a:p>
        </p:txBody>
      </p:sp>
      <p:sp>
        <p:nvSpPr>
          <p:cNvPr id="68" name="R-CNT2"/>
          <p:cNvSpPr/>
          <p:nvPr/>
        </p:nvSpPr>
        <p:spPr>
          <a:xfrm>
            <a:off x="4156331" y="4335859"/>
            <a:ext cx="20518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=</a:t>
            </a:r>
            <a:r>
              <a:rPr lang="en-US" sz="1600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2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138157" y="4643279"/>
            <a:ext cx="20518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=</a:t>
            </a:r>
            <a:r>
              <a:rPr lang="en-US" sz="1600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156331" y="4643279"/>
            <a:ext cx="20518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=</a:t>
            </a:r>
            <a:r>
              <a:rPr lang="en-US" sz="1600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1</a:t>
            </a:r>
          </a:p>
        </p:txBody>
      </p:sp>
      <p:cxnSp>
        <p:nvCxnSpPr>
          <p:cNvPr id="39" name="Straight Connector 35"/>
          <p:cNvCxnSpPr>
            <a:cxnSpLocks noChangeShapeType="1"/>
          </p:cNvCxnSpPr>
          <p:nvPr/>
        </p:nvCxnSpPr>
        <p:spPr bwMode="auto">
          <a:xfrm flipV="1">
            <a:off x="3349520" y="3876040"/>
            <a:ext cx="524859" cy="1"/>
          </a:xfrm>
          <a:prstGeom prst="line">
            <a:avLst/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35"/>
          <p:cNvCxnSpPr>
            <a:cxnSpLocks noChangeShapeType="1"/>
          </p:cNvCxnSpPr>
          <p:nvPr/>
        </p:nvCxnSpPr>
        <p:spPr bwMode="auto">
          <a:xfrm flipH="1" flipV="1">
            <a:off x="5463805" y="3876039"/>
            <a:ext cx="524859" cy="1"/>
          </a:xfrm>
          <a:prstGeom prst="line">
            <a:avLst/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>
            <a:hlinkClick r:id="rId12"/>
            <a:extLst>
              <a:ext uri="{FF2B5EF4-FFF2-40B4-BE49-F238E27FC236}">
                <a16:creationId xmlns:a16="http://schemas.microsoft.com/office/drawing/2014/main" id="{8302FFE0-6E6D-FE5A-E10C-82592DCB9577}"/>
              </a:ext>
            </a:extLst>
          </p:cNvPr>
          <p:cNvSpPr/>
          <p:nvPr/>
        </p:nvSpPr>
        <p:spPr>
          <a:xfrm>
            <a:off x="5332733" y="2141607"/>
            <a:ext cx="2144177" cy="353943"/>
          </a:xfrm>
          <a:prstGeom prst="rect">
            <a:avLst/>
          </a:prstGeom>
        </p:spPr>
        <p:txBody>
          <a:bodyPr wrap="none" lIns="45720" tIns="0" rIns="45720" bIns="45720" anchor="b" anchorCtr="0"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pthread_rwlock_t</a:t>
            </a:r>
            <a:endParaRPr lang="en-US" sz="2000" b="1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cxnSp>
        <p:nvCxnSpPr>
          <p:cNvPr id="7" name="Straight Connector 35">
            <a:extLst>
              <a:ext uri="{FF2B5EF4-FFF2-40B4-BE49-F238E27FC236}">
                <a16:creationId xmlns:a16="http://schemas.microsoft.com/office/drawing/2014/main" id="{1C3C39AF-1FBA-56E0-CB1E-1DA9EA6253DC}"/>
              </a:ext>
            </a:extLst>
          </p:cNvPr>
          <p:cNvCxnSpPr>
            <a:cxnSpLocks noChangeShapeType="1"/>
            <a:stCxn id="6" idx="1"/>
          </p:cNvCxnSpPr>
          <p:nvPr/>
        </p:nvCxnSpPr>
        <p:spPr bwMode="auto">
          <a:xfrm flipH="1">
            <a:off x="5083585" y="2318579"/>
            <a:ext cx="249148" cy="0"/>
          </a:xfrm>
          <a:prstGeom prst="straightConnector1">
            <a:avLst/>
          </a:prstGeom>
          <a:noFill/>
          <a:ln w="31750" algn="ctr">
            <a:solidFill>
              <a:schemeClr val="accent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Slide Number Placeholder 3" descr=" 5">
            <a:extLst>
              <a:ext uri="{FF2B5EF4-FFF2-40B4-BE49-F238E27FC236}">
                <a16:creationId xmlns:a16="http://schemas.microsoft.com/office/drawing/2014/main" id="{3F32FF20-0D1A-F8CE-B174-736924A0541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1" name="Rectangle 10">
            <a:hlinkClick r:id="rId12"/>
            <a:extLst>
              <a:ext uri="{FF2B5EF4-FFF2-40B4-BE49-F238E27FC236}">
                <a16:creationId xmlns:a16="http://schemas.microsoft.com/office/drawing/2014/main" id="{B4544D07-BC59-2598-6B7B-42A8400C1E53}"/>
              </a:ext>
            </a:extLst>
          </p:cNvPr>
          <p:cNvSpPr/>
          <p:nvPr/>
        </p:nvSpPr>
        <p:spPr>
          <a:xfrm>
            <a:off x="7013179" y="1581150"/>
            <a:ext cx="2015936" cy="353943"/>
          </a:xfrm>
          <a:prstGeom prst="rect">
            <a:avLst/>
          </a:prstGeom>
        </p:spPr>
        <p:txBody>
          <a:bodyPr wrap="none" lIns="45720" tIns="0" rIns="45720" bIns="45720" anchor="b" anchorCtr="0"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pthread_mutex_t</a:t>
            </a:r>
            <a:endParaRPr lang="en-US" sz="2000" b="1" dirty="0">
              <a:solidFill>
                <a:schemeClr val="accent1"/>
              </a:solidFill>
              <a:latin typeface="Inconsolata" panose="00000509000000000000" pitchFamily="49" charset="0"/>
              <a:cs typeface="Consolas" pitchFamily="49" charset="0"/>
            </a:endParaRPr>
          </a:p>
        </p:txBody>
      </p:sp>
      <p:sp>
        <p:nvSpPr>
          <p:cNvPr id="12" name="Rectangle 11">
            <a:hlinkClick r:id="rId12"/>
            <a:extLst>
              <a:ext uri="{FF2B5EF4-FFF2-40B4-BE49-F238E27FC236}">
                <a16:creationId xmlns:a16="http://schemas.microsoft.com/office/drawing/2014/main" id="{AAC597FE-A8C4-2769-58F4-774CAFBD8FE6}"/>
              </a:ext>
            </a:extLst>
          </p:cNvPr>
          <p:cNvSpPr/>
          <p:nvPr/>
        </p:nvSpPr>
        <p:spPr>
          <a:xfrm>
            <a:off x="7013179" y="1871249"/>
            <a:ext cx="1887696" cy="353943"/>
          </a:xfrm>
          <a:prstGeom prst="rect">
            <a:avLst/>
          </a:prstGeom>
        </p:spPr>
        <p:txBody>
          <a:bodyPr wrap="none" lIns="45720" tIns="0" rIns="45720" bIns="45720" anchor="b" anchorCtr="0"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pthread_cond_t</a:t>
            </a:r>
            <a:endParaRPr lang="en-US" sz="2000" b="1" dirty="0">
              <a:solidFill>
                <a:schemeClr val="accent1"/>
              </a:solidFill>
              <a:latin typeface="Inconsolata" panose="00000509000000000000" pitchFamily="49" charset="0"/>
              <a:cs typeface="Consolas" pitchFamily="49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9822B4-C045-18BE-C336-0E9EEF50CF2B}"/>
              </a:ext>
            </a:extLst>
          </p:cNvPr>
          <p:cNvGrpSpPr/>
          <p:nvPr/>
        </p:nvGrpSpPr>
        <p:grpSpPr>
          <a:xfrm>
            <a:off x="6404823" y="1758121"/>
            <a:ext cx="608357" cy="383486"/>
            <a:chOff x="6404823" y="1758121"/>
            <a:chExt cx="608357" cy="383486"/>
          </a:xfrm>
        </p:grpSpPr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F58BD13A-5E3A-8001-F50D-8D604B9EC878}"/>
                </a:ext>
              </a:extLst>
            </p:cNvPr>
            <p:cNvCxnSpPr>
              <a:cxnSpLocks/>
              <a:stCxn id="12" idx="1"/>
              <a:endCxn id="6" idx="0"/>
            </p:cNvCxnSpPr>
            <p:nvPr/>
          </p:nvCxnSpPr>
          <p:spPr>
            <a:xfrm rot="10800000" flipV="1">
              <a:off x="6404823" y="2048221"/>
              <a:ext cx="608357" cy="93386"/>
            </a:xfrm>
            <a:prstGeom prst="bentConnector2">
              <a:avLst/>
            </a:prstGeom>
            <a:noFill/>
            <a:ln w="31750" algn="ctr">
              <a:solidFill>
                <a:schemeClr val="accent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46030DAA-0A9A-6323-1BA7-AA2DA07E2DC0}"/>
                </a:ext>
              </a:extLst>
            </p:cNvPr>
            <p:cNvCxnSpPr>
              <a:cxnSpLocks/>
              <a:stCxn id="11" idx="1"/>
              <a:endCxn id="6" idx="0"/>
            </p:cNvCxnSpPr>
            <p:nvPr/>
          </p:nvCxnSpPr>
          <p:spPr>
            <a:xfrm rot="10800000" flipV="1">
              <a:off x="6404823" y="1758121"/>
              <a:ext cx="608357" cy="383485"/>
            </a:xfrm>
            <a:prstGeom prst="bentConnector2">
              <a:avLst/>
            </a:prstGeom>
            <a:noFill/>
            <a:ln w="31750" algn="ctr">
              <a:solidFill>
                <a:schemeClr val="accent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362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6" grpId="0" animBg="1"/>
      <p:bldP spid="69" grpId="0" animBg="1"/>
      <p:bldP spid="6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08DE4D-9BEE-4AEA-92C2-E65DB61D1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 Latching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9AFF8-3603-446D-BEAB-59DF2065F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to support concurrent access due to the limited ways threads access the data structure.</a:t>
            </a:r>
          </a:p>
          <a:p>
            <a:pPr lvl="1"/>
            <a:r>
              <a:rPr lang="en-US" dirty="0"/>
              <a:t>All threads move in the same direction and only access a single page/slot at a time.</a:t>
            </a:r>
          </a:p>
          <a:p>
            <a:pPr lvl="1"/>
            <a:r>
              <a:rPr lang="en-US" dirty="0"/>
              <a:t>Deadlocks are not possible.</a:t>
            </a:r>
          </a:p>
          <a:p>
            <a:endParaRPr lang="en-US" sz="1200" dirty="0"/>
          </a:p>
          <a:p>
            <a:r>
              <a:rPr lang="en-US" dirty="0"/>
              <a:t>To resize the table, take a global write latch on the entire table (e.g., in the header page).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2ED165FF-4F65-C6A4-9AE7-095BA6105C6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52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2E3D1A3-750E-4655-8734-D4670E7D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 Latching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7C5699-08FE-4E50-8C37-D2668E061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#1: Page/Block Latches</a:t>
            </a:r>
          </a:p>
          <a:p>
            <a:pPr lvl="1"/>
            <a:r>
              <a:rPr lang="en-US" dirty="0"/>
              <a:t>Each page/block has its own reader-writer latch that protects its entire contents.</a:t>
            </a:r>
          </a:p>
          <a:p>
            <a:pPr lvl="1"/>
            <a:r>
              <a:rPr lang="en-US" dirty="0"/>
              <a:t>Threads acquire either a read or write latch before they access a page/block.</a:t>
            </a:r>
          </a:p>
          <a:p>
            <a:endParaRPr lang="en-US" sz="1200" dirty="0"/>
          </a:p>
          <a:p>
            <a:r>
              <a:rPr lang="en-US" b="1" dirty="0"/>
              <a:t>Approach #2: Slot Latches</a:t>
            </a:r>
          </a:p>
          <a:p>
            <a:pPr lvl="1"/>
            <a:r>
              <a:rPr lang="en-US" dirty="0"/>
              <a:t>Each slot has its own latch.</a:t>
            </a:r>
          </a:p>
          <a:p>
            <a:pPr lvl="1"/>
            <a:r>
              <a:rPr lang="en-US" dirty="0"/>
              <a:t>Can use a single-mode latch to reduce meta-data and computational overhead.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158F7B8C-93C1-EBC9-F4D2-9F1E6D09B46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E046087-4A0B-44FD-A01E-D5D1AE3B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Announcements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89DBE1E-E6AE-42EA-A60D-1CEC3BCDF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Reminder: if you got below an 80 on P1, you should have an office hours appointment scheduled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There is a </a:t>
            </a:r>
            <a:r>
              <a:rPr lang="en-US" altLang="en-US" dirty="0" err="1">
                <a:ea typeface="ＭＳ Ｐゴシック" panose="020B0600070205080204" pitchFamily="34" charset="-128"/>
              </a:rPr>
              <a:t>gradescope</a:t>
            </a:r>
            <a:r>
              <a:rPr lang="en-US" altLang="en-US" dirty="0">
                <a:ea typeface="ＭＳ Ｐゴシック" panose="020B0600070205080204" pitchFamily="34" charset="-128"/>
              </a:rPr>
              <a:t> assignment set up for Buffer Pool Manager testing: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	"Buffer Pool Manager: Test Only"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8D939524-0A91-9925-040F-D182CB5D870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age">
            <a:extLst>
              <a:ext uri="{FF2B5EF4-FFF2-40B4-BE49-F238E27FC236}">
                <a16:creationId xmlns:a16="http://schemas.microsoft.com/office/drawing/2014/main" id="{8967CD1B-1C14-4EC1-B86E-4ED0E466BB4E}"/>
              </a:ext>
            </a:extLst>
          </p:cNvPr>
          <p:cNvSpPr/>
          <p:nvPr/>
        </p:nvSpPr>
        <p:spPr>
          <a:xfrm>
            <a:off x="3124200" y="1047750"/>
            <a:ext cx="2560320" cy="12801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97" name="Page">
            <a:extLst>
              <a:ext uri="{FF2B5EF4-FFF2-40B4-BE49-F238E27FC236}">
                <a16:creationId xmlns:a16="http://schemas.microsoft.com/office/drawing/2014/main" id="{B6CADE61-F5DB-4857-8E86-86A855364480}"/>
              </a:ext>
            </a:extLst>
          </p:cNvPr>
          <p:cNvSpPr/>
          <p:nvPr/>
        </p:nvSpPr>
        <p:spPr>
          <a:xfrm>
            <a:off x="3124200" y="3760470"/>
            <a:ext cx="2560320" cy="12801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 flipV="1">
            <a:off x="3408824" y="3964614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09E3043-8E5D-46AC-84D2-14FD57FB5674}"/>
              </a:ext>
            </a:extLst>
          </p:cNvPr>
          <p:cNvGrpSpPr/>
          <p:nvPr/>
        </p:nvGrpSpPr>
        <p:grpSpPr>
          <a:xfrm>
            <a:off x="3421524" y="3986528"/>
            <a:ext cx="1588279" cy="369333"/>
            <a:chOff x="3845846" y="2851150"/>
            <a:chExt cx="1588279" cy="36933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AD0D3A-CDA8-4CBE-B24D-99702EDC982A}"/>
                </a:ext>
              </a:extLst>
            </p:cNvPr>
            <p:cNvSpPr txBox="1"/>
            <p:nvPr/>
          </p:nvSpPr>
          <p:spPr>
            <a:xfrm>
              <a:off x="4470400" y="285115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45" name="TextBox 15">
              <a:extLst>
                <a:ext uri="{FF2B5EF4-FFF2-40B4-BE49-F238E27FC236}">
                  <a16:creationId xmlns:a16="http://schemas.microsoft.com/office/drawing/2014/main" id="{4B19F0F9-74B9-4F64-B068-56DEE3635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846" y="2851151"/>
              <a:ext cx="726153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D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772682F2-0E6F-4CF9-9F56-485D0162E714}"/>
              </a:ext>
            </a:extLst>
          </p:cNvPr>
          <p:cNvSpPr/>
          <p:nvPr/>
        </p:nvSpPr>
        <p:spPr>
          <a:xfrm flipV="1">
            <a:off x="3401767" y="4422037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0943EFC-9A52-4016-B371-E1E02A75E3AB}"/>
              </a:ext>
            </a:extLst>
          </p:cNvPr>
          <p:cNvGrpSpPr/>
          <p:nvPr/>
        </p:nvGrpSpPr>
        <p:grpSpPr>
          <a:xfrm>
            <a:off x="3401766" y="4460805"/>
            <a:ext cx="1608037" cy="369333"/>
            <a:chOff x="3401766" y="4460805"/>
            <a:chExt cx="1608037" cy="36933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696316F-DE6B-460C-86E1-2320DA3BEBCF}"/>
                </a:ext>
              </a:extLst>
            </p:cNvPr>
            <p:cNvSpPr txBox="1"/>
            <p:nvPr/>
          </p:nvSpPr>
          <p:spPr>
            <a:xfrm>
              <a:off x="4046078" y="4460805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63" name="TextBox 15">
              <a:extLst>
                <a:ext uri="{FF2B5EF4-FFF2-40B4-BE49-F238E27FC236}">
                  <a16:creationId xmlns:a16="http://schemas.microsoft.com/office/drawing/2014/main" id="{79DA3CEC-46A4-4AAA-95F2-22D37D845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1766" y="4460806"/>
              <a:ext cx="745911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E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grpSp>
        <p:nvGrpSpPr>
          <p:cNvPr id="41" name="Group 5">
            <a:extLst>
              <a:ext uri="{FF2B5EF4-FFF2-40B4-BE49-F238E27FC236}">
                <a16:creationId xmlns:a16="http://schemas.microsoft.com/office/drawing/2014/main" id="{9962E991-835E-4B0B-AF21-5D54B37C96C3}"/>
              </a:ext>
            </a:extLst>
          </p:cNvPr>
          <p:cNvGrpSpPr/>
          <p:nvPr/>
        </p:nvGrpSpPr>
        <p:grpSpPr>
          <a:xfrm>
            <a:off x="3125198" y="2404110"/>
            <a:ext cx="2560320" cy="1280160"/>
            <a:chOff x="3125198" y="2620515"/>
            <a:chExt cx="2560320" cy="1280160"/>
          </a:xfrm>
        </p:grpSpPr>
        <p:sp>
          <p:nvSpPr>
            <p:cNvPr id="96" name="Page">
              <a:extLst>
                <a:ext uri="{FF2B5EF4-FFF2-40B4-BE49-F238E27FC236}">
                  <a16:creationId xmlns:a16="http://schemas.microsoft.com/office/drawing/2014/main" id="{5EF88261-1B91-4A9A-B5ED-27093B42CF7F}"/>
                </a:ext>
              </a:extLst>
            </p:cNvPr>
            <p:cNvSpPr/>
            <p:nvPr/>
          </p:nvSpPr>
          <p:spPr>
            <a:xfrm>
              <a:off x="3125198" y="2620515"/>
              <a:ext cx="2560320" cy="12801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grpSp>
          <p:nvGrpSpPr>
            <p:cNvPr id="32" name="Group 7">
              <a:extLst>
                <a:ext uri="{FF2B5EF4-FFF2-40B4-BE49-F238E27FC236}">
                  <a16:creationId xmlns:a16="http://schemas.microsoft.com/office/drawing/2014/main" id="{8601698C-72AE-40E1-9B90-EC3966F9F0A1}"/>
                </a:ext>
              </a:extLst>
            </p:cNvPr>
            <p:cNvGrpSpPr/>
            <p:nvPr/>
          </p:nvGrpSpPr>
          <p:grpSpPr>
            <a:xfrm>
              <a:off x="3408824" y="2816965"/>
              <a:ext cx="1883266" cy="887262"/>
              <a:chOff x="3408824" y="2569549"/>
              <a:chExt cx="1883266" cy="887262"/>
            </a:xfrm>
          </p:grpSpPr>
          <p:sp>
            <p:nvSpPr>
              <p:cNvPr id="29" name="Rectangle 8"/>
              <p:cNvSpPr/>
              <p:nvPr/>
            </p:nvSpPr>
            <p:spPr>
              <a:xfrm flipV="1">
                <a:off x="3408824" y="2569549"/>
                <a:ext cx="1883266" cy="4144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70" name="Rectangle 9"/>
              <p:cNvSpPr/>
              <p:nvPr/>
            </p:nvSpPr>
            <p:spPr>
              <a:xfrm flipV="1">
                <a:off x="3408824" y="3026972"/>
                <a:ext cx="1883266" cy="4144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grpSp>
            <p:nvGrpSpPr>
              <p:cNvPr id="17" name="Group 10"/>
              <p:cNvGrpSpPr/>
              <p:nvPr/>
            </p:nvGrpSpPr>
            <p:grpSpPr>
              <a:xfrm>
                <a:off x="3408824" y="2617578"/>
                <a:ext cx="1883266" cy="369333"/>
                <a:chOff x="3833146" y="2851150"/>
                <a:chExt cx="1883266" cy="369333"/>
              </a:xfrm>
            </p:grpSpPr>
            <p:sp>
              <p:nvSpPr>
                <p:cNvPr id="106" name="TextBox 14"/>
                <p:cNvSpPr txBox="1"/>
                <p:nvPr/>
              </p:nvSpPr>
              <p:spPr>
                <a:xfrm>
                  <a:off x="4470400" y="2851150"/>
                  <a:ext cx="1246012" cy="369332"/>
                </a:xfrm>
                <a:prstGeom prst="rect">
                  <a:avLst/>
                </a:prstGeom>
                <a:noFill/>
              </p:spPr>
              <p:txBody>
                <a:bodyPr wrap="square" tIns="0" bIns="0" rtlCol="0">
                  <a:spAutoFit/>
                </a:bodyPr>
                <a:lstStyle/>
                <a:p>
                  <a:r>
                    <a:rPr lang="en-US" sz="2400" b="1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rimson Text" pitchFamily="2" charset="0"/>
                    </a:rPr>
                    <a:t> </a:t>
                  </a:r>
                  <a:r>
                    <a:rPr lang="en-US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rimson Text" pitchFamily="2" charset="0"/>
                    </a:rPr>
                    <a:t>|</a:t>
                  </a:r>
                  <a:r>
                    <a:rPr lang="en-US" sz="2400" b="1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rimson Text" pitchFamily="2" charset="0"/>
                    </a:rPr>
                    <a:t> value</a:t>
                  </a:r>
                  <a:endPara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endParaRPr>
                </a:p>
              </p:txBody>
            </p:sp>
            <p:sp>
              <p:nvSpPr>
                <p:cNvPr id="107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833146" y="2851151"/>
                  <a:ext cx="80032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 anchorCtr="0">
                  <a:spAutoFit/>
                </a:bodyPr>
                <a:lstStyle>
                  <a:defPPr>
                    <a:defRPr lang="en-US"/>
                  </a:defPPr>
                  <a:lvl1pPr eaLnBrk="0" hangingPunct="0">
                    <a:defRPr sz="2400" b="1" i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ＭＳ Ｐゴシック" charset="-128"/>
                    </a:defRPr>
                  </a:lvl1pPr>
                </a:lstStyle>
                <a:p>
                  <a:pPr algn="r"/>
                  <a:r>
                    <a:rPr lang="en-US" dirty="0">
                      <a:solidFill>
                        <a:schemeClr val="accent1"/>
                      </a:solidFill>
                      <a:latin typeface="Crimson Text" pitchFamily="2" charset="0"/>
                    </a:rPr>
                    <a:t>A</a:t>
                  </a:r>
                  <a:endParaRPr lang="en-US" sz="2000" dirty="0">
                    <a:solidFill>
                      <a:schemeClr val="accent1"/>
                    </a:solidFill>
                    <a:latin typeface="Crimson Text" pitchFamily="2" charset="0"/>
                  </a:endParaRPr>
                </a:p>
              </p:txBody>
            </p:sp>
          </p:grpSp>
          <p:grpSp>
            <p:nvGrpSpPr>
              <p:cNvPr id="111" name="Group 11"/>
              <p:cNvGrpSpPr/>
              <p:nvPr/>
            </p:nvGrpSpPr>
            <p:grpSpPr>
              <a:xfrm>
                <a:off x="3408824" y="3055507"/>
                <a:ext cx="1600979" cy="401304"/>
                <a:chOff x="3833146" y="2819179"/>
                <a:chExt cx="1600979" cy="401304"/>
              </a:xfrm>
            </p:grpSpPr>
            <p:sp>
              <p:nvSpPr>
                <p:cNvPr id="112" name="TextBox 12"/>
                <p:cNvSpPr txBox="1"/>
                <p:nvPr/>
              </p:nvSpPr>
              <p:spPr>
                <a:xfrm>
                  <a:off x="4470400" y="2819179"/>
                  <a:ext cx="963725" cy="369332"/>
                </a:xfrm>
                <a:prstGeom prst="rect">
                  <a:avLst/>
                </a:prstGeom>
                <a:noFill/>
              </p:spPr>
              <p:txBody>
                <a:bodyPr wrap="none" tIns="0" bIns="0" rtlCol="0">
                  <a:spAutoFit/>
                </a:bodyPr>
                <a:lstStyle/>
                <a:p>
                  <a:r>
                    <a:rPr lang="en-US" sz="2400" b="1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rimson Text" pitchFamily="2" charset="0"/>
                    </a:rPr>
                    <a:t> </a:t>
                  </a:r>
                  <a:r>
                    <a:rPr lang="en-US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rimson Text" pitchFamily="2" charset="0"/>
                    </a:rPr>
                    <a:t>|</a:t>
                  </a:r>
                  <a:r>
                    <a:rPr lang="en-US" sz="2400" b="1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rimson Text" pitchFamily="2" charset="0"/>
                    </a:rPr>
                    <a:t> value</a:t>
                  </a:r>
                  <a:endPara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endParaRPr>
                </a:p>
              </p:txBody>
            </p:sp>
            <p:sp>
              <p:nvSpPr>
                <p:cNvPr id="113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833146" y="2851151"/>
                  <a:ext cx="73885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 anchorCtr="0">
                  <a:spAutoFit/>
                </a:bodyPr>
                <a:lstStyle>
                  <a:defPPr>
                    <a:defRPr lang="en-US"/>
                  </a:defPPr>
                  <a:lvl1pPr eaLnBrk="0" hangingPunct="0">
                    <a:defRPr sz="2400" b="1" i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ＭＳ Ｐゴシック" charset="-128"/>
                    </a:defRPr>
                  </a:lvl1pPr>
                </a:lstStyle>
                <a:p>
                  <a:pPr algn="r"/>
                  <a:r>
                    <a:rPr lang="en-US" dirty="0">
                      <a:solidFill>
                        <a:schemeClr val="accent1"/>
                      </a:solidFill>
                      <a:latin typeface="Crimson Text" pitchFamily="2" charset="0"/>
                    </a:rPr>
                    <a:t>C</a:t>
                  </a:r>
                  <a:endParaRPr lang="en-US" sz="2000" dirty="0">
                    <a:solidFill>
                      <a:schemeClr val="accent1"/>
                    </a:solidFill>
                    <a:latin typeface="Crimson Text" pitchFamily="2" charset="0"/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Table: Page/Block Latches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BA5511-F16E-4969-95F3-AAA0CAF935CB}"/>
              </a:ext>
            </a:extLst>
          </p:cNvPr>
          <p:cNvGrpSpPr/>
          <p:nvPr/>
        </p:nvGrpSpPr>
        <p:grpSpPr>
          <a:xfrm>
            <a:off x="3203958" y="1251894"/>
            <a:ext cx="2088132" cy="871873"/>
            <a:chOff x="3203958" y="1471343"/>
            <a:chExt cx="2088132" cy="87187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A4F2C22-72C8-4DDB-9EBD-1823FEF287EA}"/>
                </a:ext>
              </a:extLst>
            </p:cNvPr>
            <p:cNvGrpSpPr/>
            <p:nvPr/>
          </p:nvGrpSpPr>
          <p:grpSpPr>
            <a:xfrm>
              <a:off x="3408824" y="1471343"/>
              <a:ext cx="1883266" cy="871873"/>
              <a:chOff x="3408824" y="1450125"/>
              <a:chExt cx="1883266" cy="871873"/>
            </a:xfrm>
          </p:grpSpPr>
          <p:sp>
            <p:nvSpPr>
              <p:cNvPr id="27" name="Rectangle 26"/>
              <p:cNvSpPr/>
              <p:nvPr/>
            </p:nvSpPr>
            <p:spPr>
              <a:xfrm flipV="1">
                <a:off x="3408824" y="1450125"/>
                <a:ext cx="1883266" cy="4144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V="1">
                <a:off x="3408824" y="1907548"/>
                <a:ext cx="1883266" cy="4144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203958" y="1519089"/>
              <a:ext cx="1831493" cy="369333"/>
              <a:chOff x="3602632" y="2851150"/>
              <a:chExt cx="1831493" cy="369333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4470400" y="2851150"/>
                <a:ext cx="963725" cy="369332"/>
              </a:xfrm>
              <a:prstGeom prst="rect">
                <a:avLst/>
              </a:prstGeom>
              <a:noFill/>
            </p:spPr>
            <p:txBody>
              <a:bodyPr wrap="none" tIns="0" bIns="0" rtlCol="0">
                <a:spAutoFit/>
              </a:bodyPr>
              <a:lstStyle/>
              <a:p>
                <a:r>
                  <a:rPr lang="en-US" sz="24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|</a:t>
                </a:r>
                <a:r>
                  <a:rPr lang="en-US" sz="24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 value</a:t>
                </a:r>
                <a:endPara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endParaRPr>
              </a:p>
            </p:txBody>
          </p:sp>
          <p:sp>
            <p:nvSpPr>
              <p:cNvPr id="110" name="TextBox 15"/>
              <p:cNvSpPr txBox="1">
                <a:spLocks noChangeArrowheads="1"/>
              </p:cNvSpPr>
              <p:nvPr/>
            </p:nvSpPr>
            <p:spPr bwMode="auto">
              <a:xfrm>
                <a:off x="3602632" y="2851151"/>
                <a:ext cx="9693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pPr algn="r"/>
                <a:r>
                  <a:rPr lang="en-US" dirty="0">
                    <a:solidFill>
                      <a:schemeClr val="accent1"/>
                    </a:solidFill>
                    <a:latin typeface="Crimson Text" pitchFamily="2" charset="0"/>
                  </a:rPr>
                  <a:t>B</a:t>
                </a:r>
                <a:endParaRPr lang="en-US" sz="2000" dirty="0">
                  <a:solidFill>
                    <a:schemeClr val="accent1"/>
                  </a:solidFill>
                  <a:latin typeface="Crimson Text" pitchFamily="2" charset="0"/>
                </a:endParaRPr>
              </a:p>
            </p:txBody>
          </p:sp>
        </p:grpSp>
      </p:grpSp>
      <p:grpSp>
        <p:nvGrpSpPr>
          <p:cNvPr id="99" name="R-Latch">
            <a:extLst>
              <a:ext uri="{FF2B5EF4-FFF2-40B4-BE49-F238E27FC236}">
                <a16:creationId xmlns:a16="http://schemas.microsoft.com/office/drawing/2014/main" id="{667D7DE4-AB87-4158-91D6-2AF436FEFD71}"/>
              </a:ext>
            </a:extLst>
          </p:cNvPr>
          <p:cNvGrpSpPr>
            <a:grpSpLocks/>
          </p:cNvGrpSpPr>
          <p:nvPr/>
        </p:nvGrpSpPr>
        <p:grpSpPr bwMode="auto">
          <a:xfrm>
            <a:off x="2532394" y="2038350"/>
            <a:ext cx="659606" cy="485775"/>
            <a:chOff x="789711" y="4485200"/>
            <a:chExt cx="879764" cy="647970"/>
          </a:xfrm>
        </p:grpSpPr>
        <p:sp>
          <p:nvSpPr>
            <p:cNvPr id="100" name="TextBox 28">
              <a:extLst>
                <a:ext uri="{FF2B5EF4-FFF2-40B4-BE49-F238E27FC236}">
                  <a16:creationId xmlns:a16="http://schemas.microsoft.com/office/drawing/2014/main" id="{DB84CDFB-1918-4139-BCF3-DEBB120FF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101" name="Straight Connector 29">
              <a:extLst>
                <a:ext uri="{FF2B5EF4-FFF2-40B4-BE49-F238E27FC236}">
                  <a16:creationId xmlns:a16="http://schemas.microsoft.com/office/drawing/2014/main" id="{BF141B9E-C589-4201-B551-555077929010}"/>
                </a:ext>
              </a:extLst>
            </p:cNvPr>
            <p:cNvCxnSpPr>
              <a:cxnSpLocks noChangeShapeType="1"/>
              <a:stCxn id="100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grpSp>
        <p:nvGrpSpPr>
          <p:cNvPr id="104" name="Op #1: Find(X)">
            <a:extLst>
              <a:ext uri="{FF2B5EF4-FFF2-40B4-BE49-F238E27FC236}">
                <a16:creationId xmlns:a16="http://schemas.microsoft.com/office/drawing/2014/main" id="{41FA0C5E-2E8A-489E-B8DA-8A4E63777A73}"/>
              </a:ext>
            </a:extLst>
          </p:cNvPr>
          <p:cNvGrpSpPr/>
          <p:nvPr/>
        </p:nvGrpSpPr>
        <p:grpSpPr>
          <a:xfrm>
            <a:off x="432697" y="1809750"/>
            <a:ext cx="1450718" cy="782291"/>
            <a:chOff x="6215557" y="645435"/>
            <a:chExt cx="1450718" cy="78229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C4FE954-ABFE-46CD-83C9-AB94E7D95398}"/>
                </a:ext>
              </a:extLst>
            </p:cNvPr>
            <p:cNvSpPr txBox="1"/>
            <p:nvPr/>
          </p:nvSpPr>
          <p:spPr>
            <a:xfrm>
              <a:off x="6215557" y="1058394"/>
              <a:ext cx="109728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2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hash(D) </a:t>
              </a:r>
              <a:endParaRPr lang="en-US" sz="2800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DF1DEE4-6C41-4B38-B899-4D0A8DF690B2}"/>
                </a:ext>
              </a:extLst>
            </p:cNvPr>
            <p:cNvSpPr txBox="1"/>
            <p:nvPr/>
          </p:nvSpPr>
          <p:spPr>
            <a:xfrm>
              <a:off x="6215557" y="645435"/>
              <a:ext cx="1450718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T</a:t>
              </a:r>
              <a:r>
                <a:rPr lang="en-US" sz="2800" b="1" spc="-150" baseline="-25000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1</a:t>
              </a:r>
              <a:r>
                <a:rPr lang="en-US" sz="2800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: Find D</a:t>
              </a:r>
            </a:p>
          </p:txBody>
        </p:sp>
      </p:grpSp>
      <p:cxnSp>
        <p:nvCxnSpPr>
          <p:cNvPr id="115" name="Straight Connector 36">
            <a:extLst>
              <a:ext uri="{FF2B5EF4-FFF2-40B4-BE49-F238E27FC236}">
                <a16:creationId xmlns:a16="http://schemas.microsoft.com/office/drawing/2014/main" id="{FD898392-52E8-41C8-BE0C-44B6AF3C952B}"/>
              </a:ext>
            </a:extLst>
          </p:cNvPr>
          <p:cNvCxnSpPr>
            <a:cxnSpLocks noChangeShapeType="1"/>
            <a:stCxn id="105" idx="3"/>
          </p:cNvCxnSpPr>
          <p:nvPr/>
        </p:nvCxnSpPr>
        <p:spPr bwMode="auto">
          <a:xfrm>
            <a:off x="1529977" y="2407375"/>
            <a:ext cx="1581888" cy="355321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3" name="R-Latch">
            <a:extLst>
              <a:ext uri="{FF2B5EF4-FFF2-40B4-BE49-F238E27FC236}">
                <a16:creationId xmlns:a16="http://schemas.microsoft.com/office/drawing/2014/main" id="{8D94ACCF-2753-4DF3-AA9D-B7B778EAE27A}"/>
              </a:ext>
            </a:extLst>
          </p:cNvPr>
          <p:cNvGrpSpPr>
            <a:grpSpLocks/>
          </p:cNvGrpSpPr>
          <p:nvPr/>
        </p:nvGrpSpPr>
        <p:grpSpPr bwMode="auto">
          <a:xfrm>
            <a:off x="2532394" y="3381211"/>
            <a:ext cx="659606" cy="485775"/>
            <a:chOff x="789711" y="4485200"/>
            <a:chExt cx="879764" cy="647970"/>
          </a:xfrm>
        </p:grpSpPr>
        <p:sp>
          <p:nvSpPr>
            <p:cNvPr id="124" name="TextBox 28">
              <a:extLst>
                <a:ext uri="{FF2B5EF4-FFF2-40B4-BE49-F238E27FC236}">
                  <a16:creationId xmlns:a16="http://schemas.microsoft.com/office/drawing/2014/main" id="{5E586AE2-83F2-44DC-8DAE-91830EA5D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125" name="Straight Connector 29">
              <a:extLst>
                <a:ext uri="{FF2B5EF4-FFF2-40B4-BE49-F238E27FC236}">
                  <a16:creationId xmlns:a16="http://schemas.microsoft.com/office/drawing/2014/main" id="{4705D4B9-1016-4756-8CDE-3681784ACD92}"/>
                </a:ext>
              </a:extLst>
            </p:cNvPr>
            <p:cNvCxnSpPr>
              <a:cxnSpLocks noChangeShapeType="1"/>
              <a:stCxn id="124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grpSp>
        <p:nvGrpSpPr>
          <p:cNvPr id="127" name="Op #1: Find(X)">
            <a:extLst>
              <a:ext uri="{FF2B5EF4-FFF2-40B4-BE49-F238E27FC236}">
                <a16:creationId xmlns:a16="http://schemas.microsoft.com/office/drawing/2014/main" id="{AED1B1FB-8D09-4D54-95EB-A693D3B02882}"/>
              </a:ext>
            </a:extLst>
          </p:cNvPr>
          <p:cNvGrpSpPr/>
          <p:nvPr/>
        </p:nvGrpSpPr>
        <p:grpSpPr>
          <a:xfrm>
            <a:off x="6860006" y="1809750"/>
            <a:ext cx="1598194" cy="782291"/>
            <a:chOff x="5848469" y="645435"/>
            <a:chExt cx="1598194" cy="782291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9C69126D-7172-4167-910B-D51ACD20C747}"/>
                </a:ext>
              </a:extLst>
            </p:cNvPr>
            <p:cNvSpPr txBox="1"/>
            <p:nvPr/>
          </p:nvSpPr>
          <p:spPr>
            <a:xfrm>
              <a:off x="6349383" y="1058394"/>
              <a:ext cx="109728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lang="en-US" sz="2400" b="1" i="1" dirty="0">
                  <a:solidFill>
                    <a:srgbClr val="2C6BD8"/>
                  </a:solidFill>
                  <a:latin typeface="Crimson Text" panose="02000503000000000000" pitchFamily="2" charset="0"/>
                </a:rPr>
                <a:t>hash(E) </a:t>
              </a:r>
              <a:endParaRPr lang="en-US" sz="2800" dirty="0">
                <a:solidFill>
                  <a:srgbClr val="2C6BD8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0844012F-68B2-4CB8-B54F-ED065AC376A4}"/>
                </a:ext>
              </a:extLst>
            </p:cNvPr>
            <p:cNvSpPr txBox="1"/>
            <p:nvPr/>
          </p:nvSpPr>
          <p:spPr>
            <a:xfrm>
              <a:off x="5848469" y="645435"/>
              <a:ext cx="15981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2800" b="1" spc="-150" dirty="0">
                  <a:solidFill>
                    <a:srgbClr val="2C6BD8"/>
                  </a:solidFill>
                  <a:latin typeface="Crimson Text" panose="02000503000000000000" pitchFamily="2" charset="0"/>
                </a:rPr>
                <a:t>T</a:t>
              </a:r>
              <a:r>
                <a:rPr lang="en-US" sz="2800" b="1" baseline="-25000" dirty="0">
                  <a:solidFill>
                    <a:srgbClr val="2C6BD8"/>
                  </a:solidFill>
                  <a:latin typeface="Crimson Text" panose="02000503000000000000" pitchFamily="2" charset="0"/>
                </a:rPr>
                <a:t>2</a:t>
              </a:r>
              <a:r>
                <a:rPr lang="en-US" sz="2800" dirty="0">
                  <a:solidFill>
                    <a:srgbClr val="2C6BD8"/>
                  </a:solidFill>
                  <a:latin typeface="Crimson Text" panose="02000503000000000000" pitchFamily="2" charset="0"/>
                </a:rPr>
                <a:t>: Insert E</a:t>
              </a:r>
            </a:p>
          </p:txBody>
        </p:sp>
      </p:grpSp>
      <p:cxnSp>
        <p:nvCxnSpPr>
          <p:cNvPr id="130" name="Straight Connector 36">
            <a:extLst>
              <a:ext uri="{FF2B5EF4-FFF2-40B4-BE49-F238E27FC236}">
                <a16:creationId xmlns:a16="http://schemas.microsoft.com/office/drawing/2014/main" id="{EEA49939-9B2C-458F-AB7C-FFAC770C6EF7}"/>
              </a:ext>
            </a:extLst>
          </p:cNvPr>
          <p:cNvCxnSpPr>
            <a:cxnSpLocks noChangeShapeType="1"/>
            <a:stCxn id="128" idx="1"/>
          </p:cNvCxnSpPr>
          <p:nvPr/>
        </p:nvCxnSpPr>
        <p:spPr bwMode="auto">
          <a:xfrm rot="10800000" flipV="1">
            <a:off x="5684520" y="2407374"/>
            <a:ext cx="1676400" cy="850175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rgbClr val="2C6BD8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1" name="W-Latch">
            <a:extLst>
              <a:ext uri="{FF2B5EF4-FFF2-40B4-BE49-F238E27FC236}">
                <a16:creationId xmlns:a16="http://schemas.microsoft.com/office/drawing/2014/main" id="{198E372E-A36C-4AAE-BA0F-B8F403AFA545}"/>
              </a:ext>
            </a:extLst>
          </p:cNvPr>
          <p:cNvGrpSpPr>
            <a:grpSpLocks/>
          </p:cNvGrpSpPr>
          <p:nvPr/>
        </p:nvGrpSpPr>
        <p:grpSpPr bwMode="auto">
          <a:xfrm>
            <a:off x="2532394" y="2038350"/>
            <a:ext cx="659606" cy="485775"/>
            <a:chOff x="789711" y="4485200"/>
            <a:chExt cx="879764" cy="647970"/>
          </a:xfrm>
        </p:grpSpPr>
        <p:sp>
          <p:nvSpPr>
            <p:cNvPr id="132" name="TextBox 28">
              <a:extLst>
                <a:ext uri="{FF2B5EF4-FFF2-40B4-BE49-F238E27FC236}">
                  <a16:creationId xmlns:a16="http://schemas.microsoft.com/office/drawing/2014/main" id="{009D3274-BF24-4191-90E4-1D9E0F42A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133" name="Straight Connector 29">
              <a:extLst>
                <a:ext uri="{FF2B5EF4-FFF2-40B4-BE49-F238E27FC236}">
                  <a16:creationId xmlns:a16="http://schemas.microsoft.com/office/drawing/2014/main" id="{031979E6-9E2A-491E-B86F-9EAC5996CA21}"/>
                </a:ext>
              </a:extLst>
            </p:cNvPr>
            <p:cNvCxnSpPr>
              <a:cxnSpLocks noChangeShapeType="1"/>
              <a:stCxn id="132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sp>
        <p:nvSpPr>
          <p:cNvPr id="134" name="pageid">
            <a:extLst>
              <a:ext uri="{FF2B5EF4-FFF2-40B4-BE49-F238E27FC236}">
                <a16:creationId xmlns:a16="http://schemas.microsoft.com/office/drawing/2014/main" id="{4C2BDB9B-B895-433E-A039-9BB32B27D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656" y="1410831"/>
            <a:ext cx="2677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3600" u="none" dirty="0">
                <a:solidFill>
                  <a:schemeClr val="bg1"/>
                </a:solidFill>
                <a:latin typeface="Lato Black" panose="020F0A02020204030203" pitchFamily="34" charset="0"/>
              </a:rPr>
              <a:t>0</a:t>
            </a:r>
          </a:p>
        </p:txBody>
      </p:sp>
      <p:sp>
        <p:nvSpPr>
          <p:cNvPr id="135" name="pageid">
            <a:extLst>
              <a:ext uri="{FF2B5EF4-FFF2-40B4-BE49-F238E27FC236}">
                <a16:creationId xmlns:a16="http://schemas.microsoft.com/office/drawing/2014/main" id="{B1AB25ED-B4B5-4B8A-83CA-B5A048E5D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656" y="2767191"/>
            <a:ext cx="2677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3600" u="none" dirty="0">
                <a:solidFill>
                  <a:schemeClr val="bg1"/>
                </a:solidFill>
                <a:latin typeface="Lato Black" panose="020F0A02020204030203" pitchFamily="34" charset="0"/>
              </a:rPr>
              <a:t>1</a:t>
            </a:r>
          </a:p>
        </p:txBody>
      </p:sp>
      <p:sp>
        <p:nvSpPr>
          <p:cNvPr id="136" name="pageid">
            <a:extLst>
              <a:ext uri="{FF2B5EF4-FFF2-40B4-BE49-F238E27FC236}">
                <a16:creationId xmlns:a16="http://schemas.microsoft.com/office/drawing/2014/main" id="{EA42E61C-406A-4AC6-9FD4-15798DC8F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656" y="4123551"/>
            <a:ext cx="2677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3600" u="none" dirty="0">
                <a:solidFill>
                  <a:schemeClr val="bg1"/>
                </a:solidFill>
                <a:latin typeface="Lato Black" panose="020F0A02020204030203" pitchFamily="34" charset="0"/>
              </a:rPr>
              <a:t>2</a:t>
            </a:r>
          </a:p>
        </p:txBody>
      </p:sp>
      <p:sp>
        <p:nvSpPr>
          <p:cNvPr id="137" name="T1 Arrow">
            <a:extLst>
              <a:ext uri="{FF2B5EF4-FFF2-40B4-BE49-F238E27FC236}">
                <a16:creationId xmlns:a16="http://schemas.microsoft.com/office/drawing/2014/main" id="{FD3239CD-CE1B-45CA-A7FD-2047D628033F}"/>
              </a:ext>
            </a:extLst>
          </p:cNvPr>
          <p:cNvSpPr>
            <a:spLocks noChangeAspect="1"/>
          </p:cNvSpPr>
          <p:nvPr/>
        </p:nvSpPr>
        <p:spPr>
          <a:xfrm>
            <a:off x="3048000" y="2609808"/>
            <a:ext cx="365760" cy="4191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139" name="Hourglass">
            <a:extLst>
              <a:ext uri="{FF2B5EF4-FFF2-40B4-BE49-F238E27FC236}">
                <a16:creationId xmlns:a16="http://schemas.microsoft.com/office/drawing/2014/main" id="{919971F0-3A45-40FD-BFC1-9E5270F55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6413827" y="1796296"/>
            <a:ext cx="32173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T2 Arrow">
            <a:extLst>
              <a:ext uri="{FF2B5EF4-FFF2-40B4-BE49-F238E27FC236}">
                <a16:creationId xmlns:a16="http://schemas.microsoft.com/office/drawing/2014/main" id="{EDEEDC6D-5193-4AA9-AFC2-314EC31F0915}"/>
              </a:ext>
            </a:extLst>
          </p:cNvPr>
          <p:cNvSpPr>
            <a:spLocks noChangeAspect="1"/>
          </p:cNvSpPr>
          <p:nvPr/>
        </p:nvSpPr>
        <p:spPr>
          <a:xfrm rot="10800000">
            <a:off x="5257800" y="3028950"/>
            <a:ext cx="365760" cy="419142"/>
          </a:xfrm>
          <a:prstGeom prst="rightArrow">
            <a:avLst/>
          </a:prstGeom>
          <a:solidFill>
            <a:srgbClr val="2C6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102" name="Lock">
            <a:extLst>
              <a:ext uri="{FF2B5EF4-FFF2-40B4-BE49-F238E27FC236}">
                <a16:creationId xmlns:a16="http://schemas.microsoft.com/office/drawing/2014/main" id="{0E3592E0-3696-4278-9A18-477525A68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 rot="21075481">
            <a:off x="3136618" y="2409991"/>
            <a:ext cx="175556" cy="2286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41" name="W-Latch">
            <a:extLst>
              <a:ext uri="{FF2B5EF4-FFF2-40B4-BE49-F238E27FC236}">
                <a16:creationId xmlns:a16="http://schemas.microsoft.com/office/drawing/2014/main" id="{19353D3D-18F3-4E6E-9292-29954123FF45}"/>
              </a:ext>
            </a:extLst>
          </p:cNvPr>
          <p:cNvGrpSpPr>
            <a:grpSpLocks/>
          </p:cNvGrpSpPr>
          <p:nvPr/>
        </p:nvGrpSpPr>
        <p:grpSpPr bwMode="auto">
          <a:xfrm>
            <a:off x="2532394" y="3381211"/>
            <a:ext cx="659606" cy="485775"/>
            <a:chOff x="789711" y="4485200"/>
            <a:chExt cx="879764" cy="647970"/>
          </a:xfrm>
        </p:grpSpPr>
        <p:sp>
          <p:nvSpPr>
            <p:cNvPr id="142" name="TextBox 28">
              <a:extLst>
                <a:ext uri="{FF2B5EF4-FFF2-40B4-BE49-F238E27FC236}">
                  <a16:creationId xmlns:a16="http://schemas.microsoft.com/office/drawing/2014/main" id="{FEF1DA06-48C8-4561-953B-157EF7CCF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143" name="Straight Connector 29">
              <a:extLst>
                <a:ext uri="{FF2B5EF4-FFF2-40B4-BE49-F238E27FC236}">
                  <a16:creationId xmlns:a16="http://schemas.microsoft.com/office/drawing/2014/main" id="{5F22DEC7-6A16-4EC6-8084-EDEE5C98F9F7}"/>
                </a:ext>
              </a:extLst>
            </p:cNvPr>
            <p:cNvCxnSpPr>
              <a:cxnSpLocks noChangeShapeType="1"/>
              <a:stCxn id="142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26" name="Lock">
            <a:extLst>
              <a:ext uri="{FF2B5EF4-FFF2-40B4-BE49-F238E27FC236}">
                <a16:creationId xmlns:a16="http://schemas.microsoft.com/office/drawing/2014/main" id="{66B73767-AE00-474D-BA99-3E70864CD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 rot="21075481">
            <a:off x="3136618" y="3752852"/>
            <a:ext cx="175556" cy="2286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4" name="Rounded Rectangular Callout 102">
            <a:extLst>
              <a:ext uri="{FF2B5EF4-FFF2-40B4-BE49-F238E27FC236}">
                <a16:creationId xmlns:a16="http://schemas.microsoft.com/office/drawing/2014/main" id="{CD834FA0-FCC0-427A-8AAE-C17C6DA56D75}"/>
              </a:ext>
            </a:extLst>
          </p:cNvPr>
          <p:cNvSpPr/>
          <p:nvPr/>
        </p:nvSpPr>
        <p:spPr bwMode="auto">
          <a:xfrm flipH="1">
            <a:off x="325132" y="1226299"/>
            <a:ext cx="2405063" cy="602718"/>
          </a:xfrm>
          <a:prstGeom prst="wedgeRoundRectCallout">
            <a:avLst>
              <a:gd name="adj1" fmla="val -43510"/>
              <a:gd name="adj2" fmla="val 90619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It’s safe to release the latch on Page #1.</a:t>
            </a:r>
          </a:p>
        </p:txBody>
      </p:sp>
      <p:pic>
        <p:nvPicPr>
          <p:cNvPr id="5" name="Hourglass">
            <a:extLst>
              <a:ext uri="{FF2B5EF4-FFF2-40B4-BE49-F238E27FC236}">
                <a16:creationId xmlns:a16="http://schemas.microsoft.com/office/drawing/2014/main" id="{D4BA7A86-4C2F-6C60-0E18-61D3282D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6248400" y="3862402"/>
            <a:ext cx="32173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3" descr=" 5">
            <a:extLst>
              <a:ext uri="{FF2B5EF4-FFF2-40B4-BE49-F238E27FC236}">
                <a16:creationId xmlns:a16="http://schemas.microsoft.com/office/drawing/2014/main" id="{717B6954-1480-80EA-D3BE-85DB9ADB1B4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85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00017 0.08333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8333 L -0.05521 0.26142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26142 L 0.00503 0.26142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05763 0.17222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861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"/>
                            </p:stCondLst>
                            <p:childTnLst>
                              <p:par>
                                <p:cTn id="1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3 0.17222 L -0.00035 0.17716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17716 L 0.00017 0.26543 " pathEditMode="relative" rAng="0" ptsTypes="AA">
                                      <p:cBhvr>
                                        <p:cTn id="1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/>
      <p:bldP spid="137" grpId="0" animBg="1"/>
      <p:bldP spid="137" grpId="1" animBg="1"/>
      <p:bldP spid="137" grpId="2" animBg="1"/>
      <p:bldP spid="137" grpId="3" animBg="1"/>
      <p:bldP spid="137" grpId="4" animBg="1"/>
      <p:bldP spid="140" grpId="0" animBg="1"/>
      <p:bldP spid="140" grpId="1" animBg="1"/>
      <p:bldP spid="140" grpId="2" animBg="1"/>
      <p:bldP spid="140" grpId="3" animBg="1"/>
      <p:bldP spid="144" grpId="0" animBg="1"/>
      <p:bldP spid="14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age">
            <a:extLst>
              <a:ext uri="{FF2B5EF4-FFF2-40B4-BE49-F238E27FC236}">
                <a16:creationId xmlns:a16="http://schemas.microsoft.com/office/drawing/2014/main" id="{8967CD1B-1C14-4EC1-B86E-4ED0E466BB4E}"/>
              </a:ext>
            </a:extLst>
          </p:cNvPr>
          <p:cNvSpPr/>
          <p:nvPr/>
        </p:nvSpPr>
        <p:spPr>
          <a:xfrm>
            <a:off x="3124200" y="1047750"/>
            <a:ext cx="2560320" cy="12801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97" name="Page">
            <a:extLst>
              <a:ext uri="{FF2B5EF4-FFF2-40B4-BE49-F238E27FC236}">
                <a16:creationId xmlns:a16="http://schemas.microsoft.com/office/drawing/2014/main" id="{B6CADE61-F5DB-4857-8E86-86A855364480}"/>
              </a:ext>
            </a:extLst>
          </p:cNvPr>
          <p:cNvSpPr/>
          <p:nvPr/>
        </p:nvSpPr>
        <p:spPr>
          <a:xfrm>
            <a:off x="3124200" y="3760470"/>
            <a:ext cx="2560320" cy="12801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 flipV="1">
            <a:off x="3408824" y="3964614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09E3043-8E5D-46AC-84D2-14FD57FB5674}"/>
              </a:ext>
            </a:extLst>
          </p:cNvPr>
          <p:cNvGrpSpPr/>
          <p:nvPr/>
        </p:nvGrpSpPr>
        <p:grpSpPr>
          <a:xfrm>
            <a:off x="3421524" y="3986528"/>
            <a:ext cx="1588279" cy="369333"/>
            <a:chOff x="3845846" y="2851150"/>
            <a:chExt cx="1588279" cy="36933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AD0D3A-CDA8-4CBE-B24D-99702EDC982A}"/>
                </a:ext>
              </a:extLst>
            </p:cNvPr>
            <p:cNvSpPr txBox="1"/>
            <p:nvPr/>
          </p:nvSpPr>
          <p:spPr>
            <a:xfrm>
              <a:off x="4470400" y="285115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45" name="TextBox 15">
              <a:extLst>
                <a:ext uri="{FF2B5EF4-FFF2-40B4-BE49-F238E27FC236}">
                  <a16:creationId xmlns:a16="http://schemas.microsoft.com/office/drawing/2014/main" id="{4B19F0F9-74B9-4F64-B068-56DEE3635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846" y="2851151"/>
              <a:ext cx="726153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D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772682F2-0E6F-4CF9-9F56-485D0162E714}"/>
              </a:ext>
            </a:extLst>
          </p:cNvPr>
          <p:cNvSpPr/>
          <p:nvPr/>
        </p:nvSpPr>
        <p:spPr>
          <a:xfrm flipV="1">
            <a:off x="3401767" y="4422037"/>
            <a:ext cx="1883266" cy="414450"/>
          </a:xfrm>
          <a:prstGeom prst="rect">
            <a:avLst/>
          </a:prstGeom>
          <a:solidFill>
            <a:schemeClr val="bg1"/>
          </a:solidFill>
          <a:ln w="19050"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33F"/>
              </a:solidFill>
              <a:latin typeface="Consolas" pitchFamily="49" charset="0"/>
              <a:ea typeface="DejaVu Sans Mono" pitchFamily="49" charset="0"/>
              <a:cs typeface="Consolas" pitchFamily="49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0943EFC-9A52-4016-B371-E1E02A75E3AB}"/>
              </a:ext>
            </a:extLst>
          </p:cNvPr>
          <p:cNvGrpSpPr/>
          <p:nvPr/>
        </p:nvGrpSpPr>
        <p:grpSpPr>
          <a:xfrm>
            <a:off x="3401766" y="4460805"/>
            <a:ext cx="1608037" cy="369333"/>
            <a:chOff x="3401766" y="4460805"/>
            <a:chExt cx="1608037" cy="36933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696316F-DE6B-460C-86E1-2320DA3BEBCF}"/>
                </a:ext>
              </a:extLst>
            </p:cNvPr>
            <p:cNvSpPr txBox="1"/>
            <p:nvPr/>
          </p:nvSpPr>
          <p:spPr>
            <a:xfrm>
              <a:off x="4046078" y="4460805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|</a:t>
              </a:r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 value</a:t>
              </a:r>
              <a:endPara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endParaRPr>
            </a:p>
          </p:txBody>
        </p:sp>
        <p:sp>
          <p:nvSpPr>
            <p:cNvPr id="63" name="TextBox 15">
              <a:extLst>
                <a:ext uri="{FF2B5EF4-FFF2-40B4-BE49-F238E27FC236}">
                  <a16:creationId xmlns:a16="http://schemas.microsoft.com/office/drawing/2014/main" id="{79DA3CEC-46A4-4AAA-95F2-22D37D845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1766" y="4460806"/>
              <a:ext cx="745911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Crimson Text" pitchFamily="2" charset="0"/>
                </a:rPr>
                <a:t>E</a:t>
              </a:r>
              <a:endParaRPr lang="en-US" sz="2000" dirty="0">
                <a:solidFill>
                  <a:schemeClr val="accent1"/>
                </a:solidFill>
                <a:latin typeface="Crimson Text" pitchFamily="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62E991-835E-4B0B-AF21-5D54B37C96C3}"/>
              </a:ext>
            </a:extLst>
          </p:cNvPr>
          <p:cNvGrpSpPr/>
          <p:nvPr/>
        </p:nvGrpSpPr>
        <p:grpSpPr>
          <a:xfrm>
            <a:off x="3125198" y="2404110"/>
            <a:ext cx="2560320" cy="1280160"/>
            <a:chOff x="3125198" y="2620515"/>
            <a:chExt cx="2560320" cy="1280160"/>
          </a:xfrm>
        </p:grpSpPr>
        <p:sp>
          <p:nvSpPr>
            <p:cNvPr id="96" name="Page">
              <a:extLst>
                <a:ext uri="{FF2B5EF4-FFF2-40B4-BE49-F238E27FC236}">
                  <a16:creationId xmlns:a16="http://schemas.microsoft.com/office/drawing/2014/main" id="{5EF88261-1B91-4A9A-B5ED-27093B42CF7F}"/>
                </a:ext>
              </a:extLst>
            </p:cNvPr>
            <p:cNvSpPr/>
            <p:nvPr/>
          </p:nvSpPr>
          <p:spPr>
            <a:xfrm>
              <a:off x="3125198" y="2620515"/>
              <a:ext cx="2560320" cy="12801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601698C-72AE-40E1-9B90-EC3966F9F0A1}"/>
                </a:ext>
              </a:extLst>
            </p:cNvPr>
            <p:cNvGrpSpPr/>
            <p:nvPr/>
          </p:nvGrpSpPr>
          <p:grpSpPr>
            <a:xfrm>
              <a:off x="3408824" y="2816965"/>
              <a:ext cx="1974123" cy="887262"/>
              <a:chOff x="3408824" y="2569549"/>
              <a:chExt cx="1974123" cy="887262"/>
            </a:xfrm>
          </p:grpSpPr>
          <p:sp>
            <p:nvSpPr>
              <p:cNvPr id="29" name="Rectangle 28"/>
              <p:cNvSpPr/>
              <p:nvPr/>
            </p:nvSpPr>
            <p:spPr>
              <a:xfrm flipV="1">
                <a:off x="3408824" y="2569549"/>
                <a:ext cx="1883266" cy="4144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 flipV="1">
                <a:off x="3408824" y="3026972"/>
                <a:ext cx="1883266" cy="4144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3408824" y="2617578"/>
                <a:ext cx="1951428" cy="369333"/>
                <a:chOff x="3833146" y="2851150"/>
                <a:chExt cx="1951428" cy="369333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4470400" y="2851150"/>
                  <a:ext cx="1314174" cy="369332"/>
                </a:xfrm>
                <a:prstGeom prst="rect">
                  <a:avLst/>
                </a:prstGeom>
                <a:noFill/>
              </p:spPr>
              <p:txBody>
                <a:bodyPr wrap="square" tIns="0" bIns="0" rtlCol="0">
                  <a:spAutoFit/>
                </a:bodyPr>
                <a:lstStyle/>
                <a:p>
                  <a:r>
                    <a:rPr lang="en-US" sz="2400" b="1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rimson Text" pitchFamily="2" charset="0"/>
                    </a:rPr>
                    <a:t> </a:t>
                  </a:r>
                  <a:r>
                    <a:rPr lang="en-US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rimson Text" pitchFamily="2" charset="0"/>
                    </a:rPr>
                    <a:t>|</a:t>
                  </a:r>
                  <a:r>
                    <a:rPr lang="en-US" sz="2400" b="1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rimson Text" pitchFamily="2" charset="0"/>
                    </a:rPr>
                    <a:t> value</a:t>
                  </a:r>
                  <a:endPara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endParaRPr>
                </a:p>
              </p:txBody>
            </p:sp>
            <p:sp>
              <p:nvSpPr>
                <p:cNvPr id="107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833146" y="2851151"/>
                  <a:ext cx="73885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 anchorCtr="0">
                  <a:spAutoFit/>
                </a:bodyPr>
                <a:lstStyle>
                  <a:defPPr>
                    <a:defRPr lang="en-US"/>
                  </a:defPPr>
                  <a:lvl1pPr eaLnBrk="0" hangingPunct="0">
                    <a:defRPr sz="2400" b="1" i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ＭＳ Ｐゴシック" charset="-128"/>
                    </a:defRPr>
                  </a:lvl1pPr>
                </a:lstStyle>
                <a:p>
                  <a:pPr algn="r"/>
                  <a:r>
                    <a:rPr lang="en-US" dirty="0">
                      <a:solidFill>
                        <a:schemeClr val="accent1"/>
                      </a:solidFill>
                      <a:latin typeface="Crimson Text" pitchFamily="2" charset="0"/>
                    </a:rPr>
                    <a:t>A</a:t>
                  </a:r>
                  <a:endParaRPr lang="en-US" sz="2000" dirty="0">
                    <a:solidFill>
                      <a:schemeClr val="accent1"/>
                    </a:solidFill>
                    <a:latin typeface="Crimson Text" pitchFamily="2" charset="0"/>
                  </a:endParaRPr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3408824" y="3087478"/>
                <a:ext cx="1974123" cy="369333"/>
                <a:chOff x="3833146" y="2851150"/>
                <a:chExt cx="1974123" cy="369333"/>
              </a:xfrm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4470401" y="2851150"/>
                  <a:ext cx="1336868" cy="369332"/>
                </a:xfrm>
                <a:prstGeom prst="rect">
                  <a:avLst/>
                </a:prstGeom>
                <a:noFill/>
              </p:spPr>
              <p:txBody>
                <a:bodyPr wrap="square" tIns="0" bIns="0" rtlCol="0">
                  <a:spAutoFit/>
                </a:bodyPr>
                <a:lstStyle/>
                <a:p>
                  <a:r>
                    <a:rPr lang="en-US" sz="2400" b="1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rimson Text" pitchFamily="2" charset="0"/>
                    </a:rPr>
                    <a:t> </a:t>
                  </a:r>
                  <a:r>
                    <a:rPr lang="en-US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rimson Text" pitchFamily="2" charset="0"/>
                    </a:rPr>
                    <a:t>|</a:t>
                  </a:r>
                  <a:r>
                    <a:rPr lang="en-US" sz="2400" b="1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rimson Text" pitchFamily="2" charset="0"/>
                    </a:rPr>
                    <a:t> value</a:t>
                  </a:r>
                  <a:endPara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endParaRPr>
                </a:p>
              </p:txBody>
            </p:sp>
            <p:sp>
              <p:nvSpPr>
                <p:cNvPr id="113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833146" y="2851151"/>
                  <a:ext cx="73885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 anchorCtr="0">
                  <a:spAutoFit/>
                </a:bodyPr>
                <a:lstStyle>
                  <a:defPPr>
                    <a:defRPr lang="en-US"/>
                  </a:defPPr>
                  <a:lvl1pPr eaLnBrk="0" hangingPunct="0">
                    <a:defRPr sz="2400" b="1" i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ＭＳ Ｐゴシック" charset="-128"/>
                    </a:defRPr>
                  </a:lvl1pPr>
                </a:lstStyle>
                <a:p>
                  <a:pPr algn="r"/>
                  <a:r>
                    <a:rPr lang="en-US" dirty="0">
                      <a:solidFill>
                        <a:schemeClr val="accent1"/>
                      </a:solidFill>
                      <a:latin typeface="Crimson Text" pitchFamily="2" charset="0"/>
                    </a:rPr>
                    <a:t>C</a:t>
                  </a:r>
                  <a:endParaRPr lang="en-US" sz="2000" dirty="0">
                    <a:solidFill>
                      <a:schemeClr val="accent1"/>
                    </a:solidFill>
                    <a:latin typeface="Crimson Text" pitchFamily="2" charset="0"/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Table: Slot Latches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BA5511-F16E-4969-95F3-AAA0CAF935CB}"/>
              </a:ext>
            </a:extLst>
          </p:cNvPr>
          <p:cNvGrpSpPr/>
          <p:nvPr/>
        </p:nvGrpSpPr>
        <p:grpSpPr>
          <a:xfrm>
            <a:off x="3203958" y="1251894"/>
            <a:ext cx="2088132" cy="871873"/>
            <a:chOff x="3203958" y="1471343"/>
            <a:chExt cx="2088132" cy="87187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A4F2C22-72C8-4DDB-9EBD-1823FEF287EA}"/>
                </a:ext>
              </a:extLst>
            </p:cNvPr>
            <p:cNvGrpSpPr/>
            <p:nvPr/>
          </p:nvGrpSpPr>
          <p:grpSpPr>
            <a:xfrm>
              <a:off x="3408824" y="1471343"/>
              <a:ext cx="1883266" cy="871873"/>
              <a:chOff x="3408824" y="1450125"/>
              <a:chExt cx="1883266" cy="871873"/>
            </a:xfrm>
          </p:grpSpPr>
          <p:sp>
            <p:nvSpPr>
              <p:cNvPr id="27" name="Rectangle 26"/>
              <p:cNvSpPr/>
              <p:nvPr/>
            </p:nvSpPr>
            <p:spPr>
              <a:xfrm flipV="1">
                <a:off x="3408824" y="1450125"/>
                <a:ext cx="1883266" cy="4144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V="1">
                <a:off x="3408824" y="1907548"/>
                <a:ext cx="1883266" cy="4144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44433F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203958" y="1519089"/>
              <a:ext cx="1831493" cy="369333"/>
              <a:chOff x="3602632" y="2851150"/>
              <a:chExt cx="1831493" cy="369333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4470400" y="2851150"/>
                <a:ext cx="963725" cy="369332"/>
              </a:xfrm>
              <a:prstGeom prst="rect">
                <a:avLst/>
              </a:prstGeom>
              <a:noFill/>
            </p:spPr>
            <p:txBody>
              <a:bodyPr wrap="none" tIns="0" bIns="0" rtlCol="0">
                <a:spAutoFit/>
              </a:bodyPr>
              <a:lstStyle/>
              <a:p>
                <a:r>
                  <a:rPr lang="en-US" sz="24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|</a:t>
                </a:r>
                <a:r>
                  <a:rPr lang="en-US" sz="24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</a:rPr>
                  <a:t> value</a:t>
                </a:r>
                <a:endPara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endParaRPr>
              </a:p>
            </p:txBody>
          </p:sp>
          <p:sp>
            <p:nvSpPr>
              <p:cNvPr id="110" name="TextBox 15"/>
              <p:cNvSpPr txBox="1">
                <a:spLocks noChangeArrowheads="1"/>
              </p:cNvSpPr>
              <p:nvPr/>
            </p:nvSpPr>
            <p:spPr bwMode="auto">
              <a:xfrm>
                <a:off x="3602632" y="2851151"/>
                <a:ext cx="9693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pPr algn="r"/>
                <a:r>
                  <a:rPr lang="en-US" dirty="0">
                    <a:solidFill>
                      <a:schemeClr val="accent1"/>
                    </a:solidFill>
                    <a:latin typeface="Crimson Text" pitchFamily="2" charset="0"/>
                  </a:rPr>
                  <a:t>B</a:t>
                </a:r>
                <a:endParaRPr lang="en-US" sz="2000" dirty="0">
                  <a:solidFill>
                    <a:schemeClr val="accent1"/>
                  </a:solidFill>
                  <a:latin typeface="Crimson Text" pitchFamily="2" charset="0"/>
                </a:endParaRPr>
              </a:p>
            </p:txBody>
          </p:sp>
        </p:grpSp>
      </p:grpSp>
      <p:grpSp>
        <p:nvGrpSpPr>
          <p:cNvPr id="99" name="R-Latch">
            <a:extLst>
              <a:ext uri="{FF2B5EF4-FFF2-40B4-BE49-F238E27FC236}">
                <a16:creationId xmlns:a16="http://schemas.microsoft.com/office/drawing/2014/main" id="{667D7DE4-AB87-4158-91D6-2AF436FEFD71}"/>
              </a:ext>
            </a:extLst>
          </p:cNvPr>
          <p:cNvGrpSpPr>
            <a:grpSpLocks/>
          </p:cNvGrpSpPr>
          <p:nvPr/>
        </p:nvGrpSpPr>
        <p:grpSpPr bwMode="auto">
          <a:xfrm>
            <a:off x="3104111" y="2312834"/>
            <a:ext cx="659606" cy="485775"/>
            <a:chOff x="789711" y="4485200"/>
            <a:chExt cx="879764" cy="647970"/>
          </a:xfrm>
        </p:grpSpPr>
        <p:sp>
          <p:nvSpPr>
            <p:cNvPr id="100" name="TextBox 28">
              <a:extLst>
                <a:ext uri="{FF2B5EF4-FFF2-40B4-BE49-F238E27FC236}">
                  <a16:creationId xmlns:a16="http://schemas.microsoft.com/office/drawing/2014/main" id="{DB84CDFB-1918-4139-BCF3-DEBB120FF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101" name="Straight Connector 29">
              <a:extLst>
                <a:ext uri="{FF2B5EF4-FFF2-40B4-BE49-F238E27FC236}">
                  <a16:creationId xmlns:a16="http://schemas.microsoft.com/office/drawing/2014/main" id="{BF141B9E-C589-4201-B551-555077929010}"/>
                </a:ext>
              </a:extLst>
            </p:cNvPr>
            <p:cNvCxnSpPr>
              <a:cxnSpLocks noChangeShapeType="1"/>
              <a:stCxn id="100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cxnSp>
        <p:nvCxnSpPr>
          <p:cNvPr id="115" name="Straight Connector 36">
            <a:extLst>
              <a:ext uri="{FF2B5EF4-FFF2-40B4-BE49-F238E27FC236}">
                <a16:creationId xmlns:a16="http://schemas.microsoft.com/office/drawing/2014/main" id="{FD898392-52E8-41C8-BE0C-44B6AF3C95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9977" y="2407375"/>
            <a:ext cx="1581888" cy="355321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3" name="R-Latch">
            <a:extLst>
              <a:ext uri="{FF2B5EF4-FFF2-40B4-BE49-F238E27FC236}">
                <a16:creationId xmlns:a16="http://schemas.microsoft.com/office/drawing/2014/main" id="{8D94ACCF-2753-4DF3-AA9D-B7B778EAE27A}"/>
              </a:ext>
            </a:extLst>
          </p:cNvPr>
          <p:cNvGrpSpPr>
            <a:grpSpLocks/>
          </p:cNvGrpSpPr>
          <p:nvPr/>
        </p:nvGrpSpPr>
        <p:grpSpPr bwMode="auto">
          <a:xfrm>
            <a:off x="3104111" y="3686175"/>
            <a:ext cx="659606" cy="485775"/>
            <a:chOff x="789711" y="4485200"/>
            <a:chExt cx="879764" cy="647970"/>
          </a:xfrm>
        </p:grpSpPr>
        <p:sp>
          <p:nvSpPr>
            <p:cNvPr id="124" name="TextBox 28">
              <a:extLst>
                <a:ext uri="{FF2B5EF4-FFF2-40B4-BE49-F238E27FC236}">
                  <a16:creationId xmlns:a16="http://schemas.microsoft.com/office/drawing/2014/main" id="{5E586AE2-83F2-44DC-8DAE-91830EA5D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125" name="Straight Connector 29">
              <a:extLst>
                <a:ext uri="{FF2B5EF4-FFF2-40B4-BE49-F238E27FC236}">
                  <a16:creationId xmlns:a16="http://schemas.microsoft.com/office/drawing/2014/main" id="{4705D4B9-1016-4756-8CDE-3681784ACD92}"/>
                </a:ext>
              </a:extLst>
            </p:cNvPr>
            <p:cNvCxnSpPr>
              <a:cxnSpLocks noChangeShapeType="1"/>
              <a:stCxn id="124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grpSp>
        <p:nvGrpSpPr>
          <p:cNvPr id="131" name="W-Latch" hidden="1">
            <a:extLst>
              <a:ext uri="{FF2B5EF4-FFF2-40B4-BE49-F238E27FC236}">
                <a16:creationId xmlns:a16="http://schemas.microsoft.com/office/drawing/2014/main" id="{198E372E-A36C-4AAE-BA0F-B8F403AFA545}"/>
              </a:ext>
            </a:extLst>
          </p:cNvPr>
          <p:cNvGrpSpPr>
            <a:grpSpLocks/>
          </p:cNvGrpSpPr>
          <p:nvPr/>
        </p:nvGrpSpPr>
        <p:grpSpPr bwMode="auto">
          <a:xfrm>
            <a:off x="3104111" y="2312834"/>
            <a:ext cx="659606" cy="485775"/>
            <a:chOff x="789711" y="4485200"/>
            <a:chExt cx="879764" cy="647970"/>
          </a:xfrm>
        </p:grpSpPr>
        <p:sp>
          <p:nvSpPr>
            <p:cNvPr id="132" name="TextBox 28">
              <a:extLst>
                <a:ext uri="{FF2B5EF4-FFF2-40B4-BE49-F238E27FC236}">
                  <a16:creationId xmlns:a16="http://schemas.microsoft.com/office/drawing/2014/main" id="{009D3274-BF24-4191-90E4-1D9E0F42A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133" name="Straight Connector 29">
              <a:extLst>
                <a:ext uri="{FF2B5EF4-FFF2-40B4-BE49-F238E27FC236}">
                  <a16:creationId xmlns:a16="http://schemas.microsoft.com/office/drawing/2014/main" id="{031979E6-9E2A-491E-B86F-9EAC5996CA21}"/>
                </a:ext>
              </a:extLst>
            </p:cNvPr>
            <p:cNvCxnSpPr>
              <a:cxnSpLocks noChangeShapeType="1"/>
              <a:stCxn id="132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sp>
        <p:nvSpPr>
          <p:cNvPr id="134" name="pageid">
            <a:extLst>
              <a:ext uri="{FF2B5EF4-FFF2-40B4-BE49-F238E27FC236}">
                <a16:creationId xmlns:a16="http://schemas.microsoft.com/office/drawing/2014/main" id="{4C2BDB9B-B895-433E-A039-9BB32B27D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656" y="1410831"/>
            <a:ext cx="2677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3600" u="none" dirty="0">
                <a:solidFill>
                  <a:schemeClr val="bg1"/>
                </a:solidFill>
                <a:latin typeface="Lato Black" panose="020F0A02020204030203" pitchFamily="34" charset="0"/>
              </a:rPr>
              <a:t>0</a:t>
            </a:r>
          </a:p>
        </p:txBody>
      </p:sp>
      <p:sp>
        <p:nvSpPr>
          <p:cNvPr id="135" name="pageid">
            <a:extLst>
              <a:ext uri="{FF2B5EF4-FFF2-40B4-BE49-F238E27FC236}">
                <a16:creationId xmlns:a16="http://schemas.microsoft.com/office/drawing/2014/main" id="{B1AB25ED-B4B5-4B8A-83CA-B5A048E5D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656" y="2767191"/>
            <a:ext cx="2677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3600" u="none" dirty="0">
                <a:solidFill>
                  <a:schemeClr val="bg1"/>
                </a:solidFill>
                <a:latin typeface="Lato Black" panose="020F0A02020204030203" pitchFamily="34" charset="0"/>
              </a:rPr>
              <a:t>1</a:t>
            </a:r>
          </a:p>
        </p:txBody>
      </p:sp>
      <p:sp>
        <p:nvSpPr>
          <p:cNvPr id="136" name="pageid">
            <a:extLst>
              <a:ext uri="{FF2B5EF4-FFF2-40B4-BE49-F238E27FC236}">
                <a16:creationId xmlns:a16="http://schemas.microsoft.com/office/drawing/2014/main" id="{EA42E61C-406A-4AC6-9FD4-15798DC8F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656" y="4123551"/>
            <a:ext cx="2677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3600" u="none" dirty="0">
                <a:solidFill>
                  <a:schemeClr val="bg1"/>
                </a:solidFill>
                <a:latin typeface="Lato Black" panose="020F0A02020204030203" pitchFamily="34" charset="0"/>
              </a:rPr>
              <a:t>2</a:t>
            </a:r>
          </a:p>
        </p:txBody>
      </p:sp>
      <p:sp>
        <p:nvSpPr>
          <p:cNvPr id="137" name="T1 Arrow">
            <a:extLst>
              <a:ext uri="{FF2B5EF4-FFF2-40B4-BE49-F238E27FC236}">
                <a16:creationId xmlns:a16="http://schemas.microsoft.com/office/drawing/2014/main" id="{FD3239CD-CE1B-45CA-A7FD-2047D628033F}"/>
              </a:ext>
            </a:extLst>
          </p:cNvPr>
          <p:cNvSpPr>
            <a:spLocks noChangeAspect="1"/>
          </p:cNvSpPr>
          <p:nvPr/>
        </p:nvSpPr>
        <p:spPr>
          <a:xfrm>
            <a:off x="3048000" y="2609808"/>
            <a:ext cx="365760" cy="4191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102" name="Lock">
            <a:extLst>
              <a:ext uri="{FF2B5EF4-FFF2-40B4-BE49-F238E27FC236}">
                <a16:creationId xmlns:a16="http://schemas.microsoft.com/office/drawing/2014/main" id="{0E3592E0-3696-4278-9A18-477525A68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3755251" y="2692278"/>
            <a:ext cx="175556" cy="2286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41" name="W-Latch">
            <a:extLst>
              <a:ext uri="{FF2B5EF4-FFF2-40B4-BE49-F238E27FC236}">
                <a16:creationId xmlns:a16="http://schemas.microsoft.com/office/drawing/2014/main" id="{19353D3D-18F3-4E6E-9292-29954123FF45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686175"/>
            <a:ext cx="659606" cy="485775"/>
            <a:chOff x="789711" y="4485200"/>
            <a:chExt cx="879764" cy="647970"/>
          </a:xfrm>
        </p:grpSpPr>
        <p:sp>
          <p:nvSpPr>
            <p:cNvPr id="142" name="TextBox 28">
              <a:extLst>
                <a:ext uri="{FF2B5EF4-FFF2-40B4-BE49-F238E27FC236}">
                  <a16:creationId xmlns:a16="http://schemas.microsoft.com/office/drawing/2014/main" id="{FEF1DA06-48C8-4561-953B-157EF7CCF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143" name="Straight Connector 29">
              <a:extLst>
                <a:ext uri="{FF2B5EF4-FFF2-40B4-BE49-F238E27FC236}">
                  <a16:creationId xmlns:a16="http://schemas.microsoft.com/office/drawing/2014/main" id="{5F22DEC7-6A16-4EC6-8084-EDEE5C98F9F7}"/>
                </a:ext>
              </a:extLst>
            </p:cNvPr>
            <p:cNvCxnSpPr>
              <a:cxnSpLocks noChangeShapeType="1"/>
              <a:stCxn id="142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26" name="Lock">
            <a:extLst>
              <a:ext uri="{FF2B5EF4-FFF2-40B4-BE49-F238E27FC236}">
                <a16:creationId xmlns:a16="http://schemas.microsoft.com/office/drawing/2014/main" id="{66B73767-AE00-474D-BA99-3E70864CD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4918340" y="4056894"/>
            <a:ext cx="175556" cy="2286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0" name="W-Latch">
            <a:extLst>
              <a:ext uri="{FF2B5EF4-FFF2-40B4-BE49-F238E27FC236}">
                <a16:creationId xmlns:a16="http://schemas.microsoft.com/office/drawing/2014/main" id="{FBB1824A-7410-4EF7-9628-6DC085AF47D1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2774652"/>
            <a:ext cx="659606" cy="485775"/>
            <a:chOff x="789711" y="4485200"/>
            <a:chExt cx="879764" cy="647970"/>
          </a:xfrm>
        </p:grpSpPr>
        <p:sp>
          <p:nvSpPr>
            <p:cNvPr id="61" name="TextBox 28">
              <a:extLst>
                <a:ext uri="{FF2B5EF4-FFF2-40B4-BE49-F238E27FC236}">
                  <a16:creationId xmlns:a16="http://schemas.microsoft.com/office/drawing/2014/main" id="{0194E0E4-6B06-4B86-9FB0-CDC77DBC1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64" name="Straight Connector 29">
              <a:extLst>
                <a:ext uri="{FF2B5EF4-FFF2-40B4-BE49-F238E27FC236}">
                  <a16:creationId xmlns:a16="http://schemas.microsoft.com/office/drawing/2014/main" id="{62CFD62F-B943-4214-84A4-AF68F0736D7B}"/>
                </a:ext>
              </a:extLst>
            </p:cNvPr>
            <p:cNvCxnSpPr>
              <a:cxnSpLocks noChangeShapeType="1"/>
              <a:stCxn id="61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65" name="Lock">
            <a:extLst>
              <a:ext uri="{FF2B5EF4-FFF2-40B4-BE49-F238E27FC236}">
                <a16:creationId xmlns:a16="http://schemas.microsoft.com/office/drawing/2014/main" id="{D8D3AFDD-BD09-4370-A59F-771725E3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4918340" y="3154096"/>
            <a:ext cx="175556" cy="2286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7" name="T2 Arrow">
            <a:extLst>
              <a:ext uri="{FF2B5EF4-FFF2-40B4-BE49-F238E27FC236}">
                <a16:creationId xmlns:a16="http://schemas.microsoft.com/office/drawing/2014/main" id="{4B7B1C5E-0F45-4A21-B0EC-8F8EABE373A3}"/>
              </a:ext>
            </a:extLst>
          </p:cNvPr>
          <p:cNvSpPr>
            <a:spLocks noChangeAspect="1"/>
          </p:cNvSpPr>
          <p:nvPr/>
        </p:nvSpPr>
        <p:spPr>
          <a:xfrm rot="10800000">
            <a:off x="5257800" y="3028950"/>
            <a:ext cx="365760" cy="419142"/>
          </a:xfrm>
          <a:prstGeom prst="rightArrow">
            <a:avLst/>
          </a:prstGeom>
          <a:solidFill>
            <a:srgbClr val="2C6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68" name="Hourglass">
            <a:extLst>
              <a:ext uri="{FF2B5EF4-FFF2-40B4-BE49-F238E27FC236}">
                <a16:creationId xmlns:a16="http://schemas.microsoft.com/office/drawing/2014/main" id="{C3F80247-42C4-4525-A189-74EEE35AEE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2590732" y="3050338"/>
            <a:ext cx="321731" cy="4572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" name="R-Latch">
            <a:extLst>
              <a:ext uri="{FF2B5EF4-FFF2-40B4-BE49-F238E27FC236}">
                <a16:creationId xmlns:a16="http://schemas.microsoft.com/office/drawing/2014/main" id="{1ECBE14D-57EE-41D9-A1E4-C76B30590D0F}"/>
              </a:ext>
            </a:extLst>
          </p:cNvPr>
          <p:cNvGrpSpPr>
            <a:grpSpLocks/>
          </p:cNvGrpSpPr>
          <p:nvPr/>
        </p:nvGrpSpPr>
        <p:grpSpPr bwMode="auto">
          <a:xfrm>
            <a:off x="3099883" y="2761248"/>
            <a:ext cx="659606" cy="485775"/>
            <a:chOff x="789711" y="4485200"/>
            <a:chExt cx="879764" cy="647970"/>
          </a:xfrm>
        </p:grpSpPr>
        <p:sp>
          <p:nvSpPr>
            <p:cNvPr id="71" name="TextBox 28">
              <a:extLst>
                <a:ext uri="{FF2B5EF4-FFF2-40B4-BE49-F238E27FC236}">
                  <a16:creationId xmlns:a16="http://schemas.microsoft.com/office/drawing/2014/main" id="{BE0FC5D8-1A44-46B7-B06C-4C6C9A0E7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72" name="Straight Connector 29">
              <a:extLst>
                <a:ext uri="{FF2B5EF4-FFF2-40B4-BE49-F238E27FC236}">
                  <a16:creationId xmlns:a16="http://schemas.microsoft.com/office/drawing/2014/main" id="{C6CEA784-7135-4579-9AEE-6C345C7141B4}"/>
                </a:ext>
              </a:extLst>
            </p:cNvPr>
            <p:cNvCxnSpPr>
              <a:cxnSpLocks noChangeShapeType="1"/>
              <a:stCxn id="71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73" name="Lock">
            <a:extLst>
              <a:ext uri="{FF2B5EF4-FFF2-40B4-BE49-F238E27FC236}">
                <a16:creationId xmlns:a16="http://schemas.microsoft.com/office/drawing/2014/main" id="{B5B97749-91B5-44EA-B07B-17044003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3751023" y="3140692"/>
            <a:ext cx="175556" cy="2286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4" name="Lock">
            <a:extLst>
              <a:ext uri="{FF2B5EF4-FFF2-40B4-BE49-F238E27FC236}">
                <a16:creationId xmlns:a16="http://schemas.microsoft.com/office/drawing/2014/main" id="{D33B5F09-C9C2-4CD6-972F-75895AFB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3751023" y="4056894"/>
            <a:ext cx="175556" cy="2286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5" name="Hourglass">
            <a:extLst>
              <a:ext uri="{FF2B5EF4-FFF2-40B4-BE49-F238E27FC236}">
                <a16:creationId xmlns:a16="http://schemas.microsoft.com/office/drawing/2014/main" id="{0077BE12-6AF3-43E1-874D-7DD8846CC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2597174" y="3943350"/>
            <a:ext cx="321731" cy="4572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" name="W-Latch">
            <a:extLst>
              <a:ext uri="{FF2B5EF4-FFF2-40B4-BE49-F238E27FC236}">
                <a16:creationId xmlns:a16="http://schemas.microsoft.com/office/drawing/2014/main" id="{25A18252-85D1-4E1C-9C30-ECDE12C79BFF}"/>
              </a:ext>
            </a:extLst>
          </p:cNvPr>
          <p:cNvGrpSpPr>
            <a:grpSpLocks/>
          </p:cNvGrpSpPr>
          <p:nvPr/>
        </p:nvGrpSpPr>
        <p:grpSpPr bwMode="auto">
          <a:xfrm>
            <a:off x="4275942" y="4136296"/>
            <a:ext cx="659606" cy="485775"/>
            <a:chOff x="789711" y="4485200"/>
            <a:chExt cx="879764" cy="647970"/>
          </a:xfrm>
        </p:grpSpPr>
        <p:sp>
          <p:nvSpPr>
            <p:cNvPr id="78" name="TextBox 28">
              <a:extLst>
                <a:ext uri="{FF2B5EF4-FFF2-40B4-BE49-F238E27FC236}">
                  <a16:creationId xmlns:a16="http://schemas.microsoft.com/office/drawing/2014/main" id="{B9356984-2FAE-4BF1-8575-D3AB0CD26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79" name="Straight Connector 29">
              <a:extLst>
                <a:ext uri="{FF2B5EF4-FFF2-40B4-BE49-F238E27FC236}">
                  <a16:creationId xmlns:a16="http://schemas.microsoft.com/office/drawing/2014/main" id="{821024FB-1B1A-4859-90FD-5FB6B2C6E6B2}"/>
                </a:ext>
              </a:extLst>
            </p:cNvPr>
            <p:cNvCxnSpPr>
              <a:cxnSpLocks noChangeShapeType="1"/>
              <a:stCxn id="78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80" name="Lock">
            <a:extLst>
              <a:ext uri="{FF2B5EF4-FFF2-40B4-BE49-F238E27FC236}">
                <a16:creationId xmlns:a16="http://schemas.microsoft.com/office/drawing/2014/main" id="{43DF2EAC-696C-4CCC-A3B7-FC125A85D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4927082" y="4507015"/>
            <a:ext cx="175556" cy="2286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18" name="Op #1: Find(X)">
            <a:extLst>
              <a:ext uri="{FF2B5EF4-FFF2-40B4-BE49-F238E27FC236}">
                <a16:creationId xmlns:a16="http://schemas.microsoft.com/office/drawing/2014/main" id="{0466C60C-FE01-4D02-ADB7-A2B1EDC1D1AD}"/>
              </a:ext>
            </a:extLst>
          </p:cNvPr>
          <p:cNvGrpSpPr/>
          <p:nvPr/>
        </p:nvGrpSpPr>
        <p:grpSpPr>
          <a:xfrm>
            <a:off x="432697" y="1809750"/>
            <a:ext cx="1450718" cy="782291"/>
            <a:chOff x="6215557" y="645435"/>
            <a:chExt cx="1450718" cy="782291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8570302-0ED6-4245-BC25-CBB3A633618E}"/>
                </a:ext>
              </a:extLst>
            </p:cNvPr>
            <p:cNvSpPr txBox="1"/>
            <p:nvPr/>
          </p:nvSpPr>
          <p:spPr>
            <a:xfrm>
              <a:off x="6215557" y="1058394"/>
              <a:ext cx="109728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24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hash(D) </a:t>
              </a:r>
              <a:endParaRPr lang="en-US" sz="2800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956D6B7-1E74-45EF-A9D5-54614C20A3C0}"/>
                </a:ext>
              </a:extLst>
            </p:cNvPr>
            <p:cNvSpPr txBox="1"/>
            <p:nvPr/>
          </p:nvSpPr>
          <p:spPr>
            <a:xfrm>
              <a:off x="6215557" y="645435"/>
              <a:ext cx="1450718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T</a:t>
              </a:r>
              <a:r>
                <a:rPr lang="en-US" sz="2800" b="1" spc="-150" baseline="-25000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1</a:t>
              </a:r>
              <a:r>
                <a:rPr lang="en-US" sz="2800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: Find D</a:t>
              </a:r>
            </a:p>
          </p:txBody>
        </p:sp>
      </p:grpSp>
      <p:grpSp>
        <p:nvGrpSpPr>
          <p:cNvPr id="121" name="Op #1: Find(X)">
            <a:extLst>
              <a:ext uri="{FF2B5EF4-FFF2-40B4-BE49-F238E27FC236}">
                <a16:creationId xmlns:a16="http://schemas.microsoft.com/office/drawing/2014/main" id="{3DA04F49-A91A-4454-B5D8-85C803512717}"/>
              </a:ext>
            </a:extLst>
          </p:cNvPr>
          <p:cNvGrpSpPr/>
          <p:nvPr/>
        </p:nvGrpSpPr>
        <p:grpSpPr>
          <a:xfrm>
            <a:off x="6860006" y="1809750"/>
            <a:ext cx="1598194" cy="782291"/>
            <a:chOff x="5848469" y="645435"/>
            <a:chExt cx="1598194" cy="782291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ECC2A12A-FC55-4A96-93E1-2AC45C1CBEC7}"/>
                </a:ext>
              </a:extLst>
            </p:cNvPr>
            <p:cNvSpPr txBox="1"/>
            <p:nvPr/>
          </p:nvSpPr>
          <p:spPr>
            <a:xfrm>
              <a:off x="6349383" y="1058394"/>
              <a:ext cx="109728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lang="en-US" sz="2400" b="1" i="1" dirty="0">
                  <a:solidFill>
                    <a:srgbClr val="2C6BD8"/>
                  </a:solidFill>
                  <a:latin typeface="Crimson Text" panose="02000503000000000000" pitchFamily="2" charset="0"/>
                </a:rPr>
                <a:t>hash(E) </a:t>
              </a:r>
              <a:endParaRPr lang="en-US" sz="2800" dirty="0">
                <a:solidFill>
                  <a:srgbClr val="2C6BD8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F738167-8ABC-4D4B-9EDB-2C324F241D16}"/>
                </a:ext>
              </a:extLst>
            </p:cNvPr>
            <p:cNvSpPr txBox="1"/>
            <p:nvPr/>
          </p:nvSpPr>
          <p:spPr>
            <a:xfrm>
              <a:off x="5848469" y="645435"/>
              <a:ext cx="15981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2800" b="1" spc="-150" dirty="0">
                  <a:solidFill>
                    <a:srgbClr val="2C6BD8"/>
                  </a:solidFill>
                  <a:latin typeface="Crimson Text" panose="02000503000000000000" pitchFamily="2" charset="0"/>
                </a:rPr>
                <a:t>T</a:t>
              </a:r>
              <a:r>
                <a:rPr lang="en-US" sz="2800" b="1" baseline="-25000" dirty="0">
                  <a:solidFill>
                    <a:srgbClr val="2C6BD8"/>
                  </a:solidFill>
                  <a:latin typeface="Crimson Text" panose="02000503000000000000" pitchFamily="2" charset="0"/>
                </a:rPr>
                <a:t>2</a:t>
              </a:r>
              <a:r>
                <a:rPr lang="en-US" sz="2800" dirty="0">
                  <a:solidFill>
                    <a:srgbClr val="2C6BD8"/>
                  </a:solidFill>
                  <a:latin typeface="Crimson Text" panose="02000503000000000000" pitchFamily="2" charset="0"/>
                </a:rPr>
                <a:t>: Insert E</a:t>
              </a:r>
            </a:p>
          </p:txBody>
        </p:sp>
      </p:grpSp>
      <p:cxnSp>
        <p:nvCxnSpPr>
          <p:cNvPr id="128" name="Straight Connector 36">
            <a:extLst>
              <a:ext uri="{FF2B5EF4-FFF2-40B4-BE49-F238E27FC236}">
                <a16:creationId xmlns:a16="http://schemas.microsoft.com/office/drawing/2014/main" id="{EF62BB03-AEF3-4621-863C-AC8B04826680}"/>
              </a:ext>
            </a:extLst>
          </p:cNvPr>
          <p:cNvCxnSpPr>
            <a:cxnSpLocks noChangeShapeType="1"/>
            <a:stCxn id="122" idx="1"/>
          </p:cNvCxnSpPr>
          <p:nvPr/>
        </p:nvCxnSpPr>
        <p:spPr bwMode="auto">
          <a:xfrm rot="10800000" flipV="1">
            <a:off x="5684520" y="2407374"/>
            <a:ext cx="1676400" cy="850175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rgbClr val="2C6BD8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Rounded Rectangular Callout 102">
            <a:extLst>
              <a:ext uri="{FF2B5EF4-FFF2-40B4-BE49-F238E27FC236}">
                <a16:creationId xmlns:a16="http://schemas.microsoft.com/office/drawing/2014/main" id="{5B1636E7-33EF-495B-B8B3-C3B373110FC1}"/>
              </a:ext>
            </a:extLst>
          </p:cNvPr>
          <p:cNvSpPr/>
          <p:nvPr/>
        </p:nvSpPr>
        <p:spPr bwMode="auto">
          <a:xfrm flipH="1">
            <a:off x="762000" y="2350032"/>
            <a:ext cx="2405063" cy="602718"/>
          </a:xfrm>
          <a:prstGeom prst="wedgeRoundRectCallout">
            <a:avLst>
              <a:gd name="adj1" fmla="val -43510"/>
              <a:gd name="adj2" fmla="val 90619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It’s safe to release the latch on A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BA0AA581-D645-D09F-3B00-A22F3CF4054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0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00017 0.0833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00035 0.1771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8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8333 L 0.00156 0.26296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17716 L 0.00017 0.26543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441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7" grpId="1" animBg="1"/>
      <p:bldP spid="137" grpId="2" animBg="1"/>
      <p:bldP spid="67" grpId="0" animBg="1"/>
      <p:bldP spid="67" grpId="1" animBg="1"/>
      <p:bldP spid="67" grpId="2" animBg="1"/>
      <p:bldP spid="81" grpId="0" animBg="1"/>
      <p:bldP spid="8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D1F6EF-26B5-48D4-AFF8-B4108404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Concurrency Control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9D5157-6824-4773-A0B8-4AB4BBA7C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allow multiple threads to read and update a </a:t>
            </a:r>
            <a:r>
              <a:rPr lang="en-US" dirty="0" err="1"/>
              <a:t>B+Tree</a:t>
            </a:r>
            <a:r>
              <a:rPr lang="en-US" dirty="0"/>
              <a:t> at the same time.</a:t>
            </a:r>
          </a:p>
          <a:p>
            <a:endParaRPr lang="en-US" sz="1200" dirty="0"/>
          </a:p>
          <a:p>
            <a:r>
              <a:rPr lang="en-US" dirty="0"/>
              <a:t>We need to protect against two types of problems:</a:t>
            </a:r>
          </a:p>
          <a:p>
            <a:pPr lvl="1"/>
            <a:r>
              <a:rPr lang="en-US" dirty="0"/>
              <a:t>Threads trying to modify the contents of a node at the same time.</a:t>
            </a:r>
          </a:p>
          <a:p>
            <a:pPr lvl="1"/>
            <a:r>
              <a:rPr lang="en-US" dirty="0"/>
              <a:t>One thread traversing the tree while another thread splits/merges nodes.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00243157-81BB-47BF-5125-94CA8A98928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71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71"/>
          <p:cNvGrpSpPr>
            <a:grpSpLocks/>
          </p:cNvGrpSpPr>
          <p:nvPr/>
        </p:nvGrpSpPr>
        <p:grpSpPr bwMode="auto">
          <a:xfrm>
            <a:off x="6493669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3" name="Rectangle 72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38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00762" y="4724400"/>
              <a:ext cx="518158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3379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Multi-threaded Example</a:t>
            </a:r>
          </a:p>
        </p:txBody>
      </p:sp>
      <p:cxnSp>
        <p:nvCxnSpPr>
          <p:cNvPr id="33799" name="AutoShape 14"/>
          <p:cNvCxnSpPr>
            <a:cxnSpLocks noChangeShapeType="1"/>
            <a:endCxn id="15" idx="0"/>
          </p:cNvCxnSpPr>
          <p:nvPr/>
        </p:nvCxnSpPr>
        <p:spPr bwMode="auto">
          <a:xfrm flipH="1">
            <a:off x="2421732" y="1548749"/>
            <a:ext cx="1432322" cy="5953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0" name="AutoShape 14"/>
          <p:cNvCxnSpPr>
            <a:cxnSpLocks noChangeShapeType="1"/>
            <a:endCxn id="95" idx="0"/>
          </p:cNvCxnSpPr>
          <p:nvPr/>
        </p:nvCxnSpPr>
        <p:spPr bwMode="auto">
          <a:xfrm>
            <a:off x="4267200" y="1534461"/>
            <a:ext cx="1268016" cy="609600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1" name="AutoShape 14"/>
          <p:cNvCxnSpPr>
            <a:cxnSpLocks noChangeShapeType="1"/>
          </p:cNvCxnSpPr>
          <p:nvPr/>
        </p:nvCxnSpPr>
        <p:spPr bwMode="auto">
          <a:xfrm flipH="1">
            <a:off x="1550194" y="2440528"/>
            <a:ext cx="657225" cy="682228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802" name="Group 46"/>
          <p:cNvGrpSpPr>
            <a:grpSpLocks/>
          </p:cNvGrpSpPr>
          <p:nvPr/>
        </p:nvGrpSpPr>
        <p:grpSpPr bwMode="auto">
          <a:xfrm>
            <a:off x="1170385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</a:t>
              </a:r>
            </a:p>
          </p:txBody>
        </p:sp>
      </p:grpSp>
      <p:grpSp>
        <p:nvGrpSpPr>
          <p:cNvPr id="33803" name="Group 53"/>
          <p:cNvGrpSpPr>
            <a:grpSpLocks/>
          </p:cNvGrpSpPr>
          <p:nvPr/>
        </p:nvGrpSpPr>
        <p:grpSpPr bwMode="auto">
          <a:xfrm>
            <a:off x="1905001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55" name="Rectangle 54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6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9</a:t>
              </a:r>
            </a:p>
          </p:txBody>
        </p:sp>
      </p:grpSp>
      <p:grpSp>
        <p:nvGrpSpPr>
          <p:cNvPr id="33804" name="Group 56"/>
          <p:cNvGrpSpPr>
            <a:grpSpLocks/>
          </p:cNvGrpSpPr>
          <p:nvPr/>
        </p:nvGrpSpPr>
        <p:grpSpPr bwMode="auto">
          <a:xfrm>
            <a:off x="2639617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58" name="Rectangle 57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11</a:t>
              </a:r>
            </a:p>
          </p:txBody>
        </p:sp>
      </p:grpSp>
      <p:grpSp>
        <p:nvGrpSpPr>
          <p:cNvPr id="33805" name="Group 59"/>
          <p:cNvGrpSpPr>
            <a:grpSpLocks/>
          </p:cNvGrpSpPr>
          <p:nvPr/>
        </p:nvGrpSpPr>
        <p:grpSpPr bwMode="auto">
          <a:xfrm>
            <a:off x="3374232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1" name="Rectangle 60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12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13</a:t>
              </a:r>
            </a:p>
          </p:txBody>
        </p:sp>
      </p:grpSp>
      <p:grpSp>
        <p:nvGrpSpPr>
          <p:cNvPr id="33806" name="Group 62"/>
          <p:cNvGrpSpPr>
            <a:grpSpLocks/>
          </p:cNvGrpSpPr>
          <p:nvPr/>
        </p:nvGrpSpPr>
        <p:grpSpPr bwMode="auto">
          <a:xfrm>
            <a:off x="4232673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4" name="Rectangle 63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20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22</a:t>
              </a:r>
            </a:p>
          </p:txBody>
        </p:sp>
      </p:grpSp>
      <p:grpSp>
        <p:nvGrpSpPr>
          <p:cNvPr id="33807" name="Group 65"/>
          <p:cNvGrpSpPr>
            <a:grpSpLocks/>
          </p:cNvGrpSpPr>
          <p:nvPr/>
        </p:nvGrpSpPr>
        <p:grpSpPr bwMode="auto">
          <a:xfrm>
            <a:off x="4986338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7" name="Rectangle 66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23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31</a:t>
              </a:r>
            </a:p>
          </p:txBody>
        </p:sp>
      </p:grpSp>
      <p:grpSp>
        <p:nvGrpSpPr>
          <p:cNvPr id="33808" name="Group 68"/>
          <p:cNvGrpSpPr>
            <a:grpSpLocks/>
          </p:cNvGrpSpPr>
          <p:nvPr/>
        </p:nvGrpSpPr>
        <p:grpSpPr bwMode="auto">
          <a:xfrm>
            <a:off x="5740004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0" name="Rectangle 69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35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36</a:t>
              </a:r>
            </a:p>
          </p:txBody>
        </p:sp>
      </p:grpSp>
      <p:grpSp>
        <p:nvGrpSpPr>
          <p:cNvPr id="33809" name="Group 74"/>
          <p:cNvGrpSpPr>
            <a:grpSpLocks/>
          </p:cNvGrpSpPr>
          <p:nvPr/>
        </p:nvGrpSpPr>
        <p:grpSpPr bwMode="auto">
          <a:xfrm>
            <a:off x="7247335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6" name="Rectangle 75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44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33810" name="AutoShape 14"/>
          <p:cNvCxnSpPr>
            <a:cxnSpLocks noChangeShapeType="1"/>
            <a:endCxn id="24" idx="0"/>
          </p:cNvCxnSpPr>
          <p:nvPr/>
        </p:nvCxnSpPr>
        <p:spPr bwMode="auto">
          <a:xfrm>
            <a:off x="2584847" y="2440527"/>
            <a:ext cx="484584" cy="675084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1" name="AutoShape 14"/>
          <p:cNvCxnSpPr>
            <a:cxnSpLocks noChangeShapeType="1"/>
            <a:endCxn id="37" idx="0"/>
          </p:cNvCxnSpPr>
          <p:nvPr/>
        </p:nvCxnSpPr>
        <p:spPr bwMode="auto">
          <a:xfrm flipH="1">
            <a:off x="1340644" y="3389456"/>
            <a:ext cx="145256" cy="5834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2" name="AutoShape 14"/>
          <p:cNvCxnSpPr>
            <a:cxnSpLocks noChangeShapeType="1"/>
            <a:endCxn id="55" idx="0"/>
          </p:cNvCxnSpPr>
          <p:nvPr/>
        </p:nvCxnSpPr>
        <p:spPr bwMode="auto">
          <a:xfrm>
            <a:off x="1952625" y="3398981"/>
            <a:ext cx="122635" cy="573881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3" name="AutoShape 14"/>
          <p:cNvCxnSpPr>
            <a:cxnSpLocks noChangeShapeType="1"/>
            <a:endCxn id="58" idx="0"/>
          </p:cNvCxnSpPr>
          <p:nvPr/>
        </p:nvCxnSpPr>
        <p:spPr bwMode="auto">
          <a:xfrm flipH="1">
            <a:off x="2809875" y="3418031"/>
            <a:ext cx="38100" cy="554831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4" name="AutoShape 14"/>
          <p:cNvCxnSpPr>
            <a:cxnSpLocks noChangeShapeType="1"/>
            <a:endCxn id="61" idx="0"/>
          </p:cNvCxnSpPr>
          <p:nvPr/>
        </p:nvCxnSpPr>
        <p:spPr bwMode="auto">
          <a:xfrm>
            <a:off x="3286125" y="3415649"/>
            <a:ext cx="258366" cy="5572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5" name="AutoShape 14"/>
          <p:cNvCxnSpPr>
            <a:cxnSpLocks noChangeShapeType="1"/>
          </p:cNvCxnSpPr>
          <p:nvPr/>
        </p:nvCxnSpPr>
        <p:spPr bwMode="auto">
          <a:xfrm flipH="1">
            <a:off x="4663679" y="2478627"/>
            <a:ext cx="634603" cy="636984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6" name="AutoShape 14"/>
          <p:cNvCxnSpPr>
            <a:cxnSpLocks noChangeShapeType="1"/>
            <a:endCxn id="101" idx="0"/>
          </p:cNvCxnSpPr>
          <p:nvPr/>
        </p:nvCxnSpPr>
        <p:spPr bwMode="auto">
          <a:xfrm>
            <a:off x="5763816" y="2486961"/>
            <a:ext cx="476250" cy="628650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7" name="AutoShape 14"/>
          <p:cNvCxnSpPr>
            <a:cxnSpLocks noChangeShapeType="1"/>
            <a:endCxn id="64" idx="0"/>
          </p:cNvCxnSpPr>
          <p:nvPr/>
        </p:nvCxnSpPr>
        <p:spPr bwMode="auto">
          <a:xfrm flipH="1">
            <a:off x="4402932" y="3446606"/>
            <a:ext cx="217885" cy="52625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8" name="AutoShape 14"/>
          <p:cNvCxnSpPr>
            <a:cxnSpLocks noChangeShapeType="1"/>
            <a:endCxn id="67" idx="0"/>
          </p:cNvCxnSpPr>
          <p:nvPr/>
        </p:nvCxnSpPr>
        <p:spPr bwMode="auto">
          <a:xfrm>
            <a:off x="5057776" y="3427556"/>
            <a:ext cx="98822" cy="5453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9" name="AutoShape 14"/>
          <p:cNvCxnSpPr>
            <a:cxnSpLocks noChangeShapeType="1"/>
            <a:endCxn id="70" idx="0"/>
          </p:cNvCxnSpPr>
          <p:nvPr/>
        </p:nvCxnSpPr>
        <p:spPr bwMode="auto">
          <a:xfrm flipH="1">
            <a:off x="5910262" y="3389456"/>
            <a:ext cx="109538" cy="5834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0" name="AutoShape 14"/>
          <p:cNvCxnSpPr>
            <a:cxnSpLocks noChangeShapeType="1"/>
            <a:endCxn id="73" idx="0"/>
          </p:cNvCxnSpPr>
          <p:nvPr/>
        </p:nvCxnSpPr>
        <p:spPr bwMode="auto">
          <a:xfrm>
            <a:off x="6457950" y="3427556"/>
            <a:ext cx="205384" cy="545305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AutoShape 14"/>
          <p:cNvCxnSpPr>
            <a:cxnSpLocks noChangeShapeType="1"/>
            <a:endCxn id="76" idx="0"/>
          </p:cNvCxnSpPr>
          <p:nvPr/>
        </p:nvCxnSpPr>
        <p:spPr bwMode="auto">
          <a:xfrm>
            <a:off x="6918723" y="3453749"/>
            <a:ext cx="498276" cy="519112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822" name="Group 9"/>
          <p:cNvGrpSpPr>
            <a:grpSpLocks/>
          </p:cNvGrpSpPr>
          <p:nvPr/>
        </p:nvGrpSpPr>
        <p:grpSpPr bwMode="auto">
          <a:xfrm>
            <a:off x="3829051" y="1236805"/>
            <a:ext cx="973931" cy="342900"/>
            <a:chOff x="2895600" y="1524000"/>
            <a:chExt cx="1997284" cy="457200"/>
          </a:xfrm>
          <a:solidFill>
            <a:schemeClr val="bg1">
              <a:lumMod val="85000"/>
            </a:schemeClr>
          </a:solidFill>
        </p:grpSpPr>
        <p:sp>
          <p:nvSpPr>
            <p:cNvPr id="8" name="Flowchart: Predefined Process 7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20</a:t>
              </a:r>
            </a:p>
          </p:txBody>
        </p:sp>
        <p:sp>
          <p:nvSpPr>
            <p:cNvPr id="9" name="Flowchart: Predefined Process 8"/>
            <p:cNvSpPr/>
            <p:nvPr/>
          </p:nvSpPr>
          <p:spPr bwMode="auto">
            <a:xfrm>
              <a:off x="3825876" y="1524000"/>
              <a:ext cx="1067008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3823" name="Group 19"/>
          <p:cNvGrpSpPr>
            <a:grpSpLocks/>
          </p:cNvGrpSpPr>
          <p:nvPr/>
        </p:nvGrpSpPr>
        <p:grpSpPr bwMode="auto">
          <a:xfrm>
            <a:off x="1457326" y="311561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21" name="Flowchart: Predefined Process 20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6</a:t>
              </a:r>
            </a:p>
          </p:txBody>
        </p:sp>
        <p:sp>
          <p:nvSpPr>
            <p:cNvPr id="22" name="Flowchart: Predefined Process 21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3824" name="Group 22"/>
          <p:cNvGrpSpPr>
            <a:grpSpLocks/>
          </p:cNvGrpSpPr>
          <p:nvPr/>
        </p:nvGrpSpPr>
        <p:grpSpPr bwMode="auto">
          <a:xfrm>
            <a:off x="2809876" y="311561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24" name="Flowchart: Predefined Process 23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12</a:t>
              </a:r>
            </a:p>
          </p:txBody>
        </p:sp>
        <p:sp>
          <p:nvSpPr>
            <p:cNvPr id="25" name="Flowchart: Predefined Process 24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3825" name="Group 96"/>
          <p:cNvGrpSpPr>
            <a:grpSpLocks/>
          </p:cNvGrpSpPr>
          <p:nvPr/>
        </p:nvGrpSpPr>
        <p:grpSpPr bwMode="auto">
          <a:xfrm>
            <a:off x="4570810" y="311561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98" name="Flowchart: Predefined Process 97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23</a:t>
              </a:r>
            </a:p>
          </p:txBody>
        </p:sp>
        <p:sp>
          <p:nvSpPr>
            <p:cNvPr id="99" name="Flowchart: Predefined Process 98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31</a:t>
              </a:r>
            </a:p>
          </p:txBody>
        </p:sp>
      </p:grpSp>
      <p:grpSp>
        <p:nvGrpSpPr>
          <p:cNvPr id="33826" name="Group 99"/>
          <p:cNvGrpSpPr>
            <a:grpSpLocks/>
          </p:cNvGrpSpPr>
          <p:nvPr/>
        </p:nvGrpSpPr>
        <p:grpSpPr bwMode="auto">
          <a:xfrm>
            <a:off x="5980510" y="311561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101" name="Flowchart: Predefined Process 100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38</a:t>
              </a:r>
            </a:p>
          </p:txBody>
        </p:sp>
        <p:sp>
          <p:nvSpPr>
            <p:cNvPr id="102" name="Flowchart: Predefined Process 101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44</a:t>
              </a:r>
            </a:p>
          </p:txBody>
        </p:sp>
      </p:grpSp>
      <p:sp>
        <p:nvSpPr>
          <p:cNvPr id="33827" name="TextBox 122"/>
          <p:cNvSpPr txBox="1">
            <a:spLocks noChangeArrowheads="1"/>
          </p:cNvSpPr>
          <p:nvPr/>
        </p:nvSpPr>
        <p:spPr bwMode="auto">
          <a:xfrm>
            <a:off x="4800600" y="1236553"/>
            <a:ext cx="3372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A</a:t>
            </a:r>
          </a:p>
        </p:txBody>
      </p:sp>
      <p:sp>
        <p:nvSpPr>
          <p:cNvPr id="33828" name="TextBox 123"/>
          <p:cNvSpPr txBox="1">
            <a:spLocks noChangeArrowheads="1"/>
          </p:cNvSpPr>
          <p:nvPr/>
        </p:nvSpPr>
        <p:spPr bwMode="auto">
          <a:xfrm>
            <a:off x="6267450" y="2143810"/>
            <a:ext cx="3148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B</a:t>
            </a:r>
          </a:p>
        </p:txBody>
      </p:sp>
      <p:sp>
        <p:nvSpPr>
          <p:cNvPr id="33829" name="TextBox 124"/>
          <p:cNvSpPr txBox="1">
            <a:spLocks noChangeArrowheads="1"/>
          </p:cNvSpPr>
          <p:nvPr/>
        </p:nvSpPr>
        <p:spPr bwMode="auto">
          <a:xfrm>
            <a:off x="5543550" y="3111192"/>
            <a:ext cx="3148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C</a:t>
            </a:r>
          </a:p>
        </p:txBody>
      </p:sp>
      <p:sp>
        <p:nvSpPr>
          <p:cNvPr id="33830" name="TextBox 125"/>
          <p:cNvSpPr txBox="1">
            <a:spLocks noChangeArrowheads="1"/>
          </p:cNvSpPr>
          <p:nvPr/>
        </p:nvSpPr>
        <p:spPr bwMode="auto">
          <a:xfrm>
            <a:off x="6953250" y="3111192"/>
            <a:ext cx="3372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D</a:t>
            </a:r>
          </a:p>
        </p:txBody>
      </p:sp>
      <p:sp>
        <p:nvSpPr>
          <p:cNvPr id="33831" name="TextBox 126"/>
          <p:cNvSpPr txBox="1">
            <a:spLocks noChangeArrowheads="1"/>
          </p:cNvSpPr>
          <p:nvPr/>
        </p:nvSpPr>
        <p:spPr bwMode="auto">
          <a:xfrm>
            <a:off x="4398169" y="4305985"/>
            <a:ext cx="34657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E</a:t>
            </a:r>
          </a:p>
        </p:txBody>
      </p:sp>
      <p:sp>
        <p:nvSpPr>
          <p:cNvPr id="33832" name="TextBox 127"/>
          <p:cNvSpPr txBox="1">
            <a:spLocks noChangeArrowheads="1"/>
          </p:cNvSpPr>
          <p:nvPr/>
        </p:nvSpPr>
        <p:spPr bwMode="auto">
          <a:xfrm>
            <a:off x="5151835" y="4305985"/>
            <a:ext cx="33855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F</a:t>
            </a:r>
          </a:p>
        </p:txBody>
      </p:sp>
      <p:sp>
        <p:nvSpPr>
          <p:cNvPr id="33833" name="TextBox 128"/>
          <p:cNvSpPr txBox="1">
            <a:spLocks noChangeArrowheads="1"/>
          </p:cNvSpPr>
          <p:nvPr/>
        </p:nvSpPr>
        <p:spPr bwMode="auto">
          <a:xfrm>
            <a:off x="5957887" y="4305985"/>
            <a:ext cx="3770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G</a:t>
            </a:r>
          </a:p>
        </p:txBody>
      </p:sp>
      <p:sp>
        <p:nvSpPr>
          <p:cNvPr id="33834" name="TextBox 129"/>
          <p:cNvSpPr txBox="1">
            <a:spLocks noChangeArrowheads="1"/>
          </p:cNvSpPr>
          <p:nvPr/>
        </p:nvSpPr>
        <p:spPr bwMode="auto">
          <a:xfrm>
            <a:off x="6666310" y="4305985"/>
            <a:ext cx="3882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H</a:t>
            </a:r>
          </a:p>
        </p:txBody>
      </p:sp>
      <p:sp>
        <p:nvSpPr>
          <p:cNvPr id="33835" name="TextBox 130"/>
          <p:cNvSpPr txBox="1">
            <a:spLocks noChangeArrowheads="1"/>
          </p:cNvSpPr>
          <p:nvPr/>
        </p:nvSpPr>
        <p:spPr bwMode="auto">
          <a:xfrm>
            <a:off x="7428310" y="4305985"/>
            <a:ext cx="2696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I</a:t>
            </a:r>
          </a:p>
        </p:txBody>
      </p:sp>
      <p:grpSp>
        <p:nvGrpSpPr>
          <p:cNvPr id="33836" name="Group 93"/>
          <p:cNvGrpSpPr>
            <a:grpSpLocks/>
          </p:cNvGrpSpPr>
          <p:nvPr/>
        </p:nvGrpSpPr>
        <p:grpSpPr bwMode="auto">
          <a:xfrm>
            <a:off x="5275660" y="214406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95" name="Flowchart: Predefined Process 94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35</a:t>
              </a:r>
            </a:p>
          </p:txBody>
        </p:sp>
        <p:sp>
          <p:nvSpPr>
            <p:cNvPr id="96" name="Flowchart: Predefined Process 95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3837" name="Group 13"/>
          <p:cNvGrpSpPr>
            <a:grpSpLocks/>
          </p:cNvGrpSpPr>
          <p:nvPr/>
        </p:nvGrpSpPr>
        <p:grpSpPr bwMode="auto">
          <a:xfrm>
            <a:off x="2162176" y="214406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15" name="Flowchart: Predefined Process 14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</a:t>
              </a:r>
            </a:p>
          </p:txBody>
        </p:sp>
        <p:sp>
          <p:nvSpPr>
            <p:cNvPr id="16" name="Flowchart: Predefined Process 15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33838" name="Straight Connector 135"/>
          <p:cNvCxnSpPr>
            <a:cxnSpLocks noChangeShapeType="1"/>
            <a:stCxn id="46" idx="3"/>
            <a:endCxn id="55" idx="1"/>
          </p:cNvCxnSpPr>
          <p:nvPr/>
        </p:nvCxnSpPr>
        <p:spPr bwMode="auto">
          <a:xfrm>
            <a:off x="1849041" y="4144311"/>
            <a:ext cx="5595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9" name="Straight Connector 136"/>
          <p:cNvCxnSpPr>
            <a:cxnSpLocks noChangeShapeType="1"/>
            <a:stCxn id="56" idx="3"/>
            <a:endCxn id="58" idx="1"/>
          </p:cNvCxnSpPr>
          <p:nvPr/>
        </p:nvCxnSpPr>
        <p:spPr bwMode="auto">
          <a:xfrm>
            <a:off x="2583657" y="4144311"/>
            <a:ext cx="5596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0" name="Straight Connector 139"/>
          <p:cNvCxnSpPr>
            <a:cxnSpLocks noChangeShapeType="1"/>
            <a:stCxn id="59" idx="3"/>
            <a:endCxn id="61" idx="1"/>
          </p:cNvCxnSpPr>
          <p:nvPr/>
        </p:nvCxnSpPr>
        <p:spPr bwMode="auto">
          <a:xfrm>
            <a:off x="3318272" y="4144311"/>
            <a:ext cx="5595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1" name="Straight Connector 143"/>
          <p:cNvCxnSpPr>
            <a:cxnSpLocks noChangeShapeType="1"/>
            <a:stCxn id="62" idx="3"/>
            <a:endCxn id="64" idx="1"/>
          </p:cNvCxnSpPr>
          <p:nvPr/>
        </p:nvCxnSpPr>
        <p:spPr bwMode="auto">
          <a:xfrm>
            <a:off x="4052888" y="4144311"/>
            <a:ext cx="179785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2" name="Straight Connector 147"/>
          <p:cNvCxnSpPr>
            <a:cxnSpLocks noChangeShapeType="1"/>
            <a:stCxn id="65" idx="3"/>
            <a:endCxn id="67" idx="1"/>
          </p:cNvCxnSpPr>
          <p:nvPr/>
        </p:nvCxnSpPr>
        <p:spPr bwMode="auto">
          <a:xfrm>
            <a:off x="4911329" y="4144311"/>
            <a:ext cx="7500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3" name="Straight Connector 150"/>
          <p:cNvCxnSpPr>
            <a:cxnSpLocks noChangeShapeType="1"/>
            <a:stCxn id="68" idx="3"/>
            <a:endCxn id="70" idx="1"/>
          </p:cNvCxnSpPr>
          <p:nvPr/>
        </p:nvCxnSpPr>
        <p:spPr bwMode="auto">
          <a:xfrm>
            <a:off x="5664994" y="4144311"/>
            <a:ext cx="7501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4" name="Straight Connector 153"/>
          <p:cNvCxnSpPr>
            <a:cxnSpLocks noChangeShapeType="1"/>
            <a:stCxn id="71" idx="3"/>
            <a:endCxn id="73" idx="1"/>
          </p:cNvCxnSpPr>
          <p:nvPr/>
        </p:nvCxnSpPr>
        <p:spPr bwMode="auto">
          <a:xfrm>
            <a:off x="6418660" y="4144311"/>
            <a:ext cx="7500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5" name="Straight Connector 156"/>
          <p:cNvCxnSpPr>
            <a:cxnSpLocks noChangeShapeType="1"/>
            <a:stCxn id="74" idx="3"/>
            <a:endCxn id="76" idx="1"/>
          </p:cNvCxnSpPr>
          <p:nvPr/>
        </p:nvCxnSpPr>
        <p:spPr bwMode="auto">
          <a:xfrm>
            <a:off x="7172325" y="4144311"/>
            <a:ext cx="7501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Rectangle 108"/>
          <p:cNvSpPr/>
          <p:nvPr/>
        </p:nvSpPr>
        <p:spPr bwMode="auto">
          <a:xfrm>
            <a:off x="5086351" y="3115611"/>
            <a:ext cx="392906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110" name="Content Placeholder 28">
            <a:extLst>
              <a:ext uri="{FF2B5EF4-FFF2-40B4-BE49-F238E27FC236}">
                <a16:creationId xmlns:a16="http://schemas.microsoft.com/office/drawing/2014/main" id="{4AA18F9A-D8F4-41D8-9FE1-EC92608549B6}"/>
              </a:ext>
            </a:extLst>
          </p:cNvPr>
          <p:cNvSpPr txBox="1">
            <a:spLocks/>
          </p:cNvSpPr>
          <p:nvPr/>
        </p:nvSpPr>
        <p:spPr>
          <a:xfrm>
            <a:off x="7052125" y="1127880"/>
            <a:ext cx="1859819" cy="863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800" b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800" dirty="0">
                <a:solidFill>
                  <a:schemeClr val="accent1"/>
                </a:solidFill>
                <a:latin typeface="Crimson Text" panose="02000503000000000000" pitchFamily="2" charset="0"/>
              </a:rPr>
              <a:t>: Delete 44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2C6BD8"/>
                </a:solidFill>
                <a:latin typeface="Crimson Text" panose="02000503000000000000" pitchFamily="2" charset="0"/>
              </a:rPr>
              <a:t>T</a:t>
            </a:r>
            <a:r>
              <a:rPr lang="en-US" sz="2800" b="1" baseline="-25000" dirty="0">
                <a:solidFill>
                  <a:srgbClr val="2C6BD8"/>
                </a:solidFill>
                <a:latin typeface="Crimson Text" panose="02000503000000000000" pitchFamily="2" charset="0"/>
              </a:rPr>
              <a:t>2</a:t>
            </a:r>
            <a:r>
              <a:rPr lang="en-US" sz="2800" dirty="0">
                <a:solidFill>
                  <a:srgbClr val="2C6BD8"/>
                </a:solidFill>
                <a:latin typeface="Crimson Text" panose="02000503000000000000" pitchFamily="2" charset="0"/>
              </a:rPr>
              <a:t>: Find 41</a:t>
            </a:r>
          </a:p>
        </p:txBody>
      </p:sp>
      <p:sp>
        <p:nvSpPr>
          <p:cNvPr id="114" name="T1 Arrow">
            <a:extLst>
              <a:ext uri="{FF2B5EF4-FFF2-40B4-BE49-F238E27FC236}">
                <a16:creationId xmlns:a16="http://schemas.microsoft.com/office/drawing/2014/main" id="{20EAB938-220E-4D15-80D1-A39EE203DC39}"/>
              </a:ext>
            </a:extLst>
          </p:cNvPr>
          <p:cNvSpPr>
            <a:spLocks noChangeAspect="1"/>
          </p:cNvSpPr>
          <p:nvPr/>
        </p:nvSpPr>
        <p:spPr>
          <a:xfrm rot="10800000">
            <a:off x="5170919" y="1196856"/>
            <a:ext cx="365760" cy="4191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5" name="T2 Arrow">
            <a:extLst>
              <a:ext uri="{FF2B5EF4-FFF2-40B4-BE49-F238E27FC236}">
                <a16:creationId xmlns:a16="http://schemas.microsoft.com/office/drawing/2014/main" id="{1F28450B-B54E-4645-8A03-B289EB90C32C}"/>
              </a:ext>
            </a:extLst>
          </p:cNvPr>
          <p:cNvSpPr>
            <a:spLocks noChangeAspect="1"/>
          </p:cNvSpPr>
          <p:nvPr/>
        </p:nvSpPr>
        <p:spPr>
          <a:xfrm rot="10800000">
            <a:off x="5170919" y="1196856"/>
            <a:ext cx="365760" cy="419142"/>
          </a:xfrm>
          <a:prstGeom prst="rightArrow">
            <a:avLst/>
          </a:prstGeom>
          <a:solidFill>
            <a:srgbClr val="2C6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7D73E0C-4C64-4826-9779-84927AEFD685}"/>
              </a:ext>
            </a:extLst>
          </p:cNvPr>
          <p:cNvSpPr/>
          <p:nvPr/>
        </p:nvSpPr>
        <p:spPr bwMode="auto">
          <a:xfrm>
            <a:off x="7247335" y="3972861"/>
            <a:ext cx="339329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7654B32-08A0-4E26-B2DF-2D6366F694F7}"/>
              </a:ext>
            </a:extLst>
          </p:cNvPr>
          <p:cNvSpPr/>
          <p:nvPr/>
        </p:nvSpPr>
        <p:spPr bwMode="auto">
          <a:xfrm>
            <a:off x="6832996" y="3972861"/>
            <a:ext cx="339329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41</a:t>
            </a:r>
          </a:p>
        </p:txBody>
      </p:sp>
      <p:sp>
        <p:nvSpPr>
          <p:cNvPr id="113" name="Oval 23">
            <a:extLst>
              <a:ext uri="{FF2B5EF4-FFF2-40B4-BE49-F238E27FC236}">
                <a16:creationId xmlns:a16="http://schemas.microsoft.com/office/drawing/2014/main" id="{FB8DEDFD-3BD4-4A90-A247-700175944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944286"/>
            <a:ext cx="531019" cy="400050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cxnSp>
        <p:nvCxnSpPr>
          <p:cNvPr id="127" name="AutoShape 14">
            <a:extLst>
              <a:ext uri="{FF2B5EF4-FFF2-40B4-BE49-F238E27FC236}">
                <a16:creationId xmlns:a16="http://schemas.microsoft.com/office/drawing/2014/main" id="{FD614CDC-928F-4BB0-8864-1F5329205E3B}"/>
              </a:ext>
            </a:extLst>
          </p:cNvPr>
          <p:cNvCxnSpPr>
            <a:cxnSpLocks noChangeShapeType="1"/>
            <a:endCxn id="73" idx="0"/>
          </p:cNvCxnSpPr>
          <p:nvPr/>
        </p:nvCxnSpPr>
        <p:spPr bwMode="auto">
          <a:xfrm>
            <a:off x="6463284" y="3453749"/>
            <a:ext cx="200050" cy="519112"/>
          </a:xfrm>
          <a:prstGeom prst="straightConnector1">
            <a:avLst/>
          </a:prstGeom>
          <a:noFill/>
          <a:ln w="28575" algn="ctr">
            <a:solidFill>
              <a:srgbClr val="2C6BD8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8" name="TextBox 122">
            <a:extLst>
              <a:ext uri="{FF2B5EF4-FFF2-40B4-BE49-F238E27FC236}">
                <a16:creationId xmlns:a16="http://schemas.microsoft.com/office/drawing/2014/main" id="{F622C178-384C-47EC-AE9A-9314FA2C9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033" y="3633083"/>
            <a:ext cx="11095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sz="1800" i="1" dirty="0">
                <a:solidFill>
                  <a:schemeClr val="accent1"/>
                </a:solidFill>
                <a:latin typeface="Crimson Text" panose="02000503000000000000" pitchFamily="2" charset="0"/>
              </a:rPr>
              <a:t>Rebalance!</a:t>
            </a:r>
          </a:p>
        </p:txBody>
      </p:sp>
      <p:sp>
        <p:nvSpPr>
          <p:cNvPr id="129" name="Flowchart: Predefined Process 128">
            <a:extLst>
              <a:ext uri="{FF2B5EF4-FFF2-40B4-BE49-F238E27FC236}">
                <a16:creationId xmlns:a16="http://schemas.microsoft.com/office/drawing/2014/main" id="{CA7CB4A0-6D22-415D-AC0E-65A630313D4D}"/>
              </a:ext>
            </a:extLst>
          </p:cNvPr>
          <p:cNvSpPr/>
          <p:nvPr/>
        </p:nvSpPr>
        <p:spPr bwMode="auto">
          <a:xfrm>
            <a:off x="6434138" y="3115611"/>
            <a:ext cx="519112" cy="342900"/>
          </a:xfrm>
          <a:prstGeom prst="flowChartPredefinedProcess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41</a:t>
            </a:r>
          </a:p>
        </p:txBody>
      </p:sp>
      <p:sp>
        <p:nvSpPr>
          <p:cNvPr id="130" name="TextBox 122">
            <a:extLst>
              <a:ext uri="{FF2B5EF4-FFF2-40B4-BE49-F238E27FC236}">
                <a16:creationId xmlns:a16="http://schemas.microsoft.com/office/drawing/2014/main" id="{B0A1AE96-D6B6-4C4A-B9EF-8BDA51B73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476750"/>
            <a:ext cx="8771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sz="3600" dirty="0">
                <a:solidFill>
                  <a:srgbClr val="2C6BD8"/>
                </a:solidFill>
                <a:latin typeface="Inconsolata" panose="00000509000000000000" pitchFamily="49" charset="0"/>
              </a:rPr>
              <a:t>???</a:t>
            </a:r>
          </a:p>
        </p:txBody>
      </p:sp>
      <p:pic>
        <p:nvPicPr>
          <p:cNvPr id="97" name="Hourglass">
            <a:extLst>
              <a:ext uri="{FF2B5EF4-FFF2-40B4-BE49-F238E27FC236}">
                <a16:creationId xmlns:a16="http://schemas.microsoft.com/office/drawing/2014/main" id="{B0E6FA18-09AF-45C8-AF24-25CC0B668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8534400" y="3915711"/>
            <a:ext cx="321731" cy="4572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Hourglass">
            <a:extLst>
              <a:ext uri="{FF2B5EF4-FFF2-40B4-BE49-F238E27FC236}">
                <a16:creationId xmlns:a16="http://schemas.microsoft.com/office/drawing/2014/main" id="{3E344659-72A4-4DA1-B2F6-FC33B0A2D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7772400" y="3067721"/>
            <a:ext cx="32173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0" name="Straight Connector 36">
            <a:extLst>
              <a:ext uri="{FF2B5EF4-FFF2-40B4-BE49-F238E27FC236}">
                <a16:creationId xmlns:a16="http://schemas.microsoft.com/office/drawing/2014/main" id="{02689D85-9442-446F-BFFD-A467B5D67B35}"/>
              </a:ext>
            </a:extLst>
          </p:cNvPr>
          <p:cNvCxnSpPr>
            <a:cxnSpLocks noChangeShapeType="1"/>
            <a:stCxn id="126" idx="2"/>
            <a:endCxn id="123" idx="2"/>
          </p:cNvCxnSpPr>
          <p:nvPr/>
        </p:nvCxnSpPr>
        <p:spPr bwMode="auto">
          <a:xfrm rot="16200000" flipH="1">
            <a:off x="7209830" y="4108591"/>
            <a:ext cx="12700" cy="414339"/>
          </a:xfrm>
          <a:prstGeom prst="curvedConnector3">
            <a:avLst>
              <a:gd name="adj1" fmla="val 1800000"/>
            </a:avLst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Oval 23">
            <a:extLst>
              <a:ext uri="{FF2B5EF4-FFF2-40B4-BE49-F238E27FC236}">
                <a16:creationId xmlns:a16="http://schemas.microsoft.com/office/drawing/2014/main" id="{F74FFC6B-80C7-4F7D-82F7-7CD150BF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104" y="3944286"/>
            <a:ext cx="531019" cy="400050"/>
          </a:xfrm>
          <a:prstGeom prst="ellipse">
            <a:avLst/>
          </a:prstGeom>
          <a:noFill/>
          <a:ln w="57150" algn="ctr">
            <a:solidFill>
              <a:srgbClr val="2C6BD8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724B449D-C1D3-C38A-C4F4-3997FC7B1DC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14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0988E-6 L 0.15868 0.1768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8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68 0.17685 L 0.22795 0.3648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9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95 0.36481 L 0.31458 0.532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8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0988E-6 L 0.15868 0.17685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8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68 0.17685 L 0.22795 0.36481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9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19753E-6 L 0.04531 -4.19753E-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"/>
                            </p:stCondLst>
                            <p:childTnLst>
                              <p:par>
                                <p:cTn id="112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95 0.36481 L 0.1651 0.65679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1459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grpId="4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5400000">
                                      <p:cBhvr>
                                        <p:cTn id="1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4" grpId="1" animBg="1"/>
      <p:bldP spid="114" grpId="2" animBg="1"/>
      <p:bldP spid="114" grpId="3" animBg="1"/>
      <p:bldP spid="114" grpId="4" animBg="1"/>
      <p:bldP spid="115" grpId="0" animBg="1"/>
      <p:bldP spid="115" grpId="1" animBg="1"/>
      <p:bldP spid="115" grpId="2" animBg="1"/>
      <p:bldP spid="115" grpId="3" animBg="1"/>
      <p:bldP spid="115" grpId="4" animBg="1"/>
      <p:bldP spid="123" grpId="0" animBg="1"/>
      <p:bldP spid="126" grpId="1" animBg="1"/>
      <p:bldP spid="113" grpId="0" animBg="1"/>
      <p:bldP spid="113" grpId="1" animBg="1"/>
      <p:bldP spid="128" grpId="0"/>
      <p:bldP spid="128" grpId="1"/>
      <p:bldP spid="129" grpId="0" animBg="1"/>
      <p:bldP spid="130" grpId="0"/>
      <p:bldP spid="1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 Crabbing/Coupling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 to allow multiple threads to access/modify </a:t>
            </a:r>
            <a:r>
              <a:rPr lang="en-US" dirty="0" err="1"/>
              <a:t>B+Tree</a:t>
            </a:r>
            <a:r>
              <a:rPr lang="en-US" dirty="0"/>
              <a:t> at the same time.</a:t>
            </a:r>
          </a:p>
          <a:p>
            <a:pPr lvl="1"/>
            <a:r>
              <a:rPr lang="en-US" dirty="0"/>
              <a:t>Get latch for parent</a:t>
            </a:r>
          </a:p>
          <a:p>
            <a:pPr lvl="1"/>
            <a:r>
              <a:rPr lang="en-US" dirty="0"/>
              <a:t>Get latch for child</a:t>
            </a:r>
          </a:p>
          <a:p>
            <a:pPr lvl="1"/>
            <a:r>
              <a:rPr lang="en-US" dirty="0"/>
              <a:t>Release latch for parent if “safe”</a:t>
            </a:r>
            <a:endParaRPr lang="en-US" sz="600" dirty="0"/>
          </a:p>
          <a:p>
            <a:endParaRPr lang="en-US" sz="1200" dirty="0"/>
          </a:p>
          <a:p>
            <a:r>
              <a:rPr lang="en-US" dirty="0"/>
              <a:t>A </a:t>
            </a:r>
            <a:r>
              <a:rPr lang="en-US" b="1" u="sng" dirty="0"/>
              <a:t>safe node</a:t>
            </a:r>
            <a:r>
              <a:rPr lang="en-US" dirty="0"/>
              <a:t> is one that will not split or merge when updated.</a:t>
            </a:r>
          </a:p>
          <a:p>
            <a:pPr lvl="1"/>
            <a:r>
              <a:rPr lang="en-US" dirty="0"/>
              <a:t>Not full (on insertion)</a:t>
            </a:r>
          </a:p>
          <a:p>
            <a:pPr lvl="1"/>
            <a:r>
              <a:rPr lang="en-US" dirty="0"/>
              <a:t>More than half-full (on deletion)</a:t>
            </a:r>
          </a:p>
          <a:p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0301C33B-A957-8550-88DE-8EB9F224CD4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93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 Crabbing/Coupling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Find</a:t>
            </a:r>
            <a:r>
              <a:rPr lang="en-US" dirty="0"/>
              <a:t>: Start at root and traverse down the tree:</a:t>
            </a:r>
          </a:p>
          <a:p>
            <a:pPr lvl="1"/>
            <a:r>
              <a:rPr lang="en-US" dirty="0"/>
              <a:t>Acquire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R</a:t>
            </a:r>
            <a:r>
              <a:rPr lang="en-US" dirty="0"/>
              <a:t> latch on child,</a:t>
            </a:r>
          </a:p>
          <a:p>
            <a:pPr lvl="1"/>
            <a:r>
              <a:rPr lang="en-US" dirty="0"/>
              <a:t>Then unlatch parent.</a:t>
            </a:r>
          </a:p>
          <a:p>
            <a:pPr lvl="1"/>
            <a:r>
              <a:rPr lang="en-US" dirty="0"/>
              <a:t>Repeat until we reach the leaf node.</a:t>
            </a:r>
          </a:p>
          <a:p>
            <a:endParaRPr lang="en-US" sz="1200" b="1" dirty="0"/>
          </a:p>
          <a:p>
            <a:r>
              <a:rPr lang="en-US" b="1" dirty="0"/>
              <a:t>Insert/Delete</a:t>
            </a:r>
            <a:r>
              <a:rPr lang="en-US" dirty="0"/>
              <a:t>: Start at root and go down, obtaining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W</a:t>
            </a:r>
            <a:r>
              <a:rPr lang="en-US" dirty="0"/>
              <a:t> latches as needed. Once child is latched, check if it is safe:</a:t>
            </a:r>
          </a:p>
          <a:p>
            <a:pPr lvl="1"/>
            <a:r>
              <a:rPr lang="en-US" dirty="0"/>
              <a:t>If child is safe, release all latches on ancestors</a:t>
            </a:r>
          </a:p>
          <a:p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30F1F9F4-D3B7-CC69-1085-3706493C564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1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 – FIND 38</a:t>
            </a:r>
          </a:p>
        </p:txBody>
      </p:sp>
      <p:cxnSp>
        <p:nvCxnSpPr>
          <p:cNvPr id="30726" name="AutoShape 14"/>
          <p:cNvCxnSpPr>
            <a:cxnSpLocks noChangeShapeType="1"/>
            <a:endCxn id="15" idx="0"/>
          </p:cNvCxnSpPr>
          <p:nvPr/>
        </p:nvCxnSpPr>
        <p:spPr bwMode="auto">
          <a:xfrm flipH="1">
            <a:off x="2421732" y="1548749"/>
            <a:ext cx="1432322" cy="5953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8" name="AutoShape 14"/>
          <p:cNvCxnSpPr>
            <a:cxnSpLocks noChangeShapeType="1"/>
          </p:cNvCxnSpPr>
          <p:nvPr/>
        </p:nvCxnSpPr>
        <p:spPr bwMode="auto">
          <a:xfrm flipH="1">
            <a:off x="1550194" y="2440528"/>
            <a:ext cx="657225" cy="682228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729" name="Group 46"/>
          <p:cNvGrpSpPr>
            <a:grpSpLocks/>
          </p:cNvGrpSpPr>
          <p:nvPr/>
        </p:nvGrpSpPr>
        <p:grpSpPr bwMode="auto">
          <a:xfrm>
            <a:off x="1170385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</a:t>
              </a:r>
            </a:p>
          </p:txBody>
        </p:sp>
      </p:grpSp>
      <p:grpSp>
        <p:nvGrpSpPr>
          <p:cNvPr id="30730" name="Group 53"/>
          <p:cNvGrpSpPr>
            <a:grpSpLocks/>
          </p:cNvGrpSpPr>
          <p:nvPr/>
        </p:nvGrpSpPr>
        <p:grpSpPr bwMode="auto">
          <a:xfrm>
            <a:off x="1905001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55" name="Rectangle 54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6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9</a:t>
              </a:r>
            </a:p>
          </p:txBody>
        </p:sp>
      </p:grpSp>
      <p:grpSp>
        <p:nvGrpSpPr>
          <p:cNvPr id="30731" name="Group 56"/>
          <p:cNvGrpSpPr>
            <a:grpSpLocks/>
          </p:cNvGrpSpPr>
          <p:nvPr/>
        </p:nvGrpSpPr>
        <p:grpSpPr bwMode="auto">
          <a:xfrm>
            <a:off x="2639617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58" name="Rectangle 57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11</a:t>
              </a:r>
            </a:p>
          </p:txBody>
        </p:sp>
      </p:grpSp>
      <p:grpSp>
        <p:nvGrpSpPr>
          <p:cNvPr id="30732" name="Group 59"/>
          <p:cNvGrpSpPr>
            <a:grpSpLocks/>
          </p:cNvGrpSpPr>
          <p:nvPr/>
        </p:nvGrpSpPr>
        <p:grpSpPr bwMode="auto">
          <a:xfrm>
            <a:off x="3374232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1" name="Rectangle 60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12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13</a:t>
              </a:r>
            </a:p>
          </p:txBody>
        </p:sp>
      </p:grpSp>
      <p:grpSp>
        <p:nvGrpSpPr>
          <p:cNvPr id="30733" name="Group 62"/>
          <p:cNvGrpSpPr>
            <a:grpSpLocks/>
          </p:cNvGrpSpPr>
          <p:nvPr/>
        </p:nvGrpSpPr>
        <p:grpSpPr bwMode="auto">
          <a:xfrm>
            <a:off x="4232673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4" name="Rectangle 63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20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22</a:t>
              </a:r>
            </a:p>
          </p:txBody>
        </p:sp>
      </p:grpSp>
      <p:grpSp>
        <p:nvGrpSpPr>
          <p:cNvPr id="30734" name="Group 65"/>
          <p:cNvGrpSpPr>
            <a:grpSpLocks/>
          </p:cNvGrpSpPr>
          <p:nvPr/>
        </p:nvGrpSpPr>
        <p:grpSpPr bwMode="auto">
          <a:xfrm>
            <a:off x="4986338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7" name="Rectangle 66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23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31</a:t>
              </a:r>
            </a:p>
          </p:txBody>
        </p:sp>
      </p:grpSp>
      <p:grpSp>
        <p:nvGrpSpPr>
          <p:cNvPr id="30735" name="Group 68"/>
          <p:cNvGrpSpPr>
            <a:grpSpLocks/>
          </p:cNvGrpSpPr>
          <p:nvPr/>
        </p:nvGrpSpPr>
        <p:grpSpPr bwMode="auto">
          <a:xfrm>
            <a:off x="5740004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0" name="Rectangle 69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35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36</a:t>
              </a:r>
            </a:p>
          </p:txBody>
        </p:sp>
      </p:grpSp>
      <p:grpSp>
        <p:nvGrpSpPr>
          <p:cNvPr id="30736" name="Group 71"/>
          <p:cNvGrpSpPr>
            <a:grpSpLocks/>
          </p:cNvGrpSpPr>
          <p:nvPr/>
        </p:nvGrpSpPr>
        <p:grpSpPr bwMode="auto">
          <a:xfrm>
            <a:off x="6493669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3" name="Rectangle 72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38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41</a:t>
              </a:r>
            </a:p>
          </p:txBody>
        </p:sp>
      </p:grpSp>
      <p:grpSp>
        <p:nvGrpSpPr>
          <p:cNvPr id="30737" name="Group 74"/>
          <p:cNvGrpSpPr>
            <a:grpSpLocks/>
          </p:cNvGrpSpPr>
          <p:nvPr/>
        </p:nvGrpSpPr>
        <p:grpSpPr bwMode="auto">
          <a:xfrm>
            <a:off x="7247335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6" name="Rectangle 75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44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30738" name="AutoShape 14"/>
          <p:cNvCxnSpPr>
            <a:cxnSpLocks noChangeShapeType="1"/>
            <a:endCxn id="24" idx="0"/>
          </p:cNvCxnSpPr>
          <p:nvPr/>
        </p:nvCxnSpPr>
        <p:spPr bwMode="auto">
          <a:xfrm>
            <a:off x="2584847" y="2440527"/>
            <a:ext cx="484584" cy="675084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9" name="AutoShape 14"/>
          <p:cNvCxnSpPr>
            <a:cxnSpLocks noChangeShapeType="1"/>
            <a:endCxn id="37" idx="0"/>
          </p:cNvCxnSpPr>
          <p:nvPr/>
        </p:nvCxnSpPr>
        <p:spPr bwMode="auto">
          <a:xfrm flipH="1">
            <a:off x="1340644" y="3389456"/>
            <a:ext cx="145256" cy="5834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0" name="AutoShape 14"/>
          <p:cNvCxnSpPr>
            <a:cxnSpLocks noChangeShapeType="1"/>
            <a:endCxn id="55" idx="0"/>
          </p:cNvCxnSpPr>
          <p:nvPr/>
        </p:nvCxnSpPr>
        <p:spPr bwMode="auto">
          <a:xfrm>
            <a:off x="1952625" y="3398981"/>
            <a:ext cx="122635" cy="573881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1" name="AutoShape 14"/>
          <p:cNvCxnSpPr>
            <a:cxnSpLocks noChangeShapeType="1"/>
            <a:endCxn id="58" idx="0"/>
          </p:cNvCxnSpPr>
          <p:nvPr/>
        </p:nvCxnSpPr>
        <p:spPr bwMode="auto">
          <a:xfrm flipH="1">
            <a:off x="2809875" y="3418031"/>
            <a:ext cx="38100" cy="554831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2" name="AutoShape 14"/>
          <p:cNvCxnSpPr>
            <a:cxnSpLocks noChangeShapeType="1"/>
            <a:endCxn id="61" idx="0"/>
          </p:cNvCxnSpPr>
          <p:nvPr/>
        </p:nvCxnSpPr>
        <p:spPr bwMode="auto">
          <a:xfrm>
            <a:off x="3286125" y="3415649"/>
            <a:ext cx="258366" cy="5572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7" name="AutoShape 14"/>
          <p:cNvCxnSpPr>
            <a:cxnSpLocks noChangeShapeType="1"/>
            <a:endCxn id="95" idx="0"/>
          </p:cNvCxnSpPr>
          <p:nvPr/>
        </p:nvCxnSpPr>
        <p:spPr bwMode="auto">
          <a:xfrm>
            <a:off x="4267200" y="1534461"/>
            <a:ext cx="1268016" cy="609600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3" name="AutoShape 14"/>
          <p:cNvCxnSpPr>
            <a:cxnSpLocks noChangeShapeType="1"/>
          </p:cNvCxnSpPr>
          <p:nvPr/>
        </p:nvCxnSpPr>
        <p:spPr bwMode="auto">
          <a:xfrm flipH="1">
            <a:off x="4663679" y="2478627"/>
            <a:ext cx="634603" cy="636984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4" name="AutoShape 14"/>
          <p:cNvCxnSpPr>
            <a:cxnSpLocks noChangeShapeType="1"/>
            <a:endCxn id="101" idx="0"/>
          </p:cNvCxnSpPr>
          <p:nvPr/>
        </p:nvCxnSpPr>
        <p:spPr bwMode="auto">
          <a:xfrm>
            <a:off x="5763816" y="2486961"/>
            <a:ext cx="476250" cy="628650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5" name="AutoShape 14"/>
          <p:cNvCxnSpPr>
            <a:cxnSpLocks noChangeShapeType="1"/>
            <a:endCxn id="64" idx="0"/>
          </p:cNvCxnSpPr>
          <p:nvPr/>
        </p:nvCxnSpPr>
        <p:spPr bwMode="auto">
          <a:xfrm flipH="1">
            <a:off x="4402932" y="3446606"/>
            <a:ext cx="217885" cy="52625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6" name="AutoShape 14"/>
          <p:cNvCxnSpPr>
            <a:cxnSpLocks noChangeShapeType="1"/>
            <a:endCxn id="67" idx="0"/>
          </p:cNvCxnSpPr>
          <p:nvPr/>
        </p:nvCxnSpPr>
        <p:spPr bwMode="auto">
          <a:xfrm>
            <a:off x="5057776" y="3427556"/>
            <a:ext cx="98822" cy="5453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7" name="AutoShape 14"/>
          <p:cNvCxnSpPr>
            <a:cxnSpLocks noChangeShapeType="1"/>
            <a:endCxn id="70" idx="0"/>
          </p:cNvCxnSpPr>
          <p:nvPr/>
        </p:nvCxnSpPr>
        <p:spPr bwMode="auto">
          <a:xfrm flipH="1">
            <a:off x="5910262" y="3389456"/>
            <a:ext cx="109538" cy="5834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8" name="AutoShape 14"/>
          <p:cNvCxnSpPr>
            <a:cxnSpLocks noChangeShapeType="1"/>
            <a:endCxn id="73" idx="0"/>
          </p:cNvCxnSpPr>
          <p:nvPr/>
        </p:nvCxnSpPr>
        <p:spPr bwMode="auto">
          <a:xfrm>
            <a:off x="6457950" y="3427556"/>
            <a:ext cx="204788" cy="5453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9" name="AutoShape 14"/>
          <p:cNvCxnSpPr>
            <a:cxnSpLocks noChangeShapeType="1"/>
            <a:endCxn id="76" idx="0"/>
          </p:cNvCxnSpPr>
          <p:nvPr/>
        </p:nvCxnSpPr>
        <p:spPr bwMode="auto">
          <a:xfrm>
            <a:off x="6918723" y="3453749"/>
            <a:ext cx="497681" cy="5191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750" name="Group 9"/>
          <p:cNvGrpSpPr>
            <a:grpSpLocks/>
          </p:cNvGrpSpPr>
          <p:nvPr/>
        </p:nvGrpSpPr>
        <p:grpSpPr bwMode="auto">
          <a:xfrm>
            <a:off x="3829051" y="1236805"/>
            <a:ext cx="973931" cy="342900"/>
            <a:chOff x="2895600" y="1524000"/>
            <a:chExt cx="1997284" cy="457200"/>
          </a:xfrm>
          <a:solidFill>
            <a:schemeClr val="bg1">
              <a:lumMod val="85000"/>
            </a:schemeClr>
          </a:solidFill>
        </p:grpSpPr>
        <p:sp>
          <p:nvSpPr>
            <p:cNvPr id="8" name="Flowchart: Predefined Process 7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20</a:t>
              </a:r>
            </a:p>
          </p:txBody>
        </p:sp>
        <p:sp>
          <p:nvSpPr>
            <p:cNvPr id="9" name="Flowchart: Predefined Process 8"/>
            <p:cNvSpPr/>
            <p:nvPr/>
          </p:nvSpPr>
          <p:spPr bwMode="auto">
            <a:xfrm>
              <a:off x="3825876" y="1524000"/>
              <a:ext cx="1067008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0751" name="Group 19"/>
          <p:cNvGrpSpPr>
            <a:grpSpLocks/>
          </p:cNvGrpSpPr>
          <p:nvPr/>
        </p:nvGrpSpPr>
        <p:grpSpPr bwMode="auto">
          <a:xfrm>
            <a:off x="1457326" y="311561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21" name="Flowchart: Predefined Process 20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6</a:t>
              </a:r>
            </a:p>
          </p:txBody>
        </p:sp>
        <p:sp>
          <p:nvSpPr>
            <p:cNvPr id="22" name="Flowchart: Predefined Process 21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0752" name="Group 22"/>
          <p:cNvGrpSpPr>
            <a:grpSpLocks/>
          </p:cNvGrpSpPr>
          <p:nvPr/>
        </p:nvGrpSpPr>
        <p:grpSpPr bwMode="auto">
          <a:xfrm>
            <a:off x="2809876" y="311561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24" name="Flowchart: Predefined Process 23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12</a:t>
              </a:r>
            </a:p>
          </p:txBody>
        </p:sp>
        <p:sp>
          <p:nvSpPr>
            <p:cNvPr id="25" name="Flowchart: Predefined Process 24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0753" name="Group 96"/>
          <p:cNvGrpSpPr>
            <a:grpSpLocks/>
          </p:cNvGrpSpPr>
          <p:nvPr/>
        </p:nvGrpSpPr>
        <p:grpSpPr bwMode="auto">
          <a:xfrm>
            <a:off x="4570810" y="311561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98" name="Flowchart: Predefined Process 97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23</a:t>
              </a:r>
            </a:p>
          </p:txBody>
        </p:sp>
        <p:sp>
          <p:nvSpPr>
            <p:cNvPr id="99" name="Flowchart: Predefined Process 98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0754" name="Group 99"/>
          <p:cNvGrpSpPr>
            <a:grpSpLocks/>
          </p:cNvGrpSpPr>
          <p:nvPr/>
        </p:nvGrpSpPr>
        <p:grpSpPr bwMode="auto">
          <a:xfrm>
            <a:off x="5980510" y="311561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101" name="Flowchart: Predefined Process 100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38</a:t>
              </a:r>
            </a:p>
          </p:txBody>
        </p:sp>
        <p:sp>
          <p:nvSpPr>
            <p:cNvPr id="102" name="Flowchart: Predefined Process 101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44</a:t>
              </a:r>
            </a:p>
          </p:txBody>
        </p:sp>
      </p:grp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6267450" y="2143810"/>
            <a:ext cx="3148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2100" u="none" dirty="0">
                <a:solidFill>
                  <a:schemeClr val="accent1"/>
                </a:solidFill>
                <a:latin typeface="Lato Black" panose="020F0A02020204030203" pitchFamily="34" charset="0"/>
              </a:rPr>
              <a:t>B</a:t>
            </a: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5543550" y="3111192"/>
            <a:ext cx="3148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2100" u="none" dirty="0">
                <a:solidFill>
                  <a:schemeClr val="accent1"/>
                </a:solidFill>
                <a:latin typeface="Lato Black" panose="020F0A02020204030203" pitchFamily="34" charset="0"/>
              </a:rPr>
              <a:t>C</a:t>
            </a: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6953250" y="3111192"/>
            <a:ext cx="3372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2100" u="none" dirty="0">
                <a:solidFill>
                  <a:schemeClr val="accent1"/>
                </a:solidFill>
                <a:latin typeface="Lato Black" panose="020F0A02020204030203" pitchFamily="34" charset="0"/>
              </a:rPr>
              <a:t>D</a:t>
            </a: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4398169" y="4305985"/>
            <a:ext cx="34657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2100" u="none" dirty="0">
                <a:solidFill>
                  <a:schemeClr val="accent1"/>
                </a:solidFill>
                <a:latin typeface="Lato Black" panose="020F0A02020204030203" pitchFamily="34" charset="0"/>
              </a:rPr>
              <a:t>E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5151835" y="4305985"/>
            <a:ext cx="33855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2100" u="none" dirty="0">
                <a:solidFill>
                  <a:schemeClr val="accent1"/>
                </a:solidFill>
                <a:latin typeface="Lato Black" panose="020F0A02020204030203" pitchFamily="34" charset="0"/>
              </a:rPr>
              <a:t>F</a:t>
            </a: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5957887" y="4305985"/>
            <a:ext cx="3770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2100" u="none" dirty="0">
                <a:solidFill>
                  <a:schemeClr val="accent1"/>
                </a:solidFill>
                <a:latin typeface="Lato Black" panose="020F0A02020204030203" pitchFamily="34" charset="0"/>
              </a:rPr>
              <a:t>G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6666310" y="4305985"/>
            <a:ext cx="39626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2100" u="none" dirty="0">
                <a:solidFill>
                  <a:schemeClr val="accent1"/>
                </a:solidFill>
                <a:latin typeface="Lato Black" panose="020F0A02020204030203" pitchFamily="34" charset="0"/>
              </a:rPr>
              <a:t>H</a:t>
            </a: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7428310" y="4305985"/>
            <a:ext cx="2696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2100" u="none" dirty="0">
                <a:solidFill>
                  <a:schemeClr val="accent1"/>
                </a:solidFill>
                <a:latin typeface="Lato Black" panose="020F0A02020204030203" pitchFamily="34" charset="0"/>
              </a:rPr>
              <a:t>I</a:t>
            </a:r>
          </a:p>
        </p:txBody>
      </p:sp>
      <p:grpSp>
        <p:nvGrpSpPr>
          <p:cNvPr id="30764" name="Group 93"/>
          <p:cNvGrpSpPr>
            <a:grpSpLocks/>
          </p:cNvGrpSpPr>
          <p:nvPr/>
        </p:nvGrpSpPr>
        <p:grpSpPr bwMode="auto">
          <a:xfrm>
            <a:off x="5275660" y="214406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95" name="Flowchart: Predefined Process 94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35</a:t>
              </a:r>
            </a:p>
          </p:txBody>
        </p:sp>
        <p:sp>
          <p:nvSpPr>
            <p:cNvPr id="96" name="Flowchart: Predefined Process 95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0765" name="Group 13"/>
          <p:cNvGrpSpPr>
            <a:grpSpLocks/>
          </p:cNvGrpSpPr>
          <p:nvPr/>
        </p:nvGrpSpPr>
        <p:grpSpPr bwMode="auto">
          <a:xfrm>
            <a:off x="2162176" y="214406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15" name="Flowchart: Predefined Process 14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</a:t>
              </a:r>
            </a:p>
          </p:txBody>
        </p:sp>
        <p:sp>
          <p:nvSpPr>
            <p:cNvPr id="16" name="Flowchart: Predefined Process 15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30766" name="Straight Connector 135"/>
          <p:cNvCxnSpPr>
            <a:cxnSpLocks noChangeShapeType="1"/>
            <a:stCxn id="46" idx="3"/>
            <a:endCxn id="55" idx="1"/>
          </p:cNvCxnSpPr>
          <p:nvPr/>
        </p:nvCxnSpPr>
        <p:spPr bwMode="auto">
          <a:xfrm>
            <a:off x="1849041" y="4144311"/>
            <a:ext cx="5595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7" name="Straight Connector 136"/>
          <p:cNvCxnSpPr>
            <a:cxnSpLocks noChangeShapeType="1"/>
            <a:stCxn id="56" idx="3"/>
            <a:endCxn id="58" idx="1"/>
          </p:cNvCxnSpPr>
          <p:nvPr/>
        </p:nvCxnSpPr>
        <p:spPr bwMode="auto">
          <a:xfrm>
            <a:off x="2583657" y="4144311"/>
            <a:ext cx="5596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8" name="Straight Connector 139"/>
          <p:cNvCxnSpPr>
            <a:cxnSpLocks noChangeShapeType="1"/>
            <a:stCxn id="59" idx="3"/>
            <a:endCxn id="61" idx="1"/>
          </p:cNvCxnSpPr>
          <p:nvPr/>
        </p:nvCxnSpPr>
        <p:spPr bwMode="auto">
          <a:xfrm>
            <a:off x="3318272" y="4144311"/>
            <a:ext cx="5595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9" name="Straight Connector 143"/>
          <p:cNvCxnSpPr>
            <a:cxnSpLocks noChangeShapeType="1"/>
            <a:stCxn id="62" idx="3"/>
            <a:endCxn id="64" idx="1"/>
          </p:cNvCxnSpPr>
          <p:nvPr/>
        </p:nvCxnSpPr>
        <p:spPr bwMode="auto">
          <a:xfrm>
            <a:off x="4052888" y="4144311"/>
            <a:ext cx="179785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0" name="Straight Connector 147"/>
          <p:cNvCxnSpPr>
            <a:cxnSpLocks noChangeShapeType="1"/>
            <a:stCxn id="65" idx="3"/>
            <a:endCxn id="67" idx="1"/>
          </p:cNvCxnSpPr>
          <p:nvPr/>
        </p:nvCxnSpPr>
        <p:spPr bwMode="auto">
          <a:xfrm>
            <a:off x="4911329" y="4144311"/>
            <a:ext cx="7500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1" name="Straight Connector 150"/>
          <p:cNvCxnSpPr>
            <a:cxnSpLocks noChangeShapeType="1"/>
            <a:stCxn id="68" idx="3"/>
            <a:endCxn id="70" idx="1"/>
          </p:cNvCxnSpPr>
          <p:nvPr/>
        </p:nvCxnSpPr>
        <p:spPr bwMode="auto">
          <a:xfrm>
            <a:off x="5664994" y="4144311"/>
            <a:ext cx="7501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2" name="Straight Connector 153"/>
          <p:cNvCxnSpPr>
            <a:cxnSpLocks noChangeShapeType="1"/>
            <a:stCxn id="71" idx="3"/>
            <a:endCxn id="73" idx="1"/>
          </p:cNvCxnSpPr>
          <p:nvPr/>
        </p:nvCxnSpPr>
        <p:spPr bwMode="auto">
          <a:xfrm>
            <a:off x="6418660" y="4144311"/>
            <a:ext cx="7500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3" name="Straight Connector 156"/>
          <p:cNvCxnSpPr>
            <a:cxnSpLocks noChangeShapeType="1"/>
            <a:stCxn id="74" idx="3"/>
            <a:endCxn id="76" idx="1"/>
          </p:cNvCxnSpPr>
          <p:nvPr/>
        </p:nvCxnSpPr>
        <p:spPr bwMode="auto">
          <a:xfrm>
            <a:off x="7172325" y="4144311"/>
            <a:ext cx="7501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7" name="Group 166"/>
          <p:cNvGrpSpPr>
            <a:grpSpLocks/>
          </p:cNvGrpSpPr>
          <p:nvPr/>
        </p:nvGrpSpPr>
        <p:grpSpPr bwMode="auto">
          <a:xfrm>
            <a:off x="3214688" y="912955"/>
            <a:ext cx="659606" cy="485775"/>
            <a:chOff x="789711" y="4485200"/>
            <a:chExt cx="879764" cy="647970"/>
          </a:xfrm>
        </p:grpSpPr>
        <p:sp>
          <p:nvSpPr>
            <p:cNvPr id="30790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30791" name="Straight Connector 29"/>
            <p:cNvCxnSpPr>
              <a:cxnSpLocks noChangeShapeType="1"/>
              <a:stCxn id="30790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71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3816442" y="1305862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72" name="Group 171"/>
          <p:cNvGrpSpPr>
            <a:grpSpLocks/>
          </p:cNvGrpSpPr>
          <p:nvPr/>
        </p:nvGrpSpPr>
        <p:grpSpPr bwMode="auto">
          <a:xfrm>
            <a:off x="4663679" y="1819021"/>
            <a:ext cx="659606" cy="485775"/>
            <a:chOff x="789711" y="4485200"/>
            <a:chExt cx="879764" cy="647970"/>
          </a:xfrm>
        </p:grpSpPr>
        <p:sp>
          <p:nvSpPr>
            <p:cNvPr id="30788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30789" name="Straight Connector 29"/>
            <p:cNvCxnSpPr>
              <a:cxnSpLocks noChangeShapeType="1"/>
              <a:stCxn id="30788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75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5265433" y="2211927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80" name="Group 179"/>
          <p:cNvGrpSpPr>
            <a:grpSpLocks/>
          </p:cNvGrpSpPr>
          <p:nvPr/>
        </p:nvGrpSpPr>
        <p:grpSpPr bwMode="auto">
          <a:xfrm>
            <a:off x="5372101" y="2779855"/>
            <a:ext cx="659606" cy="485775"/>
            <a:chOff x="789711" y="4485200"/>
            <a:chExt cx="879764" cy="647970"/>
          </a:xfrm>
        </p:grpSpPr>
        <p:sp>
          <p:nvSpPr>
            <p:cNvPr id="30786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30787" name="Straight Connector 29"/>
            <p:cNvCxnSpPr>
              <a:cxnSpLocks noChangeShapeType="1"/>
              <a:stCxn id="30786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83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5973855" y="3172762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84" name="Group 183"/>
          <p:cNvGrpSpPr>
            <a:grpSpLocks/>
          </p:cNvGrpSpPr>
          <p:nvPr/>
        </p:nvGrpSpPr>
        <p:grpSpPr bwMode="auto">
          <a:xfrm>
            <a:off x="5956698" y="3664490"/>
            <a:ext cx="659606" cy="485775"/>
            <a:chOff x="789711" y="4485200"/>
            <a:chExt cx="879764" cy="647970"/>
          </a:xfrm>
        </p:grpSpPr>
        <p:sp>
          <p:nvSpPr>
            <p:cNvPr id="30784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30785" name="Straight Connector 29"/>
            <p:cNvCxnSpPr>
              <a:cxnSpLocks noChangeShapeType="1"/>
              <a:stCxn id="30784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87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6558452" y="4057396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8" name="Oval 23"/>
          <p:cNvSpPr>
            <a:spLocks noChangeArrowheads="1"/>
          </p:cNvSpPr>
          <p:nvPr/>
        </p:nvSpPr>
        <p:spPr bwMode="auto">
          <a:xfrm>
            <a:off x="6415088" y="3935952"/>
            <a:ext cx="531019" cy="400050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103" name="Rounded Rectangular Callout 102"/>
          <p:cNvSpPr/>
          <p:nvPr/>
        </p:nvSpPr>
        <p:spPr bwMode="auto">
          <a:xfrm flipH="1">
            <a:off x="2934890" y="2634356"/>
            <a:ext cx="2531565" cy="602718"/>
          </a:xfrm>
          <a:prstGeom prst="wedgeRoundRectCallout">
            <a:avLst>
              <a:gd name="adj1" fmla="val -48896"/>
              <a:gd name="adj2" fmla="val -86379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It is now safe to release the latch on A.</a:t>
            </a:r>
          </a:p>
        </p:txBody>
      </p:sp>
      <p:sp>
        <p:nvSpPr>
          <p:cNvPr id="104" name="T2 Arrow">
            <a:extLst>
              <a:ext uri="{FF2B5EF4-FFF2-40B4-BE49-F238E27FC236}">
                <a16:creationId xmlns:a16="http://schemas.microsoft.com/office/drawing/2014/main" id="{9FBC2D94-8DFC-48EF-8265-0008F3D9A9C5}"/>
              </a:ext>
            </a:extLst>
          </p:cNvPr>
          <p:cNvSpPr>
            <a:spLocks noChangeAspect="1"/>
          </p:cNvSpPr>
          <p:nvPr/>
        </p:nvSpPr>
        <p:spPr>
          <a:xfrm rot="10800000">
            <a:off x="5203804" y="1191302"/>
            <a:ext cx="365760" cy="4191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5" name="TextBox 122">
            <a:extLst>
              <a:ext uri="{FF2B5EF4-FFF2-40B4-BE49-F238E27FC236}">
                <a16:creationId xmlns:a16="http://schemas.microsoft.com/office/drawing/2014/main" id="{2751A911-382C-4443-8EC8-7B9F94274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236553"/>
            <a:ext cx="3372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A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B27CCB8F-44BE-7324-6494-D24A6D2E09A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B8051E70-08FF-D154-0CCA-E3E883C3CC19}"/>
              </a:ext>
            </a:extLst>
          </p:cNvPr>
          <p:cNvSpPr txBox="1">
            <a:spLocks/>
          </p:cNvSpPr>
          <p:nvPr/>
        </p:nvSpPr>
        <p:spPr>
          <a:xfrm>
            <a:off x="7052125" y="1127880"/>
            <a:ext cx="1859819" cy="3985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800" b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800" dirty="0">
                <a:solidFill>
                  <a:schemeClr val="accent1"/>
                </a:solidFill>
                <a:latin typeface="Crimson Text" panose="02000503000000000000" pitchFamily="2" charset="0"/>
              </a:rPr>
              <a:t>: Find 38</a:t>
            </a:r>
          </a:p>
        </p:txBody>
      </p:sp>
    </p:spTree>
    <p:extLst>
      <p:ext uri="{BB962C8B-B14F-4D97-AF65-F5344CB8AC3E}">
        <p14:creationId xmlns:p14="http://schemas.microsoft.com/office/powerpoint/2010/main" val="7021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15556 0.1753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56 0.17531 L 0.23594 0.3660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94 0.36605 L 0.21597 0.53364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8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03" grpId="0" animBg="1"/>
      <p:bldP spid="103" grpId="1" animBg="1"/>
      <p:bldP spid="104" grpId="0" animBg="1"/>
      <p:bldP spid="104" grpId="1" animBg="1"/>
      <p:bldP spid="104" grpId="2" animBg="1"/>
      <p:bldP spid="104" grpId="3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71"/>
          <p:cNvGrpSpPr>
            <a:grpSpLocks/>
          </p:cNvGrpSpPr>
          <p:nvPr/>
        </p:nvGrpSpPr>
        <p:grpSpPr bwMode="auto">
          <a:xfrm>
            <a:off x="6493669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3" name="Rectangle 72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38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41</a:t>
              </a:r>
            </a:p>
          </p:txBody>
        </p:sp>
      </p:grpSp>
      <p:sp>
        <p:nvSpPr>
          <p:cNvPr id="109" name="Rectangle 108"/>
          <p:cNvSpPr/>
          <p:nvPr/>
        </p:nvSpPr>
        <p:spPr bwMode="auto">
          <a:xfrm>
            <a:off x="6497241" y="3972861"/>
            <a:ext cx="339328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3174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 – DELETE 38</a:t>
            </a:r>
          </a:p>
        </p:txBody>
      </p:sp>
      <p:grpSp>
        <p:nvGrpSpPr>
          <p:cNvPr id="31755" name="Group 46"/>
          <p:cNvGrpSpPr>
            <a:grpSpLocks/>
          </p:cNvGrpSpPr>
          <p:nvPr/>
        </p:nvGrpSpPr>
        <p:grpSpPr bwMode="auto">
          <a:xfrm>
            <a:off x="1170385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</a:t>
              </a:r>
            </a:p>
          </p:txBody>
        </p:sp>
      </p:grpSp>
      <p:grpSp>
        <p:nvGrpSpPr>
          <p:cNvPr id="31756" name="Group 53"/>
          <p:cNvGrpSpPr>
            <a:grpSpLocks/>
          </p:cNvGrpSpPr>
          <p:nvPr/>
        </p:nvGrpSpPr>
        <p:grpSpPr bwMode="auto">
          <a:xfrm>
            <a:off x="1905001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55" name="Rectangle 54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6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9</a:t>
              </a:r>
            </a:p>
          </p:txBody>
        </p:sp>
      </p:grpSp>
      <p:grpSp>
        <p:nvGrpSpPr>
          <p:cNvPr id="31757" name="Group 56"/>
          <p:cNvGrpSpPr>
            <a:grpSpLocks/>
          </p:cNvGrpSpPr>
          <p:nvPr/>
        </p:nvGrpSpPr>
        <p:grpSpPr bwMode="auto">
          <a:xfrm>
            <a:off x="2639617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58" name="Rectangle 57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11</a:t>
              </a:r>
            </a:p>
          </p:txBody>
        </p:sp>
      </p:grpSp>
      <p:grpSp>
        <p:nvGrpSpPr>
          <p:cNvPr id="31758" name="Group 59"/>
          <p:cNvGrpSpPr>
            <a:grpSpLocks/>
          </p:cNvGrpSpPr>
          <p:nvPr/>
        </p:nvGrpSpPr>
        <p:grpSpPr bwMode="auto">
          <a:xfrm>
            <a:off x="3374232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1" name="Rectangle 60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12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13</a:t>
              </a:r>
            </a:p>
          </p:txBody>
        </p:sp>
      </p:grpSp>
      <p:grpSp>
        <p:nvGrpSpPr>
          <p:cNvPr id="31759" name="Group 62"/>
          <p:cNvGrpSpPr>
            <a:grpSpLocks/>
          </p:cNvGrpSpPr>
          <p:nvPr/>
        </p:nvGrpSpPr>
        <p:grpSpPr bwMode="auto">
          <a:xfrm>
            <a:off x="4232673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4" name="Rectangle 63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20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22</a:t>
              </a:r>
            </a:p>
          </p:txBody>
        </p:sp>
      </p:grpSp>
      <p:grpSp>
        <p:nvGrpSpPr>
          <p:cNvPr id="31760" name="Group 65"/>
          <p:cNvGrpSpPr>
            <a:grpSpLocks/>
          </p:cNvGrpSpPr>
          <p:nvPr/>
        </p:nvGrpSpPr>
        <p:grpSpPr bwMode="auto">
          <a:xfrm>
            <a:off x="4986338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7" name="Rectangle 66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23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31</a:t>
              </a:r>
            </a:p>
          </p:txBody>
        </p:sp>
      </p:grpSp>
      <p:grpSp>
        <p:nvGrpSpPr>
          <p:cNvPr id="31761" name="Group 68"/>
          <p:cNvGrpSpPr>
            <a:grpSpLocks/>
          </p:cNvGrpSpPr>
          <p:nvPr/>
        </p:nvGrpSpPr>
        <p:grpSpPr bwMode="auto">
          <a:xfrm>
            <a:off x="5740004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0" name="Rectangle 69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35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36</a:t>
              </a:r>
            </a:p>
          </p:txBody>
        </p:sp>
      </p:grpSp>
      <p:grpSp>
        <p:nvGrpSpPr>
          <p:cNvPr id="31762" name="Group 74"/>
          <p:cNvGrpSpPr>
            <a:grpSpLocks/>
          </p:cNvGrpSpPr>
          <p:nvPr/>
        </p:nvGrpSpPr>
        <p:grpSpPr bwMode="auto">
          <a:xfrm>
            <a:off x="7247335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6" name="Rectangle 75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44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31752" name="AutoShape 14"/>
          <p:cNvCxnSpPr>
            <a:cxnSpLocks noChangeShapeType="1"/>
            <a:endCxn id="15" idx="0"/>
          </p:cNvCxnSpPr>
          <p:nvPr/>
        </p:nvCxnSpPr>
        <p:spPr bwMode="auto">
          <a:xfrm flipH="1">
            <a:off x="2421732" y="1548749"/>
            <a:ext cx="1432322" cy="5953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3" name="AutoShape 14"/>
          <p:cNvCxnSpPr>
            <a:cxnSpLocks noChangeShapeType="1"/>
            <a:endCxn id="95" idx="0"/>
          </p:cNvCxnSpPr>
          <p:nvPr/>
        </p:nvCxnSpPr>
        <p:spPr bwMode="auto">
          <a:xfrm>
            <a:off x="4267200" y="1534461"/>
            <a:ext cx="1268016" cy="609600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AutoShape 14"/>
          <p:cNvCxnSpPr>
            <a:cxnSpLocks noChangeShapeType="1"/>
          </p:cNvCxnSpPr>
          <p:nvPr/>
        </p:nvCxnSpPr>
        <p:spPr bwMode="auto">
          <a:xfrm flipH="1">
            <a:off x="1550194" y="2440528"/>
            <a:ext cx="657225" cy="682228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3" name="AutoShape 14"/>
          <p:cNvCxnSpPr>
            <a:cxnSpLocks noChangeShapeType="1"/>
            <a:endCxn id="24" idx="0"/>
          </p:cNvCxnSpPr>
          <p:nvPr/>
        </p:nvCxnSpPr>
        <p:spPr bwMode="auto">
          <a:xfrm>
            <a:off x="2584847" y="2440527"/>
            <a:ext cx="484584" cy="675084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4" name="AutoShape 14"/>
          <p:cNvCxnSpPr>
            <a:cxnSpLocks noChangeShapeType="1"/>
            <a:endCxn id="37" idx="0"/>
          </p:cNvCxnSpPr>
          <p:nvPr/>
        </p:nvCxnSpPr>
        <p:spPr bwMode="auto">
          <a:xfrm flipH="1">
            <a:off x="1340644" y="3389456"/>
            <a:ext cx="145256" cy="5834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5" name="AutoShape 14"/>
          <p:cNvCxnSpPr>
            <a:cxnSpLocks noChangeShapeType="1"/>
            <a:endCxn id="55" idx="0"/>
          </p:cNvCxnSpPr>
          <p:nvPr/>
        </p:nvCxnSpPr>
        <p:spPr bwMode="auto">
          <a:xfrm>
            <a:off x="1952625" y="3398981"/>
            <a:ext cx="122635" cy="573881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6" name="AutoShape 14"/>
          <p:cNvCxnSpPr>
            <a:cxnSpLocks noChangeShapeType="1"/>
            <a:endCxn id="58" idx="0"/>
          </p:cNvCxnSpPr>
          <p:nvPr/>
        </p:nvCxnSpPr>
        <p:spPr bwMode="auto">
          <a:xfrm flipH="1">
            <a:off x="2809875" y="3418031"/>
            <a:ext cx="38100" cy="554831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7" name="AutoShape 14"/>
          <p:cNvCxnSpPr>
            <a:cxnSpLocks noChangeShapeType="1"/>
            <a:endCxn id="61" idx="0"/>
          </p:cNvCxnSpPr>
          <p:nvPr/>
        </p:nvCxnSpPr>
        <p:spPr bwMode="auto">
          <a:xfrm>
            <a:off x="3286125" y="3415649"/>
            <a:ext cx="258366" cy="5572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8" name="AutoShape 14"/>
          <p:cNvCxnSpPr>
            <a:cxnSpLocks noChangeShapeType="1"/>
          </p:cNvCxnSpPr>
          <p:nvPr/>
        </p:nvCxnSpPr>
        <p:spPr bwMode="auto">
          <a:xfrm flipH="1">
            <a:off x="4663679" y="2478627"/>
            <a:ext cx="634603" cy="636984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9" name="AutoShape 14"/>
          <p:cNvCxnSpPr>
            <a:cxnSpLocks noChangeShapeType="1"/>
            <a:endCxn id="101" idx="0"/>
          </p:cNvCxnSpPr>
          <p:nvPr/>
        </p:nvCxnSpPr>
        <p:spPr bwMode="auto">
          <a:xfrm>
            <a:off x="5763816" y="2486961"/>
            <a:ext cx="476250" cy="628650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0" name="AutoShape 14"/>
          <p:cNvCxnSpPr>
            <a:cxnSpLocks noChangeShapeType="1"/>
            <a:endCxn id="64" idx="0"/>
          </p:cNvCxnSpPr>
          <p:nvPr/>
        </p:nvCxnSpPr>
        <p:spPr bwMode="auto">
          <a:xfrm flipH="1">
            <a:off x="4402932" y="3446606"/>
            <a:ext cx="217885" cy="52625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1" name="AutoShape 14"/>
          <p:cNvCxnSpPr>
            <a:cxnSpLocks noChangeShapeType="1"/>
            <a:endCxn id="67" idx="0"/>
          </p:cNvCxnSpPr>
          <p:nvPr/>
        </p:nvCxnSpPr>
        <p:spPr bwMode="auto">
          <a:xfrm>
            <a:off x="5057776" y="3427556"/>
            <a:ext cx="98822" cy="5453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2" name="AutoShape 14"/>
          <p:cNvCxnSpPr>
            <a:cxnSpLocks noChangeShapeType="1"/>
            <a:endCxn id="70" idx="0"/>
          </p:cNvCxnSpPr>
          <p:nvPr/>
        </p:nvCxnSpPr>
        <p:spPr bwMode="auto">
          <a:xfrm flipH="1">
            <a:off x="5910262" y="3389456"/>
            <a:ext cx="109538" cy="5834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3" name="AutoShape 14"/>
          <p:cNvCxnSpPr>
            <a:cxnSpLocks noChangeShapeType="1"/>
            <a:endCxn id="73" idx="0"/>
          </p:cNvCxnSpPr>
          <p:nvPr/>
        </p:nvCxnSpPr>
        <p:spPr bwMode="auto">
          <a:xfrm>
            <a:off x="6457950" y="3427556"/>
            <a:ext cx="204788" cy="5453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4" name="AutoShape 14"/>
          <p:cNvCxnSpPr>
            <a:cxnSpLocks noChangeShapeType="1"/>
            <a:endCxn id="76" idx="0"/>
          </p:cNvCxnSpPr>
          <p:nvPr/>
        </p:nvCxnSpPr>
        <p:spPr bwMode="auto">
          <a:xfrm>
            <a:off x="6918723" y="3453749"/>
            <a:ext cx="497681" cy="5191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775" name="Group 9"/>
          <p:cNvGrpSpPr>
            <a:grpSpLocks/>
          </p:cNvGrpSpPr>
          <p:nvPr/>
        </p:nvGrpSpPr>
        <p:grpSpPr bwMode="auto">
          <a:xfrm>
            <a:off x="3829051" y="1236805"/>
            <a:ext cx="973931" cy="342900"/>
            <a:chOff x="2895600" y="1524000"/>
            <a:chExt cx="1997284" cy="457200"/>
          </a:xfrm>
          <a:solidFill>
            <a:schemeClr val="bg1">
              <a:lumMod val="85000"/>
            </a:schemeClr>
          </a:solidFill>
        </p:grpSpPr>
        <p:sp>
          <p:nvSpPr>
            <p:cNvPr id="8" name="Flowchart: Predefined Process 7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20</a:t>
              </a:r>
            </a:p>
          </p:txBody>
        </p:sp>
        <p:sp>
          <p:nvSpPr>
            <p:cNvPr id="9" name="Flowchart: Predefined Process 8"/>
            <p:cNvSpPr/>
            <p:nvPr/>
          </p:nvSpPr>
          <p:spPr bwMode="auto">
            <a:xfrm>
              <a:off x="3825876" y="1524000"/>
              <a:ext cx="1067008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1776" name="Group 19"/>
          <p:cNvGrpSpPr>
            <a:grpSpLocks/>
          </p:cNvGrpSpPr>
          <p:nvPr/>
        </p:nvGrpSpPr>
        <p:grpSpPr bwMode="auto">
          <a:xfrm>
            <a:off x="1457326" y="311561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21" name="Flowchart: Predefined Process 20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6</a:t>
              </a:r>
            </a:p>
          </p:txBody>
        </p:sp>
        <p:sp>
          <p:nvSpPr>
            <p:cNvPr id="22" name="Flowchart: Predefined Process 21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1777" name="Group 22"/>
          <p:cNvGrpSpPr>
            <a:grpSpLocks/>
          </p:cNvGrpSpPr>
          <p:nvPr/>
        </p:nvGrpSpPr>
        <p:grpSpPr bwMode="auto">
          <a:xfrm>
            <a:off x="2809876" y="311561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24" name="Flowchart: Predefined Process 23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12</a:t>
              </a:r>
            </a:p>
          </p:txBody>
        </p:sp>
        <p:sp>
          <p:nvSpPr>
            <p:cNvPr id="25" name="Flowchart: Predefined Process 24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1778" name="Group 96"/>
          <p:cNvGrpSpPr>
            <a:grpSpLocks/>
          </p:cNvGrpSpPr>
          <p:nvPr/>
        </p:nvGrpSpPr>
        <p:grpSpPr bwMode="auto">
          <a:xfrm>
            <a:off x="4570810" y="311561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98" name="Flowchart: Predefined Process 97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23</a:t>
              </a:r>
            </a:p>
          </p:txBody>
        </p:sp>
        <p:sp>
          <p:nvSpPr>
            <p:cNvPr id="99" name="Flowchart: Predefined Process 98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1779" name="Group 99"/>
          <p:cNvGrpSpPr>
            <a:grpSpLocks/>
          </p:cNvGrpSpPr>
          <p:nvPr/>
        </p:nvGrpSpPr>
        <p:grpSpPr bwMode="auto">
          <a:xfrm>
            <a:off x="5980510" y="311561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101" name="Flowchart: Predefined Process 100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38</a:t>
              </a:r>
            </a:p>
          </p:txBody>
        </p:sp>
        <p:sp>
          <p:nvSpPr>
            <p:cNvPr id="102" name="Flowchart: Predefined Process 101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44</a:t>
              </a:r>
            </a:p>
          </p:txBody>
        </p:sp>
      </p:grpSp>
      <p:sp>
        <p:nvSpPr>
          <p:cNvPr id="31780" name="TextBox 122"/>
          <p:cNvSpPr txBox="1">
            <a:spLocks noChangeArrowheads="1"/>
          </p:cNvSpPr>
          <p:nvPr/>
        </p:nvSpPr>
        <p:spPr bwMode="auto">
          <a:xfrm>
            <a:off x="4800600" y="1236553"/>
            <a:ext cx="3372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A</a:t>
            </a:r>
          </a:p>
        </p:txBody>
      </p:sp>
      <p:sp>
        <p:nvSpPr>
          <p:cNvPr id="31781" name="TextBox 123"/>
          <p:cNvSpPr txBox="1">
            <a:spLocks noChangeArrowheads="1"/>
          </p:cNvSpPr>
          <p:nvPr/>
        </p:nvSpPr>
        <p:spPr bwMode="auto">
          <a:xfrm>
            <a:off x="6267450" y="2143810"/>
            <a:ext cx="3148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B</a:t>
            </a:r>
          </a:p>
        </p:txBody>
      </p:sp>
      <p:sp>
        <p:nvSpPr>
          <p:cNvPr id="31782" name="TextBox 124"/>
          <p:cNvSpPr txBox="1">
            <a:spLocks noChangeArrowheads="1"/>
          </p:cNvSpPr>
          <p:nvPr/>
        </p:nvSpPr>
        <p:spPr bwMode="auto">
          <a:xfrm>
            <a:off x="5543550" y="3111192"/>
            <a:ext cx="3148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C</a:t>
            </a:r>
          </a:p>
        </p:txBody>
      </p:sp>
      <p:sp>
        <p:nvSpPr>
          <p:cNvPr id="31783" name="TextBox 125"/>
          <p:cNvSpPr txBox="1">
            <a:spLocks noChangeArrowheads="1"/>
          </p:cNvSpPr>
          <p:nvPr/>
        </p:nvSpPr>
        <p:spPr bwMode="auto">
          <a:xfrm>
            <a:off x="6953250" y="3111192"/>
            <a:ext cx="3372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D</a:t>
            </a:r>
          </a:p>
        </p:txBody>
      </p:sp>
      <p:sp>
        <p:nvSpPr>
          <p:cNvPr id="31784" name="TextBox 126"/>
          <p:cNvSpPr txBox="1">
            <a:spLocks noChangeArrowheads="1"/>
          </p:cNvSpPr>
          <p:nvPr/>
        </p:nvSpPr>
        <p:spPr bwMode="auto">
          <a:xfrm>
            <a:off x="4398169" y="4305985"/>
            <a:ext cx="3417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E</a:t>
            </a:r>
          </a:p>
        </p:txBody>
      </p:sp>
      <p:sp>
        <p:nvSpPr>
          <p:cNvPr id="31785" name="TextBox 127"/>
          <p:cNvSpPr txBox="1">
            <a:spLocks noChangeArrowheads="1"/>
          </p:cNvSpPr>
          <p:nvPr/>
        </p:nvSpPr>
        <p:spPr bwMode="auto">
          <a:xfrm>
            <a:off x="5151835" y="4305985"/>
            <a:ext cx="33855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F</a:t>
            </a:r>
          </a:p>
        </p:txBody>
      </p:sp>
      <p:sp>
        <p:nvSpPr>
          <p:cNvPr id="31786" name="TextBox 128"/>
          <p:cNvSpPr txBox="1">
            <a:spLocks noChangeArrowheads="1"/>
          </p:cNvSpPr>
          <p:nvPr/>
        </p:nvSpPr>
        <p:spPr bwMode="auto">
          <a:xfrm>
            <a:off x="5957887" y="4305985"/>
            <a:ext cx="389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G</a:t>
            </a:r>
          </a:p>
        </p:txBody>
      </p:sp>
      <p:sp>
        <p:nvSpPr>
          <p:cNvPr id="31787" name="TextBox 129"/>
          <p:cNvSpPr txBox="1">
            <a:spLocks noChangeArrowheads="1"/>
          </p:cNvSpPr>
          <p:nvPr/>
        </p:nvSpPr>
        <p:spPr bwMode="auto">
          <a:xfrm>
            <a:off x="6666310" y="4305985"/>
            <a:ext cx="389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H</a:t>
            </a:r>
          </a:p>
        </p:txBody>
      </p:sp>
      <p:sp>
        <p:nvSpPr>
          <p:cNvPr id="31788" name="TextBox 130"/>
          <p:cNvSpPr txBox="1">
            <a:spLocks noChangeArrowheads="1"/>
          </p:cNvSpPr>
          <p:nvPr/>
        </p:nvSpPr>
        <p:spPr bwMode="auto">
          <a:xfrm>
            <a:off x="7428310" y="4305985"/>
            <a:ext cx="2712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I</a:t>
            </a:r>
          </a:p>
        </p:txBody>
      </p:sp>
      <p:grpSp>
        <p:nvGrpSpPr>
          <p:cNvPr id="31789" name="Group 93"/>
          <p:cNvGrpSpPr>
            <a:grpSpLocks/>
          </p:cNvGrpSpPr>
          <p:nvPr/>
        </p:nvGrpSpPr>
        <p:grpSpPr bwMode="auto">
          <a:xfrm>
            <a:off x="5275660" y="214406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95" name="Flowchart: Predefined Process 94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35</a:t>
              </a:r>
            </a:p>
          </p:txBody>
        </p:sp>
        <p:sp>
          <p:nvSpPr>
            <p:cNvPr id="96" name="Flowchart: Predefined Process 95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1790" name="Group 13"/>
          <p:cNvGrpSpPr>
            <a:grpSpLocks/>
          </p:cNvGrpSpPr>
          <p:nvPr/>
        </p:nvGrpSpPr>
        <p:grpSpPr bwMode="auto">
          <a:xfrm>
            <a:off x="2162176" y="214406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15" name="Flowchart: Predefined Process 14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</a:t>
              </a:r>
            </a:p>
          </p:txBody>
        </p:sp>
        <p:sp>
          <p:nvSpPr>
            <p:cNvPr id="16" name="Flowchart: Predefined Process 15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31791" name="Straight Connector 135"/>
          <p:cNvCxnSpPr>
            <a:cxnSpLocks noChangeShapeType="1"/>
            <a:stCxn id="46" idx="3"/>
            <a:endCxn id="55" idx="1"/>
          </p:cNvCxnSpPr>
          <p:nvPr/>
        </p:nvCxnSpPr>
        <p:spPr bwMode="auto">
          <a:xfrm>
            <a:off x="1849041" y="4144311"/>
            <a:ext cx="5595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2" name="Straight Connector 136"/>
          <p:cNvCxnSpPr>
            <a:cxnSpLocks noChangeShapeType="1"/>
            <a:stCxn id="56" idx="3"/>
            <a:endCxn id="58" idx="1"/>
          </p:cNvCxnSpPr>
          <p:nvPr/>
        </p:nvCxnSpPr>
        <p:spPr bwMode="auto">
          <a:xfrm>
            <a:off x="2583657" y="4144311"/>
            <a:ext cx="5596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3" name="Straight Connector 139"/>
          <p:cNvCxnSpPr>
            <a:cxnSpLocks noChangeShapeType="1"/>
            <a:stCxn id="59" idx="3"/>
            <a:endCxn id="61" idx="1"/>
          </p:cNvCxnSpPr>
          <p:nvPr/>
        </p:nvCxnSpPr>
        <p:spPr bwMode="auto">
          <a:xfrm>
            <a:off x="3318272" y="4144311"/>
            <a:ext cx="5595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4" name="Straight Connector 143"/>
          <p:cNvCxnSpPr>
            <a:cxnSpLocks noChangeShapeType="1"/>
            <a:stCxn id="62" idx="3"/>
            <a:endCxn id="64" idx="1"/>
          </p:cNvCxnSpPr>
          <p:nvPr/>
        </p:nvCxnSpPr>
        <p:spPr bwMode="auto">
          <a:xfrm>
            <a:off x="4052888" y="4144311"/>
            <a:ext cx="179785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5" name="Straight Connector 147"/>
          <p:cNvCxnSpPr>
            <a:cxnSpLocks noChangeShapeType="1"/>
            <a:stCxn id="65" idx="3"/>
            <a:endCxn id="67" idx="1"/>
          </p:cNvCxnSpPr>
          <p:nvPr/>
        </p:nvCxnSpPr>
        <p:spPr bwMode="auto">
          <a:xfrm>
            <a:off x="4911329" y="4144311"/>
            <a:ext cx="7500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6" name="Straight Connector 150"/>
          <p:cNvCxnSpPr>
            <a:cxnSpLocks noChangeShapeType="1"/>
            <a:stCxn id="68" idx="3"/>
            <a:endCxn id="70" idx="1"/>
          </p:cNvCxnSpPr>
          <p:nvPr/>
        </p:nvCxnSpPr>
        <p:spPr bwMode="auto">
          <a:xfrm>
            <a:off x="5664994" y="4144311"/>
            <a:ext cx="7501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7" name="Straight Connector 153"/>
          <p:cNvCxnSpPr>
            <a:cxnSpLocks noChangeShapeType="1"/>
            <a:stCxn id="71" idx="3"/>
            <a:endCxn id="73" idx="1"/>
          </p:cNvCxnSpPr>
          <p:nvPr/>
        </p:nvCxnSpPr>
        <p:spPr bwMode="auto">
          <a:xfrm>
            <a:off x="6418660" y="4144311"/>
            <a:ext cx="7500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8" name="Straight Connector 156"/>
          <p:cNvCxnSpPr>
            <a:cxnSpLocks noChangeShapeType="1"/>
            <a:stCxn id="74" idx="3"/>
            <a:endCxn id="76" idx="1"/>
          </p:cNvCxnSpPr>
          <p:nvPr/>
        </p:nvCxnSpPr>
        <p:spPr bwMode="auto">
          <a:xfrm>
            <a:off x="7172325" y="4144311"/>
            <a:ext cx="7501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7" name="Group 166"/>
          <p:cNvGrpSpPr>
            <a:grpSpLocks/>
          </p:cNvGrpSpPr>
          <p:nvPr/>
        </p:nvGrpSpPr>
        <p:grpSpPr bwMode="auto">
          <a:xfrm>
            <a:off x="3214688" y="912955"/>
            <a:ext cx="659606" cy="485775"/>
            <a:chOff x="789711" y="4485200"/>
            <a:chExt cx="879764" cy="647970"/>
          </a:xfrm>
        </p:grpSpPr>
        <p:sp>
          <p:nvSpPr>
            <p:cNvPr id="31816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31817" name="Straight Connector 29"/>
            <p:cNvCxnSpPr>
              <a:cxnSpLocks noChangeShapeType="1"/>
              <a:stCxn id="31816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71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3816442" y="1305862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72" name="Group 171"/>
          <p:cNvGrpSpPr>
            <a:grpSpLocks/>
          </p:cNvGrpSpPr>
          <p:nvPr/>
        </p:nvGrpSpPr>
        <p:grpSpPr bwMode="auto">
          <a:xfrm>
            <a:off x="4663679" y="1819021"/>
            <a:ext cx="659606" cy="485775"/>
            <a:chOff x="789711" y="4485200"/>
            <a:chExt cx="879764" cy="647970"/>
          </a:xfrm>
        </p:grpSpPr>
        <p:sp>
          <p:nvSpPr>
            <p:cNvPr id="31814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31815" name="Straight Connector 29"/>
            <p:cNvCxnSpPr>
              <a:cxnSpLocks noChangeShapeType="1"/>
              <a:stCxn id="31814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75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5265433" y="2211927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80" name="Group 179"/>
          <p:cNvGrpSpPr>
            <a:grpSpLocks/>
          </p:cNvGrpSpPr>
          <p:nvPr/>
        </p:nvGrpSpPr>
        <p:grpSpPr bwMode="auto">
          <a:xfrm>
            <a:off x="5372101" y="2779855"/>
            <a:ext cx="659606" cy="485775"/>
            <a:chOff x="789711" y="4485200"/>
            <a:chExt cx="879764" cy="647970"/>
          </a:xfrm>
        </p:grpSpPr>
        <p:sp>
          <p:nvSpPr>
            <p:cNvPr id="31812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31813" name="Straight Connector 29"/>
            <p:cNvCxnSpPr>
              <a:cxnSpLocks noChangeShapeType="1"/>
              <a:stCxn id="31812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83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5973855" y="3172762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84" name="Group 183"/>
          <p:cNvGrpSpPr>
            <a:grpSpLocks/>
          </p:cNvGrpSpPr>
          <p:nvPr/>
        </p:nvGrpSpPr>
        <p:grpSpPr bwMode="auto">
          <a:xfrm>
            <a:off x="5956698" y="3664490"/>
            <a:ext cx="659606" cy="485775"/>
            <a:chOff x="789711" y="4485200"/>
            <a:chExt cx="879764" cy="647970"/>
          </a:xfrm>
        </p:grpSpPr>
        <p:sp>
          <p:nvSpPr>
            <p:cNvPr id="31810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31811" name="Straight Connector 29"/>
            <p:cNvCxnSpPr>
              <a:cxnSpLocks noChangeShapeType="1"/>
              <a:stCxn id="31810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87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6558452" y="4057396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8" name="Oval 23"/>
          <p:cNvSpPr>
            <a:spLocks noChangeArrowheads="1"/>
          </p:cNvSpPr>
          <p:nvPr/>
        </p:nvSpPr>
        <p:spPr bwMode="auto">
          <a:xfrm>
            <a:off x="6415088" y="3935952"/>
            <a:ext cx="531019" cy="400050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110" name="Rounded Rectangular Callout 109"/>
          <p:cNvSpPr/>
          <p:nvPr/>
        </p:nvSpPr>
        <p:spPr bwMode="auto">
          <a:xfrm flipH="1">
            <a:off x="3514713" y="3546734"/>
            <a:ext cx="3325427" cy="875133"/>
          </a:xfrm>
          <a:prstGeom prst="wedgeRoundRectCallout">
            <a:avLst>
              <a:gd name="adj1" fmla="val -31487"/>
              <a:gd name="adj2" fmla="val -67683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We know that D will not merge with C, so it is safe to release latches on A and B.</a:t>
            </a:r>
          </a:p>
        </p:txBody>
      </p:sp>
      <p:sp>
        <p:nvSpPr>
          <p:cNvPr id="105" name="Rounded Rectangular Callout 104"/>
          <p:cNvSpPr/>
          <p:nvPr/>
        </p:nvSpPr>
        <p:spPr bwMode="auto">
          <a:xfrm flipH="1">
            <a:off x="2362200" y="2598732"/>
            <a:ext cx="3450112" cy="602718"/>
          </a:xfrm>
          <a:prstGeom prst="wedgeRoundRectCallout">
            <a:avLst>
              <a:gd name="adj1" fmla="val -39517"/>
              <a:gd name="adj2" fmla="val -76703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We may need to coalesce B, so we can’t release the latch on A.</a:t>
            </a:r>
          </a:p>
        </p:txBody>
      </p:sp>
      <p:sp>
        <p:nvSpPr>
          <p:cNvPr id="104" name="T2 Arrow">
            <a:extLst>
              <a:ext uri="{FF2B5EF4-FFF2-40B4-BE49-F238E27FC236}">
                <a16:creationId xmlns:a16="http://schemas.microsoft.com/office/drawing/2014/main" id="{DEFEFED1-BC2D-4D62-8166-19E1F13D9C68}"/>
              </a:ext>
            </a:extLst>
          </p:cNvPr>
          <p:cNvSpPr>
            <a:spLocks noChangeAspect="1"/>
          </p:cNvSpPr>
          <p:nvPr/>
        </p:nvSpPr>
        <p:spPr>
          <a:xfrm rot="10800000">
            <a:off x="5203804" y="1191302"/>
            <a:ext cx="365760" cy="4191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6F97441E-C5EB-D84E-C272-2ED6A88114E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B791E55A-2892-4254-837F-8CB339888215}"/>
              </a:ext>
            </a:extLst>
          </p:cNvPr>
          <p:cNvSpPr txBox="1">
            <a:spLocks/>
          </p:cNvSpPr>
          <p:nvPr/>
        </p:nvSpPr>
        <p:spPr>
          <a:xfrm>
            <a:off x="7052125" y="1127880"/>
            <a:ext cx="1859819" cy="3985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800" b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800" dirty="0">
                <a:solidFill>
                  <a:schemeClr val="accent1"/>
                </a:solidFill>
                <a:latin typeface="Crimson Text" panose="02000503000000000000" pitchFamily="2" charset="0"/>
              </a:rPr>
              <a:t>: Delete 38</a:t>
            </a:r>
          </a:p>
        </p:txBody>
      </p:sp>
    </p:spTree>
    <p:extLst>
      <p:ext uri="{BB962C8B-B14F-4D97-AF65-F5344CB8AC3E}">
        <p14:creationId xmlns:p14="http://schemas.microsoft.com/office/powerpoint/2010/main" val="28185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15556 0.1753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56 0.17531 L 0.23594 0.3660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94 0.36605 L 0.21597 0.53364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8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88" grpId="0" animBg="1"/>
      <p:bldP spid="110" grpId="0" animBg="1"/>
      <p:bldP spid="110" grpId="1" animBg="1"/>
      <p:bldP spid="105" grpId="0" animBg="1"/>
      <p:bldP spid="105" grpId="1" animBg="1"/>
      <p:bldP spid="104" grpId="0" animBg="1"/>
      <p:bldP spid="104" grpId="1" animBg="1"/>
      <p:bldP spid="104" grpId="2" animBg="1"/>
      <p:bldP spid="104" grpId="3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71"/>
          <p:cNvGrpSpPr>
            <a:grpSpLocks/>
          </p:cNvGrpSpPr>
          <p:nvPr/>
        </p:nvGrpSpPr>
        <p:grpSpPr bwMode="auto">
          <a:xfrm>
            <a:off x="6493669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3" name="Rectangle 72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38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41</a:t>
              </a:r>
            </a:p>
          </p:txBody>
        </p:sp>
      </p:grpSp>
      <p:sp>
        <p:nvSpPr>
          <p:cNvPr id="3277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 – INSERT 45</a:t>
            </a:r>
          </a:p>
        </p:txBody>
      </p:sp>
      <p:grpSp>
        <p:nvGrpSpPr>
          <p:cNvPr id="32778" name="Group 46"/>
          <p:cNvGrpSpPr>
            <a:grpSpLocks/>
          </p:cNvGrpSpPr>
          <p:nvPr/>
        </p:nvGrpSpPr>
        <p:grpSpPr bwMode="auto">
          <a:xfrm>
            <a:off x="1170385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</a:t>
              </a:r>
            </a:p>
          </p:txBody>
        </p:sp>
      </p:grpSp>
      <p:grpSp>
        <p:nvGrpSpPr>
          <p:cNvPr id="32779" name="Group 53"/>
          <p:cNvGrpSpPr>
            <a:grpSpLocks/>
          </p:cNvGrpSpPr>
          <p:nvPr/>
        </p:nvGrpSpPr>
        <p:grpSpPr bwMode="auto">
          <a:xfrm>
            <a:off x="1905001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55" name="Rectangle 54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6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9</a:t>
              </a:r>
            </a:p>
          </p:txBody>
        </p:sp>
      </p:grpSp>
      <p:grpSp>
        <p:nvGrpSpPr>
          <p:cNvPr id="32780" name="Group 56"/>
          <p:cNvGrpSpPr>
            <a:grpSpLocks/>
          </p:cNvGrpSpPr>
          <p:nvPr/>
        </p:nvGrpSpPr>
        <p:grpSpPr bwMode="auto">
          <a:xfrm>
            <a:off x="2639617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58" name="Rectangle 57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11</a:t>
              </a:r>
            </a:p>
          </p:txBody>
        </p:sp>
      </p:grpSp>
      <p:grpSp>
        <p:nvGrpSpPr>
          <p:cNvPr id="32781" name="Group 59"/>
          <p:cNvGrpSpPr>
            <a:grpSpLocks/>
          </p:cNvGrpSpPr>
          <p:nvPr/>
        </p:nvGrpSpPr>
        <p:grpSpPr bwMode="auto">
          <a:xfrm>
            <a:off x="3374232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1" name="Rectangle 60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12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13</a:t>
              </a:r>
            </a:p>
          </p:txBody>
        </p:sp>
      </p:grpSp>
      <p:grpSp>
        <p:nvGrpSpPr>
          <p:cNvPr id="32782" name="Group 62"/>
          <p:cNvGrpSpPr>
            <a:grpSpLocks/>
          </p:cNvGrpSpPr>
          <p:nvPr/>
        </p:nvGrpSpPr>
        <p:grpSpPr bwMode="auto">
          <a:xfrm>
            <a:off x="4232673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4" name="Rectangle 63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20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22</a:t>
              </a:r>
            </a:p>
          </p:txBody>
        </p:sp>
      </p:grpSp>
      <p:grpSp>
        <p:nvGrpSpPr>
          <p:cNvPr id="32783" name="Group 65"/>
          <p:cNvGrpSpPr>
            <a:grpSpLocks/>
          </p:cNvGrpSpPr>
          <p:nvPr/>
        </p:nvGrpSpPr>
        <p:grpSpPr bwMode="auto">
          <a:xfrm>
            <a:off x="4986338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7" name="Rectangle 66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23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31</a:t>
              </a:r>
            </a:p>
          </p:txBody>
        </p:sp>
      </p:grpSp>
      <p:grpSp>
        <p:nvGrpSpPr>
          <p:cNvPr id="32784" name="Group 68"/>
          <p:cNvGrpSpPr>
            <a:grpSpLocks/>
          </p:cNvGrpSpPr>
          <p:nvPr/>
        </p:nvGrpSpPr>
        <p:grpSpPr bwMode="auto">
          <a:xfrm>
            <a:off x="5740004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0" name="Rectangle 69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35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36</a:t>
              </a:r>
            </a:p>
          </p:txBody>
        </p:sp>
      </p:grpSp>
      <p:grpSp>
        <p:nvGrpSpPr>
          <p:cNvPr id="32785" name="Group 74"/>
          <p:cNvGrpSpPr>
            <a:grpSpLocks/>
          </p:cNvGrpSpPr>
          <p:nvPr/>
        </p:nvGrpSpPr>
        <p:grpSpPr bwMode="auto">
          <a:xfrm>
            <a:off x="7247335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6" name="Rectangle 75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44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45</a:t>
              </a:r>
            </a:p>
          </p:txBody>
        </p:sp>
      </p:grpSp>
      <p:cxnSp>
        <p:nvCxnSpPr>
          <p:cNvPr id="32775" name="AutoShape 14"/>
          <p:cNvCxnSpPr>
            <a:cxnSpLocks noChangeShapeType="1"/>
            <a:endCxn id="15" idx="0"/>
          </p:cNvCxnSpPr>
          <p:nvPr/>
        </p:nvCxnSpPr>
        <p:spPr bwMode="auto">
          <a:xfrm flipH="1">
            <a:off x="2421732" y="1548749"/>
            <a:ext cx="1432322" cy="5953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6" name="AutoShape 14"/>
          <p:cNvCxnSpPr>
            <a:cxnSpLocks noChangeShapeType="1"/>
            <a:endCxn id="95" idx="0"/>
          </p:cNvCxnSpPr>
          <p:nvPr/>
        </p:nvCxnSpPr>
        <p:spPr bwMode="auto">
          <a:xfrm>
            <a:off x="4267200" y="1534461"/>
            <a:ext cx="1268016" cy="609600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7" name="AutoShape 14"/>
          <p:cNvCxnSpPr>
            <a:cxnSpLocks noChangeShapeType="1"/>
          </p:cNvCxnSpPr>
          <p:nvPr/>
        </p:nvCxnSpPr>
        <p:spPr bwMode="auto">
          <a:xfrm flipH="1">
            <a:off x="1550194" y="2440528"/>
            <a:ext cx="657225" cy="682228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6" name="AutoShape 14"/>
          <p:cNvCxnSpPr>
            <a:cxnSpLocks noChangeShapeType="1"/>
            <a:endCxn id="24" idx="0"/>
          </p:cNvCxnSpPr>
          <p:nvPr/>
        </p:nvCxnSpPr>
        <p:spPr bwMode="auto">
          <a:xfrm>
            <a:off x="2584847" y="2440527"/>
            <a:ext cx="484584" cy="675084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7" name="AutoShape 14"/>
          <p:cNvCxnSpPr>
            <a:cxnSpLocks noChangeShapeType="1"/>
            <a:endCxn id="37" idx="0"/>
          </p:cNvCxnSpPr>
          <p:nvPr/>
        </p:nvCxnSpPr>
        <p:spPr bwMode="auto">
          <a:xfrm flipH="1">
            <a:off x="1340644" y="3389456"/>
            <a:ext cx="145256" cy="5834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8" name="AutoShape 14"/>
          <p:cNvCxnSpPr>
            <a:cxnSpLocks noChangeShapeType="1"/>
            <a:endCxn id="55" idx="0"/>
          </p:cNvCxnSpPr>
          <p:nvPr/>
        </p:nvCxnSpPr>
        <p:spPr bwMode="auto">
          <a:xfrm>
            <a:off x="1952625" y="3398981"/>
            <a:ext cx="122635" cy="573881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9" name="AutoShape 14"/>
          <p:cNvCxnSpPr>
            <a:cxnSpLocks noChangeShapeType="1"/>
            <a:endCxn id="58" idx="0"/>
          </p:cNvCxnSpPr>
          <p:nvPr/>
        </p:nvCxnSpPr>
        <p:spPr bwMode="auto">
          <a:xfrm flipH="1">
            <a:off x="2809875" y="3418031"/>
            <a:ext cx="38100" cy="554831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0" name="AutoShape 14"/>
          <p:cNvCxnSpPr>
            <a:cxnSpLocks noChangeShapeType="1"/>
            <a:endCxn id="61" idx="0"/>
          </p:cNvCxnSpPr>
          <p:nvPr/>
        </p:nvCxnSpPr>
        <p:spPr bwMode="auto">
          <a:xfrm>
            <a:off x="3286125" y="3415649"/>
            <a:ext cx="258366" cy="5572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1" name="AutoShape 14"/>
          <p:cNvCxnSpPr>
            <a:cxnSpLocks noChangeShapeType="1"/>
          </p:cNvCxnSpPr>
          <p:nvPr/>
        </p:nvCxnSpPr>
        <p:spPr bwMode="auto">
          <a:xfrm flipH="1">
            <a:off x="4663679" y="2478627"/>
            <a:ext cx="634603" cy="636984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2" name="AutoShape 14"/>
          <p:cNvCxnSpPr>
            <a:cxnSpLocks noChangeShapeType="1"/>
            <a:endCxn id="101" idx="0"/>
          </p:cNvCxnSpPr>
          <p:nvPr/>
        </p:nvCxnSpPr>
        <p:spPr bwMode="auto">
          <a:xfrm>
            <a:off x="5763816" y="2486961"/>
            <a:ext cx="476250" cy="628650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3" name="AutoShape 14"/>
          <p:cNvCxnSpPr>
            <a:cxnSpLocks noChangeShapeType="1"/>
            <a:endCxn id="64" idx="0"/>
          </p:cNvCxnSpPr>
          <p:nvPr/>
        </p:nvCxnSpPr>
        <p:spPr bwMode="auto">
          <a:xfrm flipH="1">
            <a:off x="4402932" y="3446606"/>
            <a:ext cx="217885" cy="52625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4" name="AutoShape 14"/>
          <p:cNvCxnSpPr>
            <a:cxnSpLocks noChangeShapeType="1"/>
            <a:endCxn id="67" idx="0"/>
          </p:cNvCxnSpPr>
          <p:nvPr/>
        </p:nvCxnSpPr>
        <p:spPr bwMode="auto">
          <a:xfrm>
            <a:off x="5057776" y="3427556"/>
            <a:ext cx="98822" cy="5453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5" name="AutoShape 14"/>
          <p:cNvCxnSpPr>
            <a:cxnSpLocks noChangeShapeType="1"/>
            <a:endCxn id="70" idx="0"/>
          </p:cNvCxnSpPr>
          <p:nvPr/>
        </p:nvCxnSpPr>
        <p:spPr bwMode="auto">
          <a:xfrm flipH="1">
            <a:off x="5910262" y="3389456"/>
            <a:ext cx="109538" cy="5834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6" name="AutoShape 14"/>
          <p:cNvCxnSpPr>
            <a:cxnSpLocks noChangeShapeType="1"/>
            <a:endCxn id="73" idx="0"/>
          </p:cNvCxnSpPr>
          <p:nvPr/>
        </p:nvCxnSpPr>
        <p:spPr bwMode="auto">
          <a:xfrm>
            <a:off x="6457950" y="3427556"/>
            <a:ext cx="204788" cy="5453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7" name="AutoShape 14"/>
          <p:cNvCxnSpPr>
            <a:cxnSpLocks noChangeShapeType="1"/>
            <a:endCxn id="76" idx="0"/>
          </p:cNvCxnSpPr>
          <p:nvPr/>
        </p:nvCxnSpPr>
        <p:spPr bwMode="auto">
          <a:xfrm>
            <a:off x="6918723" y="3453749"/>
            <a:ext cx="497681" cy="5191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798" name="Group 9"/>
          <p:cNvGrpSpPr>
            <a:grpSpLocks/>
          </p:cNvGrpSpPr>
          <p:nvPr/>
        </p:nvGrpSpPr>
        <p:grpSpPr bwMode="auto">
          <a:xfrm>
            <a:off x="3829051" y="1236805"/>
            <a:ext cx="973931" cy="342900"/>
            <a:chOff x="2895600" y="1524000"/>
            <a:chExt cx="1997284" cy="457200"/>
          </a:xfrm>
          <a:solidFill>
            <a:schemeClr val="bg1">
              <a:lumMod val="85000"/>
            </a:schemeClr>
          </a:solidFill>
        </p:grpSpPr>
        <p:sp>
          <p:nvSpPr>
            <p:cNvPr id="8" name="Flowchart: Predefined Process 7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20</a:t>
              </a:r>
            </a:p>
          </p:txBody>
        </p:sp>
        <p:sp>
          <p:nvSpPr>
            <p:cNvPr id="9" name="Flowchart: Predefined Process 8"/>
            <p:cNvSpPr/>
            <p:nvPr/>
          </p:nvSpPr>
          <p:spPr bwMode="auto">
            <a:xfrm>
              <a:off x="3825876" y="1524000"/>
              <a:ext cx="1067008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2799" name="Group 19"/>
          <p:cNvGrpSpPr>
            <a:grpSpLocks/>
          </p:cNvGrpSpPr>
          <p:nvPr/>
        </p:nvGrpSpPr>
        <p:grpSpPr bwMode="auto">
          <a:xfrm>
            <a:off x="1457326" y="311561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21" name="Flowchart: Predefined Process 20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6</a:t>
              </a:r>
            </a:p>
          </p:txBody>
        </p:sp>
        <p:sp>
          <p:nvSpPr>
            <p:cNvPr id="22" name="Flowchart: Predefined Process 21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2800" name="Group 22"/>
          <p:cNvGrpSpPr>
            <a:grpSpLocks/>
          </p:cNvGrpSpPr>
          <p:nvPr/>
        </p:nvGrpSpPr>
        <p:grpSpPr bwMode="auto">
          <a:xfrm>
            <a:off x="2809876" y="311561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24" name="Flowchart: Predefined Process 23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12</a:t>
              </a:r>
            </a:p>
          </p:txBody>
        </p:sp>
        <p:sp>
          <p:nvSpPr>
            <p:cNvPr id="25" name="Flowchart: Predefined Process 24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2801" name="Group 96"/>
          <p:cNvGrpSpPr>
            <a:grpSpLocks/>
          </p:cNvGrpSpPr>
          <p:nvPr/>
        </p:nvGrpSpPr>
        <p:grpSpPr bwMode="auto">
          <a:xfrm>
            <a:off x="4570810" y="311561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98" name="Flowchart: Predefined Process 97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23</a:t>
              </a:r>
            </a:p>
          </p:txBody>
        </p:sp>
        <p:sp>
          <p:nvSpPr>
            <p:cNvPr id="99" name="Flowchart: Predefined Process 98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2802" name="Group 99"/>
          <p:cNvGrpSpPr>
            <a:grpSpLocks/>
          </p:cNvGrpSpPr>
          <p:nvPr/>
        </p:nvGrpSpPr>
        <p:grpSpPr bwMode="auto">
          <a:xfrm>
            <a:off x="5980510" y="311561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101" name="Flowchart: Predefined Process 100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38</a:t>
              </a:r>
            </a:p>
          </p:txBody>
        </p:sp>
        <p:sp>
          <p:nvSpPr>
            <p:cNvPr id="102" name="Flowchart: Predefined Process 101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44</a:t>
              </a:r>
            </a:p>
          </p:txBody>
        </p:sp>
      </p:grpSp>
      <p:sp>
        <p:nvSpPr>
          <p:cNvPr id="32803" name="TextBox 122"/>
          <p:cNvSpPr txBox="1">
            <a:spLocks noChangeArrowheads="1"/>
          </p:cNvSpPr>
          <p:nvPr/>
        </p:nvSpPr>
        <p:spPr bwMode="auto">
          <a:xfrm>
            <a:off x="4800600" y="1236553"/>
            <a:ext cx="3372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A</a:t>
            </a:r>
          </a:p>
        </p:txBody>
      </p:sp>
      <p:sp>
        <p:nvSpPr>
          <p:cNvPr id="32804" name="TextBox 123"/>
          <p:cNvSpPr txBox="1">
            <a:spLocks noChangeArrowheads="1"/>
          </p:cNvSpPr>
          <p:nvPr/>
        </p:nvSpPr>
        <p:spPr bwMode="auto">
          <a:xfrm>
            <a:off x="6267450" y="2143810"/>
            <a:ext cx="3148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B</a:t>
            </a:r>
          </a:p>
        </p:txBody>
      </p:sp>
      <p:sp>
        <p:nvSpPr>
          <p:cNvPr id="32805" name="TextBox 124"/>
          <p:cNvSpPr txBox="1">
            <a:spLocks noChangeArrowheads="1"/>
          </p:cNvSpPr>
          <p:nvPr/>
        </p:nvSpPr>
        <p:spPr bwMode="auto">
          <a:xfrm>
            <a:off x="5543550" y="3111192"/>
            <a:ext cx="3148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C</a:t>
            </a:r>
          </a:p>
        </p:txBody>
      </p:sp>
      <p:sp>
        <p:nvSpPr>
          <p:cNvPr id="32806" name="TextBox 125"/>
          <p:cNvSpPr txBox="1">
            <a:spLocks noChangeArrowheads="1"/>
          </p:cNvSpPr>
          <p:nvPr/>
        </p:nvSpPr>
        <p:spPr bwMode="auto">
          <a:xfrm>
            <a:off x="6953250" y="3111192"/>
            <a:ext cx="3372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D</a:t>
            </a:r>
          </a:p>
        </p:txBody>
      </p:sp>
      <p:sp>
        <p:nvSpPr>
          <p:cNvPr id="32807" name="TextBox 126"/>
          <p:cNvSpPr txBox="1">
            <a:spLocks noChangeArrowheads="1"/>
          </p:cNvSpPr>
          <p:nvPr/>
        </p:nvSpPr>
        <p:spPr bwMode="auto">
          <a:xfrm>
            <a:off x="4398169" y="4305985"/>
            <a:ext cx="3417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E</a:t>
            </a:r>
          </a:p>
        </p:txBody>
      </p:sp>
      <p:sp>
        <p:nvSpPr>
          <p:cNvPr id="32808" name="TextBox 127"/>
          <p:cNvSpPr txBox="1">
            <a:spLocks noChangeArrowheads="1"/>
          </p:cNvSpPr>
          <p:nvPr/>
        </p:nvSpPr>
        <p:spPr bwMode="auto">
          <a:xfrm>
            <a:off x="5151835" y="4305985"/>
            <a:ext cx="33855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F</a:t>
            </a:r>
          </a:p>
        </p:txBody>
      </p:sp>
      <p:sp>
        <p:nvSpPr>
          <p:cNvPr id="32809" name="TextBox 128"/>
          <p:cNvSpPr txBox="1">
            <a:spLocks noChangeArrowheads="1"/>
          </p:cNvSpPr>
          <p:nvPr/>
        </p:nvSpPr>
        <p:spPr bwMode="auto">
          <a:xfrm>
            <a:off x="5957887" y="4305985"/>
            <a:ext cx="389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G</a:t>
            </a:r>
          </a:p>
        </p:txBody>
      </p:sp>
      <p:sp>
        <p:nvSpPr>
          <p:cNvPr id="32810" name="TextBox 129"/>
          <p:cNvSpPr txBox="1">
            <a:spLocks noChangeArrowheads="1"/>
          </p:cNvSpPr>
          <p:nvPr/>
        </p:nvSpPr>
        <p:spPr bwMode="auto">
          <a:xfrm>
            <a:off x="6666310" y="4305985"/>
            <a:ext cx="389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H</a:t>
            </a:r>
          </a:p>
        </p:txBody>
      </p:sp>
      <p:sp>
        <p:nvSpPr>
          <p:cNvPr id="32811" name="TextBox 130"/>
          <p:cNvSpPr txBox="1">
            <a:spLocks noChangeArrowheads="1"/>
          </p:cNvSpPr>
          <p:nvPr/>
        </p:nvSpPr>
        <p:spPr bwMode="auto">
          <a:xfrm>
            <a:off x="7428310" y="4305985"/>
            <a:ext cx="2712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I</a:t>
            </a:r>
          </a:p>
        </p:txBody>
      </p:sp>
      <p:grpSp>
        <p:nvGrpSpPr>
          <p:cNvPr id="32812" name="Group 93"/>
          <p:cNvGrpSpPr>
            <a:grpSpLocks/>
          </p:cNvGrpSpPr>
          <p:nvPr/>
        </p:nvGrpSpPr>
        <p:grpSpPr bwMode="auto">
          <a:xfrm>
            <a:off x="5275660" y="214406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95" name="Flowchart: Predefined Process 94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35</a:t>
              </a:r>
            </a:p>
          </p:txBody>
        </p:sp>
        <p:sp>
          <p:nvSpPr>
            <p:cNvPr id="96" name="Flowchart: Predefined Process 95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2813" name="Group 13"/>
          <p:cNvGrpSpPr>
            <a:grpSpLocks/>
          </p:cNvGrpSpPr>
          <p:nvPr/>
        </p:nvGrpSpPr>
        <p:grpSpPr bwMode="auto">
          <a:xfrm>
            <a:off x="2162176" y="214406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15" name="Flowchart: Predefined Process 14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</a:t>
              </a:r>
            </a:p>
          </p:txBody>
        </p:sp>
        <p:sp>
          <p:nvSpPr>
            <p:cNvPr id="16" name="Flowchart: Predefined Process 15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32814" name="Straight Connector 135"/>
          <p:cNvCxnSpPr>
            <a:cxnSpLocks noChangeShapeType="1"/>
            <a:stCxn id="46" idx="3"/>
            <a:endCxn id="55" idx="1"/>
          </p:cNvCxnSpPr>
          <p:nvPr/>
        </p:nvCxnSpPr>
        <p:spPr bwMode="auto">
          <a:xfrm>
            <a:off x="1849041" y="4144311"/>
            <a:ext cx="5595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5" name="Straight Connector 136"/>
          <p:cNvCxnSpPr>
            <a:cxnSpLocks noChangeShapeType="1"/>
            <a:stCxn id="56" idx="3"/>
            <a:endCxn id="58" idx="1"/>
          </p:cNvCxnSpPr>
          <p:nvPr/>
        </p:nvCxnSpPr>
        <p:spPr bwMode="auto">
          <a:xfrm>
            <a:off x="2583657" y="4144311"/>
            <a:ext cx="5596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6" name="Straight Connector 139"/>
          <p:cNvCxnSpPr>
            <a:cxnSpLocks noChangeShapeType="1"/>
            <a:stCxn id="59" idx="3"/>
            <a:endCxn id="61" idx="1"/>
          </p:cNvCxnSpPr>
          <p:nvPr/>
        </p:nvCxnSpPr>
        <p:spPr bwMode="auto">
          <a:xfrm>
            <a:off x="3318272" y="4144311"/>
            <a:ext cx="5595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7" name="Straight Connector 143"/>
          <p:cNvCxnSpPr>
            <a:cxnSpLocks noChangeShapeType="1"/>
            <a:stCxn id="62" idx="3"/>
            <a:endCxn id="64" idx="1"/>
          </p:cNvCxnSpPr>
          <p:nvPr/>
        </p:nvCxnSpPr>
        <p:spPr bwMode="auto">
          <a:xfrm>
            <a:off x="4052888" y="4144311"/>
            <a:ext cx="179785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8" name="Straight Connector 147"/>
          <p:cNvCxnSpPr>
            <a:cxnSpLocks noChangeShapeType="1"/>
            <a:stCxn id="65" idx="3"/>
            <a:endCxn id="67" idx="1"/>
          </p:cNvCxnSpPr>
          <p:nvPr/>
        </p:nvCxnSpPr>
        <p:spPr bwMode="auto">
          <a:xfrm>
            <a:off x="4911329" y="4144311"/>
            <a:ext cx="7500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9" name="Straight Connector 150"/>
          <p:cNvCxnSpPr>
            <a:cxnSpLocks noChangeShapeType="1"/>
            <a:stCxn id="68" idx="3"/>
            <a:endCxn id="70" idx="1"/>
          </p:cNvCxnSpPr>
          <p:nvPr/>
        </p:nvCxnSpPr>
        <p:spPr bwMode="auto">
          <a:xfrm>
            <a:off x="5664994" y="4144311"/>
            <a:ext cx="7501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0" name="Straight Connector 153"/>
          <p:cNvCxnSpPr>
            <a:cxnSpLocks noChangeShapeType="1"/>
            <a:stCxn id="71" idx="3"/>
            <a:endCxn id="73" idx="1"/>
          </p:cNvCxnSpPr>
          <p:nvPr/>
        </p:nvCxnSpPr>
        <p:spPr bwMode="auto">
          <a:xfrm>
            <a:off x="6418660" y="4144311"/>
            <a:ext cx="7500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1" name="Straight Connector 156"/>
          <p:cNvCxnSpPr>
            <a:cxnSpLocks noChangeShapeType="1"/>
            <a:stCxn id="74" idx="3"/>
            <a:endCxn id="76" idx="1"/>
          </p:cNvCxnSpPr>
          <p:nvPr/>
        </p:nvCxnSpPr>
        <p:spPr bwMode="auto">
          <a:xfrm>
            <a:off x="7172325" y="4144311"/>
            <a:ext cx="7501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7" name="Group 166"/>
          <p:cNvGrpSpPr>
            <a:grpSpLocks/>
          </p:cNvGrpSpPr>
          <p:nvPr/>
        </p:nvGrpSpPr>
        <p:grpSpPr bwMode="auto">
          <a:xfrm>
            <a:off x="3214688" y="912955"/>
            <a:ext cx="659606" cy="485775"/>
            <a:chOff x="789711" y="4485200"/>
            <a:chExt cx="879764" cy="647970"/>
          </a:xfrm>
        </p:grpSpPr>
        <p:sp>
          <p:nvSpPr>
            <p:cNvPr id="32840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32841" name="Straight Connector 29"/>
            <p:cNvCxnSpPr>
              <a:cxnSpLocks noChangeShapeType="1"/>
              <a:stCxn id="32840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71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3816442" y="1305862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72" name="Group 171"/>
          <p:cNvGrpSpPr>
            <a:grpSpLocks/>
          </p:cNvGrpSpPr>
          <p:nvPr/>
        </p:nvGrpSpPr>
        <p:grpSpPr bwMode="auto">
          <a:xfrm>
            <a:off x="4663679" y="1819021"/>
            <a:ext cx="659606" cy="485775"/>
            <a:chOff x="789711" y="4485200"/>
            <a:chExt cx="879764" cy="647970"/>
          </a:xfrm>
        </p:grpSpPr>
        <p:sp>
          <p:nvSpPr>
            <p:cNvPr id="32838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32839" name="Straight Connector 29"/>
            <p:cNvCxnSpPr>
              <a:cxnSpLocks noChangeShapeType="1"/>
              <a:stCxn id="32838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75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5265433" y="2211927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80" name="Group 179"/>
          <p:cNvGrpSpPr>
            <a:grpSpLocks/>
          </p:cNvGrpSpPr>
          <p:nvPr/>
        </p:nvGrpSpPr>
        <p:grpSpPr bwMode="auto">
          <a:xfrm>
            <a:off x="5372101" y="2779855"/>
            <a:ext cx="659606" cy="485775"/>
            <a:chOff x="789711" y="4485200"/>
            <a:chExt cx="879764" cy="647970"/>
          </a:xfrm>
        </p:grpSpPr>
        <p:sp>
          <p:nvSpPr>
            <p:cNvPr id="32836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32837" name="Straight Connector 29"/>
            <p:cNvCxnSpPr>
              <a:cxnSpLocks noChangeShapeType="1"/>
              <a:stCxn id="32836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83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5973855" y="3172762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84" name="Group 183"/>
          <p:cNvGrpSpPr>
            <a:grpSpLocks/>
          </p:cNvGrpSpPr>
          <p:nvPr/>
        </p:nvGrpSpPr>
        <p:grpSpPr bwMode="auto">
          <a:xfrm>
            <a:off x="6721079" y="3664490"/>
            <a:ext cx="659606" cy="485775"/>
            <a:chOff x="789711" y="4485200"/>
            <a:chExt cx="879764" cy="647970"/>
          </a:xfrm>
        </p:grpSpPr>
        <p:sp>
          <p:nvSpPr>
            <p:cNvPr id="32834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32835" name="Straight Connector 29"/>
            <p:cNvCxnSpPr>
              <a:cxnSpLocks noChangeShapeType="1"/>
              <a:stCxn id="32834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87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7322833" y="4057396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0" name="Rectangle 109"/>
          <p:cNvSpPr/>
          <p:nvPr/>
        </p:nvSpPr>
        <p:spPr bwMode="auto">
          <a:xfrm>
            <a:off x="7587854" y="3972861"/>
            <a:ext cx="339328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111" name="Oval 23"/>
          <p:cNvSpPr>
            <a:spLocks noChangeArrowheads="1"/>
          </p:cNvSpPr>
          <p:nvPr/>
        </p:nvSpPr>
        <p:spPr bwMode="auto">
          <a:xfrm>
            <a:off x="7535741" y="3935952"/>
            <a:ext cx="470938" cy="400050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114" name="Rounded Rectangular Callout 113"/>
          <p:cNvSpPr/>
          <p:nvPr/>
        </p:nvSpPr>
        <p:spPr bwMode="auto">
          <a:xfrm flipH="1">
            <a:off x="4480592" y="4360686"/>
            <a:ext cx="2606008" cy="602718"/>
          </a:xfrm>
          <a:prstGeom prst="wedgeRoundRectCallout">
            <a:avLst>
              <a:gd name="adj1" fmla="val -63767"/>
              <a:gd name="adj2" fmla="val -61114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Node I will </a:t>
            </a:r>
            <a:r>
              <a:rPr lang="en-US" sz="2000" b="1" i="1" u="sng" dirty="0">
                <a:solidFill>
                  <a:schemeClr val="accent1"/>
                </a:solidFill>
                <a:latin typeface="Crimson Text" panose="02000503000000000000" pitchFamily="2" charset="0"/>
              </a:rPr>
              <a:t>not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split, so we can release B+D.</a:t>
            </a:r>
          </a:p>
        </p:txBody>
      </p:sp>
      <p:sp>
        <p:nvSpPr>
          <p:cNvPr id="115" name="Rounded Rectangular Callout 114"/>
          <p:cNvSpPr/>
          <p:nvPr/>
        </p:nvSpPr>
        <p:spPr bwMode="auto">
          <a:xfrm flipH="1">
            <a:off x="2526505" y="2591065"/>
            <a:ext cx="3113593" cy="875133"/>
          </a:xfrm>
          <a:prstGeom prst="wedgeRoundRectCallout">
            <a:avLst>
              <a:gd name="adj1" fmla="val -43994"/>
              <a:gd name="adj2" fmla="val -68655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We know that if D needs to split, B has room so it is safe to release the latch on A.</a:t>
            </a:r>
          </a:p>
        </p:txBody>
      </p:sp>
      <p:sp>
        <p:nvSpPr>
          <p:cNvPr id="104" name="T2 Arrow">
            <a:extLst>
              <a:ext uri="{FF2B5EF4-FFF2-40B4-BE49-F238E27FC236}">
                <a16:creationId xmlns:a16="http://schemas.microsoft.com/office/drawing/2014/main" id="{812814B8-3787-462C-B530-EDF5FB894FED}"/>
              </a:ext>
            </a:extLst>
          </p:cNvPr>
          <p:cNvSpPr>
            <a:spLocks noChangeAspect="1"/>
          </p:cNvSpPr>
          <p:nvPr/>
        </p:nvSpPr>
        <p:spPr>
          <a:xfrm rot="10800000">
            <a:off x="5203804" y="1191302"/>
            <a:ext cx="365760" cy="4191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1F693ECF-553C-AEE7-6948-BEE65617C21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0DC819C1-4461-30A0-4F21-8868102E7A80}"/>
              </a:ext>
            </a:extLst>
          </p:cNvPr>
          <p:cNvSpPr txBox="1">
            <a:spLocks/>
          </p:cNvSpPr>
          <p:nvPr/>
        </p:nvSpPr>
        <p:spPr>
          <a:xfrm>
            <a:off x="7052125" y="1127880"/>
            <a:ext cx="1859819" cy="3985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800" b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800" dirty="0">
                <a:solidFill>
                  <a:schemeClr val="accent1"/>
                </a:solidFill>
                <a:latin typeface="Crimson Text" panose="02000503000000000000" pitchFamily="2" charset="0"/>
              </a:rPr>
              <a:t>: Insert 45</a:t>
            </a:r>
          </a:p>
        </p:txBody>
      </p:sp>
    </p:spTree>
    <p:extLst>
      <p:ext uri="{BB962C8B-B14F-4D97-AF65-F5344CB8AC3E}">
        <p14:creationId xmlns:p14="http://schemas.microsoft.com/office/powerpoint/2010/main" val="370772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15556 0.1753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750"/>
                            </p:stCondLst>
                            <p:childTnLst>
                              <p:par>
                                <p:cTn id="5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56 0.17531 L 0.23594 0.36605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94 0.36605 L 0.30816 0.53364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8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4" grpId="0" animBg="1"/>
      <p:bldP spid="114" grpId="1" animBg="1"/>
      <p:bldP spid="115" grpId="0" animBg="1"/>
      <p:bldP spid="115" grpId="1" animBg="1"/>
      <p:bldP spid="104" grpId="0" animBg="1"/>
      <p:bldP spid="104" grpId="1" animBg="1"/>
      <p:bldP spid="104" grpId="2" animBg="1"/>
      <p:bldP spid="104" grpId="3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AutoShape 14"/>
          <p:cNvCxnSpPr>
            <a:cxnSpLocks noChangeShapeType="1"/>
            <a:endCxn id="116" idx="0"/>
          </p:cNvCxnSpPr>
          <p:nvPr/>
        </p:nvCxnSpPr>
        <p:spPr bwMode="auto">
          <a:xfrm>
            <a:off x="5495926" y="3446605"/>
            <a:ext cx="417422" cy="52625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" name="leaf-arrows2">
            <a:extLst>
              <a:ext uri="{FF2B5EF4-FFF2-40B4-BE49-F238E27FC236}">
                <a16:creationId xmlns:a16="http://schemas.microsoft.com/office/drawing/2014/main" id="{697CF590-64AC-9F82-7266-911771EC36E4}"/>
              </a:ext>
            </a:extLst>
          </p:cNvPr>
          <p:cNvGrpSpPr/>
          <p:nvPr/>
        </p:nvGrpSpPr>
        <p:grpSpPr>
          <a:xfrm>
            <a:off x="5990034" y="3427556"/>
            <a:ext cx="2275284" cy="545305"/>
            <a:chOff x="5990034" y="3427556"/>
            <a:chExt cx="2275284" cy="545305"/>
          </a:xfrm>
        </p:grpSpPr>
        <p:cxnSp>
          <p:nvCxnSpPr>
            <p:cNvPr id="11" name="AutoShape 14">
              <a:extLst>
                <a:ext uri="{FF2B5EF4-FFF2-40B4-BE49-F238E27FC236}">
                  <a16:creationId xmlns:a16="http://schemas.microsoft.com/office/drawing/2014/main" id="{AF17C487-F8CC-B9C1-1AE5-A5DEB9CFEAF8}"/>
                </a:ext>
              </a:extLst>
            </p:cNvPr>
            <p:cNvCxnSpPr>
              <a:cxnSpLocks noChangeShapeType="1"/>
              <a:endCxn id="73" idx="0"/>
            </p:cNvCxnSpPr>
            <p:nvPr/>
          </p:nvCxnSpPr>
          <p:spPr bwMode="auto">
            <a:xfrm>
              <a:off x="5990034" y="3434357"/>
              <a:ext cx="673300" cy="538504"/>
            </a:xfrm>
            <a:prstGeom prst="straightConnector1">
              <a:avLst/>
            </a:prstGeom>
            <a:noFill/>
            <a:ln w="28575" algn="ctr">
              <a:solidFill>
                <a:srgbClr val="646464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4">
              <a:extLst>
                <a:ext uri="{FF2B5EF4-FFF2-40B4-BE49-F238E27FC236}">
                  <a16:creationId xmlns:a16="http://schemas.microsoft.com/office/drawing/2014/main" id="{51FF51D8-F3FF-C033-C8FC-6EA713A7D8C1}"/>
                </a:ext>
              </a:extLst>
            </p:cNvPr>
            <p:cNvCxnSpPr>
              <a:cxnSpLocks noChangeShapeType="1"/>
              <a:endCxn id="76" idx="0"/>
            </p:cNvCxnSpPr>
            <p:nvPr/>
          </p:nvCxnSpPr>
          <p:spPr bwMode="auto">
            <a:xfrm>
              <a:off x="6457950" y="3427556"/>
              <a:ext cx="959049" cy="545305"/>
            </a:xfrm>
            <a:prstGeom prst="straightConnector1">
              <a:avLst/>
            </a:prstGeom>
            <a:noFill/>
            <a:ln w="28575" algn="ctr">
              <a:solidFill>
                <a:srgbClr val="646464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4">
              <a:extLst>
                <a:ext uri="{FF2B5EF4-FFF2-40B4-BE49-F238E27FC236}">
                  <a16:creationId xmlns:a16="http://schemas.microsoft.com/office/drawing/2014/main" id="{04F87459-9EF8-C6A6-B0BF-0A75925A03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18723" y="3453749"/>
              <a:ext cx="1346595" cy="516731"/>
            </a:xfrm>
            <a:prstGeom prst="straightConnector1">
              <a:avLst/>
            </a:prstGeom>
            <a:noFill/>
            <a:ln w="28575" algn="ctr">
              <a:solidFill>
                <a:srgbClr val="646464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79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#4 – INSERT 25</a:t>
            </a:r>
          </a:p>
        </p:txBody>
      </p:sp>
      <p:cxnSp>
        <p:nvCxnSpPr>
          <p:cNvPr id="33799" name="AutoShape 14"/>
          <p:cNvCxnSpPr>
            <a:cxnSpLocks noChangeShapeType="1"/>
            <a:endCxn id="15" idx="0"/>
          </p:cNvCxnSpPr>
          <p:nvPr/>
        </p:nvCxnSpPr>
        <p:spPr bwMode="auto">
          <a:xfrm flipH="1">
            <a:off x="2421732" y="1548749"/>
            <a:ext cx="1432322" cy="5953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0" name="AutoShape 14"/>
          <p:cNvCxnSpPr>
            <a:cxnSpLocks noChangeShapeType="1"/>
            <a:endCxn id="95" idx="0"/>
          </p:cNvCxnSpPr>
          <p:nvPr/>
        </p:nvCxnSpPr>
        <p:spPr bwMode="auto">
          <a:xfrm>
            <a:off x="4267200" y="1534461"/>
            <a:ext cx="1268016" cy="609600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1" name="AutoShape 14"/>
          <p:cNvCxnSpPr>
            <a:cxnSpLocks noChangeShapeType="1"/>
          </p:cNvCxnSpPr>
          <p:nvPr/>
        </p:nvCxnSpPr>
        <p:spPr bwMode="auto">
          <a:xfrm flipH="1">
            <a:off x="1550194" y="2440528"/>
            <a:ext cx="657225" cy="682228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802" name="Group 46"/>
          <p:cNvGrpSpPr>
            <a:grpSpLocks/>
          </p:cNvGrpSpPr>
          <p:nvPr/>
        </p:nvGrpSpPr>
        <p:grpSpPr bwMode="auto">
          <a:xfrm>
            <a:off x="1170385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</a:t>
              </a:r>
            </a:p>
          </p:txBody>
        </p:sp>
      </p:grpSp>
      <p:grpSp>
        <p:nvGrpSpPr>
          <p:cNvPr id="33803" name="Group 53"/>
          <p:cNvGrpSpPr>
            <a:grpSpLocks/>
          </p:cNvGrpSpPr>
          <p:nvPr/>
        </p:nvGrpSpPr>
        <p:grpSpPr bwMode="auto">
          <a:xfrm>
            <a:off x="1905001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55" name="Rectangle 54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6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9</a:t>
              </a:r>
            </a:p>
          </p:txBody>
        </p:sp>
      </p:grpSp>
      <p:grpSp>
        <p:nvGrpSpPr>
          <p:cNvPr id="33804" name="Group 56"/>
          <p:cNvGrpSpPr>
            <a:grpSpLocks/>
          </p:cNvGrpSpPr>
          <p:nvPr/>
        </p:nvGrpSpPr>
        <p:grpSpPr bwMode="auto">
          <a:xfrm>
            <a:off x="2639617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58" name="Rectangle 57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11</a:t>
              </a:r>
            </a:p>
          </p:txBody>
        </p:sp>
      </p:grpSp>
      <p:grpSp>
        <p:nvGrpSpPr>
          <p:cNvPr id="33805" name="Group 59"/>
          <p:cNvGrpSpPr>
            <a:grpSpLocks/>
          </p:cNvGrpSpPr>
          <p:nvPr/>
        </p:nvGrpSpPr>
        <p:grpSpPr bwMode="auto">
          <a:xfrm>
            <a:off x="3374232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1" name="Rectangle 60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12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13</a:t>
              </a:r>
            </a:p>
          </p:txBody>
        </p:sp>
      </p:grpSp>
      <p:grpSp>
        <p:nvGrpSpPr>
          <p:cNvPr id="33806" name="Group 62"/>
          <p:cNvGrpSpPr>
            <a:grpSpLocks/>
          </p:cNvGrpSpPr>
          <p:nvPr/>
        </p:nvGrpSpPr>
        <p:grpSpPr bwMode="auto">
          <a:xfrm>
            <a:off x="4232673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4" name="Rectangle 63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20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22</a:t>
              </a:r>
            </a:p>
          </p:txBody>
        </p:sp>
      </p:grpSp>
      <p:grpSp>
        <p:nvGrpSpPr>
          <p:cNvPr id="33807" name="Group 65"/>
          <p:cNvGrpSpPr>
            <a:grpSpLocks/>
          </p:cNvGrpSpPr>
          <p:nvPr/>
        </p:nvGrpSpPr>
        <p:grpSpPr bwMode="auto">
          <a:xfrm>
            <a:off x="4986338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7" name="Rectangle 66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23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31</a:t>
              </a:r>
            </a:p>
          </p:txBody>
        </p:sp>
      </p:grpSp>
      <p:cxnSp>
        <p:nvCxnSpPr>
          <p:cNvPr id="33810" name="AutoShape 14"/>
          <p:cNvCxnSpPr>
            <a:cxnSpLocks noChangeShapeType="1"/>
            <a:endCxn id="24" idx="0"/>
          </p:cNvCxnSpPr>
          <p:nvPr/>
        </p:nvCxnSpPr>
        <p:spPr bwMode="auto">
          <a:xfrm>
            <a:off x="2584847" y="2440527"/>
            <a:ext cx="484584" cy="675084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1" name="AutoShape 14"/>
          <p:cNvCxnSpPr>
            <a:cxnSpLocks noChangeShapeType="1"/>
            <a:endCxn id="37" idx="0"/>
          </p:cNvCxnSpPr>
          <p:nvPr/>
        </p:nvCxnSpPr>
        <p:spPr bwMode="auto">
          <a:xfrm flipH="1">
            <a:off x="1340644" y="3389456"/>
            <a:ext cx="145256" cy="5834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2" name="AutoShape 14"/>
          <p:cNvCxnSpPr>
            <a:cxnSpLocks noChangeShapeType="1"/>
            <a:endCxn id="55" idx="0"/>
          </p:cNvCxnSpPr>
          <p:nvPr/>
        </p:nvCxnSpPr>
        <p:spPr bwMode="auto">
          <a:xfrm>
            <a:off x="1952625" y="3398981"/>
            <a:ext cx="122635" cy="573881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3" name="AutoShape 14"/>
          <p:cNvCxnSpPr>
            <a:cxnSpLocks noChangeShapeType="1"/>
            <a:endCxn id="58" idx="0"/>
          </p:cNvCxnSpPr>
          <p:nvPr/>
        </p:nvCxnSpPr>
        <p:spPr bwMode="auto">
          <a:xfrm flipH="1">
            <a:off x="2809875" y="3418031"/>
            <a:ext cx="38100" cy="554831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4" name="AutoShape 14"/>
          <p:cNvCxnSpPr>
            <a:cxnSpLocks noChangeShapeType="1"/>
            <a:endCxn id="61" idx="0"/>
          </p:cNvCxnSpPr>
          <p:nvPr/>
        </p:nvCxnSpPr>
        <p:spPr bwMode="auto">
          <a:xfrm>
            <a:off x="3286125" y="3415649"/>
            <a:ext cx="258366" cy="5572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5" name="AutoShape 14"/>
          <p:cNvCxnSpPr>
            <a:cxnSpLocks noChangeShapeType="1"/>
          </p:cNvCxnSpPr>
          <p:nvPr/>
        </p:nvCxnSpPr>
        <p:spPr bwMode="auto">
          <a:xfrm flipH="1">
            <a:off x="4663679" y="2478627"/>
            <a:ext cx="634603" cy="636984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6" name="AutoShape 14"/>
          <p:cNvCxnSpPr>
            <a:cxnSpLocks noChangeShapeType="1"/>
            <a:endCxn id="101" idx="0"/>
          </p:cNvCxnSpPr>
          <p:nvPr/>
        </p:nvCxnSpPr>
        <p:spPr bwMode="auto">
          <a:xfrm>
            <a:off x="5763816" y="2486961"/>
            <a:ext cx="476250" cy="628650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7" name="AutoShape 14"/>
          <p:cNvCxnSpPr>
            <a:cxnSpLocks noChangeShapeType="1"/>
            <a:endCxn id="64" idx="0"/>
          </p:cNvCxnSpPr>
          <p:nvPr/>
        </p:nvCxnSpPr>
        <p:spPr bwMode="auto">
          <a:xfrm flipH="1">
            <a:off x="4402932" y="3446606"/>
            <a:ext cx="217885" cy="52625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8" name="AutoShape 14"/>
          <p:cNvCxnSpPr>
            <a:cxnSpLocks noChangeShapeType="1"/>
            <a:endCxn id="67" idx="0"/>
          </p:cNvCxnSpPr>
          <p:nvPr/>
        </p:nvCxnSpPr>
        <p:spPr bwMode="auto">
          <a:xfrm>
            <a:off x="5057776" y="3427556"/>
            <a:ext cx="98822" cy="5453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leaf-arrows1">
            <a:extLst>
              <a:ext uri="{FF2B5EF4-FFF2-40B4-BE49-F238E27FC236}">
                <a16:creationId xmlns:a16="http://schemas.microsoft.com/office/drawing/2014/main" id="{CCD6FA3E-01D7-52D8-86AD-578DCA91BC06}"/>
              </a:ext>
            </a:extLst>
          </p:cNvPr>
          <p:cNvGrpSpPr/>
          <p:nvPr/>
        </p:nvGrpSpPr>
        <p:grpSpPr>
          <a:xfrm>
            <a:off x="5910262" y="3389456"/>
            <a:ext cx="1506142" cy="583406"/>
            <a:chOff x="5910262" y="3389456"/>
            <a:chExt cx="1506142" cy="583406"/>
          </a:xfrm>
        </p:grpSpPr>
        <p:cxnSp>
          <p:nvCxnSpPr>
            <p:cNvPr id="33819" name="AutoShape 14"/>
            <p:cNvCxnSpPr>
              <a:cxnSpLocks noChangeShapeType="1"/>
              <a:endCxn id="70" idx="0"/>
            </p:cNvCxnSpPr>
            <p:nvPr/>
          </p:nvCxnSpPr>
          <p:spPr bwMode="auto">
            <a:xfrm flipH="1">
              <a:off x="5910262" y="3389456"/>
              <a:ext cx="109538" cy="583406"/>
            </a:xfrm>
            <a:prstGeom prst="straightConnector1">
              <a:avLst/>
            </a:prstGeom>
            <a:noFill/>
            <a:ln w="28575" algn="ctr">
              <a:solidFill>
                <a:srgbClr val="646464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20" name="AutoShape 14"/>
            <p:cNvCxnSpPr>
              <a:cxnSpLocks noChangeShapeType="1"/>
              <a:endCxn id="73" idx="0"/>
            </p:cNvCxnSpPr>
            <p:nvPr/>
          </p:nvCxnSpPr>
          <p:spPr bwMode="auto">
            <a:xfrm>
              <a:off x="6457950" y="3427556"/>
              <a:ext cx="204788" cy="545306"/>
            </a:xfrm>
            <a:prstGeom prst="straightConnector1">
              <a:avLst/>
            </a:prstGeom>
            <a:noFill/>
            <a:ln w="28575" algn="ctr">
              <a:solidFill>
                <a:srgbClr val="646464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21" name="AutoShape 14"/>
            <p:cNvCxnSpPr>
              <a:cxnSpLocks noChangeShapeType="1"/>
              <a:endCxn id="76" idx="0"/>
            </p:cNvCxnSpPr>
            <p:nvPr/>
          </p:nvCxnSpPr>
          <p:spPr bwMode="auto">
            <a:xfrm>
              <a:off x="6918723" y="3453749"/>
              <a:ext cx="497681" cy="519113"/>
            </a:xfrm>
            <a:prstGeom prst="straightConnector1">
              <a:avLst/>
            </a:prstGeom>
            <a:noFill/>
            <a:ln w="28575" algn="ctr">
              <a:solidFill>
                <a:srgbClr val="646464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22" name="Group 9"/>
          <p:cNvGrpSpPr>
            <a:grpSpLocks/>
          </p:cNvGrpSpPr>
          <p:nvPr/>
        </p:nvGrpSpPr>
        <p:grpSpPr bwMode="auto">
          <a:xfrm>
            <a:off x="3829051" y="1236805"/>
            <a:ext cx="973931" cy="342900"/>
            <a:chOff x="2895600" y="1524000"/>
            <a:chExt cx="1997284" cy="457200"/>
          </a:xfrm>
          <a:solidFill>
            <a:schemeClr val="bg1">
              <a:lumMod val="85000"/>
            </a:schemeClr>
          </a:solidFill>
        </p:grpSpPr>
        <p:sp>
          <p:nvSpPr>
            <p:cNvPr id="8" name="Flowchart: Predefined Process 7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20</a:t>
              </a:r>
            </a:p>
          </p:txBody>
        </p:sp>
        <p:sp>
          <p:nvSpPr>
            <p:cNvPr id="9" name="Flowchart: Predefined Process 8"/>
            <p:cNvSpPr/>
            <p:nvPr/>
          </p:nvSpPr>
          <p:spPr bwMode="auto">
            <a:xfrm>
              <a:off x="3825876" y="1524000"/>
              <a:ext cx="1067008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3823" name="Group 19"/>
          <p:cNvGrpSpPr>
            <a:grpSpLocks/>
          </p:cNvGrpSpPr>
          <p:nvPr/>
        </p:nvGrpSpPr>
        <p:grpSpPr bwMode="auto">
          <a:xfrm>
            <a:off x="1457326" y="311561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21" name="Flowchart: Predefined Process 20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6</a:t>
              </a:r>
            </a:p>
          </p:txBody>
        </p:sp>
        <p:sp>
          <p:nvSpPr>
            <p:cNvPr id="22" name="Flowchart: Predefined Process 21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3824" name="Group 22"/>
          <p:cNvGrpSpPr>
            <a:grpSpLocks/>
          </p:cNvGrpSpPr>
          <p:nvPr/>
        </p:nvGrpSpPr>
        <p:grpSpPr bwMode="auto">
          <a:xfrm>
            <a:off x="2809876" y="311561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24" name="Flowchart: Predefined Process 23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12</a:t>
              </a:r>
            </a:p>
          </p:txBody>
        </p:sp>
        <p:sp>
          <p:nvSpPr>
            <p:cNvPr id="25" name="Flowchart: Predefined Process 24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3825" name="Group 96"/>
          <p:cNvGrpSpPr>
            <a:grpSpLocks/>
          </p:cNvGrpSpPr>
          <p:nvPr/>
        </p:nvGrpSpPr>
        <p:grpSpPr bwMode="auto">
          <a:xfrm>
            <a:off x="4570810" y="311561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98" name="Flowchart: Predefined Process 97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23</a:t>
              </a:r>
            </a:p>
          </p:txBody>
        </p:sp>
        <p:sp>
          <p:nvSpPr>
            <p:cNvPr id="99" name="Flowchart: Predefined Process 98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31</a:t>
              </a:r>
            </a:p>
          </p:txBody>
        </p:sp>
      </p:grpSp>
      <p:grpSp>
        <p:nvGrpSpPr>
          <p:cNvPr id="33826" name="Group 99"/>
          <p:cNvGrpSpPr>
            <a:grpSpLocks/>
          </p:cNvGrpSpPr>
          <p:nvPr/>
        </p:nvGrpSpPr>
        <p:grpSpPr bwMode="auto">
          <a:xfrm>
            <a:off x="5980510" y="311561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101" name="Flowchart: Predefined Process 100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38</a:t>
              </a:r>
            </a:p>
          </p:txBody>
        </p:sp>
        <p:sp>
          <p:nvSpPr>
            <p:cNvPr id="102" name="Flowchart: Predefined Process 101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44</a:t>
              </a:r>
            </a:p>
          </p:txBody>
        </p:sp>
      </p:grpSp>
      <p:sp>
        <p:nvSpPr>
          <p:cNvPr id="33827" name="TextBox 122"/>
          <p:cNvSpPr txBox="1">
            <a:spLocks noChangeArrowheads="1"/>
          </p:cNvSpPr>
          <p:nvPr/>
        </p:nvSpPr>
        <p:spPr bwMode="auto">
          <a:xfrm>
            <a:off x="4800600" y="1236553"/>
            <a:ext cx="3372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A</a:t>
            </a:r>
          </a:p>
        </p:txBody>
      </p:sp>
      <p:sp>
        <p:nvSpPr>
          <p:cNvPr id="33828" name="TextBox 123"/>
          <p:cNvSpPr txBox="1">
            <a:spLocks noChangeArrowheads="1"/>
          </p:cNvSpPr>
          <p:nvPr/>
        </p:nvSpPr>
        <p:spPr bwMode="auto">
          <a:xfrm>
            <a:off x="6267450" y="2143810"/>
            <a:ext cx="3148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B</a:t>
            </a:r>
          </a:p>
        </p:txBody>
      </p:sp>
      <p:sp>
        <p:nvSpPr>
          <p:cNvPr id="33829" name="TextBox 124"/>
          <p:cNvSpPr txBox="1">
            <a:spLocks noChangeArrowheads="1"/>
          </p:cNvSpPr>
          <p:nvPr/>
        </p:nvSpPr>
        <p:spPr bwMode="auto">
          <a:xfrm>
            <a:off x="5543550" y="3111192"/>
            <a:ext cx="3148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C</a:t>
            </a:r>
          </a:p>
        </p:txBody>
      </p:sp>
      <p:sp>
        <p:nvSpPr>
          <p:cNvPr id="33830" name="TextBox 125"/>
          <p:cNvSpPr txBox="1">
            <a:spLocks noChangeArrowheads="1"/>
          </p:cNvSpPr>
          <p:nvPr/>
        </p:nvSpPr>
        <p:spPr bwMode="auto">
          <a:xfrm>
            <a:off x="6953250" y="3111192"/>
            <a:ext cx="3372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D</a:t>
            </a:r>
          </a:p>
        </p:txBody>
      </p:sp>
      <p:sp>
        <p:nvSpPr>
          <p:cNvPr id="33831" name="TextBox 126"/>
          <p:cNvSpPr txBox="1">
            <a:spLocks noChangeArrowheads="1"/>
          </p:cNvSpPr>
          <p:nvPr/>
        </p:nvSpPr>
        <p:spPr bwMode="auto">
          <a:xfrm>
            <a:off x="4398169" y="4305985"/>
            <a:ext cx="3417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EF3E42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E</a:t>
            </a:r>
          </a:p>
        </p:txBody>
      </p:sp>
      <p:sp>
        <p:nvSpPr>
          <p:cNvPr id="33832" name="TextBox 127"/>
          <p:cNvSpPr txBox="1">
            <a:spLocks noChangeArrowheads="1"/>
          </p:cNvSpPr>
          <p:nvPr/>
        </p:nvSpPr>
        <p:spPr bwMode="auto">
          <a:xfrm>
            <a:off x="5151835" y="4305985"/>
            <a:ext cx="33855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F</a:t>
            </a:r>
          </a:p>
        </p:txBody>
      </p:sp>
      <p:grpSp>
        <p:nvGrpSpPr>
          <p:cNvPr id="33836" name="Group 93"/>
          <p:cNvGrpSpPr>
            <a:grpSpLocks/>
          </p:cNvGrpSpPr>
          <p:nvPr/>
        </p:nvGrpSpPr>
        <p:grpSpPr bwMode="auto">
          <a:xfrm>
            <a:off x="5275660" y="214406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95" name="Flowchart: Predefined Process 94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35</a:t>
              </a:r>
            </a:p>
          </p:txBody>
        </p:sp>
        <p:sp>
          <p:nvSpPr>
            <p:cNvPr id="96" name="Flowchart: Predefined Process 95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3837" name="Group 13"/>
          <p:cNvGrpSpPr>
            <a:grpSpLocks/>
          </p:cNvGrpSpPr>
          <p:nvPr/>
        </p:nvGrpSpPr>
        <p:grpSpPr bwMode="auto">
          <a:xfrm>
            <a:off x="2162176" y="214406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15" name="Flowchart: Predefined Process 14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</a:t>
              </a:r>
            </a:p>
          </p:txBody>
        </p:sp>
        <p:sp>
          <p:nvSpPr>
            <p:cNvPr id="16" name="Flowchart: Predefined Process 15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33838" name="Straight Connector 135"/>
          <p:cNvCxnSpPr>
            <a:cxnSpLocks noChangeShapeType="1"/>
            <a:stCxn id="46" idx="3"/>
            <a:endCxn id="55" idx="1"/>
          </p:cNvCxnSpPr>
          <p:nvPr/>
        </p:nvCxnSpPr>
        <p:spPr bwMode="auto">
          <a:xfrm>
            <a:off x="1849041" y="4144311"/>
            <a:ext cx="5595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9" name="Straight Connector 136"/>
          <p:cNvCxnSpPr>
            <a:cxnSpLocks noChangeShapeType="1"/>
            <a:stCxn id="56" idx="3"/>
            <a:endCxn id="58" idx="1"/>
          </p:cNvCxnSpPr>
          <p:nvPr/>
        </p:nvCxnSpPr>
        <p:spPr bwMode="auto">
          <a:xfrm>
            <a:off x="2583657" y="4144311"/>
            <a:ext cx="5596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0" name="Straight Connector 139"/>
          <p:cNvCxnSpPr>
            <a:cxnSpLocks noChangeShapeType="1"/>
            <a:stCxn id="59" idx="3"/>
            <a:endCxn id="61" idx="1"/>
          </p:cNvCxnSpPr>
          <p:nvPr/>
        </p:nvCxnSpPr>
        <p:spPr bwMode="auto">
          <a:xfrm>
            <a:off x="3318272" y="4144311"/>
            <a:ext cx="5595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1" name="Straight Connector 143"/>
          <p:cNvCxnSpPr>
            <a:cxnSpLocks noChangeShapeType="1"/>
            <a:stCxn id="62" idx="3"/>
            <a:endCxn id="64" idx="1"/>
          </p:cNvCxnSpPr>
          <p:nvPr/>
        </p:nvCxnSpPr>
        <p:spPr bwMode="auto">
          <a:xfrm>
            <a:off x="4052888" y="4144311"/>
            <a:ext cx="179785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2" name="Straight Connector 147"/>
          <p:cNvCxnSpPr>
            <a:cxnSpLocks noChangeShapeType="1"/>
            <a:stCxn id="65" idx="3"/>
            <a:endCxn id="67" idx="1"/>
          </p:cNvCxnSpPr>
          <p:nvPr/>
        </p:nvCxnSpPr>
        <p:spPr bwMode="auto">
          <a:xfrm>
            <a:off x="4911329" y="4144311"/>
            <a:ext cx="7500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3" name="Straight Connector 150"/>
          <p:cNvCxnSpPr>
            <a:cxnSpLocks noChangeShapeType="1"/>
            <a:stCxn id="68" idx="3"/>
            <a:endCxn id="70" idx="1"/>
          </p:cNvCxnSpPr>
          <p:nvPr/>
        </p:nvCxnSpPr>
        <p:spPr bwMode="auto">
          <a:xfrm>
            <a:off x="5664994" y="4144311"/>
            <a:ext cx="7501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leaf-nodes">
            <a:extLst>
              <a:ext uri="{FF2B5EF4-FFF2-40B4-BE49-F238E27FC236}">
                <a16:creationId xmlns:a16="http://schemas.microsoft.com/office/drawing/2014/main" id="{2FFED117-1C6B-0E7A-DE98-1773842AF9E6}"/>
              </a:ext>
            </a:extLst>
          </p:cNvPr>
          <p:cNvGrpSpPr/>
          <p:nvPr/>
        </p:nvGrpSpPr>
        <p:grpSpPr>
          <a:xfrm>
            <a:off x="5740004" y="3972861"/>
            <a:ext cx="2185987" cy="656289"/>
            <a:chOff x="5740004" y="3972861"/>
            <a:chExt cx="2185987" cy="656289"/>
          </a:xfrm>
        </p:grpSpPr>
        <p:grpSp>
          <p:nvGrpSpPr>
            <p:cNvPr id="33794" name="Group 71"/>
            <p:cNvGrpSpPr>
              <a:grpSpLocks/>
            </p:cNvGrpSpPr>
            <p:nvPr/>
          </p:nvGrpSpPr>
          <p:grpSpPr bwMode="auto">
            <a:xfrm>
              <a:off x="6493669" y="3972861"/>
              <a:ext cx="678656" cy="342900"/>
              <a:chOff x="482600" y="4724400"/>
              <a:chExt cx="1036320" cy="457200"/>
            </a:xfrm>
            <a:solidFill>
              <a:schemeClr val="bg1">
                <a:lumMod val="85000"/>
              </a:schemeClr>
            </a:solidFill>
          </p:grpSpPr>
          <p:sp>
            <p:nvSpPr>
              <p:cNvPr id="73" name="Rectangle 72"/>
              <p:cNvSpPr/>
              <p:nvPr/>
            </p:nvSpPr>
            <p:spPr bwMode="auto">
              <a:xfrm>
                <a:off x="482600" y="4724400"/>
                <a:ext cx="518161" cy="457200"/>
              </a:xfrm>
              <a:prstGeom prst="rect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38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000761" y="4724400"/>
                <a:ext cx="518159" cy="457200"/>
              </a:xfrm>
              <a:prstGeom prst="rect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41</a:t>
                </a:r>
              </a:p>
            </p:txBody>
          </p:sp>
        </p:grpSp>
        <p:grpSp>
          <p:nvGrpSpPr>
            <p:cNvPr id="33808" name="Group 68"/>
            <p:cNvGrpSpPr>
              <a:grpSpLocks/>
            </p:cNvGrpSpPr>
            <p:nvPr/>
          </p:nvGrpSpPr>
          <p:grpSpPr bwMode="auto">
            <a:xfrm>
              <a:off x="5740004" y="3972861"/>
              <a:ext cx="678656" cy="342900"/>
              <a:chOff x="482600" y="4724400"/>
              <a:chExt cx="1036320" cy="457200"/>
            </a:xfrm>
            <a:solidFill>
              <a:schemeClr val="bg1">
                <a:lumMod val="85000"/>
              </a:schemeClr>
            </a:solidFill>
          </p:grpSpPr>
          <p:sp>
            <p:nvSpPr>
              <p:cNvPr id="70" name="Rectangle 69"/>
              <p:cNvSpPr/>
              <p:nvPr/>
            </p:nvSpPr>
            <p:spPr bwMode="auto">
              <a:xfrm>
                <a:off x="482600" y="4724400"/>
                <a:ext cx="518159" cy="457200"/>
              </a:xfrm>
              <a:prstGeom prst="rect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35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000759" y="4724400"/>
                <a:ext cx="518161" cy="457200"/>
              </a:xfrm>
              <a:prstGeom prst="rect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36</a:t>
                </a:r>
              </a:p>
            </p:txBody>
          </p:sp>
        </p:grpSp>
        <p:grpSp>
          <p:nvGrpSpPr>
            <p:cNvPr id="33809" name="Group 74"/>
            <p:cNvGrpSpPr>
              <a:grpSpLocks/>
            </p:cNvGrpSpPr>
            <p:nvPr/>
          </p:nvGrpSpPr>
          <p:grpSpPr bwMode="auto">
            <a:xfrm>
              <a:off x="7247335" y="3972861"/>
              <a:ext cx="678656" cy="342900"/>
              <a:chOff x="482600" y="4724400"/>
              <a:chExt cx="1036320" cy="457200"/>
            </a:xfrm>
            <a:solidFill>
              <a:schemeClr val="bg1">
                <a:lumMod val="85000"/>
              </a:schemeClr>
            </a:solidFill>
          </p:grpSpPr>
          <p:sp>
            <p:nvSpPr>
              <p:cNvPr id="76" name="Rectangle 75"/>
              <p:cNvSpPr/>
              <p:nvPr/>
            </p:nvSpPr>
            <p:spPr bwMode="auto">
              <a:xfrm>
                <a:off x="482600" y="4724400"/>
                <a:ext cx="518159" cy="457200"/>
              </a:xfrm>
              <a:prstGeom prst="rect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44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000759" y="4724400"/>
                <a:ext cx="518161" cy="457200"/>
              </a:xfrm>
              <a:prstGeom prst="rect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  <p:sp>
          <p:nvSpPr>
            <p:cNvPr id="33833" name="TextBox 128"/>
            <p:cNvSpPr txBox="1">
              <a:spLocks noChangeArrowheads="1"/>
            </p:cNvSpPr>
            <p:nvPr/>
          </p:nvSpPr>
          <p:spPr bwMode="auto">
            <a:xfrm>
              <a:off x="5957887" y="4305985"/>
              <a:ext cx="3898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 anchor="ctr">
              <a:spAutoFit/>
            </a:bodyPr>
            <a:lstStyle>
              <a:defPPr>
                <a:defRPr lang="en-US"/>
              </a:defPPr>
              <a:lvl1pPr>
                <a:defRPr sz="2100" b="1" u="none">
                  <a:solidFill>
                    <a:srgbClr val="F76D6D"/>
                  </a:solidFill>
                  <a:latin typeface="Proxima Nova Rg" panose="02000506030000020004" pitchFamily="50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b="0" dirty="0">
                  <a:solidFill>
                    <a:schemeClr val="accent1"/>
                  </a:solidFill>
                  <a:latin typeface="Lato Black" panose="020F0A02020204030203" pitchFamily="34" charset="0"/>
                </a:rPr>
                <a:t>G</a:t>
              </a:r>
            </a:p>
          </p:txBody>
        </p:sp>
        <p:sp>
          <p:nvSpPr>
            <p:cNvPr id="33834" name="TextBox 129"/>
            <p:cNvSpPr txBox="1">
              <a:spLocks noChangeArrowheads="1"/>
            </p:cNvSpPr>
            <p:nvPr/>
          </p:nvSpPr>
          <p:spPr bwMode="auto">
            <a:xfrm>
              <a:off x="6666310" y="4305985"/>
              <a:ext cx="3898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 anchor="ctr">
              <a:spAutoFit/>
            </a:bodyPr>
            <a:lstStyle>
              <a:defPPr>
                <a:defRPr lang="en-US"/>
              </a:defPPr>
              <a:lvl1pPr>
                <a:defRPr sz="2100" b="1" u="none">
                  <a:solidFill>
                    <a:srgbClr val="F76D6D"/>
                  </a:solidFill>
                  <a:latin typeface="Proxima Nova Rg" panose="02000506030000020004" pitchFamily="50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b="0" dirty="0">
                  <a:solidFill>
                    <a:schemeClr val="accent1"/>
                  </a:solidFill>
                  <a:latin typeface="Lato Black" panose="020F0A02020204030203" pitchFamily="34" charset="0"/>
                </a:rPr>
                <a:t>H</a:t>
              </a:r>
            </a:p>
          </p:txBody>
        </p:sp>
        <p:sp>
          <p:nvSpPr>
            <p:cNvPr id="33835" name="TextBox 130"/>
            <p:cNvSpPr txBox="1">
              <a:spLocks noChangeArrowheads="1"/>
            </p:cNvSpPr>
            <p:nvPr/>
          </p:nvSpPr>
          <p:spPr bwMode="auto">
            <a:xfrm>
              <a:off x="7428310" y="4305985"/>
              <a:ext cx="27122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 anchor="ctr">
              <a:spAutoFit/>
            </a:bodyPr>
            <a:lstStyle>
              <a:defPPr>
                <a:defRPr lang="en-US"/>
              </a:defPPr>
              <a:lvl1pPr>
                <a:defRPr sz="2100" b="1" u="none">
                  <a:solidFill>
                    <a:srgbClr val="F76D6D"/>
                  </a:solidFill>
                  <a:latin typeface="Proxima Nova Rg" panose="02000506030000020004" pitchFamily="50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b="0" dirty="0">
                  <a:solidFill>
                    <a:schemeClr val="accent1"/>
                  </a:solidFill>
                  <a:latin typeface="Lato Black" panose="020F0A02020204030203" pitchFamily="34" charset="0"/>
                </a:rPr>
                <a:t>I</a:t>
              </a:r>
            </a:p>
          </p:txBody>
        </p:sp>
        <p:cxnSp>
          <p:nvCxnSpPr>
            <p:cNvPr id="33844" name="Straight Connector 153"/>
            <p:cNvCxnSpPr>
              <a:cxnSpLocks noChangeShapeType="1"/>
              <a:stCxn id="71" idx="3"/>
              <a:endCxn id="73" idx="1"/>
            </p:cNvCxnSpPr>
            <p:nvPr/>
          </p:nvCxnSpPr>
          <p:spPr bwMode="auto">
            <a:xfrm>
              <a:off x="6418660" y="4144311"/>
              <a:ext cx="75009" cy="0"/>
            </a:xfrm>
            <a:prstGeom prst="line">
              <a:avLst/>
            </a:prstGeom>
            <a:noFill/>
            <a:ln w="28575" algn="ctr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45" name="Straight Connector 156"/>
            <p:cNvCxnSpPr>
              <a:cxnSpLocks noChangeShapeType="1"/>
              <a:stCxn id="74" idx="3"/>
              <a:endCxn id="76" idx="1"/>
            </p:cNvCxnSpPr>
            <p:nvPr/>
          </p:nvCxnSpPr>
          <p:spPr bwMode="auto">
            <a:xfrm>
              <a:off x="7172325" y="4144311"/>
              <a:ext cx="75010" cy="0"/>
            </a:xfrm>
            <a:prstGeom prst="line">
              <a:avLst/>
            </a:prstGeom>
            <a:noFill/>
            <a:ln w="28575" algn="ctr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7" name="Group 166"/>
          <p:cNvGrpSpPr>
            <a:grpSpLocks/>
          </p:cNvGrpSpPr>
          <p:nvPr/>
        </p:nvGrpSpPr>
        <p:grpSpPr bwMode="auto">
          <a:xfrm>
            <a:off x="3214688" y="912955"/>
            <a:ext cx="659606" cy="485775"/>
            <a:chOff x="789711" y="4485200"/>
            <a:chExt cx="879764" cy="647970"/>
          </a:xfrm>
        </p:grpSpPr>
        <p:sp>
          <p:nvSpPr>
            <p:cNvPr id="33869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33870" name="Straight Connector 29"/>
            <p:cNvCxnSpPr>
              <a:cxnSpLocks noChangeShapeType="1"/>
              <a:stCxn id="33869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71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3816442" y="1305862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72" name="Group 171"/>
          <p:cNvGrpSpPr>
            <a:grpSpLocks/>
          </p:cNvGrpSpPr>
          <p:nvPr/>
        </p:nvGrpSpPr>
        <p:grpSpPr bwMode="auto">
          <a:xfrm>
            <a:off x="4663679" y="1819021"/>
            <a:ext cx="659606" cy="485775"/>
            <a:chOff x="789711" y="4485200"/>
            <a:chExt cx="879764" cy="647970"/>
          </a:xfrm>
        </p:grpSpPr>
        <p:sp>
          <p:nvSpPr>
            <p:cNvPr id="33867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33868" name="Straight Connector 29"/>
            <p:cNvCxnSpPr>
              <a:cxnSpLocks noChangeShapeType="1"/>
              <a:stCxn id="33867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75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5265433" y="2211927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80" name="Group 179"/>
          <p:cNvGrpSpPr>
            <a:grpSpLocks/>
          </p:cNvGrpSpPr>
          <p:nvPr/>
        </p:nvGrpSpPr>
        <p:grpSpPr bwMode="auto">
          <a:xfrm>
            <a:off x="4000501" y="2779855"/>
            <a:ext cx="659606" cy="485775"/>
            <a:chOff x="789711" y="4485200"/>
            <a:chExt cx="879764" cy="647970"/>
          </a:xfrm>
        </p:grpSpPr>
        <p:sp>
          <p:nvSpPr>
            <p:cNvPr id="33865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33866" name="Straight Connector 29"/>
            <p:cNvCxnSpPr>
              <a:cxnSpLocks noChangeShapeType="1"/>
              <a:stCxn id="33865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83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4602255" y="3172762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84" name="Group 183"/>
          <p:cNvGrpSpPr>
            <a:grpSpLocks/>
          </p:cNvGrpSpPr>
          <p:nvPr/>
        </p:nvGrpSpPr>
        <p:grpSpPr bwMode="auto">
          <a:xfrm>
            <a:off x="4457701" y="3664490"/>
            <a:ext cx="659606" cy="485775"/>
            <a:chOff x="789711" y="4485200"/>
            <a:chExt cx="879764" cy="647970"/>
          </a:xfrm>
        </p:grpSpPr>
        <p:sp>
          <p:nvSpPr>
            <p:cNvPr id="33863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33864" name="Straight Connector 29"/>
            <p:cNvCxnSpPr>
              <a:cxnSpLocks noChangeShapeType="1"/>
              <a:stCxn id="33863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sp>
        <p:nvSpPr>
          <p:cNvPr id="122" name="Rectangle 121"/>
          <p:cNvSpPr/>
          <p:nvPr/>
        </p:nvSpPr>
        <p:spPr bwMode="auto">
          <a:xfrm>
            <a:off x="5326856" y="3972861"/>
            <a:ext cx="339329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25</a:t>
            </a:r>
          </a:p>
        </p:txBody>
      </p:sp>
      <p:pic>
        <p:nvPicPr>
          <p:cNvPr id="187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5059455" y="4057396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1" name="Oval 23"/>
          <p:cNvSpPr>
            <a:spLocks noChangeArrowheads="1"/>
          </p:cNvSpPr>
          <p:nvPr/>
        </p:nvSpPr>
        <p:spPr bwMode="auto">
          <a:xfrm>
            <a:off x="4912519" y="3935952"/>
            <a:ext cx="825104" cy="400050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109" name="Rectangle 108"/>
          <p:cNvSpPr/>
          <p:nvPr/>
        </p:nvSpPr>
        <p:spPr bwMode="auto">
          <a:xfrm>
            <a:off x="5086351" y="3115611"/>
            <a:ext cx="392906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119" name="Oval 23"/>
          <p:cNvSpPr>
            <a:spLocks noChangeArrowheads="1"/>
          </p:cNvSpPr>
          <p:nvPr/>
        </p:nvSpPr>
        <p:spPr bwMode="auto">
          <a:xfrm>
            <a:off x="5013723" y="3079893"/>
            <a:ext cx="531019" cy="400050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120" name="Rounded Rectangular Callout 119"/>
          <p:cNvSpPr/>
          <p:nvPr/>
        </p:nvSpPr>
        <p:spPr bwMode="auto">
          <a:xfrm flipH="1">
            <a:off x="1134774" y="4256335"/>
            <a:ext cx="3621778" cy="602718"/>
          </a:xfrm>
          <a:prstGeom prst="wedgeRoundRectCallout">
            <a:avLst>
              <a:gd name="adj1" fmla="val -59663"/>
              <a:gd name="adj2" fmla="val -4141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We need to split F, so we need to hold the latch on its parent node.</a:t>
            </a:r>
          </a:p>
        </p:txBody>
      </p:sp>
      <p:sp>
        <p:nvSpPr>
          <p:cNvPr id="110" name="T2 Arrow">
            <a:extLst>
              <a:ext uri="{FF2B5EF4-FFF2-40B4-BE49-F238E27FC236}">
                <a16:creationId xmlns:a16="http://schemas.microsoft.com/office/drawing/2014/main" id="{3985161C-7FBD-467B-8CDA-6EDC08EC0116}"/>
              </a:ext>
            </a:extLst>
          </p:cNvPr>
          <p:cNvSpPr>
            <a:spLocks noChangeAspect="1"/>
          </p:cNvSpPr>
          <p:nvPr/>
        </p:nvSpPr>
        <p:spPr>
          <a:xfrm rot="10800000">
            <a:off x="5203804" y="1191302"/>
            <a:ext cx="365760" cy="4191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pSp>
        <p:nvGrpSpPr>
          <p:cNvPr id="4" name="leaf-node J">
            <a:extLst>
              <a:ext uri="{FF2B5EF4-FFF2-40B4-BE49-F238E27FC236}">
                <a16:creationId xmlns:a16="http://schemas.microsoft.com/office/drawing/2014/main" id="{461399D5-C06C-4916-8BCE-2DCD8657AB57}"/>
              </a:ext>
            </a:extLst>
          </p:cNvPr>
          <p:cNvGrpSpPr/>
          <p:nvPr/>
        </p:nvGrpSpPr>
        <p:grpSpPr>
          <a:xfrm>
            <a:off x="5743683" y="3972861"/>
            <a:ext cx="678656" cy="641911"/>
            <a:chOff x="5424488" y="4637270"/>
            <a:chExt cx="678656" cy="641911"/>
          </a:xfrm>
        </p:grpSpPr>
        <p:grpSp>
          <p:nvGrpSpPr>
            <p:cNvPr id="112" name="Group 111"/>
            <p:cNvGrpSpPr>
              <a:grpSpLocks/>
            </p:cNvGrpSpPr>
            <p:nvPr/>
          </p:nvGrpSpPr>
          <p:grpSpPr bwMode="auto">
            <a:xfrm>
              <a:off x="5424488" y="4637270"/>
              <a:ext cx="678656" cy="342900"/>
              <a:chOff x="482600" y="4724400"/>
              <a:chExt cx="1036320" cy="457200"/>
            </a:xfrm>
            <a:solidFill>
              <a:schemeClr val="bg1">
                <a:lumMod val="85000"/>
              </a:schemeClr>
            </a:solidFill>
          </p:grpSpPr>
          <p:sp>
            <p:nvSpPr>
              <p:cNvPr id="116" name="Rectangle 115"/>
              <p:cNvSpPr/>
              <p:nvPr/>
            </p:nvSpPr>
            <p:spPr bwMode="auto">
              <a:xfrm>
                <a:off x="482600" y="4724400"/>
                <a:ext cx="518161" cy="457200"/>
              </a:xfrm>
              <a:prstGeom prst="rect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b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31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1000761" y="4724400"/>
                <a:ext cx="518159" cy="457200"/>
              </a:xfrm>
              <a:prstGeom prst="rect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solidFill>
                    <a:schemeClr val="accent1"/>
                  </a:solidFill>
                  <a:latin typeface="Inconsolata" panose="00000509000000000000" pitchFamily="49" charset="0"/>
                </a:endParaRPr>
              </a:p>
            </p:txBody>
          </p:sp>
        </p:grpSp>
        <p:sp>
          <p:nvSpPr>
            <p:cNvPr id="3" name="TextBox 125">
              <a:extLst>
                <a:ext uri="{FF2B5EF4-FFF2-40B4-BE49-F238E27FC236}">
                  <a16:creationId xmlns:a16="http://schemas.microsoft.com/office/drawing/2014/main" id="{11CBD8E9-460D-43DB-B4C7-42B23C21C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7069" y="4956016"/>
              <a:ext cx="25391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bIns="0" anchor="ctr">
              <a:spAutoFit/>
            </a:bodyPr>
            <a:lstStyle>
              <a:defPPr>
                <a:defRPr lang="en-US"/>
              </a:defPPr>
              <a:lvl1pPr>
                <a:defRPr sz="2100" b="1" u="none">
                  <a:solidFill>
                    <a:srgbClr val="F76D6D"/>
                  </a:solidFill>
                  <a:latin typeface="Proxima Nova Rg" panose="02000506030000020004" pitchFamily="50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b="0" dirty="0">
                  <a:solidFill>
                    <a:schemeClr val="accent1"/>
                  </a:solidFill>
                  <a:latin typeface="Lato Black" panose="020F0A02020204030203" pitchFamily="34" charset="0"/>
                </a:rPr>
                <a:t>J</a:t>
              </a:r>
            </a:p>
          </p:txBody>
        </p:sp>
      </p:grp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D7B3CECC-C1C5-350A-C169-227D2654B73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6" name="Content Placeholder 28">
            <a:extLst>
              <a:ext uri="{FF2B5EF4-FFF2-40B4-BE49-F238E27FC236}">
                <a16:creationId xmlns:a16="http://schemas.microsoft.com/office/drawing/2014/main" id="{9C54B68D-70DC-6185-E4D7-B11944E8F0DD}"/>
              </a:ext>
            </a:extLst>
          </p:cNvPr>
          <p:cNvSpPr txBox="1">
            <a:spLocks/>
          </p:cNvSpPr>
          <p:nvPr/>
        </p:nvSpPr>
        <p:spPr>
          <a:xfrm>
            <a:off x="7052125" y="1127880"/>
            <a:ext cx="1859819" cy="3985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800" b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800" dirty="0">
                <a:solidFill>
                  <a:schemeClr val="accent1"/>
                </a:solidFill>
                <a:latin typeface="Crimson Text" panose="02000503000000000000" pitchFamily="2" charset="0"/>
              </a:rPr>
              <a:t>: Insert 25</a:t>
            </a:r>
          </a:p>
        </p:txBody>
      </p:sp>
    </p:spTree>
    <p:extLst>
      <p:ext uri="{BB962C8B-B14F-4D97-AF65-F5344CB8AC3E}">
        <p14:creationId xmlns:p14="http://schemas.microsoft.com/office/powerpoint/2010/main" val="96395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15556 0.1753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56 0.17531 L 0.07309 0.3626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09 0.36266 L 0.01285 0.62778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1324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08229 -1.11111E-6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11" grpId="0" animBg="1"/>
      <p:bldP spid="111" grpId="1" animBg="1"/>
      <p:bldP spid="109" grpId="0" animBg="1"/>
      <p:bldP spid="119" grpId="0" animBg="1"/>
      <p:bldP spid="120" grpId="0" animBg="1"/>
      <p:bldP spid="120" grpId="1" animBg="1"/>
      <p:bldP spid="110" grpId="0" animBg="1"/>
      <p:bldP spid="110" grpId="1" animBg="1"/>
      <p:bldP spid="110" grpId="2" animBg="1"/>
      <p:bldP spid="110" grpId="3" animBg="1"/>
      <p:bldP spid="110" grpId="4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4CB7F8-605A-48C5-9C25-CA28B611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11DD0B-1192-498D-85C2-0D85F28ED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(mostly) assumed all the data structures that we have discussed so far are single-threaded.</a:t>
            </a:r>
          </a:p>
          <a:p>
            <a:endParaRPr lang="en-US" sz="1200" dirty="0"/>
          </a:p>
          <a:p>
            <a:r>
              <a:rPr lang="en-US" dirty="0"/>
              <a:t>A modern DBMS needs to allow multiple threads to safely access data structures to take advantage of additional CPU cores and hide disk I/O stalls.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062CF87-1D71-436B-B96B-202A3DCDF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089014" flipV="1">
            <a:off x="4130287" y="3089743"/>
            <a:ext cx="857250" cy="647700"/>
          </a:xfrm>
          <a:prstGeom prst="rect">
            <a:avLst/>
          </a:prstGeom>
        </p:spPr>
      </p:pic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B0D2854B-16BB-50B3-0A19-678DAA4E81A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4CF8AA-401B-C5A7-41E2-D77390DEBC7A}"/>
              </a:ext>
            </a:extLst>
          </p:cNvPr>
          <p:cNvGrpSpPr/>
          <p:nvPr/>
        </p:nvGrpSpPr>
        <p:grpSpPr>
          <a:xfrm>
            <a:off x="5202626" y="3143636"/>
            <a:ext cx="3611886" cy="1485514"/>
            <a:chOff x="5202626" y="3143636"/>
            <a:chExt cx="3611886" cy="1485514"/>
          </a:xfrm>
        </p:grpSpPr>
        <p:pic>
          <p:nvPicPr>
            <p:cNvPr id="7" name="Picture 3">
              <a:hlinkClick r:id="rId5"/>
              <a:extLst>
                <a:ext uri="{FF2B5EF4-FFF2-40B4-BE49-F238E27FC236}">
                  <a16:creationId xmlns:a16="http://schemas.microsoft.com/office/drawing/2014/main" id="{138637BB-A11B-4584-9039-D6C241578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46562" y="3598528"/>
              <a:ext cx="1828800" cy="347088"/>
            </a:xfrm>
            <a:prstGeom prst="rect">
              <a:avLst/>
            </a:prstGeom>
          </p:spPr>
        </p:pic>
        <p:sp>
          <p:nvSpPr>
            <p:cNvPr id="8" name="TextBox 15">
              <a:extLst>
                <a:ext uri="{FF2B5EF4-FFF2-40B4-BE49-F238E27FC236}">
                  <a16:creationId xmlns:a16="http://schemas.microsoft.com/office/drawing/2014/main" id="{C7581143-DCB2-4F6C-942F-D4E05D24E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2626" y="3143636"/>
              <a:ext cx="2874574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dirty="0">
                  <a:solidFill>
                    <a:schemeClr val="accent1"/>
                  </a:solidFill>
                  <a:ea typeface="Crimson Text" pitchFamily="2" charset="0"/>
                </a:rPr>
                <a:t>They Don't Do This!</a:t>
              </a:r>
            </a:p>
          </p:txBody>
        </p:sp>
        <p:pic>
          <p:nvPicPr>
            <p:cNvPr id="3" name="Graphic 2">
              <a:hlinkClick r:id="rId8"/>
              <a:extLst>
                <a:ext uri="{FF2B5EF4-FFF2-40B4-BE49-F238E27FC236}">
                  <a16:creationId xmlns:a16="http://schemas.microsoft.com/office/drawing/2014/main" id="{7C89D7E9-202C-411A-9C3E-C6D7110D6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5246562" y="4053320"/>
              <a:ext cx="1828800" cy="573097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E890421-806D-44E8-89CA-C854933FC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7260032" y="4195945"/>
              <a:ext cx="1554480" cy="433205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48B5477-2A55-D4A1-6A07-CB781657F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297959" y="3575668"/>
              <a:ext cx="822960" cy="423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93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481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first step that all the update examples did on the </a:t>
            </a:r>
            <a:r>
              <a:rPr lang="en-US" dirty="0" err="1"/>
              <a:t>B+Tree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600" dirty="0"/>
          </a:p>
          <a:p>
            <a:endParaRPr lang="en-US" sz="1200" dirty="0"/>
          </a:p>
          <a:p>
            <a:r>
              <a:rPr lang="en-US" dirty="0"/>
              <a:t>Taking a write latch on the root every time becomes a bottleneck with higher concurrency.</a:t>
            </a: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3474720" y="1809750"/>
            <a:ext cx="2194560" cy="1645920"/>
            <a:chOff x="3108960" y="3073404"/>
            <a:chExt cx="2926080" cy="2194560"/>
          </a:xfrm>
        </p:grpSpPr>
        <p:sp>
          <p:nvSpPr>
            <p:cNvPr id="34839" name="Rounded Rectangle 32"/>
            <p:cNvSpPr>
              <a:spLocks noChangeArrowheads="1"/>
            </p:cNvSpPr>
            <p:nvPr/>
          </p:nvSpPr>
          <p:spPr bwMode="auto">
            <a:xfrm>
              <a:off x="3108960" y="3073404"/>
              <a:ext cx="2926080" cy="2194560"/>
            </a:xfrm>
            <a:prstGeom prst="roundRect">
              <a:avLst>
                <a:gd name="adj" fmla="val 7454"/>
              </a:avLst>
            </a:prstGeom>
            <a:solidFill>
              <a:schemeClr val="bg1">
                <a:lumMod val="95000"/>
              </a:schemeClr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US" sz="1350" dirty="0"/>
            </a:p>
          </p:txBody>
        </p:sp>
        <p:grpSp>
          <p:nvGrpSpPr>
            <p:cNvPr id="34837" name="Group 30"/>
            <p:cNvGrpSpPr>
              <a:grpSpLocks/>
            </p:cNvGrpSpPr>
            <p:nvPr/>
          </p:nvGrpSpPr>
          <p:grpSpPr bwMode="auto">
            <a:xfrm>
              <a:off x="3292164" y="4063514"/>
              <a:ext cx="2565018" cy="889486"/>
              <a:chOff x="412127" y="4063514"/>
              <a:chExt cx="2565018" cy="889486"/>
            </a:xfrm>
          </p:grpSpPr>
          <p:grpSp>
            <p:nvGrpSpPr>
              <p:cNvPr id="34840" name="Group 33"/>
              <p:cNvGrpSpPr>
                <a:grpSpLocks/>
              </p:cNvGrpSpPr>
              <p:nvPr/>
            </p:nvGrpSpPr>
            <p:grpSpPr bwMode="auto">
              <a:xfrm>
                <a:off x="1232048" y="4495800"/>
                <a:ext cx="1297782" cy="457200"/>
                <a:chOff x="2895600" y="1524000"/>
                <a:chExt cx="1997284" cy="457200"/>
              </a:xfrm>
            </p:grpSpPr>
            <p:sp>
              <p:nvSpPr>
                <p:cNvPr id="40" name="Flowchart: Predefined Process 39"/>
                <p:cNvSpPr/>
                <p:nvPr/>
              </p:nvSpPr>
              <p:spPr bwMode="auto">
                <a:xfrm>
                  <a:off x="2894892" y="1524000"/>
                  <a:ext cx="1067661" cy="457200"/>
                </a:xfrm>
                <a:prstGeom prst="flowChartPredefinedProcess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solidFill>
                    <a:srgbClr val="64646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dirty="0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20</a:t>
                  </a:r>
                </a:p>
              </p:txBody>
            </p:sp>
            <p:sp>
              <p:nvSpPr>
                <p:cNvPr id="41" name="Flowchart: Predefined Process 40"/>
                <p:cNvSpPr/>
                <p:nvPr/>
              </p:nvSpPr>
              <p:spPr bwMode="auto">
                <a:xfrm>
                  <a:off x="3825737" y="1524000"/>
                  <a:ext cx="1067660" cy="457200"/>
                </a:xfrm>
                <a:prstGeom prst="flowChartPredefinedProcess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solidFill>
                    <a:srgbClr val="64646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34841" name="TextBox 34"/>
              <p:cNvSpPr txBox="1">
                <a:spLocks noChangeArrowheads="1"/>
              </p:cNvSpPr>
              <p:nvPr/>
            </p:nvSpPr>
            <p:spPr bwMode="auto">
              <a:xfrm>
                <a:off x="2527449" y="4495802"/>
                <a:ext cx="449696" cy="430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bIns="0" anchor="ctr">
                <a:spAutoFit/>
              </a:bodyPr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9pPr>
              </a:lstStyle>
              <a:p>
                <a:pPr eaLnBrk="1" hangingPunct="1"/>
                <a:r>
                  <a:rPr lang="en-US" sz="2100" u="none" dirty="0">
                    <a:solidFill>
                      <a:schemeClr val="accent1"/>
                    </a:solidFill>
                    <a:latin typeface="Lato Black" panose="020F0A02020204030203" pitchFamily="34" charset="0"/>
                  </a:rPr>
                  <a:t>A</a:t>
                </a:r>
              </a:p>
            </p:txBody>
          </p:sp>
          <p:grpSp>
            <p:nvGrpSpPr>
              <p:cNvPr id="34842" name="Group 35"/>
              <p:cNvGrpSpPr>
                <a:grpSpLocks/>
              </p:cNvGrpSpPr>
              <p:nvPr/>
            </p:nvGrpSpPr>
            <p:grpSpPr bwMode="auto">
              <a:xfrm>
                <a:off x="412127" y="4063514"/>
                <a:ext cx="879475" cy="647727"/>
                <a:chOff x="789711" y="4485200"/>
                <a:chExt cx="879764" cy="647970"/>
              </a:xfrm>
            </p:grpSpPr>
            <p:sp>
              <p:nvSpPr>
                <p:cNvPr id="34844" name="TextBox 28"/>
                <p:cNvSpPr>
                  <a:spLocks noChangeArrowheads="1"/>
                </p:cNvSpPr>
                <p:nvPr/>
              </p:nvSpPr>
              <p:spPr bwMode="auto">
                <a:xfrm>
                  <a:off x="789711" y="4485200"/>
                  <a:ext cx="822960" cy="523220"/>
                </a:xfrm>
                <a:prstGeom prst="hexagon">
                  <a:avLst>
                    <a:gd name="adj" fmla="val 24999"/>
                    <a:gd name="vf" fmla="val 115470"/>
                  </a:avLst>
                </a:prstGeom>
                <a:solidFill>
                  <a:schemeClr val="bg1"/>
                </a:solidFill>
                <a:ln w="57150">
                  <a:solidFill>
                    <a:srgbClr val="4748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b="1" dirty="0">
                      <a:solidFill>
                        <a:srgbClr val="474866"/>
                      </a:solidFill>
                      <a:latin typeface="Inconsolata" panose="00000509000000000000" pitchFamily="49" charset="0"/>
                    </a:rPr>
                    <a:t>W</a:t>
                  </a:r>
                </a:p>
              </p:txBody>
            </p:sp>
            <p:cxnSp>
              <p:nvCxnSpPr>
                <p:cNvPr id="34845" name="Straight Connector 29"/>
                <p:cNvCxnSpPr>
                  <a:cxnSpLocks noChangeShapeType="1"/>
                  <a:stCxn id="34844" idx="2"/>
                </p:cNvCxnSpPr>
                <p:nvPr/>
              </p:nvCxnSpPr>
              <p:spPr bwMode="auto">
                <a:xfrm>
                  <a:off x="1481866" y="5008420"/>
                  <a:ext cx="187609" cy="124750"/>
                </a:xfrm>
                <a:prstGeom prst="line">
                  <a:avLst/>
                </a:prstGeom>
                <a:noFill/>
                <a:ln w="38100" algn="ctr">
                  <a:solidFill>
                    <a:srgbClr val="474866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pic>
            <p:nvPicPr>
              <p:cNvPr id="37" name="Lock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 bwMode="auto">
              <a:xfrm rot="21075481">
                <a:off x="1214777" y="4587875"/>
                <a:ext cx="198720" cy="258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34838" name="TextBox 31"/>
            <p:cNvSpPr txBox="1">
              <a:spLocks noChangeArrowheads="1"/>
            </p:cNvSpPr>
            <p:nvPr/>
          </p:nvSpPr>
          <p:spPr bwMode="auto">
            <a:xfrm>
              <a:off x="3649525" y="3124200"/>
              <a:ext cx="1844949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pPr algn="ctr" eaLnBrk="1" hangingPunct="1"/>
              <a:r>
                <a:rPr lang="en-US" b="1" i="1" u="none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Insert 45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990600" y="1809750"/>
            <a:ext cx="2194560" cy="1645920"/>
            <a:chOff x="95297" y="3073404"/>
            <a:chExt cx="2926080" cy="2194560"/>
          </a:xfrm>
        </p:grpSpPr>
        <p:sp>
          <p:nvSpPr>
            <p:cNvPr id="34850" name="Rounded Rectangle 27"/>
            <p:cNvSpPr>
              <a:spLocks noChangeArrowheads="1"/>
            </p:cNvSpPr>
            <p:nvPr/>
          </p:nvSpPr>
          <p:spPr bwMode="auto">
            <a:xfrm>
              <a:off x="95297" y="3073404"/>
              <a:ext cx="2926080" cy="2194560"/>
            </a:xfrm>
            <a:prstGeom prst="roundRect">
              <a:avLst>
                <a:gd name="adj" fmla="val 7454"/>
              </a:avLst>
            </a:prstGeom>
            <a:solidFill>
              <a:schemeClr val="bg1">
                <a:lumMod val="95000"/>
              </a:schemeClr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US" sz="1350" dirty="0"/>
            </a:p>
          </p:txBody>
        </p:sp>
        <p:grpSp>
          <p:nvGrpSpPr>
            <p:cNvPr id="34848" name="Group 17"/>
            <p:cNvGrpSpPr>
              <a:grpSpLocks/>
            </p:cNvGrpSpPr>
            <p:nvPr/>
          </p:nvGrpSpPr>
          <p:grpSpPr bwMode="auto">
            <a:xfrm>
              <a:off x="282264" y="4063514"/>
              <a:ext cx="2565018" cy="889486"/>
              <a:chOff x="412127" y="4063514"/>
              <a:chExt cx="2565018" cy="889486"/>
            </a:xfrm>
          </p:grpSpPr>
          <p:grpSp>
            <p:nvGrpSpPr>
              <p:cNvPr id="34851" name="Group 6"/>
              <p:cNvGrpSpPr>
                <a:grpSpLocks/>
              </p:cNvGrpSpPr>
              <p:nvPr/>
            </p:nvGrpSpPr>
            <p:grpSpPr bwMode="auto">
              <a:xfrm>
                <a:off x="1232048" y="4495800"/>
                <a:ext cx="1297782" cy="457200"/>
                <a:chOff x="2895600" y="1524000"/>
                <a:chExt cx="1997284" cy="457200"/>
              </a:xfrm>
            </p:grpSpPr>
            <p:sp>
              <p:nvSpPr>
                <p:cNvPr id="8" name="Flowchart: Predefined Process 7"/>
                <p:cNvSpPr/>
                <p:nvPr/>
              </p:nvSpPr>
              <p:spPr bwMode="auto">
                <a:xfrm>
                  <a:off x="2894892" y="1524000"/>
                  <a:ext cx="1067661" cy="457200"/>
                </a:xfrm>
                <a:prstGeom prst="flowChartPredefinedProcess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solidFill>
                    <a:srgbClr val="64646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dirty="0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20</a:t>
                  </a:r>
                </a:p>
              </p:txBody>
            </p:sp>
            <p:sp>
              <p:nvSpPr>
                <p:cNvPr id="9" name="Flowchart: Predefined Process 8"/>
                <p:cNvSpPr/>
                <p:nvPr/>
              </p:nvSpPr>
              <p:spPr bwMode="auto">
                <a:xfrm>
                  <a:off x="3825737" y="1524000"/>
                  <a:ext cx="1067660" cy="457200"/>
                </a:xfrm>
                <a:prstGeom prst="flowChartPredefinedProcess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solidFill>
                    <a:srgbClr val="64646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solidFill>
                      <a:srgbClr val="646464"/>
                    </a:solidFill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34852" name="TextBox 9"/>
              <p:cNvSpPr txBox="1">
                <a:spLocks noChangeArrowheads="1"/>
              </p:cNvSpPr>
              <p:nvPr/>
            </p:nvSpPr>
            <p:spPr bwMode="auto">
              <a:xfrm>
                <a:off x="2527449" y="4495802"/>
                <a:ext cx="449696" cy="430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bIns="0" anchor="ctr">
                <a:spAutoFit/>
              </a:bodyPr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9pPr>
              </a:lstStyle>
              <a:p>
                <a:pPr eaLnBrk="1" hangingPunct="1"/>
                <a:r>
                  <a:rPr lang="en-US" sz="2100" u="none" dirty="0">
                    <a:solidFill>
                      <a:schemeClr val="accent1"/>
                    </a:solidFill>
                    <a:latin typeface="Lato Black" panose="020F0A02020204030203" pitchFamily="34" charset="0"/>
                  </a:rPr>
                  <a:t>A</a:t>
                </a:r>
              </a:p>
            </p:txBody>
          </p:sp>
          <p:grpSp>
            <p:nvGrpSpPr>
              <p:cNvPr id="34853" name="Group 10"/>
              <p:cNvGrpSpPr>
                <a:grpSpLocks/>
              </p:cNvGrpSpPr>
              <p:nvPr/>
            </p:nvGrpSpPr>
            <p:grpSpPr bwMode="auto">
              <a:xfrm>
                <a:off x="412127" y="4063514"/>
                <a:ext cx="879475" cy="647727"/>
                <a:chOff x="789711" y="4485200"/>
                <a:chExt cx="879764" cy="647970"/>
              </a:xfrm>
            </p:grpSpPr>
            <p:sp>
              <p:nvSpPr>
                <p:cNvPr id="34855" name="TextBox 28"/>
                <p:cNvSpPr>
                  <a:spLocks noChangeArrowheads="1"/>
                </p:cNvSpPr>
                <p:nvPr/>
              </p:nvSpPr>
              <p:spPr bwMode="auto">
                <a:xfrm>
                  <a:off x="789711" y="4485200"/>
                  <a:ext cx="822960" cy="523220"/>
                </a:xfrm>
                <a:prstGeom prst="hexagon">
                  <a:avLst>
                    <a:gd name="adj" fmla="val 24999"/>
                    <a:gd name="vf" fmla="val 115470"/>
                  </a:avLst>
                </a:prstGeom>
                <a:solidFill>
                  <a:schemeClr val="bg1"/>
                </a:solidFill>
                <a:ln w="57150">
                  <a:solidFill>
                    <a:srgbClr val="4748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b="1" dirty="0">
                      <a:solidFill>
                        <a:srgbClr val="474866"/>
                      </a:solidFill>
                      <a:latin typeface="Inconsolata" panose="00000509000000000000" pitchFamily="49" charset="0"/>
                    </a:rPr>
                    <a:t>W</a:t>
                  </a:r>
                </a:p>
              </p:txBody>
            </p:sp>
            <p:cxnSp>
              <p:nvCxnSpPr>
                <p:cNvPr id="34856" name="Straight Connector 29"/>
                <p:cNvCxnSpPr>
                  <a:cxnSpLocks noChangeShapeType="1"/>
                  <a:stCxn id="34855" idx="2"/>
                </p:cNvCxnSpPr>
                <p:nvPr/>
              </p:nvCxnSpPr>
              <p:spPr bwMode="auto">
                <a:xfrm>
                  <a:off x="1481866" y="5008420"/>
                  <a:ext cx="187609" cy="124750"/>
                </a:xfrm>
                <a:prstGeom prst="line">
                  <a:avLst/>
                </a:prstGeom>
                <a:noFill/>
                <a:ln w="38100" algn="ctr">
                  <a:solidFill>
                    <a:srgbClr val="474866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pic>
            <p:nvPicPr>
              <p:cNvPr id="14" name="Lock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 bwMode="auto">
              <a:xfrm rot="21075481">
                <a:off x="1214777" y="4587875"/>
                <a:ext cx="198720" cy="2587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34849" name="TextBox 14"/>
            <p:cNvSpPr txBox="1">
              <a:spLocks noChangeArrowheads="1"/>
            </p:cNvSpPr>
            <p:nvPr/>
          </p:nvSpPr>
          <p:spPr bwMode="auto">
            <a:xfrm>
              <a:off x="628940" y="3124200"/>
              <a:ext cx="1866323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pPr algn="ctr" eaLnBrk="1" hangingPunct="1"/>
              <a:r>
                <a:rPr lang="en-US" b="1" i="1" u="none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Delete 38</a:t>
              </a: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5882640" y="1809750"/>
            <a:ext cx="2194560" cy="1645920"/>
            <a:chOff x="6122623" y="3073404"/>
            <a:chExt cx="2926080" cy="2194560"/>
          </a:xfrm>
        </p:grpSpPr>
        <p:sp>
          <p:nvSpPr>
            <p:cNvPr id="34828" name="Rounded Rectangle 44"/>
            <p:cNvSpPr>
              <a:spLocks noChangeArrowheads="1"/>
            </p:cNvSpPr>
            <p:nvPr/>
          </p:nvSpPr>
          <p:spPr bwMode="auto">
            <a:xfrm>
              <a:off x="6122623" y="3073404"/>
              <a:ext cx="2926080" cy="2194560"/>
            </a:xfrm>
            <a:prstGeom prst="roundRect">
              <a:avLst>
                <a:gd name="adj" fmla="val 7454"/>
              </a:avLst>
            </a:prstGeom>
            <a:solidFill>
              <a:schemeClr val="bg1">
                <a:lumMod val="95000"/>
              </a:schemeClr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US" sz="1350" dirty="0"/>
            </a:p>
          </p:txBody>
        </p:sp>
        <p:grpSp>
          <p:nvGrpSpPr>
            <p:cNvPr id="34826" name="Group 42"/>
            <p:cNvGrpSpPr>
              <a:grpSpLocks/>
            </p:cNvGrpSpPr>
            <p:nvPr/>
          </p:nvGrpSpPr>
          <p:grpSpPr bwMode="auto">
            <a:xfrm>
              <a:off x="6302064" y="4063514"/>
              <a:ext cx="2565018" cy="889486"/>
              <a:chOff x="412127" y="4063514"/>
              <a:chExt cx="2565018" cy="889486"/>
            </a:xfrm>
          </p:grpSpPr>
          <p:grpSp>
            <p:nvGrpSpPr>
              <p:cNvPr id="34829" name="Group 45"/>
              <p:cNvGrpSpPr>
                <a:grpSpLocks/>
              </p:cNvGrpSpPr>
              <p:nvPr/>
            </p:nvGrpSpPr>
            <p:grpSpPr bwMode="auto">
              <a:xfrm>
                <a:off x="1232048" y="4495800"/>
                <a:ext cx="1297782" cy="457200"/>
                <a:chOff x="2895600" y="1524000"/>
                <a:chExt cx="1997284" cy="457200"/>
              </a:xfrm>
            </p:grpSpPr>
            <p:sp>
              <p:nvSpPr>
                <p:cNvPr id="52" name="Flowchart: Predefined Process 51"/>
                <p:cNvSpPr/>
                <p:nvPr/>
              </p:nvSpPr>
              <p:spPr bwMode="auto">
                <a:xfrm>
                  <a:off x="2894892" y="1524000"/>
                  <a:ext cx="1067661" cy="457200"/>
                </a:xfrm>
                <a:prstGeom prst="flowChartPredefinedProcess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solidFill>
                    <a:srgbClr val="64646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dirty="0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20</a:t>
                  </a:r>
                </a:p>
              </p:txBody>
            </p:sp>
            <p:sp>
              <p:nvSpPr>
                <p:cNvPr id="53" name="Flowchart: Predefined Process 52"/>
                <p:cNvSpPr/>
                <p:nvPr/>
              </p:nvSpPr>
              <p:spPr bwMode="auto">
                <a:xfrm>
                  <a:off x="3825737" y="1524000"/>
                  <a:ext cx="1067660" cy="457200"/>
                </a:xfrm>
                <a:prstGeom prst="flowChartPredefinedProcess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solidFill>
                    <a:srgbClr val="64646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solidFill>
                      <a:srgbClr val="646464"/>
                    </a:solidFill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34830" name="TextBox 46"/>
              <p:cNvSpPr txBox="1">
                <a:spLocks noChangeArrowheads="1"/>
              </p:cNvSpPr>
              <p:nvPr/>
            </p:nvSpPr>
            <p:spPr bwMode="auto">
              <a:xfrm>
                <a:off x="2527449" y="4495802"/>
                <a:ext cx="449696" cy="430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bIns="0" anchor="ctr">
                <a:spAutoFit/>
              </a:bodyPr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itchFamily="18" charset="0"/>
                    <a:ea typeface="ＭＳ Ｐゴシック"/>
                    <a:cs typeface="ＭＳ Ｐゴシック"/>
                  </a:defRPr>
                </a:lvl9pPr>
              </a:lstStyle>
              <a:p>
                <a:pPr eaLnBrk="1" hangingPunct="1"/>
                <a:r>
                  <a:rPr lang="en-US" sz="2100" u="none" dirty="0">
                    <a:solidFill>
                      <a:schemeClr val="accent1"/>
                    </a:solidFill>
                    <a:latin typeface="Lato Black" panose="020F0A02020204030203" pitchFamily="34" charset="0"/>
                  </a:rPr>
                  <a:t>A</a:t>
                </a:r>
              </a:p>
            </p:txBody>
          </p:sp>
          <p:grpSp>
            <p:nvGrpSpPr>
              <p:cNvPr id="34831" name="Group 47"/>
              <p:cNvGrpSpPr>
                <a:grpSpLocks/>
              </p:cNvGrpSpPr>
              <p:nvPr/>
            </p:nvGrpSpPr>
            <p:grpSpPr bwMode="auto">
              <a:xfrm>
                <a:off x="412127" y="4063514"/>
                <a:ext cx="879475" cy="647727"/>
                <a:chOff x="789711" y="4485200"/>
                <a:chExt cx="879764" cy="647970"/>
              </a:xfrm>
            </p:grpSpPr>
            <p:sp>
              <p:nvSpPr>
                <p:cNvPr id="34833" name="TextBox 28"/>
                <p:cNvSpPr>
                  <a:spLocks noChangeArrowheads="1"/>
                </p:cNvSpPr>
                <p:nvPr/>
              </p:nvSpPr>
              <p:spPr bwMode="auto">
                <a:xfrm>
                  <a:off x="789711" y="4485200"/>
                  <a:ext cx="822960" cy="523220"/>
                </a:xfrm>
                <a:prstGeom prst="hexagon">
                  <a:avLst>
                    <a:gd name="adj" fmla="val 24999"/>
                    <a:gd name="vf" fmla="val 115470"/>
                  </a:avLst>
                </a:prstGeom>
                <a:solidFill>
                  <a:schemeClr val="bg1"/>
                </a:solidFill>
                <a:ln w="57150">
                  <a:solidFill>
                    <a:srgbClr val="4748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b="1" dirty="0">
                      <a:solidFill>
                        <a:srgbClr val="474866"/>
                      </a:solidFill>
                      <a:latin typeface="Inconsolata" panose="00000509000000000000" pitchFamily="49" charset="0"/>
                    </a:rPr>
                    <a:t>W</a:t>
                  </a:r>
                </a:p>
              </p:txBody>
            </p:sp>
            <p:cxnSp>
              <p:nvCxnSpPr>
                <p:cNvPr id="34834" name="Straight Connector 29"/>
                <p:cNvCxnSpPr>
                  <a:cxnSpLocks noChangeShapeType="1"/>
                  <a:stCxn id="34833" idx="2"/>
                </p:cNvCxnSpPr>
                <p:nvPr/>
              </p:nvCxnSpPr>
              <p:spPr bwMode="auto">
                <a:xfrm>
                  <a:off x="1481866" y="5008420"/>
                  <a:ext cx="187609" cy="124750"/>
                </a:xfrm>
                <a:prstGeom prst="line">
                  <a:avLst/>
                </a:prstGeom>
                <a:noFill/>
                <a:ln w="38100" algn="ctr">
                  <a:solidFill>
                    <a:srgbClr val="474866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pic>
            <p:nvPicPr>
              <p:cNvPr id="49" name="Lock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 bwMode="auto">
              <a:xfrm rot="21075481">
                <a:off x="1214777" y="4587875"/>
                <a:ext cx="198720" cy="258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34827" name="TextBox 43"/>
            <p:cNvSpPr txBox="1">
              <a:spLocks noChangeArrowheads="1"/>
            </p:cNvSpPr>
            <p:nvPr/>
          </p:nvSpPr>
          <p:spPr bwMode="auto">
            <a:xfrm>
              <a:off x="6662630" y="3124200"/>
              <a:ext cx="1838539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pPr algn="ctr" eaLnBrk="1" hangingPunct="1"/>
              <a:r>
                <a:rPr lang="en-US" b="1" i="1" u="none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Insert 25</a:t>
              </a:r>
            </a:p>
          </p:txBody>
        </p:sp>
      </p:grp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F1F7CE71-9CE4-7DBB-1853-0CE15073245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4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Latching Algorithm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modifications to a </a:t>
            </a:r>
            <a:r>
              <a:rPr lang="en-US" dirty="0" err="1"/>
              <a:t>B+Tree</a:t>
            </a:r>
            <a:r>
              <a:rPr lang="en-US" dirty="0"/>
              <a:t> will </a:t>
            </a:r>
            <a:r>
              <a:rPr lang="en-US" u="sng" dirty="0"/>
              <a:t>not</a:t>
            </a:r>
            <a:r>
              <a:rPr lang="en-US" dirty="0"/>
              <a:t> require a split or merge.</a:t>
            </a:r>
          </a:p>
          <a:p>
            <a:endParaRPr lang="en-US" sz="600" dirty="0"/>
          </a:p>
          <a:p>
            <a:r>
              <a:rPr lang="en-US" dirty="0"/>
              <a:t>Instead of assuming there will be a split/merge, optimistically traverse the tree using read latches.</a:t>
            </a:r>
          </a:p>
          <a:p>
            <a:endParaRPr lang="en-US" sz="600" dirty="0"/>
          </a:p>
          <a:p>
            <a:r>
              <a:rPr lang="en-US" dirty="0"/>
              <a:t>If a worker guesses wrong, repeat traversal with pessimistic algorithm.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752A91-5D7D-4A66-8B23-835EFDC27D3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28A0F7E2-95D5-4BAA-B9CA-5F2400CC2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971550"/>
            <a:ext cx="2468880" cy="3703320"/>
          </a:xfrm>
          <a:prstGeom prst="rect">
            <a:avLst/>
          </a:prstGeom>
          <a:ln>
            <a:solidFill>
              <a:srgbClr val="646464"/>
            </a:solidFill>
          </a:ln>
        </p:spPr>
      </p:pic>
    </p:spTree>
    <p:extLst>
      <p:ext uri="{BB962C8B-B14F-4D97-AF65-F5344CB8AC3E}">
        <p14:creationId xmlns:p14="http://schemas.microsoft.com/office/powerpoint/2010/main" val="414796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Latching Algorithm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Search</a:t>
            </a:r>
            <a:r>
              <a:rPr lang="en-US" dirty="0"/>
              <a:t>: Same as before.</a:t>
            </a:r>
          </a:p>
          <a:p>
            <a:r>
              <a:rPr lang="en-US" b="1" dirty="0"/>
              <a:t>Insert/Delete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Set latches as if for search, get to leaf, and set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W</a:t>
            </a:r>
            <a:r>
              <a:rPr lang="en-US" dirty="0"/>
              <a:t> latch on leaf.</a:t>
            </a:r>
          </a:p>
          <a:p>
            <a:pPr lvl="1"/>
            <a:r>
              <a:rPr lang="en-US" dirty="0"/>
              <a:t>If leaf is not safe, release all latches, and restart thread using previous insert/delete protocol with write latches.</a:t>
            </a:r>
          </a:p>
          <a:p>
            <a:endParaRPr lang="en-US" sz="1200" dirty="0"/>
          </a:p>
          <a:p>
            <a:r>
              <a:rPr lang="en-US" dirty="0"/>
              <a:t>This approach optimistically assumes that only leaf node will be modified; if not,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R</a:t>
            </a:r>
            <a:r>
              <a:rPr lang="en-US" dirty="0"/>
              <a:t> latches set on the first pass to leaf are wasteful.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BF3FAC5E-BE9C-BB09-5A0B-755D9E6A64A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39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71"/>
          <p:cNvGrpSpPr>
            <a:grpSpLocks/>
          </p:cNvGrpSpPr>
          <p:nvPr/>
        </p:nvGrpSpPr>
        <p:grpSpPr bwMode="auto">
          <a:xfrm>
            <a:off x="6493669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3" name="Rectangle 72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38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41</a:t>
              </a:r>
            </a:p>
          </p:txBody>
        </p:sp>
      </p:grpSp>
      <p:sp>
        <p:nvSpPr>
          <p:cNvPr id="109" name="Rectangle 108"/>
          <p:cNvSpPr/>
          <p:nvPr/>
        </p:nvSpPr>
        <p:spPr bwMode="auto">
          <a:xfrm>
            <a:off x="6497241" y="3972861"/>
            <a:ext cx="339328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3789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 – DELETE 38</a:t>
            </a:r>
          </a:p>
        </p:txBody>
      </p:sp>
      <p:cxnSp>
        <p:nvCxnSpPr>
          <p:cNvPr id="37896" name="AutoShape 14"/>
          <p:cNvCxnSpPr>
            <a:cxnSpLocks noChangeShapeType="1"/>
            <a:endCxn id="15" idx="0"/>
          </p:cNvCxnSpPr>
          <p:nvPr/>
        </p:nvCxnSpPr>
        <p:spPr bwMode="auto">
          <a:xfrm flipH="1">
            <a:off x="2421732" y="1548749"/>
            <a:ext cx="1432322" cy="5953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7" name="AutoShape 14"/>
          <p:cNvCxnSpPr>
            <a:cxnSpLocks noChangeShapeType="1"/>
            <a:endCxn id="95" idx="0"/>
          </p:cNvCxnSpPr>
          <p:nvPr/>
        </p:nvCxnSpPr>
        <p:spPr bwMode="auto">
          <a:xfrm>
            <a:off x="4267200" y="1534461"/>
            <a:ext cx="1268016" cy="609600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8" name="AutoShape 14"/>
          <p:cNvCxnSpPr>
            <a:cxnSpLocks noChangeShapeType="1"/>
          </p:cNvCxnSpPr>
          <p:nvPr/>
        </p:nvCxnSpPr>
        <p:spPr bwMode="auto">
          <a:xfrm flipH="1">
            <a:off x="1550194" y="2440528"/>
            <a:ext cx="657225" cy="682228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7899" name="Group 46"/>
          <p:cNvGrpSpPr>
            <a:grpSpLocks/>
          </p:cNvGrpSpPr>
          <p:nvPr/>
        </p:nvGrpSpPr>
        <p:grpSpPr bwMode="auto">
          <a:xfrm>
            <a:off x="1170385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</a:t>
              </a:r>
            </a:p>
          </p:txBody>
        </p:sp>
      </p:grpSp>
      <p:grpSp>
        <p:nvGrpSpPr>
          <p:cNvPr id="37900" name="Group 53"/>
          <p:cNvGrpSpPr>
            <a:grpSpLocks/>
          </p:cNvGrpSpPr>
          <p:nvPr/>
        </p:nvGrpSpPr>
        <p:grpSpPr bwMode="auto">
          <a:xfrm>
            <a:off x="1905001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55" name="Rectangle 54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6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9</a:t>
              </a:r>
            </a:p>
          </p:txBody>
        </p:sp>
      </p:grpSp>
      <p:grpSp>
        <p:nvGrpSpPr>
          <p:cNvPr id="37901" name="Group 56"/>
          <p:cNvGrpSpPr>
            <a:grpSpLocks/>
          </p:cNvGrpSpPr>
          <p:nvPr/>
        </p:nvGrpSpPr>
        <p:grpSpPr bwMode="auto">
          <a:xfrm>
            <a:off x="2639617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58" name="Rectangle 57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11</a:t>
              </a:r>
            </a:p>
          </p:txBody>
        </p:sp>
      </p:grpSp>
      <p:grpSp>
        <p:nvGrpSpPr>
          <p:cNvPr id="37902" name="Group 59"/>
          <p:cNvGrpSpPr>
            <a:grpSpLocks/>
          </p:cNvGrpSpPr>
          <p:nvPr/>
        </p:nvGrpSpPr>
        <p:grpSpPr bwMode="auto">
          <a:xfrm>
            <a:off x="3374232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1" name="Rectangle 60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12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13</a:t>
              </a:r>
            </a:p>
          </p:txBody>
        </p:sp>
      </p:grpSp>
      <p:grpSp>
        <p:nvGrpSpPr>
          <p:cNvPr id="37903" name="Group 62"/>
          <p:cNvGrpSpPr>
            <a:grpSpLocks/>
          </p:cNvGrpSpPr>
          <p:nvPr/>
        </p:nvGrpSpPr>
        <p:grpSpPr bwMode="auto">
          <a:xfrm>
            <a:off x="4232673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4" name="Rectangle 63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20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22</a:t>
              </a:r>
            </a:p>
          </p:txBody>
        </p:sp>
      </p:grpSp>
      <p:grpSp>
        <p:nvGrpSpPr>
          <p:cNvPr id="37904" name="Group 65"/>
          <p:cNvGrpSpPr>
            <a:grpSpLocks/>
          </p:cNvGrpSpPr>
          <p:nvPr/>
        </p:nvGrpSpPr>
        <p:grpSpPr bwMode="auto">
          <a:xfrm>
            <a:off x="4986338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7" name="Rectangle 66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23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31</a:t>
              </a:r>
            </a:p>
          </p:txBody>
        </p:sp>
      </p:grpSp>
      <p:grpSp>
        <p:nvGrpSpPr>
          <p:cNvPr id="37905" name="Group 68"/>
          <p:cNvGrpSpPr>
            <a:grpSpLocks/>
          </p:cNvGrpSpPr>
          <p:nvPr/>
        </p:nvGrpSpPr>
        <p:grpSpPr bwMode="auto">
          <a:xfrm>
            <a:off x="5740004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0" name="Rectangle 69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35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36</a:t>
              </a:r>
            </a:p>
          </p:txBody>
        </p:sp>
      </p:grpSp>
      <p:grpSp>
        <p:nvGrpSpPr>
          <p:cNvPr id="37906" name="Group 74"/>
          <p:cNvGrpSpPr>
            <a:grpSpLocks/>
          </p:cNvGrpSpPr>
          <p:nvPr/>
        </p:nvGrpSpPr>
        <p:grpSpPr bwMode="auto">
          <a:xfrm>
            <a:off x="7247335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6" name="Rectangle 75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44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37907" name="AutoShape 14"/>
          <p:cNvCxnSpPr>
            <a:cxnSpLocks noChangeShapeType="1"/>
            <a:endCxn id="24" idx="0"/>
          </p:cNvCxnSpPr>
          <p:nvPr/>
        </p:nvCxnSpPr>
        <p:spPr bwMode="auto">
          <a:xfrm>
            <a:off x="2584847" y="2440527"/>
            <a:ext cx="484584" cy="675084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8" name="AutoShape 14"/>
          <p:cNvCxnSpPr>
            <a:cxnSpLocks noChangeShapeType="1"/>
            <a:endCxn id="37" idx="0"/>
          </p:cNvCxnSpPr>
          <p:nvPr/>
        </p:nvCxnSpPr>
        <p:spPr bwMode="auto">
          <a:xfrm flipH="1">
            <a:off x="1340644" y="3389456"/>
            <a:ext cx="145256" cy="5834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9" name="AutoShape 14"/>
          <p:cNvCxnSpPr>
            <a:cxnSpLocks noChangeShapeType="1"/>
            <a:endCxn id="55" idx="0"/>
          </p:cNvCxnSpPr>
          <p:nvPr/>
        </p:nvCxnSpPr>
        <p:spPr bwMode="auto">
          <a:xfrm>
            <a:off x="1952625" y="3398981"/>
            <a:ext cx="122635" cy="573881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0" name="AutoShape 14"/>
          <p:cNvCxnSpPr>
            <a:cxnSpLocks noChangeShapeType="1"/>
            <a:endCxn id="58" idx="0"/>
          </p:cNvCxnSpPr>
          <p:nvPr/>
        </p:nvCxnSpPr>
        <p:spPr bwMode="auto">
          <a:xfrm flipH="1">
            <a:off x="2809875" y="3418031"/>
            <a:ext cx="38100" cy="554831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1" name="AutoShape 14"/>
          <p:cNvCxnSpPr>
            <a:cxnSpLocks noChangeShapeType="1"/>
            <a:endCxn id="61" idx="0"/>
          </p:cNvCxnSpPr>
          <p:nvPr/>
        </p:nvCxnSpPr>
        <p:spPr bwMode="auto">
          <a:xfrm>
            <a:off x="3286125" y="3415649"/>
            <a:ext cx="258366" cy="5572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2" name="AutoShape 14"/>
          <p:cNvCxnSpPr>
            <a:cxnSpLocks noChangeShapeType="1"/>
          </p:cNvCxnSpPr>
          <p:nvPr/>
        </p:nvCxnSpPr>
        <p:spPr bwMode="auto">
          <a:xfrm flipH="1">
            <a:off x="4663679" y="2478627"/>
            <a:ext cx="634603" cy="636984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3" name="AutoShape 14"/>
          <p:cNvCxnSpPr>
            <a:cxnSpLocks noChangeShapeType="1"/>
            <a:endCxn id="101" idx="0"/>
          </p:cNvCxnSpPr>
          <p:nvPr/>
        </p:nvCxnSpPr>
        <p:spPr bwMode="auto">
          <a:xfrm>
            <a:off x="5763816" y="2486961"/>
            <a:ext cx="476250" cy="628650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4" name="AutoShape 14"/>
          <p:cNvCxnSpPr>
            <a:cxnSpLocks noChangeShapeType="1"/>
            <a:endCxn id="64" idx="0"/>
          </p:cNvCxnSpPr>
          <p:nvPr/>
        </p:nvCxnSpPr>
        <p:spPr bwMode="auto">
          <a:xfrm flipH="1">
            <a:off x="4402932" y="3446606"/>
            <a:ext cx="217885" cy="52625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5" name="AutoShape 14"/>
          <p:cNvCxnSpPr>
            <a:cxnSpLocks noChangeShapeType="1"/>
            <a:endCxn id="67" idx="0"/>
          </p:cNvCxnSpPr>
          <p:nvPr/>
        </p:nvCxnSpPr>
        <p:spPr bwMode="auto">
          <a:xfrm>
            <a:off x="5057776" y="3427556"/>
            <a:ext cx="98822" cy="5453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6" name="AutoShape 14"/>
          <p:cNvCxnSpPr>
            <a:cxnSpLocks noChangeShapeType="1"/>
            <a:endCxn id="70" idx="0"/>
          </p:cNvCxnSpPr>
          <p:nvPr/>
        </p:nvCxnSpPr>
        <p:spPr bwMode="auto">
          <a:xfrm flipH="1">
            <a:off x="5910262" y="3389456"/>
            <a:ext cx="109538" cy="5834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7" name="AutoShape 14"/>
          <p:cNvCxnSpPr>
            <a:cxnSpLocks noChangeShapeType="1"/>
            <a:endCxn id="73" idx="0"/>
          </p:cNvCxnSpPr>
          <p:nvPr/>
        </p:nvCxnSpPr>
        <p:spPr bwMode="auto">
          <a:xfrm>
            <a:off x="6457950" y="3427556"/>
            <a:ext cx="204788" cy="5453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8" name="AutoShape 14"/>
          <p:cNvCxnSpPr>
            <a:cxnSpLocks noChangeShapeType="1"/>
            <a:endCxn id="76" idx="0"/>
          </p:cNvCxnSpPr>
          <p:nvPr/>
        </p:nvCxnSpPr>
        <p:spPr bwMode="auto">
          <a:xfrm>
            <a:off x="6918723" y="3453749"/>
            <a:ext cx="497681" cy="5191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7919" name="Group 9"/>
          <p:cNvGrpSpPr>
            <a:grpSpLocks/>
          </p:cNvGrpSpPr>
          <p:nvPr/>
        </p:nvGrpSpPr>
        <p:grpSpPr bwMode="auto">
          <a:xfrm>
            <a:off x="3829051" y="1236805"/>
            <a:ext cx="973931" cy="342900"/>
            <a:chOff x="2895600" y="1524000"/>
            <a:chExt cx="1997284" cy="457200"/>
          </a:xfrm>
          <a:solidFill>
            <a:schemeClr val="bg1">
              <a:lumMod val="85000"/>
            </a:schemeClr>
          </a:solidFill>
        </p:grpSpPr>
        <p:sp>
          <p:nvSpPr>
            <p:cNvPr id="8" name="Flowchart: Predefined Process 7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20</a:t>
              </a:r>
            </a:p>
          </p:txBody>
        </p:sp>
        <p:sp>
          <p:nvSpPr>
            <p:cNvPr id="9" name="Flowchart: Predefined Process 8"/>
            <p:cNvSpPr/>
            <p:nvPr/>
          </p:nvSpPr>
          <p:spPr bwMode="auto">
            <a:xfrm>
              <a:off x="3825876" y="1524000"/>
              <a:ext cx="1067008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7920" name="Group 19"/>
          <p:cNvGrpSpPr>
            <a:grpSpLocks/>
          </p:cNvGrpSpPr>
          <p:nvPr/>
        </p:nvGrpSpPr>
        <p:grpSpPr bwMode="auto">
          <a:xfrm>
            <a:off x="1457326" y="311561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21" name="Flowchart: Predefined Process 20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6</a:t>
              </a:r>
            </a:p>
          </p:txBody>
        </p:sp>
        <p:sp>
          <p:nvSpPr>
            <p:cNvPr id="22" name="Flowchart: Predefined Process 21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7921" name="Group 22"/>
          <p:cNvGrpSpPr>
            <a:grpSpLocks/>
          </p:cNvGrpSpPr>
          <p:nvPr/>
        </p:nvGrpSpPr>
        <p:grpSpPr bwMode="auto">
          <a:xfrm>
            <a:off x="2809876" y="311561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24" name="Flowchart: Predefined Process 23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12</a:t>
              </a:r>
            </a:p>
          </p:txBody>
        </p:sp>
        <p:sp>
          <p:nvSpPr>
            <p:cNvPr id="25" name="Flowchart: Predefined Process 24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7922" name="Group 96"/>
          <p:cNvGrpSpPr>
            <a:grpSpLocks/>
          </p:cNvGrpSpPr>
          <p:nvPr/>
        </p:nvGrpSpPr>
        <p:grpSpPr bwMode="auto">
          <a:xfrm>
            <a:off x="4570810" y="311561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98" name="Flowchart: Predefined Process 97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23</a:t>
              </a:r>
            </a:p>
          </p:txBody>
        </p:sp>
        <p:sp>
          <p:nvSpPr>
            <p:cNvPr id="99" name="Flowchart: Predefined Process 98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7923" name="Group 99"/>
          <p:cNvGrpSpPr>
            <a:grpSpLocks/>
          </p:cNvGrpSpPr>
          <p:nvPr/>
        </p:nvGrpSpPr>
        <p:grpSpPr bwMode="auto">
          <a:xfrm>
            <a:off x="5980510" y="311561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101" name="Flowchart: Predefined Process 100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38</a:t>
              </a:r>
            </a:p>
          </p:txBody>
        </p:sp>
        <p:sp>
          <p:nvSpPr>
            <p:cNvPr id="102" name="Flowchart: Predefined Process 101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44</a:t>
              </a:r>
            </a:p>
          </p:txBody>
        </p:sp>
      </p:grpSp>
      <p:sp>
        <p:nvSpPr>
          <p:cNvPr id="37924" name="TextBox 122"/>
          <p:cNvSpPr txBox="1">
            <a:spLocks noChangeArrowheads="1"/>
          </p:cNvSpPr>
          <p:nvPr/>
        </p:nvSpPr>
        <p:spPr bwMode="auto">
          <a:xfrm>
            <a:off x="4800600" y="1236553"/>
            <a:ext cx="3372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A</a:t>
            </a:r>
          </a:p>
        </p:txBody>
      </p:sp>
      <p:sp>
        <p:nvSpPr>
          <p:cNvPr id="37925" name="TextBox 123"/>
          <p:cNvSpPr txBox="1">
            <a:spLocks noChangeArrowheads="1"/>
          </p:cNvSpPr>
          <p:nvPr/>
        </p:nvSpPr>
        <p:spPr bwMode="auto">
          <a:xfrm>
            <a:off x="6267450" y="2143810"/>
            <a:ext cx="3148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B</a:t>
            </a:r>
          </a:p>
        </p:txBody>
      </p:sp>
      <p:sp>
        <p:nvSpPr>
          <p:cNvPr id="37926" name="TextBox 124"/>
          <p:cNvSpPr txBox="1">
            <a:spLocks noChangeArrowheads="1"/>
          </p:cNvSpPr>
          <p:nvPr/>
        </p:nvSpPr>
        <p:spPr bwMode="auto">
          <a:xfrm>
            <a:off x="5543550" y="3111192"/>
            <a:ext cx="3148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C</a:t>
            </a:r>
          </a:p>
        </p:txBody>
      </p:sp>
      <p:sp>
        <p:nvSpPr>
          <p:cNvPr id="37927" name="TextBox 125"/>
          <p:cNvSpPr txBox="1">
            <a:spLocks noChangeArrowheads="1"/>
          </p:cNvSpPr>
          <p:nvPr/>
        </p:nvSpPr>
        <p:spPr bwMode="auto">
          <a:xfrm>
            <a:off x="6953250" y="3111192"/>
            <a:ext cx="3372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D</a:t>
            </a:r>
          </a:p>
        </p:txBody>
      </p:sp>
      <p:sp>
        <p:nvSpPr>
          <p:cNvPr id="37928" name="TextBox 126"/>
          <p:cNvSpPr txBox="1">
            <a:spLocks noChangeArrowheads="1"/>
          </p:cNvSpPr>
          <p:nvPr/>
        </p:nvSpPr>
        <p:spPr bwMode="auto">
          <a:xfrm>
            <a:off x="4398169" y="4305985"/>
            <a:ext cx="3417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E</a:t>
            </a:r>
          </a:p>
        </p:txBody>
      </p:sp>
      <p:sp>
        <p:nvSpPr>
          <p:cNvPr id="37929" name="TextBox 127"/>
          <p:cNvSpPr txBox="1">
            <a:spLocks noChangeArrowheads="1"/>
          </p:cNvSpPr>
          <p:nvPr/>
        </p:nvSpPr>
        <p:spPr bwMode="auto">
          <a:xfrm>
            <a:off x="5151835" y="4305985"/>
            <a:ext cx="33855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F</a:t>
            </a:r>
          </a:p>
        </p:txBody>
      </p:sp>
      <p:sp>
        <p:nvSpPr>
          <p:cNvPr id="37930" name="TextBox 128"/>
          <p:cNvSpPr txBox="1">
            <a:spLocks noChangeArrowheads="1"/>
          </p:cNvSpPr>
          <p:nvPr/>
        </p:nvSpPr>
        <p:spPr bwMode="auto">
          <a:xfrm>
            <a:off x="5957887" y="4305985"/>
            <a:ext cx="389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G</a:t>
            </a:r>
          </a:p>
        </p:txBody>
      </p:sp>
      <p:sp>
        <p:nvSpPr>
          <p:cNvPr id="37931" name="TextBox 129"/>
          <p:cNvSpPr txBox="1">
            <a:spLocks noChangeArrowheads="1"/>
          </p:cNvSpPr>
          <p:nvPr/>
        </p:nvSpPr>
        <p:spPr bwMode="auto">
          <a:xfrm>
            <a:off x="6666310" y="4305985"/>
            <a:ext cx="389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H</a:t>
            </a:r>
          </a:p>
        </p:txBody>
      </p:sp>
      <p:sp>
        <p:nvSpPr>
          <p:cNvPr id="37932" name="TextBox 130"/>
          <p:cNvSpPr txBox="1">
            <a:spLocks noChangeArrowheads="1"/>
          </p:cNvSpPr>
          <p:nvPr/>
        </p:nvSpPr>
        <p:spPr bwMode="auto">
          <a:xfrm>
            <a:off x="7428310" y="4305985"/>
            <a:ext cx="2712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I</a:t>
            </a:r>
          </a:p>
        </p:txBody>
      </p:sp>
      <p:grpSp>
        <p:nvGrpSpPr>
          <p:cNvPr id="37933" name="Group 93"/>
          <p:cNvGrpSpPr>
            <a:grpSpLocks/>
          </p:cNvGrpSpPr>
          <p:nvPr/>
        </p:nvGrpSpPr>
        <p:grpSpPr bwMode="auto">
          <a:xfrm>
            <a:off x="5275660" y="214406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95" name="Flowchart: Predefined Process 94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35</a:t>
              </a:r>
            </a:p>
          </p:txBody>
        </p:sp>
        <p:sp>
          <p:nvSpPr>
            <p:cNvPr id="96" name="Flowchart: Predefined Process 95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7934" name="Group 13"/>
          <p:cNvGrpSpPr>
            <a:grpSpLocks/>
          </p:cNvGrpSpPr>
          <p:nvPr/>
        </p:nvGrpSpPr>
        <p:grpSpPr bwMode="auto">
          <a:xfrm>
            <a:off x="2162176" y="214406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15" name="Flowchart: Predefined Process 14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</a:t>
              </a:r>
            </a:p>
          </p:txBody>
        </p:sp>
        <p:sp>
          <p:nvSpPr>
            <p:cNvPr id="16" name="Flowchart: Predefined Process 15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37935" name="Straight Connector 135"/>
          <p:cNvCxnSpPr>
            <a:cxnSpLocks noChangeShapeType="1"/>
            <a:stCxn id="46" idx="3"/>
            <a:endCxn id="55" idx="1"/>
          </p:cNvCxnSpPr>
          <p:nvPr/>
        </p:nvCxnSpPr>
        <p:spPr bwMode="auto">
          <a:xfrm>
            <a:off x="1849041" y="4144311"/>
            <a:ext cx="5595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36" name="Straight Connector 136"/>
          <p:cNvCxnSpPr>
            <a:cxnSpLocks noChangeShapeType="1"/>
            <a:stCxn id="56" idx="3"/>
            <a:endCxn id="58" idx="1"/>
          </p:cNvCxnSpPr>
          <p:nvPr/>
        </p:nvCxnSpPr>
        <p:spPr bwMode="auto">
          <a:xfrm>
            <a:off x="2583657" y="4144311"/>
            <a:ext cx="5596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37" name="Straight Connector 139"/>
          <p:cNvCxnSpPr>
            <a:cxnSpLocks noChangeShapeType="1"/>
            <a:stCxn id="59" idx="3"/>
            <a:endCxn id="61" idx="1"/>
          </p:cNvCxnSpPr>
          <p:nvPr/>
        </p:nvCxnSpPr>
        <p:spPr bwMode="auto">
          <a:xfrm>
            <a:off x="3318272" y="4144311"/>
            <a:ext cx="5595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38" name="Straight Connector 143"/>
          <p:cNvCxnSpPr>
            <a:cxnSpLocks noChangeShapeType="1"/>
            <a:stCxn id="62" idx="3"/>
            <a:endCxn id="64" idx="1"/>
          </p:cNvCxnSpPr>
          <p:nvPr/>
        </p:nvCxnSpPr>
        <p:spPr bwMode="auto">
          <a:xfrm>
            <a:off x="4052888" y="4144311"/>
            <a:ext cx="179785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39" name="Straight Connector 147"/>
          <p:cNvCxnSpPr>
            <a:cxnSpLocks noChangeShapeType="1"/>
            <a:stCxn id="65" idx="3"/>
            <a:endCxn id="67" idx="1"/>
          </p:cNvCxnSpPr>
          <p:nvPr/>
        </p:nvCxnSpPr>
        <p:spPr bwMode="auto">
          <a:xfrm>
            <a:off x="4911329" y="4144311"/>
            <a:ext cx="7500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0" name="Straight Connector 150"/>
          <p:cNvCxnSpPr>
            <a:cxnSpLocks noChangeShapeType="1"/>
            <a:stCxn id="68" idx="3"/>
            <a:endCxn id="70" idx="1"/>
          </p:cNvCxnSpPr>
          <p:nvPr/>
        </p:nvCxnSpPr>
        <p:spPr bwMode="auto">
          <a:xfrm>
            <a:off x="5664994" y="4144311"/>
            <a:ext cx="7501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1" name="Straight Connector 153"/>
          <p:cNvCxnSpPr>
            <a:cxnSpLocks noChangeShapeType="1"/>
            <a:stCxn id="71" idx="3"/>
            <a:endCxn id="73" idx="1"/>
          </p:cNvCxnSpPr>
          <p:nvPr/>
        </p:nvCxnSpPr>
        <p:spPr bwMode="auto">
          <a:xfrm>
            <a:off x="6418660" y="4144311"/>
            <a:ext cx="7500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2" name="Straight Connector 156"/>
          <p:cNvCxnSpPr>
            <a:cxnSpLocks noChangeShapeType="1"/>
            <a:stCxn id="74" idx="3"/>
            <a:endCxn id="76" idx="1"/>
          </p:cNvCxnSpPr>
          <p:nvPr/>
        </p:nvCxnSpPr>
        <p:spPr bwMode="auto">
          <a:xfrm>
            <a:off x="7172325" y="4144311"/>
            <a:ext cx="7501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7" name="Group 166"/>
          <p:cNvGrpSpPr>
            <a:grpSpLocks/>
          </p:cNvGrpSpPr>
          <p:nvPr/>
        </p:nvGrpSpPr>
        <p:grpSpPr bwMode="auto">
          <a:xfrm>
            <a:off x="3214688" y="912955"/>
            <a:ext cx="659606" cy="485775"/>
            <a:chOff x="789711" y="4485200"/>
            <a:chExt cx="879764" cy="647970"/>
          </a:xfrm>
        </p:grpSpPr>
        <p:sp>
          <p:nvSpPr>
            <p:cNvPr id="37962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37963" name="Straight Connector 29"/>
            <p:cNvCxnSpPr>
              <a:cxnSpLocks noChangeShapeType="1"/>
              <a:stCxn id="37962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71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3816442" y="1305862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72" name="Group 171"/>
          <p:cNvGrpSpPr>
            <a:grpSpLocks/>
          </p:cNvGrpSpPr>
          <p:nvPr/>
        </p:nvGrpSpPr>
        <p:grpSpPr bwMode="auto">
          <a:xfrm>
            <a:off x="4663679" y="1819021"/>
            <a:ext cx="659606" cy="485775"/>
            <a:chOff x="789711" y="4485200"/>
            <a:chExt cx="879764" cy="647970"/>
          </a:xfrm>
        </p:grpSpPr>
        <p:sp>
          <p:nvSpPr>
            <p:cNvPr id="37960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37961" name="Straight Connector 29"/>
            <p:cNvCxnSpPr>
              <a:cxnSpLocks noChangeShapeType="1"/>
              <a:stCxn id="37960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75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5265433" y="2211927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80" name="Group 179"/>
          <p:cNvGrpSpPr>
            <a:grpSpLocks/>
          </p:cNvGrpSpPr>
          <p:nvPr/>
        </p:nvGrpSpPr>
        <p:grpSpPr bwMode="auto">
          <a:xfrm>
            <a:off x="5372101" y="2779855"/>
            <a:ext cx="659606" cy="485775"/>
            <a:chOff x="789711" y="4485200"/>
            <a:chExt cx="879764" cy="647970"/>
          </a:xfrm>
        </p:grpSpPr>
        <p:sp>
          <p:nvSpPr>
            <p:cNvPr id="37958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37959" name="Straight Connector 29"/>
            <p:cNvCxnSpPr>
              <a:cxnSpLocks noChangeShapeType="1"/>
              <a:stCxn id="37958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83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5973855" y="3172762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84" name="Group 183"/>
          <p:cNvGrpSpPr>
            <a:grpSpLocks/>
          </p:cNvGrpSpPr>
          <p:nvPr/>
        </p:nvGrpSpPr>
        <p:grpSpPr bwMode="auto">
          <a:xfrm>
            <a:off x="5956698" y="3664490"/>
            <a:ext cx="659606" cy="485775"/>
            <a:chOff x="789711" y="4485200"/>
            <a:chExt cx="879764" cy="647970"/>
          </a:xfrm>
        </p:grpSpPr>
        <p:sp>
          <p:nvSpPr>
            <p:cNvPr id="37956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37957" name="Straight Connector 29"/>
            <p:cNvCxnSpPr>
              <a:cxnSpLocks noChangeShapeType="1"/>
              <a:stCxn id="37956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87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6558452" y="4057396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8" name="Oval 23"/>
          <p:cNvSpPr>
            <a:spLocks noChangeArrowheads="1"/>
          </p:cNvSpPr>
          <p:nvPr/>
        </p:nvSpPr>
        <p:spPr bwMode="auto">
          <a:xfrm>
            <a:off x="6415088" y="3935952"/>
            <a:ext cx="531019" cy="400050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110" name="Rounded Rectangular Callout 109"/>
          <p:cNvSpPr/>
          <p:nvPr/>
        </p:nvSpPr>
        <p:spPr bwMode="auto">
          <a:xfrm flipH="1">
            <a:off x="3979364" y="4407450"/>
            <a:ext cx="3043489" cy="602718"/>
          </a:xfrm>
          <a:prstGeom prst="wedgeRoundRectCallout">
            <a:avLst>
              <a:gd name="adj1" fmla="val -34638"/>
              <a:gd name="adj2" fmla="val -6986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Node H will </a:t>
            </a:r>
            <a:r>
              <a:rPr lang="en-US" sz="2000" b="1" i="1" u="sng" dirty="0">
                <a:solidFill>
                  <a:schemeClr val="accent1"/>
                </a:solidFill>
                <a:latin typeface="Crimson Text" panose="02000503000000000000" pitchFamily="2" charset="0"/>
              </a:rPr>
              <a:t>not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coalesce,</a:t>
            </a:r>
            <a:b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</a:b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so we’re safe!</a:t>
            </a:r>
          </a:p>
        </p:txBody>
      </p:sp>
      <p:sp>
        <p:nvSpPr>
          <p:cNvPr id="104" name="T2 Arrow">
            <a:extLst>
              <a:ext uri="{FF2B5EF4-FFF2-40B4-BE49-F238E27FC236}">
                <a16:creationId xmlns:a16="http://schemas.microsoft.com/office/drawing/2014/main" id="{F1E4A6BE-19D5-455C-9C6E-DE20B0166400}"/>
              </a:ext>
            </a:extLst>
          </p:cNvPr>
          <p:cNvSpPr>
            <a:spLocks noChangeAspect="1"/>
          </p:cNvSpPr>
          <p:nvPr/>
        </p:nvSpPr>
        <p:spPr>
          <a:xfrm rot="10800000">
            <a:off x="5203804" y="1191302"/>
            <a:ext cx="365760" cy="4191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BB0B309D-BD84-9DEE-0BFE-13F8203FA2F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201E08C5-5754-D3FC-ABE5-96E24081BC36}"/>
              </a:ext>
            </a:extLst>
          </p:cNvPr>
          <p:cNvSpPr txBox="1">
            <a:spLocks/>
          </p:cNvSpPr>
          <p:nvPr/>
        </p:nvSpPr>
        <p:spPr>
          <a:xfrm>
            <a:off x="7052125" y="1127880"/>
            <a:ext cx="1859819" cy="3985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800" b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800" dirty="0">
                <a:solidFill>
                  <a:schemeClr val="accent1"/>
                </a:solidFill>
                <a:latin typeface="Crimson Text" panose="02000503000000000000" pitchFamily="2" charset="0"/>
              </a:rPr>
              <a:t>: Delete 38</a:t>
            </a:r>
          </a:p>
        </p:txBody>
      </p:sp>
    </p:spTree>
    <p:extLst>
      <p:ext uri="{BB962C8B-B14F-4D97-AF65-F5344CB8AC3E}">
        <p14:creationId xmlns:p14="http://schemas.microsoft.com/office/powerpoint/2010/main" val="5840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15556 0.1753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56 0.17531 L 0.23594 0.36605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94 0.36605 L 0.21597 0.53364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8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88" grpId="0" animBg="1"/>
      <p:bldP spid="110" grpId="0" animBg="1"/>
      <p:bldP spid="104" grpId="0" animBg="1"/>
      <p:bldP spid="104" grpId="1" animBg="1"/>
      <p:bldP spid="104" grpId="2" animBg="1"/>
      <p:bldP spid="104" grpId="3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71"/>
          <p:cNvGrpSpPr>
            <a:grpSpLocks/>
          </p:cNvGrpSpPr>
          <p:nvPr/>
        </p:nvGrpSpPr>
        <p:grpSpPr bwMode="auto">
          <a:xfrm>
            <a:off x="6493669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3" name="Rectangle 72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38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41</a:t>
              </a:r>
            </a:p>
          </p:txBody>
        </p:sp>
      </p:grpSp>
      <p:sp>
        <p:nvSpPr>
          <p:cNvPr id="3891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#4 – INSERT 25</a:t>
            </a:r>
          </a:p>
        </p:txBody>
      </p:sp>
      <p:cxnSp>
        <p:nvCxnSpPr>
          <p:cNvPr id="38919" name="AutoShape 14"/>
          <p:cNvCxnSpPr>
            <a:cxnSpLocks noChangeShapeType="1"/>
            <a:endCxn id="15" idx="0"/>
          </p:cNvCxnSpPr>
          <p:nvPr/>
        </p:nvCxnSpPr>
        <p:spPr bwMode="auto">
          <a:xfrm flipH="1">
            <a:off x="2421732" y="1548749"/>
            <a:ext cx="1432322" cy="5953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0" name="AutoShape 14"/>
          <p:cNvCxnSpPr>
            <a:cxnSpLocks noChangeShapeType="1"/>
            <a:endCxn id="95" idx="0"/>
          </p:cNvCxnSpPr>
          <p:nvPr/>
        </p:nvCxnSpPr>
        <p:spPr bwMode="auto">
          <a:xfrm>
            <a:off x="4267200" y="1534461"/>
            <a:ext cx="1268016" cy="609600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1" name="AutoShape 14"/>
          <p:cNvCxnSpPr>
            <a:cxnSpLocks noChangeShapeType="1"/>
          </p:cNvCxnSpPr>
          <p:nvPr/>
        </p:nvCxnSpPr>
        <p:spPr bwMode="auto">
          <a:xfrm flipH="1">
            <a:off x="1550194" y="2440528"/>
            <a:ext cx="657225" cy="682228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8922" name="Group 46"/>
          <p:cNvGrpSpPr>
            <a:grpSpLocks/>
          </p:cNvGrpSpPr>
          <p:nvPr/>
        </p:nvGrpSpPr>
        <p:grpSpPr bwMode="auto">
          <a:xfrm>
            <a:off x="1170385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</a:t>
              </a:r>
            </a:p>
          </p:txBody>
        </p:sp>
      </p:grpSp>
      <p:grpSp>
        <p:nvGrpSpPr>
          <p:cNvPr id="38923" name="Group 53"/>
          <p:cNvGrpSpPr>
            <a:grpSpLocks/>
          </p:cNvGrpSpPr>
          <p:nvPr/>
        </p:nvGrpSpPr>
        <p:grpSpPr bwMode="auto">
          <a:xfrm>
            <a:off x="1905001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55" name="Rectangle 54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6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9</a:t>
              </a:r>
            </a:p>
          </p:txBody>
        </p:sp>
      </p:grpSp>
      <p:grpSp>
        <p:nvGrpSpPr>
          <p:cNvPr id="38924" name="Group 56"/>
          <p:cNvGrpSpPr>
            <a:grpSpLocks/>
          </p:cNvGrpSpPr>
          <p:nvPr/>
        </p:nvGrpSpPr>
        <p:grpSpPr bwMode="auto">
          <a:xfrm>
            <a:off x="2639617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58" name="Rectangle 57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11</a:t>
              </a:r>
            </a:p>
          </p:txBody>
        </p:sp>
      </p:grpSp>
      <p:grpSp>
        <p:nvGrpSpPr>
          <p:cNvPr id="38925" name="Group 59"/>
          <p:cNvGrpSpPr>
            <a:grpSpLocks/>
          </p:cNvGrpSpPr>
          <p:nvPr/>
        </p:nvGrpSpPr>
        <p:grpSpPr bwMode="auto">
          <a:xfrm>
            <a:off x="3374232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1" name="Rectangle 60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12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13</a:t>
              </a:r>
            </a:p>
          </p:txBody>
        </p:sp>
      </p:grpSp>
      <p:grpSp>
        <p:nvGrpSpPr>
          <p:cNvPr id="38926" name="Group 62"/>
          <p:cNvGrpSpPr>
            <a:grpSpLocks/>
          </p:cNvGrpSpPr>
          <p:nvPr/>
        </p:nvGrpSpPr>
        <p:grpSpPr bwMode="auto">
          <a:xfrm>
            <a:off x="4232673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4" name="Rectangle 63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20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22</a:t>
              </a:r>
            </a:p>
          </p:txBody>
        </p:sp>
      </p:grpSp>
      <p:grpSp>
        <p:nvGrpSpPr>
          <p:cNvPr id="38927" name="Group 65"/>
          <p:cNvGrpSpPr>
            <a:grpSpLocks/>
          </p:cNvGrpSpPr>
          <p:nvPr/>
        </p:nvGrpSpPr>
        <p:grpSpPr bwMode="auto">
          <a:xfrm>
            <a:off x="4986338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7" name="Rectangle 66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23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31</a:t>
              </a:r>
            </a:p>
          </p:txBody>
        </p:sp>
      </p:grpSp>
      <p:grpSp>
        <p:nvGrpSpPr>
          <p:cNvPr id="38928" name="Group 68"/>
          <p:cNvGrpSpPr>
            <a:grpSpLocks/>
          </p:cNvGrpSpPr>
          <p:nvPr/>
        </p:nvGrpSpPr>
        <p:grpSpPr bwMode="auto">
          <a:xfrm>
            <a:off x="5740004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0" name="Rectangle 69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35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36</a:t>
              </a:r>
            </a:p>
          </p:txBody>
        </p:sp>
      </p:grpSp>
      <p:grpSp>
        <p:nvGrpSpPr>
          <p:cNvPr id="38929" name="Group 74"/>
          <p:cNvGrpSpPr>
            <a:grpSpLocks/>
          </p:cNvGrpSpPr>
          <p:nvPr/>
        </p:nvGrpSpPr>
        <p:grpSpPr bwMode="auto">
          <a:xfrm>
            <a:off x="7247335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6" name="Rectangle 75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44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38930" name="AutoShape 14"/>
          <p:cNvCxnSpPr>
            <a:cxnSpLocks noChangeShapeType="1"/>
            <a:endCxn id="24" idx="0"/>
          </p:cNvCxnSpPr>
          <p:nvPr/>
        </p:nvCxnSpPr>
        <p:spPr bwMode="auto">
          <a:xfrm>
            <a:off x="2584847" y="2440527"/>
            <a:ext cx="484584" cy="675084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1" name="AutoShape 14"/>
          <p:cNvCxnSpPr>
            <a:cxnSpLocks noChangeShapeType="1"/>
            <a:endCxn id="37" idx="0"/>
          </p:cNvCxnSpPr>
          <p:nvPr/>
        </p:nvCxnSpPr>
        <p:spPr bwMode="auto">
          <a:xfrm flipH="1">
            <a:off x="1340644" y="3389456"/>
            <a:ext cx="145256" cy="5834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2" name="AutoShape 14"/>
          <p:cNvCxnSpPr>
            <a:cxnSpLocks noChangeShapeType="1"/>
            <a:endCxn id="55" idx="0"/>
          </p:cNvCxnSpPr>
          <p:nvPr/>
        </p:nvCxnSpPr>
        <p:spPr bwMode="auto">
          <a:xfrm>
            <a:off x="1952625" y="3398981"/>
            <a:ext cx="122635" cy="573881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3" name="AutoShape 14"/>
          <p:cNvCxnSpPr>
            <a:cxnSpLocks noChangeShapeType="1"/>
            <a:endCxn id="58" idx="0"/>
          </p:cNvCxnSpPr>
          <p:nvPr/>
        </p:nvCxnSpPr>
        <p:spPr bwMode="auto">
          <a:xfrm flipH="1">
            <a:off x="2809875" y="3418031"/>
            <a:ext cx="38100" cy="554831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4" name="AutoShape 14"/>
          <p:cNvCxnSpPr>
            <a:cxnSpLocks noChangeShapeType="1"/>
            <a:endCxn id="61" idx="0"/>
          </p:cNvCxnSpPr>
          <p:nvPr/>
        </p:nvCxnSpPr>
        <p:spPr bwMode="auto">
          <a:xfrm>
            <a:off x="3286125" y="3415649"/>
            <a:ext cx="258366" cy="5572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5" name="AutoShape 14"/>
          <p:cNvCxnSpPr>
            <a:cxnSpLocks noChangeShapeType="1"/>
          </p:cNvCxnSpPr>
          <p:nvPr/>
        </p:nvCxnSpPr>
        <p:spPr bwMode="auto">
          <a:xfrm flipH="1">
            <a:off x="4663679" y="2478627"/>
            <a:ext cx="634603" cy="636984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6" name="AutoShape 14"/>
          <p:cNvCxnSpPr>
            <a:cxnSpLocks noChangeShapeType="1"/>
            <a:endCxn id="101" idx="0"/>
          </p:cNvCxnSpPr>
          <p:nvPr/>
        </p:nvCxnSpPr>
        <p:spPr bwMode="auto">
          <a:xfrm>
            <a:off x="5763816" y="2486961"/>
            <a:ext cx="476250" cy="628650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7" name="AutoShape 14"/>
          <p:cNvCxnSpPr>
            <a:cxnSpLocks noChangeShapeType="1"/>
            <a:endCxn id="64" idx="0"/>
          </p:cNvCxnSpPr>
          <p:nvPr/>
        </p:nvCxnSpPr>
        <p:spPr bwMode="auto">
          <a:xfrm flipH="1">
            <a:off x="4402932" y="3446606"/>
            <a:ext cx="217885" cy="52625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8" name="AutoShape 14"/>
          <p:cNvCxnSpPr>
            <a:cxnSpLocks noChangeShapeType="1"/>
            <a:endCxn id="67" idx="0"/>
          </p:cNvCxnSpPr>
          <p:nvPr/>
        </p:nvCxnSpPr>
        <p:spPr bwMode="auto">
          <a:xfrm>
            <a:off x="5057776" y="3427556"/>
            <a:ext cx="98822" cy="5453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9" name="AutoShape 14"/>
          <p:cNvCxnSpPr>
            <a:cxnSpLocks noChangeShapeType="1"/>
            <a:endCxn id="70" idx="0"/>
          </p:cNvCxnSpPr>
          <p:nvPr/>
        </p:nvCxnSpPr>
        <p:spPr bwMode="auto">
          <a:xfrm flipH="1">
            <a:off x="5910262" y="3389456"/>
            <a:ext cx="109538" cy="5834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0" name="AutoShape 14"/>
          <p:cNvCxnSpPr>
            <a:cxnSpLocks noChangeShapeType="1"/>
            <a:endCxn id="73" idx="0"/>
          </p:cNvCxnSpPr>
          <p:nvPr/>
        </p:nvCxnSpPr>
        <p:spPr bwMode="auto">
          <a:xfrm>
            <a:off x="6457950" y="3427556"/>
            <a:ext cx="204788" cy="5453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1" name="AutoShape 14"/>
          <p:cNvCxnSpPr>
            <a:cxnSpLocks noChangeShapeType="1"/>
            <a:endCxn id="76" idx="0"/>
          </p:cNvCxnSpPr>
          <p:nvPr/>
        </p:nvCxnSpPr>
        <p:spPr bwMode="auto">
          <a:xfrm>
            <a:off x="6918723" y="3453749"/>
            <a:ext cx="497681" cy="5191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8942" name="Group 9"/>
          <p:cNvGrpSpPr>
            <a:grpSpLocks/>
          </p:cNvGrpSpPr>
          <p:nvPr/>
        </p:nvGrpSpPr>
        <p:grpSpPr bwMode="auto">
          <a:xfrm>
            <a:off x="3829051" y="1236805"/>
            <a:ext cx="973931" cy="342900"/>
            <a:chOff x="2895600" y="1524000"/>
            <a:chExt cx="1997284" cy="457200"/>
          </a:xfrm>
          <a:solidFill>
            <a:schemeClr val="bg1">
              <a:lumMod val="85000"/>
            </a:schemeClr>
          </a:solidFill>
        </p:grpSpPr>
        <p:sp>
          <p:nvSpPr>
            <p:cNvPr id="8" name="Flowchart: Predefined Process 7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20</a:t>
              </a:r>
            </a:p>
          </p:txBody>
        </p:sp>
        <p:sp>
          <p:nvSpPr>
            <p:cNvPr id="9" name="Flowchart: Predefined Process 8"/>
            <p:cNvSpPr/>
            <p:nvPr/>
          </p:nvSpPr>
          <p:spPr bwMode="auto">
            <a:xfrm>
              <a:off x="3825876" y="1524000"/>
              <a:ext cx="1067008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8943" name="Group 19"/>
          <p:cNvGrpSpPr>
            <a:grpSpLocks/>
          </p:cNvGrpSpPr>
          <p:nvPr/>
        </p:nvGrpSpPr>
        <p:grpSpPr bwMode="auto">
          <a:xfrm>
            <a:off x="1457326" y="311561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21" name="Flowchart: Predefined Process 20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6</a:t>
              </a:r>
            </a:p>
          </p:txBody>
        </p:sp>
        <p:sp>
          <p:nvSpPr>
            <p:cNvPr id="22" name="Flowchart: Predefined Process 21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8944" name="Group 22"/>
          <p:cNvGrpSpPr>
            <a:grpSpLocks/>
          </p:cNvGrpSpPr>
          <p:nvPr/>
        </p:nvGrpSpPr>
        <p:grpSpPr bwMode="auto">
          <a:xfrm>
            <a:off x="2809876" y="311561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24" name="Flowchart: Predefined Process 23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12</a:t>
              </a:r>
            </a:p>
          </p:txBody>
        </p:sp>
        <p:sp>
          <p:nvSpPr>
            <p:cNvPr id="25" name="Flowchart: Predefined Process 24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8945" name="Group 96"/>
          <p:cNvGrpSpPr>
            <a:grpSpLocks/>
          </p:cNvGrpSpPr>
          <p:nvPr/>
        </p:nvGrpSpPr>
        <p:grpSpPr bwMode="auto">
          <a:xfrm>
            <a:off x="4570810" y="311561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98" name="Flowchart: Predefined Process 97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23</a:t>
              </a:r>
            </a:p>
          </p:txBody>
        </p:sp>
        <p:sp>
          <p:nvSpPr>
            <p:cNvPr id="99" name="Flowchart: Predefined Process 98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8946" name="Group 99"/>
          <p:cNvGrpSpPr>
            <a:grpSpLocks/>
          </p:cNvGrpSpPr>
          <p:nvPr/>
        </p:nvGrpSpPr>
        <p:grpSpPr bwMode="auto">
          <a:xfrm>
            <a:off x="5980510" y="311561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101" name="Flowchart: Predefined Process 100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38</a:t>
              </a:r>
            </a:p>
          </p:txBody>
        </p:sp>
        <p:sp>
          <p:nvSpPr>
            <p:cNvPr id="102" name="Flowchart: Predefined Process 101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44</a:t>
              </a:r>
            </a:p>
          </p:txBody>
        </p:sp>
      </p:grpSp>
      <p:sp>
        <p:nvSpPr>
          <p:cNvPr id="38947" name="TextBox 122"/>
          <p:cNvSpPr txBox="1">
            <a:spLocks noChangeArrowheads="1"/>
          </p:cNvSpPr>
          <p:nvPr/>
        </p:nvSpPr>
        <p:spPr bwMode="auto">
          <a:xfrm>
            <a:off x="4800600" y="1236553"/>
            <a:ext cx="3372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A</a:t>
            </a:r>
          </a:p>
        </p:txBody>
      </p:sp>
      <p:sp>
        <p:nvSpPr>
          <p:cNvPr id="38948" name="TextBox 123"/>
          <p:cNvSpPr txBox="1">
            <a:spLocks noChangeArrowheads="1"/>
          </p:cNvSpPr>
          <p:nvPr/>
        </p:nvSpPr>
        <p:spPr bwMode="auto">
          <a:xfrm>
            <a:off x="6267450" y="2143810"/>
            <a:ext cx="3148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B</a:t>
            </a:r>
          </a:p>
        </p:txBody>
      </p:sp>
      <p:sp>
        <p:nvSpPr>
          <p:cNvPr id="38949" name="TextBox 124"/>
          <p:cNvSpPr txBox="1">
            <a:spLocks noChangeArrowheads="1"/>
          </p:cNvSpPr>
          <p:nvPr/>
        </p:nvSpPr>
        <p:spPr bwMode="auto">
          <a:xfrm>
            <a:off x="5543550" y="3111192"/>
            <a:ext cx="3148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C</a:t>
            </a:r>
          </a:p>
        </p:txBody>
      </p:sp>
      <p:sp>
        <p:nvSpPr>
          <p:cNvPr id="38950" name="TextBox 125"/>
          <p:cNvSpPr txBox="1">
            <a:spLocks noChangeArrowheads="1"/>
          </p:cNvSpPr>
          <p:nvPr/>
        </p:nvSpPr>
        <p:spPr bwMode="auto">
          <a:xfrm>
            <a:off x="6953250" y="3111192"/>
            <a:ext cx="3372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D</a:t>
            </a:r>
          </a:p>
        </p:txBody>
      </p:sp>
      <p:sp>
        <p:nvSpPr>
          <p:cNvPr id="38951" name="TextBox 126"/>
          <p:cNvSpPr txBox="1">
            <a:spLocks noChangeArrowheads="1"/>
          </p:cNvSpPr>
          <p:nvPr/>
        </p:nvSpPr>
        <p:spPr bwMode="auto">
          <a:xfrm>
            <a:off x="4398169" y="4305985"/>
            <a:ext cx="3417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EF3E42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E</a:t>
            </a:r>
          </a:p>
        </p:txBody>
      </p:sp>
      <p:sp>
        <p:nvSpPr>
          <p:cNvPr id="38952" name="TextBox 127"/>
          <p:cNvSpPr txBox="1">
            <a:spLocks noChangeArrowheads="1"/>
          </p:cNvSpPr>
          <p:nvPr/>
        </p:nvSpPr>
        <p:spPr bwMode="auto">
          <a:xfrm>
            <a:off x="5151835" y="4305985"/>
            <a:ext cx="33855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F</a:t>
            </a:r>
          </a:p>
        </p:txBody>
      </p:sp>
      <p:sp>
        <p:nvSpPr>
          <p:cNvPr id="38953" name="TextBox 128"/>
          <p:cNvSpPr txBox="1">
            <a:spLocks noChangeArrowheads="1"/>
          </p:cNvSpPr>
          <p:nvPr/>
        </p:nvSpPr>
        <p:spPr bwMode="auto">
          <a:xfrm>
            <a:off x="5957887" y="4305985"/>
            <a:ext cx="389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G</a:t>
            </a:r>
          </a:p>
        </p:txBody>
      </p:sp>
      <p:sp>
        <p:nvSpPr>
          <p:cNvPr id="38954" name="TextBox 129"/>
          <p:cNvSpPr txBox="1">
            <a:spLocks noChangeArrowheads="1"/>
          </p:cNvSpPr>
          <p:nvPr/>
        </p:nvSpPr>
        <p:spPr bwMode="auto">
          <a:xfrm>
            <a:off x="6666310" y="4305985"/>
            <a:ext cx="389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H</a:t>
            </a:r>
          </a:p>
        </p:txBody>
      </p:sp>
      <p:sp>
        <p:nvSpPr>
          <p:cNvPr id="38955" name="TextBox 130"/>
          <p:cNvSpPr txBox="1">
            <a:spLocks noChangeArrowheads="1"/>
          </p:cNvSpPr>
          <p:nvPr/>
        </p:nvSpPr>
        <p:spPr bwMode="auto">
          <a:xfrm>
            <a:off x="7428310" y="4305985"/>
            <a:ext cx="2712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Lato Black" panose="020F0A02020204030203" pitchFamily="34" charset="0"/>
              </a:rPr>
              <a:t>I</a:t>
            </a:r>
          </a:p>
        </p:txBody>
      </p:sp>
      <p:grpSp>
        <p:nvGrpSpPr>
          <p:cNvPr id="38956" name="Group 93"/>
          <p:cNvGrpSpPr>
            <a:grpSpLocks/>
          </p:cNvGrpSpPr>
          <p:nvPr/>
        </p:nvGrpSpPr>
        <p:grpSpPr bwMode="auto">
          <a:xfrm>
            <a:off x="5275660" y="214406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95" name="Flowchart: Predefined Process 94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35</a:t>
              </a:r>
            </a:p>
          </p:txBody>
        </p:sp>
        <p:sp>
          <p:nvSpPr>
            <p:cNvPr id="96" name="Flowchart: Predefined Process 95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8957" name="Group 13"/>
          <p:cNvGrpSpPr>
            <a:grpSpLocks/>
          </p:cNvGrpSpPr>
          <p:nvPr/>
        </p:nvGrpSpPr>
        <p:grpSpPr bwMode="auto">
          <a:xfrm>
            <a:off x="2162176" y="214406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15" name="Flowchart: Predefined Process 14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</a:t>
              </a:r>
            </a:p>
          </p:txBody>
        </p:sp>
        <p:sp>
          <p:nvSpPr>
            <p:cNvPr id="16" name="Flowchart: Predefined Process 15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38958" name="Straight Connector 135"/>
          <p:cNvCxnSpPr>
            <a:cxnSpLocks noChangeShapeType="1"/>
            <a:stCxn id="46" idx="3"/>
            <a:endCxn id="55" idx="1"/>
          </p:cNvCxnSpPr>
          <p:nvPr/>
        </p:nvCxnSpPr>
        <p:spPr bwMode="auto">
          <a:xfrm>
            <a:off x="1849041" y="4144311"/>
            <a:ext cx="5595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9" name="Straight Connector 136"/>
          <p:cNvCxnSpPr>
            <a:cxnSpLocks noChangeShapeType="1"/>
            <a:stCxn id="56" idx="3"/>
            <a:endCxn id="58" idx="1"/>
          </p:cNvCxnSpPr>
          <p:nvPr/>
        </p:nvCxnSpPr>
        <p:spPr bwMode="auto">
          <a:xfrm>
            <a:off x="2583657" y="4144311"/>
            <a:ext cx="5596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60" name="Straight Connector 139"/>
          <p:cNvCxnSpPr>
            <a:cxnSpLocks noChangeShapeType="1"/>
            <a:stCxn id="59" idx="3"/>
            <a:endCxn id="61" idx="1"/>
          </p:cNvCxnSpPr>
          <p:nvPr/>
        </p:nvCxnSpPr>
        <p:spPr bwMode="auto">
          <a:xfrm>
            <a:off x="3318272" y="4144311"/>
            <a:ext cx="5595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61" name="Straight Connector 143"/>
          <p:cNvCxnSpPr>
            <a:cxnSpLocks noChangeShapeType="1"/>
            <a:stCxn id="62" idx="3"/>
            <a:endCxn id="64" idx="1"/>
          </p:cNvCxnSpPr>
          <p:nvPr/>
        </p:nvCxnSpPr>
        <p:spPr bwMode="auto">
          <a:xfrm>
            <a:off x="4052888" y="4144311"/>
            <a:ext cx="179785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62" name="Straight Connector 147"/>
          <p:cNvCxnSpPr>
            <a:cxnSpLocks noChangeShapeType="1"/>
            <a:stCxn id="65" idx="3"/>
            <a:endCxn id="67" idx="1"/>
          </p:cNvCxnSpPr>
          <p:nvPr/>
        </p:nvCxnSpPr>
        <p:spPr bwMode="auto">
          <a:xfrm>
            <a:off x="4911329" y="4144311"/>
            <a:ext cx="7500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63" name="Straight Connector 150"/>
          <p:cNvCxnSpPr>
            <a:cxnSpLocks noChangeShapeType="1"/>
            <a:stCxn id="68" idx="3"/>
            <a:endCxn id="70" idx="1"/>
          </p:cNvCxnSpPr>
          <p:nvPr/>
        </p:nvCxnSpPr>
        <p:spPr bwMode="auto">
          <a:xfrm>
            <a:off x="5664994" y="4144311"/>
            <a:ext cx="7501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64" name="Straight Connector 153"/>
          <p:cNvCxnSpPr>
            <a:cxnSpLocks noChangeShapeType="1"/>
            <a:stCxn id="71" idx="3"/>
            <a:endCxn id="73" idx="1"/>
          </p:cNvCxnSpPr>
          <p:nvPr/>
        </p:nvCxnSpPr>
        <p:spPr bwMode="auto">
          <a:xfrm>
            <a:off x="6418660" y="4144311"/>
            <a:ext cx="7500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65" name="Straight Connector 156"/>
          <p:cNvCxnSpPr>
            <a:cxnSpLocks noChangeShapeType="1"/>
            <a:stCxn id="74" idx="3"/>
            <a:endCxn id="76" idx="1"/>
          </p:cNvCxnSpPr>
          <p:nvPr/>
        </p:nvCxnSpPr>
        <p:spPr bwMode="auto">
          <a:xfrm>
            <a:off x="7172325" y="4144311"/>
            <a:ext cx="7501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7" name="Group 166"/>
          <p:cNvGrpSpPr>
            <a:grpSpLocks/>
          </p:cNvGrpSpPr>
          <p:nvPr/>
        </p:nvGrpSpPr>
        <p:grpSpPr bwMode="auto">
          <a:xfrm>
            <a:off x="3214688" y="912955"/>
            <a:ext cx="659606" cy="485775"/>
            <a:chOff x="789711" y="4485200"/>
            <a:chExt cx="879764" cy="647970"/>
          </a:xfrm>
        </p:grpSpPr>
        <p:sp>
          <p:nvSpPr>
            <p:cNvPr id="38986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38987" name="Straight Connector 29"/>
            <p:cNvCxnSpPr>
              <a:cxnSpLocks noChangeShapeType="1"/>
              <a:stCxn id="38986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71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3816442" y="1305862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72" name="Group 171"/>
          <p:cNvGrpSpPr>
            <a:grpSpLocks/>
          </p:cNvGrpSpPr>
          <p:nvPr/>
        </p:nvGrpSpPr>
        <p:grpSpPr bwMode="auto">
          <a:xfrm>
            <a:off x="4663679" y="1819021"/>
            <a:ext cx="659606" cy="485775"/>
            <a:chOff x="789711" y="4485200"/>
            <a:chExt cx="879764" cy="647970"/>
          </a:xfrm>
        </p:grpSpPr>
        <p:sp>
          <p:nvSpPr>
            <p:cNvPr id="38984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38985" name="Straight Connector 29"/>
            <p:cNvCxnSpPr>
              <a:cxnSpLocks noChangeShapeType="1"/>
              <a:stCxn id="38984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75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5265433" y="2211927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80" name="Group 179"/>
          <p:cNvGrpSpPr>
            <a:grpSpLocks/>
          </p:cNvGrpSpPr>
          <p:nvPr/>
        </p:nvGrpSpPr>
        <p:grpSpPr bwMode="auto">
          <a:xfrm>
            <a:off x="4000501" y="2779855"/>
            <a:ext cx="659606" cy="485775"/>
            <a:chOff x="789711" y="4485200"/>
            <a:chExt cx="879764" cy="647970"/>
          </a:xfrm>
        </p:grpSpPr>
        <p:sp>
          <p:nvSpPr>
            <p:cNvPr id="38982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38983" name="Straight Connector 29"/>
            <p:cNvCxnSpPr>
              <a:cxnSpLocks noChangeShapeType="1"/>
              <a:stCxn id="38982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83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4602255" y="3172762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84" name="Group 183"/>
          <p:cNvGrpSpPr>
            <a:grpSpLocks/>
          </p:cNvGrpSpPr>
          <p:nvPr/>
        </p:nvGrpSpPr>
        <p:grpSpPr bwMode="auto">
          <a:xfrm>
            <a:off x="4457701" y="3664490"/>
            <a:ext cx="659606" cy="485775"/>
            <a:chOff x="789711" y="4485200"/>
            <a:chExt cx="879764" cy="647970"/>
          </a:xfrm>
        </p:grpSpPr>
        <p:sp>
          <p:nvSpPr>
            <p:cNvPr id="38980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38981" name="Straight Connector 29"/>
            <p:cNvCxnSpPr>
              <a:cxnSpLocks noChangeShapeType="1"/>
              <a:stCxn id="38980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87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5059455" y="4057396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1" name="Oval 23"/>
          <p:cNvSpPr>
            <a:spLocks noChangeArrowheads="1"/>
          </p:cNvSpPr>
          <p:nvPr/>
        </p:nvSpPr>
        <p:spPr bwMode="auto">
          <a:xfrm>
            <a:off x="4912519" y="3935952"/>
            <a:ext cx="825104" cy="400050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120" name="Rounded Rectangular Callout 119"/>
          <p:cNvSpPr/>
          <p:nvPr/>
        </p:nvSpPr>
        <p:spPr bwMode="auto">
          <a:xfrm flipH="1">
            <a:off x="1952625" y="4095750"/>
            <a:ext cx="2777728" cy="886149"/>
          </a:xfrm>
          <a:prstGeom prst="wedgeRoundRectCallout">
            <a:avLst>
              <a:gd name="adj1" fmla="val -59663"/>
              <a:gd name="adj2" fmla="val -4141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We need to split F, so we have to restart and re-execute like before.</a:t>
            </a:r>
          </a:p>
        </p:txBody>
      </p:sp>
      <p:sp>
        <p:nvSpPr>
          <p:cNvPr id="103" name="T2 Arrow">
            <a:extLst>
              <a:ext uri="{FF2B5EF4-FFF2-40B4-BE49-F238E27FC236}">
                <a16:creationId xmlns:a16="http://schemas.microsoft.com/office/drawing/2014/main" id="{4E592370-AEDD-4C1E-A1E2-2E81C7E74C1B}"/>
              </a:ext>
            </a:extLst>
          </p:cNvPr>
          <p:cNvSpPr>
            <a:spLocks noChangeAspect="1"/>
          </p:cNvSpPr>
          <p:nvPr/>
        </p:nvSpPr>
        <p:spPr>
          <a:xfrm rot="10800000">
            <a:off x="5203804" y="1191302"/>
            <a:ext cx="365760" cy="4191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C8B67AFC-9041-222C-7508-B976A76C0A7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53BBE934-0CEF-7A21-09D0-D25CD6FE3C74}"/>
              </a:ext>
            </a:extLst>
          </p:cNvPr>
          <p:cNvSpPr txBox="1">
            <a:spLocks/>
          </p:cNvSpPr>
          <p:nvPr/>
        </p:nvSpPr>
        <p:spPr>
          <a:xfrm>
            <a:off x="7052125" y="1127880"/>
            <a:ext cx="1859819" cy="3985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800" b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800" dirty="0">
                <a:solidFill>
                  <a:schemeClr val="accent1"/>
                </a:solidFill>
                <a:latin typeface="Crimson Text" panose="02000503000000000000" pitchFamily="2" charset="0"/>
              </a:rPr>
              <a:t>: Insert 25</a:t>
            </a:r>
          </a:p>
        </p:txBody>
      </p:sp>
    </p:spTree>
    <p:extLst>
      <p:ext uri="{BB962C8B-B14F-4D97-AF65-F5344CB8AC3E}">
        <p14:creationId xmlns:p14="http://schemas.microsoft.com/office/powerpoint/2010/main" val="368888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15556 0.1753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56 0.17531 L 0.07309 0.3626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09 0.36266 L 0.06563 0.53364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8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withGroup">
                            <p:stCondLst>
                              <p:cond delay="8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20" grpId="0" animBg="1"/>
      <p:bldP spid="103" grpId="0" animBg="1"/>
      <p:bldP spid="103" grpId="1" animBg="1"/>
      <p:bldP spid="103" grpId="2" animBg="1"/>
      <p:bldP spid="103" grpId="3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BF9257-962B-4391-B731-B3D8FF97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DELAYED PARENT UPDATES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18733-F9A8-467E-80CB-0FEA0663E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time a leaf node overflows, we must update at least three nodes.</a:t>
            </a:r>
          </a:p>
          <a:p>
            <a:pPr lvl="1"/>
            <a:r>
              <a:rPr lang="en-US" dirty="0"/>
              <a:t>The leaf node being split.</a:t>
            </a:r>
          </a:p>
          <a:p>
            <a:pPr lvl="1"/>
            <a:r>
              <a:rPr lang="en-US" dirty="0"/>
              <a:t>The new leaf node being created.</a:t>
            </a:r>
          </a:p>
          <a:p>
            <a:pPr lvl="1"/>
            <a:r>
              <a:rPr lang="en-US" dirty="0"/>
              <a:t>The parent node.</a:t>
            </a:r>
          </a:p>
          <a:p>
            <a:endParaRPr lang="en-US" sz="1200" dirty="0"/>
          </a:p>
          <a:p>
            <a:r>
              <a:rPr lang="en-US" b="1" dirty="0"/>
              <a:t>B</a:t>
            </a:r>
            <a:r>
              <a:rPr lang="en-US" b="1" baseline="30000" dirty="0"/>
              <a:t>link</a:t>
            </a:r>
            <a:r>
              <a:rPr lang="en-US" b="1" dirty="0"/>
              <a:t>-Tree Optimization:</a:t>
            </a:r>
            <a:r>
              <a:rPr lang="en-US" dirty="0"/>
              <a:t> When a leaf node overflows, delay updating its parent node.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14F41-CEBA-48CD-A2D3-AD3590611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rimson Tex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71"/>
          <p:cNvGrpSpPr>
            <a:grpSpLocks/>
          </p:cNvGrpSpPr>
          <p:nvPr/>
        </p:nvGrpSpPr>
        <p:grpSpPr bwMode="auto">
          <a:xfrm>
            <a:off x="6493669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3" name="Rectangle 72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38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41</a:t>
              </a:r>
            </a:p>
          </p:txBody>
        </p:sp>
      </p:grpSp>
      <p:sp>
        <p:nvSpPr>
          <p:cNvPr id="3379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#4 – INSERT 25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9E4F22-2032-4BE1-84EF-46FD5E861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rimson Tex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36</a:t>
            </a:fld>
            <a:endParaRPr lang="en-US" dirty="0"/>
          </a:p>
        </p:txBody>
      </p:sp>
      <p:cxnSp>
        <p:nvCxnSpPr>
          <p:cNvPr id="33799" name="AutoShape 14"/>
          <p:cNvCxnSpPr>
            <a:cxnSpLocks noChangeShapeType="1"/>
            <a:endCxn id="15" idx="0"/>
          </p:cNvCxnSpPr>
          <p:nvPr/>
        </p:nvCxnSpPr>
        <p:spPr bwMode="auto">
          <a:xfrm flipH="1">
            <a:off x="2421732" y="1548749"/>
            <a:ext cx="1432322" cy="5953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0" name="AutoShape 14"/>
          <p:cNvCxnSpPr>
            <a:cxnSpLocks noChangeShapeType="1"/>
            <a:endCxn id="95" idx="0"/>
          </p:cNvCxnSpPr>
          <p:nvPr/>
        </p:nvCxnSpPr>
        <p:spPr bwMode="auto">
          <a:xfrm>
            <a:off x="4267200" y="1534461"/>
            <a:ext cx="1268016" cy="609600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1" name="AutoShape 14"/>
          <p:cNvCxnSpPr>
            <a:cxnSpLocks noChangeShapeType="1"/>
          </p:cNvCxnSpPr>
          <p:nvPr/>
        </p:nvCxnSpPr>
        <p:spPr bwMode="auto">
          <a:xfrm flipH="1">
            <a:off x="1550194" y="2440528"/>
            <a:ext cx="657225" cy="682228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802" name="Group 46"/>
          <p:cNvGrpSpPr>
            <a:grpSpLocks/>
          </p:cNvGrpSpPr>
          <p:nvPr/>
        </p:nvGrpSpPr>
        <p:grpSpPr bwMode="auto">
          <a:xfrm>
            <a:off x="1170385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</a:t>
              </a:r>
            </a:p>
          </p:txBody>
        </p:sp>
      </p:grpSp>
      <p:grpSp>
        <p:nvGrpSpPr>
          <p:cNvPr id="33803" name="Group 53"/>
          <p:cNvGrpSpPr>
            <a:grpSpLocks/>
          </p:cNvGrpSpPr>
          <p:nvPr/>
        </p:nvGrpSpPr>
        <p:grpSpPr bwMode="auto">
          <a:xfrm>
            <a:off x="1905001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55" name="Rectangle 54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6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9</a:t>
              </a:r>
            </a:p>
          </p:txBody>
        </p:sp>
      </p:grpSp>
      <p:grpSp>
        <p:nvGrpSpPr>
          <p:cNvPr id="33804" name="Group 56"/>
          <p:cNvGrpSpPr>
            <a:grpSpLocks/>
          </p:cNvGrpSpPr>
          <p:nvPr/>
        </p:nvGrpSpPr>
        <p:grpSpPr bwMode="auto">
          <a:xfrm>
            <a:off x="2639617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58" name="Rectangle 57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11</a:t>
              </a:r>
            </a:p>
          </p:txBody>
        </p:sp>
      </p:grpSp>
      <p:grpSp>
        <p:nvGrpSpPr>
          <p:cNvPr id="33805" name="Group 59"/>
          <p:cNvGrpSpPr>
            <a:grpSpLocks/>
          </p:cNvGrpSpPr>
          <p:nvPr/>
        </p:nvGrpSpPr>
        <p:grpSpPr bwMode="auto">
          <a:xfrm>
            <a:off x="3374232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1" name="Rectangle 60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12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13</a:t>
              </a:r>
            </a:p>
          </p:txBody>
        </p:sp>
      </p:grpSp>
      <p:grpSp>
        <p:nvGrpSpPr>
          <p:cNvPr id="33806" name="Group 62"/>
          <p:cNvGrpSpPr>
            <a:grpSpLocks/>
          </p:cNvGrpSpPr>
          <p:nvPr/>
        </p:nvGrpSpPr>
        <p:grpSpPr bwMode="auto">
          <a:xfrm>
            <a:off x="4232673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4" name="Rectangle 63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20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22</a:t>
              </a:r>
            </a:p>
          </p:txBody>
        </p:sp>
      </p:grpSp>
      <p:grpSp>
        <p:nvGrpSpPr>
          <p:cNvPr id="33807" name="Group 65"/>
          <p:cNvGrpSpPr>
            <a:grpSpLocks/>
          </p:cNvGrpSpPr>
          <p:nvPr/>
        </p:nvGrpSpPr>
        <p:grpSpPr bwMode="auto">
          <a:xfrm>
            <a:off x="4986338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67" name="Rectangle 66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23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31</a:t>
              </a:r>
            </a:p>
          </p:txBody>
        </p:sp>
      </p:grpSp>
      <p:grpSp>
        <p:nvGrpSpPr>
          <p:cNvPr id="33808" name="Group 68"/>
          <p:cNvGrpSpPr>
            <a:grpSpLocks/>
          </p:cNvGrpSpPr>
          <p:nvPr/>
        </p:nvGrpSpPr>
        <p:grpSpPr bwMode="auto">
          <a:xfrm>
            <a:off x="5740004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0" name="Rectangle 69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35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36</a:t>
              </a:r>
            </a:p>
          </p:txBody>
        </p:sp>
      </p:grpSp>
      <p:grpSp>
        <p:nvGrpSpPr>
          <p:cNvPr id="33809" name="Group 74"/>
          <p:cNvGrpSpPr>
            <a:grpSpLocks/>
          </p:cNvGrpSpPr>
          <p:nvPr/>
        </p:nvGrpSpPr>
        <p:grpSpPr bwMode="auto">
          <a:xfrm>
            <a:off x="7247335" y="3972861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76" name="Rectangle 75"/>
            <p:cNvSpPr/>
            <p:nvPr/>
          </p:nvSpPr>
          <p:spPr bwMode="auto">
            <a:xfrm>
              <a:off x="482600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44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000759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33810" name="AutoShape 14"/>
          <p:cNvCxnSpPr>
            <a:cxnSpLocks noChangeShapeType="1"/>
            <a:endCxn id="24" idx="0"/>
          </p:cNvCxnSpPr>
          <p:nvPr/>
        </p:nvCxnSpPr>
        <p:spPr bwMode="auto">
          <a:xfrm>
            <a:off x="2584847" y="2440527"/>
            <a:ext cx="484584" cy="675084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1" name="AutoShape 14"/>
          <p:cNvCxnSpPr>
            <a:cxnSpLocks noChangeShapeType="1"/>
            <a:endCxn id="37" idx="0"/>
          </p:cNvCxnSpPr>
          <p:nvPr/>
        </p:nvCxnSpPr>
        <p:spPr bwMode="auto">
          <a:xfrm flipH="1">
            <a:off x="1340644" y="3389456"/>
            <a:ext cx="145256" cy="5834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2" name="AutoShape 14"/>
          <p:cNvCxnSpPr>
            <a:cxnSpLocks noChangeShapeType="1"/>
            <a:endCxn id="55" idx="0"/>
          </p:cNvCxnSpPr>
          <p:nvPr/>
        </p:nvCxnSpPr>
        <p:spPr bwMode="auto">
          <a:xfrm>
            <a:off x="1952625" y="3398981"/>
            <a:ext cx="122635" cy="573881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3" name="AutoShape 14"/>
          <p:cNvCxnSpPr>
            <a:cxnSpLocks noChangeShapeType="1"/>
            <a:endCxn id="58" idx="0"/>
          </p:cNvCxnSpPr>
          <p:nvPr/>
        </p:nvCxnSpPr>
        <p:spPr bwMode="auto">
          <a:xfrm flipH="1">
            <a:off x="2809875" y="3418031"/>
            <a:ext cx="38100" cy="554831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4" name="AutoShape 14"/>
          <p:cNvCxnSpPr>
            <a:cxnSpLocks noChangeShapeType="1"/>
            <a:endCxn id="61" idx="0"/>
          </p:cNvCxnSpPr>
          <p:nvPr/>
        </p:nvCxnSpPr>
        <p:spPr bwMode="auto">
          <a:xfrm>
            <a:off x="3286125" y="3415649"/>
            <a:ext cx="258366" cy="5572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5" name="AutoShape 14"/>
          <p:cNvCxnSpPr>
            <a:cxnSpLocks noChangeShapeType="1"/>
          </p:cNvCxnSpPr>
          <p:nvPr/>
        </p:nvCxnSpPr>
        <p:spPr bwMode="auto">
          <a:xfrm flipH="1">
            <a:off x="4663679" y="2478627"/>
            <a:ext cx="634603" cy="636984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6" name="AutoShape 14"/>
          <p:cNvCxnSpPr>
            <a:cxnSpLocks noChangeShapeType="1"/>
            <a:endCxn id="101" idx="0"/>
          </p:cNvCxnSpPr>
          <p:nvPr/>
        </p:nvCxnSpPr>
        <p:spPr bwMode="auto">
          <a:xfrm>
            <a:off x="5763816" y="2486961"/>
            <a:ext cx="476250" cy="628650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7" name="AutoShape 14"/>
          <p:cNvCxnSpPr>
            <a:cxnSpLocks noChangeShapeType="1"/>
            <a:endCxn id="64" idx="0"/>
          </p:cNvCxnSpPr>
          <p:nvPr/>
        </p:nvCxnSpPr>
        <p:spPr bwMode="auto">
          <a:xfrm flipH="1">
            <a:off x="4402932" y="3446606"/>
            <a:ext cx="217885" cy="52625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8" name="AutoShape 14"/>
          <p:cNvCxnSpPr>
            <a:cxnSpLocks noChangeShapeType="1"/>
            <a:endCxn id="67" idx="0"/>
          </p:cNvCxnSpPr>
          <p:nvPr/>
        </p:nvCxnSpPr>
        <p:spPr bwMode="auto">
          <a:xfrm>
            <a:off x="5057776" y="3427556"/>
            <a:ext cx="98822" cy="5453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9" name="AutoShape 14"/>
          <p:cNvCxnSpPr>
            <a:cxnSpLocks noChangeShapeType="1"/>
            <a:endCxn id="70" idx="0"/>
          </p:cNvCxnSpPr>
          <p:nvPr/>
        </p:nvCxnSpPr>
        <p:spPr bwMode="auto">
          <a:xfrm flipH="1">
            <a:off x="5910262" y="3389456"/>
            <a:ext cx="109538" cy="5834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0" name="AutoShape 14"/>
          <p:cNvCxnSpPr>
            <a:cxnSpLocks noChangeShapeType="1"/>
            <a:endCxn id="73" idx="0"/>
          </p:cNvCxnSpPr>
          <p:nvPr/>
        </p:nvCxnSpPr>
        <p:spPr bwMode="auto">
          <a:xfrm>
            <a:off x="6457950" y="3427556"/>
            <a:ext cx="204788" cy="545306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AutoShape 14"/>
          <p:cNvCxnSpPr>
            <a:cxnSpLocks noChangeShapeType="1"/>
            <a:endCxn id="76" idx="0"/>
          </p:cNvCxnSpPr>
          <p:nvPr/>
        </p:nvCxnSpPr>
        <p:spPr bwMode="auto">
          <a:xfrm>
            <a:off x="6918723" y="3453749"/>
            <a:ext cx="497681" cy="519113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822" name="Group 9"/>
          <p:cNvGrpSpPr>
            <a:grpSpLocks/>
          </p:cNvGrpSpPr>
          <p:nvPr/>
        </p:nvGrpSpPr>
        <p:grpSpPr bwMode="auto">
          <a:xfrm>
            <a:off x="3829051" y="1236805"/>
            <a:ext cx="973931" cy="342900"/>
            <a:chOff x="2895600" y="1524000"/>
            <a:chExt cx="1997284" cy="457200"/>
          </a:xfrm>
          <a:solidFill>
            <a:schemeClr val="bg1">
              <a:lumMod val="85000"/>
            </a:schemeClr>
          </a:solidFill>
        </p:grpSpPr>
        <p:sp>
          <p:nvSpPr>
            <p:cNvPr id="8" name="Flowchart: Predefined Process 7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20</a:t>
              </a:r>
            </a:p>
          </p:txBody>
        </p:sp>
        <p:sp>
          <p:nvSpPr>
            <p:cNvPr id="9" name="Flowchart: Predefined Process 8"/>
            <p:cNvSpPr/>
            <p:nvPr/>
          </p:nvSpPr>
          <p:spPr bwMode="auto">
            <a:xfrm>
              <a:off x="3825876" y="1524000"/>
              <a:ext cx="1067008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3823" name="Group 19"/>
          <p:cNvGrpSpPr>
            <a:grpSpLocks/>
          </p:cNvGrpSpPr>
          <p:nvPr/>
        </p:nvGrpSpPr>
        <p:grpSpPr bwMode="auto">
          <a:xfrm>
            <a:off x="1457326" y="311561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21" name="Flowchart: Predefined Process 20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6</a:t>
              </a:r>
            </a:p>
          </p:txBody>
        </p:sp>
        <p:sp>
          <p:nvSpPr>
            <p:cNvPr id="22" name="Flowchart: Predefined Process 21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3824" name="Group 22"/>
          <p:cNvGrpSpPr>
            <a:grpSpLocks/>
          </p:cNvGrpSpPr>
          <p:nvPr/>
        </p:nvGrpSpPr>
        <p:grpSpPr bwMode="auto">
          <a:xfrm>
            <a:off x="2809876" y="311561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24" name="Flowchart: Predefined Process 23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12</a:t>
              </a:r>
            </a:p>
          </p:txBody>
        </p:sp>
        <p:sp>
          <p:nvSpPr>
            <p:cNvPr id="25" name="Flowchart: Predefined Process 24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3825" name="Group 96"/>
          <p:cNvGrpSpPr>
            <a:grpSpLocks/>
          </p:cNvGrpSpPr>
          <p:nvPr/>
        </p:nvGrpSpPr>
        <p:grpSpPr bwMode="auto">
          <a:xfrm>
            <a:off x="4570810" y="311561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98" name="Flowchart: Predefined Process 97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23</a:t>
              </a:r>
            </a:p>
          </p:txBody>
        </p:sp>
        <p:sp>
          <p:nvSpPr>
            <p:cNvPr id="99" name="Flowchart: Predefined Process 98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31</a:t>
              </a:r>
            </a:p>
          </p:txBody>
        </p:sp>
      </p:grpSp>
      <p:grpSp>
        <p:nvGrpSpPr>
          <p:cNvPr id="33826" name="Group 99"/>
          <p:cNvGrpSpPr>
            <a:grpSpLocks/>
          </p:cNvGrpSpPr>
          <p:nvPr/>
        </p:nvGrpSpPr>
        <p:grpSpPr bwMode="auto">
          <a:xfrm>
            <a:off x="5980510" y="311561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101" name="Flowchart: Predefined Process 100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38</a:t>
              </a:r>
            </a:p>
          </p:txBody>
        </p:sp>
        <p:sp>
          <p:nvSpPr>
            <p:cNvPr id="102" name="Flowchart: Predefined Process 101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44</a:t>
              </a:r>
            </a:p>
          </p:txBody>
        </p:sp>
      </p:grpSp>
      <p:sp>
        <p:nvSpPr>
          <p:cNvPr id="33827" name="TextBox 122"/>
          <p:cNvSpPr txBox="1">
            <a:spLocks noChangeArrowheads="1"/>
          </p:cNvSpPr>
          <p:nvPr/>
        </p:nvSpPr>
        <p:spPr bwMode="auto">
          <a:xfrm>
            <a:off x="4800600" y="1236553"/>
            <a:ext cx="3100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Museo Sans 700" panose="02000000000000000000" pitchFamily="50" charset="0"/>
              </a:rPr>
              <a:t>A</a:t>
            </a:r>
          </a:p>
        </p:txBody>
      </p:sp>
      <p:sp>
        <p:nvSpPr>
          <p:cNvPr id="33828" name="TextBox 123"/>
          <p:cNvSpPr txBox="1">
            <a:spLocks noChangeArrowheads="1"/>
          </p:cNvSpPr>
          <p:nvPr/>
        </p:nvSpPr>
        <p:spPr bwMode="auto">
          <a:xfrm>
            <a:off x="6267450" y="2143810"/>
            <a:ext cx="31162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Museo Sans 700" panose="02000000000000000000" pitchFamily="50" charset="0"/>
              </a:rPr>
              <a:t>B</a:t>
            </a:r>
          </a:p>
        </p:txBody>
      </p:sp>
      <p:sp>
        <p:nvSpPr>
          <p:cNvPr id="33829" name="TextBox 124"/>
          <p:cNvSpPr txBox="1">
            <a:spLocks noChangeArrowheads="1"/>
          </p:cNvSpPr>
          <p:nvPr/>
        </p:nvSpPr>
        <p:spPr bwMode="auto">
          <a:xfrm>
            <a:off x="5543550" y="3111192"/>
            <a:ext cx="3308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Museo Sans 700" panose="02000000000000000000" pitchFamily="50" charset="0"/>
              </a:rPr>
              <a:t>C</a:t>
            </a:r>
          </a:p>
        </p:txBody>
      </p:sp>
      <p:sp>
        <p:nvSpPr>
          <p:cNvPr id="33830" name="TextBox 125"/>
          <p:cNvSpPr txBox="1">
            <a:spLocks noChangeArrowheads="1"/>
          </p:cNvSpPr>
          <p:nvPr/>
        </p:nvSpPr>
        <p:spPr bwMode="auto">
          <a:xfrm>
            <a:off x="6953250" y="3111192"/>
            <a:ext cx="3372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Museo Sans 700" panose="02000000000000000000" pitchFamily="50" charset="0"/>
              </a:rPr>
              <a:t>D</a:t>
            </a:r>
          </a:p>
        </p:txBody>
      </p:sp>
      <p:sp>
        <p:nvSpPr>
          <p:cNvPr id="33831" name="TextBox 126"/>
          <p:cNvSpPr txBox="1">
            <a:spLocks noChangeArrowheads="1"/>
          </p:cNvSpPr>
          <p:nvPr/>
        </p:nvSpPr>
        <p:spPr bwMode="auto">
          <a:xfrm>
            <a:off x="4398169" y="4305985"/>
            <a:ext cx="3417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EF3E42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latin typeface="Museo Sans 700" panose="02000000000000000000" pitchFamily="50" charset="0"/>
              </a:rPr>
              <a:t>E</a:t>
            </a:r>
          </a:p>
        </p:txBody>
      </p:sp>
      <p:sp>
        <p:nvSpPr>
          <p:cNvPr id="33832" name="TextBox 127"/>
          <p:cNvSpPr txBox="1">
            <a:spLocks noChangeArrowheads="1"/>
          </p:cNvSpPr>
          <p:nvPr/>
        </p:nvSpPr>
        <p:spPr bwMode="auto">
          <a:xfrm>
            <a:off x="5151835" y="4305985"/>
            <a:ext cx="33855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rgbClr val="EF3E42"/>
                </a:solidFill>
                <a:latin typeface="Museo Sans 700" panose="02000000000000000000" pitchFamily="50" charset="0"/>
              </a:rPr>
              <a:t>F</a:t>
            </a:r>
          </a:p>
        </p:txBody>
      </p:sp>
      <p:sp>
        <p:nvSpPr>
          <p:cNvPr id="33833" name="TextBox 128"/>
          <p:cNvSpPr txBox="1">
            <a:spLocks noChangeArrowheads="1"/>
          </p:cNvSpPr>
          <p:nvPr/>
        </p:nvSpPr>
        <p:spPr bwMode="auto">
          <a:xfrm>
            <a:off x="5957887" y="4305985"/>
            <a:ext cx="389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Museo Sans 700" panose="02000000000000000000" pitchFamily="50" charset="0"/>
              </a:rPr>
              <a:t>G</a:t>
            </a:r>
          </a:p>
        </p:txBody>
      </p:sp>
      <p:sp>
        <p:nvSpPr>
          <p:cNvPr id="33834" name="TextBox 129"/>
          <p:cNvSpPr txBox="1">
            <a:spLocks noChangeArrowheads="1"/>
          </p:cNvSpPr>
          <p:nvPr/>
        </p:nvSpPr>
        <p:spPr bwMode="auto">
          <a:xfrm>
            <a:off x="6666310" y="4305985"/>
            <a:ext cx="389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Museo Sans 700" panose="02000000000000000000" pitchFamily="50" charset="0"/>
              </a:rPr>
              <a:t>H</a:t>
            </a:r>
          </a:p>
        </p:txBody>
      </p:sp>
      <p:sp>
        <p:nvSpPr>
          <p:cNvPr id="33835" name="TextBox 130"/>
          <p:cNvSpPr txBox="1">
            <a:spLocks noChangeArrowheads="1"/>
          </p:cNvSpPr>
          <p:nvPr/>
        </p:nvSpPr>
        <p:spPr bwMode="auto">
          <a:xfrm>
            <a:off x="7428310" y="4305985"/>
            <a:ext cx="2680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defPPr>
              <a:defRPr lang="en-US"/>
            </a:defPPr>
            <a:lvl1pPr>
              <a:defRPr sz="2100" b="1" u="none">
                <a:solidFill>
                  <a:srgbClr val="F76D6D"/>
                </a:solidFill>
                <a:latin typeface="Proxima Nova Rg" panose="02000506030000020004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Museo Sans 700" panose="02000000000000000000" pitchFamily="50" charset="0"/>
              </a:rPr>
              <a:t>I</a:t>
            </a:r>
          </a:p>
        </p:txBody>
      </p:sp>
      <p:grpSp>
        <p:nvGrpSpPr>
          <p:cNvPr id="33836" name="Group 93"/>
          <p:cNvGrpSpPr>
            <a:grpSpLocks/>
          </p:cNvGrpSpPr>
          <p:nvPr/>
        </p:nvGrpSpPr>
        <p:grpSpPr bwMode="auto">
          <a:xfrm>
            <a:off x="5275660" y="214406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95" name="Flowchart: Predefined Process 94"/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35</a:t>
              </a:r>
            </a:p>
          </p:txBody>
        </p:sp>
        <p:sp>
          <p:nvSpPr>
            <p:cNvPr id="96" name="Flowchart: Predefined Process 95"/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3837" name="Group 13"/>
          <p:cNvGrpSpPr>
            <a:grpSpLocks/>
          </p:cNvGrpSpPr>
          <p:nvPr/>
        </p:nvGrpSpPr>
        <p:grpSpPr bwMode="auto">
          <a:xfrm>
            <a:off x="2162176" y="214406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15" name="Flowchart: Predefined Process 14"/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</a:t>
              </a:r>
            </a:p>
          </p:txBody>
        </p:sp>
        <p:sp>
          <p:nvSpPr>
            <p:cNvPr id="16" name="Flowchart: Predefined Process 15"/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33838" name="Straight Connector 135"/>
          <p:cNvCxnSpPr>
            <a:cxnSpLocks noChangeShapeType="1"/>
            <a:stCxn id="46" idx="3"/>
            <a:endCxn id="55" idx="1"/>
          </p:cNvCxnSpPr>
          <p:nvPr/>
        </p:nvCxnSpPr>
        <p:spPr bwMode="auto">
          <a:xfrm>
            <a:off x="1849041" y="4144311"/>
            <a:ext cx="5595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9" name="Straight Connector 136"/>
          <p:cNvCxnSpPr>
            <a:cxnSpLocks noChangeShapeType="1"/>
            <a:stCxn id="56" idx="3"/>
            <a:endCxn id="58" idx="1"/>
          </p:cNvCxnSpPr>
          <p:nvPr/>
        </p:nvCxnSpPr>
        <p:spPr bwMode="auto">
          <a:xfrm>
            <a:off x="2583657" y="4144311"/>
            <a:ext cx="5596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0" name="Straight Connector 139"/>
          <p:cNvCxnSpPr>
            <a:cxnSpLocks noChangeShapeType="1"/>
            <a:stCxn id="59" idx="3"/>
            <a:endCxn id="61" idx="1"/>
          </p:cNvCxnSpPr>
          <p:nvPr/>
        </p:nvCxnSpPr>
        <p:spPr bwMode="auto">
          <a:xfrm>
            <a:off x="3318272" y="4144311"/>
            <a:ext cx="5595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1" name="Straight Connector 143"/>
          <p:cNvCxnSpPr>
            <a:cxnSpLocks noChangeShapeType="1"/>
            <a:stCxn id="62" idx="3"/>
            <a:endCxn id="64" idx="1"/>
          </p:cNvCxnSpPr>
          <p:nvPr/>
        </p:nvCxnSpPr>
        <p:spPr bwMode="auto">
          <a:xfrm>
            <a:off x="4052888" y="4144311"/>
            <a:ext cx="179785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2" name="Straight Connector 147"/>
          <p:cNvCxnSpPr>
            <a:cxnSpLocks noChangeShapeType="1"/>
            <a:stCxn id="65" idx="3"/>
            <a:endCxn id="67" idx="1"/>
          </p:cNvCxnSpPr>
          <p:nvPr/>
        </p:nvCxnSpPr>
        <p:spPr bwMode="auto">
          <a:xfrm>
            <a:off x="4911329" y="4144311"/>
            <a:ext cx="7500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3" name="Straight Connector 150"/>
          <p:cNvCxnSpPr>
            <a:cxnSpLocks noChangeShapeType="1"/>
            <a:stCxn id="68" idx="3"/>
            <a:endCxn id="70" idx="1"/>
          </p:cNvCxnSpPr>
          <p:nvPr/>
        </p:nvCxnSpPr>
        <p:spPr bwMode="auto">
          <a:xfrm>
            <a:off x="5664994" y="4144311"/>
            <a:ext cx="7501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4" name="Straight Connector 153"/>
          <p:cNvCxnSpPr>
            <a:cxnSpLocks noChangeShapeType="1"/>
            <a:stCxn id="71" idx="3"/>
            <a:endCxn id="73" idx="1"/>
          </p:cNvCxnSpPr>
          <p:nvPr/>
        </p:nvCxnSpPr>
        <p:spPr bwMode="auto">
          <a:xfrm>
            <a:off x="6418660" y="4144311"/>
            <a:ext cx="75009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5" name="Straight Connector 156"/>
          <p:cNvCxnSpPr>
            <a:cxnSpLocks noChangeShapeType="1"/>
            <a:stCxn id="74" idx="3"/>
            <a:endCxn id="76" idx="1"/>
          </p:cNvCxnSpPr>
          <p:nvPr/>
        </p:nvCxnSpPr>
        <p:spPr bwMode="auto">
          <a:xfrm>
            <a:off x="7172325" y="4144311"/>
            <a:ext cx="75010" cy="0"/>
          </a:xfrm>
          <a:prstGeom prst="line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7" name="Group 166"/>
          <p:cNvGrpSpPr>
            <a:grpSpLocks/>
          </p:cNvGrpSpPr>
          <p:nvPr/>
        </p:nvGrpSpPr>
        <p:grpSpPr bwMode="auto">
          <a:xfrm>
            <a:off x="3214688" y="912955"/>
            <a:ext cx="659606" cy="485775"/>
            <a:chOff x="789711" y="4485200"/>
            <a:chExt cx="879764" cy="647970"/>
          </a:xfrm>
        </p:grpSpPr>
        <p:sp>
          <p:nvSpPr>
            <p:cNvPr id="33869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33870" name="Straight Connector 29"/>
            <p:cNvCxnSpPr>
              <a:cxnSpLocks noChangeShapeType="1"/>
              <a:stCxn id="33869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71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3816442" y="1305862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72" name="Group 171"/>
          <p:cNvGrpSpPr>
            <a:grpSpLocks/>
          </p:cNvGrpSpPr>
          <p:nvPr/>
        </p:nvGrpSpPr>
        <p:grpSpPr bwMode="auto">
          <a:xfrm>
            <a:off x="4663679" y="1819021"/>
            <a:ext cx="659606" cy="485775"/>
            <a:chOff x="789711" y="4485200"/>
            <a:chExt cx="879764" cy="647970"/>
          </a:xfrm>
        </p:grpSpPr>
        <p:sp>
          <p:nvSpPr>
            <p:cNvPr id="33867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33868" name="Straight Connector 29"/>
            <p:cNvCxnSpPr>
              <a:cxnSpLocks noChangeShapeType="1"/>
              <a:stCxn id="33867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75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5265433" y="2211927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80" name="Group 179"/>
          <p:cNvGrpSpPr>
            <a:grpSpLocks/>
          </p:cNvGrpSpPr>
          <p:nvPr/>
        </p:nvGrpSpPr>
        <p:grpSpPr bwMode="auto">
          <a:xfrm>
            <a:off x="4000501" y="2779855"/>
            <a:ext cx="659606" cy="485775"/>
            <a:chOff x="789711" y="4485200"/>
            <a:chExt cx="879764" cy="647970"/>
          </a:xfrm>
        </p:grpSpPr>
        <p:sp>
          <p:nvSpPr>
            <p:cNvPr id="33865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33866" name="Straight Connector 29"/>
            <p:cNvCxnSpPr>
              <a:cxnSpLocks noChangeShapeType="1"/>
              <a:stCxn id="33865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grpSp>
        <p:nvGrpSpPr>
          <p:cNvPr id="184" name="Group 183"/>
          <p:cNvGrpSpPr>
            <a:grpSpLocks/>
          </p:cNvGrpSpPr>
          <p:nvPr/>
        </p:nvGrpSpPr>
        <p:grpSpPr bwMode="auto">
          <a:xfrm>
            <a:off x="4457701" y="3664490"/>
            <a:ext cx="659606" cy="485775"/>
            <a:chOff x="789711" y="4485200"/>
            <a:chExt cx="879764" cy="647970"/>
          </a:xfrm>
        </p:grpSpPr>
        <p:sp>
          <p:nvSpPr>
            <p:cNvPr id="33863" name="TextBox 28"/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33864" name="Straight Connector 29"/>
            <p:cNvCxnSpPr>
              <a:cxnSpLocks noChangeShapeType="1"/>
              <a:stCxn id="33863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sp>
        <p:nvSpPr>
          <p:cNvPr id="122" name="Rectangle 121"/>
          <p:cNvSpPr/>
          <p:nvPr/>
        </p:nvSpPr>
        <p:spPr bwMode="auto">
          <a:xfrm>
            <a:off x="5326856" y="3972861"/>
            <a:ext cx="339329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25</a:t>
            </a:r>
          </a:p>
        </p:txBody>
      </p:sp>
      <p:pic>
        <p:nvPicPr>
          <p:cNvPr id="187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5059455" y="4057396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1" name="Oval 23"/>
          <p:cNvSpPr>
            <a:spLocks noChangeArrowheads="1"/>
          </p:cNvSpPr>
          <p:nvPr/>
        </p:nvSpPr>
        <p:spPr bwMode="auto">
          <a:xfrm>
            <a:off x="4912519" y="3935952"/>
            <a:ext cx="825104" cy="400050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109" name="Rectangle 108"/>
          <p:cNvSpPr/>
          <p:nvPr/>
        </p:nvSpPr>
        <p:spPr bwMode="auto">
          <a:xfrm>
            <a:off x="5086351" y="3115611"/>
            <a:ext cx="392906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grpSp>
        <p:nvGrpSpPr>
          <p:cNvPr id="112" name="Group 111"/>
          <p:cNvGrpSpPr>
            <a:grpSpLocks/>
          </p:cNvGrpSpPr>
          <p:nvPr/>
        </p:nvGrpSpPr>
        <p:grpSpPr bwMode="auto">
          <a:xfrm>
            <a:off x="5696744" y="4667250"/>
            <a:ext cx="678656" cy="342900"/>
            <a:chOff x="482600" y="4724400"/>
            <a:chExt cx="1036320" cy="457200"/>
          </a:xfrm>
          <a:solidFill>
            <a:schemeClr val="bg1">
              <a:lumMod val="85000"/>
            </a:schemeClr>
          </a:solidFill>
        </p:grpSpPr>
        <p:sp>
          <p:nvSpPr>
            <p:cNvPr id="116" name="Rectangle 115"/>
            <p:cNvSpPr/>
            <p:nvPr/>
          </p:nvSpPr>
          <p:spPr bwMode="auto">
            <a:xfrm>
              <a:off x="482600" y="4724400"/>
              <a:ext cx="518161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31</a:t>
              </a: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000761" y="4724400"/>
              <a:ext cx="518159" cy="457200"/>
            </a:xfrm>
            <a:prstGeom prst="rect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118" name="AutoShape 14"/>
          <p:cNvCxnSpPr>
            <a:cxnSpLocks noChangeShapeType="1"/>
            <a:stCxn id="122" idx="2"/>
            <a:endCxn id="116" idx="1"/>
          </p:cNvCxnSpPr>
          <p:nvPr/>
        </p:nvCxnSpPr>
        <p:spPr bwMode="auto">
          <a:xfrm rot="16200000" flipH="1">
            <a:off x="5335163" y="4477118"/>
            <a:ext cx="522939" cy="200223"/>
          </a:xfrm>
          <a:prstGeom prst="bentConnector2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" name="Oval 23"/>
          <p:cNvSpPr>
            <a:spLocks noChangeArrowheads="1"/>
          </p:cNvSpPr>
          <p:nvPr/>
        </p:nvSpPr>
        <p:spPr bwMode="auto">
          <a:xfrm>
            <a:off x="5013723" y="3079893"/>
            <a:ext cx="531019" cy="400050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120" name="Rounded Rectangular Callout 119"/>
          <p:cNvSpPr/>
          <p:nvPr/>
        </p:nvSpPr>
        <p:spPr bwMode="auto">
          <a:xfrm flipH="1">
            <a:off x="1568946" y="4256335"/>
            <a:ext cx="3187606" cy="602718"/>
          </a:xfrm>
          <a:prstGeom prst="wedgeRoundRectCallout">
            <a:avLst>
              <a:gd name="adj1" fmla="val -59663"/>
              <a:gd name="adj2" fmla="val -4141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Add the new leaf node as a sibling to F, but do not update C</a:t>
            </a:r>
          </a:p>
        </p:txBody>
      </p:sp>
      <p:cxnSp>
        <p:nvCxnSpPr>
          <p:cNvPr id="113" name="AutoShape 14">
            <a:extLst>
              <a:ext uri="{FF2B5EF4-FFF2-40B4-BE49-F238E27FC236}">
                <a16:creationId xmlns:a16="http://schemas.microsoft.com/office/drawing/2014/main" id="{57AFDFB1-B95D-480D-856B-F4E2D6722996}"/>
              </a:ext>
            </a:extLst>
          </p:cNvPr>
          <p:cNvCxnSpPr>
            <a:cxnSpLocks noChangeShapeType="1"/>
            <a:stCxn id="117" idx="3"/>
            <a:endCxn id="70" idx="2"/>
          </p:cNvCxnSpPr>
          <p:nvPr/>
        </p:nvCxnSpPr>
        <p:spPr bwMode="auto">
          <a:xfrm flipH="1" flipV="1">
            <a:off x="5909668" y="4315761"/>
            <a:ext cx="465732" cy="522939"/>
          </a:xfrm>
          <a:prstGeom prst="bentConnector4">
            <a:avLst>
              <a:gd name="adj1" fmla="val -49084"/>
              <a:gd name="adj2" fmla="val 66393"/>
            </a:avLst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" name="Rounded Rectangular Callout 119">
            <a:extLst>
              <a:ext uri="{FF2B5EF4-FFF2-40B4-BE49-F238E27FC236}">
                <a16:creationId xmlns:a16="http://schemas.microsoft.com/office/drawing/2014/main" id="{58A495C7-309E-4DBD-81C3-5EC7E929F25E}"/>
              </a:ext>
            </a:extLst>
          </p:cNvPr>
          <p:cNvSpPr/>
          <p:nvPr/>
        </p:nvSpPr>
        <p:spPr bwMode="auto">
          <a:xfrm>
            <a:off x="5791200" y="2571750"/>
            <a:ext cx="3187606" cy="602718"/>
          </a:xfrm>
          <a:prstGeom prst="wedgeRoundRectCallout">
            <a:avLst>
              <a:gd name="adj1" fmla="val -58468"/>
              <a:gd name="adj2" fmla="val 49618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Update C the next time that a thread takes a write latch on it.</a:t>
            </a:r>
          </a:p>
        </p:txBody>
      </p:sp>
      <p:cxnSp>
        <p:nvCxnSpPr>
          <p:cNvPr id="123" name="AutoShape 14">
            <a:extLst>
              <a:ext uri="{FF2B5EF4-FFF2-40B4-BE49-F238E27FC236}">
                <a16:creationId xmlns:a16="http://schemas.microsoft.com/office/drawing/2014/main" id="{2825708B-A4C2-4351-8260-D5CF358FF1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03070" y="3462930"/>
            <a:ext cx="244076" cy="1203129"/>
          </a:xfrm>
          <a:prstGeom prst="straightConnector1">
            <a:avLst/>
          </a:prstGeom>
          <a:noFill/>
          <a:ln w="28575" algn="ctr">
            <a:solidFill>
              <a:srgbClr val="646464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EA9B80A-9FCB-4268-8242-B1C6A8BC6151}"/>
              </a:ext>
            </a:extLst>
          </p:cNvPr>
          <p:cNvGrpSpPr>
            <a:grpSpLocks/>
          </p:cNvGrpSpPr>
          <p:nvPr/>
        </p:nvGrpSpPr>
        <p:grpSpPr bwMode="auto">
          <a:xfrm>
            <a:off x="4000501" y="2779855"/>
            <a:ext cx="659606" cy="485775"/>
            <a:chOff x="789711" y="4485200"/>
            <a:chExt cx="879764" cy="647970"/>
          </a:xfrm>
        </p:grpSpPr>
        <p:sp>
          <p:nvSpPr>
            <p:cNvPr id="115" name="TextBox 28">
              <a:extLst>
                <a:ext uri="{FF2B5EF4-FFF2-40B4-BE49-F238E27FC236}">
                  <a16:creationId xmlns:a16="http://schemas.microsoft.com/office/drawing/2014/main" id="{C2351B93-93FE-4BC7-B64C-DBF3FB2A4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124" name="Straight Connector 29">
              <a:extLst>
                <a:ext uri="{FF2B5EF4-FFF2-40B4-BE49-F238E27FC236}">
                  <a16:creationId xmlns:a16="http://schemas.microsoft.com/office/drawing/2014/main" id="{6874A285-DD7E-42FC-BE67-DB302598AEAD}"/>
                </a:ext>
              </a:extLst>
            </p:cNvPr>
            <p:cNvCxnSpPr>
              <a:cxnSpLocks noChangeShapeType="1"/>
              <a:stCxn id="115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83" name="Lock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4602255" y="3172762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5" name="T1 Arrow">
            <a:extLst>
              <a:ext uri="{FF2B5EF4-FFF2-40B4-BE49-F238E27FC236}">
                <a16:creationId xmlns:a16="http://schemas.microsoft.com/office/drawing/2014/main" id="{2F71D592-42E5-46D3-8CCC-0CDDD7192156}"/>
              </a:ext>
            </a:extLst>
          </p:cNvPr>
          <p:cNvSpPr>
            <a:spLocks noChangeAspect="1"/>
          </p:cNvSpPr>
          <p:nvPr/>
        </p:nvSpPr>
        <p:spPr>
          <a:xfrm rot="10800000">
            <a:off x="5203804" y="1191302"/>
            <a:ext cx="365760" cy="419142"/>
          </a:xfrm>
          <a:prstGeom prst="rightArrow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6" name="T3 Arrow">
            <a:extLst>
              <a:ext uri="{FF2B5EF4-FFF2-40B4-BE49-F238E27FC236}">
                <a16:creationId xmlns:a16="http://schemas.microsoft.com/office/drawing/2014/main" id="{A5A6C7F3-7B48-44CA-89AF-50118863129A}"/>
              </a:ext>
            </a:extLst>
          </p:cNvPr>
          <p:cNvSpPr>
            <a:spLocks noChangeAspect="1"/>
          </p:cNvSpPr>
          <p:nvPr/>
        </p:nvSpPr>
        <p:spPr>
          <a:xfrm rot="10800000">
            <a:off x="5206860" y="1188564"/>
            <a:ext cx="365760" cy="419142"/>
          </a:xfrm>
          <a:prstGeom prst="rightArrow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7" name="T2 Arrow">
            <a:extLst>
              <a:ext uri="{FF2B5EF4-FFF2-40B4-BE49-F238E27FC236}">
                <a16:creationId xmlns:a16="http://schemas.microsoft.com/office/drawing/2014/main" id="{F711D29A-D9B5-4F85-91C9-E8FCA0C87525}"/>
              </a:ext>
            </a:extLst>
          </p:cNvPr>
          <p:cNvSpPr>
            <a:spLocks noChangeAspect="1"/>
          </p:cNvSpPr>
          <p:nvPr/>
        </p:nvSpPr>
        <p:spPr>
          <a:xfrm rot="10800000">
            <a:off x="5206860" y="1188564"/>
            <a:ext cx="365760" cy="419142"/>
          </a:xfrm>
          <a:prstGeom prst="rightArrow">
            <a:avLst/>
          </a:prstGeom>
          <a:solidFill>
            <a:srgbClr val="2C6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C157212-DC3C-45B4-ACB6-F44FBBE49285}"/>
              </a:ext>
            </a:extLst>
          </p:cNvPr>
          <p:cNvSpPr txBox="1"/>
          <p:nvPr/>
        </p:nvSpPr>
        <p:spPr>
          <a:xfrm>
            <a:off x="432697" y="1123950"/>
            <a:ext cx="151163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spc="-15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400" b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400" b="1" dirty="0">
                <a:solidFill>
                  <a:schemeClr val="accent1"/>
                </a:solidFill>
                <a:latin typeface="Crimson Text" panose="02000503000000000000" pitchFamily="2" charset="0"/>
              </a:rPr>
              <a:t>: Insert 25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F12CBDB-FE78-456F-A509-8AF8E9080CED}"/>
              </a:ext>
            </a:extLst>
          </p:cNvPr>
          <p:cNvSpPr txBox="1"/>
          <p:nvPr/>
        </p:nvSpPr>
        <p:spPr>
          <a:xfrm>
            <a:off x="426840" y="1586682"/>
            <a:ext cx="133369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spc="-150" dirty="0">
                <a:solidFill>
                  <a:srgbClr val="2C6BD8"/>
                </a:solidFill>
                <a:latin typeface="Crimson Text" panose="02000503000000000000" pitchFamily="2" charset="0"/>
              </a:rPr>
              <a:t>T</a:t>
            </a:r>
            <a:r>
              <a:rPr lang="en-US" sz="2400" b="1" baseline="-25000" dirty="0">
                <a:solidFill>
                  <a:srgbClr val="2C6BD8"/>
                </a:solidFill>
                <a:latin typeface="Crimson Text" panose="02000503000000000000" pitchFamily="2" charset="0"/>
              </a:rPr>
              <a:t>2</a:t>
            </a:r>
            <a:r>
              <a:rPr lang="en-US" sz="2400" b="1" dirty="0">
                <a:solidFill>
                  <a:srgbClr val="2C6BD8"/>
                </a:solidFill>
                <a:latin typeface="Crimson Text" panose="02000503000000000000" pitchFamily="2" charset="0"/>
              </a:rPr>
              <a:t>: Find 31</a:t>
            </a:r>
          </a:p>
        </p:txBody>
      </p:sp>
      <p:pic>
        <p:nvPicPr>
          <p:cNvPr id="4" name="Star">
            <a:extLst>
              <a:ext uri="{FF2B5EF4-FFF2-40B4-BE49-F238E27FC236}">
                <a16:creationId xmlns:a16="http://schemas.microsoft.com/office/drawing/2014/main" id="{0A9FE1C4-6744-445A-A745-22542BC40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8580" y="3141964"/>
            <a:ext cx="274320" cy="274320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176EF4B3-501D-4C98-AC52-6ED6070A6AEB}"/>
              </a:ext>
            </a:extLst>
          </p:cNvPr>
          <p:cNvSpPr txBox="1"/>
          <p:nvPr/>
        </p:nvSpPr>
        <p:spPr>
          <a:xfrm>
            <a:off x="438844" y="2049414"/>
            <a:ext cx="153247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spc="-15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400" b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3</a:t>
            </a:r>
            <a:r>
              <a:rPr lang="en-US" sz="2400" b="1" dirty="0">
                <a:solidFill>
                  <a:schemeClr val="accent1"/>
                </a:solidFill>
                <a:latin typeface="Crimson Text" panose="02000503000000000000" pitchFamily="2" charset="0"/>
              </a:rPr>
              <a:t>: Insert 33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D7CCAC3-311D-4FD4-8645-6127153D7320}"/>
              </a:ext>
            </a:extLst>
          </p:cNvPr>
          <p:cNvSpPr/>
          <p:nvPr/>
        </p:nvSpPr>
        <p:spPr bwMode="auto">
          <a:xfrm>
            <a:off x="6036071" y="4667250"/>
            <a:ext cx="339329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646464"/>
                </a:solidFill>
                <a:latin typeface="Inconsolata" panose="00000509000000000000" pitchFamily="49" charset="0"/>
              </a:rPr>
              <a:t>33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2723E7-962D-4D1C-85D9-147F04F9F23D}"/>
              </a:ext>
            </a:extLst>
          </p:cNvPr>
          <p:cNvGrpSpPr/>
          <p:nvPr/>
        </p:nvGrpSpPr>
        <p:grpSpPr>
          <a:xfrm>
            <a:off x="6465094" y="1161089"/>
            <a:ext cx="1592943" cy="323165"/>
            <a:chOff x="6465094" y="1161089"/>
            <a:chExt cx="1592943" cy="323165"/>
          </a:xfrm>
        </p:grpSpPr>
        <p:pic>
          <p:nvPicPr>
            <p:cNvPr id="132" name="Star">
              <a:extLst>
                <a:ext uri="{FF2B5EF4-FFF2-40B4-BE49-F238E27FC236}">
                  <a16:creationId xmlns:a16="http://schemas.microsoft.com/office/drawing/2014/main" id="{5E0B0E17-2B21-4DC0-A37E-C24302657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65094" y="1162651"/>
              <a:ext cx="274320" cy="274320"/>
            </a:xfrm>
            <a:prstGeom prst="rect">
              <a:avLst/>
            </a:prstGeom>
          </p:spPr>
        </p:pic>
        <p:sp>
          <p:nvSpPr>
            <p:cNvPr id="133" name="TextBox 124">
              <a:extLst>
                <a:ext uri="{FF2B5EF4-FFF2-40B4-BE49-F238E27FC236}">
                  <a16:creationId xmlns:a16="http://schemas.microsoft.com/office/drawing/2014/main" id="{9EE204F5-4D4A-47D7-94EE-61D6DFBD1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5300" y="1161089"/>
              <a:ext cx="133273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bIns="0" anchor="ctr">
              <a:spAutoFit/>
            </a:bodyPr>
            <a:lstStyle>
              <a:defPPr>
                <a:defRPr lang="en-US"/>
              </a:defPPr>
              <a:lvl1pPr>
                <a:defRPr sz="2100" b="1" u="none">
                  <a:solidFill>
                    <a:srgbClr val="F76D6D"/>
                  </a:solidFill>
                  <a:latin typeface="Proxima Nova Rg" panose="02000506030000020004" pitchFamily="50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b="0" dirty="0">
                  <a:solidFill>
                    <a:schemeClr val="accent1"/>
                  </a:solidFill>
                  <a:latin typeface="Museo Sans 700" panose="02000000000000000000" pitchFamily="50" charset="0"/>
                </a:rPr>
                <a:t>C: Add 31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C600EDC-6CEC-4673-877F-9DFD8878FE5F}"/>
              </a:ext>
            </a:extLst>
          </p:cNvPr>
          <p:cNvGrpSpPr>
            <a:grpSpLocks/>
          </p:cNvGrpSpPr>
          <p:nvPr/>
        </p:nvGrpSpPr>
        <p:grpSpPr bwMode="auto">
          <a:xfrm>
            <a:off x="5097068" y="4250451"/>
            <a:ext cx="659606" cy="485775"/>
            <a:chOff x="789711" y="4485200"/>
            <a:chExt cx="879764" cy="647970"/>
          </a:xfrm>
        </p:grpSpPr>
        <p:sp>
          <p:nvSpPr>
            <p:cNvPr id="135" name="TextBox 28">
              <a:extLst>
                <a:ext uri="{FF2B5EF4-FFF2-40B4-BE49-F238E27FC236}">
                  <a16:creationId xmlns:a16="http://schemas.microsoft.com/office/drawing/2014/main" id="{F84179FF-0C3F-471F-9371-51721D4AE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136" name="Straight Connector 29">
              <a:extLst>
                <a:ext uri="{FF2B5EF4-FFF2-40B4-BE49-F238E27FC236}">
                  <a16:creationId xmlns:a16="http://schemas.microsoft.com/office/drawing/2014/main" id="{F15EDD1F-B284-494D-8FB1-251588616FA8}"/>
                </a:ext>
              </a:extLst>
            </p:cNvPr>
            <p:cNvCxnSpPr>
              <a:cxnSpLocks noChangeShapeType="1"/>
              <a:stCxn id="135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137" name="Lock">
            <a:extLst>
              <a:ext uri="{FF2B5EF4-FFF2-40B4-BE49-F238E27FC236}">
                <a16:creationId xmlns:a16="http://schemas.microsoft.com/office/drawing/2014/main" id="{1CE63B59-1D5B-497D-805E-965AF4A5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5698822" y="4643358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39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15556 0.175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56 0.17531 L 0.07309 0.3626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09 0.36266 L 0.06563 0.53364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8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175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"/>
                            </p:stCondLst>
                            <p:childTnLst>
                              <p:par>
                                <p:cTn id="116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58025E-6 L 0.15556 0.17531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56 0.17531 L 0.07309 0.36266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09 0.36266 L 0.06562 0.53365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8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0.53395 L 0.00729 0.66852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6728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8" presetClass="emph" presetSubtype="0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0800000">
                                      <p:cBhvr>
                                        <p:cTn id="1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"/>
                            </p:stCondLst>
                            <p:childTnLst>
                              <p:par>
                                <p:cTn id="20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58025E-6 L 0.15521 0.17562 " pathEditMode="relative" rAng="0" ptsTypes="AA">
                                      <p:cBhvr>
                                        <p:cTn id="20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"/>
                            </p:stCondLst>
                            <p:childTnLst>
                              <p:par>
                                <p:cTn id="2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21 0.17562 L 0.07274 0.36297 " pathEditMode="relative" rAng="0" ptsTypes="AA">
                                      <p:cBhvr>
                                        <p:cTn id="22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50"/>
                            </p:stCondLst>
                            <p:childTnLst>
                              <p:par>
                                <p:cTn id="2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50"/>
                            </p:stCondLst>
                            <p:childTnLst>
                              <p:par>
                                <p:cTn id="2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5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74 0.36297 L 0.01094 0.66883 " pathEditMode="relative" rAng="0" ptsTypes="AA">
                                      <p:cBhvr>
                                        <p:cTn id="24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15278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5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500"/>
                            </p:stCondLst>
                            <p:childTnLst>
                              <p:par>
                                <p:cTn id="2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11" grpId="0" animBg="1"/>
      <p:bldP spid="111" grpId="1" animBg="1"/>
      <p:bldP spid="109" grpId="0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5" grpId="0" animBg="1"/>
      <p:bldP spid="125" grpId="1" animBg="1"/>
      <p:bldP spid="125" grpId="2" animBg="1"/>
      <p:bldP spid="125" grpId="3" animBg="1"/>
      <p:bldP spid="125" grpId="4" animBg="1"/>
      <p:bldP spid="126" grpId="0" animBg="1"/>
      <p:bldP spid="126" grpId="1" animBg="1"/>
      <p:bldP spid="126" grpId="2" animBg="1"/>
      <p:bldP spid="126" grpId="3" animBg="1"/>
      <p:bldP spid="126" grpId="4" animBg="1"/>
      <p:bldP spid="127" grpId="0" animBg="1"/>
      <p:bldP spid="127" grpId="1" animBg="1"/>
      <p:bldP spid="127" grpId="2" animBg="1"/>
      <p:bldP spid="127" grpId="3" animBg="1"/>
      <p:bldP spid="127" grpId="4" animBg="1"/>
      <p:bldP spid="127" grpId="5" animBg="1"/>
      <p:bldP spid="127" grpId="6" animBg="1"/>
      <p:bldP spid="129" grpId="0"/>
      <p:bldP spid="130" grpId="0"/>
      <p:bldP spid="1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767AFD-9B03-4450-A098-6B0D4C93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0E651-766B-4FF4-9413-C5C3EAC27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threads in all the examples so far have acquired latches in a "top-down" manner.</a:t>
            </a:r>
          </a:p>
          <a:p>
            <a:pPr lvl="1"/>
            <a:r>
              <a:rPr lang="en-US" dirty="0"/>
              <a:t>A thread can only acquire a latch from a node that is below its current node.</a:t>
            </a:r>
          </a:p>
          <a:p>
            <a:pPr lvl="1"/>
            <a:r>
              <a:rPr lang="en-US" dirty="0"/>
              <a:t>If the desired latch is unavailable, the thread must wait until it becomes available.</a:t>
            </a:r>
          </a:p>
          <a:p>
            <a:endParaRPr lang="en-US" sz="1200" dirty="0"/>
          </a:p>
          <a:p>
            <a:r>
              <a:rPr lang="en-US" dirty="0"/>
              <a:t>But what if threads want to move from one leaf node to another leaf node?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0701C55F-A42E-99EA-7990-9BFD1C79E00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7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ibling pointer">
            <a:extLst>
              <a:ext uri="{FF2B5EF4-FFF2-40B4-BE49-F238E27FC236}">
                <a16:creationId xmlns:a16="http://schemas.microsoft.com/office/drawing/2014/main" id="{A4882BFE-2D74-BF45-7AA1-28C4AE6395AA}"/>
              </a:ext>
            </a:extLst>
          </p:cNvPr>
          <p:cNvCxnSpPr>
            <a:cxnSpLocks noChangeShapeType="1"/>
            <a:stCxn id="4" idx="3"/>
            <a:endCxn id="52" idx="1"/>
          </p:cNvCxnSpPr>
          <p:nvPr/>
        </p:nvCxnSpPr>
        <p:spPr bwMode="auto">
          <a:xfrm>
            <a:off x="4265988" y="3029865"/>
            <a:ext cx="608519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ibling pointer">
            <a:extLst>
              <a:ext uri="{FF2B5EF4-FFF2-40B4-BE49-F238E27FC236}">
                <a16:creationId xmlns:a16="http://schemas.microsoft.com/office/drawing/2014/main" id="{0661879D-E1EF-71EF-27CC-3D5D110096DB}"/>
              </a:ext>
            </a:extLst>
          </p:cNvPr>
          <p:cNvCxnSpPr>
            <a:cxnSpLocks noChangeShapeType="1"/>
            <a:stCxn id="51" idx="1"/>
            <a:endCxn id="3" idx="3"/>
          </p:cNvCxnSpPr>
          <p:nvPr/>
        </p:nvCxnSpPr>
        <p:spPr bwMode="auto">
          <a:xfrm flipH="1">
            <a:off x="4265988" y="3234636"/>
            <a:ext cx="608519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67399455-A9B8-4BE6-81A5-D3BC71D6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Leaf Node Scan Example #1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0055E-81FB-4087-8ADE-867A2E7984FD}"/>
              </a:ext>
            </a:extLst>
          </p:cNvPr>
          <p:cNvGrpSpPr/>
          <p:nvPr/>
        </p:nvGrpSpPr>
        <p:grpSpPr>
          <a:xfrm>
            <a:off x="3082711" y="1798028"/>
            <a:ext cx="2978578" cy="1840522"/>
            <a:chOff x="5917351" y="1504950"/>
            <a:chExt cx="2978578" cy="1840522"/>
          </a:xfrm>
        </p:grpSpPr>
        <p:cxnSp>
          <p:nvCxnSpPr>
            <p:cNvPr id="6" name="AutoShape 14">
              <a:extLst>
                <a:ext uri="{FF2B5EF4-FFF2-40B4-BE49-F238E27FC236}">
                  <a16:creationId xmlns:a16="http://schemas.microsoft.com/office/drawing/2014/main" id="{788C8703-90F2-4363-BFDC-848EE0B0A9A2}"/>
                </a:ext>
              </a:extLst>
            </p:cNvPr>
            <p:cNvCxnSpPr>
              <a:cxnSpLocks noChangeShapeType="1"/>
              <a:stCxn id="12" idx="2"/>
              <a:endCxn id="17" idx="0"/>
            </p:cNvCxnSpPr>
            <p:nvPr/>
          </p:nvCxnSpPr>
          <p:spPr bwMode="auto">
            <a:xfrm flipH="1">
              <a:off x="6237391" y="1870710"/>
              <a:ext cx="620609" cy="777240"/>
            </a:xfrm>
            <a:prstGeom prst="straightConnector1">
              <a:avLst/>
            </a:prstGeom>
            <a:noFill/>
            <a:ln w="28575" algn="ctr">
              <a:solidFill>
                <a:srgbClr val="646464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14">
              <a:extLst>
                <a:ext uri="{FF2B5EF4-FFF2-40B4-BE49-F238E27FC236}">
                  <a16:creationId xmlns:a16="http://schemas.microsoft.com/office/drawing/2014/main" id="{3D99BA4D-5838-499F-BAF0-D290A226E7BF}"/>
                </a:ext>
              </a:extLst>
            </p:cNvPr>
            <p:cNvCxnSpPr>
              <a:cxnSpLocks noChangeShapeType="1"/>
              <a:stCxn id="13" idx="2"/>
              <a:endCxn id="23" idx="0"/>
            </p:cNvCxnSpPr>
            <p:nvPr/>
          </p:nvCxnSpPr>
          <p:spPr bwMode="auto">
            <a:xfrm>
              <a:off x="7406640" y="1870710"/>
              <a:ext cx="620609" cy="777240"/>
            </a:xfrm>
            <a:prstGeom prst="straightConnector1">
              <a:avLst/>
            </a:prstGeom>
            <a:noFill/>
            <a:ln w="28575" algn="ctr">
              <a:solidFill>
                <a:srgbClr val="646464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EAB832-142D-44AF-B7EE-B4C61999C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1526247"/>
              <a:ext cx="33727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bIns="0" anchor="ctr">
              <a:spAutoFit/>
            </a:bodyPr>
            <a:lstStyle>
              <a:defPPr>
                <a:defRPr lang="en-US"/>
              </a:defPPr>
              <a:lvl1pPr>
                <a:defRPr sz="2100" b="1" u="none">
                  <a:solidFill>
                    <a:srgbClr val="EF3E42"/>
                  </a:solidFill>
                  <a:latin typeface="Proxima Nova Rg" panose="02000506030000020004" pitchFamily="50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b="0" dirty="0">
                  <a:solidFill>
                    <a:schemeClr val="accent1"/>
                  </a:solidFill>
                  <a:latin typeface="Lato Black" panose="020F0A02020204030203" pitchFamily="34" charset="0"/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5B660D-4BED-4E10-9839-883504548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2396" y="3022307"/>
              <a:ext cx="3626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 anchor="ctr">
              <a:spAutoFit/>
            </a:bodyPr>
            <a:lstStyle>
              <a:defPPr>
                <a:defRPr lang="en-US"/>
              </a:defPPr>
              <a:lvl1pPr>
                <a:defRPr sz="2100" b="1" u="none">
                  <a:solidFill>
                    <a:srgbClr val="EF3E42"/>
                  </a:solidFill>
                  <a:latin typeface="Proxima Nova Rg" panose="02000506030000020004" pitchFamily="50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b="0" dirty="0">
                  <a:solidFill>
                    <a:schemeClr val="accent1"/>
                  </a:solidFill>
                  <a:latin typeface="Lato Black" panose="020F0A02020204030203" pitchFamily="34" charset="0"/>
                </a:rPr>
                <a:t>B</a:t>
              </a:r>
            </a:p>
          </p:txBody>
        </p:sp>
        <p:grpSp>
          <p:nvGrpSpPr>
            <p:cNvPr id="10" name="NODE B">
              <a:extLst>
                <a:ext uri="{FF2B5EF4-FFF2-40B4-BE49-F238E27FC236}">
                  <a16:creationId xmlns:a16="http://schemas.microsoft.com/office/drawing/2014/main" id="{B3ADD789-E734-4222-B67B-5B495638AAAA}"/>
                </a:ext>
              </a:extLst>
            </p:cNvPr>
            <p:cNvGrpSpPr/>
            <p:nvPr/>
          </p:nvGrpSpPr>
          <p:grpSpPr>
            <a:xfrm>
              <a:off x="6812280" y="1504950"/>
              <a:ext cx="1188720" cy="365760"/>
              <a:chOff x="3489959" y="2043897"/>
              <a:chExt cx="1188720" cy="365760"/>
            </a:xfrm>
            <a:solidFill>
              <a:schemeClr val="bg1">
                <a:lumMod val="85000"/>
              </a:schemeClr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796A94E-C17F-4B42-8A50-A304FE015758}"/>
                  </a:ext>
                </a:extLst>
              </p:cNvPr>
              <p:cNvSpPr/>
              <p:nvPr/>
            </p:nvSpPr>
            <p:spPr bwMode="auto">
              <a:xfrm>
                <a:off x="3581399" y="2043897"/>
                <a:ext cx="45720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3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88167B-7504-4D0C-91E7-0376A28BC492}"/>
                  </a:ext>
                </a:extLst>
              </p:cNvPr>
              <p:cNvSpPr/>
              <p:nvPr/>
            </p:nvSpPr>
            <p:spPr bwMode="auto">
              <a:xfrm>
                <a:off x="348995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720E5B4-6704-40C3-B683-03AEF037CCF7}"/>
                  </a:ext>
                </a:extLst>
              </p:cNvPr>
              <p:cNvSpPr/>
              <p:nvPr/>
            </p:nvSpPr>
            <p:spPr bwMode="auto">
              <a:xfrm>
                <a:off x="403859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BA48C17-B7F0-4AE1-A0A5-63DE9142C236}"/>
                  </a:ext>
                </a:extLst>
              </p:cNvPr>
              <p:cNvSpPr/>
              <p:nvPr/>
            </p:nvSpPr>
            <p:spPr bwMode="auto">
              <a:xfrm>
                <a:off x="4130039" y="2043897"/>
                <a:ext cx="45720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69F3433-60FB-4D5F-94E5-B0DBF8E2CACF}"/>
                  </a:ext>
                </a:extLst>
              </p:cNvPr>
              <p:cNvSpPr/>
              <p:nvPr/>
            </p:nvSpPr>
            <p:spPr bwMode="auto">
              <a:xfrm>
                <a:off x="458723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grpSp>
          <p:nvGrpSpPr>
            <p:cNvPr id="16" name="NODE D">
              <a:extLst>
                <a:ext uri="{FF2B5EF4-FFF2-40B4-BE49-F238E27FC236}">
                  <a16:creationId xmlns:a16="http://schemas.microsoft.com/office/drawing/2014/main" id="{BD4AC307-D841-45A9-8DFD-D7B06B8AE676}"/>
                </a:ext>
              </a:extLst>
            </p:cNvPr>
            <p:cNvGrpSpPr/>
            <p:nvPr/>
          </p:nvGrpSpPr>
          <p:grpSpPr>
            <a:xfrm>
              <a:off x="5917351" y="2647950"/>
              <a:ext cx="1188720" cy="365760"/>
              <a:chOff x="3489959" y="2043897"/>
              <a:chExt cx="1188720" cy="365760"/>
            </a:xfrm>
            <a:solidFill>
              <a:schemeClr val="bg1">
                <a:lumMod val="85000"/>
              </a:schemeClr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19A266-0407-4A0F-AA19-B71D379BB782}"/>
                  </a:ext>
                </a:extLst>
              </p:cNvPr>
              <p:cNvSpPr/>
              <p:nvPr/>
            </p:nvSpPr>
            <p:spPr bwMode="auto">
              <a:xfrm>
                <a:off x="3581399" y="2043897"/>
                <a:ext cx="45720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ED14C8A-1CC6-48C7-A8BC-F5CE9FC864A4}"/>
                  </a:ext>
                </a:extLst>
              </p:cNvPr>
              <p:cNvSpPr/>
              <p:nvPr/>
            </p:nvSpPr>
            <p:spPr bwMode="auto">
              <a:xfrm>
                <a:off x="348995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AB62444-E460-4A60-BE7C-18308D6ED951}"/>
                  </a:ext>
                </a:extLst>
              </p:cNvPr>
              <p:cNvSpPr/>
              <p:nvPr/>
            </p:nvSpPr>
            <p:spPr bwMode="auto">
              <a:xfrm>
                <a:off x="403859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C783CAB-5E6A-440F-8E30-30B0349D763B}"/>
                  </a:ext>
                </a:extLst>
              </p:cNvPr>
              <p:cNvSpPr/>
              <p:nvPr/>
            </p:nvSpPr>
            <p:spPr bwMode="auto">
              <a:xfrm>
                <a:off x="4130039" y="2043897"/>
                <a:ext cx="45720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96D4F00-41A2-4A96-A803-1EE34B8EE45E}"/>
                  </a:ext>
                </a:extLst>
              </p:cNvPr>
              <p:cNvSpPr/>
              <p:nvPr/>
            </p:nvSpPr>
            <p:spPr bwMode="auto">
              <a:xfrm>
                <a:off x="458723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grpSp>
          <p:nvGrpSpPr>
            <p:cNvPr id="22" name="NODE E">
              <a:extLst>
                <a:ext uri="{FF2B5EF4-FFF2-40B4-BE49-F238E27FC236}">
                  <a16:creationId xmlns:a16="http://schemas.microsoft.com/office/drawing/2014/main" id="{60713DE6-883F-4652-978B-FCEFF979B05C}"/>
                </a:ext>
              </a:extLst>
            </p:cNvPr>
            <p:cNvGrpSpPr/>
            <p:nvPr/>
          </p:nvGrpSpPr>
          <p:grpSpPr>
            <a:xfrm>
              <a:off x="7707209" y="2647950"/>
              <a:ext cx="1188720" cy="365760"/>
              <a:chOff x="3489959" y="2043897"/>
              <a:chExt cx="1188720" cy="365760"/>
            </a:xfrm>
            <a:solidFill>
              <a:schemeClr val="bg1">
                <a:lumMod val="85000"/>
              </a:schemeClr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B17BFA-CA17-4C9A-94DD-12A4E658E415}"/>
                  </a:ext>
                </a:extLst>
              </p:cNvPr>
              <p:cNvSpPr/>
              <p:nvPr/>
            </p:nvSpPr>
            <p:spPr bwMode="auto">
              <a:xfrm>
                <a:off x="3581399" y="2043897"/>
                <a:ext cx="45720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3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5E806B7-767A-4257-8C85-F619FD3760E2}"/>
                  </a:ext>
                </a:extLst>
              </p:cNvPr>
              <p:cNvSpPr/>
              <p:nvPr/>
            </p:nvSpPr>
            <p:spPr bwMode="auto">
              <a:xfrm>
                <a:off x="348995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53E02FC-3536-4E11-B1D8-BE5DC07FE0AA}"/>
                  </a:ext>
                </a:extLst>
              </p:cNvPr>
              <p:cNvSpPr/>
              <p:nvPr/>
            </p:nvSpPr>
            <p:spPr bwMode="auto">
              <a:xfrm>
                <a:off x="403859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3CA0170-CD06-4333-BF1F-ECF00F323A6D}"/>
                  </a:ext>
                </a:extLst>
              </p:cNvPr>
              <p:cNvSpPr/>
              <p:nvPr/>
            </p:nvSpPr>
            <p:spPr bwMode="auto">
              <a:xfrm>
                <a:off x="4130039" y="2043897"/>
                <a:ext cx="45720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4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5A8673F-0CB4-4039-8089-EBFC55361288}"/>
                  </a:ext>
                </a:extLst>
              </p:cNvPr>
              <p:cNvSpPr/>
              <p:nvPr/>
            </p:nvSpPr>
            <p:spPr bwMode="auto">
              <a:xfrm>
                <a:off x="458723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E42904-ACDA-43C9-A3A6-273217847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2254" y="3022307"/>
              <a:ext cx="36099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 anchor="ctr">
              <a:spAutoFit/>
            </a:bodyPr>
            <a:lstStyle>
              <a:defPPr>
                <a:defRPr lang="en-US"/>
              </a:defPPr>
              <a:lvl1pPr>
                <a:defRPr sz="2100" b="1" u="none">
                  <a:solidFill>
                    <a:srgbClr val="EF3E42"/>
                  </a:solidFill>
                  <a:latin typeface="Proxima Nova Rg" panose="02000506030000020004" pitchFamily="50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b="0" dirty="0">
                  <a:solidFill>
                    <a:schemeClr val="accent1"/>
                  </a:solidFill>
                  <a:latin typeface="Lato Black" panose="020F0A02020204030203" pitchFamily="34" charset="0"/>
                </a:rPr>
                <a:t>C</a:t>
              </a:r>
            </a:p>
          </p:txBody>
        </p:sp>
      </p:grpSp>
      <p:sp>
        <p:nvSpPr>
          <p:cNvPr id="32" name="Content Placeholder 28">
            <a:extLst>
              <a:ext uri="{FF2B5EF4-FFF2-40B4-BE49-F238E27FC236}">
                <a16:creationId xmlns:a16="http://schemas.microsoft.com/office/drawing/2014/main" id="{D50FF238-AF5A-48C8-BA4A-B8B0748D2C5C}"/>
              </a:ext>
            </a:extLst>
          </p:cNvPr>
          <p:cNvSpPr txBox="1">
            <a:spLocks/>
          </p:cNvSpPr>
          <p:nvPr/>
        </p:nvSpPr>
        <p:spPr>
          <a:xfrm>
            <a:off x="6400801" y="1127880"/>
            <a:ext cx="2511144" cy="3985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spc="-15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800" b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800" dirty="0">
                <a:solidFill>
                  <a:schemeClr val="accent1"/>
                </a:solidFill>
                <a:latin typeface="Crimson Text" panose="02000503000000000000" pitchFamily="2" charset="0"/>
              </a:rPr>
              <a:t>: Find Keys &lt; 4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6ABCFB-ECBC-41EB-AE96-EEC8E99024F4}"/>
              </a:ext>
            </a:extLst>
          </p:cNvPr>
          <p:cNvGrpSpPr>
            <a:grpSpLocks/>
          </p:cNvGrpSpPr>
          <p:nvPr/>
        </p:nvGrpSpPr>
        <p:grpSpPr bwMode="auto">
          <a:xfrm>
            <a:off x="3350123" y="1353250"/>
            <a:ext cx="659606" cy="485775"/>
            <a:chOff x="789711" y="4485200"/>
            <a:chExt cx="879764" cy="647970"/>
          </a:xfrm>
        </p:grpSpPr>
        <p:sp>
          <p:nvSpPr>
            <p:cNvPr id="34" name="TextBox 28">
              <a:extLst>
                <a:ext uri="{FF2B5EF4-FFF2-40B4-BE49-F238E27FC236}">
                  <a16:creationId xmlns:a16="http://schemas.microsoft.com/office/drawing/2014/main" id="{48BD08C8-D187-4AB9-8C35-FDFD17337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35" name="Straight Connector 29">
              <a:extLst>
                <a:ext uri="{FF2B5EF4-FFF2-40B4-BE49-F238E27FC236}">
                  <a16:creationId xmlns:a16="http://schemas.microsoft.com/office/drawing/2014/main" id="{63133A0E-C52D-4805-969B-4F68957839F3}"/>
                </a:ext>
              </a:extLst>
            </p:cNvPr>
            <p:cNvCxnSpPr>
              <a:cxnSpLocks noChangeShapeType="1"/>
              <a:stCxn id="34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36" name="Lock">
            <a:extLst>
              <a:ext uri="{FF2B5EF4-FFF2-40B4-BE49-F238E27FC236}">
                <a16:creationId xmlns:a16="http://schemas.microsoft.com/office/drawing/2014/main" id="{FCE9E4E3-0E4B-4F6F-BBCE-D0A41465F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3951877" y="1746157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7AEB001F-A469-411B-8B4D-E4177C967374}"/>
              </a:ext>
            </a:extLst>
          </p:cNvPr>
          <p:cNvGrpSpPr>
            <a:grpSpLocks/>
          </p:cNvGrpSpPr>
          <p:nvPr/>
        </p:nvGrpSpPr>
        <p:grpSpPr bwMode="auto">
          <a:xfrm>
            <a:off x="2435580" y="2522555"/>
            <a:ext cx="659606" cy="485775"/>
            <a:chOff x="789711" y="4485200"/>
            <a:chExt cx="879764" cy="647970"/>
          </a:xfrm>
        </p:grpSpPr>
        <p:sp>
          <p:nvSpPr>
            <p:cNvPr id="38" name="TextBox 28">
              <a:extLst>
                <a:ext uri="{FF2B5EF4-FFF2-40B4-BE49-F238E27FC236}">
                  <a16:creationId xmlns:a16="http://schemas.microsoft.com/office/drawing/2014/main" id="{806ECFF2-0E9C-44EB-BA70-5CD798101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39" name="Straight Connector 29">
              <a:extLst>
                <a:ext uri="{FF2B5EF4-FFF2-40B4-BE49-F238E27FC236}">
                  <a16:creationId xmlns:a16="http://schemas.microsoft.com/office/drawing/2014/main" id="{1EF15C53-0435-48EA-97C2-D3A9E152D9D0}"/>
                </a:ext>
              </a:extLst>
            </p:cNvPr>
            <p:cNvCxnSpPr>
              <a:cxnSpLocks noChangeShapeType="1"/>
              <a:stCxn id="38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40" name="Lock">
            <a:extLst>
              <a:ext uri="{FF2B5EF4-FFF2-40B4-BE49-F238E27FC236}">
                <a16:creationId xmlns:a16="http://schemas.microsoft.com/office/drawing/2014/main" id="{9C55D4C7-860E-46B1-8C7D-70941F1A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3037334" y="2915462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480B92E-6ADB-44D8-BD99-639688AD73E9}"/>
              </a:ext>
            </a:extLst>
          </p:cNvPr>
          <p:cNvGrpSpPr>
            <a:grpSpLocks/>
          </p:cNvGrpSpPr>
          <p:nvPr/>
        </p:nvGrpSpPr>
        <p:grpSpPr bwMode="auto">
          <a:xfrm>
            <a:off x="4233330" y="2518387"/>
            <a:ext cx="659606" cy="485775"/>
            <a:chOff x="789711" y="4485200"/>
            <a:chExt cx="879764" cy="647970"/>
          </a:xfrm>
        </p:grpSpPr>
        <p:sp>
          <p:nvSpPr>
            <p:cNvPr id="42" name="TextBox 28">
              <a:extLst>
                <a:ext uri="{FF2B5EF4-FFF2-40B4-BE49-F238E27FC236}">
                  <a16:creationId xmlns:a16="http://schemas.microsoft.com/office/drawing/2014/main" id="{EE1DDF4E-1C18-4C83-99AC-1F8A360AA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43" name="Straight Connector 29">
              <a:extLst>
                <a:ext uri="{FF2B5EF4-FFF2-40B4-BE49-F238E27FC236}">
                  <a16:creationId xmlns:a16="http://schemas.microsoft.com/office/drawing/2014/main" id="{B2F4C976-4003-4B9C-8EBB-C207581C6050}"/>
                </a:ext>
              </a:extLst>
            </p:cNvPr>
            <p:cNvCxnSpPr>
              <a:cxnSpLocks noChangeShapeType="1"/>
              <a:stCxn id="42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44" name="Lock">
            <a:extLst>
              <a:ext uri="{FF2B5EF4-FFF2-40B4-BE49-F238E27FC236}">
                <a16:creationId xmlns:a16="http://schemas.microsoft.com/office/drawing/2014/main" id="{F60C9DF5-34E5-45CD-8551-DA4D8F7A7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4835084" y="2911294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" name="T2 Arrow">
            <a:extLst>
              <a:ext uri="{FF2B5EF4-FFF2-40B4-BE49-F238E27FC236}">
                <a16:creationId xmlns:a16="http://schemas.microsoft.com/office/drawing/2014/main" id="{34A2B55A-35CD-4977-8217-083642D79B78}"/>
              </a:ext>
            </a:extLst>
          </p:cNvPr>
          <p:cNvSpPr>
            <a:spLocks noChangeAspect="1"/>
          </p:cNvSpPr>
          <p:nvPr/>
        </p:nvSpPr>
        <p:spPr>
          <a:xfrm rot="10800000">
            <a:off x="5520690" y="1771336"/>
            <a:ext cx="365760" cy="4191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7" name="Rounded Rectangular Callout 119">
            <a:extLst>
              <a:ext uri="{FF2B5EF4-FFF2-40B4-BE49-F238E27FC236}">
                <a16:creationId xmlns:a16="http://schemas.microsoft.com/office/drawing/2014/main" id="{03232D44-7BB6-4DA8-AA4D-AC595CEE2033}"/>
              </a:ext>
            </a:extLst>
          </p:cNvPr>
          <p:cNvSpPr/>
          <p:nvPr/>
        </p:nvSpPr>
        <p:spPr bwMode="auto">
          <a:xfrm flipH="1">
            <a:off x="4497586" y="1870573"/>
            <a:ext cx="3046214" cy="602718"/>
          </a:xfrm>
          <a:prstGeom prst="wedgeRoundRectCallout">
            <a:avLst>
              <a:gd name="adj1" fmla="val 41609"/>
              <a:gd name="adj2" fmla="val 7975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Do not release latch on C until thread has latch on B</a:t>
            </a:r>
          </a:p>
        </p:txBody>
      </p:sp>
      <p:grpSp>
        <p:nvGrpSpPr>
          <p:cNvPr id="57" name="Group 56" hidden="1">
            <a:extLst>
              <a:ext uri="{FF2B5EF4-FFF2-40B4-BE49-F238E27FC236}">
                <a16:creationId xmlns:a16="http://schemas.microsoft.com/office/drawing/2014/main" id="{CFF4BCAD-46AB-7744-E2C6-B89C3901702F}"/>
              </a:ext>
            </a:extLst>
          </p:cNvPr>
          <p:cNvGrpSpPr/>
          <p:nvPr/>
        </p:nvGrpSpPr>
        <p:grpSpPr>
          <a:xfrm>
            <a:off x="4174548" y="2984145"/>
            <a:ext cx="791399" cy="296211"/>
            <a:chOff x="4174548" y="2984145"/>
            <a:chExt cx="791399" cy="29621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1371C38-21AA-D2D6-4CDB-5CA149F42AC5}"/>
                </a:ext>
              </a:extLst>
            </p:cNvPr>
            <p:cNvGrpSpPr/>
            <p:nvPr/>
          </p:nvGrpSpPr>
          <p:grpSpPr>
            <a:xfrm>
              <a:off x="4174548" y="2984145"/>
              <a:ext cx="91440" cy="296211"/>
              <a:chOff x="4179991" y="4195779"/>
              <a:chExt cx="91440" cy="296211"/>
            </a:xfrm>
          </p:grpSpPr>
          <p:sp>
            <p:nvSpPr>
              <p:cNvPr id="3" name="magnet">
                <a:extLst>
                  <a:ext uri="{FF2B5EF4-FFF2-40B4-BE49-F238E27FC236}">
                    <a16:creationId xmlns:a16="http://schemas.microsoft.com/office/drawing/2014/main" id="{CC296617-09F8-7E97-8EB8-0652A1E4F4BA}"/>
                  </a:ext>
                </a:extLst>
              </p:cNvPr>
              <p:cNvSpPr/>
              <p:nvPr/>
            </p:nvSpPr>
            <p:spPr>
              <a:xfrm>
                <a:off x="4179991" y="440055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4" name="magnet">
                <a:extLst>
                  <a:ext uri="{FF2B5EF4-FFF2-40B4-BE49-F238E27FC236}">
                    <a16:creationId xmlns:a16="http://schemas.microsoft.com/office/drawing/2014/main" id="{6ADBBE18-4556-DE49-7CAA-869DE82369AA}"/>
                  </a:ext>
                </a:extLst>
              </p:cNvPr>
              <p:cNvSpPr/>
              <p:nvPr/>
            </p:nvSpPr>
            <p:spPr>
              <a:xfrm>
                <a:off x="4179991" y="4195779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3D09345-13E4-D8F0-55F6-164A22A0576C}"/>
                </a:ext>
              </a:extLst>
            </p:cNvPr>
            <p:cNvGrpSpPr/>
            <p:nvPr/>
          </p:nvGrpSpPr>
          <p:grpSpPr>
            <a:xfrm>
              <a:off x="4874507" y="2984145"/>
              <a:ext cx="91440" cy="296211"/>
              <a:chOff x="4179991" y="4195779"/>
              <a:chExt cx="91440" cy="296211"/>
            </a:xfrm>
          </p:grpSpPr>
          <p:sp>
            <p:nvSpPr>
              <p:cNvPr id="51" name="magnet">
                <a:extLst>
                  <a:ext uri="{FF2B5EF4-FFF2-40B4-BE49-F238E27FC236}">
                    <a16:creationId xmlns:a16="http://schemas.microsoft.com/office/drawing/2014/main" id="{D90D24D6-A587-5E54-94FE-D23A78ADC185}"/>
                  </a:ext>
                </a:extLst>
              </p:cNvPr>
              <p:cNvSpPr/>
              <p:nvPr/>
            </p:nvSpPr>
            <p:spPr>
              <a:xfrm>
                <a:off x="4179991" y="440055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52" name="magnet">
                <a:extLst>
                  <a:ext uri="{FF2B5EF4-FFF2-40B4-BE49-F238E27FC236}">
                    <a16:creationId xmlns:a16="http://schemas.microsoft.com/office/drawing/2014/main" id="{3CEAFCFE-485F-A81A-943B-124C7E31A511}"/>
                  </a:ext>
                </a:extLst>
              </p:cNvPr>
              <p:cNvSpPr/>
              <p:nvPr/>
            </p:nvSpPr>
            <p:spPr>
              <a:xfrm>
                <a:off x="4179991" y="4195779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sp>
        <p:nvSpPr>
          <p:cNvPr id="28" name="Slide Number Placeholder 3" descr=" 5">
            <a:extLst>
              <a:ext uri="{FF2B5EF4-FFF2-40B4-BE49-F238E27FC236}">
                <a16:creationId xmlns:a16="http://schemas.microsoft.com/office/drawing/2014/main" id="{F1825413-B9BC-00EB-3577-C675DC80335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0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06632 0.2206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32 0.22067 L -0.08454 0.325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54 0.325 L -0.31545 0.2290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-481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4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0800000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6" grpId="2" animBg="1"/>
      <p:bldP spid="46" grpId="3" animBg="1"/>
      <p:bldP spid="46" grpId="4" animBg="1"/>
      <p:bldP spid="47" grpId="0" animBg="1"/>
      <p:bldP spid="4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ibling pointer">
            <a:extLst>
              <a:ext uri="{FF2B5EF4-FFF2-40B4-BE49-F238E27FC236}">
                <a16:creationId xmlns:a16="http://schemas.microsoft.com/office/drawing/2014/main" id="{9EAEC2C4-B571-BE6E-27C2-4F4FD6F127D5}"/>
              </a:ext>
            </a:extLst>
          </p:cNvPr>
          <p:cNvCxnSpPr>
            <a:cxnSpLocks noChangeShapeType="1"/>
            <a:stCxn id="57" idx="3"/>
            <a:endCxn id="55" idx="1"/>
          </p:cNvCxnSpPr>
          <p:nvPr/>
        </p:nvCxnSpPr>
        <p:spPr bwMode="auto">
          <a:xfrm>
            <a:off x="4265988" y="3029865"/>
            <a:ext cx="608519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ibling pointer">
            <a:extLst>
              <a:ext uri="{FF2B5EF4-FFF2-40B4-BE49-F238E27FC236}">
                <a16:creationId xmlns:a16="http://schemas.microsoft.com/office/drawing/2014/main" id="{2C512B58-4C10-94B8-4E48-35CC2D82D622}"/>
              </a:ext>
            </a:extLst>
          </p:cNvPr>
          <p:cNvCxnSpPr>
            <a:cxnSpLocks noChangeShapeType="1"/>
            <a:stCxn id="54" idx="1"/>
            <a:endCxn id="56" idx="3"/>
          </p:cNvCxnSpPr>
          <p:nvPr/>
        </p:nvCxnSpPr>
        <p:spPr bwMode="auto">
          <a:xfrm flipH="1">
            <a:off x="4265988" y="3234636"/>
            <a:ext cx="608519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67399455-A9B8-4BE6-81A5-D3BC71D6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Leaf Node Scan Example #2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0055E-81FB-4087-8ADE-867A2E7984FD}"/>
              </a:ext>
            </a:extLst>
          </p:cNvPr>
          <p:cNvGrpSpPr/>
          <p:nvPr/>
        </p:nvGrpSpPr>
        <p:grpSpPr>
          <a:xfrm>
            <a:off x="3082711" y="1798028"/>
            <a:ext cx="2978578" cy="1840522"/>
            <a:chOff x="5917351" y="1504950"/>
            <a:chExt cx="2978578" cy="1840522"/>
          </a:xfrm>
        </p:grpSpPr>
        <p:cxnSp>
          <p:nvCxnSpPr>
            <p:cNvPr id="6" name="AutoShape 14">
              <a:extLst>
                <a:ext uri="{FF2B5EF4-FFF2-40B4-BE49-F238E27FC236}">
                  <a16:creationId xmlns:a16="http://schemas.microsoft.com/office/drawing/2014/main" id="{788C8703-90F2-4363-BFDC-848EE0B0A9A2}"/>
                </a:ext>
              </a:extLst>
            </p:cNvPr>
            <p:cNvCxnSpPr>
              <a:cxnSpLocks noChangeShapeType="1"/>
              <a:stCxn id="12" idx="2"/>
              <a:endCxn id="17" idx="0"/>
            </p:cNvCxnSpPr>
            <p:nvPr/>
          </p:nvCxnSpPr>
          <p:spPr bwMode="auto">
            <a:xfrm flipH="1">
              <a:off x="6237391" y="1870710"/>
              <a:ext cx="620609" cy="777240"/>
            </a:xfrm>
            <a:prstGeom prst="straightConnector1">
              <a:avLst/>
            </a:prstGeom>
            <a:noFill/>
            <a:ln w="28575" algn="ctr">
              <a:solidFill>
                <a:srgbClr val="646464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14">
              <a:extLst>
                <a:ext uri="{FF2B5EF4-FFF2-40B4-BE49-F238E27FC236}">
                  <a16:creationId xmlns:a16="http://schemas.microsoft.com/office/drawing/2014/main" id="{3D99BA4D-5838-499F-BAF0-D290A226E7BF}"/>
                </a:ext>
              </a:extLst>
            </p:cNvPr>
            <p:cNvCxnSpPr>
              <a:cxnSpLocks noChangeShapeType="1"/>
              <a:stCxn id="13" idx="2"/>
              <a:endCxn id="23" idx="0"/>
            </p:cNvCxnSpPr>
            <p:nvPr/>
          </p:nvCxnSpPr>
          <p:spPr bwMode="auto">
            <a:xfrm>
              <a:off x="7406640" y="1870710"/>
              <a:ext cx="620609" cy="777240"/>
            </a:xfrm>
            <a:prstGeom prst="straightConnector1">
              <a:avLst/>
            </a:prstGeom>
            <a:noFill/>
            <a:ln w="28575" algn="ctr">
              <a:solidFill>
                <a:srgbClr val="646464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EAB832-142D-44AF-B7EE-B4C61999C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1526247"/>
              <a:ext cx="33727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bIns="0" anchor="ctr">
              <a:spAutoFit/>
            </a:bodyPr>
            <a:lstStyle>
              <a:defPPr>
                <a:defRPr lang="en-US"/>
              </a:defPPr>
              <a:lvl1pPr>
                <a:defRPr sz="2100" b="1" u="none">
                  <a:solidFill>
                    <a:srgbClr val="EF3E42"/>
                  </a:solidFill>
                  <a:latin typeface="Proxima Nova Rg" panose="02000506030000020004" pitchFamily="50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b="0" dirty="0">
                  <a:solidFill>
                    <a:schemeClr val="accent1"/>
                  </a:solidFill>
                  <a:latin typeface="Lato Black" panose="020F0A02020204030203" pitchFamily="34" charset="0"/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5B660D-4BED-4E10-9839-883504548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2396" y="3022307"/>
              <a:ext cx="3626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 anchor="ctr">
              <a:spAutoFit/>
            </a:bodyPr>
            <a:lstStyle>
              <a:defPPr>
                <a:defRPr lang="en-US"/>
              </a:defPPr>
              <a:lvl1pPr>
                <a:defRPr sz="2100" b="1" u="none">
                  <a:solidFill>
                    <a:srgbClr val="EF3E42"/>
                  </a:solidFill>
                  <a:latin typeface="Proxima Nova Rg" panose="02000506030000020004" pitchFamily="50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b="0" dirty="0">
                  <a:solidFill>
                    <a:schemeClr val="accent1"/>
                  </a:solidFill>
                  <a:latin typeface="Lato Black" panose="020F0A02020204030203" pitchFamily="34" charset="0"/>
                </a:rPr>
                <a:t>B</a:t>
              </a:r>
            </a:p>
          </p:txBody>
        </p:sp>
        <p:grpSp>
          <p:nvGrpSpPr>
            <p:cNvPr id="10" name="NODE B">
              <a:extLst>
                <a:ext uri="{FF2B5EF4-FFF2-40B4-BE49-F238E27FC236}">
                  <a16:creationId xmlns:a16="http://schemas.microsoft.com/office/drawing/2014/main" id="{B3ADD789-E734-4222-B67B-5B495638AAAA}"/>
                </a:ext>
              </a:extLst>
            </p:cNvPr>
            <p:cNvGrpSpPr/>
            <p:nvPr/>
          </p:nvGrpSpPr>
          <p:grpSpPr>
            <a:xfrm>
              <a:off x="6812280" y="1504950"/>
              <a:ext cx="1188720" cy="365760"/>
              <a:chOff x="3489959" y="2043897"/>
              <a:chExt cx="1188720" cy="365760"/>
            </a:xfrm>
            <a:solidFill>
              <a:schemeClr val="bg1">
                <a:lumMod val="85000"/>
              </a:schemeClr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796A94E-C17F-4B42-8A50-A304FE015758}"/>
                  </a:ext>
                </a:extLst>
              </p:cNvPr>
              <p:cNvSpPr/>
              <p:nvPr/>
            </p:nvSpPr>
            <p:spPr bwMode="auto">
              <a:xfrm>
                <a:off x="3581399" y="2043897"/>
                <a:ext cx="45720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3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88167B-7504-4D0C-91E7-0376A28BC492}"/>
                  </a:ext>
                </a:extLst>
              </p:cNvPr>
              <p:cNvSpPr/>
              <p:nvPr/>
            </p:nvSpPr>
            <p:spPr bwMode="auto">
              <a:xfrm>
                <a:off x="348995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720E5B4-6704-40C3-B683-03AEF037CCF7}"/>
                  </a:ext>
                </a:extLst>
              </p:cNvPr>
              <p:cNvSpPr/>
              <p:nvPr/>
            </p:nvSpPr>
            <p:spPr bwMode="auto">
              <a:xfrm>
                <a:off x="403859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BA48C17-B7F0-4AE1-A0A5-63DE9142C236}"/>
                  </a:ext>
                </a:extLst>
              </p:cNvPr>
              <p:cNvSpPr/>
              <p:nvPr/>
            </p:nvSpPr>
            <p:spPr bwMode="auto">
              <a:xfrm>
                <a:off x="4130039" y="2043897"/>
                <a:ext cx="45720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69F3433-60FB-4D5F-94E5-B0DBF8E2CACF}"/>
                  </a:ext>
                </a:extLst>
              </p:cNvPr>
              <p:cNvSpPr/>
              <p:nvPr/>
            </p:nvSpPr>
            <p:spPr bwMode="auto">
              <a:xfrm>
                <a:off x="458723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grpSp>
          <p:nvGrpSpPr>
            <p:cNvPr id="16" name="NODE D">
              <a:extLst>
                <a:ext uri="{FF2B5EF4-FFF2-40B4-BE49-F238E27FC236}">
                  <a16:creationId xmlns:a16="http://schemas.microsoft.com/office/drawing/2014/main" id="{BD4AC307-D841-45A9-8DFD-D7B06B8AE676}"/>
                </a:ext>
              </a:extLst>
            </p:cNvPr>
            <p:cNvGrpSpPr/>
            <p:nvPr/>
          </p:nvGrpSpPr>
          <p:grpSpPr>
            <a:xfrm>
              <a:off x="5917351" y="2647950"/>
              <a:ext cx="1188720" cy="365760"/>
              <a:chOff x="3489959" y="2043897"/>
              <a:chExt cx="1188720" cy="365760"/>
            </a:xfrm>
            <a:solidFill>
              <a:schemeClr val="bg1">
                <a:lumMod val="85000"/>
              </a:schemeClr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19A266-0407-4A0F-AA19-B71D379BB782}"/>
                  </a:ext>
                </a:extLst>
              </p:cNvPr>
              <p:cNvSpPr/>
              <p:nvPr/>
            </p:nvSpPr>
            <p:spPr bwMode="auto">
              <a:xfrm>
                <a:off x="3581399" y="2043897"/>
                <a:ext cx="45720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ED14C8A-1CC6-48C7-A8BC-F5CE9FC864A4}"/>
                  </a:ext>
                </a:extLst>
              </p:cNvPr>
              <p:cNvSpPr/>
              <p:nvPr/>
            </p:nvSpPr>
            <p:spPr bwMode="auto">
              <a:xfrm>
                <a:off x="348995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AB62444-E460-4A60-BE7C-18308D6ED951}"/>
                  </a:ext>
                </a:extLst>
              </p:cNvPr>
              <p:cNvSpPr/>
              <p:nvPr/>
            </p:nvSpPr>
            <p:spPr bwMode="auto">
              <a:xfrm>
                <a:off x="403859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C783CAB-5E6A-440F-8E30-30B0349D763B}"/>
                  </a:ext>
                </a:extLst>
              </p:cNvPr>
              <p:cNvSpPr/>
              <p:nvPr/>
            </p:nvSpPr>
            <p:spPr bwMode="auto">
              <a:xfrm>
                <a:off x="4130039" y="2043897"/>
                <a:ext cx="45720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96D4F00-41A2-4A96-A803-1EE34B8EE45E}"/>
                  </a:ext>
                </a:extLst>
              </p:cNvPr>
              <p:cNvSpPr/>
              <p:nvPr/>
            </p:nvSpPr>
            <p:spPr bwMode="auto">
              <a:xfrm>
                <a:off x="458723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grpSp>
          <p:nvGrpSpPr>
            <p:cNvPr id="22" name="NODE E">
              <a:extLst>
                <a:ext uri="{FF2B5EF4-FFF2-40B4-BE49-F238E27FC236}">
                  <a16:creationId xmlns:a16="http://schemas.microsoft.com/office/drawing/2014/main" id="{60713DE6-883F-4652-978B-FCEFF979B05C}"/>
                </a:ext>
              </a:extLst>
            </p:cNvPr>
            <p:cNvGrpSpPr/>
            <p:nvPr/>
          </p:nvGrpSpPr>
          <p:grpSpPr>
            <a:xfrm>
              <a:off x="7707209" y="2647950"/>
              <a:ext cx="1188720" cy="365760"/>
              <a:chOff x="3489959" y="2043897"/>
              <a:chExt cx="1188720" cy="365760"/>
            </a:xfrm>
            <a:solidFill>
              <a:schemeClr val="bg1">
                <a:lumMod val="85000"/>
              </a:schemeClr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B17BFA-CA17-4C9A-94DD-12A4E658E415}"/>
                  </a:ext>
                </a:extLst>
              </p:cNvPr>
              <p:cNvSpPr/>
              <p:nvPr/>
            </p:nvSpPr>
            <p:spPr bwMode="auto">
              <a:xfrm>
                <a:off x="3581399" y="2043897"/>
                <a:ext cx="45720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3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5E806B7-767A-4257-8C85-F619FD3760E2}"/>
                  </a:ext>
                </a:extLst>
              </p:cNvPr>
              <p:cNvSpPr/>
              <p:nvPr/>
            </p:nvSpPr>
            <p:spPr bwMode="auto">
              <a:xfrm>
                <a:off x="348995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53E02FC-3536-4E11-B1D8-BE5DC07FE0AA}"/>
                  </a:ext>
                </a:extLst>
              </p:cNvPr>
              <p:cNvSpPr/>
              <p:nvPr/>
            </p:nvSpPr>
            <p:spPr bwMode="auto">
              <a:xfrm>
                <a:off x="403859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3CA0170-CD06-4333-BF1F-ECF00F323A6D}"/>
                  </a:ext>
                </a:extLst>
              </p:cNvPr>
              <p:cNvSpPr/>
              <p:nvPr/>
            </p:nvSpPr>
            <p:spPr bwMode="auto">
              <a:xfrm>
                <a:off x="4130039" y="2043897"/>
                <a:ext cx="45720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4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5A8673F-0CB4-4039-8089-EBFC55361288}"/>
                  </a:ext>
                </a:extLst>
              </p:cNvPr>
              <p:cNvSpPr/>
              <p:nvPr/>
            </p:nvSpPr>
            <p:spPr bwMode="auto">
              <a:xfrm>
                <a:off x="458723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E42904-ACDA-43C9-A3A6-273217847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2254" y="3022307"/>
              <a:ext cx="36099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 anchor="ctr">
              <a:spAutoFit/>
            </a:bodyPr>
            <a:lstStyle>
              <a:defPPr>
                <a:defRPr lang="en-US"/>
              </a:defPPr>
              <a:lvl1pPr>
                <a:defRPr sz="2100" b="1" u="none">
                  <a:solidFill>
                    <a:srgbClr val="EF3E42"/>
                  </a:solidFill>
                  <a:latin typeface="Proxima Nova Rg" panose="02000506030000020004" pitchFamily="50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b="0" dirty="0">
                  <a:solidFill>
                    <a:schemeClr val="accent1"/>
                  </a:solidFill>
                  <a:latin typeface="Lato Black" panose="020F0A02020204030203" pitchFamily="34" charset="0"/>
                </a:rPr>
                <a:t>C</a:t>
              </a:r>
            </a:p>
          </p:txBody>
        </p:sp>
      </p:grpSp>
      <p:sp>
        <p:nvSpPr>
          <p:cNvPr id="32" name="Content Placeholder 28">
            <a:extLst>
              <a:ext uri="{FF2B5EF4-FFF2-40B4-BE49-F238E27FC236}">
                <a16:creationId xmlns:a16="http://schemas.microsoft.com/office/drawing/2014/main" id="{D50FF238-AF5A-48C8-BA4A-B8B0748D2C5C}"/>
              </a:ext>
            </a:extLst>
          </p:cNvPr>
          <p:cNvSpPr txBox="1">
            <a:spLocks/>
          </p:cNvSpPr>
          <p:nvPr/>
        </p:nvSpPr>
        <p:spPr>
          <a:xfrm>
            <a:off x="6400801" y="1127880"/>
            <a:ext cx="2511144" cy="863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spc="-15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800" b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800" dirty="0">
                <a:solidFill>
                  <a:schemeClr val="accent1"/>
                </a:solidFill>
                <a:latin typeface="Crimson Text" panose="02000503000000000000" pitchFamily="2" charset="0"/>
              </a:rPr>
              <a:t>: Find Keys &lt; 4</a:t>
            </a:r>
          </a:p>
          <a:p>
            <a:pPr>
              <a:lnSpc>
                <a:spcPct val="90000"/>
              </a:lnSpc>
            </a:pPr>
            <a:r>
              <a:rPr lang="en-US" sz="2800" b="1" spc="-150" dirty="0">
                <a:solidFill>
                  <a:srgbClr val="2C6BD8"/>
                </a:solidFill>
                <a:latin typeface="Crimson Text" panose="02000503000000000000" pitchFamily="2" charset="0"/>
              </a:rPr>
              <a:t>T</a:t>
            </a:r>
            <a:r>
              <a:rPr lang="en-US" sz="2800" b="1" baseline="-25000" dirty="0">
                <a:solidFill>
                  <a:srgbClr val="2C6BD8"/>
                </a:solidFill>
                <a:latin typeface="Crimson Text" panose="02000503000000000000" pitchFamily="2" charset="0"/>
              </a:rPr>
              <a:t>2</a:t>
            </a:r>
            <a:r>
              <a:rPr lang="en-US" sz="2800" dirty="0">
                <a:solidFill>
                  <a:srgbClr val="2C6BD8"/>
                </a:solidFill>
                <a:latin typeface="Crimson Text" panose="02000503000000000000" pitchFamily="2" charset="0"/>
              </a:rPr>
              <a:t>: Find Keys &gt; 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6ABCFB-ECBC-41EB-AE96-EEC8E99024F4}"/>
              </a:ext>
            </a:extLst>
          </p:cNvPr>
          <p:cNvGrpSpPr>
            <a:grpSpLocks/>
          </p:cNvGrpSpPr>
          <p:nvPr/>
        </p:nvGrpSpPr>
        <p:grpSpPr bwMode="auto">
          <a:xfrm>
            <a:off x="3350123" y="1353250"/>
            <a:ext cx="659606" cy="485775"/>
            <a:chOff x="789711" y="4485200"/>
            <a:chExt cx="879764" cy="647970"/>
          </a:xfrm>
        </p:grpSpPr>
        <p:sp>
          <p:nvSpPr>
            <p:cNvPr id="34" name="TextBox 28">
              <a:extLst>
                <a:ext uri="{FF2B5EF4-FFF2-40B4-BE49-F238E27FC236}">
                  <a16:creationId xmlns:a16="http://schemas.microsoft.com/office/drawing/2014/main" id="{48BD08C8-D187-4AB9-8C35-FDFD17337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35" name="Straight Connector 29">
              <a:extLst>
                <a:ext uri="{FF2B5EF4-FFF2-40B4-BE49-F238E27FC236}">
                  <a16:creationId xmlns:a16="http://schemas.microsoft.com/office/drawing/2014/main" id="{63133A0E-C52D-4805-969B-4F68957839F3}"/>
                </a:ext>
              </a:extLst>
            </p:cNvPr>
            <p:cNvCxnSpPr>
              <a:cxnSpLocks noChangeShapeType="1"/>
              <a:stCxn id="34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36" name="Lock">
            <a:extLst>
              <a:ext uri="{FF2B5EF4-FFF2-40B4-BE49-F238E27FC236}">
                <a16:creationId xmlns:a16="http://schemas.microsoft.com/office/drawing/2014/main" id="{FCE9E4E3-0E4B-4F6F-BBCE-D0A41465F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3951877" y="1746157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7AEB001F-A469-411B-8B4D-E4177C967374}"/>
              </a:ext>
            </a:extLst>
          </p:cNvPr>
          <p:cNvGrpSpPr>
            <a:grpSpLocks/>
          </p:cNvGrpSpPr>
          <p:nvPr/>
        </p:nvGrpSpPr>
        <p:grpSpPr bwMode="auto">
          <a:xfrm>
            <a:off x="2435580" y="2522555"/>
            <a:ext cx="659606" cy="485775"/>
            <a:chOff x="789711" y="4485200"/>
            <a:chExt cx="879764" cy="647970"/>
          </a:xfrm>
        </p:grpSpPr>
        <p:sp>
          <p:nvSpPr>
            <p:cNvPr id="38" name="TextBox 28">
              <a:extLst>
                <a:ext uri="{FF2B5EF4-FFF2-40B4-BE49-F238E27FC236}">
                  <a16:creationId xmlns:a16="http://schemas.microsoft.com/office/drawing/2014/main" id="{806ECFF2-0E9C-44EB-BA70-5CD798101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39" name="Straight Connector 29">
              <a:extLst>
                <a:ext uri="{FF2B5EF4-FFF2-40B4-BE49-F238E27FC236}">
                  <a16:creationId xmlns:a16="http://schemas.microsoft.com/office/drawing/2014/main" id="{1EF15C53-0435-48EA-97C2-D3A9E152D9D0}"/>
                </a:ext>
              </a:extLst>
            </p:cNvPr>
            <p:cNvCxnSpPr>
              <a:cxnSpLocks noChangeShapeType="1"/>
              <a:stCxn id="38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40" name="Lock">
            <a:extLst>
              <a:ext uri="{FF2B5EF4-FFF2-40B4-BE49-F238E27FC236}">
                <a16:creationId xmlns:a16="http://schemas.microsoft.com/office/drawing/2014/main" id="{9C55D4C7-860E-46B1-8C7D-70941F1A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3037334" y="2915462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480B92E-6ADB-44D8-BD99-639688AD73E9}"/>
              </a:ext>
            </a:extLst>
          </p:cNvPr>
          <p:cNvGrpSpPr>
            <a:grpSpLocks/>
          </p:cNvGrpSpPr>
          <p:nvPr/>
        </p:nvGrpSpPr>
        <p:grpSpPr bwMode="auto">
          <a:xfrm>
            <a:off x="4233330" y="2518387"/>
            <a:ext cx="659606" cy="485775"/>
            <a:chOff x="789711" y="4485200"/>
            <a:chExt cx="879764" cy="647970"/>
          </a:xfrm>
        </p:grpSpPr>
        <p:sp>
          <p:nvSpPr>
            <p:cNvPr id="42" name="TextBox 28">
              <a:extLst>
                <a:ext uri="{FF2B5EF4-FFF2-40B4-BE49-F238E27FC236}">
                  <a16:creationId xmlns:a16="http://schemas.microsoft.com/office/drawing/2014/main" id="{EE1DDF4E-1C18-4C83-99AC-1F8A360AA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43" name="Straight Connector 29">
              <a:extLst>
                <a:ext uri="{FF2B5EF4-FFF2-40B4-BE49-F238E27FC236}">
                  <a16:creationId xmlns:a16="http://schemas.microsoft.com/office/drawing/2014/main" id="{B2F4C976-4003-4B9C-8EBB-C207581C6050}"/>
                </a:ext>
              </a:extLst>
            </p:cNvPr>
            <p:cNvCxnSpPr>
              <a:cxnSpLocks noChangeShapeType="1"/>
              <a:stCxn id="42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44" name="Lock">
            <a:extLst>
              <a:ext uri="{FF2B5EF4-FFF2-40B4-BE49-F238E27FC236}">
                <a16:creationId xmlns:a16="http://schemas.microsoft.com/office/drawing/2014/main" id="{F60C9DF5-34E5-45CD-8551-DA4D8F7A7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4835084" y="2911294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" name="T1 Arrow">
            <a:extLst>
              <a:ext uri="{FF2B5EF4-FFF2-40B4-BE49-F238E27FC236}">
                <a16:creationId xmlns:a16="http://schemas.microsoft.com/office/drawing/2014/main" id="{18D77F87-A336-4CC1-863C-AB74A08CFB82}"/>
              </a:ext>
            </a:extLst>
          </p:cNvPr>
          <p:cNvSpPr>
            <a:spLocks noChangeAspect="1"/>
          </p:cNvSpPr>
          <p:nvPr/>
        </p:nvSpPr>
        <p:spPr>
          <a:xfrm>
            <a:off x="3545985" y="1771335"/>
            <a:ext cx="365760" cy="419142"/>
          </a:xfrm>
          <a:prstGeom prst="rightArrow">
            <a:avLst/>
          </a:prstGeom>
          <a:solidFill>
            <a:srgbClr val="2C6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6" name="T2 Arrow">
            <a:extLst>
              <a:ext uri="{FF2B5EF4-FFF2-40B4-BE49-F238E27FC236}">
                <a16:creationId xmlns:a16="http://schemas.microsoft.com/office/drawing/2014/main" id="{34A2B55A-35CD-4977-8217-083642D79B78}"/>
              </a:ext>
            </a:extLst>
          </p:cNvPr>
          <p:cNvSpPr>
            <a:spLocks noChangeAspect="1"/>
          </p:cNvSpPr>
          <p:nvPr/>
        </p:nvSpPr>
        <p:spPr>
          <a:xfrm rot="10800000">
            <a:off x="5520690" y="1771336"/>
            <a:ext cx="365760" cy="4191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7" name="Rounded Rectangular Callout 119">
            <a:extLst>
              <a:ext uri="{FF2B5EF4-FFF2-40B4-BE49-F238E27FC236}">
                <a16:creationId xmlns:a16="http://schemas.microsoft.com/office/drawing/2014/main" id="{8AFF700B-9511-4EBF-9568-03774E9D23ED}"/>
              </a:ext>
            </a:extLst>
          </p:cNvPr>
          <p:cNvSpPr/>
          <p:nvPr/>
        </p:nvSpPr>
        <p:spPr bwMode="auto">
          <a:xfrm flipH="1">
            <a:off x="831706" y="1826214"/>
            <a:ext cx="2420344" cy="602718"/>
          </a:xfrm>
          <a:prstGeom prst="wedgeRoundRectCallout">
            <a:avLst>
              <a:gd name="adj1" fmla="val -30102"/>
              <a:gd name="adj2" fmla="val 6500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Both </a:t>
            </a:r>
            <a:r>
              <a:rPr lang="en-US" sz="2000" b="1" i="1" spc="-15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and </a:t>
            </a:r>
            <a:r>
              <a:rPr lang="en-US" sz="2000" b="1" i="1" spc="-15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2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now hold this read latch.</a:t>
            </a:r>
          </a:p>
        </p:txBody>
      </p:sp>
      <p:sp>
        <p:nvSpPr>
          <p:cNvPr id="48" name="Rounded Rectangular Callout 119">
            <a:extLst>
              <a:ext uri="{FF2B5EF4-FFF2-40B4-BE49-F238E27FC236}">
                <a16:creationId xmlns:a16="http://schemas.microsoft.com/office/drawing/2014/main" id="{E5DE3FC0-9FC1-4B07-9753-AF093628EB84}"/>
              </a:ext>
            </a:extLst>
          </p:cNvPr>
          <p:cNvSpPr/>
          <p:nvPr/>
        </p:nvSpPr>
        <p:spPr bwMode="auto">
          <a:xfrm>
            <a:off x="4205680" y="1826214"/>
            <a:ext cx="2420344" cy="602718"/>
          </a:xfrm>
          <a:prstGeom prst="wedgeRoundRectCallout">
            <a:avLst>
              <a:gd name="adj1" fmla="val -30102"/>
              <a:gd name="adj2" fmla="val 6500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Both </a:t>
            </a:r>
            <a:r>
              <a:rPr lang="en-US" sz="2000" b="1" i="1" spc="-15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and </a:t>
            </a:r>
            <a:r>
              <a:rPr lang="en-US" sz="2000" b="1" i="1" spc="-15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2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now hold this read latch.</a:t>
            </a:r>
          </a:p>
        </p:txBody>
      </p:sp>
      <p:sp>
        <p:nvSpPr>
          <p:cNvPr id="49" name="Rounded Rectangular Callout 119">
            <a:extLst>
              <a:ext uri="{FF2B5EF4-FFF2-40B4-BE49-F238E27FC236}">
                <a16:creationId xmlns:a16="http://schemas.microsoft.com/office/drawing/2014/main" id="{C31AFCCE-D66F-44A6-88AE-3F7C0838D01B}"/>
              </a:ext>
            </a:extLst>
          </p:cNvPr>
          <p:cNvSpPr/>
          <p:nvPr/>
        </p:nvSpPr>
        <p:spPr bwMode="auto">
          <a:xfrm flipH="1">
            <a:off x="1183456" y="1826214"/>
            <a:ext cx="2068594" cy="602718"/>
          </a:xfrm>
          <a:prstGeom prst="wedgeRoundRectCallout">
            <a:avLst>
              <a:gd name="adj1" fmla="val -30102"/>
              <a:gd name="adj2" fmla="val 6500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Only </a:t>
            </a:r>
            <a:r>
              <a:rPr lang="en-US" sz="2000" b="1" i="1" spc="-15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holds</a:t>
            </a:r>
            <a:b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</a:b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this read latch.</a:t>
            </a:r>
          </a:p>
        </p:txBody>
      </p:sp>
      <p:sp>
        <p:nvSpPr>
          <p:cNvPr id="50" name="Rounded Rectangular Callout 119">
            <a:extLst>
              <a:ext uri="{FF2B5EF4-FFF2-40B4-BE49-F238E27FC236}">
                <a16:creationId xmlns:a16="http://schemas.microsoft.com/office/drawing/2014/main" id="{5E169AE9-7759-46BC-9523-64AAAE39B85D}"/>
              </a:ext>
            </a:extLst>
          </p:cNvPr>
          <p:cNvSpPr/>
          <p:nvPr/>
        </p:nvSpPr>
        <p:spPr bwMode="auto">
          <a:xfrm>
            <a:off x="4205680" y="1826214"/>
            <a:ext cx="2068594" cy="602718"/>
          </a:xfrm>
          <a:prstGeom prst="wedgeRoundRectCallout">
            <a:avLst>
              <a:gd name="adj1" fmla="val -30102"/>
              <a:gd name="adj2" fmla="val 6500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Only </a:t>
            </a:r>
            <a:r>
              <a:rPr lang="en-US" sz="2000" b="1" i="1" spc="-15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2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holds</a:t>
            </a:r>
            <a:b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</a:b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this read latch.</a:t>
            </a: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4B99A80B-90F0-8283-8C72-919CFD10B802}"/>
              </a:ext>
            </a:extLst>
          </p:cNvPr>
          <p:cNvGrpSpPr/>
          <p:nvPr/>
        </p:nvGrpSpPr>
        <p:grpSpPr>
          <a:xfrm>
            <a:off x="4174548" y="2984145"/>
            <a:ext cx="791399" cy="296211"/>
            <a:chOff x="4174548" y="2984145"/>
            <a:chExt cx="791399" cy="296211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E392CC0-2F76-2974-1EA2-052BAA06186C}"/>
                </a:ext>
              </a:extLst>
            </p:cNvPr>
            <p:cNvGrpSpPr/>
            <p:nvPr/>
          </p:nvGrpSpPr>
          <p:grpSpPr>
            <a:xfrm>
              <a:off x="4174548" y="2984145"/>
              <a:ext cx="91440" cy="296211"/>
              <a:chOff x="4179991" y="4195779"/>
              <a:chExt cx="91440" cy="296211"/>
            </a:xfrm>
          </p:grpSpPr>
          <p:sp>
            <p:nvSpPr>
              <p:cNvPr id="56" name="magnet">
                <a:extLst>
                  <a:ext uri="{FF2B5EF4-FFF2-40B4-BE49-F238E27FC236}">
                    <a16:creationId xmlns:a16="http://schemas.microsoft.com/office/drawing/2014/main" id="{95E41DBE-C26B-41EC-C4B6-79489752E0D2}"/>
                  </a:ext>
                </a:extLst>
              </p:cNvPr>
              <p:cNvSpPr/>
              <p:nvPr/>
            </p:nvSpPr>
            <p:spPr>
              <a:xfrm>
                <a:off x="4179991" y="440055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57" name="magnet">
                <a:extLst>
                  <a:ext uri="{FF2B5EF4-FFF2-40B4-BE49-F238E27FC236}">
                    <a16:creationId xmlns:a16="http://schemas.microsoft.com/office/drawing/2014/main" id="{0754B16B-C0C2-F6F0-FC4B-548843B1C9FC}"/>
                  </a:ext>
                </a:extLst>
              </p:cNvPr>
              <p:cNvSpPr/>
              <p:nvPr/>
            </p:nvSpPr>
            <p:spPr>
              <a:xfrm>
                <a:off x="4179991" y="4195779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1DC37F7-8EB8-B01A-5823-AACC166BE067}"/>
                </a:ext>
              </a:extLst>
            </p:cNvPr>
            <p:cNvGrpSpPr/>
            <p:nvPr/>
          </p:nvGrpSpPr>
          <p:grpSpPr>
            <a:xfrm>
              <a:off x="4874507" y="2984145"/>
              <a:ext cx="91440" cy="296211"/>
              <a:chOff x="4179991" y="4195779"/>
              <a:chExt cx="91440" cy="296211"/>
            </a:xfrm>
          </p:grpSpPr>
          <p:sp>
            <p:nvSpPr>
              <p:cNvPr id="54" name="magnet">
                <a:extLst>
                  <a:ext uri="{FF2B5EF4-FFF2-40B4-BE49-F238E27FC236}">
                    <a16:creationId xmlns:a16="http://schemas.microsoft.com/office/drawing/2014/main" id="{D80F4513-0F0B-2782-98A8-CA0651CBFB3B}"/>
                  </a:ext>
                </a:extLst>
              </p:cNvPr>
              <p:cNvSpPr/>
              <p:nvPr/>
            </p:nvSpPr>
            <p:spPr>
              <a:xfrm>
                <a:off x="4179991" y="440055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55" name="magnet">
                <a:extLst>
                  <a:ext uri="{FF2B5EF4-FFF2-40B4-BE49-F238E27FC236}">
                    <a16:creationId xmlns:a16="http://schemas.microsoft.com/office/drawing/2014/main" id="{340796FD-4EAA-2186-F01B-3E68B186BD06}"/>
                  </a:ext>
                </a:extLst>
              </p:cNvPr>
              <p:cNvSpPr/>
              <p:nvPr/>
            </p:nvSpPr>
            <p:spPr>
              <a:xfrm>
                <a:off x="4179991" y="4195779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sp>
        <p:nvSpPr>
          <p:cNvPr id="28" name="Slide Number Placeholder 3" descr=" 5">
            <a:extLst>
              <a:ext uri="{FF2B5EF4-FFF2-40B4-BE49-F238E27FC236}">
                <a16:creationId xmlns:a16="http://schemas.microsoft.com/office/drawing/2014/main" id="{F94C5A57-2930-C1B2-07B2-C667FFEBBC0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10503 0.2206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06632 0.2206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32 0.22067 L -0.08454 0.325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521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03 0.22067 L 0.04931 0.321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1 0.3216 L 0.2823 0.2206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-506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55 0.325 L -0.321 0.22067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-518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4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10800000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4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0800000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5" grpId="3" animBg="1"/>
      <p:bldP spid="45" grpId="4" animBg="1"/>
      <p:bldP spid="46" grpId="0" animBg="1"/>
      <p:bldP spid="46" grpId="1" animBg="1"/>
      <p:bldP spid="46" grpId="2" animBg="1"/>
      <p:bldP spid="46" grpId="3" animBg="1"/>
      <p:bldP spid="46" grpId="4" animBg="1"/>
      <p:bldP spid="47" grpId="0" animBg="1"/>
      <p:bldP spid="47" grpId="1" animBg="1"/>
      <p:bldP spid="48" grpId="0" animBg="1"/>
      <p:bldP spid="48" grpId="1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4D382D-BBE8-4E9E-AD1D-239C31A6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Control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746FC-4D43-4EA3-A510-B03B112D5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u="sng" dirty="0"/>
              <a:t>concurrency control</a:t>
            </a:r>
            <a:r>
              <a:rPr lang="en-US" dirty="0"/>
              <a:t> protocol is the method that the DBMS uses to ensure “correct” results for concurrent operations on a shared object.</a:t>
            </a:r>
          </a:p>
          <a:p>
            <a:endParaRPr lang="en-US" sz="1200" dirty="0"/>
          </a:p>
          <a:p>
            <a:r>
              <a:rPr lang="en-US" dirty="0"/>
              <a:t> A protocol's correctness criteria can vary:</a:t>
            </a:r>
          </a:p>
          <a:p>
            <a:pPr lvl="1"/>
            <a:r>
              <a:rPr lang="en-US" b="1" dirty="0"/>
              <a:t>Logical Correctness:</a:t>
            </a:r>
            <a:r>
              <a:rPr lang="en-US" dirty="0"/>
              <a:t> Can a thread see the data that it is supposed to see?</a:t>
            </a:r>
          </a:p>
          <a:p>
            <a:pPr lvl="1"/>
            <a:r>
              <a:rPr lang="en-US" b="1" dirty="0"/>
              <a:t>Physical Correctness:</a:t>
            </a:r>
            <a:r>
              <a:rPr lang="en-US" dirty="0"/>
              <a:t> Is the internal representation of the object sound?</a:t>
            </a:r>
          </a:p>
        </p:txBody>
      </p:sp>
      <p:sp>
        <p:nvSpPr>
          <p:cNvPr id="7" name="Highlight Box">
            <a:extLst>
              <a:ext uri="{FF2B5EF4-FFF2-40B4-BE49-F238E27FC236}">
                <a16:creationId xmlns:a16="http://schemas.microsoft.com/office/drawing/2014/main" id="{34E3ABA3-0A8E-42DC-A099-3A7E4DDA8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732" y="3173730"/>
            <a:ext cx="6035040" cy="594360"/>
          </a:xfrm>
          <a:prstGeom prst="roundRect">
            <a:avLst>
              <a:gd name="adj" fmla="val 1802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B09EA3B5-1BDD-062F-23C7-4006E479D57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71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ibling pointer">
            <a:extLst>
              <a:ext uri="{FF2B5EF4-FFF2-40B4-BE49-F238E27FC236}">
                <a16:creationId xmlns:a16="http://schemas.microsoft.com/office/drawing/2014/main" id="{903B2212-04A6-F08D-8C03-386FA1F2BD7F}"/>
              </a:ext>
            </a:extLst>
          </p:cNvPr>
          <p:cNvCxnSpPr>
            <a:cxnSpLocks noChangeShapeType="1"/>
            <a:stCxn id="74" idx="3"/>
            <a:endCxn id="72" idx="1"/>
          </p:cNvCxnSpPr>
          <p:nvPr/>
        </p:nvCxnSpPr>
        <p:spPr bwMode="auto">
          <a:xfrm>
            <a:off x="4265988" y="3029865"/>
            <a:ext cx="608519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ibling pointer">
            <a:extLst>
              <a:ext uri="{FF2B5EF4-FFF2-40B4-BE49-F238E27FC236}">
                <a16:creationId xmlns:a16="http://schemas.microsoft.com/office/drawing/2014/main" id="{6D1017B5-6C11-1123-BEE9-1C48443BA5C5}"/>
              </a:ext>
            </a:extLst>
          </p:cNvPr>
          <p:cNvCxnSpPr>
            <a:cxnSpLocks noChangeShapeType="1"/>
            <a:stCxn id="71" idx="1"/>
            <a:endCxn id="73" idx="3"/>
          </p:cNvCxnSpPr>
          <p:nvPr/>
        </p:nvCxnSpPr>
        <p:spPr bwMode="auto">
          <a:xfrm flipH="1">
            <a:off x="4265988" y="3234636"/>
            <a:ext cx="608519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67399455-A9B8-4BE6-81A5-D3BC71D6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Leaf Node Scan Example #3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0055E-81FB-4087-8ADE-867A2E7984FD}"/>
              </a:ext>
            </a:extLst>
          </p:cNvPr>
          <p:cNvGrpSpPr/>
          <p:nvPr/>
        </p:nvGrpSpPr>
        <p:grpSpPr>
          <a:xfrm>
            <a:off x="3082711" y="1798028"/>
            <a:ext cx="2978578" cy="1840522"/>
            <a:chOff x="5917351" y="1504950"/>
            <a:chExt cx="2978578" cy="1840522"/>
          </a:xfrm>
        </p:grpSpPr>
        <p:cxnSp>
          <p:nvCxnSpPr>
            <p:cNvPr id="6" name="AutoShape 14">
              <a:extLst>
                <a:ext uri="{FF2B5EF4-FFF2-40B4-BE49-F238E27FC236}">
                  <a16:creationId xmlns:a16="http://schemas.microsoft.com/office/drawing/2014/main" id="{788C8703-90F2-4363-BFDC-848EE0B0A9A2}"/>
                </a:ext>
              </a:extLst>
            </p:cNvPr>
            <p:cNvCxnSpPr>
              <a:cxnSpLocks noChangeShapeType="1"/>
              <a:stCxn id="12" idx="2"/>
              <a:endCxn id="17" idx="0"/>
            </p:cNvCxnSpPr>
            <p:nvPr/>
          </p:nvCxnSpPr>
          <p:spPr bwMode="auto">
            <a:xfrm flipH="1">
              <a:off x="6237391" y="1870710"/>
              <a:ext cx="620609" cy="777240"/>
            </a:xfrm>
            <a:prstGeom prst="straightConnector1">
              <a:avLst/>
            </a:prstGeom>
            <a:noFill/>
            <a:ln w="28575" algn="ctr">
              <a:solidFill>
                <a:srgbClr val="646464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14">
              <a:extLst>
                <a:ext uri="{FF2B5EF4-FFF2-40B4-BE49-F238E27FC236}">
                  <a16:creationId xmlns:a16="http://schemas.microsoft.com/office/drawing/2014/main" id="{3D99BA4D-5838-499F-BAF0-D290A226E7BF}"/>
                </a:ext>
              </a:extLst>
            </p:cNvPr>
            <p:cNvCxnSpPr>
              <a:cxnSpLocks noChangeShapeType="1"/>
              <a:stCxn id="13" idx="2"/>
              <a:endCxn id="23" idx="0"/>
            </p:cNvCxnSpPr>
            <p:nvPr/>
          </p:nvCxnSpPr>
          <p:spPr bwMode="auto">
            <a:xfrm>
              <a:off x="7406640" y="1870710"/>
              <a:ext cx="620609" cy="777240"/>
            </a:xfrm>
            <a:prstGeom prst="straightConnector1">
              <a:avLst/>
            </a:prstGeom>
            <a:noFill/>
            <a:ln w="28575" algn="ctr">
              <a:solidFill>
                <a:srgbClr val="646464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EAB832-142D-44AF-B7EE-B4C61999C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1526247"/>
              <a:ext cx="33727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bIns="0" anchor="ctr">
              <a:spAutoFit/>
            </a:bodyPr>
            <a:lstStyle>
              <a:defPPr>
                <a:defRPr lang="en-US"/>
              </a:defPPr>
              <a:lvl1pPr>
                <a:defRPr sz="2100" b="1" u="none">
                  <a:solidFill>
                    <a:srgbClr val="EF3E42"/>
                  </a:solidFill>
                  <a:latin typeface="Proxima Nova Rg" panose="02000506030000020004" pitchFamily="50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b="0" dirty="0">
                  <a:solidFill>
                    <a:schemeClr val="accent1"/>
                  </a:solidFill>
                  <a:latin typeface="Lato Black" panose="020F0A02020204030203" pitchFamily="34" charset="0"/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5B660D-4BED-4E10-9839-883504548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2396" y="3022307"/>
              <a:ext cx="3626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 anchor="ctr">
              <a:spAutoFit/>
            </a:bodyPr>
            <a:lstStyle>
              <a:defPPr>
                <a:defRPr lang="en-US"/>
              </a:defPPr>
              <a:lvl1pPr>
                <a:defRPr sz="2100" b="1" u="none">
                  <a:solidFill>
                    <a:srgbClr val="EF3E42"/>
                  </a:solidFill>
                  <a:latin typeface="Proxima Nova Rg" panose="02000506030000020004" pitchFamily="50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b="0" dirty="0">
                  <a:solidFill>
                    <a:schemeClr val="accent1"/>
                  </a:solidFill>
                  <a:latin typeface="Lato Black" panose="020F0A02020204030203" pitchFamily="34" charset="0"/>
                </a:rPr>
                <a:t>B</a:t>
              </a:r>
            </a:p>
          </p:txBody>
        </p:sp>
        <p:grpSp>
          <p:nvGrpSpPr>
            <p:cNvPr id="10" name="NODE B">
              <a:extLst>
                <a:ext uri="{FF2B5EF4-FFF2-40B4-BE49-F238E27FC236}">
                  <a16:creationId xmlns:a16="http://schemas.microsoft.com/office/drawing/2014/main" id="{B3ADD789-E734-4222-B67B-5B495638AAAA}"/>
                </a:ext>
              </a:extLst>
            </p:cNvPr>
            <p:cNvGrpSpPr/>
            <p:nvPr/>
          </p:nvGrpSpPr>
          <p:grpSpPr>
            <a:xfrm>
              <a:off x="6812280" y="1504950"/>
              <a:ext cx="1188720" cy="365760"/>
              <a:chOff x="3489959" y="2043897"/>
              <a:chExt cx="1188720" cy="365760"/>
            </a:xfrm>
            <a:solidFill>
              <a:schemeClr val="bg1">
                <a:lumMod val="85000"/>
              </a:schemeClr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796A94E-C17F-4B42-8A50-A304FE015758}"/>
                  </a:ext>
                </a:extLst>
              </p:cNvPr>
              <p:cNvSpPr/>
              <p:nvPr/>
            </p:nvSpPr>
            <p:spPr bwMode="auto">
              <a:xfrm>
                <a:off x="3581399" y="2043897"/>
                <a:ext cx="45720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3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88167B-7504-4D0C-91E7-0376A28BC492}"/>
                  </a:ext>
                </a:extLst>
              </p:cNvPr>
              <p:cNvSpPr/>
              <p:nvPr/>
            </p:nvSpPr>
            <p:spPr bwMode="auto">
              <a:xfrm>
                <a:off x="348995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720E5B4-6704-40C3-B683-03AEF037CCF7}"/>
                  </a:ext>
                </a:extLst>
              </p:cNvPr>
              <p:cNvSpPr/>
              <p:nvPr/>
            </p:nvSpPr>
            <p:spPr bwMode="auto">
              <a:xfrm>
                <a:off x="403859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BA48C17-B7F0-4AE1-A0A5-63DE9142C236}"/>
                  </a:ext>
                </a:extLst>
              </p:cNvPr>
              <p:cNvSpPr/>
              <p:nvPr/>
            </p:nvSpPr>
            <p:spPr bwMode="auto">
              <a:xfrm>
                <a:off x="4130039" y="2043897"/>
                <a:ext cx="45720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69F3433-60FB-4D5F-94E5-B0DBF8E2CACF}"/>
                  </a:ext>
                </a:extLst>
              </p:cNvPr>
              <p:cNvSpPr/>
              <p:nvPr/>
            </p:nvSpPr>
            <p:spPr bwMode="auto">
              <a:xfrm>
                <a:off x="458723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grpSp>
          <p:nvGrpSpPr>
            <p:cNvPr id="16" name="NODE D">
              <a:extLst>
                <a:ext uri="{FF2B5EF4-FFF2-40B4-BE49-F238E27FC236}">
                  <a16:creationId xmlns:a16="http://schemas.microsoft.com/office/drawing/2014/main" id="{BD4AC307-D841-45A9-8DFD-D7B06B8AE676}"/>
                </a:ext>
              </a:extLst>
            </p:cNvPr>
            <p:cNvGrpSpPr/>
            <p:nvPr/>
          </p:nvGrpSpPr>
          <p:grpSpPr>
            <a:xfrm>
              <a:off x="5917351" y="2647950"/>
              <a:ext cx="1188720" cy="365760"/>
              <a:chOff x="3489959" y="2043897"/>
              <a:chExt cx="1188720" cy="365760"/>
            </a:xfrm>
            <a:solidFill>
              <a:schemeClr val="bg1">
                <a:lumMod val="85000"/>
              </a:schemeClr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19A266-0407-4A0F-AA19-B71D379BB782}"/>
                  </a:ext>
                </a:extLst>
              </p:cNvPr>
              <p:cNvSpPr/>
              <p:nvPr/>
            </p:nvSpPr>
            <p:spPr bwMode="auto">
              <a:xfrm>
                <a:off x="3581399" y="2043897"/>
                <a:ext cx="45720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ED14C8A-1CC6-48C7-A8BC-F5CE9FC864A4}"/>
                  </a:ext>
                </a:extLst>
              </p:cNvPr>
              <p:cNvSpPr/>
              <p:nvPr/>
            </p:nvSpPr>
            <p:spPr bwMode="auto">
              <a:xfrm>
                <a:off x="348995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AB62444-E460-4A60-BE7C-18308D6ED951}"/>
                  </a:ext>
                </a:extLst>
              </p:cNvPr>
              <p:cNvSpPr/>
              <p:nvPr/>
            </p:nvSpPr>
            <p:spPr bwMode="auto">
              <a:xfrm>
                <a:off x="403859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C783CAB-5E6A-440F-8E30-30B0349D763B}"/>
                  </a:ext>
                </a:extLst>
              </p:cNvPr>
              <p:cNvSpPr/>
              <p:nvPr/>
            </p:nvSpPr>
            <p:spPr bwMode="auto">
              <a:xfrm>
                <a:off x="4130039" y="2043897"/>
                <a:ext cx="45720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96D4F00-41A2-4A96-A803-1EE34B8EE45E}"/>
                  </a:ext>
                </a:extLst>
              </p:cNvPr>
              <p:cNvSpPr/>
              <p:nvPr/>
            </p:nvSpPr>
            <p:spPr bwMode="auto">
              <a:xfrm>
                <a:off x="458723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grpSp>
          <p:nvGrpSpPr>
            <p:cNvPr id="22" name="NODE E">
              <a:extLst>
                <a:ext uri="{FF2B5EF4-FFF2-40B4-BE49-F238E27FC236}">
                  <a16:creationId xmlns:a16="http://schemas.microsoft.com/office/drawing/2014/main" id="{60713DE6-883F-4652-978B-FCEFF979B05C}"/>
                </a:ext>
              </a:extLst>
            </p:cNvPr>
            <p:cNvGrpSpPr/>
            <p:nvPr/>
          </p:nvGrpSpPr>
          <p:grpSpPr>
            <a:xfrm>
              <a:off x="7707209" y="2647950"/>
              <a:ext cx="1188720" cy="365760"/>
              <a:chOff x="3489959" y="2043897"/>
              <a:chExt cx="1188720" cy="365760"/>
            </a:xfrm>
            <a:solidFill>
              <a:schemeClr val="bg1">
                <a:lumMod val="85000"/>
              </a:schemeClr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B17BFA-CA17-4C9A-94DD-12A4E658E415}"/>
                  </a:ext>
                </a:extLst>
              </p:cNvPr>
              <p:cNvSpPr/>
              <p:nvPr/>
            </p:nvSpPr>
            <p:spPr bwMode="auto">
              <a:xfrm>
                <a:off x="3581399" y="2043897"/>
                <a:ext cx="45720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3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5E806B7-767A-4257-8C85-F619FD3760E2}"/>
                  </a:ext>
                </a:extLst>
              </p:cNvPr>
              <p:cNvSpPr/>
              <p:nvPr/>
            </p:nvSpPr>
            <p:spPr bwMode="auto">
              <a:xfrm>
                <a:off x="348995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53E02FC-3536-4E11-B1D8-BE5DC07FE0AA}"/>
                  </a:ext>
                </a:extLst>
              </p:cNvPr>
              <p:cNvSpPr/>
              <p:nvPr/>
            </p:nvSpPr>
            <p:spPr bwMode="auto">
              <a:xfrm>
                <a:off x="403859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3CA0170-CD06-4333-BF1F-ECF00F323A6D}"/>
                  </a:ext>
                </a:extLst>
              </p:cNvPr>
              <p:cNvSpPr/>
              <p:nvPr/>
            </p:nvSpPr>
            <p:spPr bwMode="auto">
              <a:xfrm>
                <a:off x="4130039" y="2043897"/>
                <a:ext cx="45720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4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5A8673F-0CB4-4039-8089-EBFC55361288}"/>
                  </a:ext>
                </a:extLst>
              </p:cNvPr>
              <p:cNvSpPr/>
              <p:nvPr/>
            </p:nvSpPr>
            <p:spPr bwMode="auto">
              <a:xfrm>
                <a:off x="4587239" y="204389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E42904-ACDA-43C9-A3A6-273217847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2254" y="3022307"/>
              <a:ext cx="36099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 anchor="ctr">
              <a:spAutoFit/>
            </a:bodyPr>
            <a:lstStyle>
              <a:defPPr>
                <a:defRPr lang="en-US"/>
              </a:defPPr>
              <a:lvl1pPr>
                <a:defRPr sz="2100" b="1" u="none">
                  <a:solidFill>
                    <a:srgbClr val="EF3E42"/>
                  </a:solidFill>
                  <a:latin typeface="Proxima Nova Rg" panose="02000506030000020004" pitchFamily="50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b="0" dirty="0">
                  <a:solidFill>
                    <a:schemeClr val="accent1"/>
                  </a:solidFill>
                  <a:latin typeface="Lato Black" panose="020F0A02020204030203" pitchFamily="34" charset="0"/>
                </a:rPr>
                <a:t>C</a:t>
              </a:r>
            </a:p>
          </p:txBody>
        </p:sp>
      </p:grpSp>
      <p:sp>
        <p:nvSpPr>
          <p:cNvPr id="32" name="Content Placeholder 28">
            <a:extLst>
              <a:ext uri="{FF2B5EF4-FFF2-40B4-BE49-F238E27FC236}">
                <a16:creationId xmlns:a16="http://schemas.microsoft.com/office/drawing/2014/main" id="{D50FF238-AF5A-48C8-BA4A-B8B0748D2C5C}"/>
              </a:ext>
            </a:extLst>
          </p:cNvPr>
          <p:cNvSpPr txBox="1">
            <a:spLocks/>
          </p:cNvSpPr>
          <p:nvPr/>
        </p:nvSpPr>
        <p:spPr>
          <a:xfrm>
            <a:off x="6400801" y="1127880"/>
            <a:ext cx="2511144" cy="863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spc="-15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800" b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800" dirty="0">
                <a:solidFill>
                  <a:schemeClr val="accent1"/>
                </a:solidFill>
                <a:latin typeface="Crimson Text" panose="02000503000000000000" pitchFamily="2" charset="0"/>
              </a:rPr>
              <a:t>: Delete 4</a:t>
            </a:r>
          </a:p>
          <a:p>
            <a:pPr>
              <a:lnSpc>
                <a:spcPct val="90000"/>
              </a:lnSpc>
            </a:pPr>
            <a:r>
              <a:rPr lang="en-US" sz="2800" b="1" spc="-150" dirty="0">
                <a:solidFill>
                  <a:srgbClr val="2C6BD8"/>
                </a:solidFill>
                <a:latin typeface="Crimson Text" panose="02000503000000000000" pitchFamily="2" charset="0"/>
              </a:rPr>
              <a:t>T</a:t>
            </a:r>
            <a:r>
              <a:rPr lang="en-US" sz="2800" b="1" baseline="-25000" dirty="0">
                <a:solidFill>
                  <a:srgbClr val="2C6BD8"/>
                </a:solidFill>
                <a:latin typeface="Crimson Text" panose="02000503000000000000" pitchFamily="2" charset="0"/>
              </a:rPr>
              <a:t>2</a:t>
            </a:r>
            <a:r>
              <a:rPr lang="en-US" sz="2800" dirty="0">
                <a:solidFill>
                  <a:srgbClr val="2C6BD8"/>
                </a:solidFill>
                <a:latin typeface="Crimson Text" panose="02000503000000000000" pitchFamily="2" charset="0"/>
              </a:rPr>
              <a:t>: Find Keys &gt; 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6ABCFB-ECBC-41EB-AE96-EEC8E99024F4}"/>
              </a:ext>
            </a:extLst>
          </p:cNvPr>
          <p:cNvGrpSpPr>
            <a:grpSpLocks/>
          </p:cNvGrpSpPr>
          <p:nvPr/>
        </p:nvGrpSpPr>
        <p:grpSpPr bwMode="auto">
          <a:xfrm>
            <a:off x="3350123" y="1353250"/>
            <a:ext cx="659606" cy="485775"/>
            <a:chOff x="789711" y="4485200"/>
            <a:chExt cx="879764" cy="647970"/>
          </a:xfrm>
        </p:grpSpPr>
        <p:sp>
          <p:nvSpPr>
            <p:cNvPr id="34" name="TextBox 28">
              <a:extLst>
                <a:ext uri="{FF2B5EF4-FFF2-40B4-BE49-F238E27FC236}">
                  <a16:creationId xmlns:a16="http://schemas.microsoft.com/office/drawing/2014/main" id="{48BD08C8-D187-4AB9-8C35-FDFD17337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35" name="Straight Connector 29">
              <a:extLst>
                <a:ext uri="{FF2B5EF4-FFF2-40B4-BE49-F238E27FC236}">
                  <a16:creationId xmlns:a16="http://schemas.microsoft.com/office/drawing/2014/main" id="{63133A0E-C52D-4805-969B-4F68957839F3}"/>
                </a:ext>
              </a:extLst>
            </p:cNvPr>
            <p:cNvCxnSpPr>
              <a:cxnSpLocks noChangeShapeType="1"/>
              <a:stCxn id="34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36" name="Lock">
            <a:extLst>
              <a:ext uri="{FF2B5EF4-FFF2-40B4-BE49-F238E27FC236}">
                <a16:creationId xmlns:a16="http://schemas.microsoft.com/office/drawing/2014/main" id="{FCE9E4E3-0E4B-4F6F-BBCE-D0A41465F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3951877" y="1746157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7AEB001F-A469-411B-8B4D-E4177C967374}"/>
              </a:ext>
            </a:extLst>
          </p:cNvPr>
          <p:cNvGrpSpPr>
            <a:grpSpLocks/>
          </p:cNvGrpSpPr>
          <p:nvPr/>
        </p:nvGrpSpPr>
        <p:grpSpPr bwMode="auto">
          <a:xfrm>
            <a:off x="2435580" y="2522555"/>
            <a:ext cx="659606" cy="485775"/>
            <a:chOff x="789711" y="4485200"/>
            <a:chExt cx="879764" cy="647970"/>
          </a:xfrm>
        </p:grpSpPr>
        <p:sp>
          <p:nvSpPr>
            <p:cNvPr id="38" name="TextBox 28">
              <a:extLst>
                <a:ext uri="{FF2B5EF4-FFF2-40B4-BE49-F238E27FC236}">
                  <a16:creationId xmlns:a16="http://schemas.microsoft.com/office/drawing/2014/main" id="{806ECFF2-0E9C-44EB-BA70-5CD798101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R</a:t>
              </a:r>
            </a:p>
          </p:txBody>
        </p:sp>
        <p:cxnSp>
          <p:nvCxnSpPr>
            <p:cNvPr id="39" name="Straight Connector 29">
              <a:extLst>
                <a:ext uri="{FF2B5EF4-FFF2-40B4-BE49-F238E27FC236}">
                  <a16:creationId xmlns:a16="http://schemas.microsoft.com/office/drawing/2014/main" id="{1EF15C53-0435-48EA-97C2-D3A9E152D9D0}"/>
                </a:ext>
              </a:extLst>
            </p:cNvPr>
            <p:cNvCxnSpPr>
              <a:cxnSpLocks noChangeShapeType="1"/>
              <a:stCxn id="38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40" name="Lock">
            <a:extLst>
              <a:ext uri="{FF2B5EF4-FFF2-40B4-BE49-F238E27FC236}">
                <a16:creationId xmlns:a16="http://schemas.microsoft.com/office/drawing/2014/main" id="{9C55D4C7-860E-46B1-8C7D-70941F1A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3037334" y="2915462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480B92E-6ADB-44D8-BD99-639688AD73E9}"/>
              </a:ext>
            </a:extLst>
          </p:cNvPr>
          <p:cNvGrpSpPr>
            <a:grpSpLocks/>
          </p:cNvGrpSpPr>
          <p:nvPr/>
        </p:nvGrpSpPr>
        <p:grpSpPr bwMode="auto">
          <a:xfrm>
            <a:off x="4233330" y="2518387"/>
            <a:ext cx="659606" cy="485775"/>
            <a:chOff x="789711" y="4485200"/>
            <a:chExt cx="879764" cy="647970"/>
          </a:xfrm>
        </p:grpSpPr>
        <p:sp>
          <p:nvSpPr>
            <p:cNvPr id="42" name="TextBox 28">
              <a:extLst>
                <a:ext uri="{FF2B5EF4-FFF2-40B4-BE49-F238E27FC236}">
                  <a16:creationId xmlns:a16="http://schemas.microsoft.com/office/drawing/2014/main" id="{EE1DDF4E-1C18-4C83-99AC-1F8A360AA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11" y="4485200"/>
              <a:ext cx="822960" cy="52322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4748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474866"/>
                  </a:solidFill>
                  <a:latin typeface="Inconsolata" panose="00000509000000000000" pitchFamily="49" charset="0"/>
                </a:rPr>
                <a:t>W</a:t>
              </a:r>
            </a:p>
          </p:txBody>
        </p:sp>
        <p:cxnSp>
          <p:nvCxnSpPr>
            <p:cNvPr id="43" name="Straight Connector 29">
              <a:extLst>
                <a:ext uri="{FF2B5EF4-FFF2-40B4-BE49-F238E27FC236}">
                  <a16:creationId xmlns:a16="http://schemas.microsoft.com/office/drawing/2014/main" id="{B2F4C976-4003-4B9C-8EBB-C207581C6050}"/>
                </a:ext>
              </a:extLst>
            </p:cNvPr>
            <p:cNvCxnSpPr>
              <a:cxnSpLocks noChangeShapeType="1"/>
              <a:stCxn id="42" idx="2"/>
            </p:cNvCxnSpPr>
            <p:nvPr/>
          </p:nvCxnSpPr>
          <p:spPr bwMode="auto">
            <a:xfrm>
              <a:off x="1481866" y="5008420"/>
              <a:ext cx="187609" cy="12475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474866"/>
              </a:solidFill>
              <a:miter lim="800000"/>
              <a:headEnd/>
              <a:tailEnd/>
            </a:ln>
          </p:spPr>
        </p:cxnSp>
      </p:grpSp>
      <p:pic>
        <p:nvPicPr>
          <p:cNvPr id="44" name="Lock">
            <a:extLst>
              <a:ext uri="{FF2B5EF4-FFF2-40B4-BE49-F238E27FC236}">
                <a16:creationId xmlns:a16="http://schemas.microsoft.com/office/drawing/2014/main" id="{F60C9DF5-34E5-45CD-8551-DA4D8F7A7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21075481">
            <a:off x="4835084" y="2911294"/>
            <a:ext cx="149040" cy="1940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" name="T1 Arrow">
            <a:extLst>
              <a:ext uri="{FF2B5EF4-FFF2-40B4-BE49-F238E27FC236}">
                <a16:creationId xmlns:a16="http://schemas.microsoft.com/office/drawing/2014/main" id="{18D77F87-A336-4CC1-863C-AB74A08CFB82}"/>
              </a:ext>
            </a:extLst>
          </p:cNvPr>
          <p:cNvSpPr>
            <a:spLocks noChangeAspect="1"/>
          </p:cNvSpPr>
          <p:nvPr/>
        </p:nvSpPr>
        <p:spPr>
          <a:xfrm>
            <a:off x="3545985" y="1771335"/>
            <a:ext cx="365760" cy="419142"/>
          </a:xfrm>
          <a:prstGeom prst="rightArrow">
            <a:avLst/>
          </a:prstGeom>
          <a:solidFill>
            <a:srgbClr val="2C6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6" name="T2 Arrow">
            <a:extLst>
              <a:ext uri="{FF2B5EF4-FFF2-40B4-BE49-F238E27FC236}">
                <a16:creationId xmlns:a16="http://schemas.microsoft.com/office/drawing/2014/main" id="{34A2B55A-35CD-4977-8217-083642D79B78}"/>
              </a:ext>
            </a:extLst>
          </p:cNvPr>
          <p:cNvSpPr>
            <a:spLocks noChangeAspect="1"/>
          </p:cNvSpPr>
          <p:nvPr/>
        </p:nvSpPr>
        <p:spPr>
          <a:xfrm rot="10800000">
            <a:off x="5520690" y="1771336"/>
            <a:ext cx="365760" cy="4191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9" name="Callout">
            <a:extLst>
              <a:ext uri="{FF2B5EF4-FFF2-40B4-BE49-F238E27FC236}">
                <a16:creationId xmlns:a16="http://schemas.microsoft.com/office/drawing/2014/main" id="{C31AFCCE-D66F-44A6-88AE-3F7C0838D01B}"/>
              </a:ext>
            </a:extLst>
          </p:cNvPr>
          <p:cNvSpPr/>
          <p:nvPr/>
        </p:nvSpPr>
        <p:spPr bwMode="auto">
          <a:xfrm flipH="1">
            <a:off x="4114800" y="3944170"/>
            <a:ext cx="2068594" cy="602718"/>
          </a:xfrm>
          <a:prstGeom prst="wedgeRoundRectCallout">
            <a:avLst>
              <a:gd name="adj1" fmla="val 38045"/>
              <a:gd name="adj2" fmla="val -69856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spc="-15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2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does not know what </a:t>
            </a:r>
            <a:r>
              <a:rPr lang="en-US" sz="2000" b="1" i="1" spc="-15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is doing…</a:t>
            </a:r>
          </a:p>
        </p:txBody>
      </p:sp>
      <p:sp>
        <p:nvSpPr>
          <p:cNvPr id="55" name="Callout">
            <a:extLst>
              <a:ext uri="{FF2B5EF4-FFF2-40B4-BE49-F238E27FC236}">
                <a16:creationId xmlns:a16="http://schemas.microsoft.com/office/drawing/2014/main" id="{C76D285E-8930-451E-84CA-755AD192D554}"/>
              </a:ext>
            </a:extLst>
          </p:cNvPr>
          <p:cNvSpPr/>
          <p:nvPr/>
        </p:nvSpPr>
        <p:spPr bwMode="auto">
          <a:xfrm flipH="1">
            <a:off x="4399183" y="1922475"/>
            <a:ext cx="2230217" cy="602718"/>
          </a:xfrm>
          <a:prstGeom prst="wedgeRoundRectCallout">
            <a:avLst>
              <a:gd name="adj1" fmla="val 39580"/>
              <a:gd name="adj2" fmla="val 74482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18288" tIns="18288" rIns="18288" bIns="18288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spc="-15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2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cannot acquire  the read latch on C</a:t>
            </a: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FAE71D1A-F935-46B3-B6DB-A91F4D002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279" y="2919738"/>
            <a:ext cx="531019" cy="400050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88731859-565D-8EAE-8EBA-8329745A7006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  <p:sp>
        <p:nvSpPr>
          <p:cNvPr id="3" name="Content Placeholder 28">
            <a:extLst>
              <a:ext uri="{FF2B5EF4-FFF2-40B4-BE49-F238E27FC236}">
                <a16:creationId xmlns:a16="http://schemas.microsoft.com/office/drawing/2014/main" id="{5A7A387E-99BA-1CBA-FA57-A57B9272BC16}"/>
              </a:ext>
            </a:extLst>
          </p:cNvPr>
          <p:cNvSpPr txBox="1">
            <a:spLocks/>
          </p:cNvSpPr>
          <p:nvPr/>
        </p:nvSpPr>
        <p:spPr>
          <a:xfrm>
            <a:off x="228600" y="2083480"/>
            <a:ext cx="2511144" cy="3985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spc="-150" dirty="0">
                <a:solidFill>
                  <a:srgbClr val="646464"/>
                </a:solidFill>
                <a:latin typeface="Crimson Text" panose="02000503000000000000" pitchFamily="2" charset="0"/>
              </a:rPr>
              <a:t>T</a:t>
            </a:r>
            <a:r>
              <a:rPr lang="en-US" sz="2800" b="1" baseline="-25000" dirty="0">
                <a:solidFill>
                  <a:srgbClr val="646464"/>
                </a:solidFill>
                <a:latin typeface="Crimson Text" panose="02000503000000000000" pitchFamily="2" charset="0"/>
              </a:rPr>
              <a:t>2</a:t>
            </a:r>
            <a:r>
              <a:rPr lang="en-US" sz="2800" b="1" dirty="0">
                <a:solidFill>
                  <a:srgbClr val="646464"/>
                </a:solidFill>
                <a:latin typeface="Crimson Text" panose="02000503000000000000" pitchFamily="2" charset="0"/>
              </a:rPr>
              <a:t> Choices?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AD5380C-07F3-6BE2-A0A3-BB670E1108D9}"/>
              </a:ext>
            </a:extLst>
          </p:cNvPr>
          <p:cNvGrpSpPr/>
          <p:nvPr/>
        </p:nvGrpSpPr>
        <p:grpSpPr>
          <a:xfrm>
            <a:off x="342421" y="2562517"/>
            <a:ext cx="1083914" cy="365760"/>
            <a:chOff x="226527" y="3491486"/>
            <a:chExt cx="1083914" cy="365760"/>
          </a:xfrm>
        </p:grpSpPr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DBA36694-6E33-95E6-1D00-E07BB363D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6527" y="3491486"/>
              <a:ext cx="257387" cy="365760"/>
            </a:xfrm>
            <a:prstGeom prst="rect">
              <a:avLst/>
            </a:prstGeom>
          </p:spPr>
        </p:pic>
        <p:sp>
          <p:nvSpPr>
            <p:cNvPr id="51" name="Content Placeholder 28">
              <a:extLst>
                <a:ext uri="{FF2B5EF4-FFF2-40B4-BE49-F238E27FC236}">
                  <a16:creationId xmlns:a16="http://schemas.microsoft.com/office/drawing/2014/main" id="{6E567A6E-E2B4-819A-6C87-DDE4A851A6F6}"/>
                </a:ext>
              </a:extLst>
            </p:cNvPr>
            <p:cNvSpPr txBox="1">
              <a:spLocks/>
            </p:cNvSpPr>
            <p:nvPr/>
          </p:nvSpPr>
          <p:spPr>
            <a:xfrm>
              <a:off x="569126" y="3508167"/>
              <a:ext cx="741315" cy="3416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lang="en-US" sz="2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tium Book Basic" pitchFamily="2" charset="0"/>
                  <a:ea typeface="+mn-ea"/>
                  <a:cs typeface="+mn-cs"/>
                </a:defRPr>
              </a:lvl1pPr>
              <a:lvl2pPr marL="0" indent="-342900" algn="l" defTabSz="914400" rtl="0" eaLnBrk="1" latinLnBrk="0" hangingPunct="1">
                <a:spcBef>
                  <a:spcPts val="0"/>
                </a:spcBef>
                <a:buFont typeface="Times New Roman" pitchFamily="18" charset="0"/>
                <a:buChar char="→"/>
                <a:defRPr lang="en-US" sz="20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tium Book Basic" pitchFamily="2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tium Book Basic" pitchFamily="2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tium Book Basic" pitchFamily="2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tium Book Basic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Wait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9E3B981-D557-8B69-17EF-BE91A46FED17}"/>
              </a:ext>
            </a:extLst>
          </p:cNvPr>
          <p:cNvGrpSpPr/>
          <p:nvPr/>
        </p:nvGrpSpPr>
        <p:grpSpPr>
          <a:xfrm>
            <a:off x="311094" y="3449318"/>
            <a:ext cx="2700400" cy="341632"/>
            <a:chOff x="195200" y="4293072"/>
            <a:chExt cx="2700400" cy="341632"/>
          </a:xfrm>
        </p:grpSpPr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B9F711BF-751B-E523-ADD0-42A585DEE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95200" y="4301202"/>
              <a:ext cx="320040" cy="316137"/>
            </a:xfrm>
            <a:prstGeom prst="rect">
              <a:avLst/>
            </a:prstGeom>
          </p:spPr>
        </p:pic>
        <p:sp>
          <p:nvSpPr>
            <p:cNvPr id="60" name="Content Placeholder 28">
              <a:extLst>
                <a:ext uri="{FF2B5EF4-FFF2-40B4-BE49-F238E27FC236}">
                  <a16:creationId xmlns:a16="http://schemas.microsoft.com/office/drawing/2014/main" id="{DDBDA4B5-97F8-8094-6092-1210229E40CF}"/>
                </a:ext>
              </a:extLst>
            </p:cNvPr>
            <p:cNvSpPr txBox="1">
              <a:spLocks/>
            </p:cNvSpPr>
            <p:nvPr/>
          </p:nvSpPr>
          <p:spPr>
            <a:xfrm>
              <a:off x="569126" y="4293072"/>
              <a:ext cx="2326474" cy="3416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lang="en-US" sz="2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tium Book Basic" pitchFamily="2" charset="0"/>
                  <a:ea typeface="+mn-ea"/>
                  <a:cs typeface="+mn-cs"/>
                </a:defRPr>
              </a:lvl1pPr>
              <a:lvl2pPr marL="0" indent="-342900" algn="l" defTabSz="914400" rtl="0" eaLnBrk="1" latinLnBrk="0" hangingPunct="1">
                <a:spcBef>
                  <a:spcPts val="0"/>
                </a:spcBef>
                <a:buFont typeface="Times New Roman" pitchFamily="18" charset="0"/>
                <a:buChar char="→"/>
                <a:defRPr lang="en-US" sz="20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tium Book Basic" pitchFamily="2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tium Book Basic" pitchFamily="2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tium Book Basic" pitchFamily="2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tium Book Basic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Kill Other Thread</a:t>
              </a:r>
            </a:p>
          </p:txBody>
        </p:sp>
      </p:grpSp>
      <p:grpSp>
        <p:nvGrpSpPr>
          <p:cNvPr id="68" name="Group 67" hidden="1">
            <a:extLst>
              <a:ext uri="{FF2B5EF4-FFF2-40B4-BE49-F238E27FC236}">
                <a16:creationId xmlns:a16="http://schemas.microsoft.com/office/drawing/2014/main" id="{C0284E6A-6713-BE23-7877-9719458515C6}"/>
              </a:ext>
            </a:extLst>
          </p:cNvPr>
          <p:cNvGrpSpPr/>
          <p:nvPr/>
        </p:nvGrpSpPr>
        <p:grpSpPr>
          <a:xfrm>
            <a:off x="4174548" y="2984145"/>
            <a:ext cx="791399" cy="296211"/>
            <a:chOff x="4174548" y="2984145"/>
            <a:chExt cx="791399" cy="29621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1862DAB-2612-E9F2-30AA-0EE532439715}"/>
                </a:ext>
              </a:extLst>
            </p:cNvPr>
            <p:cNvGrpSpPr/>
            <p:nvPr/>
          </p:nvGrpSpPr>
          <p:grpSpPr>
            <a:xfrm>
              <a:off x="4174548" y="2984145"/>
              <a:ext cx="91440" cy="296211"/>
              <a:chOff x="4179991" y="4195779"/>
              <a:chExt cx="91440" cy="296211"/>
            </a:xfrm>
          </p:grpSpPr>
          <p:sp>
            <p:nvSpPr>
              <p:cNvPr id="73" name="magnet">
                <a:extLst>
                  <a:ext uri="{FF2B5EF4-FFF2-40B4-BE49-F238E27FC236}">
                    <a16:creationId xmlns:a16="http://schemas.microsoft.com/office/drawing/2014/main" id="{40FD0DA6-0EC4-2CA8-7F77-B3902F3D85C6}"/>
                  </a:ext>
                </a:extLst>
              </p:cNvPr>
              <p:cNvSpPr/>
              <p:nvPr/>
            </p:nvSpPr>
            <p:spPr>
              <a:xfrm>
                <a:off x="4179991" y="440055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74" name="magnet">
                <a:extLst>
                  <a:ext uri="{FF2B5EF4-FFF2-40B4-BE49-F238E27FC236}">
                    <a16:creationId xmlns:a16="http://schemas.microsoft.com/office/drawing/2014/main" id="{AFCF9730-C088-E50B-298F-DBF29C29C831}"/>
                  </a:ext>
                </a:extLst>
              </p:cNvPr>
              <p:cNvSpPr/>
              <p:nvPr/>
            </p:nvSpPr>
            <p:spPr>
              <a:xfrm>
                <a:off x="4179991" y="4195779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6DD3C01-1DA4-4FFA-CD08-A92677F6A0FF}"/>
                </a:ext>
              </a:extLst>
            </p:cNvPr>
            <p:cNvGrpSpPr/>
            <p:nvPr/>
          </p:nvGrpSpPr>
          <p:grpSpPr>
            <a:xfrm>
              <a:off x="4874507" y="2984145"/>
              <a:ext cx="91440" cy="296211"/>
              <a:chOff x="4179991" y="4195779"/>
              <a:chExt cx="91440" cy="296211"/>
            </a:xfrm>
          </p:grpSpPr>
          <p:sp>
            <p:nvSpPr>
              <p:cNvPr id="71" name="magnet">
                <a:extLst>
                  <a:ext uri="{FF2B5EF4-FFF2-40B4-BE49-F238E27FC236}">
                    <a16:creationId xmlns:a16="http://schemas.microsoft.com/office/drawing/2014/main" id="{A332BB17-04E4-CD13-F0C8-BE44B34AC760}"/>
                  </a:ext>
                </a:extLst>
              </p:cNvPr>
              <p:cNvSpPr/>
              <p:nvPr/>
            </p:nvSpPr>
            <p:spPr>
              <a:xfrm>
                <a:off x="4179991" y="440055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72" name="magnet">
                <a:extLst>
                  <a:ext uri="{FF2B5EF4-FFF2-40B4-BE49-F238E27FC236}">
                    <a16:creationId xmlns:a16="http://schemas.microsoft.com/office/drawing/2014/main" id="{47BFA694-2DE7-8C79-7960-DDB7C030339D}"/>
                  </a:ext>
                </a:extLst>
              </p:cNvPr>
              <p:cNvSpPr/>
              <p:nvPr/>
            </p:nvSpPr>
            <p:spPr>
              <a:xfrm>
                <a:off x="4179991" y="4195779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80D449-D23A-9693-13DD-77FC1F786A89}"/>
              </a:ext>
            </a:extLst>
          </p:cNvPr>
          <p:cNvGrpSpPr/>
          <p:nvPr/>
        </p:nvGrpSpPr>
        <p:grpSpPr>
          <a:xfrm>
            <a:off x="285604" y="3018100"/>
            <a:ext cx="1842602" cy="346130"/>
            <a:chOff x="285604" y="3018100"/>
            <a:chExt cx="1842602" cy="346130"/>
          </a:xfrm>
        </p:grpSpPr>
        <p:sp>
          <p:nvSpPr>
            <p:cNvPr id="57" name="Content Placeholder 28">
              <a:extLst>
                <a:ext uri="{FF2B5EF4-FFF2-40B4-BE49-F238E27FC236}">
                  <a16:creationId xmlns:a16="http://schemas.microsoft.com/office/drawing/2014/main" id="{90A8B725-E581-79DD-D139-228C0C9218B6}"/>
                </a:ext>
              </a:extLst>
            </p:cNvPr>
            <p:cNvSpPr txBox="1">
              <a:spLocks/>
            </p:cNvSpPr>
            <p:nvPr/>
          </p:nvSpPr>
          <p:spPr>
            <a:xfrm>
              <a:off x="685020" y="3022598"/>
              <a:ext cx="1443186" cy="3416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lang="en-US" sz="2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tium Book Basic" pitchFamily="2" charset="0"/>
                  <a:ea typeface="+mn-ea"/>
                  <a:cs typeface="+mn-cs"/>
                </a:defRPr>
              </a:lvl1pPr>
              <a:lvl2pPr marL="0" indent="-342900" algn="l" defTabSz="914400" rtl="0" eaLnBrk="1" latinLnBrk="0" hangingPunct="1">
                <a:spcBef>
                  <a:spcPts val="0"/>
                </a:spcBef>
                <a:buFont typeface="Times New Roman" pitchFamily="18" charset="0"/>
                <a:buChar char="→"/>
                <a:defRPr lang="en-US" sz="20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tium Book Basic" pitchFamily="2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tium Book Basic" pitchFamily="2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tium Book Basic" pitchFamily="2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tium Book Basic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Give up</a:t>
              </a:r>
            </a:p>
          </p:txBody>
        </p:sp>
        <p:pic>
          <p:nvPicPr>
            <p:cNvPr id="28" name="Graphic 27" descr="Recycle with solid fill">
              <a:extLst>
                <a:ext uri="{FF2B5EF4-FFF2-40B4-BE49-F238E27FC236}">
                  <a16:creationId xmlns:a16="http://schemas.microsoft.com/office/drawing/2014/main" id="{7CEB3B5C-CEBA-372A-5103-A5BF9F688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5604" y="3018100"/>
              <a:ext cx="341632" cy="341632"/>
            </a:xfrm>
            <a:prstGeom prst="rect">
              <a:avLst/>
            </a:prstGeom>
          </p:spPr>
        </p:pic>
      </p:grpSp>
      <p:pic>
        <p:nvPicPr>
          <p:cNvPr id="50" name="Graphic 49" descr="Recycle with solid fill">
            <a:extLst>
              <a:ext uri="{FF2B5EF4-FFF2-40B4-BE49-F238E27FC236}">
                <a16:creationId xmlns:a16="http://schemas.microsoft.com/office/drawing/2014/main" id="{1F018526-A253-F1AE-32CD-0D3604EEEE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96500" y="3176934"/>
            <a:ext cx="855815" cy="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10503 0.2206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06632 0.2206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03 0.22067 L 0.04931 0.321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5" grpId="3" animBg="1"/>
      <p:bldP spid="46" grpId="0" animBg="1"/>
      <p:bldP spid="46" grpId="1" animBg="1"/>
      <p:bldP spid="49" grpId="0" animBg="1"/>
      <p:bldP spid="55" grpId="0" animBg="1"/>
      <p:bldP spid="4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5A5797-DFC9-40A4-85B7-4733BF902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Leaf Node Scans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D12C4A-1C3C-45DD-88DD-82B38101C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Latches do </a:t>
            </a:r>
            <a:r>
              <a:rPr lang="en-US" u="sng" dirty="0"/>
              <a:t>not</a:t>
            </a:r>
            <a:r>
              <a:rPr lang="en-US" dirty="0"/>
              <a:t> support deadlock detection or avoidance. The only way we can deal with this problem is through coding discipline.</a:t>
            </a:r>
          </a:p>
          <a:p>
            <a:endParaRPr lang="en-US" sz="1200" dirty="0"/>
          </a:p>
          <a:p>
            <a:r>
              <a:rPr lang="en-US" dirty="0"/>
              <a:t>The leaf node sibling latch acquisition protocol must support a “no-wait” mode.</a:t>
            </a:r>
          </a:p>
          <a:p>
            <a:endParaRPr lang="en-US" sz="1200" dirty="0"/>
          </a:p>
          <a:p>
            <a:r>
              <a:rPr lang="en-US" dirty="0"/>
              <a:t>The DBMS's data structures must cope with failed latch acquisitions.</a:t>
            </a:r>
          </a:p>
          <a:p>
            <a:pPr lvl="1"/>
            <a:r>
              <a:rPr lang="en-US" dirty="0"/>
              <a:t>Usually transparent to end-user / application.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F66B7160-CBED-F05A-EFC7-64431807DF7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4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a data structure thread-safe is notoriously difficult in practice.</a:t>
            </a:r>
          </a:p>
          <a:p>
            <a:endParaRPr lang="en-US" sz="1200" dirty="0"/>
          </a:p>
          <a:p>
            <a:r>
              <a:rPr lang="en-US" dirty="0"/>
              <a:t>We focused on </a:t>
            </a:r>
            <a:r>
              <a:rPr lang="en-US" dirty="0" err="1"/>
              <a:t>B+Trees</a:t>
            </a:r>
            <a:r>
              <a:rPr lang="en-US" dirty="0"/>
              <a:t>, but the same high-level techniques are applicable to other data structures.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2D99F584-E4B6-924A-497F-E543F065047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3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515B16-D2E3-4D6F-ABDC-AA5E5F24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2332B-C28E-4CEC-8083-D21E02977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finally going to discuss how to execute some queries, starting with JOIN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AE4987D5-5B98-9E1E-EDD9-0A446DA6451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CB31CF-AD06-4CF1-AA54-A7B91503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#2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397FA-0647-4A4F-A09E-943ACAF24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build a thread-safe </a:t>
            </a:r>
            <a:r>
              <a:rPr lang="en-US" dirty="0" err="1"/>
              <a:t>B+tree</a:t>
            </a:r>
            <a:r>
              <a:rPr lang="en-US" dirty="0"/>
              <a:t> backed by your buffer pool manager.</a:t>
            </a:r>
          </a:p>
          <a:p>
            <a:pPr lvl="1"/>
            <a:r>
              <a:rPr lang="en-US" dirty="0"/>
              <a:t>Page Layout</a:t>
            </a:r>
          </a:p>
          <a:p>
            <a:pPr lvl="1"/>
            <a:r>
              <a:rPr lang="en-US" dirty="0"/>
              <a:t>Insert/Delete/Find Operations</a:t>
            </a:r>
          </a:p>
          <a:p>
            <a:pPr lvl="1"/>
            <a:r>
              <a:rPr lang="en-US" dirty="0"/>
              <a:t>Iterator</a:t>
            </a:r>
          </a:p>
          <a:p>
            <a:pPr lvl="1"/>
            <a:r>
              <a:rPr lang="en-US" dirty="0"/>
              <a:t>Latch Crabbing</a:t>
            </a:r>
            <a:endParaRPr lang="en-US" sz="1200" dirty="0"/>
          </a:p>
          <a:p>
            <a:endParaRPr lang="en-US" sz="1200" dirty="0"/>
          </a:p>
          <a:p>
            <a:r>
              <a:rPr lang="en-US" dirty="0"/>
              <a:t>We define the API for you. You need to provide the method implementations.</a:t>
            </a:r>
          </a:p>
        </p:txBody>
      </p:sp>
      <p:sp>
        <p:nvSpPr>
          <p:cNvPr id="14" name="WARNING-BG" hidden="1">
            <a:extLst>
              <a:ext uri="{FF2B5EF4-FFF2-40B4-BE49-F238E27FC236}">
                <a16:creationId xmlns:a16="http://schemas.microsoft.com/office/drawing/2014/main" id="{99930590-7B07-94E7-C947-6FF648A14424}"/>
              </a:ext>
            </a:extLst>
          </p:cNvPr>
          <p:cNvSpPr txBox="1"/>
          <p:nvPr/>
        </p:nvSpPr>
        <p:spPr>
          <a:xfrm>
            <a:off x="457200" y="3409950"/>
            <a:ext cx="4176078" cy="10033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schemeClr val="accent1"/>
                </a:solidFill>
                <a:latin typeface="Crimson Text" pitchFamily="2" charset="0"/>
              </a:rPr>
              <a:t>WARNING:</a:t>
            </a:r>
            <a:br>
              <a:rPr lang="en-US" sz="3200" b="1" dirty="0">
                <a:solidFill>
                  <a:schemeClr val="accent1"/>
                </a:solidFill>
                <a:latin typeface="Crimson Text" pitchFamily="2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rimson Text" pitchFamily="2" charset="0"/>
              </a:rPr>
              <a:t>This is harder than Project #1. Start immediately!</a:t>
            </a:r>
          </a:p>
        </p:txBody>
      </p:sp>
      <p:sp>
        <p:nvSpPr>
          <p:cNvPr id="15" name="WARNING">
            <a:extLst>
              <a:ext uri="{FF2B5EF4-FFF2-40B4-BE49-F238E27FC236}">
                <a16:creationId xmlns:a16="http://schemas.microsoft.com/office/drawing/2014/main" id="{A12F8C67-D3C9-8534-117A-7345E16DFF4D}"/>
              </a:ext>
            </a:extLst>
          </p:cNvPr>
          <p:cNvSpPr txBox="1"/>
          <p:nvPr/>
        </p:nvSpPr>
        <p:spPr>
          <a:xfrm>
            <a:off x="4953000" y="4233809"/>
            <a:ext cx="4176078" cy="8525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chemeClr val="accent1"/>
                </a:solidFill>
                <a:latin typeface="Crimson Text" pitchFamily="2" charset="0"/>
              </a:rPr>
              <a:t>WARNING:</a:t>
            </a:r>
            <a:br>
              <a:rPr lang="en-US" sz="2800" b="1" dirty="0">
                <a:solidFill>
                  <a:schemeClr val="accent1"/>
                </a:solidFill>
                <a:latin typeface="Crimson Text" pitchFamily="2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rimson Text" pitchFamily="2" charset="0"/>
              </a:rPr>
              <a:t>This is more difficult than Project #1.</a:t>
            </a:r>
            <a:br>
              <a:rPr lang="en-US" sz="2000" b="1" dirty="0">
                <a:solidFill>
                  <a:schemeClr val="accent1"/>
                </a:solidFill>
                <a:latin typeface="Crimson Text" pitchFamily="2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rimson Text" pitchFamily="2" charset="0"/>
              </a:rPr>
              <a:t>Start immediately!</a:t>
            </a:r>
          </a:p>
        </p:txBody>
      </p:sp>
      <p:sp>
        <p:nvSpPr>
          <p:cNvPr id="10" name="Slide Number Placeholder 3" descr=" 5">
            <a:extLst>
              <a:ext uri="{FF2B5EF4-FFF2-40B4-BE49-F238E27FC236}">
                <a16:creationId xmlns:a16="http://schemas.microsoft.com/office/drawing/2014/main" id="{F29AA91E-C64E-22BB-40DA-BCBCB96D54B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979E-A42F-E4BC-9C5C-6F4228D047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97" t="6822" r="11975" b="13782"/>
          <a:stretch/>
        </p:blipFill>
        <p:spPr>
          <a:xfrm>
            <a:off x="5433464" y="716185"/>
            <a:ext cx="3215150" cy="347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9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632AE0-A120-420A-AD9E-DBC7F8C83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4FEC6-415D-4783-9F5D-6AF0C8E2F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Task #1: Page Layouts</a:t>
            </a:r>
          </a:p>
          <a:p>
            <a:pPr lvl="1"/>
            <a:r>
              <a:rPr lang="en-US" dirty="0"/>
              <a:t>How each node will store its key/values in a page.</a:t>
            </a:r>
          </a:p>
          <a:p>
            <a:pPr lvl="1"/>
            <a:r>
              <a:rPr lang="en-US" dirty="0"/>
              <a:t>You only need to support unique keys.</a:t>
            </a:r>
          </a:p>
          <a:p>
            <a:endParaRPr lang="en-US" sz="1200" dirty="0"/>
          </a:p>
          <a:p>
            <a:r>
              <a:rPr lang="en-US" b="1" dirty="0"/>
              <a:t>Task #2: Operations</a:t>
            </a:r>
          </a:p>
          <a:p>
            <a:pPr lvl="1"/>
            <a:r>
              <a:rPr lang="en-US" dirty="0"/>
              <a:t>Support point queries (single key).</a:t>
            </a:r>
          </a:p>
          <a:p>
            <a:pPr lvl="1"/>
            <a:r>
              <a:rPr lang="en-US" dirty="0"/>
              <a:t>Support inserts with node splitting.</a:t>
            </a:r>
          </a:p>
          <a:p>
            <a:pPr lvl="1"/>
            <a:r>
              <a:rPr lang="en-US" dirty="0"/>
              <a:t>Support removal of keys with sibling stealing + merging.</a:t>
            </a:r>
          </a:p>
          <a:p>
            <a:pPr lvl="1"/>
            <a:r>
              <a:rPr lang="en-US" dirty="0"/>
              <a:t>Does </a:t>
            </a:r>
            <a:r>
              <a:rPr lang="en-US" u="sng" dirty="0"/>
              <a:t>not</a:t>
            </a:r>
            <a:r>
              <a:rPr lang="en-US" dirty="0"/>
              <a:t> need to be thread-safe.</a:t>
            </a:r>
          </a:p>
          <a:p>
            <a:endParaRPr lang="en-US" sz="1200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C2D3D6D4-4318-7AFC-B791-F3C53D486C0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5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632AE0-A120-420A-AD9E-DBC7F8C83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4FEC6-415D-4783-9F5D-6AF0C8E2F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Task #3: Index Iterator</a:t>
            </a:r>
          </a:p>
          <a:p>
            <a:pPr lvl="1"/>
            <a:r>
              <a:rPr lang="en-US" dirty="0"/>
              <a:t>Create a STL iterator for range scans on leaf nodes.</a:t>
            </a:r>
          </a:p>
          <a:p>
            <a:pPr lvl="1"/>
            <a:r>
              <a:rPr lang="en-US" dirty="0"/>
              <a:t>You only need to support ascending scans.</a:t>
            </a:r>
          </a:p>
          <a:p>
            <a:endParaRPr lang="en-US" sz="1200" b="1" dirty="0"/>
          </a:p>
          <a:p>
            <a:r>
              <a:rPr lang="en-US" b="1" dirty="0"/>
              <a:t>Task #4: Concurrent Index </a:t>
            </a:r>
          </a:p>
          <a:p>
            <a:pPr lvl="1"/>
            <a:r>
              <a:rPr lang="en-US" dirty="0"/>
              <a:t>Introduce latch crabbing/coupling protocol to support safe concurrent operations.</a:t>
            </a:r>
          </a:p>
          <a:p>
            <a:pPr lvl="1"/>
            <a:r>
              <a:rPr lang="en-US" dirty="0"/>
              <a:t>Make sure you have splits / merges working correctly before proceeding with this task.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8FD44074-B3EF-347E-E2B5-98C5C9A23C6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03A83-CD3B-4EBA-83DB-A58179979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Hints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95E06-833D-4B14-9C18-3FE489CA3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the textbook semantics and algorithms.</a:t>
            </a:r>
          </a:p>
          <a:p>
            <a:endParaRPr lang="en-US" sz="1200" dirty="0"/>
          </a:p>
          <a:p>
            <a:r>
              <a:rPr lang="en-US" dirty="0"/>
              <a:t>Set the page size to be small (e.g., 512B) when you first start so that you can see more splits/merges.</a:t>
            </a:r>
          </a:p>
          <a:p>
            <a:endParaRPr lang="en-US" sz="1200" dirty="0"/>
          </a:p>
          <a:p>
            <a:r>
              <a:rPr lang="en-US" dirty="0"/>
              <a:t>Make sure that you protect the internal </a:t>
            </a:r>
            <a:r>
              <a:rPr lang="en-US" dirty="0" err="1"/>
              <a:t>B+Tree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root_page_id</a:t>
            </a:r>
            <a:r>
              <a:rPr lang="en-US" dirty="0"/>
              <a:t> member.</a:t>
            </a:r>
          </a:p>
          <a:p>
            <a:endParaRPr lang="en-US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C0B92C6C-500C-9282-6BD9-270DB170A1B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3FDB-7B64-4D98-90C6-71FB36A6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Credit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05D897-91A4-4F97-8E5B-FFB9A1A7D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Gradescope</a:t>
            </a:r>
            <a:r>
              <a:rPr lang="en-US" dirty="0"/>
              <a:t> Leaderboard runs your code with a specialized in-memory version of BusTub.</a:t>
            </a:r>
          </a:p>
          <a:p>
            <a:endParaRPr lang="en-US" sz="200" dirty="0"/>
          </a:p>
          <a:p>
            <a:r>
              <a:rPr lang="en-US" dirty="0"/>
              <a:t>The top 20 fastest implementations in the class will receive extra credit for this assignment.</a:t>
            </a:r>
          </a:p>
          <a:p>
            <a:pPr lvl="1"/>
            <a:r>
              <a:rPr lang="en-US" b="1" dirty="0"/>
              <a:t>#1:</a:t>
            </a:r>
            <a:r>
              <a:rPr lang="en-US" dirty="0"/>
              <a:t> 50% bonus points</a:t>
            </a:r>
          </a:p>
          <a:p>
            <a:pPr lvl="1"/>
            <a:r>
              <a:rPr lang="en-US" b="1" dirty="0"/>
              <a:t>#2–10:</a:t>
            </a:r>
            <a:r>
              <a:rPr lang="en-US" dirty="0"/>
              <a:t> 25% bonus points</a:t>
            </a:r>
          </a:p>
          <a:p>
            <a:pPr lvl="1"/>
            <a:r>
              <a:rPr lang="en-US" b="1" dirty="0"/>
              <a:t>#11–20:</a:t>
            </a:r>
            <a:r>
              <a:rPr lang="en-US" dirty="0"/>
              <a:t> 10% bonus points</a:t>
            </a:r>
          </a:p>
          <a:p>
            <a:endParaRPr lang="en-US" sz="200" dirty="0"/>
          </a:p>
          <a:p>
            <a:r>
              <a:rPr lang="en-US" dirty="0"/>
              <a:t>You must pass all the test cases to qualify!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58B8BB43-33F4-A9B5-EA01-63E04B61713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9B22D3-7075-4651-B753-6569E744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 IMPLEMENTATIONS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17E10-0AF2-4492-BB5B-FE8DD1B2D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#4: Adaptive Spinlock</a:t>
            </a:r>
          </a:p>
          <a:p>
            <a:pPr lvl="1"/>
            <a:r>
              <a:rPr lang="en-US" dirty="0"/>
              <a:t>Thread spins on a </a:t>
            </a:r>
            <a:r>
              <a:rPr lang="en-US" dirty="0" err="1"/>
              <a:t>userspace</a:t>
            </a:r>
            <a:r>
              <a:rPr lang="en-US" dirty="0"/>
              <a:t> lock for a brief time.</a:t>
            </a:r>
          </a:p>
          <a:p>
            <a:pPr lvl="1"/>
            <a:r>
              <a:rPr lang="en-US" dirty="0"/>
              <a:t>If they cannot acquire the lock, they then get </a:t>
            </a:r>
            <a:r>
              <a:rPr lang="en-US" dirty="0" err="1"/>
              <a:t>descheduled</a:t>
            </a:r>
            <a:r>
              <a:rPr lang="en-US" dirty="0"/>
              <a:t> and stored in a global "parking lot".</a:t>
            </a:r>
          </a:p>
          <a:p>
            <a:pPr lvl="1"/>
            <a:r>
              <a:rPr lang="en-US" dirty="0"/>
              <a:t>Threads check to see whether other threads are "parked" before spinning and then park themselves.</a:t>
            </a:r>
          </a:p>
          <a:p>
            <a:pPr lvl="1"/>
            <a:r>
              <a:rPr lang="en-US" dirty="0"/>
              <a:t>Example: Apple's </a:t>
            </a:r>
            <a:r>
              <a:rPr lang="en-US" b="1" dirty="0">
                <a:latin typeface="Inconsolata" panose="00000509000000000000" pitchFamily="49" charset="0"/>
                <a:hlinkClick r:id="rId3"/>
              </a:rPr>
              <a:t>WTF::ParkingLot</a:t>
            </a:r>
            <a:endParaRPr lang="en-US" b="1" dirty="0">
              <a:latin typeface="Inconsolata" panose="00000509000000000000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E668D-1DED-479B-86B4-8F5EE21EC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rimson Tex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1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Agenda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Latches Overview</a:t>
            </a:r>
          </a:p>
          <a:p>
            <a:r>
              <a:rPr lang="en-US" dirty="0"/>
              <a:t>Hash Table Latching</a:t>
            </a:r>
          </a:p>
          <a:p>
            <a:r>
              <a:rPr lang="en-US" dirty="0" err="1"/>
              <a:t>B+Tree</a:t>
            </a:r>
            <a:r>
              <a:rPr lang="en-US" dirty="0"/>
              <a:t> Latching</a:t>
            </a:r>
          </a:p>
          <a:p>
            <a:r>
              <a:rPr lang="en-US" dirty="0"/>
              <a:t>Leaf Node Scans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F4263F60-9EDE-A017-60B4-B2FC4A31AD8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0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 IMPLEMENTATIONS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#5: Queue-based Spinlock (MCS)</a:t>
            </a:r>
          </a:p>
          <a:p>
            <a:pPr marL="342900" lvl="1"/>
            <a:r>
              <a:rPr lang="en-US" dirty="0"/>
              <a:t>More efficient than </a:t>
            </a:r>
            <a:r>
              <a:rPr lang="en-US" dirty="0" err="1"/>
              <a:t>mutex</a:t>
            </a:r>
            <a:r>
              <a:rPr lang="en-US" dirty="0"/>
              <a:t>, better cache locality</a:t>
            </a:r>
          </a:p>
          <a:p>
            <a:pPr marL="342900" lvl="1"/>
            <a:r>
              <a:rPr lang="en-US" dirty="0"/>
              <a:t>Non-trivial memory management</a:t>
            </a:r>
          </a:p>
          <a:p>
            <a:pPr marL="342900" lvl="1"/>
            <a:r>
              <a:rPr lang="en-US" dirty="0"/>
              <a:t>Example: </a:t>
            </a:r>
            <a:r>
              <a:rPr lang="en-US" b="1" dirty="0" err="1">
                <a:latin typeface="Inconsolata" panose="00000509000000000000" pitchFamily="49" charset="0"/>
                <a:cs typeface="Consolas" pitchFamily="49" charset="0"/>
              </a:rPr>
              <a:t>std</a:t>
            </a:r>
            <a:r>
              <a:rPr lang="en-US" b="1" dirty="0">
                <a:latin typeface="Inconsolata" panose="00000509000000000000" pitchFamily="49" charset="0"/>
                <a:cs typeface="Consolas" pitchFamily="49" charset="0"/>
              </a:rPr>
              <a:t>::atomic&lt;Latch*&gt;</a:t>
            </a:r>
          </a:p>
        </p:txBody>
      </p:sp>
      <p:cxnSp>
        <p:nvCxnSpPr>
          <p:cNvPr id="27" name="Straight Connector 35"/>
          <p:cNvCxnSpPr>
            <a:cxnSpLocks noChangeShapeType="1"/>
          </p:cNvCxnSpPr>
          <p:nvPr/>
        </p:nvCxnSpPr>
        <p:spPr bwMode="auto">
          <a:xfrm flipH="1" flipV="1">
            <a:off x="2201487" y="3791614"/>
            <a:ext cx="982596" cy="426056"/>
          </a:xfrm>
          <a:prstGeom prst="line">
            <a:avLst/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35"/>
          <p:cNvCxnSpPr>
            <a:cxnSpLocks noChangeShapeType="1"/>
          </p:cNvCxnSpPr>
          <p:nvPr/>
        </p:nvCxnSpPr>
        <p:spPr bwMode="auto">
          <a:xfrm flipH="1" flipV="1">
            <a:off x="2201487" y="3791614"/>
            <a:ext cx="3039997" cy="496321"/>
          </a:xfrm>
          <a:prstGeom prst="line">
            <a:avLst/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5"/>
          <p:cNvCxnSpPr>
            <a:cxnSpLocks noChangeShapeType="1"/>
          </p:cNvCxnSpPr>
          <p:nvPr/>
        </p:nvCxnSpPr>
        <p:spPr bwMode="auto">
          <a:xfrm flipH="1" flipV="1">
            <a:off x="4207068" y="3790950"/>
            <a:ext cx="3125720" cy="525876"/>
          </a:xfrm>
          <a:prstGeom prst="line">
            <a:avLst/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" name="Base Latch"/>
          <p:cNvGrpSpPr/>
          <p:nvPr/>
        </p:nvGrpSpPr>
        <p:grpSpPr>
          <a:xfrm>
            <a:off x="762000" y="2776465"/>
            <a:ext cx="1371600" cy="1015149"/>
            <a:chOff x="1787843" y="2776465"/>
            <a:chExt cx="1371600" cy="1015149"/>
          </a:xfrm>
        </p:grpSpPr>
        <p:grpSp>
          <p:nvGrpSpPr>
            <p:cNvPr id="17" name="Group 16"/>
            <p:cNvGrpSpPr/>
            <p:nvPr/>
          </p:nvGrpSpPr>
          <p:grpSpPr>
            <a:xfrm>
              <a:off x="1787843" y="3060094"/>
              <a:ext cx="1371600" cy="731520"/>
              <a:chOff x="685800" y="3847672"/>
              <a:chExt cx="1371600" cy="731520"/>
            </a:xfrm>
          </p:grpSpPr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3847672"/>
                <a:ext cx="1371600" cy="7315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40080" tIns="91440" rIns="0" bIns="91440" rtlCol="0" anchor="ctr">
                <a:no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rgbClr val="4B4B4B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>
                  <a:lnSpc>
                    <a:spcPct val="80000"/>
                  </a:lnSpc>
                </a:pPr>
                <a:r>
                  <a:rPr lang="en-US" sz="20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cs typeface="Consolas" pitchFamily="49" charset="0"/>
                  </a:rPr>
                  <a:t>next</a:t>
                </a: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71693" y="3893392"/>
                <a:ext cx="491560" cy="640080"/>
              </a:xfrm>
              <a:prstGeom prst="rect">
                <a:avLst/>
              </a:prstGeom>
              <a:effectLst/>
            </p:spPr>
          </p:pic>
        </p:grpSp>
        <p:sp>
          <p:nvSpPr>
            <p:cNvPr id="36" name="TextBox 15"/>
            <p:cNvSpPr txBox="1">
              <a:spLocks noChangeArrowheads="1"/>
            </p:cNvSpPr>
            <p:nvPr/>
          </p:nvSpPr>
          <p:spPr bwMode="auto">
            <a:xfrm>
              <a:off x="1787843" y="2776465"/>
              <a:ext cx="11493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sz="2000" dirty="0"/>
                <a:t>Base Latch</a:t>
              </a:r>
            </a:p>
          </p:txBody>
        </p:sp>
      </p:grpSp>
      <p:grpSp>
        <p:nvGrpSpPr>
          <p:cNvPr id="41" name="CPU1 Latch"/>
          <p:cNvGrpSpPr/>
          <p:nvPr/>
        </p:nvGrpSpPr>
        <p:grpSpPr>
          <a:xfrm>
            <a:off x="2819400" y="2776201"/>
            <a:ext cx="1371600" cy="1015413"/>
            <a:chOff x="3845243" y="2776201"/>
            <a:chExt cx="1371600" cy="1015413"/>
          </a:xfrm>
        </p:grpSpPr>
        <p:grpSp>
          <p:nvGrpSpPr>
            <p:cNvPr id="20" name="Group 19"/>
            <p:cNvGrpSpPr/>
            <p:nvPr/>
          </p:nvGrpSpPr>
          <p:grpSpPr>
            <a:xfrm>
              <a:off x="3845243" y="3060094"/>
              <a:ext cx="1371600" cy="731520"/>
              <a:chOff x="685800" y="3847672"/>
              <a:chExt cx="1371600" cy="731520"/>
            </a:xfrm>
          </p:grpSpPr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3847672"/>
                <a:ext cx="1371600" cy="7315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40080" tIns="91440" rIns="0" bIns="91440" rtlCol="0" anchor="ctr">
                <a:no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rgbClr val="4B4B4B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>
                  <a:lnSpc>
                    <a:spcPct val="80000"/>
                  </a:lnSpc>
                </a:pPr>
                <a:r>
                  <a:rPr lang="en-US" sz="20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cs typeface="Consolas" pitchFamily="49" charset="0"/>
                  </a:rPr>
                  <a:t>next</a:t>
                </a: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71693" y="3893392"/>
                <a:ext cx="491560" cy="640080"/>
              </a:xfrm>
              <a:prstGeom prst="rect">
                <a:avLst/>
              </a:prstGeom>
            </p:spPr>
          </p:pic>
        </p:grpSp>
        <p:sp>
          <p:nvSpPr>
            <p:cNvPr id="37" name="TextBox 15"/>
            <p:cNvSpPr txBox="1">
              <a:spLocks noChangeArrowheads="1"/>
            </p:cNvSpPr>
            <p:nvPr/>
          </p:nvSpPr>
          <p:spPr bwMode="auto">
            <a:xfrm>
              <a:off x="3845243" y="2806979"/>
              <a:ext cx="11493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0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/>
                <a:t>CPU1 Latch</a:t>
              </a:r>
            </a:p>
          </p:txBody>
        </p:sp>
      </p:grpSp>
      <p:grpSp>
        <p:nvGrpSpPr>
          <p:cNvPr id="42" name="CPU2 Latch"/>
          <p:cNvGrpSpPr/>
          <p:nvPr/>
        </p:nvGrpSpPr>
        <p:grpSpPr>
          <a:xfrm>
            <a:off x="4951925" y="2783359"/>
            <a:ext cx="1378390" cy="1008255"/>
            <a:chOff x="5977768" y="2783359"/>
            <a:chExt cx="1378390" cy="1008255"/>
          </a:xfrm>
        </p:grpSpPr>
        <p:grpSp>
          <p:nvGrpSpPr>
            <p:cNvPr id="23" name="Group 22"/>
            <p:cNvGrpSpPr/>
            <p:nvPr/>
          </p:nvGrpSpPr>
          <p:grpSpPr>
            <a:xfrm>
              <a:off x="5984558" y="3060094"/>
              <a:ext cx="1371600" cy="731520"/>
              <a:chOff x="685800" y="3847672"/>
              <a:chExt cx="1371600" cy="731520"/>
            </a:xfrm>
          </p:grpSpPr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3847672"/>
                <a:ext cx="1371600" cy="7315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40080" tIns="91440" rIns="0" bIns="91440" rtlCol="0" anchor="ctr">
                <a:no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rgbClr val="4B4B4B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>
                  <a:lnSpc>
                    <a:spcPct val="80000"/>
                  </a:lnSpc>
                </a:pPr>
                <a:r>
                  <a:rPr lang="en-US" sz="20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cs typeface="Consolas" pitchFamily="49" charset="0"/>
                  </a:rPr>
                  <a:t>next</a:t>
                </a: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71693" y="3893392"/>
                <a:ext cx="491560" cy="640080"/>
              </a:xfrm>
              <a:prstGeom prst="rect">
                <a:avLst/>
              </a:prstGeom>
            </p:spPr>
          </p:pic>
        </p:grpSp>
        <p:sp>
          <p:nvSpPr>
            <p:cNvPr id="38" name="TextBox 15"/>
            <p:cNvSpPr txBox="1">
              <a:spLocks noChangeArrowheads="1"/>
            </p:cNvSpPr>
            <p:nvPr/>
          </p:nvSpPr>
          <p:spPr bwMode="auto">
            <a:xfrm>
              <a:off x="5977768" y="2814137"/>
              <a:ext cx="11493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0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/>
                <a:t>CPU2 Latch</a:t>
              </a:r>
            </a:p>
          </p:txBody>
        </p:sp>
      </p:grpSp>
      <p:grpSp>
        <p:nvGrpSpPr>
          <p:cNvPr id="44" name="CPU1"/>
          <p:cNvGrpSpPr/>
          <p:nvPr/>
        </p:nvGrpSpPr>
        <p:grpSpPr>
          <a:xfrm>
            <a:off x="3136073" y="4181003"/>
            <a:ext cx="736099" cy="966133"/>
            <a:chOff x="2105593" y="4217670"/>
            <a:chExt cx="736099" cy="96613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53603" y="4217670"/>
              <a:ext cx="640080" cy="64008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105593" y="4876026"/>
              <a:ext cx="7360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algn="ctr" eaLnBrk="0" hangingPunct="0"/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CPU1</a:t>
              </a:r>
            </a:p>
          </p:txBody>
        </p:sp>
      </p:grpSp>
      <p:grpSp>
        <p:nvGrpSpPr>
          <p:cNvPr id="46" name="CPU2"/>
          <p:cNvGrpSpPr/>
          <p:nvPr/>
        </p:nvGrpSpPr>
        <p:grpSpPr>
          <a:xfrm>
            <a:off x="5193474" y="4171950"/>
            <a:ext cx="736099" cy="975186"/>
            <a:chOff x="3359934" y="3967894"/>
            <a:chExt cx="736099" cy="97518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07944" y="3967894"/>
              <a:ext cx="640080" cy="640080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3359934" y="4635303"/>
              <a:ext cx="7360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algn="ctr" eaLnBrk="0" hangingPunct="0"/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CPU2</a:t>
              </a:r>
            </a:p>
          </p:txBody>
        </p:sp>
      </p:grpSp>
      <p:grpSp>
        <p:nvGrpSpPr>
          <p:cNvPr id="50" name="CPU3"/>
          <p:cNvGrpSpPr/>
          <p:nvPr/>
        </p:nvGrpSpPr>
        <p:grpSpPr>
          <a:xfrm>
            <a:off x="7332788" y="4171950"/>
            <a:ext cx="736099" cy="975186"/>
            <a:chOff x="3359934" y="3967894"/>
            <a:chExt cx="736099" cy="975186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07944" y="3967894"/>
              <a:ext cx="640080" cy="640080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3359934" y="4635303"/>
              <a:ext cx="7360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algn="ctr" eaLnBrk="0" hangingPunct="0"/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CPU3</a:t>
              </a:r>
            </a:p>
          </p:txBody>
        </p:sp>
      </p:grpSp>
      <p:pic>
        <p:nvPicPr>
          <p:cNvPr id="55" name="Lock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8018" y="4280158"/>
            <a:ext cx="339264" cy="44176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6547" y="4335207"/>
            <a:ext cx="272136" cy="38672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20717" y="4335207"/>
            <a:ext cx="272136" cy="3867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434175">
            <a:off x="6277303" y="872121"/>
            <a:ext cx="2542684" cy="465836"/>
            <a:chOff x="6313273" y="1082627"/>
            <a:chExt cx="2542684" cy="465836"/>
          </a:xfrm>
        </p:grpSpPr>
        <p:sp>
          <p:nvSpPr>
            <p:cNvPr id="2" name="Rectangle 1"/>
            <p:cNvSpPr/>
            <p:nvPr/>
          </p:nvSpPr>
          <p:spPr>
            <a:xfrm>
              <a:off x="6313273" y="1082627"/>
              <a:ext cx="25426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chemeClr val="accent1"/>
                  </a:solidFill>
                  <a:latin typeface="Crimson Text" pitchFamily="2" charset="0"/>
                </a:rPr>
                <a:t>Mellor-</a:t>
              </a:r>
              <a:r>
                <a:rPr lang="en-US" b="1" i="1" dirty="0" err="1">
                  <a:solidFill>
                    <a:schemeClr val="accent1"/>
                  </a:solidFill>
                  <a:latin typeface="Crimson Text" pitchFamily="2" charset="0"/>
                </a:rPr>
                <a:t>Crummey</a:t>
              </a:r>
              <a:r>
                <a:rPr lang="en-US" b="1" i="1" dirty="0">
                  <a:solidFill>
                    <a:schemeClr val="accent1"/>
                  </a:solidFill>
                  <a:latin typeface="Crimson Text" pitchFamily="2" charset="0"/>
                </a:rPr>
                <a:t> and Scott</a:t>
              </a:r>
            </a:p>
          </p:txBody>
        </p:sp>
        <p:cxnSp>
          <p:nvCxnSpPr>
            <p:cNvPr id="39" name="Straight Connector 35"/>
            <p:cNvCxnSpPr>
              <a:cxnSpLocks noChangeShapeType="1"/>
            </p:cNvCxnSpPr>
            <p:nvPr/>
          </p:nvCxnSpPr>
          <p:spPr bwMode="auto">
            <a:xfrm>
              <a:off x="6772804" y="1362713"/>
              <a:ext cx="1" cy="185750"/>
            </a:xfrm>
            <a:prstGeom prst="line">
              <a:avLst/>
            </a:prstGeom>
            <a:noFill/>
            <a:ln w="317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7" name="Straight Connector 35">
            <a:extLst>
              <a:ext uri="{FF2B5EF4-FFF2-40B4-BE49-F238E27FC236}">
                <a16:creationId xmlns:a16="http://schemas.microsoft.com/office/drawing/2014/main" id="{3124F29B-415D-4044-BAAB-A043E8E7394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207068" y="3790950"/>
            <a:ext cx="1034416" cy="496985"/>
          </a:xfrm>
          <a:prstGeom prst="line">
            <a:avLst/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35">
            <a:extLst>
              <a:ext uri="{FF2B5EF4-FFF2-40B4-BE49-F238E27FC236}">
                <a16:creationId xmlns:a16="http://schemas.microsoft.com/office/drawing/2014/main" id="{CB5E7DBD-0492-4936-BF3F-9F835B7EF15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337105" y="3806060"/>
            <a:ext cx="955748" cy="481875"/>
          </a:xfrm>
          <a:prstGeom prst="line">
            <a:avLst/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  <a:stCxn id="18" idx="3"/>
            <a:endCxn id="21" idx="1"/>
          </p:cNvCxnSpPr>
          <p:nvPr/>
        </p:nvCxnSpPr>
        <p:spPr bwMode="auto">
          <a:xfrm>
            <a:off x="2133600" y="3425854"/>
            <a:ext cx="685800" cy="0"/>
          </a:xfrm>
          <a:prstGeom prst="line">
            <a:avLst/>
          </a:prstGeom>
          <a:noFill/>
          <a:ln w="3175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/>
          <p:cNvCxnSpPr>
            <a:cxnSpLocks noChangeShapeType="1"/>
            <a:stCxn id="21" idx="3"/>
            <a:endCxn id="24" idx="1"/>
          </p:cNvCxnSpPr>
          <p:nvPr/>
        </p:nvCxnSpPr>
        <p:spPr bwMode="auto">
          <a:xfrm>
            <a:off x="4191000" y="3425854"/>
            <a:ext cx="767715" cy="0"/>
          </a:xfrm>
          <a:prstGeom prst="line">
            <a:avLst/>
          </a:prstGeom>
          <a:noFill/>
          <a:ln w="3175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35">
            <a:extLst>
              <a:ext uri="{FF2B5EF4-FFF2-40B4-BE49-F238E27FC236}">
                <a16:creationId xmlns:a16="http://schemas.microsoft.com/office/drawing/2014/main" id="{E87EFAF5-DB47-4409-B0B6-FDDD78CB06C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201488" y="3790951"/>
            <a:ext cx="5091365" cy="496984"/>
          </a:xfrm>
          <a:prstGeom prst="line">
            <a:avLst/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8" name="CPU3 Latch">
            <a:extLst>
              <a:ext uri="{FF2B5EF4-FFF2-40B4-BE49-F238E27FC236}">
                <a16:creationId xmlns:a16="http://schemas.microsoft.com/office/drawing/2014/main" id="{DDC38102-A7DC-40A5-8403-8276A68D3EA4}"/>
              </a:ext>
            </a:extLst>
          </p:cNvPr>
          <p:cNvGrpSpPr/>
          <p:nvPr/>
        </p:nvGrpSpPr>
        <p:grpSpPr>
          <a:xfrm>
            <a:off x="7071497" y="2783359"/>
            <a:ext cx="1378390" cy="1008255"/>
            <a:chOff x="5977768" y="2783359"/>
            <a:chExt cx="1378390" cy="100825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DAD54EA-76F4-4951-A6EE-2BDBD78D91B4}"/>
                </a:ext>
              </a:extLst>
            </p:cNvPr>
            <p:cNvGrpSpPr/>
            <p:nvPr/>
          </p:nvGrpSpPr>
          <p:grpSpPr>
            <a:xfrm>
              <a:off x="5984558" y="3060094"/>
              <a:ext cx="1371600" cy="731520"/>
              <a:chOff x="685800" y="3847672"/>
              <a:chExt cx="1371600" cy="731520"/>
            </a:xfrm>
          </p:grpSpPr>
          <p:sp>
            <p:nvSpPr>
              <p:cNvPr id="61" name="Text Box 4">
                <a:extLst>
                  <a:ext uri="{FF2B5EF4-FFF2-40B4-BE49-F238E27FC236}">
                    <a16:creationId xmlns:a16="http://schemas.microsoft.com/office/drawing/2014/main" id="{4A014258-013A-49C1-8C11-D2749E4B9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3847672"/>
                <a:ext cx="1371600" cy="7315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40080" tIns="91440" rIns="0" bIns="91440" rtlCol="0" anchor="ctr">
                <a:noAutofit/>
              </a:bodyPr>
              <a:lstStyle>
                <a:defPPr>
                  <a:defRPr lang="en-US"/>
                </a:defPPr>
                <a:lvl1pPr algn="ctr">
                  <a:defRPr sz="2400" b="1">
                    <a:solidFill>
                      <a:srgbClr val="4B4B4B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>
                  <a:lnSpc>
                    <a:spcPct val="80000"/>
                  </a:lnSpc>
                </a:pPr>
                <a:r>
                  <a:rPr lang="en-US" sz="20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cs typeface="Consolas" pitchFamily="49" charset="0"/>
                  </a:rPr>
                  <a:t>next</a:t>
                </a:r>
              </a:p>
            </p:txBody>
          </p:sp>
          <p:pic>
            <p:nvPicPr>
              <p:cNvPr id="62" name="Picture 24">
                <a:extLst>
                  <a:ext uri="{FF2B5EF4-FFF2-40B4-BE49-F238E27FC236}">
                    <a16:creationId xmlns:a16="http://schemas.microsoft.com/office/drawing/2014/main" id="{553F0D66-F499-4CA7-9AEC-DEC6D58DA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71693" y="3893392"/>
                <a:ext cx="491560" cy="640080"/>
              </a:xfrm>
              <a:prstGeom prst="rect">
                <a:avLst/>
              </a:prstGeom>
            </p:spPr>
          </p:pic>
        </p:grpSp>
        <p:sp>
          <p:nvSpPr>
            <p:cNvPr id="60" name="TextBox 15">
              <a:extLst>
                <a:ext uri="{FF2B5EF4-FFF2-40B4-BE49-F238E27FC236}">
                  <a16:creationId xmlns:a16="http://schemas.microsoft.com/office/drawing/2014/main" id="{6BE3FFB9-1938-4FEE-A60C-74E775982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7768" y="2783359"/>
              <a:ext cx="11493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0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/>
                <a:t>CPU3 Latch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CAA153B-F743-4661-B74D-04B5A8E9E1DB}"/>
              </a:ext>
            </a:extLst>
          </p:cNvPr>
          <p:cNvCxnSpPr>
            <a:cxnSpLocks noChangeShapeType="1"/>
            <a:stCxn id="24" idx="3"/>
          </p:cNvCxnSpPr>
          <p:nvPr/>
        </p:nvCxnSpPr>
        <p:spPr bwMode="auto">
          <a:xfrm>
            <a:off x="6330315" y="3425854"/>
            <a:ext cx="767715" cy="0"/>
          </a:xfrm>
          <a:prstGeom prst="line">
            <a:avLst/>
          </a:prstGeom>
          <a:noFill/>
          <a:ln w="31750" algn="ctr">
            <a:solidFill>
              <a:schemeClr val="accent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D011A766-7D09-02AC-ED9A-28A42C45B9C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7728FF-336D-4357-8BD4-16096DA4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VERSIONED LATCH COUPLING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909B2-927C-444F-9D44-88F2521C4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Optimistic crabbing scheme where writers are not blocked on readers.</a:t>
            </a:r>
          </a:p>
          <a:p>
            <a:r>
              <a:rPr lang="en-US" dirty="0"/>
              <a:t>Every node now has a version number (counter).</a:t>
            </a:r>
          </a:p>
          <a:p>
            <a:pPr lvl="1"/>
            <a:r>
              <a:rPr lang="en-US" dirty="0"/>
              <a:t>Writers increment counter when they acquire latch.</a:t>
            </a:r>
          </a:p>
          <a:p>
            <a:pPr lvl="1"/>
            <a:r>
              <a:rPr lang="en-US" dirty="0"/>
              <a:t>Readers proceed if a node’s latch is available but then do not acquire it.</a:t>
            </a:r>
          </a:p>
          <a:p>
            <a:pPr lvl="1"/>
            <a:r>
              <a:rPr lang="en-US" dirty="0"/>
              <a:t>It then checks whether the latch’s counter has changed from when it checked the latch.</a:t>
            </a:r>
            <a:endParaRPr lang="en-US" sz="1200" dirty="0"/>
          </a:p>
          <a:p>
            <a:r>
              <a:rPr lang="en-US" dirty="0"/>
              <a:t>Relies on epoch GC to ensure pointers are valid.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6A66E8CB-452A-9547-E0A2-AB0D3FDCBF3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VERSIONED LATCHES: SEARCH 44</a:t>
            </a:r>
          </a:p>
        </p:txBody>
      </p:sp>
      <p:cxnSp>
        <p:nvCxnSpPr>
          <p:cNvPr id="4" name="AutoShape 14"/>
          <p:cNvCxnSpPr>
            <a:cxnSpLocks noChangeShapeType="1"/>
            <a:stCxn id="100" idx="2"/>
            <a:endCxn id="114" idx="0"/>
          </p:cNvCxnSpPr>
          <p:nvPr/>
        </p:nvCxnSpPr>
        <p:spPr bwMode="auto">
          <a:xfrm flipH="1">
            <a:off x="1661029" y="2081987"/>
            <a:ext cx="1567572" cy="777240"/>
          </a:xfrm>
          <a:prstGeom prst="straightConnector1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14"/>
          <p:cNvCxnSpPr>
            <a:cxnSpLocks noChangeShapeType="1"/>
            <a:stCxn id="101" idx="2"/>
            <a:endCxn id="123" idx="0"/>
          </p:cNvCxnSpPr>
          <p:nvPr/>
        </p:nvCxnSpPr>
        <p:spPr bwMode="auto">
          <a:xfrm>
            <a:off x="3777241" y="2081987"/>
            <a:ext cx="1567573" cy="777240"/>
          </a:xfrm>
          <a:prstGeom prst="straightConnector1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14"/>
          <p:cNvCxnSpPr>
            <a:cxnSpLocks noChangeShapeType="1"/>
            <a:stCxn id="115" idx="2"/>
            <a:endCxn id="132" idx="0"/>
          </p:cNvCxnSpPr>
          <p:nvPr/>
        </p:nvCxnSpPr>
        <p:spPr bwMode="auto">
          <a:xfrm flipH="1">
            <a:off x="766100" y="3224987"/>
            <a:ext cx="620609" cy="777240"/>
          </a:xfrm>
          <a:prstGeom prst="straightConnector1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4"/>
          <p:cNvCxnSpPr>
            <a:cxnSpLocks noChangeShapeType="1"/>
            <a:stCxn id="116" idx="2"/>
            <a:endCxn id="139" idx="0"/>
          </p:cNvCxnSpPr>
          <p:nvPr/>
        </p:nvCxnSpPr>
        <p:spPr bwMode="auto">
          <a:xfrm>
            <a:off x="1935349" y="3224987"/>
            <a:ext cx="620609" cy="777240"/>
          </a:xfrm>
          <a:prstGeom prst="straightConnector1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14"/>
          <p:cNvCxnSpPr>
            <a:cxnSpLocks noChangeShapeType="1"/>
            <a:stCxn id="124" idx="2"/>
            <a:endCxn id="146" idx="0"/>
          </p:cNvCxnSpPr>
          <p:nvPr/>
        </p:nvCxnSpPr>
        <p:spPr bwMode="auto">
          <a:xfrm flipH="1">
            <a:off x="4399871" y="3224987"/>
            <a:ext cx="670623" cy="777240"/>
          </a:xfrm>
          <a:prstGeom prst="straightConnector1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14"/>
          <p:cNvCxnSpPr>
            <a:cxnSpLocks noChangeShapeType="1"/>
            <a:stCxn id="125" idx="2"/>
            <a:endCxn id="153" idx="0"/>
          </p:cNvCxnSpPr>
          <p:nvPr/>
        </p:nvCxnSpPr>
        <p:spPr bwMode="auto">
          <a:xfrm>
            <a:off x="5619134" y="3224987"/>
            <a:ext cx="670624" cy="777240"/>
          </a:xfrm>
          <a:prstGeom prst="straightConnector1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371601" y="1737524"/>
            <a:ext cx="3100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0" u="none">
                <a:solidFill>
                  <a:srgbClr val="EF3E42"/>
                </a:solidFill>
                <a:latin typeface="Museo Sans 700" panose="02000000000000000000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529709" y="2880524"/>
            <a:ext cx="31162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0" u="none">
                <a:solidFill>
                  <a:srgbClr val="EF3E42"/>
                </a:solidFill>
                <a:latin typeface="Museo Sans 700" panose="02000000000000000000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606421" y="4023524"/>
            <a:ext cx="3372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0" u="none">
                <a:solidFill>
                  <a:srgbClr val="EF3E42"/>
                </a:solidFill>
                <a:latin typeface="Museo Sans 700" panose="02000000000000000000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158438" y="4023524"/>
            <a:ext cx="3436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0" u="none">
                <a:solidFill>
                  <a:srgbClr val="EF3E42"/>
                </a:solidFill>
                <a:latin typeface="Museo Sans 700" panose="02000000000000000000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G</a:t>
            </a:r>
          </a:p>
        </p:txBody>
      </p:sp>
      <p:grpSp>
        <p:nvGrpSpPr>
          <p:cNvPr id="104" name="NODE A"/>
          <p:cNvGrpSpPr/>
          <p:nvPr/>
        </p:nvGrpSpPr>
        <p:grpSpPr>
          <a:xfrm>
            <a:off x="3182881" y="1716227"/>
            <a:ext cx="1188720" cy="365760"/>
            <a:chOff x="3489959" y="2043897"/>
            <a:chExt cx="1188720" cy="365760"/>
          </a:xfrm>
          <a:solidFill>
            <a:schemeClr val="bg1">
              <a:lumMod val="85000"/>
            </a:schemeClr>
          </a:solidFill>
        </p:grpSpPr>
        <p:sp>
          <p:nvSpPr>
            <p:cNvPr id="47" name="Rectangle 46"/>
            <p:cNvSpPr/>
            <p:nvPr/>
          </p:nvSpPr>
          <p:spPr bwMode="auto">
            <a:xfrm>
              <a:off x="3581399" y="2043897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20</a:t>
              </a: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348995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403859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4130039" y="2043897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458723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113" name="NODE B"/>
          <p:cNvGrpSpPr/>
          <p:nvPr/>
        </p:nvGrpSpPr>
        <p:grpSpPr>
          <a:xfrm>
            <a:off x="1340989" y="2859227"/>
            <a:ext cx="1188720" cy="365760"/>
            <a:chOff x="3489959" y="2043897"/>
            <a:chExt cx="1188720" cy="365760"/>
          </a:xfrm>
          <a:solidFill>
            <a:schemeClr val="bg1">
              <a:lumMod val="85000"/>
            </a:schemeClr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3581399" y="2043897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</a:t>
              </a: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348995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403859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4130039" y="2043897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458723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122" name="NODE C"/>
          <p:cNvGrpSpPr/>
          <p:nvPr/>
        </p:nvGrpSpPr>
        <p:grpSpPr>
          <a:xfrm>
            <a:off x="5024774" y="2859227"/>
            <a:ext cx="1188720" cy="365760"/>
            <a:chOff x="3489959" y="2043897"/>
            <a:chExt cx="1188720" cy="365760"/>
          </a:xfrm>
          <a:solidFill>
            <a:schemeClr val="bg1">
              <a:lumMod val="85000"/>
            </a:schemeClr>
          </a:solidFill>
        </p:grpSpPr>
        <p:sp>
          <p:nvSpPr>
            <p:cNvPr id="123" name="Rectangle 122"/>
            <p:cNvSpPr/>
            <p:nvPr/>
          </p:nvSpPr>
          <p:spPr bwMode="auto">
            <a:xfrm>
              <a:off x="3581399" y="2043897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35</a:t>
              </a: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348995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403859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4130039" y="2043897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458723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131" name="NODE D"/>
          <p:cNvGrpSpPr/>
          <p:nvPr/>
        </p:nvGrpSpPr>
        <p:grpSpPr>
          <a:xfrm>
            <a:off x="446060" y="4002227"/>
            <a:ext cx="1188720" cy="365760"/>
            <a:chOff x="3489959" y="2043897"/>
            <a:chExt cx="1188720" cy="365760"/>
          </a:xfrm>
          <a:solidFill>
            <a:schemeClr val="bg1">
              <a:lumMod val="85000"/>
            </a:schemeClr>
          </a:solidFill>
        </p:grpSpPr>
        <p:sp>
          <p:nvSpPr>
            <p:cNvPr id="132" name="Rectangle 131"/>
            <p:cNvSpPr/>
            <p:nvPr/>
          </p:nvSpPr>
          <p:spPr bwMode="auto">
            <a:xfrm>
              <a:off x="3581399" y="2043897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6</a:t>
              </a: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348995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403859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4130039" y="2043897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458723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138" name="NODE E"/>
          <p:cNvGrpSpPr/>
          <p:nvPr/>
        </p:nvGrpSpPr>
        <p:grpSpPr>
          <a:xfrm>
            <a:off x="2235918" y="4002227"/>
            <a:ext cx="1188720" cy="365760"/>
            <a:chOff x="3489959" y="2043897"/>
            <a:chExt cx="1188720" cy="365760"/>
          </a:xfrm>
          <a:solidFill>
            <a:schemeClr val="bg1">
              <a:lumMod val="85000"/>
            </a:schemeClr>
          </a:solidFill>
        </p:grpSpPr>
        <p:sp>
          <p:nvSpPr>
            <p:cNvPr id="139" name="Rectangle 138"/>
            <p:cNvSpPr/>
            <p:nvPr/>
          </p:nvSpPr>
          <p:spPr bwMode="auto">
            <a:xfrm>
              <a:off x="3581399" y="2043897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12</a:t>
              </a: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348995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403859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4130039" y="2043897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458723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145" name="NODE F"/>
          <p:cNvGrpSpPr/>
          <p:nvPr/>
        </p:nvGrpSpPr>
        <p:grpSpPr>
          <a:xfrm>
            <a:off x="4079831" y="4002227"/>
            <a:ext cx="1188720" cy="365760"/>
            <a:chOff x="3489959" y="2043897"/>
            <a:chExt cx="1188720" cy="365760"/>
          </a:xfrm>
          <a:solidFill>
            <a:schemeClr val="bg1">
              <a:lumMod val="85000"/>
            </a:schemeClr>
          </a:solidFill>
        </p:grpSpPr>
        <p:sp>
          <p:nvSpPr>
            <p:cNvPr id="146" name="Rectangle 145"/>
            <p:cNvSpPr/>
            <p:nvPr/>
          </p:nvSpPr>
          <p:spPr bwMode="auto">
            <a:xfrm>
              <a:off x="3581399" y="2043897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23</a:t>
              </a: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348995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403859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4130039" y="2043897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458723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152" name="NODE G"/>
          <p:cNvGrpSpPr/>
          <p:nvPr/>
        </p:nvGrpSpPr>
        <p:grpSpPr>
          <a:xfrm>
            <a:off x="5969718" y="4002227"/>
            <a:ext cx="1188720" cy="365760"/>
            <a:chOff x="3489959" y="2043897"/>
            <a:chExt cx="1188720" cy="365760"/>
          </a:xfrm>
          <a:solidFill>
            <a:schemeClr val="bg1">
              <a:lumMod val="85000"/>
            </a:schemeClr>
          </a:solidFill>
        </p:grpSpPr>
        <p:sp>
          <p:nvSpPr>
            <p:cNvPr id="153" name="Rectangle 152"/>
            <p:cNvSpPr/>
            <p:nvPr/>
          </p:nvSpPr>
          <p:spPr bwMode="auto">
            <a:xfrm>
              <a:off x="3581399" y="2043897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38</a:t>
              </a: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348995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403859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4130039" y="2043897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44</a:t>
              </a: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4587239" y="2043897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159" name="TextBox 158"/>
          <p:cNvSpPr txBox="1">
            <a:spLocks noChangeArrowheads="1"/>
          </p:cNvSpPr>
          <p:nvPr/>
        </p:nvSpPr>
        <p:spPr bwMode="auto">
          <a:xfrm>
            <a:off x="6213494" y="2880524"/>
            <a:ext cx="3308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0" u="none">
                <a:solidFill>
                  <a:srgbClr val="EF3E42"/>
                </a:solidFill>
                <a:latin typeface="Museo Sans 700" panose="02000000000000000000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3424638" y="4023524"/>
            <a:ext cx="2955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0" u="none">
                <a:solidFill>
                  <a:srgbClr val="EF3E42"/>
                </a:solidFill>
                <a:latin typeface="Museo Sans 700" panose="02000000000000000000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E</a:t>
            </a:r>
          </a:p>
        </p:txBody>
      </p:sp>
      <p:sp>
        <p:nvSpPr>
          <p:cNvPr id="161" name="TextBox 160"/>
          <p:cNvSpPr txBox="1">
            <a:spLocks noChangeArrowheads="1"/>
          </p:cNvSpPr>
          <p:nvPr/>
        </p:nvSpPr>
        <p:spPr bwMode="auto">
          <a:xfrm>
            <a:off x="5268551" y="4023524"/>
            <a:ext cx="28437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bIns="0" anchor="ctr">
            <a:spAutoFit/>
          </a:bodyPr>
          <a:lstStyle>
            <a:defPPr>
              <a:defRPr lang="en-US"/>
            </a:defPPr>
            <a:lvl1pPr>
              <a:defRPr sz="2100" b="0" u="none">
                <a:solidFill>
                  <a:srgbClr val="EF3E42"/>
                </a:solidFill>
                <a:latin typeface="Museo Sans 700" panose="02000000000000000000" pitchFamily="50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F</a:t>
            </a:r>
          </a:p>
        </p:txBody>
      </p:sp>
      <p:cxnSp>
        <p:nvCxnSpPr>
          <p:cNvPr id="164" name="AutoShape 14"/>
          <p:cNvCxnSpPr>
            <a:cxnSpLocks noChangeShapeType="1"/>
            <a:stCxn id="136" idx="2"/>
            <a:endCxn id="140" idx="2"/>
          </p:cNvCxnSpPr>
          <p:nvPr/>
        </p:nvCxnSpPr>
        <p:spPr bwMode="auto">
          <a:xfrm rot="16200000" flipH="1">
            <a:off x="1935349" y="4021698"/>
            <a:ext cx="12700" cy="692578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14"/>
          <p:cNvCxnSpPr>
            <a:cxnSpLocks noChangeShapeType="1"/>
            <a:stCxn id="140" idx="0"/>
            <a:endCxn id="136" idx="0"/>
          </p:cNvCxnSpPr>
          <p:nvPr/>
        </p:nvCxnSpPr>
        <p:spPr bwMode="auto">
          <a:xfrm rot="16200000" flipV="1">
            <a:off x="1935349" y="3655938"/>
            <a:ext cx="12700" cy="692578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AutoShape 14"/>
          <p:cNvCxnSpPr>
            <a:cxnSpLocks noChangeShapeType="1"/>
            <a:stCxn id="143" idx="2"/>
            <a:endCxn id="147" idx="2"/>
          </p:cNvCxnSpPr>
          <p:nvPr/>
        </p:nvCxnSpPr>
        <p:spPr bwMode="auto">
          <a:xfrm rot="16200000" flipH="1">
            <a:off x="3752234" y="3994670"/>
            <a:ext cx="12700" cy="746633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AutoShape 14"/>
          <p:cNvCxnSpPr>
            <a:cxnSpLocks noChangeShapeType="1"/>
            <a:stCxn id="147" idx="0"/>
            <a:endCxn id="143" idx="0"/>
          </p:cNvCxnSpPr>
          <p:nvPr/>
        </p:nvCxnSpPr>
        <p:spPr bwMode="auto">
          <a:xfrm rot="16200000" flipV="1">
            <a:off x="3752235" y="3628910"/>
            <a:ext cx="12700" cy="746633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AutoShape 14"/>
          <p:cNvCxnSpPr>
            <a:cxnSpLocks noChangeShapeType="1"/>
            <a:stCxn id="154" idx="0"/>
            <a:endCxn id="150" idx="0"/>
          </p:cNvCxnSpPr>
          <p:nvPr/>
        </p:nvCxnSpPr>
        <p:spPr bwMode="auto">
          <a:xfrm rot="16200000" flipV="1">
            <a:off x="5619135" y="3605923"/>
            <a:ext cx="12700" cy="792607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AutoShape 14"/>
          <p:cNvCxnSpPr>
            <a:cxnSpLocks noChangeShapeType="1"/>
            <a:stCxn id="150" idx="2"/>
            <a:endCxn id="154" idx="2"/>
          </p:cNvCxnSpPr>
          <p:nvPr/>
        </p:nvCxnSpPr>
        <p:spPr bwMode="auto">
          <a:xfrm rot="16200000" flipH="1">
            <a:off x="5619134" y="3971683"/>
            <a:ext cx="12700" cy="792607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Content Placeholder 28"/>
          <p:cNvSpPr txBox="1">
            <a:spLocks/>
          </p:cNvSpPr>
          <p:nvPr/>
        </p:nvSpPr>
        <p:spPr>
          <a:xfrm>
            <a:off x="7207981" y="1123950"/>
            <a:ext cx="1859819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000" b="1" dirty="0">
                <a:latin typeface="Crimson Text" panose="02000503000000000000" pitchFamily="2" charset="0"/>
              </a:rPr>
              <a:t>A</a:t>
            </a:r>
            <a:r>
              <a:rPr lang="en-US" sz="2000" dirty="0">
                <a:latin typeface="Crimson Text" panose="02000503000000000000" pitchFamily="2" charset="0"/>
              </a:rPr>
              <a:t>: Read </a:t>
            </a:r>
            <a:r>
              <a:rPr lang="en-US" sz="2000" dirty="0">
                <a:solidFill>
                  <a:schemeClr val="accent1"/>
                </a:solidFill>
                <a:latin typeface="Crimson Text" panose="02000503000000000000" pitchFamily="2" charset="0"/>
              </a:rPr>
              <a:t>v3</a:t>
            </a:r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rimson Text" panose="02000503000000000000" pitchFamily="2" charset="0"/>
              </a:rPr>
              <a:t>A</a:t>
            </a:r>
            <a:r>
              <a:rPr lang="en-US" sz="2000" dirty="0">
                <a:latin typeface="Crimson Text" panose="02000503000000000000" pitchFamily="2" charset="0"/>
              </a:rPr>
              <a:t>: Examine Node</a:t>
            </a:r>
          </a:p>
        </p:txBody>
      </p:sp>
      <p:sp>
        <p:nvSpPr>
          <p:cNvPr id="84" name="TextBox 28">
            <a:extLst>
              <a:ext uri="{FF2B5EF4-FFF2-40B4-BE49-F238E27FC236}">
                <a16:creationId xmlns:a16="http://schemas.microsoft.com/office/drawing/2014/main" id="{E3ADBC0D-C05F-475D-B6DA-89DB5D3FD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436" y="1716227"/>
            <a:ext cx="36576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u="none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v3</a:t>
            </a:r>
          </a:p>
        </p:txBody>
      </p:sp>
      <p:sp>
        <p:nvSpPr>
          <p:cNvPr id="85" name="TextBox 28">
            <a:extLst>
              <a:ext uri="{FF2B5EF4-FFF2-40B4-BE49-F238E27FC236}">
                <a16:creationId xmlns:a16="http://schemas.microsoft.com/office/drawing/2014/main" id="{5A782EA6-DEE7-4495-B891-CD2C78F55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346" y="2859227"/>
            <a:ext cx="36576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v5</a:t>
            </a:r>
          </a:p>
        </p:txBody>
      </p:sp>
      <p:sp>
        <p:nvSpPr>
          <p:cNvPr id="86" name="TextBox 28">
            <a:extLst>
              <a:ext uri="{FF2B5EF4-FFF2-40B4-BE49-F238E27FC236}">
                <a16:creationId xmlns:a16="http://schemas.microsoft.com/office/drawing/2014/main" id="{04E0B061-3820-4086-85F0-99F9ED6A1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127" y="4002227"/>
            <a:ext cx="36576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u="none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v6</a:t>
            </a:r>
          </a:p>
        </p:txBody>
      </p:sp>
      <p:sp>
        <p:nvSpPr>
          <p:cNvPr id="87" name="TextBox 28">
            <a:extLst>
              <a:ext uri="{FF2B5EF4-FFF2-40B4-BE49-F238E27FC236}">
                <a16:creationId xmlns:a16="http://schemas.microsoft.com/office/drawing/2014/main" id="{8331D33A-E6E7-4F9A-AF32-B9673CBF7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958" y="4002227"/>
            <a:ext cx="36576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u="none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v9</a:t>
            </a:r>
          </a:p>
        </p:txBody>
      </p:sp>
      <p:sp>
        <p:nvSpPr>
          <p:cNvPr id="88" name="TextBox 28">
            <a:extLst>
              <a:ext uri="{FF2B5EF4-FFF2-40B4-BE49-F238E27FC236}">
                <a16:creationId xmlns:a16="http://schemas.microsoft.com/office/drawing/2014/main" id="{C212ED6A-E03D-4DEC-9477-E4826F5F4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823" y="4002227"/>
            <a:ext cx="36576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u="none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v4</a:t>
            </a:r>
          </a:p>
        </p:txBody>
      </p:sp>
      <p:sp>
        <p:nvSpPr>
          <p:cNvPr id="89" name="TextBox 28">
            <a:extLst>
              <a:ext uri="{FF2B5EF4-FFF2-40B4-BE49-F238E27FC236}">
                <a16:creationId xmlns:a16="http://schemas.microsoft.com/office/drawing/2014/main" id="{D740FA4E-A575-441F-BB9D-35EA371B7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17" y="2859227"/>
            <a:ext cx="36576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u="none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v4</a:t>
            </a:r>
          </a:p>
        </p:txBody>
      </p:sp>
      <p:sp>
        <p:nvSpPr>
          <p:cNvPr id="90" name="TextBox 28">
            <a:extLst>
              <a:ext uri="{FF2B5EF4-FFF2-40B4-BE49-F238E27FC236}">
                <a16:creationId xmlns:a16="http://schemas.microsoft.com/office/drawing/2014/main" id="{A3E4054A-8D5C-4928-ADC6-B727E8809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3" y="4002227"/>
            <a:ext cx="36576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u="none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v5</a:t>
            </a:r>
          </a:p>
        </p:txBody>
      </p:sp>
      <p:sp>
        <p:nvSpPr>
          <p:cNvPr id="91" name="Right Arrow 75">
            <a:extLst>
              <a:ext uri="{FF2B5EF4-FFF2-40B4-BE49-F238E27FC236}">
                <a16:creationId xmlns:a16="http://schemas.microsoft.com/office/drawing/2014/main" id="{91BF9632-C7F5-4690-9B50-DF58091F215A}"/>
              </a:ext>
            </a:extLst>
          </p:cNvPr>
          <p:cNvSpPr>
            <a:spLocks noChangeAspect="1"/>
          </p:cNvSpPr>
          <p:nvPr/>
        </p:nvSpPr>
        <p:spPr>
          <a:xfrm rot="10800000">
            <a:off x="4682780" y="1664610"/>
            <a:ext cx="365760" cy="4191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2" name="Content Placeholder 28">
            <a:extLst>
              <a:ext uri="{FF2B5EF4-FFF2-40B4-BE49-F238E27FC236}">
                <a16:creationId xmlns:a16="http://schemas.microsoft.com/office/drawing/2014/main" id="{B56D5848-3E3A-4131-B15A-C7A733D1ADB9}"/>
              </a:ext>
            </a:extLst>
          </p:cNvPr>
          <p:cNvSpPr txBox="1">
            <a:spLocks/>
          </p:cNvSpPr>
          <p:nvPr/>
        </p:nvSpPr>
        <p:spPr>
          <a:xfrm>
            <a:off x="7207981" y="1823405"/>
            <a:ext cx="1859819" cy="8233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000" b="1" dirty="0">
                <a:latin typeface="Crimson Text" panose="02000503000000000000" pitchFamily="2" charset="0"/>
              </a:rPr>
              <a:t>B</a:t>
            </a:r>
            <a:r>
              <a:rPr lang="en-US" sz="2000" dirty="0">
                <a:latin typeface="Crimson Text" panose="02000503000000000000" pitchFamily="2" charset="0"/>
              </a:rPr>
              <a:t>: Read </a:t>
            </a:r>
            <a:r>
              <a:rPr lang="en-US" sz="2000" dirty="0">
                <a:solidFill>
                  <a:schemeClr val="accent1"/>
                </a:solidFill>
                <a:latin typeface="Crimson Text" panose="02000503000000000000" pitchFamily="2" charset="0"/>
              </a:rPr>
              <a:t>v5</a:t>
            </a:r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rimson Text" panose="02000503000000000000" pitchFamily="2" charset="0"/>
              </a:rPr>
              <a:t>A</a:t>
            </a:r>
            <a:r>
              <a:rPr lang="en-US" sz="2000" dirty="0">
                <a:latin typeface="Crimson Text" panose="02000503000000000000" pitchFamily="2" charset="0"/>
              </a:rPr>
              <a:t>: Recheck </a:t>
            </a:r>
            <a:r>
              <a:rPr lang="en-US" sz="2000" dirty="0">
                <a:solidFill>
                  <a:schemeClr val="accent1"/>
                </a:solidFill>
                <a:latin typeface="Crimson Text" panose="02000503000000000000" pitchFamily="2" charset="0"/>
              </a:rPr>
              <a:t>v3</a:t>
            </a:r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rimson Text" panose="02000503000000000000" pitchFamily="2" charset="0"/>
              </a:rPr>
              <a:t>B</a:t>
            </a:r>
            <a:r>
              <a:rPr lang="en-US" sz="2000" dirty="0">
                <a:latin typeface="Crimson Text" panose="02000503000000000000" pitchFamily="2" charset="0"/>
              </a:rPr>
              <a:t>: Examine Node</a:t>
            </a:r>
          </a:p>
        </p:txBody>
      </p:sp>
      <p:sp>
        <p:nvSpPr>
          <p:cNvPr id="93" name="Content Placeholder 28">
            <a:extLst>
              <a:ext uri="{FF2B5EF4-FFF2-40B4-BE49-F238E27FC236}">
                <a16:creationId xmlns:a16="http://schemas.microsoft.com/office/drawing/2014/main" id="{89DBB999-ADE6-4622-B567-D5B614BC4B5C}"/>
              </a:ext>
            </a:extLst>
          </p:cNvPr>
          <p:cNvSpPr txBox="1">
            <a:spLocks/>
          </p:cNvSpPr>
          <p:nvPr/>
        </p:nvSpPr>
        <p:spPr>
          <a:xfrm>
            <a:off x="7207981" y="2815248"/>
            <a:ext cx="1859819" cy="8233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000" b="1" dirty="0">
                <a:latin typeface="Crimson Text" panose="02000503000000000000" pitchFamily="2" charset="0"/>
              </a:rPr>
              <a:t>C</a:t>
            </a:r>
            <a:r>
              <a:rPr lang="en-US" sz="2000" dirty="0">
                <a:latin typeface="Crimson Text" panose="02000503000000000000" pitchFamily="2" charset="0"/>
              </a:rPr>
              <a:t>: Read </a:t>
            </a:r>
            <a:r>
              <a:rPr lang="en-US" sz="2000" dirty="0">
                <a:solidFill>
                  <a:schemeClr val="accent1"/>
                </a:solidFill>
                <a:latin typeface="Crimson Text" panose="02000503000000000000" pitchFamily="2" charset="0"/>
              </a:rPr>
              <a:t>v9</a:t>
            </a:r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rimson Text" panose="02000503000000000000" pitchFamily="2" charset="0"/>
              </a:rPr>
              <a:t>B</a:t>
            </a:r>
            <a:r>
              <a:rPr lang="en-US" sz="2000" dirty="0">
                <a:latin typeface="Crimson Text" panose="02000503000000000000" pitchFamily="2" charset="0"/>
              </a:rPr>
              <a:t>: Recheck </a:t>
            </a:r>
            <a:r>
              <a:rPr lang="en-US" sz="2000" dirty="0">
                <a:solidFill>
                  <a:schemeClr val="accent1"/>
                </a:solidFill>
                <a:latin typeface="Crimson Text" panose="02000503000000000000" pitchFamily="2" charset="0"/>
              </a:rPr>
              <a:t>v5</a:t>
            </a:r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rimson Text" panose="02000503000000000000" pitchFamily="2" charset="0"/>
              </a:rPr>
              <a:t>C</a:t>
            </a:r>
            <a:r>
              <a:rPr lang="en-US" sz="2000" dirty="0">
                <a:latin typeface="Crimson Text" panose="02000503000000000000" pitchFamily="2" charset="0"/>
              </a:rPr>
              <a:t>: Examine Node</a:t>
            </a:r>
          </a:p>
        </p:txBody>
      </p:sp>
      <p:sp>
        <p:nvSpPr>
          <p:cNvPr id="95" name="Right Arrow 75">
            <a:extLst>
              <a:ext uri="{FF2B5EF4-FFF2-40B4-BE49-F238E27FC236}">
                <a16:creationId xmlns:a16="http://schemas.microsoft.com/office/drawing/2014/main" id="{097E69C3-947B-4229-9E39-AB391EB9AD50}"/>
              </a:ext>
            </a:extLst>
          </p:cNvPr>
          <p:cNvSpPr>
            <a:spLocks noChangeAspect="1"/>
          </p:cNvSpPr>
          <p:nvPr/>
        </p:nvSpPr>
        <p:spPr>
          <a:xfrm>
            <a:off x="4208009" y="2832535"/>
            <a:ext cx="365760" cy="419142"/>
          </a:xfrm>
          <a:prstGeom prst="rightArrow">
            <a:avLst/>
          </a:prstGeom>
          <a:solidFill>
            <a:srgbClr val="2C6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6" name="TextBox 28">
            <a:extLst>
              <a:ext uri="{FF2B5EF4-FFF2-40B4-BE49-F238E27FC236}">
                <a16:creationId xmlns:a16="http://schemas.microsoft.com/office/drawing/2014/main" id="{60B6DDB3-2A04-46E6-B0F1-C5DBFD488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346" y="2859227"/>
            <a:ext cx="365760" cy="228600"/>
          </a:xfrm>
          <a:prstGeom prst="rect">
            <a:avLst/>
          </a:prstGeom>
          <a:solidFill>
            <a:schemeClr val="bg1"/>
          </a:solidFill>
          <a:ln w="28575">
            <a:solidFill>
              <a:srgbClr val="2C6BD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u="none" dirty="0">
                <a:solidFill>
                  <a:srgbClr val="2C6BD8"/>
                </a:solidFill>
                <a:latin typeface="Inconsolata" panose="00000509000000000000" pitchFamily="49" charset="0"/>
                <a:cs typeface="Consolas" pitchFamily="49" charset="0"/>
              </a:rPr>
              <a:t>v6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5ACCA8-5D8B-4C6F-835B-7819CCFEFEBF}"/>
              </a:ext>
            </a:extLst>
          </p:cNvPr>
          <p:cNvGrpSpPr/>
          <p:nvPr/>
        </p:nvGrpSpPr>
        <p:grpSpPr>
          <a:xfrm>
            <a:off x="4505518" y="2589073"/>
            <a:ext cx="1303786" cy="1606302"/>
            <a:chOff x="4211858" y="2436673"/>
            <a:chExt cx="1303786" cy="1606302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E330EA4-AAE7-4221-8808-71B785415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38928" y="2436673"/>
              <a:ext cx="376716" cy="490537"/>
            </a:xfrm>
            <a:prstGeom prst="rect">
              <a:avLst/>
            </a:prstGeom>
          </p:spPr>
        </p:pic>
        <p:pic>
          <p:nvPicPr>
            <p:cNvPr id="106" name="Graphic 105">
              <a:extLst>
                <a:ext uri="{FF2B5EF4-FFF2-40B4-BE49-F238E27FC236}">
                  <a16:creationId xmlns:a16="http://schemas.microsoft.com/office/drawing/2014/main" id="{2527A98E-5A2A-4353-AE6F-B99E243FC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11858" y="3552438"/>
              <a:ext cx="376716" cy="490537"/>
            </a:xfrm>
            <a:prstGeom prst="rect">
              <a:avLst/>
            </a:prstGeom>
          </p:spPr>
        </p:pic>
      </p:grpSp>
      <p:sp>
        <p:nvSpPr>
          <p:cNvPr id="109" name="@A">
            <a:extLst>
              <a:ext uri="{FF2B5EF4-FFF2-40B4-BE49-F238E27FC236}">
                <a16:creationId xmlns:a16="http://schemas.microsoft.com/office/drawing/2014/main" id="{F8DAAB81-6C76-4A00-9323-1045DE36631E}"/>
              </a:ext>
            </a:extLst>
          </p:cNvPr>
          <p:cNvSpPr txBox="1">
            <a:spLocks/>
          </p:cNvSpPr>
          <p:nvPr/>
        </p:nvSpPr>
        <p:spPr>
          <a:xfrm>
            <a:off x="6626542" y="1222438"/>
            <a:ext cx="563477" cy="333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b="1" dirty="0">
                <a:solidFill>
                  <a:schemeClr val="accent1"/>
                </a:solidFill>
                <a:latin typeface="Crimson Text" panose="02000503000000000000" pitchFamily="2" charset="0"/>
              </a:rPr>
              <a:t>@A</a:t>
            </a:r>
            <a:endParaRPr lang="en-US" sz="2800" dirty="0">
              <a:solidFill>
                <a:schemeClr val="accent1"/>
              </a:solidFill>
              <a:latin typeface="Crimson Text" panose="02000503000000000000" pitchFamily="2" charset="0"/>
            </a:endParaRPr>
          </a:p>
        </p:txBody>
      </p:sp>
      <p:sp>
        <p:nvSpPr>
          <p:cNvPr id="110" name="@B">
            <a:extLst>
              <a:ext uri="{FF2B5EF4-FFF2-40B4-BE49-F238E27FC236}">
                <a16:creationId xmlns:a16="http://schemas.microsoft.com/office/drawing/2014/main" id="{A3835B28-56DD-41EE-926A-8DA1C2820E3D}"/>
              </a:ext>
            </a:extLst>
          </p:cNvPr>
          <p:cNvSpPr txBox="1">
            <a:spLocks/>
          </p:cNvSpPr>
          <p:nvPr/>
        </p:nvSpPr>
        <p:spPr>
          <a:xfrm>
            <a:off x="6626542" y="2068087"/>
            <a:ext cx="563477" cy="333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b="1" dirty="0">
                <a:solidFill>
                  <a:schemeClr val="accent1"/>
                </a:solidFill>
                <a:latin typeface="Crimson Text" panose="02000503000000000000" pitchFamily="2" charset="0"/>
              </a:rPr>
              <a:t>@B</a:t>
            </a:r>
            <a:endParaRPr lang="en-US" sz="2800" dirty="0">
              <a:solidFill>
                <a:schemeClr val="accent1"/>
              </a:solidFill>
              <a:latin typeface="Crimson Text" panose="02000503000000000000" pitchFamily="2" charset="0"/>
            </a:endParaRPr>
          </a:p>
        </p:txBody>
      </p:sp>
      <p:sp>
        <p:nvSpPr>
          <p:cNvPr id="111" name="@C">
            <a:extLst>
              <a:ext uri="{FF2B5EF4-FFF2-40B4-BE49-F238E27FC236}">
                <a16:creationId xmlns:a16="http://schemas.microsoft.com/office/drawing/2014/main" id="{F41D8586-6F72-4775-B479-49DE72FDD07E}"/>
              </a:ext>
            </a:extLst>
          </p:cNvPr>
          <p:cNvSpPr txBox="1">
            <a:spLocks/>
          </p:cNvSpPr>
          <p:nvPr/>
        </p:nvSpPr>
        <p:spPr>
          <a:xfrm>
            <a:off x="6626542" y="3059930"/>
            <a:ext cx="563477" cy="333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b="1" dirty="0">
                <a:solidFill>
                  <a:schemeClr val="accent1"/>
                </a:solidFill>
                <a:latin typeface="Crimson Text" panose="02000503000000000000" pitchFamily="2" charset="0"/>
              </a:rPr>
              <a:t>@C</a:t>
            </a:r>
            <a:endParaRPr lang="en-US" sz="2800" dirty="0">
              <a:solidFill>
                <a:schemeClr val="accent1"/>
              </a:solidFill>
              <a:latin typeface="Crimson Text" panose="02000503000000000000" pitchFamily="2" charset="0"/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5BCD939F-DDDA-4871-9CA4-EEEA3FB6ADD6}"/>
              </a:ext>
            </a:extLst>
          </p:cNvPr>
          <p:cNvCxnSpPr>
            <a:cxnSpLocks/>
          </p:cNvCxnSpPr>
          <p:nvPr/>
        </p:nvCxnSpPr>
        <p:spPr>
          <a:xfrm flipH="1">
            <a:off x="6609798" y="1708655"/>
            <a:ext cx="2377440" cy="0"/>
          </a:xfrm>
          <a:prstGeom prst="line">
            <a:avLst/>
          </a:prstGeom>
          <a:ln w="19050">
            <a:solidFill>
              <a:srgbClr val="7F7F7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4AFAB75-21A0-4FEA-9D83-F7386232F381}"/>
              </a:ext>
            </a:extLst>
          </p:cNvPr>
          <p:cNvCxnSpPr>
            <a:cxnSpLocks/>
          </p:cNvCxnSpPr>
          <p:nvPr/>
        </p:nvCxnSpPr>
        <p:spPr>
          <a:xfrm flipH="1">
            <a:off x="6609798" y="2700497"/>
            <a:ext cx="2377440" cy="0"/>
          </a:xfrm>
          <a:prstGeom prst="line">
            <a:avLst/>
          </a:prstGeom>
          <a:ln w="19050">
            <a:solidFill>
              <a:srgbClr val="7F7F7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REWIND">
            <a:extLst>
              <a:ext uri="{FF2B5EF4-FFF2-40B4-BE49-F238E27FC236}">
                <a16:creationId xmlns:a16="http://schemas.microsoft.com/office/drawing/2014/main" id="{80DED6F9-F2F5-4ACB-96BB-14F037807D88}"/>
              </a:ext>
            </a:extLst>
          </p:cNvPr>
          <p:cNvGrpSpPr/>
          <p:nvPr/>
        </p:nvGrpSpPr>
        <p:grpSpPr>
          <a:xfrm>
            <a:off x="2971800" y="2768684"/>
            <a:ext cx="3477177" cy="793666"/>
            <a:chOff x="228601" y="3200400"/>
            <a:chExt cx="5052966" cy="1371599"/>
          </a:xfrm>
        </p:grpSpPr>
        <p:sp>
          <p:nvSpPr>
            <p:cNvPr id="98" name="Rounded Rectangle 149">
              <a:extLst>
                <a:ext uri="{FF2B5EF4-FFF2-40B4-BE49-F238E27FC236}">
                  <a16:creationId xmlns:a16="http://schemas.microsoft.com/office/drawing/2014/main" id="{69BACF84-4FDC-4043-817C-7A22034632CA}"/>
                </a:ext>
              </a:extLst>
            </p:cNvPr>
            <p:cNvSpPr/>
            <p:nvPr/>
          </p:nvSpPr>
          <p:spPr>
            <a:xfrm>
              <a:off x="228601" y="3200400"/>
              <a:ext cx="5052966" cy="1371599"/>
            </a:xfrm>
            <a:prstGeom prst="roundRect">
              <a:avLst>
                <a:gd name="adj" fmla="val 6456"/>
              </a:avLst>
            </a:prstGeom>
            <a:solidFill>
              <a:schemeClr val="bg1">
                <a:lumMod val="95000"/>
              </a:schemeClr>
            </a:solidFill>
            <a:ln w="1651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ctr"/>
            <a:lstStyle/>
            <a:p>
              <a:pPr algn="ctr">
                <a:lnSpc>
                  <a:spcPct val="80000"/>
                </a:lnSpc>
              </a:pPr>
              <a:endParaRPr lang="en-US" sz="2800" dirty="0">
                <a:solidFill>
                  <a:srgbClr val="EF3E42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47E9A9D-6CC6-4D9B-A4E0-C1037A82A021}"/>
                </a:ext>
              </a:extLst>
            </p:cNvPr>
            <p:cNvGrpSpPr/>
            <p:nvPr/>
          </p:nvGrpSpPr>
          <p:grpSpPr>
            <a:xfrm>
              <a:off x="508128" y="3389266"/>
              <a:ext cx="4115270" cy="1140243"/>
              <a:chOff x="508128" y="2939880"/>
              <a:chExt cx="4115270" cy="1140243"/>
            </a:xfrm>
          </p:grpSpPr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EB356170-2F8A-47FB-A408-507BEE487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508128" y="3036701"/>
                <a:ext cx="672884" cy="800221"/>
              </a:xfrm>
              <a:prstGeom prst="rect">
                <a:avLst/>
              </a:prstGeom>
              <a:effectLst/>
            </p:spPr>
          </p:pic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58E9CE5-A5B8-41C3-8527-41FC8DC838CC}"/>
                  </a:ext>
                </a:extLst>
              </p:cNvPr>
              <p:cNvSpPr/>
              <p:nvPr/>
            </p:nvSpPr>
            <p:spPr>
              <a:xfrm>
                <a:off x="1402720" y="2939880"/>
                <a:ext cx="3220678" cy="114024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4400" b="1" spc="-150" dirty="0">
                    <a:solidFill>
                      <a:schemeClr val="accent1"/>
                    </a:solidFill>
                    <a:latin typeface="Open Sans Extrabold" pitchFamily="34" charset="0"/>
                    <a:ea typeface="Open Sans Extrabold" pitchFamily="34" charset="0"/>
                    <a:cs typeface="Open Sans Extrabold" pitchFamily="34" charset="0"/>
                  </a:rPr>
                  <a:t>REWIND</a:t>
                </a:r>
                <a:endParaRPr lang="en-US" sz="4800" b="1" spc="-150" dirty="0">
                  <a:solidFill>
                    <a:schemeClr val="accent1"/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endParaRPr>
              </a:p>
            </p:txBody>
          </p:sp>
        </p:grpSp>
      </p:grpSp>
      <p:pic>
        <p:nvPicPr>
          <p:cNvPr id="83" name="skull">
            <a:extLst>
              <a:ext uri="{FF2B5EF4-FFF2-40B4-BE49-F238E27FC236}">
                <a16:creationId xmlns:a16="http://schemas.microsoft.com/office/drawing/2014/main" id="{BBA9B31B-ED0A-4580-A310-08C4A4F08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6705600" y="294213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X">
            <a:extLst>
              <a:ext uri="{FF2B5EF4-FFF2-40B4-BE49-F238E27FC236}">
                <a16:creationId xmlns:a16="http://schemas.microsoft.com/office/drawing/2014/main" id="{052FA27B-AB52-4181-942A-6A05810DE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6339" y="2796034"/>
            <a:ext cx="822960" cy="82296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4AF9CD8F-C8EA-45B4-BED2-63DAC957275A}"/>
              </a:ext>
            </a:extLst>
          </p:cNvPr>
          <p:cNvSpPr txBox="1"/>
          <p:nvPr/>
        </p:nvSpPr>
        <p:spPr>
          <a:xfrm>
            <a:off x="432697" y="1123950"/>
            <a:ext cx="130484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spc="-150" dirty="0">
                <a:solidFill>
                  <a:schemeClr val="accent1"/>
                </a:solidFill>
                <a:latin typeface="Crimson Text" panose="02000503000000000000" pitchFamily="2" charset="0"/>
              </a:rPr>
              <a:t>T</a:t>
            </a:r>
            <a:r>
              <a:rPr lang="en-US" sz="2400" b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1</a:t>
            </a:r>
            <a:r>
              <a:rPr lang="en-US" sz="2400" dirty="0">
                <a:solidFill>
                  <a:schemeClr val="accent1"/>
                </a:solidFill>
                <a:latin typeface="Crimson Text" panose="02000503000000000000" pitchFamily="2" charset="0"/>
              </a:rPr>
              <a:t>: Find 44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4FCE0D3-0031-4232-B290-8C690900E47A}"/>
              </a:ext>
            </a:extLst>
          </p:cNvPr>
          <p:cNvSpPr txBox="1"/>
          <p:nvPr/>
        </p:nvSpPr>
        <p:spPr>
          <a:xfrm>
            <a:off x="426840" y="1586682"/>
            <a:ext cx="148117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spc="-150" dirty="0">
                <a:solidFill>
                  <a:srgbClr val="2C6BD8"/>
                </a:solidFill>
                <a:latin typeface="Crimson Text" panose="02000503000000000000" pitchFamily="2" charset="0"/>
              </a:rPr>
              <a:t>T</a:t>
            </a:r>
            <a:r>
              <a:rPr lang="en-US" sz="2400" b="1" baseline="-25000" dirty="0">
                <a:solidFill>
                  <a:srgbClr val="2C6BD8"/>
                </a:solidFill>
                <a:latin typeface="Crimson Text" panose="02000503000000000000" pitchFamily="2" charset="0"/>
              </a:rPr>
              <a:t>2</a:t>
            </a:r>
            <a:r>
              <a:rPr lang="en-US" sz="2400" dirty="0">
                <a:solidFill>
                  <a:srgbClr val="2C6BD8"/>
                </a:solidFill>
                <a:latin typeface="Crimson Text" panose="02000503000000000000" pitchFamily="2" charset="0"/>
              </a:rPr>
              <a:t>: Insert 31</a:t>
            </a:r>
          </a:p>
        </p:txBody>
      </p:sp>
      <p:sp>
        <p:nvSpPr>
          <p:cNvPr id="7" name="Slide Number Placeholder 3" descr=" 5">
            <a:extLst>
              <a:ext uri="{FF2B5EF4-FFF2-40B4-BE49-F238E27FC236}">
                <a16:creationId xmlns:a16="http://schemas.microsoft.com/office/drawing/2014/main" id="{24DB5E62-6A95-0D2C-BD8C-5916DA12A18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nconsolata" panose="00000509000000000000" pitchFamily="49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8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82716E-6 L 0.20989 0.2191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10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89 0.21913 L 0.31545 0.4391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10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uiExpand="1" build="p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1" grpId="1" animBg="1"/>
      <p:bldP spid="91" grpId="2" animBg="1"/>
      <p:bldP spid="92" grpId="0" uiExpand="1" build="p"/>
      <p:bldP spid="93" grpId="0" uiExpand="1" build="p"/>
      <p:bldP spid="95" grpId="0" animBg="1"/>
      <p:bldP spid="96" grpId="0" animBg="1"/>
      <p:bldP spid="109" grpId="0" uiExpand="1" build="p"/>
      <p:bldP spid="110" grpId="0" uiExpand="1" build="p"/>
      <p:bldP spid="111" grpId="0" uiExpand="1" build="p"/>
      <p:bldP spid="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 vs. Latches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Locks (Transactions)</a:t>
            </a:r>
          </a:p>
          <a:p>
            <a:pPr marL="342900" lvl="1"/>
            <a:r>
              <a:rPr lang="en-US" dirty="0"/>
              <a:t>Protect the database's logical contents from other transactions.</a:t>
            </a:r>
          </a:p>
          <a:p>
            <a:pPr marL="342900" lvl="1"/>
            <a:r>
              <a:rPr lang="en-US" dirty="0"/>
              <a:t>Held for transaction's duration.</a:t>
            </a:r>
          </a:p>
          <a:p>
            <a:pPr marL="342900" lvl="1"/>
            <a:r>
              <a:rPr lang="en-US" dirty="0"/>
              <a:t>Need to be able to rollback changes.</a:t>
            </a:r>
          </a:p>
          <a:p>
            <a:endParaRPr lang="en-US" sz="1200" dirty="0"/>
          </a:p>
          <a:p>
            <a:r>
              <a:rPr lang="en-US" b="1" dirty="0"/>
              <a:t>Latches (Workers)</a:t>
            </a:r>
          </a:p>
          <a:p>
            <a:pPr marL="342900" lvl="1"/>
            <a:r>
              <a:rPr lang="en-US" dirty="0"/>
              <a:t>Protect the critical sections of the DBMS's internal data structure from other workers (e.g., threads).</a:t>
            </a:r>
          </a:p>
          <a:p>
            <a:pPr marL="342900" lvl="1"/>
            <a:r>
              <a:rPr lang="en-US" dirty="0"/>
              <a:t>Held for operation duration.</a:t>
            </a:r>
          </a:p>
          <a:p>
            <a:pPr marL="342900" lvl="1"/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need to be able to rollback changes.</a:t>
            </a:r>
          </a:p>
          <a:p>
            <a:endParaRPr lang="en-US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C5D501DA-9186-BC5E-3B1A-699C8A8EF78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 vs. Latches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26889"/>
              </p:ext>
            </p:extLst>
          </p:nvPr>
        </p:nvGraphicFramePr>
        <p:xfrm>
          <a:off x="457200" y="882688"/>
          <a:ext cx="8229601" cy="3550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7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7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231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rimson Text" pitchFamily="2" charset="0"/>
                      </a:endParaRPr>
                    </a:p>
                  </a:txBody>
                  <a:tcPr marT="45717" marB="457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Locks</a:t>
                      </a:r>
                    </a:p>
                  </a:txBody>
                  <a:tcPr marT="45717" marB="457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Latches</a:t>
                      </a:r>
                      <a:endParaRPr lang="en-US" sz="20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rimson Text" pitchFamily="2" charset="0"/>
                      </a:endParaRPr>
                    </a:p>
                  </a:txBody>
                  <a:tcPr marT="45717" marB="457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31"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Separate…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rimson Text" pitchFamily="2" charset="0"/>
                      </a:endParaRP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Transactions</a:t>
                      </a: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Workers (threads, processes)</a:t>
                      </a: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231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Protect…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Database Contents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In-Memory Data Structures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231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During…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Entire Transactions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Critical</a:t>
                      </a:r>
                      <a:r>
                        <a:rPr lang="en-US" sz="20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 Sections</a:t>
                      </a:r>
                      <a:endParaRPr lang="en-US" sz="2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rimson Text" pitchFamily="2" charset="0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10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Modes…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Shared,</a:t>
                      </a:r>
                      <a:r>
                        <a:rPr lang="en-US" sz="20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 Exclusive, Update, Intention</a:t>
                      </a:r>
                      <a:endParaRPr lang="en-US" sz="2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rimson Text" pitchFamily="2" charset="0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Read,</a:t>
                      </a:r>
                      <a:r>
                        <a:rPr lang="en-US" sz="20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 Write</a:t>
                      </a:r>
                      <a:endParaRPr lang="en-US" sz="2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rimson Text" pitchFamily="2" charset="0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231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Deadlock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Detection &amp; Resolution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Avoidance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6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…by…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Waits-for</a:t>
                      </a:r>
                      <a:r>
                        <a:rPr lang="en-US" sz="20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, Timeout, Aborts</a:t>
                      </a:r>
                      <a:endParaRPr lang="en-US" sz="2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rimson Text" pitchFamily="2" charset="0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Coding</a:t>
                      </a:r>
                      <a:r>
                        <a:rPr lang="en-US" sz="20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 Discipline</a:t>
                      </a:r>
                      <a:endParaRPr lang="en-US" sz="2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rimson Text" pitchFamily="2" charset="0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231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Kept</a:t>
                      </a:r>
                      <a:r>
                        <a:rPr lang="en-US" sz="20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 in…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rimson Text" pitchFamily="2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Lock</a:t>
                      </a:r>
                      <a:r>
                        <a:rPr lang="en-US" sz="20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 Manager</a:t>
                      </a:r>
                      <a:endParaRPr lang="en-US" sz="2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rimson Text" pitchFamily="2" charset="0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  <a:ea typeface="+mn-ea"/>
                          <a:cs typeface="+mn-cs"/>
                        </a:rPr>
                        <a:t>Protected Data Structure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C40F94-0740-40C1-ADE8-C7E431B67549}"/>
              </a:ext>
            </a:extLst>
          </p:cNvPr>
          <p:cNvSpPr txBox="1"/>
          <p:nvPr/>
        </p:nvSpPr>
        <p:spPr>
          <a:xfrm>
            <a:off x="0" y="4500890"/>
            <a:ext cx="1295355" cy="523220"/>
          </a:xfrm>
          <a:prstGeom prst="rect">
            <a:avLst/>
          </a:prstGeom>
          <a:noFill/>
        </p:spPr>
        <p:txBody>
          <a:bodyPr wrap="none" lIns="73152" rIns="0" bIns="320040" rtlCol="0">
            <a:spAutoFit/>
          </a:bodyPr>
          <a:lstStyle>
            <a:defPPr>
              <a:defRPr lang="en-US"/>
            </a:defPPr>
            <a:lvl1pPr lvl="0"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Goetz </a:t>
            </a:r>
            <a:r>
              <a:rPr lang="en-US" dirty="0" err="1">
                <a:hlinkClick r:id="rId3"/>
              </a:rPr>
              <a:t>Graefe</a:t>
            </a:r>
            <a:endParaRPr lang="en-US" dirty="0"/>
          </a:p>
        </p:txBody>
      </p:sp>
      <p:sp>
        <p:nvSpPr>
          <p:cNvPr id="7" name="Highlight Box">
            <a:extLst>
              <a:ext uri="{FF2B5EF4-FFF2-40B4-BE49-F238E27FC236}">
                <a16:creationId xmlns:a16="http://schemas.microsoft.com/office/drawing/2014/main" id="{5532399B-2229-4530-AA69-21CD2D11B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876259"/>
            <a:ext cx="3276600" cy="3600491"/>
          </a:xfrm>
          <a:prstGeom prst="roundRect">
            <a:avLst>
              <a:gd name="adj" fmla="val 1802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530CB5-14B4-4FB9-9EB5-48333DAD05DC}"/>
              </a:ext>
            </a:extLst>
          </p:cNvPr>
          <p:cNvSpPr/>
          <p:nvPr/>
        </p:nvSpPr>
        <p:spPr>
          <a:xfrm>
            <a:off x="365758" y="623560"/>
            <a:ext cx="1097280" cy="36576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latin typeface="+mj-lt"/>
              </a:rPr>
              <a:t>Lecture #15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E93DC0C-CB56-4688-B878-6DC816E49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209040" flipV="1">
            <a:off x="1561591" y="597685"/>
            <a:ext cx="640080" cy="483616"/>
          </a:xfrm>
          <a:prstGeom prst="rect">
            <a:avLst/>
          </a:prstGeom>
        </p:spPr>
      </p:pic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158D637E-1041-5972-DFF2-26CAAC2583F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94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 Modes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Read Mode</a:t>
            </a:r>
          </a:p>
          <a:p>
            <a:pPr lvl="1"/>
            <a:r>
              <a:rPr lang="en-US" dirty="0"/>
              <a:t>Multiple threads can read the same object at the same time.</a:t>
            </a:r>
          </a:p>
          <a:p>
            <a:pPr lvl="1"/>
            <a:r>
              <a:rPr lang="en-US" dirty="0"/>
              <a:t>A thread can acquire the read latch if another thread has it in read mode.</a:t>
            </a:r>
          </a:p>
          <a:p>
            <a:endParaRPr lang="en-US" sz="600" b="1" dirty="0"/>
          </a:p>
          <a:p>
            <a:r>
              <a:rPr lang="en-US" b="1" dirty="0"/>
              <a:t>Write Mode</a:t>
            </a:r>
          </a:p>
          <a:p>
            <a:pPr lvl="1"/>
            <a:r>
              <a:rPr lang="en-US" dirty="0"/>
              <a:t>Only one thread can access the object.</a:t>
            </a:r>
          </a:p>
          <a:p>
            <a:pPr lvl="1"/>
            <a:r>
              <a:rPr lang="en-US" dirty="0"/>
              <a:t>A thread cannot acquire a write latch if another thread has it in any mode.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CD32F7-4848-44EA-B604-AD5F11FFC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122677"/>
              </p:ext>
            </p:extLst>
          </p:nvPr>
        </p:nvGraphicFramePr>
        <p:xfrm>
          <a:off x="5837085" y="1962150"/>
          <a:ext cx="2862726" cy="1059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4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646464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646464"/>
                          </a:solidFill>
                          <a:latin typeface="+mn-lt"/>
                        </a:rPr>
                        <a:t>Read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646464"/>
                          </a:solidFill>
                          <a:latin typeface="+mn-lt"/>
                        </a:rPr>
                        <a:t>Write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646464"/>
                          </a:solidFill>
                          <a:latin typeface="+mn-lt"/>
                        </a:rPr>
                        <a:t>Read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+mn-lt"/>
                        </a:rPr>
                        <a:t>✔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646464"/>
                          </a:solidFill>
                          <a:latin typeface="+mn-lt"/>
                        </a:rPr>
                        <a:t>Write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DF1089C-15F0-44C2-AC06-E36FAAAB2A75}"/>
              </a:ext>
            </a:extLst>
          </p:cNvPr>
          <p:cNvGrpSpPr/>
          <p:nvPr/>
        </p:nvGrpSpPr>
        <p:grpSpPr>
          <a:xfrm>
            <a:off x="5621496" y="1407319"/>
            <a:ext cx="3293904" cy="1737360"/>
            <a:chOff x="2925049" y="2686050"/>
            <a:chExt cx="3293904" cy="1737360"/>
          </a:xfrm>
        </p:grpSpPr>
        <p:sp>
          <p:nvSpPr>
            <p:cNvPr id="66580" name="Rectangle 2"/>
            <p:cNvSpPr>
              <a:spLocks noChangeArrowheads="1"/>
            </p:cNvSpPr>
            <p:nvPr/>
          </p:nvSpPr>
          <p:spPr bwMode="auto">
            <a:xfrm>
              <a:off x="3234135" y="2743200"/>
              <a:ext cx="26757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i="1" dirty="0">
                  <a:solidFill>
                    <a:srgbClr val="646464"/>
                  </a:solidFill>
                </a:rPr>
                <a:t>Compatibility Matrix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2925049" y="2686050"/>
              <a:ext cx="3293904" cy="1737360"/>
            </a:xfrm>
            <a:prstGeom prst="roundRect">
              <a:avLst>
                <a:gd name="adj" fmla="val 2153"/>
              </a:avLst>
            </a:prstGeom>
            <a:noFill/>
            <a:ln w="12700" cap="flat" cmpd="sng" algn="ctr">
              <a:solidFill>
                <a:srgbClr val="646464"/>
              </a:solidFill>
              <a:prstDash val="sysDot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350">
                <a:latin typeface="Times New Roman" pitchFamily="-11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964CE6-8EA7-4E66-B2A7-B109659F1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 Implementation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1BDE54-694F-4CBF-87E8-96FB60A37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memory footprint.</a:t>
            </a:r>
          </a:p>
          <a:p>
            <a:endParaRPr lang="en-US" sz="1200" dirty="0"/>
          </a:p>
          <a:p>
            <a:r>
              <a:rPr lang="en-US" dirty="0"/>
              <a:t>Fast execution path when no contention.</a:t>
            </a:r>
          </a:p>
          <a:p>
            <a:endParaRPr lang="en-US" sz="1200" dirty="0"/>
          </a:p>
          <a:p>
            <a:r>
              <a:rPr lang="en-US" dirty="0"/>
              <a:t>Decentralized management of latches.</a:t>
            </a:r>
          </a:p>
          <a:p>
            <a:endParaRPr lang="en-US" sz="1200" dirty="0"/>
          </a:p>
          <a:p>
            <a:r>
              <a:rPr lang="en-US" dirty="0"/>
              <a:t>Avoid expensive system calls.</a:t>
            </a:r>
          </a:p>
          <a:p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4825992-F2B3-370A-6EAC-122800B6D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465A5-CACD-4ADF-806E-1678ECC98E75}"/>
              </a:ext>
            </a:extLst>
          </p:cNvPr>
          <p:cNvSpPr txBox="1"/>
          <p:nvPr/>
        </p:nvSpPr>
        <p:spPr>
          <a:xfrm>
            <a:off x="0" y="4536307"/>
            <a:ext cx="1091774" cy="523220"/>
          </a:xfrm>
          <a:prstGeom prst="rect">
            <a:avLst/>
          </a:prstGeom>
          <a:noFill/>
        </p:spPr>
        <p:txBody>
          <a:bodyPr wrap="none" lIns="73152" rIns="0" bIns="320040" rtlCol="0">
            <a:spAutoFit/>
          </a:bodyPr>
          <a:lstStyle>
            <a:defPPr>
              <a:defRPr lang="en-US"/>
            </a:defPPr>
            <a:lvl1pPr lvl="0"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Filip </a:t>
            </a:r>
            <a:r>
              <a:rPr lang="en-US" dirty="0" err="1">
                <a:hlinkClick r:id="rId3"/>
              </a:rPr>
              <a:t>Pizlo</a:t>
            </a:r>
            <a:endParaRPr lang="en-US" dirty="0"/>
          </a:p>
        </p:txBody>
      </p:sp>
      <p:pic>
        <p:nvPicPr>
          <p:cNvPr id="3" name="Picture 2" descr="A screenshot of a social media pos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ACA09A4D-959C-4930-BC09-102970370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7482">
            <a:off x="3184416" y="358375"/>
            <a:ext cx="5274636" cy="4248150"/>
          </a:xfrm>
          <a:prstGeom prst="rect">
            <a:avLst/>
          </a:prstGeom>
          <a:ln>
            <a:solidFill>
              <a:srgbClr val="6464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bird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7B1C982A-3055-4D79-984C-1A4F0315F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482450"/>
            <a:ext cx="7848600" cy="1594305"/>
          </a:xfrm>
          <a:prstGeom prst="rect">
            <a:avLst/>
          </a:prstGeom>
          <a:ln>
            <a:solidFill>
              <a:srgbClr val="6464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05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21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-theme" id="{8266886C-00C5-0E41-B657-C3D05B8200D6}" vid="{2B8BD0A5-B052-7545-BBE7-7583420439F3}"/>
    </a:ext>
  </a:extLst>
</a:theme>
</file>

<file path=ppt/theme/theme2.xml><?xml version="1.0" encoding="utf-8"?>
<a:theme xmlns:a="http://schemas.openxmlformats.org/drawingml/2006/main" name="1_F2024 Theme">
  <a:themeElements>
    <a:clrScheme name="CMU-DB F20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123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9D9D9"/>
      </a:accent6>
      <a:hlink>
        <a:srgbClr val="C41230"/>
      </a:hlink>
      <a:folHlink>
        <a:srgbClr val="C412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77611</TotalTime>
  <Words>3169</Words>
  <Application>Microsoft Macintosh PowerPoint</Application>
  <PresentationFormat>On-screen Show (16:9)</PresentationFormat>
  <Paragraphs>953</Paragraphs>
  <Slides>52</Slides>
  <Notes>52</Notes>
  <HiddenSlides>6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8" baseType="lpstr">
      <vt:lpstr>ＭＳ Ｐゴシック</vt:lpstr>
      <vt:lpstr>Arial</vt:lpstr>
      <vt:lpstr>Calibri</vt:lpstr>
      <vt:lpstr>Consolas</vt:lpstr>
      <vt:lpstr>CRIMSON TEXT</vt:lpstr>
      <vt:lpstr>CRIMSON TEXT</vt:lpstr>
      <vt:lpstr>Gentium Book Basic</vt:lpstr>
      <vt:lpstr>Inconsolata</vt:lpstr>
      <vt:lpstr>Lato Black</vt:lpstr>
      <vt:lpstr>Museo Sans 700</vt:lpstr>
      <vt:lpstr>Open Sans Extrabold</vt:lpstr>
      <vt:lpstr>Segoe UI Light</vt:lpstr>
      <vt:lpstr>System Font Regular</vt:lpstr>
      <vt:lpstr>Times New Roman</vt:lpstr>
      <vt:lpstr>421-theme</vt:lpstr>
      <vt:lpstr>1_F2024 Theme</vt:lpstr>
      <vt:lpstr>PowerPoint Presentation</vt:lpstr>
      <vt:lpstr>Announcements</vt:lpstr>
      <vt:lpstr>Observation</vt:lpstr>
      <vt:lpstr>Concurrency Control</vt:lpstr>
      <vt:lpstr>Today's Agenda</vt:lpstr>
      <vt:lpstr>Locks vs. Latches</vt:lpstr>
      <vt:lpstr>Locks vs. Latches</vt:lpstr>
      <vt:lpstr>Latch Modes</vt:lpstr>
      <vt:lpstr>Latch Implementation Goals</vt:lpstr>
      <vt:lpstr>Latch Implementations</vt:lpstr>
      <vt:lpstr>Latch Implementations</vt:lpstr>
      <vt:lpstr>Latch Implementations</vt:lpstr>
      <vt:lpstr>Compare-and-swap (CAS)</vt:lpstr>
      <vt:lpstr>Skip Lists: INSERT w/ Spin Lock</vt:lpstr>
      <vt:lpstr>Skip Lists: INSERT w/ CAS</vt:lpstr>
      <vt:lpstr>Latch Implementations</vt:lpstr>
      <vt:lpstr>Latch Implementations</vt:lpstr>
      <vt:lpstr>Hash Table Latching</vt:lpstr>
      <vt:lpstr>Hash Table Latching</vt:lpstr>
      <vt:lpstr>Hash Table: Page/Block Latches</vt:lpstr>
      <vt:lpstr>Hash Table: Slot Latches</vt:lpstr>
      <vt:lpstr>B+Tree Concurrency Control</vt:lpstr>
      <vt:lpstr>B+Tree Multi-threaded Example</vt:lpstr>
      <vt:lpstr>Latch Crabbing/Coupling</vt:lpstr>
      <vt:lpstr>Latch Crabbing/Coupling</vt:lpstr>
      <vt:lpstr>Example #1 – FIND 38</vt:lpstr>
      <vt:lpstr>Example #2 – DELETE 38</vt:lpstr>
      <vt:lpstr>Example #3 – INSERT 45</vt:lpstr>
      <vt:lpstr>Example #4 – INSERT 25</vt:lpstr>
      <vt:lpstr>Observation</vt:lpstr>
      <vt:lpstr>Better Latching Algorithm</vt:lpstr>
      <vt:lpstr>Better Latching Algorithm</vt:lpstr>
      <vt:lpstr>Example #2 – DELETE 38</vt:lpstr>
      <vt:lpstr>Example #4 – INSERT 25</vt:lpstr>
      <vt:lpstr>DELAYED PARENT UPDATES</vt:lpstr>
      <vt:lpstr>EXAMPLE #4 – INSERT 25</vt:lpstr>
      <vt:lpstr>Observation</vt:lpstr>
      <vt:lpstr>Leaf Node Scan Example #1</vt:lpstr>
      <vt:lpstr>Leaf Node Scan Example #2</vt:lpstr>
      <vt:lpstr>Leaf Node Scan Example #3</vt:lpstr>
      <vt:lpstr>Leaf Node Scans</vt:lpstr>
      <vt:lpstr>Conclusion</vt:lpstr>
      <vt:lpstr>Next Class</vt:lpstr>
      <vt:lpstr>Project #2</vt:lpstr>
      <vt:lpstr>Tasks</vt:lpstr>
      <vt:lpstr>Tasks</vt:lpstr>
      <vt:lpstr>Development Hints</vt:lpstr>
      <vt:lpstr>Extra Credit</vt:lpstr>
      <vt:lpstr>LATCH IMPLEMENTATIONS</vt:lpstr>
      <vt:lpstr>LATCH IMPLEMENTATIONS</vt:lpstr>
      <vt:lpstr>VERSIONED LATCH COUPLING</vt:lpstr>
      <vt:lpstr>VERSIONED LATCHES: SEARCH 44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15-445/645 Database Systems (Fall 2024) :: Index Concurrency Control</dc:title>
  <dc:creator>Andy Pavlo</dc:creator>
  <cp:keywords>Databases, Carnegie Mellon University</cp:keywords>
  <cp:lastModifiedBy>Benjamin S. Berg</cp:lastModifiedBy>
  <cp:revision>6944</cp:revision>
  <dcterms:created xsi:type="dcterms:W3CDTF">2015-12-22T16:36:30Z</dcterms:created>
  <dcterms:modified xsi:type="dcterms:W3CDTF">2025-10-08T16:11:47Z</dcterms:modified>
</cp:coreProperties>
</file>