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xml" ContentType="application/vnd.openxmlformats-officedocument.presentationml.tags+xml"/>
  <Override PartName="/ppt/notesSlides/notesSlide5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 id="2147483718" r:id="rId2"/>
  </p:sldMasterIdLst>
  <p:notesMasterIdLst>
    <p:notesMasterId r:id="rId88"/>
  </p:notesMasterIdLst>
  <p:sldIdLst>
    <p:sldId id="1958" r:id="rId3"/>
    <p:sldId id="964" r:id="rId4"/>
    <p:sldId id="936" r:id="rId5"/>
    <p:sldId id="898" r:id="rId6"/>
    <p:sldId id="897" r:id="rId7"/>
    <p:sldId id="896" r:id="rId8"/>
    <p:sldId id="911" r:id="rId9"/>
    <p:sldId id="912" r:id="rId10"/>
    <p:sldId id="913" r:id="rId11"/>
    <p:sldId id="376" r:id="rId12"/>
    <p:sldId id="914" r:id="rId13"/>
    <p:sldId id="1956" r:id="rId14"/>
    <p:sldId id="401" r:id="rId15"/>
    <p:sldId id="916" r:id="rId16"/>
    <p:sldId id="1942" r:id="rId17"/>
    <p:sldId id="917" r:id="rId18"/>
    <p:sldId id="1945" r:id="rId19"/>
    <p:sldId id="919" r:id="rId20"/>
    <p:sldId id="920" r:id="rId21"/>
    <p:sldId id="1959" r:id="rId22"/>
    <p:sldId id="923" r:id="rId23"/>
    <p:sldId id="1962" r:id="rId24"/>
    <p:sldId id="1960" r:id="rId25"/>
    <p:sldId id="922" r:id="rId26"/>
    <p:sldId id="1961" r:id="rId27"/>
    <p:sldId id="1963" r:id="rId28"/>
    <p:sldId id="400" r:id="rId29"/>
    <p:sldId id="449" r:id="rId30"/>
    <p:sldId id="378" r:id="rId31"/>
    <p:sldId id="924" r:id="rId32"/>
    <p:sldId id="939" r:id="rId33"/>
    <p:sldId id="940" r:id="rId34"/>
    <p:sldId id="941" r:id="rId35"/>
    <p:sldId id="1922" r:id="rId36"/>
    <p:sldId id="1923" r:id="rId37"/>
    <p:sldId id="377" r:id="rId38"/>
    <p:sldId id="395" r:id="rId39"/>
    <p:sldId id="1940" r:id="rId40"/>
    <p:sldId id="422" r:id="rId41"/>
    <p:sldId id="1937" r:id="rId42"/>
    <p:sldId id="375" r:id="rId43"/>
    <p:sldId id="1938" r:id="rId44"/>
    <p:sldId id="1939" r:id="rId45"/>
    <p:sldId id="942" r:id="rId46"/>
    <p:sldId id="943" r:id="rId47"/>
    <p:sldId id="944" r:id="rId48"/>
    <p:sldId id="945" r:id="rId49"/>
    <p:sldId id="946" r:id="rId50"/>
    <p:sldId id="947" r:id="rId51"/>
    <p:sldId id="948" r:id="rId52"/>
    <p:sldId id="447" r:id="rId53"/>
    <p:sldId id="293" r:id="rId54"/>
    <p:sldId id="949" r:id="rId55"/>
    <p:sldId id="842" r:id="rId56"/>
    <p:sldId id="1948" r:id="rId57"/>
    <p:sldId id="894" r:id="rId58"/>
    <p:sldId id="1957" r:id="rId59"/>
    <p:sldId id="442" r:id="rId60"/>
    <p:sldId id="437" r:id="rId61"/>
    <p:sldId id="397" r:id="rId62"/>
    <p:sldId id="445" r:id="rId63"/>
    <p:sldId id="419" r:id="rId64"/>
    <p:sldId id="373" r:id="rId65"/>
    <p:sldId id="1935" r:id="rId66"/>
    <p:sldId id="926" r:id="rId67"/>
    <p:sldId id="927" r:id="rId68"/>
    <p:sldId id="981" r:id="rId69"/>
    <p:sldId id="1010" r:id="rId70"/>
    <p:sldId id="930" r:id="rId71"/>
    <p:sldId id="931" r:id="rId72"/>
    <p:sldId id="932" r:id="rId73"/>
    <p:sldId id="1011" r:id="rId74"/>
    <p:sldId id="933" r:id="rId75"/>
    <p:sldId id="915" r:id="rId76"/>
    <p:sldId id="899" r:id="rId77"/>
    <p:sldId id="900" r:id="rId78"/>
    <p:sldId id="901" r:id="rId79"/>
    <p:sldId id="902" r:id="rId80"/>
    <p:sldId id="903" r:id="rId81"/>
    <p:sldId id="904" r:id="rId82"/>
    <p:sldId id="935" r:id="rId83"/>
    <p:sldId id="906" r:id="rId84"/>
    <p:sldId id="907" r:id="rId85"/>
    <p:sldId id="908" r:id="rId86"/>
    <p:sldId id="909"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1755B3B8-7F58-478B-A231-0FE90BFAB063}">
          <p14:sldIdLst>
            <p14:sldId id="1958"/>
            <p14:sldId id="964"/>
            <p14:sldId id="936"/>
            <p14:sldId id="898"/>
            <p14:sldId id="897"/>
            <p14:sldId id="896"/>
          </p14:sldIdLst>
        </p14:section>
        <p14:section name="Optimistic Concurrency Control" id="{B33938A6-84DE-4CC6-9E49-7B516CE41F37}">
          <p14:sldIdLst>
            <p14:sldId id="911"/>
            <p14:sldId id="912"/>
            <p14:sldId id="913"/>
            <p14:sldId id="376"/>
            <p14:sldId id="914"/>
            <p14:sldId id="1956"/>
            <p14:sldId id="401"/>
            <p14:sldId id="916"/>
            <p14:sldId id="1942"/>
            <p14:sldId id="917"/>
            <p14:sldId id="1945"/>
            <p14:sldId id="919"/>
            <p14:sldId id="920"/>
            <p14:sldId id="1959"/>
            <p14:sldId id="923"/>
            <p14:sldId id="1962"/>
            <p14:sldId id="1960"/>
            <p14:sldId id="922"/>
            <p14:sldId id="1961"/>
            <p14:sldId id="1963"/>
            <p14:sldId id="400"/>
            <p14:sldId id="449"/>
            <p14:sldId id="378"/>
            <p14:sldId id="924"/>
          </p14:sldIdLst>
        </p14:section>
        <p14:section name="Phantoms" id="{CF36EBDD-7F0E-41FF-843D-3E98957CFADD}">
          <p14:sldIdLst>
            <p14:sldId id="939"/>
            <p14:sldId id="940"/>
            <p14:sldId id="941"/>
            <p14:sldId id="1922"/>
            <p14:sldId id="1923"/>
            <p14:sldId id="377"/>
            <p14:sldId id="395"/>
            <p14:sldId id="1940"/>
            <p14:sldId id="422"/>
            <p14:sldId id="1937"/>
            <p14:sldId id="375"/>
            <p14:sldId id="1938"/>
            <p14:sldId id="1939"/>
          </p14:sldIdLst>
        </p14:section>
        <p14:section name="Isolation Levels" id="{480A452C-A42C-4678-9450-BC2AFC307265}">
          <p14:sldIdLst>
            <p14:sldId id="942"/>
            <p14:sldId id="943"/>
            <p14:sldId id="944"/>
            <p14:sldId id="945"/>
            <p14:sldId id="946"/>
            <p14:sldId id="947"/>
            <p14:sldId id="948"/>
            <p14:sldId id="447"/>
            <p14:sldId id="293"/>
            <p14:sldId id="949"/>
          </p14:sldIdLst>
        </p14:section>
        <p14:section name="Conclusion" id="{DEB9626B-B8CD-44DA-BE8F-C04D2D73E369}">
          <p14:sldIdLst>
            <p14:sldId id="842"/>
            <p14:sldId id="1948"/>
            <p14:sldId id="894"/>
          </p14:sldIdLst>
        </p14:section>
        <p14:section name="Index Locks" id="{7760A3C9-9BDA-4FD1-8C5F-102AF1F4AB44}">
          <p14:sldIdLst>
            <p14:sldId id="1957"/>
            <p14:sldId id="442"/>
            <p14:sldId id="437"/>
            <p14:sldId id="397"/>
            <p14:sldId id="445"/>
            <p14:sldId id="419"/>
            <p14:sldId id="373"/>
            <p14:sldId id="1935"/>
          </p14:sldIdLst>
        </p14:section>
        <p14:section name="Partition-based Timestamp Ordering" id="{5CEFD8E3-71DB-48C3-8818-2EC1941AC6BC}">
          <p14:sldIdLst>
            <p14:sldId id="926"/>
            <p14:sldId id="927"/>
            <p14:sldId id="981"/>
            <p14:sldId id="1010"/>
            <p14:sldId id="930"/>
            <p14:sldId id="931"/>
            <p14:sldId id="932"/>
            <p14:sldId id="1011"/>
          </p14:sldIdLst>
        </p14:section>
        <p14:section name="Old Cache" id="{95C7B19F-C514-854F-9C8A-663B087805B4}">
          <p14:sldIdLst>
            <p14:sldId id="933"/>
            <p14:sldId id="915"/>
          </p14:sldIdLst>
        </p14:section>
        <p14:section name="Basic Timestamp Ordering" id="{2C5B26DD-4B4C-474A-894E-CE4B7645CA7C}">
          <p14:sldIdLst>
            <p14:sldId id="899"/>
            <p14:sldId id="900"/>
            <p14:sldId id="901"/>
            <p14:sldId id="902"/>
            <p14:sldId id="903"/>
            <p14:sldId id="904"/>
            <p14:sldId id="935"/>
            <p14:sldId id="906"/>
            <p14:sldId id="907"/>
            <p14:sldId id="908"/>
            <p14:sldId id="90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6BD8"/>
    <a:srgbClr val="646464"/>
    <a:srgbClr val="EF3E42"/>
    <a:srgbClr val="474866"/>
    <a:srgbClr val="84BCDA"/>
    <a:srgbClr val="F76D6D"/>
    <a:srgbClr val="E7E7E7"/>
    <a:srgbClr val="F1F1F3"/>
    <a:srgbClr val="E2E2E6"/>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74221" autoAdjust="0"/>
  </p:normalViewPr>
  <p:slideViewPr>
    <p:cSldViewPr>
      <p:cViewPr>
        <p:scale>
          <a:sx n="107" d="100"/>
          <a:sy n="107" d="100"/>
        </p:scale>
        <p:origin x="968" y="45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80" d="100"/>
        <a:sy n="80" d="100"/>
      </p:scale>
      <p:origin x="0" y="-2890"/>
    </p:cViewPr>
  </p:sorterViewPr>
  <p:notesViewPr>
    <p:cSldViewPr>
      <p:cViewPr>
        <p:scale>
          <a:sx n="300" d="100"/>
          <a:sy n="300" d="100"/>
        </p:scale>
        <p:origin x="216" y="-1003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presProps" Target="pres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viewProps" Target="viewProps.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4004270847722983"/>
          <c:y val="0.1646402487732512"/>
          <c:w val="0.84387542017774075"/>
          <c:h val="0.69598339609722693"/>
        </c:manualLayout>
      </c:layout>
      <c:barChart>
        <c:barDir val="col"/>
        <c:grouping val="clustered"/>
        <c:varyColors val="0"/>
        <c:ser>
          <c:idx val="0"/>
          <c:order val="0"/>
          <c:tx>
            <c:strRef>
              <c:f>Sheet1!$B$1</c:f>
              <c:strCache>
                <c:ptCount val="1"/>
                <c:pt idx="0">
                  <c:v>None</c:v>
                </c:pt>
              </c:strCache>
            </c:strRef>
          </c:tx>
          <c:spPr>
            <a:solidFill>
              <a:srgbClr val="C41230"/>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Read Uncommitted</c:v>
                </c:pt>
                <c:pt idx="1">
                  <c:v>Read Committed</c:v>
                </c:pt>
                <c:pt idx="2">
                  <c:v>Cursor Stability</c:v>
                </c:pt>
                <c:pt idx="3">
                  <c:v>Repeatable Read</c:v>
                </c:pt>
                <c:pt idx="4">
                  <c:v>Snapshot Isolation</c:v>
                </c:pt>
                <c:pt idx="5">
                  <c:v>Serializable</c:v>
                </c:pt>
              </c:strCache>
            </c:strRef>
          </c:cat>
          <c:val>
            <c:numRef>
              <c:f>Sheet1!$B$2:$B$7</c:f>
              <c:numCache>
                <c:formatCode>General</c:formatCode>
                <c:ptCount val="6"/>
                <c:pt idx="0">
                  <c:v>10</c:v>
                </c:pt>
                <c:pt idx="1">
                  <c:v>2</c:v>
                </c:pt>
                <c:pt idx="2">
                  <c:v>12</c:v>
                </c:pt>
                <c:pt idx="3">
                  <c:v>10</c:v>
                </c:pt>
                <c:pt idx="4">
                  <c:v>11</c:v>
                </c:pt>
                <c:pt idx="5">
                  <c:v>8</c:v>
                </c:pt>
              </c:numCache>
            </c:numRef>
          </c:val>
          <c:extLst>
            <c:ext xmlns:c16="http://schemas.microsoft.com/office/drawing/2014/chart" uri="{C3380CC4-5D6E-409C-BE32-E72D297353CC}">
              <c16:uniqueId val="{00000000-8FA3-409F-95E3-4EFEFB8136C1}"/>
            </c:ext>
          </c:extLst>
        </c:ser>
        <c:ser>
          <c:idx val="1"/>
          <c:order val="1"/>
          <c:tx>
            <c:strRef>
              <c:f>Sheet1!$C$1</c:f>
              <c:strCache>
                <c:ptCount val="1"/>
                <c:pt idx="0">
                  <c:v>Few</c:v>
                </c:pt>
              </c:strCache>
            </c:strRef>
          </c:tx>
          <c:spPr>
            <a:solidFill>
              <a:sysClr val="window" lastClr="FFFFFF">
                <a:lumMod val="75000"/>
              </a:sysClr>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Read Uncommitted</c:v>
                </c:pt>
                <c:pt idx="1">
                  <c:v>Read Committed</c:v>
                </c:pt>
                <c:pt idx="2">
                  <c:v>Cursor Stability</c:v>
                </c:pt>
                <c:pt idx="3">
                  <c:v>Repeatable Read</c:v>
                </c:pt>
                <c:pt idx="4">
                  <c:v>Snapshot Isolation</c:v>
                </c:pt>
                <c:pt idx="5">
                  <c:v>Serializable</c:v>
                </c:pt>
              </c:strCache>
            </c:strRef>
          </c:cat>
          <c:val>
            <c:numRef>
              <c:f>Sheet1!$C$2:$C$7</c:f>
              <c:numCache>
                <c:formatCode>General</c:formatCode>
                <c:ptCount val="6"/>
                <c:pt idx="0">
                  <c:v>12</c:v>
                </c:pt>
                <c:pt idx="1">
                  <c:v>6</c:v>
                </c:pt>
                <c:pt idx="2">
                  <c:v>10</c:v>
                </c:pt>
                <c:pt idx="3">
                  <c:v>12</c:v>
                </c:pt>
                <c:pt idx="4">
                  <c:v>3</c:v>
                </c:pt>
                <c:pt idx="5">
                  <c:v>11</c:v>
                </c:pt>
              </c:numCache>
            </c:numRef>
          </c:val>
          <c:extLst>
            <c:ext xmlns:c16="http://schemas.microsoft.com/office/drawing/2014/chart" uri="{C3380CC4-5D6E-409C-BE32-E72D297353CC}">
              <c16:uniqueId val="{00000001-8FA3-409F-95E3-4EFEFB8136C1}"/>
            </c:ext>
          </c:extLst>
        </c:ser>
        <c:ser>
          <c:idx val="2"/>
          <c:order val="2"/>
          <c:tx>
            <c:strRef>
              <c:f>Sheet1!$D$1</c:f>
              <c:strCache>
                <c:ptCount val="1"/>
                <c:pt idx="0">
                  <c:v>Most</c:v>
                </c:pt>
              </c:strCache>
            </c:strRef>
          </c:tx>
          <c:spPr>
            <a:solidFill>
              <a:sysClr val="windowText" lastClr="000000">
                <a:lumMod val="50000"/>
                <a:lumOff val="50000"/>
              </a:sysClr>
            </a:solidFill>
          </c:spPr>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Read Uncommitted</c:v>
                </c:pt>
                <c:pt idx="1">
                  <c:v>Read Committed</c:v>
                </c:pt>
                <c:pt idx="2">
                  <c:v>Cursor Stability</c:v>
                </c:pt>
                <c:pt idx="3">
                  <c:v>Repeatable Read</c:v>
                </c:pt>
                <c:pt idx="4">
                  <c:v>Snapshot Isolation</c:v>
                </c:pt>
                <c:pt idx="5">
                  <c:v>Serializable</c:v>
                </c:pt>
              </c:strCache>
            </c:strRef>
          </c:cat>
          <c:val>
            <c:numRef>
              <c:f>Sheet1!$D$2:$D$7</c:f>
              <c:numCache>
                <c:formatCode>General</c:formatCode>
                <c:ptCount val="6"/>
                <c:pt idx="0">
                  <c:v>8</c:v>
                </c:pt>
                <c:pt idx="1">
                  <c:v>26</c:v>
                </c:pt>
                <c:pt idx="2">
                  <c:v>1</c:v>
                </c:pt>
                <c:pt idx="3">
                  <c:v>5</c:v>
                </c:pt>
                <c:pt idx="4">
                  <c:v>3</c:v>
                </c:pt>
                <c:pt idx="5">
                  <c:v>2</c:v>
                </c:pt>
              </c:numCache>
            </c:numRef>
          </c:val>
          <c:extLst>
            <c:ext xmlns:c16="http://schemas.microsoft.com/office/drawing/2014/chart" uri="{C3380CC4-5D6E-409C-BE32-E72D297353CC}">
              <c16:uniqueId val="{00000002-8FA3-409F-95E3-4EFEFB8136C1}"/>
            </c:ext>
          </c:extLst>
        </c:ser>
        <c:ser>
          <c:idx val="3"/>
          <c:order val="3"/>
          <c:tx>
            <c:strRef>
              <c:f>Sheet1!$E$1</c:f>
              <c:strCache>
                <c:ptCount val="1"/>
                <c:pt idx="0">
                  <c:v>All</c:v>
                </c:pt>
              </c:strCache>
            </c:strRef>
          </c:tx>
          <c:spPr>
            <a:solidFill>
              <a:sysClr val="windowText" lastClr="000000">
                <a:lumMod val="75000"/>
                <a:lumOff val="25000"/>
              </a:sysClr>
            </a:solidFill>
          </c:spPr>
          <c:invertIfNegative val="0"/>
          <c:dLbls>
            <c:dLbl>
              <c:idx val="1"/>
              <c:layout>
                <c:manualLayout>
                  <c:x val="4.3859649122807015E-3"/>
                  <c:y val="7.2463768115942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A3-409F-95E3-4EFEFB8136C1}"/>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Read Uncommitted</c:v>
                </c:pt>
                <c:pt idx="1">
                  <c:v>Read Committed</c:v>
                </c:pt>
                <c:pt idx="2">
                  <c:v>Cursor Stability</c:v>
                </c:pt>
                <c:pt idx="3">
                  <c:v>Repeatable Read</c:v>
                </c:pt>
                <c:pt idx="4">
                  <c:v>Snapshot Isolation</c:v>
                </c:pt>
                <c:pt idx="5">
                  <c:v>Serializable</c:v>
                </c:pt>
              </c:strCache>
            </c:strRef>
          </c:cat>
          <c:val>
            <c:numRef>
              <c:f>Sheet1!$E$2:$E$7</c:f>
              <c:numCache>
                <c:formatCode>General</c:formatCode>
                <c:ptCount val="6"/>
                <c:pt idx="0">
                  <c:v>4</c:v>
                </c:pt>
                <c:pt idx="1">
                  <c:v>22</c:v>
                </c:pt>
                <c:pt idx="2">
                  <c:v>1</c:v>
                </c:pt>
                <c:pt idx="3">
                  <c:v>2</c:v>
                </c:pt>
                <c:pt idx="4">
                  <c:v>5</c:v>
                </c:pt>
                <c:pt idx="5">
                  <c:v>0</c:v>
                </c:pt>
              </c:numCache>
            </c:numRef>
          </c:val>
          <c:extLst>
            <c:ext xmlns:c16="http://schemas.microsoft.com/office/drawing/2014/chart" uri="{C3380CC4-5D6E-409C-BE32-E72D297353CC}">
              <c16:uniqueId val="{00000004-8FA3-409F-95E3-4EFEFB8136C1}"/>
            </c:ext>
          </c:extLst>
        </c:ser>
        <c:dLbls>
          <c:showLegendKey val="0"/>
          <c:showVal val="0"/>
          <c:showCatName val="0"/>
          <c:showSerName val="0"/>
          <c:showPercent val="0"/>
          <c:showBubbleSize val="0"/>
        </c:dLbls>
        <c:gapWidth val="71"/>
        <c:axId val="231118336"/>
        <c:axId val="231119872"/>
      </c:barChart>
      <c:catAx>
        <c:axId val="231118336"/>
        <c:scaling>
          <c:orientation val="minMax"/>
        </c:scaling>
        <c:delete val="0"/>
        <c:axPos val="b"/>
        <c:numFmt formatCode="General" sourceLinked="0"/>
        <c:majorTickMark val="out"/>
        <c:minorTickMark val="none"/>
        <c:tickLblPos val="nextTo"/>
        <c:txPr>
          <a:bodyPr rot="0" vert="horz"/>
          <a:lstStyle/>
          <a:p>
            <a:pPr>
              <a:defRPr sz="1200" b="1"/>
            </a:pPr>
            <a:endParaRPr lang="en-US"/>
          </a:p>
        </c:txPr>
        <c:crossAx val="231119872"/>
        <c:crosses val="autoZero"/>
        <c:auto val="1"/>
        <c:lblAlgn val="ctr"/>
        <c:lblOffset val="0"/>
        <c:noMultiLvlLbl val="0"/>
      </c:catAx>
      <c:valAx>
        <c:axId val="231119872"/>
        <c:scaling>
          <c:orientation val="minMax"/>
        </c:scaling>
        <c:delete val="0"/>
        <c:axPos val="l"/>
        <c:majorGridlines/>
        <c:title>
          <c:tx>
            <c:rich>
              <a:bodyPr rot="-5400000" vert="horz"/>
              <a:lstStyle/>
              <a:p>
                <a:pPr>
                  <a:defRPr/>
                </a:pPr>
                <a:r>
                  <a:rPr lang="en-US"/>
                  <a:t># of Responses</a:t>
                </a:r>
              </a:p>
            </c:rich>
          </c:tx>
          <c:overlay val="0"/>
        </c:title>
        <c:numFmt formatCode="General" sourceLinked="0"/>
        <c:majorTickMark val="out"/>
        <c:minorTickMark val="none"/>
        <c:tickLblPos val="nextTo"/>
        <c:crossAx val="231118336"/>
        <c:crosses val="autoZero"/>
        <c:crossBetween val="between"/>
        <c:majorUnit val="10"/>
      </c:valAx>
    </c:plotArea>
    <c:legend>
      <c:legendPos val="t"/>
      <c:layout>
        <c:manualLayout>
          <c:xMode val="edge"/>
          <c:yMode val="edge"/>
          <c:x val="0.17363125661923839"/>
          <c:y val="2.17390133925567E-2"/>
          <c:w val="0.65273737164433387"/>
          <c:h val="0.10801894328426337"/>
        </c:manualLayout>
      </c:layout>
      <c:overlay val="0"/>
      <c:txPr>
        <a:bodyPr/>
        <a:lstStyle/>
        <a:p>
          <a:pPr>
            <a:defRPr sz="2400"/>
          </a:pPr>
          <a:endParaRPr lang="en-US"/>
        </a:p>
      </c:txPr>
    </c:legend>
    <c:plotVisOnly val="1"/>
    <c:dispBlanksAs val="gap"/>
    <c:showDLblsOverMax val="0"/>
  </c:chart>
  <c:txPr>
    <a:bodyPr/>
    <a:lstStyle/>
    <a:p>
      <a:pPr>
        <a:defRPr sz="2000">
          <a:solidFill>
            <a:srgbClr val="646464"/>
          </a:solidFill>
          <a:latin typeface="Crimson Text" panose="02000503000000000000" pitchFamily="2" charset="0"/>
        </a:defRPr>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DF30A1-66E6-451E-8A7F-24EDBB733F02}" type="datetimeFigureOut">
              <a:rPr lang="en-US" smtClean="0"/>
              <a:t>11/16/25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BB2FDE-2E55-4B3D-B7EA-09D0CC108070}" type="slidenum">
              <a:rPr lang="en-US" smtClean="0"/>
              <a:t>‹#›</a:t>
            </a:fld>
            <a:endParaRPr lang="en-US" dirty="0"/>
          </a:p>
        </p:txBody>
      </p:sp>
    </p:spTree>
    <p:extLst>
      <p:ext uri="{BB962C8B-B14F-4D97-AF65-F5344CB8AC3E}">
        <p14:creationId xmlns:p14="http://schemas.microsoft.com/office/powerpoint/2010/main" val="333518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038952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10</a:t>
            </a:fld>
            <a:endParaRPr lang="en-US" dirty="0"/>
          </a:p>
        </p:txBody>
      </p:sp>
    </p:spTree>
    <p:extLst>
      <p:ext uri="{BB962C8B-B14F-4D97-AF65-F5344CB8AC3E}">
        <p14:creationId xmlns:p14="http://schemas.microsoft.com/office/powerpoint/2010/main" val="9469252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11</a:t>
            </a:fld>
            <a:endParaRPr lang="en-US" dirty="0"/>
          </a:p>
        </p:txBody>
      </p:sp>
    </p:spTree>
    <p:extLst>
      <p:ext uri="{BB962C8B-B14F-4D97-AF65-F5344CB8AC3E}">
        <p14:creationId xmlns:p14="http://schemas.microsoft.com/office/powerpoint/2010/main" val="902403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12</a:t>
            </a:fld>
            <a:endParaRPr lang="en-US" dirty="0"/>
          </a:p>
        </p:txBody>
      </p:sp>
    </p:spTree>
    <p:extLst>
      <p:ext uri="{BB962C8B-B14F-4D97-AF65-F5344CB8AC3E}">
        <p14:creationId xmlns:p14="http://schemas.microsoft.com/office/powerpoint/2010/main" val="377196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13</a:t>
            </a:fld>
            <a:endParaRPr lang="en-US" dirty="0"/>
          </a:p>
        </p:txBody>
      </p:sp>
    </p:spTree>
    <p:extLst>
      <p:ext uri="{BB962C8B-B14F-4D97-AF65-F5344CB8AC3E}">
        <p14:creationId xmlns:p14="http://schemas.microsoft.com/office/powerpoint/2010/main" val="4007668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5457014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88360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16</a:t>
            </a:fld>
            <a:endParaRPr lang="en-US" dirty="0"/>
          </a:p>
        </p:txBody>
      </p:sp>
    </p:spTree>
    <p:extLst>
      <p:ext uri="{BB962C8B-B14F-4D97-AF65-F5344CB8AC3E}">
        <p14:creationId xmlns:p14="http://schemas.microsoft.com/office/powerpoint/2010/main" val="612688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17</a:t>
            </a:fld>
            <a:endParaRPr lang="en-US" dirty="0"/>
          </a:p>
        </p:txBody>
      </p:sp>
    </p:spTree>
    <p:extLst>
      <p:ext uri="{BB962C8B-B14F-4D97-AF65-F5344CB8AC3E}">
        <p14:creationId xmlns:p14="http://schemas.microsoft.com/office/powerpoint/2010/main" val="5603705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2035425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128"/>
            </a:endParaRPr>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80902"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44996726-C77F-4B0A-9D2F-E3F8C4DDCCAA}" type="slidenum">
              <a:rPr lang="en-US" sz="1200" u="none" smtClean="0"/>
              <a:pPr/>
              <a:t>19</a:t>
            </a:fld>
            <a:endParaRPr lang="en-US" sz="1200" u="none"/>
          </a:p>
        </p:txBody>
      </p:sp>
    </p:spTree>
    <p:extLst>
      <p:ext uri="{BB962C8B-B14F-4D97-AF65-F5344CB8AC3E}">
        <p14:creationId xmlns:p14="http://schemas.microsoft.com/office/powerpoint/2010/main" val="1292199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288075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A13F9F-2775-0C90-9417-D6DEE491FD08}"/>
            </a:ext>
          </a:extLst>
        </p:cNvPr>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1F31B88-91B4-E2E7-2CA5-EEA35B697DA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58425C02-D92F-0ED3-CC62-6DB123DA49C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128"/>
            </a:endParaRPr>
          </a:p>
        </p:txBody>
      </p:sp>
      <p:sp>
        <p:nvSpPr>
          <p:cNvPr id="80900" name="Header Placeholder 3">
            <a:extLst>
              <a:ext uri="{FF2B5EF4-FFF2-40B4-BE49-F238E27FC236}">
                <a16:creationId xmlns:a16="http://schemas.microsoft.com/office/drawing/2014/main" id="{1BABCEF4-9B72-B754-68A9-D0353D892955}"/>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80901" name="Date Placeholder 4">
            <a:extLst>
              <a:ext uri="{FF2B5EF4-FFF2-40B4-BE49-F238E27FC236}">
                <a16:creationId xmlns:a16="http://schemas.microsoft.com/office/drawing/2014/main" id="{282A7A56-2A4F-951E-56E8-F55B85CF6E4D}"/>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80902" name="Slide Number Placeholder 5">
            <a:extLst>
              <a:ext uri="{FF2B5EF4-FFF2-40B4-BE49-F238E27FC236}">
                <a16:creationId xmlns:a16="http://schemas.microsoft.com/office/drawing/2014/main" id="{6FE46D66-030B-C2BC-D458-B0FC2880E4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44996726-C77F-4B0A-9D2F-E3F8C4DDCCAA}" type="slidenum">
              <a:rPr lang="en-US" sz="1200" u="none" smtClean="0"/>
              <a:pPr/>
              <a:t>20</a:t>
            </a:fld>
            <a:endParaRPr lang="en-US" sz="1200" u="none"/>
          </a:p>
        </p:txBody>
      </p:sp>
    </p:spTree>
    <p:extLst>
      <p:ext uri="{BB962C8B-B14F-4D97-AF65-F5344CB8AC3E}">
        <p14:creationId xmlns:p14="http://schemas.microsoft.com/office/powerpoint/2010/main" val="31953067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128"/>
            </a:endParaRPr>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endParaRPr lang="en-US" sz="1200" u="none"/>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8295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76CE988B-49BF-4191-B632-FDBB1614F07D}" type="slidenum">
              <a:rPr lang="en-US" sz="1200" u="none" smtClean="0"/>
              <a:pPr/>
              <a:t>21</a:t>
            </a:fld>
            <a:endParaRPr lang="en-US" sz="1200" u="none"/>
          </a:p>
        </p:txBody>
      </p:sp>
    </p:spTree>
    <p:extLst>
      <p:ext uri="{BB962C8B-B14F-4D97-AF65-F5344CB8AC3E}">
        <p14:creationId xmlns:p14="http://schemas.microsoft.com/office/powerpoint/2010/main" val="30132108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0930568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B1126-7CAA-D6DD-9C72-F12FD48797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D45E14-8475-B28D-0572-98E6C4D080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FB7991-13F4-DF26-85EF-007D6705F8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2F4D3-EEA8-110A-3021-7A274576BF0B}"/>
              </a:ext>
            </a:extLst>
          </p:cNvPr>
          <p:cNvSpPr>
            <a:spLocks noGrp="1"/>
          </p:cNvSpPr>
          <p:nvPr>
            <p:ph type="sldNum" sz="quarter" idx="5"/>
          </p:nvPr>
        </p:nvSpPr>
        <p:spPr/>
        <p:txBody>
          <a:bodyPr/>
          <a:lstStyle/>
          <a:p>
            <a:fld id="{EEBB2FDE-2E55-4B3D-B7EA-09D0CC108070}" type="slidenum">
              <a:rPr lang="en-US" smtClean="0"/>
              <a:t>23</a:t>
            </a:fld>
            <a:endParaRPr lang="en-US" dirty="0"/>
          </a:p>
        </p:txBody>
      </p:sp>
    </p:spTree>
    <p:extLst>
      <p:ext uri="{BB962C8B-B14F-4D97-AF65-F5344CB8AC3E}">
        <p14:creationId xmlns:p14="http://schemas.microsoft.com/office/powerpoint/2010/main" val="902829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0908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F5A7E-F195-86F4-9F67-ED8C24AA8EFE}"/>
            </a:ext>
          </a:extLst>
        </p:cNvPr>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A6018E25-B8FB-ED20-146C-32B5AB0BD98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9616C877-089B-17DB-E590-3E0A2391D54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128"/>
            </a:endParaRPr>
          </a:p>
        </p:txBody>
      </p:sp>
      <p:sp>
        <p:nvSpPr>
          <p:cNvPr id="80900" name="Header Placeholder 3">
            <a:extLst>
              <a:ext uri="{FF2B5EF4-FFF2-40B4-BE49-F238E27FC236}">
                <a16:creationId xmlns:a16="http://schemas.microsoft.com/office/drawing/2014/main" id="{E4336D00-1C75-D258-F805-2926A1393042}"/>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80901" name="Date Placeholder 4">
            <a:extLst>
              <a:ext uri="{FF2B5EF4-FFF2-40B4-BE49-F238E27FC236}">
                <a16:creationId xmlns:a16="http://schemas.microsoft.com/office/drawing/2014/main" id="{21371302-2C06-C1C8-3E8F-C6DA114EEDCA}"/>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80902" name="Slide Number Placeholder 5">
            <a:extLst>
              <a:ext uri="{FF2B5EF4-FFF2-40B4-BE49-F238E27FC236}">
                <a16:creationId xmlns:a16="http://schemas.microsoft.com/office/drawing/2014/main" id="{B5C806E2-55B1-F516-1F4C-0C16A34570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44996726-C77F-4B0A-9D2F-E3F8C4DDCCAA}" type="slidenum">
              <a:rPr lang="en-US" sz="1200" u="none" smtClean="0"/>
              <a:pPr/>
              <a:t>25</a:t>
            </a:fld>
            <a:endParaRPr lang="en-US" sz="1200" u="none"/>
          </a:p>
        </p:txBody>
      </p:sp>
    </p:spTree>
    <p:extLst>
      <p:ext uri="{BB962C8B-B14F-4D97-AF65-F5344CB8AC3E}">
        <p14:creationId xmlns:p14="http://schemas.microsoft.com/office/powerpoint/2010/main" val="9287753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EE1B11-19FB-577E-FC9F-9DC6D04FF4DF}"/>
            </a:ext>
          </a:extLst>
        </p:cNvPr>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406DB899-CAE8-82E4-2A88-991459C2694E}"/>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5BD8E764-6028-D628-F831-B251189E46D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128"/>
            </a:endParaRPr>
          </a:p>
        </p:txBody>
      </p:sp>
      <p:sp>
        <p:nvSpPr>
          <p:cNvPr id="80900" name="Header Placeholder 3">
            <a:extLst>
              <a:ext uri="{FF2B5EF4-FFF2-40B4-BE49-F238E27FC236}">
                <a16:creationId xmlns:a16="http://schemas.microsoft.com/office/drawing/2014/main" id="{AE1E3183-8668-8D18-9562-88026DB61C04}"/>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80901" name="Date Placeholder 4">
            <a:extLst>
              <a:ext uri="{FF2B5EF4-FFF2-40B4-BE49-F238E27FC236}">
                <a16:creationId xmlns:a16="http://schemas.microsoft.com/office/drawing/2014/main" id="{FED06D30-DA59-130D-CB82-BF30071B47C0}"/>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80902" name="Slide Number Placeholder 5">
            <a:extLst>
              <a:ext uri="{FF2B5EF4-FFF2-40B4-BE49-F238E27FC236}">
                <a16:creationId xmlns:a16="http://schemas.microsoft.com/office/drawing/2014/main" id="{CCC23721-A73D-9C1B-D545-54870B4D19D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44996726-C77F-4B0A-9D2F-E3F8C4DDCCAA}" type="slidenum">
              <a:rPr lang="en-US" sz="1200" u="none" smtClean="0"/>
              <a:pPr/>
              <a:t>26</a:t>
            </a:fld>
            <a:endParaRPr lang="en-US" sz="1200" u="none"/>
          </a:p>
        </p:txBody>
      </p:sp>
    </p:spTree>
    <p:extLst>
      <p:ext uri="{BB962C8B-B14F-4D97-AF65-F5344CB8AC3E}">
        <p14:creationId xmlns:p14="http://schemas.microsoft.com/office/powerpoint/2010/main" val="1408386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27</a:t>
            </a:fld>
            <a:endParaRPr lang="en-US" dirty="0"/>
          </a:p>
        </p:txBody>
      </p:sp>
    </p:spTree>
    <p:extLst>
      <p:ext uri="{BB962C8B-B14F-4D97-AF65-F5344CB8AC3E}">
        <p14:creationId xmlns:p14="http://schemas.microsoft.com/office/powerpoint/2010/main" val="11443758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28</a:t>
            </a:fld>
            <a:endParaRPr lang="en-US" dirty="0"/>
          </a:p>
        </p:txBody>
      </p:sp>
    </p:spTree>
    <p:extLst>
      <p:ext uri="{BB962C8B-B14F-4D97-AF65-F5344CB8AC3E}">
        <p14:creationId xmlns:p14="http://schemas.microsoft.com/office/powerpoint/2010/main" val="11443758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29</a:t>
            </a:fld>
            <a:endParaRPr lang="en-US" dirty="0"/>
          </a:p>
        </p:txBody>
      </p:sp>
    </p:spTree>
    <p:extLst>
      <p:ext uri="{BB962C8B-B14F-4D97-AF65-F5344CB8AC3E}">
        <p14:creationId xmlns:p14="http://schemas.microsoft.com/office/powerpoint/2010/main" val="1957160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54514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30</a:t>
            </a:fld>
            <a:endParaRPr lang="en-US" dirty="0"/>
          </a:p>
        </p:txBody>
      </p:sp>
    </p:spTree>
    <p:extLst>
      <p:ext uri="{BB962C8B-B14F-4D97-AF65-F5344CB8AC3E}">
        <p14:creationId xmlns:p14="http://schemas.microsoft.com/office/powerpoint/2010/main" val="4998279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378360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32</a:t>
            </a:fld>
            <a:endParaRPr lang="en-US" dirty="0"/>
          </a:p>
        </p:txBody>
      </p:sp>
    </p:spTree>
    <p:extLst>
      <p:ext uri="{BB962C8B-B14F-4D97-AF65-F5344CB8AC3E}">
        <p14:creationId xmlns:p14="http://schemas.microsoft.com/office/powerpoint/2010/main" val="35632959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0839615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34</a:t>
            </a:fld>
            <a:endParaRPr lang="en-US" dirty="0"/>
          </a:p>
        </p:txBody>
      </p:sp>
    </p:spTree>
    <p:extLst>
      <p:ext uri="{BB962C8B-B14F-4D97-AF65-F5344CB8AC3E}">
        <p14:creationId xmlns:p14="http://schemas.microsoft.com/office/powerpoint/2010/main" val="15765892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35</a:t>
            </a:fld>
            <a:endParaRPr lang="en-US" dirty="0"/>
          </a:p>
        </p:txBody>
      </p:sp>
    </p:spTree>
    <p:extLst>
      <p:ext uri="{BB962C8B-B14F-4D97-AF65-F5344CB8AC3E}">
        <p14:creationId xmlns:p14="http://schemas.microsoft.com/office/powerpoint/2010/main" val="14421521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36</a:t>
            </a:fld>
            <a:endParaRPr lang="en-US" dirty="0"/>
          </a:p>
        </p:txBody>
      </p:sp>
    </p:spTree>
    <p:extLst>
      <p:ext uri="{BB962C8B-B14F-4D97-AF65-F5344CB8AC3E}">
        <p14:creationId xmlns:p14="http://schemas.microsoft.com/office/powerpoint/2010/main" val="2831491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37</a:t>
            </a:fld>
            <a:endParaRPr lang="en-US" dirty="0"/>
          </a:p>
        </p:txBody>
      </p:sp>
    </p:spTree>
    <p:extLst>
      <p:ext uri="{BB962C8B-B14F-4D97-AF65-F5344CB8AC3E}">
        <p14:creationId xmlns:p14="http://schemas.microsoft.com/office/powerpoint/2010/main" val="39192571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38</a:t>
            </a:fld>
            <a:endParaRPr lang="en-US" dirty="0"/>
          </a:p>
        </p:txBody>
      </p:sp>
    </p:spTree>
    <p:extLst>
      <p:ext uri="{BB962C8B-B14F-4D97-AF65-F5344CB8AC3E}">
        <p14:creationId xmlns:p14="http://schemas.microsoft.com/office/powerpoint/2010/main" val="27599191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39</a:t>
            </a:fld>
            <a:endParaRPr lang="en-US" dirty="0"/>
          </a:p>
        </p:txBody>
      </p:sp>
    </p:spTree>
    <p:extLst>
      <p:ext uri="{BB962C8B-B14F-4D97-AF65-F5344CB8AC3E}">
        <p14:creationId xmlns:p14="http://schemas.microsoft.com/office/powerpoint/2010/main" val="1384805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a:t>
            </a:fld>
            <a:endParaRPr lang="en-US" dirty="0"/>
          </a:p>
        </p:txBody>
      </p:sp>
    </p:spTree>
    <p:extLst>
      <p:ext uri="{BB962C8B-B14F-4D97-AF65-F5344CB8AC3E}">
        <p14:creationId xmlns:p14="http://schemas.microsoft.com/office/powerpoint/2010/main" val="12219932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40</a:t>
            </a:fld>
            <a:endParaRPr lang="en-US" dirty="0"/>
          </a:p>
        </p:txBody>
      </p:sp>
    </p:spTree>
    <p:extLst>
      <p:ext uri="{BB962C8B-B14F-4D97-AF65-F5344CB8AC3E}">
        <p14:creationId xmlns:p14="http://schemas.microsoft.com/office/powerpoint/2010/main" val="11798059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41</a:t>
            </a:fld>
            <a:endParaRPr lang="en-US" dirty="0"/>
          </a:p>
        </p:txBody>
      </p:sp>
    </p:spTree>
    <p:extLst>
      <p:ext uri="{BB962C8B-B14F-4D97-AF65-F5344CB8AC3E}">
        <p14:creationId xmlns:p14="http://schemas.microsoft.com/office/powerpoint/2010/main" val="19493296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42</a:t>
            </a:fld>
            <a:endParaRPr lang="en-US" dirty="0"/>
          </a:p>
        </p:txBody>
      </p:sp>
    </p:spTree>
    <p:extLst>
      <p:ext uri="{BB962C8B-B14F-4D97-AF65-F5344CB8AC3E}">
        <p14:creationId xmlns:p14="http://schemas.microsoft.com/office/powerpoint/2010/main" val="3582587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43</a:t>
            </a:fld>
            <a:endParaRPr lang="en-US" dirty="0"/>
          </a:p>
        </p:txBody>
      </p:sp>
    </p:spTree>
    <p:extLst>
      <p:ext uri="{BB962C8B-B14F-4D97-AF65-F5344CB8AC3E}">
        <p14:creationId xmlns:p14="http://schemas.microsoft.com/office/powerpoint/2010/main" val="40701839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44</a:t>
            </a:fld>
            <a:endParaRPr lang="en-US" dirty="0"/>
          </a:p>
        </p:txBody>
      </p:sp>
    </p:spTree>
    <p:extLst>
      <p:ext uri="{BB962C8B-B14F-4D97-AF65-F5344CB8AC3E}">
        <p14:creationId xmlns:p14="http://schemas.microsoft.com/office/powerpoint/2010/main" val="23672393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9661134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46</a:t>
            </a:fld>
            <a:endParaRPr lang="en-US" dirty="0"/>
          </a:p>
        </p:txBody>
      </p:sp>
    </p:spTree>
    <p:extLst>
      <p:ext uri="{BB962C8B-B14F-4D97-AF65-F5344CB8AC3E}">
        <p14:creationId xmlns:p14="http://schemas.microsoft.com/office/powerpoint/2010/main" val="38445738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18637932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701416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49</a:t>
            </a:fld>
            <a:endParaRPr lang="en-US" dirty="0"/>
          </a:p>
        </p:txBody>
      </p:sp>
    </p:spTree>
    <p:extLst>
      <p:ext uri="{BB962C8B-B14F-4D97-AF65-F5344CB8AC3E}">
        <p14:creationId xmlns:p14="http://schemas.microsoft.com/office/powerpoint/2010/main" val="329112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5</a:t>
            </a:fld>
            <a:endParaRPr lang="en-US" dirty="0"/>
          </a:p>
        </p:txBody>
      </p:sp>
    </p:spTree>
    <p:extLst>
      <p:ext uri="{BB962C8B-B14F-4D97-AF65-F5344CB8AC3E}">
        <p14:creationId xmlns:p14="http://schemas.microsoft.com/office/powerpoint/2010/main" val="26428437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50</a:t>
            </a:fld>
            <a:endParaRPr lang="en-US" dirty="0"/>
          </a:p>
        </p:txBody>
      </p:sp>
    </p:spTree>
    <p:extLst>
      <p:ext uri="{BB962C8B-B14F-4D97-AF65-F5344CB8AC3E}">
        <p14:creationId xmlns:p14="http://schemas.microsoft.com/office/powerpoint/2010/main" val="38547393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51</a:t>
            </a:fld>
            <a:endParaRPr lang="en-US" dirty="0"/>
          </a:p>
        </p:txBody>
      </p:sp>
    </p:spTree>
    <p:extLst>
      <p:ext uri="{BB962C8B-B14F-4D97-AF65-F5344CB8AC3E}">
        <p14:creationId xmlns:p14="http://schemas.microsoft.com/office/powerpoint/2010/main" val="11707259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3748F6-17A7-4913-A2FC-EE97467183C6}" type="slidenum">
              <a:rPr lang="en-US" smtClean="0"/>
              <a:t>52</a:t>
            </a:fld>
            <a:endParaRPr lang="en-US"/>
          </a:p>
        </p:txBody>
      </p:sp>
    </p:spTree>
    <p:extLst>
      <p:ext uri="{BB962C8B-B14F-4D97-AF65-F5344CB8AC3E}">
        <p14:creationId xmlns:p14="http://schemas.microsoft.com/office/powerpoint/2010/main" val="14632452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1722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41615055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0270455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122544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B1537-4083-7F10-9298-CCD588B77318}"/>
            </a:ext>
          </a:extLst>
        </p:cNvPr>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59CF459D-9B61-CDBA-7A56-4453DC0B73B2}"/>
              </a:ext>
            </a:extLst>
          </p:cNvPr>
          <p:cNvSpPr>
            <a:spLocks noGrp="1" noRot="1" noChangeAspect="1" noTextEdit="1"/>
          </p:cNvSpPr>
          <p:nvPr>
            <p:ph type="sldImg"/>
          </p:nvPr>
        </p:nvSpPr>
        <p:spPr>
          <a:ln/>
        </p:spPr>
      </p:sp>
      <p:sp>
        <p:nvSpPr>
          <p:cNvPr id="80899" name="Notes Placeholder 2">
            <a:extLst>
              <a:ext uri="{FF2B5EF4-FFF2-40B4-BE49-F238E27FC236}">
                <a16:creationId xmlns:a16="http://schemas.microsoft.com/office/drawing/2014/main" id="{7E055605-A50B-C900-1C30-D6A49729A85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charset="0"/>
              <a:ea typeface="ＭＳ Ｐゴシック" charset="-128"/>
            </a:endParaRPr>
          </a:p>
        </p:txBody>
      </p:sp>
      <p:sp>
        <p:nvSpPr>
          <p:cNvPr id="80900" name="Header Placeholder 3">
            <a:extLst>
              <a:ext uri="{FF2B5EF4-FFF2-40B4-BE49-F238E27FC236}">
                <a16:creationId xmlns:a16="http://schemas.microsoft.com/office/drawing/2014/main" id="{D6B22AD8-8D4B-BCF9-5399-B4955B956B0B}"/>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80901" name="Date Placeholder 4">
            <a:extLst>
              <a:ext uri="{FF2B5EF4-FFF2-40B4-BE49-F238E27FC236}">
                <a16:creationId xmlns:a16="http://schemas.microsoft.com/office/drawing/2014/main" id="{9C02DC0E-FF67-96B9-2702-00748DC36EA4}"/>
              </a:ext>
            </a:extLst>
          </p:cNvPr>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80902" name="Slide Number Placeholder 5">
            <a:extLst>
              <a:ext uri="{FF2B5EF4-FFF2-40B4-BE49-F238E27FC236}">
                <a16:creationId xmlns:a16="http://schemas.microsoft.com/office/drawing/2014/main" id="{F32F1F46-B7B4-7189-83EB-6C2651CC60F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44996726-C77F-4B0A-9D2F-E3F8C4DDCCAA}" type="slidenum">
              <a:rPr lang="en-US" sz="1200" u="none" smtClean="0"/>
              <a:pPr/>
              <a:t>57</a:t>
            </a:fld>
            <a:endParaRPr lang="en-US" sz="1200" u="none"/>
          </a:p>
        </p:txBody>
      </p:sp>
    </p:spTree>
    <p:extLst>
      <p:ext uri="{BB962C8B-B14F-4D97-AF65-F5344CB8AC3E}">
        <p14:creationId xmlns:p14="http://schemas.microsoft.com/office/powerpoint/2010/main" val="347917445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4217826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59</a:t>
            </a:fld>
            <a:endParaRPr lang="en-US" dirty="0"/>
          </a:p>
        </p:txBody>
      </p:sp>
    </p:spTree>
    <p:extLst>
      <p:ext uri="{BB962C8B-B14F-4D97-AF65-F5344CB8AC3E}">
        <p14:creationId xmlns:p14="http://schemas.microsoft.com/office/powerpoint/2010/main" val="2141325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a:t>
            </a:fld>
            <a:endParaRPr lang="en-US" dirty="0"/>
          </a:p>
        </p:txBody>
      </p:sp>
    </p:spTree>
    <p:extLst>
      <p:ext uri="{BB962C8B-B14F-4D97-AF65-F5344CB8AC3E}">
        <p14:creationId xmlns:p14="http://schemas.microsoft.com/office/powerpoint/2010/main" val="11783417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BB2FDE-2E55-4B3D-B7EA-09D0CC108070}" type="slidenum">
              <a:rPr lang="en-US" smtClean="0"/>
              <a:t>60</a:t>
            </a:fld>
            <a:endParaRPr lang="en-US" dirty="0"/>
          </a:p>
        </p:txBody>
      </p:sp>
    </p:spTree>
    <p:extLst>
      <p:ext uri="{BB962C8B-B14F-4D97-AF65-F5344CB8AC3E}">
        <p14:creationId xmlns:p14="http://schemas.microsoft.com/office/powerpoint/2010/main" val="21413258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61</a:t>
            </a:fld>
            <a:endParaRPr lang="en-US" dirty="0"/>
          </a:p>
        </p:txBody>
      </p:sp>
    </p:spTree>
    <p:extLst>
      <p:ext uri="{BB962C8B-B14F-4D97-AF65-F5344CB8AC3E}">
        <p14:creationId xmlns:p14="http://schemas.microsoft.com/office/powerpoint/2010/main" val="31845979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62</a:t>
            </a:fld>
            <a:endParaRPr lang="en-US" dirty="0"/>
          </a:p>
        </p:txBody>
      </p:sp>
    </p:spTree>
    <p:extLst>
      <p:ext uri="{BB962C8B-B14F-4D97-AF65-F5344CB8AC3E}">
        <p14:creationId xmlns:p14="http://schemas.microsoft.com/office/powerpoint/2010/main" val="4352647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98687920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2345523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7839920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6953201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7360465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5006596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64882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a:t>
            </a:fld>
            <a:endParaRPr lang="en-US" dirty="0"/>
          </a:p>
        </p:txBody>
      </p:sp>
    </p:spTree>
    <p:extLst>
      <p:ext uri="{BB962C8B-B14F-4D97-AF65-F5344CB8AC3E}">
        <p14:creationId xmlns:p14="http://schemas.microsoft.com/office/powerpoint/2010/main" val="14270035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23415111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62074204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1404975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18145975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endParaRPr lang="en-US" dirty="0"/>
          </a:p>
        </p:txBody>
      </p:sp>
    </p:spTree>
    <p:extLst>
      <p:ext uri="{BB962C8B-B14F-4D97-AF65-F5344CB8AC3E}">
        <p14:creationId xmlns:p14="http://schemas.microsoft.com/office/powerpoint/2010/main" val="34511258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75</a:t>
            </a:fld>
            <a:endParaRPr lang="en-US" dirty="0"/>
          </a:p>
        </p:txBody>
      </p:sp>
    </p:spTree>
    <p:extLst>
      <p:ext uri="{BB962C8B-B14F-4D97-AF65-F5344CB8AC3E}">
        <p14:creationId xmlns:p14="http://schemas.microsoft.com/office/powerpoint/2010/main" val="1887615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76</a:t>
            </a:fld>
            <a:endParaRPr lang="en-US" dirty="0"/>
          </a:p>
        </p:txBody>
      </p:sp>
    </p:spTree>
    <p:extLst>
      <p:ext uri="{BB962C8B-B14F-4D97-AF65-F5344CB8AC3E}">
        <p14:creationId xmlns:p14="http://schemas.microsoft.com/office/powerpoint/2010/main" val="8202638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77</a:t>
            </a:fld>
            <a:endParaRPr lang="en-US" dirty="0"/>
          </a:p>
        </p:txBody>
      </p:sp>
    </p:spTree>
    <p:extLst>
      <p:ext uri="{BB962C8B-B14F-4D97-AF65-F5344CB8AC3E}">
        <p14:creationId xmlns:p14="http://schemas.microsoft.com/office/powerpoint/2010/main" val="11495981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78</a:t>
            </a:fld>
            <a:endParaRPr lang="en-US" dirty="0"/>
          </a:p>
        </p:txBody>
      </p:sp>
    </p:spTree>
    <p:extLst>
      <p:ext uri="{BB962C8B-B14F-4D97-AF65-F5344CB8AC3E}">
        <p14:creationId xmlns:p14="http://schemas.microsoft.com/office/powerpoint/2010/main" val="47376790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128"/>
            </a:endParaRP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778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D7C0E5AB-F9EB-4AE2-B641-CF408B59280C}" type="slidenum">
              <a:rPr lang="en-US" sz="1200" u="none" smtClean="0"/>
              <a:pPr/>
              <a:t>79</a:t>
            </a:fld>
            <a:endParaRPr lang="en-US" sz="1200" u="none"/>
          </a:p>
        </p:txBody>
      </p:sp>
    </p:spTree>
    <p:extLst>
      <p:ext uri="{BB962C8B-B14F-4D97-AF65-F5344CB8AC3E}">
        <p14:creationId xmlns:p14="http://schemas.microsoft.com/office/powerpoint/2010/main" val="245508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8</a:t>
            </a:fld>
            <a:endParaRPr lang="en-US" dirty="0"/>
          </a:p>
        </p:txBody>
      </p:sp>
    </p:spTree>
    <p:extLst>
      <p:ext uri="{BB962C8B-B14F-4D97-AF65-F5344CB8AC3E}">
        <p14:creationId xmlns:p14="http://schemas.microsoft.com/office/powerpoint/2010/main" val="37279165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80</a:t>
            </a:fld>
            <a:endParaRPr lang="en-US" dirty="0"/>
          </a:p>
        </p:txBody>
      </p:sp>
    </p:spTree>
    <p:extLst>
      <p:ext uri="{BB962C8B-B14F-4D97-AF65-F5344CB8AC3E}">
        <p14:creationId xmlns:p14="http://schemas.microsoft.com/office/powerpoint/2010/main" val="34137825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128"/>
            </a:endParaRPr>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endParaRPr lang="en-US" sz="1200" u="none"/>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7783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D7C0E5AB-F9EB-4AE2-B641-CF408B59280C}" type="slidenum">
              <a:rPr lang="en-US" sz="1200" u="none" smtClean="0"/>
              <a:pPr/>
              <a:t>81</a:t>
            </a:fld>
            <a:endParaRPr lang="en-US" sz="1200" u="none"/>
          </a:p>
        </p:txBody>
      </p:sp>
    </p:spTree>
    <p:extLst>
      <p:ext uri="{BB962C8B-B14F-4D97-AF65-F5344CB8AC3E}">
        <p14:creationId xmlns:p14="http://schemas.microsoft.com/office/powerpoint/2010/main" val="359612610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82</a:t>
            </a:fld>
            <a:endParaRPr lang="en-US" dirty="0"/>
          </a:p>
        </p:txBody>
      </p:sp>
    </p:spTree>
    <p:extLst>
      <p:ext uri="{BB962C8B-B14F-4D97-AF65-F5344CB8AC3E}">
        <p14:creationId xmlns:p14="http://schemas.microsoft.com/office/powerpoint/2010/main" val="285807490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83</a:t>
            </a:fld>
            <a:endParaRPr lang="en-US" dirty="0"/>
          </a:p>
        </p:txBody>
      </p:sp>
    </p:spTree>
    <p:extLst>
      <p:ext uri="{BB962C8B-B14F-4D97-AF65-F5344CB8AC3E}">
        <p14:creationId xmlns:p14="http://schemas.microsoft.com/office/powerpoint/2010/main" val="252132555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84</a:t>
            </a:fld>
            <a:endParaRPr lang="en-US" dirty="0"/>
          </a:p>
        </p:txBody>
      </p:sp>
    </p:spTree>
    <p:extLst>
      <p:ext uri="{BB962C8B-B14F-4D97-AF65-F5344CB8AC3E}">
        <p14:creationId xmlns:p14="http://schemas.microsoft.com/office/powerpoint/2010/main" val="75823596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BB2FDE-2E55-4B3D-B7EA-09D0CC108070}" type="slidenum">
              <a:rPr lang="en-US" smtClean="0"/>
              <a:t>85</a:t>
            </a:fld>
            <a:endParaRPr lang="en-US" dirty="0"/>
          </a:p>
        </p:txBody>
      </p:sp>
    </p:spTree>
    <p:extLst>
      <p:ext uri="{BB962C8B-B14F-4D97-AF65-F5344CB8AC3E}">
        <p14:creationId xmlns:p14="http://schemas.microsoft.com/office/powerpoint/2010/main" val="231794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128"/>
            </a:endParaRPr>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Faloutsos/Pavlo</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r>
              <a:rPr lang="en-US" sz="1200" u="none"/>
              <a:t>CMU - 15-415/615</a:t>
            </a:r>
          </a:p>
        </p:txBody>
      </p:sp>
      <p:sp>
        <p:nvSpPr>
          <p:cNvPr id="798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sz="2800" u="sng">
                <a:solidFill>
                  <a:schemeClr val="tx1"/>
                </a:solidFill>
                <a:latin typeface="Times New Roman" charset="0"/>
                <a:ea typeface="ＭＳ Ｐゴシック" charset="-128"/>
              </a:defRPr>
            </a:lvl1pPr>
            <a:lvl2pPr marL="742950" indent="-285750" defTabSz="928688" eaLnBrk="0" hangingPunct="0">
              <a:defRPr sz="2800" u="sng">
                <a:solidFill>
                  <a:schemeClr val="tx1"/>
                </a:solidFill>
                <a:latin typeface="Times New Roman" charset="0"/>
                <a:ea typeface="ＭＳ Ｐゴシック" charset="-128"/>
              </a:defRPr>
            </a:lvl2pPr>
            <a:lvl3pPr marL="1143000" indent="-228600" defTabSz="928688" eaLnBrk="0" hangingPunct="0">
              <a:defRPr sz="2800" u="sng">
                <a:solidFill>
                  <a:schemeClr val="tx1"/>
                </a:solidFill>
                <a:latin typeface="Times New Roman" charset="0"/>
                <a:ea typeface="ＭＳ Ｐゴシック" charset="-128"/>
              </a:defRPr>
            </a:lvl3pPr>
            <a:lvl4pPr marL="1600200" indent="-228600" defTabSz="928688" eaLnBrk="0" hangingPunct="0">
              <a:defRPr sz="2800" u="sng">
                <a:solidFill>
                  <a:schemeClr val="tx1"/>
                </a:solidFill>
                <a:latin typeface="Times New Roman" charset="0"/>
                <a:ea typeface="ＭＳ Ｐゴシック" charset="-128"/>
              </a:defRPr>
            </a:lvl4pPr>
            <a:lvl5pPr marL="2057400" indent="-228600" defTabSz="928688" eaLnBrk="0" hangingPunct="0">
              <a:defRPr sz="2800" u="sng">
                <a:solidFill>
                  <a:schemeClr val="tx1"/>
                </a:solidFill>
                <a:latin typeface="Times New Roman" charset="0"/>
                <a:ea typeface="ＭＳ Ｐゴシック" charset="-128"/>
              </a:defRPr>
            </a:lvl5pPr>
            <a:lvl6pPr marL="25146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defTabSz="928688" eaLnBrk="0" fontAlgn="base" hangingPunct="0">
              <a:spcBef>
                <a:spcPct val="0"/>
              </a:spcBef>
              <a:spcAft>
                <a:spcPct val="0"/>
              </a:spcAft>
              <a:defRPr sz="2800" u="sng">
                <a:solidFill>
                  <a:schemeClr val="tx1"/>
                </a:solidFill>
                <a:latin typeface="Times New Roman" charset="0"/>
                <a:ea typeface="ＭＳ Ｐゴシック" charset="-128"/>
              </a:defRPr>
            </a:lvl9pPr>
          </a:lstStyle>
          <a:p>
            <a:fld id="{E813A056-1091-4CEE-9778-48D52A57C8E4}" type="slidenum">
              <a:rPr lang="en-US" sz="1200" u="none" smtClean="0"/>
              <a:pPr/>
              <a:t>9</a:t>
            </a:fld>
            <a:endParaRPr lang="en-US" sz="1200" u="none"/>
          </a:p>
        </p:txBody>
      </p:sp>
    </p:spTree>
    <p:extLst>
      <p:ext uri="{BB962C8B-B14F-4D97-AF65-F5344CB8AC3E}">
        <p14:creationId xmlns:p14="http://schemas.microsoft.com/office/powerpoint/2010/main" val="20468384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db.cs.cmu.edu/" TargetMode="External"/><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bg1"/>
        </a:solidFill>
        <a:effectLst/>
      </p:bgPr>
    </p:bg>
    <p:spTree>
      <p:nvGrpSpPr>
        <p:cNvPr id="1" name=""/>
        <p:cNvGrpSpPr/>
        <p:nvPr/>
      </p:nvGrpSpPr>
      <p:grpSpPr>
        <a:xfrm>
          <a:off x="0" y="0"/>
          <a:ext cx="0" cy="0"/>
          <a:chOff x="0" y="0"/>
          <a:chExt cx="0" cy="0"/>
        </a:xfrm>
      </p:grpSpPr>
      <p:grpSp>
        <p:nvGrpSpPr>
          <p:cNvPr id="3" name="CMU LOGO" hidden="1">
            <a:extLst>
              <a:ext uri="{FF2B5EF4-FFF2-40B4-BE49-F238E27FC236}">
                <a16:creationId xmlns:a16="http://schemas.microsoft.com/office/drawing/2014/main" id="{A6279927-EE9F-8A29-2CCB-28AAACD5E8C1}"/>
              </a:ext>
            </a:extLst>
          </p:cNvPr>
          <p:cNvGrpSpPr/>
          <p:nvPr/>
        </p:nvGrpSpPr>
        <p:grpSpPr>
          <a:xfrm>
            <a:off x="325636" y="471153"/>
            <a:ext cx="914400" cy="548640"/>
            <a:chOff x="325636" y="760714"/>
            <a:chExt cx="914400" cy="548640"/>
          </a:xfrm>
        </p:grpSpPr>
        <p:sp>
          <p:nvSpPr>
            <p:cNvPr id="23" name="Rectangle: Rounded Corners 22">
              <a:extLst>
                <a:ext uri="{FF2B5EF4-FFF2-40B4-BE49-F238E27FC236}">
                  <a16:creationId xmlns:a16="http://schemas.microsoft.com/office/drawing/2014/main" id="{AEBE596A-5B25-6A4A-3895-76D6B8649774}"/>
                </a:ext>
              </a:extLst>
            </p:cNvPr>
            <p:cNvSpPr/>
            <p:nvPr/>
          </p:nvSpPr>
          <p:spPr>
            <a:xfrm>
              <a:off x="325636" y="760714"/>
              <a:ext cx="914400" cy="548640"/>
            </a:xfrm>
            <a:prstGeom prst="roundRect">
              <a:avLst>
                <a:gd name="adj" fmla="val 1910"/>
              </a:avLst>
            </a:prstGeom>
            <a:solidFill>
              <a:srgbClr val="C300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lang="en-US" dirty="0"/>
            </a:p>
          </p:txBody>
        </p:sp>
        <p:pic>
          <p:nvPicPr>
            <p:cNvPr id="34" name="Graphic 33">
              <a:hlinkClick r:id="rId2"/>
              <a:extLst>
                <a:ext uri="{FF2B5EF4-FFF2-40B4-BE49-F238E27FC236}">
                  <a16:creationId xmlns:a16="http://schemas.microsoft.com/office/drawing/2014/main" id="{42BCC96F-C450-CF5C-629F-09937B0D1D5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17076" y="797240"/>
              <a:ext cx="731520" cy="475588"/>
            </a:xfrm>
            <a:prstGeom prst="rect">
              <a:avLst/>
            </a:prstGeom>
          </p:spPr>
        </p:pic>
      </p:grpSp>
      <p:pic>
        <p:nvPicPr>
          <p:cNvPr id="12" name="Graphic 11">
            <a:extLst>
              <a:ext uri="{FF2B5EF4-FFF2-40B4-BE49-F238E27FC236}">
                <a16:creationId xmlns:a16="http://schemas.microsoft.com/office/drawing/2014/main" id="{2852B086-E288-CBD2-C5C5-DFEC76D968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3922" y="240601"/>
            <a:ext cx="3291840" cy="291552"/>
          </a:xfrm>
          <a:prstGeom prst="rect">
            <a:avLst/>
          </a:prstGeom>
        </p:spPr>
      </p:pic>
      <p:sp>
        <p:nvSpPr>
          <p:cNvPr id="4" name="Title 1">
            <a:extLst>
              <a:ext uri="{FF2B5EF4-FFF2-40B4-BE49-F238E27FC236}">
                <a16:creationId xmlns:a16="http://schemas.microsoft.com/office/drawing/2014/main" id="{B3D0993A-BF60-CE79-0F1C-786FEAAE2891}"/>
              </a:ext>
            </a:extLst>
          </p:cNvPr>
          <p:cNvSpPr txBox="1">
            <a:spLocks/>
          </p:cNvSpPr>
          <p:nvPr/>
        </p:nvSpPr>
        <p:spPr>
          <a:xfrm>
            <a:off x="0" y="1790327"/>
            <a:ext cx="9144000" cy="1470025"/>
          </a:xfrm>
          <a:prstGeom prst="rect">
            <a:avLst/>
          </a:prstGeom>
          <a:solidFill>
            <a:srgbClr val="4B9CD3"/>
          </a:solidFill>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lang="en-US" sz="2400" b="0" dirty="0">
              <a:solidFill>
                <a:schemeClr val="bg1"/>
              </a:solidFill>
              <a:effectLst/>
              <a:latin typeface="+mj-lt"/>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b="0" dirty="0">
                <a:solidFill>
                  <a:schemeClr val="bg1"/>
                </a:solidFill>
                <a:effectLst/>
                <a:latin typeface="+mj-lt"/>
              </a:rPr>
              <a:t>COMP 421: Files &amp; Databases</a:t>
            </a:r>
            <a:endParaRPr lang="en-US" sz="4400" dirty="0">
              <a:solidFill>
                <a:schemeClr val="bg1"/>
              </a:solidFill>
              <a:effectLst/>
              <a:latin typeface="+mj-lt"/>
            </a:endParaRPr>
          </a:p>
        </p:txBody>
      </p:sp>
      <p:sp>
        <p:nvSpPr>
          <p:cNvPr id="13" name="Text Placeholder 12">
            <a:extLst>
              <a:ext uri="{FF2B5EF4-FFF2-40B4-BE49-F238E27FC236}">
                <a16:creationId xmlns:a16="http://schemas.microsoft.com/office/drawing/2014/main" id="{EACDE41B-5E08-2993-AFF2-8F1706E56124}"/>
              </a:ext>
            </a:extLst>
          </p:cNvPr>
          <p:cNvSpPr>
            <a:spLocks noGrp="1"/>
          </p:cNvSpPr>
          <p:nvPr>
            <p:ph type="body" sz="quarter" idx="10" hasCustomPrompt="1"/>
          </p:nvPr>
        </p:nvSpPr>
        <p:spPr>
          <a:xfrm>
            <a:off x="1676400" y="3260725"/>
            <a:ext cx="6019800" cy="1063625"/>
          </a:xfrm>
          <a:prstGeom prst="rect">
            <a:avLst/>
          </a:prstGeom>
        </p:spPr>
        <p:txBody>
          <a:bodyPr/>
          <a:lstStyle>
            <a:lvl1pPr marL="0" indent="0" algn="ctr">
              <a:buNone/>
              <a:defRPr>
                <a:solidFill>
                  <a:schemeClr val="bg1">
                    <a:lumMod val="65000"/>
                  </a:schemeClr>
                </a:solidFill>
              </a:defRPr>
            </a:lvl1pPr>
          </a:lstStyle>
          <a:p>
            <a:pPr lvl="0"/>
            <a:r>
              <a:rPr lang="en-US" dirty="0"/>
              <a:t>Lecture Name!</a:t>
            </a:r>
          </a:p>
        </p:txBody>
      </p:sp>
    </p:spTree>
    <p:extLst>
      <p:ext uri="{BB962C8B-B14F-4D97-AF65-F5344CB8AC3E}">
        <p14:creationId xmlns:p14="http://schemas.microsoft.com/office/powerpoint/2010/main" val="169458059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d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57200" y="971550"/>
            <a:ext cx="4754880" cy="3657600"/>
          </a:xfrm>
          <a:prstGeom prst="rect">
            <a:avLst/>
          </a:prstGeo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14A738A1-3F8B-F678-C69C-FFB31A0D00D6}"/>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67156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ight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73880" y="971550"/>
            <a:ext cx="4389120" cy="3657600"/>
          </a:xfrm>
        </p:spPr>
        <p:txBody>
          <a:bodyPr/>
          <a:lstStyle>
            <a:lvl1pPr>
              <a:lnSpc>
                <a:spcPct val="90000"/>
              </a:lnSpc>
              <a:defRPr sz="2400"/>
            </a:lvl1pPr>
            <a:lvl2pPr>
              <a:lnSpc>
                <a:spcPct val="90000"/>
              </a:lnSpc>
              <a:defRPr sz="2000"/>
            </a:lvl2pPr>
            <a:lvl3pPr>
              <a:lnSpc>
                <a:spcPct val="90000"/>
              </a:lnSpc>
              <a:defRPr sz="1400"/>
            </a:lvl3pPr>
            <a:lvl4pPr>
              <a:lnSpc>
                <a:spcPct val="90000"/>
              </a:lnSpc>
              <a:defRPr sz="1200"/>
            </a:lvl4pPr>
            <a:lvl5pPr>
              <a:lnSpc>
                <a:spcPct val="9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DA6CF122-5223-8FC2-39AE-F66176D1195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63133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14" name="Slide Number Placeholder 5">
            <a:extLst>
              <a:ext uri="{FF2B5EF4-FFF2-40B4-BE49-F238E27FC236}">
                <a16:creationId xmlns:a16="http://schemas.microsoft.com/office/drawing/2014/main" id="{AA415270-53F7-23E6-805D-9160C949F8D9}"/>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180329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2707E67-347D-98D8-549D-5A3070895572}"/>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85429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C68C0F3-3232-CB1F-B9FF-BCF574141746}"/>
              </a:ext>
            </a:extLst>
          </p:cNvPr>
          <p:cNvSpPr>
            <a:spLocks noGrp="1"/>
          </p:cNvSpPr>
          <p:nvPr>
            <p:ph sz="quarter" idx="11"/>
          </p:nvPr>
        </p:nvSpPr>
        <p:spPr>
          <a:xfrm>
            <a:off x="628650" y="971550"/>
            <a:ext cx="7886700" cy="3810000"/>
          </a:xfrm>
          <a:prstGeom prst="rect">
            <a:avLst/>
          </a:prstGeom>
        </p:spPr>
        <p:txBody>
          <a:bodyPr>
            <a:normAutofit/>
          </a:bodyPr>
          <a:lstStyle>
            <a:lvl1pPr>
              <a:lnSpc>
                <a:spcPct val="110000"/>
              </a:lnSpc>
              <a:spcBef>
                <a:spcPts val="300"/>
              </a:spcBef>
              <a:spcAft>
                <a:spcPts val="300"/>
              </a:spcAft>
              <a:defRPr sz="2800">
                <a:solidFill>
                  <a:schemeClr val="tx1">
                    <a:lumMod val="65000"/>
                    <a:lumOff val="35000"/>
                  </a:schemeClr>
                </a:solidFill>
                <a:latin typeface="CRIMSON TEXT" panose="02000503000000000000" pitchFamily="2" charset="77"/>
              </a:defRPr>
            </a:lvl1pPr>
            <a:lvl2pPr marL="0" indent="0">
              <a:lnSpc>
                <a:spcPct val="110000"/>
              </a:lnSpc>
              <a:spcBef>
                <a:spcPts val="300"/>
              </a:spcBef>
              <a:spcAft>
                <a:spcPts val="300"/>
              </a:spcAft>
              <a:buSzPct val="90000"/>
              <a:buFont typeface="System Font Regular"/>
              <a:buNone/>
              <a:defRPr sz="2400">
                <a:solidFill>
                  <a:schemeClr val="tx1">
                    <a:lumMod val="65000"/>
                    <a:lumOff val="35000"/>
                  </a:schemeClr>
                </a:solidFill>
                <a:latin typeface="CRIMSON TEXT" panose="02000503000000000000" pitchFamily="2" charset="77"/>
              </a:defRPr>
            </a:lvl2pPr>
            <a:lvl3pPr marL="914400" indent="0">
              <a:lnSpc>
                <a:spcPct val="110000"/>
              </a:lnSpc>
              <a:spcBef>
                <a:spcPts val="300"/>
              </a:spcBef>
              <a:spcAft>
                <a:spcPts val="300"/>
              </a:spcAft>
              <a:buSzPct val="90000"/>
              <a:buFont typeface="System Font Regular"/>
              <a:buNone/>
              <a:defRPr sz="2400">
                <a:solidFill>
                  <a:schemeClr val="tx1">
                    <a:lumMod val="65000"/>
                    <a:lumOff val="35000"/>
                  </a:schemeClr>
                </a:solidFill>
                <a:latin typeface="CRIMSON TEXT" panose="02000503000000000000" pitchFamily="2" charset="77"/>
              </a:defRPr>
            </a:lvl3pPr>
            <a:lvl4pPr marL="1371600" indent="0">
              <a:lnSpc>
                <a:spcPct val="110000"/>
              </a:lnSpc>
              <a:spcBef>
                <a:spcPts val="300"/>
              </a:spcBef>
              <a:spcAft>
                <a:spcPts val="300"/>
              </a:spcAft>
              <a:buSzPct val="90000"/>
              <a:buFont typeface="System Font Regular"/>
              <a:buNone/>
              <a:defRPr sz="2000">
                <a:solidFill>
                  <a:schemeClr val="tx1">
                    <a:lumMod val="65000"/>
                    <a:lumOff val="35000"/>
                  </a:schemeClr>
                </a:solidFill>
                <a:latin typeface="CRIMSON TEXT" panose="02000503000000000000" pitchFamily="2" charset="77"/>
              </a:defRPr>
            </a:lvl4pPr>
            <a:lvl5pPr marL="1828800" indent="0">
              <a:lnSpc>
                <a:spcPct val="110000"/>
              </a:lnSpc>
              <a:spcBef>
                <a:spcPts val="300"/>
              </a:spcBef>
              <a:spcAft>
                <a:spcPts val="300"/>
              </a:spcAft>
              <a:buSzPct val="90000"/>
              <a:buFont typeface="System Font Regular"/>
              <a:buNone/>
              <a:defRPr sz="2000">
                <a:solidFill>
                  <a:schemeClr val="tx1">
                    <a:lumMod val="65000"/>
                    <a:lumOff val="35000"/>
                  </a:schemeClr>
                </a:solidFill>
                <a:latin typeface="CRIMSON TEXT" panose="02000503000000000000"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a:extLst>
              <a:ext uri="{FF2B5EF4-FFF2-40B4-BE49-F238E27FC236}">
                <a16:creationId xmlns:a16="http://schemas.microsoft.com/office/drawing/2014/main" id="{D26A410E-1393-BE00-D124-9AC4FEA35CB4}"/>
              </a:ext>
            </a:extLst>
          </p:cNvPr>
          <p:cNvSpPr>
            <a:spLocks noGrp="1"/>
          </p:cNvSpPr>
          <p:nvPr>
            <p:ph type="title"/>
          </p:nvPr>
        </p:nvSpPr>
        <p:spPr>
          <a:xfrm>
            <a:off x="628650" y="274639"/>
            <a:ext cx="7886700" cy="59848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Slide Number Placeholder 5">
            <a:extLst>
              <a:ext uri="{FF2B5EF4-FFF2-40B4-BE49-F238E27FC236}">
                <a16:creationId xmlns:a16="http://schemas.microsoft.com/office/drawing/2014/main" id="{39E75BC5-5E05-9EB9-A2CF-34ADD0499D7B}"/>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776887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9050"/>
            <a:ext cx="9144000" cy="689371"/>
          </a:xfrm>
        </p:spPr>
        <p:txBody>
          <a:bodyPr lIns="0" rIns="0"/>
          <a:lstStyle/>
          <a:p>
            <a:r>
              <a:rPr lang="en-US" dirty="0"/>
              <a:t>Click To Edit Master Title Style</a:t>
            </a:r>
          </a:p>
        </p:txBody>
      </p:sp>
      <p:sp>
        <p:nvSpPr>
          <p:cNvPr id="3" name="Content Placeholder 2"/>
          <p:cNvSpPr>
            <a:spLocks noGrp="1"/>
          </p:cNvSpPr>
          <p:nvPr>
            <p:ph idx="1"/>
          </p:nvPr>
        </p:nvSpPr>
        <p:spPr>
          <a:xfrm>
            <a:off x="1371600" y="971550"/>
            <a:ext cx="6400800" cy="3657600"/>
          </a:xfrm>
          <a:prstGeom prst="rect">
            <a:avLst/>
          </a:prstGeom>
        </p:spPr>
        <p:txBody>
          <a:bodyPr/>
          <a:lstStyle>
            <a:lvl1pPr>
              <a:lnSpc>
                <a:spcPct val="90000"/>
              </a:lnSpc>
              <a:defRPr sz="2400">
                <a:solidFill>
                  <a:schemeClr val="tx1"/>
                </a:solidFill>
              </a:defRPr>
            </a:lvl1pPr>
            <a:lvl2pPr>
              <a:lnSpc>
                <a:spcPct val="90000"/>
              </a:lnSpc>
              <a:defRPr sz="2000">
                <a:solidFill>
                  <a:schemeClr val="tx1"/>
                </a:solidFill>
              </a:defRPr>
            </a:lvl2pPr>
            <a:lvl3pPr>
              <a:lnSpc>
                <a:spcPct val="90000"/>
              </a:lnSpc>
              <a:defRPr sz="1400">
                <a:solidFill>
                  <a:schemeClr val="tx1"/>
                </a:solidFill>
              </a:defRPr>
            </a:lvl3pPr>
            <a:lvl4pPr>
              <a:lnSpc>
                <a:spcPct val="90000"/>
              </a:lnSpc>
              <a:defRPr sz="1200">
                <a:solidFill>
                  <a:schemeClr val="tx1"/>
                </a:solidFill>
              </a:defRPr>
            </a:lvl4pPr>
            <a:lvl5pPr>
              <a:lnSpc>
                <a:spcPct val="90000"/>
              </a:lnSpc>
              <a:defRPr sz="12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0625DEA1-F8C4-6E87-1A5B-8EC9E0A200B8}"/>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3148416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2" descr="Why Choose Unc For A Graduate Degree In Computer Science - Unc Chapel Hill (1287x369), Png Download">
            <a:extLst>
              <a:ext uri="{FF2B5EF4-FFF2-40B4-BE49-F238E27FC236}">
                <a16:creationId xmlns:a16="http://schemas.microsoft.com/office/drawing/2014/main" id="{88E8CE7D-D053-708D-6190-70AECFF14D9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786661"/>
      </p:ext>
    </p:extLst>
  </p:cSld>
  <p:clrMap bg1="lt1" tx1="dk1" bg2="lt2" tx2="dk2" accent1="accent1" accent2="accent2" accent3="accent3" accent4="accent4" accent5="accent5" accent6="accent6" hlink="hlink" folHlink="folHlink"/>
  <p:sldLayoutIdLst>
    <p:sldLayoutId id="214748372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9050"/>
            <a:ext cx="9144000" cy="689371"/>
          </a:xfrm>
          <a:prstGeom prst="rect">
            <a:avLst/>
          </a:prstGeom>
          <a:solidFill>
            <a:srgbClr val="4C9DD2"/>
          </a:solidFill>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371600" y="971550"/>
            <a:ext cx="6400800" cy="3657600"/>
          </a:xfrm>
          <a:prstGeom prst="rect">
            <a:avLst/>
          </a:prstGeom>
        </p:spPr>
        <p:txBody>
          <a:bodyPr vert="horz" lIns="91440" tIns="45720" rIns="91440" bIns="45720" rtlCol="0">
            <a:noAutofit/>
          </a:bodyPr>
          <a:lstStyle/>
          <a:p>
            <a:pPr lvl="0">
              <a:lnSpc>
                <a:spcPct val="90000"/>
              </a:lnSpc>
            </a:pPr>
            <a:r>
              <a:rPr lang="en-US" dirty="0"/>
              <a:t>Click to edit Master text styles</a:t>
            </a:r>
          </a:p>
          <a:p>
            <a:pPr lvl="1">
              <a:lnSpc>
                <a:spcPct val="90000"/>
              </a:lnSpc>
            </a:pPr>
            <a:r>
              <a:rPr lang="en-US" dirty="0"/>
              <a:t>Second level</a:t>
            </a:r>
          </a:p>
        </p:txBody>
      </p:sp>
      <p:pic>
        <p:nvPicPr>
          <p:cNvPr id="7" name="Picture 2" descr="Why Choose Unc For A Graduate Degree In Computer Science - Unc Chapel Hill (1287x369), Png Download">
            <a:extLst>
              <a:ext uri="{FF2B5EF4-FFF2-40B4-BE49-F238E27FC236}">
                <a16:creationId xmlns:a16="http://schemas.microsoft.com/office/drawing/2014/main" id="{90BB534A-2FFF-458A-936D-5FA907B17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4768313"/>
            <a:ext cx="1066800" cy="305871"/>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F184061F-78F2-C458-0FBD-F39CC26BA257}"/>
              </a:ext>
            </a:extLst>
          </p:cNvPr>
          <p:cNvSpPr>
            <a:spLocks noGrp="1"/>
          </p:cNvSpPr>
          <p:nvPr>
            <p:ph type="sldNum" sz="quarter" idx="4"/>
          </p:nvPr>
        </p:nvSpPr>
        <p:spPr>
          <a:xfrm>
            <a:off x="8757644" y="30955"/>
            <a:ext cx="386355" cy="254795"/>
          </a:xfrm>
          <a:prstGeom prst="rect">
            <a:avLst/>
          </a:prstGeom>
          <a:solidFill>
            <a:schemeClr val="bg1">
              <a:lumMod val="50000"/>
            </a:schemeClr>
          </a:solidFill>
        </p:spPr>
        <p:txBody>
          <a:bodyPr/>
          <a:lstStyle>
            <a:lvl1pPr algn="r">
              <a:defRPr sz="1200" b="0">
                <a:solidFill>
                  <a:schemeClr val="bg1"/>
                </a:solidFill>
                <a:latin typeface="Consolas" panose="020B0609020204030204" pitchFamily="49" charset="0"/>
                <a:cs typeface="Consolas" panose="020B0609020204030204" pitchFamily="49" charset="0"/>
              </a:defRPr>
            </a:lvl1pPr>
          </a:lstStyle>
          <a:p>
            <a:fld id="{97DD1AB5-42BA-4E8A-BFEE-435884E16AAB}" type="slidenum">
              <a:rPr lang="en-US" smtClean="0"/>
              <a:pPr/>
              <a:t>‹#›</a:t>
            </a:fld>
            <a:endParaRPr lang="en-US" dirty="0"/>
          </a:p>
        </p:txBody>
      </p:sp>
    </p:spTree>
    <p:extLst>
      <p:ext uri="{BB962C8B-B14F-4D97-AF65-F5344CB8AC3E}">
        <p14:creationId xmlns:p14="http://schemas.microsoft.com/office/powerpoint/2010/main" val="42529687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Lst>
  <p:hf hdr="0" ftr="0" dt="0"/>
  <p:txStyles>
    <p:titleStyle>
      <a:lvl1pPr algn="ctr" defTabSz="914400" rtl="0" eaLnBrk="1" latinLnBrk="0" hangingPunct="1">
        <a:spcBef>
          <a:spcPct val="0"/>
        </a:spcBef>
        <a:buNone/>
        <a:defRPr sz="3200" b="1" kern="1200" spc="0">
          <a:solidFill>
            <a:schemeClr val="bg1"/>
          </a:solidFill>
          <a:latin typeface="+mj-lt"/>
          <a:ea typeface="Open Sans" pitchFamily="34" charset="0"/>
          <a:cs typeface="Open Sans" pitchFamily="34" charset="0"/>
        </a:defRPr>
      </a:lvl1pPr>
    </p:titleStyle>
    <p:body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mn-lt"/>
          <a:ea typeface="+mn-ea"/>
          <a:cs typeface="+mn-cs"/>
        </a:defRPr>
      </a:lvl1pPr>
      <a:lvl2pPr marL="34290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33.xml.rels><?xml version="1.0" encoding="UTF-8" standalone="yes"?>
<Relationships xmlns="http://schemas.openxmlformats.org/package/2006/relationships"><Relationship Id="rId3" Type="http://schemas.openxmlformats.org/officeDocument/2006/relationships/hyperlink" Target="https://en.wikipedia.org/wiki/Isolation_(database_systems)#Phantom_reads"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hyperlink" Target="http://www-db.in.tum.de/~muehlbau/papers/mvcc.pdf" TargetMode="External"/><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21.svg"/><Relationship Id="rId4" Type="http://schemas.openxmlformats.org/officeDocument/2006/relationships/image" Target="../media/image22.sv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s://www.justice.gov/usao-sdny/pr/us-attorney-announces-historic-336-billion-cryptocurrency-seizure-and-conviction"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hyperlink" Target="http://publications.csail.mit.edu/lcs/pubs/pdf/MIT-LCS-TR-786.pdf"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chart" Target="../charts/char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59.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svg"/><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sv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29.sv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8.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6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hyperlink" Target="https://dl.acm.org/citation.cfm?id=31956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36.png"/><Relationship Id="rId7" Type="http://schemas.openxmlformats.org/officeDocument/2006/relationships/image" Target="../media/image28.png"/><Relationship Id="rId2" Type="http://schemas.openxmlformats.org/officeDocument/2006/relationships/notesSlide" Target="../notesSlides/notesSlide72.xml"/><Relationship Id="rId1" Type="http://schemas.openxmlformats.org/officeDocument/2006/relationships/slideLayout" Target="../slideLayouts/slideLayout4.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hyperlink" Target="https://en.wikipedia.org/wiki/Thomas_write_rule" TargetMode="External"/><Relationship Id="rId2" Type="http://schemas.openxmlformats.org/officeDocument/2006/relationships/notesSlide" Target="../notesSlides/notesSlide80.xml"/><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hyperlink" Target="https://en.wikipedia.org/wiki/Creeper_and_Reaper" TargetMode="Externa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hyperlink" Target="https://en.wikipedia.org/wiki/Thomas_write_rule" TargetMode="External"/><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4823E7-DE1F-6163-A30D-D9613F9E8012}"/>
              </a:ext>
            </a:extLst>
          </p:cNvPr>
          <p:cNvSpPr>
            <a:spLocks noGrp="1"/>
          </p:cNvSpPr>
          <p:nvPr>
            <p:ph type="body" sz="quarter" idx="10"/>
          </p:nvPr>
        </p:nvSpPr>
        <p:spPr>
          <a:xfrm>
            <a:off x="381000" y="3260725"/>
            <a:ext cx="8458200" cy="1063625"/>
          </a:xfrm>
        </p:spPr>
        <p:txBody>
          <a:bodyPr/>
          <a:lstStyle/>
          <a:p>
            <a:r>
              <a:rPr lang="en-US" dirty="0"/>
              <a:t>Lecture 18: Optimistic Concurrency Control</a:t>
            </a:r>
          </a:p>
        </p:txBody>
      </p:sp>
    </p:spTree>
    <p:extLst>
      <p:ext uri="{BB962C8B-B14F-4D97-AF65-F5344CB8AC3E}">
        <p14:creationId xmlns:p14="http://schemas.microsoft.com/office/powerpoint/2010/main" val="84543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OCC: Read Phase</a:t>
            </a:r>
          </a:p>
        </p:txBody>
      </p:sp>
      <p:sp>
        <p:nvSpPr>
          <p:cNvPr id="5" name="Content Placeholder 4"/>
          <p:cNvSpPr>
            <a:spLocks noGrp="1"/>
          </p:cNvSpPr>
          <p:nvPr>
            <p:ph idx="1"/>
          </p:nvPr>
        </p:nvSpPr>
        <p:spPr>
          <a:prstGeom prst="rect">
            <a:avLst/>
          </a:prstGeom>
        </p:spPr>
        <p:txBody>
          <a:bodyPr/>
          <a:lstStyle/>
          <a:p>
            <a:r>
              <a:rPr lang="en-US" dirty="0"/>
              <a:t>Track the read/write sets of </a:t>
            </a:r>
            <a:r>
              <a:rPr lang="en-US" dirty="0" err="1"/>
              <a:t>txns</a:t>
            </a:r>
            <a:r>
              <a:rPr lang="en-US" dirty="0"/>
              <a:t> and store their writes in a private workspace.</a:t>
            </a:r>
          </a:p>
          <a:p>
            <a:endParaRPr lang="en-US" sz="1200" dirty="0"/>
          </a:p>
          <a:p>
            <a:r>
              <a:rPr lang="en-US" dirty="0"/>
              <a:t>The DBMS copies every tuple that the </a:t>
            </a:r>
            <a:r>
              <a:rPr lang="en-US" dirty="0" err="1"/>
              <a:t>txn</a:t>
            </a:r>
            <a:r>
              <a:rPr lang="en-US" dirty="0"/>
              <a:t> accesses from the shared database to its workspace ensure repeatable reads.</a:t>
            </a:r>
          </a:p>
          <a:p>
            <a:pPr lvl="1"/>
            <a:r>
              <a:rPr lang="en-US" dirty="0"/>
              <a:t>We can ignore for now what happens if a </a:t>
            </a:r>
            <a:r>
              <a:rPr lang="en-US" dirty="0" err="1"/>
              <a:t>txn</a:t>
            </a:r>
            <a:r>
              <a:rPr lang="en-US" dirty="0"/>
              <a:t> reads/writes tuples via indexes.</a:t>
            </a:r>
          </a:p>
        </p:txBody>
      </p:sp>
      <p:sp>
        <p:nvSpPr>
          <p:cNvPr id="2" name="Slide Number Placeholder 3">
            <a:extLst>
              <a:ext uri="{FF2B5EF4-FFF2-40B4-BE49-F238E27FC236}">
                <a16:creationId xmlns:a16="http://schemas.microsoft.com/office/drawing/2014/main" id="{B0FA5138-C47E-97A2-C950-C3A561A8B80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10</a:t>
            </a:fld>
            <a:endParaRPr lang="en-US" dirty="0"/>
          </a:p>
        </p:txBody>
      </p:sp>
    </p:spTree>
    <p:extLst>
      <p:ext uri="{BB962C8B-B14F-4D97-AF65-F5344CB8AC3E}">
        <p14:creationId xmlns:p14="http://schemas.microsoft.com/office/powerpoint/2010/main" val="74216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prstGeom prst="rect">
            <a:avLst/>
          </a:prstGeom>
        </p:spPr>
        <p:txBody>
          <a:bodyPr/>
          <a:lstStyle/>
          <a:p>
            <a:r>
              <a:rPr lang="en-US" dirty="0"/>
              <a:t>OCC: Validation Phase</a:t>
            </a:r>
          </a:p>
        </p:txBody>
      </p:sp>
      <p:sp>
        <p:nvSpPr>
          <p:cNvPr id="26627" name="Content Placeholder 2"/>
          <p:cNvSpPr>
            <a:spLocks noGrp="1"/>
          </p:cNvSpPr>
          <p:nvPr>
            <p:ph idx="1"/>
          </p:nvPr>
        </p:nvSpPr>
        <p:spPr>
          <a:prstGeom prst="rect">
            <a:avLst/>
          </a:prstGeom>
        </p:spPr>
        <p:txBody>
          <a:bodyPr/>
          <a:lstStyle/>
          <a:p>
            <a:r>
              <a:rPr lang="en-US" dirty="0"/>
              <a:t>When </a:t>
            </a:r>
            <a:r>
              <a:rPr lang="en-US" dirty="0" err="1"/>
              <a:t>txn</a:t>
            </a:r>
            <a:r>
              <a:rPr lang="en-US" dirty="0"/>
              <a: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i</a:t>
            </a:r>
            <a:r>
              <a:rPr lang="en-US" dirty="0"/>
              <a:t> invokes </a:t>
            </a:r>
            <a:r>
              <a:rPr lang="en-US" b="1" dirty="0">
                <a:solidFill>
                  <a:schemeClr val="accent1"/>
                </a:solidFill>
                <a:latin typeface="Inconsolata" panose="00000509000000000000" pitchFamily="49" charset="0"/>
                <a:cs typeface="Consolas" pitchFamily="49" charset="0"/>
              </a:rPr>
              <a:t>COMMIT</a:t>
            </a:r>
            <a:r>
              <a:rPr lang="en-US" dirty="0"/>
              <a:t>, the DBMS checks if it conflicts with other </a:t>
            </a:r>
            <a:r>
              <a:rPr lang="en-US" dirty="0" err="1"/>
              <a:t>txns</a:t>
            </a:r>
            <a:r>
              <a:rPr lang="en-US" dirty="0"/>
              <a:t>.</a:t>
            </a:r>
          </a:p>
          <a:p>
            <a:pPr lvl="1"/>
            <a:r>
              <a:rPr lang="en-US" dirty="0"/>
              <a:t>Original OCC algorithm uses serial validation.</a:t>
            </a:r>
          </a:p>
          <a:p>
            <a:pPr lvl="1"/>
            <a:r>
              <a:rPr lang="en-US" dirty="0"/>
              <a:t>Parallel validation requires each </a:t>
            </a:r>
            <a:r>
              <a:rPr lang="en-US" dirty="0" err="1"/>
              <a:t>txn</a:t>
            </a:r>
            <a:r>
              <a:rPr lang="en-US" dirty="0"/>
              <a:t> check read/write sets of other </a:t>
            </a:r>
            <a:r>
              <a:rPr lang="en-US" dirty="0" err="1"/>
              <a:t>txns</a:t>
            </a:r>
            <a:r>
              <a:rPr lang="en-US" dirty="0"/>
              <a:t> trying to validate at the same time.</a:t>
            </a:r>
            <a:endParaRPr lang="en-US" b="1" dirty="0"/>
          </a:p>
          <a:p>
            <a:pPr marL="0" lvl="1" indent="0">
              <a:buNone/>
            </a:pPr>
            <a:endParaRPr lang="en-US" dirty="0"/>
          </a:p>
          <a:p>
            <a:r>
              <a:rPr lang="en-US" dirty="0"/>
              <a:t>DBMS needs to guarantee only serializable schedules are permitted.</a:t>
            </a:r>
          </a:p>
          <a:p>
            <a:pPr lvl="1"/>
            <a:r>
              <a:rPr lang="en-US" b="1" dirty="0"/>
              <a:t>Approach #1: Backward Validation</a:t>
            </a:r>
          </a:p>
          <a:p>
            <a:pPr lvl="1"/>
            <a:r>
              <a:rPr lang="en-US" b="1" dirty="0"/>
              <a:t>Approach #2: Forward Validation</a:t>
            </a:r>
          </a:p>
          <a:p>
            <a:endParaRPr lang="en-US" dirty="0"/>
          </a:p>
        </p:txBody>
      </p:sp>
      <p:sp>
        <p:nvSpPr>
          <p:cNvPr id="3" name="Slide Number Placeholder 3">
            <a:extLst>
              <a:ext uri="{FF2B5EF4-FFF2-40B4-BE49-F238E27FC236}">
                <a16:creationId xmlns:a16="http://schemas.microsoft.com/office/drawing/2014/main" id="{4F87FEB6-6794-D972-1868-C5F49C02A1EF}"/>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11</a:t>
            </a:fld>
            <a:endParaRPr lang="en-US" dirty="0"/>
          </a:p>
        </p:txBody>
      </p:sp>
    </p:spTree>
    <p:extLst>
      <p:ext uri="{BB962C8B-B14F-4D97-AF65-F5344CB8AC3E}">
        <p14:creationId xmlns:p14="http://schemas.microsoft.com/office/powerpoint/2010/main" val="3526538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8493-2BDA-B782-A795-81F4482ED87D}"/>
              </a:ext>
            </a:extLst>
          </p:cNvPr>
          <p:cNvSpPr>
            <a:spLocks noGrp="1"/>
          </p:cNvSpPr>
          <p:nvPr>
            <p:ph type="title"/>
          </p:nvPr>
        </p:nvSpPr>
        <p:spPr/>
        <p:txBody>
          <a:bodyPr/>
          <a:lstStyle/>
          <a:p>
            <a:r>
              <a:rPr lang="en-US" dirty="0"/>
              <a:t>OCC: Validation Phase</a:t>
            </a:r>
          </a:p>
        </p:txBody>
      </p:sp>
      <p:sp>
        <p:nvSpPr>
          <p:cNvPr id="3" name="Content Placeholder 2">
            <a:extLst>
              <a:ext uri="{FF2B5EF4-FFF2-40B4-BE49-F238E27FC236}">
                <a16:creationId xmlns:a16="http://schemas.microsoft.com/office/drawing/2014/main" id="{F539E12F-1C28-23A5-A279-2510B04DBD9B}"/>
              </a:ext>
            </a:extLst>
          </p:cNvPr>
          <p:cNvSpPr>
            <a:spLocks noGrp="1"/>
          </p:cNvSpPr>
          <p:nvPr>
            <p:ph idx="1"/>
          </p:nvPr>
        </p:nvSpPr>
        <p:spPr/>
        <p:txBody>
          <a:bodyPr/>
          <a:lstStyle/>
          <a:p>
            <a:r>
              <a:rPr lang="en-US" b="1" dirty="0"/>
              <a:t>Forward Validation:</a:t>
            </a:r>
            <a:r>
              <a:rPr lang="en-US" dirty="0"/>
              <a:t> Check whether the committing </a:t>
            </a:r>
            <a:r>
              <a:rPr lang="en-US" dirty="0" err="1"/>
              <a:t>txn</a:t>
            </a:r>
            <a:r>
              <a:rPr lang="en-US" dirty="0"/>
              <a:t> intersects its </a:t>
            </a:r>
            <a:r>
              <a:rPr lang="en-US" dirty="0">
                <a:solidFill>
                  <a:srgbClr val="C00000"/>
                </a:solidFill>
              </a:rPr>
              <a:t>read/write sets</a:t>
            </a:r>
            <a:r>
              <a:rPr lang="en-US" dirty="0"/>
              <a:t> with any active </a:t>
            </a:r>
            <a:r>
              <a:rPr lang="en-US" dirty="0" err="1"/>
              <a:t>txns</a:t>
            </a:r>
            <a:r>
              <a:rPr lang="en-US" dirty="0"/>
              <a:t> that have </a:t>
            </a:r>
            <a:r>
              <a:rPr lang="en-US" b="1" u="sng" dirty="0"/>
              <a:t>not</a:t>
            </a:r>
            <a:r>
              <a:rPr lang="en-US" dirty="0"/>
              <a:t> yet committed.</a:t>
            </a:r>
          </a:p>
          <a:p>
            <a:endParaRPr lang="en-US" sz="1200" dirty="0"/>
          </a:p>
          <a:p>
            <a:r>
              <a:rPr lang="en-US" b="1" dirty="0"/>
              <a:t>Backward Validation:</a:t>
            </a:r>
            <a:r>
              <a:rPr lang="en-US" dirty="0"/>
              <a:t> Check whether the committing </a:t>
            </a:r>
            <a:r>
              <a:rPr lang="en-US" dirty="0" err="1"/>
              <a:t>txn</a:t>
            </a:r>
            <a:r>
              <a:rPr lang="en-US" dirty="0"/>
              <a:t> intersects its read/write sets with those of any </a:t>
            </a:r>
            <a:r>
              <a:rPr lang="en-US" dirty="0" err="1"/>
              <a:t>txns</a:t>
            </a:r>
            <a:r>
              <a:rPr lang="en-US" dirty="0"/>
              <a:t> that have </a:t>
            </a:r>
            <a:r>
              <a:rPr lang="en-US" b="1" u="sng" dirty="0"/>
              <a:t>already</a:t>
            </a:r>
            <a:r>
              <a:rPr lang="en-US" dirty="0"/>
              <a:t> committed.</a:t>
            </a:r>
          </a:p>
        </p:txBody>
      </p:sp>
      <p:sp>
        <p:nvSpPr>
          <p:cNvPr id="4" name="Slide Number Placeholder 3">
            <a:extLst>
              <a:ext uri="{FF2B5EF4-FFF2-40B4-BE49-F238E27FC236}">
                <a16:creationId xmlns:a16="http://schemas.microsoft.com/office/drawing/2014/main" id="{B9D1B3B3-DCE7-6F31-432E-53DE2361897A}"/>
              </a:ext>
            </a:extLst>
          </p:cNvPr>
          <p:cNvSpPr>
            <a:spLocks noGrp="1"/>
          </p:cNvSpPr>
          <p:nvPr>
            <p:ph type="sldNum" sz="quarter" idx="4"/>
          </p:nvPr>
        </p:nvSpPr>
        <p:spPr/>
        <p:txBody>
          <a:bodyPr/>
          <a:lstStyle/>
          <a:p>
            <a:fld id="{97DD1AB5-42BA-4E8A-BFEE-435884E16AAB}" type="slidenum">
              <a:rPr lang="en-US" smtClean="0"/>
              <a:t>12</a:t>
            </a:fld>
            <a:endParaRPr lang="en-US" dirty="0"/>
          </a:p>
        </p:txBody>
      </p:sp>
      <p:sp>
        <p:nvSpPr>
          <p:cNvPr id="5" name="Rectangle 4">
            <a:extLst>
              <a:ext uri="{FF2B5EF4-FFF2-40B4-BE49-F238E27FC236}">
                <a16:creationId xmlns:a16="http://schemas.microsoft.com/office/drawing/2014/main" id="{6B69E002-BE65-AB15-9891-57AFEA80DC3E}"/>
              </a:ext>
            </a:extLst>
          </p:cNvPr>
          <p:cNvSpPr>
            <a:spLocks noChangeArrowheads="1"/>
          </p:cNvSpPr>
          <p:nvPr/>
        </p:nvSpPr>
        <p:spPr bwMode="auto">
          <a:xfrm>
            <a:off x="1371600" y="941070"/>
            <a:ext cx="6400800" cy="1097280"/>
          </a:xfrm>
          <a:prstGeom prst="rect">
            <a:avLst/>
          </a:prstGeom>
          <a:noFill/>
          <a:ln w="508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p>
            <a:endParaRPr lang="en-US" dirty="0">
              <a:solidFill>
                <a:schemeClr val="accent2"/>
              </a:solidFill>
            </a:endParaRPr>
          </a:p>
        </p:txBody>
      </p:sp>
    </p:spTree>
    <p:extLst>
      <p:ext uri="{BB962C8B-B14F-4D97-AF65-F5344CB8AC3E}">
        <p14:creationId xmlns:p14="http://schemas.microsoft.com/office/powerpoint/2010/main" val="3295637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OCC VALIDATION PHASE</a:t>
            </a:r>
          </a:p>
        </p:txBody>
      </p:sp>
      <p:sp>
        <p:nvSpPr>
          <p:cNvPr id="5" name="Content Placeholder 4"/>
          <p:cNvSpPr>
            <a:spLocks noGrp="1"/>
          </p:cNvSpPr>
          <p:nvPr>
            <p:ph idx="1"/>
          </p:nvPr>
        </p:nvSpPr>
        <p:spPr>
          <a:prstGeom prst="rect">
            <a:avLst/>
          </a:prstGeom>
        </p:spPr>
        <p:txBody>
          <a:bodyPr/>
          <a:lstStyle/>
          <a:p>
            <a:r>
              <a:rPr lang="en-US" dirty="0"/>
              <a:t>Original OCC uses serial validation.</a:t>
            </a:r>
          </a:p>
          <a:p>
            <a:r>
              <a:rPr lang="en-US" dirty="0"/>
              <a:t>Parallel validation means that each </a:t>
            </a:r>
            <a:r>
              <a:rPr lang="en-US" dirty="0" err="1"/>
              <a:t>txn</a:t>
            </a:r>
            <a:r>
              <a:rPr lang="en-US" dirty="0"/>
              <a:t> must check the read/write sets of other </a:t>
            </a:r>
            <a:r>
              <a:rPr lang="en-US" dirty="0" err="1"/>
              <a:t>txns</a:t>
            </a:r>
            <a:r>
              <a:rPr lang="en-US" dirty="0"/>
              <a:t> that are trying to validate at the same time.</a:t>
            </a:r>
          </a:p>
          <a:p>
            <a:pPr marL="342900" lvl="1"/>
            <a:r>
              <a:rPr lang="en-US" dirty="0"/>
              <a:t>Each </a:t>
            </a:r>
            <a:r>
              <a:rPr lang="en-US" dirty="0" err="1"/>
              <a:t>txn</a:t>
            </a:r>
            <a:r>
              <a:rPr lang="en-US" dirty="0"/>
              <a:t> has to acquire locks for its write set records in some </a:t>
            </a:r>
            <a:r>
              <a:rPr lang="en-US" b="1" u="sng" dirty="0"/>
              <a:t>global order</a:t>
            </a:r>
            <a:r>
              <a:rPr lang="en-US" dirty="0"/>
              <a:t>.</a:t>
            </a:r>
          </a:p>
          <a:p>
            <a:pPr marL="342900" lvl="1"/>
            <a:r>
              <a:rPr lang="en-US" dirty="0"/>
              <a:t>The </a:t>
            </a:r>
            <a:r>
              <a:rPr lang="en-US" dirty="0" err="1"/>
              <a:t>txn</a:t>
            </a:r>
            <a:r>
              <a:rPr lang="en-US" dirty="0"/>
              <a:t> does not need locks for read set records.</a:t>
            </a:r>
          </a:p>
          <a:p>
            <a:pPr marL="342900" lvl="1"/>
            <a:endParaRPr lang="en-US" dirty="0"/>
          </a:p>
          <a:p>
            <a:endParaRPr lang="en-US" dirty="0"/>
          </a:p>
          <a:p>
            <a:endParaRPr lang="en-US" dirty="0"/>
          </a:p>
        </p:txBody>
      </p:sp>
      <p:sp>
        <p:nvSpPr>
          <p:cNvPr id="2" name="Slide Number Placeholder 3">
            <a:extLst>
              <a:ext uri="{FF2B5EF4-FFF2-40B4-BE49-F238E27FC236}">
                <a16:creationId xmlns:a16="http://schemas.microsoft.com/office/drawing/2014/main" id="{6C2BD62D-EE4A-A705-DF67-2D1CE91D83C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13</a:t>
            </a:fld>
            <a:endParaRPr lang="en-US" dirty="0"/>
          </a:p>
        </p:txBody>
      </p:sp>
    </p:spTree>
    <p:extLst>
      <p:ext uri="{BB962C8B-B14F-4D97-AF65-F5344CB8AC3E}">
        <p14:creationId xmlns:p14="http://schemas.microsoft.com/office/powerpoint/2010/main" val="218914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prstGeom prst="rect">
            <a:avLst/>
          </a:prstGeom>
        </p:spPr>
        <p:txBody>
          <a:bodyPr/>
          <a:lstStyle/>
          <a:p>
            <a:r>
              <a:rPr lang="en-US" dirty="0"/>
              <a:t>OCC: Forward Validation</a:t>
            </a:r>
          </a:p>
        </p:txBody>
      </p:sp>
      <p:sp>
        <p:nvSpPr>
          <p:cNvPr id="28675" name="Content Placeholder 2"/>
          <p:cNvSpPr>
            <a:spLocks noGrp="1"/>
          </p:cNvSpPr>
          <p:nvPr>
            <p:ph idx="1"/>
          </p:nvPr>
        </p:nvSpPr>
        <p:spPr>
          <a:prstGeom prst="rect">
            <a:avLst/>
          </a:prstGeom>
        </p:spPr>
        <p:txBody>
          <a:bodyPr/>
          <a:lstStyle/>
          <a:p>
            <a:r>
              <a:rPr lang="en-US" dirty="0"/>
              <a:t>Each </a:t>
            </a:r>
            <a:r>
              <a:rPr lang="en-US" dirty="0" err="1"/>
              <a:t>txn's</a:t>
            </a:r>
            <a:r>
              <a:rPr lang="en-US" dirty="0"/>
              <a:t> timestamp is assigned at the beginning of the validation phase.</a:t>
            </a:r>
          </a:p>
          <a:p>
            <a:endParaRPr lang="en-US" sz="1200" dirty="0"/>
          </a:p>
          <a:p>
            <a:r>
              <a:rPr lang="en-US" dirty="0"/>
              <a:t>Check the timestamp ordering of the committing </a:t>
            </a:r>
            <a:r>
              <a:rPr lang="en-US" dirty="0" err="1"/>
              <a:t>txn</a:t>
            </a:r>
            <a:r>
              <a:rPr lang="en-US" dirty="0"/>
              <a:t> with all other active </a:t>
            </a:r>
            <a:r>
              <a:rPr lang="en-US" dirty="0" err="1"/>
              <a:t>txns</a:t>
            </a:r>
            <a:r>
              <a:rPr lang="en-US" dirty="0"/>
              <a:t>.</a:t>
            </a:r>
          </a:p>
          <a:p>
            <a:endParaRPr lang="en-US" sz="1200" dirty="0"/>
          </a:p>
          <a:p>
            <a:r>
              <a:rPr lang="en-US" dirty="0"/>
              <a:t>If </a:t>
            </a:r>
            <a:r>
              <a:rPr lang="en-US" b="1" dirty="0">
                <a:solidFill>
                  <a:schemeClr val="accent1"/>
                </a:solidFill>
                <a:latin typeface="Inconsolata" panose="00000509000000000000" pitchFamily="49" charset="0"/>
              </a:rPr>
              <a:t>TS(T</a:t>
            </a:r>
            <a:r>
              <a:rPr lang="en-US" b="1" baseline="-25000" dirty="0">
                <a:solidFill>
                  <a:schemeClr val="accent1"/>
                </a:solidFill>
                <a:latin typeface="Inconsolata" panose="00000509000000000000" pitchFamily="49" charset="0"/>
              </a:rPr>
              <a:t>1</a:t>
            </a:r>
            <a:r>
              <a:rPr lang="en-US" b="1" dirty="0">
                <a:solidFill>
                  <a:schemeClr val="accent1"/>
                </a:solidFill>
                <a:latin typeface="Inconsolata" panose="00000509000000000000" pitchFamily="49" charset="0"/>
              </a:rPr>
              <a:t>)</a:t>
            </a:r>
            <a:r>
              <a:rPr lang="en-US" dirty="0"/>
              <a:t> &lt; </a:t>
            </a:r>
            <a:r>
              <a:rPr lang="en-US" b="1" dirty="0">
                <a:solidFill>
                  <a:schemeClr val="accent1"/>
                </a:solidFill>
                <a:latin typeface="Inconsolata" panose="00000509000000000000" pitchFamily="49" charset="0"/>
              </a:rPr>
              <a:t>TS(T</a:t>
            </a:r>
            <a:r>
              <a:rPr lang="en-US" b="1" baseline="-25000" dirty="0">
                <a:solidFill>
                  <a:schemeClr val="accent1"/>
                </a:solidFill>
                <a:latin typeface="Inconsolata" panose="00000509000000000000" pitchFamily="49" charset="0"/>
              </a:rPr>
              <a:t>2</a:t>
            </a:r>
            <a:r>
              <a:rPr lang="en-US" b="1" dirty="0">
                <a:solidFill>
                  <a:schemeClr val="accent1"/>
                </a:solidFill>
                <a:latin typeface="Inconsolata" panose="00000509000000000000" pitchFamily="49" charset="0"/>
              </a:rPr>
              <a:t>)</a:t>
            </a:r>
            <a:r>
              <a:rPr lang="en-US" dirty="0"/>
              <a:t>, then </a:t>
            </a:r>
            <a:r>
              <a:rPr lang="en-US" u="sng" dirty="0"/>
              <a:t>one</a:t>
            </a:r>
            <a:r>
              <a:rPr lang="en-US" dirty="0"/>
              <a:t> of the following three conditions must hold…</a:t>
            </a:r>
          </a:p>
          <a:p>
            <a:endParaRPr lang="en-US" dirty="0"/>
          </a:p>
        </p:txBody>
      </p:sp>
      <p:sp>
        <p:nvSpPr>
          <p:cNvPr id="3" name="Slide Number Placeholder 3">
            <a:extLst>
              <a:ext uri="{FF2B5EF4-FFF2-40B4-BE49-F238E27FC236}">
                <a16:creationId xmlns:a16="http://schemas.microsoft.com/office/drawing/2014/main" id="{F3EEFCAF-90D2-A166-C365-36FFBBA8365C}"/>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14</a:t>
            </a:fld>
            <a:endParaRPr lang="en-US" dirty="0"/>
          </a:p>
        </p:txBody>
      </p:sp>
    </p:spTree>
    <p:extLst>
      <p:ext uri="{BB962C8B-B14F-4D97-AF65-F5344CB8AC3E}">
        <p14:creationId xmlns:p14="http://schemas.microsoft.com/office/powerpoint/2010/main" val="1215044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790-C6AD-DBA4-8239-9B6BC0E6D184}"/>
              </a:ext>
            </a:extLst>
          </p:cNvPr>
          <p:cNvSpPr>
            <a:spLocks noGrp="1"/>
          </p:cNvSpPr>
          <p:nvPr>
            <p:ph type="title"/>
          </p:nvPr>
        </p:nvSpPr>
        <p:spPr/>
        <p:txBody>
          <a:bodyPr/>
          <a:lstStyle/>
          <a:p>
            <a:r>
              <a:rPr lang="en-US" dirty="0"/>
              <a:t>OCC: Validation (T</a:t>
            </a:r>
            <a:r>
              <a:rPr lang="en-US" baseline="-25000" dirty="0"/>
              <a:t>i</a:t>
            </a:r>
            <a:r>
              <a:rPr lang="en-US" dirty="0"/>
              <a:t> &lt; </a:t>
            </a:r>
            <a:r>
              <a:rPr lang="en-US" dirty="0" err="1"/>
              <a:t>T</a:t>
            </a:r>
            <a:r>
              <a:rPr lang="en-US" baseline="-25000" dirty="0" err="1"/>
              <a:t>j</a:t>
            </a:r>
            <a:r>
              <a:rPr lang="en-US" dirty="0"/>
              <a:t>) Case #1</a:t>
            </a:r>
          </a:p>
        </p:txBody>
      </p:sp>
      <p:sp>
        <p:nvSpPr>
          <p:cNvPr id="3" name="Content Placeholder 2">
            <a:extLst>
              <a:ext uri="{FF2B5EF4-FFF2-40B4-BE49-F238E27FC236}">
                <a16:creationId xmlns:a16="http://schemas.microsoft.com/office/drawing/2014/main" id="{57467150-2AEA-502C-7FBE-2B4DBBA3EE7E}"/>
              </a:ext>
            </a:extLst>
          </p:cNvPr>
          <p:cNvSpPr>
            <a:spLocks noGrp="1"/>
          </p:cNvSpPr>
          <p:nvPr>
            <p:ph idx="1"/>
          </p:nvPr>
        </p:nvSpPr>
        <p:spPr/>
        <p:txBody>
          <a:bodyPr/>
          <a:lstStyle/>
          <a:p>
            <a:endParaRPr lang="en-US" sz="2800" dirty="0"/>
          </a:p>
          <a:p>
            <a:endParaRPr lang="en-US" sz="2800" dirty="0"/>
          </a:p>
          <a:p>
            <a:endParaRPr lang="en-US" sz="2800" dirty="0"/>
          </a:p>
          <a:p>
            <a:endParaRPr lang="en-US" sz="2800" dirty="0"/>
          </a:p>
          <a:p>
            <a:endParaRPr lang="en-US" sz="2800" dirty="0"/>
          </a:p>
          <a:p>
            <a:r>
              <a:rPr lang="en-US" sz="2800" dirty="0"/>
              <a:t>No conflict as all of T</a:t>
            </a:r>
            <a:r>
              <a:rPr lang="en-US" sz="2800" baseline="-25000" dirty="0"/>
              <a:t>i</a:t>
            </a:r>
            <a:r>
              <a:rPr lang="en-US" sz="2800" dirty="0"/>
              <a:t>’s actions happen before </a:t>
            </a:r>
            <a:r>
              <a:rPr lang="en-US" sz="2800" dirty="0" err="1"/>
              <a:t>T</a:t>
            </a:r>
            <a:r>
              <a:rPr lang="en-US" sz="2800" baseline="-25000" dirty="0" err="1"/>
              <a:t>j</a:t>
            </a:r>
            <a:r>
              <a:rPr lang="en-US" sz="2800" dirty="0" err="1"/>
              <a:t>’s</a:t>
            </a:r>
            <a:r>
              <a:rPr lang="en-US" sz="2800" dirty="0"/>
              <a:t>.</a:t>
            </a:r>
          </a:p>
        </p:txBody>
      </p:sp>
      <p:sp>
        <p:nvSpPr>
          <p:cNvPr id="4" name="Slide Number Placeholder 3">
            <a:extLst>
              <a:ext uri="{FF2B5EF4-FFF2-40B4-BE49-F238E27FC236}">
                <a16:creationId xmlns:a16="http://schemas.microsoft.com/office/drawing/2014/main" id="{8B0EB045-D3F4-846B-2C04-F1DF3B8377FC}"/>
              </a:ext>
            </a:extLst>
          </p:cNvPr>
          <p:cNvSpPr>
            <a:spLocks noGrp="1"/>
          </p:cNvSpPr>
          <p:nvPr>
            <p:ph type="sldNum" sz="quarter" idx="4"/>
          </p:nvPr>
        </p:nvSpPr>
        <p:spPr/>
        <p:txBody>
          <a:bodyPr/>
          <a:lstStyle/>
          <a:p>
            <a:fld id="{97DD1AB5-42BA-4E8A-BFEE-435884E16AAB}" type="slidenum">
              <a:rPr lang="en-US" smtClean="0"/>
              <a:pPr/>
              <a:t>15</a:t>
            </a:fld>
            <a:endParaRPr lang="en-US" dirty="0"/>
          </a:p>
        </p:txBody>
      </p:sp>
      <p:grpSp>
        <p:nvGrpSpPr>
          <p:cNvPr id="72" name="Group 71">
            <a:extLst>
              <a:ext uri="{FF2B5EF4-FFF2-40B4-BE49-F238E27FC236}">
                <a16:creationId xmlns:a16="http://schemas.microsoft.com/office/drawing/2014/main" id="{F66DC253-29AD-E5CE-DB38-7F9FD8E9550E}"/>
              </a:ext>
            </a:extLst>
          </p:cNvPr>
          <p:cNvGrpSpPr/>
          <p:nvPr/>
        </p:nvGrpSpPr>
        <p:grpSpPr>
          <a:xfrm>
            <a:off x="1182688" y="1809750"/>
            <a:ext cx="2812302" cy="461665"/>
            <a:chOff x="3359898" y="1245158"/>
            <a:chExt cx="2812302" cy="461665"/>
          </a:xfrm>
        </p:grpSpPr>
        <p:sp>
          <p:nvSpPr>
            <p:cNvPr id="9" name="TextBox 8">
              <a:extLst>
                <a:ext uri="{FF2B5EF4-FFF2-40B4-BE49-F238E27FC236}">
                  <a16:creationId xmlns:a16="http://schemas.microsoft.com/office/drawing/2014/main" id="{1EC7ABBB-1DD2-97B6-6216-7C4DAE38BF97}"/>
                </a:ext>
              </a:extLst>
            </p:cNvPr>
            <p:cNvSpPr txBox="1"/>
            <p:nvPr/>
          </p:nvSpPr>
          <p:spPr>
            <a:xfrm>
              <a:off x="3359898" y="1245158"/>
              <a:ext cx="439544" cy="461665"/>
            </a:xfrm>
            <a:prstGeom prst="rect">
              <a:avLst/>
            </a:prstGeom>
            <a:noFill/>
          </p:spPr>
          <p:txBody>
            <a:bodyPr wrap="none" rtlCol="0">
              <a:spAutoFit/>
            </a:bodyPr>
            <a:lstStyle/>
            <a:p>
              <a:r>
                <a:rPr lang="en-US" sz="2400" dirty="0" err="1">
                  <a:solidFill>
                    <a:schemeClr val="tx1">
                      <a:lumMod val="65000"/>
                      <a:lumOff val="35000"/>
                    </a:schemeClr>
                  </a:solidFill>
                  <a:latin typeface="CRIMSON TEXT" panose="02000503000000000000" pitchFamily="2" charset="77"/>
                </a:rPr>
                <a:t>T</a:t>
              </a:r>
              <a:r>
                <a:rPr lang="en-US" sz="2400" baseline="-25000" dirty="0" err="1">
                  <a:solidFill>
                    <a:schemeClr val="tx1">
                      <a:lumMod val="65000"/>
                      <a:lumOff val="35000"/>
                    </a:schemeClr>
                  </a:solidFill>
                  <a:latin typeface="CRIMSON TEXT" panose="02000503000000000000" pitchFamily="2" charset="77"/>
                </a:rPr>
                <a:t>i</a:t>
              </a:r>
              <a:endParaRPr lang="en-US" sz="2400" baseline="-25000" dirty="0">
                <a:solidFill>
                  <a:schemeClr val="tx1">
                    <a:lumMod val="65000"/>
                    <a:lumOff val="35000"/>
                  </a:schemeClr>
                </a:solidFill>
                <a:latin typeface="CRIMSON TEXT" panose="02000503000000000000" pitchFamily="2" charset="77"/>
              </a:endParaRPr>
            </a:p>
          </p:txBody>
        </p:sp>
        <p:grpSp>
          <p:nvGrpSpPr>
            <p:cNvPr id="71" name="Group 70">
              <a:extLst>
                <a:ext uri="{FF2B5EF4-FFF2-40B4-BE49-F238E27FC236}">
                  <a16:creationId xmlns:a16="http://schemas.microsoft.com/office/drawing/2014/main" id="{B1E2CD15-E515-6E7A-E688-CABC7323D1E1}"/>
                </a:ext>
              </a:extLst>
            </p:cNvPr>
            <p:cNvGrpSpPr/>
            <p:nvPr/>
          </p:nvGrpSpPr>
          <p:grpSpPr>
            <a:xfrm>
              <a:off x="3810000" y="1328645"/>
              <a:ext cx="731520" cy="276999"/>
              <a:chOff x="3779153" y="1328645"/>
              <a:chExt cx="731520" cy="276999"/>
            </a:xfrm>
          </p:grpSpPr>
          <p:cxnSp>
            <p:nvCxnSpPr>
              <p:cNvPr id="54" name="Straight Connector 53">
                <a:extLst>
                  <a:ext uri="{FF2B5EF4-FFF2-40B4-BE49-F238E27FC236}">
                    <a16:creationId xmlns:a16="http://schemas.microsoft.com/office/drawing/2014/main" id="{8A114438-E033-42F7-D982-C9D35FF7272C}"/>
                  </a:ext>
                </a:extLst>
              </p:cNvPr>
              <p:cNvCxnSpPr>
                <a:cxnSpLocks/>
              </p:cNvCxnSpPr>
              <p:nvPr/>
            </p:nvCxnSpPr>
            <p:spPr>
              <a:xfrm>
                <a:off x="3779153" y="1478518"/>
                <a:ext cx="731520" cy="0"/>
              </a:xfrm>
              <a:prstGeom prst="line">
                <a:avLst/>
              </a:prstGeom>
              <a:ln w="28575">
                <a:solidFill>
                  <a:srgbClr val="64646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65BA587-3847-9943-419F-777EF35DD144}"/>
                  </a:ext>
                </a:extLst>
              </p:cNvPr>
              <p:cNvSpPr txBox="1"/>
              <p:nvPr/>
            </p:nvSpPr>
            <p:spPr>
              <a:xfrm>
                <a:off x="4033825" y="1328645"/>
                <a:ext cx="222177" cy="276999"/>
              </a:xfrm>
              <a:prstGeom prst="rect">
                <a:avLst/>
              </a:prstGeom>
              <a:solidFill>
                <a:schemeClr val="bg1">
                  <a:lumMod val="95000"/>
                </a:schemeClr>
              </a:solidFill>
              <a:ln>
                <a:solidFill>
                  <a:schemeClr val="accent3">
                    <a:lumMod val="50000"/>
                  </a:schemeClr>
                </a:solidFill>
              </a:ln>
            </p:spPr>
            <p:txBody>
              <a:bodyPr wrap="none" lIns="45720" tIns="0" rIns="45720" bIns="0" rtlCol="0" anchor="ctr" anchorCtr="1">
                <a:spAutoFit/>
              </a:bodyPr>
              <a:lstStyle/>
              <a:p>
                <a:r>
                  <a:rPr lang="en-US" b="1" dirty="0">
                    <a:solidFill>
                      <a:schemeClr val="tx1">
                        <a:lumMod val="65000"/>
                        <a:lumOff val="35000"/>
                      </a:schemeClr>
                    </a:solidFill>
                  </a:rPr>
                  <a:t>R</a:t>
                </a:r>
              </a:p>
            </p:txBody>
          </p:sp>
        </p:grpSp>
        <p:grpSp>
          <p:nvGrpSpPr>
            <p:cNvPr id="70" name="Group 69">
              <a:extLst>
                <a:ext uri="{FF2B5EF4-FFF2-40B4-BE49-F238E27FC236}">
                  <a16:creationId xmlns:a16="http://schemas.microsoft.com/office/drawing/2014/main" id="{A4036382-E5C1-D10C-3F8A-76450609E139}"/>
                </a:ext>
              </a:extLst>
            </p:cNvPr>
            <p:cNvGrpSpPr/>
            <p:nvPr/>
          </p:nvGrpSpPr>
          <p:grpSpPr>
            <a:xfrm>
              <a:off x="4625340" y="1356445"/>
              <a:ext cx="731520" cy="276999"/>
              <a:chOff x="4618469" y="1356446"/>
              <a:chExt cx="731520" cy="276999"/>
            </a:xfrm>
          </p:grpSpPr>
          <p:cxnSp>
            <p:nvCxnSpPr>
              <p:cNvPr id="24" name="Straight Connector 23">
                <a:extLst>
                  <a:ext uri="{FF2B5EF4-FFF2-40B4-BE49-F238E27FC236}">
                    <a16:creationId xmlns:a16="http://schemas.microsoft.com/office/drawing/2014/main" id="{E7F70378-A7B8-270C-7067-14092E6D5E72}"/>
                  </a:ext>
                </a:extLst>
              </p:cNvPr>
              <p:cNvCxnSpPr>
                <a:cxnSpLocks/>
              </p:cNvCxnSpPr>
              <p:nvPr/>
            </p:nvCxnSpPr>
            <p:spPr>
              <a:xfrm flipV="1">
                <a:off x="4618469" y="1475992"/>
                <a:ext cx="731520" cy="5053"/>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F9999D-001D-E361-B8C7-0C1BF66B9F6E}"/>
                  </a:ext>
                </a:extLst>
              </p:cNvPr>
              <p:cNvSpPr txBox="1"/>
              <p:nvPr/>
            </p:nvSpPr>
            <p:spPr>
              <a:xfrm>
                <a:off x="4869935" y="1356446"/>
                <a:ext cx="228589"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V</a:t>
                </a:r>
              </a:p>
            </p:txBody>
          </p:sp>
        </p:grpSp>
        <p:grpSp>
          <p:nvGrpSpPr>
            <p:cNvPr id="69" name="Group 68">
              <a:extLst>
                <a:ext uri="{FF2B5EF4-FFF2-40B4-BE49-F238E27FC236}">
                  <a16:creationId xmlns:a16="http://schemas.microsoft.com/office/drawing/2014/main" id="{C1D76E85-84C3-6953-2C5E-12F4A1259EFE}"/>
                </a:ext>
              </a:extLst>
            </p:cNvPr>
            <p:cNvGrpSpPr/>
            <p:nvPr/>
          </p:nvGrpSpPr>
          <p:grpSpPr>
            <a:xfrm>
              <a:off x="5440680" y="1356445"/>
              <a:ext cx="731520" cy="276999"/>
              <a:chOff x="5760353" y="1356446"/>
              <a:chExt cx="731520" cy="276999"/>
            </a:xfrm>
          </p:grpSpPr>
          <p:cxnSp>
            <p:nvCxnSpPr>
              <p:cNvPr id="19" name="Straight Connector 18">
                <a:extLst>
                  <a:ext uri="{FF2B5EF4-FFF2-40B4-BE49-F238E27FC236}">
                    <a16:creationId xmlns:a16="http://schemas.microsoft.com/office/drawing/2014/main" id="{9F943E8B-304F-8F87-78B1-DB973E731F14}"/>
                  </a:ext>
                </a:extLst>
              </p:cNvPr>
              <p:cNvCxnSpPr>
                <a:cxnSpLocks/>
              </p:cNvCxnSpPr>
              <p:nvPr/>
            </p:nvCxnSpPr>
            <p:spPr>
              <a:xfrm flipV="1">
                <a:off x="5760353" y="1478518"/>
                <a:ext cx="731520" cy="0"/>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3A2D97-C00D-592A-1B56-4AC0BAF2820B}"/>
                  </a:ext>
                </a:extLst>
              </p:cNvPr>
              <p:cNvSpPr txBox="1"/>
              <p:nvPr/>
            </p:nvSpPr>
            <p:spPr>
              <a:xfrm>
                <a:off x="5974950" y="1356446"/>
                <a:ext cx="302327"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W</a:t>
                </a:r>
              </a:p>
            </p:txBody>
          </p:sp>
        </p:grpSp>
      </p:grpSp>
      <p:grpSp>
        <p:nvGrpSpPr>
          <p:cNvPr id="73" name="Group 72">
            <a:extLst>
              <a:ext uri="{FF2B5EF4-FFF2-40B4-BE49-F238E27FC236}">
                <a16:creationId xmlns:a16="http://schemas.microsoft.com/office/drawing/2014/main" id="{BE1F4348-16A9-B293-6FED-E96CC02286EB}"/>
              </a:ext>
            </a:extLst>
          </p:cNvPr>
          <p:cNvGrpSpPr/>
          <p:nvPr/>
        </p:nvGrpSpPr>
        <p:grpSpPr>
          <a:xfrm>
            <a:off x="4876800" y="2305197"/>
            <a:ext cx="2812302" cy="461665"/>
            <a:chOff x="3359898" y="1245158"/>
            <a:chExt cx="2812302" cy="461665"/>
          </a:xfrm>
        </p:grpSpPr>
        <p:sp>
          <p:nvSpPr>
            <p:cNvPr id="74" name="TextBox 73">
              <a:extLst>
                <a:ext uri="{FF2B5EF4-FFF2-40B4-BE49-F238E27FC236}">
                  <a16:creationId xmlns:a16="http://schemas.microsoft.com/office/drawing/2014/main" id="{A51C028A-4C88-B0A3-ACBE-76107CBA1F95}"/>
                </a:ext>
              </a:extLst>
            </p:cNvPr>
            <p:cNvSpPr txBox="1"/>
            <p:nvPr/>
          </p:nvSpPr>
          <p:spPr>
            <a:xfrm>
              <a:off x="3359898" y="1245158"/>
              <a:ext cx="433132" cy="461665"/>
            </a:xfrm>
            <a:prstGeom prst="rect">
              <a:avLst/>
            </a:prstGeom>
            <a:noFill/>
          </p:spPr>
          <p:txBody>
            <a:bodyPr wrap="none" rtlCol="0">
              <a:spAutoFit/>
            </a:bodyPr>
            <a:lstStyle/>
            <a:p>
              <a:r>
                <a:rPr lang="en-US" sz="2400" dirty="0" err="1">
                  <a:solidFill>
                    <a:schemeClr val="tx1">
                      <a:lumMod val="65000"/>
                      <a:lumOff val="35000"/>
                    </a:schemeClr>
                  </a:solidFill>
                  <a:latin typeface="CRIMSON TEXT" panose="02000503000000000000" pitchFamily="2" charset="77"/>
                </a:rPr>
                <a:t>T</a:t>
              </a:r>
              <a:r>
                <a:rPr lang="en-US" sz="2400" baseline="-25000" dirty="0" err="1">
                  <a:solidFill>
                    <a:schemeClr val="tx1">
                      <a:lumMod val="65000"/>
                      <a:lumOff val="35000"/>
                    </a:schemeClr>
                  </a:solidFill>
                  <a:latin typeface="CRIMSON TEXT" panose="02000503000000000000" pitchFamily="2" charset="77"/>
                </a:rPr>
                <a:t>j</a:t>
              </a:r>
              <a:endParaRPr lang="en-US" sz="2400" baseline="-25000" dirty="0">
                <a:solidFill>
                  <a:schemeClr val="tx1">
                    <a:lumMod val="65000"/>
                    <a:lumOff val="35000"/>
                  </a:schemeClr>
                </a:solidFill>
                <a:latin typeface="CRIMSON TEXT" panose="02000503000000000000" pitchFamily="2" charset="77"/>
              </a:endParaRPr>
            </a:p>
          </p:txBody>
        </p:sp>
        <p:grpSp>
          <p:nvGrpSpPr>
            <p:cNvPr id="75" name="Group 74">
              <a:extLst>
                <a:ext uri="{FF2B5EF4-FFF2-40B4-BE49-F238E27FC236}">
                  <a16:creationId xmlns:a16="http://schemas.microsoft.com/office/drawing/2014/main" id="{B753409D-75AE-7AD6-8C0A-4685A2D7AA08}"/>
                </a:ext>
              </a:extLst>
            </p:cNvPr>
            <p:cNvGrpSpPr/>
            <p:nvPr/>
          </p:nvGrpSpPr>
          <p:grpSpPr>
            <a:xfrm>
              <a:off x="3810000" y="1328645"/>
              <a:ext cx="731520" cy="276999"/>
              <a:chOff x="3779153" y="1328645"/>
              <a:chExt cx="731520" cy="276999"/>
            </a:xfrm>
          </p:grpSpPr>
          <p:cxnSp>
            <p:nvCxnSpPr>
              <p:cNvPr id="82" name="Straight Connector 81">
                <a:extLst>
                  <a:ext uri="{FF2B5EF4-FFF2-40B4-BE49-F238E27FC236}">
                    <a16:creationId xmlns:a16="http://schemas.microsoft.com/office/drawing/2014/main" id="{98F94479-C1E1-5E55-3937-6C6AF2990269}"/>
                  </a:ext>
                </a:extLst>
              </p:cNvPr>
              <p:cNvCxnSpPr>
                <a:cxnSpLocks/>
              </p:cNvCxnSpPr>
              <p:nvPr/>
            </p:nvCxnSpPr>
            <p:spPr>
              <a:xfrm>
                <a:off x="3779153" y="1478518"/>
                <a:ext cx="731520" cy="0"/>
              </a:xfrm>
              <a:prstGeom prst="line">
                <a:avLst/>
              </a:prstGeom>
              <a:ln w="28575">
                <a:solidFill>
                  <a:srgbClr val="64646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BFABCC1-D19C-7FD6-3454-D309C51CE6E2}"/>
                  </a:ext>
                </a:extLst>
              </p:cNvPr>
              <p:cNvSpPr txBox="1"/>
              <p:nvPr/>
            </p:nvSpPr>
            <p:spPr>
              <a:xfrm>
                <a:off x="4033825" y="1328645"/>
                <a:ext cx="222177" cy="276999"/>
              </a:xfrm>
              <a:prstGeom prst="rect">
                <a:avLst/>
              </a:prstGeom>
              <a:solidFill>
                <a:schemeClr val="bg1">
                  <a:lumMod val="95000"/>
                </a:schemeClr>
              </a:solidFill>
              <a:ln>
                <a:solidFill>
                  <a:schemeClr val="accent3">
                    <a:lumMod val="50000"/>
                  </a:schemeClr>
                </a:solidFill>
              </a:ln>
            </p:spPr>
            <p:txBody>
              <a:bodyPr wrap="none" lIns="45720" tIns="0" rIns="45720" bIns="0" rtlCol="0" anchor="ctr" anchorCtr="1">
                <a:spAutoFit/>
              </a:bodyPr>
              <a:lstStyle/>
              <a:p>
                <a:r>
                  <a:rPr lang="en-US" b="1" dirty="0">
                    <a:solidFill>
                      <a:schemeClr val="tx1">
                        <a:lumMod val="65000"/>
                        <a:lumOff val="35000"/>
                      </a:schemeClr>
                    </a:solidFill>
                  </a:rPr>
                  <a:t>R</a:t>
                </a:r>
              </a:p>
            </p:txBody>
          </p:sp>
        </p:grpSp>
        <p:grpSp>
          <p:nvGrpSpPr>
            <p:cNvPr id="76" name="Group 75">
              <a:extLst>
                <a:ext uri="{FF2B5EF4-FFF2-40B4-BE49-F238E27FC236}">
                  <a16:creationId xmlns:a16="http://schemas.microsoft.com/office/drawing/2014/main" id="{40A84384-109B-9C6B-A38C-3E394637CE02}"/>
                </a:ext>
              </a:extLst>
            </p:cNvPr>
            <p:cNvGrpSpPr/>
            <p:nvPr/>
          </p:nvGrpSpPr>
          <p:grpSpPr>
            <a:xfrm>
              <a:off x="4625340" y="1356445"/>
              <a:ext cx="731520" cy="276999"/>
              <a:chOff x="4618469" y="1356446"/>
              <a:chExt cx="731520" cy="276999"/>
            </a:xfrm>
          </p:grpSpPr>
          <p:cxnSp>
            <p:nvCxnSpPr>
              <p:cNvPr id="80" name="Straight Connector 79">
                <a:extLst>
                  <a:ext uri="{FF2B5EF4-FFF2-40B4-BE49-F238E27FC236}">
                    <a16:creationId xmlns:a16="http://schemas.microsoft.com/office/drawing/2014/main" id="{BF378C78-0F1E-71AD-2287-EC6D7A51869B}"/>
                  </a:ext>
                </a:extLst>
              </p:cNvPr>
              <p:cNvCxnSpPr>
                <a:cxnSpLocks/>
              </p:cNvCxnSpPr>
              <p:nvPr/>
            </p:nvCxnSpPr>
            <p:spPr>
              <a:xfrm flipV="1">
                <a:off x="4618469" y="1475992"/>
                <a:ext cx="731520" cy="5053"/>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15499CE-FE38-1721-C5A8-0E63C1C2F199}"/>
                  </a:ext>
                </a:extLst>
              </p:cNvPr>
              <p:cNvSpPr txBox="1"/>
              <p:nvPr/>
            </p:nvSpPr>
            <p:spPr>
              <a:xfrm>
                <a:off x="4869935" y="1356446"/>
                <a:ext cx="228589"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V</a:t>
                </a:r>
              </a:p>
            </p:txBody>
          </p:sp>
        </p:grpSp>
        <p:grpSp>
          <p:nvGrpSpPr>
            <p:cNvPr id="77" name="Group 76">
              <a:extLst>
                <a:ext uri="{FF2B5EF4-FFF2-40B4-BE49-F238E27FC236}">
                  <a16:creationId xmlns:a16="http://schemas.microsoft.com/office/drawing/2014/main" id="{83086076-8AB9-00EC-C6FC-C67DAD3E583A}"/>
                </a:ext>
              </a:extLst>
            </p:cNvPr>
            <p:cNvGrpSpPr/>
            <p:nvPr/>
          </p:nvGrpSpPr>
          <p:grpSpPr>
            <a:xfrm>
              <a:off x="5440680" y="1356445"/>
              <a:ext cx="731520" cy="276999"/>
              <a:chOff x="5760353" y="1356446"/>
              <a:chExt cx="731520" cy="276999"/>
            </a:xfrm>
          </p:grpSpPr>
          <p:cxnSp>
            <p:nvCxnSpPr>
              <p:cNvPr id="78" name="Straight Connector 77">
                <a:extLst>
                  <a:ext uri="{FF2B5EF4-FFF2-40B4-BE49-F238E27FC236}">
                    <a16:creationId xmlns:a16="http://schemas.microsoft.com/office/drawing/2014/main" id="{E0A9C67F-01E3-7B21-DD8E-001F4E96C37B}"/>
                  </a:ext>
                </a:extLst>
              </p:cNvPr>
              <p:cNvCxnSpPr>
                <a:cxnSpLocks/>
              </p:cNvCxnSpPr>
              <p:nvPr/>
            </p:nvCxnSpPr>
            <p:spPr>
              <a:xfrm flipV="1">
                <a:off x="5760353" y="1478518"/>
                <a:ext cx="731520" cy="0"/>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D35DB74-994F-718D-1FF8-6A071A36AEF2}"/>
                  </a:ext>
                </a:extLst>
              </p:cNvPr>
              <p:cNvSpPr txBox="1"/>
              <p:nvPr/>
            </p:nvSpPr>
            <p:spPr>
              <a:xfrm>
                <a:off x="5974950" y="1356446"/>
                <a:ext cx="302327"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W</a:t>
                </a:r>
              </a:p>
            </p:txBody>
          </p:sp>
        </p:grpSp>
      </p:grpSp>
      <p:sp>
        <p:nvSpPr>
          <p:cNvPr id="87" name="TextBox 86">
            <a:extLst>
              <a:ext uri="{FF2B5EF4-FFF2-40B4-BE49-F238E27FC236}">
                <a16:creationId xmlns:a16="http://schemas.microsoft.com/office/drawing/2014/main" id="{8BDBD2E9-6099-DA2C-20C3-AEA42717D4E6}"/>
              </a:ext>
            </a:extLst>
          </p:cNvPr>
          <p:cNvSpPr txBox="1"/>
          <p:nvPr/>
        </p:nvSpPr>
        <p:spPr>
          <a:xfrm>
            <a:off x="462967" y="1034776"/>
            <a:ext cx="8686800" cy="461665"/>
          </a:xfrm>
          <a:prstGeom prst="rect">
            <a:avLst/>
          </a:prstGeom>
          <a:noFill/>
        </p:spPr>
        <p:txBody>
          <a:bodyPr wrap="square" rtlCol="0">
            <a:spAutoFit/>
          </a:bodyPr>
          <a:lstStyle/>
          <a:p>
            <a:r>
              <a:rPr lang="en-US" sz="2400" dirty="0">
                <a:effectLst/>
                <a:latin typeface="CRIMSON TEXT" panose="02000503000000000000" pitchFamily="2" charset="77"/>
              </a:rPr>
              <a:t>Need:  </a:t>
            </a:r>
            <a:r>
              <a:rPr lang="en-US" sz="2400" dirty="0">
                <a:latin typeface="CRIMSON TEXT" panose="02000503000000000000" pitchFamily="2" charset="77"/>
              </a:rPr>
              <a:t>T</a:t>
            </a:r>
            <a:r>
              <a:rPr lang="en-US" sz="2400" baseline="-25000" dirty="0">
                <a:latin typeface="CRIMSON TEXT" panose="02000503000000000000" pitchFamily="2" charset="77"/>
              </a:rPr>
              <a:t>i</a:t>
            </a:r>
            <a:r>
              <a:rPr lang="en-US" sz="2400" dirty="0">
                <a:latin typeface="CRIMSON TEXT" panose="02000503000000000000" pitchFamily="2" charset="77"/>
              </a:rPr>
              <a:t> completes its write phase before </a:t>
            </a:r>
            <a:r>
              <a:rPr lang="en-US" sz="2400" dirty="0" err="1">
                <a:latin typeface="CRIMSON TEXT" panose="02000503000000000000" pitchFamily="2" charset="77"/>
              </a:rPr>
              <a:t>T</a:t>
            </a:r>
            <a:r>
              <a:rPr lang="en-US" sz="2400" baseline="-25000" dirty="0" err="1">
                <a:latin typeface="CRIMSON TEXT" panose="02000503000000000000" pitchFamily="2" charset="77"/>
              </a:rPr>
              <a:t>j</a:t>
            </a:r>
            <a:r>
              <a:rPr lang="en-US" sz="2400" dirty="0">
                <a:latin typeface="CRIMSON TEXT" panose="02000503000000000000" pitchFamily="2" charset="77"/>
              </a:rPr>
              <a:t> starts its read phase.</a:t>
            </a:r>
          </a:p>
        </p:txBody>
      </p:sp>
      <p:grpSp>
        <p:nvGrpSpPr>
          <p:cNvPr id="91" name="Group 90">
            <a:extLst>
              <a:ext uri="{FF2B5EF4-FFF2-40B4-BE49-F238E27FC236}">
                <a16:creationId xmlns:a16="http://schemas.microsoft.com/office/drawing/2014/main" id="{3ABC633E-69A3-1AC6-020C-78AED53D2343}"/>
              </a:ext>
            </a:extLst>
          </p:cNvPr>
          <p:cNvGrpSpPr/>
          <p:nvPr/>
        </p:nvGrpSpPr>
        <p:grpSpPr>
          <a:xfrm>
            <a:off x="228600" y="2778530"/>
            <a:ext cx="8686800" cy="369332"/>
            <a:chOff x="228600" y="2535019"/>
            <a:chExt cx="8686800" cy="369332"/>
          </a:xfrm>
        </p:grpSpPr>
        <p:sp>
          <p:nvSpPr>
            <p:cNvPr id="92" name="Right Arrow 91">
              <a:extLst>
                <a:ext uri="{FF2B5EF4-FFF2-40B4-BE49-F238E27FC236}">
                  <a16:creationId xmlns:a16="http://schemas.microsoft.com/office/drawing/2014/main" id="{CC3AC6A3-04B0-67A0-EA4F-601E87183895}"/>
                </a:ext>
              </a:extLst>
            </p:cNvPr>
            <p:cNvSpPr/>
            <p:nvPr/>
          </p:nvSpPr>
          <p:spPr>
            <a:xfrm>
              <a:off x="228600" y="2628245"/>
              <a:ext cx="8686800" cy="182880"/>
            </a:xfrm>
            <a:prstGeom prst="rightArrow">
              <a:avLst>
                <a:gd name="adj1" fmla="val 50000"/>
                <a:gd name="adj2" fmla="val 114327"/>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3" name="TextBox 92">
              <a:extLst>
                <a:ext uri="{FF2B5EF4-FFF2-40B4-BE49-F238E27FC236}">
                  <a16:creationId xmlns:a16="http://schemas.microsoft.com/office/drawing/2014/main" id="{66301FFA-AB37-E1A4-BC9C-E1B8963665CB}"/>
                </a:ext>
              </a:extLst>
            </p:cNvPr>
            <p:cNvSpPr txBox="1"/>
            <p:nvPr/>
          </p:nvSpPr>
          <p:spPr>
            <a:xfrm>
              <a:off x="7848600" y="2535019"/>
              <a:ext cx="713657" cy="369332"/>
            </a:xfrm>
            <a:prstGeom prst="rect">
              <a:avLst/>
            </a:prstGeom>
            <a:solidFill>
              <a:schemeClr val="bg1">
                <a:lumMod val="95000"/>
                <a:alpha val="75000"/>
              </a:schemeClr>
            </a:solidFill>
          </p:spPr>
          <p:txBody>
            <a:bodyPr wrap="none" rtlCol="0" anchor="ctr" anchorCtr="1">
              <a:spAutoFit/>
            </a:bodyPr>
            <a:lstStyle/>
            <a:p>
              <a:r>
                <a:rPr lang="en-US" b="1" dirty="0">
                  <a:solidFill>
                    <a:schemeClr val="tx1">
                      <a:lumMod val="65000"/>
                      <a:lumOff val="35000"/>
                    </a:schemeClr>
                  </a:solidFill>
                  <a:latin typeface="Crimson Text" panose="02000503000000000000" pitchFamily="2" charset="77"/>
                </a:rPr>
                <a:t>Time</a:t>
              </a:r>
            </a:p>
          </p:txBody>
        </p:sp>
      </p:grpSp>
      <p:cxnSp>
        <p:nvCxnSpPr>
          <p:cNvPr id="6" name="Straight Connector 5">
            <a:extLst>
              <a:ext uri="{FF2B5EF4-FFF2-40B4-BE49-F238E27FC236}">
                <a16:creationId xmlns:a16="http://schemas.microsoft.com/office/drawing/2014/main" id="{4A6528B9-064F-E00D-110C-6FF22D6107F0}"/>
              </a:ext>
            </a:extLst>
          </p:cNvPr>
          <p:cNvCxnSpPr/>
          <p:nvPr/>
        </p:nvCxnSpPr>
        <p:spPr>
          <a:xfrm>
            <a:off x="4572000" y="1590833"/>
            <a:ext cx="0" cy="121440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5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9BB2A41-76E2-3658-91DC-E63A8FDCA12E}"/>
              </a:ext>
            </a:extLst>
          </p:cNvPr>
          <p:cNvGrpSpPr/>
          <p:nvPr/>
        </p:nvGrpSpPr>
        <p:grpSpPr>
          <a:xfrm>
            <a:off x="1695451" y="746521"/>
            <a:ext cx="2469356" cy="3855720"/>
            <a:chOff x="1695451" y="819150"/>
            <a:chExt cx="2469356" cy="3855720"/>
          </a:xfrm>
        </p:grpSpPr>
        <p:sp>
          <p:nvSpPr>
            <p:cNvPr id="19" name="Rounded Rectangle 27">
              <a:extLst>
                <a:ext uri="{FF2B5EF4-FFF2-40B4-BE49-F238E27FC236}">
                  <a16:creationId xmlns:a16="http://schemas.microsoft.com/office/drawing/2014/main" id="{1486DB7A-9D66-D3C1-E386-51624160F0A8}"/>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20" name="TextBox 15">
              <a:extLst>
                <a:ext uri="{FF2B5EF4-FFF2-40B4-BE49-F238E27FC236}">
                  <a16:creationId xmlns:a16="http://schemas.microsoft.com/office/drawing/2014/main" id="{4B8BD871-E36D-128C-5042-7C9B1223044A}"/>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21" name="TextBox 20">
              <a:extLst>
                <a:ext uri="{FF2B5EF4-FFF2-40B4-BE49-F238E27FC236}">
                  <a16:creationId xmlns:a16="http://schemas.microsoft.com/office/drawing/2014/main" id="{B7CAEAB5-059D-6F30-38E6-8883B7391352}"/>
                </a:ext>
              </a:extLst>
            </p:cNvPr>
            <p:cNvSpPr txBox="1">
              <a:spLocks noChangeArrowheads="1"/>
            </p:cNvSpPr>
            <p:nvPr/>
          </p:nvSpPr>
          <p:spPr bwMode="auto">
            <a:xfrm>
              <a:off x="2190355" y="1219200"/>
              <a:ext cx="377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22" name="TextBox 15">
              <a:extLst>
                <a:ext uri="{FF2B5EF4-FFF2-40B4-BE49-F238E27FC236}">
                  <a16:creationId xmlns:a16="http://schemas.microsoft.com/office/drawing/2014/main" id="{D103CA85-8BFF-0E63-B42F-8EBA0CDA67B3}"/>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23" name="Left Arrow 33">
            <a:extLst>
              <a:ext uri="{FF2B5EF4-FFF2-40B4-BE49-F238E27FC236}">
                <a16:creationId xmlns:a16="http://schemas.microsoft.com/office/drawing/2014/main" id="{40AFBFA2-AD24-94A2-DC1C-74F4CDAA1BB6}"/>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29698" name="Title 1"/>
          <p:cNvSpPr>
            <a:spLocks noGrp="1"/>
          </p:cNvSpPr>
          <p:nvPr>
            <p:ph type="title"/>
          </p:nvPr>
        </p:nvSpPr>
        <p:spPr>
          <a:prstGeom prst="rect">
            <a:avLst/>
          </a:prstGeom>
        </p:spPr>
        <p:txBody>
          <a:bodyPr/>
          <a:lstStyle/>
          <a:p>
            <a:r>
              <a:rPr lang="en-US" dirty="0"/>
              <a:t>OCC: Forward Validation Case #1</a:t>
            </a:r>
          </a:p>
        </p:txBody>
      </p:sp>
      <p:sp>
        <p:nvSpPr>
          <p:cNvPr id="29699" name="Content Placeholder 2"/>
          <p:cNvSpPr>
            <a:spLocks noGrp="1"/>
          </p:cNvSpPr>
          <p:nvPr>
            <p:ph idx="1"/>
          </p:nvPr>
        </p:nvSpPr>
        <p:spPr>
          <a:prstGeom prst="rect">
            <a:avLst/>
          </a:prstGeom>
        </p:spPr>
        <p:txBody>
          <a:bodyPr/>
          <a:lstStyle/>
          <a:p>
            <a:r>
              <a:rPr lang="en-US" dirty="0"/>
              <a:t>If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&lt;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 check if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completes its </a:t>
            </a:r>
            <a:r>
              <a:rPr lang="en-US" b="1" dirty="0"/>
              <a:t>Write</a:t>
            </a:r>
            <a:r>
              <a:rPr lang="en-US" dirty="0"/>
              <a:t> phase before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 begins its </a:t>
            </a:r>
            <a:r>
              <a:rPr lang="en-US" b="1" dirty="0"/>
              <a:t>Read</a:t>
            </a:r>
            <a:r>
              <a:rPr lang="en-US" dirty="0"/>
              <a:t> phase.</a:t>
            </a:r>
          </a:p>
          <a:p>
            <a:endParaRPr lang="en-US" sz="1200" dirty="0"/>
          </a:p>
          <a:p>
            <a:r>
              <a:rPr lang="en-US" sz="2400" dirty="0"/>
              <a:t>No conflict as all </a:t>
            </a:r>
            <a:r>
              <a:rPr lang="en-US" sz="2400" b="1" dirty="0">
                <a:solidFill>
                  <a:schemeClr val="accent1"/>
                </a:solidFill>
                <a:latin typeface="Inconsolata" panose="00000509000000000000" pitchFamily="49" charset="0"/>
              </a:rPr>
              <a:t>T</a:t>
            </a:r>
            <a:r>
              <a:rPr lang="en-US" sz="2400" b="1" baseline="-25000" dirty="0">
                <a:solidFill>
                  <a:schemeClr val="accent1"/>
                </a:solidFill>
                <a:latin typeface="Inconsolata" panose="00000509000000000000" pitchFamily="49" charset="0"/>
              </a:rPr>
              <a:t>1</a:t>
            </a:r>
            <a:r>
              <a:rPr lang="en-US" dirty="0"/>
              <a:t>'</a:t>
            </a:r>
            <a:r>
              <a:rPr lang="en-US" sz="2400" dirty="0"/>
              <a:t>s actions happen before </a:t>
            </a:r>
            <a:r>
              <a:rPr lang="en-US" sz="2400" b="1" dirty="0">
                <a:solidFill>
                  <a:schemeClr val="accent1"/>
                </a:solidFill>
                <a:latin typeface="Inconsolata" panose="00000509000000000000" pitchFamily="49" charset="0"/>
              </a:rPr>
              <a:t>T</a:t>
            </a:r>
            <a:r>
              <a:rPr lang="en-US" sz="2400" b="1" baseline="-25000" dirty="0">
                <a:solidFill>
                  <a:schemeClr val="accent1"/>
                </a:solidFill>
                <a:latin typeface="Inconsolata" panose="00000509000000000000" pitchFamily="49" charset="0"/>
              </a:rPr>
              <a:t>2</a:t>
            </a:r>
            <a:r>
              <a:rPr lang="en-US" sz="2400" dirty="0"/>
              <a:t>'s.</a:t>
            </a:r>
            <a:endParaRPr lang="en-US" dirty="0"/>
          </a:p>
          <a:p>
            <a:pPr lvl="1"/>
            <a:r>
              <a:rPr lang="en-US" dirty="0"/>
              <a:t>This just means that there is serial ordering.</a:t>
            </a:r>
          </a:p>
        </p:txBody>
      </p:sp>
      <p:grpSp>
        <p:nvGrpSpPr>
          <p:cNvPr id="27" name="Group 26">
            <a:extLst>
              <a:ext uri="{FF2B5EF4-FFF2-40B4-BE49-F238E27FC236}">
                <a16:creationId xmlns:a16="http://schemas.microsoft.com/office/drawing/2014/main" id="{AC1C7536-7097-1ECE-0064-78D99177C51A}"/>
              </a:ext>
            </a:extLst>
          </p:cNvPr>
          <p:cNvGrpSpPr/>
          <p:nvPr/>
        </p:nvGrpSpPr>
        <p:grpSpPr>
          <a:xfrm>
            <a:off x="1828220" y="1514044"/>
            <a:ext cx="2188369" cy="2926080"/>
            <a:chOff x="1030774" y="1845752"/>
            <a:chExt cx="2188369" cy="2926080"/>
          </a:xfrm>
        </p:grpSpPr>
        <p:grpSp>
          <p:nvGrpSpPr>
            <p:cNvPr id="3" name="Group 35">
              <a:extLst>
                <a:ext uri="{FF2B5EF4-FFF2-40B4-BE49-F238E27FC236}">
                  <a16:creationId xmlns:a16="http://schemas.microsoft.com/office/drawing/2014/main" id="{07DBB3ED-BFBB-5C78-56C2-E0C83CB11580}"/>
                </a:ext>
              </a:extLst>
            </p:cNvPr>
            <p:cNvGrpSpPr>
              <a:grpSpLocks/>
            </p:cNvGrpSpPr>
            <p:nvPr/>
          </p:nvGrpSpPr>
          <p:grpSpPr bwMode="auto">
            <a:xfrm>
              <a:off x="1030774" y="1845752"/>
              <a:ext cx="2188369" cy="2926080"/>
              <a:chOff x="914399" y="2209205"/>
              <a:chExt cx="2919331" cy="3901953"/>
            </a:xfrm>
          </p:grpSpPr>
          <p:sp>
            <p:nvSpPr>
              <p:cNvPr id="4" name="Text Box 4">
                <a:extLst>
                  <a:ext uri="{FF2B5EF4-FFF2-40B4-BE49-F238E27FC236}">
                    <a16:creationId xmlns:a16="http://schemas.microsoft.com/office/drawing/2014/main" id="{2AFAD750-8A0A-B228-D055-7B64542439C1}"/>
                  </a:ext>
                </a:extLst>
              </p:cNvPr>
              <p:cNvSpPr txBox="1">
                <a:spLocks noChangeArrowheads="1"/>
              </p:cNvSpPr>
              <p:nvPr/>
            </p:nvSpPr>
            <p:spPr bwMode="auto">
              <a:xfrm>
                <a:off x="914399" y="2209205"/>
                <a:ext cx="1462842" cy="39019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dirty="0"/>
                  <a:t> ⋮</a:t>
                </a:r>
                <a:endParaRPr lang="en-US" i="1" dirty="0">
                  <a:solidFill>
                    <a:schemeClr val="accent1"/>
                  </a:solidFill>
                </a:endParaRPr>
              </a:p>
              <a:p>
                <a:r>
                  <a:rPr lang="en-US" i="1" dirty="0">
                    <a:solidFill>
                      <a:schemeClr val="accent1"/>
                    </a:solidFill>
                  </a:rPr>
                  <a:t>VALIDATE</a:t>
                </a:r>
              </a:p>
              <a:p>
                <a:r>
                  <a:rPr lang="en-US" i="1" dirty="0">
                    <a:solidFill>
                      <a:schemeClr val="accent1"/>
                    </a:solidFill>
                  </a:rPr>
                  <a:t>WRITE</a:t>
                </a:r>
              </a:p>
              <a:p>
                <a:r>
                  <a:rPr lang="en-US" dirty="0"/>
                  <a:t>COMMIT</a:t>
                </a:r>
              </a:p>
            </p:txBody>
          </p:sp>
          <p:sp>
            <p:nvSpPr>
              <p:cNvPr id="5" name="Text Box 4">
                <a:extLst>
                  <a:ext uri="{FF2B5EF4-FFF2-40B4-BE49-F238E27FC236}">
                    <a16:creationId xmlns:a16="http://schemas.microsoft.com/office/drawing/2014/main" id="{280E19C2-FF78-042C-A719-6EC035C66731}"/>
                  </a:ext>
                </a:extLst>
              </p:cNvPr>
              <p:cNvSpPr txBox="1">
                <a:spLocks noChangeArrowheads="1"/>
              </p:cNvSpPr>
              <p:nvPr/>
            </p:nvSpPr>
            <p:spPr bwMode="auto">
              <a:xfrm>
                <a:off x="2370888" y="2209205"/>
                <a:ext cx="1462842" cy="39019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endParaRPr lang="en-US" dirty="0"/>
              </a:p>
              <a:p>
                <a:endParaRPr lang="en-US" dirty="0"/>
              </a:p>
              <a:p>
                <a:endParaRPr lang="en-US" dirty="0"/>
              </a:p>
              <a:p>
                <a:r>
                  <a:rPr lang="en-US" dirty="0"/>
                  <a:t>BEGIN</a:t>
                </a:r>
              </a:p>
              <a:p>
                <a:r>
                  <a:rPr lang="en-US" i="1" dirty="0">
                    <a:solidFill>
                      <a:schemeClr val="accent1"/>
                    </a:solidFill>
                  </a:rPr>
                  <a:t>READ</a:t>
                </a:r>
              </a:p>
              <a:p>
                <a:r>
                  <a:rPr lang="en-US" dirty="0"/>
                  <a:t> ⋮</a:t>
                </a:r>
                <a:endParaRPr lang="en-US" i="1" dirty="0">
                  <a:solidFill>
                    <a:schemeClr val="accent1"/>
                  </a:solidFill>
                </a:endParaRPr>
              </a:p>
              <a:p>
                <a:r>
                  <a:rPr lang="en-US" i="1" dirty="0">
                    <a:solidFill>
                      <a:schemeClr val="accent1"/>
                    </a:solidFill>
                  </a:rPr>
                  <a:t>VALIDATE</a:t>
                </a:r>
              </a:p>
              <a:p>
                <a:r>
                  <a:rPr lang="en-US" i="1" dirty="0">
                    <a:solidFill>
                      <a:schemeClr val="accent1"/>
                    </a:solidFill>
                  </a:rPr>
                  <a:t>WRITE</a:t>
                </a:r>
              </a:p>
              <a:p>
                <a:r>
                  <a:rPr lang="en-US" dirty="0"/>
                  <a:t>COMMIT</a:t>
                </a:r>
              </a:p>
            </p:txBody>
          </p:sp>
        </p:grpSp>
        <p:sp>
          <p:nvSpPr>
            <p:cNvPr id="6" name="Rectangle 12">
              <a:extLst>
                <a:ext uri="{FF2B5EF4-FFF2-40B4-BE49-F238E27FC236}">
                  <a16:creationId xmlns:a16="http://schemas.microsoft.com/office/drawing/2014/main" id="{712B3413-03C5-D4C5-44CB-B96FFF82B1D5}"/>
                </a:ext>
              </a:extLst>
            </p:cNvPr>
            <p:cNvSpPr>
              <a:spLocks noChangeArrowheads="1"/>
            </p:cNvSpPr>
            <p:nvPr/>
          </p:nvSpPr>
          <p:spPr bwMode="auto">
            <a:xfrm>
              <a:off x="1111522" y="2131933"/>
              <a:ext cx="931069" cy="19526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7" name="Rectangle 13">
              <a:extLst>
                <a:ext uri="{FF2B5EF4-FFF2-40B4-BE49-F238E27FC236}">
                  <a16:creationId xmlns:a16="http://schemas.microsoft.com/office/drawing/2014/main" id="{DEA609DA-14DB-A2DD-69CE-D669E1A004C0}"/>
                </a:ext>
              </a:extLst>
            </p:cNvPr>
            <p:cNvSpPr>
              <a:spLocks noChangeArrowheads="1"/>
            </p:cNvSpPr>
            <p:nvPr/>
          </p:nvSpPr>
          <p:spPr bwMode="auto">
            <a:xfrm>
              <a:off x="1111522" y="2578643"/>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8" name="Rectangle 14">
              <a:extLst>
                <a:ext uri="{FF2B5EF4-FFF2-40B4-BE49-F238E27FC236}">
                  <a16:creationId xmlns:a16="http://schemas.microsoft.com/office/drawing/2014/main" id="{FFB9A747-8C10-7A96-97D0-3F5C463FB7E3}"/>
                </a:ext>
              </a:extLst>
            </p:cNvPr>
            <p:cNvSpPr>
              <a:spLocks noChangeArrowheads="1"/>
            </p:cNvSpPr>
            <p:nvPr/>
          </p:nvSpPr>
          <p:spPr bwMode="auto">
            <a:xfrm>
              <a:off x="1111522" y="2801886"/>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9" name="Rectangle 15">
              <a:extLst>
                <a:ext uri="{FF2B5EF4-FFF2-40B4-BE49-F238E27FC236}">
                  <a16:creationId xmlns:a16="http://schemas.microsoft.com/office/drawing/2014/main" id="{AD280176-CA9E-0DBA-17B4-9B19A86F201D}"/>
                </a:ext>
              </a:extLst>
            </p:cNvPr>
            <p:cNvSpPr>
              <a:spLocks noChangeArrowheads="1"/>
            </p:cNvSpPr>
            <p:nvPr/>
          </p:nvSpPr>
          <p:spPr bwMode="auto">
            <a:xfrm>
              <a:off x="2202135" y="3211512"/>
              <a:ext cx="931069" cy="19526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10" name="Rectangle 16">
              <a:extLst>
                <a:ext uri="{FF2B5EF4-FFF2-40B4-BE49-F238E27FC236}">
                  <a16:creationId xmlns:a16="http://schemas.microsoft.com/office/drawing/2014/main" id="{09C6AB05-BFB4-3118-BC04-012554FBB6A3}"/>
                </a:ext>
              </a:extLst>
            </p:cNvPr>
            <p:cNvSpPr>
              <a:spLocks noChangeArrowheads="1"/>
            </p:cNvSpPr>
            <p:nvPr/>
          </p:nvSpPr>
          <p:spPr bwMode="auto">
            <a:xfrm>
              <a:off x="2202135" y="3663580"/>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dirty="0"/>
            </a:p>
          </p:txBody>
        </p:sp>
        <p:sp>
          <p:nvSpPr>
            <p:cNvPr id="11" name="Rectangle 17">
              <a:extLst>
                <a:ext uri="{FF2B5EF4-FFF2-40B4-BE49-F238E27FC236}">
                  <a16:creationId xmlns:a16="http://schemas.microsoft.com/office/drawing/2014/main" id="{1C34C5AB-A703-793A-296A-A73FD147A25E}"/>
                </a:ext>
              </a:extLst>
            </p:cNvPr>
            <p:cNvSpPr>
              <a:spLocks noChangeArrowheads="1"/>
            </p:cNvSpPr>
            <p:nvPr/>
          </p:nvSpPr>
          <p:spPr bwMode="auto">
            <a:xfrm>
              <a:off x="2202135" y="3892179"/>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sp>
        <p:nvSpPr>
          <p:cNvPr id="18" name="Slide Number Placeholder 3">
            <a:extLst>
              <a:ext uri="{FF2B5EF4-FFF2-40B4-BE49-F238E27FC236}">
                <a16:creationId xmlns:a16="http://schemas.microsoft.com/office/drawing/2014/main" id="{A20332AB-76E9-33A8-C69A-41D1EE0E99E6}"/>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16</a:t>
            </a:fld>
            <a:endParaRPr lang="en-US" dirty="0"/>
          </a:p>
        </p:txBody>
      </p:sp>
    </p:spTree>
    <p:extLst>
      <p:ext uri="{BB962C8B-B14F-4D97-AF65-F5344CB8AC3E}">
        <p14:creationId xmlns:p14="http://schemas.microsoft.com/office/powerpoint/2010/main" val="26502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E790-C6AD-DBA4-8239-9B6BC0E6D184}"/>
              </a:ext>
            </a:extLst>
          </p:cNvPr>
          <p:cNvSpPr>
            <a:spLocks noGrp="1"/>
          </p:cNvSpPr>
          <p:nvPr>
            <p:ph type="title"/>
          </p:nvPr>
        </p:nvSpPr>
        <p:spPr/>
        <p:txBody>
          <a:bodyPr/>
          <a:lstStyle/>
          <a:p>
            <a:r>
              <a:rPr lang="en-US" dirty="0"/>
              <a:t>OCC: VALIDATION (T</a:t>
            </a:r>
            <a:r>
              <a:rPr lang="en-US" baseline="-25000" dirty="0"/>
              <a:t>i</a:t>
            </a:r>
            <a:r>
              <a:rPr lang="en-US" dirty="0"/>
              <a:t> &lt; </a:t>
            </a:r>
            <a:r>
              <a:rPr lang="en-US" dirty="0" err="1"/>
              <a:t>T</a:t>
            </a:r>
            <a:r>
              <a:rPr lang="en-US" baseline="-25000" dirty="0" err="1"/>
              <a:t>j</a:t>
            </a:r>
            <a:r>
              <a:rPr lang="en-US" dirty="0"/>
              <a:t>) Case #2</a:t>
            </a:r>
          </a:p>
        </p:txBody>
      </p:sp>
      <p:sp>
        <p:nvSpPr>
          <p:cNvPr id="3" name="Content Placeholder 2">
            <a:extLst>
              <a:ext uri="{FF2B5EF4-FFF2-40B4-BE49-F238E27FC236}">
                <a16:creationId xmlns:a16="http://schemas.microsoft.com/office/drawing/2014/main" id="{57467150-2AEA-502C-7FBE-2B4DBBA3EE7E}"/>
              </a:ext>
            </a:extLst>
          </p:cNvPr>
          <p:cNvSpPr>
            <a:spLocks noGrp="1"/>
          </p:cNvSpPr>
          <p:nvPr>
            <p:ph idx="1"/>
          </p:nvPr>
        </p:nvSpPr>
        <p:spPr>
          <a:xfrm>
            <a:off x="286492" y="949730"/>
            <a:ext cx="8571016" cy="3657600"/>
          </a:xfrm>
        </p:spPr>
        <p:txBody>
          <a:bodyPr/>
          <a:lstStyle/>
          <a:p>
            <a:endParaRPr lang="en-US" sz="2800" dirty="0"/>
          </a:p>
          <a:p>
            <a:endParaRPr lang="en-US" sz="2800" dirty="0"/>
          </a:p>
          <a:p>
            <a:endParaRPr lang="en-US" sz="2800" dirty="0"/>
          </a:p>
          <a:p>
            <a:endParaRPr lang="en-US" sz="2800" dirty="0"/>
          </a:p>
          <a:p>
            <a:endParaRPr lang="en-US" sz="2800" dirty="0"/>
          </a:p>
          <a:p>
            <a:endParaRPr lang="en-US" sz="2800" dirty="0"/>
          </a:p>
          <a:p>
            <a:r>
              <a:rPr lang="en-US" sz="2800" b="1" dirty="0"/>
              <a:t>AND</a:t>
            </a:r>
            <a:r>
              <a:rPr lang="en-US" sz="2800" dirty="0"/>
              <a:t> Check that the write set of T</a:t>
            </a:r>
            <a:r>
              <a:rPr lang="en-US" sz="2800" baseline="-25000" dirty="0"/>
              <a:t>i</a:t>
            </a:r>
            <a:r>
              <a:rPr lang="en-US" sz="2800" dirty="0"/>
              <a:t> does not intersect the read set of </a:t>
            </a:r>
            <a:r>
              <a:rPr lang="en-US" sz="2800" dirty="0" err="1"/>
              <a:t>T</a:t>
            </a:r>
            <a:r>
              <a:rPr lang="en-US" sz="2800" baseline="-25000" dirty="0" err="1"/>
              <a:t>j</a:t>
            </a:r>
            <a:r>
              <a:rPr lang="en-US" sz="2800" dirty="0"/>
              <a:t>, namely: </a:t>
            </a:r>
            <a:r>
              <a:rPr lang="en-US" sz="2800" baseline="-25000" dirty="0"/>
              <a:t> </a:t>
            </a:r>
            <a:r>
              <a:rPr lang="en-US" sz="2400" b="1" dirty="0" err="1">
                <a:solidFill>
                  <a:srgbClr val="C00000"/>
                </a:solidFill>
                <a:latin typeface="Inconsolata" panose="00000509000000000000" pitchFamily="49" charset="0"/>
              </a:rPr>
              <a:t>WriteSet</a:t>
            </a:r>
            <a:r>
              <a:rPr lang="en-US" sz="2400" b="1" dirty="0">
                <a:solidFill>
                  <a:srgbClr val="C00000"/>
                </a:solidFill>
                <a:latin typeface="Inconsolata" panose="00000509000000000000" pitchFamily="49" charset="0"/>
              </a:rPr>
              <a:t>(T</a:t>
            </a:r>
            <a:r>
              <a:rPr lang="en-US" sz="2400" b="1" baseline="-25000" dirty="0">
                <a:solidFill>
                  <a:srgbClr val="C00000"/>
                </a:solidFill>
                <a:latin typeface="Inconsolata" panose="00000509000000000000" pitchFamily="49" charset="0"/>
              </a:rPr>
              <a:t>i</a:t>
            </a:r>
            <a:r>
              <a:rPr lang="en-US" sz="2400" b="1" dirty="0">
                <a:solidFill>
                  <a:srgbClr val="C00000"/>
                </a:solidFill>
                <a:latin typeface="Inconsolata" panose="00000509000000000000" pitchFamily="49" charset="0"/>
              </a:rPr>
              <a:t>)</a:t>
            </a:r>
            <a:r>
              <a:rPr lang="en-US" sz="2400" dirty="0">
                <a:solidFill>
                  <a:srgbClr val="C00000"/>
                </a:solidFill>
              </a:rPr>
              <a:t> </a:t>
            </a:r>
            <a:r>
              <a:rPr lang="en-US" sz="2400" dirty="0"/>
              <a:t>∩ </a:t>
            </a:r>
            <a:r>
              <a:rPr lang="en-US" sz="2400" b="1" dirty="0" err="1">
                <a:solidFill>
                  <a:srgbClr val="C00000"/>
                </a:solidFill>
                <a:latin typeface="Inconsolata" panose="00000509000000000000" pitchFamily="49" charset="0"/>
              </a:rPr>
              <a:t>ReadSet</a:t>
            </a:r>
            <a:r>
              <a:rPr lang="en-US" sz="2400" b="1" dirty="0">
                <a:solidFill>
                  <a:srgbClr val="C00000"/>
                </a:solidFill>
                <a:latin typeface="Inconsolata" panose="00000509000000000000" pitchFamily="49" charset="0"/>
              </a:rPr>
              <a:t>(</a:t>
            </a:r>
            <a:r>
              <a:rPr lang="en-US" sz="2400" b="1" dirty="0" err="1">
                <a:solidFill>
                  <a:srgbClr val="C00000"/>
                </a:solidFill>
                <a:latin typeface="Inconsolata" panose="00000509000000000000" pitchFamily="49" charset="0"/>
              </a:rPr>
              <a:t>T</a:t>
            </a:r>
            <a:r>
              <a:rPr lang="en-US" sz="2400" b="1" baseline="-25000" dirty="0" err="1">
                <a:solidFill>
                  <a:srgbClr val="C00000"/>
                </a:solidFill>
                <a:latin typeface="Inconsolata" panose="00000509000000000000" pitchFamily="49" charset="0"/>
              </a:rPr>
              <a:t>j</a:t>
            </a:r>
            <a:r>
              <a:rPr lang="en-US" sz="2400" b="1" dirty="0">
                <a:solidFill>
                  <a:srgbClr val="C00000"/>
                </a:solidFill>
                <a:latin typeface="Inconsolata" panose="00000509000000000000" pitchFamily="49" charset="0"/>
              </a:rPr>
              <a:t>)</a:t>
            </a:r>
            <a:r>
              <a:rPr lang="en-US" sz="2400" dirty="0">
                <a:solidFill>
                  <a:srgbClr val="C00000"/>
                </a:solidFill>
              </a:rPr>
              <a:t> </a:t>
            </a:r>
            <a:r>
              <a:rPr lang="en-US" sz="2400" dirty="0"/>
              <a:t>= </a:t>
            </a:r>
            <a:r>
              <a:rPr lang="en-US" sz="2400" dirty="0">
                <a:sym typeface="Symbol" pitchFamily="18" charset="2"/>
              </a:rPr>
              <a:t>Ø</a:t>
            </a:r>
            <a:r>
              <a:rPr lang="en-US" sz="2400" dirty="0"/>
              <a:t> </a:t>
            </a:r>
          </a:p>
        </p:txBody>
      </p:sp>
      <p:sp>
        <p:nvSpPr>
          <p:cNvPr id="4" name="Slide Number Placeholder 3">
            <a:extLst>
              <a:ext uri="{FF2B5EF4-FFF2-40B4-BE49-F238E27FC236}">
                <a16:creationId xmlns:a16="http://schemas.microsoft.com/office/drawing/2014/main" id="{8B0EB045-D3F4-846B-2C04-F1DF3B8377FC}"/>
              </a:ext>
            </a:extLst>
          </p:cNvPr>
          <p:cNvSpPr>
            <a:spLocks noGrp="1"/>
          </p:cNvSpPr>
          <p:nvPr>
            <p:ph type="sldNum" sz="quarter" idx="4"/>
          </p:nvPr>
        </p:nvSpPr>
        <p:spPr/>
        <p:txBody>
          <a:bodyPr/>
          <a:lstStyle/>
          <a:p>
            <a:fld id="{97DD1AB5-42BA-4E8A-BFEE-435884E16AAB}" type="slidenum">
              <a:rPr lang="en-US" smtClean="0"/>
              <a:pPr/>
              <a:t>17</a:t>
            </a:fld>
            <a:endParaRPr lang="en-US" dirty="0"/>
          </a:p>
        </p:txBody>
      </p:sp>
      <p:grpSp>
        <p:nvGrpSpPr>
          <p:cNvPr id="72" name="Group 71">
            <a:extLst>
              <a:ext uri="{FF2B5EF4-FFF2-40B4-BE49-F238E27FC236}">
                <a16:creationId xmlns:a16="http://schemas.microsoft.com/office/drawing/2014/main" id="{F66DC253-29AD-E5CE-DB38-7F9FD8E9550E}"/>
              </a:ext>
            </a:extLst>
          </p:cNvPr>
          <p:cNvGrpSpPr/>
          <p:nvPr/>
        </p:nvGrpSpPr>
        <p:grpSpPr>
          <a:xfrm>
            <a:off x="777833" y="1983097"/>
            <a:ext cx="3542185" cy="461665"/>
            <a:chOff x="2630015" y="1232617"/>
            <a:chExt cx="3542185" cy="461665"/>
          </a:xfrm>
        </p:grpSpPr>
        <p:sp>
          <p:nvSpPr>
            <p:cNvPr id="9" name="TextBox 8">
              <a:extLst>
                <a:ext uri="{FF2B5EF4-FFF2-40B4-BE49-F238E27FC236}">
                  <a16:creationId xmlns:a16="http://schemas.microsoft.com/office/drawing/2014/main" id="{1EC7ABBB-1DD2-97B6-6216-7C4DAE38BF97}"/>
                </a:ext>
              </a:extLst>
            </p:cNvPr>
            <p:cNvSpPr txBox="1"/>
            <p:nvPr/>
          </p:nvSpPr>
          <p:spPr>
            <a:xfrm>
              <a:off x="2630015" y="1232617"/>
              <a:ext cx="439544" cy="461665"/>
            </a:xfrm>
            <a:prstGeom prst="rect">
              <a:avLst/>
            </a:prstGeom>
            <a:noFill/>
          </p:spPr>
          <p:txBody>
            <a:bodyPr wrap="none" rtlCol="0">
              <a:spAutoFit/>
            </a:bodyPr>
            <a:lstStyle/>
            <a:p>
              <a:r>
                <a:rPr lang="en-US" sz="2400" dirty="0" err="1">
                  <a:solidFill>
                    <a:schemeClr val="tx1">
                      <a:lumMod val="65000"/>
                      <a:lumOff val="35000"/>
                    </a:schemeClr>
                  </a:solidFill>
                  <a:latin typeface="CRIMSON TEXT" panose="02000503000000000000" pitchFamily="2" charset="77"/>
                </a:rPr>
                <a:t>T</a:t>
              </a:r>
              <a:r>
                <a:rPr lang="en-US" sz="2400" baseline="-25000" dirty="0" err="1">
                  <a:solidFill>
                    <a:schemeClr val="tx1">
                      <a:lumMod val="65000"/>
                      <a:lumOff val="35000"/>
                    </a:schemeClr>
                  </a:solidFill>
                  <a:latin typeface="CRIMSON TEXT" panose="02000503000000000000" pitchFamily="2" charset="77"/>
                </a:rPr>
                <a:t>i</a:t>
              </a:r>
              <a:endParaRPr lang="en-US" sz="2400" baseline="-25000" dirty="0">
                <a:solidFill>
                  <a:schemeClr val="tx1">
                    <a:lumMod val="65000"/>
                    <a:lumOff val="35000"/>
                  </a:schemeClr>
                </a:solidFill>
                <a:latin typeface="CRIMSON TEXT" panose="02000503000000000000" pitchFamily="2" charset="77"/>
              </a:endParaRPr>
            </a:p>
          </p:txBody>
        </p:sp>
        <p:grpSp>
          <p:nvGrpSpPr>
            <p:cNvPr id="71" name="Group 70">
              <a:extLst>
                <a:ext uri="{FF2B5EF4-FFF2-40B4-BE49-F238E27FC236}">
                  <a16:creationId xmlns:a16="http://schemas.microsoft.com/office/drawing/2014/main" id="{B1E2CD15-E515-6E7A-E688-CABC7323D1E1}"/>
                </a:ext>
              </a:extLst>
            </p:cNvPr>
            <p:cNvGrpSpPr/>
            <p:nvPr/>
          </p:nvGrpSpPr>
          <p:grpSpPr>
            <a:xfrm>
              <a:off x="3223782" y="1328645"/>
              <a:ext cx="1317738" cy="276999"/>
              <a:chOff x="3192935" y="1328645"/>
              <a:chExt cx="1317738" cy="276999"/>
            </a:xfrm>
          </p:grpSpPr>
          <p:cxnSp>
            <p:nvCxnSpPr>
              <p:cNvPr id="54" name="Straight Connector 53">
                <a:extLst>
                  <a:ext uri="{FF2B5EF4-FFF2-40B4-BE49-F238E27FC236}">
                    <a16:creationId xmlns:a16="http://schemas.microsoft.com/office/drawing/2014/main" id="{8A114438-E033-42F7-D982-C9D35FF7272C}"/>
                  </a:ext>
                </a:extLst>
              </p:cNvPr>
              <p:cNvCxnSpPr>
                <a:cxnSpLocks/>
              </p:cNvCxnSpPr>
              <p:nvPr/>
            </p:nvCxnSpPr>
            <p:spPr>
              <a:xfrm>
                <a:off x="3192935" y="1478518"/>
                <a:ext cx="1317738" cy="0"/>
              </a:xfrm>
              <a:prstGeom prst="line">
                <a:avLst/>
              </a:prstGeom>
              <a:ln w="28575">
                <a:solidFill>
                  <a:srgbClr val="64646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65BA587-3847-9943-419F-777EF35DD144}"/>
                  </a:ext>
                </a:extLst>
              </p:cNvPr>
              <p:cNvSpPr txBox="1"/>
              <p:nvPr/>
            </p:nvSpPr>
            <p:spPr>
              <a:xfrm>
                <a:off x="4033825" y="1328645"/>
                <a:ext cx="222177" cy="276999"/>
              </a:xfrm>
              <a:prstGeom prst="rect">
                <a:avLst/>
              </a:prstGeom>
              <a:solidFill>
                <a:schemeClr val="bg1">
                  <a:lumMod val="95000"/>
                </a:schemeClr>
              </a:solidFill>
              <a:ln>
                <a:solidFill>
                  <a:schemeClr val="accent3">
                    <a:lumMod val="50000"/>
                  </a:schemeClr>
                </a:solidFill>
              </a:ln>
            </p:spPr>
            <p:txBody>
              <a:bodyPr wrap="none" lIns="45720" tIns="0" rIns="45720" bIns="0" rtlCol="0" anchor="ctr" anchorCtr="1">
                <a:spAutoFit/>
              </a:bodyPr>
              <a:lstStyle/>
              <a:p>
                <a:r>
                  <a:rPr lang="en-US" b="1" dirty="0">
                    <a:solidFill>
                      <a:schemeClr val="tx1">
                        <a:lumMod val="65000"/>
                        <a:lumOff val="35000"/>
                      </a:schemeClr>
                    </a:solidFill>
                  </a:rPr>
                  <a:t>R</a:t>
                </a:r>
              </a:p>
            </p:txBody>
          </p:sp>
        </p:grpSp>
        <p:grpSp>
          <p:nvGrpSpPr>
            <p:cNvPr id="70" name="Group 69">
              <a:extLst>
                <a:ext uri="{FF2B5EF4-FFF2-40B4-BE49-F238E27FC236}">
                  <a16:creationId xmlns:a16="http://schemas.microsoft.com/office/drawing/2014/main" id="{A4036382-E5C1-D10C-3F8A-76450609E139}"/>
                </a:ext>
              </a:extLst>
            </p:cNvPr>
            <p:cNvGrpSpPr/>
            <p:nvPr/>
          </p:nvGrpSpPr>
          <p:grpSpPr>
            <a:xfrm>
              <a:off x="4625340" y="1356445"/>
              <a:ext cx="731520" cy="276999"/>
              <a:chOff x="4618469" y="1356446"/>
              <a:chExt cx="731520" cy="276999"/>
            </a:xfrm>
          </p:grpSpPr>
          <p:cxnSp>
            <p:nvCxnSpPr>
              <p:cNvPr id="24" name="Straight Connector 23">
                <a:extLst>
                  <a:ext uri="{FF2B5EF4-FFF2-40B4-BE49-F238E27FC236}">
                    <a16:creationId xmlns:a16="http://schemas.microsoft.com/office/drawing/2014/main" id="{E7F70378-A7B8-270C-7067-14092E6D5E72}"/>
                  </a:ext>
                </a:extLst>
              </p:cNvPr>
              <p:cNvCxnSpPr>
                <a:cxnSpLocks/>
              </p:cNvCxnSpPr>
              <p:nvPr/>
            </p:nvCxnSpPr>
            <p:spPr>
              <a:xfrm flipV="1">
                <a:off x="4618469" y="1475992"/>
                <a:ext cx="731520" cy="5053"/>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9F9999D-001D-E361-B8C7-0C1BF66B9F6E}"/>
                  </a:ext>
                </a:extLst>
              </p:cNvPr>
              <p:cNvSpPr txBox="1"/>
              <p:nvPr/>
            </p:nvSpPr>
            <p:spPr>
              <a:xfrm>
                <a:off x="4869935" y="1356446"/>
                <a:ext cx="228589"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V</a:t>
                </a:r>
              </a:p>
            </p:txBody>
          </p:sp>
        </p:grpSp>
        <p:grpSp>
          <p:nvGrpSpPr>
            <p:cNvPr id="69" name="Group 68">
              <a:extLst>
                <a:ext uri="{FF2B5EF4-FFF2-40B4-BE49-F238E27FC236}">
                  <a16:creationId xmlns:a16="http://schemas.microsoft.com/office/drawing/2014/main" id="{C1D76E85-84C3-6953-2C5E-12F4A1259EFE}"/>
                </a:ext>
              </a:extLst>
            </p:cNvPr>
            <p:cNvGrpSpPr/>
            <p:nvPr/>
          </p:nvGrpSpPr>
          <p:grpSpPr>
            <a:xfrm>
              <a:off x="5440680" y="1356445"/>
              <a:ext cx="731520" cy="276999"/>
              <a:chOff x="5760353" y="1356446"/>
              <a:chExt cx="731520" cy="276999"/>
            </a:xfrm>
          </p:grpSpPr>
          <p:cxnSp>
            <p:nvCxnSpPr>
              <p:cNvPr id="19" name="Straight Connector 18">
                <a:extLst>
                  <a:ext uri="{FF2B5EF4-FFF2-40B4-BE49-F238E27FC236}">
                    <a16:creationId xmlns:a16="http://schemas.microsoft.com/office/drawing/2014/main" id="{9F943E8B-304F-8F87-78B1-DB973E731F14}"/>
                  </a:ext>
                </a:extLst>
              </p:cNvPr>
              <p:cNvCxnSpPr>
                <a:cxnSpLocks/>
              </p:cNvCxnSpPr>
              <p:nvPr/>
            </p:nvCxnSpPr>
            <p:spPr>
              <a:xfrm flipV="1">
                <a:off x="5760353" y="1478518"/>
                <a:ext cx="731520" cy="0"/>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13A2D97-C00D-592A-1B56-4AC0BAF2820B}"/>
                  </a:ext>
                </a:extLst>
              </p:cNvPr>
              <p:cNvSpPr txBox="1"/>
              <p:nvPr/>
            </p:nvSpPr>
            <p:spPr>
              <a:xfrm>
                <a:off x="5974950" y="1356446"/>
                <a:ext cx="302327"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W</a:t>
                </a:r>
              </a:p>
            </p:txBody>
          </p:sp>
        </p:grpSp>
      </p:grpSp>
      <p:grpSp>
        <p:nvGrpSpPr>
          <p:cNvPr id="73" name="Group 72">
            <a:extLst>
              <a:ext uri="{FF2B5EF4-FFF2-40B4-BE49-F238E27FC236}">
                <a16:creationId xmlns:a16="http://schemas.microsoft.com/office/drawing/2014/main" id="{BE1F4348-16A9-B293-6FED-E96CC02286EB}"/>
              </a:ext>
            </a:extLst>
          </p:cNvPr>
          <p:cNvGrpSpPr/>
          <p:nvPr/>
        </p:nvGrpSpPr>
        <p:grpSpPr>
          <a:xfrm>
            <a:off x="1623399" y="2560604"/>
            <a:ext cx="4617903" cy="461665"/>
            <a:chOff x="1554297" y="1245158"/>
            <a:chExt cx="4617903" cy="461665"/>
          </a:xfrm>
        </p:grpSpPr>
        <p:sp>
          <p:nvSpPr>
            <p:cNvPr id="74" name="TextBox 73">
              <a:extLst>
                <a:ext uri="{FF2B5EF4-FFF2-40B4-BE49-F238E27FC236}">
                  <a16:creationId xmlns:a16="http://schemas.microsoft.com/office/drawing/2014/main" id="{A51C028A-4C88-B0A3-ACBE-76107CBA1F95}"/>
                </a:ext>
              </a:extLst>
            </p:cNvPr>
            <p:cNvSpPr txBox="1"/>
            <p:nvPr/>
          </p:nvSpPr>
          <p:spPr>
            <a:xfrm>
              <a:off x="1554297" y="1245158"/>
              <a:ext cx="433132" cy="461665"/>
            </a:xfrm>
            <a:prstGeom prst="rect">
              <a:avLst/>
            </a:prstGeom>
            <a:noFill/>
          </p:spPr>
          <p:txBody>
            <a:bodyPr wrap="none" rtlCol="0">
              <a:spAutoFit/>
            </a:bodyPr>
            <a:lstStyle/>
            <a:p>
              <a:r>
                <a:rPr lang="en-US" sz="2400" dirty="0" err="1">
                  <a:solidFill>
                    <a:schemeClr val="tx1">
                      <a:lumMod val="65000"/>
                      <a:lumOff val="35000"/>
                    </a:schemeClr>
                  </a:solidFill>
                  <a:latin typeface="CRIMSON TEXT" panose="02000503000000000000" pitchFamily="2" charset="77"/>
                </a:rPr>
                <a:t>T</a:t>
              </a:r>
              <a:r>
                <a:rPr lang="en-US" sz="2400" baseline="-25000" dirty="0" err="1">
                  <a:solidFill>
                    <a:schemeClr val="tx1">
                      <a:lumMod val="65000"/>
                      <a:lumOff val="35000"/>
                    </a:schemeClr>
                  </a:solidFill>
                  <a:latin typeface="CRIMSON TEXT" panose="02000503000000000000" pitchFamily="2" charset="77"/>
                </a:rPr>
                <a:t>j</a:t>
              </a:r>
              <a:endParaRPr lang="en-US" sz="2400" baseline="-25000" dirty="0">
                <a:solidFill>
                  <a:schemeClr val="tx1">
                    <a:lumMod val="65000"/>
                    <a:lumOff val="35000"/>
                  </a:schemeClr>
                </a:solidFill>
                <a:latin typeface="CRIMSON TEXT" panose="02000503000000000000" pitchFamily="2" charset="77"/>
              </a:endParaRPr>
            </a:p>
          </p:txBody>
        </p:sp>
        <p:grpSp>
          <p:nvGrpSpPr>
            <p:cNvPr id="75" name="Group 74">
              <a:extLst>
                <a:ext uri="{FF2B5EF4-FFF2-40B4-BE49-F238E27FC236}">
                  <a16:creationId xmlns:a16="http://schemas.microsoft.com/office/drawing/2014/main" id="{B753409D-75AE-7AD6-8C0A-4685A2D7AA08}"/>
                </a:ext>
              </a:extLst>
            </p:cNvPr>
            <p:cNvGrpSpPr/>
            <p:nvPr/>
          </p:nvGrpSpPr>
          <p:grpSpPr>
            <a:xfrm>
              <a:off x="1961367" y="1341628"/>
              <a:ext cx="2580153" cy="276999"/>
              <a:chOff x="1930520" y="1341628"/>
              <a:chExt cx="2580153" cy="276999"/>
            </a:xfrm>
          </p:grpSpPr>
          <p:cxnSp>
            <p:nvCxnSpPr>
              <p:cNvPr id="82" name="Straight Connector 81">
                <a:extLst>
                  <a:ext uri="{FF2B5EF4-FFF2-40B4-BE49-F238E27FC236}">
                    <a16:creationId xmlns:a16="http://schemas.microsoft.com/office/drawing/2014/main" id="{98F94479-C1E1-5E55-3937-6C6AF2990269}"/>
                  </a:ext>
                </a:extLst>
              </p:cNvPr>
              <p:cNvCxnSpPr>
                <a:cxnSpLocks/>
              </p:cNvCxnSpPr>
              <p:nvPr/>
            </p:nvCxnSpPr>
            <p:spPr>
              <a:xfrm>
                <a:off x="1930520" y="1478518"/>
                <a:ext cx="2580153" cy="0"/>
              </a:xfrm>
              <a:prstGeom prst="line">
                <a:avLst/>
              </a:prstGeom>
              <a:ln w="28575">
                <a:solidFill>
                  <a:srgbClr val="64646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BFABCC1-D19C-7FD6-3454-D309C51CE6E2}"/>
                  </a:ext>
                </a:extLst>
              </p:cNvPr>
              <p:cNvSpPr txBox="1"/>
              <p:nvPr/>
            </p:nvSpPr>
            <p:spPr>
              <a:xfrm>
                <a:off x="3377460" y="1341628"/>
                <a:ext cx="222177" cy="276999"/>
              </a:xfrm>
              <a:prstGeom prst="rect">
                <a:avLst/>
              </a:prstGeom>
              <a:solidFill>
                <a:schemeClr val="bg1">
                  <a:lumMod val="95000"/>
                </a:schemeClr>
              </a:solidFill>
              <a:ln>
                <a:solidFill>
                  <a:schemeClr val="accent3">
                    <a:lumMod val="50000"/>
                  </a:schemeClr>
                </a:solidFill>
              </a:ln>
            </p:spPr>
            <p:txBody>
              <a:bodyPr wrap="none" lIns="45720" tIns="0" rIns="45720" bIns="0" rtlCol="0" anchor="ctr" anchorCtr="1">
                <a:spAutoFit/>
              </a:bodyPr>
              <a:lstStyle/>
              <a:p>
                <a:r>
                  <a:rPr lang="en-US" b="1" dirty="0">
                    <a:solidFill>
                      <a:schemeClr val="tx1">
                        <a:lumMod val="65000"/>
                        <a:lumOff val="35000"/>
                      </a:schemeClr>
                    </a:solidFill>
                  </a:rPr>
                  <a:t>R</a:t>
                </a:r>
              </a:p>
            </p:txBody>
          </p:sp>
        </p:grpSp>
        <p:grpSp>
          <p:nvGrpSpPr>
            <p:cNvPr id="76" name="Group 75">
              <a:extLst>
                <a:ext uri="{FF2B5EF4-FFF2-40B4-BE49-F238E27FC236}">
                  <a16:creationId xmlns:a16="http://schemas.microsoft.com/office/drawing/2014/main" id="{40A84384-109B-9C6B-A38C-3E394637CE02}"/>
                </a:ext>
              </a:extLst>
            </p:cNvPr>
            <p:cNvGrpSpPr/>
            <p:nvPr/>
          </p:nvGrpSpPr>
          <p:grpSpPr>
            <a:xfrm>
              <a:off x="4625340" y="1356445"/>
              <a:ext cx="731520" cy="276999"/>
              <a:chOff x="4618469" y="1356446"/>
              <a:chExt cx="731520" cy="276999"/>
            </a:xfrm>
          </p:grpSpPr>
          <p:cxnSp>
            <p:nvCxnSpPr>
              <p:cNvPr id="80" name="Straight Connector 79">
                <a:extLst>
                  <a:ext uri="{FF2B5EF4-FFF2-40B4-BE49-F238E27FC236}">
                    <a16:creationId xmlns:a16="http://schemas.microsoft.com/office/drawing/2014/main" id="{BF378C78-0F1E-71AD-2287-EC6D7A51869B}"/>
                  </a:ext>
                </a:extLst>
              </p:cNvPr>
              <p:cNvCxnSpPr>
                <a:cxnSpLocks/>
              </p:cNvCxnSpPr>
              <p:nvPr/>
            </p:nvCxnSpPr>
            <p:spPr>
              <a:xfrm flipV="1">
                <a:off x="4618469" y="1475992"/>
                <a:ext cx="731520" cy="5053"/>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E15499CE-FE38-1721-C5A8-0E63C1C2F199}"/>
                  </a:ext>
                </a:extLst>
              </p:cNvPr>
              <p:cNvSpPr txBox="1"/>
              <p:nvPr/>
            </p:nvSpPr>
            <p:spPr>
              <a:xfrm>
                <a:off x="4869935" y="1356446"/>
                <a:ext cx="228589"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V</a:t>
                </a:r>
              </a:p>
            </p:txBody>
          </p:sp>
        </p:grpSp>
        <p:grpSp>
          <p:nvGrpSpPr>
            <p:cNvPr id="77" name="Group 76">
              <a:extLst>
                <a:ext uri="{FF2B5EF4-FFF2-40B4-BE49-F238E27FC236}">
                  <a16:creationId xmlns:a16="http://schemas.microsoft.com/office/drawing/2014/main" id="{83086076-8AB9-00EC-C6FC-C67DAD3E583A}"/>
                </a:ext>
              </a:extLst>
            </p:cNvPr>
            <p:cNvGrpSpPr/>
            <p:nvPr/>
          </p:nvGrpSpPr>
          <p:grpSpPr>
            <a:xfrm>
              <a:off x="5440680" y="1356445"/>
              <a:ext cx="731520" cy="276999"/>
              <a:chOff x="5760353" y="1356446"/>
              <a:chExt cx="731520" cy="276999"/>
            </a:xfrm>
          </p:grpSpPr>
          <p:cxnSp>
            <p:nvCxnSpPr>
              <p:cNvPr id="78" name="Straight Connector 77">
                <a:extLst>
                  <a:ext uri="{FF2B5EF4-FFF2-40B4-BE49-F238E27FC236}">
                    <a16:creationId xmlns:a16="http://schemas.microsoft.com/office/drawing/2014/main" id="{E0A9C67F-01E3-7B21-DD8E-001F4E96C37B}"/>
                  </a:ext>
                </a:extLst>
              </p:cNvPr>
              <p:cNvCxnSpPr>
                <a:cxnSpLocks/>
              </p:cNvCxnSpPr>
              <p:nvPr/>
            </p:nvCxnSpPr>
            <p:spPr>
              <a:xfrm flipV="1">
                <a:off x="5760353" y="1478518"/>
                <a:ext cx="731520" cy="0"/>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D35DB74-994F-718D-1FF8-6A071A36AEF2}"/>
                  </a:ext>
                </a:extLst>
              </p:cNvPr>
              <p:cNvSpPr txBox="1"/>
              <p:nvPr/>
            </p:nvSpPr>
            <p:spPr>
              <a:xfrm>
                <a:off x="5974950" y="1356446"/>
                <a:ext cx="302327"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W</a:t>
                </a:r>
              </a:p>
            </p:txBody>
          </p:sp>
        </p:grpSp>
      </p:grpSp>
      <p:sp>
        <p:nvSpPr>
          <p:cNvPr id="87" name="TextBox 86">
            <a:extLst>
              <a:ext uri="{FF2B5EF4-FFF2-40B4-BE49-F238E27FC236}">
                <a16:creationId xmlns:a16="http://schemas.microsoft.com/office/drawing/2014/main" id="{8BDBD2E9-6099-DA2C-20C3-AEA42717D4E6}"/>
              </a:ext>
            </a:extLst>
          </p:cNvPr>
          <p:cNvSpPr txBox="1"/>
          <p:nvPr/>
        </p:nvSpPr>
        <p:spPr>
          <a:xfrm>
            <a:off x="351042" y="960571"/>
            <a:ext cx="8686799" cy="461665"/>
          </a:xfrm>
          <a:prstGeom prst="rect">
            <a:avLst/>
          </a:prstGeom>
          <a:noFill/>
        </p:spPr>
        <p:txBody>
          <a:bodyPr wrap="square" rtlCol="0">
            <a:spAutoFit/>
          </a:bodyPr>
          <a:lstStyle/>
          <a:p>
            <a:r>
              <a:rPr lang="en-US" sz="2400" dirty="0">
                <a:effectLst/>
              </a:rPr>
              <a:t>Need:  </a:t>
            </a:r>
            <a:r>
              <a:rPr lang="en-US" sz="2400" dirty="0"/>
              <a:t>T</a:t>
            </a:r>
            <a:r>
              <a:rPr lang="en-US" sz="2400" baseline="-25000" dirty="0"/>
              <a:t>i</a:t>
            </a:r>
            <a:r>
              <a:rPr lang="en-US" sz="2400" dirty="0"/>
              <a:t> completes its write phase before </a:t>
            </a:r>
            <a:r>
              <a:rPr lang="en-US" sz="2400" dirty="0" err="1"/>
              <a:t>T</a:t>
            </a:r>
            <a:r>
              <a:rPr lang="en-US" sz="2400" baseline="-25000" dirty="0" err="1"/>
              <a:t>j</a:t>
            </a:r>
            <a:r>
              <a:rPr lang="en-US" sz="2400" dirty="0"/>
              <a:t> starts its write phase.</a:t>
            </a:r>
          </a:p>
        </p:txBody>
      </p:sp>
      <p:grpSp>
        <p:nvGrpSpPr>
          <p:cNvPr id="5" name="Group 4">
            <a:extLst>
              <a:ext uri="{FF2B5EF4-FFF2-40B4-BE49-F238E27FC236}">
                <a16:creationId xmlns:a16="http://schemas.microsoft.com/office/drawing/2014/main" id="{6C0B7BB7-0767-8AA0-576D-C30286612903}"/>
              </a:ext>
            </a:extLst>
          </p:cNvPr>
          <p:cNvGrpSpPr/>
          <p:nvPr/>
        </p:nvGrpSpPr>
        <p:grpSpPr>
          <a:xfrm>
            <a:off x="228600" y="3040618"/>
            <a:ext cx="8686800" cy="369332"/>
            <a:chOff x="228600" y="2535019"/>
            <a:chExt cx="8686800" cy="369332"/>
          </a:xfrm>
        </p:grpSpPr>
        <p:sp>
          <p:nvSpPr>
            <p:cNvPr id="6" name="Right Arrow 5">
              <a:extLst>
                <a:ext uri="{FF2B5EF4-FFF2-40B4-BE49-F238E27FC236}">
                  <a16:creationId xmlns:a16="http://schemas.microsoft.com/office/drawing/2014/main" id="{1EFC5365-6692-40CE-606B-6141FB10D9F5}"/>
                </a:ext>
              </a:extLst>
            </p:cNvPr>
            <p:cNvSpPr/>
            <p:nvPr/>
          </p:nvSpPr>
          <p:spPr>
            <a:xfrm>
              <a:off x="228600" y="2628245"/>
              <a:ext cx="8686800" cy="182880"/>
            </a:xfrm>
            <a:prstGeom prst="rightArrow">
              <a:avLst>
                <a:gd name="adj1" fmla="val 50000"/>
                <a:gd name="adj2" fmla="val 114327"/>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7C9D6684-8723-B9BB-D896-210A3E7EE4CB}"/>
                </a:ext>
              </a:extLst>
            </p:cNvPr>
            <p:cNvSpPr txBox="1"/>
            <p:nvPr/>
          </p:nvSpPr>
          <p:spPr>
            <a:xfrm>
              <a:off x="7848600" y="2535019"/>
              <a:ext cx="713657" cy="369332"/>
            </a:xfrm>
            <a:prstGeom prst="rect">
              <a:avLst/>
            </a:prstGeom>
            <a:solidFill>
              <a:schemeClr val="bg1">
                <a:lumMod val="95000"/>
                <a:alpha val="75000"/>
              </a:schemeClr>
            </a:solidFill>
          </p:spPr>
          <p:txBody>
            <a:bodyPr wrap="none" rtlCol="0" anchor="ctr" anchorCtr="1">
              <a:spAutoFit/>
            </a:bodyPr>
            <a:lstStyle/>
            <a:p>
              <a:r>
                <a:rPr lang="en-US" b="1" dirty="0">
                  <a:solidFill>
                    <a:schemeClr val="tx1">
                      <a:lumMod val="65000"/>
                      <a:lumOff val="35000"/>
                    </a:schemeClr>
                  </a:solidFill>
                  <a:latin typeface="Crimson Text" panose="02000503000000000000" pitchFamily="2" charset="77"/>
                </a:rPr>
                <a:t>Time</a:t>
              </a:r>
            </a:p>
          </p:txBody>
        </p:sp>
      </p:grpSp>
      <p:cxnSp>
        <p:nvCxnSpPr>
          <p:cNvPr id="15" name="Straight Connector 14">
            <a:extLst>
              <a:ext uri="{FF2B5EF4-FFF2-40B4-BE49-F238E27FC236}">
                <a16:creationId xmlns:a16="http://schemas.microsoft.com/office/drawing/2014/main" id="{5B0B1C4D-431B-3C74-BA19-6F02D6F2B29D}"/>
              </a:ext>
            </a:extLst>
          </p:cNvPr>
          <p:cNvCxnSpPr>
            <a:cxnSpLocks/>
          </p:cNvCxnSpPr>
          <p:nvPr/>
        </p:nvCxnSpPr>
        <p:spPr>
          <a:xfrm>
            <a:off x="2220973" y="2444762"/>
            <a:ext cx="0" cy="64116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CA048A2-C2E3-152C-CEE3-6B5637E11409}"/>
              </a:ext>
            </a:extLst>
          </p:cNvPr>
          <p:cNvCxnSpPr>
            <a:cxnSpLocks/>
          </p:cNvCxnSpPr>
          <p:nvPr/>
        </p:nvCxnSpPr>
        <p:spPr>
          <a:xfrm>
            <a:off x="2514600" y="1893346"/>
            <a:ext cx="0" cy="64116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B48BF99-4F79-9BFE-1C14-EF3676AD733D}"/>
              </a:ext>
            </a:extLst>
          </p:cNvPr>
          <p:cNvSpPr txBox="1"/>
          <p:nvPr/>
        </p:nvSpPr>
        <p:spPr>
          <a:xfrm>
            <a:off x="1881777" y="1613765"/>
            <a:ext cx="678391" cy="369332"/>
          </a:xfrm>
          <a:prstGeom prst="rect">
            <a:avLst/>
          </a:prstGeom>
          <a:noFill/>
        </p:spPr>
        <p:txBody>
          <a:bodyPr wrap="none" rtlCol="0">
            <a:spAutoFit/>
          </a:bodyPr>
          <a:lstStyle/>
          <a:p>
            <a:r>
              <a:rPr lang="en-US" b="1" dirty="0">
                <a:solidFill>
                  <a:srgbClr val="C00000"/>
                </a:solidFill>
              </a:rPr>
              <a:t>W(A)</a:t>
            </a:r>
          </a:p>
        </p:txBody>
      </p:sp>
      <p:sp>
        <p:nvSpPr>
          <p:cNvPr id="20" name="TextBox 19">
            <a:extLst>
              <a:ext uri="{FF2B5EF4-FFF2-40B4-BE49-F238E27FC236}">
                <a16:creationId xmlns:a16="http://schemas.microsoft.com/office/drawing/2014/main" id="{32A5D7C5-3A46-A5C2-10A1-905B42DCCA7E}"/>
              </a:ext>
            </a:extLst>
          </p:cNvPr>
          <p:cNvSpPr txBox="1"/>
          <p:nvPr/>
        </p:nvSpPr>
        <p:spPr>
          <a:xfrm>
            <a:off x="2212490" y="2797221"/>
            <a:ext cx="598241" cy="369332"/>
          </a:xfrm>
          <a:prstGeom prst="rect">
            <a:avLst/>
          </a:prstGeom>
          <a:noFill/>
        </p:spPr>
        <p:txBody>
          <a:bodyPr wrap="none" rtlCol="0">
            <a:spAutoFit/>
          </a:bodyPr>
          <a:lstStyle/>
          <a:p>
            <a:r>
              <a:rPr lang="en-US" b="1" dirty="0">
                <a:solidFill>
                  <a:srgbClr val="C00000"/>
                </a:solidFill>
              </a:rPr>
              <a:t>R(A)</a:t>
            </a:r>
          </a:p>
        </p:txBody>
      </p:sp>
      <p:sp>
        <p:nvSpPr>
          <p:cNvPr id="22" name="Oval 21">
            <a:extLst>
              <a:ext uri="{FF2B5EF4-FFF2-40B4-BE49-F238E27FC236}">
                <a16:creationId xmlns:a16="http://schemas.microsoft.com/office/drawing/2014/main" id="{306379FA-70B1-8E0E-6C7F-B3F00E55B6B6}"/>
              </a:ext>
            </a:extLst>
          </p:cNvPr>
          <p:cNvSpPr>
            <a:spLocks noChangeArrowheads="1"/>
          </p:cNvSpPr>
          <p:nvPr/>
        </p:nvSpPr>
        <p:spPr bwMode="auto">
          <a:xfrm>
            <a:off x="2839201" y="2062544"/>
            <a:ext cx="590540" cy="36576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3" name="Oval 22">
            <a:extLst>
              <a:ext uri="{FF2B5EF4-FFF2-40B4-BE49-F238E27FC236}">
                <a16:creationId xmlns:a16="http://schemas.microsoft.com/office/drawing/2014/main" id="{49DAD7C1-7214-53C0-3B06-F228C474082B}"/>
              </a:ext>
            </a:extLst>
          </p:cNvPr>
          <p:cNvSpPr>
            <a:spLocks noChangeArrowheads="1"/>
          </p:cNvSpPr>
          <p:nvPr/>
        </p:nvSpPr>
        <p:spPr bwMode="auto">
          <a:xfrm>
            <a:off x="4764932" y="2627510"/>
            <a:ext cx="590540" cy="36576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Tree>
    <p:extLst>
      <p:ext uri="{BB962C8B-B14F-4D97-AF65-F5344CB8AC3E}">
        <p14:creationId xmlns:p14="http://schemas.microsoft.com/office/powerpoint/2010/main" val="372179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up)">
                                      <p:cBhvr>
                                        <p:cTn id="13" dur="250"/>
                                        <p:tgtEl>
                                          <p:spTgt spid="1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250"/>
                                        <p:tgtEl>
                                          <p:spTgt spid="15"/>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0" grpId="0"/>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prstGeom prst="rect">
            <a:avLst/>
          </a:prstGeom>
        </p:spPr>
        <p:txBody>
          <a:bodyPr/>
          <a:lstStyle/>
          <a:p>
            <a:r>
              <a:rPr lang="en-US" dirty="0"/>
              <a:t>OCC: Forward Validation Case #2</a:t>
            </a:r>
          </a:p>
        </p:txBody>
      </p:sp>
      <p:sp>
        <p:nvSpPr>
          <p:cNvPr id="3" name="Content Placeholder 2"/>
          <p:cNvSpPr>
            <a:spLocks noGrp="1"/>
          </p:cNvSpPr>
          <p:nvPr>
            <p:ph idx="1"/>
          </p:nvPr>
        </p:nvSpPr>
        <p:spPr>
          <a:prstGeom prst="rect">
            <a:avLst/>
          </a:prstGeom>
        </p:spPr>
        <p:txBody>
          <a:bodyPr/>
          <a:lstStyle/>
          <a:p>
            <a:r>
              <a:rPr lang="en-US" dirty="0"/>
              <a:t>If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&lt;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 check if </a:t>
            </a:r>
            <a:r>
              <a:rPr lang="en-US" sz="2400"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sz="2400" dirty="0">
                <a:solidFill>
                  <a:schemeClr val="tx1">
                    <a:lumMod val="75000"/>
                    <a:lumOff val="25000"/>
                  </a:schemeClr>
                </a:solidFill>
                <a:latin typeface="CRIMSON TEXT" panose="02000503000000000000" pitchFamily="2" charset="77"/>
              </a:rPr>
              <a:t> </a:t>
            </a:r>
            <a:r>
              <a:rPr lang="en-US" sz="2400" dirty="0">
                <a:latin typeface="CRIMSON TEXT" panose="02000503000000000000" pitchFamily="2" charset="77"/>
              </a:rPr>
              <a:t>completes its </a:t>
            </a:r>
            <a:r>
              <a:rPr lang="en-US" sz="2400" b="1" dirty="0">
                <a:latin typeface="CRIMSON TEXT" panose="02000503000000000000" pitchFamily="2" charset="77"/>
              </a:rPr>
              <a:t>Write</a:t>
            </a:r>
            <a:r>
              <a:rPr lang="en-US" sz="2400" dirty="0">
                <a:latin typeface="CRIMSON TEXT" panose="02000503000000000000" pitchFamily="2" charset="77"/>
              </a:rPr>
              <a:t> phase before</a:t>
            </a:r>
            <a:r>
              <a:rPr lang="en-US" sz="2400" dirty="0">
                <a:solidFill>
                  <a:schemeClr val="tx1">
                    <a:lumMod val="75000"/>
                    <a:lumOff val="25000"/>
                  </a:schemeClr>
                </a:solidFill>
                <a:latin typeface="CRIMSON TEXT" panose="02000503000000000000" pitchFamily="2" charset="77"/>
              </a:rPr>
              <a:t> </a:t>
            </a:r>
            <a:r>
              <a:rPr lang="en-US" sz="2400"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sz="2400" dirty="0">
                <a:solidFill>
                  <a:schemeClr val="tx1">
                    <a:lumMod val="75000"/>
                    <a:lumOff val="25000"/>
                  </a:schemeClr>
                </a:solidFill>
                <a:latin typeface="CRIMSON TEXT" panose="02000503000000000000" pitchFamily="2" charset="77"/>
              </a:rPr>
              <a:t> </a:t>
            </a:r>
            <a:r>
              <a:rPr lang="en-US" sz="2400" dirty="0">
                <a:latin typeface="CRIMSON TEXT" panose="02000503000000000000" pitchFamily="2" charset="77"/>
              </a:rPr>
              <a:t>starts</a:t>
            </a:r>
            <a:r>
              <a:rPr lang="en-US" sz="2400" dirty="0">
                <a:solidFill>
                  <a:schemeClr val="tx1">
                    <a:lumMod val="75000"/>
                    <a:lumOff val="25000"/>
                  </a:schemeClr>
                </a:solidFill>
                <a:latin typeface="CRIMSON TEXT" panose="02000503000000000000" pitchFamily="2" charset="77"/>
              </a:rPr>
              <a:t> its </a:t>
            </a:r>
            <a:r>
              <a:rPr lang="en-US" b="1" dirty="0">
                <a:solidFill>
                  <a:schemeClr val="tx1">
                    <a:lumMod val="75000"/>
                    <a:lumOff val="25000"/>
                  </a:schemeClr>
                </a:solidFill>
                <a:latin typeface="Crimson Text" panose="02000503000000000000" pitchFamily="2" charset="77"/>
              </a:rPr>
              <a:t>W</a:t>
            </a:r>
            <a:r>
              <a:rPr lang="en-US" sz="2400" b="1" dirty="0">
                <a:solidFill>
                  <a:schemeClr val="tx1">
                    <a:lumMod val="75000"/>
                    <a:lumOff val="25000"/>
                  </a:schemeClr>
                </a:solidFill>
                <a:latin typeface="Crimson Text" panose="02000503000000000000" pitchFamily="2" charset="77"/>
              </a:rPr>
              <a:t>rite</a:t>
            </a:r>
            <a:r>
              <a:rPr lang="en-US" sz="2400" dirty="0">
                <a:solidFill>
                  <a:schemeClr val="tx1">
                    <a:lumMod val="75000"/>
                    <a:lumOff val="25000"/>
                  </a:schemeClr>
                </a:solidFill>
                <a:latin typeface="CRIMSON TEXT" panose="02000503000000000000" pitchFamily="2" charset="77"/>
              </a:rPr>
              <a:t> </a:t>
            </a:r>
            <a:r>
              <a:rPr lang="en-US" sz="2400" dirty="0">
                <a:latin typeface="CRIMSON TEXT" panose="02000503000000000000" pitchFamily="2" charset="77"/>
              </a:rPr>
              <a:t>phase </a:t>
            </a:r>
            <a:r>
              <a:rPr lang="en-US" sz="2400" u="sng" dirty="0">
                <a:latin typeface="CRIMSON TEXT" panose="02000503000000000000" pitchFamily="2" charset="77"/>
              </a:rPr>
              <a:t>and</a:t>
            </a:r>
            <a:r>
              <a:rPr lang="en-US" sz="2400" dirty="0">
                <a:latin typeface="CRIMSON TEXT" panose="02000503000000000000" pitchFamily="2" charset="77"/>
              </a:rPr>
              <a: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does not modify to any object read by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a:t>
            </a:r>
          </a:p>
          <a:p>
            <a:pPr lvl="1"/>
            <a:r>
              <a:rPr lang="en-US" b="1" dirty="0" err="1">
                <a:solidFill>
                  <a:schemeClr val="accent1"/>
                </a:solidFill>
                <a:latin typeface="Inconsolata" panose="00000509000000000000" pitchFamily="49" charset="0"/>
              </a:rPr>
              <a:t>WriteSet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b="1" dirty="0">
                <a:solidFill>
                  <a:schemeClr val="accent1"/>
                </a:solidFill>
                <a:latin typeface="Inconsolata" panose="00000509000000000000" pitchFamily="49" charset="0"/>
              </a:rPr>
              <a:t>)</a:t>
            </a:r>
            <a:r>
              <a:rPr lang="en-US" dirty="0"/>
              <a:t> ∩ </a:t>
            </a:r>
            <a:r>
              <a:rPr lang="en-US" b="1" dirty="0" err="1">
                <a:solidFill>
                  <a:schemeClr val="accent1"/>
                </a:solidFill>
                <a:latin typeface="Inconsolata" panose="00000509000000000000" pitchFamily="49" charset="0"/>
              </a:rPr>
              <a:t>ReadSet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b="1" dirty="0">
                <a:solidFill>
                  <a:schemeClr val="accent1"/>
                </a:solidFill>
                <a:latin typeface="Inconsolata" panose="00000509000000000000" pitchFamily="49" charset="0"/>
              </a:rPr>
              <a:t>)</a:t>
            </a:r>
            <a:r>
              <a:rPr lang="en-US" dirty="0"/>
              <a:t> = </a:t>
            </a:r>
            <a:r>
              <a:rPr lang="en-US" dirty="0">
                <a:sym typeface="Symbol" pitchFamily="18" charset="2"/>
              </a:rPr>
              <a:t>Ø</a:t>
            </a:r>
            <a:r>
              <a:rPr lang="en-US" dirty="0"/>
              <a:t> </a:t>
            </a:r>
          </a:p>
        </p:txBody>
      </p:sp>
      <p:sp>
        <p:nvSpPr>
          <p:cNvPr id="4" name="Slide Number Placeholder 3">
            <a:extLst>
              <a:ext uri="{FF2B5EF4-FFF2-40B4-BE49-F238E27FC236}">
                <a16:creationId xmlns:a16="http://schemas.microsoft.com/office/drawing/2014/main" id="{0C8E36C6-CB11-3C95-ABAA-2C4055E366C4}"/>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18</a:t>
            </a:fld>
            <a:endParaRPr lang="en-US" dirty="0"/>
          </a:p>
        </p:txBody>
      </p:sp>
    </p:spTree>
    <p:extLst>
      <p:ext uri="{BB962C8B-B14F-4D97-AF65-F5344CB8AC3E}">
        <p14:creationId xmlns:p14="http://schemas.microsoft.com/office/powerpoint/2010/main" val="2725326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244DF48-595B-DB27-2BE8-CC8479BD7EB1}"/>
              </a:ext>
            </a:extLst>
          </p:cNvPr>
          <p:cNvGrpSpPr/>
          <p:nvPr/>
        </p:nvGrpSpPr>
        <p:grpSpPr>
          <a:xfrm>
            <a:off x="1695451" y="746521"/>
            <a:ext cx="2469356" cy="3855720"/>
            <a:chOff x="1695451" y="819150"/>
            <a:chExt cx="2469356" cy="3855720"/>
          </a:xfrm>
        </p:grpSpPr>
        <p:sp>
          <p:nvSpPr>
            <p:cNvPr id="5" name="Rounded Rectangle 27">
              <a:extLst>
                <a:ext uri="{FF2B5EF4-FFF2-40B4-BE49-F238E27FC236}">
                  <a16:creationId xmlns:a16="http://schemas.microsoft.com/office/drawing/2014/main" id="{BF3EC917-D943-D146-668C-2EDDFF63B407}"/>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6" name="TextBox 15">
              <a:extLst>
                <a:ext uri="{FF2B5EF4-FFF2-40B4-BE49-F238E27FC236}">
                  <a16:creationId xmlns:a16="http://schemas.microsoft.com/office/drawing/2014/main" id="{75D8DF97-1CBC-B5B2-7AC1-7B4ACBD7BD9D}"/>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 name="TextBox 6">
              <a:extLst>
                <a:ext uri="{FF2B5EF4-FFF2-40B4-BE49-F238E27FC236}">
                  <a16:creationId xmlns:a16="http://schemas.microsoft.com/office/drawing/2014/main" id="{9E5B19CB-6715-FB82-5DCE-386743E1E6B4}"/>
                </a:ext>
              </a:extLst>
            </p:cNvPr>
            <p:cNvSpPr txBox="1">
              <a:spLocks noChangeArrowheads="1"/>
            </p:cNvSpPr>
            <p:nvPr/>
          </p:nvSpPr>
          <p:spPr bwMode="auto">
            <a:xfrm>
              <a:off x="2190355" y="1219200"/>
              <a:ext cx="377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8" name="TextBox 15">
              <a:extLst>
                <a:ext uri="{FF2B5EF4-FFF2-40B4-BE49-F238E27FC236}">
                  <a16:creationId xmlns:a16="http://schemas.microsoft.com/office/drawing/2014/main" id="{12B1C295-F8D9-AA0D-232E-6F0C0BCDF173}"/>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9" name="Left Arrow 33">
            <a:extLst>
              <a:ext uri="{FF2B5EF4-FFF2-40B4-BE49-F238E27FC236}">
                <a16:creationId xmlns:a16="http://schemas.microsoft.com/office/drawing/2014/main" id="{7DE83168-1250-DD2D-C0DB-7DBED4491174}"/>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graphicFrame>
        <p:nvGraphicFramePr>
          <p:cNvPr id="68" name="Table 67">
            <a:extLst>
              <a:ext uri="{FF2B5EF4-FFF2-40B4-BE49-F238E27FC236}">
                <a16:creationId xmlns:a16="http://schemas.microsoft.com/office/drawing/2014/main" id="{D8B8CFD2-04D8-420A-8751-35DC2939D9E3}"/>
              </a:ext>
            </a:extLst>
          </p:cNvPr>
          <p:cNvGraphicFramePr>
            <a:graphicFrameLocks noGrp="1"/>
          </p:cNvGraphicFramePr>
          <p:nvPr>
            <p:extLst>
              <p:ext uri="{D42A27DB-BD31-4B8C-83A1-F6EECF244321}">
                <p14:modId xmlns:p14="http://schemas.microsoft.com/office/powerpoint/2010/main" val="3675865201"/>
              </p:ext>
            </p:extLst>
          </p:nvPr>
        </p:nvGraphicFramePr>
        <p:xfrm>
          <a:off x="7145444" y="3224022"/>
          <a:ext cx="1584658" cy="719328"/>
        </p:xfrm>
        <a:graphic>
          <a:graphicData uri="http://schemas.openxmlformats.org/drawingml/2006/table">
            <a:tbl>
              <a:tblPr firstRow="1" bandRow="1">
                <a:tableStyleId>{793D81CF-94F2-401A-BA57-92F5A7B2D0C5}</a:tableStyleId>
              </a:tblPr>
              <a:tblGrid>
                <a:gridCol w="541038">
                  <a:extLst>
                    <a:ext uri="{9D8B030D-6E8A-4147-A177-3AD203B41FA5}">
                      <a16:colId xmlns:a16="http://schemas.microsoft.com/office/drawing/2014/main" val="20000"/>
                    </a:ext>
                  </a:extLst>
                </a:gridCol>
                <a:gridCol w="541038">
                  <a:extLst>
                    <a:ext uri="{9D8B030D-6E8A-4147-A177-3AD203B41FA5}">
                      <a16:colId xmlns:a16="http://schemas.microsoft.com/office/drawing/2014/main" val="3789622283"/>
                    </a:ext>
                  </a:extLst>
                </a:gridCol>
                <a:gridCol w="502582">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69" name="Table 68">
            <a:extLst>
              <a:ext uri="{FF2B5EF4-FFF2-40B4-BE49-F238E27FC236}">
                <a16:creationId xmlns:a16="http://schemas.microsoft.com/office/drawing/2014/main" id="{FA0B23A9-DDF8-42AA-A9A0-F4C572F72176}"/>
              </a:ext>
            </a:extLst>
          </p:cNvPr>
          <p:cNvGraphicFramePr>
            <a:graphicFrameLocks noGrp="1"/>
          </p:cNvGraphicFramePr>
          <p:nvPr>
            <p:extLst>
              <p:ext uri="{D42A27DB-BD31-4B8C-83A1-F6EECF244321}">
                <p14:modId xmlns:p14="http://schemas.microsoft.com/office/powerpoint/2010/main" val="2743363347"/>
              </p:ext>
            </p:extLst>
          </p:nvPr>
        </p:nvGraphicFramePr>
        <p:xfrm>
          <a:off x="4914774" y="3224022"/>
          <a:ext cx="1559051" cy="719328"/>
        </p:xfrm>
        <a:graphic>
          <a:graphicData uri="http://schemas.openxmlformats.org/drawingml/2006/table">
            <a:tbl>
              <a:tblPr firstRow="1" bandRow="1">
                <a:tableStyleId>{793D81CF-94F2-401A-BA57-92F5A7B2D0C5}</a:tableStyleId>
              </a:tblPr>
              <a:tblGrid>
                <a:gridCol w="532295">
                  <a:extLst>
                    <a:ext uri="{9D8B030D-6E8A-4147-A177-3AD203B41FA5}">
                      <a16:colId xmlns:a16="http://schemas.microsoft.com/office/drawing/2014/main" val="20000"/>
                    </a:ext>
                  </a:extLst>
                </a:gridCol>
                <a:gridCol w="532295">
                  <a:extLst>
                    <a:ext uri="{9D8B030D-6E8A-4147-A177-3AD203B41FA5}">
                      <a16:colId xmlns:a16="http://schemas.microsoft.com/office/drawing/2014/main" val="3789622283"/>
                    </a:ext>
                  </a:extLst>
                </a:gridCol>
                <a:gridCol w="494461">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32770" name="Title 6"/>
          <p:cNvSpPr>
            <a:spLocks noGrp="1"/>
          </p:cNvSpPr>
          <p:nvPr>
            <p:ph type="title"/>
          </p:nvPr>
        </p:nvSpPr>
        <p:spPr>
          <a:prstGeom prst="rect">
            <a:avLst/>
          </a:prstGeom>
        </p:spPr>
        <p:txBody>
          <a:bodyPr/>
          <a:lstStyle/>
          <a:p>
            <a:r>
              <a:rPr lang="en-US" dirty="0"/>
              <a:t>OCC: Forward Validation Case #2</a:t>
            </a:r>
          </a:p>
        </p:txBody>
      </p:sp>
      <p:grpSp>
        <p:nvGrpSpPr>
          <p:cNvPr id="16" name="Group 15" hidden="1"/>
          <p:cNvGrpSpPr>
            <a:grpSpLocks/>
          </p:cNvGrpSpPr>
          <p:nvPr/>
        </p:nvGrpSpPr>
        <p:grpSpPr bwMode="auto">
          <a:xfrm>
            <a:off x="5079206" y="3358759"/>
            <a:ext cx="825104" cy="184666"/>
            <a:chOff x="5247643" y="4478338"/>
            <a:chExt cx="1100137" cy="246220"/>
          </a:xfrm>
        </p:grpSpPr>
        <p:sp>
          <p:nvSpPr>
            <p:cNvPr id="32857" name="TextBox 41"/>
            <p:cNvSpPr txBox="1">
              <a:spLocks noChangeArrowheads="1"/>
            </p:cNvSpPr>
            <p:nvPr/>
          </p:nvSpPr>
          <p:spPr bwMode="auto">
            <a:xfrm>
              <a:off x="5247643"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456</a:t>
              </a:r>
            </a:p>
          </p:txBody>
        </p:sp>
        <p:sp>
          <p:nvSpPr>
            <p:cNvPr id="32858" name="TextBox 42"/>
            <p:cNvSpPr txBox="1">
              <a:spLocks noChangeArrowheads="1"/>
            </p:cNvSpPr>
            <p:nvPr/>
          </p:nvSpPr>
          <p:spPr bwMode="auto">
            <a:xfrm>
              <a:off x="5884230"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1</a:t>
              </a:r>
            </a:p>
          </p:txBody>
        </p:sp>
      </p:grpSp>
      <p:grpSp>
        <p:nvGrpSpPr>
          <p:cNvPr id="32837" name="T1 A WRITE2" hidden="1"/>
          <p:cNvGrpSpPr>
            <a:grpSpLocks/>
          </p:cNvGrpSpPr>
          <p:nvPr/>
        </p:nvGrpSpPr>
        <p:grpSpPr bwMode="auto">
          <a:xfrm>
            <a:off x="5497487" y="3471818"/>
            <a:ext cx="879501" cy="215449"/>
            <a:chOff x="5291077" y="4478330"/>
            <a:chExt cx="1172582" cy="287264"/>
          </a:xfrm>
        </p:grpSpPr>
        <p:sp>
          <p:nvSpPr>
            <p:cNvPr id="32854" name="TextBox 40"/>
            <p:cNvSpPr txBox="1">
              <a:spLocks noChangeArrowheads="1"/>
            </p:cNvSpPr>
            <p:nvPr/>
          </p:nvSpPr>
          <p:spPr bwMode="auto">
            <a:xfrm>
              <a:off x="5291077" y="4478337"/>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5" name="TextBox 31"/>
            <p:cNvSpPr txBox="1">
              <a:spLocks noChangeArrowheads="1"/>
            </p:cNvSpPr>
            <p:nvPr/>
          </p:nvSpPr>
          <p:spPr bwMode="auto">
            <a:xfrm>
              <a:off x="6000109" y="4478330"/>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grpSp>
      <p:grpSp>
        <p:nvGrpSpPr>
          <p:cNvPr id="32838" name="Group 47"/>
          <p:cNvGrpSpPr>
            <a:grpSpLocks/>
          </p:cNvGrpSpPr>
          <p:nvPr/>
        </p:nvGrpSpPr>
        <p:grpSpPr bwMode="auto">
          <a:xfrm>
            <a:off x="7169901" y="3465971"/>
            <a:ext cx="1417085" cy="194373"/>
            <a:chOff x="4528582" y="4467296"/>
            <a:chExt cx="1889308" cy="259162"/>
          </a:xfrm>
        </p:grpSpPr>
        <p:sp>
          <p:nvSpPr>
            <p:cNvPr id="32851" name="TextBox 48"/>
            <p:cNvSpPr txBox="1">
              <a:spLocks noChangeArrowheads="1"/>
            </p:cNvSpPr>
            <p:nvPr/>
          </p:nvSpPr>
          <p:spPr bwMode="auto">
            <a:xfrm>
              <a:off x="5255595" y="4467296"/>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32852" name="TextBox 49"/>
            <p:cNvSpPr txBox="1">
              <a:spLocks noChangeArrowheads="1"/>
            </p:cNvSpPr>
            <p:nvPr/>
          </p:nvSpPr>
          <p:spPr bwMode="auto">
            <a:xfrm>
              <a:off x="5954340" y="4467296"/>
              <a:ext cx="463550" cy="254624"/>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32853" name="TextBox 50"/>
            <p:cNvSpPr txBox="1">
              <a:spLocks noChangeArrowheads="1"/>
            </p:cNvSpPr>
            <p:nvPr/>
          </p:nvSpPr>
          <p:spPr bwMode="auto">
            <a:xfrm>
              <a:off x="4528582" y="4471833"/>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23" name="Group 22">
            <a:extLst>
              <a:ext uri="{FF2B5EF4-FFF2-40B4-BE49-F238E27FC236}">
                <a16:creationId xmlns:a16="http://schemas.microsoft.com/office/drawing/2014/main" id="{365EBDB0-0D53-0813-97C4-1C3864DDE5A0}"/>
              </a:ext>
            </a:extLst>
          </p:cNvPr>
          <p:cNvGrpSpPr/>
          <p:nvPr/>
        </p:nvGrpSpPr>
        <p:grpSpPr>
          <a:xfrm>
            <a:off x="1828220" y="1514044"/>
            <a:ext cx="2188369" cy="2926080"/>
            <a:chOff x="1828220" y="1845752"/>
            <a:chExt cx="2188369" cy="2926080"/>
          </a:xfrm>
        </p:grpSpPr>
        <p:grpSp>
          <p:nvGrpSpPr>
            <p:cNvPr id="32775" name="Group 35"/>
            <p:cNvGrpSpPr>
              <a:grpSpLocks/>
            </p:cNvGrpSpPr>
            <p:nvPr/>
          </p:nvGrpSpPr>
          <p:grpSpPr bwMode="auto">
            <a:xfrm>
              <a:off x="1828220" y="1845752"/>
              <a:ext cx="2188369" cy="2926080"/>
              <a:chOff x="914399" y="2209243"/>
              <a:chExt cx="2919331" cy="3902253"/>
            </a:xfrm>
          </p:grpSpPr>
          <p:sp>
            <p:nvSpPr>
              <p:cNvPr id="10" name="Text Box 4"/>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r>
                  <a:rPr lang="en-US" b="0" dirty="0"/>
                  <a:t>W(A)</a:t>
                </a:r>
              </a:p>
              <a:p>
                <a:endParaRPr lang="en-US" b="0" dirty="0"/>
              </a:p>
              <a:p>
                <a:endParaRPr lang="en-US" b="0" dirty="0"/>
              </a:p>
              <a:p>
                <a:r>
                  <a:rPr lang="en-US" i="1" dirty="0">
                    <a:solidFill>
                      <a:schemeClr val="accent1"/>
                    </a:solidFill>
                  </a:rPr>
                  <a:t>VALIDATE</a:t>
                </a:r>
              </a:p>
              <a:p>
                <a:endParaRPr lang="en-US" b="0" dirty="0"/>
              </a:p>
            </p:txBody>
          </p:sp>
          <p:sp>
            <p:nvSpPr>
              <p:cNvPr id="13" name="Text Box 4"/>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endParaRPr lang="en-US" dirty="0"/>
              </a:p>
              <a:p>
                <a:r>
                  <a:rPr lang="en-US" dirty="0"/>
                  <a:t>BEGIN</a:t>
                </a:r>
                <a:endParaRPr lang="en-US" b="0" dirty="0"/>
              </a:p>
              <a:p>
                <a:r>
                  <a:rPr lang="en-US" i="1" dirty="0">
                    <a:solidFill>
                      <a:schemeClr val="accent1"/>
                    </a:solidFill>
                  </a:rPr>
                  <a:t>READ</a:t>
                </a:r>
              </a:p>
              <a:p>
                <a:r>
                  <a:rPr lang="en-US" b="0" dirty="0"/>
                  <a:t>R(A)</a:t>
                </a:r>
              </a:p>
              <a:p>
                <a:endParaRPr lang="en-US" b="0" dirty="0"/>
              </a:p>
              <a:p>
                <a:r>
                  <a:rPr lang="en-US" i="1" dirty="0">
                    <a:solidFill>
                      <a:schemeClr val="accent1"/>
                    </a:solidFill>
                  </a:rPr>
                  <a:t>VALIDATE</a:t>
                </a:r>
              </a:p>
              <a:p>
                <a:r>
                  <a:rPr lang="en-US" i="1" dirty="0">
                    <a:solidFill>
                      <a:schemeClr val="accent1"/>
                    </a:solidFill>
                  </a:rPr>
                  <a:t>WRITE</a:t>
                </a:r>
              </a:p>
              <a:p>
                <a:r>
                  <a:rPr lang="en-US" dirty="0"/>
                  <a:t>COMMIT</a:t>
                </a:r>
              </a:p>
            </p:txBody>
          </p:sp>
        </p:grpSp>
        <p:sp>
          <p:nvSpPr>
            <p:cNvPr id="32840" name="Rectangle 1"/>
            <p:cNvSpPr>
              <a:spLocks noChangeArrowheads="1"/>
            </p:cNvSpPr>
            <p:nvPr/>
          </p:nvSpPr>
          <p:spPr bwMode="auto">
            <a:xfrm>
              <a:off x="1908968" y="2111689"/>
              <a:ext cx="931069" cy="1051560"/>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1" name="Rectangle 55"/>
            <p:cNvSpPr>
              <a:spLocks noChangeArrowheads="1"/>
            </p:cNvSpPr>
            <p:nvPr/>
          </p:nvSpPr>
          <p:spPr bwMode="auto">
            <a:xfrm>
              <a:off x="2999581" y="2766683"/>
              <a:ext cx="931069" cy="633266"/>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2" name="Rectangle 59"/>
            <p:cNvSpPr>
              <a:spLocks noChangeArrowheads="1"/>
            </p:cNvSpPr>
            <p:nvPr/>
          </p:nvSpPr>
          <p:spPr bwMode="auto">
            <a:xfrm>
              <a:off x="2999581" y="3663081"/>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6" name="Rectangle 59"/>
            <p:cNvSpPr>
              <a:spLocks noChangeArrowheads="1"/>
            </p:cNvSpPr>
            <p:nvPr/>
          </p:nvSpPr>
          <p:spPr bwMode="auto">
            <a:xfrm>
              <a:off x="1908968" y="3213019"/>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7" name="Rectangle 59"/>
            <p:cNvSpPr>
              <a:spLocks noChangeArrowheads="1"/>
            </p:cNvSpPr>
            <p:nvPr/>
          </p:nvSpPr>
          <p:spPr bwMode="auto">
            <a:xfrm>
              <a:off x="2999581" y="3434478"/>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graphicFrame>
        <p:nvGraphicFramePr>
          <p:cNvPr id="76" name="Table 75">
            <a:extLst>
              <a:ext uri="{FF2B5EF4-FFF2-40B4-BE49-F238E27FC236}">
                <a16:creationId xmlns:a16="http://schemas.microsoft.com/office/drawing/2014/main" id="{BBB09952-6CCA-4B1A-A199-ED74F3099AAD}"/>
              </a:ext>
            </a:extLst>
          </p:cNvPr>
          <p:cNvGraphicFramePr>
            <a:graphicFrameLocks noGrp="1"/>
          </p:cNvGraphicFramePr>
          <p:nvPr>
            <p:extLst>
              <p:ext uri="{D42A27DB-BD31-4B8C-83A1-F6EECF244321}">
                <p14:modId xmlns:p14="http://schemas.microsoft.com/office/powerpoint/2010/main" val="723306433"/>
              </p:ext>
            </p:extLst>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 name="Slide Number Placeholder 3">
            <a:extLst>
              <a:ext uri="{FF2B5EF4-FFF2-40B4-BE49-F238E27FC236}">
                <a16:creationId xmlns:a16="http://schemas.microsoft.com/office/drawing/2014/main" id="{5FEB090F-8C2C-F271-4BFA-16D15C1C2AB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19</a:t>
            </a:fld>
            <a:endParaRPr lang="en-US" dirty="0"/>
          </a:p>
        </p:txBody>
      </p:sp>
      <p:sp>
        <p:nvSpPr>
          <p:cNvPr id="51" name="Rounded Rectangular Callout 50"/>
          <p:cNvSpPr/>
          <p:nvPr/>
        </p:nvSpPr>
        <p:spPr bwMode="auto">
          <a:xfrm flipH="1">
            <a:off x="2014147" y="3621813"/>
            <a:ext cx="2581756" cy="899369"/>
          </a:xfrm>
          <a:prstGeom prst="wedgeRoundRectCallout">
            <a:avLst>
              <a:gd name="adj1" fmla="val 40050"/>
              <a:gd name="adj2" fmla="val -117915"/>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spc="-150" dirty="0">
                <a:solidFill>
                  <a:schemeClr val="accent1"/>
                </a:solidFill>
                <a:latin typeface="Crimson Text" panose="02000503000000000000" pitchFamily="2" charset="0"/>
              </a:rPr>
              <a:t>T</a:t>
            </a:r>
            <a:r>
              <a:rPr lang="en-US" sz="2000" b="1" i="1" baseline="-25000" dirty="0">
                <a:solidFill>
                  <a:schemeClr val="accent1"/>
                </a:solidFill>
                <a:latin typeface="Crimson Text" panose="02000503000000000000" pitchFamily="2" charset="0"/>
              </a:rPr>
              <a:t>1</a:t>
            </a:r>
            <a:r>
              <a:rPr lang="en-US" sz="2000" b="1" i="1" dirty="0">
                <a:solidFill>
                  <a:schemeClr val="accent1"/>
                </a:solidFill>
                <a:latin typeface="Crimson Text" panose="02000503000000000000" pitchFamily="2" charset="0"/>
              </a:rPr>
              <a:t> must abort even though T</a:t>
            </a:r>
            <a:r>
              <a:rPr lang="en-US" sz="2000" b="1" i="1" baseline="-25000" dirty="0">
                <a:solidFill>
                  <a:schemeClr val="accent1"/>
                </a:solidFill>
                <a:latin typeface="Crimson Text" panose="02000503000000000000" pitchFamily="2" charset="0"/>
              </a:rPr>
              <a:t>2</a:t>
            </a:r>
            <a:r>
              <a:rPr lang="en-US" sz="2000" b="1" i="1" dirty="0">
                <a:solidFill>
                  <a:schemeClr val="accent1"/>
                </a:solidFill>
                <a:latin typeface="Crimson Text" panose="02000503000000000000" pitchFamily="2" charset="0"/>
              </a:rPr>
              <a:t> did not modify the database.</a:t>
            </a:r>
          </a:p>
        </p:txBody>
      </p:sp>
      <p:grpSp>
        <p:nvGrpSpPr>
          <p:cNvPr id="33" name="Group 32">
            <a:extLst>
              <a:ext uri="{FF2B5EF4-FFF2-40B4-BE49-F238E27FC236}">
                <a16:creationId xmlns:a16="http://schemas.microsoft.com/office/drawing/2014/main" id="{0AC51BAF-785B-19A5-F904-963B8DF9FC02}"/>
              </a:ext>
            </a:extLst>
          </p:cNvPr>
          <p:cNvGrpSpPr/>
          <p:nvPr/>
        </p:nvGrpSpPr>
        <p:grpSpPr>
          <a:xfrm>
            <a:off x="5201841" y="971550"/>
            <a:ext cx="2722959" cy="1535430"/>
            <a:chOff x="5201841" y="1078230"/>
            <a:chExt cx="2722959" cy="1535430"/>
          </a:xfrm>
        </p:grpSpPr>
        <p:sp>
          <p:nvSpPr>
            <p:cNvPr id="34" name="Rounded Rectangle 18">
              <a:extLst>
                <a:ext uri="{FF2B5EF4-FFF2-40B4-BE49-F238E27FC236}">
                  <a16:creationId xmlns:a16="http://schemas.microsoft.com/office/drawing/2014/main" id="{03760674-53BF-D111-49E4-3D0E6B7C98D7}"/>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35" name="TextBox 15">
              <a:extLst>
                <a:ext uri="{FF2B5EF4-FFF2-40B4-BE49-F238E27FC236}">
                  <a16:creationId xmlns:a16="http://schemas.microsoft.com/office/drawing/2014/main" id="{E9ABF12F-BA33-144F-E185-A7B7CB39988E}"/>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pSp>
        <p:nvGrpSpPr>
          <p:cNvPr id="36" name="T1 Workspace">
            <a:extLst>
              <a:ext uri="{FF2B5EF4-FFF2-40B4-BE49-F238E27FC236}">
                <a16:creationId xmlns:a16="http://schemas.microsoft.com/office/drawing/2014/main" id="{9A6D0306-2AF4-D2AD-2283-68193AF4C8BF}"/>
              </a:ext>
            </a:extLst>
          </p:cNvPr>
          <p:cNvGrpSpPr>
            <a:grpSpLocks/>
          </p:cNvGrpSpPr>
          <p:nvPr/>
        </p:nvGrpSpPr>
        <p:grpSpPr bwMode="auto">
          <a:xfrm>
            <a:off x="4800600" y="2713669"/>
            <a:ext cx="1828800" cy="1324931"/>
            <a:chOff x="4360867" y="3415027"/>
            <a:chExt cx="2438320" cy="1766575"/>
          </a:xfrm>
        </p:grpSpPr>
        <p:sp>
          <p:nvSpPr>
            <p:cNvPr id="37" name="Rounded Rectangle 26">
              <a:extLst>
                <a:ext uri="{FF2B5EF4-FFF2-40B4-BE49-F238E27FC236}">
                  <a16:creationId xmlns:a16="http://schemas.microsoft.com/office/drawing/2014/main" id="{EB40C815-7066-6CAB-0B9A-01BAB803BEC3}"/>
                </a:ext>
              </a:extLst>
            </p:cNvPr>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8" name="TextBox 15">
              <a:extLst>
                <a:ext uri="{FF2B5EF4-FFF2-40B4-BE49-F238E27FC236}">
                  <a16:creationId xmlns:a16="http://schemas.microsoft.com/office/drawing/2014/main" id="{20D5787A-95B2-0660-F5C3-4AA6C2E9AD68}"/>
                </a:ext>
              </a:extLst>
            </p:cNvPr>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pSp>
        <p:nvGrpSpPr>
          <p:cNvPr id="39" name="T2 Workspace">
            <a:extLst>
              <a:ext uri="{FF2B5EF4-FFF2-40B4-BE49-F238E27FC236}">
                <a16:creationId xmlns:a16="http://schemas.microsoft.com/office/drawing/2014/main" id="{B071EA49-DA4A-9E37-17CA-2F87F76E492F}"/>
              </a:ext>
            </a:extLst>
          </p:cNvPr>
          <p:cNvGrpSpPr>
            <a:grpSpLocks/>
          </p:cNvGrpSpPr>
          <p:nvPr/>
        </p:nvGrpSpPr>
        <p:grpSpPr bwMode="auto">
          <a:xfrm>
            <a:off x="7048501" y="2713669"/>
            <a:ext cx="1858201" cy="1324931"/>
            <a:chOff x="6869743" y="3415027"/>
            <a:chExt cx="2477520" cy="1766575"/>
          </a:xfrm>
        </p:grpSpPr>
        <p:sp>
          <p:nvSpPr>
            <p:cNvPr id="40" name="Rounded Rectangle 37">
              <a:extLst>
                <a:ext uri="{FF2B5EF4-FFF2-40B4-BE49-F238E27FC236}">
                  <a16:creationId xmlns:a16="http://schemas.microsoft.com/office/drawing/2014/main" id="{6AED8577-F8EA-1E86-332F-B17E64957421}"/>
                </a:ext>
              </a:extLst>
            </p:cNvPr>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41" name="TextBox 15">
              <a:extLst>
                <a:ext uri="{FF2B5EF4-FFF2-40B4-BE49-F238E27FC236}">
                  <a16:creationId xmlns:a16="http://schemas.microsoft.com/office/drawing/2014/main" id="{0CC32408-9B7F-A053-16BC-A9BEC6B40E5E}"/>
                </a:ext>
              </a:extLst>
            </p:cNvPr>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grpSp>
        <p:nvGrpSpPr>
          <p:cNvPr id="3" name="T1 A READ">
            <a:extLst>
              <a:ext uri="{FF2B5EF4-FFF2-40B4-BE49-F238E27FC236}">
                <a16:creationId xmlns:a16="http://schemas.microsoft.com/office/drawing/2014/main" id="{6E1C238C-69C5-3AA6-7FFE-156EC4BFD5B2}"/>
              </a:ext>
            </a:extLst>
          </p:cNvPr>
          <p:cNvGrpSpPr>
            <a:grpSpLocks/>
          </p:cNvGrpSpPr>
          <p:nvPr/>
        </p:nvGrpSpPr>
        <p:grpSpPr bwMode="auto">
          <a:xfrm>
            <a:off x="4949287" y="3462015"/>
            <a:ext cx="1418201" cy="223137"/>
            <a:chOff x="4561640" y="4425853"/>
            <a:chExt cx="1890793" cy="297514"/>
          </a:xfrm>
        </p:grpSpPr>
        <p:sp>
          <p:nvSpPr>
            <p:cNvPr id="11" name="TextBox 40">
              <a:extLst>
                <a:ext uri="{FF2B5EF4-FFF2-40B4-BE49-F238E27FC236}">
                  <a16:creationId xmlns:a16="http://schemas.microsoft.com/office/drawing/2014/main" id="{E114A821-6A0C-7B11-4DE0-5DECE4E6E83B}"/>
                </a:ext>
              </a:extLst>
            </p:cNvPr>
            <p:cNvSpPr txBox="1">
              <a:spLocks noChangeArrowheads="1"/>
            </p:cNvSpPr>
            <p:nvPr/>
          </p:nvSpPr>
          <p:spPr bwMode="auto">
            <a:xfrm>
              <a:off x="5285738" y="4436102"/>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12" name="TextBox 31">
              <a:extLst>
                <a:ext uri="{FF2B5EF4-FFF2-40B4-BE49-F238E27FC236}">
                  <a16:creationId xmlns:a16="http://schemas.microsoft.com/office/drawing/2014/main" id="{7D2AF164-F65C-9641-03F9-82DCE8580ED6}"/>
                </a:ext>
              </a:extLst>
            </p:cNvPr>
            <p:cNvSpPr txBox="1">
              <a:spLocks noChangeArrowheads="1"/>
            </p:cNvSpPr>
            <p:nvPr/>
          </p:nvSpPr>
          <p:spPr bwMode="auto">
            <a:xfrm>
              <a:off x="5988884" y="4436110"/>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14" name="TextBox 45">
              <a:extLst>
                <a:ext uri="{FF2B5EF4-FFF2-40B4-BE49-F238E27FC236}">
                  <a16:creationId xmlns:a16="http://schemas.microsoft.com/office/drawing/2014/main" id="{41F88922-5024-E079-CE64-D032CF626FA4}"/>
                </a:ext>
              </a:extLst>
            </p:cNvPr>
            <p:cNvSpPr txBox="1">
              <a:spLocks noChangeArrowheads="1"/>
            </p:cNvSpPr>
            <p:nvPr/>
          </p:nvSpPr>
          <p:spPr bwMode="auto">
            <a:xfrm>
              <a:off x="4561640" y="4425853"/>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sp>
        <p:nvSpPr>
          <p:cNvPr id="15" name="Txn Arrow">
            <a:extLst>
              <a:ext uri="{FF2B5EF4-FFF2-40B4-BE49-F238E27FC236}">
                <a16:creationId xmlns:a16="http://schemas.microsoft.com/office/drawing/2014/main" id="{693FBA21-0915-147B-FB9F-A132369B7D6A}"/>
              </a:ext>
            </a:extLst>
          </p:cNvPr>
          <p:cNvSpPr>
            <a:spLocks noChangeArrowheads="1"/>
          </p:cNvSpPr>
          <p:nvPr/>
        </p:nvSpPr>
        <p:spPr bwMode="auto">
          <a:xfrm>
            <a:off x="1356360" y="1428750"/>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sp>
        <p:nvSpPr>
          <p:cNvPr id="17" name="Right Arrow 6">
            <a:extLst>
              <a:ext uri="{FF2B5EF4-FFF2-40B4-BE49-F238E27FC236}">
                <a16:creationId xmlns:a16="http://schemas.microsoft.com/office/drawing/2014/main" id="{8C8B790A-6474-2F83-E6EE-0851066AB1A8}"/>
              </a:ext>
            </a:extLst>
          </p:cNvPr>
          <p:cNvSpPr>
            <a:spLocks noChangeArrowheads="1"/>
          </p:cNvSpPr>
          <p:nvPr/>
        </p:nvSpPr>
        <p:spPr bwMode="auto">
          <a:xfrm rot="5400000">
            <a:off x="5228971" y="2314830"/>
            <a:ext cx="83870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grpSp>
        <p:nvGrpSpPr>
          <p:cNvPr id="32839" name="T1 A WRITE1"/>
          <p:cNvGrpSpPr>
            <a:grpSpLocks/>
          </p:cNvGrpSpPr>
          <p:nvPr/>
        </p:nvGrpSpPr>
        <p:grpSpPr bwMode="auto">
          <a:xfrm>
            <a:off x="5507260" y="3451092"/>
            <a:ext cx="839442" cy="221824"/>
            <a:chOff x="5046820" y="4450788"/>
            <a:chExt cx="1119256" cy="295768"/>
          </a:xfrm>
        </p:grpSpPr>
        <p:sp>
          <p:nvSpPr>
            <p:cNvPr id="32849" name="TextBox 53"/>
            <p:cNvSpPr txBox="1">
              <a:spLocks noChangeArrowheads="1"/>
            </p:cNvSpPr>
            <p:nvPr/>
          </p:nvSpPr>
          <p:spPr bwMode="auto">
            <a:xfrm>
              <a:off x="5046820" y="4459295"/>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0" name="TextBox 54"/>
            <p:cNvSpPr txBox="1">
              <a:spLocks noChangeArrowheads="1"/>
            </p:cNvSpPr>
            <p:nvPr/>
          </p:nvSpPr>
          <p:spPr bwMode="auto">
            <a:xfrm>
              <a:off x="5702524" y="4450788"/>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p:txBody>
        </p:sp>
      </p:grpSp>
      <p:sp>
        <p:nvSpPr>
          <p:cNvPr id="18" name="Right Arrow 6">
            <a:extLst>
              <a:ext uri="{FF2B5EF4-FFF2-40B4-BE49-F238E27FC236}">
                <a16:creationId xmlns:a16="http://schemas.microsoft.com/office/drawing/2014/main" id="{5E2BC113-0BD0-459B-C283-E9885B9131C8}"/>
              </a:ext>
            </a:extLst>
          </p:cNvPr>
          <p:cNvSpPr>
            <a:spLocks noChangeArrowheads="1"/>
          </p:cNvSpPr>
          <p:nvPr/>
        </p:nvSpPr>
        <p:spPr bwMode="auto">
          <a:xfrm>
            <a:off x="4572000" y="3444595"/>
            <a:ext cx="34768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19" name="Right Arrow 6">
            <a:extLst>
              <a:ext uri="{FF2B5EF4-FFF2-40B4-BE49-F238E27FC236}">
                <a16:creationId xmlns:a16="http://schemas.microsoft.com/office/drawing/2014/main" id="{00C3464C-19A1-0566-8C9D-1F6FB6755644}"/>
              </a:ext>
            </a:extLst>
          </p:cNvPr>
          <p:cNvSpPr>
            <a:spLocks noChangeArrowheads="1"/>
          </p:cNvSpPr>
          <p:nvPr/>
        </p:nvSpPr>
        <p:spPr bwMode="auto">
          <a:xfrm rot="2480592">
            <a:off x="5426533" y="2541037"/>
            <a:ext cx="1752679"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Tree>
    <p:extLst>
      <p:ext uri="{BB962C8B-B14F-4D97-AF65-F5344CB8AC3E}">
        <p14:creationId xmlns:p14="http://schemas.microsoft.com/office/powerpoint/2010/main" val="3214596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nodeType="with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5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5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3.33333E-6 -2.22222E-6 L -0.00139 0.08611 " pathEditMode="relative" rAng="0" ptsTypes="AA">
                                      <p:cBhvr>
                                        <p:cTn id="23" dur="500" fill="hold"/>
                                        <p:tgtEl>
                                          <p:spTgt spid="15"/>
                                        </p:tgtEl>
                                        <p:attrNameLst>
                                          <p:attrName>ppt_x</p:attrName>
                                          <p:attrName>ppt_y</p:attrName>
                                        </p:attrNameLst>
                                      </p:cBhvr>
                                      <p:rCtr x="-69" y="4290"/>
                                    </p:animMotion>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250"/>
                                        <p:tgtEl>
                                          <p:spTgt spid="17"/>
                                        </p:tgtEl>
                                      </p:cBhvr>
                                    </p:animEffect>
                                  </p:childTnLst>
                                </p:cTn>
                              </p:par>
                            </p:childTnLst>
                          </p:cTn>
                        </p:par>
                        <p:par>
                          <p:cTn id="28" fill="hold">
                            <p:stCondLst>
                              <p:cond delay="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50"/>
                                        <p:tgtEl>
                                          <p:spTgt spid="17"/>
                                        </p:tgtEl>
                                      </p:cBhvr>
                                    </p:animEffect>
                                    <p:set>
                                      <p:cBhvr>
                                        <p:cTn id="36" dur="1" fill="hold">
                                          <p:stCondLst>
                                            <p:cond delay="249"/>
                                          </p:stCondLst>
                                        </p:cTn>
                                        <p:tgtEl>
                                          <p:spTgt spid="17"/>
                                        </p:tgtEl>
                                        <p:attrNameLst>
                                          <p:attrName>style.visibility</p:attrName>
                                        </p:attrNameLst>
                                      </p:cBhvr>
                                      <p:to>
                                        <p:strVal val="hidden"/>
                                      </p:to>
                                    </p:set>
                                  </p:childTnLst>
                                </p:cTn>
                              </p:par>
                            </p:childTnLst>
                          </p:cTn>
                        </p:par>
                        <p:par>
                          <p:cTn id="37" fill="hold">
                            <p:stCondLst>
                              <p:cond delay="250"/>
                            </p:stCondLst>
                            <p:childTnLst>
                              <p:par>
                                <p:cTn id="38" presetID="42" presetClass="path" presetSubtype="0" accel="50000" decel="50000" fill="hold" grpId="2" nodeType="afterEffect">
                                  <p:stCondLst>
                                    <p:cond delay="0"/>
                                  </p:stCondLst>
                                  <p:childTnLst>
                                    <p:animMotion origin="layout" path="M -0.00139 0.08611 L -0.00226 0.13148 " pathEditMode="relative" rAng="0" ptsTypes="AA">
                                      <p:cBhvr>
                                        <p:cTn id="39" dur="500" fill="hold"/>
                                        <p:tgtEl>
                                          <p:spTgt spid="15"/>
                                        </p:tgtEl>
                                        <p:attrNameLst>
                                          <p:attrName>ppt_x</p:attrName>
                                          <p:attrName>ppt_y</p:attrName>
                                        </p:attrNameLst>
                                      </p:cBhvr>
                                      <p:rCtr x="-52" y="2253"/>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250"/>
                                        <p:tgtEl>
                                          <p:spTgt spid="18"/>
                                        </p:tgtEl>
                                      </p:cBhvr>
                                    </p:animEffect>
                                  </p:childTnLst>
                                </p:cTn>
                              </p:par>
                            </p:childTnLst>
                          </p:cTn>
                        </p:par>
                        <p:par>
                          <p:cTn id="45" fill="hold">
                            <p:stCondLst>
                              <p:cond delay="250"/>
                            </p:stCondLst>
                            <p:childTnLst>
                              <p:par>
                                <p:cTn id="46" presetID="10" presetClass="entr" presetSubtype="0" fill="hold" nodeType="afterEffect">
                                  <p:stCondLst>
                                    <p:cond delay="0"/>
                                  </p:stCondLst>
                                  <p:childTnLst>
                                    <p:set>
                                      <p:cBhvr>
                                        <p:cTn id="47" dur="1" fill="hold">
                                          <p:stCondLst>
                                            <p:cond delay="0"/>
                                          </p:stCondLst>
                                        </p:cTn>
                                        <p:tgtEl>
                                          <p:spTgt spid="32839"/>
                                        </p:tgtEl>
                                        <p:attrNameLst>
                                          <p:attrName>style.visibility</p:attrName>
                                        </p:attrNameLst>
                                      </p:cBhvr>
                                      <p:to>
                                        <p:strVal val="visible"/>
                                      </p:to>
                                    </p:set>
                                    <p:animEffect transition="in" filter="fade">
                                      <p:cBhvr>
                                        <p:cTn id="48" dur="250"/>
                                        <p:tgtEl>
                                          <p:spTgt spid="328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18"/>
                                        </p:tgtEl>
                                      </p:cBhvr>
                                    </p:animEffect>
                                    <p:set>
                                      <p:cBhvr>
                                        <p:cTn id="53" dur="1" fill="hold">
                                          <p:stCondLst>
                                            <p:cond delay="249"/>
                                          </p:stCondLst>
                                        </p:cTn>
                                        <p:tgtEl>
                                          <p:spTgt spid="18"/>
                                        </p:tgtEl>
                                        <p:attrNameLst>
                                          <p:attrName>style.visibility</p:attrName>
                                        </p:attrNameLst>
                                      </p:cBhvr>
                                      <p:to>
                                        <p:strVal val="hidden"/>
                                      </p:to>
                                    </p:set>
                                  </p:childTnLst>
                                </p:cTn>
                              </p:par>
                            </p:childTnLst>
                          </p:cTn>
                        </p:par>
                        <p:par>
                          <p:cTn id="54" fill="hold">
                            <p:stCondLst>
                              <p:cond delay="250"/>
                            </p:stCondLst>
                            <p:childTnLst>
                              <p:par>
                                <p:cTn id="55" presetID="42" presetClass="path" presetSubtype="0" accel="50000" decel="50000" fill="hold" grpId="3" nodeType="afterEffect">
                                  <p:stCondLst>
                                    <p:cond delay="0"/>
                                  </p:stCondLst>
                                  <p:childTnLst>
                                    <p:animMotion origin="layout" path="M -0.00226 0.13148 L 0.11649 0.13148 " pathEditMode="relative" rAng="0" ptsTypes="AA">
                                      <p:cBhvr>
                                        <p:cTn id="56" dur="500" fill="hold"/>
                                        <p:tgtEl>
                                          <p:spTgt spid="15"/>
                                        </p:tgtEl>
                                        <p:attrNameLst>
                                          <p:attrName>ppt_x</p:attrName>
                                          <p:attrName>ppt_y</p:attrName>
                                        </p:attrNameLst>
                                      </p:cBhvr>
                                      <p:rCtr x="5937" y="0"/>
                                    </p:animMotion>
                                  </p:childTnLst>
                                </p:cTn>
                              </p:par>
                            </p:childTnLst>
                          </p:cTn>
                        </p:par>
                        <p:par>
                          <p:cTn id="57" fill="hold">
                            <p:stCondLst>
                              <p:cond delay="750"/>
                            </p:stCondLst>
                            <p:childTnLst>
                              <p:par>
                                <p:cTn id="58" presetID="10"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250"/>
                                        <p:tgtEl>
                                          <p:spTgt spid="39"/>
                                        </p:tgtEl>
                                      </p:cBhvr>
                                    </p:animEffect>
                                  </p:childTnLst>
                                </p:cTn>
                              </p:par>
                              <p:par>
                                <p:cTn id="61" presetID="10"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4" nodeType="clickEffect">
                                  <p:stCondLst>
                                    <p:cond delay="0"/>
                                  </p:stCondLst>
                                  <p:childTnLst>
                                    <p:animMotion origin="layout" path="M 0.11649 0.13148 L 0.1184 0.21543 " pathEditMode="relative" rAng="0" ptsTypes="AA">
                                      <p:cBhvr>
                                        <p:cTn id="67" dur="500" fill="hold"/>
                                        <p:tgtEl>
                                          <p:spTgt spid="15"/>
                                        </p:tgtEl>
                                        <p:attrNameLst>
                                          <p:attrName>ppt_x</p:attrName>
                                          <p:attrName>ppt_y</p:attrName>
                                        </p:attrNameLst>
                                      </p:cBhvr>
                                      <p:rCtr x="87" y="4198"/>
                                    </p:animMotion>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250"/>
                                        <p:tgtEl>
                                          <p:spTgt spid="19"/>
                                        </p:tgtEl>
                                      </p:cBhvr>
                                    </p:animEffect>
                                  </p:childTnLst>
                                </p:cTn>
                              </p:par>
                            </p:childTnLst>
                          </p:cTn>
                        </p:par>
                        <p:par>
                          <p:cTn id="72" fill="hold">
                            <p:stCondLst>
                              <p:cond delay="750"/>
                            </p:stCondLst>
                            <p:childTnLst>
                              <p:par>
                                <p:cTn id="73" presetID="10" presetClass="entr" presetSubtype="0" fill="hold" nodeType="afterEffect">
                                  <p:stCondLst>
                                    <p:cond delay="0"/>
                                  </p:stCondLst>
                                  <p:childTnLst>
                                    <p:set>
                                      <p:cBhvr>
                                        <p:cTn id="74" dur="1" fill="hold">
                                          <p:stCondLst>
                                            <p:cond delay="0"/>
                                          </p:stCondLst>
                                        </p:cTn>
                                        <p:tgtEl>
                                          <p:spTgt spid="32838"/>
                                        </p:tgtEl>
                                        <p:attrNameLst>
                                          <p:attrName>style.visibility</p:attrName>
                                        </p:attrNameLst>
                                      </p:cBhvr>
                                      <p:to>
                                        <p:strVal val="visible"/>
                                      </p:to>
                                    </p:set>
                                    <p:animEffect transition="in" filter="fade">
                                      <p:cBhvr>
                                        <p:cTn id="75" dur="250"/>
                                        <p:tgtEl>
                                          <p:spTgt spid="328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42" presetClass="path" presetSubtype="0" accel="50000" decel="50000" fill="hold" grpId="5" nodeType="withEffect">
                                  <p:stCondLst>
                                    <p:cond delay="0"/>
                                  </p:stCondLst>
                                  <p:childTnLst>
                                    <p:animMotion origin="layout" path="M 0.1184 0.21543 L -0.0033 0.25185 " pathEditMode="relative" rAng="0" ptsTypes="AA">
                                      <p:cBhvr>
                                        <p:cTn id="82" dur="500" fill="hold"/>
                                        <p:tgtEl>
                                          <p:spTgt spid="15"/>
                                        </p:tgtEl>
                                        <p:attrNameLst>
                                          <p:attrName>ppt_x</p:attrName>
                                          <p:attrName>ppt_y</p:attrName>
                                        </p:attrNameLst>
                                      </p:cBhvr>
                                      <p:rCtr x="-6094" y="1821"/>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5" grpId="0" animBg="1"/>
      <p:bldP spid="15" grpId="1" animBg="1"/>
      <p:bldP spid="15" grpId="2" animBg="1"/>
      <p:bldP spid="15" grpId="3" animBg="1"/>
      <p:bldP spid="15" grpId="4" animBg="1"/>
      <p:bldP spid="15" grpId="5" animBg="1"/>
      <p:bldP spid="17" grpId="0" animBg="1"/>
      <p:bldP spid="17" grpId="1" animBg="1"/>
      <p:bldP spid="18" grpId="0" animBg="1"/>
      <p:bldP spid="18" grpId="1" animBg="1"/>
      <p:bldP spid="19" grpId="0" animBg="1"/>
      <p:bldP spid="19"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4EDC1-25B2-44C6-8342-553A08F398BC}"/>
              </a:ext>
            </a:extLst>
          </p:cNvPr>
          <p:cNvSpPr>
            <a:spLocks noGrp="1"/>
          </p:cNvSpPr>
          <p:nvPr>
            <p:ph type="title"/>
          </p:nvPr>
        </p:nvSpPr>
        <p:spPr>
          <a:prstGeom prst="rect">
            <a:avLst/>
          </a:prstGeom>
        </p:spPr>
        <p:txBody>
          <a:bodyPr/>
          <a:lstStyle/>
          <a:p>
            <a:r>
              <a:rPr lang="en-US" dirty="0"/>
              <a:t>Last Class</a:t>
            </a:r>
          </a:p>
        </p:txBody>
      </p:sp>
      <p:sp>
        <p:nvSpPr>
          <p:cNvPr id="4" name="Content Placeholder 3">
            <a:extLst>
              <a:ext uri="{FF2B5EF4-FFF2-40B4-BE49-F238E27FC236}">
                <a16:creationId xmlns:a16="http://schemas.microsoft.com/office/drawing/2014/main" id="{6580DBC0-9049-48AC-A7F5-6E185139541B}"/>
              </a:ext>
            </a:extLst>
          </p:cNvPr>
          <p:cNvSpPr>
            <a:spLocks noGrp="1"/>
          </p:cNvSpPr>
          <p:nvPr>
            <p:ph idx="1"/>
          </p:nvPr>
        </p:nvSpPr>
        <p:spPr>
          <a:prstGeom prst="rect">
            <a:avLst/>
          </a:prstGeom>
        </p:spPr>
        <p:txBody>
          <a:bodyPr/>
          <a:lstStyle/>
          <a:p>
            <a:r>
              <a:rPr lang="en-US" dirty="0"/>
              <a:t>We discussed concurrency control protocols for generating conflict serializable schedules without needing to know what queries a </a:t>
            </a:r>
            <a:r>
              <a:rPr lang="en-US" dirty="0" err="1"/>
              <a:t>txn</a:t>
            </a:r>
            <a:r>
              <a:rPr lang="en-US" dirty="0"/>
              <a:t> will execute.</a:t>
            </a:r>
          </a:p>
          <a:p>
            <a:endParaRPr lang="en-US" sz="1200" dirty="0"/>
          </a:p>
          <a:p>
            <a:r>
              <a:rPr lang="en-US" dirty="0"/>
              <a:t>The two-phase locking (2PL) protocol requires </a:t>
            </a:r>
            <a:r>
              <a:rPr lang="en-US" dirty="0" err="1"/>
              <a:t>txns</a:t>
            </a:r>
            <a:r>
              <a:rPr lang="en-US" dirty="0"/>
              <a:t> to acquire locks on database objects before they are allowed to access them.</a:t>
            </a:r>
          </a:p>
        </p:txBody>
      </p:sp>
      <p:sp>
        <p:nvSpPr>
          <p:cNvPr id="5" name="Slide Number Placeholder 3">
            <a:extLst>
              <a:ext uri="{FF2B5EF4-FFF2-40B4-BE49-F238E27FC236}">
                <a16:creationId xmlns:a16="http://schemas.microsoft.com/office/drawing/2014/main" id="{CAB5CEF5-4CDE-341E-5FE7-D2F7CB55FD53}"/>
              </a:ext>
            </a:extLst>
          </p:cNvPr>
          <p:cNvSpPr>
            <a:spLocks noGrp="1"/>
          </p:cNvSpPr>
          <p:nvPr>
            <p:ph type="sldNum" sz="quarter" idx="4"/>
          </p:nvPr>
        </p:nvSpPr>
        <p:spPr/>
        <p:txBody>
          <a:bodyPr/>
          <a:lstStyle/>
          <a:p>
            <a:pPr algn="r"/>
            <a:fld id="{97DD1AB5-42BA-4E8A-BFEE-435884E16AAB}" type="slidenum">
              <a:rPr lang="en-US" smtClean="0"/>
              <a:pPr algn="r"/>
              <a:t>2</a:t>
            </a:fld>
            <a:endParaRPr lang="en-US" dirty="0"/>
          </a:p>
        </p:txBody>
      </p:sp>
    </p:spTree>
    <p:extLst>
      <p:ext uri="{BB962C8B-B14F-4D97-AF65-F5344CB8AC3E}">
        <p14:creationId xmlns:p14="http://schemas.microsoft.com/office/powerpoint/2010/main" val="248639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F441-7C41-D9DE-E5D6-5D0CB50D6ED6}"/>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D24CCA08-10D9-F6D5-4316-67CE95E181E7}"/>
              </a:ext>
            </a:extLst>
          </p:cNvPr>
          <p:cNvGrpSpPr/>
          <p:nvPr/>
        </p:nvGrpSpPr>
        <p:grpSpPr>
          <a:xfrm>
            <a:off x="1695451" y="746521"/>
            <a:ext cx="2469356" cy="3855720"/>
            <a:chOff x="1695451" y="819150"/>
            <a:chExt cx="2469356" cy="3855720"/>
          </a:xfrm>
        </p:grpSpPr>
        <p:sp>
          <p:nvSpPr>
            <p:cNvPr id="5" name="Rounded Rectangle 27">
              <a:extLst>
                <a:ext uri="{FF2B5EF4-FFF2-40B4-BE49-F238E27FC236}">
                  <a16:creationId xmlns:a16="http://schemas.microsoft.com/office/drawing/2014/main" id="{507461A8-8C30-FFE9-8CAA-F451D94A5136}"/>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6" name="TextBox 15">
              <a:extLst>
                <a:ext uri="{FF2B5EF4-FFF2-40B4-BE49-F238E27FC236}">
                  <a16:creationId xmlns:a16="http://schemas.microsoft.com/office/drawing/2014/main" id="{CD0F6DE9-1E2A-B523-F766-56669366ED56}"/>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 name="TextBox 6">
              <a:extLst>
                <a:ext uri="{FF2B5EF4-FFF2-40B4-BE49-F238E27FC236}">
                  <a16:creationId xmlns:a16="http://schemas.microsoft.com/office/drawing/2014/main" id="{15A1BE17-144C-9185-EA46-FB551754615E}"/>
                </a:ext>
              </a:extLst>
            </p:cNvPr>
            <p:cNvSpPr txBox="1">
              <a:spLocks noChangeArrowheads="1"/>
            </p:cNvSpPr>
            <p:nvPr/>
          </p:nvSpPr>
          <p:spPr bwMode="auto">
            <a:xfrm>
              <a:off x="2190355" y="1219200"/>
              <a:ext cx="377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8" name="TextBox 15">
              <a:extLst>
                <a:ext uri="{FF2B5EF4-FFF2-40B4-BE49-F238E27FC236}">
                  <a16:creationId xmlns:a16="http://schemas.microsoft.com/office/drawing/2014/main" id="{0CAB6AA7-9CE9-473D-5A34-0BD978C368ED}"/>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9" name="Left Arrow 33">
            <a:extLst>
              <a:ext uri="{FF2B5EF4-FFF2-40B4-BE49-F238E27FC236}">
                <a16:creationId xmlns:a16="http://schemas.microsoft.com/office/drawing/2014/main" id="{568140B6-47B5-487C-1C20-56174927DAB3}"/>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graphicFrame>
        <p:nvGraphicFramePr>
          <p:cNvPr id="68" name="Table 67">
            <a:extLst>
              <a:ext uri="{FF2B5EF4-FFF2-40B4-BE49-F238E27FC236}">
                <a16:creationId xmlns:a16="http://schemas.microsoft.com/office/drawing/2014/main" id="{1414AE90-A8B7-4617-91C0-9AF78C1D6706}"/>
              </a:ext>
            </a:extLst>
          </p:cNvPr>
          <p:cNvGraphicFramePr>
            <a:graphicFrameLocks noGrp="1"/>
          </p:cNvGraphicFramePr>
          <p:nvPr/>
        </p:nvGraphicFramePr>
        <p:xfrm>
          <a:off x="7145444" y="3224022"/>
          <a:ext cx="1584658" cy="719328"/>
        </p:xfrm>
        <a:graphic>
          <a:graphicData uri="http://schemas.openxmlformats.org/drawingml/2006/table">
            <a:tbl>
              <a:tblPr firstRow="1" bandRow="1">
                <a:tableStyleId>{793D81CF-94F2-401A-BA57-92F5A7B2D0C5}</a:tableStyleId>
              </a:tblPr>
              <a:tblGrid>
                <a:gridCol w="541038">
                  <a:extLst>
                    <a:ext uri="{9D8B030D-6E8A-4147-A177-3AD203B41FA5}">
                      <a16:colId xmlns:a16="http://schemas.microsoft.com/office/drawing/2014/main" val="20000"/>
                    </a:ext>
                  </a:extLst>
                </a:gridCol>
                <a:gridCol w="541038">
                  <a:extLst>
                    <a:ext uri="{9D8B030D-6E8A-4147-A177-3AD203B41FA5}">
                      <a16:colId xmlns:a16="http://schemas.microsoft.com/office/drawing/2014/main" val="3789622283"/>
                    </a:ext>
                  </a:extLst>
                </a:gridCol>
                <a:gridCol w="502582">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69" name="Table 68">
            <a:extLst>
              <a:ext uri="{FF2B5EF4-FFF2-40B4-BE49-F238E27FC236}">
                <a16:creationId xmlns:a16="http://schemas.microsoft.com/office/drawing/2014/main" id="{49FB2D74-6B9B-9ED6-EDBC-41EC223DDCA4}"/>
              </a:ext>
            </a:extLst>
          </p:cNvPr>
          <p:cNvGraphicFramePr>
            <a:graphicFrameLocks noGrp="1"/>
          </p:cNvGraphicFramePr>
          <p:nvPr/>
        </p:nvGraphicFramePr>
        <p:xfrm>
          <a:off x="4914774" y="3224022"/>
          <a:ext cx="1559051" cy="719328"/>
        </p:xfrm>
        <a:graphic>
          <a:graphicData uri="http://schemas.openxmlformats.org/drawingml/2006/table">
            <a:tbl>
              <a:tblPr firstRow="1" bandRow="1">
                <a:tableStyleId>{793D81CF-94F2-401A-BA57-92F5A7B2D0C5}</a:tableStyleId>
              </a:tblPr>
              <a:tblGrid>
                <a:gridCol w="532295">
                  <a:extLst>
                    <a:ext uri="{9D8B030D-6E8A-4147-A177-3AD203B41FA5}">
                      <a16:colId xmlns:a16="http://schemas.microsoft.com/office/drawing/2014/main" val="20000"/>
                    </a:ext>
                  </a:extLst>
                </a:gridCol>
                <a:gridCol w="532295">
                  <a:extLst>
                    <a:ext uri="{9D8B030D-6E8A-4147-A177-3AD203B41FA5}">
                      <a16:colId xmlns:a16="http://schemas.microsoft.com/office/drawing/2014/main" val="3789622283"/>
                    </a:ext>
                  </a:extLst>
                </a:gridCol>
                <a:gridCol w="494461">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32770" name="Title 6">
            <a:extLst>
              <a:ext uri="{FF2B5EF4-FFF2-40B4-BE49-F238E27FC236}">
                <a16:creationId xmlns:a16="http://schemas.microsoft.com/office/drawing/2014/main" id="{5FB62CA5-F4F2-FA60-4A3D-76F7FF723C01}"/>
              </a:ext>
            </a:extLst>
          </p:cNvPr>
          <p:cNvSpPr>
            <a:spLocks noGrp="1"/>
          </p:cNvSpPr>
          <p:nvPr>
            <p:ph type="title"/>
          </p:nvPr>
        </p:nvSpPr>
        <p:spPr>
          <a:prstGeom prst="rect">
            <a:avLst/>
          </a:prstGeom>
        </p:spPr>
        <p:txBody>
          <a:bodyPr/>
          <a:lstStyle/>
          <a:p>
            <a:r>
              <a:rPr lang="en-US" dirty="0"/>
              <a:t>OCC: Forward Validation Case #2</a:t>
            </a:r>
          </a:p>
        </p:txBody>
      </p:sp>
      <p:grpSp>
        <p:nvGrpSpPr>
          <p:cNvPr id="16" name="Group 15" hidden="1">
            <a:extLst>
              <a:ext uri="{FF2B5EF4-FFF2-40B4-BE49-F238E27FC236}">
                <a16:creationId xmlns:a16="http://schemas.microsoft.com/office/drawing/2014/main" id="{44EDB423-59CE-E828-CC4B-961A03993213}"/>
              </a:ext>
            </a:extLst>
          </p:cNvPr>
          <p:cNvGrpSpPr>
            <a:grpSpLocks/>
          </p:cNvGrpSpPr>
          <p:nvPr/>
        </p:nvGrpSpPr>
        <p:grpSpPr bwMode="auto">
          <a:xfrm>
            <a:off x="5079206" y="3358759"/>
            <a:ext cx="825104" cy="184666"/>
            <a:chOff x="5247643" y="4478338"/>
            <a:chExt cx="1100137" cy="246220"/>
          </a:xfrm>
        </p:grpSpPr>
        <p:sp>
          <p:nvSpPr>
            <p:cNvPr id="32857" name="TextBox 41">
              <a:extLst>
                <a:ext uri="{FF2B5EF4-FFF2-40B4-BE49-F238E27FC236}">
                  <a16:creationId xmlns:a16="http://schemas.microsoft.com/office/drawing/2014/main" id="{04F773E7-6691-19E8-3C52-E877330BFE33}"/>
                </a:ext>
              </a:extLst>
            </p:cNvPr>
            <p:cNvSpPr txBox="1">
              <a:spLocks noChangeArrowheads="1"/>
            </p:cNvSpPr>
            <p:nvPr/>
          </p:nvSpPr>
          <p:spPr bwMode="auto">
            <a:xfrm>
              <a:off x="5247643"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456</a:t>
              </a:r>
            </a:p>
          </p:txBody>
        </p:sp>
        <p:sp>
          <p:nvSpPr>
            <p:cNvPr id="32858" name="TextBox 42">
              <a:extLst>
                <a:ext uri="{FF2B5EF4-FFF2-40B4-BE49-F238E27FC236}">
                  <a16:creationId xmlns:a16="http://schemas.microsoft.com/office/drawing/2014/main" id="{D4B7EB38-E1A3-AD6A-971A-845C103EC29F}"/>
                </a:ext>
              </a:extLst>
            </p:cNvPr>
            <p:cNvSpPr txBox="1">
              <a:spLocks noChangeArrowheads="1"/>
            </p:cNvSpPr>
            <p:nvPr/>
          </p:nvSpPr>
          <p:spPr bwMode="auto">
            <a:xfrm>
              <a:off x="5884230"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1</a:t>
              </a:r>
            </a:p>
          </p:txBody>
        </p:sp>
      </p:grpSp>
      <p:grpSp>
        <p:nvGrpSpPr>
          <p:cNvPr id="32837" name="T1 A WRITE2" hidden="1">
            <a:extLst>
              <a:ext uri="{FF2B5EF4-FFF2-40B4-BE49-F238E27FC236}">
                <a16:creationId xmlns:a16="http://schemas.microsoft.com/office/drawing/2014/main" id="{3C1D05F7-1255-1670-A6FD-ED84AA0BF7DD}"/>
              </a:ext>
            </a:extLst>
          </p:cNvPr>
          <p:cNvGrpSpPr>
            <a:grpSpLocks/>
          </p:cNvGrpSpPr>
          <p:nvPr/>
        </p:nvGrpSpPr>
        <p:grpSpPr bwMode="auto">
          <a:xfrm>
            <a:off x="5497487" y="3471818"/>
            <a:ext cx="879501" cy="215449"/>
            <a:chOff x="5291077" y="4478330"/>
            <a:chExt cx="1172582" cy="287264"/>
          </a:xfrm>
        </p:grpSpPr>
        <p:sp>
          <p:nvSpPr>
            <p:cNvPr id="32854" name="TextBox 40">
              <a:extLst>
                <a:ext uri="{FF2B5EF4-FFF2-40B4-BE49-F238E27FC236}">
                  <a16:creationId xmlns:a16="http://schemas.microsoft.com/office/drawing/2014/main" id="{35624045-5952-0137-BDC7-AAACDC9841BC}"/>
                </a:ext>
              </a:extLst>
            </p:cNvPr>
            <p:cNvSpPr txBox="1">
              <a:spLocks noChangeArrowheads="1"/>
            </p:cNvSpPr>
            <p:nvPr/>
          </p:nvSpPr>
          <p:spPr bwMode="auto">
            <a:xfrm>
              <a:off x="5291077" y="4478337"/>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5" name="TextBox 31">
              <a:extLst>
                <a:ext uri="{FF2B5EF4-FFF2-40B4-BE49-F238E27FC236}">
                  <a16:creationId xmlns:a16="http://schemas.microsoft.com/office/drawing/2014/main" id="{45CD0A5E-DF9F-11D0-1E30-1906E1ED5902}"/>
                </a:ext>
              </a:extLst>
            </p:cNvPr>
            <p:cNvSpPr txBox="1">
              <a:spLocks noChangeArrowheads="1"/>
            </p:cNvSpPr>
            <p:nvPr/>
          </p:nvSpPr>
          <p:spPr bwMode="auto">
            <a:xfrm>
              <a:off x="6000109" y="4478330"/>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grpSp>
      <p:grpSp>
        <p:nvGrpSpPr>
          <p:cNvPr id="32838" name="Group 47">
            <a:extLst>
              <a:ext uri="{FF2B5EF4-FFF2-40B4-BE49-F238E27FC236}">
                <a16:creationId xmlns:a16="http://schemas.microsoft.com/office/drawing/2014/main" id="{BA03C7D6-5A78-70A0-80F7-652AE43C9518}"/>
              </a:ext>
            </a:extLst>
          </p:cNvPr>
          <p:cNvGrpSpPr>
            <a:grpSpLocks/>
          </p:cNvGrpSpPr>
          <p:nvPr/>
        </p:nvGrpSpPr>
        <p:grpSpPr bwMode="auto">
          <a:xfrm>
            <a:off x="7169901" y="3465971"/>
            <a:ext cx="1417085" cy="194373"/>
            <a:chOff x="4528582" y="4467296"/>
            <a:chExt cx="1889308" cy="259162"/>
          </a:xfrm>
        </p:grpSpPr>
        <p:sp>
          <p:nvSpPr>
            <p:cNvPr id="32851" name="TextBox 48">
              <a:extLst>
                <a:ext uri="{FF2B5EF4-FFF2-40B4-BE49-F238E27FC236}">
                  <a16:creationId xmlns:a16="http://schemas.microsoft.com/office/drawing/2014/main" id="{A4D9CDEC-2740-5E60-06B4-CD714D784C22}"/>
                </a:ext>
              </a:extLst>
            </p:cNvPr>
            <p:cNvSpPr txBox="1">
              <a:spLocks noChangeArrowheads="1"/>
            </p:cNvSpPr>
            <p:nvPr/>
          </p:nvSpPr>
          <p:spPr bwMode="auto">
            <a:xfrm>
              <a:off x="5255595" y="4467296"/>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789</a:t>
              </a:r>
            </a:p>
          </p:txBody>
        </p:sp>
        <p:sp>
          <p:nvSpPr>
            <p:cNvPr id="32852" name="TextBox 49">
              <a:extLst>
                <a:ext uri="{FF2B5EF4-FFF2-40B4-BE49-F238E27FC236}">
                  <a16:creationId xmlns:a16="http://schemas.microsoft.com/office/drawing/2014/main" id="{FE4D7DB7-4339-F3F4-9EC6-519F2527DEF6}"/>
                </a:ext>
              </a:extLst>
            </p:cNvPr>
            <p:cNvSpPr txBox="1">
              <a:spLocks noChangeArrowheads="1"/>
            </p:cNvSpPr>
            <p:nvPr/>
          </p:nvSpPr>
          <p:spPr bwMode="auto">
            <a:xfrm>
              <a:off x="5954340" y="4467296"/>
              <a:ext cx="463550" cy="254624"/>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a:p>
              <a:endParaRPr lang="en-US" dirty="0">
                <a:solidFill>
                  <a:schemeClr val="accent1"/>
                </a:solidFill>
              </a:endParaRPr>
            </a:p>
          </p:txBody>
        </p:sp>
        <p:sp>
          <p:nvSpPr>
            <p:cNvPr id="32853" name="TextBox 50">
              <a:extLst>
                <a:ext uri="{FF2B5EF4-FFF2-40B4-BE49-F238E27FC236}">
                  <a16:creationId xmlns:a16="http://schemas.microsoft.com/office/drawing/2014/main" id="{FF585897-E098-AA41-BA99-823510CE000B}"/>
                </a:ext>
              </a:extLst>
            </p:cNvPr>
            <p:cNvSpPr txBox="1">
              <a:spLocks noChangeArrowheads="1"/>
            </p:cNvSpPr>
            <p:nvPr/>
          </p:nvSpPr>
          <p:spPr bwMode="auto">
            <a:xfrm>
              <a:off x="4528582" y="4471833"/>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23" name="Group 22">
            <a:extLst>
              <a:ext uri="{FF2B5EF4-FFF2-40B4-BE49-F238E27FC236}">
                <a16:creationId xmlns:a16="http://schemas.microsoft.com/office/drawing/2014/main" id="{9DFA1E96-FA65-C0C1-AC68-F9EE08AD2AE4}"/>
              </a:ext>
            </a:extLst>
          </p:cNvPr>
          <p:cNvGrpSpPr/>
          <p:nvPr/>
        </p:nvGrpSpPr>
        <p:grpSpPr>
          <a:xfrm>
            <a:off x="1828220" y="1514044"/>
            <a:ext cx="2188368" cy="2926080"/>
            <a:chOff x="1828220" y="1845752"/>
            <a:chExt cx="2188368" cy="2926080"/>
          </a:xfrm>
        </p:grpSpPr>
        <p:grpSp>
          <p:nvGrpSpPr>
            <p:cNvPr id="32775" name="Group 35">
              <a:extLst>
                <a:ext uri="{FF2B5EF4-FFF2-40B4-BE49-F238E27FC236}">
                  <a16:creationId xmlns:a16="http://schemas.microsoft.com/office/drawing/2014/main" id="{568BC40B-EF8D-E512-3A87-482C56AC4905}"/>
                </a:ext>
              </a:extLst>
            </p:cNvPr>
            <p:cNvGrpSpPr>
              <a:grpSpLocks/>
            </p:cNvGrpSpPr>
            <p:nvPr/>
          </p:nvGrpSpPr>
          <p:grpSpPr bwMode="auto">
            <a:xfrm>
              <a:off x="1828220" y="1845752"/>
              <a:ext cx="2188368" cy="2926080"/>
              <a:chOff x="914399" y="2209243"/>
              <a:chExt cx="2919331" cy="3902253"/>
            </a:xfrm>
          </p:grpSpPr>
          <p:sp>
            <p:nvSpPr>
              <p:cNvPr id="10" name="Text Box 4">
                <a:extLst>
                  <a:ext uri="{FF2B5EF4-FFF2-40B4-BE49-F238E27FC236}">
                    <a16:creationId xmlns:a16="http://schemas.microsoft.com/office/drawing/2014/main" id="{90DE80EC-AB74-1991-C150-37235D873139}"/>
                  </a:ext>
                </a:extLst>
              </p:cNvPr>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r>
                  <a:rPr lang="en-US" b="0" dirty="0"/>
                  <a:t>W(A)</a:t>
                </a:r>
              </a:p>
              <a:p>
                <a:endParaRPr lang="en-US" b="0" dirty="0"/>
              </a:p>
              <a:p>
                <a:endParaRPr lang="en-US" b="0" dirty="0"/>
              </a:p>
              <a:p>
                <a:r>
                  <a:rPr lang="en-US" i="1" dirty="0">
                    <a:solidFill>
                      <a:schemeClr val="accent1"/>
                    </a:solidFill>
                  </a:rPr>
                  <a:t>VALIDATE</a:t>
                </a:r>
              </a:p>
              <a:p>
                <a:r>
                  <a:rPr lang="en-US" i="1" dirty="0">
                    <a:solidFill>
                      <a:srgbClr val="C00000"/>
                    </a:solidFill>
                  </a:rPr>
                  <a:t>WRITE</a:t>
                </a:r>
              </a:p>
            </p:txBody>
          </p:sp>
          <p:sp>
            <p:nvSpPr>
              <p:cNvPr id="13" name="Text Box 4">
                <a:extLst>
                  <a:ext uri="{FF2B5EF4-FFF2-40B4-BE49-F238E27FC236}">
                    <a16:creationId xmlns:a16="http://schemas.microsoft.com/office/drawing/2014/main" id="{E33F6183-57E7-00F6-8206-219EBB4692AB}"/>
                  </a:ext>
                </a:extLst>
              </p:cNvPr>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endParaRPr lang="en-US" dirty="0"/>
              </a:p>
              <a:p>
                <a:r>
                  <a:rPr lang="en-US" dirty="0"/>
                  <a:t>BEGIN</a:t>
                </a:r>
                <a:endParaRPr lang="en-US" b="0" dirty="0"/>
              </a:p>
              <a:p>
                <a:r>
                  <a:rPr lang="en-US" i="1" dirty="0">
                    <a:solidFill>
                      <a:schemeClr val="accent1"/>
                    </a:solidFill>
                  </a:rPr>
                  <a:t>READ</a:t>
                </a:r>
              </a:p>
              <a:p>
                <a:r>
                  <a:rPr lang="en-US" b="0" dirty="0"/>
                  <a:t>W(A)</a:t>
                </a:r>
              </a:p>
              <a:p>
                <a:endParaRPr lang="en-US" b="0" dirty="0"/>
              </a:p>
              <a:p>
                <a:endParaRPr lang="en-US" i="1" dirty="0">
                  <a:solidFill>
                    <a:schemeClr val="accent1"/>
                  </a:solidFill>
                </a:endParaRPr>
              </a:p>
              <a:p>
                <a:r>
                  <a:rPr lang="en-US" i="1" dirty="0">
                    <a:solidFill>
                      <a:schemeClr val="accent1"/>
                    </a:solidFill>
                  </a:rPr>
                  <a:t>VALIDATE</a:t>
                </a:r>
              </a:p>
              <a:p>
                <a:r>
                  <a:rPr lang="en-US" i="1" dirty="0">
                    <a:solidFill>
                      <a:schemeClr val="accent1"/>
                    </a:solidFill>
                  </a:rPr>
                  <a:t>WRITE</a:t>
                </a:r>
                <a:endParaRPr lang="en-US" dirty="0"/>
              </a:p>
              <a:p>
                <a:r>
                  <a:rPr lang="en-US" dirty="0"/>
                  <a:t>COMMIT</a:t>
                </a:r>
              </a:p>
            </p:txBody>
          </p:sp>
        </p:grpSp>
        <p:sp>
          <p:nvSpPr>
            <p:cNvPr id="32840" name="Rectangle 1">
              <a:extLst>
                <a:ext uri="{FF2B5EF4-FFF2-40B4-BE49-F238E27FC236}">
                  <a16:creationId xmlns:a16="http://schemas.microsoft.com/office/drawing/2014/main" id="{BB8E5C26-556F-6F2C-4D45-DD06508CCFAF}"/>
                </a:ext>
              </a:extLst>
            </p:cNvPr>
            <p:cNvSpPr>
              <a:spLocks noChangeArrowheads="1"/>
            </p:cNvSpPr>
            <p:nvPr/>
          </p:nvSpPr>
          <p:spPr bwMode="auto">
            <a:xfrm>
              <a:off x="1908968" y="2111689"/>
              <a:ext cx="931069" cy="1051560"/>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1" name="Rectangle 55">
              <a:extLst>
                <a:ext uri="{FF2B5EF4-FFF2-40B4-BE49-F238E27FC236}">
                  <a16:creationId xmlns:a16="http://schemas.microsoft.com/office/drawing/2014/main" id="{38CD0B48-C277-56B0-2B71-8B9DE63BC351}"/>
                </a:ext>
              </a:extLst>
            </p:cNvPr>
            <p:cNvSpPr>
              <a:spLocks noChangeArrowheads="1"/>
            </p:cNvSpPr>
            <p:nvPr/>
          </p:nvSpPr>
          <p:spPr bwMode="auto">
            <a:xfrm>
              <a:off x="2999581" y="2766682"/>
              <a:ext cx="931069" cy="864249"/>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2" name="Rectangle 59">
              <a:extLst>
                <a:ext uri="{FF2B5EF4-FFF2-40B4-BE49-F238E27FC236}">
                  <a16:creationId xmlns:a16="http://schemas.microsoft.com/office/drawing/2014/main" id="{F155C21A-AFA5-DBEA-028A-5E4C56A73D21}"/>
                </a:ext>
              </a:extLst>
            </p:cNvPr>
            <p:cNvSpPr>
              <a:spLocks noChangeArrowheads="1"/>
            </p:cNvSpPr>
            <p:nvPr/>
          </p:nvSpPr>
          <p:spPr bwMode="auto">
            <a:xfrm>
              <a:off x="2999581" y="3663081"/>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6" name="Rectangle 59">
              <a:extLst>
                <a:ext uri="{FF2B5EF4-FFF2-40B4-BE49-F238E27FC236}">
                  <a16:creationId xmlns:a16="http://schemas.microsoft.com/office/drawing/2014/main" id="{390D6527-00E8-D50E-5FAF-EE41FCA45957}"/>
                </a:ext>
              </a:extLst>
            </p:cNvPr>
            <p:cNvSpPr>
              <a:spLocks noChangeArrowheads="1"/>
            </p:cNvSpPr>
            <p:nvPr/>
          </p:nvSpPr>
          <p:spPr bwMode="auto">
            <a:xfrm>
              <a:off x="1908968" y="3213019"/>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7" name="Rectangle 59">
              <a:extLst>
                <a:ext uri="{FF2B5EF4-FFF2-40B4-BE49-F238E27FC236}">
                  <a16:creationId xmlns:a16="http://schemas.microsoft.com/office/drawing/2014/main" id="{28D1E8FE-6586-3CB1-EF5A-9904F0F54C54}"/>
                </a:ext>
              </a:extLst>
            </p:cNvPr>
            <p:cNvSpPr>
              <a:spLocks noChangeArrowheads="1"/>
            </p:cNvSpPr>
            <p:nvPr/>
          </p:nvSpPr>
          <p:spPr bwMode="auto">
            <a:xfrm>
              <a:off x="3008739" y="3890421"/>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4" name="Rectangle 59">
              <a:extLst>
                <a:ext uri="{FF2B5EF4-FFF2-40B4-BE49-F238E27FC236}">
                  <a16:creationId xmlns:a16="http://schemas.microsoft.com/office/drawing/2014/main" id="{D6D23309-5AC8-81A9-5583-ED4C9310CC5C}"/>
                </a:ext>
              </a:extLst>
            </p:cNvPr>
            <p:cNvSpPr>
              <a:spLocks noChangeArrowheads="1"/>
            </p:cNvSpPr>
            <p:nvPr/>
          </p:nvSpPr>
          <p:spPr bwMode="auto">
            <a:xfrm>
              <a:off x="1905000" y="3434479"/>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graphicFrame>
        <p:nvGraphicFramePr>
          <p:cNvPr id="76" name="Table 75">
            <a:extLst>
              <a:ext uri="{FF2B5EF4-FFF2-40B4-BE49-F238E27FC236}">
                <a16:creationId xmlns:a16="http://schemas.microsoft.com/office/drawing/2014/main" id="{DB96FDEA-CB32-0E5B-5740-08910F822C27}"/>
              </a:ext>
            </a:extLst>
          </p:cNvPr>
          <p:cNvGraphicFramePr>
            <a:graphicFrameLocks noGrp="1"/>
          </p:cNvGraphicFramePr>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 name="Slide Number Placeholder 3">
            <a:extLst>
              <a:ext uri="{FF2B5EF4-FFF2-40B4-BE49-F238E27FC236}">
                <a16:creationId xmlns:a16="http://schemas.microsoft.com/office/drawing/2014/main" id="{6540FAC1-07F1-333A-9F73-F39B96F4FB32}"/>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20</a:t>
            </a:fld>
            <a:endParaRPr lang="en-US" dirty="0"/>
          </a:p>
        </p:txBody>
      </p:sp>
      <p:grpSp>
        <p:nvGrpSpPr>
          <p:cNvPr id="33" name="Group 32">
            <a:extLst>
              <a:ext uri="{FF2B5EF4-FFF2-40B4-BE49-F238E27FC236}">
                <a16:creationId xmlns:a16="http://schemas.microsoft.com/office/drawing/2014/main" id="{2FFB8F06-3C67-685F-6356-C2A59ADB4BFB}"/>
              </a:ext>
            </a:extLst>
          </p:cNvPr>
          <p:cNvGrpSpPr/>
          <p:nvPr/>
        </p:nvGrpSpPr>
        <p:grpSpPr>
          <a:xfrm>
            <a:off x="5201841" y="971550"/>
            <a:ext cx="2722959" cy="1535430"/>
            <a:chOff x="5201841" y="1078230"/>
            <a:chExt cx="2722959" cy="1535430"/>
          </a:xfrm>
        </p:grpSpPr>
        <p:sp>
          <p:nvSpPr>
            <p:cNvPr id="34" name="Rounded Rectangle 18">
              <a:extLst>
                <a:ext uri="{FF2B5EF4-FFF2-40B4-BE49-F238E27FC236}">
                  <a16:creationId xmlns:a16="http://schemas.microsoft.com/office/drawing/2014/main" id="{29900E51-A7C3-3F28-EA99-2A259AD10695}"/>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35" name="TextBox 15">
              <a:extLst>
                <a:ext uri="{FF2B5EF4-FFF2-40B4-BE49-F238E27FC236}">
                  <a16:creationId xmlns:a16="http://schemas.microsoft.com/office/drawing/2014/main" id="{EFB6296A-BF78-1E6C-BAFC-432B63889DE5}"/>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pSp>
        <p:nvGrpSpPr>
          <p:cNvPr id="36" name="T1 Workspace">
            <a:extLst>
              <a:ext uri="{FF2B5EF4-FFF2-40B4-BE49-F238E27FC236}">
                <a16:creationId xmlns:a16="http://schemas.microsoft.com/office/drawing/2014/main" id="{4EDD4B24-F324-9134-C79D-B57DF1C87554}"/>
              </a:ext>
            </a:extLst>
          </p:cNvPr>
          <p:cNvGrpSpPr>
            <a:grpSpLocks/>
          </p:cNvGrpSpPr>
          <p:nvPr/>
        </p:nvGrpSpPr>
        <p:grpSpPr bwMode="auto">
          <a:xfrm>
            <a:off x="4800600" y="2713669"/>
            <a:ext cx="1828800" cy="1324931"/>
            <a:chOff x="4360867" y="3415027"/>
            <a:chExt cx="2438320" cy="1766575"/>
          </a:xfrm>
        </p:grpSpPr>
        <p:sp>
          <p:nvSpPr>
            <p:cNvPr id="37" name="Rounded Rectangle 26">
              <a:extLst>
                <a:ext uri="{FF2B5EF4-FFF2-40B4-BE49-F238E27FC236}">
                  <a16:creationId xmlns:a16="http://schemas.microsoft.com/office/drawing/2014/main" id="{43C24A82-5415-D895-B5B6-0B9FCFCAFB97}"/>
                </a:ext>
              </a:extLst>
            </p:cNvPr>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8" name="TextBox 15">
              <a:extLst>
                <a:ext uri="{FF2B5EF4-FFF2-40B4-BE49-F238E27FC236}">
                  <a16:creationId xmlns:a16="http://schemas.microsoft.com/office/drawing/2014/main" id="{7EF6EFEA-3E97-4B21-D9A8-2DDF7A5D71F2}"/>
                </a:ext>
              </a:extLst>
            </p:cNvPr>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pSp>
        <p:nvGrpSpPr>
          <p:cNvPr id="39" name="T2 Workspace">
            <a:extLst>
              <a:ext uri="{FF2B5EF4-FFF2-40B4-BE49-F238E27FC236}">
                <a16:creationId xmlns:a16="http://schemas.microsoft.com/office/drawing/2014/main" id="{B143D0FF-3CF1-6E90-9231-2FD1F2144FE5}"/>
              </a:ext>
            </a:extLst>
          </p:cNvPr>
          <p:cNvGrpSpPr>
            <a:grpSpLocks/>
          </p:cNvGrpSpPr>
          <p:nvPr/>
        </p:nvGrpSpPr>
        <p:grpSpPr bwMode="auto">
          <a:xfrm>
            <a:off x="7048501" y="2713669"/>
            <a:ext cx="1858201" cy="1324931"/>
            <a:chOff x="6869743" y="3415027"/>
            <a:chExt cx="2477520" cy="1766575"/>
          </a:xfrm>
        </p:grpSpPr>
        <p:sp>
          <p:nvSpPr>
            <p:cNvPr id="40" name="Rounded Rectangle 37">
              <a:extLst>
                <a:ext uri="{FF2B5EF4-FFF2-40B4-BE49-F238E27FC236}">
                  <a16:creationId xmlns:a16="http://schemas.microsoft.com/office/drawing/2014/main" id="{DB3E07D8-ADAA-35D3-E45D-323AA232CBBA}"/>
                </a:ext>
              </a:extLst>
            </p:cNvPr>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41" name="TextBox 15">
              <a:extLst>
                <a:ext uri="{FF2B5EF4-FFF2-40B4-BE49-F238E27FC236}">
                  <a16:creationId xmlns:a16="http://schemas.microsoft.com/office/drawing/2014/main" id="{C35375DF-50C7-7CB8-8332-BB2DF565389A}"/>
                </a:ext>
              </a:extLst>
            </p:cNvPr>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grpSp>
        <p:nvGrpSpPr>
          <p:cNvPr id="3" name="T1 A READ">
            <a:extLst>
              <a:ext uri="{FF2B5EF4-FFF2-40B4-BE49-F238E27FC236}">
                <a16:creationId xmlns:a16="http://schemas.microsoft.com/office/drawing/2014/main" id="{0EFAB6C7-20B4-908D-3631-C375334AAF57}"/>
              </a:ext>
            </a:extLst>
          </p:cNvPr>
          <p:cNvGrpSpPr>
            <a:grpSpLocks/>
          </p:cNvGrpSpPr>
          <p:nvPr/>
        </p:nvGrpSpPr>
        <p:grpSpPr bwMode="auto">
          <a:xfrm>
            <a:off x="4949287" y="3462015"/>
            <a:ext cx="1418201" cy="223137"/>
            <a:chOff x="4561640" y="4425853"/>
            <a:chExt cx="1890793" cy="297514"/>
          </a:xfrm>
        </p:grpSpPr>
        <p:sp>
          <p:nvSpPr>
            <p:cNvPr id="11" name="TextBox 40">
              <a:extLst>
                <a:ext uri="{FF2B5EF4-FFF2-40B4-BE49-F238E27FC236}">
                  <a16:creationId xmlns:a16="http://schemas.microsoft.com/office/drawing/2014/main" id="{193D2352-9C3E-86C4-4489-62651F873FDC}"/>
                </a:ext>
              </a:extLst>
            </p:cNvPr>
            <p:cNvSpPr txBox="1">
              <a:spLocks noChangeArrowheads="1"/>
            </p:cNvSpPr>
            <p:nvPr/>
          </p:nvSpPr>
          <p:spPr bwMode="auto">
            <a:xfrm>
              <a:off x="5285738" y="4436102"/>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12" name="TextBox 31">
              <a:extLst>
                <a:ext uri="{FF2B5EF4-FFF2-40B4-BE49-F238E27FC236}">
                  <a16:creationId xmlns:a16="http://schemas.microsoft.com/office/drawing/2014/main" id="{943ECE32-C8D7-A057-D17F-77B3E832689B}"/>
                </a:ext>
              </a:extLst>
            </p:cNvPr>
            <p:cNvSpPr txBox="1">
              <a:spLocks noChangeArrowheads="1"/>
            </p:cNvSpPr>
            <p:nvPr/>
          </p:nvSpPr>
          <p:spPr bwMode="auto">
            <a:xfrm>
              <a:off x="5988884" y="4436110"/>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14" name="TextBox 45">
              <a:extLst>
                <a:ext uri="{FF2B5EF4-FFF2-40B4-BE49-F238E27FC236}">
                  <a16:creationId xmlns:a16="http://schemas.microsoft.com/office/drawing/2014/main" id="{050D44B5-7D5B-06BF-4F2C-A1F8271BD668}"/>
                </a:ext>
              </a:extLst>
            </p:cNvPr>
            <p:cNvSpPr txBox="1">
              <a:spLocks noChangeArrowheads="1"/>
            </p:cNvSpPr>
            <p:nvPr/>
          </p:nvSpPr>
          <p:spPr bwMode="auto">
            <a:xfrm>
              <a:off x="4561640" y="4425853"/>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sp>
        <p:nvSpPr>
          <p:cNvPr id="15" name="Txn Arrow">
            <a:extLst>
              <a:ext uri="{FF2B5EF4-FFF2-40B4-BE49-F238E27FC236}">
                <a16:creationId xmlns:a16="http://schemas.microsoft.com/office/drawing/2014/main" id="{F5F449F7-5164-EBCC-CEB1-8D3E017D29EB}"/>
              </a:ext>
            </a:extLst>
          </p:cNvPr>
          <p:cNvSpPr>
            <a:spLocks noChangeArrowheads="1"/>
          </p:cNvSpPr>
          <p:nvPr/>
        </p:nvSpPr>
        <p:spPr bwMode="auto">
          <a:xfrm>
            <a:off x="1356360" y="1428750"/>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sp>
        <p:nvSpPr>
          <p:cNvPr id="17" name="Right Arrow 6">
            <a:extLst>
              <a:ext uri="{FF2B5EF4-FFF2-40B4-BE49-F238E27FC236}">
                <a16:creationId xmlns:a16="http://schemas.microsoft.com/office/drawing/2014/main" id="{7E71E903-B29E-32D9-DD11-3138AB29EEDB}"/>
              </a:ext>
            </a:extLst>
          </p:cNvPr>
          <p:cNvSpPr>
            <a:spLocks noChangeArrowheads="1"/>
          </p:cNvSpPr>
          <p:nvPr/>
        </p:nvSpPr>
        <p:spPr bwMode="auto">
          <a:xfrm rot="5400000">
            <a:off x="5228971" y="2314830"/>
            <a:ext cx="83870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grpSp>
        <p:nvGrpSpPr>
          <p:cNvPr id="32839" name="T1 A WRITE1">
            <a:extLst>
              <a:ext uri="{FF2B5EF4-FFF2-40B4-BE49-F238E27FC236}">
                <a16:creationId xmlns:a16="http://schemas.microsoft.com/office/drawing/2014/main" id="{451B24BB-A893-A28B-1329-379EB529C565}"/>
              </a:ext>
            </a:extLst>
          </p:cNvPr>
          <p:cNvGrpSpPr>
            <a:grpSpLocks/>
          </p:cNvGrpSpPr>
          <p:nvPr/>
        </p:nvGrpSpPr>
        <p:grpSpPr bwMode="auto">
          <a:xfrm>
            <a:off x="5507260" y="3451107"/>
            <a:ext cx="839442" cy="221825"/>
            <a:chOff x="5046820" y="4450788"/>
            <a:chExt cx="1119256" cy="295768"/>
          </a:xfrm>
        </p:grpSpPr>
        <p:sp>
          <p:nvSpPr>
            <p:cNvPr id="32849" name="TextBox 53">
              <a:extLst>
                <a:ext uri="{FF2B5EF4-FFF2-40B4-BE49-F238E27FC236}">
                  <a16:creationId xmlns:a16="http://schemas.microsoft.com/office/drawing/2014/main" id="{8D2EC4F9-67DC-E180-0FBB-AD0ACEE2B1DF}"/>
                </a:ext>
              </a:extLst>
            </p:cNvPr>
            <p:cNvSpPr txBox="1">
              <a:spLocks noChangeArrowheads="1"/>
            </p:cNvSpPr>
            <p:nvPr/>
          </p:nvSpPr>
          <p:spPr bwMode="auto">
            <a:xfrm>
              <a:off x="5046820" y="4459295"/>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0" name="TextBox 54">
              <a:extLst>
                <a:ext uri="{FF2B5EF4-FFF2-40B4-BE49-F238E27FC236}">
                  <a16:creationId xmlns:a16="http://schemas.microsoft.com/office/drawing/2014/main" id="{08AB1EC7-A9ED-F5AE-CFB8-228CCE42FD42}"/>
                </a:ext>
              </a:extLst>
            </p:cNvPr>
            <p:cNvSpPr txBox="1">
              <a:spLocks noChangeArrowheads="1"/>
            </p:cNvSpPr>
            <p:nvPr/>
          </p:nvSpPr>
          <p:spPr bwMode="auto">
            <a:xfrm>
              <a:off x="5702524" y="4450788"/>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p:txBody>
        </p:sp>
      </p:grpSp>
      <p:sp>
        <p:nvSpPr>
          <p:cNvPr id="18" name="Right Arrow 6">
            <a:extLst>
              <a:ext uri="{FF2B5EF4-FFF2-40B4-BE49-F238E27FC236}">
                <a16:creationId xmlns:a16="http://schemas.microsoft.com/office/drawing/2014/main" id="{6C0267BA-156D-2B3F-9759-A079C04E24D2}"/>
              </a:ext>
            </a:extLst>
          </p:cNvPr>
          <p:cNvSpPr>
            <a:spLocks noChangeArrowheads="1"/>
          </p:cNvSpPr>
          <p:nvPr/>
        </p:nvSpPr>
        <p:spPr bwMode="auto">
          <a:xfrm>
            <a:off x="4572000" y="3444595"/>
            <a:ext cx="34768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19" name="Right Arrow 6">
            <a:extLst>
              <a:ext uri="{FF2B5EF4-FFF2-40B4-BE49-F238E27FC236}">
                <a16:creationId xmlns:a16="http://schemas.microsoft.com/office/drawing/2014/main" id="{FFC6EDA2-CBAB-7F6B-040A-5CB468C5F953}"/>
              </a:ext>
            </a:extLst>
          </p:cNvPr>
          <p:cNvSpPr>
            <a:spLocks noChangeArrowheads="1"/>
          </p:cNvSpPr>
          <p:nvPr/>
        </p:nvSpPr>
        <p:spPr bwMode="auto">
          <a:xfrm rot="2480592">
            <a:off x="5426533" y="2541037"/>
            <a:ext cx="1752679"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26" name="TextBox 31">
            <a:extLst>
              <a:ext uri="{FF2B5EF4-FFF2-40B4-BE49-F238E27FC236}">
                <a16:creationId xmlns:a16="http://schemas.microsoft.com/office/drawing/2014/main" id="{FCACBAAD-D73E-2D90-951F-55D3237318A7}"/>
              </a:ext>
            </a:extLst>
          </p:cNvPr>
          <p:cNvSpPr txBox="1">
            <a:spLocks noChangeArrowheads="1"/>
          </p:cNvSpPr>
          <p:nvPr/>
        </p:nvSpPr>
        <p:spPr bwMode="auto">
          <a:xfrm>
            <a:off x="5986328" y="3456462"/>
            <a:ext cx="347688" cy="215444"/>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a:t>
            </a:r>
          </a:p>
        </p:txBody>
      </p:sp>
      <p:sp>
        <p:nvSpPr>
          <p:cNvPr id="27" name="Rounded Rectangular Callout 26">
            <a:extLst>
              <a:ext uri="{FF2B5EF4-FFF2-40B4-BE49-F238E27FC236}">
                <a16:creationId xmlns:a16="http://schemas.microsoft.com/office/drawing/2014/main" id="{E083D061-9492-72B1-FCF2-23F67147746F}"/>
              </a:ext>
            </a:extLst>
          </p:cNvPr>
          <p:cNvSpPr/>
          <p:nvPr/>
        </p:nvSpPr>
        <p:spPr bwMode="auto">
          <a:xfrm flipH="1">
            <a:off x="1879455" y="2380941"/>
            <a:ext cx="1097280" cy="364755"/>
          </a:xfrm>
          <a:prstGeom prst="wedgeRoundRectCallout">
            <a:avLst>
              <a:gd name="adj1" fmla="val 32278"/>
              <a:gd name="adj2" fmla="val 8546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dirty="0">
                <a:solidFill>
                  <a:schemeClr val="accent1"/>
                </a:solidFill>
                <a:latin typeface="Crimson Text" panose="02000503000000000000" pitchFamily="2" charset="0"/>
              </a:rPr>
              <a:t>TS(</a:t>
            </a:r>
            <a:r>
              <a:rPr lang="en-US" sz="2000" b="1" spc="-150" dirty="0">
                <a:solidFill>
                  <a:schemeClr val="accent1"/>
                </a:solidFill>
                <a:latin typeface="Crimson Text" panose="02000503000000000000" pitchFamily="2" charset="0"/>
              </a:rPr>
              <a:t>T</a:t>
            </a:r>
            <a:r>
              <a:rPr lang="en-US" sz="2000" b="1" spc="-150" baseline="-25000" dirty="0">
                <a:solidFill>
                  <a:schemeClr val="accent1"/>
                </a:solidFill>
                <a:latin typeface="Crimson Text" panose="02000503000000000000" pitchFamily="2" charset="0"/>
              </a:rPr>
              <a:t>1</a:t>
            </a:r>
            <a:r>
              <a:rPr lang="en-US" sz="2000" b="1" dirty="0">
                <a:solidFill>
                  <a:schemeClr val="accent1"/>
                </a:solidFill>
                <a:latin typeface="Crimson Text" panose="02000503000000000000" pitchFamily="2" charset="0"/>
              </a:rPr>
              <a:t>)=1</a:t>
            </a:r>
          </a:p>
        </p:txBody>
      </p:sp>
      <p:grpSp>
        <p:nvGrpSpPr>
          <p:cNvPr id="28" name="Group 27">
            <a:extLst>
              <a:ext uri="{FF2B5EF4-FFF2-40B4-BE49-F238E27FC236}">
                <a16:creationId xmlns:a16="http://schemas.microsoft.com/office/drawing/2014/main" id="{5C1A4FE5-6242-7855-3664-6788050D4FA8}"/>
              </a:ext>
            </a:extLst>
          </p:cNvPr>
          <p:cNvGrpSpPr>
            <a:grpSpLocks/>
          </p:cNvGrpSpPr>
          <p:nvPr/>
        </p:nvGrpSpPr>
        <p:grpSpPr bwMode="auto">
          <a:xfrm>
            <a:off x="6164264" y="1849041"/>
            <a:ext cx="1495427" cy="220868"/>
            <a:chOff x="6057900" y="2314050"/>
            <a:chExt cx="1993902" cy="294490"/>
          </a:xfrm>
        </p:grpSpPr>
        <p:sp>
          <p:nvSpPr>
            <p:cNvPr id="29" name="TextBox 43">
              <a:extLst>
                <a:ext uri="{FF2B5EF4-FFF2-40B4-BE49-F238E27FC236}">
                  <a16:creationId xmlns:a16="http://schemas.microsoft.com/office/drawing/2014/main" id="{A746C761-9D8B-3F68-31BD-165BCA55068E}"/>
                </a:ext>
              </a:extLst>
            </p:cNvPr>
            <p:cNvSpPr txBox="1">
              <a:spLocks noChangeArrowheads="1"/>
            </p:cNvSpPr>
            <p:nvPr/>
          </p:nvSpPr>
          <p:spPr bwMode="auto">
            <a:xfrm>
              <a:off x="6057900" y="2314050"/>
              <a:ext cx="928688" cy="28725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0" name="TextBox 44">
              <a:extLst>
                <a:ext uri="{FF2B5EF4-FFF2-40B4-BE49-F238E27FC236}">
                  <a16:creationId xmlns:a16="http://schemas.microsoft.com/office/drawing/2014/main" id="{EB680D0B-0F12-0BB7-A8F4-392DF7F37F3C}"/>
                </a:ext>
              </a:extLst>
            </p:cNvPr>
            <p:cNvSpPr txBox="1">
              <a:spLocks noChangeArrowheads="1"/>
            </p:cNvSpPr>
            <p:nvPr/>
          </p:nvSpPr>
          <p:spPr bwMode="auto">
            <a:xfrm>
              <a:off x="7123115" y="2321282"/>
              <a:ext cx="928687" cy="28725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a:t>
              </a:r>
            </a:p>
          </p:txBody>
        </p:sp>
      </p:grpSp>
      <p:sp>
        <p:nvSpPr>
          <p:cNvPr id="31" name="Right Arrow 6">
            <a:extLst>
              <a:ext uri="{FF2B5EF4-FFF2-40B4-BE49-F238E27FC236}">
                <a16:creationId xmlns:a16="http://schemas.microsoft.com/office/drawing/2014/main" id="{4A5407F0-E96F-6761-BEB8-86E71B460BDE}"/>
              </a:ext>
            </a:extLst>
          </p:cNvPr>
          <p:cNvSpPr>
            <a:spLocks noChangeArrowheads="1"/>
          </p:cNvSpPr>
          <p:nvPr/>
        </p:nvSpPr>
        <p:spPr bwMode="auto">
          <a:xfrm rot="16200000">
            <a:off x="5215091" y="2299153"/>
            <a:ext cx="83870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Tree>
    <p:extLst>
      <p:ext uri="{BB962C8B-B14F-4D97-AF65-F5344CB8AC3E}">
        <p14:creationId xmlns:p14="http://schemas.microsoft.com/office/powerpoint/2010/main" val="15101537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nodeType="with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5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5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3.33333E-6 -2.22222E-6 L -0.00139 0.08611 " pathEditMode="relative" rAng="0" ptsTypes="AA">
                                      <p:cBhvr>
                                        <p:cTn id="23" dur="500" fill="hold"/>
                                        <p:tgtEl>
                                          <p:spTgt spid="15"/>
                                        </p:tgtEl>
                                        <p:attrNameLst>
                                          <p:attrName>ppt_x</p:attrName>
                                          <p:attrName>ppt_y</p:attrName>
                                        </p:attrNameLst>
                                      </p:cBhvr>
                                      <p:rCtr x="-69" y="4290"/>
                                    </p:animMotion>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250"/>
                                        <p:tgtEl>
                                          <p:spTgt spid="17"/>
                                        </p:tgtEl>
                                      </p:cBhvr>
                                    </p:animEffect>
                                  </p:childTnLst>
                                </p:cTn>
                              </p:par>
                            </p:childTnLst>
                          </p:cTn>
                        </p:par>
                        <p:par>
                          <p:cTn id="28" fill="hold">
                            <p:stCondLst>
                              <p:cond delay="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50"/>
                                        <p:tgtEl>
                                          <p:spTgt spid="17"/>
                                        </p:tgtEl>
                                      </p:cBhvr>
                                    </p:animEffect>
                                    <p:set>
                                      <p:cBhvr>
                                        <p:cTn id="36" dur="1" fill="hold">
                                          <p:stCondLst>
                                            <p:cond delay="249"/>
                                          </p:stCondLst>
                                        </p:cTn>
                                        <p:tgtEl>
                                          <p:spTgt spid="17"/>
                                        </p:tgtEl>
                                        <p:attrNameLst>
                                          <p:attrName>style.visibility</p:attrName>
                                        </p:attrNameLst>
                                      </p:cBhvr>
                                      <p:to>
                                        <p:strVal val="hidden"/>
                                      </p:to>
                                    </p:set>
                                  </p:childTnLst>
                                </p:cTn>
                              </p:par>
                            </p:childTnLst>
                          </p:cTn>
                        </p:par>
                        <p:par>
                          <p:cTn id="37" fill="hold">
                            <p:stCondLst>
                              <p:cond delay="250"/>
                            </p:stCondLst>
                            <p:childTnLst>
                              <p:par>
                                <p:cTn id="38" presetID="42" presetClass="path" presetSubtype="0" accel="50000" decel="50000" fill="hold" grpId="2" nodeType="afterEffect">
                                  <p:stCondLst>
                                    <p:cond delay="0"/>
                                  </p:stCondLst>
                                  <p:childTnLst>
                                    <p:animMotion origin="layout" path="M -0.00139 0.08611 L -0.00226 0.13148 " pathEditMode="relative" rAng="0" ptsTypes="AA">
                                      <p:cBhvr>
                                        <p:cTn id="39" dur="500" fill="hold"/>
                                        <p:tgtEl>
                                          <p:spTgt spid="15"/>
                                        </p:tgtEl>
                                        <p:attrNameLst>
                                          <p:attrName>ppt_x</p:attrName>
                                          <p:attrName>ppt_y</p:attrName>
                                        </p:attrNameLst>
                                      </p:cBhvr>
                                      <p:rCtr x="-52" y="2253"/>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250"/>
                                        <p:tgtEl>
                                          <p:spTgt spid="18"/>
                                        </p:tgtEl>
                                      </p:cBhvr>
                                    </p:animEffect>
                                  </p:childTnLst>
                                </p:cTn>
                              </p:par>
                            </p:childTnLst>
                          </p:cTn>
                        </p:par>
                        <p:par>
                          <p:cTn id="45" fill="hold">
                            <p:stCondLst>
                              <p:cond delay="250"/>
                            </p:stCondLst>
                            <p:childTnLst>
                              <p:par>
                                <p:cTn id="46" presetID="10" presetClass="entr" presetSubtype="0" fill="hold" nodeType="afterEffect">
                                  <p:stCondLst>
                                    <p:cond delay="0"/>
                                  </p:stCondLst>
                                  <p:childTnLst>
                                    <p:set>
                                      <p:cBhvr>
                                        <p:cTn id="47" dur="1" fill="hold">
                                          <p:stCondLst>
                                            <p:cond delay="0"/>
                                          </p:stCondLst>
                                        </p:cTn>
                                        <p:tgtEl>
                                          <p:spTgt spid="32839"/>
                                        </p:tgtEl>
                                        <p:attrNameLst>
                                          <p:attrName>style.visibility</p:attrName>
                                        </p:attrNameLst>
                                      </p:cBhvr>
                                      <p:to>
                                        <p:strVal val="visible"/>
                                      </p:to>
                                    </p:set>
                                    <p:animEffect transition="in" filter="fade">
                                      <p:cBhvr>
                                        <p:cTn id="48" dur="250"/>
                                        <p:tgtEl>
                                          <p:spTgt spid="328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18"/>
                                        </p:tgtEl>
                                      </p:cBhvr>
                                    </p:animEffect>
                                    <p:set>
                                      <p:cBhvr>
                                        <p:cTn id="53" dur="1" fill="hold">
                                          <p:stCondLst>
                                            <p:cond delay="249"/>
                                          </p:stCondLst>
                                        </p:cTn>
                                        <p:tgtEl>
                                          <p:spTgt spid="18"/>
                                        </p:tgtEl>
                                        <p:attrNameLst>
                                          <p:attrName>style.visibility</p:attrName>
                                        </p:attrNameLst>
                                      </p:cBhvr>
                                      <p:to>
                                        <p:strVal val="hidden"/>
                                      </p:to>
                                    </p:set>
                                  </p:childTnLst>
                                </p:cTn>
                              </p:par>
                            </p:childTnLst>
                          </p:cTn>
                        </p:par>
                        <p:par>
                          <p:cTn id="54" fill="hold">
                            <p:stCondLst>
                              <p:cond delay="250"/>
                            </p:stCondLst>
                            <p:childTnLst>
                              <p:par>
                                <p:cTn id="55" presetID="42" presetClass="path" presetSubtype="0" accel="50000" decel="50000" fill="hold" grpId="3" nodeType="afterEffect">
                                  <p:stCondLst>
                                    <p:cond delay="0"/>
                                  </p:stCondLst>
                                  <p:childTnLst>
                                    <p:animMotion origin="layout" path="M -0.00226 0.13148 L 0.11649 0.13148 " pathEditMode="relative" rAng="0" ptsTypes="AA">
                                      <p:cBhvr>
                                        <p:cTn id="56" dur="500" fill="hold"/>
                                        <p:tgtEl>
                                          <p:spTgt spid="15"/>
                                        </p:tgtEl>
                                        <p:attrNameLst>
                                          <p:attrName>ppt_x</p:attrName>
                                          <p:attrName>ppt_y</p:attrName>
                                        </p:attrNameLst>
                                      </p:cBhvr>
                                      <p:rCtr x="5937" y="0"/>
                                    </p:animMotion>
                                  </p:childTnLst>
                                </p:cTn>
                              </p:par>
                            </p:childTnLst>
                          </p:cTn>
                        </p:par>
                        <p:par>
                          <p:cTn id="57" fill="hold">
                            <p:stCondLst>
                              <p:cond delay="750"/>
                            </p:stCondLst>
                            <p:childTnLst>
                              <p:par>
                                <p:cTn id="58" presetID="10"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250"/>
                                        <p:tgtEl>
                                          <p:spTgt spid="39"/>
                                        </p:tgtEl>
                                      </p:cBhvr>
                                    </p:animEffect>
                                  </p:childTnLst>
                                </p:cTn>
                              </p:par>
                              <p:par>
                                <p:cTn id="61" presetID="10"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4" nodeType="clickEffect">
                                  <p:stCondLst>
                                    <p:cond delay="0"/>
                                  </p:stCondLst>
                                  <p:childTnLst>
                                    <p:animMotion origin="layout" path="M 0.11649 0.13148 L 0.1184 0.21543 " pathEditMode="relative" rAng="0" ptsTypes="AA">
                                      <p:cBhvr>
                                        <p:cTn id="67" dur="500" fill="hold"/>
                                        <p:tgtEl>
                                          <p:spTgt spid="15"/>
                                        </p:tgtEl>
                                        <p:attrNameLst>
                                          <p:attrName>ppt_x</p:attrName>
                                          <p:attrName>ppt_y</p:attrName>
                                        </p:attrNameLst>
                                      </p:cBhvr>
                                      <p:rCtr x="87" y="4198"/>
                                    </p:animMotion>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250"/>
                                        <p:tgtEl>
                                          <p:spTgt spid="19"/>
                                        </p:tgtEl>
                                      </p:cBhvr>
                                    </p:animEffect>
                                  </p:childTnLst>
                                </p:cTn>
                              </p:par>
                            </p:childTnLst>
                          </p:cTn>
                        </p:par>
                        <p:par>
                          <p:cTn id="72" fill="hold">
                            <p:stCondLst>
                              <p:cond delay="750"/>
                            </p:stCondLst>
                            <p:childTnLst>
                              <p:par>
                                <p:cTn id="73" presetID="10" presetClass="entr" presetSubtype="0" fill="hold" nodeType="afterEffect">
                                  <p:stCondLst>
                                    <p:cond delay="0"/>
                                  </p:stCondLst>
                                  <p:childTnLst>
                                    <p:set>
                                      <p:cBhvr>
                                        <p:cTn id="74" dur="1" fill="hold">
                                          <p:stCondLst>
                                            <p:cond delay="0"/>
                                          </p:stCondLst>
                                        </p:cTn>
                                        <p:tgtEl>
                                          <p:spTgt spid="32838"/>
                                        </p:tgtEl>
                                        <p:attrNameLst>
                                          <p:attrName>style.visibility</p:attrName>
                                        </p:attrNameLst>
                                      </p:cBhvr>
                                      <p:to>
                                        <p:strVal val="visible"/>
                                      </p:to>
                                    </p:set>
                                    <p:animEffect transition="in" filter="fade">
                                      <p:cBhvr>
                                        <p:cTn id="75" dur="250"/>
                                        <p:tgtEl>
                                          <p:spTgt spid="328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42" presetClass="path" presetSubtype="0" accel="50000" decel="50000" fill="hold" grpId="5" nodeType="withEffect">
                                  <p:stCondLst>
                                    <p:cond delay="0"/>
                                  </p:stCondLst>
                                  <p:childTnLst>
                                    <p:animMotion origin="layout" path="M 0.1184 0.21543 L -0.0033 0.25185 " pathEditMode="relative" rAng="0" ptsTypes="AA">
                                      <p:cBhvr>
                                        <p:cTn id="82" dur="500" fill="hold"/>
                                        <p:tgtEl>
                                          <p:spTgt spid="15"/>
                                        </p:tgtEl>
                                        <p:attrNameLst>
                                          <p:attrName>ppt_x</p:attrName>
                                          <p:attrName>ppt_y</p:attrName>
                                        </p:attrNameLst>
                                      </p:cBhvr>
                                      <p:rCtr x="-6094" y="1821"/>
                                    </p:animMotion>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25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0" presetClass="path" presetSubtype="0" accel="50000" decel="50000" fill="hold" grpId="6" nodeType="clickEffect">
                                  <p:stCondLst>
                                    <p:cond delay="0"/>
                                  </p:stCondLst>
                                  <p:childTnLst>
                                    <p:animMotion origin="layout" path="M -0.0033 0.25185 L -0.00278 0.29506 " pathEditMode="relative" rAng="0" ptsTypes="AA">
                                      <p:cBhvr>
                                        <p:cTn id="91" dur="500" fill="hold"/>
                                        <p:tgtEl>
                                          <p:spTgt spid="15"/>
                                        </p:tgtEl>
                                        <p:attrNameLst>
                                          <p:attrName>ppt_x</p:attrName>
                                          <p:attrName>ppt_y</p:attrName>
                                        </p:attrNameLst>
                                      </p:cBhvr>
                                      <p:rCtr x="17" y="2160"/>
                                    </p:animMotion>
                                  </p:childTnLst>
                                </p:cTn>
                              </p:par>
                            </p:childTnLst>
                          </p:cTn>
                        </p:par>
                        <p:par>
                          <p:cTn id="92" fill="hold">
                            <p:stCondLst>
                              <p:cond delay="500"/>
                            </p:stCondLst>
                            <p:childTnLst>
                              <p:par>
                                <p:cTn id="93" presetID="1" presetClass="entr" presetSubtype="0" fill="hold" grpId="2" nodeType="afterEffect">
                                  <p:stCondLst>
                                    <p:cond delay="0"/>
                                  </p:stCondLst>
                                  <p:childTnLst>
                                    <p:set>
                                      <p:cBhvr>
                                        <p:cTn id="94" dur="1" fill="hold">
                                          <p:stCondLst>
                                            <p:cond delay="0"/>
                                          </p:stCondLst>
                                        </p:cTn>
                                        <p:tgtEl>
                                          <p:spTgt spid="18"/>
                                        </p:tgtEl>
                                        <p:attrNameLst>
                                          <p:attrName>style.visibility</p:attrName>
                                        </p:attrNameLst>
                                      </p:cBhvr>
                                      <p:to>
                                        <p:strVal val="visible"/>
                                      </p:to>
                                    </p:se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25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31"/>
                                        </p:tgtEl>
                                        <p:attrNameLst>
                                          <p:attrName>style.visibility</p:attrName>
                                        </p:attrNameLst>
                                      </p:cBhvr>
                                      <p:to>
                                        <p:strVal val="visible"/>
                                      </p:to>
                                    </p:set>
                                    <p:animEffect transition="in" filter="wipe(down)">
                                      <p:cBhvr>
                                        <p:cTn id="102" dur="250"/>
                                        <p:tgtEl>
                                          <p:spTgt spid="31"/>
                                        </p:tgtEl>
                                      </p:cBhvr>
                                    </p:animEffect>
                                  </p:childTnLst>
                                </p:cTn>
                              </p:par>
                            </p:childTnLst>
                          </p:cTn>
                        </p:par>
                        <p:par>
                          <p:cTn id="103" fill="hold">
                            <p:stCondLst>
                              <p:cond delay="250"/>
                            </p:stCondLst>
                            <p:childTnLst>
                              <p:par>
                                <p:cTn id="104" presetID="10" presetClass="entr" presetSubtype="0" fill="hold" nodeType="afterEffect">
                                  <p:stCondLst>
                                    <p:cond delay="0"/>
                                  </p:stCondLst>
                                  <p:childTnLst>
                                    <p:set>
                                      <p:cBhvr>
                                        <p:cTn id="105" dur="1" fill="hold">
                                          <p:stCondLst>
                                            <p:cond delay="0"/>
                                          </p:stCondLst>
                                        </p:cTn>
                                        <p:tgtEl>
                                          <p:spTgt spid="28"/>
                                        </p:tgtEl>
                                        <p:attrNameLst>
                                          <p:attrName>style.visibility</p:attrName>
                                        </p:attrNameLst>
                                      </p:cBhvr>
                                      <p:to>
                                        <p:strVal val="visible"/>
                                      </p:to>
                                    </p:set>
                                    <p:animEffect transition="in" filter="fade">
                                      <p:cBhvr>
                                        <p:cTn id="106" dur="2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5" grpId="4" animBg="1"/>
      <p:bldP spid="15" grpId="5" animBg="1"/>
      <p:bldP spid="15" grpId="6" animBg="1"/>
      <p:bldP spid="17" grpId="0" animBg="1"/>
      <p:bldP spid="17" grpId="1" animBg="1"/>
      <p:bldP spid="18" grpId="0" animBg="1"/>
      <p:bldP spid="18" grpId="1" animBg="1"/>
      <p:bldP spid="18" grpId="2" animBg="1"/>
      <p:bldP spid="19" grpId="0" animBg="1"/>
      <p:bldP spid="19" grpId="1" animBg="1"/>
      <p:bldP spid="26" grpId="0" animBg="1"/>
      <p:bldP spid="27"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49851EC-E190-76B8-48C5-2FF433F351EB}"/>
              </a:ext>
            </a:extLst>
          </p:cNvPr>
          <p:cNvGrpSpPr/>
          <p:nvPr/>
        </p:nvGrpSpPr>
        <p:grpSpPr>
          <a:xfrm>
            <a:off x="1695451" y="746521"/>
            <a:ext cx="2469356" cy="3855720"/>
            <a:chOff x="1695451" y="819150"/>
            <a:chExt cx="2469356" cy="3855720"/>
          </a:xfrm>
        </p:grpSpPr>
        <p:sp>
          <p:nvSpPr>
            <p:cNvPr id="5" name="Rounded Rectangle 27">
              <a:extLst>
                <a:ext uri="{FF2B5EF4-FFF2-40B4-BE49-F238E27FC236}">
                  <a16:creationId xmlns:a16="http://schemas.microsoft.com/office/drawing/2014/main" id="{2ED91AEE-6CE1-0449-12F9-C885E7A6AD49}"/>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6" name="TextBox 15">
              <a:extLst>
                <a:ext uri="{FF2B5EF4-FFF2-40B4-BE49-F238E27FC236}">
                  <a16:creationId xmlns:a16="http://schemas.microsoft.com/office/drawing/2014/main" id="{C82F8FFC-886C-5E54-C390-C6045A86292E}"/>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 name="TextBox 6">
              <a:extLst>
                <a:ext uri="{FF2B5EF4-FFF2-40B4-BE49-F238E27FC236}">
                  <a16:creationId xmlns:a16="http://schemas.microsoft.com/office/drawing/2014/main" id="{739CE7C2-B1B8-5624-F55C-F14FFE59B07A}"/>
                </a:ext>
              </a:extLst>
            </p:cNvPr>
            <p:cNvSpPr txBox="1">
              <a:spLocks noChangeArrowheads="1"/>
            </p:cNvSpPr>
            <p:nvPr/>
          </p:nvSpPr>
          <p:spPr bwMode="auto">
            <a:xfrm>
              <a:off x="2190355"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8" name="TextBox 15">
              <a:extLst>
                <a:ext uri="{FF2B5EF4-FFF2-40B4-BE49-F238E27FC236}">
                  <a16:creationId xmlns:a16="http://schemas.microsoft.com/office/drawing/2014/main" id="{83FF7B3E-84BC-EC1A-AC13-A1D154DD9CF2}"/>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grpSp>
        <p:nvGrpSpPr>
          <p:cNvPr id="11" name="Group 10">
            <a:extLst>
              <a:ext uri="{FF2B5EF4-FFF2-40B4-BE49-F238E27FC236}">
                <a16:creationId xmlns:a16="http://schemas.microsoft.com/office/drawing/2014/main" id="{BBE4007E-5805-2100-7928-FF8E307B6BC7}"/>
              </a:ext>
            </a:extLst>
          </p:cNvPr>
          <p:cNvGrpSpPr/>
          <p:nvPr/>
        </p:nvGrpSpPr>
        <p:grpSpPr>
          <a:xfrm>
            <a:off x="1828220" y="1514044"/>
            <a:ext cx="2188369" cy="2926080"/>
            <a:chOff x="1828220" y="1845752"/>
            <a:chExt cx="2188369" cy="2926080"/>
          </a:xfrm>
        </p:grpSpPr>
        <p:grpSp>
          <p:nvGrpSpPr>
            <p:cNvPr id="35847" name="Group 35"/>
            <p:cNvGrpSpPr>
              <a:grpSpLocks/>
            </p:cNvGrpSpPr>
            <p:nvPr/>
          </p:nvGrpSpPr>
          <p:grpSpPr bwMode="auto">
            <a:xfrm>
              <a:off x="1828220" y="1845752"/>
              <a:ext cx="2188369" cy="2926080"/>
              <a:chOff x="914399" y="2209243"/>
              <a:chExt cx="2919331" cy="3902253"/>
            </a:xfrm>
          </p:grpSpPr>
          <p:sp>
            <p:nvSpPr>
              <p:cNvPr id="10" name="Text Box 4"/>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r>
                  <a:rPr lang="en-US" b="0" dirty="0"/>
                  <a:t>W(A)</a:t>
                </a:r>
              </a:p>
              <a:p>
                <a:endParaRPr lang="en-US" b="0" dirty="0"/>
              </a:p>
              <a:p>
                <a:r>
                  <a:rPr lang="en-US" i="1" dirty="0">
                    <a:solidFill>
                      <a:schemeClr val="accent1"/>
                    </a:solidFill>
                  </a:rPr>
                  <a:t>VALIDATE</a:t>
                </a:r>
              </a:p>
              <a:p>
                <a:r>
                  <a:rPr lang="en-US" i="1" dirty="0">
                    <a:solidFill>
                      <a:schemeClr val="accent1"/>
                    </a:solidFill>
                  </a:rPr>
                  <a:t>WRITE</a:t>
                </a:r>
              </a:p>
              <a:p>
                <a:r>
                  <a:rPr lang="en-US" dirty="0"/>
                  <a:t>COMMIT</a:t>
                </a:r>
              </a:p>
              <a:p>
                <a:endParaRPr lang="en-US" b="0" dirty="0"/>
              </a:p>
            </p:txBody>
          </p:sp>
          <p:sp>
            <p:nvSpPr>
              <p:cNvPr id="13" name="Text Box 4"/>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r>
                  <a:rPr lang="en-US" dirty="0"/>
                  <a:t>BEGIN</a:t>
                </a:r>
              </a:p>
              <a:p>
                <a:r>
                  <a:rPr lang="en-US" i="1" dirty="0">
                    <a:solidFill>
                      <a:schemeClr val="accent1"/>
                    </a:solidFill>
                  </a:rPr>
                  <a:t>READ</a:t>
                </a:r>
              </a:p>
              <a:p>
                <a:r>
                  <a:rPr lang="en-US" b="0" dirty="0"/>
                  <a:t>R(B)</a:t>
                </a:r>
              </a:p>
              <a:p>
                <a:endParaRPr lang="en-US" b="0" dirty="0"/>
              </a:p>
              <a:p>
                <a:endParaRPr lang="en-US" b="0" dirty="0"/>
              </a:p>
              <a:p>
                <a:r>
                  <a:rPr lang="en-US" b="0" dirty="0"/>
                  <a:t>R(A)</a:t>
                </a:r>
              </a:p>
              <a:p>
                <a:r>
                  <a:rPr lang="en-US" i="1" dirty="0">
                    <a:solidFill>
                      <a:schemeClr val="accent1"/>
                    </a:solidFill>
                  </a:rPr>
                  <a:t>VALIDATE</a:t>
                </a:r>
              </a:p>
              <a:p>
                <a:r>
                  <a:rPr lang="en-US" i="1" dirty="0">
                    <a:solidFill>
                      <a:schemeClr val="accent1"/>
                    </a:solidFill>
                  </a:rPr>
                  <a:t>WRITE</a:t>
                </a:r>
              </a:p>
              <a:p>
                <a:r>
                  <a:rPr lang="en-US" dirty="0"/>
                  <a:t>COMMIT</a:t>
                </a:r>
              </a:p>
            </p:txBody>
          </p:sp>
        </p:grpSp>
        <p:sp>
          <p:nvSpPr>
            <p:cNvPr id="35911" name="Rectangle 1"/>
            <p:cNvSpPr>
              <a:spLocks noChangeArrowheads="1"/>
            </p:cNvSpPr>
            <p:nvPr/>
          </p:nvSpPr>
          <p:spPr bwMode="auto">
            <a:xfrm>
              <a:off x="1908968" y="2106928"/>
              <a:ext cx="931069" cy="80843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5913" name="Rectangle 59"/>
            <p:cNvSpPr>
              <a:spLocks noChangeArrowheads="1"/>
            </p:cNvSpPr>
            <p:nvPr/>
          </p:nvSpPr>
          <p:spPr bwMode="auto">
            <a:xfrm>
              <a:off x="1908968" y="2998708"/>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5914" name="Rectangle 59"/>
            <p:cNvSpPr>
              <a:spLocks noChangeArrowheads="1"/>
            </p:cNvSpPr>
            <p:nvPr/>
          </p:nvSpPr>
          <p:spPr bwMode="auto">
            <a:xfrm>
              <a:off x="1908968" y="3227310"/>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83" name="Rectangle 55">
              <a:extLst>
                <a:ext uri="{FF2B5EF4-FFF2-40B4-BE49-F238E27FC236}">
                  <a16:creationId xmlns:a16="http://schemas.microsoft.com/office/drawing/2014/main" id="{67705C48-E857-4713-92BA-9C9473C71B8E}"/>
                </a:ext>
              </a:extLst>
            </p:cNvPr>
            <p:cNvSpPr>
              <a:spLocks noChangeArrowheads="1"/>
            </p:cNvSpPr>
            <p:nvPr/>
          </p:nvSpPr>
          <p:spPr bwMode="auto">
            <a:xfrm>
              <a:off x="2999581" y="2574847"/>
              <a:ext cx="931069" cy="1071958"/>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84" name="Rectangle 59">
              <a:extLst>
                <a:ext uri="{FF2B5EF4-FFF2-40B4-BE49-F238E27FC236}">
                  <a16:creationId xmlns:a16="http://schemas.microsoft.com/office/drawing/2014/main" id="{4CE49AB8-9A6E-4CD9-B0A5-95AD096AA694}"/>
                </a:ext>
              </a:extLst>
            </p:cNvPr>
            <p:cNvSpPr>
              <a:spLocks noChangeArrowheads="1"/>
            </p:cNvSpPr>
            <p:nvPr/>
          </p:nvSpPr>
          <p:spPr bwMode="auto">
            <a:xfrm>
              <a:off x="2999581" y="3888502"/>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85" name="Rectangle 59">
              <a:extLst>
                <a:ext uri="{FF2B5EF4-FFF2-40B4-BE49-F238E27FC236}">
                  <a16:creationId xmlns:a16="http://schemas.microsoft.com/office/drawing/2014/main" id="{FC014A6C-4A9A-4732-A882-C861523051BC}"/>
                </a:ext>
              </a:extLst>
            </p:cNvPr>
            <p:cNvSpPr>
              <a:spLocks noChangeArrowheads="1"/>
            </p:cNvSpPr>
            <p:nvPr/>
          </p:nvSpPr>
          <p:spPr bwMode="auto">
            <a:xfrm>
              <a:off x="2999581" y="3666249"/>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grpSp>
        <p:nvGrpSpPr>
          <p:cNvPr id="23" name="Group 22">
            <a:extLst>
              <a:ext uri="{FF2B5EF4-FFF2-40B4-BE49-F238E27FC236}">
                <a16:creationId xmlns:a16="http://schemas.microsoft.com/office/drawing/2014/main" id="{04689703-B1B2-603B-D203-B084742E2E6B}"/>
              </a:ext>
            </a:extLst>
          </p:cNvPr>
          <p:cNvGrpSpPr/>
          <p:nvPr/>
        </p:nvGrpSpPr>
        <p:grpSpPr>
          <a:xfrm>
            <a:off x="5201841" y="971550"/>
            <a:ext cx="2722959" cy="1535430"/>
            <a:chOff x="5201841" y="1078230"/>
            <a:chExt cx="2722959" cy="1535430"/>
          </a:xfrm>
        </p:grpSpPr>
        <p:sp>
          <p:nvSpPr>
            <p:cNvPr id="24" name="Rounded Rectangle 18">
              <a:extLst>
                <a:ext uri="{FF2B5EF4-FFF2-40B4-BE49-F238E27FC236}">
                  <a16:creationId xmlns:a16="http://schemas.microsoft.com/office/drawing/2014/main" id="{B0FF8CA7-023A-3B99-3E88-E351BE4B2140}"/>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25" name="TextBox 15">
              <a:extLst>
                <a:ext uri="{FF2B5EF4-FFF2-40B4-BE49-F238E27FC236}">
                  <a16:creationId xmlns:a16="http://schemas.microsoft.com/office/drawing/2014/main" id="{73E013CE-BECC-9D79-CC89-F779BF154A6B}"/>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pSp>
        <p:nvGrpSpPr>
          <p:cNvPr id="26" name="T1 Workspace">
            <a:extLst>
              <a:ext uri="{FF2B5EF4-FFF2-40B4-BE49-F238E27FC236}">
                <a16:creationId xmlns:a16="http://schemas.microsoft.com/office/drawing/2014/main" id="{909B40AB-7AA1-D804-D7E6-9624C8DD53AA}"/>
              </a:ext>
            </a:extLst>
          </p:cNvPr>
          <p:cNvGrpSpPr>
            <a:grpSpLocks/>
          </p:cNvGrpSpPr>
          <p:nvPr/>
        </p:nvGrpSpPr>
        <p:grpSpPr bwMode="auto">
          <a:xfrm>
            <a:off x="4800600" y="2713669"/>
            <a:ext cx="1828800" cy="1324931"/>
            <a:chOff x="4360867" y="3415027"/>
            <a:chExt cx="2438320" cy="1766575"/>
          </a:xfrm>
        </p:grpSpPr>
        <p:sp>
          <p:nvSpPr>
            <p:cNvPr id="27" name="Rounded Rectangle 26">
              <a:extLst>
                <a:ext uri="{FF2B5EF4-FFF2-40B4-BE49-F238E27FC236}">
                  <a16:creationId xmlns:a16="http://schemas.microsoft.com/office/drawing/2014/main" id="{07F01BD1-D56D-A73B-F5A4-0EBC5A46F80E}"/>
                </a:ext>
              </a:extLst>
            </p:cNvPr>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28" name="TextBox 15">
              <a:extLst>
                <a:ext uri="{FF2B5EF4-FFF2-40B4-BE49-F238E27FC236}">
                  <a16:creationId xmlns:a16="http://schemas.microsoft.com/office/drawing/2014/main" id="{DDCF121D-9FD4-37E3-A3DF-65E7188E9209}"/>
                </a:ext>
              </a:extLst>
            </p:cNvPr>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pSp>
        <p:nvGrpSpPr>
          <p:cNvPr id="29" name="T2 Workspace">
            <a:extLst>
              <a:ext uri="{FF2B5EF4-FFF2-40B4-BE49-F238E27FC236}">
                <a16:creationId xmlns:a16="http://schemas.microsoft.com/office/drawing/2014/main" id="{4CAE1AA0-8FFD-6260-2B89-5FA508AF273A}"/>
              </a:ext>
            </a:extLst>
          </p:cNvPr>
          <p:cNvGrpSpPr>
            <a:grpSpLocks/>
          </p:cNvGrpSpPr>
          <p:nvPr/>
        </p:nvGrpSpPr>
        <p:grpSpPr bwMode="auto">
          <a:xfrm>
            <a:off x="7048501" y="2713669"/>
            <a:ext cx="1858201" cy="1324931"/>
            <a:chOff x="6869743" y="3415027"/>
            <a:chExt cx="2477520" cy="1766575"/>
          </a:xfrm>
        </p:grpSpPr>
        <p:sp>
          <p:nvSpPr>
            <p:cNvPr id="30" name="Rounded Rectangle 37">
              <a:extLst>
                <a:ext uri="{FF2B5EF4-FFF2-40B4-BE49-F238E27FC236}">
                  <a16:creationId xmlns:a16="http://schemas.microsoft.com/office/drawing/2014/main" id="{D8CE9027-9331-6C3A-FAC1-5A8BF42F52C2}"/>
                </a:ext>
              </a:extLst>
            </p:cNvPr>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1" name="TextBox 15">
              <a:extLst>
                <a:ext uri="{FF2B5EF4-FFF2-40B4-BE49-F238E27FC236}">
                  <a16:creationId xmlns:a16="http://schemas.microsoft.com/office/drawing/2014/main" id="{4130DB28-FDEC-0509-728B-A5D1659E2D07}"/>
                </a:ext>
              </a:extLst>
            </p:cNvPr>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sp>
        <p:nvSpPr>
          <p:cNvPr id="9" name="Left Arrow 33">
            <a:extLst>
              <a:ext uri="{FF2B5EF4-FFF2-40B4-BE49-F238E27FC236}">
                <a16:creationId xmlns:a16="http://schemas.microsoft.com/office/drawing/2014/main" id="{2B8F06FA-CBAE-171F-70E5-7625DB480DF8}"/>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71" name="Rounded Rectangle 18">
            <a:extLst>
              <a:ext uri="{FF2B5EF4-FFF2-40B4-BE49-F238E27FC236}">
                <a16:creationId xmlns:a16="http://schemas.microsoft.com/office/drawing/2014/main" id="{A1838B80-A906-4B51-946D-F66BDF771ECE}"/>
              </a:ext>
            </a:extLst>
          </p:cNvPr>
          <p:cNvSpPr/>
          <p:nvPr/>
        </p:nvSpPr>
        <p:spPr bwMode="auto">
          <a:xfrm>
            <a:off x="5201841" y="140970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graphicFrame>
        <p:nvGraphicFramePr>
          <p:cNvPr id="73" name="Table 72">
            <a:extLst>
              <a:ext uri="{FF2B5EF4-FFF2-40B4-BE49-F238E27FC236}">
                <a16:creationId xmlns:a16="http://schemas.microsoft.com/office/drawing/2014/main" id="{29A1E9A9-428D-4043-AAA9-62B83208F801}"/>
              </a:ext>
            </a:extLst>
          </p:cNvPr>
          <p:cNvGraphicFramePr>
            <a:graphicFrameLocks noGrp="1"/>
          </p:cNvGraphicFramePr>
          <p:nvPr>
            <p:extLst>
              <p:ext uri="{D42A27DB-BD31-4B8C-83A1-F6EECF244321}">
                <p14:modId xmlns:p14="http://schemas.microsoft.com/office/powerpoint/2010/main" val="3857817086"/>
              </p:ext>
            </p:extLst>
          </p:nvPr>
        </p:nvGraphicFramePr>
        <p:xfrm>
          <a:off x="7212452" y="3224022"/>
          <a:ext cx="1565787" cy="719328"/>
        </p:xfrm>
        <a:graphic>
          <a:graphicData uri="http://schemas.openxmlformats.org/drawingml/2006/table">
            <a:tbl>
              <a:tblPr firstRow="1" bandRow="1">
                <a:tableStyleId>{793D81CF-94F2-401A-BA57-92F5A7B2D0C5}</a:tableStyleId>
              </a:tblPr>
              <a:tblGrid>
                <a:gridCol w="534595">
                  <a:extLst>
                    <a:ext uri="{9D8B030D-6E8A-4147-A177-3AD203B41FA5}">
                      <a16:colId xmlns:a16="http://schemas.microsoft.com/office/drawing/2014/main" val="20000"/>
                    </a:ext>
                  </a:extLst>
                </a:gridCol>
                <a:gridCol w="534595">
                  <a:extLst>
                    <a:ext uri="{9D8B030D-6E8A-4147-A177-3AD203B41FA5}">
                      <a16:colId xmlns:a16="http://schemas.microsoft.com/office/drawing/2014/main" val="3789622283"/>
                    </a:ext>
                  </a:extLst>
                </a:gridCol>
                <a:gridCol w="496597">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74" name="Table 73">
            <a:extLst>
              <a:ext uri="{FF2B5EF4-FFF2-40B4-BE49-F238E27FC236}">
                <a16:creationId xmlns:a16="http://schemas.microsoft.com/office/drawing/2014/main" id="{97BE71D1-3F8E-4922-8AC9-9ED61DB10BDC}"/>
              </a:ext>
            </a:extLst>
          </p:cNvPr>
          <p:cNvGraphicFramePr>
            <a:graphicFrameLocks noGrp="1"/>
          </p:cNvGraphicFramePr>
          <p:nvPr>
            <p:extLst>
              <p:ext uri="{D42A27DB-BD31-4B8C-83A1-F6EECF244321}">
                <p14:modId xmlns:p14="http://schemas.microsoft.com/office/powerpoint/2010/main" val="234915393"/>
              </p:ext>
            </p:extLst>
          </p:nvPr>
        </p:nvGraphicFramePr>
        <p:xfrm>
          <a:off x="4956175" y="3224022"/>
          <a:ext cx="1574497" cy="719328"/>
        </p:xfrm>
        <a:graphic>
          <a:graphicData uri="http://schemas.openxmlformats.org/drawingml/2006/table">
            <a:tbl>
              <a:tblPr firstRow="1" bandRow="1">
                <a:tableStyleId>{793D81CF-94F2-401A-BA57-92F5A7B2D0C5}</a:tableStyleId>
              </a:tblPr>
              <a:tblGrid>
                <a:gridCol w="537569">
                  <a:extLst>
                    <a:ext uri="{9D8B030D-6E8A-4147-A177-3AD203B41FA5}">
                      <a16:colId xmlns:a16="http://schemas.microsoft.com/office/drawing/2014/main" val="20000"/>
                    </a:ext>
                  </a:extLst>
                </a:gridCol>
                <a:gridCol w="537569">
                  <a:extLst>
                    <a:ext uri="{9D8B030D-6E8A-4147-A177-3AD203B41FA5}">
                      <a16:colId xmlns:a16="http://schemas.microsoft.com/office/drawing/2014/main" val="3789622283"/>
                    </a:ext>
                  </a:extLst>
                </a:gridCol>
                <a:gridCol w="499359">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81" name="Table 80">
            <a:extLst>
              <a:ext uri="{FF2B5EF4-FFF2-40B4-BE49-F238E27FC236}">
                <a16:creationId xmlns:a16="http://schemas.microsoft.com/office/drawing/2014/main" id="{28358A67-069A-4560-8862-A79637802B94}"/>
              </a:ext>
            </a:extLst>
          </p:cNvPr>
          <p:cNvGraphicFramePr>
            <a:graphicFrameLocks noGrp="1"/>
          </p:cNvGraphicFramePr>
          <p:nvPr>
            <p:extLst>
              <p:ext uri="{D42A27DB-BD31-4B8C-83A1-F6EECF244321}">
                <p14:modId xmlns:p14="http://schemas.microsoft.com/office/powerpoint/2010/main" val="1724669371"/>
              </p:ext>
            </p:extLst>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B</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XYZ</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35842" name="Title 6"/>
          <p:cNvSpPr>
            <a:spLocks noGrp="1"/>
          </p:cNvSpPr>
          <p:nvPr>
            <p:ph type="title"/>
          </p:nvPr>
        </p:nvSpPr>
        <p:spPr>
          <a:prstGeom prst="rect">
            <a:avLst/>
          </a:prstGeom>
        </p:spPr>
        <p:txBody>
          <a:bodyPr/>
          <a:lstStyle/>
          <a:p>
            <a:r>
              <a:rPr lang="en-US" dirty="0"/>
              <a:t>OCC: Forward Validation Case #2</a:t>
            </a:r>
          </a:p>
        </p:txBody>
      </p:sp>
      <p:grpSp>
        <p:nvGrpSpPr>
          <p:cNvPr id="30789" name="Group 2"/>
          <p:cNvGrpSpPr>
            <a:grpSpLocks/>
          </p:cNvGrpSpPr>
          <p:nvPr/>
        </p:nvGrpSpPr>
        <p:grpSpPr bwMode="auto">
          <a:xfrm>
            <a:off x="4992684" y="3463669"/>
            <a:ext cx="1408796" cy="223588"/>
            <a:chOff x="4615945" y="4445770"/>
            <a:chExt cx="1878257" cy="298119"/>
          </a:xfrm>
        </p:grpSpPr>
        <p:sp>
          <p:nvSpPr>
            <p:cNvPr id="35934" name="TextBox 40"/>
            <p:cNvSpPr txBox="1">
              <a:spLocks noChangeArrowheads="1"/>
            </p:cNvSpPr>
            <p:nvPr/>
          </p:nvSpPr>
          <p:spPr bwMode="auto">
            <a:xfrm>
              <a:off x="5313559" y="4445770"/>
              <a:ext cx="463550" cy="28726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35935" name="TextBox 31"/>
            <p:cNvSpPr txBox="1">
              <a:spLocks noChangeArrowheads="1"/>
            </p:cNvSpPr>
            <p:nvPr/>
          </p:nvSpPr>
          <p:spPr bwMode="auto">
            <a:xfrm>
              <a:off x="6030652" y="4445770"/>
              <a:ext cx="463550" cy="28726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35936" name="TextBox 45"/>
            <p:cNvSpPr txBox="1">
              <a:spLocks noChangeArrowheads="1"/>
            </p:cNvSpPr>
            <p:nvPr/>
          </p:nvSpPr>
          <p:spPr bwMode="auto">
            <a:xfrm>
              <a:off x="4615945" y="4456629"/>
              <a:ext cx="463550" cy="28726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35909" name="Group 47"/>
          <p:cNvGrpSpPr>
            <a:grpSpLocks/>
          </p:cNvGrpSpPr>
          <p:nvPr/>
        </p:nvGrpSpPr>
        <p:grpSpPr bwMode="auto">
          <a:xfrm>
            <a:off x="7252977" y="3458709"/>
            <a:ext cx="1398503" cy="223225"/>
            <a:chOff x="4587486" y="4420893"/>
            <a:chExt cx="1864533" cy="371688"/>
          </a:xfrm>
        </p:grpSpPr>
        <p:sp>
          <p:nvSpPr>
            <p:cNvPr id="35931" name="TextBox 48"/>
            <p:cNvSpPr txBox="1">
              <a:spLocks noChangeArrowheads="1"/>
            </p:cNvSpPr>
            <p:nvPr/>
          </p:nvSpPr>
          <p:spPr bwMode="auto">
            <a:xfrm>
              <a:off x="5267302" y="4433849"/>
              <a:ext cx="463550" cy="358732"/>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XYZ</a:t>
              </a:r>
            </a:p>
          </p:txBody>
        </p:sp>
        <p:sp>
          <p:nvSpPr>
            <p:cNvPr id="35932" name="TextBox 49"/>
            <p:cNvSpPr txBox="1">
              <a:spLocks noChangeArrowheads="1"/>
            </p:cNvSpPr>
            <p:nvPr/>
          </p:nvSpPr>
          <p:spPr bwMode="auto">
            <a:xfrm>
              <a:off x="5988469" y="4420893"/>
              <a:ext cx="463550" cy="358732"/>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35933" name="TextBox 50"/>
            <p:cNvSpPr txBox="1">
              <a:spLocks noChangeArrowheads="1"/>
            </p:cNvSpPr>
            <p:nvPr/>
          </p:nvSpPr>
          <p:spPr bwMode="auto">
            <a:xfrm>
              <a:off x="4587486" y="4433849"/>
              <a:ext cx="463550" cy="358732"/>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B</a:t>
              </a:r>
            </a:p>
          </p:txBody>
        </p:sp>
      </p:grpSp>
      <p:grpSp>
        <p:nvGrpSpPr>
          <p:cNvPr id="30791" name="Group 52"/>
          <p:cNvGrpSpPr>
            <a:grpSpLocks/>
          </p:cNvGrpSpPr>
          <p:nvPr/>
        </p:nvGrpSpPr>
        <p:grpSpPr bwMode="auto">
          <a:xfrm>
            <a:off x="5523400" y="3463683"/>
            <a:ext cx="885523" cy="215743"/>
            <a:chOff x="5264395" y="4494215"/>
            <a:chExt cx="1180698" cy="287655"/>
          </a:xfrm>
        </p:grpSpPr>
        <p:sp>
          <p:nvSpPr>
            <p:cNvPr id="35929" name="TextBox 53"/>
            <p:cNvSpPr txBox="1">
              <a:spLocks noChangeArrowheads="1"/>
            </p:cNvSpPr>
            <p:nvPr/>
          </p:nvSpPr>
          <p:spPr bwMode="auto">
            <a:xfrm>
              <a:off x="5264395" y="4494612"/>
              <a:ext cx="463551" cy="28725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5930" name="TextBox 54"/>
            <p:cNvSpPr txBox="1">
              <a:spLocks noChangeArrowheads="1"/>
            </p:cNvSpPr>
            <p:nvPr/>
          </p:nvSpPr>
          <p:spPr bwMode="auto">
            <a:xfrm>
              <a:off x="5981542" y="4494215"/>
              <a:ext cx="463551"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p:txBody>
        </p:sp>
      </p:grpSp>
      <p:grpSp>
        <p:nvGrpSpPr>
          <p:cNvPr id="53" name="Group 47"/>
          <p:cNvGrpSpPr>
            <a:grpSpLocks/>
          </p:cNvGrpSpPr>
          <p:nvPr/>
        </p:nvGrpSpPr>
        <p:grpSpPr bwMode="auto">
          <a:xfrm>
            <a:off x="7252977" y="3708951"/>
            <a:ext cx="1395327" cy="215451"/>
            <a:chOff x="4583254" y="4399184"/>
            <a:chExt cx="1860299" cy="358742"/>
          </a:xfrm>
        </p:grpSpPr>
        <p:sp>
          <p:nvSpPr>
            <p:cNvPr id="35926" name="TextBox 48"/>
            <p:cNvSpPr txBox="1">
              <a:spLocks noChangeArrowheads="1"/>
            </p:cNvSpPr>
            <p:nvPr/>
          </p:nvSpPr>
          <p:spPr bwMode="auto">
            <a:xfrm>
              <a:off x="5274912" y="4399184"/>
              <a:ext cx="463550" cy="3587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5927" name="TextBox 49"/>
            <p:cNvSpPr txBox="1">
              <a:spLocks noChangeArrowheads="1"/>
            </p:cNvSpPr>
            <p:nvPr/>
          </p:nvSpPr>
          <p:spPr bwMode="auto">
            <a:xfrm>
              <a:off x="5980003" y="4399196"/>
              <a:ext cx="463550" cy="3587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a:t>
              </a:r>
            </a:p>
          </p:txBody>
        </p:sp>
        <p:sp>
          <p:nvSpPr>
            <p:cNvPr id="35928" name="TextBox 50"/>
            <p:cNvSpPr txBox="1">
              <a:spLocks noChangeArrowheads="1"/>
            </p:cNvSpPr>
            <p:nvPr/>
          </p:nvSpPr>
          <p:spPr bwMode="auto">
            <a:xfrm>
              <a:off x="4583254" y="4399184"/>
              <a:ext cx="463550" cy="3587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57" name="Group 56"/>
          <p:cNvGrpSpPr>
            <a:grpSpLocks/>
          </p:cNvGrpSpPr>
          <p:nvPr/>
        </p:nvGrpSpPr>
        <p:grpSpPr bwMode="auto">
          <a:xfrm>
            <a:off x="6164249" y="1854682"/>
            <a:ext cx="1497405" cy="215457"/>
            <a:chOff x="6762755" y="2778199"/>
            <a:chExt cx="1996547" cy="287273"/>
          </a:xfrm>
        </p:grpSpPr>
        <p:sp>
          <p:nvSpPr>
            <p:cNvPr id="35924" name="TextBox 43"/>
            <p:cNvSpPr txBox="1">
              <a:spLocks noChangeArrowheads="1"/>
            </p:cNvSpPr>
            <p:nvPr/>
          </p:nvSpPr>
          <p:spPr bwMode="auto">
            <a:xfrm>
              <a:off x="6762755" y="2778216"/>
              <a:ext cx="928689" cy="287256"/>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5925" name="TextBox 44"/>
            <p:cNvSpPr txBox="1">
              <a:spLocks noChangeArrowheads="1"/>
            </p:cNvSpPr>
            <p:nvPr/>
          </p:nvSpPr>
          <p:spPr bwMode="auto">
            <a:xfrm>
              <a:off x="7830612" y="2778199"/>
              <a:ext cx="928690" cy="287256"/>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a:t>
              </a:r>
            </a:p>
          </p:txBody>
        </p:sp>
      </p:grpSp>
      <p:sp>
        <p:nvSpPr>
          <p:cNvPr id="63" name="Rounded Rectangular Callout 62"/>
          <p:cNvSpPr/>
          <p:nvPr/>
        </p:nvSpPr>
        <p:spPr bwMode="auto">
          <a:xfrm flipH="1">
            <a:off x="2526507" y="2190750"/>
            <a:ext cx="1097280" cy="364755"/>
          </a:xfrm>
          <a:prstGeom prst="wedgeRoundRectCallout">
            <a:avLst>
              <a:gd name="adj1" fmla="val 32278"/>
              <a:gd name="adj2" fmla="val 8546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chemeClr val="accent1"/>
                </a:solidFill>
                <a:latin typeface="Crimson Text" panose="02000503000000000000" pitchFamily="2" charset="0"/>
              </a:rPr>
              <a:t>TS(</a:t>
            </a:r>
            <a:r>
              <a:rPr lang="en-US" sz="2000" b="1" i="1" spc="-150" dirty="0">
                <a:solidFill>
                  <a:schemeClr val="accent1"/>
                </a:solidFill>
                <a:latin typeface="Crimson Text" panose="02000503000000000000" pitchFamily="2" charset="0"/>
              </a:rPr>
              <a:t>T</a:t>
            </a:r>
            <a:r>
              <a:rPr lang="en-US" sz="2000" b="1" i="1" spc="300" baseline="-25000" dirty="0">
                <a:solidFill>
                  <a:schemeClr val="accent1"/>
                </a:solidFill>
                <a:latin typeface="Crimson Text" panose="02000503000000000000" pitchFamily="2" charset="0"/>
              </a:rPr>
              <a:t>1</a:t>
            </a:r>
            <a:r>
              <a:rPr lang="en-US" sz="2000" b="1" i="1" dirty="0">
                <a:solidFill>
                  <a:schemeClr val="accent1"/>
                </a:solidFill>
                <a:latin typeface="Crimson Text" panose="02000503000000000000" pitchFamily="2" charset="0"/>
              </a:rPr>
              <a:t>)=1</a:t>
            </a:r>
          </a:p>
        </p:txBody>
      </p:sp>
      <p:sp>
        <p:nvSpPr>
          <p:cNvPr id="51" name="Rounded Rectangular Callout 50" hidden="1"/>
          <p:cNvSpPr/>
          <p:nvPr/>
        </p:nvSpPr>
        <p:spPr bwMode="auto">
          <a:xfrm flipH="1">
            <a:off x="2406024" y="3795765"/>
            <a:ext cx="2424570" cy="909585"/>
          </a:xfrm>
          <a:prstGeom prst="wedgeRoundRectCallout">
            <a:avLst>
              <a:gd name="adj1" fmla="val 40050"/>
              <a:gd name="adj2" fmla="val -117915"/>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Safe to commit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because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2</a:t>
            </a:r>
            <a:r>
              <a:rPr lang="en-US" sz="2000" b="1" i="1" dirty="0">
                <a:solidFill>
                  <a:srgbClr val="EF3E42"/>
                </a:solidFill>
                <a:latin typeface="Crimson Text" panose="02000503000000000000" pitchFamily="2" charset="0"/>
              </a:rPr>
              <a:t> sees the DB after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has executed.</a:t>
            </a:r>
          </a:p>
        </p:txBody>
      </p:sp>
      <p:sp>
        <p:nvSpPr>
          <p:cNvPr id="54" name="Right Arrow 6">
            <a:extLst>
              <a:ext uri="{FF2B5EF4-FFF2-40B4-BE49-F238E27FC236}">
                <a16:creationId xmlns:a16="http://schemas.microsoft.com/office/drawing/2014/main" id="{C3534DFC-65D6-41D6-A911-FE951C598A85}"/>
              </a:ext>
            </a:extLst>
          </p:cNvPr>
          <p:cNvSpPr>
            <a:spLocks noChangeArrowheads="1"/>
          </p:cNvSpPr>
          <p:nvPr/>
        </p:nvSpPr>
        <p:spPr bwMode="auto">
          <a:xfrm rot="-5400000">
            <a:off x="5333404" y="2384227"/>
            <a:ext cx="629841"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4" name="Slide Number Placeholder 3">
            <a:extLst>
              <a:ext uri="{FF2B5EF4-FFF2-40B4-BE49-F238E27FC236}">
                <a16:creationId xmlns:a16="http://schemas.microsoft.com/office/drawing/2014/main" id="{100E846E-F760-E49D-11D8-F9D6B45D5EE2}"/>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21</a:t>
            </a:fld>
            <a:endParaRPr lang="en-US" dirty="0"/>
          </a:p>
        </p:txBody>
      </p:sp>
      <p:sp>
        <p:nvSpPr>
          <p:cNvPr id="60" name="Right Arrow 6"/>
          <p:cNvSpPr>
            <a:spLocks noChangeArrowheads="1"/>
          </p:cNvSpPr>
          <p:nvPr/>
        </p:nvSpPr>
        <p:spPr bwMode="auto">
          <a:xfrm>
            <a:off x="1356360" y="2549976"/>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sp>
        <p:nvSpPr>
          <p:cNvPr id="3" name="Right Arrow 6">
            <a:extLst>
              <a:ext uri="{FF2B5EF4-FFF2-40B4-BE49-F238E27FC236}">
                <a16:creationId xmlns:a16="http://schemas.microsoft.com/office/drawing/2014/main" id="{8EBA574C-9718-15F5-AE39-88E575A9CE1A}"/>
              </a:ext>
            </a:extLst>
          </p:cNvPr>
          <p:cNvSpPr>
            <a:spLocks noChangeArrowheads="1"/>
          </p:cNvSpPr>
          <p:nvPr/>
        </p:nvSpPr>
        <p:spPr bwMode="auto">
          <a:xfrm rot="2480592">
            <a:off x="5695739" y="2642609"/>
            <a:ext cx="1445149"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12" name="Rounded Rectangular Callout 62">
            <a:extLst>
              <a:ext uri="{FF2B5EF4-FFF2-40B4-BE49-F238E27FC236}">
                <a16:creationId xmlns:a16="http://schemas.microsoft.com/office/drawing/2014/main" id="{1521B18D-7188-7795-A6DE-74BFFE7FFFE3}"/>
              </a:ext>
            </a:extLst>
          </p:cNvPr>
          <p:cNvSpPr/>
          <p:nvPr/>
        </p:nvSpPr>
        <p:spPr bwMode="auto">
          <a:xfrm flipH="1">
            <a:off x="3671807" y="2889336"/>
            <a:ext cx="1097280" cy="364755"/>
          </a:xfrm>
          <a:prstGeom prst="wedgeRoundRectCallout">
            <a:avLst>
              <a:gd name="adj1" fmla="val 32278"/>
              <a:gd name="adj2" fmla="val 8546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chemeClr val="accent1"/>
                </a:solidFill>
                <a:latin typeface="Crimson Text" panose="02000503000000000000" pitchFamily="2" charset="0"/>
              </a:rPr>
              <a:t>TS(</a:t>
            </a:r>
            <a:r>
              <a:rPr lang="en-US" sz="2000" b="1" i="1" spc="-150" dirty="0">
                <a:solidFill>
                  <a:schemeClr val="accent1"/>
                </a:solidFill>
                <a:latin typeface="Crimson Text" panose="02000503000000000000" pitchFamily="2" charset="0"/>
              </a:rPr>
              <a:t>T</a:t>
            </a:r>
            <a:r>
              <a:rPr lang="en-US" sz="2000" b="1" i="1" spc="300" baseline="-25000" dirty="0">
                <a:solidFill>
                  <a:schemeClr val="accent1"/>
                </a:solidFill>
                <a:latin typeface="Crimson Text" panose="02000503000000000000" pitchFamily="2" charset="0"/>
              </a:rPr>
              <a:t>2</a:t>
            </a:r>
            <a:r>
              <a:rPr lang="en-US" sz="2000" b="1" i="1" dirty="0">
                <a:solidFill>
                  <a:schemeClr val="accent1"/>
                </a:solidFill>
                <a:latin typeface="Crimson Text" panose="02000503000000000000" pitchFamily="2" charset="0"/>
              </a:rPr>
              <a:t>)=2</a:t>
            </a:r>
          </a:p>
        </p:txBody>
      </p:sp>
      <p:sp>
        <p:nvSpPr>
          <p:cNvPr id="17" name="TextBox 31">
            <a:extLst>
              <a:ext uri="{FF2B5EF4-FFF2-40B4-BE49-F238E27FC236}">
                <a16:creationId xmlns:a16="http://schemas.microsoft.com/office/drawing/2014/main" id="{3AD4FD34-8CF0-22C5-588C-FF1118723F73}"/>
              </a:ext>
            </a:extLst>
          </p:cNvPr>
          <p:cNvSpPr txBox="1">
            <a:spLocks noChangeArrowheads="1"/>
          </p:cNvSpPr>
          <p:nvPr/>
        </p:nvSpPr>
        <p:spPr bwMode="auto">
          <a:xfrm>
            <a:off x="6046349" y="3458708"/>
            <a:ext cx="347688" cy="215444"/>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a:t>
            </a:r>
          </a:p>
        </p:txBody>
      </p:sp>
      <p:sp>
        <p:nvSpPr>
          <p:cNvPr id="18" name="Right Arrow 6">
            <a:extLst>
              <a:ext uri="{FF2B5EF4-FFF2-40B4-BE49-F238E27FC236}">
                <a16:creationId xmlns:a16="http://schemas.microsoft.com/office/drawing/2014/main" id="{5FF24643-0F0B-48C5-05E1-CEA8BC81A839}"/>
              </a:ext>
            </a:extLst>
          </p:cNvPr>
          <p:cNvSpPr>
            <a:spLocks noChangeArrowheads="1"/>
          </p:cNvSpPr>
          <p:nvPr/>
        </p:nvSpPr>
        <p:spPr bwMode="auto">
          <a:xfrm>
            <a:off x="4628669" y="3444595"/>
            <a:ext cx="34768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Tree>
    <p:extLst>
      <p:ext uri="{BB962C8B-B14F-4D97-AF65-F5344CB8AC3E}">
        <p14:creationId xmlns:p14="http://schemas.microsoft.com/office/powerpoint/2010/main" val="1849525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250"/>
                                        <p:tgtEl>
                                          <p:spTgt spid="60"/>
                                        </p:tgtEl>
                                      </p:cBhvr>
                                    </p:animEffect>
                                  </p:childTnLst>
                                </p:cTn>
                              </p:par>
                            </p:childTnLst>
                          </p:cTn>
                        </p:par>
                        <p:par>
                          <p:cTn id="8" fill="hold" nodeType="afterGroup">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63"/>
                                        </p:tgtEl>
                                        <p:attrNameLst>
                                          <p:attrName>style.visibility</p:attrName>
                                        </p:attrNameLst>
                                      </p:cBhvr>
                                      <p:to>
                                        <p:strVal val="visible"/>
                                      </p:to>
                                    </p:set>
                                    <p:animEffect transition="in" filter="fade">
                                      <p:cBhvr>
                                        <p:cTn id="11" dur="250"/>
                                        <p:tgtEl>
                                          <p:spTgt spid="63"/>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grpId="2" nodeType="clickEffect">
                                  <p:stCondLst>
                                    <p:cond delay="0"/>
                                  </p:stCondLst>
                                  <p:childTnLst>
                                    <p:animMotion origin="layout" path="M 1.38889E-6 -3.45679E-6 L 1.38889E-6 0.04445 " pathEditMode="relative" rAng="0" ptsTypes="AA">
                                      <p:cBhvr>
                                        <p:cTn id="15" dur="500" fill="hold"/>
                                        <p:tgtEl>
                                          <p:spTgt spid="60"/>
                                        </p:tgtEl>
                                        <p:attrNameLst>
                                          <p:attrName>ppt_x</p:attrName>
                                          <p:attrName>ppt_y</p:attrName>
                                        </p:attrNameLst>
                                      </p:cBhvr>
                                      <p:rCtr x="0" y="2222"/>
                                    </p:animMotion>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250"/>
                                        <p:tgtEl>
                                          <p:spTgt spid="51"/>
                                        </p:tgtEl>
                                      </p:cBhvr>
                                    </p:animEffect>
                                  </p:childTnLst>
                                </p:cTn>
                              </p:par>
                            </p:childTnLst>
                          </p:cTn>
                        </p:par>
                        <p:par>
                          <p:cTn id="21" fill="hold">
                            <p:stCondLst>
                              <p:cond delay="250"/>
                            </p:stCondLst>
                            <p:childTnLst>
                              <p:par>
                                <p:cTn id="22" presetID="22" presetClass="entr" presetSubtype="8"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250"/>
                                        <p:tgtEl>
                                          <p:spTgt spid="1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250"/>
                                        <p:tgtEl>
                                          <p:spTgt spid="17"/>
                                        </p:tgtEl>
                                      </p:cBhvr>
                                    </p:animEffect>
                                  </p:childTnLst>
                                </p:cTn>
                              </p:par>
                              <p:par>
                                <p:cTn id="29" presetID="10" presetClass="exit" presetSubtype="0" fill="hold" grpId="1" nodeType="withEffect">
                                  <p:stCondLst>
                                    <p:cond delay="0"/>
                                  </p:stCondLst>
                                  <p:childTnLst>
                                    <p:animEffect transition="out" filter="fade">
                                      <p:cBhvr>
                                        <p:cTn id="30" dur="250"/>
                                        <p:tgtEl>
                                          <p:spTgt spid="51"/>
                                        </p:tgtEl>
                                      </p:cBhvr>
                                    </p:animEffect>
                                    <p:set>
                                      <p:cBhvr>
                                        <p:cTn id="31" dur="1" fill="hold">
                                          <p:stCondLst>
                                            <p:cond delay="249"/>
                                          </p:stCondLst>
                                        </p:cTn>
                                        <p:tgtEl>
                                          <p:spTgt spid="51"/>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down)">
                                      <p:cBhvr>
                                        <p:cTn id="36" dur="250"/>
                                        <p:tgtEl>
                                          <p:spTgt spid="54"/>
                                        </p:tgtEl>
                                      </p:cBhvr>
                                    </p:animEffect>
                                  </p:childTnLst>
                                </p:cTn>
                              </p:par>
                            </p:childTnLst>
                          </p:cTn>
                        </p:par>
                        <p:par>
                          <p:cTn id="37" fill="hold">
                            <p:stCondLst>
                              <p:cond delay="250"/>
                            </p:stCondLst>
                            <p:childTnLst>
                              <p:par>
                                <p:cTn id="38" presetID="10" presetClass="entr" presetSubtype="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250"/>
                                        <p:tgtEl>
                                          <p:spTgt spid="5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50"/>
                                        <p:tgtEl>
                                          <p:spTgt spid="74"/>
                                        </p:tgtEl>
                                      </p:cBhvr>
                                    </p:animEffect>
                                    <p:set>
                                      <p:cBhvr>
                                        <p:cTn id="45" dur="1" fill="hold">
                                          <p:stCondLst>
                                            <p:cond delay="249"/>
                                          </p:stCondLst>
                                        </p:cTn>
                                        <p:tgtEl>
                                          <p:spTgt spid="74"/>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50"/>
                                        <p:tgtEl>
                                          <p:spTgt spid="26"/>
                                        </p:tgtEl>
                                      </p:cBhvr>
                                    </p:animEffect>
                                    <p:set>
                                      <p:cBhvr>
                                        <p:cTn id="48" dur="1" fill="hold">
                                          <p:stCondLst>
                                            <p:cond delay="249"/>
                                          </p:stCondLst>
                                        </p:cTn>
                                        <p:tgtEl>
                                          <p:spTgt spid="26"/>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250"/>
                                        <p:tgtEl>
                                          <p:spTgt spid="54"/>
                                        </p:tgtEl>
                                      </p:cBhvr>
                                    </p:animEffect>
                                    <p:set>
                                      <p:cBhvr>
                                        <p:cTn id="51" dur="1" fill="hold">
                                          <p:stCondLst>
                                            <p:cond delay="249"/>
                                          </p:stCondLst>
                                        </p:cTn>
                                        <p:tgtEl>
                                          <p:spTgt spid="54"/>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250"/>
                                        <p:tgtEl>
                                          <p:spTgt spid="18"/>
                                        </p:tgtEl>
                                      </p:cBhvr>
                                    </p:animEffect>
                                    <p:set>
                                      <p:cBhvr>
                                        <p:cTn id="54" dur="1" fill="hold">
                                          <p:stCondLst>
                                            <p:cond delay="249"/>
                                          </p:stCondLst>
                                        </p:cTn>
                                        <p:tgtEl>
                                          <p:spTgt spid="18"/>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250"/>
                                        <p:tgtEl>
                                          <p:spTgt spid="30789"/>
                                        </p:tgtEl>
                                      </p:cBhvr>
                                    </p:animEffect>
                                    <p:set>
                                      <p:cBhvr>
                                        <p:cTn id="57" dur="1" fill="hold">
                                          <p:stCondLst>
                                            <p:cond delay="249"/>
                                          </p:stCondLst>
                                        </p:cTn>
                                        <p:tgtEl>
                                          <p:spTgt spid="3078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250"/>
                                        <p:tgtEl>
                                          <p:spTgt spid="30791"/>
                                        </p:tgtEl>
                                      </p:cBhvr>
                                    </p:animEffect>
                                    <p:set>
                                      <p:cBhvr>
                                        <p:cTn id="60" dur="1" fill="hold">
                                          <p:stCondLst>
                                            <p:cond delay="249"/>
                                          </p:stCondLst>
                                        </p:cTn>
                                        <p:tgtEl>
                                          <p:spTgt spid="30791"/>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250"/>
                                        <p:tgtEl>
                                          <p:spTgt spid="17"/>
                                        </p:tgtEl>
                                      </p:cBhvr>
                                    </p:animEffect>
                                    <p:set>
                                      <p:cBhvr>
                                        <p:cTn id="63" dur="1" fill="hold">
                                          <p:stCondLst>
                                            <p:cond delay="249"/>
                                          </p:stCondLst>
                                        </p:cTn>
                                        <p:tgtEl>
                                          <p:spTgt spid="17"/>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250"/>
                                        <p:tgtEl>
                                          <p:spTgt spid="63"/>
                                        </p:tgtEl>
                                      </p:cBhvr>
                                    </p:animEffect>
                                    <p:set>
                                      <p:cBhvr>
                                        <p:cTn id="66" dur="1" fill="hold">
                                          <p:stCondLst>
                                            <p:cond delay="249"/>
                                          </p:stCondLst>
                                        </p:cTn>
                                        <p:tgtEl>
                                          <p:spTgt spid="63"/>
                                        </p:tgtEl>
                                        <p:attrNameLst>
                                          <p:attrName>style.visibility</p:attrName>
                                        </p:attrNameLst>
                                      </p:cBhvr>
                                      <p:to>
                                        <p:strVal val="hidden"/>
                                      </p:to>
                                    </p:set>
                                  </p:childTnLst>
                                </p:cTn>
                              </p:par>
                            </p:childTnLst>
                          </p:cTn>
                        </p:par>
                        <p:par>
                          <p:cTn id="67" fill="hold">
                            <p:stCondLst>
                              <p:cond delay="250"/>
                            </p:stCondLst>
                            <p:childTnLst>
                              <p:par>
                                <p:cTn id="68" presetID="42" presetClass="path" presetSubtype="0" accel="50000" decel="50000" fill="hold" grpId="3" nodeType="afterEffect">
                                  <p:stCondLst>
                                    <p:cond delay="0"/>
                                  </p:stCondLst>
                                  <p:childTnLst>
                                    <p:animMotion origin="layout" path="M 1.38889E-6 0.04445 L 0.11996 0.08272 " pathEditMode="relative" rAng="0" ptsTypes="AA">
                                      <p:cBhvr>
                                        <p:cTn id="69" dur="500" fill="hold"/>
                                        <p:tgtEl>
                                          <p:spTgt spid="60"/>
                                        </p:tgtEl>
                                        <p:attrNameLst>
                                          <p:attrName>ppt_x</p:attrName>
                                          <p:attrName>ppt_y</p:attrName>
                                        </p:attrNameLst>
                                      </p:cBhvr>
                                      <p:rCtr x="5990" y="1914"/>
                                    </p:animMotion>
                                  </p:childTnLst>
                                </p:cTn>
                              </p:par>
                            </p:childTnLst>
                          </p:cTn>
                        </p:par>
                      </p:childTnLst>
                    </p:cTn>
                  </p:par>
                  <p:par>
                    <p:cTn id="70" fill="hold">
                      <p:stCondLst>
                        <p:cond delay="indefinite"/>
                      </p:stCondLst>
                      <p:childTnLst>
                        <p:par>
                          <p:cTn id="71" fill="hold" nodeType="withGroup">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
                                        </p:tgtEl>
                                        <p:attrNameLst>
                                          <p:attrName>style.visibility</p:attrName>
                                        </p:attrNameLst>
                                      </p:cBhvr>
                                      <p:to>
                                        <p:strVal val="visible"/>
                                      </p:to>
                                    </p:set>
                                    <p:animEffect transition="in" filter="wipe(up)">
                                      <p:cBhvr>
                                        <p:cTn id="74" dur="250"/>
                                        <p:tgtEl>
                                          <p:spTgt spid="3"/>
                                        </p:tgtEl>
                                      </p:cBhvr>
                                    </p:animEffect>
                                  </p:childTnLst>
                                </p:cTn>
                              </p:par>
                            </p:childTnLst>
                          </p:cTn>
                        </p:par>
                        <p:par>
                          <p:cTn id="75" fill="hold">
                            <p:stCondLst>
                              <p:cond delay="250"/>
                            </p:stCondLst>
                            <p:childTnLst>
                              <p:par>
                                <p:cTn id="76" presetID="10"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250"/>
                                        <p:tgtEl>
                                          <p:spTgt spid="5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250"/>
                                        <p:tgtEl>
                                          <p:spTgt spid="3"/>
                                        </p:tgtEl>
                                      </p:cBhvr>
                                    </p:animEffect>
                                    <p:set>
                                      <p:cBhvr>
                                        <p:cTn id="83" dur="1" fill="hold">
                                          <p:stCondLst>
                                            <p:cond delay="249"/>
                                          </p:stCondLst>
                                        </p:cTn>
                                        <p:tgtEl>
                                          <p:spTgt spid="3"/>
                                        </p:tgtEl>
                                        <p:attrNameLst>
                                          <p:attrName>style.visibility</p:attrName>
                                        </p:attrNameLst>
                                      </p:cBhvr>
                                      <p:to>
                                        <p:strVal val="hidden"/>
                                      </p:to>
                                    </p:set>
                                  </p:childTnLst>
                                </p:cTn>
                              </p:par>
                            </p:childTnLst>
                          </p:cTn>
                        </p:par>
                        <p:par>
                          <p:cTn id="84" fill="hold">
                            <p:stCondLst>
                              <p:cond delay="250"/>
                            </p:stCondLst>
                            <p:childTnLst>
                              <p:par>
                                <p:cTn id="85" presetID="42" presetClass="path" presetSubtype="0" accel="50000" decel="50000" fill="hold" grpId="4" nodeType="afterEffect">
                                  <p:stCondLst>
                                    <p:cond delay="0"/>
                                  </p:stCondLst>
                                  <p:childTnLst>
                                    <p:animMotion origin="layout" path="M 0.11996 0.08272 L 0.12031 0.12963 " pathEditMode="relative" rAng="0" ptsTypes="AA">
                                      <p:cBhvr>
                                        <p:cTn id="86" dur="500" fill="hold"/>
                                        <p:tgtEl>
                                          <p:spTgt spid="60"/>
                                        </p:tgtEl>
                                        <p:attrNameLst>
                                          <p:attrName>ppt_x</p:attrName>
                                          <p:attrName>ppt_y</p:attrName>
                                        </p:attrNameLst>
                                      </p:cBhvr>
                                      <p:rCtr x="17" y="2346"/>
                                    </p:animMotion>
                                  </p:childTnLst>
                                </p:cTn>
                              </p:par>
                            </p:childTnLst>
                          </p:cTn>
                        </p:par>
                        <p:par>
                          <p:cTn id="87" fill="hold">
                            <p:stCondLst>
                              <p:cond delay="750"/>
                            </p:stCondLst>
                            <p:childTnLst>
                              <p:par>
                                <p:cTn id="88" presetID="10" presetClass="entr" presetSubtype="0" fill="hold" grpId="0" nodeType="afterEffect">
                                  <p:stCondLst>
                                    <p:cond delay="0"/>
                                  </p:stCondLst>
                                  <p:childTnLst>
                                    <p:set>
                                      <p:cBhvr>
                                        <p:cTn id="89" dur="1" fill="hold">
                                          <p:stCondLst>
                                            <p:cond delay="0"/>
                                          </p:stCondLst>
                                        </p:cTn>
                                        <p:tgtEl>
                                          <p:spTgt spid="12"/>
                                        </p:tgtEl>
                                        <p:attrNameLst>
                                          <p:attrName>style.visibility</p:attrName>
                                        </p:attrNameLst>
                                      </p:cBhvr>
                                      <p:to>
                                        <p:strVal val="visible"/>
                                      </p:to>
                                    </p:set>
                                    <p:animEffect transition="in" filter="fade">
                                      <p:cBhvr>
                                        <p:cTn id="90"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51" grpId="0" animBg="1"/>
      <p:bldP spid="51" grpId="1" animBg="1"/>
      <p:bldP spid="54" grpId="0" animBg="1"/>
      <p:bldP spid="54" grpId="1" animBg="1"/>
      <p:bldP spid="60" grpId="0" animBg="1"/>
      <p:bldP spid="60" grpId="2" animBg="1"/>
      <p:bldP spid="60" grpId="3" animBg="1"/>
      <p:bldP spid="60" grpId="4" animBg="1"/>
      <p:bldP spid="3" grpId="0" animBg="1"/>
      <p:bldP spid="3" grpId="1" animBg="1"/>
      <p:bldP spid="12" grpId="0" animBg="1"/>
      <p:bldP spid="17" grpId="0" animBg="1"/>
      <p:bldP spid="17" grpId="1" animBg="1"/>
      <p:bldP spid="18" grpId="0" animBg="1"/>
      <p:bldP spid="18"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50713-1768-7980-8241-895200327880}"/>
            </a:ext>
          </a:extLst>
        </p:cNvPr>
        <p:cNvGrpSpPr/>
        <p:nvPr/>
      </p:nvGrpSpPr>
      <p:grpSpPr>
        <a:xfrm>
          <a:off x="0" y="0"/>
          <a:ext cx="0" cy="0"/>
          <a:chOff x="0" y="0"/>
          <a:chExt cx="0" cy="0"/>
        </a:xfrm>
      </p:grpSpPr>
      <p:sp>
        <p:nvSpPr>
          <p:cNvPr id="31746" name="Title 1">
            <a:extLst>
              <a:ext uri="{FF2B5EF4-FFF2-40B4-BE49-F238E27FC236}">
                <a16:creationId xmlns:a16="http://schemas.microsoft.com/office/drawing/2014/main" id="{7B23FFE6-50BD-065B-0A1C-E40CD0B23FFE}"/>
              </a:ext>
            </a:extLst>
          </p:cNvPr>
          <p:cNvSpPr>
            <a:spLocks noGrp="1"/>
          </p:cNvSpPr>
          <p:nvPr>
            <p:ph type="title"/>
          </p:nvPr>
        </p:nvSpPr>
        <p:spPr>
          <a:prstGeom prst="rect">
            <a:avLst/>
          </a:prstGeom>
        </p:spPr>
        <p:txBody>
          <a:bodyPr/>
          <a:lstStyle/>
          <a:p>
            <a:r>
              <a:rPr lang="en-US" dirty="0"/>
              <a:t>OCC: Forward Validation Case #2</a:t>
            </a:r>
          </a:p>
        </p:txBody>
      </p:sp>
      <p:sp>
        <p:nvSpPr>
          <p:cNvPr id="3" name="Content Placeholder 2">
            <a:extLst>
              <a:ext uri="{FF2B5EF4-FFF2-40B4-BE49-F238E27FC236}">
                <a16:creationId xmlns:a16="http://schemas.microsoft.com/office/drawing/2014/main" id="{39AA21EC-E0B7-84BB-8B83-90B6D3BC8EC9}"/>
              </a:ext>
            </a:extLst>
          </p:cNvPr>
          <p:cNvSpPr>
            <a:spLocks noGrp="1"/>
          </p:cNvSpPr>
          <p:nvPr>
            <p:ph idx="1"/>
          </p:nvPr>
        </p:nvSpPr>
        <p:spPr>
          <a:xfrm>
            <a:off x="1028700" y="971550"/>
            <a:ext cx="7086600" cy="3657600"/>
          </a:xfrm>
          <a:prstGeom prst="rect">
            <a:avLst/>
          </a:prstGeom>
        </p:spPr>
        <p:txBody>
          <a:bodyPr/>
          <a:lstStyle/>
          <a:p>
            <a:r>
              <a:rPr lang="en-US" dirty="0"/>
              <a:t>If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&lt;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 check if </a:t>
            </a:r>
            <a:r>
              <a:rPr lang="en-US" sz="2400"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sz="2400" dirty="0">
                <a:solidFill>
                  <a:schemeClr val="tx1">
                    <a:lumMod val="75000"/>
                    <a:lumOff val="25000"/>
                  </a:schemeClr>
                </a:solidFill>
                <a:latin typeface="CRIMSON TEXT" panose="02000503000000000000" pitchFamily="2" charset="77"/>
              </a:rPr>
              <a:t> </a:t>
            </a:r>
            <a:r>
              <a:rPr lang="en-US" sz="2400" dirty="0">
                <a:latin typeface="CRIMSON TEXT" panose="02000503000000000000" pitchFamily="2" charset="77"/>
              </a:rPr>
              <a:t>completes its </a:t>
            </a:r>
            <a:r>
              <a:rPr lang="en-US" sz="2400" b="1" dirty="0">
                <a:latin typeface="CRIMSON TEXT" panose="02000503000000000000" pitchFamily="2" charset="77"/>
              </a:rPr>
              <a:t>Write</a:t>
            </a:r>
            <a:r>
              <a:rPr lang="en-US" sz="2400" dirty="0">
                <a:latin typeface="CRIMSON TEXT" panose="02000503000000000000" pitchFamily="2" charset="77"/>
              </a:rPr>
              <a:t> phase before</a:t>
            </a:r>
            <a:r>
              <a:rPr lang="en-US" sz="2400" dirty="0">
                <a:solidFill>
                  <a:schemeClr val="tx1">
                    <a:lumMod val="75000"/>
                    <a:lumOff val="25000"/>
                  </a:schemeClr>
                </a:solidFill>
                <a:latin typeface="CRIMSON TEXT" panose="02000503000000000000" pitchFamily="2" charset="77"/>
              </a:rPr>
              <a:t> </a:t>
            </a:r>
            <a:r>
              <a:rPr lang="en-US" sz="2400"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sz="2400" dirty="0">
                <a:solidFill>
                  <a:schemeClr val="tx1">
                    <a:lumMod val="75000"/>
                    <a:lumOff val="25000"/>
                  </a:schemeClr>
                </a:solidFill>
                <a:latin typeface="CRIMSON TEXT" panose="02000503000000000000" pitchFamily="2" charset="77"/>
              </a:rPr>
              <a:t> </a:t>
            </a:r>
            <a:r>
              <a:rPr lang="en-US" sz="2400" dirty="0">
                <a:latin typeface="CRIMSON TEXT" panose="02000503000000000000" pitchFamily="2" charset="77"/>
              </a:rPr>
              <a:t>starts</a:t>
            </a:r>
            <a:r>
              <a:rPr lang="en-US" sz="2400" dirty="0">
                <a:solidFill>
                  <a:schemeClr val="tx1">
                    <a:lumMod val="75000"/>
                    <a:lumOff val="25000"/>
                  </a:schemeClr>
                </a:solidFill>
                <a:latin typeface="CRIMSON TEXT" panose="02000503000000000000" pitchFamily="2" charset="77"/>
              </a:rPr>
              <a:t> its </a:t>
            </a:r>
            <a:r>
              <a:rPr lang="en-US" b="1" dirty="0">
                <a:solidFill>
                  <a:schemeClr val="tx1">
                    <a:lumMod val="75000"/>
                    <a:lumOff val="25000"/>
                  </a:schemeClr>
                </a:solidFill>
                <a:latin typeface="Crimson Text" panose="02000503000000000000" pitchFamily="2" charset="77"/>
              </a:rPr>
              <a:t>W</a:t>
            </a:r>
            <a:r>
              <a:rPr lang="en-US" sz="2400" b="1" dirty="0">
                <a:solidFill>
                  <a:schemeClr val="tx1">
                    <a:lumMod val="75000"/>
                    <a:lumOff val="25000"/>
                  </a:schemeClr>
                </a:solidFill>
                <a:latin typeface="Crimson Text" panose="02000503000000000000" pitchFamily="2" charset="77"/>
              </a:rPr>
              <a:t>rite</a:t>
            </a:r>
            <a:r>
              <a:rPr lang="en-US" sz="2400" dirty="0">
                <a:solidFill>
                  <a:schemeClr val="tx1">
                    <a:lumMod val="75000"/>
                    <a:lumOff val="25000"/>
                  </a:schemeClr>
                </a:solidFill>
                <a:latin typeface="CRIMSON TEXT" panose="02000503000000000000" pitchFamily="2" charset="77"/>
              </a:rPr>
              <a:t> </a:t>
            </a:r>
            <a:r>
              <a:rPr lang="en-US" sz="2400" dirty="0">
                <a:latin typeface="CRIMSON TEXT" panose="02000503000000000000" pitchFamily="2" charset="77"/>
              </a:rPr>
              <a:t>phase </a:t>
            </a:r>
            <a:r>
              <a:rPr lang="en-US" sz="2400" u="sng" dirty="0">
                <a:latin typeface="CRIMSON TEXT" panose="02000503000000000000" pitchFamily="2" charset="77"/>
              </a:rPr>
              <a:t>and</a:t>
            </a:r>
            <a:r>
              <a:rPr lang="en-US" sz="2400" dirty="0">
                <a:latin typeface="CRIMSON TEXT" panose="02000503000000000000" pitchFamily="2" charset="77"/>
              </a:rPr>
              <a: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does not modify to any object read by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a:t>
            </a:r>
          </a:p>
          <a:p>
            <a:pPr lvl="1"/>
            <a:r>
              <a:rPr lang="en-US" b="1" dirty="0" err="1">
                <a:solidFill>
                  <a:schemeClr val="accent1"/>
                </a:solidFill>
                <a:latin typeface="Inconsolata" panose="00000509000000000000" pitchFamily="49" charset="0"/>
              </a:rPr>
              <a:t>WriteSet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b="1" dirty="0">
                <a:solidFill>
                  <a:schemeClr val="accent1"/>
                </a:solidFill>
                <a:latin typeface="Inconsolata" panose="00000509000000000000" pitchFamily="49" charset="0"/>
              </a:rPr>
              <a:t>)</a:t>
            </a:r>
            <a:r>
              <a:rPr lang="en-US" dirty="0"/>
              <a:t> ∩ </a:t>
            </a:r>
            <a:r>
              <a:rPr lang="en-US" b="1" dirty="0" err="1">
                <a:solidFill>
                  <a:schemeClr val="accent1"/>
                </a:solidFill>
                <a:latin typeface="Inconsolata" panose="00000509000000000000" pitchFamily="49" charset="0"/>
              </a:rPr>
              <a:t>ReadSet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b="1" dirty="0">
                <a:solidFill>
                  <a:schemeClr val="accent1"/>
                </a:solidFill>
                <a:latin typeface="Inconsolata" panose="00000509000000000000" pitchFamily="49" charset="0"/>
              </a:rPr>
              <a:t>)</a:t>
            </a:r>
            <a:r>
              <a:rPr lang="en-US" dirty="0"/>
              <a:t> = </a:t>
            </a:r>
            <a:r>
              <a:rPr lang="en-US" dirty="0" err="1">
                <a:sym typeface="Symbol" pitchFamily="18" charset="2"/>
              </a:rPr>
              <a:t>Ø</a:t>
            </a:r>
            <a:r>
              <a:rPr lang="en-US" dirty="0"/>
              <a:t> </a:t>
            </a:r>
          </a:p>
          <a:p>
            <a:pPr lvl="1"/>
            <a:endParaRPr lang="en-US" dirty="0"/>
          </a:p>
          <a:p>
            <a:pPr lvl="1"/>
            <a:endParaRPr lang="en-US" dirty="0"/>
          </a:p>
          <a:p>
            <a:pPr marL="0" lvl="1" indent="0">
              <a:buNone/>
            </a:pPr>
            <a:r>
              <a:rPr lang="en-US" dirty="0"/>
              <a:t>Previous examples had to know write phase ordering at validation</a:t>
            </a:r>
          </a:p>
          <a:p>
            <a:pPr marL="0" lvl="1" indent="0">
              <a:buNone/>
            </a:pPr>
            <a:endParaRPr lang="en-US" dirty="0"/>
          </a:p>
          <a:p>
            <a:pPr marL="0" lvl="1" indent="0">
              <a:buNone/>
            </a:pPr>
            <a:r>
              <a:rPr lang="en-US" dirty="0"/>
              <a:t>Can enforce by making </a:t>
            </a:r>
            <a:r>
              <a:rPr lang="en-US" b="1" dirty="0" err="1"/>
              <a:t>Validation+Write</a:t>
            </a:r>
            <a:r>
              <a:rPr lang="en-US" dirty="0"/>
              <a:t> atomic (using locks)</a:t>
            </a:r>
          </a:p>
          <a:p>
            <a:pPr marL="0" lvl="1" indent="0">
              <a:buNone/>
            </a:pPr>
            <a:endParaRPr lang="en-US" dirty="0"/>
          </a:p>
          <a:p>
            <a:pPr marL="0" lvl="1" indent="0">
              <a:buNone/>
            </a:pPr>
            <a:r>
              <a:rPr lang="en-US" dirty="0"/>
              <a:t>Is this necessary?</a:t>
            </a:r>
          </a:p>
          <a:p>
            <a:pPr marL="0" lvl="1" indent="0">
              <a:buNone/>
            </a:pPr>
            <a:endParaRPr lang="en-US" dirty="0"/>
          </a:p>
          <a:p>
            <a:pPr marL="0" lvl="1" indent="0">
              <a:buNone/>
            </a:pPr>
            <a:endParaRPr lang="en-US" dirty="0"/>
          </a:p>
        </p:txBody>
      </p:sp>
      <p:sp>
        <p:nvSpPr>
          <p:cNvPr id="4" name="Slide Number Placeholder 3">
            <a:extLst>
              <a:ext uri="{FF2B5EF4-FFF2-40B4-BE49-F238E27FC236}">
                <a16:creationId xmlns:a16="http://schemas.microsoft.com/office/drawing/2014/main" id="{3E723040-A280-8C31-81B1-6ACD979B0972}"/>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22</a:t>
            </a:fld>
            <a:endParaRPr lang="en-US" dirty="0"/>
          </a:p>
        </p:txBody>
      </p:sp>
    </p:spTree>
    <p:extLst>
      <p:ext uri="{BB962C8B-B14F-4D97-AF65-F5344CB8AC3E}">
        <p14:creationId xmlns:p14="http://schemas.microsoft.com/office/powerpoint/2010/main" val="74985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8440B-7190-A0FD-FA65-E3AE3F2A44C7}"/>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D937C62C-20A4-3D53-5F21-07ECD5499BDC}"/>
              </a:ext>
            </a:extLst>
          </p:cNvPr>
          <p:cNvSpPr/>
          <p:nvPr/>
        </p:nvSpPr>
        <p:spPr>
          <a:xfrm>
            <a:off x="0" y="4629150"/>
            <a:ext cx="1371600" cy="5143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C5AEE-F8FF-5280-974C-32A078A1B9DB}"/>
              </a:ext>
            </a:extLst>
          </p:cNvPr>
          <p:cNvSpPr>
            <a:spLocks noGrp="1"/>
          </p:cNvSpPr>
          <p:nvPr>
            <p:ph type="title"/>
          </p:nvPr>
        </p:nvSpPr>
        <p:spPr/>
        <p:txBody>
          <a:bodyPr/>
          <a:lstStyle/>
          <a:p>
            <a:r>
              <a:rPr lang="en-US" dirty="0"/>
              <a:t>OCC: VALIDATION (T</a:t>
            </a:r>
            <a:r>
              <a:rPr lang="en-US" baseline="-25000" dirty="0"/>
              <a:t>i</a:t>
            </a:r>
            <a:r>
              <a:rPr lang="en-US" dirty="0"/>
              <a:t> &lt; </a:t>
            </a:r>
            <a:r>
              <a:rPr lang="en-US" dirty="0" err="1"/>
              <a:t>T</a:t>
            </a:r>
            <a:r>
              <a:rPr lang="en-US" baseline="-25000" dirty="0" err="1"/>
              <a:t>j</a:t>
            </a:r>
            <a:r>
              <a:rPr lang="en-US" dirty="0"/>
              <a:t>) Case #3</a:t>
            </a:r>
          </a:p>
        </p:txBody>
      </p:sp>
      <p:sp>
        <p:nvSpPr>
          <p:cNvPr id="3" name="Content Placeholder 2">
            <a:extLst>
              <a:ext uri="{FF2B5EF4-FFF2-40B4-BE49-F238E27FC236}">
                <a16:creationId xmlns:a16="http://schemas.microsoft.com/office/drawing/2014/main" id="{14C9E22D-0B4F-7D0E-40A1-38A8F6B5F437}"/>
              </a:ext>
            </a:extLst>
          </p:cNvPr>
          <p:cNvSpPr>
            <a:spLocks noGrp="1"/>
          </p:cNvSpPr>
          <p:nvPr>
            <p:ph idx="1"/>
          </p:nvPr>
        </p:nvSpPr>
        <p:spPr>
          <a:xfrm>
            <a:off x="286491" y="960571"/>
            <a:ext cx="8571016" cy="4060420"/>
          </a:xfrm>
        </p:spPr>
        <p:txBody>
          <a:bodyPr/>
          <a:lstStyle/>
          <a:p>
            <a:endParaRPr lang="en-US" dirty="0"/>
          </a:p>
          <a:p>
            <a:endParaRPr lang="en-US" dirty="0"/>
          </a:p>
          <a:p>
            <a:endParaRPr lang="en-US" dirty="0"/>
          </a:p>
          <a:p>
            <a:endParaRPr lang="en-US" dirty="0"/>
          </a:p>
          <a:p>
            <a:endParaRPr lang="en-US" dirty="0"/>
          </a:p>
          <a:p>
            <a:endParaRPr lang="en-US" b="1" dirty="0"/>
          </a:p>
          <a:p>
            <a:r>
              <a:rPr lang="en-US" b="1" dirty="0"/>
              <a:t>AND</a:t>
            </a:r>
            <a:r>
              <a:rPr lang="en-US" dirty="0"/>
              <a:t> Check that the write set of T</a:t>
            </a:r>
            <a:r>
              <a:rPr lang="en-US" baseline="-25000" dirty="0"/>
              <a:t>i</a:t>
            </a:r>
            <a:r>
              <a:rPr lang="en-US" dirty="0"/>
              <a:t> does not intersect the read set of </a:t>
            </a:r>
            <a:r>
              <a:rPr lang="en-US" dirty="0" err="1"/>
              <a:t>T</a:t>
            </a:r>
            <a:r>
              <a:rPr lang="en-US" baseline="-25000" dirty="0" err="1"/>
              <a:t>j</a:t>
            </a:r>
            <a:r>
              <a:rPr lang="en-US" dirty="0"/>
              <a:t>, namely: </a:t>
            </a:r>
            <a:r>
              <a:rPr lang="en-US" baseline="-25000" dirty="0"/>
              <a:t> </a:t>
            </a:r>
            <a:r>
              <a:rPr lang="en-US" b="1" dirty="0" err="1">
                <a:solidFill>
                  <a:srgbClr val="C00000"/>
                </a:solidFill>
                <a:latin typeface="Inconsolata" panose="00000509000000000000" pitchFamily="49" charset="0"/>
              </a:rPr>
              <a:t>WriteSet</a:t>
            </a:r>
            <a:r>
              <a:rPr lang="en-US" b="1" dirty="0">
                <a:solidFill>
                  <a:srgbClr val="C00000"/>
                </a:solidFill>
                <a:latin typeface="Inconsolata" panose="00000509000000000000" pitchFamily="49" charset="0"/>
              </a:rPr>
              <a:t>(T</a:t>
            </a:r>
            <a:r>
              <a:rPr lang="en-US" b="1" baseline="-25000" dirty="0">
                <a:solidFill>
                  <a:srgbClr val="C00000"/>
                </a:solidFill>
                <a:latin typeface="Inconsolata" panose="00000509000000000000" pitchFamily="49" charset="0"/>
              </a:rPr>
              <a:t>i</a:t>
            </a:r>
            <a:r>
              <a:rPr lang="en-US" b="1" dirty="0">
                <a:solidFill>
                  <a:srgbClr val="C00000"/>
                </a:solidFill>
                <a:latin typeface="Inconsolata" panose="00000509000000000000" pitchFamily="49" charset="0"/>
              </a:rPr>
              <a:t>)</a:t>
            </a:r>
            <a:r>
              <a:rPr lang="en-US" dirty="0">
                <a:solidFill>
                  <a:srgbClr val="C00000"/>
                </a:solidFill>
              </a:rPr>
              <a:t> </a:t>
            </a:r>
            <a:r>
              <a:rPr lang="en-US" dirty="0"/>
              <a:t>∩ </a:t>
            </a:r>
            <a:r>
              <a:rPr lang="en-US" b="1" dirty="0" err="1">
                <a:solidFill>
                  <a:srgbClr val="C00000"/>
                </a:solidFill>
                <a:latin typeface="Inconsolata" panose="00000509000000000000" pitchFamily="49" charset="0"/>
              </a:rPr>
              <a:t>ReadSet</a:t>
            </a:r>
            <a:r>
              <a:rPr lang="en-US" b="1" dirty="0">
                <a:solidFill>
                  <a:srgbClr val="C00000"/>
                </a:solidFill>
                <a:latin typeface="Inconsolata" panose="00000509000000000000" pitchFamily="49" charset="0"/>
              </a:rPr>
              <a:t>(</a:t>
            </a:r>
            <a:r>
              <a:rPr lang="en-US" b="1" dirty="0" err="1">
                <a:solidFill>
                  <a:srgbClr val="C00000"/>
                </a:solidFill>
                <a:latin typeface="Inconsolata" panose="00000509000000000000" pitchFamily="49" charset="0"/>
              </a:rPr>
              <a:t>T</a:t>
            </a:r>
            <a:r>
              <a:rPr lang="en-US" b="1" baseline="-25000" dirty="0" err="1">
                <a:solidFill>
                  <a:srgbClr val="C00000"/>
                </a:solidFill>
                <a:latin typeface="Inconsolata" panose="00000509000000000000" pitchFamily="49" charset="0"/>
              </a:rPr>
              <a:t>j</a:t>
            </a:r>
            <a:r>
              <a:rPr lang="en-US" b="1" dirty="0">
                <a:solidFill>
                  <a:srgbClr val="C00000"/>
                </a:solidFill>
                <a:latin typeface="Inconsolata" panose="00000509000000000000" pitchFamily="49" charset="0"/>
              </a:rPr>
              <a:t>)</a:t>
            </a:r>
            <a:r>
              <a:rPr lang="en-US" dirty="0">
                <a:solidFill>
                  <a:srgbClr val="C00000"/>
                </a:solidFill>
              </a:rPr>
              <a:t> </a:t>
            </a:r>
            <a:r>
              <a:rPr lang="en-US" dirty="0"/>
              <a:t>= </a:t>
            </a:r>
            <a:r>
              <a:rPr lang="en-US" dirty="0" err="1">
                <a:sym typeface="Symbol" pitchFamily="18" charset="2"/>
              </a:rPr>
              <a:t>Ø</a:t>
            </a:r>
            <a:endParaRPr lang="en-US" dirty="0">
              <a:sym typeface="Symbol" pitchFamily="18" charset="2"/>
            </a:endParaRPr>
          </a:p>
          <a:p>
            <a:r>
              <a:rPr lang="en-US" b="1" dirty="0"/>
              <a:t>AND</a:t>
            </a:r>
            <a:r>
              <a:rPr lang="en-US" dirty="0"/>
              <a:t> Check that the write set of T</a:t>
            </a:r>
            <a:r>
              <a:rPr lang="en-US" baseline="-25000" dirty="0"/>
              <a:t>i</a:t>
            </a:r>
            <a:r>
              <a:rPr lang="en-US" dirty="0"/>
              <a:t> does not intersect the write set of </a:t>
            </a:r>
            <a:r>
              <a:rPr lang="en-US" dirty="0" err="1"/>
              <a:t>T</a:t>
            </a:r>
            <a:r>
              <a:rPr lang="en-US" baseline="-25000" dirty="0" err="1"/>
              <a:t>j</a:t>
            </a:r>
            <a:r>
              <a:rPr lang="en-US" dirty="0"/>
              <a:t>, namely: </a:t>
            </a:r>
            <a:r>
              <a:rPr lang="en-US" baseline="-25000" dirty="0"/>
              <a:t> </a:t>
            </a:r>
            <a:r>
              <a:rPr lang="en-US" b="1" dirty="0" err="1">
                <a:solidFill>
                  <a:srgbClr val="C00000"/>
                </a:solidFill>
                <a:latin typeface="Inconsolata" panose="00000509000000000000" pitchFamily="49" charset="0"/>
              </a:rPr>
              <a:t>WriteSet</a:t>
            </a:r>
            <a:r>
              <a:rPr lang="en-US" b="1" dirty="0">
                <a:solidFill>
                  <a:srgbClr val="C00000"/>
                </a:solidFill>
                <a:latin typeface="Inconsolata" panose="00000509000000000000" pitchFamily="49" charset="0"/>
              </a:rPr>
              <a:t>(T</a:t>
            </a:r>
            <a:r>
              <a:rPr lang="en-US" b="1" baseline="-25000" dirty="0">
                <a:solidFill>
                  <a:srgbClr val="C00000"/>
                </a:solidFill>
                <a:latin typeface="Inconsolata" panose="00000509000000000000" pitchFamily="49" charset="0"/>
              </a:rPr>
              <a:t>i</a:t>
            </a:r>
            <a:r>
              <a:rPr lang="en-US" b="1" dirty="0">
                <a:solidFill>
                  <a:srgbClr val="C00000"/>
                </a:solidFill>
                <a:latin typeface="Inconsolata" panose="00000509000000000000" pitchFamily="49" charset="0"/>
              </a:rPr>
              <a:t>)</a:t>
            </a:r>
            <a:r>
              <a:rPr lang="en-US" dirty="0">
                <a:solidFill>
                  <a:srgbClr val="C00000"/>
                </a:solidFill>
              </a:rPr>
              <a:t> </a:t>
            </a:r>
            <a:r>
              <a:rPr lang="en-US" dirty="0"/>
              <a:t>∩ </a:t>
            </a:r>
            <a:r>
              <a:rPr lang="en-US" b="1" dirty="0" err="1">
                <a:solidFill>
                  <a:srgbClr val="C00000"/>
                </a:solidFill>
                <a:latin typeface="Inconsolata" panose="00000509000000000000" pitchFamily="49" charset="0"/>
              </a:rPr>
              <a:t>WriteSet</a:t>
            </a:r>
            <a:r>
              <a:rPr lang="en-US" b="1" dirty="0">
                <a:solidFill>
                  <a:srgbClr val="C00000"/>
                </a:solidFill>
                <a:latin typeface="Inconsolata" panose="00000509000000000000" pitchFamily="49" charset="0"/>
              </a:rPr>
              <a:t>(</a:t>
            </a:r>
            <a:r>
              <a:rPr lang="en-US" b="1" dirty="0" err="1">
                <a:solidFill>
                  <a:srgbClr val="C00000"/>
                </a:solidFill>
                <a:latin typeface="Inconsolata" panose="00000509000000000000" pitchFamily="49" charset="0"/>
              </a:rPr>
              <a:t>T</a:t>
            </a:r>
            <a:r>
              <a:rPr lang="en-US" b="1" baseline="-25000" dirty="0" err="1">
                <a:solidFill>
                  <a:srgbClr val="C00000"/>
                </a:solidFill>
                <a:latin typeface="Inconsolata" panose="00000509000000000000" pitchFamily="49" charset="0"/>
              </a:rPr>
              <a:t>j</a:t>
            </a:r>
            <a:r>
              <a:rPr lang="en-US" b="1" dirty="0">
                <a:solidFill>
                  <a:srgbClr val="C00000"/>
                </a:solidFill>
                <a:latin typeface="Inconsolata" panose="00000509000000000000" pitchFamily="49" charset="0"/>
              </a:rPr>
              <a:t>)</a:t>
            </a:r>
            <a:r>
              <a:rPr lang="en-US" dirty="0">
                <a:solidFill>
                  <a:srgbClr val="C00000"/>
                </a:solidFill>
              </a:rPr>
              <a:t> </a:t>
            </a:r>
            <a:r>
              <a:rPr lang="en-US" dirty="0"/>
              <a:t>= </a:t>
            </a:r>
            <a:r>
              <a:rPr lang="en-US" dirty="0" err="1">
                <a:sym typeface="Symbol" pitchFamily="18" charset="2"/>
              </a:rPr>
              <a:t>Ø</a:t>
            </a:r>
            <a:r>
              <a:rPr lang="en-US" dirty="0"/>
              <a:t> </a:t>
            </a:r>
          </a:p>
          <a:p>
            <a:r>
              <a:rPr lang="en-US" dirty="0"/>
              <a:t> </a:t>
            </a:r>
          </a:p>
        </p:txBody>
      </p:sp>
      <p:sp>
        <p:nvSpPr>
          <p:cNvPr id="4" name="Slide Number Placeholder 3">
            <a:extLst>
              <a:ext uri="{FF2B5EF4-FFF2-40B4-BE49-F238E27FC236}">
                <a16:creationId xmlns:a16="http://schemas.microsoft.com/office/drawing/2014/main" id="{52C38F96-E46B-622C-D707-A9A7AAFA83C4}"/>
              </a:ext>
            </a:extLst>
          </p:cNvPr>
          <p:cNvSpPr>
            <a:spLocks noGrp="1"/>
          </p:cNvSpPr>
          <p:nvPr>
            <p:ph type="sldNum" sz="quarter" idx="4"/>
          </p:nvPr>
        </p:nvSpPr>
        <p:spPr/>
        <p:txBody>
          <a:bodyPr/>
          <a:lstStyle/>
          <a:p>
            <a:fld id="{97DD1AB5-42BA-4E8A-BFEE-435884E16AAB}" type="slidenum">
              <a:rPr lang="en-US" smtClean="0"/>
              <a:pPr/>
              <a:t>23</a:t>
            </a:fld>
            <a:endParaRPr lang="en-US" dirty="0"/>
          </a:p>
        </p:txBody>
      </p:sp>
      <p:grpSp>
        <p:nvGrpSpPr>
          <p:cNvPr id="72" name="Group 71">
            <a:extLst>
              <a:ext uri="{FF2B5EF4-FFF2-40B4-BE49-F238E27FC236}">
                <a16:creationId xmlns:a16="http://schemas.microsoft.com/office/drawing/2014/main" id="{7A9548C6-F428-C177-D4F5-279998DACF33}"/>
              </a:ext>
            </a:extLst>
          </p:cNvPr>
          <p:cNvGrpSpPr/>
          <p:nvPr/>
        </p:nvGrpSpPr>
        <p:grpSpPr>
          <a:xfrm>
            <a:off x="777833" y="1983097"/>
            <a:ext cx="5463469" cy="461665"/>
            <a:chOff x="2630015" y="1232617"/>
            <a:chExt cx="5463469" cy="461665"/>
          </a:xfrm>
        </p:grpSpPr>
        <p:sp>
          <p:nvSpPr>
            <p:cNvPr id="9" name="TextBox 8">
              <a:extLst>
                <a:ext uri="{FF2B5EF4-FFF2-40B4-BE49-F238E27FC236}">
                  <a16:creationId xmlns:a16="http://schemas.microsoft.com/office/drawing/2014/main" id="{583CA02D-13C1-C253-DBDA-B7272205C3D8}"/>
                </a:ext>
              </a:extLst>
            </p:cNvPr>
            <p:cNvSpPr txBox="1"/>
            <p:nvPr/>
          </p:nvSpPr>
          <p:spPr>
            <a:xfrm>
              <a:off x="2630015" y="1232617"/>
              <a:ext cx="439544" cy="461665"/>
            </a:xfrm>
            <a:prstGeom prst="rect">
              <a:avLst/>
            </a:prstGeom>
            <a:noFill/>
          </p:spPr>
          <p:txBody>
            <a:bodyPr wrap="none" rtlCol="0">
              <a:spAutoFit/>
            </a:bodyPr>
            <a:lstStyle/>
            <a:p>
              <a:r>
                <a:rPr lang="en-US" sz="2400" dirty="0" err="1">
                  <a:solidFill>
                    <a:schemeClr val="tx1">
                      <a:lumMod val="65000"/>
                      <a:lumOff val="35000"/>
                    </a:schemeClr>
                  </a:solidFill>
                  <a:latin typeface="CRIMSON TEXT" panose="02000503000000000000" pitchFamily="2" charset="77"/>
                </a:rPr>
                <a:t>T</a:t>
              </a:r>
              <a:r>
                <a:rPr lang="en-US" sz="2400" baseline="-25000" dirty="0" err="1">
                  <a:solidFill>
                    <a:schemeClr val="tx1">
                      <a:lumMod val="65000"/>
                      <a:lumOff val="35000"/>
                    </a:schemeClr>
                  </a:solidFill>
                  <a:latin typeface="CRIMSON TEXT" panose="02000503000000000000" pitchFamily="2" charset="77"/>
                </a:rPr>
                <a:t>i</a:t>
              </a:r>
              <a:endParaRPr lang="en-US" sz="2400" baseline="-25000" dirty="0">
                <a:solidFill>
                  <a:schemeClr val="tx1">
                    <a:lumMod val="65000"/>
                    <a:lumOff val="35000"/>
                  </a:schemeClr>
                </a:solidFill>
                <a:latin typeface="CRIMSON TEXT" panose="02000503000000000000" pitchFamily="2" charset="77"/>
              </a:endParaRPr>
            </a:p>
          </p:txBody>
        </p:sp>
        <p:grpSp>
          <p:nvGrpSpPr>
            <p:cNvPr id="71" name="Group 70">
              <a:extLst>
                <a:ext uri="{FF2B5EF4-FFF2-40B4-BE49-F238E27FC236}">
                  <a16:creationId xmlns:a16="http://schemas.microsoft.com/office/drawing/2014/main" id="{18F15908-00AF-E792-3E34-14120CD1B8BE}"/>
                </a:ext>
              </a:extLst>
            </p:cNvPr>
            <p:cNvGrpSpPr/>
            <p:nvPr/>
          </p:nvGrpSpPr>
          <p:grpSpPr>
            <a:xfrm>
              <a:off x="3223782" y="1328645"/>
              <a:ext cx="1317738" cy="276999"/>
              <a:chOff x="3192935" y="1328645"/>
              <a:chExt cx="1317738" cy="276999"/>
            </a:xfrm>
          </p:grpSpPr>
          <p:cxnSp>
            <p:nvCxnSpPr>
              <p:cNvPr id="54" name="Straight Connector 53">
                <a:extLst>
                  <a:ext uri="{FF2B5EF4-FFF2-40B4-BE49-F238E27FC236}">
                    <a16:creationId xmlns:a16="http://schemas.microsoft.com/office/drawing/2014/main" id="{AB3B93C7-51D0-7918-F610-F637E5C89461}"/>
                  </a:ext>
                </a:extLst>
              </p:cNvPr>
              <p:cNvCxnSpPr>
                <a:cxnSpLocks/>
              </p:cNvCxnSpPr>
              <p:nvPr/>
            </p:nvCxnSpPr>
            <p:spPr>
              <a:xfrm>
                <a:off x="3192935" y="1478518"/>
                <a:ext cx="1317738" cy="0"/>
              </a:xfrm>
              <a:prstGeom prst="line">
                <a:avLst/>
              </a:prstGeom>
              <a:ln w="28575">
                <a:solidFill>
                  <a:srgbClr val="64646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AA907C78-2454-26CA-5C83-AD4DE4278617}"/>
                  </a:ext>
                </a:extLst>
              </p:cNvPr>
              <p:cNvSpPr txBox="1"/>
              <p:nvPr/>
            </p:nvSpPr>
            <p:spPr>
              <a:xfrm>
                <a:off x="4033825" y="1328645"/>
                <a:ext cx="222177" cy="276999"/>
              </a:xfrm>
              <a:prstGeom prst="rect">
                <a:avLst/>
              </a:prstGeom>
              <a:solidFill>
                <a:schemeClr val="bg1">
                  <a:lumMod val="95000"/>
                </a:schemeClr>
              </a:solidFill>
              <a:ln>
                <a:solidFill>
                  <a:schemeClr val="accent3">
                    <a:lumMod val="50000"/>
                  </a:schemeClr>
                </a:solidFill>
              </a:ln>
            </p:spPr>
            <p:txBody>
              <a:bodyPr wrap="none" lIns="45720" tIns="0" rIns="45720" bIns="0" rtlCol="0" anchor="ctr" anchorCtr="1">
                <a:spAutoFit/>
              </a:bodyPr>
              <a:lstStyle/>
              <a:p>
                <a:r>
                  <a:rPr lang="en-US" b="1" dirty="0">
                    <a:solidFill>
                      <a:schemeClr val="tx1">
                        <a:lumMod val="65000"/>
                        <a:lumOff val="35000"/>
                      </a:schemeClr>
                    </a:solidFill>
                  </a:rPr>
                  <a:t>R</a:t>
                </a:r>
              </a:p>
            </p:txBody>
          </p:sp>
        </p:grpSp>
        <p:grpSp>
          <p:nvGrpSpPr>
            <p:cNvPr id="70" name="Group 69">
              <a:extLst>
                <a:ext uri="{FF2B5EF4-FFF2-40B4-BE49-F238E27FC236}">
                  <a16:creationId xmlns:a16="http://schemas.microsoft.com/office/drawing/2014/main" id="{D4DA4B5A-DB77-CB24-09CB-2255A568F967}"/>
                </a:ext>
              </a:extLst>
            </p:cNvPr>
            <p:cNvGrpSpPr/>
            <p:nvPr/>
          </p:nvGrpSpPr>
          <p:grpSpPr>
            <a:xfrm>
              <a:off x="4625340" y="1356445"/>
              <a:ext cx="731520" cy="276999"/>
              <a:chOff x="4618469" y="1356446"/>
              <a:chExt cx="731520" cy="276999"/>
            </a:xfrm>
          </p:grpSpPr>
          <p:cxnSp>
            <p:nvCxnSpPr>
              <p:cNvPr id="24" name="Straight Connector 23">
                <a:extLst>
                  <a:ext uri="{FF2B5EF4-FFF2-40B4-BE49-F238E27FC236}">
                    <a16:creationId xmlns:a16="http://schemas.microsoft.com/office/drawing/2014/main" id="{EF5DB8CB-9C31-5749-6A68-FA03ED12897B}"/>
                  </a:ext>
                </a:extLst>
              </p:cNvPr>
              <p:cNvCxnSpPr>
                <a:cxnSpLocks/>
              </p:cNvCxnSpPr>
              <p:nvPr/>
            </p:nvCxnSpPr>
            <p:spPr>
              <a:xfrm flipV="1">
                <a:off x="4618469" y="1475992"/>
                <a:ext cx="731520" cy="5053"/>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3EDD2A8-A79F-9A63-4322-EE4966DD4FD8}"/>
                  </a:ext>
                </a:extLst>
              </p:cNvPr>
              <p:cNvSpPr txBox="1"/>
              <p:nvPr/>
            </p:nvSpPr>
            <p:spPr>
              <a:xfrm>
                <a:off x="4869935" y="1356446"/>
                <a:ext cx="228589"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V</a:t>
                </a:r>
              </a:p>
            </p:txBody>
          </p:sp>
        </p:grpSp>
        <p:grpSp>
          <p:nvGrpSpPr>
            <p:cNvPr id="69" name="Group 68">
              <a:extLst>
                <a:ext uri="{FF2B5EF4-FFF2-40B4-BE49-F238E27FC236}">
                  <a16:creationId xmlns:a16="http://schemas.microsoft.com/office/drawing/2014/main" id="{D7AFC5C9-81E6-C040-2A68-FD3BABAAEE2E}"/>
                </a:ext>
              </a:extLst>
            </p:cNvPr>
            <p:cNvGrpSpPr/>
            <p:nvPr/>
          </p:nvGrpSpPr>
          <p:grpSpPr>
            <a:xfrm>
              <a:off x="5440680" y="1337491"/>
              <a:ext cx="2652804" cy="276999"/>
              <a:chOff x="5760353" y="1337492"/>
              <a:chExt cx="2652804" cy="276999"/>
            </a:xfrm>
          </p:grpSpPr>
          <p:cxnSp>
            <p:nvCxnSpPr>
              <p:cNvPr id="19" name="Straight Connector 18">
                <a:extLst>
                  <a:ext uri="{FF2B5EF4-FFF2-40B4-BE49-F238E27FC236}">
                    <a16:creationId xmlns:a16="http://schemas.microsoft.com/office/drawing/2014/main" id="{6764C371-F4F2-797D-2921-DF12B966293D}"/>
                  </a:ext>
                </a:extLst>
              </p:cNvPr>
              <p:cNvCxnSpPr>
                <a:cxnSpLocks/>
              </p:cNvCxnSpPr>
              <p:nvPr/>
            </p:nvCxnSpPr>
            <p:spPr>
              <a:xfrm>
                <a:off x="5760353" y="1478518"/>
                <a:ext cx="2652804" cy="0"/>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C45CEA9-56B3-3152-92DE-F057DC80FD53}"/>
                  </a:ext>
                </a:extLst>
              </p:cNvPr>
              <p:cNvSpPr txBox="1"/>
              <p:nvPr/>
            </p:nvSpPr>
            <p:spPr>
              <a:xfrm>
                <a:off x="6592691" y="1337492"/>
                <a:ext cx="302327"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W</a:t>
                </a:r>
              </a:p>
            </p:txBody>
          </p:sp>
        </p:grpSp>
      </p:grpSp>
      <p:grpSp>
        <p:nvGrpSpPr>
          <p:cNvPr id="73" name="Group 72">
            <a:extLst>
              <a:ext uri="{FF2B5EF4-FFF2-40B4-BE49-F238E27FC236}">
                <a16:creationId xmlns:a16="http://schemas.microsoft.com/office/drawing/2014/main" id="{479EAB2C-2CFF-16C9-52CE-06B568E2FBB7}"/>
              </a:ext>
            </a:extLst>
          </p:cNvPr>
          <p:cNvGrpSpPr/>
          <p:nvPr/>
        </p:nvGrpSpPr>
        <p:grpSpPr>
          <a:xfrm>
            <a:off x="1623399" y="2560604"/>
            <a:ext cx="5539401" cy="461665"/>
            <a:chOff x="1554297" y="1245158"/>
            <a:chExt cx="5539401" cy="461665"/>
          </a:xfrm>
        </p:grpSpPr>
        <p:sp>
          <p:nvSpPr>
            <p:cNvPr id="74" name="TextBox 73">
              <a:extLst>
                <a:ext uri="{FF2B5EF4-FFF2-40B4-BE49-F238E27FC236}">
                  <a16:creationId xmlns:a16="http://schemas.microsoft.com/office/drawing/2014/main" id="{F70D3A6F-74E5-6B53-1EB3-CD2D288C6D48}"/>
                </a:ext>
              </a:extLst>
            </p:cNvPr>
            <p:cNvSpPr txBox="1"/>
            <p:nvPr/>
          </p:nvSpPr>
          <p:spPr>
            <a:xfrm>
              <a:off x="1554297" y="1245158"/>
              <a:ext cx="433132" cy="461665"/>
            </a:xfrm>
            <a:prstGeom prst="rect">
              <a:avLst/>
            </a:prstGeom>
            <a:noFill/>
          </p:spPr>
          <p:txBody>
            <a:bodyPr wrap="none" rtlCol="0">
              <a:spAutoFit/>
            </a:bodyPr>
            <a:lstStyle/>
            <a:p>
              <a:r>
                <a:rPr lang="en-US" sz="2400" dirty="0" err="1">
                  <a:solidFill>
                    <a:schemeClr val="tx1">
                      <a:lumMod val="65000"/>
                      <a:lumOff val="35000"/>
                    </a:schemeClr>
                  </a:solidFill>
                  <a:latin typeface="CRIMSON TEXT" panose="02000503000000000000" pitchFamily="2" charset="77"/>
                </a:rPr>
                <a:t>T</a:t>
              </a:r>
              <a:r>
                <a:rPr lang="en-US" sz="2400" baseline="-25000" dirty="0" err="1">
                  <a:solidFill>
                    <a:schemeClr val="tx1">
                      <a:lumMod val="65000"/>
                      <a:lumOff val="35000"/>
                    </a:schemeClr>
                  </a:solidFill>
                  <a:latin typeface="CRIMSON TEXT" panose="02000503000000000000" pitchFamily="2" charset="77"/>
                </a:rPr>
                <a:t>j</a:t>
              </a:r>
              <a:endParaRPr lang="en-US" sz="2400" baseline="-25000" dirty="0">
                <a:solidFill>
                  <a:schemeClr val="tx1">
                    <a:lumMod val="65000"/>
                    <a:lumOff val="35000"/>
                  </a:schemeClr>
                </a:solidFill>
                <a:latin typeface="CRIMSON TEXT" panose="02000503000000000000" pitchFamily="2" charset="77"/>
              </a:endParaRPr>
            </a:p>
          </p:txBody>
        </p:sp>
        <p:grpSp>
          <p:nvGrpSpPr>
            <p:cNvPr id="75" name="Group 74">
              <a:extLst>
                <a:ext uri="{FF2B5EF4-FFF2-40B4-BE49-F238E27FC236}">
                  <a16:creationId xmlns:a16="http://schemas.microsoft.com/office/drawing/2014/main" id="{AC8F90BA-BB99-8750-2CE2-5C0CECF2F943}"/>
                </a:ext>
              </a:extLst>
            </p:cNvPr>
            <p:cNvGrpSpPr/>
            <p:nvPr/>
          </p:nvGrpSpPr>
          <p:grpSpPr>
            <a:xfrm>
              <a:off x="1961367" y="1341628"/>
              <a:ext cx="2580153" cy="276999"/>
              <a:chOff x="1930520" y="1341628"/>
              <a:chExt cx="2580153" cy="276999"/>
            </a:xfrm>
          </p:grpSpPr>
          <p:cxnSp>
            <p:nvCxnSpPr>
              <p:cNvPr id="82" name="Straight Connector 81">
                <a:extLst>
                  <a:ext uri="{FF2B5EF4-FFF2-40B4-BE49-F238E27FC236}">
                    <a16:creationId xmlns:a16="http://schemas.microsoft.com/office/drawing/2014/main" id="{F6669CB3-B482-D8D7-E155-92B2704B3030}"/>
                  </a:ext>
                </a:extLst>
              </p:cNvPr>
              <p:cNvCxnSpPr>
                <a:cxnSpLocks/>
              </p:cNvCxnSpPr>
              <p:nvPr/>
            </p:nvCxnSpPr>
            <p:spPr>
              <a:xfrm>
                <a:off x="1930520" y="1478518"/>
                <a:ext cx="2580153" cy="0"/>
              </a:xfrm>
              <a:prstGeom prst="line">
                <a:avLst/>
              </a:prstGeom>
              <a:ln w="28575">
                <a:solidFill>
                  <a:srgbClr val="646464"/>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B138065B-B46B-31F3-DAA3-33E4826DB5B3}"/>
                  </a:ext>
                </a:extLst>
              </p:cNvPr>
              <p:cNvSpPr txBox="1"/>
              <p:nvPr/>
            </p:nvSpPr>
            <p:spPr>
              <a:xfrm>
                <a:off x="3377460" y="1341628"/>
                <a:ext cx="222177" cy="276999"/>
              </a:xfrm>
              <a:prstGeom prst="rect">
                <a:avLst/>
              </a:prstGeom>
              <a:solidFill>
                <a:schemeClr val="bg1">
                  <a:lumMod val="95000"/>
                </a:schemeClr>
              </a:solidFill>
              <a:ln>
                <a:solidFill>
                  <a:schemeClr val="accent3">
                    <a:lumMod val="50000"/>
                  </a:schemeClr>
                </a:solidFill>
              </a:ln>
            </p:spPr>
            <p:txBody>
              <a:bodyPr wrap="none" lIns="45720" tIns="0" rIns="45720" bIns="0" rtlCol="0" anchor="ctr" anchorCtr="1">
                <a:spAutoFit/>
              </a:bodyPr>
              <a:lstStyle/>
              <a:p>
                <a:r>
                  <a:rPr lang="en-US" b="1" dirty="0">
                    <a:solidFill>
                      <a:schemeClr val="tx1">
                        <a:lumMod val="65000"/>
                        <a:lumOff val="35000"/>
                      </a:schemeClr>
                    </a:solidFill>
                  </a:rPr>
                  <a:t>R</a:t>
                </a:r>
              </a:p>
            </p:txBody>
          </p:sp>
        </p:grpSp>
        <p:grpSp>
          <p:nvGrpSpPr>
            <p:cNvPr id="76" name="Group 75">
              <a:extLst>
                <a:ext uri="{FF2B5EF4-FFF2-40B4-BE49-F238E27FC236}">
                  <a16:creationId xmlns:a16="http://schemas.microsoft.com/office/drawing/2014/main" id="{8C6E7AEB-9CD6-75A8-179B-C42A6666141C}"/>
                </a:ext>
              </a:extLst>
            </p:cNvPr>
            <p:cNvGrpSpPr/>
            <p:nvPr/>
          </p:nvGrpSpPr>
          <p:grpSpPr>
            <a:xfrm>
              <a:off x="4625340" y="1356445"/>
              <a:ext cx="731520" cy="276999"/>
              <a:chOff x="4618469" y="1356446"/>
              <a:chExt cx="731520" cy="276999"/>
            </a:xfrm>
          </p:grpSpPr>
          <p:cxnSp>
            <p:nvCxnSpPr>
              <p:cNvPr id="80" name="Straight Connector 79">
                <a:extLst>
                  <a:ext uri="{FF2B5EF4-FFF2-40B4-BE49-F238E27FC236}">
                    <a16:creationId xmlns:a16="http://schemas.microsoft.com/office/drawing/2014/main" id="{3512052E-1283-BF2A-14DC-66C556A32BEC}"/>
                  </a:ext>
                </a:extLst>
              </p:cNvPr>
              <p:cNvCxnSpPr>
                <a:cxnSpLocks/>
              </p:cNvCxnSpPr>
              <p:nvPr/>
            </p:nvCxnSpPr>
            <p:spPr>
              <a:xfrm flipV="1">
                <a:off x="4618469" y="1475992"/>
                <a:ext cx="731520" cy="5053"/>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5CB08CF2-8941-62E2-EB95-6F8C31450EEB}"/>
                  </a:ext>
                </a:extLst>
              </p:cNvPr>
              <p:cNvSpPr txBox="1"/>
              <p:nvPr/>
            </p:nvSpPr>
            <p:spPr>
              <a:xfrm>
                <a:off x="4869935" y="1356446"/>
                <a:ext cx="228589"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V</a:t>
                </a:r>
              </a:p>
            </p:txBody>
          </p:sp>
        </p:grpSp>
        <p:grpSp>
          <p:nvGrpSpPr>
            <p:cNvPr id="77" name="Group 76">
              <a:extLst>
                <a:ext uri="{FF2B5EF4-FFF2-40B4-BE49-F238E27FC236}">
                  <a16:creationId xmlns:a16="http://schemas.microsoft.com/office/drawing/2014/main" id="{8D974FE2-D6F9-282E-69E8-485498425FA3}"/>
                </a:ext>
              </a:extLst>
            </p:cNvPr>
            <p:cNvGrpSpPr/>
            <p:nvPr/>
          </p:nvGrpSpPr>
          <p:grpSpPr>
            <a:xfrm>
              <a:off x="5440680" y="1341628"/>
              <a:ext cx="1653018" cy="276999"/>
              <a:chOff x="5760353" y="1341629"/>
              <a:chExt cx="1653018" cy="276999"/>
            </a:xfrm>
          </p:grpSpPr>
          <p:cxnSp>
            <p:nvCxnSpPr>
              <p:cNvPr id="78" name="Straight Connector 77">
                <a:extLst>
                  <a:ext uri="{FF2B5EF4-FFF2-40B4-BE49-F238E27FC236}">
                    <a16:creationId xmlns:a16="http://schemas.microsoft.com/office/drawing/2014/main" id="{87CFE093-B066-2EF5-2137-12326CC78DB5}"/>
                  </a:ext>
                </a:extLst>
              </p:cNvPr>
              <p:cNvCxnSpPr>
                <a:cxnSpLocks/>
              </p:cNvCxnSpPr>
              <p:nvPr/>
            </p:nvCxnSpPr>
            <p:spPr>
              <a:xfrm flipV="1">
                <a:off x="5760353" y="1473500"/>
                <a:ext cx="1653018" cy="5018"/>
              </a:xfrm>
              <a:prstGeom prst="line">
                <a:avLst/>
              </a:prstGeom>
              <a:ln w="28575">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C45FE4D-8E80-7DA9-66AD-6AF010F8A758}"/>
                  </a:ext>
                </a:extLst>
              </p:cNvPr>
              <p:cNvSpPr txBox="1"/>
              <p:nvPr/>
            </p:nvSpPr>
            <p:spPr>
              <a:xfrm>
                <a:off x="6653844" y="1341629"/>
                <a:ext cx="302327" cy="276999"/>
              </a:xfrm>
              <a:prstGeom prst="rect">
                <a:avLst/>
              </a:prstGeom>
              <a:solidFill>
                <a:schemeClr val="bg1">
                  <a:lumMod val="95000"/>
                </a:schemeClr>
              </a:solidFill>
              <a:ln>
                <a:solidFill>
                  <a:schemeClr val="tx1">
                    <a:lumMod val="50000"/>
                    <a:lumOff val="50000"/>
                  </a:schemeClr>
                </a:solidFill>
              </a:ln>
            </p:spPr>
            <p:txBody>
              <a:bodyPr wrap="none" lIns="45720" tIns="0" rIns="45720" bIns="0" rtlCol="0" anchor="ctr" anchorCtr="1">
                <a:spAutoFit/>
              </a:bodyPr>
              <a:lstStyle/>
              <a:p>
                <a:r>
                  <a:rPr lang="en-US" b="1" dirty="0">
                    <a:solidFill>
                      <a:schemeClr val="tx1">
                        <a:lumMod val="65000"/>
                        <a:lumOff val="35000"/>
                      </a:schemeClr>
                    </a:solidFill>
                  </a:rPr>
                  <a:t>W</a:t>
                </a:r>
              </a:p>
            </p:txBody>
          </p:sp>
        </p:grpSp>
      </p:grpSp>
      <p:sp>
        <p:nvSpPr>
          <p:cNvPr id="87" name="TextBox 86">
            <a:extLst>
              <a:ext uri="{FF2B5EF4-FFF2-40B4-BE49-F238E27FC236}">
                <a16:creationId xmlns:a16="http://schemas.microsoft.com/office/drawing/2014/main" id="{B7F63667-ED63-F695-3F24-FA5C2C589548}"/>
              </a:ext>
            </a:extLst>
          </p:cNvPr>
          <p:cNvSpPr txBox="1"/>
          <p:nvPr/>
        </p:nvSpPr>
        <p:spPr>
          <a:xfrm>
            <a:off x="228600" y="960571"/>
            <a:ext cx="8809241" cy="461665"/>
          </a:xfrm>
          <a:prstGeom prst="rect">
            <a:avLst/>
          </a:prstGeom>
          <a:noFill/>
        </p:spPr>
        <p:txBody>
          <a:bodyPr wrap="square" rtlCol="0">
            <a:spAutoFit/>
          </a:bodyPr>
          <a:lstStyle/>
          <a:p>
            <a:r>
              <a:rPr lang="en-US" sz="2400" dirty="0">
                <a:effectLst/>
              </a:rPr>
              <a:t>Need:  </a:t>
            </a:r>
            <a:r>
              <a:rPr lang="en-US" sz="2400" dirty="0"/>
              <a:t>T</a:t>
            </a:r>
            <a:r>
              <a:rPr lang="en-US" sz="2400" baseline="-25000" dirty="0"/>
              <a:t>i</a:t>
            </a:r>
            <a:r>
              <a:rPr lang="en-US" sz="2400" dirty="0"/>
              <a:t> completes its read phase before </a:t>
            </a:r>
            <a:r>
              <a:rPr lang="en-US" sz="2400" dirty="0" err="1"/>
              <a:t>T</a:t>
            </a:r>
            <a:r>
              <a:rPr lang="en-US" sz="2400" baseline="-25000" dirty="0" err="1"/>
              <a:t>j</a:t>
            </a:r>
            <a:r>
              <a:rPr lang="en-US" sz="2400" dirty="0"/>
              <a:t> completes its read phase.</a:t>
            </a:r>
          </a:p>
        </p:txBody>
      </p:sp>
      <p:grpSp>
        <p:nvGrpSpPr>
          <p:cNvPr id="5" name="Group 4">
            <a:extLst>
              <a:ext uri="{FF2B5EF4-FFF2-40B4-BE49-F238E27FC236}">
                <a16:creationId xmlns:a16="http://schemas.microsoft.com/office/drawing/2014/main" id="{A4CA09EE-93BD-A7F8-4251-C1702A7B458E}"/>
              </a:ext>
            </a:extLst>
          </p:cNvPr>
          <p:cNvGrpSpPr/>
          <p:nvPr/>
        </p:nvGrpSpPr>
        <p:grpSpPr>
          <a:xfrm>
            <a:off x="228600" y="3040618"/>
            <a:ext cx="8686800" cy="369332"/>
            <a:chOff x="228600" y="2535019"/>
            <a:chExt cx="8686800" cy="369332"/>
          </a:xfrm>
        </p:grpSpPr>
        <p:sp>
          <p:nvSpPr>
            <p:cNvPr id="6" name="Right Arrow 5">
              <a:extLst>
                <a:ext uri="{FF2B5EF4-FFF2-40B4-BE49-F238E27FC236}">
                  <a16:creationId xmlns:a16="http://schemas.microsoft.com/office/drawing/2014/main" id="{6F2068D4-15CA-2EC8-3540-5A31A2815D96}"/>
                </a:ext>
              </a:extLst>
            </p:cNvPr>
            <p:cNvSpPr/>
            <p:nvPr/>
          </p:nvSpPr>
          <p:spPr>
            <a:xfrm>
              <a:off x="228600" y="2628245"/>
              <a:ext cx="8686800" cy="182880"/>
            </a:xfrm>
            <a:prstGeom prst="rightArrow">
              <a:avLst>
                <a:gd name="adj1" fmla="val 50000"/>
                <a:gd name="adj2" fmla="val 114327"/>
              </a:avLst>
            </a:prstGeom>
            <a:ln>
              <a:solidFill>
                <a:schemeClr val="tx1">
                  <a:lumMod val="50000"/>
                  <a:lumOff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7" name="TextBox 6">
              <a:extLst>
                <a:ext uri="{FF2B5EF4-FFF2-40B4-BE49-F238E27FC236}">
                  <a16:creationId xmlns:a16="http://schemas.microsoft.com/office/drawing/2014/main" id="{DA7A3BCA-804D-C14E-B753-356C8127CF10}"/>
                </a:ext>
              </a:extLst>
            </p:cNvPr>
            <p:cNvSpPr txBox="1"/>
            <p:nvPr/>
          </p:nvSpPr>
          <p:spPr>
            <a:xfrm>
              <a:off x="7848600" y="2535019"/>
              <a:ext cx="713657" cy="369332"/>
            </a:xfrm>
            <a:prstGeom prst="rect">
              <a:avLst/>
            </a:prstGeom>
            <a:solidFill>
              <a:schemeClr val="bg1">
                <a:lumMod val="95000"/>
                <a:alpha val="75000"/>
              </a:schemeClr>
            </a:solidFill>
          </p:spPr>
          <p:txBody>
            <a:bodyPr wrap="none" rtlCol="0" anchor="ctr" anchorCtr="1">
              <a:spAutoFit/>
            </a:bodyPr>
            <a:lstStyle/>
            <a:p>
              <a:r>
                <a:rPr lang="en-US" b="1" dirty="0">
                  <a:solidFill>
                    <a:schemeClr val="tx1">
                      <a:lumMod val="65000"/>
                      <a:lumOff val="35000"/>
                    </a:schemeClr>
                  </a:solidFill>
                  <a:latin typeface="Crimson Text" panose="02000503000000000000" pitchFamily="2" charset="77"/>
                </a:rPr>
                <a:t>Time</a:t>
              </a:r>
            </a:p>
          </p:txBody>
        </p:sp>
      </p:grpSp>
      <p:cxnSp>
        <p:nvCxnSpPr>
          <p:cNvPr id="15" name="Straight Connector 14">
            <a:extLst>
              <a:ext uri="{FF2B5EF4-FFF2-40B4-BE49-F238E27FC236}">
                <a16:creationId xmlns:a16="http://schemas.microsoft.com/office/drawing/2014/main" id="{5B23A34D-FEC1-9AE7-3285-CB26080F07CB}"/>
              </a:ext>
            </a:extLst>
          </p:cNvPr>
          <p:cNvCxnSpPr>
            <a:cxnSpLocks/>
          </p:cNvCxnSpPr>
          <p:nvPr/>
        </p:nvCxnSpPr>
        <p:spPr>
          <a:xfrm>
            <a:off x="5791200" y="2459448"/>
            <a:ext cx="0" cy="64116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14D553-3E6D-B69B-150C-CAC8B473ECD5}"/>
              </a:ext>
            </a:extLst>
          </p:cNvPr>
          <p:cNvCxnSpPr>
            <a:cxnSpLocks/>
          </p:cNvCxnSpPr>
          <p:nvPr/>
        </p:nvCxnSpPr>
        <p:spPr>
          <a:xfrm>
            <a:off x="6084827" y="1893346"/>
            <a:ext cx="0" cy="641166"/>
          </a:xfrm>
          <a:prstGeom prst="line">
            <a:avLst/>
          </a:prstGeom>
          <a:ln w="57150">
            <a:prstDash val="sysDash"/>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4658B6A-926B-74D7-0DAA-E9F6C45DC98B}"/>
              </a:ext>
            </a:extLst>
          </p:cNvPr>
          <p:cNvSpPr txBox="1"/>
          <p:nvPr/>
        </p:nvSpPr>
        <p:spPr>
          <a:xfrm>
            <a:off x="6090546" y="1624008"/>
            <a:ext cx="678391" cy="369332"/>
          </a:xfrm>
          <a:prstGeom prst="rect">
            <a:avLst/>
          </a:prstGeom>
          <a:noFill/>
        </p:spPr>
        <p:txBody>
          <a:bodyPr wrap="none" rtlCol="0">
            <a:spAutoFit/>
          </a:bodyPr>
          <a:lstStyle/>
          <a:p>
            <a:r>
              <a:rPr lang="en-US" b="1" dirty="0">
                <a:solidFill>
                  <a:srgbClr val="C00000"/>
                </a:solidFill>
              </a:rPr>
              <a:t>W(A)</a:t>
            </a:r>
          </a:p>
        </p:txBody>
      </p:sp>
      <p:sp>
        <p:nvSpPr>
          <p:cNvPr id="20" name="TextBox 19">
            <a:extLst>
              <a:ext uri="{FF2B5EF4-FFF2-40B4-BE49-F238E27FC236}">
                <a16:creationId xmlns:a16="http://schemas.microsoft.com/office/drawing/2014/main" id="{180EDBF5-1C20-7AC3-70E0-944244DFD0D5}"/>
              </a:ext>
            </a:extLst>
          </p:cNvPr>
          <p:cNvSpPr txBox="1"/>
          <p:nvPr/>
        </p:nvSpPr>
        <p:spPr>
          <a:xfrm>
            <a:off x="5751351" y="2849293"/>
            <a:ext cx="678391" cy="369332"/>
          </a:xfrm>
          <a:prstGeom prst="rect">
            <a:avLst/>
          </a:prstGeom>
          <a:noFill/>
        </p:spPr>
        <p:txBody>
          <a:bodyPr wrap="none" rtlCol="0">
            <a:spAutoFit/>
          </a:bodyPr>
          <a:lstStyle/>
          <a:p>
            <a:r>
              <a:rPr lang="en-US" b="1" dirty="0">
                <a:solidFill>
                  <a:srgbClr val="C00000"/>
                </a:solidFill>
              </a:rPr>
              <a:t>W(A)</a:t>
            </a:r>
          </a:p>
        </p:txBody>
      </p:sp>
      <p:sp>
        <p:nvSpPr>
          <p:cNvPr id="22" name="Oval 21">
            <a:extLst>
              <a:ext uri="{FF2B5EF4-FFF2-40B4-BE49-F238E27FC236}">
                <a16:creationId xmlns:a16="http://schemas.microsoft.com/office/drawing/2014/main" id="{42F2C6F9-2682-AFA0-E638-07483E0648EF}"/>
              </a:ext>
            </a:extLst>
          </p:cNvPr>
          <p:cNvSpPr>
            <a:spLocks noChangeArrowheads="1"/>
          </p:cNvSpPr>
          <p:nvPr/>
        </p:nvSpPr>
        <p:spPr bwMode="auto">
          <a:xfrm>
            <a:off x="2839201" y="2062544"/>
            <a:ext cx="590540" cy="36576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3" name="Oval 22">
            <a:extLst>
              <a:ext uri="{FF2B5EF4-FFF2-40B4-BE49-F238E27FC236}">
                <a16:creationId xmlns:a16="http://schemas.microsoft.com/office/drawing/2014/main" id="{7ACAFB76-0B4F-9D6B-FF0D-218149F86DF1}"/>
              </a:ext>
            </a:extLst>
          </p:cNvPr>
          <p:cNvSpPr>
            <a:spLocks noChangeArrowheads="1"/>
          </p:cNvSpPr>
          <p:nvPr/>
        </p:nvSpPr>
        <p:spPr bwMode="auto">
          <a:xfrm>
            <a:off x="4764932" y="2627510"/>
            <a:ext cx="590540" cy="36576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Tree>
    <p:extLst>
      <p:ext uri="{BB962C8B-B14F-4D97-AF65-F5344CB8AC3E}">
        <p14:creationId xmlns:p14="http://schemas.microsoft.com/office/powerpoint/2010/main" val="1308212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250"/>
                                        <p:tgtEl>
                                          <p:spTgt spid="10"/>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250"/>
                                        <p:tgtEl>
                                          <p:spTgt spid="15"/>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prstGeom prst="rect">
            <a:avLst/>
          </a:prstGeom>
        </p:spPr>
        <p:txBody>
          <a:bodyPr/>
          <a:lstStyle/>
          <a:p>
            <a:r>
              <a:rPr lang="en-US" dirty="0"/>
              <a:t>OCC: Forward Validation Case #3</a:t>
            </a:r>
          </a:p>
        </p:txBody>
      </p:sp>
      <p:sp>
        <p:nvSpPr>
          <p:cNvPr id="34819" name="Content Placeholder 2"/>
          <p:cNvSpPr>
            <a:spLocks noGrp="1"/>
          </p:cNvSpPr>
          <p:nvPr>
            <p:ph idx="1"/>
          </p:nvPr>
        </p:nvSpPr>
        <p:spPr>
          <a:prstGeom prst="rect">
            <a:avLst/>
          </a:prstGeom>
        </p:spPr>
        <p:txBody>
          <a:bodyPr/>
          <a:lstStyle/>
          <a:p>
            <a:r>
              <a:rPr lang="en-US" dirty="0"/>
              <a:t>If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&lt;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 check if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completes its </a:t>
            </a:r>
            <a:r>
              <a:rPr lang="en-US" b="1" dirty="0"/>
              <a:t>Read</a:t>
            </a:r>
            <a:r>
              <a:rPr lang="en-US" dirty="0"/>
              <a:t> phase before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 completes its </a:t>
            </a:r>
            <a:r>
              <a:rPr lang="en-US" b="1" dirty="0"/>
              <a:t>Read</a:t>
            </a:r>
            <a:r>
              <a:rPr lang="en-US" dirty="0"/>
              <a:t> phase </a:t>
            </a:r>
            <a:r>
              <a:rPr lang="en-US" u="sng" dirty="0"/>
              <a:t>and</a:t>
            </a:r>
            <a:r>
              <a:rPr lang="en-US" dirty="0"/>
              <a:t>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does not modify any object either read or written by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dirty="0"/>
              <a:t>:</a:t>
            </a:r>
          </a:p>
          <a:p>
            <a:pPr lvl="1"/>
            <a:r>
              <a:rPr lang="en-US" b="1" dirty="0" err="1">
                <a:solidFill>
                  <a:schemeClr val="accent1"/>
                </a:solidFill>
                <a:latin typeface="Inconsolata" panose="00000509000000000000" pitchFamily="49" charset="0"/>
              </a:rPr>
              <a:t>WriteSet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b="1" dirty="0">
                <a:solidFill>
                  <a:schemeClr val="accent1"/>
                </a:solidFill>
                <a:latin typeface="Inconsolata" panose="00000509000000000000" pitchFamily="49" charset="0"/>
              </a:rPr>
              <a:t>)</a:t>
            </a:r>
            <a:r>
              <a:rPr lang="en-US" dirty="0"/>
              <a:t> ∩ </a:t>
            </a:r>
            <a:r>
              <a:rPr lang="en-US" b="1" dirty="0" err="1">
                <a:solidFill>
                  <a:schemeClr val="accent1"/>
                </a:solidFill>
                <a:latin typeface="Inconsolata" panose="00000509000000000000" pitchFamily="49" charset="0"/>
              </a:rPr>
              <a:t>ReadSet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b="1" dirty="0">
                <a:solidFill>
                  <a:schemeClr val="accent1"/>
                </a:solidFill>
                <a:latin typeface="Inconsolata" panose="00000509000000000000" pitchFamily="49" charset="0"/>
              </a:rPr>
              <a:t>)</a:t>
            </a:r>
            <a:r>
              <a:rPr lang="en-US" dirty="0"/>
              <a:t> = </a:t>
            </a:r>
            <a:r>
              <a:rPr lang="en-US" dirty="0">
                <a:sym typeface="Symbol" pitchFamily="18" charset="2"/>
              </a:rPr>
              <a:t>Ø</a:t>
            </a:r>
            <a:r>
              <a:rPr lang="en-US" dirty="0"/>
              <a:t> </a:t>
            </a:r>
          </a:p>
          <a:p>
            <a:pPr lvl="1"/>
            <a:r>
              <a:rPr lang="en-US" b="1" dirty="0" err="1">
                <a:solidFill>
                  <a:schemeClr val="accent1"/>
                </a:solidFill>
                <a:latin typeface="Inconsolata" panose="00000509000000000000" pitchFamily="49" charset="0"/>
              </a:rPr>
              <a:t>WriteSet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b="1" dirty="0">
                <a:solidFill>
                  <a:schemeClr val="accent1"/>
                </a:solidFill>
                <a:latin typeface="Inconsolata" panose="00000509000000000000" pitchFamily="49" charset="0"/>
              </a:rPr>
              <a:t>)</a:t>
            </a:r>
            <a:r>
              <a:rPr lang="en-US" dirty="0"/>
              <a:t> ∩ </a:t>
            </a:r>
            <a:r>
              <a:rPr lang="en-US" b="1" dirty="0" err="1">
                <a:solidFill>
                  <a:schemeClr val="accent1"/>
                </a:solidFill>
                <a:latin typeface="Inconsolata" panose="00000509000000000000" pitchFamily="49" charset="0"/>
              </a:rPr>
              <a:t>WriteSet</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r>
              <a:rPr lang="en-US" b="1" dirty="0">
                <a:solidFill>
                  <a:schemeClr val="accent1"/>
                </a:solidFill>
                <a:latin typeface="Inconsolata" panose="00000509000000000000" pitchFamily="49" charset="0"/>
              </a:rPr>
              <a:t>)</a:t>
            </a:r>
            <a:r>
              <a:rPr lang="en-US" dirty="0"/>
              <a:t> = </a:t>
            </a:r>
            <a:r>
              <a:rPr lang="en-US" dirty="0">
                <a:sym typeface="Symbol" pitchFamily="18" charset="2"/>
              </a:rPr>
              <a:t>Ø</a:t>
            </a:r>
            <a:r>
              <a:rPr lang="en-US" dirty="0"/>
              <a:t> </a:t>
            </a:r>
          </a:p>
        </p:txBody>
      </p:sp>
      <p:sp>
        <p:nvSpPr>
          <p:cNvPr id="3" name="Slide Number Placeholder 3">
            <a:extLst>
              <a:ext uri="{FF2B5EF4-FFF2-40B4-BE49-F238E27FC236}">
                <a16:creationId xmlns:a16="http://schemas.microsoft.com/office/drawing/2014/main" id="{5C07E2B6-D713-A4A7-4AC5-444D01E064B6}"/>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24</a:t>
            </a:fld>
            <a:endParaRPr lang="en-US" dirty="0"/>
          </a:p>
        </p:txBody>
      </p:sp>
    </p:spTree>
    <p:extLst>
      <p:ext uri="{BB962C8B-B14F-4D97-AF65-F5344CB8AC3E}">
        <p14:creationId xmlns:p14="http://schemas.microsoft.com/office/powerpoint/2010/main" val="2841802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8AD8B2-972E-797E-A637-EE62813F9C75}"/>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E3817E82-30F0-4015-E88D-592FAB1C8B77}"/>
              </a:ext>
            </a:extLst>
          </p:cNvPr>
          <p:cNvGrpSpPr/>
          <p:nvPr/>
        </p:nvGrpSpPr>
        <p:grpSpPr>
          <a:xfrm>
            <a:off x="1695451" y="746521"/>
            <a:ext cx="2469356" cy="3855720"/>
            <a:chOff x="1695451" y="819150"/>
            <a:chExt cx="2469356" cy="3855720"/>
          </a:xfrm>
        </p:grpSpPr>
        <p:sp>
          <p:nvSpPr>
            <p:cNvPr id="5" name="Rounded Rectangle 27">
              <a:extLst>
                <a:ext uri="{FF2B5EF4-FFF2-40B4-BE49-F238E27FC236}">
                  <a16:creationId xmlns:a16="http://schemas.microsoft.com/office/drawing/2014/main" id="{3D6CFDC5-4969-840A-53CC-5FB8386AFEEA}"/>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6" name="TextBox 15">
              <a:extLst>
                <a:ext uri="{FF2B5EF4-FFF2-40B4-BE49-F238E27FC236}">
                  <a16:creationId xmlns:a16="http://schemas.microsoft.com/office/drawing/2014/main" id="{DC2B65E8-2A9C-E40A-CDE0-D28CB802F0C9}"/>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 name="TextBox 6">
              <a:extLst>
                <a:ext uri="{FF2B5EF4-FFF2-40B4-BE49-F238E27FC236}">
                  <a16:creationId xmlns:a16="http://schemas.microsoft.com/office/drawing/2014/main" id="{C47394ED-79B9-06DF-536A-30161E80248E}"/>
                </a:ext>
              </a:extLst>
            </p:cNvPr>
            <p:cNvSpPr txBox="1">
              <a:spLocks noChangeArrowheads="1"/>
            </p:cNvSpPr>
            <p:nvPr/>
          </p:nvSpPr>
          <p:spPr bwMode="auto">
            <a:xfrm>
              <a:off x="2190355" y="1219200"/>
              <a:ext cx="377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8" name="TextBox 15">
              <a:extLst>
                <a:ext uri="{FF2B5EF4-FFF2-40B4-BE49-F238E27FC236}">
                  <a16:creationId xmlns:a16="http://schemas.microsoft.com/office/drawing/2014/main" id="{BCC675FA-C188-A2FE-083D-3CCF4634D5A7}"/>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9" name="Left Arrow 33">
            <a:extLst>
              <a:ext uri="{FF2B5EF4-FFF2-40B4-BE49-F238E27FC236}">
                <a16:creationId xmlns:a16="http://schemas.microsoft.com/office/drawing/2014/main" id="{F1D8CFA1-487F-1B2D-165A-989E8E473CC9}"/>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graphicFrame>
        <p:nvGraphicFramePr>
          <p:cNvPr id="68" name="Table 67">
            <a:extLst>
              <a:ext uri="{FF2B5EF4-FFF2-40B4-BE49-F238E27FC236}">
                <a16:creationId xmlns:a16="http://schemas.microsoft.com/office/drawing/2014/main" id="{D0CF5E51-2270-DCC2-E935-4B1E2AB5A71B}"/>
              </a:ext>
            </a:extLst>
          </p:cNvPr>
          <p:cNvGraphicFramePr>
            <a:graphicFrameLocks noGrp="1"/>
          </p:cNvGraphicFramePr>
          <p:nvPr/>
        </p:nvGraphicFramePr>
        <p:xfrm>
          <a:off x="7145444" y="3224022"/>
          <a:ext cx="1584658" cy="719328"/>
        </p:xfrm>
        <a:graphic>
          <a:graphicData uri="http://schemas.openxmlformats.org/drawingml/2006/table">
            <a:tbl>
              <a:tblPr firstRow="1" bandRow="1">
                <a:tableStyleId>{793D81CF-94F2-401A-BA57-92F5A7B2D0C5}</a:tableStyleId>
              </a:tblPr>
              <a:tblGrid>
                <a:gridCol w="541038">
                  <a:extLst>
                    <a:ext uri="{9D8B030D-6E8A-4147-A177-3AD203B41FA5}">
                      <a16:colId xmlns:a16="http://schemas.microsoft.com/office/drawing/2014/main" val="20000"/>
                    </a:ext>
                  </a:extLst>
                </a:gridCol>
                <a:gridCol w="541038">
                  <a:extLst>
                    <a:ext uri="{9D8B030D-6E8A-4147-A177-3AD203B41FA5}">
                      <a16:colId xmlns:a16="http://schemas.microsoft.com/office/drawing/2014/main" val="3789622283"/>
                    </a:ext>
                  </a:extLst>
                </a:gridCol>
                <a:gridCol w="502582">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69" name="Table 68">
            <a:extLst>
              <a:ext uri="{FF2B5EF4-FFF2-40B4-BE49-F238E27FC236}">
                <a16:creationId xmlns:a16="http://schemas.microsoft.com/office/drawing/2014/main" id="{85A2500C-BE21-2867-EBC2-D48CECF56B3D}"/>
              </a:ext>
            </a:extLst>
          </p:cNvPr>
          <p:cNvGraphicFramePr>
            <a:graphicFrameLocks noGrp="1"/>
          </p:cNvGraphicFramePr>
          <p:nvPr/>
        </p:nvGraphicFramePr>
        <p:xfrm>
          <a:off x="4914774" y="3224022"/>
          <a:ext cx="1559051" cy="719328"/>
        </p:xfrm>
        <a:graphic>
          <a:graphicData uri="http://schemas.openxmlformats.org/drawingml/2006/table">
            <a:tbl>
              <a:tblPr firstRow="1" bandRow="1">
                <a:tableStyleId>{793D81CF-94F2-401A-BA57-92F5A7B2D0C5}</a:tableStyleId>
              </a:tblPr>
              <a:tblGrid>
                <a:gridCol w="532295">
                  <a:extLst>
                    <a:ext uri="{9D8B030D-6E8A-4147-A177-3AD203B41FA5}">
                      <a16:colId xmlns:a16="http://schemas.microsoft.com/office/drawing/2014/main" val="20000"/>
                    </a:ext>
                  </a:extLst>
                </a:gridCol>
                <a:gridCol w="532295">
                  <a:extLst>
                    <a:ext uri="{9D8B030D-6E8A-4147-A177-3AD203B41FA5}">
                      <a16:colId xmlns:a16="http://schemas.microsoft.com/office/drawing/2014/main" val="3789622283"/>
                    </a:ext>
                  </a:extLst>
                </a:gridCol>
                <a:gridCol w="494461">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32770" name="Title 6">
            <a:extLst>
              <a:ext uri="{FF2B5EF4-FFF2-40B4-BE49-F238E27FC236}">
                <a16:creationId xmlns:a16="http://schemas.microsoft.com/office/drawing/2014/main" id="{6D7B7D23-AF88-A4FD-9F01-E7E7916CF0F9}"/>
              </a:ext>
            </a:extLst>
          </p:cNvPr>
          <p:cNvSpPr>
            <a:spLocks noGrp="1"/>
          </p:cNvSpPr>
          <p:nvPr>
            <p:ph type="title"/>
          </p:nvPr>
        </p:nvSpPr>
        <p:spPr>
          <a:prstGeom prst="rect">
            <a:avLst/>
          </a:prstGeom>
        </p:spPr>
        <p:txBody>
          <a:bodyPr/>
          <a:lstStyle/>
          <a:p>
            <a:r>
              <a:rPr lang="en-US" dirty="0"/>
              <a:t>OCC: Forward Validation Case #3</a:t>
            </a:r>
          </a:p>
        </p:txBody>
      </p:sp>
      <p:grpSp>
        <p:nvGrpSpPr>
          <p:cNvPr id="16" name="Group 15" hidden="1">
            <a:extLst>
              <a:ext uri="{FF2B5EF4-FFF2-40B4-BE49-F238E27FC236}">
                <a16:creationId xmlns:a16="http://schemas.microsoft.com/office/drawing/2014/main" id="{981EADE9-8FCC-E47A-6DDC-8D17D7CC9D0D}"/>
              </a:ext>
            </a:extLst>
          </p:cNvPr>
          <p:cNvGrpSpPr>
            <a:grpSpLocks/>
          </p:cNvGrpSpPr>
          <p:nvPr/>
        </p:nvGrpSpPr>
        <p:grpSpPr bwMode="auto">
          <a:xfrm>
            <a:off x="5079206" y="3358759"/>
            <a:ext cx="825104" cy="184666"/>
            <a:chOff x="5247643" y="4478338"/>
            <a:chExt cx="1100137" cy="246220"/>
          </a:xfrm>
        </p:grpSpPr>
        <p:sp>
          <p:nvSpPr>
            <p:cNvPr id="32857" name="TextBox 41">
              <a:extLst>
                <a:ext uri="{FF2B5EF4-FFF2-40B4-BE49-F238E27FC236}">
                  <a16:creationId xmlns:a16="http://schemas.microsoft.com/office/drawing/2014/main" id="{8A0F4F8C-60ED-C1BE-05CB-1A7FAD9E132F}"/>
                </a:ext>
              </a:extLst>
            </p:cNvPr>
            <p:cNvSpPr txBox="1">
              <a:spLocks noChangeArrowheads="1"/>
            </p:cNvSpPr>
            <p:nvPr/>
          </p:nvSpPr>
          <p:spPr bwMode="auto">
            <a:xfrm>
              <a:off x="5247643"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456</a:t>
              </a:r>
            </a:p>
          </p:txBody>
        </p:sp>
        <p:sp>
          <p:nvSpPr>
            <p:cNvPr id="32858" name="TextBox 42">
              <a:extLst>
                <a:ext uri="{FF2B5EF4-FFF2-40B4-BE49-F238E27FC236}">
                  <a16:creationId xmlns:a16="http://schemas.microsoft.com/office/drawing/2014/main" id="{5B7ABD93-3CE3-17E4-3803-CB461C5D55D2}"/>
                </a:ext>
              </a:extLst>
            </p:cNvPr>
            <p:cNvSpPr txBox="1">
              <a:spLocks noChangeArrowheads="1"/>
            </p:cNvSpPr>
            <p:nvPr/>
          </p:nvSpPr>
          <p:spPr bwMode="auto">
            <a:xfrm>
              <a:off x="5884230"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1</a:t>
              </a:r>
            </a:p>
          </p:txBody>
        </p:sp>
      </p:grpSp>
      <p:grpSp>
        <p:nvGrpSpPr>
          <p:cNvPr id="32837" name="T1 A WRITE2" hidden="1">
            <a:extLst>
              <a:ext uri="{FF2B5EF4-FFF2-40B4-BE49-F238E27FC236}">
                <a16:creationId xmlns:a16="http://schemas.microsoft.com/office/drawing/2014/main" id="{0F44A430-5DCA-1920-4259-F1E58ADDE8A9}"/>
              </a:ext>
            </a:extLst>
          </p:cNvPr>
          <p:cNvGrpSpPr>
            <a:grpSpLocks/>
          </p:cNvGrpSpPr>
          <p:nvPr/>
        </p:nvGrpSpPr>
        <p:grpSpPr bwMode="auto">
          <a:xfrm>
            <a:off x="5497487" y="3471818"/>
            <a:ext cx="879501" cy="215449"/>
            <a:chOff x="5291077" y="4478330"/>
            <a:chExt cx="1172582" cy="287264"/>
          </a:xfrm>
        </p:grpSpPr>
        <p:sp>
          <p:nvSpPr>
            <p:cNvPr id="32854" name="TextBox 40">
              <a:extLst>
                <a:ext uri="{FF2B5EF4-FFF2-40B4-BE49-F238E27FC236}">
                  <a16:creationId xmlns:a16="http://schemas.microsoft.com/office/drawing/2014/main" id="{BF2806DC-B3A0-3A9A-2388-D9741EA984FD}"/>
                </a:ext>
              </a:extLst>
            </p:cNvPr>
            <p:cNvSpPr txBox="1">
              <a:spLocks noChangeArrowheads="1"/>
            </p:cNvSpPr>
            <p:nvPr/>
          </p:nvSpPr>
          <p:spPr bwMode="auto">
            <a:xfrm>
              <a:off x="5291077" y="4478337"/>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5" name="TextBox 31">
              <a:extLst>
                <a:ext uri="{FF2B5EF4-FFF2-40B4-BE49-F238E27FC236}">
                  <a16:creationId xmlns:a16="http://schemas.microsoft.com/office/drawing/2014/main" id="{7F33539D-F132-FDE3-6250-300BB76B05CF}"/>
                </a:ext>
              </a:extLst>
            </p:cNvPr>
            <p:cNvSpPr txBox="1">
              <a:spLocks noChangeArrowheads="1"/>
            </p:cNvSpPr>
            <p:nvPr/>
          </p:nvSpPr>
          <p:spPr bwMode="auto">
            <a:xfrm>
              <a:off x="6000109" y="4478330"/>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grpSp>
      <p:grpSp>
        <p:nvGrpSpPr>
          <p:cNvPr id="32838" name="Group 47">
            <a:extLst>
              <a:ext uri="{FF2B5EF4-FFF2-40B4-BE49-F238E27FC236}">
                <a16:creationId xmlns:a16="http://schemas.microsoft.com/office/drawing/2014/main" id="{FA6B46B4-70FA-4CE5-069F-74E59A84D7EB}"/>
              </a:ext>
            </a:extLst>
          </p:cNvPr>
          <p:cNvGrpSpPr>
            <a:grpSpLocks/>
          </p:cNvGrpSpPr>
          <p:nvPr/>
        </p:nvGrpSpPr>
        <p:grpSpPr bwMode="auto">
          <a:xfrm>
            <a:off x="7169901" y="3465971"/>
            <a:ext cx="1417085" cy="194373"/>
            <a:chOff x="4528582" y="4467296"/>
            <a:chExt cx="1889308" cy="259162"/>
          </a:xfrm>
        </p:grpSpPr>
        <p:sp>
          <p:nvSpPr>
            <p:cNvPr id="32851" name="TextBox 48">
              <a:extLst>
                <a:ext uri="{FF2B5EF4-FFF2-40B4-BE49-F238E27FC236}">
                  <a16:creationId xmlns:a16="http://schemas.microsoft.com/office/drawing/2014/main" id="{A3AECCCA-A900-2E46-2590-07E1617ED241}"/>
                </a:ext>
              </a:extLst>
            </p:cNvPr>
            <p:cNvSpPr txBox="1">
              <a:spLocks noChangeArrowheads="1"/>
            </p:cNvSpPr>
            <p:nvPr/>
          </p:nvSpPr>
          <p:spPr bwMode="auto">
            <a:xfrm>
              <a:off x="5255595" y="4467296"/>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32852" name="TextBox 49">
              <a:extLst>
                <a:ext uri="{FF2B5EF4-FFF2-40B4-BE49-F238E27FC236}">
                  <a16:creationId xmlns:a16="http://schemas.microsoft.com/office/drawing/2014/main" id="{CDDC2C54-72DF-DB45-19B7-4673FBBAEDC8}"/>
                </a:ext>
              </a:extLst>
            </p:cNvPr>
            <p:cNvSpPr txBox="1">
              <a:spLocks noChangeArrowheads="1"/>
            </p:cNvSpPr>
            <p:nvPr/>
          </p:nvSpPr>
          <p:spPr bwMode="auto">
            <a:xfrm>
              <a:off x="5954340" y="4467296"/>
              <a:ext cx="463550" cy="254624"/>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32853" name="TextBox 50">
              <a:extLst>
                <a:ext uri="{FF2B5EF4-FFF2-40B4-BE49-F238E27FC236}">
                  <a16:creationId xmlns:a16="http://schemas.microsoft.com/office/drawing/2014/main" id="{0E543285-788D-9EB9-AC23-302475473033}"/>
                </a:ext>
              </a:extLst>
            </p:cNvPr>
            <p:cNvSpPr txBox="1">
              <a:spLocks noChangeArrowheads="1"/>
            </p:cNvSpPr>
            <p:nvPr/>
          </p:nvSpPr>
          <p:spPr bwMode="auto">
            <a:xfrm>
              <a:off x="4528582" y="4471833"/>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23" name="Group 22">
            <a:extLst>
              <a:ext uri="{FF2B5EF4-FFF2-40B4-BE49-F238E27FC236}">
                <a16:creationId xmlns:a16="http://schemas.microsoft.com/office/drawing/2014/main" id="{013FA334-38EF-2C26-9090-5762EDA84197}"/>
              </a:ext>
            </a:extLst>
          </p:cNvPr>
          <p:cNvGrpSpPr/>
          <p:nvPr/>
        </p:nvGrpSpPr>
        <p:grpSpPr>
          <a:xfrm>
            <a:off x="1828220" y="1514044"/>
            <a:ext cx="2188369" cy="2926080"/>
            <a:chOff x="1828220" y="1845752"/>
            <a:chExt cx="2188369" cy="2926080"/>
          </a:xfrm>
        </p:grpSpPr>
        <p:grpSp>
          <p:nvGrpSpPr>
            <p:cNvPr id="32775" name="Group 35">
              <a:extLst>
                <a:ext uri="{FF2B5EF4-FFF2-40B4-BE49-F238E27FC236}">
                  <a16:creationId xmlns:a16="http://schemas.microsoft.com/office/drawing/2014/main" id="{A5409C9F-410A-1234-EC44-C8390D46FE73}"/>
                </a:ext>
              </a:extLst>
            </p:cNvPr>
            <p:cNvGrpSpPr>
              <a:grpSpLocks/>
            </p:cNvGrpSpPr>
            <p:nvPr/>
          </p:nvGrpSpPr>
          <p:grpSpPr bwMode="auto">
            <a:xfrm>
              <a:off x="1828220" y="1845752"/>
              <a:ext cx="2188369" cy="2926080"/>
              <a:chOff x="914399" y="2209243"/>
              <a:chExt cx="2919331" cy="3902253"/>
            </a:xfrm>
          </p:grpSpPr>
          <p:sp>
            <p:nvSpPr>
              <p:cNvPr id="10" name="Text Box 4">
                <a:extLst>
                  <a:ext uri="{FF2B5EF4-FFF2-40B4-BE49-F238E27FC236}">
                    <a16:creationId xmlns:a16="http://schemas.microsoft.com/office/drawing/2014/main" id="{3E9F4FAD-B7C3-0023-F329-D18094C8CE50}"/>
                  </a:ext>
                </a:extLst>
              </p:cNvPr>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r>
                  <a:rPr lang="en-US" b="0" dirty="0"/>
                  <a:t>W(A)</a:t>
                </a:r>
              </a:p>
              <a:p>
                <a:endParaRPr lang="en-US" b="0" dirty="0"/>
              </a:p>
              <a:p>
                <a:endParaRPr lang="en-US" b="0" dirty="0"/>
              </a:p>
              <a:p>
                <a:r>
                  <a:rPr lang="en-US" i="1" dirty="0">
                    <a:solidFill>
                      <a:schemeClr val="accent1"/>
                    </a:solidFill>
                  </a:rPr>
                  <a:t>VALIDATE</a:t>
                </a:r>
              </a:p>
              <a:p>
                <a:endParaRPr lang="en-US" i="1" dirty="0">
                  <a:solidFill>
                    <a:schemeClr val="accent1"/>
                  </a:solidFill>
                </a:endParaRPr>
              </a:p>
              <a:p>
                <a:endParaRPr lang="en-US" i="1" dirty="0">
                  <a:solidFill>
                    <a:schemeClr val="accent1"/>
                  </a:solidFill>
                </a:endParaRPr>
              </a:p>
              <a:p>
                <a:r>
                  <a:rPr lang="en-US" i="1" dirty="0">
                    <a:solidFill>
                      <a:schemeClr val="accent1"/>
                    </a:solidFill>
                  </a:rPr>
                  <a:t>WRITE</a:t>
                </a:r>
              </a:p>
              <a:p>
                <a:endParaRPr lang="en-US" b="0" dirty="0"/>
              </a:p>
            </p:txBody>
          </p:sp>
          <p:sp>
            <p:nvSpPr>
              <p:cNvPr id="13" name="Text Box 4">
                <a:extLst>
                  <a:ext uri="{FF2B5EF4-FFF2-40B4-BE49-F238E27FC236}">
                    <a16:creationId xmlns:a16="http://schemas.microsoft.com/office/drawing/2014/main" id="{675F10E5-BFC4-52D5-8D9C-35CF08295917}"/>
                  </a:ext>
                </a:extLst>
              </p:cNvPr>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endParaRPr lang="en-US" dirty="0"/>
              </a:p>
              <a:p>
                <a:r>
                  <a:rPr lang="en-US" dirty="0"/>
                  <a:t>BEGIN</a:t>
                </a:r>
                <a:endParaRPr lang="en-US" b="0" dirty="0"/>
              </a:p>
              <a:p>
                <a:r>
                  <a:rPr lang="en-US" i="1" dirty="0">
                    <a:solidFill>
                      <a:schemeClr val="accent1"/>
                    </a:solidFill>
                  </a:rPr>
                  <a:t>READ</a:t>
                </a:r>
              </a:p>
              <a:p>
                <a:r>
                  <a:rPr lang="en-US" b="0" dirty="0"/>
                  <a:t>W(A)</a:t>
                </a:r>
              </a:p>
              <a:p>
                <a:endParaRPr lang="en-US" b="0" dirty="0"/>
              </a:p>
              <a:p>
                <a:r>
                  <a:rPr lang="en-US" i="1" dirty="0">
                    <a:solidFill>
                      <a:schemeClr val="accent1"/>
                    </a:solidFill>
                  </a:rPr>
                  <a:t>VALIDATE</a:t>
                </a:r>
              </a:p>
              <a:p>
                <a:r>
                  <a:rPr lang="en-US" i="1" dirty="0">
                    <a:solidFill>
                      <a:schemeClr val="accent1"/>
                    </a:solidFill>
                  </a:rPr>
                  <a:t>WRITE</a:t>
                </a:r>
              </a:p>
              <a:p>
                <a:r>
                  <a:rPr lang="en-US" dirty="0"/>
                  <a:t>COMMIT</a:t>
                </a:r>
              </a:p>
            </p:txBody>
          </p:sp>
        </p:grpSp>
        <p:sp>
          <p:nvSpPr>
            <p:cNvPr id="32840" name="Rectangle 1">
              <a:extLst>
                <a:ext uri="{FF2B5EF4-FFF2-40B4-BE49-F238E27FC236}">
                  <a16:creationId xmlns:a16="http://schemas.microsoft.com/office/drawing/2014/main" id="{04D8F13E-E418-E628-E197-344C25E48745}"/>
                </a:ext>
              </a:extLst>
            </p:cNvPr>
            <p:cNvSpPr>
              <a:spLocks noChangeArrowheads="1"/>
            </p:cNvSpPr>
            <p:nvPr/>
          </p:nvSpPr>
          <p:spPr bwMode="auto">
            <a:xfrm>
              <a:off x="1908968" y="2111689"/>
              <a:ext cx="931069" cy="1051560"/>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1" name="Rectangle 55">
              <a:extLst>
                <a:ext uri="{FF2B5EF4-FFF2-40B4-BE49-F238E27FC236}">
                  <a16:creationId xmlns:a16="http://schemas.microsoft.com/office/drawing/2014/main" id="{6A0E4358-8BFB-499E-065F-E00D18179ADF}"/>
                </a:ext>
              </a:extLst>
            </p:cNvPr>
            <p:cNvSpPr>
              <a:spLocks noChangeArrowheads="1"/>
            </p:cNvSpPr>
            <p:nvPr/>
          </p:nvSpPr>
          <p:spPr bwMode="auto">
            <a:xfrm>
              <a:off x="2999581" y="2766683"/>
              <a:ext cx="931069" cy="633266"/>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2" name="Rectangle 59">
              <a:extLst>
                <a:ext uri="{FF2B5EF4-FFF2-40B4-BE49-F238E27FC236}">
                  <a16:creationId xmlns:a16="http://schemas.microsoft.com/office/drawing/2014/main" id="{E9195603-96A5-28C2-ECA6-668EE6A467BD}"/>
                </a:ext>
              </a:extLst>
            </p:cNvPr>
            <p:cNvSpPr>
              <a:spLocks noChangeArrowheads="1"/>
            </p:cNvSpPr>
            <p:nvPr/>
          </p:nvSpPr>
          <p:spPr bwMode="auto">
            <a:xfrm>
              <a:off x="2999581" y="3663081"/>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6" name="Rectangle 59">
              <a:extLst>
                <a:ext uri="{FF2B5EF4-FFF2-40B4-BE49-F238E27FC236}">
                  <a16:creationId xmlns:a16="http://schemas.microsoft.com/office/drawing/2014/main" id="{E8291F3C-C6E8-08D8-DCA3-CCB756EBA20C}"/>
                </a:ext>
              </a:extLst>
            </p:cNvPr>
            <p:cNvSpPr>
              <a:spLocks noChangeArrowheads="1"/>
            </p:cNvSpPr>
            <p:nvPr/>
          </p:nvSpPr>
          <p:spPr bwMode="auto">
            <a:xfrm>
              <a:off x="1908968" y="3213019"/>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7" name="Rectangle 59">
              <a:extLst>
                <a:ext uri="{FF2B5EF4-FFF2-40B4-BE49-F238E27FC236}">
                  <a16:creationId xmlns:a16="http://schemas.microsoft.com/office/drawing/2014/main" id="{EAEE03C6-4B03-31FD-7A0D-4B02BAF22FF0}"/>
                </a:ext>
              </a:extLst>
            </p:cNvPr>
            <p:cNvSpPr>
              <a:spLocks noChangeArrowheads="1"/>
            </p:cNvSpPr>
            <p:nvPr/>
          </p:nvSpPr>
          <p:spPr bwMode="auto">
            <a:xfrm>
              <a:off x="2999581" y="3434478"/>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0" name="Rectangle 59">
              <a:extLst>
                <a:ext uri="{FF2B5EF4-FFF2-40B4-BE49-F238E27FC236}">
                  <a16:creationId xmlns:a16="http://schemas.microsoft.com/office/drawing/2014/main" id="{F3FB6A0E-7E7F-7357-6D6A-661458879F51}"/>
                </a:ext>
              </a:extLst>
            </p:cNvPr>
            <p:cNvSpPr>
              <a:spLocks noChangeArrowheads="1"/>
            </p:cNvSpPr>
            <p:nvPr/>
          </p:nvSpPr>
          <p:spPr bwMode="auto">
            <a:xfrm>
              <a:off x="1912364" y="3855824"/>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graphicFrame>
        <p:nvGraphicFramePr>
          <p:cNvPr id="76" name="Table 75">
            <a:extLst>
              <a:ext uri="{FF2B5EF4-FFF2-40B4-BE49-F238E27FC236}">
                <a16:creationId xmlns:a16="http://schemas.microsoft.com/office/drawing/2014/main" id="{8E505ED0-429B-2002-001E-F81A7815E7FE}"/>
              </a:ext>
            </a:extLst>
          </p:cNvPr>
          <p:cNvGraphicFramePr>
            <a:graphicFrameLocks noGrp="1"/>
          </p:cNvGraphicFramePr>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 name="Slide Number Placeholder 3">
            <a:extLst>
              <a:ext uri="{FF2B5EF4-FFF2-40B4-BE49-F238E27FC236}">
                <a16:creationId xmlns:a16="http://schemas.microsoft.com/office/drawing/2014/main" id="{08B1C7EB-FD7A-49F2-14FF-AB07754DEB57}"/>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25</a:t>
            </a:fld>
            <a:endParaRPr lang="en-US" dirty="0"/>
          </a:p>
        </p:txBody>
      </p:sp>
      <p:sp>
        <p:nvSpPr>
          <p:cNvPr id="51" name="Rounded Rectangular Callout 50">
            <a:extLst>
              <a:ext uri="{FF2B5EF4-FFF2-40B4-BE49-F238E27FC236}">
                <a16:creationId xmlns:a16="http://schemas.microsoft.com/office/drawing/2014/main" id="{D8EB6627-C061-62BC-4517-DE60B55C73D5}"/>
              </a:ext>
            </a:extLst>
          </p:cNvPr>
          <p:cNvSpPr/>
          <p:nvPr/>
        </p:nvSpPr>
        <p:spPr bwMode="auto">
          <a:xfrm flipH="1">
            <a:off x="2236181" y="3672901"/>
            <a:ext cx="2581756" cy="899369"/>
          </a:xfrm>
          <a:prstGeom prst="wedgeRoundRectCallout">
            <a:avLst>
              <a:gd name="adj1" fmla="val 40050"/>
              <a:gd name="adj2" fmla="val -117915"/>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spc="-150" dirty="0">
                <a:solidFill>
                  <a:schemeClr val="accent1"/>
                </a:solidFill>
                <a:latin typeface="Crimson Text" panose="02000503000000000000" pitchFamily="2" charset="0"/>
              </a:rPr>
              <a:t>If T</a:t>
            </a:r>
            <a:r>
              <a:rPr lang="en-US" sz="2000" b="1" i="1" baseline="-25000" dirty="0">
                <a:solidFill>
                  <a:schemeClr val="accent1"/>
                </a:solidFill>
                <a:latin typeface="Crimson Text" panose="02000503000000000000" pitchFamily="2" charset="0"/>
              </a:rPr>
              <a:t>1</a:t>
            </a:r>
            <a:r>
              <a:rPr lang="en-US" sz="2000" b="1" i="1" dirty="0">
                <a:solidFill>
                  <a:schemeClr val="accent1"/>
                </a:solidFill>
                <a:latin typeface="Crimson Text" panose="02000503000000000000" pitchFamily="2" charset="0"/>
              </a:rPr>
              <a:t> allows write phase overlap, T</a:t>
            </a:r>
            <a:r>
              <a:rPr lang="en-US" sz="2000" b="1" i="1" baseline="-25000" dirty="0">
                <a:solidFill>
                  <a:schemeClr val="accent1"/>
                </a:solidFill>
                <a:latin typeface="Crimson Text" panose="02000503000000000000" pitchFamily="2" charset="0"/>
              </a:rPr>
              <a:t>2</a:t>
            </a:r>
            <a:r>
              <a:rPr lang="en-US" sz="2000" b="1" i="1" dirty="0">
                <a:solidFill>
                  <a:schemeClr val="accent1"/>
                </a:solidFill>
                <a:latin typeface="Crimson Text" panose="02000503000000000000" pitchFamily="2" charset="0"/>
              </a:rPr>
              <a:t> might get clobbered.  Abort.</a:t>
            </a:r>
          </a:p>
        </p:txBody>
      </p:sp>
      <p:grpSp>
        <p:nvGrpSpPr>
          <p:cNvPr id="33" name="Group 32">
            <a:extLst>
              <a:ext uri="{FF2B5EF4-FFF2-40B4-BE49-F238E27FC236}">
                <a16:creationId xmlns:a16="http://schemas.microsoft.com/office/drawing/2014/main" id="{53068D71-753E-1E9F-C934-ED0EE439C1D1}"/>
              </a:ext>
            </a:extLst>
          </p:cNvPr>
          <p:cNvGrpSpPr/>
          <p:nvPr/>
        </p:nvGrpSpPr>
        <p:grpSpPr>
          <a:xfrm>
            <a:off x="5201841" y="971550"/>
            <a:ext cx="2722959" cy="1535430"/>
            <a:chOff x="5201841" y="1078230"/>
            <a:chExt cx="2722959" cy="1535430"/>
          </a:xfrm>
        </p:grpSpPr>
        <p:sp>
          <p:nvSpPr>
            <p:cNvPr id="34" name="Rounded Rectangle 18">
              <a:extLst>
                <a:ext uri="{FF2B5EF4-FFF2-40B4-BE49-F238E27FC236}">
                  <a16:creationId xmlns:a16="http://schemas.microsoft.com/office/drawing/2014/main" id="{41A6BD0C-7A4B-8279-02CC-0BB04DADE88A}"/>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35" name="TextBox 15">
              <a:extLst>
                <a:ext uri="{FF2B5EF4-FFF2-40B4-BE49-F238E27FC236}">
                  <a16:creationId xmlns:a16="http://schemas.microsoft.com/office/drawing/2014/main" id="{F1BE94ED-DFE0-8AEB-FB53-00CCEF759CA6}"/>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pSp>
        <p:nvGrpSpPr>
          <p:cNvPr id="36" name="T1 Workspace">
            <a:extLst>
              <a:ext uri="{FF2B5EF4-FFF2-40B4-BE49-F238E27FC236}">
                <a16:creationId xmlns:a16="http://schemas.microsoft.com/office/drawing/2014/main" id="{D15015F1-7826-4D32-7E9E-2C73DFA534C1}"/>
              </a:ext>
            </a:extLst>
          </p:cNvPr>
          <p:cNvGrpSpPr>
            <a:grpSpLocks/>
          </p:cNvGrpSpPr>
          <p:nvPr/>
        </p:nvGrpSpPr>
        <p:grpSpPr bwMode="auto">
          <a:xfrm>
            <a:off x="4800600" y="2713669"/>
            <a:ext cx="1828800" cy="1324931"/>
            <a:chOff x="4360867" y="3415027"/>
            <a:chExt cx="2438320" cy="1766575"/>
          </a:xfrm>
        </p:grpSpPr>
        <p:sp>
          <p:nvSpPr>
            <p:cNvPr id="37" name="Rounded Rectangle 26">
              <a:extLst>
                <a:ext uri="{FF2B5EF4-FFF2-40B4-BE49-F238E27FC236}">
                  <a16:creationId xmlns:a16="http://schemas.microsoft.com/office/drawing/2014/main" id="{100FB1AC-3A83-63D8-95A9-53217AAEB368}"/>
                </a:ext>
              </a:extLst>
            </p:cNvPr>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8" name="TextBox 15">
              <a:extLst>
                <a:ext uri="{FF2B5EF4-FFF2-40B4-BE49-F238E27FC236}">
                  <a16:creationId xmlns:a16="http://schemas.microsoft.com/office/drawing/2014/main" id="{19DED747-F80C-2CB4-49CB-7AAEB759D55D}"/>
                </a:ext>
              </a:extLst>
            </p:cNvPr>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pSp>
        <p:nvGrpSpPr>
          <p:cNvPr id="39" name="T2 Workspace">
            <a:extLst>
              <a:ext uri="{FF2B5EF4-FFF2-40B4-BE49-F238E27FC236}">
                <a16:creationId xmlns:a16="http://schemas.microsoft.com/office/drawing/2014/main" id="{7ABB1FC5-CCD2-99AF-3787-9A624B789196}"/>
              </a:ext>
            </a:extLst>
          </p:cNvPr>
          <p:cNvGrpSpPr>
            <a:grpSpLocks/>
          </p:cNvGrpSpPr>
          <p:nvPr/>
        </p:nvGrpSpPr>
        <p:grpSpPr bwMode="auto">
          <a:xfrm>
            <a:off x="7048501" y="2713669"/>
            <a:ext cx="1858201" cy="1324931"/>
            <a:chOff x="6869743" y="3415027"/>
            <a:chExt cx="2477520" cy="1766575"/>
          </a:xfrm>
        </p:grpSpPr>
        <p:sp>
          <p:nvSpPr>
            <p:cNvPr id="40" name="Rounded Rectangle 37">
              <a:extLst>
                <a:ext uri="{FF2B5EF4-FFF2-40B4-BE49-F238E27FC236}">
                  <a16:creationId xmlns:a16="http://schemas.microsoft.com/office/drawing/2014/main" id="{2B640B26-2B32-6F2A-DA23-F238BFE5F180}"/>
                </a:ext>
              </a:extLst>
            </p:cNvPr>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41" name="TextBox 15">
              <a:extLst>
                <a:ext uri="{FF2B5EF4-FFF2-40B4-BE49-F238E27FC236}">
                  <a16:creationId xmlns:a16="http://schemas.microsoft.com/office/drawing/2014/main" id="{D3F78257-5F37-DF79-0DB5-12D0518EDBBB}"/>
                </a:ext>
              </a:extLst>
            </p:cNvPr>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grpSp>
        <p:nvGrpSpPr>
          <p:cNvPr id="3" name="T1 A READ">
            <a:extLst>
              <a:ext uri="{FF2B5EF4-FFF2-40B4-BE49-F238E27FC236}">
                <a16:creationId xmlns:a16="http://schemas.microsoft.com/office/drawing/2014/main" id="{C756E098-766B-34AF-0FE1-101CBF35C133}"/>
              </a:ext>
            </a:extLst>
          </p:cNvPr>
          <p:cNvGrpSpPr>
            <a:grpSpLocks/>
          </p:cNvGrpSpPr>
          <p:nvPr/>
        </p:nvGrpSpPr>
        <p:grpSpPr bwMode="auto">
          <a:xfrm>
            <a:off x="4949287" y="3462015"/>
            <a:ext cx="1418201" cy="223137"/>
            <a:chOff x="4561640" y="4425853"/>
            <a:chExt cx="1890793" cy="297514"/>
          </a:xfrm>
        </p:grpSpPr>
        <p:sp>
          <p:nvSpPr>
            <p:cNvPr id="11" name="TextBox 40">
              <a:extLst>
                <a:ext uri="{FF2B5EF4-FFF2-40B4-BE49-F238E27FC236}">
                  <a16:creationId xmlns:a16="http://schemas.microsoft.com/office/drawing/2014/main" id="{6A35BBBD-9BDC-D308-9FDF-8EF72E20C8EB}"/>
                </a:ext>
              </a:extLst>
            </p:cNvPr>
            <p:cNvSpPr txBox="1">
              <a:spLocks noChangeArrowheads="1"/>
            </p:cNvSpPr>
            <p:nvPr/>
          </p:nvSpPr>
          <p:spPr bwMode="auto">
            <a:xfrm>
              <a:off x="5285738" y="4436102"/>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12" name="TextBox 31">
              <a:extLst>
                <a:ext uri="{FF2B5EF4-FFF2-40B4-BE49-F238E27FC236}">
                  <a16:creationId xmlns:a16="http://schemas.microsoft.com/office/drawing/2014/main" id="{07716C73-EB4B-0FCD-E9D7-0F4A42CE740A}"/>
                </a:ext>
              </a:extLst>
            </p:cNvPr>
            <p:cNvSpPr txBox="1">
              <a:spLocks noChangeArrowheads="1"/>
            </p:cNvSpPr>
            <p:nvPr/>
          </p:nvSpPr>
          <p:spPr bwMode="auto">
            <a:xfrm>
              <a:off x="5988884" y="4436110"/>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14" name="TextBox 45">
              <a:extLst>
                <a:ext uri="{FF2B5EF4-FFF2-40B4-BE49-F238E27FC236}">
                  <a16:creationId xmlns:a16="http://schemas.microsoft.com/office/drawing/2014/main" id="{576ACDFE-E789-F18B-D9AD-E8149179FFCC}"/>
                </a:ext>
              </a:extLst>
            </p:cNvPr>
            <p:cNvSpPr txBox="1">
              <a:spLocks noChangeArrowheads="1"/>
            </p:cNvSpPr>
            <p:nvPr/>
          </p:nvSpPr>
          <p:spPr bwMode="auto">
            <a:xfrm>
              <a:off x="4561640" y="4425853"/>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sp>
        <p:nvSpPr>
          <p:cNvPr id="15" name="Txn Arrow">
            <a:extLst>
              <a:ext uri="{FF2B5EF4-FFF2-40B4-BE49-F238E27FC236}">
                <a16:creationId xmlns:a16="http://schemas.microsoft.com/office/drawing/2014/main" id="{C4B40F56-94B1-07CB-B386-CE6CA8D21924}"/>
              </a:ext>
            </a:extLst>
          </p:cNvPr>
          <p:cNvSpPr>
            <a:spLocks noChangeArrowheads="1"/>
          </p:cNvSpPr>
          <p:nvPr/>
        </p:nvSpPr>
        <p:spPr bwMode="auto">
          <a:xfrm>
            <a:off x="1356360" y="1428750"/>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sp>
        <p:nvSpPr>
          <p:cNvPr id="17" name="Right Arrow 6">
            <a:extLst>
              <a:ext uri="{FF2B5EF4-FFF2-40B4-BE49-F238E27FC236}">
                <a16:creationId xmlns:a16="http://schemas.microsoft.com/office/drawing/2014/main" id="{56BB40BB-A53E-BD9A-5926-88CB0B030561}"/>
              </a:ext>
            </a:extLst>
          </p:cNvPr>
          <p:cNvSpPr>
            <a:spLocks noChangeArrowheads="1"/>
          </p:cNvSpPr>
          <p:nvPr/>
        </p:nvSpPr>
        <p:spPr bwMode="auto">
          <a:xfrm rot="5400000">
            <a:off x="5228971" y="2314830"/>
            <a:ext cx="83870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grpSp>
        <p:nvGrpSpPr>
          <p:cNvPr id="32839" name="T1 A WRITE1">
            <a:extLst>
              <a:ext uri="{FF2B5EF4-FFF2-40B4-BE49-F238E27FC236}">
                <a16:creationId xmlns:a16="http://schemas.microsoft.com/office/drawing/2014/main" id="{5940CC4E-C43F-0E05-0332-F398C7A54281}"/>
              </a:ext>
            </a:extLst>
          </p:cNvPr>
          <p:cNvGrpSpPr>
            <a:grpSpLocks/>
          </p:cNvGrpSpPr>
          <p:nvPr/>
        </p:nvGrpSpPr>
        <p:grpSpPr bwMode="auto">
          <a:xfrm>
            <a:off x="5507260" y="3451092"/>
            <a:ext cx="839442" cy="221824"/>
            <a:chOff x="5046820" y="4450788"/>
            <a:chExt cx="1119256" cy="295768"/>
          </a:xfrm>
        </p:grpSpPr>
        <p:sp>
          <p:nvSpPr>
            <p:cNvPr id="32849" name="TextBox 53">
              <a:extLst>
                <a:ext uri="{FF2B5EF4-FFF2-40B4-BE49-F238E27FC236}">
                  <a16:creationId xmlns:a16="http://schemas.microsoft.com/office/drawing/2014/main" id="{2D1C3AEE-B1E7-3DFE-A96D-CA24D3462CC5}"/>
                </a:ext>
              </a:extLst>
            </p:cNvPr>
            <p:cNvSpPr txBox="1">
              <a:spLocks noChangeArrowheads="1"/>
            </p:cNvSpPr>
            <p:nvPr/>
          </p:nvSpPr>
          <p:spPr bwMode="auto">
            <a:xfrm>
              <a:off x="5046820" y="4459295"/>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0" name="TextBox 54">
              <a:extLst>
                <a:ext uri="{FF2B5EF4-FFF2-40B4-BE49-F238E27FC236}">
                  <a16:creationId xmlns:a16="http://schemas.microsoft.com/office/drawing/2014/main" id="{5BBA215F-6D1C-F4AD-5DBB-6546DBCD748A}"/>
                </a:ext>
              </a:extLst>
            </p:cNvPr>
            <p:cNvSpPr txBox="1">
              <a:spLocks noChangeArrowheads="1"/>
            </p:cNvSpPr>
            <p:nvPr/>
          </p:nvSpPr>
          <p:spPr bwMode="auto">
            <a:xfrm>
              <a:off x="5702524" y="4450788"/>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p:txBody>
        </p:sp>
      </p:grpSp>
      <p:sp>
        <p:nvSpPr>
          <p:cNvPr id="18" name="Right Arrow 6">
            <a:extLst>
              <a:ext uri="{FF2B5EF4-FFF2-40B4-BE49-F238E27FC236}">
                <a16:creationId xmlns:a16="http://schemas.microsoft.com/office/drawing/2014/main" id="{3B2D5DBE-05BC-F383-38BB-8126F2AA73B0}"/>
              </a:ext>
            </a:extLst>
          </p:cNvPr>
          <p:cNvSpPr>
            <a:spLocks noChangeArrowheads="1"/>
          </p:cNvSpPr>
          <p:nvPr/>
        </p:nvSpPr>
        <p:spPr bwMode="auto">
          <a:xfrm>
            <a:off x="4572000" y="3444595"/>
            <a:ext cx="34768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19" name="Right Arrow 6">
            <a:extLst>
              <a:ext uri="{FF2B5EF4-FFF2-40B4-BE49-F238E27FC236}">
                <a16:creationId xmlns:a16="http://schemas.microsoft.com/office/drawing/2014/main" id="{2B38DAAC-5F1E-7422-00E3-0FABDD1B72F5}"/>
              </a:ext>
            </a:extLst>
          </p:cNvPr>
          <p:cNvSpPr>
            <a:spLocks noChangeArrowheads="1"/>
          </p:cNvSpPr>
          <p:nvPr/>
        </p:nvSpPr>
        <p:spPr bwMode="auto">
          <a:xfrm rot="2480592">
            <a:off x="5426533" y="2541037"/>
            <a:ext cx="1752679"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Tree>
    <p:extLst>
      <p:ext uri="{BB962C8B-B14F-4D97-AF65-F5344CB8AC3E}">
        <p14:creationId xmlns:p14="http://schemas.microsoft.com/office/powerpoint/2010/main" val="1415828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50"/>
                                        <p:tgtEl>
                                          <p:spTgt spid="16"/>
                                        </p:tgtEl>
                                      </p:cBhvr>
                                    </p:animEffect>
                                  </p:childTnLst>
                                </p:cTn>
                              </p:par>
                            </p:childTnLst>
                          </p:cTn>
                        </p:par>
                        <p:par>
                          <p:cTn id="8" fill="hold" nodeType="withGroup">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25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25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25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grpId="1" nodeType="clickEffect">
                                  <p:stCondLst>
                                    <p:cond delay="0"/>
                                  </p:stCondLst>
                                  <p:childTnLst>
                                    <p:animMotion origin="layout" path="M -3.33333E-6 -2.22222E-6 L -0.00139 0.08611 " pathEditMode="relative" rAng="0" ptsTypes="AA">
                                      <p:cBhvr>
                                        <p:cTn id="23" dur="500" fill="hold"/>
                                        <p:tgtEl>
                                          <p:spTgt spid="15"/>
                                        </p:tgtEl>
                                        <p:attrNameLst>
                                          <p:attrName>ppt_x</p:attrName>
                                          <p:attrName>ppt_y</p:attrName>
                                        </p:attrNameLst>
                                      </p:cBhvr>
                                      <p:rCtr x="-69" y="4290"/>
                                    </p:animMotion>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250"/>
                                        <p:tgtEl>
                                          <p:spTgt spid="17"/>
                                        </p:tgtEl>
                                      </p:cBhvr>
                                    </p:animEffect>
                                  </p:childTnLst>
                                </p:cTn>
                              </p:par>
                            </p:childTnLst>
                          </p:cTn>
                        </p:par>
                        <p:par>
                          <p:cTn id="28" fill="hold">
                            <p:stCondLst>
                              <p:cond delay="75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5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250"/>
                                        <p:tgtEl>
                                          <p:spTgt spid="17"/>
                                        </p:tgtEl>
                                      </p:cBhvr>
                                    </p:animEffect>
                                    <p:set>
                                      <p:cBhvr>
                                        <p:cTn id="36" dur="1" fill="hold">
                                          <p:stCondLst>
                                            <p:cond delay="249"/>
                                          </p:stCondLst>
                                        </p:cTn>
                                        <p:tgtEl>
                                          <p:spTgt spid="17"/>
                                        </p:tgtEl>
                                        <p:attrNameLst>
                                          <p:attrName>style.visibility</p:attrName>
                                        </p:attrNameLst>
                                      </p:cBhvr>
                                      <p:to>
                                        <p:strVal val="hidden"/>
                                      </p:to>
                                    </p:set>
                                  </p:childTnLst>
                                </p:cTn>
                              </p:par>
                            </p:childTnLst>
                          </p:cTn>
                        </p:par>
                        <p:par>
                          <p:cTn id="37" fill="hold">
                            <p:stCondLst>
                              <p:cond delay="250"/>
                            </p:stCondLst>
                            <p:childTnLst>
                              <p:par>
                                <p:cTn id="38" presetID="42" presetClass="path" presetSubtype="0" accel="50000" decel="50000" fill="hold" grpId="2" nodeType="afterEffect">
                                  <p:stCondLst>
                                    <p:cond delay="0"/>
                                  </p:stCondLst>
                                  <p:childTnLst>
                                    <p:animMotion origin="layout" path="M -0.00139 0.08611 L -0.00226 0.13148 " pathEditMode="relative" rAng="0" ptsTypes="AA">
                                      <p:cBhvr>
                                        <p:cTn id="39" dur="500" fill="hold"/>
                                        <p:tgtEl>
                                          <p:spTgt spid="15"/>
                                        </p:tgtEl>
                                        <p:attrNameLst>
                                          <p:attrName>ppt_x</p:attrName>
                                          <p:attrName>ppt_y</p:attrName>
                                        </p:attrNameLst>
                                      </p:cBhvr>
                                      <p:rCtr x="-52" y="2253"/>
                                    </p:animMotion>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250"/>
                                        <p:tgtEl>
                                          <p:spTgt spid="18"/>
                                        </p:tgtEl>
                                      </p:cBhvr>
                                    </p:animEffect>
                                  </p:childTnLst>
                                </p:cTn>
                              </p:par>
                            </p:childTnLst>
                          </p:cTn>
                        </p:par>
                        <p:par>
                          <p:cTn id="45" fill="hold">
                            <p:stCondLst>
                              <p:cond delay="250"/>
                            </p:stCondLst>
                            <p:childTnLst>
                              <p:par>
                                <p:cTn id="46" presetID="10" presetClass="entr" presetSubtype="0" fill="hold" nodeType="afterEffect">
                                  <p:stCondLst>
                                    <p:cond delay="0"/>
                                  </p:stCondLst>
                                  <p:childTnLst>
                                    <p:set>
                                      <p:cBhvr>
                                        <p:cTn id="47" dur="1" fill="hold">
                                          <p:stCondLst>
                                            <p:cond delay="0"/>
                                          </p:stCondLst>
                                        </p:cTn>
                                        <p:tgtEl>
                                          <p:spTgt spid="32839"/>
                                        </p:tgtEl>
                                        <p:attrNameLst>
                                          <p:attrName>style.visibility</p:attrName>
                                        </p:attrNameLst>
                                      </p:cBhvr>
                                      <p:to>
                                        <p:strVal val="visible"/>
                                      </p:to>
                                    </p:set>
                                    <p:animEffect transition="in" filter="fade">
                                      <p:cBhvr>
                                        <p:cTn id="48" dur="250"/>
                                        <p:tgtEl>
                                          <p:spTgt spid="3283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50"/>
                                        <p:tgtEl>
                                          <p:spTgt spid="18"/>
                                        </p:tgtEl>
                                      </p:cBhvr>
                                    </p:animEffect>
                                    <p:set>
                                      <p:cBhvr>
                                        <p:cTn id="53" dur="1" fill="hold">
                                          <p:stCondLst>
                                            <p:cond delay="249"/>
                                          </p:stCondLst>
                                        </p:cTn>
                                        <p:tgtEl>
                                          <p:spTgt spid="18"/>
                                        </p:tgtEl>
                                        <p:attrNameLst>
                                          <p:attrName>style.visibility</p:attrName>
                                        </p:attrNameLst>
                                      </p:cBhvr>
                                      <p:to>
                                        <p:strVal val="hidden"/>
                                      </p:to>
                                    </p:set>
                                  </p:childTnLst>
                                </p:cTn>
                              </p:par>
                            </p:childTnLst>
                          </p:cTn>
                        </p:par>
                        <p:par>
                          <p:cTn id="54" fill="hold">
                            <p:stCondLst>
                              <p:cond delay="250"/>
                            </p:stCondLst>
                            <p:childTnLst>
                              <p:par>
                                <p:cTn id="55" presetID="42" presetClass="path" presetSubtype="0" accel="50000" decel="50000" fill="hold" grpId="3" nodeType="afterEffect">
                                  <p:stCondLst>
                                    <p:cond delay="0"/>
                                  </p:stCondLst>
                                  <p:childTnLst>
                                    <p:animMotion origin="layout" path="M -0.00226 0.13148 L 0.11649 0.13148 " pathEditMode="relative" rAng="0" ptsTypes="AA">
                                      <p:cBhvr>
                                        <p:cTn id="56" dur="500" fill="hold"/>
                                        <p:tgtEl>
                                          <p:spTgt spid="15"/>
                                        </p:tgtEl>
                                        <p:attrNameLst>
                                          <p:attrName>ppt_x</p:attrName>
                                          <p:attrName>ppt_y</p:attrName>
                                        </p:attrNameLst>
                                      </p:cBhvr>
                                      <p:rCtr x="5937" y="0"/>
                                    </p:animMotion>
                                  </p:childTnLst>
                                </p:cTn>
                              </p:par>
                            </p:childTnLst>
                          </p:cTn>
                        </p:par>
                        <p:par>
                          <p:cTn id="57" fill="hold">
                            <p:stCondLst>
                              <p:cond delay="750"/>
                            </p:stCondLst>
                            <p:childTnLst>
                              <p:par>
                                <p:cTn id="58" presetID="10" presetClass="entr" presetSubtype="0" fill="hold"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250"/>
                                        <p:tgtEl>
                                          <p:spTgt spid="39"/>
                                        </p:tgtEl>
                                      </p:cBhvr>
                                    </p:animEffect>
                                  </p:childTnLst>
                                </p:cTn>
                              </p:par>
                              <p:par>
                                <p:cTn id="61" presetID="10" presetClass="entr" presetSubtype="0" fill="hold"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4" nodeType="clickEffect">
                                  <p:stCondLst>
                                    <p:cond delay="0"/>
                                  </p:stCondLst>
                                  <p:childTnLst>
                                    <p:animMotion origin="layout" path="M 0.11649 0.13148 L 0.1184 0.21543 " pathEditMode="relative" rAng="0" ptsTypes="AA">
                                      <p:cBhvr>
                                        <p:cTn id="67" dur="500" fill="hold"/>
                                        <p:tgtEl>
                                          <p:spTgt spid="15"/>
                                        </p:tgtEl>
                                        <p:attrNameLst>
                                          <p:attrName>ppt_x</p:attrName>
                                          <p:attrName>ppt_y</p:attrName>
                                        </p:attrNameLst>
                                      </p:cBhvr>
                                      <p:rCtr x="87" y="4198"/>
                                    </p:animMotion>
                                  </p:childTnLst>
                                </p:cTn>
                              </p:par>
                            </p:childTnLst>
                          </p:cTn>
                        </p:par>
                        <p:par>
                          <p:cTn id="68" fill="hold">
                            <p:stCondLst>
                              <p:cond delay="50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250"/>
                                        <p:tgtEl>
                                          <p:spTgt spid="19"/>
                                        </p:tgtEl>
                                      </p:cBhvr>
                                    </p:animEffect>
                                  </p:childTnLst>
                                </p:cTn>
                              </p:par>
                            </p:childTnLst>
                          </p:cTn>
                        </p:par>
                        <p:par>
                          <p:cTn id="72" fill="hold">
                            <p:stCondLst>
                              <p:cond delay="750"/>
                            </p:stCondLst>
                            <p:childTnLst>
                              <p:par>
                                <p:cTn id="73" presetID="10" presetClass="entr" presetSubtype="0" fill="hold" nodeType="afterEffect">
                                  <p:stCondLst>
                                    <p:cond delay="0"/>
                                  </p:stCondLst>
                                  <p:childTnLst>
                                    <p:set>
                                      <p:cBhvr>
                                        <p:cTn id="74" dur="1" fill="hold">
                                          <p:stCondLst>
                                            <p:cond delay="0"/>
                                          </p:stCondLst>
                                        </p:cTn>
                                        <p:tgtEl>
                                          <p:spTgt spid="32838"/>
                                        </p:tgtEl>
                                        <p:attrNameLst>
                                          <p:attrName>style.visibility</p:attrName>
                                        </p:attrNameLst>
                                      </p:cBhvr>
                                      <p:to>
                                        <p:strVal val="visible"/>
                                      </p:to>
                                    </p:set>
                                    <p:animEffect transition="in" filter="fade">
                                      <p:cBhvr>
                                        <p:cTn id="75" dur="250"/>
                                        <p:tgtEl>
                                          <p:spTgt spid="3283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250"/>
                                        <p:tgtEl>
                                          <p:spTgt spid="19"/>
                                        </p:tgtEl>
                                      </p:cBhvr>
                                    </p:animEffect>
                                    <p:set>
                                      <p:cBhvr>
                                        <p:cTn id="80" dur="1" fill="hold">
                                          <p:stCondLst>
                                            <p:cond delay="249"/>
                                          </p:stCondLst>
                                        </p:cTn>
                                        <p:tgtEl>
                                          <p:spTgt spid="19"/>
                                        </p:tgtEl>
                                        <p:attrNameLst>
                                          <p:attrName>style.visibility</p:attrName>
                                        </p:attrNameLst>
                                      </p:cBhvr>
                                      <p:to>
                                        <p:strVal val="hidden"/>
                                      </p:to>
                                    </p:set>
                                  </p:childTnLst>
                                </p:cTn>
                              </p:par>
                              <p:par>
                                <p:cTn id="81" presetID="42" presetClass="path" presetSubtype="0" accel="50000" decel="50000" fill="hold" grpId="5" nodeType="withEffect">
                                  <p:stCondLst>
                                    <p:cond delay="0"/>
                                  </p:stCondLst>
                                  <p:childTnLst>
                                    <p:animMotion origin="layout" path="M 0.1184 0.21543 L -0.0033 0.25185 " pathEditMode="relative" rAng="0" ptsTypes="AA">
                                      <p:cBhvr>
                                        <p:cTn id="82" dur="500" fill="hold"/>
                                        <p:tgtEl>
                                          <p:spTgt spid="15"/>
                                        </p:tgtEl>
                                        <p:attrNameLst>
                                          <p:attrName>ppt_x</p:attrName>
                                          <p:attrName>ppt_y</p:attrName>
                                        </p:attrNameLst>
                                      </p:cBhvr>
                                      <p:rCtr x="-6094" y="1821"/>
                                    </p:animMotion>
                                  </p:childTnLst>
                                </p:cTn>
                              </p:par>
                            </p:childTnLst>
                          </p:cTn>
                        </p:par>
                      </p:childTnLst>
                    </p:cTn>
                  </p:par>
                  <p:par>
                    <p:cTn id="83" fill="hold" nodeType="clickPar">
                      <p:stCondLst>
                        <p:cond delay="indefinite"/>
                      </p:stCondLst>
                      <p:childTnLst>
                        <p:par>
                          <p:cTn id="84" fill="hold" nodeType="withGroup">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5" grpId="0" animBg="1"/>
      <p:bldP spid="15" grpId="1" animBg="1"/>
      <p:bldP spid="15" grpId="2" animBg="1"/>
      <p:bldP spid="15" grpId="3" animBg="1"/>
      <p:bldP spid="15" grpId="4" animBg="1"/>
      <p:bldP spid="15" grpId="5" animBg="1"/>
      <p:bldP spid="17" grpId="0" animBg="1"/>
      <p:bldP spid="17" grpId="1" animBg="1"/>
      <p:bldP spid="18" grpId="0" animBg="1"/>
      <p:bldP spid="18" grpId="1" animBg="1"/>
      <p:bldP spid="19" grpId="0" animBg="1"/>
      <p:bldP spid="1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9C18A-CDC1-E53C-25AA-382EFC0E9C3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F841B32-8DF4-DB67-CFD4-4FB7FD401476}"/>
              </a:ext>
            </a:extLst>
          </p:cNvPr>
          <p:cNvGrpSpPr/>
          <p:nvPr/>
        </p:nvGrpSpPr>
        <p:grpSpPr>
          <a:xfrm>
            <a:off x="1695451" y="746521"/>
            <a:ext cx="2469356" cy="3855720"/>
            <a:chOff x="1695451" y="819150"/>
            <a:chExt cx="2469356" cy="3855720"/>
          </a:xfrm>
        </p:grpSpPr>
        <p:sp>
          <p:nvSpPr>
            <p:cNvPr id="5" name="Rounded Rectangle 27">
              <a:extLst>
                <a:ext uri="{FF2B5EF4-FFF2-40B4-BE49-F238E27FC236}">
                  <a16:creationId xmlns:a16="http://schemas.microsoft.com/office/drawing/2014/main" id="{2AF9D9E3-1B3D-EDF8-1B8D-4DC059424F3C}"/>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6" name="TextBox 15">
              <a:extLst>
                <a:ext uri="{FF2B5EF4-FFF2-40B4-BE49-F238E27FC236}">
                  <a16:creationId xmlns:a16="http://schemas.microsoft.com/office/drawing/2014/main" id="{52498335-CBEB-6AB3-1E0C-2A9CE18F35F6}"/>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 name="TextBox 6">
              <a:extLst>
                <a:ext uri="{FF2B5EF4-FFF2-40B4-BE49-F238E27FC236}">
                  <a16:creationId xmlns:a16="http://schemas.microsoft.com/office/drawing/2014/main" id="{9DDCF4F8-5ADF-1956-4942-F0184163B703}"/>
                </a:ext>
              </a:extLst>
            </p:cNvPr>
            <p:cNvSpPr txBox="1">
              <a:spLocks noChangeArrowheads="1"/>
            </p:cNvSpPr>
            <p:nvPr/>
          </p:nvSpPr>
          <p:spPr bwMode="auto">
            <a:xfrm>
              <a:off x="2190355" y="1219200"/>
              <a:ext cx="377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8" name="TextBox 15">
              <a:extLst>
                <a:ext uri="{FF2B5EF4-FFF2-40B4-BE49-F238E27FC236}">
                  <a16:creationId xmlns:a16="http://schemas.microsoft.com/office/drawing/2014/main" id="{C9F7841D-B8EE-146A-A724-3D759E8B050B}"/>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9" name="Left Arrow 33">
            <a:extLst>
              <a:ext uri="{FF2B5EF4-FFF2-40B4-BE49-F238E27FC236}">
                <a16:creationId xmlns:a16="http://schemas.microsoft.com/office/drawing/2014/main" id="{40C14D00-567F-7021-447B-722C4EA019AB}"/>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graphicFrame>
        <p:nvGraphicFramePr>
          <p:cNvPr id="68" name="Table 67">
            <a:extLst>
              <a:ext uri="{FF2B5EF4-FFF2-40B4-BE49-F238E27FC236}">
                <a16:creationId xmlns:a16="http://schemas.microsoft.com/office/drawing/2014/main" id="{BFC2F24A-004C-7AB5-9546-79B94791C680}"/>
              </a:ext>
            </a:extLst>
          </p:cNvPr>
          <p:cNvGraphicFramePr>
            <a:graphicFrameLocks noGrp="1"/>
          </p:cNvGraphicFramePr>
          <p:nvPr/>
        </p:nvGraphicFramePr>
        <p:xfrm>
          <a:off x="7145444" y="3224022"/>
          <a:ext cx="1584658" cy="719328"/>
        </p:xfrm>
        <a:graphic>
          <a:graphicData uri="http://schemas.openxmlformats.org/drawingml/2006/table">
            <a:tbl>
              <a:tblPr firstRow="1" bandRow="1">
                <a:tableStyleId>{793D81CF-94F2-401A-BA57-92F5A7B2D0C5}</a:tableStyleId>
              </a:tblPr>
              <a:tblGrid>
                <a:gridCol w="541038">
                  <a:extLst>
                    <a:ext uri="{9D8B030D-6E8A-4147-A177-3AD203B41FA5}">
                      <a16:colId xmlns:a16="http://schemas.microsoft.com/office/drawing/2014/main" val="20000"/>
                    </a:ext>
                  </a:extLst>
                </a:gridCol>
                <a:gridCol w="541038">
                  <a:extLst>
                    <a:ext uri="{9D8B030D-6E8A-4147-A177-3AD203B41FA5}">
                      <a16:colId xmlns:a16="http://schemas.microsoft.com/office/drawing/2014/main" val="3789622283"/>
                    </a:ext>
                  </a:extLst>
                </a:gridCol>
                <a:gridCol w="502582">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69" name="Table 68">
            <a:extLst>
              <a:ext uri="{FF2B5EF4-FFF2-40B4-BE49-F238E27FC236}">
                <a16:creationId xmlns:a16="http://schemas.microsoft.com/office/drawing/2014/main" id="{C9B90953-937F-5271-8837-E65FBAC0121E}"/>
              </a:ext>
            </a:extLst>
          </p:cNvPr>
          <p:cNvGraphicFramePr>
            <a:graphicFrameLocks noGrp="1"/>
          </p:cNvGraphicFramePr>
          <p:nvPr/>
        </p:nvGraphicFramePr>
        <p:xfrm>
          <a:off x="4914774" y="3224022"/>
          <a:ext cx="1559051" cy="719328"/>
        </p:xfrm>
        <a:graphic>
          <a:graphicData uri="http://schemas.openxmlformats.org/drawingml/2006/table">
            <a:tbl>
              <a:tblPr firstRow="1" bandRow="1">
                <a:tableStyleId>{793D81CF-94F2-401A-BA57-92F5A7B2D0C5}</a:tableStyleId>
              </a:tblPr>
              <a:tblGrid>
                <a:gridCol w="532295">
                  <a:extLst>
                    <a:ext uri="{9D8B030D-6E8A-4147-A177-3AD203B41FA5}">
                      <a16:colId xmlns:a16="http://schemas.microsoft.com/office/drawing/2014/main" val="20000"/>
                    </a:ext>
                  </a:extLst>
                </a:gridCol>
                <a:gridCol w="532295">
                  <a:extLst>
                    <a:ext uri="{9D8B030D-6E8A-4147-A177-3AD203B41FA5}">
                      <a16:colId xmlns:a16="http://schemas.microsoft.com/office/drawing/2014/main" val="3789622283"/>
                    </a:ext>
                  </a:extLst>
                </a:gridCol>
                <a:gridCol w="494461">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32770" name="Title 6">
            <a:extLst>
              <a:ext uri="{FF2B5EF4-FFF2-40B4-BE49-F238E27FC236}">
                <a16:creationId xmlns:a16="http://schemas.microsoft.com/office/drawing/2014/main" id="{705956D8-C9FC-1D62-BEA0-03EFE4B6FED3}"/>
              </a:ext>
            </a:extLst>
          </p:cNvPr>
          <p:cNvSpPr>
            <a:spLocks noGrp="1"/>
          </p:cNvSpPr>
          <p:nvPr>
            <p:ph type="title"/>
          </p:nvPr>
        </p:nvSpPr>
        <p:spPr>
          <a:prstGeom prst="rect">
            <a:avLst/>
          </a:prstGeom>
        </p:spPr>
        <p:txBody>
          <a:bodyPr/>
          <a:lstStyle/>
          <a:p>
            <a:r>
              <a:rPr lang="en-US" dirty="0"/>
              <a:t>OCC: Forward Validation Case #3</a:t>
            </a:r>
          </a:p>
        </p:txBody>
      </p:sp>
      <p:grpSp>
        <p:nvGrpSpPr>
          <p:cNvPr id="16" name="Group 15" hidden="1">
            <a:extLst>
              <a:ext uri="{FF2B5EF4-FFF2-40B4-BE49-F238E27FC236}">
                <a16:creationId xmlns:a16="http://schemas.microsoft.com/office/drawing/2014/main" id="{891D3AD9-F2E4-12BF-5082-3AAF02B3E429}"/>
              </a:ext>
            </a:extLst>
          </p:cNvPr>
          <p:cNvGrpSpPr>
            <a:grpSpLocks/>
          </p:cNvGrpSpPr>
          <p:nvPr/>
        </p:nvGrpSpPr>
        <p:grpSpPr bwMode="auto">
          <a:xfrm>
            <a:off x="5079206" y="3358759"/>
            <a:ext cx="825104" cy="184666"/>
            <a:chOff x="5247643" y="4478338"/>
            <a:chExt cx="1100137" cy="246220"/>
          </a:xfrm>
        </p:grpSpPr>
        <p:sp>
          <p:nvSpPr>
            <p:cNvPr id="32857" name="TextBox 41">
              <a:extLst>
                <a:ext uri="{FF2B5EF4-FFF2-40B4-BE49-F238E27FC236}">
                  <a16:creationId xmlns:a16="http://schemas.microsoft.com/office/drawing/2014/main" id="{F78B2D16-586B-389B-45A5-0A9AC45F9B39}"/>
                </a:ext>
              </a:extLst>
            </p:cNvPr>
            <p:cNvSpPr txBox="1">
              <a:spLocks noChangeArrowheads="1"/>
            </p:cNvSpPr>
            <p:nvPr/>
          </p:nvSpPr>
          <p:spPr bwMode="auto">
            <a:xfrm>
              <a:off x="5247643"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456</a:t>
              </a:r>
            </a:p>
          </p:txBody>
        </p:sp>
        <p:sp>
          <p:nvSpPr>
            <p:cNvPr id="32858" name="TextBox 42">
              <a:extLst>
                <a:ext uri="{FF2B5EF4-FFF2-40B4-BE49-F238E27FC236}">
                  <a16:creationId xmlns:a16="http://schemas.microsoft.com/office/drawing/2014/main" id="{24B55A92-F3F0-C3CE-315A-707D570E65FC}"/>
                </a:ext>
              </a:extLst>
            </p:cNvPr>
            <p:cNvSpPr txBox="1">
              <a:spLocks noChangeArrowheads="1"/>
            </p:cNvSpPr>
            <p:nvPr/>
          </p:nvSpPr>
          <p:spPr bwMode="auto">
            <a:xfrm>
              <a:off x="5884230" y="4478338"/>
              <a:ext cx="463550" cy="24622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200" b="1" u="none">
                  <a:solidFill>
                    <a:srgbClr val="C00000"/>
                  </a:solidFill>
                </a:rPr>
                <a:t>1</a:t>
              </a:r>
            </a:p>
          </p:txBody>
        </p:sp>
      </p:grpSp>
      <p:grpSp>
        <p:nvGrpSpPr>
          <p:cNvPr id="32837" name="T1 A WRITE2" hidden="1">
            <a:extLst>
              <a:ext uri="{FF2B5EF4-FFF2-40B4-BE49-F238E27FC236}">
                <a16:creationId xmlns:a16="http://schemas.microsoft.com/office/drawing/2014/main" id="{8DD49D70-6F74-84BC-3EF9-73DFAEBCFF6B}"/>
              </a:ext>
            </a:extLst>
          </p:cNvPr>
          <p:cNvGrpSpPr>
            <a:grpSpLocks/>
          </p:cNvGrpSpPr>
          <p:nvPr/>
        </p:nvGrpSpPr>
        <p:grpSpPr bwMode="auto">
          <a:xfrm>
            <a:off x="5497487" y="3471818"/>
            <a:ext cx="879501" cy="215449"/>
            <a:chOff x="5291077" y="4478330"/>
            <a:chExt cx="1172582" cy="287264"/>
          </a:xfrm>
        </p:grpSpPr>
        <p:sp>
          <p:nvSpPr>
            <p:cNvPr id="32854" name="TextBox 40">
              <a:extLst>
                <a:ext uri="{FF2B5EF4-FFF2-40B4-BE49-F238E27FC236}">
                  <a16:creationId xmlns:a16="http://schemas.microsoft.com/office/drawing/2014/main" id="{8CBA8FB4-6A62-335C-EAF5-D792283E2F35}"/>
                </a:ext>
              </a:extLst>
            </p:cNvPr>
            <p:cNvSpPr txBox="1">
              <a:spLocks noChangeArrowheads="1"/>
            </p:cNvSpPr>
            <p:nvPr/>
          </p:nvSpPr>
          <p:spPr bwMode="auto">
            <a:xfrm>
              <a:off x="5291077" y="4478337"/>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5" name="TextBox 31">
              <a:extLst>
                <a:ext uri="{FF2B5EF4-FFF2-40B4-BE49-F238E27FC236}">
                  <a16:creationId xmlns:a16="http://schemas.microsoft.com/office/drawing/2014/main" id="{B0ADD56E-75D5-921A-254F-11A6C6A848FF}"/>
                </a:ext>
              </a:extLst>
            </p:cNvPr>
            <p:cNvSpPr txBox="1">
              <a:spLocks noChangeArrowheads="1"/>
            </p:cNvSpPr>
            <p:nvPr/>
          </p:nvSpPr>
          <p:spPr bwMode="auto">
            <a:xfrm>
              <a:off x="6000109" y="4478330"/>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grpSp>
      <p:grpSp>
        <p:nvGrpSpPr>
          <p:cNvPr id="23" name="Group 22">
            <a:extLst>
              <a:ext uri="{FF2B5EF4-FFF2-40B4-BE49-F238E27FC236}">
                <a16:creationId xmlns:a16="http://schemas.microsoft.com/office/drawing/2014/main" id="{649D22F3-CA54-94EB-C92D-9128D02D763D}"/>
              </a:ext>
            </a:extLst>
          </p:cNvPr>
          <p:cNvGrpSpPr/>
          <p:nvPr/>
        </p:nvGrpSpPr>
        <p:grpSpPr>
          <a:xfrm>
            <a:off x="1828220" y="1514044"/>
            <a:ext cx="2188369" cy="2926080"/>
            <a:chOff x="1828220" y="1845752"/>
            <a:chExt cx="2188369" cy="2926080"/>
          </a:xfrm>
        </p:grpSpPr>
        <p:grpSp>
          <p:nvGrpSpPr>
            <p:cNvPr id="32775" name="Group 35">
              <a:extLst>
                <a:ext uri="{FF2B5EF4-FFF2-40B4-BE49-F238E27FC236}">
                  <a16:creationId xmlns:a16="http://schemas.microsoft.com/office/drawing/2014/main" id="{5DB72297-A3E0-C48E-693B-4CDA88D681DF}"/>
                </a:ext>
              </a:extLst>
            </p:cNvPr>
            <p:cNvGrpSpPr>
              <a:grpSpLocks/>
            </p:cNvGrpSpPr>
            <p:nvPr/>
          </p:nvGrpSpPr>
          <p:grpSpPr bwMode="auto">
            <a:xfrm>
              <a:off x="1828220" y="1845752"/>
              <a:ext cx="2188369" cy="2926080"/>
              <a:chOff x="914399" y="2209243"/>
              <a:chExt cx="2919331" cy="3902253"/>
            </a:xfrm>
          </p:grpSpPr>
          <p:sp>
            <p:nvSpPr>
              <p:cNvPr id="10" name="Text Box 4">
                <a:extLst>
                  <a:ext uri="{FF2B5EF4-FFF2-40B4-BE49-F238E27FC236}">
                    <a16:creationId xmlns:a16="http://schemas.microsoft.com/office/drawing/2014/main" id="{DCA14237-8E40-AC83-D128-D01788B1336F}"/>
                  </a:ext>
                </a:extLst>
              </p:cNvPr>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r>
                  <a:rPr lang="en-US" b="0" dirty="0"/>
                  <a:t>W(A)</a:t>
                </a:r>
              </a:p>
              <a:p>
                <a:r>
                  <a:rPr lang="en-US" b="0" dirty="0"/>
                  <a:t>R(B)</a:t>
                </a:r>
              </a:p>
              <a:p>
                <a:endParaRPr lang="en-US" b="0" dirty="0"/>
              </a:p>
              <a:p>
                <a:r>
                  <a:rPr lang="en-US" i="1" dirty="0">
                    <a:solidFill>
                      <a:schemeClr val="accent1"/>
                    </a:solidFill>
                  </a:rPr>
                  <a:t>VALIDATE</a:t>
                </a:r>
              </a:p>
              <a:p>
                <a:endParaRPr lang="en-US" i="1" dirty="0">
                  <a:solidFill>
                    <a:schemeClr val="accent1"/>
                  </a:solidFill>
                </a:endParaRPr>
              </a:p>
              <a:p>
                <a:endParaRPr lang="en-US" i="1" dirty="0">
                  <a:solidFill>
                    <a:schemeClr val="accent1"/>
                  </a:solidFill>
                </a:endParaRPr>
              </a:p>
              <a:p>
                <a:r>
                  <a:rPr lang="en-US" i="1" dirty="0">
                    <a:solidFill>
                      <a:schemeClr val="accent1"/>
                    </a:solidFill>
                  </a:rPr>
                  <a:t>WRITE</a:t>
                </a:r>
              </a:p>
              <a:p>
                <a:endParaRPr lang="en-US" b="0" dirty="0"/>
              </a:p>
            </p:txBody>
          </p:sp>
          <p:sp>
            <p:nvSpPr>
              <p:cNvPr id="13" name="Text Box 4">
                <a:extLst>
                  <a:ext uri="{FF2B5EF4-FFF2-40B4-BE49-F238E27FC236}">
                    <a16:creationId xmlns:a16="http://schemas.microsoft.com/office/drawing/2014/main" id="{2C7625C2-E4CE-1025-1154-A3A81E6BA90A}"/>
                  </a:ext>
                </a:extLst>
              </p:cNvPr>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endParaRPr lang="en-US" dirty="0"/>
              </a:p>
              <a:p>
                <a:r>
                  <a:rPr lang="en-US" dirty="0"/>
                  <a:t>BEGIN</a:t>
                </a:r>
                <a:endParaRPr lang="en-US" b="0" dirty="0"/>
              </a:p>
              <a:p>
                <a:r>
                  <a:rPr lang="en-US" i="1" dirty="0">
                    <a:solidFill>
                      <a:schemeClr val="accent1"/>
                    </a:solidFill>
                  </a:rPr>
                  <a:t>READ</a:t>
                </a:r>
              </a:p>
              <a:p>
                <a:r>
                  <a:rPr lang="en-US" b="0" dirty="0"/>
                  <a:t>W(B)</a:t>
                </a:r>
              </a:p>
              <a:p>
                <a:endParaRPr lang="en-US" b="0" dirty="0"/>
              </a:p>
              <a:p>
                <a:r>
                  <a:rPr lang="en-US" i="1" dirty="0">
                    <a:solidFill>
                      <a:schemeClr val="accent1"/>
                    </a:solidFill>
                  </a:rPr>
                  <a:t>VALIDATE</a:t>
                </a:r>
              </a:p>
              <a:p>
                <a:r>
                  <a:rPr lang="en-US" i="1" dirty="0">
                    <a:solidFill>
                      <a:schemeClr val="accent1"/>
                    </a:solidFill>
                  </a:rPr>
                  <a:t>WRITE</a:t>
                </a:r>
              </a:p>
              <a:p>
                <a:r>
                  <a:rPr lang="en-US" dirty="0"/>
                  <a:t>COMMIT</a:t>
                </a:r>
              </a:p>
            </p:txBody>
          </p:sp>
        </p:grpSp>
        <p:sp>
          <p:nvSpPr>
            <p:cNvPr id="32840" name="Rectangle 1">
              <a:extLst>
                <a:ext uri="{FF2B5EF4-FFF2-40B4-BE49-F238E27FC236}">
                  <a16:creationId xmlns:a16="http://schemas.microsoft.com/office/drawing/2014/main" id="{B109BBAF-F068-366E-507D-1C40580D08D8}"/>
                </a:ext>
              </a:extLst>
            </p:cNvPr>
            <p:cNvSpPr>
              <a:spLocks noChangeArrowheads="1"/>
            </p:cNvSpPr>
            <p:nvPr/>
          </p:nvSpPr>
          <p:spPr bwMode="auto">
            <a:xfrm>
              <a:off x="1908968" y="2111689"/>
              <a:ext cx="931069" cy="1051560"/>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1" name="Rectangle 55">
              <a:extLst>
                <a:ext uri="{FF2B5EF4-FFF2-40B4-BE49-F238E27FC236}">
                  <a16:creationId xmlns:a16="http://schemas.microsoft.com/office/drawing/2014/main" id="{DE6D3C04-7252-BADC-E604-1523F86147D1}"/>
                </a:ext>
              </a:extLst>
            </p:cNvPr>
            <p:cNvSpPr>
              <a:spLocks noChangeArrowheads="1"/>
            </p:cNvSpPr>
            <p:nvPr/>
          </p:nvSpPr>
          <p:spPr bwMode="auto">
            <a:xfrm>
              <a:off x="2999581" y="2766683"/>
              <a:ext cx="931069" cy="633266"/>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2" name="Rectangle 59">
              <a:extLst>
                <a:ext uri="{FF2B5EF4-FFF2-40B4-BE49-F238E27FC236}">
                  <a16:creationId xmlns:a16="http://schemas.microsoft.com/office/drawing/2014/main" id="{D6E9F8F7-F7C1-6DF0-6239-CBAEEF45CC40}"/>
                </a:ext>
              </a:extLst>
            </p:cNvPr>
            <p:cNvSpPr>
              <a:spLocks noChangeArrowheads="1"/>
            </p:cNvSpPr>
            <p:nvPr/>
          </p:nvSpPr>
          <p:spPr bwMode="auto">
            <a:xfrm>
              <a:off x="2999581" y="3663081"/>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6" name="Rectangle 59">
              <a:extLst>
                <a:ext uri="{FF2B5EF4-FFF2-40B4-BE49-F238E27FC236}">
                  <a16:creationId xmlns:a16="http://schemas.microsoft.com/office/drawing/2014/main" id="{46E3B639-4D36-6DFB-2874-EECD754D1692}"/>
                </a:ext>
              </a:extLst>
            </p:cNvPr>
            <p:cNvSpPr>
              <a:spLocks noChangeArrowheads="1"/>
            </p:cNvSpPr>
            <p:nvPr/>
          </p:nvSpPr>
          <p:spPr bwMode="auto">
            <a:xfrm>
              <a:off x="1908968" y="3213019"/>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7" name="Rectangle 59">
              <a:extLst>
                <a:ext uri="{FF2B5EF4-FFF2-40B4-BE49-F238E27FC236}">
                  <a16:creationId xmlns:a16="http://schemas.microsoft.com/office/drawing/2014/main" id="{1F5B7F90-14F5-BFAD-0B0E-8DEBCC78A5B5}"/>
                </a:ext>
              </a:extLst>
            </p:cNvPr>
            <p:cNvSpPr>
              <a:spLocks noChangeArrowheads="1"/>
            </p:cNvSpPr>
            <p:nvPr/>
          </p:nvSpPr>
          <p:spPr bwMode="auto">
            <a:xfrm>
              <a:off x="2999581" y="3434478"/>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0" name="Rectangle 59">
              <a:extLst>
                <a:ext uri="{FF2B5EF4-FFF2-40B4-BE49-F238E27FC236}">
                  <a16:creationId xmlns:a16="http://schemas.microsoft.com/office/drawing/2014/main" id="{65177501-B3B3-C58A-FC82-20D44BC4E96B}"/>
                </a:ext>
              </a:extLst>
            </p:cNvPr>
            <p:cNvSpPr>
              <a:spLocks noChangeArrowheads="1"/>
            </p:cNvSpPr>
            <p:nvPr/>
          </p:nvSpPr>
          <p:spPr bwMode="auto">
            <a:xfrm>
              <a:off x="1912364" y="3855824"/>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graphicFrame>
        <p:nvGraphicFramePr>
          <p:cNvPr id="76" name="Table 75">
            <a:extLst>
              <a:ext uri="{FF2B5EF4-FFF2-40B4-BE49-F238E27FC236}">
                <a16:creationId xmlns:a16="http://schemas.microsoft.com/office/drawing/2014/main" id="{716A743B-CD82-422A-FD04-AD0831FF87CB}"/>
              </a:ext>
            </a:extLst>
          </p:cNvPr>
          <p:cNvGraphicFramePr>
            <a:graphicFrameLocks noGrp="1"/>
          </p:cNvGraphicFramePr>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 name="Slide Number Placeholder 3">
            <a:extLst>
              <a:ext uri="{FF2B5EF4-FFF2-40B4-BE49-F238E27FC236}">
                <a16:creationId xmlns:a16="http://schemas.microsoft.com/office/drawing/2014/main" id="{5E27FA6E-696B-7053-1F9F-55A9E3ED92CF}"/>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26</a:t>
            </a:fld>
            <a:endParaRPr lang="en-US" dirty="0"/>
          </a:p>
        </p:txBody>
      </p:sp>
      <p:grpSp>
        <p:nvGrpSpPr>
          <p:cNvPr id="33" name="Group 32">
            <a:extLst>
              <a:ext uri="{FF2B5EF4-FFF2-40B4-BE49-F238E27FC236}">
                <a16:creationId xmlns:a16="http://schemas.microsoft.com/office/drawing/2014/main" id="{D89A4D74-DDCA-15E6-076F-E4BF06CCD2FA}"/>
              </a:ext>
            </a:extLst>
          </p:cNvPr>
          <p:cNvGrpSpPr/>
          <p:nvPr/>
        </p:nvGrpSpPr>
        <p:grpSpPr>
          <a:xfrm>
            <a:off x="5201841" y="971550"/>
            <a:ext cx="2722959" cy="1535430"/>
            <a:chOff x="5201841" y="1078230"/>
            <a:chExt cx="2722959" cy="1535430"/>
          </a:xfrm>
        </p:grpSpPr>
        <p:sp>
          <p:nvSpPr>
            <p:cNvPr id="34" name="Rounded Rectangle 18">
              <a:extLst>
                <a:ext uri="{FF2B5EF4-FFF2-40B4-BE49-F238E27FC236}">
                  <a16:creationId xmlns:a16="http://schemas.microsoft.com/office/drawing/2014/main" id="{4A70DA20-7C00-C8C7-1D3A-37026E6193B4}"/>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35" name="TextBox 15">
              <a:extLst>
                <a:ext uri="{FF2B5EF4-FFF2-40B4-BE49-F238E27FC236}">
                  <a16:creationId xmlns:a16="http://schemas.microsoft.com/office/drawing/2014/main" id="{A74E0713-B3C5-CFD0-5FDE-7B21B1B51819}"/>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pSp>
        <p:nvGrpSpPr>
          <p:cNvPr id="36" name="T1 Workspace">
            <a:extLst>
              <a:ext uri="{FF2B5EF4-FFF2-40B4-BE49-F238E27FC236}">
                <a16:creationId xmlns:a16="http://schemas.microsoft.com/office/drawing/2014/main" id="{41976528-E9DE-1F3A-ABE7-EBCA5C407F9E}"/>
              </a:ext>
            </a:extLst>
          </p:cNvPr>
          <p:cNvGrpSpPr>
            <a:grpSpLocks/>
          </p:cNvGrpSpPr>
          <p:nvPr/>
        </p:nvGrpSpPr>
        <p:grpSpPr bwMode="auto">
          <a:xfrm>
            <a:off x="4800600" y="2713669"/>
            <a:ext cx="1828800" cy="1324931"/>
            <a:chOff x="4360867" y="3415027"/>
            <a:chExt cx="2438320" cy="1766575"/>
          </a:xfrm>
        </p:grpSpPr>
        <p:sp>
          <p:nvSpPr>
            <p:cNvPr id="37" name="Rounded Rectangle 26">
              <a:extLst>
                <a:ext uri="{FF2B5EF4-FFF2-40B4-BE49-F238E27FC236}">
                  <a16:creationId xmlns:a16="http://schemas.microsoft.com/office/drawing/2014/main" id="{2886E994-A2DC-2651-F4A2-CF43F69A11FE}"/>
                </a:ext>
              </a:extLst>
            </p:cNvPr>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8" name="TextBox 15">
              <a:extLst>
                <a:ext uri="{FF2B5EF4-FFF2-40B4-BE49-F238E27FC236}">
                  <a16:creationId xmlns:a16="http://schemas.microsoft.com/office/drawing/2014/main" id="{12FCAA88-3599-B9CA-1546-80B59655556E}"/>
                </a:ext>
              </a:extLst>
            </p:cNvPr>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pSp>
        <p:nvGrpSpPr>
          <p:cNvPr id="39" name="T2 Workspace">
            <a:extLst>
              <a:ext uri="{FF2B5EF4-FFF2-40B4-BE49-F238E27FC236}">
                <a16:creationId xmlns:a16="http://schemas.microsoft.com/office/drawing/2014/main" id="{40B55B46-CE9D-836D-C396-86213F0007F6}"/>
              </a:ext>
            </a:extLst>
          </p:cNvPr>
          <p:cNvGrpSpPr>
            <a:grpSpLocks/>
          </p:cNvGrpSpPr>
          <p:nvPr/>
        </p:nvGrpSpPr>
        <p:grpSpPr bwMode="auto">
          <a:xfrm>
            <a:off x="7048501" y="2713669"/>
            <a:ext cx="1858201" cy="1324931"/>
            <a:chOff x="6869743" y="3415027"/>
            <a:chExt cx="2477520" cy="1766575"/>
          </a:xfrm>
        </p:grpSpPr>
        <p:sp>
          <p:nvSpPr>
            <p:cNvPr id="40" name="Rounded Rectangle 37">
              <a:extLst>
                <a:ext uri="{FF2B5EF4-FFF2-40B4-BE49-F238E27FC236}">
                  <a16:creationId xmlns:a16="http://schemas.microsoft.com/office/drawing/2014/main" id="{49FC3106-98BE-7DE4-B929-87EA1218CDF2}"/>
                </a:ext>
              </a:extLst>
            </p:cNvPr>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41" name="TextBox 15">
              <a:extLst>
                <a:ext uri="{FF2B5EF4-FFF2-40B4-BE49-F238E27FC236}">
                  <a16:creationId xmlns:a16="http://schemas.microsoft.com/office/drawing/2014/main" id="{1DE4EE59-A692-5DD3-2FBA-11C9A5B711F7}"/>
                </a:ext>
              </a:extLst>
            </p:cNvPr>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grpSp>
        <p:nvGrpSpPr>
          <p:cNvPr id="25" name="Group 24">
            <a:extLst>
              <a:ext uri="{FF2B5EF4-FFF2-40B4-BE49-F238E27FC236}">
                <a16:creationId xmlns:a16="http://schemas.microsoft.com/office/drawing/2014/main" id="{B0036295-41FA-0C23-41B0-120566ED8DF7}"/>
              </a:ext>
            </a:extLst>
          </p:cNvPr>
          <p:cNvGrpSpPr/>
          <p:nvPr/>
        </p:nvGrpSpPr>
        <p:grpSpPr>
          <a:xfrm>
            <a:off x="2323520" y="2293785"/>
            <a:ext cx="676061" cy="457823"/>
            <a:chOff x="7315200" y="717902"/>
            <a:chExt cx="676061" cy="457823"/>
          </a:xfrm>
        </p:grpSpPr>
        <p:cxnSp>
          <p:nvCxnSpPr>
            <p:cNvPr id="22" name="Straight Arrow Connector 21">
              <a:extLst>
                <a:ext uri="{FF2B5EF4-FFF2-40B4-BE49-F238E27FC236}">
                  <a16:creationId xmlns:a16="http://schemas.microsoft.com/office/drawing/2014/main" id="{BD714974-67AE-8F67-7632-FE2291F372B3}"/>
                </a:ext>
              </a:extLst>
            </p:cNvPr>
            <p:cNvCxnSpPr>
              <a:cxnSpLocks/>
              <a:endCxn id="32841" idx="1"/>
            </p:cNvCxnSpPr>
            <p:nvPr/>
          </p:nvCxnSpPr>
          <p:spPr>
            <a:xfrm>
              <a:off x="7315200" y="971550"/>
              <a:ext cx="676061" cy="204175"/>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F1C382B-51E2-17FF-48D2-69DBCF6054A4}"/>
                </a:ext>
              </a:extLst>
            </p:cNvPr>
            <p:cNvSpPr txBox="1"/>
            <p:nvPr/>
          </p:nvSpPr>
          <p:spPr>
            <a:xfrm>
              <a:off x="7390841" y="717902"/>
              <a:ext cx="532518" cy="369332"/>
            </a:xfrm>
            <a:prstGeom prst="rect">
              <a:avLst/>
            </a:prstGeom>
            <a:noFill/>
          </p:spPr>
          <p:txBody>
            <a:bodyPr wrap="none" rtlCol="0">
              <a:spAutoFit/>
            </a:bodyPr>
            <a:lstStyle/>
            <a:p>
              <a:r>
                <a:rPr lang="en-US" dirty="0">
                  <a:solidFill>
                    <a:srgbClr val="C00000"/>
                  </a:solidFill>
                </a:rPr>
                <a:t>OK!</a:t>
              </a:r>
            </a:p>
          </p:txBody>
        </p:sp>
      </p:grpSp>
    </p:spTree>
    <p:extLst>
      <p:ext uri="{BB962C8B-B14F-4D97-AF65-F5344CB8AC3E}">
        <p14:creationId xmlns:p14="http://schemas.microsoft.com/office/powerpoint/2010/main" val="30261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OCC: Forward Validation</a:t>
            </a:r>
          </a:p>
        </p:txBody>
      </p:sp>
      <p:sp>
        <p:nvSpPr>
          <p:cNvPr id="5" name="Content Placeholder 4"/>
          <p:cNvSpPr>
            <a:spLocks noGrp="1"/>
          </p:cNvSpPr>
          <p:nvPr>
            <p:ph idx="1"/>
          </p:nvPr>
        </p:nvSpPr>
        <p:spPr>
          <a:prstGeom prst="rect">
            <a:avLst/>
          </a:prstGeom>
        </p:spPr>
        <p:txBody>
          <a:bodyPr/>
          <a:lstStyle/>
          <a:p>
            <a:r>
              <a:rPr lang="en-US" dirty="0"/>
              <a:t>Check whether the committing </a:t>
            </a:r>
            <a:r>
              <a:rPr lang="en-US" dirty="0" err="1"/>
              <a:t>txn</a:t>
            </a:r>
            <a:r>
              <a:rPr lang="en-US" dirty="0"/>
              <a:t> intersects its read/write sets with any active </a:t>
            </a:r>
            <a:r>
              <a:rPr lang="en-US" dirty="0" err="1"/>
              <a:t>txns</a:t>
            </a:r>
            <a:r>
              <a:rPr lang="en-US" dirty="0"/>
              <a:t> that have </a:t>
            </a:r>
            <a:r>
              <a:rPr lang="en-US" b="1" u="sng" dirty="0"/>
              <a:t>not</a:t>
            </a:r>
            <a:r>
              <a:rPr lang="en-US" dirty="0"/>
              <a:t> yet committed.</a:t>
            </a:r>
          </a:p>
        </p:txBody>
      </p:sp>
      <p:sp>
        <p:nvSpPr>
          <p:cNvPr id="7" name="TextBox 15"/>
          <p:cNvSpPr txBox="1">
            <a:spLocks noChangeArrowheads="1"/>
          </p:cNvSpPr>
          <p:nvPr/>
        </p:nvSpPr>
        <p:spPr bwMode="auto">
          <a:xfrm>
            <a:off x="1941107" y="2675853"/>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err="1">
                <a:solidFill>
                  <a:srgbClr val="646464"/>
                </a:solidFill>
                <a:latin typeface="Crimson Text" pitchFamily="2" charset="0"/>
                <a:ea typeface="Crimson Text" pitchFamily="2" charset="0"/>
              </a:rPr>
              <a:t>Txn</a:t>
            </a:r>
            <a:r>
              <a:rPr lang="en-US" dirty="0">
                <a:solidFill>
                  <a:srgbClr val="646464"/>
                </a:solidFill>
                <a:latin typeface="Crimson Text" pitchFamily="2" charset="0"/>
                <a:ea typeface="Crimson Text" pitchFamily="2" charset="0"/>
              </a:rPr>
              <a:t> #1</a:t>
            </a:r>
          </a:p>
        </p:txBody>
      </p:sp>
      <p:sp>
        <p:nvSpPr>
          <p:cNvPr id="9" name="TextBox 15"/>
          <p:cNvSpPr txBox="1">
            <a:spLocks noChangeArrowheads="1"/>
          </p:cNvSpPr>
          <p:nvPr/>
        </p:nvSpPr>
        <p:spPr bwMode="auto">
          <a:xfrm>
            <a:off x="1941107" y="3295087"/>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err="1">
                <a:solidFill>
                  <a:srgbClr val="646464"/>
                </a:solidFill>
                <a:latin typeface="Crimson Text" pitchFamily="2" charset="0"/>
                <a:ea typeface="Crimson Text" pitchFamily="2" charset="0"/>
              </a:rPr>
              <a:t>Txn</a:t>
            </a:r>
            <a:r>
              <a:rPr lang="en-US" dirty="0">
                <a:solidFill>
                  <a:srgbClr val="646464"/>
                </a:solidFill>
                <a:latin typeface="Crimson Text" pitchFamily="2" charset="0"/>
                <a:ea typeface="Crimson Text" pitchFamily="2" charset="0"/>
              </a:rPr>
              <a:t> #2</a:t>
            </a:r>
          </a:p>
        </p:txBody>
      </p:sp>
      <p:sp>
        <p:nvSpPr>
          <p:cNvPr id="11" name="TextBox 15"/>
          <p:cNvSpPr txBox="1">
            <a:spLocks noChangeArrowheads="1"/>
          </p:cNvSpPr>
          <p:nvPr/>
        </p:nvSpPr>
        <p:spPr bwMode="auto">
          <a:xfrm>
            <a:off x="1941107" y="391432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err="1">
                <a:solidFill>
                  <a:srgbClr val="646464"/>
                </a:solidFill>
                <a:latin typeface="Crimson Text" pitchFamily="2" charset="0"/>
                <a:ea typeface="Crimson Text" pitchFamily="2" charset="0"/>
              </a:rPr>
              <a:t>Txn</a:t>
            </a:r>
            <a:r>
              <a:rPr lang="en-US" dirty="0">
                <a:solidFill>
                  <a:srgbClr val="646464"/>
                </a:solidFill>
                <a:latin typeface="Crimson Text" pitchFamily="2" charset="0"/>
                <a:ea typeface="Crimson Text" pitchFamily="2" charset="0"/>
              </a:rPr>
              <a:t> #3</a:t>
            </a:r>
          </a:p>
        </p:txBody>
      </p:sp>
      <p:cxnSp>
        <p:nvCxnSpPr>
          <p:cNvPr id="29" name="Straight Arrow Connector 28"/>
          <p:cNvCxnSpPr/>
          <p:nvPr/>
        </p:nvCxnSpPr>
        <p:spPr>
          <a:xfrm>
            <a:off x="3010403" y="4463842"/>
            <a:ext cx="4192490" cy="0"/>
          </a:xfrm>
          <a:prstGeom prst="straightConnector1">
            <a:avLst/>
          </a:prstGeom>
          <a:ln w="254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254762" y="4340558"/>
            <a:ext cx="3371652" cy="123284"/>
            <a:chOff x="1765983" y="4009712"/>
            <a:chExt cx="3371652" cy="65513"/>
          </a:xfrm>
        </p:grpSpPr>
        <p:cxnSp>
          <p:nvCxnSpPr>
            <p:cNvPr id="35" name="Straight Connector 34"/>
            <p:cNvCxnSpPr/>
            <p:nvPr/>
          </p:nvCxnSpPr>
          <p:spPr>
            <a:xfrm>
              <a:off x="1765983"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08896"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94722"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37635"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51809"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V="1">
            <a:off x="3254762" y="2605704"/>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097675" y="2605704"/>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940588" y="2605704"/>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783501" y="2605704"/>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626414" y="2605704"/>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4756512" y="3870386"/>
            <a:ext cx="2099661" cy="457200"/>
            <a:chOff x="3338638" y="3890212"/>
            <a:chExt cx="2099661" cy="457200"/>
          </a:xfrm>
        </p:grpSpPr>
        <p:sp>
          <p:nvSpPr>
            <p:cNvPr id="10" name="Rounded Rectangle 9"/>
            <p:cNvSpPr/>
            <p:nvPr/>
          </p:nvSpPr>
          <p:spPr>
            <a:xfrm>
              <a:off x="3338638" y="3935932"/>
              <a:ext cx="1918003" cy="365760"/>
            </a:xfrm>
            <a:prstGeom prst="roundRect">
              <a:avLst>
                <a:gd name="adj" fmla="val 0"/>
              </a:avLst>
            </a:prstGeom>
            <a:solidFill>
              <a:schemeClr val="bg1">
                <a:lumMod val="50000"/>
                <a:alpha val="95000"/>
              </a:schemeClr>
            </a:solidFill>
            <a:ln w="38100">
              <a:no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tx1">
                    <a:lumMod val="65000"/>
                    <a:lumOff val="35000"/>
                  </a:schemeClr>
                </a:solidFill>
                <a:latin typeface="Proxima Nova"/>
                <a:cs typeface="Proxima Nova"/>
              </a:endParaRPr>
            </a:p>
          </p:txBody>
        </p:sp>
        <p:grpSp>
          <p:nvGrpSpPr>
            <p:cNvPr id="63" name="Group 62"/>
            <p:cNvGrpSpPr/>
            <p:nvPr/>
          </p:nvGrpSpPr>
          <p:grpSpPr>
            <a:xfrm>
              <a:off x="5255419" y="3890212"/>
              <a:ext cx="182880" cy="457200"/>
              <a:chOff x="5715000" y="3903684"/>
              <a:chExt cx="182880" cy="457200"/>
            </a:xfrm>
          </p:grpSpPr>
          <p:sp>
            <p:nvSpPr>
              <p:cNvPr id="61" name="Rectangle 60"/>
              <p:cNvSpPr/>
              <p:nvPr/>
            </p:nvSpPr>
            <p:spPr>
              <a:xfrm>
                <a:off x="5715000" y="3903684"/>
                <a:ext cx="182880" cy="457200"/>
              </a:xfrm>
              <a:prstGeom prst="rect">
                <a:avLst/>
              </a:prstGeom>
              <a:solidFill>
                <a:schemeClr val="tx1">
                  <a:lumMod val="85000"/>
                  <a:lumOff val="1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endParaRPr lang="en-US" sz="700" b="1" dirty="0">
                  <a:solidFill>
                    <a:schemeClr val="bg1">
                      <a:lumMod val="95000"/>
                    </a:schemeClr>
                  </a:solidFill>
                  <a:latin typeface="Consolas" pitchFamily="49" charset="0"/>
                  <a:ea typeface="DejaVu Sans Mono" pitchFamily="49" charset="0"/>
                  <a:cs typeface="Consolas" pitchFamily="49" charset="0"/>
                </a:endParaRPr>
              </a:p>
            </p:txBody>
          </p:sp>
          <p:sp>
            <p:nvSpPr>
              <p:cNvPr id="62" name="Rectangle 61"/>
              <p:cNvSpPr/>
              <p:nvPr/>
            </p:nvSpPr>
            <p:spPr>
              <a:xfrm rot="16200000">
                <a:off x="5614081" y="4063035"/>
                <a:ext cx="384721" cy="138499"/>
              </a:xfrm>
              <a:prstGeom prst="rect">
                <a:avLst/>
              </a:prstGeom>
            </p:spPr>
            <p:txBody>
              <a:bodyPr wrap="none" lIns="0" tIns="0" rIns="0" bIns="0">
                <a:spAutoFit/>
              </a:bodyPr>
              <a:lstStyle/>
              <a:p>
                <a:pPr algn="ctr"/>
                <a:r>
                  <a:rPr lang="en-US" sz="900" b="1" dirty="0">
                    <a:solidFill>
                      <a:schemeClr val="bg1">
                        <a:lumMod val="95000"/>
                      </a:schemeClr>
                    </a:solidFill>
                    <a:latin typeface="Consolas" pitchFamily="49" charset="0"/>
                    <a:ea typeface="DejaVu Sans Mono" pitchFamily="49" charset="0"/>
                    <a:cs typeface="Consolas" pitchFamily="49" charset="0"/>
                  </a:rPr>
                  <a:t>COMMIT</a:t>
                </a:r>
              </a:p>
            </p:txBody>
          </p:sp>
        </p:grpSp>
      </p:grpSp>
      <p:grpSp>
        <p:nvGrpSpPr>
          <p:cNvPr id="72" name="Group 71"/>
          <p:cNvGrpSpPr/>
          <p:nvPr/>
        </p:nvGrpSpPr>
        <p:grpSpPr>
          <a:xfrm>
            <a:off x="2969972" y="3251153"/>
            <a:ext cx="2897428" cy="457200"/>
            <a:chOff x="1600199" y="3311484"/>
            <a:chExt cx="2897428" cy="457200"/>
          </a:xfrm>
        </p:grpSpPr>
        <p:sp>
          <p:nvSpPr>
            <p:cNvPr id="8" name="Rounded Rectangle 7"/>
            <p:cNvSpPr/>
            <p:nvPr/>
          </p:nvSpPr>
          <p:spPr>
            <a:xfrm>
              <a:off x="1600199" y="3357204"/>
              <a:ext cx="2745541" cy="365760"/>
            </a:xfrm>
            <a:prstGeom prst="roundRect">
              <a:avLst>
                <a:gd name="adj" fmla="val 0"/>
              </a:avLst>
            </a:prstGeom>
            <a:solidFill>
              <a:schemeClr val="bg1">
                <a:lumMod val="75000"/>
                <a:alpha val="95000"/>
              </a:schemeClr>
            </a:solidFill>
            <a:ln w="38100">
              <a:no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tx1">
                    <a:lumMod val="65000"/>
                    <a:lumOff val="35000"/>
                  </a:schemeClr>
                </a:solidFill>
                <a:latin typeface="Proxima Nova"/>
                <a:cs typeface="Proxima Nova"/>
              </a:endParaRPr>
            </a:p>
          </p:txBody>
        </p:sp>
        <p:grpSp>
          <p:nvGrpSpPr>
            <p:cNvPr id="65" name="Group 64"/>
            <p:cNvGrpSpPr/>
            <p:nvPr/>
          </p:nvGrpSpPr>
          <p:grpSpPr>
            <a:xfrm>
              <a:off x="4314747" y="3311484"/>
              <a:ext cx="182880" cy="457200"/>
              <a:chOff x="5914121" y="3903684"/>
              <a:chExt cx="182880" cy="457200"/>
            </a:xfrm>
          </p:grpSpPr>
          <p:sp>
            <p:nvSpPr>
              <p:cNvPr id="66" name="Rectangle 65"/>
              <p:cNvSpPr/>
              <p:nvPr/>
            </p:nvSpPr>
            <p:spPr>
              <a:xfrm>
                <a:off x="5914121" y="3903684"/>
                <a:ext cx="182880" cy="457200"/>
              </a:xfrm>
              <a:prstGeom prst="rect">
                <a:avLst/>
              </a:prstGeom>
              <a:solidFill>
                <a:schemeClr val="tx1">
                  <a:lumMod val="85000"/>
                  <a:lumOff val="1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endParaRPr lang="en-US" sz="700" b="1" dirty="0">
                  <a:solidFill>
                    <a:schemeClr val="bg1">
                      <a:lumMod val="95000"/>
                    </a:schemeClr>
                  </a:solidFill>
                  <a:latin typeface="Consolas" pitchFamily="49" charset="0"/>
                  <a:ea typeface="DejaVu Sans Mono" pitchFamily="49" charset="0"/>
                  <a:cs typeface="Consolas" pitchFamily="49" charset="0"/>
                </a:endParaRPr>
              </a:p>
            </p:txBody>
          </p:sp>
          <p:sp>
            <p:nvSpPr>
              <p:cNvPr id="67" name="Rectangle 66"/>
              <p:cNvSpPr/>
              <p:nvPr/>
            </p:nvSpPr>
            <p:spPr>
              <a:xfrm rot="16200000">
                <a:off x="5813202" y="4063035"/>
                <a:ext cx="384721" cy="138499"/>
              </a:xfrm>
              <a:prstGeom prst="rect">
                <a:avLst/>
              </a:prstGeom>
            </p:spPr>
            <p:txBody>
              <a:bodyPr wrap="none" lIns="0" tIns="0" rIns="0" bIns="0">
                <a:spAutoFit/>
              </a:bodyPr>
              <a:lstStyle/>
              <a:p>
                <a:pPr algn="ctr"/>
                <a:r>
                  <a:rPr lang="en-US" sz="900" b="1" dirty="0">
                    <a:solidFill>
                      <a:schemeClr val="bg1">
                        <a:lumMod val="95000"/>
                      </a:schemeClr>
                    </a:solidFill>
                    <a:latin typeface="Consolas" pitchFamily="49" charset="0"/>
                    <a:ea typeface="DejaVu Sans Mono" pitchFamily="49" charset="0"/>
                    <a:cs typeface="Consolas" pitchFamily="49" charset="0"/>
                  </a:rPr>
                  <a:t>COMMIT</a:t>
                </a:r>
              </a:p>
            </p:txBody>
          </p:sp>
        </p:grpSp>
      </p:grpSp>
      <p:grpSp>
        <p:nvGrpSpPr>
          <p:cNvPr id="71" name="Group 70"/>
          <p:cNvGrpSpPr/>
          <p:nvPr/>
        </p:nvGrpSpPr>
        <p:grpSpPr>
          <a:xfrm>
            <a:off x="2969972" y="2631919"/>
            <a:ext cx="1702118" cy="457200"/>
            <a:chOff x="1600199" y="2765003"/>
            <a:chExt cx="1702118" cy="457200"/>
          </a:xfrm>
        </p:grpSpPr>
        <p:sp>
          <p:nvSpPr>
            <p:cNvPr id="6" name="Rounded Rectangle 5"/>
            <p:cNvSpPr/>
            <p:nvPr/>
          </p:nvSpPr>
          <p:spPr>
            <a:xfrm>
              <a:off x="1600199" y="2810723"/>
              <a:ext cx="1524001" cy="365760"/>
            </a:xfrm>
            <a:prstGeom prst="roundRect">
              <a:avLst>
                <a:gd name="adj" fmla="val 0"/>
              </a:avLst>
            </a:prstGeom>
            <a:solidFill>
              <a:schemeClr val="tx1">
                <a:lumMod val="65000"/>
                <a:lumOff val="35000"/>
                <a:alpha val="95000"/>
              </a:schemeClr>
            </a:solidFill>
            <a:ln w="38100">
              <a:no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tx1">
                    <a:lumMod val="65000"/>
                    <a:lumOff val="35000"/>
                  </a:schemeClr>
                </a:solidFill>
                <a:latin typeface="Proxima Nova"/>
                <a:cs typeface="Proxima Nova"/>
              </a:endParaRPr>
            </a:p>
          </p:txBody>
        </p:sp>
        <p:grpSp>
          <p:nvGrpSpPr>
            <p:cNvPr id="68" name="Group 67"/>
            <p:cNvGrpSpPr/>
            <p:nvPr/>
          </p:nvGrpSpPr>
          <p:grpSpPr>
            <a:xfrm>
              <a:off x="3119437" y="2765003"/>
              <a:ext cx="182880" cy="457200"/>
              <a:chOff x="5715000" y="3903684"/>
              <a:chExt cx="182880" cy="457200"/>
            </a:xfrm>
          </p:grpSpPr>
          <p:sp>
            <p:nvSpPr>
              <p:cNvPr id="69" name="Rectangle 68"/>
              <p:cNvSpPr/>
              <p:nvPr/>
            </p:nvSpPr>
            <p:spPr>
              <a:xfrm>
                <a:off x="5715000" y="3903684"/>
                <a:ext cx="182880" cy="457200"/>
              </a:xfrm>
              <a:prstGeom prst="rect">
                <a:avLst/>
              </a:prstGeom>
              <a:solidFill>
                <a:schemeClr val="tx1">
                  <a:lumMod val="85000"/>
                  <a:lumOff val="1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endParaRPr lang="en-US" sz="700" b="1" dirty="0">
                  <a:solidFill>
                    <a:schemeClr val="bg1">
                      <a:lumMod val="95000"/>
                    </a:schemeClr>
                  </a:solidFill>
                  <a:latin typeface="Consolas" pitchFamily="49" charset="0"/>
                  <a:ea typeface="DejaVu Sans Mono" pitchFamily="49" charset="0"/>
                  <a:cs typeface="Consolas" pitchFamily="49" charset="0"/>
                </a:endParaRPr>
              </a:p>
            </p:txBody>
          </p:sp>
          <p:sp>
            <p:nvSpPr>
              <p:cNvPr id="70" name="Rectangle 69"/>
              <p:cNvSpPr/>
              <p:nvPr/>
            </p:nvSpPr>
            <p:spPr>
              <a:xfrm rot="16200000">
                <a:off x="5614081" y="4063035"/>
                <a:ext cx="384721" cy="138499"/>
              </a:xfrm>
              <a:prstGeom prst="rect">
                <a:avLst/>
              </a:prstGeom>
            </p:spPr>
            <p:txBody>
              <a:bodyPr wrap="none" lIns="0" tIns="0" rIns="0" bIns="0">
                <a:spAutoFit/>
              </a:bodyPr>
              <a:lstStyle/>
              <a:p>
                <a:pPr algn="ctr"/>
                <a:r>
                  <a:rPr lang="en-US" sz="900" b="1" dirty="0">
                    <a:solidFill>
                      <a:schemeClr val="bg1">
                        <a:lumMod val="95000"/>
                      </a:schemeClr>
                    </a:solidFill>
                    <a:latin typeface="Consolas" pitchFamily="49" charset="0"/>
                    <a:ea typeface="DejaVu Sans Mono" pitchFamily="49" charset="0"/>
                    <a:cs typeface="Consolas" pitchFamily="49" charset="0"/>
                  </a:rPr>
                  <a:t>COMMIT</a:t>
                </a:r>
              </a:p>
            </p:txBody>
          </p:sp>
        </p:grpSp>
      </p:grpSp>
      <p:sp>
        <p:nvSpPr>
          <p:cNvPr id="76" name="Highlight Box"/>
          <p:cNvSpPr/>
          <p:nvPr/>
        </p:nvSpPr>
        <p:spPr>
          <a:xfrm>
            <a:off x="1886789" y="3294615"/>
            <a:ext cx="988743" cy="38100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Highlight Box"/>
          <p:cNvSpPr/>
          <p:nvPr/>
        </p:nvSpPr>
        <p:spPr>
          <a:xfrm>
            <a:off x="2986025" y="3197017"/>
            <a:ext cx="2881375" cy="1208912"/>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5113438" y="2796144"/>
            <a:ext cx="1750800" cy="400110"/>
          </a:xfrm>
          <a:prstGeom prst="rect">
            <a:avLst/>
          </a:prstGeom>
          <a:noFill/>
          <a:ln>
            <a:noFill/>
          </a:ln>
        </p:spPr>
        <p:txBody>
          <a:bodyPr wrap="none" rtlCol="0">
            <a:spAutoFit/>
          </a:bodyPr>
          <a:lstStyle/>
          <a:p>
            <a:r>
              <a:rPr lang="en-US" sz="2000" b="1" i="1" dirty="0">
                <a:solidFill>
                  <a:schemeClr val="accent1"/>
                </a:solidFill>
                <a:latin typeface="Crimson Text" pitchFamily="2" charset="0"/>
                <a:ea typeface="Crimson Text" pitchFamily="2" charset="0"/>
              </a:rPr>
              <a:t>Validation Scope</a:t>
            </a:r>
          </a:p>
        </p:txBody>
      </p:sp>
      <p:sp>
        <p:nvSpPr>
          <p:cNvPr id="46" name="Right Arrow 45"/>
          <p:cNvSpPr>
            <a:spLocks noChangeAspect="1"/>
          </p:cNvSpPr>
          <p:nvPr/>
        </p:nvSpPr>
        <p:spPr>
          <a:xfrm rot="5400000">
            <a:off x="5603522" y="2860973"/>
            <a:ext cx="365760" cy="4191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47" name="Right Arrow 46"/>
          <p:cNvSpPr>
            <a:spLocks noChangeAspect="1"/>
          </p:cNvSpPr>
          <p:nvPr/>
        </p:nvSpPr>
        <p:spPr>
          <a:xfrm rot="16200000">
            <a:off x="5603522" y="3683916"/>
            <a:ext cx="365760" cy="4191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Left Arrow 33">
            <a:extLst>
              <a:ext uri="{FF2B5EF4-FFF2-40B4-BE49-F238E27FC236}">
                <a16:creationId xmlns:a16="http://schemas.microsoft.com/office/drawing/2014/main" id="{63599978-59DB-4152-85B5-0BA3394F340F}"/>
              </a:ext>
            </a:extLst>
          </p:cNvPr>
          <p:cNvSpPr/>
          <p:nvPr/>
        </p:nvSpPr>
        <p:spPr bwMode="auto">
          <a:xfrm rot="10800000" flipV="1">
            <a:off x="3740550" y="4463842"/>
            <a:ext cx="2405846" cy="470107"/>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b="1" i="1" spc="225" dirty="0">
                <a:solidFill>
                  <a:schemeClr val="bg1">
                    <a:lumMod val="95000"/>
                  </a:schemeClr>
                </a:solidFill>
                <a:latin typeface="Lato Black" panose="020F0A02020204030203" pitchFamily="34" charset="0"/>
              </a:rPr>
              <a:t>TIME</a:t>
            </a:r>
          </a:p>
        </p:txBody>
      </p:sp>
      <p:sp>
        <p:nvSpPr>
          <p:cNvPr id="12" name="Slide Number Placeholder 3">
            <a:extLst>
              <a:ext uri="{FF2B5EF4-FFF2-40B4-BE49-F238E27FC236}">
                <a16:creationId xmlns:a16="http://schemas.microsoft.com/office/drawing/2014/main" id="{236BE081-3A98-D714-7A51-C02EE5D8B034}"/>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27</a:t>
            </a:fld>
            <a:endParaRPr lang="en-US" dirty="0"/>
          </a:p>
        </p:txBody>
      </p:sp>
    </p:spTree>
    <p:extLst>
      <p:ext uri="{BB962C8B-B14F-4D97-AF65-F5344CB8AC3E}">
        <p14:creationId xmlns:p14="http://schemas.microsoft.com/office/powerpoint/2010/main" val="404377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50"/>
                                        <p:tgtEl>
                                          <p:spTgt spid="7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up)">
                                      <p:cBhvr>
                                        <p:cTn id="10" dur="250"/>
                                        <p:tgtEl>
                                          <p:spTgt spid="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down)">
                                      <p:cBhvr>
                                        <p:cTn id="13" dur="250"/>
                                        <p:tgtEl>
                                          <p:spTgt spid="4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50"/>
                                        <p:tgtEl>
                                          <p:spTgt spid="46"/>
                                        </p:tgtEl>
                                      </p:cBhvr>
                                    </p:animEffect>
                                    <p:set>
                                      <p:cBhvr>
                                        <p:cTn id="18" dur="1" fill="hold">
                                          <p:stCondLst>
                                            <p:cond delay="249"/>
                                          </p:stCondLst>
                                        </p:cTn>
                                        <p:tgtEl>
                                          <p:spTgt spid="46"/>
                                        </p:tgtEl>
                                        <p:attrNameLst>
                                          <p:attrName>style.visibility</p:attrName>
                                        </p:attrNameLst>
                                      </p:cBhvr>
                                      <p:to>
                                        <p:strVal val="hidden"/>
                                      </p:to>
                                    </p:set>
                                  </p:childTnLst>
                                </p:cTn>
                              </p:par>
                              <p:par>
                                <p:cTn id="19" presetID="10" presetClass="exit" presetSubtype="0" fill="hold" grpId="1" nodeType="withEffect">
                                  <p:stCondLst>
                                    <p:cond delay="0"/>
                                  </p:stCondLst>
                                  <p:childTnLst>
                                    <p:animEffect transition="out" filter="fade">
                                      <p:cBhvr>
                                        <p:cTn id="20" dur="250"/>
                                        <p:tgtEl>
                                          <p:spTgt spid="47"/>
                                        </p:tgtEl>
                                      </p:cBhvr>
                                    </p:animEffect>
                                    <p:set>
                                      <p:cBhvr>
                                        <p:cTn id="21" dur="1" fill="hold">
                                          <p:stCondLst>
                                            <p:cond delay="249"/>
                                          </p:stCondLst>
                                        </p:cTn>
                                        <p:tgtEl>
                                          <p:spTgt spid="47"/>
                                        </p:tgtEl>
                                        <p:attrNameLst>
                                          <p:attrName>style.visibility</p:attrName>
                                        </p:attrNameLst>
                                      </p:cBhvr>
                                      <p:to>
                                        <p:strVal val="hidden"/>
                                      </p:to>
                                    </p:set>
                                  </p:childTnLst>
                                </p:cTn>
                              </p:par>
                            </p:childTnLst>
                          </p:cTn>
                        </p:par>
                        <p:par>
                          <p:cTn id="22" fill="hold">
                            <p:stCondLst>
                              <p:cond delay="250"/>
                            </p:stCondLst>
                            <p:childTnLst>
                              <p:par>
                                <p:cTn id="23" presetID="10" presetClass="entr" presetSubtype="0" fill="hold" grpId="0"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250"/>
                                        <p:tgtEl>
                                          <p:spTgt spid="7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9" grpId="0" animBg="1"/>
      <p:bldP spid="80" grpId="0"/>
      <p:bldP spid="46" grpId="0" animBg="1"/>
      <p:bldP spid="46" grpId="1" animBg="1"/>
      <p:bldP spid="47" grpId="0" animBg="1"/>
      <p:bldP spid="4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OCC: Backward Validation</a:t>
            </a:r>
          </a:p>
        </p:txBody>
      </p:sp>
      <p:sp>
        <p:nvSpPr>
          <p:cNvPr id="5" name="Content Placeholder 4"/>
          <p:cNvSpPr>
            <a:spLocks noGrp="1"/>
          </p:cNvSpPr>
          <p:nvPr>
            <p:ph idx="1"/>
          </p:nvPr>
        </p:nvSpPr>
        <p:spPr>
          <a:prstGeom prst="rect">
            <a:avLst/>
          </a:prstGeom>
        </p:spPr>
        <p:txBody>
          <a:bodyPr/>
          <a:lstStyle/>
          <a:p>
            <a:r>
              <a:rPr lang="en-US" dirty="0"/>
              <a:t>Check whether the committing </a:t>
            </a:r>
            <a:r>
              <a:rPr lang="en-US" dirty="0" err="1"/>
              <a:t>txn</a:t>
            </a:r>
            <a:r>
              <a:rPr lang="en-US" dirty="0"/>
              <a:t> intersects its read/write sets with those of any </a:t>
            </a:r>
            <a:r>
              <a:rPr lang="en-US" dirty="0" err="1"/>
              <a:t>txns</a:t>
            </a:r>
            <a:r>
              <a:rPr lang="en-US" dirty="0"/>
              <a:t> that have </a:t>
            </a:r>
            <a:r>
              <a:rPr lang="en-US" b="1" u="sng" dirty="0"/>
              <a:t>already</a:t>
            </a:r>
            <a:r>
              <a:rPr lang="en-US" dirty="0"/>
              <a:t> committed.</a:t>
            </a:r>
          </a:p>
        </p:txBody>
      </p:sp>
      <p:sp>
        <p:nvSpPr>
          <p:cNvPr id="7" name="TextBox 15"/>
          <p:cNvSpPr txBox="1">
            <a:spLocks noChangeArrowheads="1"/>
          </p:cNvSpPr>
          <p:nvPr/>
        </p:nvSpPr>
        <p:spPr bwMode="auto">
          <a:xfrm>
            <a:off x="1941107" y="2678163"/>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err="1">
                <a:solidFill>
                  <a:srgbClr val="646464"/>
                </a:solidFill>
                <a:latin typeface="Crimson Text" pitchFamily="2" charset="0"/>
              </a:rPr>
              <a:t>Txn</a:t>
            </a:r>
            <a:r>
              <a:rPr lang="en-US" dirty="0">
                <a:solidFill>
                  <a:srgbClr val="646464"/>
                </a:solidFill>
                <a:latin typeface="Crimson Text" pitchFamily="2" charset="0"/>
              </a:rPr>
              <a:t> #1</a:t>
            </a:r>
          </a:p>
        </p:txBody>
      </p:sp>
      <p:sp>
        <p:nvSpPr>
          <p:cNvPr id="9" name="TextBox 15"/>
          <p:cNvSpPr txBox="1">
            <a:spLocks noChangeArrowheads="1"/>
          </p:cNvSpPr>
          <p:nvPr/>
        </p:nvSpPr>
        <p:spPr bwMode="auto">
          <a:xfrm>
            <a:off x="1941107" y="3297397"/>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err="1">
                <a:solidFill>
                  <a:srgbClr val="646464"/>
                </a:solidFill>
                <a:latin typeface="Crimson Text" pitchFamily="2" charset="0"/>
              </a:rPr>
              <a:t>Txn</a:t>
            </a:r>
            <a:r>
              <a:rPr lang="en-US" dirty="0">
                <a:solidFill>
                  <a:srgbClr val="646464"/>
                </a:solidFill>
                <a:latin typeface="Crimson Text" pitchFamily="2" charset="0"/>
              </a:rPr>
              <a:t> #2</a:t>
            </a:r>
          </a:p>
        </p:txBody>
      </p:sp>
      <p:sp>
        <p:nvSpPr>
          <p:cNvPr id="11" name="TextBox 15"/>
          <p:cNvSpPr txBox="1">
            <a:spLocks noChangeArrowheads="1"/>
          </p:cNvSpPr>
          <p:nvPr/>
        </p:nvSpPr>
        <p:spPr bwMode="auto">
          <a:xfrm>
            <a:off x="1941107" y="391663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dirty="0" err="1">
                <a:solidFill>
                  <a:srgbClr val="646464"/>
                </a:solidFill>
                <a:latin typeface="Crimson Text" pitchFamily="2" charset="0"/>
              </a:rPr>
              <a:t>Txn</a:t>
            </a:r>
            <a:r>
              <a:rPr lang="en-US" dirty="0">
                <a:solidFill>
                  <a:srgbClr val="646464"/>
                </a:solidFill>
                <a:latin typeface="Crimson Text" pitchFamily="2" charset="0"/>
              </a:rPr>
              <a:t> #3</a:t>
            </a:r>
          </a:p>
        </p:txBody>
      </p:sp>
      <p:grpSp>
        <p:nvGrpSpPr>
          <p:cNvPr id="83" name="Group 82"/>
          <p:cNvGrpSpPr/>
          <p:nvPr/>
        </p:nvGrpSpPr>
        <p:grpSpPr>
          <a:xfrm>
            <a:off x="3010403" y="2608014"/>
            <a:ext cx="4192490" cy="1858138"/>
            <a:chOff x="3010403" y="2819400"/>
            <a:chExt cx="4192490" cy="1858138"/>
          </a:xfrm>
        </p:grpSpPr>
        <p:cxnSp>
          <p:nvCxnSpPr>
            <p:cNvPr id="29" name="Straight Arrow Connector 28"/>
            <p:cNvCxnSpPr/>
            <p:nvPr/>
          </p:nvCxnSpPr>
          <p:spPr>
            <a:xfrm>
              <a:off x="3010403" y="4677538"/>
              <a:ext cx="4192490" cy="0"/>
            </a:xfrm>
            <a:prstGeom prst="straightConnector1">
              <a:avLst/>
            </a:prstGeom>
            <a:ln w="25400">
              <a:solidFill>
                <a:schemeClr val="tx1">
                  <a:lumMod val="65000"/>
                  <a:lumOff val="35000"/>
                </a:schemeClr>
              </a:solidFill>
              <a:headEnd type="none"/>
              <a:tailEnd type="arrow"/>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3254762" y="4554254"/>
              <a:ext cx="3371652" cy="123284"/>
              <a:chOff x="1765983" y="4009712"/>
              <a:chExt cx="3371652" cy="65513"/>
            </a:xfrm>
          </p:grpSpPr>
          <p:cxnSp>
            <p:nvCxnSpPr>
              <p:cNvPr id="35" name="Straight Connector 34"/>
              <p:cNvCxnSpPr/>
              <p:nvPr/>
            </p:nvCxnSpPr>
            <p:spPr>
              <a:xfrm>
                <a:off x="1765983"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608896"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294722"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37635"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51809" y="4009712"/>
                <a:ext cx="0" cy="65513"/>
              </a:xfrm>
              <a:prstGeom prst="line">
                <a:avLst/>
              </a:prstGeom>
              <a:ln w="25400">
                <a:solidFill>
                  <a:schemeClr val="tx1">
                    <a:lumMod val="65000"/>
                    <a:lumOff val="35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40" name="Straight Connector 39"/>
            <p:cNvCxnSpPr/>
            <p:nvPr/>
          </p:nvCxnSpPr>
          <p:spPr>
            <a:xfrm flipV="1">
              <a:off x="3254762" y="2819400"/>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097675" y="2819400"/>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940588" y="2819400"/>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5783501" y="2819400"/>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6626414" y="2819400"/>
              <a:ext cx="0" cy="1737360"/>
            </a:xfrm>
            <a:prstGeom prst="line">
              <a:avLst/>
            </a:prstGeom>
            <a:ln w="25400" cmpd="sng">
              <a:solidFill>
                <a:schemeClr val="tx1">
                  <a:lumMod val="65000"/>
                  <a:lumOff val="35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4756512" y="3872696"/>
            <a:ext cx="2099661" cy="457200"/>
            <a:chOff x="3338638" y="3890212"/>
            <a:chExt cx="2099661" cy="457200"/>
          </a:xfrm>
        </p:grpSpPr>
        <p:sp>
          <p:nvSpPr>
            <p:cNvPr id="10" name="Rounded Rectangle 9"/>
            <p:cNvSpPr/>
            <p:nvPr/>
          </p:nvSpPr>
          <p:spPr>
            <a:xfrm>
              <a:off x="3338638" y="3935932"/>
              <a:ext cx="1918003" cy="365760"/>
            </a:xfrm>
            <a:prstGeom prst="roundRect">
              <a:avLst>
                <a:gd name="adj" fmla="val 0"/>
              </a:avLst>
            </a:prstGeom>
            <a:solidFill>
              <a:schemeClr val="bg1">
                <a:lumMod val="50000"/>
                <a:alpha val="95000"/>
              </a:schemeClr>
            </a:solidFill>
            <a:ln w="38100">
              <a:no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tx1">
                    <a:lumMod val="65000"/>
                    <a:lumOff val="35000"/>
                  </a:schemeClr>
                </a:solidFill>
                <a:latin typeface="Proxima Nova"/>
                <a:cs typeface="Proxima Nova"/>
              </a:endParaRPr>
            </a:p>
          </p:txBody>
        </p:sp>
        <p:grpSp>
          <p:nvGrpSpPr>
            <p:cNvPr id="63" name="Group 62"/>
            <p:cNvGrpSpPr/>
            <p:nvPr/>
          </p:nvGrpSpPr>
          <p:grpSpPr>
            <a:xfrm>
              <a:off x="5255419" y="3890212"/>
              <a:ext cx="182880" cy="457200"/>
              <a:chOff x="5715000" y="3903684"/>
              <a:chExt cx="182880" cy="457200"/>
            </a:xfrm>
          </p:grpSpPr>
          <p:sp>
            <p:nvSpPr>
              <p:cNvPr id="61" name="Rectangle 60"/>
              <p:cNvSpPr/>
              <p:nvPr/>
            </p:nvSpPr>
            <p:spPr>
              <a:xfrm>
                <a:off x="5715000" y="3903684"/>
                <a:ext cx="182880" cy="457200"/>
              </a:xfrm>
              <a:prstGeom prst="rect">
                <a:avLst/>
              </a:prstGeom>
              <a:solidFill>
                <a:schemeClr val="tx1">
                  <a:lumMod val="85000"/>
                  <a:lumOff val="1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endParaRPr lang="en-US" sz="700" b="1" dirty="0">
                  <a:solidFill>
                    <a:schemeClr val="bg1">
                      <a:lumMod val="95000"/>
                    </a:schemeClr>
                  </a:solidFill>
                  <a:latin typeface="Consolas" pitchFamily="49" charset="0"/>
                  <a:ea typeface="DejaVu Sans Mono" pitchFamily="49" charset="0"/>
                  <a:cs typeface="Consolas" pitchFamily="49" charset="0"/>
                </a:endParaRPr>
              </a:p>
            </p:txBody>
          </p:sp>
          <p:sp>
            <p:nvSpPr>
              <p:cNvPr id="62" name="Rectangle 61"/>
              <p:cNvSpPr/>
              <p:nvPr/>
            </p:nvSpPr>
            <p:spPr>
              <a:xfrm rot="16200000">
                <a:off x="5614081" y="4063035"/>
                <a:ext cx="384721" cy="138499"/>
              </a:xfrm>
              <a:prstGeom prst="rect">
                <a:avLst/>
              </a:prstGeom>
            </p:spPr>
            <p:txBody>
              <a:bodyPr wrap="none" lIns="0" tIns="0" rIns="0" bIns="0">
                <a:spAutoFit/>
              </a:bodyPr>
              <a:lstStyle/>
              <a:p>
                <a:pPr algn="ctr"/>
                <a:r>
                  <a:rPr lang="en-US" sz="900" b="1" dirty="0">
                    <a:solidFill>
                      <a:schemeClr val="bg1">
                        <a:lumMod val="95000"/>
                      </a:schemeClr>
                    </a:solidFill>
                    <a:latin typeface="Consolas" pitchFamily="49" charset="0"/>
                    <a:ea typeface="DejaVu Sans Mono" pitchFamily="49" charset="0"/>
                    <a:cs typeface="Consolas" pitchFamily="49" charset="0"/>
                  </a:rPr>
                  <a:t>COMMIT</a:t>
                </a:r>
              </a:p>
            </p:txBody>
          </p:sp>
        </p:grpSp>
      </p:grpSp>
      <p:grpSp>
        <p:nvGrpSpPr>
          <p:cNvPr id="72" name="Group 71"/>
          <p:cNvGrpSpPr/>
          <p:nvPr/>
        </p:nvGrpSpPr>
        <p:grpSpPr>
          <a:xfrm>
            <a:off x="2969972" y="3253463"/>
            <a:ext cx="2897428" cy="457200"/>
            <a:chOff x="1600199" y="3311484"/>
            <a:chExt cx="2897428" cy="457200"/>
          </a:xfrm>
        </p:grpSpPr>
        <p:sp>
          <p:nvSpPr>
            <p:cNvPr id="8" name="Rounded Rectangle 7"/>
            <p:cNvSpPr/>
            <p:nvPr/>
          </p:nvSpPr>
          <p:spPr>
            <a:xfrm>
              <a:off x="1600199" y="3357204"/>
              <a:ext cx="2745541" cy="365760"/>
            </a:xfrm>
            <a:prstGeom prst="roundRect">
              <a:avLst>
                <a:gd name="adj" fmla="val 0"/>
              </a:avLst>
            </a:prstGeom>
            <a:solidFill>
              <a:schemeClr val="bg1">
                <a:lumMod val="75000"/>
                <a:alpha val="95000"/>
              </a:schemeClr>
            </a:solidFill>
            <a:ln w="38100">
              <a:no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tx1">
                    <a:lumMod val="65000"/>
                    <a:lumOff val="35000"/>
                  </a:schemeClr>
                </a:solidFill>
                <a:latin typeface="Proxima Nova"/>
                <a:cs typeface="Proxima Nova"/>
              </a:endParaRPr>
            </a:p>
          </p:txBody>
        </p:sp>
        <p:grpSp>
          <p:nvGrpSpPr>
            <p:cNvPr id="65" name="Group 64"/>
            <p:cNvGrpSpPr/>
            <p:nvPr/>
          </p:nvGrpSpPr>
          <p:grpSpPr>
            <a:xfrm>
              <a:off x="4314747" y="3311484"/>
              <a:ext cx="182880" cy="457200"/>
              <a:chOff x="5914121" y="3903684"/>
              <a:chExt cx="182880" cy="457200"/>
            </a:xfrm>
          </p:grpSpPr>
          <p:sp>
            <p:nvSpPr>
              <p:cNvPr id="66" name="Rectangle 65"/>
              <p:cNvSpPr/>
              <p:nvPr/>
            </p:nvSpPr>
            <p:spPr>
              <a:xfrm>
                <a:off x="5914121" y="3903684"/>
                <a:ext cx="182880" cy="457200"/>
              </a:xfrm>
              <a:prstGeom prst="rect">
                <a:avLst/>
              </a:prstGeom>
              <a:solidFill>
                <a:schemeClr val="tx1">
                  <a:lumMod val="85000"/>
                  <a:lumOff val="1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endParaRPr lang="en-US" sz="700" b="1" dirty="0">
                  <a:solidFill>
                    <a:schemeClr val="bg1">
                      <a:lumMod val="95000"/>
                    </a:schemeClr>
                  </a:solidFill>
                  <a:latin typeface="Consolas" pitchFamily="49" charset="0"/>
                  <a:ea typeface="DejaVu Sans Mono" pitchFamily="49" charset="0"/>
                  <a:cs typeface="Consolas" pitchFamily="49" charset="0"/>
                </a:endParaRPr>
              </a:p>
            </p:txBody>
          </p:sp>
          <p:sp>
            <p:nvSpPr>
              <p:cNvPr id="67" name="Rectangle 66"/>
              <p:cNvSpPr/>
              <p:nvPr/>
            </p:nvSpPr>
            <p:spPr>
              <a:xfrm rot="16200000">
                <a:off x="5813202" y="4063035"/>
                <a:ext cx="384721" cy="138499"/>
              </a:xfrm>
              <a:prstGeom prst="rect">
                <a:avLst/>
              </a:prstGeom>
            </p:spPr>
            <p:txBody>
              <a:bodyPr wrap="none" lIns="0" tIns="0" rIns="0" bIns="0">
                <a:spAutoFit/>
              </a:bodyPr>
              <a:lstStyle/>
              <a:p>
                <a:pPr algn="ctr"/>
                <a:r>
                  <a:rPr lang="en-US" sz="900" b="1" dirty="0">
                    <a:solidFill>
                      <a:schemeClr val="bg1">
                        <a:lumMod val="95000"/>
                      </a:schemeClr>
                    </a:solidFill>
                    <a:latin typeface="Consolas" pitchFamily="49" charset="0"/>
                    <a:ea typeface="DejaVu Sans Mono" pitchFamily="49" charset="0"/>
                    <a:cs typeface="Consolas" pitchFamily="49" charset="0"/>
                  </a:rPr>
                  <a:t>COMMIT</a:t>
                </a:r>
              </a:p>
            </p:txBody>
          </p:sp>
        </p:grpSp>
      </p:grpSp>
      <p:grpSp>
        <p:nvGrpSpPr>
          <p:cNvPr id="71" name="Group 70"/>
          <p:cNvGrpSpPr/>
          <p:nvPr/>
        </p:nvGrpSpPr>
        <p:grpSpPr>
          <a:xfrm>
            <a:off x="2969972" y="2634229"/>
            <a:ext cx="1702118" cy="457200"/>
            <a:chOff x="1600199" y="2765003"/>
            <a:chExt cx="1702118" cy="457200"/>
          </a:xfrm>
        </p:grpSpPr>
        <p:sp>
          <p:nvSpPr>
            <p:cNvPr id="6" name="Rounded Rectangle 5"/>
            <p:cNvSpPr/>
            <p:nvPr/>
          </p:nvSpPr>
          <p:spPr>
            <a:xfrm>
              <a:off x="1600199" y="2810723"/>
              <a:ext cx="1524001" cy="365760"/>
            </a:xfrm>
            <a:prstGeom prst="roundRect">
              <a:avLst>
                <a:gd name="adj" fmla="val 0"/>
              </a:avLst>
            </a:prstGeom>
            <a:solidFill>
              <a:schemeClr val="tx1">
                <a:lumMod val="65000"/>
                <a:lumOff val="35000"/>
                <a:alpha val="95000"/>
              </a:schemeClr>
            </a:solidFill>
            <a:ln w="38100">
              <a:no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solidFill>
                  <a:schemeClr val="tx1">
                    <a:lumMod val="65000"/>
                    <a:lumOff val="35000"/>
                  </a:schemeClr>
                </a:solidFill>
                <a:latin typeface="Proxima Nova"/>
                <a:cs typeface="Proxima Nova"/>
              </a:endParaRPr>
            </a:p>
          </p:txBody>
        </p:sp>
        <p:grpSp>
          <p:nvGrpSpPr>
            <p:cNvPr id="68" name="Group 67"/>
            <p:cNvGrpSpPr/>
            <p:nvPr/>
          </p:nvGrpSpPr>
          <p:grpSpPr>
            <a:xfrm>
              <a:off x="3119437" y="2765003"/>
              <a:ext cx="182880" cy="457200"/>
              <a:chOff x="5715000" y="3903684"/>
              <a:chExt cx="182880" cy="457200"/>
            </a:xfrm>
          </p:grpSpPr>
          <p:sp>
            <p:nvSpPr>
              <p:cNvPr id="69" name="Rectangle 68"/>
              <p:cNvSpPr/>
              <p:nvPr/>
            </p:nvSpPr>
            <p:spPr>
              <a:xfrm>
                <a:off x="5715000" y="3903684"/>
                <a:ext cx="182880" cy="457200"/>
              </a:xfrm>
              <a:prstGeom prst="rect">
                <a:avLst/>
              </a:prstGeom>
              <a:solidFill>
                <a:schemeClr val="tx1">
                  <a:lumMod val="85000"/>
                  <a:lumOff val="15000"/>
                </a:schemeClr>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0" rIns="0" rtlCol="0" anchor="ctr"/>
              <a:lstStyle/>
              <a:p>
                <a:pPr algn="ctr"/>
                <a:endParaRPr lang="en-US" sz="700" b="1" dirty="0">
                  <a:solidFill>
                    <a:schemeClr val="bg1">
                      <a:lumMod val="95000"/>
                    </a:schemeClr>
                  </a:solidFill>
                  <a:latin typeface="Consolas" pitchFamily="49" charset="0"/>
                  <a:ea typeface="DejaVu Sans Mono" pitchFamily="49" charset="0"/>
                  <a:cs typeface="Consolas" pitchFamily="49" charset="0"/>
                </a:endParaRPr>
              </a:p>
            </p:txBody>
          </p:sp>
          <p:sp>
            <p:nvSpPr>
              <p:cNvPr id="70" name="Rectangle 69"/>
              <p:cNvSpPr/>
              <p:nvPr/>
            </p:nvSpPr>
            <p:spPr>
              <a:xfrm rot="16200000">
                <a:off x="5614081" y="4063035"/>
                <a:ext cx="384721" cy="138499"/>
              </a:xfrm>
              <a:prstGeom prst="rect">
                <a:avLst/>
              </a:prstGeom>
            </p:spPr>
            <p:txBody>
              <a:bodyPr wrap="none" lIns="0" tIns="0" rIns="0" bIns="0">
                <a:spAutoFit/>
              </a:bodyPr>
              <a:lstStyle/>
              <a:p>
                <a:pPr algn="ctr"/>
                <a:r>
                  <a:rPr lang="en-US" sz="900" b="1" dirty="0">
                    <a:solidFill>
                      <a:schemeClr val="bg1">
                        <a:lumMod val="95000"/>
                      </a:schemeClr>
                    </a:solidFill>
                    <a:latin typeface="Consolas" pitchFamily="49" charset="0"/>
                    <a:ea typeface="DejaVu Sans Mono" pitchFamily="49" charset="0"/>
                    <a:cs typeface="Consolas" pitchFamily="49" charset="0"/>
                  </a:rPr>
                  <a:t>COMMIT</a:t>
                </a:r>
              </a:p>
            </p:txBody>
          </p:sp>
        </p:grpSp>
      </p:grpSp>
      <p:sp>
        <p:nvSpPr>
          <p:cNvPr id="76" name="Highlight Box"/>
          <p:cNvSpPr/>
          <p:nvPr/>
        </p:nvSpPr>
        <p:spPr>
          <a:xfrm>
            <a:off x="1886789" y="3296925"/>
            <a:ext cx="988743" cy="38100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ight Arrow 76"/>
          <p:cNvSpPr>
            <a:spLocks noChangeAspect="1"/>
          </p:cNvSpPr>
          <p:nvPr/>
        </p:nvSpPr>
        <p:spPr>
          <a:xfrm rot="5400000">
            <a:off x="5603522" y="2863283"/>
            <a:ext cx="365760" cy="4191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8" name="Right Arrow 77"/>
          <p:cNvSpPr>
            <a:spLocks noChangeAspect="1"/>
          </p:cNvSpPr>
          <p:nvPr/>
        </p:nvSpPr>
        <p:spPr>
          <a:xfrm rot="16200000">
            <a:off x="5603522" y="3686226"/>
            <a:ext cx="365760" cy="419142"/>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9" name="Highlight Box"/>
          <p:cNvSpPr/>
          <p:nvPr/>
        </p:nvSpPr>
        <p:spPr>
          <a:xfrm>
            <a:off x="2958867" y="2581335"/>
            <a:ext cx="2908533" cy="1208912"/>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3440752" y="2190750"/>
            <a:ext cx="1750800" cy="400110"/>
          </a:xfrm>
          <a:prstGeom prst="rect">
            <a:avLst/>
          </a:prstGeom>
          <a:noFill/>
          <a:ln>
            <a:noFill/>
          </a:ln>
        </p:spPr>
        <p:txBody>
          <a:bodyPr wrap="none" rtlCol="0">
            <a:spAutoFit/>
          </a:bodyPr>
          <a:lstStyle/>
          <a:p>
            <a:r>
              <a:rPr lang="en-US" sz="2000" b="1" i="1" dirty="0">
                <a:solidFill>
                  <a:schemeClr val="accent1"/>
                </a:solidFill>
                <a:latin typeface="Crimson Text" pitchFamily="2" charset="0"/>
              </a:rPr>
              <a:t>Validation Scope</a:t>
            </a:r>
          </a:p>
        </p:txBody>
      </p:sp>
      <p:sp>
        <p:nvSpPr>
          <p:cNvPr id="2" name="Left Arrow 33">
            <a:extLst>
              <a:ext uri="{FF2B5EF4-FFF2-40B4-BE49-F238E27FC236}">
                <a16:creationId xmlns:a16="http://schemas.microsoft.com/office/drawing/2014/main" id="{45E4D469-30FD-4150-98D1-D4071F10DE5B}"/>
              </a:ext>
            </a:extLst>
          </p:cNvPr>
          <p:cNvSpPr/>
          <p:nvPr/>
        </p:nvSpPr>
        <p:spPr bwMode="auto">
          <a:xfrm rot="10800000" flipV="1">
            <a:off x="3740550" y="4466152"/>
            <a:ext cx="2405846" cy="470107"/>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b="1" i="1" spc="225" dirty="0">
                <a:solidFill>
                  <a:schemeClr val="bg1">
                    <a:lumMod val="95000"/>
                  </a:schemeClr>
                </a:solidFill>
                <a:latin typeface="Lato Black" panose="020F0A02020204030203" pitchFamily="34" charset="0"/>
              </a:rPr>
              <a:t>TIME</a:t>
            </a:r>
          </a:p>
        </p:txBody>
      </p:sp>
      <p:sp>
        <p:nvSpPr>
          <p:cNvPr id="12" name="Slide Number Placeholder 3">
            <a:extLst>
              <a:ext uri="{FF2B5EF4-FFF2-40B4-BE49-F238E27FC236}">
                <a16:creationId xmlns:a16="http://schemas.microsoft.com/office/drawing/2014/main" id="{7D0FC297-5647-7A90-E65E-0C4D6BEE745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28</a:t>
            </a:fld>
            <a:endParaRPr lang="en-US" dirty="0"/>
          </a:p>
        </p:txBody>
      </p:sp>
    </p:spTree>
    <p:extLst>
      <p:ext uri="{BB962C8B-B14F-4D97-AF65-F5344CB8AC3E}">
        <p14:creationId xmlns:p14="http://schemas.microsoft.com/office/powerpoint/2010/main" val="316568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25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up)">
                                      <p:cBhvr>
                                        <p:cTn id="12" dur="250"/>
                                        <p:tgtEl>
                                          <p:spTgt spid="7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down)">
                                      <p:cBhvr>
                                        <p:cTn id="15" dur="25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77"/>
                                        </p:tgtEl>
                                      </p:cBhvr>
                                    </p:animEffect>
                                    <p:set>
                                      <p:cBhvr>
                                        <p:cTn id="20" dur="1" fill="hold">
                                          <p:stCondLst>
                                            <p:cond delay="249"/>
                                          </p:stCondLst>
                                        </p:cTn>
                                        <p:tgtEl>
                                          <p:spTgt spid="77"/>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250"/>
                                        <p:tgtEl>
                                          <p:spTgt spid="78"/>
                                        </p:tgtEl>
                                      </p:cBhvr>
                                    </p:animEffect>
                                    <p:set>
                                      <p:cBhvr>
                                        <p:cTn id="23" dur="1" fill="hold">
                                          <p:stCondLst>
                                            <p:cond delay="249"/>
                                          </p:stCondLst>
                                        </p:cTn>
                                        <p:tgtEl>
                                          <p:spTgt spid="78"/>
                                        </p:tgtEl>
                                        <p:attrNameLst>
                                          <p:attrName>style.visibility</p:attrName>
                                        </p:attrNameLst>
                                      </p:cBhvr>
                                      <p:to>
                                        <p:strVal val="hidden"/>
                                      </p:to>
                                    </p:set>
                                  </p:childTnLst>
                                </p:cTn>
                              </p:par>
                            </p:childTnLst>
                          </p:cTn>
                        </p:par>
                        <p:par>
                          <p:cTn id="24" fill="hold">
                            <p:stCondLst>
                              <p:cond delay="250"/>
                            </p:stCondLst>
                            <p:childTnLst>
                              <p:par>
                                <p:cTn id="25" presetID="10" presetClass="entr" presetSubtype="0" fill="hold" grpId="0"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250"/>
                                        <p:tgtEl>
                                          <p:spTgt spid="79"/>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7" grpId="1" animBg="1"/>
      <p:bldP spid="78" grpId="0" animBg="1"/>
      <p:bldP spid="78" grpId="1" animBg="1"/>
      <p:bldP spid="79" grpId="0" animBg="1"/>
      <p:bldP spid="8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OCC: Write Phase</a:t>
            </a:r>
          </a:p>
        </p:txBody>
      </p:sp>
      <p:sp>
        <p:nvSpPr>
          <p:cNvPr id="5" name="Content Placeholder 4"/>
          <p:cNvSpPr>
            <a:spLocks noGrp="1"/>
          </p:cNvSpPr>
          <p:nvPr>
            <p:ph idx="1"/>
          </p:nvPr>
        </p:nvSpPr>
        <p:spPr>
          <a:prstGeom prst="rect">
            <a:avLst/>
          </a:prstGeom>
        </p:spPr>
        <p:txBody>
          <a:bodyPr/>
          <a:lstStyle/>
          <a:p>
            <a:r>
              <a:rPr lang="en-US" dirty="0"/>
              <a:t>Propagate changes in the </a:t>
            </a:r>
            <a:r>
              <a:rPr lang="en-US" dirty="0" err="1"/>
              <a:t>txn’s</a:t>
            </a:r>
            <a:r>
              <a:rPr lang="en-US" dirty="0"/>
              <a:t> write set to database to make them visible to other </a:t>
            </a:r>
            <a:r>
              <a:rPr lang="en-US" dirty="0" err="1"/>
              <a:t>txns</a:t>
            </a:r>
            <a:r>
              <a:rPr lang="en-US" dirty="0"/>
              <a:t>.</a:t>
            </a:r>
          </a:p>
          <a:p>
            <a:pPr>
              <a:spcBef>
                <a:spcPts val="1800"/>
              </a:spcBef>
            </a:pPr>
            <a:r>
              <a:rPr lang="en-US" b="1" dirty="0"/>
              <a:t>Serial Commits:</a:t>
            </a:r>
          </a:p>
          <a:p>
            <a:pPr lvl="1"/>
            <a:r>
              <a:rPr lang="en-US" dirty="0"/>
              <a:t>Use a global latch to limit a single </a:t>
            </a:r>
            <a:r>
              <a:rPr lang="en-US" dirty="0" err="1"/>
              <a:t>txn</a:t>
            </a:r>
            <a:r>
              <a:rPr lang="en-US" dirty="0"/>
              <a:t> to be in the </a:t>
            </a:r>
            <a:r>
              <a:rPr lang="en-US" b="1" dirty="0"/>
              <a:t>Validation</a:t>
            </a:r>
            <a:r>
              <a:rPr lang="en-US" dirty="0"/>
              <a:t>/</a:t>
            </a:r>
            <a:r>
              <a:rPr lang="en-US" b="1" dirty="0"/>
              <a:t>Write</a:t>
            </a:r>
            <a:r>
              <a:rPr lang="en-US" dirty="0"/>
              <a:t> phases at a time.</a:t>
            </a:r>
            <a:endParaRPr lang="en-US" sz="1200" dirty="0"/>
          </a:p>
          <a:p>
            <a:pPr>
              <a:spcBef>
                <a:spcPts val="1800"/>
              </a:spcBef>
            </a:pPr>
            <a:r>
              <a:rPr lang="en-US" b="1" dirty="0"/>
              <a:t>Parallel Commits:</a:t>
            </a:r>
          </a:p>
          <a:p>
            <a:pPr lvl="1"/>
            <a:r>
              <a:rPr lang="en-US" dirty="0"/>
              <a:t>Use fine-grained write latches to support parallel </a:t>
            </a:r>
            <a:r>
              <a:rPr lang="en-US" b="1" dirty="0"/>
              <a:t>Validation</a:t>
            </a:r>
            <a:r>
              <a:rPr lang="en-US" dirty="0"/>
              <a:t>/</a:t>
            </a:r>
            <a:r>
              <a:rPr lang="en-US" b="1" dirty="0"/>
              <a:t>Write</a:t>
            </a:r>
            <a:r>
              <a:rPr lang="en-US" dirty="0"/>
              <a:t> phases.</a:t>
            </a:r>
          </a:p>
          <a:p>
            <a:pPr lvl="1"/>
            <a:r>
              <a:rPr lang="en-US" dirty="0" err="1"/>
              <a:t>Txns</a:t>
            </a:r>
            <a:r>
              <a:rPr lang="en-US" dirty="0"/>
              <a:t> acquire latches in a sequential key order to avoid deadlocks.</a:t>
            </a:r>
          </a:p>
        </p:txBody>
      </p:sp>
      <p:sp>
        <p:nvSpPr>
          <p:cNvPr id="2" name="Slide Number Placeholder 3">
            <a:extLst>
              <a:ext uri="{FF2B5EF4-FFF2-40B4-BE49-F238E27FC236}">
                <a16:creationId xmlns:a16="http://schemas.microsoft.com/office/drawing/2014/main" id="{384C90D8-4CDF-CB06-BD10-A8DF7A635A8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29</a:t>
            </a:fld>
            <a:endParaRPr lang="en-US" dirty="0"/>
          </a:p>
        </p:txBody>
      </p:sp>
    </p:spTree>
    <p:extLst>
      <p:ext uri="{BB962C8B-B14F-4D97-AF65-F5344CB8AC3E}">
        <p14:creationId xmlns:p14="http://schemas.microsoft.com/office/powerpoint/2010/main" val="1348505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D2D7EF-9E10-4091-A8FC-F7E1F55334FF}"/>
              </a:ext>
            </a:extLst>
          </p:cNvPr>
          <p:cNvSpPr>
            <a:spLocks noGrp="1"/>
          </p:cNvSpPr>
          <p:nvPr>
            <p:ph type="title"/>
          </p:nvPr>
        </p:nvSpPr>
        <p:spPr>
          <a:prstGeom prst="rect">
            <a:avLst/>
          </a:prstGeom>
        </p:spPr>
        <p:txBody>
          <a:bodyPr/>
          <a:lstStyle/>
          <a:p>
            <a:r>
              <a:rPr lang="en-US" dirty="0"/>
              <a:t>Observation</a:t>
            </a:r>
          </a:p>
        </p:txBody>
      </p:sp>
      <p:sp>
        <p:nvSpPr>
          <p:cNvPr id="4" name="Content Placeholder 3">
            <a:extLst>
              <a:ext uri="{FF2B5EF4-FFF2-40B4-BE49-F238E27FC236}">
                <a16:creationId xmlns:a16="http://schemas.microsoft.com/office/drawing/2014/main" id="{152E1271-8223-492D-81C8-1890ACD7F93F}"/>
              </a:ext>
            </a:extLst>
          </p:cNvPr>
          <p:cNvSpPr>
            <a:spLocks noGrp="1"/>
          </p:cNvSpPr>
          <p:nvPr>
            <p:ph idx="1"/>
          </p:nvPr>
        </p:nvSpPr>
        <p:spPr>
          <a:prstGeom prst="rect">
            <a:avLst/>
          </a:prstGeom>
        </p:spPr>
        <p:txBody>
          <a:bodyPr/>
          <a:lstStyle/>
          <a:p>
            <a:r>
              <a:rPr lang="en-US" dirty="0"/>
              <a:t>If you assume that conflicts between </a:t>
            </a:r>
            <a:r>
              <a:rPr lang="en-US" dirty="0" err="1"/>
              <a:t>txns</a:t>
            </a:r>
            <a:r>
              <a:rPr lang="en-US" dirty="0"/>
              <a:t> are </a:t>
            </a:r>
            <a:r>
              <a:rPr lang="en-US" b="1" dirty="0"/>
              <a:t>rare</a:t>
            </a:r>
            <a:r>
              <a:rPr lang="en-US" dirty="0"/>
              <a:t> and that most </a:t>
            </a:r>
            <a:r>
              <a:rPr lang="en-US" dirty="0" err="1"/>
              <a:t>txns</a:t>
            </a:r>
            <a:r>
              <a:rPr lang="en-US" dirty="0"/>
              <a:t> are </a:t>
            </a:r>
            <a:r>
              <a:rPr lang="en-US" b="1" dirty="0"/>
              <a:t>short-lived</a:t>
            </a:r>
            <a:r>
              <a:rPr lang="en-US" dirty="0"/>
              <a:t>, then forcing </a:t>
            </a:r>
            <a:r>
              <a:rPr lang="en-US" dirty="0" err="1"/>
              <a:t>txns</a:t>
            </a:r>
            <a:r>
              <a:rPr lang="en-US" dirty="0"/>
              <a:t> to acquire locks adds unnecessary overhead.</a:t>
            </a:r>
          </a:p>
          <a:p>
            <a:endParaRPr lang="en-US" sz="1200" dirty="0"/>
          </a:p>
          <a:p>
            <a:r>
              <a:rPr lang="en-US" dirty="0"/>
              <a:t>A better concurrency control protocol could be one that is optimized for the no-conflict case…</a:t>
            </a:r>
          </a:p>
        </p:txBody>
      </p:sp>
      <p:sp>
        <p:nvSpPr>
          <p:cNvPr id="5" name="Slide Number Placeholder 3">
            <a:extLst>
              <a:ext uri="{FF2B5EF4-FFF2-40B4-BE49-F238E27FC236}">
                <a16:creationId xmlns:a16="http://schemas.microsoft.com/office/drawing/2014/main" id="{4EC65BD1-7BCF-92C9-1092-361E540ABA12}"/>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a:t>
            </a:fld>
            <a:endParaRPr lang="en-US" dirty="0"/>
          </a:p>
        </p:txBody>
      </p:sp>
    </p:spTree>
    <p:extLst>
      <p:ext uri="{BB962C8B-B14F-4D97-AF65-F5344CB8AC3E}">
        <p14:creationId xmlns:p14="http://schemas.microsoft.com/office/powerpoint/2010/main" val="25680472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prstGeom prst="rect">
            <a:avLst/>
          </a:prstGeom>
        </p:spPr>
        <p:txBody>
          <a:bodyPr/>
          <a:lstStyle/>
          <a:p>
            <a:r>
              <a:rPr lang="en-US" dirty="0"/>
              <a:t>OCC: Observations</a:t>
            </a:r>
          </a:p>
        </p:txBody>
      </p:sp>
      <p:sp>
        <p:nvSpPr>
          <p:cNvPr id="35843" name="Content Placeholder 2"/>
          <p:cNvSpPr>
            <a:spLocks noGrp="1"/>
          </p:cNvSpPr>
          <p:nvPr>
            <p:ph idx="1"/>
          </p:nvPr>
        </p:nvSpPr>
        <p:spPr>
          <a:prstGeom prst="rect">
            <a:avLst/>
          </a:prstGeom>
        </p:spPr>
        <p:txBody>
          <a:bodyPr/>
          <a:lstStyle/>
          <a:p>
            <a:r>
              <a:rPr lang="en-US" dirty="0"/>
              <a:t>OCC works well when the # of conflicts is low:</a:t>
            </a:r>
          </a:p>
          <a:p>
            <a:pPr lvl="1"/>
            <a:r>
              <a:rPr lang="en-US" dirty="0"/>
              <a:t>All </a:t>
            </a:r>
            <a:r>
              <a:rPr lang="en-US" dirty="0" err="1"/>
              <a:t>txns</a:t>
            </a:r>
            <a:r>
              <a:rPr lang="en-US" dirty="0"/>
              <a:t> are read-only (ideal).</a:t>
            </a:r>
          </a:p>
          <a:p>
            <a:pPr lvl="1"/>
            <a:r>
              <a:rPr lang="en-US" dirty="0" err="1"/>
              <a:t>Txns</a:t>
            </a:r>
            <a:r>
              <a:rPr lang="en-US" dirty="0"/>
              <a:t> access disjoint subsets of data.</a:t>
            </a:r>
          </a:p>
          <a:p>
            <a:endParaRPr lang="en-US" dirty="0"/>
          </a:p>
          <a:p>
            <a:r>
              <a:rPr lang="en-US" dirty="0"/>
              <a:t>But OCC has its own problems:</a:t>
            </a:r>
          </a:p>
          <a:p>
            <a:pPr lvl="1"/>
            <a:r>
              <a:rPr lang="en-US" dirty="0"/>
              <a:t>High overhead for copying data locally.</a:t>
            </a:r>
          </a:p>
          <a:p>
            <a:pPr lvl="1"/>
            <a:r>
              <a:rPr lang="en-US" b="1" dirty="0"/>
              <a:t>Validation</a:t>
            </a:r>
            <a:r>
              <a:rPr lang="en-US" dirty="0"/>
              <a:t>/</a:t>
            </a:r>
            <a:r>
              <a:rPr lang="en-US" b="1" dirty="0"/>
              <a:t>Write</a:t>
            </a:r>
            <a:r>
              <a:rPr lang="en-US" dirty="0"/>
              <a:t> phase bottlenecks.</a:t>
            </a:r>
          </a:p>
          <a:p>
            <a:pPr lvl="1"/>
            <a:r>
              <a:rPr lang="en-US" dirty="0"/>
              <a:t>Aborts are more wasteful than in 2PL because they only occur </a:t>
            </a:r>
            <a:r>
              <a:rPr lang="en-US" u="sng" dirty="0"/>
              <a:t>after</a:t>
            </a:r>
            <a:r>
              <a:rPr lang="en-US" dirty="0"/>
              <a:t> a </a:t>
            </a:r>
            <a:r>
              <a:rPr lang="en-US" dirty="0" err="1"/>
              <a:t>txn</a:t>
            </a:r>
            <a:r>
              <a:rPr lang="en-US" dirty="0"/>
              <a:t> has already executed.</a:t>
            </a:r>
          </a:p>
          <a:p>
            <a:endParaRPr lang="en-US" dirty="0"/>
          </a:p>
          <a:p>
            <a:endParaRPr lang="en-US" dirty="0"/>
          </a:p>
        </p:txBody>
      </p:sp>
      <p:sp>
        <p:nvSpPr>
          <p:cNvPr id="3" name="Slide Number Placeholder 3">
            <a:extLst>
              <a:ext uri="{FF2B5EF4-FFF2-40B4-BE49-F238E27FC236}">
                <a16:creationId xmlns:a16="http://schemas.microsoft.com/office/drawing/2014/main" id="{B939EF92-DB57-519F-8617-A39788F9A8BA}"/>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30</a:t>
            </a:fld>
            <a:endParaRPr lang="en-US" dirty="0"/>
          </a:p>
        </p:txBody>
      </p:sp>
    </p:spTree>
    <p:extLst>
      <p:ext uri="{BB962C8B-B14F-4D97-AF65-F5344CB8AC3E}">
        <p14:creationId xmlns:p14="http://schemas.microsoft.com/office/powerpoint/2010/main" val="200312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43">
                                            <p:txEl>
                                              <p:pRg st="4" end="4"/>
                                            </p:txEl>
                                          </p:spTgt>
                                        </p:tgtEl>
                                        <p:attrNameLst>
                                          <p:attrName>style.visibility</p:attrName>
                                        </p:attrNameLst>
                                      </p:cBhvr>
                                      <p:to>
                                        <p:strVal val="visible"/>
                                      </p:to>
                                    </p:set>
                                    <p:animEffect transition="in" filter="fade">
                                      <p:cBhvr>
                                        <p:cTn id="7" dur="250"/>
                                        <p:tgtEl>
                                          <p:spTgt spid="3584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5843">
                                            <p:txEl>
                                              <p:pRg st="5" end="5"/>
                                            </p:txEl>
                                          </p:spTgt>
                                        </p:tgtEl>
                                        <p:attrNameLst>
                                          <p:attrName>style.visibility</p:attrName>
                                        </p:attrNameLst>
                                      </p:cBhvr>
                                      <p:to>
                                        <p:strVal val="visible"/>
                                      </p:to>
                                    </p:set>
                                    <p:animEffect transition="in" filter="fade">
                                      <p:cBhvr>
                                        <p:cTn id="10" dur="250"/>
                                        <p:tgtEl>
                                          <p:spTgt spid="3584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5843">
                                            <p:txEl>
                                              <p:pRg st="6" end="6"/>
                                            </p:txEl>
                                          </p:spTgt>
                                        </p:tgtEl>
                                        <p:attrNameLst>
                                          <p:attrName>style.visibility</p:attrName>
                                        </p:attrNameLst>
                                      </p:cBhvr>
                                      <p:to>
                                        <p:strVal val="visible"/>
                                      </p:to>
                                    </p:set>
                                    <p:animEffect transition="in" filter="fade">
                                      <p:cBhvr>
                                        <p:cTn id="13" dur="250"/>
                                        <p:tgtEl>
                                          <p:spTgt spid="3584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5843">
                                            <p:txEl>
                                              <p:pRg st="7" end="7"/>
                                            </p:txEl>
                                          </p:spTgt>
                                        </p:tgtEl>
                                        <p:attrNameLst>
                                          <p:attrName>style.visibility</p:attrName>
                                        </p:attrNameLst>
                                      </p:cBhvr>
                                      <p:to>
                                        <p:strVal val="visible"/>
                                      </p:to>
                                    </p:set>
                                    <p:animEffect transition="in" filter="fade">
                                      <p:cBhvr>
                                        <p:cTn id="16" dur="250"/>
                                        <p:tgtEl>
                                          <p:spTgt spid="358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prstGeom prst="rect">
            <a:avLst/>
          </a:prstGeom>
        </p:spPr>
        <p:txBody>
          <a:bodyPr/>
          <a:lstStyle/>
          <a:p>
            <a:r>
              <a:rPr lang="en-US" dirty="0"/>
              <a:t>Observation</a:t>
            </a:r>
          </a:p>
        </p:txBody>
      </p:sp>
      <p:sp>
        <p:nvSpPr>
          <p:cNvPr id="44035" name="Content Placeholder 2"/>
          <p:cNvSpPr>
            <a:spLocks noGrp="1"/>
          </p:cNvSpPr>
          <p:nvPr>
            <p:ph idx="1"/>
          </p:nvPr>
        </p:nvSpPr>
        <p:spPr>
          <a:prstGeom prst="rect">
            <a:avLst/>
          </a:prstGeom>
        </p:spPr>
        <p:txBody>
          <a:bodyPr/>
          <a:lstStyle/>
          <a:p>
            <a:r>
              <a:rPr lang="en-US" dirty="0"/>
              <a:t>We have only dealt with transactions that read and update existing objects in the database.</a:t>
            </a:r>
          </a:p>
          <a:p>
            <a:endParaRPr lang="en-US" sz="1200" dirty="0"/>
          </a:p>
          <a:p>
            <a:r>
              <a:rPr lang="en-US" dirty="0"/>
              <a:t>But now if </a:t>
            </a:r>
            <a:r>
              <a:rPr lang="en-US" dirty="0" err="1"/>
              <a:t>txns</a:t>
            </a:r>
            <a:r>
              <a:rPr lang="en-US" dirty="0"/>
              <a:t> perform insertions, updates, and deletions, we have new problems…</a:t>
            </a:r>
          </a:p>
          <a:p>
            <a:endParaRPr lang="en-US" dirty="0"/>
          </a:p>
        </p:txBody>
      </p:sp>
      <p:sp>
        <p:nvSpPr>
          <p:cNvPr id="2" name="Slide Number Placeholder 3">
            <a:extLst>
              <a:ext uri="{FF2B5EF4-FFF2-40B4-BE49-F238E27FC236}">
                <a16:creationId xmlns:a16="http://schemas.microsoft.com/office/drawing/2014/main" id="{28FA53A6-FCA6-8189-0ECF-6E862756535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31</a:t>
            </a:fld>
            <a:endParaRPr lang="en-US" dirty="0"/>
          </a:p>
        </p:txBody>
      </p:sp>
    </p:spTree>
    <p:extLst>
      <p:ext uri="{BB962C8B-B14F-4D97-AF65-F5344CB8AC3E}">
        <p14:creationId xmlns:p14="http://schemas.microsoft.com/office/powerpoint/2010/main" val="17068628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27">
            <a:extLst>
              <a:ext uri="{FF2B5EF4-FFF2-40B4-BE49-F238E27FC236}">
                <a16:creationId xmlns:a16="http://schemas.microsoft.com/office/drawing/2014/main" id="{63B76C6C-AF78-4A6E-BB3C-486D0089307F}"/>
              </a:ext>
            </a:extLst>
          </p:cNvPr>
          <p:cNvSpPr/>
          <p:nvPr/>
        </p:nvSpPr>
        <p:spPr bwMode="auto">
          <a:xfrm>
            <a:off x="1695451" y="1127521"/>
            <a:ext cx="4297680"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Times New Roman" pitchFamily="-112" charset="0"/>
              <a:ea typeface="+mn-ea"/>
              <a:cs typeface="+mn-cs"/>
            </a:endParaRPr>
          </a:p>
        </p:txBody>
      </p:sp>
      <p:sp>
        <p:nvSpPr>
          <p:cNvPr id="45059" name="Title 6"/>
          <p:cNvSpPr>
            <a:spLocks noGrp="1"/>
          </p:cNvSpPr>
          <p:nvPr>
            <p:ph type="title"/>
          </p:nvPr>
        </p:nvSpPr>
        <p:spPr>
          <a:prstGeom prst="rect">
            <a:avLst/>
          </a:prstGeom>
        </p:spPr>
        <p:txBody>
          <a:bodyPr/>
          <a:lstStyle/>
          <a:p>
            <a:r>
              <a:rPr lang="en-US" dirty="0"/>
              <a:t>The Phantom Problem</a:t>
            </a:r>
          </a:p>
        </p:txBody>
      </p:sp>
      <p:grpSp>
        <p:nvGrpSpPr>
          <p:cNvPr id="15" name="Group 14">
            <a:extLst>
              <a:ext uri="{FF2B5EF4-FFF2-40B4-BE49-F238E27FC236}">
                <a16:creationId xmlns:a16="http://schemas.microsoft.com/office/drawing/2014/main" id="{2B1E60E8-8B39-3ED3-E7A1-52BC0B854D29}"/>
              </a:ext>
            </a:extLst>
          </p:cNvPr>
          <p:cNvGrpSpPr/>
          <p:nvPr/>
        </p:nvGrpSpPr>
        <p:grpSpPr>
          <a:xfrm>
            <a:off x="1828220" y="1514044"/>
            <a:ext cx="4023360" cy="2926080"/>
            <a:chOff x="1828220" y="1769554"/>
            <a:chExt cx="4023360" cy="2926080"/>
          </a:xfrm>
        </p:grpSpPr>
        <p:sp>
          <p:nvSpPr>
            <p:cNvPr id="10" name="Text Box 4"/>
            <p:cNvSpPr txBox="1">
              <a:spLocks noChangeArrowheads="1"/>
            </p:cNvSpPr>
            <p:nvPr/>
          </p:nvSpPr>
          <p:spPr bwMode="auto">
            <a:xfrm>
              <a:off x="1828220" y="1769554"/>
              <a:ext cx="2011680" cy="2926080"/>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0">
                  <a:solidFill>
                    <a:srgbClr val="646464"/>
                  </a:solidFill>
                  <a:latin typeface="Inconsolata" panose="00000509000000000000" pitchFamily="49" charset="0"/>
                  <a:ea typeface="DejaVu Sans Mono" pitchFamily="49" charset="0"/>
                  <a:cs typeface="DejaVu Sans Mono" pitchFamily="49" charset="0"/>
                </a:defRPr>
              </a:lvl1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rPr>
                <a:t>BEGIN</a:t>
              </a: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rPr>
                <a:t>COMMIT</a:t>
              </a:r>
            </a:p>
          </p:txBody>
        </p:sp>
        <p:sp>
          <p:nvSpPr>
            <p:cNvPr id="26" name="Text Box 4"/>
            <p:cNvSpPr txBox="1">
              <a:spLocks noChangeArrowheads="1"/>
            </p:cNvSpPr>
            <p:nvPr/>
          </p:nvSpPr>
          <p:spPr bwMode="auto">
            <a:xfrm>
              <a:off x="3839900" y="1769554"/>
              <a:ext cx="2011680" cy="2926080"/>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0">
                  <a:solidFill>
                    <a:srgbClr val="646464"/>
                  </a:solidFill>
                  <a:latin typeface="Inconsolata" panose="00000509000000000000" pitchFamily="49" charset="0"/>
                  <a:ea typeface="DejaVu Sans Mono" pitchFamily="49" charset="0"/>
                  <a:cs typeface="DejaVu Sans Mono" pitchFamily="49" charset="0"/>
                </a:defRPr>
              </a:lvl1pPr>
            </a:lstStyle>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rPr>
                <a:t>BEGIN</a:t>
              </a: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ndParaRPr>
            </a:p>
            <a:p>
              <a:pPr marL="0" marR="0" lvl="0" indent="0" algn="l" defTabSz="914400" rtl="0" eaLnBrk="0" fontAlgn="auto" latinLnBrk="0" hangingPunct="0">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rPr>
                <a:t>COMMIT</a:t>
              </a:r>
            </a:p>
          </p:txBody>
        </p:sp>
      </p:grpSp>
      <p:sp>
        <p:nvSpPr>
          <p:cNvPr id="33" name="Rectangle 32"/>
          <p:cNvSpPr/>
          <p:nvPr/>
        </p:nvSpPr>
        <p:spPr bwMode="auto">
          <a:xfrm>
            <a:off x="3931340" y="2473780"/>
            <a:ext cx="1828800" cy="5909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INSERT</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INTO</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people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VALUES</a:t>
            </a:r>
            <a:r>
              <a:rPr lang="en-US" sz="1200" dirty="0">
                <a:solidFill>
                  <a:srgbClr val="646464"/>
                </a:solidFill>
                <a:latin typeface="Inconsolata" panose="00000509000000000000" pitchFamily="49" charset="0"/>
                <a:ea typeface="ＭＳ Ｐゴシック" pitchFamily="-112" charset="-128"/>
              </a:rPr>
              <a:t>   </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(101,</a:t>
            </a:r>
            <a:r>
              <a:rPr kumimoji="0" lang="en-US" sz="1200" b="0" i="0" u="none" strike="noStrike" kern="1200" cap="none" spc="0" normalizeH="0" noProof="0" dirty="0">
                <a:ln>
                  <a:noFill/>
                </a:ln>
                <a:solidFill>
                  <a:srgbClr val="646464"/>
                </a:solidFill>
                <a:effectLst/>
                <a:uLnTx/>
                <a:uFillTx/>
                <a:latin typeface="Inconsolata" panose="00000509000000000000" pitchFamily="49" charset="0"/>
                <a:ea typeface="ＭＳ Ｐゴシック" pitchFamily="-112" charset="-128"/>
                <a:cs typeface="+mn-cs"/>
              </a:rPr>
              <a:t>'Andy','lit');</a:t>
            </a:r>
            <a:endPar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endParaRPr>
          </a:p>
        </p:txBody>
      </p:sp>
      <p:sp>
        <p:nvSpPr>
          <p:cNvPr id="37" name="TextBox 13"/>
          <p:cNvSpPr txBox="1">
            <a:spLocks noChangeArrowheads="1"/>
          </p:cNvSpPr>
          <p:nvPr/>
        </p:nvSpPr>
        <p:spPr bwMode="auto">
          <a:xfrm>
            <a:off x="2326295" y="2417141"/>
            <a:ext cx="100584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2000" b="1" u="none" dirty="0" err="1">
                <a:solidFill>
                  <a:schemeClr val="accent1"/>
                </a:solidFill>
                <a:latin typeface="Inconsolata" panose="00000509000000000000" pitchFamily="49" charset="0"/>
              </a:rPr>
              <a:t>cnt</a:t>
            </a:r>
            <a:r>
              <a:rPr lang="en-US" sz="2000" b="1" u="none" dirty="0">
                <a:solidFill>
                  <a:schemeClr val="accent1"/>
                </a:solidFill>
                <a:latin typeface="Inconsolata" panose="00000509000000000000" pitchFamily="49" charset="0"/>
              </a:rPr>
              <a:t>=99</a:t>
            </a:r>
            <a:endParaRPr kumimoji="0" lang="en-US" sz="2000" b="1" i="0" u="none" strike="noStrike" kern="1200" cap="none" spc="0" normalizeH="0" baseline="0" noProof="0" dirty="0">
              <a:ln>
                <a:noFill/>
              </a:ln>
              <a:solidFill>
                <a:schemeClr val="accent1"/>
              </a:solidFill>
              <a:effectLst/>
              <a:uLnTx/>
              <a:uFillTx/>
              <a:latin typeface="Inconsolata" panose="00000509000000000000" pitchFamily="49" charset="0"/>
            </a:endParaRPr>
          </a:p>
        </p:txBody>
      </p:sp>
      <p:sp>
        <p:nvSpPr>
          <p:cNvPr id="39" name="TextBox 13"/>
          <p:cNvSpPr txBox="1">
            <a:spLocks noChangeArrowheads="1"/>
          </p:cNvSpPr>
          <p:nvPr/>
        </p:nvSpPr>
        <p:spPr bwMode="auto">
          <a:xfrm>
            <a:off x="2146066" y="3788380"/>
            <a:ext cx="13662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0" bIns="0" anchor="ctr">
            <a:spAutoFit/>
          </a:bodyPr>
          <a:lstStyle>
            <a:lvl1pPr eaLnBrk="0" hangingPunct="0">
              <a:defRPr sz="2800" u="sng">
                <a:solidFill>
                  <a:schemeClr val="tx1"/>
                </a:solidFill>
                <a:latin typeface="Times New Roman" pitchFamily="18" charset="0"/>
                <a:ea typeface="ＭＳ Ｐゴシック"/>
                <a:cs typeface="ＭＳ Ｐゴシック"/>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chemeClr val="accent1"/>
                </a:solidFill>
                <a:effectLst/>
                <a:uLnTx/>
                <a:uFillTx/>
                <a:latin typeface="Inconsolata" panose="00000509000000000000" pitchFamily="49" charset="0"/>
                <a:ea typeface="ＭＳ Ｐゴシック"/>
              </a:rPr>
              <a:t>cnt</a:t>
            </a:r>
            <a:r>
              <a:rPr kumimoji="0" lang="en-US" sz="2000" b="1"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a:rPr>
              <a:t>=100</a:t>
            </a:r>
          </a:p>
        </p:txBody>
      </p:sp>
      <p:sp>
        <p:nvSpPr>
          <p:cNvPr id="21" name="TextBox 15">
            <a:extLst>
              <a:ext uri="{FF2B5EF4-FFF2-40B4-BE49-F238E27FC236}">
                <a16:creationId xmlns:a16="http://schemas.microsoft.com/office/drawing/2014/main" id="{067729D2-D0FA-466E-81BC-B7D8A054797F}"/>
              </a:ext>
            </a:extLst>
          </p:cNvPr>
          <p:cNvSpPr txBox="1">
            <a:spLocks noChangeArrowheads="1"/>
          </p:cNvSpPr>
          <p:nvPr/>
        </p:nvSpPr>
        <p:spPr bwMode="auto">
          <a:xfrm>
            <a:off x="1695451" y="746521"/>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28" name="TextBox 15">
            <a:extLst>
              <a:ext uri="{FF2B5EF4-FFF2-40B4-BE49-F238E27FC236}">
                <a16:creationId xmlns:a16="http://schemas.microsoft.com/office/drawing/2014/main" id="{BD4ECE65-2FEC-497A-90EB-3DFF59EB73EC}"/>
              </a:ext>
            </a:extLst>
          </p:cNvPr>
          <p:cNvSpPr txBox="1">
            <a:spLocks noChangeArrowheads="1"/>
          </p:cNvSpPr>
          <p:nvPr/>
        </p:nvSpPr>
        <p:spPr bwMode="auto">
          <a:xfrm>
            <a:off x="2645547" y="1146571"/>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Inconsolata" panose="00000509000000000000" pitchFamily="49" charset="0"/>
                <a:ea typeface="+mn-ea"/>
                <a:cs typeface="+mn-cs"/>
              </a:rPr>
              <a:t>T</a:t>
            </a:r>
            <a:r>
              <a:rPr kumimoji="0" lang="en-US" sz="1800" b="1" i="0" u="none" strike="noStrike" kern="1200" cap="none" spc="0" normalizeH="0" baseline="-25000" noProof="0" dirty="0">
                <a:ln>
                  <a:noFill/>
                </a:ln>
                <a:solidFill>
                  <a:schemeClr val="accent1"/>
                </a:solidFill>
                <a:effectLst/>
                <a:uLnTx/>
                <a:uFillTx/>
                <a:latin typeface="Inconsolata" panose="00000509000000000000" pitchFamily="49" charset="0"/>
                <a:ea typeface="+mn-ea"/>
                <a:cs typeface="+mn-cs"/>
              </a:rPr>
              <a:t>1</a:t>
            </a:r>
          </a:p>
        </p:txBody>
      </p:sp>
      <p:sp>
        <p:nvSpPr>
          <p:cNvPr id="29" name="TextBox 15">
            <a:extLst>
              <a:ext uri="{FF2B5EF4-FFF2-40B4-BE49-F238E27FC236}">
                <a16:creationId xmlns:a16="http://schemas.microsoft.com/office/drawing/2014/main" id="{669D6A2B-C065-4517-B75D-588FA80DC2EE}"/>
              </a:ext>
            </a:extLst>
          </p:cNvPr>
          <p:cNvSpPr txBox="1">
            <a:spLocks noChangeArrowheads="1"/>
          </p:cNvSpPr>
          <p:nvPr/>
        </p:nvSpPr>
        <p:spPr bwMode="auto">
          <a:xfrm>
            <a:off x="4657227" y="1146571"/>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1"/>
                </a:solidFill>
                <a:effectLst/>
                <a:uLnTx/>
                <a:uFillTx/>
                <a:latin typeface="Inconsolata" panose="00000509000000000000" pitchFamily="49" charset="0"/>
                <a:ea typeface="+mn-ea"/>
                <a:cs typeface="+mn-cs"/>
              </a:rPr>
              <a:t>T</a:t>
            </a:r>
            <a:r>
              <a:rPr kumimoji="0" lang="en-US" sz="1800" b="1" i="0" u="none" strike="noStrike" kern="1200" cap="none" spc="0" normalizeH="0" baseline="-25000" noProof="0" dirty="0">
                <a:ln>
                  <a:noFill/>
                </a:ln>
                <a:solidFill>
                  <a:schemeClr val="accent1"/>
                </a:solidFill>
                <a:effectLst/>
                <a:uLnTx/>
                <a:uFillTx/>
                <a:latin typeface="Inconsolata" panose="00000509000000000000" pitchFamily="49" charset="0"/>
                <a:ea typeface="+mn-ea"/>
                <a:cs typeface="+mn-cs"/>
              </a:rPr>
              <a:t>2</a:t>
            </a:r>
          </a:p>
        </p:txBody>
      </p:sp>
      <p:sp>
        <p:nvSpPr>
          <p:cNvPr id="35" name="Rectangle 34"/>
          <p:cNvSpPr/>
          <p:nvPr/>
        </p:nvSpPr>
        <p:spPr bwMode="auto">
          <a:xfrm>
            <a:off x="1914815" y="1809750"/>
            <a:ext cx="1828800" cy="5909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SELECT</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COUNT</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a:t>
            </a:r>
            <a:r>
              <a:rPr lang="en-US" sz="1200" dirty="0">
                <a:solidFill>
                  <a:srgbClr val="646464"/>
                </a:solidFill>
                <a:latin typeface="Inconsolata" panose="00000509000000000000" pitchFamily="49" charset="0"/>
                <a:ea typeface="ＭＳ Ｐゴシック" pitchFamily="-112" charset="-128"/>
              </a:rPr>
              <a:t>*</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AS</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0" i="0" u="none" strike="noStrike" kern="1200" cap="none" spc="0" normalizeH="0" baseline="0" noProof="0" dirty="0" err="1">
                <a:ln>
                  <a:noFill/>
                </a:ln>
                <a:solidFill>
                  <a:srgbClr val="646464"/>
                </a:solidFill>
                <a:effectLst/>
                <a:uLnTx/>
                <a:uFillTx/>
                <a:latin typeface="Inconsolata" panose="00000509000000000000" pitchFamily="49" charset="0"/>
                <a:ea typeface="ＭＳ Ｐゴシック" pitchFamily="-112" charset="-128"/>
                <a:cs typeface="+mn-cs"/>
              </a:rPr>
              <a:t>cnt</a:t>
            </a:r>
            <a:endPar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FROM</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people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WHERE</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status='lit'</a:t>
            </a:r>
          </a:p>
        </p:txBody>
      </p:sp>
      <p:sp>
        <p:nvSpPr>
          <p:cNvPr id="24" name="Text Box 4">
            <a:extLst>
              <a:ext uri="{FF2B5EF4-FFF2-40B4-BE49-F238E27FC236}">
                <a16:creationId xmlns:a16="http://schemas.microsoft.com/office/drawing/2014/main" id="{F5B553B4-CACF-429A-BFA1-4DB57D438297}"/>
              </a:ext>
            </a:extLst>
          </p:cNvPr>
          <p:cNvSpPr txBox="1">
            <a:spLocks noChangeArrowheads="1"/>
          </p:cNvSpPr>
          <p:nvPr/>
        </p:nvSpPr>
        <p:spPr bwMode="auto">
          <a:xfrm>
            <a:off x="6172200" y="1154430"/>
            <a:ext cx="2743200" cy="1338828"/>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CREATE TABLE </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people</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id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SERIAL</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name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VARCHAR</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status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VARCHAR</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a:t>
            </a:r>
          </a:p>
        </p:txBody>
      </p:sp>
      <p:sp>
        <p:nvSpPr>
          <p:cNvPr id="27" name="Rectangle 26">
            <a:extLst>
              <a:ext uri="{FF2B5EF4-FFF2-40B4-BE49-F238E27FC236}">
                <a16:creationId xmlns:a16="http://schemas.microsoft.com/office/drawing/2014/main" id="{673A6AE8-216C-4C1C-939C-A686EB0DBAF0}"/>
              </a:ext>
            </a:extLst>
          </p:cNvPr>
          <p:cNvSpPr/>
          <p:nvPr/>
        </p:nvSpPr>
        <p:spPr bwMode="auto">
          <a:xfrm>
            <a:off x="1923471" y="3209520"/>
            <a:ext cx="1828800" cy="5909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SELECT</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COUNT</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AS</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0" i="0" u="none" strike="noStrike" kern="1200" cap="none" spc="0" normalizeH="0" baseline="0" noProof="0" dirty="0" err="1">
                <a:ln>
                  <a:noFill/>
                </a:ln>
                <a:solidFill>
                  <a:srgbClr val="646464"/>
                </a:solidFill>
                <a:effectLst/>
                <a:uLnTx/>
                <a:uFillTx/>
                <a:latin typeface="Inconsolata" panose="00000509000000000000" pitchFamily="49" charset="0"/>
                <a:ea typeface="ＭＳ Ｐゴシック" pitchFamily="-112" charset="-128"/>
                <a:cs typeface="+mn-cs"/>
              </a:rPr>
              <a:t>cnt</a:t>
            </a:r>
            <a:endPar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FROM</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people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2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WHERE</a:t>
            </a:r>
            <a:r>
              <a:rPr kumimoji="0" lang="en-US" sz="12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status='lit'</a:t>
            </a:r>
          </a:p>
        </p:txBody>
      </p:sp>
      <p:sp>
        <p:nvSpPr>
          <p:cNvPr id="4" name="Slide Number Placeholder 3">
            <a:extLst>
              <a:ext uri="{FF2B5EF4-FFF2-40B4-BE49-F238E27FC236}">
                <a16:creationId xmlns:a16="http://schemas.microsoft.com/office/drawing/2014/main" id="{0E1D89BE-F8E2-0D83-5429-D3C3982439F4}"/>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32</a:t>
            </a:fld>
            <a:endParaRPr lang="en-US" dirty="0"/>
          </a:p>
        </p:txBody>
      </p:sp>
      <p:sp>
        <p:nvSpPr>
          <p:cNvPr id="14" name="Left Arrow 33">
            <a:extLst>
              <a:ext uri="{FF2B5EF4-FFF2-40B4-BE49-F238E27FC236}">
                <a16:creationId xmlns:a16="http://schemas.microsoft.com/office/drawing/2014/main" id="{A6B3DC3A-E83C-5155-E8F3-0A5584756234}"/>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2" name="Right Arrow 6">
            <a:extLst>
              <a:ext uri="{FF2B5EF4-FFF2-40B4-BE49-F238E27FC236}">
                <a16:creationId xmlns:a16="http://schemas.microsoft.com/office/drawing/2014/main" id="{F52F5E1B-2A13-A9F6-C225-63B9B5C617D2}"/>
              </a:ext>
            </a:extLst>
          </p:cNvPr>
          <p:cNvSpPr>
            <a:spLocks noChangeArrowheads="1"/>
          </p:cNvSpPr>
          <p:nvPr/>
        </p:nvSpPr>
        <p:spPr bwMode="auto">
          <a:xfrm>
            <a:off x="1307105" y="1657350"/>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cxnSp>
        <p:nvCxnSpPr>
          <p:cNvPr id="19" name="Connector: Elbow 18">
            <a:extLst>
              <a:ext uri="{FF2B5EF4-FFF2-40B4-BE49-F238E27FC236}">
                <a16:creationId xmlns:a16="http://schemas.microsoft.com/office/drawing/2014/main" id="{D3008681-AC69-B10E-A3F8-5CE566D636B2}"/>
              </a:ext>
            </a:extLst>
          </p:cNvPr>
          <p:cNvCxnSpPr>
            <a:cxnSpLocks/>
            <a:stCxn id="37" idx="2"/>
            <a:endCxn id="39" idx="0"/>
          </p:cNvCxnSpPr>
          <p:nvPr/>
        </p:nvCxnSpPr>
        <p:spPr>
          <a:xfrm>
            <a:off x="2829215" y="2724918"/>
            <a:ext cx="0" cy="1063462"/>
          </a:xfrm>
          <a:prstGeom prst="straightConnector1">
            <a:avLst/>
          </a:prstGeom>
          <a:noFill/>
          <a:ln w="57150" algn="ctr">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pic>
        <p:nvPicPr>
          <p:cNvPr id="43" name="Picture 4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bwMode="auto">
          <a:xfrm>
            <a:off x="3376425" y="3407896"/>
            <a:ext cx="1146623" cy="114662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75517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1"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anim calcmode="lin" valueType="num">
                                      <p:cBhvr>
                                        <p:cTn id="13" dur="250" fill="hold"/>
                                        <p:tgtEl>
                                          <p:spTgt spid="37"/>
                                        </p:tgtEl>
                                        <p:attrNameLst>
                                          <p:attrName>ppt_x</p:attrName>
                                        </p:attrNameLst>
                                      </p:cBhvr>
                                      <p:tavLst>
                                        <p:tav tm="0">
                                          <p:val>
                                            <p:strVal val="#ppt_x"/>
                                          </p:val>
                                        </p:tav>
                                        <p:tav tm="100000">
                                          <p:val>
                                            <p:strVal val="#ppt_x"/>
                                          </p:val>
                                        </p:tav>
                                      </p:tavLst>
                                    </p:anim>
                                    <p:anim calcmode="lin" valueType="num">
                                      <p:cBhvr>
                                        <p:cTn id="14"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nodeType="afterGroup">
                            <p:stCondLst>
                              <p:cond delay="0"/>
                            </p:stCondLst>
                            <p:childTnLst>
                              <p:par>
                                <p:cTn id="17" presetID="42" presetClass="path" presetSubtype="0" accel="50000" decel="50000" fill="hold" grpId="1" nodeType="clickEffect">
                                  <p:stCondLst>
                                    <p:cond delay="0"/>
                                  </p:stCondLst>
                                  <p:childTnLst>
                                    <p:animMotion origin="layout" path="M 3.33333E-6 3.33333E-6 L 0.2316 0.13302 " pathEditMode="relative" rAng="0" ptsTypes="AA">
                                      <p:cBhvr>
                                        <p:cTn id="18" dur="500" fill="hold"/>
                                        <p:tgtEl>
                                          <p:spTgt spid="2"/>
                                        </p:tgtEl>
                                        <p:attrNameLst>
                                          <p:attrName>ppt_x</p:attrName>
                                          <p:attrName>ppt_y</p:attrName>
                                        </p:attrNameLst>
                                      </p:cBhvr>
                                      <p:rCtr x="11372" y="6636"/>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2" nodeType="clickEffect">
                                  <p:stCondLst>
                                    <p:cond delay="0"/>
                                  </p:stCondLst>
                                  <p:childTnLst>
                                    <p:animMotion origin="layout" path="M 0.23159 0.13302 L 0.00625 0.28148 " pathEditMode="relative" rAng="0" ptsTypes="AA">
                                      <p:cBhvr>
                                        <p:cTn id="22" dur="500" fill="hold"/>
                                        <p:tgtEl>
                                          <p:spTgt spid="2"/>
                                        </p:tgtEl>
                                        <p:attrNameLst>
                                          <p:attrName>ppt_x</p:attrName>
                                          <p:attrName>ppt_y</p:attrName>
                                        </p:attrNameLst>
                                      </p:cBhvr>
                                      <p:rCtr x="-11267" y="7407"/>
                                    </p:animMotion>
                                  </p:childTnLst>
                                </p:cTn>
                              </p:par>
                            </p:childTnLst>
                          </p:cTn>
                        </p:par>
                        <p:par>
                          <p:cTn id="23" fill="hold" nodeType="afterGroup">
                            <p:stCondLst>
                              <p:cond delay="500"/>
                            </p:stCondLst>
                            <p:childTnLst>
                              <p:par>
                                <p:cTn id="24" presetID="47" presetClass="entr" presetSubtype="0" fill="hold" grpId="1"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250"/>
                                        <p:tgtEl>
                                          <p:spTgt spid="39"/>
                                        </p:tgtEl>
                                      </p:cBhvr>
                                    </p:animEffect>
                                    <p:anim calcmode="lin" valueType="num">
                                      <p:cBhvr>
                                        <p:cTn id="27" dur="250" fill="hold"/>
                                        <p:tgtEl>
                                          <p:spTgt spid="39"/>
                                        </p:tgtEl>
                                        <p:attrNameLst>
                                          <p:attrName>ppt_x</p:attrName>
                                        </p:attrNameLst>
                                      </p:cBhvr>
                                      <p:tavLst>
                                        <p:tav tm="0">
                                          <p:val>
                                            <p:strVal val="#ppt_x"/>
                                          </p:val>
                                        </p:tav>
                                        <p:tav tm="100000">
                                          <p:val>
                                            <p:strVal val="#ppt_x"/>
                                          </p:val>
                                        </p:tav>
                                      </p:tavLst>
                                    </p:anim>
                                    <p:anim calcmode="lin" valueType="num">
                                      <p:cBhvr>
                                        <p:cTn id="28" dur="25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250"/>
                                        <p:tgtEl>
                                          <p:spTgt spid="19"/>
                                        </p:tgtEl>
                                      </p:cBhvr>
                                    </p:animEffect>
                                  </p:childTnLst>
                                </p:cTn>
                              </p:par>
                            </p:childTnLst>
                          </p:cTn>
                        </p:par>
                        <p:par>
                          <p:cTn id="34" fill="hold">
                            <p:stCondLst>
                              <p:cond delay="250"/>
                            </p:stCondLst>
                            <p:childTnLst>
                              <p:par>
                                <p:cTn id="35" presetID="10" presetClass="entr" presetSubtype="0" fill="hold"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2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1"/>
      <p:bldP spid="39" grpId="1"/>
      <p:bldP spid="2" grpId="0" animBg="1"/>
      <p:bldP spid="2" grpId="1" animBg="1"/>
      <p:bldP spid="2" grpId="2"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prstGeom prst="rect">
            <a:avLst/>
          </a:prstGeom>
        </p:spPr>
        <p:txBody>
          <a:bodyPr/>
          <a:lstStyle/>
          <a:p>
            <a:r>
              <a:rPr lang="en-US" dirty="0"/>
              <a:t>Oops?</a:t>
            </a:r>
          </a:p>
        </p:txBody>
      </p:sp>
      <p:sp>
        <p:nvSpPr>
          <p:cNvPr id="46083" name="Content Placeholder 5"/>
          <p:cNvSpPr>
            <a:spLocks noGrp="1"/>
          </p:cNvSpPr>
          <p:nvPr>
            <p:ph idx="1"/>
          </p:nvPr>
        </p:nvSpPr>
        <p:spPr>
          <a:prstGeom prst="rect">
            <a:avLst/>
          </a:prstGeom>
        </p:spPr>
        <p:txBody>
          <a:bodyPr/>
          <a:lstStyle/>
          <a:p>
            <a:r>
              <a:rPr lang="en-US" b="1" i="1" dirty="0"/>
              <a:t>How did this happen?</a:t>
            </a:r>
          </a:p>
          <a:p>
            <a:pPr lvl="1"/>
            <a:r>
              <a:rPr lang="en-US" dirty="0"/>
              <a:t>Because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r>
              <a:rPr lang="en-US" dirty="0"/>
              <a:t> locked only existing records and not ones that other </a:t>
            </a:r>
            <a:r>
              <a:rPr lang="en-US" dirty="0" err="1"/>
              <a:t>txns</a:t>
            </a:r>
            <a:r>
              <a:rPr lang="en-US" dirty="0"/>
              <a:t> are adding to the database!</a:t>
            </a:r>
          </a:p>
          <a:p>
            <a:endParaRPr lang="en-US" sz="1200" dirty="0"/>
          </a:p>
          <a:p>
            <a:r>
              <a:rPr lang="en-US" dirty="0"/>
              <a:t>Conflict serializability on reads and writes of individual items guarantees serializability </a:t>
            </a:r>
            <a:r>
              <a:rPr lang="en-US" b="1" u="sng" dirty="0"/>
              <a:t>only</a:t>
            </a:r>
            <a:r>
              <a:rPr lang="en-US" dirty="0"/>
              <a:t> if the set of objects is fixed.</a:t>
            </a:r>
          </a:p>
          <a:p>
            <a:endParaRPr lang="en-US" sz="1200" dirty="0"/>
          </a:p>
          <a:p>
            <a:r>
              <a:rPr lang="en-US" dirty="0"/>
              <a:t>This is known as a </a:t>
            </a:r>
            <a:r>
              <a:rPr lang="en-US" b="1" u="sng" dirty="0">
                <a:hlinkClick r:id="rId3"/>
              </a:rPr>
              <a:t>phantom read</a:t>
            </a:r>
            <a:r>
              <a:rPr lang="en-US" dirty="0"/>
              <a:t>. </a:t>
            </a:r>
          </a:p>
          <a:p>
            <a:pPr lvl="1"/>
            <a:r>
              <a:rPr lang="en-US" dirty="0"/>
              <a:t>A </a:t>
            </a:r>
            <a:r>
              <a:rPr lang="en-US" dirty="0" err="1"/>
              <a:t>txn</a:t>
            </a:r>
            <a:r>
              <a:rPr lang="en-US" dirty="0"/>
              <a:t> scans a range more than once and another </a:t>
            </a:r>
            <a:r>
              <a:rPr lang="en-US" dirty="0" err="1"/>
              <a:t>txn</a:t>
            </a:r>
            <a:r>
              <a:rPr lang="en-US" dirty="0"/>
              <a:t> inserts/removes tuples that fall within that range in between the scans.</a:t>
            </a:r>
          </a:p>
        </p:txBody>
      </p:sp>
      <p:sp>
        <p:nvSpPr>
          <p:cNvPr id="2" name="Slide Number Placeholder 3">
            <a:extLst>
              <a:ext uri="{FF2B5EF4-FFF2-40B4-BE49-F238E27FC236}">
                <a16:creationId xmlns:a16="http://schemas.microsoft.com/office/drawing/2014/main" id="{35A22A73-E963-4D21-223E-C9C52AA07E0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33</a:t>
            </a:fld>
            <a:endParaRPr lang="en-US" dirty="0"/>
          </a:p>
        </p:txBody>
      </p:sp>
    </p:spTree>
    <p:extLst>
      <p:ext uri="{BB962C8B-B14F-4D97-AF65-F5344CB8AC3E}">
        <p14:creationId xmlns:p14="http://schemas.microsoft.com/office/powerpoint/2010/main" val="198183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5" end="5"/>
                                            </p:txEl>
                                          </p:spTgt>
                                        </p:tgtEl>
                                        <p:attrNameLst>
                                          <p:attrName>style.visibility</p:attrName>
                                        </p:attrNameLst>
                                      </p:cBhvr>
                                      <p:to>
                                        <p:strVal val="visible"/>
                                      </p:to>
                                    </p:set>
                                    <p:animEffect transition="in" filter="fade">
                                      <p:cBhvr>
                                        <p:cTn id="7" dur="250"/>
                                        <p:tgtEl>
                                          <p:spTgt spid="4608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3">
                                            <p:txEl>
                                              <p:pRg st="6" end="6"/>
                                            </p:txEl>
                                          </p:spTgt>
                                        </p:tgtEl>
                                        <p:attrNameLst>
                                          <p:attrName>style.visibility</p:attrName>
                                        </p:attrNameLst>
                                      </p:cBhvr>
                                      <p:to>
                                        <p:strVal val="visible"/>
                                      </p:to>
                                    </p:set>
                                    <p:animEffect transition="in" filter="fade">
                                      <p:cBhvr>
                                        <p:cTn id="10" dur="250"/>
                                        <p:tgtEl>
                                          <p:spTgt spid="46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CE6DB-486C-40E5-B32B-2BC7A440C7BE}"/>
              </a:ext>
            </a:extLst>
          </p:cNvPr>
          <p:cNvSpPr>
            <a:spLocks noGrp="1"/>
          </p:cNvSpPr>
          <p:nvPr>
            <p:ph type="title"/>
          </p:nvPr>
        </p:nvSpPr>
        <p:spPr>
          <a:prstGeom prst="rect">
            <a:avLst/>
          </a:prstGeom>
        </p:spPr>
        <p:txBody>
          <a:bodyPr/>
          <a:lstStyle/>
          <a:p>
            <a:r>
              <a:rPr lang="en-US" dirty="0"/>
              <a:t>Solutions To The Phantom Problem</a:t>
            </a:r>
          </a:p>
        </p:txBody>
      </p:sp>
      <p:sp>
        <p:nvSpPr>
          <p:cNvPr id="6" name="Content Placeholder 5">
            <a:extLst>
              <a:ext uri="{FF2B5EF4-FFF2-40B4-BE49-F238E27FC236}">
                <a16:creationId xmlns:a16="http://schemas.microsoft.com/office/drawing/2014/main" id="{E1CF75EA-1DE7-41A6-924A-047C9370D8BD}"/>
              </a:ext>
            </a:extLst>
          </p:cNvPr>
          <p:cNvSpPr>
            <a:spLocks noGrp="1"/>
          </p:cNvSpPr>
          <p:nvPr>
            <p:ph idx="1"/>
          </p:nvPr>
        </p:nvSpPr>
        <p:spPr>
          <a:prstGeom prst="rect">
            <a:avLst/>
          </a:prstGeom>
        </p:spPr>
        <p:txBody>
          <a:bodyPr/>
          <a:lstStyle/>
          <a:p>
            <a:r>
              <a:rPr lang="en-US" b="1" dirty="0"/>
              <a:t>Approach #1: Lock Everything!</a:t>
            </a:r>
          </a:p>
          <a:p>
            <a:pPr lvl="1"/>
            <a:r>
              <a:rPr lang="en-US" dirty="0"/>
              <a:t>Entire table or every page.</a:t>
            </a:r>
          </a:p>
          <a:p>
            <a:endParaRPr lang="en-US" sz="1000" b="1" dirty="0"/>
          </a:p>
          <a:p>
            <a:r>
              <a:rPr lang="en-US" b="1" dirty="0"/>
              <a:t>Approach #2: Re-Execute Scans</a:t>
            </a:r>
          </a:p>
          <a:p>
            <a:pPr lvl="1"/>
            <a:r>
              <a:rPr lang="en-US" dirty="0"/>
              <a:t>Run queries again at commit to see whether they produce a different result to identify missed changes.</a:t>
            </a:r>
          </a:p>
          <a:p>
            <a:endParaRPr lang="en-US" sz="1000" dirty="0"/>
          </a:p>
          <a:p>
            <a:r>
              <a:rPr lang="en-US" b="1" dirty="0"/>
              <a:t>Approach #3: Predicate Locking</a:t>
            </a:r>
          </a:p>
          <a:p>
            <a:pPr lvl="1"/>
            <a:r>
              <a:rPr lang="en-US" dirty="0"/>
              <a:t>Logically determine the overlap of predicates before queries start running.</a:t>
            </a:r>
          </a:p>
          <a:p>
            <a:endParaRPr lang="en-US" sz="1000" dirty="0"/>
          </a:p>
          <a:p>
            <a:r>
              <a:rPr lang="en-US" b="1" dirty="0"/>
              <a:t>Approach #4: Index Locking</a:t>
            </a:r>
          </a:p>
          <a:p>
            <a:pPr lvl="1"/>
            <a:r>
              <a:rPr lang="en-US" dirty="0"/>
              <a:t>Use keys in indexes to protect ranges.</a:t>
            </a:r>
          </a:p>
          <a:p>
            <a:pPr lvl="1"/>
            <a:endParaRPr lang="en-US" dirty="0"/>
          </a:p>
        </p:txBody>
      </p:sp>
      <p:sp>
        <p:nvSpPr>
          <p:cNvPr id="2" name="Slide Number Placeholder 3">
            <a:extLst>
              <a:ext uri="{FF2B5EF4-FFF2-40B4-BE49-F238E27FC236}">
                <a16:creationId xmlns:a16="http://schemas.microsoft.com/office/drawing/2014/main" id="{3ABB43AD-C433-C6D8-0B08-0DA71A45AA46}"/>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34</a:t>
            </a:fld>
            <a:endParaRPr lang="en-US" dirty="0"/>
          </a:p>
        </p:txBody>
      </p:sp>
      <p:grpSp>
        <p:nvGrpSpPr>
          <p:cNvPr id="3" name="Group 2">
            <a:extLst>
              <a:ext uri="{FF2B5EF4-FFF2-40B4-BE49-F238E27FC236}">
                <a16:creationId xmlns:a16="http://schemas.microsoft.com/office/drawing/2014/main" id="{AF650708-512A-1F0B-1838-46F7E96D7754}"/>
              </a:ext>
            </a:extLst>
          </p:cNvPr>
          <p:cNvGrpSpPr/>
          <p:nvPr/>
        </p:nvGrpSpPr>
        <p:grpSpPr>
          <a:xfrm>
            <a:off x="5257800" y="4237987"/>
            <a:ext cx="1500396" cy="365760"/>
            <a:chOff x="5425439" y="1421676"/>
            <a:chExt cx="1500396" cy="365760"/>
          </a:xfrm>
        </p:grpSpPr>
        <p:sp>
          <p:nvSpPr>
            <p:cNvPr id="4" name="TextBox 3">
              <a:extLst>
                <a:ext uri="{FF2B5EF4-FFF2-40B4-BE49-F238E27FC236}">
                  <a16:creationId xmlns:a16="http://schemas.microsoft.com/office/drawing/2014/main" id="{0DFAC92D-D7C4-13A3-EE66-6B023223EC05}"/>
                </a:ext>
              </a:extLst>
            </p:cNvPr>
            <p:cNvSpPr txBox="1">
              <a:spLocks noChangeArrowheads="1"/>
            </p:cNvSpPr>
            <p:nvPr/>
          </p:nvSpPr>
          <p:spPr bwMode="auto">
            <a:xfrm>
              <a:off x="5903119" y="1433740"/>
              <a:ext cx="1022716"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Common</a:t>
              </a:r>
              <a:endParaRPr lang="en-US" sz="1800" i="1" u="none" dirty="0">
                <a:solidFill>
                  <a:schemeClr val="accent1"/>
                </a:solidFill>
                <a:latin typeface="Crimson Text" panose="02000503000000000000" pitchFamily="2" charset="0"/>
              </a:endParaRPr>
            </a:p>
          </p:txBody>
        </p:sp>
        <p:sp>
          <p:nvSpPr>
            <p:cNvPr id="7" name="Right Arrow 6">
              <a:extLst>
                <a:ext uri="{FF2B5EF4-FFF2-40B4-BE49-F238E27FC236}">
                  <a16:creationId xmlns:a16="http://schemas.microsoft.com/office/drawing/2014/main" id="{ACE17404-9582-AB8F-FA5C-1B423D15A72B}"/>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solidFill>
                  <a:schemeClr val="accent1"/>
                </a:solidFill>
              </a:endParaRPr>
            </a:p>
          </p:txBody>
        </p:sp>
      </p:grpSp>
      <p:grpSp>
        <p:nvGrpSpPr>
          <p:cNvPr id="8" name="Group 7">
            <a:extLst>
              <a:ext uri="{FF2B5EF4-FFF2-40B4-BE49-F238E27FC236}">
                <a16:creationId xmlns:a16="http://schemas.microsoft.com/office/drawing/2014/main" id="{C9AE2B35-CFEE-5438-D7DB-FEFC88A5D54D}"/>
              </a:ext>
            </a:extLst>
          </p:cNvPr>
          <p:cNvGrpSpPr/>
          <p:nvPr/>
        </p:nvGrpSpPr>
        <p:grpSpPr>
          <a:xfrm>
            <a:off x="5737761" y="3054353"/>
            <a:ext cx="1683138" cy="365760"/>
            <a:chOff x="5425439" y="1421676"/>
            <a:chExt cx="1683138" cy="365760"/>
          </a:xfrm>
        </p:grpSpPr>
        <p:sp>
          <p:nvSpPr>
            <p:cNvPr id="9" name="TextBox 8">
              <a:extLst>
                <a:ext uri="{FF2B5EF4-FFF2-40B4-BE49-F238E27FC236}">
                  <a16:creationId xmlns:a16="http://schemas.microsoft.com/office/drawing/2014/main" id="{EC36C9B8-090C-82AD-4C2F-01BFF8654AA2}"/>
                </a:ext>
              </a:extLst>
            </p:cNvPr>
            <p:cNvSpPr txBox="1">
              <a:spLocks noChangeArrowheads="1"/>
            </p:cNvSpPr>
            <p:nvPr/>
          </p:nvSpPr>
          <p:spPr bwMode="auto">
            <a:xfrm>
              <a:off x="5903119" y="1433740"/>
              <a:ext cx="1205458"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Very Rare</a:t>
              </a:r>
              <a:endParaRPr lang="en-US" sz="1800" i="1" u="none" dirty="0">
                <a:solidFill>
                  <a:schemeClr val="accent1"/>
                </a:solidFill>
                <a:latin typeface="Crimson Text" panose="02000503000000000000" pitchFamily="2" charset="0"/>
              </a:endParaRPr>
            </a:p>
          </p:txBody>
        </p:sp>
        <p:sp>
          <p:nvSpPr>
            <p:cNvPr id="10" name="Right Arrow 6">
              <a:extLst>
                <a:ext uri="{FF2B5EF4-FFF2-40B4-BE49-F238E27FC236}">
                  <a16:creationId xmlns:a16="http://schemas.microsoft.com/office/drawing/2014/main" id="{61D9AAD4-95E8-50C6-D1B5-892C355779C3}"/>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solidFill>
                  <a:schemeClr val="accent1"/>
                </a:solidFill>
              </a:endParaRPr>
            </a:p>
          </p:txBody>
        </p:sp>
      </p:grpSp>
      <p:grpSp>
        <p:nvGrpSpPr>
          <p:cNvPr id="11" name="Group 10">
            <a:extLst>
              <a:ext uri="{FF2B5EF4-FFF2-40B4-BE49-F238E27FC236}">
                <a16:creationId xmlns:a16="http://schemas.microsoft.com/office/drawing/2014/main" id="{0DF51E1F-40B9-DAF1-C271-FCBF3405C170}"/>
              </a:ext>
            </a:extLst>
          </p:cNvPr>
          <p:cNvGrpSpPr/>
          <p:nvPr/>
        </p:nvGrpSpPr>
        <p:grpSpPr>
          <a:xfrm>
            <a:off x="5623560" y="1901190"/>
            <a:ext cx="1057967" cy="365760"/>
            <a:chOff x="5425439" y="1421676"/>
            <a:chExt cx="1057967" cy="365760"/>
          </a:xfrm>
        </p:grpSpPr>
        <p:sp>
          <p:nvSpPr>
            <p:cNvPr id="12" name="TextBox 11">
              <a:extLst>
                <a:ext uri="{FF2B5EF4-FFF2-40B4-BE49-F238E27FC236}">
                  <a16:creationId xmlns:a16="http://schemas.microsoft.com/office/drawing/2014/main" id="{5F63393A-C9E5-4B3B-960A-3A9A48CF83B2}"/>
                </a:ext>
              </a:extLst>
            </p:cNvPr>
            <p:cNvSpPr txBox="1">
              <a:spLocks noChangeArrowheads="1"/>
            </p:cNvSpPr>
            <p:nvPr/>
          </p:nvSpPr>
          <p:spPr bwMode="auto">
            <a:xfrm>
              <a:off x="5903119" y="1433740"/>
              <a:ext cx="58028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Rare</a:t>
              </a:r>
              <a:endParaRPr lang="en-US" sz="1800" i="1" u="none" dirty="0">
                <a:solidFill>
                  <a:schemeClr val="accent1"/>
                </a:solidFill>
                <a:latin typeface="Crimson Text" panose="02000503000000000000" pitchFamily="2" charset="0"/>
              </a:endParaRPr>
            </a:p>
          </p:txBody>
        </p:sp>
        <p:sp>
          <p:nvSpPr>
            <p:cNvPr id="13" name="Right Arrow 6">
              <a:extLst>
                <a:ext uri="{FF2B5EF4-FFF2-40B4-BE49-F238E27FC236}">
                  <a16:creationId xmlns:a16="http://schemas.microsoft.com/office/drawing/2014/main" id="{1C2F8048-95DE-EBE4-25DC-F5D618C7E2F4}"/>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solidFill>
                  <a:schemeClr val="accent1"/>
                </a:solidFill>
              </a:endParaRPr>
            </a:p>
          </p:txBody>
        </p:sp>
      </p:grpSp>
      <p:grpSp>
        <p:nvGrpSpPr>
          <p:cNvPr id="14" name="Group 13">
            <a:extLst>
              <a:ext uri="{FF2B5EF4-FFF2-40B4-BE49-F238E27FC236}">
                <a16:creationId xmlns:a16="http://schemas.microsoft.com/office/drawing/2014/main" id="{70066CA6-D8FC-9257-C516-28E10D0C2B82}"/>
              </a:ext>
            </a:extLst>
          </p:cNvPr>
          <p:cNvGrpSpPr/>
          <p:nvPr/>
        </p:nvGrpSpPr>
        <p:grpSpPr>
          <a:xfrm>
            <a:off x="5562600" y="994998"/>
            <a:ext cx="2029387" cy="365760"/>
            <a:chOff x="5425439" y="1421676"/>
            <a:chExt cx="2029387" cy="365760"/>
          </a:xfrm>
        </p:grpSpPr>
        <p:sp>
          <p:nvSpPr>
            <p:cNvPr id="15" name="TextBox 14">
              <a:extLst>
                <a:ext uri="{FF2B5EF4-FFF2-40B4-BE49-F238E27FC236}">
                  <a16:creationId xmlns:a16="http://schemas.microsoft.com/office/drawing/2014/main" id="{6B078D8D-0446-D34F-0D24-A4D54A419E93}"/>
                </a:ext>
              </a:extLst>
            </p:cNvPr>
            <p:cNvSpPr txBox="1">
              <a:spLocks noChangeArrowheads="1"/>
            </p:cNvSpPr>
            <p:nvPr/>
          </p:nvSpPr>
          <p:spPr bwMode="auto">
            <a:xfrm>
              <a:off x="5903119" y="1433740"/>
              <a:ext cx="1551707"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a:lnSpc>
                  <a:spcPct val="90000"/>
                </a:lnSpc>
              </a:pPr>
              <a:r>
                <a:rPr lang="en-US" sz="2400" b="1" i="1" u="none" dirty="0">
                  <a:solidFill>
                    <a:schemeClr val="accent1"/>
                  </a:solidFill>
                  <a:latin typeface="Crimson Text" panose="02000503000000000000" pitchFamily="2" charset="0"/>
                </a:rPr>
                <a:t>Less Common</a:t>
              </a:r>
              <a:endParaRPr lang="en-US" sz="1800" i="1" u="none" dirty="0">
                <a:solidFill>
                  <a:schemeClr val="accent1"/>
                </a:solidFill>
                <a:latin typeface="Crimson Text" panose="02000503000000000000" pitchFamily="2" charset="0"/>
              </a:endParaRPr>
            </a:p>
          </p:txBody>
        </p:sp>
        <p:sp>
          <p:nvSpPr>
            <p:cNvPr id="16" name="Right Arrow 6">
              <a:extLst>
                <a:ext uri="{FF2B5EF4-FFF2-40B4-BE49-F238E27FC236}">
                  <a16:creationId xmlns:a16="http://schemas.microsoft.com/office/drawing/2014/main" id="{B564603C-9D36-CED7-D756-A923D08E6A0C}"/>
                </a:ext>
              </a:extLst>
            </p:cNvPr>
            <p:cNvSpPr>
              <a:spLocks noChangeArrowheads="1"/>
            </p:cNvSpPr>
            <p:nvPr/>
          </p:nvSpPr>
          <p:spPr bwMode="auto">
            <a:xfrm rot="10800000">
              <a:off x="5425439" y="1421676"/>
              <a:ext cx="365760" cy="365760"/>
            </a:xfrm>
            <a:prstGeom prst="rightArrow">
              <a:avLst>
                <a:gd name="adj1" fmla="val 50000"/>
                <a:gd name="adj2" fmla="val 50052"/>
              </a:avLst>
            </a:prstGeom>
            <a:solidFill>
              <a:schemeClr val="accent1"/>
            </a:solidFill>
            <a:ln w="28575">
              <a:noFill/>
              <a:round/>
              <a:headEnd type="none" w="sm" len="sm"/>
              <a:tailEnd type="triangle" w="med" len="med"/>
            </a:ln>
          </p:spPr>
          <p:txBody>
            <a:bodyPr wrap="none" anchor="ctr"/>
            <a:lstStyle/>
            <a:p>
              <a:pPr algn="ctr" eaLnBrk="0" hangingPunct="0"/>
              <a:endParaRPr lang="en-US" sz="1350" dirty="0">
                <a:solidFill>
                  <a:schemeClr val="accent1"/>
                </a:solidFill>
              </a:endParaRPr>
            </a:p>
          </p:txBody>
        </p:sp>
      </p:grpSp>
    </p:spTree>
    <p:extLst>
      <p:ext uri="{BB962C8B-B14F-4D97-AF65-F5344CB8AC3E}">
        <p14:creationId xmlns:p14="http://schemas.microsoft.com/office/powerpoint/2010/main" val="128634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250"/>
                                        <p:tgtEl>
                                          <p:spTgt spid="11"/>
                                        </p:tgtEl>
                                      </p:cBhvr>
                                    </p:animEffect>
                                  </p:childTnLst>
                                </p:cTn>
                              </p:par>
                            </p:childTnLst>
                          </p:cTn>
                        </p:par>
                        <p:par>
                          <p:cTn id="8" fill="hold">
                            <p:stCondLst>
                              <p:cond delay="250"/>
                            </p:stCondLst>
                            <p:childTnLst>
                              <p:par>
                                <p:cTn id="9" presetID="22" presetClass="entr" presetSubtype="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right)">
                                      <p:cBhvr>
                                        <p:cTn id="11" dur="250"/>
                                        <p:tgtEl>
                                          <p:spTgt spid="8"/>
                                        </p:tgtEl>
                                      </p:cBhvr>
                                    </p:animEffect>
                                  </p:childTnLst>
                                </p:cTn>
                              </p:par>
                            </p:childTnLst>
                          </p:cTn>
                        </p:par>
                        <p:par>
                          <p:cTn id="12" fill="hold">
                            <p:stCondLst>
                              <p:cond delay="500"/>
                            </p:stCondLst>
                            <p:childTnLst>
                              <p:par>
                                <p:cTn id="13" presetID="22" presetClass="entr" presetSubtype="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right)">
                                      <p:cBhvr>
                                        <p:cTn id="15" dur="250"/>
                                        <p:tgtEl>
                                          <p:spTgt spid="3"/>
                                        </p:tgtEl>
                                      </p:cBhvr>
                                    </p:animEffect>
                                  </p:childTnLst>
                                </p:cTn>
                              </p:par>
                            </p:childTnLst>
                          </p:cTn>
                        </p:par>
                        <p:par>
                          <p:cTn id="16" fill="hold">
                            <p:stCondLst>
                              <p:cond delay="750"/>
                            </p:stCondLst>
                            <p:childTnLst>
                              <p:par>
                                <p:cTn id="17" presetID="22" presetClass="entr" presetSubtype="2"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7CF9BF-C591-4770-88F9-A0027E4B12AE}"/>
              </a:ext>
            </a:extLst>
          </p:cNvPr>
          <p:cNvSpPr>
            <a:spLocks noGrp="1"/>
          </p:cNvSpPr>
          <p:nvPr>
            <p:ph type="title"/>
          </p:nvPr>
        </p:nvSpPr>
        <p:spPr>
          <a:prstGeom prst="rect">
            <a:avLst/>
          </a:prstGeom>
        </p:spPr>
        <p:txBody>
          <a:bodyPr/>
          <a:lstStyle/>
          <a:p>
            <a:r>
              <a:rPr lang="en-US" dirty="0"/>
              <a:t>Re-execute Scans</a:t>
            </a:r>
          </a:p>
        </p:txBody>
      </p:sp>
      <p:sp>
        <p:nvSpPr>
          <p:cNvPr id="5" name="Content Placeholder 4">
            <a:extLst>
              <a:ext uri="{FF2B5EF4-FFF2-40B4-BE49-F238E27FC236}">
                <a16:creationId xmlns:a16="http://schemas.microsoft.com/office/drawing/2014/main" id="{1434D473-CC47-48BF-B4CF-75610ED50D1A}"/>
              </a:ext>
            </a:extLst>
          </p:cNvPr>
          <p:cNvSpPr>
            <a:spLocks noGrp="1"/>
          </p:cNvSpPr>
          <p:nvPr>
            <p:ph idx="1"/>
          </p:nvPr>
        </p:nvSpPr>
        <p:spPr>
          <a:prstGeom prst="rect">
            <a:avLst/>
          </a:prstGeom>
        </p:spPr>
        <p:txBody>
          <a:bodyPr/>
          <a:lstStyle/>
          <a:p>
            <a:r>
              <a:rPr lang="en-US" dirty="0"/>
              <a:t>The DBMS tracks the </a:t>
            </a:r>
            <a:r>
              <a:rPr lang="en-US" b="1" dirty="0">
                <a:solidFill>
                  <a:schemeClr val="accent1"/>
                </a:solidFill>
                <a:latin typeface="Inconsolata" panose="00000509000000000000" pitchFamily="49" charset="0"/>
              </a:rPr>
              <a:t>WHERE</a:t>
            </a:r>
            <a:r>
              <a:rPr lang="en-US" dirty="0"/>
              <a:t> clause for all queries that the </a:t>
            </a:r>
            <a:r>
              <a:rPr lang="en-US" dirty="0" err="1"/>
              <a:t>txn</a:t>
            </a:r>
            <a:r>
              <a:rPr lang="en-US" dirty="0"/>
              <a:t> executes.</a:t>
            </a:r>
          </a:p>
          <a:p>
            <a:pPr lvl="1"/>
            <a:r>
              <a:rPr lang="en-US" dirty="0"/>
              <a:t>Retain the scan set for every range query in a </a:t>
            </a:r>
            <a:r>
              <a:rPr lang="en-US" dirty="0" err="1"/>
              <a:t>txn</a:t>
            </a:r>
            <a:r>
              <a:rPr lang="en-US" dirty="0"/>
              <a:t>.</a:t>
            </a:r>
          </a:p>
          <a:p>
            <a:endParaRPr lang="en-US" sz="1200" dirty="0"/>
          </a:p>
          <a:p>
            <a:r>
              <a:rPr lang="en-US" dirty="0"/>
              <a:t>Upon commit, re-execute just the scan portion of each query and check whether it generates the same result.</a:t>
            </a:r>
          </a:p>
          <a:p>
            <a:pPr lvl="1"/>
            <a:r>
              <a:rPr lang="en-US" dirty="0"/>
              <a:t>Example: Run the scan for an </a:t>
            </a:r>
            <a:r>
              <a:rPr lang="en-US" b="1" dirty="0">
                <a:solidFill>
                  <a:schemeClr val="accent1"/>
                </a:solidFill>
                <a:latin typeface="Inconsolata" panose="00000509000000000000" pitchFamily="49" charset="0"/>
              </a:rPr>
              <a:t>UPDATE</a:t>
            </a:r>
            <a:r>
              <a:rPr lang="en-US" dirty="0"/>
              <a:t> query but do not modify matching tuples.</a:t>
            </a:r>
          </a:p>
          <a:p>
            <a:pPr lvl="1"/>
            <a:r>
              <a:rPr lang="en-US" dirty="0"/>
              <a:t>If changed, abort.</a:t>
            </a:r>
          </a:p>
        </p:txBody>
      </p:sp>
      <p:sp>
        <p:nvSpPr>
          <p:cNvPr id="2" name="Slide Number Placeholder 3">
            <a:extLst>
              <a:ext uri="{FF2B5EF4-FFF2-40B4-BE49-F238E27FC236}">
                <a16:creationId xmlns:a16="http://schemas.microsoft.com/office/drawing/2014/main" id="{A63DEDB7-E423-83EF-7212-7834C20728C5}"/>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35</a:t>
            </a:fld>
            <a:endParaRPr lang="en-US" dirty="0"/>
          </a:p>
        </p:txBody>
      </p:sp>
    </p:spTree>
    <p:extLst>
      <p:ext uri="{BB962C8B-B14F-4D97-AF65-F5344CB8AC3E}">
        <p14:creationId xmlns:p14="http://schemas.microsoft.com/office/powerpoint/2010/main" val="2495323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rect">
            <a:avLst/>
          </a:prstGeom>
        </p:spPr>
        <p:txBody>
          <a:bodyPr/>
          <a:lstStyle/>
          <a:p>
            <a:r>
              <a:rPr lang="en-US" dirty="0"/>
              <a:t>Predicate Locking</a:t>
            </a:r>
          </a:p>
        </p:txBody>
      </p:sp>
      <p:sp>
        <p:nvSpPr>
          <p:cNvPr id="5" name="Content Placeholder 4"/>
          <p:cNvSpPr>
            <a:spLocks noGrp="1"/>
          </p:cNvSpPr>
          <p:nvPr>
            <p:ph idx="1"/>
          </p:nvPr>
        </p:nvSpPr>
        <p:spPr>
          <a:prstGeom prst="rect">
            <a:avLst/>
          </a:prstGeom>
        </p:spPr>
        <p:txBody>
          <a:bodyPr/>
          <a:lstStyle/>
          <a:p>
            <a:r>
              <a:rPr lang="en-US" dirty="0"/>
              <a:t>Proposed locking scheme from System R.</a:t>
            </a:r>
          </a:p>
          <a:p>
            <a:pPr marL="342900" lvl="1"/>
            <a:r>
              <a:rPr lang="en-US" dirty="0"/>
              <a:t>Shared lock on the predicate in a </a:t>
            </a:r>
            <a:r>
              <a:rPr lang="en-US" b="1" dirty="0">
                <a:solidFill>
                  <a:schemeClr val="accent1"/>
                </a:solidFill>
                <a:latin typeface="Inconsolata" panose="00000509000000000000" pitchFamily="49" charset="0"/>
                <a:cs typeface="Consolas" pitchFamily="49" charset="0"/>
              </a:rPr>
              <a:t>WHERE</a:t>
            </a:r>
            <a:r>
              <a:rPr lang="en-US" dirty="0"/>
              <a:t> clause of a </a:t>
            </a:r>
            <a:r>
              <a:rPr lang="en-US" b="1" dirty="0">
                <a:solidFill>
                  <a:schemeClr val="accent1"/>
                </a:solidFill>
                <a:latin typeface="Inconsolata" panose="00000509000000000000" pitchFamily="49" charset="0"/>
              </a:rPr>
              <a:t>SELECT</a:t>
            </a:r>
            <a:r>
              <a:rPr lang="en-US" dirty="0"/>
              <a:t> query.</a:t>
            </a:r>
          </a:p>
          <a:p>
            <a:pPr marL="342900" lvl="1"/>
            <a:r>
              <a:rPr lang="en-US" dirty="0"/>
              <a:t>Exclusive lock on the predicate in a </a:t>
            </a:r>
            <a:r>
              <a:rPr lang="en-US" b="1" dirty="0">
                <a:solidFill>
                  <a:schemeClr val="accent1"/>
                </a:solidFill>
                <a:latin typeface="Inconsolata" panose="00000509000000000000" pitchFamily="49" charset="0"/>
              </a:rPr>
              <a:t>WHERE</a:t>
            </a:r>
            <a:r>
              <a:rPr lang="en-US" dirty="0"/>
              <a:t> clause of any </a:t>
            </a:r>
            <a:r>
              <a:rPr lang="en-US" b="1" dirty="0">
                <a:solidFill>
                  <a:schemeClr val="accent1"/>
                </a:solidFill>
                <a:latin typeface="Inconsolata" panose="00000509000000000000" pitchFamily="49" charset="0"/>
              </a:rPr>
              <a:t>UPDATE</a:t>
            </a:r>
            <a:r>
              <a:rPr lang="en-US" dirty="0"/>
              <a:t>, </a:t>
            </a:r>
            <a:r>
              <a:rPr lang="en-US" b="1" dirty="0">
                <a:solidFill>
                  <a:schemeClr val="accent1"/>
                </a:solidFill>
                <a:latin typeface="Inconsolata" panose="00000509000000000000" pitchFamily="49" charset="0"/>
              </a:rPr>
              <a:t>INSERT</a:t>
            </a:r>
            <a:r>
              <a:rPr lang="en-US" dirty="0"/>
              <a:t>, or </a:t>
            </a:r>
            <a:r>
              <a:rPr lang="en-US" b="1" dirty="0">
                <a:solidFill>
                  <a:schemeClr val="accent1"/>
                </a:solidFill>
                <a:latin typeface="Inconsolata" panose="00000509000000000000" pitchFamily="49" charset="0"/>
              </a:rPr>
              <a:t>DELETE</a:t>
            </a:r>
            <a:r>
              <a:rPr lang="en-US" dirty="0"/>
              <a:t> query.</a:t>
            </a:r>
          </a:p>
          <a:p>
            <a:endParaRPr lang="en-US" sz="1200" dirty="0"/>
          </a:p>
          <a:p>
            <a:r>
              <a:rPr lang="en-US" dirty="0"/>
              <a:t>This is difficult to implement efficiently. Some systems approximate it via </a:t>
            </a:r>
            <a:r>
              <a:rPr lang="en-US" dirty="0">
                <a:hlinkClick r:id="rId3"/>
              </a:rPr>
              <a:t>precision locking</a:t>
            </a:r>
            <a:r>
              <a:rPr lang="en-US" dirty="0"/>
              <a:t>.</a:t>
            </a:r>
          </a:p>
        </p:txBody>
      </p:sp>
      <p:sp>
        <p:nvSpPr>
          <p:cNvPr id="2" name="Slide Number Placeholder 3">
            <a:extLst>
              <a:ext uri="{FF2B5EF4-FFF2-40B4-BE49-F238E27FC236}">
                <a16:creationId xmlns:a16="http://schemas.microsoft.com/office/drawing/2014/main" id="{089CA321-C546-A7FE-B7AC-407B4B4FECB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36</a:t>
            </a:fld>
            <a:endParaRPr lang="en-US" dirty="0"/>
          </a:p>
        </p:txBody>
      </p:sp>
      <p:grpSp>
        <p:nvGrpSpPr>
          <p:cNvPr id="14" name="Group 13">
            <a:extLst>
              <a:ext uri="{FF2B5EF4-FFF2-40B4-BE49-F238E27FC236}">
                <a16:creationId xmlns:a16="http://schemas.microsoft.com/office/drawing/2014/main" id="{6DA9A830-DFFC-186C-FA25-9CA08F4128AD}"/>
              </a:ext>
            </a:extLst>
          </p:cNvPr>
          <p:cNvGrpSpPr/>
          <p:nvPr/>
        </p:nvGrpSpPr>
        <p:grpSpPr>
          <a:xfrm>
            <a:off x="1565097" y="3652728"/>
            <a:ext cx="6013807" cy="392222"/>
            <a:chOff x="996593" y="3652728"/>
            <a:chExt cx="6013807" cy="392222"/>
          </a:xfrm>
        </p:grpSpPr>
        <p:pic>
          <p:nvPicPr>
            <p:cNvPr id="6" name="Picture 5" descr="A black and white letter on a black background&#10;&#10;Description automatically generated">
              <a:extLst>
                <a:ext uri="{FF2B5EF4-FFF2-40B4-BE49-F238E27FC236}">
                  <a16:creationId xmlns:a16="http://schemas.microsoft.com/office/drawing/2014/main" id="{C977702D-8CD8-E9ED-5499-0E40DB27097B}"/>
                </a:ext>
              </a:extLst>
            </p:cNvPr>
            <p:cNvPicPr>
              <a:picLocks noChangeAspect="1"/>
            </p:cNvPicPr>
            <p:nvPr/>
          </p:nvPicPr>
          <p:blipFill>
            <a:blip r:embed="rId4"/>
            <a:stretch>
              <a:fillRect/>
            </a:stretch>
          </p:blipFill>
          <p:spPr>
            <a:xfrm>
              <a:off x="996593" y="3670644"/>
              <a:ext cx="1371600" cy="356390"/>
            </a:xfrm>
            <a:prstGeom prst="rect">
              <a:avLst/>
            </a:prstGeom>
          </p:spPr>
        </p:pic>
        <p:pic>
          <p:nvPicPr>
            <p:cNvPr id="8" name="Graphic 7">
              <a:extLst>
                <a:ext uri="{FF2B5EF4-FFF2-40B4-BE49-F238E27FC236}">
                  <a16:creationId xmlns:a16="http://schemas.microsoft.com/office/drawing/2014/main" id="{E508FA26-DD28-FC82-B2AC-AC4D992BC4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43995" y="3652728"/>
              <a:ext cx="1371600" cy="392222"/>
            </a:xfrm>
            <a:prstGeom prst="rect">
              <a:avLst/>
            </a:prstGeom>
          </p:spPr>
        </p:pic>
        <p:pic>
          <p:nvPicPr>
            <p:cNvPr id="11" name="Graphic 10">
              <a:extLst>
                <a:ext uri="{FF2B5EF4-FFF2-40B4-BE49-F238E27FC236}">
                  <a16:creationId xmlns:a16="http://schemas.microsoft.com/office/drawing/2014/main" id="{2A0AF90A-2100-FC4B-4081-7DCB2E6693E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91397" y="3697536"/>
              <a:ext cx="1371600" cy="302606"/>
            </a:xfrm>
            <a:prstGeom prst="rect">
              <a:avLst/>
            </a:prstGeom>
          </p:spPr>
        </p:pic>
        <p:pic>
          <p:nvPicPr>
            <p:cNvPr id="13" name="Graphic 12">
              <a:extLst>
                <a:ext uri="{FF2B5EF4-FFF2-40B4-BE49-F238E27FC236}">
                  <a16:creationId xmlns:a16="http://schemas.microsoft.com/office/drawing/2014/main" id="{414617E8-8FEE-F581-0F65-C7C5DA7ACCE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8800" y="3688533"/>
              <a:ext cx="1371600" cy="320612"/>
            </a:xfrm>
            <a:prstGeom prst="rect">
              <a:avLst/>
            </a:prstGeom>
          </p:spPr>
        </p:pic>
      </p:grpSp>
    </p:spTree>
    <p:extLst>
      <p:ext uri="{BB962C8B-B14F-4D97-AF65-F5344CB8AC3E}">
        <p14:creationId xmlns:p14="http://schemas.microsoft.com/office/powerpoint/2010/main" val="1912150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Predicate Locking</a:t>
            </a:r>
          </a:p>
        </p:txBody>
      </p:sp>
      <p:sp>
        <p:nvSpPr>
          <p:cNvPr id="4" name="Text Box 4"/>
          <p:cNvSpPr txBox="1">
            <a:spLocks noChangeArrowheads="1"/>
          </p:cNvSpPr>
          <p:nvPr/>
        </p:nvSpPr>
        <p:spPr bwMode="auto">
          <a:xfrm>
            <a:off x="777646" y="971550"/>
            <a:ext cx="3108960" cy="932563"/>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SELECT</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COUNT</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80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AS</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800" b="0" i="0" u="none" strike="noStrike" kern="1200" cap="none" spc="0" normalizeH="0" baseline="0" noProof="0" dirty="0" err="1">
                <a:ln>
                  <a:noFill/>
                </a:ln>
                <a:solidFill>
                  <a:srgbClr val="646464"/>
                </a:solidFill>
                <a:effectLst/>
                <a:uLnTx/>
                <a:uFillTx/>
                <a:latin typeface="Inconsolata" panose="00000509000000000000" pitchFamily="49" charset="0"/>
                <a:ea typeface="ＭＳ Ｐゴシック" pitchFamily="-112" charset="-128"/>
                <a:cs typeface="+mn-cs"/>
              </a:rPr>
              <a:t>cnt</a:t>
            </a:r>
            <a:endPar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endParaRP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FROM</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people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WHERE</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status='lit'</a:t>
            </a:r>
          </a:p>
        </p:txBody>
      </p:sp>
      <p:sp>
        <p:nvSpPr>
          <p:cNvPr id="5" name="Text Box 4"/>
          <p:cNvSpPr txBox="1">
            <a:spLocks noChangeArrowheads="1"/>
          </p:cNvSpPr>
          <p:nvPr/>
        </p:nvSpPr>
        <p:spPr bwMode="auto">
          <a:xfrm>
            <a:off x="5196840" y="1220849"/>
            <a:ext cx="3261360" cy="683264"/>
          </a:xfrm>
          <a:prstGeom prst="rect">
            <a:avLst/>
          </a:prstGeom>
          <a:solidFill>
            <a:schemeClr val="bg1">
              <a:lumMod val="85000"/>
            </a:schemeClr>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spAutoFit/>
          </a:bodyPr>
          <a:lstStyle>
            <a:defPPr>
              <a:defRPr lang="en-US"/>
            </a:defPPr>
            <a:lvl1pPr algn="ctr">
              <a:defRPr sz="2400" b="1">
                <a:solidFill>
                  <a:srgbClr val="4B4B4B"/>
                </a:solidFill>
                <a:latin typeface="Open Sans Extrabold" pitchFamily="34" charset="0"/>
                <a:ea typeface="Open Sans Extrabold" pitchFamily="34" charset="0"/>
                <a:cs typeface="Open Sans Extrabold"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INSERT</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a:t>
            </a:r>
            <a:r>
              <a:rPr kumimoji="0" lang="en-US" sz="18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INTO</a:t>
            </a: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people </a:t>
            </a:r>
            <a:r>
              <a:rPr kumimoji="0" lang="en-US" sz="180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VALUES</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cs typeface="+mn-cs"/>
              </a:rPr>
              <a:t> (101, 'Andy', 'lit')</a:t>
            </a:r>
          </a:p>
        </p:txBody>
      </p:sp>
      <p:sp>
        <p:nvSpPr>
          <p:cNvPr id="6" name="Highlight Box"/>
          <p:cNvSpPr/>
          <p:nvPr/>
        </p:nvSpPr>
        <p:spPr>
          <a:xfrm>
            <a:off x="890334" y="1545327"/>
            <a:ext cx="2233866" cy="277291"/>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ighlight Box"/>
          <p:cNvSpPr/>
          <p:nvPr/>
        </p:nvSpPr>
        <p:spPr>
          <a:xfrm>
            <a:off x="5268321" y="1552268"/>
            <a:ext cx="2628748" cy="277291"/>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057400" y="2667600"/>
            <a:ext cx="4900197" cy="1873252"/>
          </a:xfrm>
          <a:prstGeom prst="roundRect">
            <a:avLst>
              <a:gd name="adj" fmla="val 3106"/>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rIns="91440" bIns="91440" rtlCol="0" anchor="ctr">
            <a:noAutofit/>
          </a:bodyPr>
          <a:lstStyle/>
          <a:p>
            <a:pPr>
              <a:lnSpc>
                <a:spcPct val="80000"/>
              </a:lnSpc>
            </a:pPr>
            <a:endParaRPr lang="en-US" b="1" dirty="0">
              <a:solidFill>
                <a:schemeClr val="tx1">
                  <a:lumMod val="65000"/>
                  <a:lumOff val="35000"/>
                </a:schemeClr>
              </a:solidFill>
              <a:latin typeface="Consolas" pitchFamily="49" charset="0"/>
              <a:ea typeface="Open Sans Extrabold" pitchFamily="34" charset="0"/>
              <a:cs typeface="Consolas" pitchFamily="49" charset="0"/>
            </a:endParaRPr>
          </a:p>
        </p:txBody>
      </p:sp>
      <p:grpSp>
        <p:nvGrpSpPr>
          <p:cNvPr id="52" name="Group 51"/>
          <p:cNvGrpSpPr/>
          <p:nvPr/>
        </p:nvGrpSpPr>
        <p:grpSpPr>
          <a:xfrm>
            <a:off x="2548295" y="3011081"/>
            <a:ext cx="3918406" cy="1415470"/>
            <a:chOff x="2329994" y="3207330"/>
            <a:chExt cx="3918406" cy="1415470"/>
          </a:xfrm>
        </p:grpSpPr>
        <p:sp>
          <p:nvSpPr>
            <p:cNvPr id="11" name="Rectangle 10"/>
            <p:cNvSpPr/>
            <p:nvPr/>
          </p:nvSpPr>
          <p:spPr>
            <a:xfrm>
              <a:off x="2329994" y="3207330"/>
              <a:ext cx="3918406" cy="141547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rtlCol="0" anchor="ctr"/>
            <a:lstStyle/>
            <a:p>
              <a:endParaRPr lang="en-US" sz="2400" dirty="0">
                <a:latin typeface="Consolas" pitchFamily="49" charset="0"/>
                <a:cs typeface="Consolas" pitchFamily="49" charset="0"/>
              </a:endParaRPr>
            </a:p>
          </p:txBody>
        </p:sp>
        <p:pic>
          <p:nvPicPr>
            <p:cNvPr id="12" name="Picture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11850" y="3299988"/>
              <a:ext cx="280891" cy="365760"/>
            </a:xfrm>
            <a:prstGeom prst="rect">
              <a:avLst/>
            </a:prstGeom>
          </p:spPr>
        </p:pic>
        <p:sp>
          <p:nvSpPr>
            <p:cNvPr id="17" name="Rectangle 16"/>
            <p:cNvSpPr/>
            <p:nvPr/>
          </p:nvSpPr>
          <p:spPr>
            <a:xfrm>
              <a:off x="2829699" y="3383458"/>
              <a:ext cx="1538883" cy="307777"/>
            </a:xfrm>
            <a:prstGeom prst="rect">
              <a:avLst/>
            </a:prstGeom>
          </p:spPr>
          <p:txBody>
            <a:bodyPr wrap="none" lIns="0" tIns="0" rIns="0" bIns="0" anchor="ctr" anchorCtr="0">
              <a:spAutoFit/>
            </a:bodyPr>
            <a:lstStyle/>
            <a:p>
              <a:r>
                <a:rPr lang="en-US" sz="2000" dirty="0">
                  <a:solidFill>
                    <a:schemeClr val="lt1"/>
                  </a:solidFill>
                  <a:latin typeface="Inconsolata" panose="00000509000000000000" pitchFamily="49" charset="0"/>
                  <a:cs typeface="Consolas" pitchFamily="49" charset="0"/>
                </a:rPr>
                <a:t>status='lit'</a:t>
              </a:r>
            </a:p>
          </p:txBody>
        </p:sp>
      </p:grpSp>
      <p:grpSp>
        <p:nvGrpSpPr>
          <p:cNvPr id="19" name="Group 18"/>
          <p:cNvGrpSpPr/>
          <p:nvPr/>
        </p:nvGrpSpPr>
        <p:grpSpPr>
          <a:xfrm>
            <a:off x="3287632" y="3540234"/>
            <a:ext cx="2468880" cy="736232"/>
            <a:chOff x="1295400" y="3649932"/>
            <a:chExt cx="2468880" cy="736232"/>
          </a:xfrm>
        </p:grpSpPr>
        <p:sp>
          <p:nvSpPr>
            <p:cNvPr id="20" name="Rectangle 19"/>
            <p:cNvSpPr/>
            <p:nvPr/>
          </p:nvSpPr>
          <p:spPr>
            <a:xfrm>
              <a:off x="1295400" y="3649932"/>
              <a:ext cx="2468880" cy="736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0" rtlCol="0" anchor="ctr"/>
            <a:lstStyle/>
            <a:p>
              <a:endParaRPr lang="en-US" sz="2400" dirty="0">
                <a:latin typeface="Consolas" pitchFamily="49" charset="0"/>
                <a:cs typeface="Consolas" pitchFamily="49" charset="0"/>
              </a:endParaRPr>
            </a:p>
          </p:txBody>
        </p:sp>
        <p:pic>
          <p:nvPicPr>
            <p:cNvPr id="21" name="Picture 2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7254" y="3742589"/>
              <a:ext cx="280891" cy="365760"/>
            </a:xfrm>
            <a:prstGeom prst="rect">
              <a:avLst/>
            </a:prstGeom>
          </p:spPr>
        </p:pic>
        <p:sp>
          <p:nvSpPr>
            <p:cNvPr id="22" name="Rectangle 21"/>
            <p:cNvSpPr/>
            <p:nvPr/>
          </p:nvSpPr>
          <p:spPr>
            <a:xfrm>
              <a:off x="1893968" y="3747203"/>
              <a:ext cx="1716817" cy="541687"/>
            </a:xfrm>
            <a:prstGeom prst="rect">
              <a:avLst/>
            </a:prstGeom>
          </p:spPr>
          <p:txBody>
            <a:bodyPr wrap="none" lIns="0" tIns="0" rIns="0" bIns="0" anchor="ctr" anchorCtr="0">
              <a:spAutoFit/>
            </a:bodyPr>
            <a:lstStyle/>
            <a:p>
              <a:pPr>
                <a:lnSpc>
                  <a:spcPct val="80000"/>
                </a:lnSpc>
              </a:pPr>
              <a:r>
                <a:rPr lang="en-US" sz="2000" dirty="0">
                  <a:solidFill>
                    <a:schemeClr val="lt1"/>
                  </a:solidFill>
                  <a:latin typeface="Inconsolata" panose="00000509000000000000" pitchFamily="49" charset="0"/>
                  <a:cs typeface="Consolas" pitchFamily="49" charset="0"/>
                </a:rPr>
                <a:t>name='Andy' </a:t>
              </a:r>
              <a:r>
                <a:rPr lang="en-US" sz="2400" b="1" dirty="0">
                  <a:solidFill>
                    <a:schemeClr val="lt1"/>
                  </a:solidFill>
                  <a:latin typeface="Inconsolata" panose="00000509000000000000" pitchFamily="49" charset="0"/>
                  <a:cs typeface="Consolas" pitchFamily="49" charset="0"/>
                </a:rPr>
                <a:t>∧</a:t>
              </a:r>
              <a:endParaRPr lang="en-US" sz="2000" b="1" dirty="0">
                <a:solidFill>
                  <a:schemeClr val="lt1"/>
                </a:solidFill>
                <a:latin typeface="Inconsolata" panose="00000509000000000000" pitchFamily="49" charset="0"/>
                <a:cs typeface="Consolas" pitchFamily="49" charset="0"/>
              </a:endParaRPr>
            </a:p>
            <a:p>
              <a:pPr>
                <a:lnSpc>
                  <a:spcPct val="80000"/>
                </a:lnSpc>
              </a:pPr>
              <a:r>
                <a:rPr lang="en-US" sz="2000" dirty="0">
                  <a:solidFill>
                    <a:schemeClr val="lt1"/>
                  </a:solidFill>
                  <a:latin typeface="Inconsolata" panose="00000509000000000000" pitchFamily="49" charset="0"/>
                  <a:cs typeface="Consolas" pitchFamily="49" charset="0"/>
                </a:rPr>
                <a:t>status='lit'</a:t>
              </a:r>
            </a:p>
          </p:txBody>
        </p:sp>
      </p:grpSp>
      <p:sp>
        <p:nvSpPr>
          <p:cNvPr id="54" name="TextBox 15"/>
          <p:cNvSpPr txBox="1">
            <a:spLocks noChangeArrowheads="1"/>
          </p:cNvSpPr>
          <p:nvPr/>
        </p:nvSpPr>
        <p:spPr bwMode="auto">
          <a:xfrm>
            <a:off x="2209800" y="2690024"/>
            <a:ext cx="33299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r>
              <a:rPr lang="en-US" sz="2000" dirty="0">
                <a:solidFill>
                  <a:schemeClr val="tx1">
                    <a:lumMod val="65000"/>
                    <a:lumOff val="35000"/>
                  </a:schemeClr>
                </a:solidFill>
                <a:latin typeface="Crimson Text" pitchFamily="2" charset="0"/>
              </a:rPr>
              <a:t>Records in Table "people"</a:t>
            </a:r>
          </a:p>
        </p:txBody>
      </p:sp>
      <p:cxnSp>
        <p:nvCxnSpPr>
          <p:cNvPr id="43" name="Curved Connector 39"/>
          <p:cNvCxnSpPr>
            <a:cxnSpLocks/>
            <a:stCxn id="6" idx="2"/>
            <a:endCxn id="11" idx="1"/>
          </p:cNvCxnSpPr>
          <p:nvPr/>
        </p:nvCxnSpPr>
        <p:spPr>
          <a:xfrm rot="16200000" flipH="1">
            <a:off x="1329682" y="2500203"/>
            <a:ext cx="1896198" cy="541028"/>
          </a:xfrm>
          <a:prstGeom prst="bentConnector2">
            <a:avLst/>
          </a:prstGeom>
          <a:ln w="57150">
            <a:solidFill>
              <a:schemeClr val="accent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cxnSp>
        <p:nvCxnSpPr>
          <p:cNvPr id="46" name="Curved Connector 39"/>
          <p:cNvCxnSpPr>
            <a:cxnSpLocks/>
            <a:stCxn id="7" idx="2"/>
            <a:endCxn id="20" idx="3"/>
          </p:cNvCxnSpPr>
          <p:nvPr/>
        </p:nvCxnSpPr>
        <p:spPr>
          <a:xfrm rot="5400000">
            <a:off x="5130209" y="2455863"/>
            <a:ext cx="2078791" cy="826183"/>
          </a:xfrm>
          <a:prstGeom prst="bentConnector2">
            <a:avLst/>
          </a:prstGeom>
          <a:ln w="57150">
            <a:solidFill>
              <a:schemeClr val="accent1"/>
            </a:solidFill>
            <a:headEnd type="none" w="lg" len="lg"/>
            <a:tailEnd type="triangle" w="lg" len="med"/>
          </a:ln>
        </p:spPr>
        <p:style>
          <a:lnRef idx="1">
            <a:schemeClr val="accent1"/>
          </a:lnRef>
          <a:fillRef idx="0">
            <a:schemeClr val="accent1"/>
          </a:fillRef>
          <a:effectRef idx="0">
            <a:schemeClr val="accent1"/>
          </a:effectRef>
          <a:fontRef idx="minor">
            <a:schemeClr val="tx1"/>
          </a:fontRef>
        </p:style>
      </p:cxnSp>
      <p:pic>
        <p:nvPicPr>
          <p:cNvPr id="23" name="Database">
            <a:extLst>
              <a:ext uri="{FF2B5EF4-FFF2-40B4-BE49-F238E27FC236}">
                <a16:creationId xmlns:a16="http://schemas.microsoft.com/office/drawing/2014/main" id="{0877C482-EB22-462A-A209-2BDFEF8651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800" y="2940154"/>
            <a:ext cx="1188720" cy="1358538"/>
          </a:xfrm>
          <a:prstGeom prst="rect">
            <a:avLst/>
          </a:prstGeom>
        </p:spPr>
      </p:pic>
      <p:sp>
        <p:nvSpPr>
          <p:cNvPr id="8" name="Slide Number Placeholder 3">
            <a:extLst>
              <a:ext uri="{FF2B5EF4-FFF2-40B4-BE49-F238E27FC236}">
                <a16:creationId xmlns:a16="http://schemas.microsoft.com/office/drawing/2014/main" id="{12E6B67C-909E-102C-E4D8-F282606996A6}"/>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37</a:t>
            </a:fld>
            <a:endParaRPr lang="en-US" dirty="0"/>
          </a:p>
        </p:txBody>
      </p:sp>
    </p:spTree>
    <p:extLst>
      <p:ext uri="{BB962C8B-B14F-4D97-AF65-F5344CB8AC3E}">
        <p14:creationId xmlns:p14="http://schemas.microsoft.com/office/powerpoint/2010/main" val="33776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250"/>
                                        <p:tgtEl>
                                          <p:spTgt spid="43"/>
                                        </p:tgtEl>
                                      </p:cBhvr>
                                    </p:animEffec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250"/>
                                        <p:tgtEl>
                                          <p:spTgt spid="5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50"/>
                                        <p:tgtEl>
                                          <p:spTgt spid="7"/>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250"/>
                                        <p:tgtEl>
                                          <p:spTgt spid="46"/>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2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Index Locking Schemes</a:t>
            </a:r>
          </a:p>
        </p:txBody>
      </p:sp>
      <p:sp>
        <p:nvSpPr>
          <p:cNvPr id="5" name="Content Placeholder 4"/>
          <p:cNvSpPr>
            <a:spLocks noGrp="1"/>
          </p:cNvSpPr>
          <p:nvPr>
            <p:ph idx="1"/>
          </p:nvPr>
        </p:nvSpPr>
        <p:spPr/>
        <p:txBody>
          <a:bodyPr/>
          <a:lstStyle/>
          <a:p>
            <a:r>
              <a:rPr lang="en-US" dirty="0"/>
              <a:t>Key-Value Locks</a:t>
            </a:r>
          </a:p>
          <a:p>
            <a:r>
              <a:rPr lang="en-US" dirty="0"/>
              <a:t>Gap Locks</a:t>
            </a:r>
          </a:p>
          <a:p>
            <a:r>
              <a:rPr lang="en-US" dirty="0"/>
              <a:t>Key-Range Locks</a:t>
            </a:r>
          </a:p>
          <a:p>
            <a:r>
              <a:rPr lang="en-US" dirty="0"/>
              <a:t>Hierarchical Locking</a:t>
            </a:r>
          </a:p>
        </p:txBody>
      </p:sp>
      <p:sp>
        <p:nvSpPr>
          <p:cNvPr id="2" name="Slide Number Placeholder 3">
            <a:extLst>
              <a:ext uri="{FF2B5EF4-FFF2-40B4-BE49-F238E27FC236}">
                <a16:creationId xmlns:a16="http://schemas.microsoft.com/office/drawing/2014/main" id="{0E4BA9E4-C040-36F0-7E74-6263BE5D2A58}"/>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38</a:t>
            </a:fld>
            <a:endParaRPr lang="en-US" dirty="0"/>
          </a:p>
        </p:txBody>
      </p:sp>
    </p:spTree>
    <p:extLst>
      <p:ext uri="{BB962C8B-B14F-4D97-AF65-F5344CB8AC3E}">
        <p14:creationId xmlns:p14="http://schemas.microsoft.com/office/powerpoint/2010/main" val="1112057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Key-value Locks</a:t>
            </a:r>
          </a:p>
        </p:txBody>
      </p:sp>
      <p:sp>
        <p:nvSpPr>
          <p:cNvPr id="5" name="Content Placeholder 4"/>
          <p:cNvSpPr>
            <a:spLocks noGrp="1"/>
          </p:cNvSpPr>
          <p:nvPr>
            <p:ph idx="1"/>
          </p:nvPr>
        </p:nvSpPr>
        <p:spPr/>
        <p:txBody>
          <a:bodyPr/>
          <a:lstStyle/>
          <a:p>
            <a:r>
              <a:rPr lang="en-US" dirty="0"/>
              <a:t>Locks that cover a single key-value in an index.</a:t>
            </a:r>
          </a:p>
          <a:p>
            <a:r>
              <a:rPr lang="en-US" dirty="0"/>
              <a:t>Need “virtual keys” for non-existent values.</a:t>
            </a:r>
          </a:p>
        </p:txBody>
      </p:sp>
      <p:sp>
        <p:nvSpPr>
          <p:cNvPr id="20" name="Rectangle 19"/>
          <p:cNvSpPr/>
          <p:nvPr/>
        </p:nvSpPr>
        <p:spPr>
          <a:xfrm>
            <a:off x="1371600" y="2803327"/>
            <a:ext cx="6400800" cy="16459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Extrabold" pitchFamily="34" charset="0"/>
              <a:ea typeface="Open Sans Extrabold" pitchFamily="34" charset="0"/>
              <a:cs typeface="Open Sans Extrabold" pitchFamily="34" charset="0"/>
            </a:endParaRPr>
          </a:p>
        </p:txBody>
      </p:sp>
      <p:sp>
        <p:nvSpPr>
          <p:cNvPr id="7" name="Rectangle 6"/>
          <p:cNvSpPr/>
          <p:nvPr/>
        </p:nvSpPr>
        <p:spPr bwMode="auto">
          <a:xfrm>
            <a:off x="172265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10</a:t>
            </a:r>
          </a:p>
        </p:txBody>
      </p:sp>
      <p:sp>
        <p:nvSpPr>
          <p:cNvPr id="10" name="Rectangle 9"/>
          <p:cNvSpPr/>
          <p:nvPr/>
        </p:nvSpPr>
        <p:spPr bwMode="auto">
          <a:xfrm>
            <a:off x="3341039"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12</a:t>
            </a:r>
          </a:p>
        </p:txBody>
      </p:sp>
      <p:sp>
        <p:nvSpPr>
          <p:cNvPr id="13" name="Rectangle 12"/>
          <p:cNvSpPr/>
          <p:nvPr/>
        </p:nvSpPr>
        <p:spPr bwMode="auto">
          <a:xfrm>
            <a:off x="4959425"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14</a:t>
            </a:r>
          </a:p>
        </p:txBody>
      </p:sp>
      <p:sp>
        <p:nvSpPr>
          <p:cNvPr id="16" name="Rectangle 15"/>
          <p:cNvSpPr/>
          <p:nvPr/>
        </p:nvSpPr>
        <p:spPr bwMode="auto">
          <a:xfrm>
            <a:off x="657781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16</a:t>
            </a:r>
          </a:p>
        </p:txBody>
      </p:sp>
      <p:sp>
        <p:nvSpPr>
          <p:cNvPr id="34" name="TextBox 15"/>
          <p:cNvSpPr txBox="1">
            <a:spLocks noChangeArrowheads="1"/>
          </p:cNvSpPr>
          <p:nvPr/>
        </p:nvSpPr>
        <p:spPr bwMode="auto">
          <a:xfrm>
            <a:off x="1371600" y="2495550"/>
            <a:ext cx="33299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err="1"/>
              <a:t>B+Tree</a:t>
            </a:r>
            <a:r>
              <a:rPr lang="en-US" dirty="0"/>
              <a:t> Leaf Node</a:t>
            </a:r>
          </a:p>
        </p:txBody>
      </p:sp>
      <p:grpSp>
        <p:nvGrpSpPr>
          <p:cNvPr id="27" name="Group 26"/>
          <p:cNvGrpSpPr/>
          <p:nvPr/>
        </p:nvGrpSpPr>
        <p:grpSpPr>
          <a:xfrm>
            <a:off x="4959425" y="2819879"/>
            <a:ext cx="843535" cy="1124924"/>
            <a:chOff x="4959425" y="3152182"/>
            <a:chExt cx="843535" cy="1124924"/>
          </a:xfrm>
        </p:grpSpPr>
        <p:sp>
          <p:nvSpPr>
            <p:cNvPr id="28" name="Highlight Box"/>
            <p:cNvSpPr/>
            <p:nvPr/>
          </p:nvSpPr>
          <p:spPr>
            <a:xfrm>
              <a:off x="4959425" y="3600450"/>
              <a:ext cx="843534" cy="67665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959426" y="3152182"/>
              <a:ext cx="843534" cy="475771"/>
            </a:xfrm>
            <a:prstGeom prst="rect">
              <a:avLst/>
            </a:prstGeom>
            <a:noFill/>
          </p:spPr>
          <p:txBody>
            <a:bodyPr wrap="square" lIns="0" tIns="45720" rIns="0" bIns="45720" rtlCol="0" anchor="ctr" anchorCtr="0">
              <a:spAutoFit/>
            </a:bodyPr>
            <a:lstStyle/>
            <a:p>
              <a:pPr algn="ctr">
                <a:lnSpc>
                  <a:spcPct val="75000"/>
                </a:lnSpc>
              </a:pPr>
              <a:r>
                <a:rPr lang="en-US" sz="1600" b="1" i="1" dirty="0">
                  <a:solidFill>
                    <a:schemeClr val="accent1"/>
                  </a:solidFill>
                </a:rPr>
                <a:t>Key</a:t>
              </a:r>
            </a:p>
            <a:p>
              <a:pPr algn="ctr">
                <a:lnSpc>
                  <a:spcPct val="75000"/>
                </a:lnSpc>
              </a:pPr>
              <a:r>
                <a:rPr lang="en-US" sz="1600" b="1" i="1" dirty="0">
                  <a:solidFill>
                    <a:schemeClr val="accent1"/>
                  </a:solidFill>
                </a:rPr>
                <a:t>[14, 14]</a:t>
              </a:r>
            </a:p>
          </p:txBody>
        </p:sp>
        <p:pic>
          <p:nvPicPr>
            <p:cNvPr id="36" name="Picture 35"/>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4751" y="3649226"/>
              <a:ext cx="175557" cy="228600"/>
            </a:xfrm>
            <a:prstGeom prst="rect">
              <a:avLst/>
            </a:prstGeom>
          </p:spPr>
        </p:pic>
      </p:grpSp>
      <p:sp>
        <p:nvSpPr>
          <p:cNvPr id="2" name="Slide Number Placeholder 3">
            <a:extLst>
              <a:ext uri="{FF2B5EF4-FFF2-40B4-BE49-F238E27FC236}">
                <a16:creationId xmlns:a16="http://schemas.microsoft.com/office/drawing/2014/main" id="{58C78B01-4052-49EF-E201-1123FEBA4997}"/>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39</a:t>
            </a:fld>
            <a:endParaRPr lang="en-US" dirty="0"/>
          </a:p>
        </p:txBody>
      </p:sp>
    </p:spTree>
    <p:extLst>
      <p:ext uri="{BB962C8B-B14F-4D97-AF65-F5344CB8AC3E}">
        <p14:creationId xmlns:p14="http://schemas.microsoft.com/office/powerpoint/2010/main" val="848450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prstGeom prst="rect">
            <a:avLst/>
          </a:prstGeom>
        </p:spPr>
        <p:txBody>
          <a:bodyPr/>
          <a:lstStyle/>
          <a:p>
            <a:r>
              <a:rPr lang="en-US" dirty="0"/>
              <a:t>Timestamp Ordering Concurrency Control</a:t>
            </a:r>
          </a:p>
        </p:txBody>
      </p:sp>
      <p:sp>
        <p:nvSpPr>
          <p:cNvPr id="10243" name="Content Placeholder 2"/>
          <p:cNvSpPr>
            <a:spLocks noGrp="1"/>
          </p:cNvSpPr>
          <p:nvPr>
            <p:ph idx="1"/>
          </p:nvPr>
        </p:nvSpPr>
        <p:spPr>
          <a:xfrm>
            <a:off x="1371600" y="971550"/>
            <a:ext cx="6629400" cy="3657600"/>
          </a:xfrm>
          <a:prstGeom prst="rect">
            <a:avLst/>
          </a:prstGeom>
        </p:spPr>
        <p:txBody>
          <a:bodyPr/>
          <a:lstStyle/>
          <a:p>
            <a:r>
              <a:rPr lang="en-US" dirty="0"/>
              <a:t>Use timestamps to determine the serializability order of </a:t>
            </a:r>
            <a:r>
              <a:rPr lang="en-US" dirty="0" err="1"/>
              <a:t>txns</a:t>
            </a:r>
            <a:r>
              <a:rPr lang="en-US" dirty="0"/>
              <a:t>.</a:t>
            </a:r>
          </a:p>
          <a:p>
            <a:endParaRPr lang="en-US" sz="1200" dirty="0"/>
          </a:p>
          <a:p>
            <a:r>
              <a:rPr lang="en-US" dirty="0"/>
              <a:t>If </a:t>
            </a:r>
            <a:r>
              <a:rPr lang="en-US" b="1" dirty="0">
                <a:solidFill>
                  <a:schemeClr val="accent1"/>
                </a:solidFill>
                <a:latin typeface="Inconsolata" panose="00000509000000000000" pitchFamily="49" charset="0"/>
              </a:rPr>
              <a:t>TS(T</a:t>
            </a:r>
            <a:r>
              <a:rPr lang="en-US" b="1" baseline="-25000" dirty="0">
                <a:solidFill>
                  <a:schemeClr val="accent1"/>
                </a:solidFill>
                <a:latin typeface="Inconsolata" panose="00000509000000000000" pitchFamily="49" charset="0"/>
              </a:rPr>
              <a:t>i</a:t>
            </a:r>
            <a:r>
              <a:rPr lang="en-US" b="1" dirty="0">
                <a:solidFill>
                  <a:schemeClr val="accent1"/>
                </a:solidFill>
                <a:latin typeface="Inconsolata" panose="00000509000000000000" pitchFamily="49" charset="0"/>
              </a:rPr>
              <a:t>)</a:t>
            </a:r>
            <a:r>
              <a:rPr lang="en-US" dirty="0"/>
              <a:t> &lt; </a:t>
            </a:r>
            <a:r>
              <a:rPr lang="en-US" b="1" dirty="0">
                <a:solidFill>
                  <a:schemeClr val="accent1"/>
                </a:solidFill>
                <a:latin typeface="Inconsolata" panose="00000509000000000000" pitchFamily="49" charset="0"/>
              </a:rPr>
              <a:t>TS(</a:t>
            </a:r>
            <a:r>
              <a:rPr lang="en-US" b="1" dirty="0" err="1">
                <a:solidFill>
                  <a:schemeClr val="accent1"/>
                </a:solidFill>
                <a:latin typeface="Inconsolata" panose="00000509000000000000" pitchFamily="49" charset="0"/>
              </a:rPr>
              <a:t>T</a:t>
            </a:r>
            <a:r>
              <a:rPr lang="en-US" b="1" baseline="-25000" dirty="0" err="1">
                <a:solidFill>
                  <a:schemeClr val="accent1"/>
                </a:solidFill>
                <a:latin typeface="Inconsolata" panose="00000509000000000000" pitchFamily="49" charset="0"/>
              </a:rPr>
              <a:t>j</a:t>
            </a:r>
            <a:r>
              <a:rPr lang="en-US" b="1" dirty="0">
                <a:solidFill>
                  <a:schemeClr val="accent1"/>
                </a:solidFill>
                <a:latin typeface="Inconsolata" panose="00000509000000000000" pitchFamily="49" charset="0"/>
              </a:rPr>
              <a:t>)</a:t>
            </a:r>
            <a:r>
              <a:rPr lang="en-US" dirty="0"/>
              <a:t>, then the DBMS must ensure that the execution schedule is equivalent to the serial schedule where </a:t>
            </a: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i</a:t>
            </a:r>
            <a:r>
              <a:rPr lang="en-US" dirty="0"/>
              <a:t> appears before </a:t>
            </a:r>
            <a:r>
              <a:rPr lang="en-US" b="1" dirty="0" err="1">
                <a:solidFill>
                  <a:schemeClr val="accent1"/>
                </a:solidFill>
                <a:latin typeface="Inconsolata" panose="00000509000000000000" pitchFamily="49" charset="0"/>
              </a:rPr>
              <a:t>T</a:t>
            </a:r>
            <a:r>
              <a:rPr lang="en-US" b="1" baseline="-25000" dirty="0" err="1">
                <a:solidFill>
                  <a:schemeClr val="accent1"/>
                </a:solidFill>
                <a:latin typeface="Inconsolata" panose="00000509000000000000" pitchFamily="49" charset="0"/>
              </a:rPr>
              <a:t>j</a:t>
            </a:r>
            <a:r>
              <a:rPr lang="en-US" dirty="0"/>
              <a:t>.</a:t>
            </a:r>
          </a:p>
          <a:p>
            <a:endParaRPr lang="en-US" sz="1200" dirty="0"/>
          </a:p>
          <a:p>
            <a:r>
              <a:rPr lang="en-US" dirty="0"/>
              <a:t>Each database object (e.g., tuple) will include additional fields to keep track of timestamp(s) of the </a:t>
            </a:r>
            <a:r>
              <a:rPr lang="en-US" dirty="0" err="1"/>
              <a:t>txns</a:t>
            </a:r>
            <a:r>
              <a:rPr lang="en-US" dirty="0"/>
              <a:t> that last accessed/modified them.</a:t>
            </a:r>
          </a:p>
        </p:txBody>
      </p:sp>
      <p:sp>
        <p:nvSpPr>
          <p:cNvPr id="3" name="Slide Number Placeholder 3">
            <a:extLst>
              <a:ext uri="{FF2B5EF4-FFF2-40B4-BE49-F238E27FC236}">
                <a16:creationId xmlns:a16="http://schemas.microsoft.com/office/drawing/2014/main" id="{ECB18987-DBAC-C42B-73F8-7BB5BED6CD65}"/>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a:t>
            </a:fld>
            <a:endParaRPr lang="en-US" dirty="0"/>
          </a:p>
        </p:txBody>
      </p:sp>
    </p:spTree>
    <p:extLst>
      <p:ext uri="{BB962C8B-B14F-4D97-AF65-F5344CB8AC3E}">
        <p14:creationId xmlns:p14="http://schemas.microsoft.com/office/powerpoint/2010/main" val="2231756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Gap Locks</a:t>
            </a:r>
          </a:p>
        </p:txBody>
      </p:sp>
      <p:sp>
        <p:nvSpPr>
          <p:cNvPr id="5" name="Content Placeholder 4"/>
          <p:cNvSpPr>
            <a:spLocks noGrp="1"/>
          </p:cNvSpPr>
          <p:nvPr>
            <p:ph idx="1"/>
          </p:nvPr>
        </p:nvSpPr>
        <p:spPr/>
        <p:txBody>
          <a:bodyPr/>
          <a:lstStyle/>
          <a:p>
            <a:r>
              <a:rPr lang="en-US" dirty="0"/>
              <a:t>Each </a:t>
            </a:r>
            <a:r>
              <a:rPr lang="en-US" dirty="0" err="1"/>
              <a:t>txn</a:t>
            </a:r>
            <a:r>
              <a:rPr lang="en-US" dirty="0"/>
              <a:t> acquires a key-value lock on the single key that it wants to access. Then get a gap lock on the next key gap.</a:t>
            </a:r>
          </a:p>
        </p:txBody>
      </p:sp>
      <p:sp>
        <p:nvSpPr>
          <p:cNvPr id="20" name="Rectangle 19"/>
          <p:cNvSpPr/>
          <p:nvPr/>
        </p:nvSpPr>
        <p:spPr>
          <a:xfrm>
            <a:off x="1371600" y="2803327"/>
            <a:ext cx="6400800" cy="16459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Extrabold" pitchFamily="34" charset="0"/>
              <a:ea typeface="Open Sans Extrabold" pitchFamily="34" charset="0"/>
              <a:cs typeface="Open Sans Extrabold" pitchFamily="34" charset="0"/>
            </a:endParaRPr>
          </a:p>
        </p:txBody>
      </p:sp>
      <p:sp>
        <p:nvSpPr>
          <p:cNvPr id="7" name="Rectangle 6"/>
          <p:cNvSpPr/>
          <p:nvPr/>
        </p:nvSpPr>
        <p:spPr bwMode="auto">
          <a:xfrm>
            <a:off x="172265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10</a:t>
            </a:r>
          </a:p>
        </p:txBody>
      </p:sp>
      <p:sp>
        <p:nvSpPr>
          <p:cNvPr id="10" name="Rectangle 9"/>
          <p:cNvSpPr/>
          <p:nvPr/>
        </p:nvSpPr>
        <p:spPr bwMode="auto">
          <a:xfrm>
            <a:off x="3341039"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12</a:t>
            </a:r>
          </a:p>
        </p:txBody>
      </p:sp>
      <p:sp>
        <p:nvSpPr>
          <p:cNvPr id="13" name="Rectangle 12"/>
          <p:cNvSpPr/>
          <p:nvPr/>
        </p:nvSpPr>
        <p:spPr bwMode="auto">
          <a:xfrm>
            <a:off x="4959425"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14</a:t>
            </a:r>
          </a:p>
        </p:txBody>
      </p:sp>
      <p:sp>
        <p:nvSpPr>
          <p:cNvPr id="16" name="Rectangle 15"/>
          <p:cNvSpPr/>
          <p:nvPr/>
        </p:nvSpPr>
        <p:spPr bwMode="auto">
          <a:xfrm>
            <a:off x="657781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16</a:t>
            </a:r>
          </a:p>
        </p:txBody>
      </p:sp>
      <p:grpSp>
        <p:nvGrpSpPr>
          <p:cNvPr id="35" name="Group 34"/>
          <p:cNvGrpSpPr/>
          <p:nvPr/>
        </p:nvGrpSpPr>
        <p:grpSpPr>
          <a:xfrm>
            <a:off x="2590800" y="3428663"/>
            <a:ext cx="3923660" cy="338554"/>
            <a:chOff x="2633573" y="3760966"/>
            <a:chExt cx="3923660" cy="338554"/>
          </a:xfrm>
        </p:grpSpPr>
        <p:sp>
          <p:nvSpPr>
            <p:cNvPr id="19" name="TextBox 15"/>
            <p:cNvSpPr txBox="1">
              <a:spLocks noChangeArrowheads="1"/>
            </p:cNvSpPr>
            <p:nvPr/>
          </p:nvSpPr>
          <p:spPr bwMode="auto">
            <a:xfrm>
              <a:off x="4251959" y="3760966"/>
              <a:ext cx="7144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000" b="1" i="1">
                  <a:solidFill>
                    <a:schemeClr val="tx1">
                      <a:lumMod val="50000"/>
                      <a:lumOff val="50000"/>
                    </a:schemeClr>
                  </a:solidFill>
                  <a:ea typeface="ＭＳ Ｐゴシック" charset="-128"/>
                </a:defRPr>
              </a:lvl1pPr>
            </a:lstStyle>
            <a:p>
              <a:r>
                <a:rPr lang="en-US" sz="2200" dirty="0">
                  <a:solidFill>
                    <a:schemeClr val="tx1">
                      <a:lumMod val="65000"/>
                      <a:lumOff val="35000"/>
                    </a:schemeClr>
                  </a:solidFill>
                  <a:latin typeface="Crimson Text" pitchFamily="2" charset="0"/>
                </a:rPr>
                <a:t>{Gap}</a:t>
              </a:r>
            </a:p>
          </p:txBody>
        </p:sp>
        <p:sp>
          <p:nvSpPr>
            <p:cNvPr id="23" name="TextBox 15"/>
            <p:cNvSpPr txBox="1">
              <a:spLocks noChangeArrowheads="1"/>
            </p:cNvSpPr>
            <p:nvPr/>
          </p:nvSpPr>
          <p:spPr bwMode="auto">
            <a:xfrm>
              <a:off x="2633573" y="3760966"/>
              <a:ext cx="70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2200" dirty="0">
                  <a:solidFill>
                    <a:schemeClr val="tx1">
                      <a:lumMod val="65000"/>
                      <a:lumOff val="35000"/>
                    </a:schemeClr>
                  </a:solidFill>
                  <a:latin typeface="Crimson Text" pitchFamily="2" charset="0"/>
                </a:rPr>
                <a:t>{Gap}</a:t>
              </a:r>
            </a:p>
          </p:txBody>
        </p:sp>
        <p:sp>
          <p:nvSpPr>
            <p:cNvPr id="25" name="TextBox 15"/>
            <p:cNvSpPr txBox="1">
              <a:spLocks noChangeArrowheads="1"/>
            </p:cNvSpPr>
            <p:nvPr/>
          </p:nvSpPr>
          <p:spPr bwMode="auto">
            <a:xfrm>
              <a:off x="5870344" y="3760966"/>
              <a:ext cx="68688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000" b="1" i="1">
                  <a:solidFill>
                    <a:schemeClr val="tx1">
                      <a:lumMod val="50000"/>
                      <a:lumOff val="50000"/>
                    </a:schemeClr>
                  </a:solidFill>
                  <a:ea typeface="ＭＳ Ｐゴシック" charset="-128"/>
                </a:defRPr>
              </a:lvl1pPr>
            </a:lstStyle>
            <a:p>
              <a:r>
                <a:rPr lang="en-US" sz="2200" dirty="0">
                  <a:solidFill>
                    <a:schemeClr val="tx1">
                      <a:lumMod val="65000"/>
                      <a:lumOff val="35000"/>
                    </a:schemeClr>
                  </a:solidFill>
                  <a:latin typeface="Crimson Text" pitchFamily="2" charset="0"/>
                </a:rPr>
                <a:t>{Gap}</a:t>
              </a:r>
            </a:p>
          </p:txBody>
        </p:sp>
      </p:grpSp>
      <p:sp>
        <p:nvSpPr>
          <p:cNvPr id="34" name="TextBox 15"/>
          <p:cNvSpPr txBox="1">
            <a:spLocks noChangeArrowheads="1"/>
          </p:cNvSpPr>
          <p:nvPr/>
        </p:nvSpPr>
        <p:spPr bwMode="auto">
          <a:xfrm>
            <a:off x="1371600" y="2495550"/>
            <a:ext cx="33299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err="1"/>
              <a:t>B+Tree</a:t>
            </a:r>
            <a:r>
              <a:rPr lang="en-US" dirty="0"/>
              <a:t> Leaf Node</a:t>
            </a:r>
          </a:p>
        </p:txBody>
      </p:sp>
      <p:grpSp>
        <p:nvGrpSpPr>
          <p:cNvPr id="6" name="Group 5"/>
          <p:cNvGrpSpPr/>
          <p:nvPr/>
        </p:nvGrpSpPr>
        <p:grpSpPr>
          <a:xfrm>
            <a:off x="5772095" y="3268147"/>
            <a:ext cx="843534" cy="1181100"/>
            <a:chOff x="5772095" y="3600450"/>
            <a:chExt cx="843534" cy="1181100"/>
          </a:xfrm>
        </p:grpSpPr>
        <p:sp>
          <p:nvSpPr>
            <p:cNvPr id="24" name="Highlight Box"/>
            <p:cNvSpPr/>
            <p:nvPr/>
          </p:nvSpPr>
          <p:spPr>
            <a:xfrm>
              <a:off x="5782382" y="3600450"/>
              <a:ext cx="822960" cy="67665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772095" y="4305779"/>
              <a:ext cx="843534" cy="475771"/>
            </a:xfrm>
            <a:prstGeom prst="rect">
              <a:avLst/>
            </a:prstGeom>
            <a:noFill/>
          </p:spPr>
          <p:txBody>
            <a:bodyPr wrap="square" lIns="0" tIns="45720" rIns="0" bIns="45720" rtlCol="0" anchor="ctr" anchorCtr="0">
              <a:spAutoFit/>
            </a:bodyPr>
            <a:lstStyle/>
            <a:p>
              <a:pPr algn="ctr">
                <a:lnSpc>
                  <a:spcPct val="75000"/>
                </a:lnSpc>
              </a:pPr>
              <a:r>
                <a:rPr lang="en-US" sz="1600" b="1" i="1" dirty="0">
                  <a:solidFill>
                    <a:schemeClr val="accent1"/>
                  </a:solidFill>
                </a:rPr>
                <a:t>Gap</a:t>
              </a:r>
            </a:p>
            <a:p>
              <a:pPr algn="ctr">
                <a:lnSpc>
                  <a:spcPct val="75000"/>
                </a:lnSpc>
              </a:pPr>
              <a:r>
                <a:rPr lang="en-US" sz="1600" b="1" i="1" dirty="0">
                  <a:solidFill>
                    <a:schemeClr val="accent1"/>
                  </a:solidFill>
                </a:rPr>
                <a:t>(14, 16)</a:t>
              </a:r>
            </a:p>
          </p:txBody>
        </p:sp>
        <p:pic>
          <p:nvPicPr>
            <p:cNvPr id="32" name="Picture 3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46219" y="3649226"/>
              <a:ext cx="175557" cy="228600"/>
            </a:xfrm>
            <a:prstGeom prst="rect">
              <a:avLst/>
            </a:prstGeom>
          </p:spPr>
        </p:pic>
      </p:grpSp>
      <p:sp>
        <p:nvSpPr>
          <p:cNvPr id="2" name="Slide Number Placeholder 3">
            <a:extLst>
              <a:ext uri="{FF2B5EF4-FFF2-40B4-BE49-F238E27FC236}">
                <a16:creationId xmlns:a16="http://schemas.microsoft.com/office/drawing/2014/main" id="{C58E0E8C-3AD4-50EA-9A8D-5B43799FB711}"/>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40</a:t>
            </a:fld>
            <a:endParaRPr lang="en-US" dirty="0"/>
          </a:p>
        </p:txBody>
      </p:sp>
    </p:spTree>
    <p:extLst>
      <p:ext uri="{BB962C8B-B14F-4D97-AF65-F5344CB8AC3E}">
        <p14:creationId xmlns:p14="http://schemas.microsoft.com/office/powerpoint/2010/main" val="177213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25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KEY-RANGE LOCKS</a:t>
            </a:r>
          </a:p>
        </p:txBody>
      </p:sp>
      <p:sp>
        <p:nvSpPr>
          <p:cNvPr id="5" name="Content Placeholder 4"/>
          <p:cNvSpPr>
            <a:spLocks noGrp="1"/>
          </p:cNvSpPr>
          <p:nvPr>
            <p:ph idx="1"/>
          </p:nvPr>
        </p:nvSpPr>
        <p:spPr/>
        <p:txBody>
          <a:bodyPr/>
          <a:lstStyle/>
          <a:p>
            <a:r>
              <a:rPr lang="en-US" dirty="0"/>
              <a:t>A </a:t>
            </a:r>
            <a:r>
              <a:rPr lang="en-US" dirty="0" err="1"/>
              <a:t>txn</a:t>
            </a:r>
            <a:r>
              <a:rPr lang="en-US" dirty="0"/>
              <a:t> takes locks on ranges in the key space.</a:t>
            </a:r>
          </a:p>
          <a:p>
            <a:pPr marL="342900" lvl="1"/>
            <a:r>
              <a:rPr lang="en-US" dirty="0"/>
              <a:t>Each range is from one key that appears in the relation, to the next that appears.</a:t>
            </a:r>
          </a:p>
          <a:p>
            <a:pPr marL="342900" lvl="1"/>
            <a:r>
              <a:rPr lang="en-US" dirty="0"/>
              <a:t>Define lock modes so conflict table will capture commutativity of the operations available.</a:t>
            </a:r>
          </a:p>
        </p:txBody>
      </p:sp>
      <p:sp>
        <p:nvSpPr>
          <p:cNvPr id="2" name="Slide Number Placeholder 3">
            <a:extLst>
              <a:ext uri="{FF2B5EF4-FFF2-40B4-BE49-F238E27FC236}">
                <a16:creationId xmlns:a16="http://schemas.microsoft.com/office/drawing/2014/main" id="{92187218-7853-0211-E334-2EF351EA5DEA}"/>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41</a:t>
            </a:fld>
            <a:endParaRPr lang="en-US" dirty="0"/>
          </a:p>
        </p:txBody>
      </p:sp>
    </p:spTree>
    <p:extLst>
      <p:ext uri="{BB962C8B-B14F-4D97-AF65-F5344CB8AC3E}">
        <p14:creationId xmlns:p14="http://schemas.microsoft.com/office/powerpoint/2010/main" val="1844498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Key-Range Locks</a:t>
            </a:r>
          </a:p>
        </p:txBody>
      </p:sp>
      <p:sp>
        <p:nvSpPr>
          <p:cNvPr id="5" name="Content Placeholder 4"/>
          <p:cNvSpPr>
            <a:spLocks noGrp="1"/>
          </p:cNvSpPr>
          <p:nvPr>
            <p:ph idx="1"/>
          </p:nvPr>
        </p:nvSpPr>
        <p:spPr/>
        <p:txBody>
          <a:bodyPr/>
          <a:lstStyle/>
          <a:p>
            <a:r>
              <a:rPr lang="en-US" dirty="0"/>
              <a:t>Locks that cover a key value and the gap to the next key value in a single index.</a:t>
            </a:r>
          </a:p>
          <a:p>
            <a:pPr marL="342900" lvl="1"/>
            <a:r>
              <a:rPr lang="en-US" dirty="0"/>
              <a:t>Need “virtual keys” for artificial values (infinity)</a:t>
            </a:r>
          </a:p>
        </p:txBody>
      </p:sp>
      <p:sp>
        <p:nvSpPr>
          <p:cNvPr id="20" name="Rectangle 19"/>
          <p:cNvSpPr/>
          <p:nvPr/>
        </p:nvSpPr>
        <p:spPr>
          <a:xfrm>
            <a:off x="1371600" y="2803327"/>
            <a:ext cx="6400800" cy="16459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Extrabold" pitchFamily="34" charset="0"/>
              <a:ea typeface="Open Sans Extrabold" pitchFamily="34" charset="0"/>
              <a:cs typeface="Open Sans Extrabold" pitchFamily="34" charset="0"/>
            </a:endParaRPr>
          </a:p>
        </p:txBody>
      </p:sp>
      <p:sp>
        <p:nvSpPr>
          <p:cNvPr id="7" name="Rectangle 6"/>
          <p:cNvSpPr/>
          <p:nvPr/>
        </p:nvSpPr>
        <p:spPr bwMode="auto">
          <a:xfrm>
            <a:off x="172265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10</a:t>
            </a:r>
          </a:p>
        </p:txBody>
      </p:sp>
      <p:sp>
        <p:nvSpPr>
          <p:cNvPr id="10" name="Rectangle 9"/>
          <p:cNvSpPr/>
          <p:nvPr/>
        </p:nvSpPr>
        <p:spPr bwMode="auto">
          <a:xfrm>
            <a:off x="3341039"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12</a:t>
            </a:r>
          </a:p>
        </p:txBody>
      </p:sp>
      <p:sp>
        <p:nvSpPr>
          <p:cNvPr id="13" name="Rectangle 12"/>
          <p:cNvSpPr/>
          <p:nvPr/>
        </p:nvSpPr>
        <p:spPr bwMode="auto">
          <a:xfrm>
            <a:off x="4959425"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14</a:t>
            </a:r>
          </a:p>
        </p:txBody>
      </p:sp>
      <p:sp>
        <p:nvSpPr>
          <p:cNvPr id="16" name="Rectangle 15"/>
          <p:cNvSpPr/>
          <p:nvPr/>
        </p:nvSpPr>
        <p:spPr bwMode="auto">
          <a:xfrm>
            <a:off x="657781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16</a:t>
            </a:r>
          </a:p>
        </p:txBody>
      </p:sp>
      <p:grpSp>
        <p:nvGrpSpPr>
          <p:cNvPr id="35" name="Group 34"/>
          <p:cNvGrpSpPr/>
          <p:nvPr/>
        </p:nvGrpSpPr>
        <p:grpSpPr>
          <a:xfrm>
            <a:off x="2590800" y="3428663"/>
            <a:ext cx="3927068" cy="338554"/>
            <a:chOff x="2633573" y="3760966"/>
            <a:chExt cx="3927068" cy="338554"/>
          </a:xfrm>
        </p:grpSpPr>
        <p:sp>
          <p:nvSpPr>
            <p:cNvPr id="19" name="TextBox 15"/>
            <p:cNvSpPr txBox="1">
              <a:spLocks noChangeArrowheads="1"/>
            </p:cNvSpPr>
            <p:nvPr/>
          </p:nvSpPr>
          <p:spPr bwMode="auto">
            <a:xfrm>
              <a:off x="4251958" y="3760966"/>
              <a:ext cx="7044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000" b="1" i="1">
                  <a:solidFill>
                    <a:schemeClr val="tx1">
                      <a:lumMod val="50000"/>
                      <a:lumOff val="50000"/>
                    </a:schemeClr>
                  </a:solidFill>
                  <a:ea typeface="ＭＳ Ｐゴシック" charset="-128"/>
                </a:defRPr>
              </a:lvl1pPr>
            </a:lstStyle>
            <a:p>
              <a:r>
                <a:rPr lang="en-US" sz="2200" dirty="0">
                  <a:solidFill>
                    <a:schemeClr val="tx1">
                      <a:lumMod val="65000"/>
                      <a:lumOff val="35000"/>
                    </a:schemeClr>
                  </a:solidFill>
                  <a:latin typeface="Crimson Text" pitchFamily="2" charset="0"/>
                </a:rPr>
                <a:t>{Gap}</a:t>
              </a:r>
            </a:p>
          </p:txBody>
        </p:sp>
        <p:sp>
          <p:nvSpPr>
            <p:cNvPr id="23" name="TextBox 15"/>
            <p:cNvSpPr txBox="1">
              <a:spLocks noChangeArrowheads="1"/>
            </p:cNvSpPr>
            <p:nvPr/>
          </p:nvSpPr>
          <p:spPr bwMode="auto">
            <a:xfrm>
              <a:off x="2633573" y="3760966"/>
              <a:ext cx="7074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2200" dirty="0">
                  <a:solidFill>
                    <a:schemeClr val="tx1">
                      <a:lumMod val="65000"/>
                      <a:lumOff val="35000"/>
                    </a:schemeClr>
                  </a:solidFill>
                  <a:latin typeface="Crimson Text" pitchFamily="2" charset="0"/>
                </a:rPr>
                <a:t>{Gap}</a:t>
              </a:r>
            </a:p>
          </p:txBody>
        </p:sp>
        <p:sp>
          <p:nvSpPr>
            <p:cNvPr id="25" name="TextBox 15"/>
            <p:cNvSpPr txBox="1">
              <a:spLocks noChangeArrowheads="1"/>
            </p:cNvSpPr>
            <p:nvPr/>
          </p:nvSpPr>
          <p:spPr bwMode="auto">
            <a:xfrm>
              <a:off x="5870344" y="3760966"/>
              <a:ext cx="6902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000" b="1" i="1">
                  <a:solidFill>
                    <a:schemeClr val="tx1">
                      <a:lumMod val="50000"/>
                      <a:lumOff val="50000"/>
                    </a:schemeClr>
                  </a:solidFill>
                  <a:ea typeface="ＭＳ Ｐゴシック" charset="-128"/>
                </a:defRPr>
              </a:lvl1pPr>
            </a:lstStyle>
            <a:p>
              <a:r>
                <a:rPr lang="en-US" sz="2200" dirty="0">
                  <a:solidFill>
                    <a:schemeClr val="tx1">
                      <a:lumMod val="65000"/>
                      <a:lumOff val="35000"/>
                    </a:schemeClr>
                  </a:solidFill>
                  <a:latin typeface="Crimson Text" pitchFamily="2" charset="0"/>
                </a:rPr>
                <a:t>{Gap}</a:t>
              </a:r>
            </a:p>
          </p:txBody>
        </p:sp>
      </p:grpSp>
      <p:sp>
        <p:nvSpPr>
          <p:cNvPr id="34" name="TextBox 15"/>
          <p:cNvSpPr txBox="1">
            <a:spLocks noChangeArrowheads="1"/>
          </p:cNvSpPr>
          <p:nvPr/>
        </p:nvSpPr>
        <p:spPr bwMode="auto">
          <a:xfrm>
            <a:off x="1371600" y="2495550"/>
            <a:ext cx="33299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err="1"/>
              <a:t>B+Tree</a:t>
            </a:r>
            <a:r>
              <a:rPr lang="en-US" dirty="0"/>
              <a:t> Leaf Node</a:t>
            </a:r>
          </a:p>
        </p:txBody>
      </p:sp>
      <p:grpSp>
        <p:nvGrpSpPr>
          <p:cNvPr id="9" name="Group 8"/>
          <p:cNvGrpSpPr/>
          <p:nvPr/>
        </p:nvGrpSpPr>
        <p:grpSpPr>
          <a:xfrm>
            <a:off x="4959425" y="2966956"/>
            <a:ext cx="1618388" cy="968398"/>
            <a:chOff x="4959425" y="3308708"/>
            <a:chExt cx="1618388" cy="968398"/>
          </a:xfrm>
        </p:grpSpPr>
        <p:pic>
          <p:nvPicPr>
            <p:cNvPr id="22" name="Picture 21"/>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004751" y="3649226"/>
              <a:ext cx="175557" cy="228600"/>
            </a:xfrm>
            <a:prstGeom prst="rect">
              <a:avLst/>
            </a:prstGeom>
          </p:spPr>
        </p:pic>
        <p:sp>
          <p:nvSpPr>
            <p:cNvPr id="21" name="Highlight Box"/>
            <p:cNvSpPr/>
            <p:nvPr/>
          </p:nvSpPr>
          <p:spPr>
            <a:xfrm>
              <a:off x="4959425" y="3600450"/>
              <a:ext cx="1618388" cy="67665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976596" y="3308708"/>
              <a:ext cx="1584046" cy="292388"/>
            </a:xfrm>
            <a:prstGeom prst="rect">
              <a:avLst/>
            </a:prstGeom>
            <a:noFill/>
          </p:spPr>
          <p:txBody>
            <a:bodyPr wrap="square" lIns="0" tIns="45720" rIns="0" bIns="45720" rtlCol="0" anchor="ctr" anchorCtr="0">
              <a:spAutoFit/>
            </a:bodyPr>
            <a:lstStyle/>
            <a:p>
              <a:pPr>
                <a:lnSpc>
                  <a:spcPct val="75000"/>
                </a:lnSpc>
              </a:pPr>
              <a:r>
                <a:rPr lang="en-US" sz="1600" b="1" i="1" dirty="0">
                  <a:solidFill>
                    <a:schemeClr val="accent1"/>
                  </a:solidFill>
                </a:rPr>
                <a:t>Next Key [14, 16)</a:t>
              </a:r>
            </a:p>
          </p:txBody>
        </p:sp>
        <p:pic>
          <p:nvPicPr>
            <p:cNvPr id="31" name="Picture 30"/>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846219" y="3649226"/>
              <a:ext cx="175557" cy="228600"/>
            </a:xfrm>
            <a:prstGeom prst="rect">
              <a:avLst/>
            </a:prstGeom>
          </p:spPr>
        </p:pic>
      </p:grpSp>
      <p:grpSp>
        <p:nvGrpSpPr>
          <p:cNvPr id="11" name="Group 10"/>
          <p:cNvGrpSpPr/>
          <p:nvPr/>
        </p:nvGrpSpPr>
        <p:grpSpPr>
          <a:xfrm>
            <a:off x="4184573" y="3260527"/>
            <a:ext cx="1618388" cy="974088"/>
            <a:chOff x="4184573" y="3600450"/>
            <a:chExt cx="1618388" cy="974088"/>
          </a:xfrm>
        </p:grpSpPr>
        <p:sp>
          <p:nvSpPr>
            <p:cNvPr id="29" name="Highlight Box"/>
            <p:cNvSpPr/>
            <p:nvPr/>
          </p:nvSpPr>
          <p:spPr>
            <a:xfrm>
              <a:off x="4184573" y="3600450"/>
              <a:ext cx="1618388" cy="67665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251959" y="4282150"/>
              <a:ext cx="1483616" cy="292388"/>
            </a:xfrm>
            <a:prstGeom prst="rect">
              <a:avLst/>
            </a:prstGeom>
            <a:noFill/>
          </p:spPr>
          <p:txBody>
            <a:bodyPr wrap="square" lIns="0" tIns="45720" rIns="0" bIns="45720" rtlCol="0" anchor="ctr" anchorCtr="0">
              <a:spAutoFit/>
            </a:bodyPr>
            <a:lstStyle/>
            <a:p>
              <a:pPr>
                <a:lnSpc>
                  <a:spcPct val="75000"/>
                </a:lnSpc>
              </a:pPr>
              <a:r>
                <a:rPr lang="en-US" sz="1600" b="1" i="1" dirty="0">
                  <a:solidFill>
                    <a:schemeClr val="accent1"/>
                  </a:solidFill>
                </a:rPr>
                <a:t>Prior Key (12, 14]</a:t>
              </a:r>
            </a:p>
          </p:txBody>
        </p:sp>
        <p:pic>
          <p:nvPicPr>
            <p:cNvPr id="24" name="Picture 23"/>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4224860" y="3649226"/>
              <a:ext cx="175557" cy="228600"/>
            </a:xfrm>
            <a:prstGeom prst="rect">
              <a:avLst/>
            </a:prstGeom>
          </p:spPr>
        </p:pic>
        <p:pic>
          <p:nvPicPr>
            <p:cNvPr id="32" name="Picture 31"/>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5004751" y="3649226"/>
              <a:ext cx="175557" cy="228600"/>
            </a:xfrm>
            <a:prstGeom prst="rect">
              <a:avLst/>
            </a:prstGeom>
          </p:spPr>
        </p:pic>
      </p:grpSp>
      <p:sp>
        <p:nvSpPr>
          <p:cNvPr id="2" name="Slide Number Placeholder 3">
            <a:extLst>
              <a:ext uri="{FF2B5EF4-FFF2-40B4-BE49-F238E27FC236}">
                <a16:creationId xmlns:a16="http://schemas.microsoft.com/office/drawing/2014/main" id="{89F47BCB-CEC9-E492-754C-73DE95F550ED}"/>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42</a:t>
            </a:fld>
            <a:endParaRPr lang="en-US" dirty="0"/>
          </a:p>
        </p:txBody>
      </p:sp>
    </p:spTree>
    <p:extLst>
      <p:ext uri="{BB962C8B-B14F-4D97-AF65-F5344CB8AC3E}">
        <p14:creationId xmlns:p14="http://schemas.microsoft.com/office/powerpoint/2010/main" val="297045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250"/>
                                        <p:tgtEl>
                                          <p:spTgt spid="9"/>
                                        </p:tgtEl>
                                      </p:cBhvr>
                                    </p:animEffect>
                                    <p:set>
                                      <p:cBhvr>
                                        <p:cTn id="12" dur="1" fill="hold">
                                          <p:stCondLst>
                                            <p:cond delay="249"/>
                                          </p:stCondLst>
                                        </p:cTn>
                                        <p:tgtEl>
                                          <p:spTgt spid="9"/>
                                        </p:tgtEl>
                                        <p:attrNameLst>
                                          <p:attrName>style.visibility</p:attrName>
                                        </p:attrNameLst>
                                      </p:cBhvr>
                                      <p:to>
                                        <p:strVal val="hidden"/>
                                      </p:to>
                                    </p:se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Hierarchical Locking</a:t>
            </a:r>
          </a:p>
        </p:txBody>
      </p:sp>
      <p:sp>
        <p:nvSpPr>
          <p:cNvPr id="5" name="Content Placeholder 4"/>
          <p:cNvSpPr>
            <a:spLocks noGrp="1"/>
          </p:cNvSpPr>
          <p:nvPr>
            <p:ph idx="1"/>
          </p:nvPr>
        </p:nvSpPr>
        <p:spPr/>
        <p:txBody>
          <a:bodyPr/>
          <a:lstStyle/>
          <a:p>
            <a:r>
              <a:rPr lang="en-US" dirty="0"/>
              <a:t>Allow for a </a:t>
            </a:r>
            <a:r>
              <a:rPr lang="en-US" dirty="0" err="1"/>
              <a:t>txn</a:t>
            </a:r>
            <a:r>
              <a:rPr lang="en-US" dirty="0"/>
              <a:t> to hold wider key-range locks with different locking modes.</a:t>
            </a:r>
          </a:p>
          <a:p>
            <a:pPr marL="342900" lvl="1"/>
            <a:r>
              <a:rPr lang="en-US" dirty="0"/>
              <a:t>Reduces the number of visits to lock manager.</a:t>
            </a:r>
          </a:p>
        </p:txBody>
      </p:sp>
      <p:sp>
        <p:nvSpPr>
          <p:cNvPr id="6" name="Rectangle 5"/>
          <p:cNvSpPr/>
          <p:nvPr/>
        </p:nvSpPr>
        <p:spPr>
          <a:xfrm>
            <a:off x="1371600" y="2803327"/>
            <a:ext cx="6400800" cy="16459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a:solidFill>
                <a:srgbClr val="4B4B4B"/>
              </a:solidFill>
              <a:latin typeface="Open Sans Extrabold" pitchFamily="34" charset="0"/>
              <a:ea typeface="Open Sans Extrabold" pitchFamily="34" charset="0"/>
              <a:cs typeface="Open Sans Extrabold" pitchFamily="34" charset="0"/>
            </a:endParaRPr>
          </a:p>
        </p:txBody>
      </p:sp>
      <p:sp>
        <p:nvSpPr>
          <p:cNvPr id="7" name="Rectangle 6"/>
          <p:cNvSpPr/>
          <p:nvPr/>
        </p:nvSpPr>
        <p:spPr bwMode="auto">
          <a:xfrm>
            <a:off x="172265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10</a:t>
            </a:r>
          </a:p>
        </p:txBody>
      </p:sp>
      <p:sp>
        <p:nvSpPr>
          <p:cNvPr id="8" name="Rectangle 7"/>
          <p:cNvSpPr/>
          <p:nvPr/>
        </p:nvSpPr>
        <p:spPr bwMode="auto">
          <a:xfrm>
            <a:off x="3341039"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12</a:t>
            </a:r>
          </a:p>
        </p:txBody>
      </p:sp>
      <p:sp>
        <p:nvSpPr>
          <p:cNvPr id="9" name="Rectangle 8"/>
          <p:cNvSpPr/>
          <p:nvPr/>
        </p:nvSpPr>
        <p:spPr bwMode="auto">
          <a:xfrm>
            <a:off x="4959425"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14</a:t>
            </a:r>
          </a:p>
        </p:txBody>
      </p:sp>
      <p:sp>
        <p:nvSpPr>
          <p:cNvPr id="10" name="Rectangle 9"/>
          <p:cNvSpPr/>
          <p:nvPr/>
        </p:nvSpPr>
        <p:spPr bwMode="auto">
          <a:xfrm>
            <a:off x="6577813" y="3260527"/>
            <a:ext cx="843534" cy="674827"/>
          </a:xfrm>
          <a:prstGeom prst="rect">
            <a:avLst/>
          </a:prstGeom>
          <a:solidFill>
            <a:schemeClr val="bg1">
              <a:lumMod val="75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3200" b="1" dirty="0">
                <a:solidFill>
                  <a:schemeClr val="tx1">
                    <a:lumMod val="65000"/>
                    <a:lumOff val="35000"/>
                  </a:schemeClr>
                </a:solidFill>
                <a:latin typeface="Inconsolata" panose="00000509000000000000" pitchFamily="49" charset="0"/>
                <a:ea typeface="Open Sans Extrabold" pitchFamily="34" charset="0"/>
                <a:cs typeface="Consolas" pitchFamily="49" charset="0"/>
              </a:rPr>
              <a:t>16</a:t>
            </a:r>
          </a:p>
        </p:txBody>
      </p:sp>
      <p:grpSp>
        <p:nvGrpSpPr>
          <p:cNvPr id="11" name="Group 10"/>
          <p:cNvGrpSpPr/>
          <p:nvPr/>
        </p:nvGrpSpPr>
        <p:grpSpPr>
          <a:xfrm>
            <a:off x="2566185" y="3428663"/>
            <a:ext cx="3944240" cy="338554"/>
            <a:chOff x="2566185" y="3760966"/>
            <a:chExt cx="3944240" cy="338554"/>
          </a:xfrm>
        </p:grpSpPr>
        <p:sp>
          <p:nvSpPr>
            <p:cNvPr id="12" name="TextBox 15"/>
            <p:cNvSpPr txBox="1">
              <a:spLocks noChangeArrowheads="1"/>
            </p:cNvSpPr>
            <p:nvPr/>
          </p:nvSpPr>
          <p:spPr bwMode="auto">
            <a:xfrm>
              <a:off x="4191000" y="3760966"/>
              <a:ext cx="70103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000" b="1" i="1">
                  <a:solidFill>
                    <a:schemeClr val="tx1">
                      <a:lumMod val="50000"/>
                      <a:lumOff val="50000"/>
                    </a:schemeClr>
                  </a:solidFill>
                  <a:ea typeface="ＭＳ Ｐゴシック" charset="-128"/>
                </a:defRPr>
              </a:lvl1pPr>
            </a:lstStyle>
            <a:p>
              <a:r>
                <a:rPr lang="en-US" sz="2200" dirty="0">
                  <a:solidFill>
                    <a:schemeClr val="tx1">
                      <a:lumMod val="65000"/>
                      <a:lumOff val="35000"/>
                    </a:schemeClr>
                  </a:solidFill>
                  <a:latin typeface="Crimson Text" pitchFamily="2" charset="0"/>
                </a:rPr>
                <a:t>{Gap}</a:t>
              </a:r>
            </a:p>
          </p:txBody>
        </p:sp>
        <p:sp>
          <p:nvSpPr>
            <p:cNvPr id="13" name="TextBox 15"/>
            <p:cNvSpPr txBox="1">
              <a:spLocks noChangeArrowheads="1"/>
            </p:cNvSpPr>
            <p:nvPr/>
          </p:nvSpPr>
          <p:spPr bwMode="auto">
            <a:xfrm>
              <a:off x="2566185" y="3760966"/>
              <a:ext cx="7074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eaLnBrk="0" hangingPunct="0">
                <a:defRPr sz="2400" b="1" i="1">
                  <a:solidFill>
                    <a:schemeClr val="tx1">
                      <a:lumMod val="50000"/>
                      <a:lumOff val="50000"/>
                    </a:schemeClr>
                  </a:solidFill>
                  <a:ea typeface="ＭＳ Ｐゴシック" charset="-128"/>
                </a:defRPr>
              </a:lvl1pPr>
            </a:lstStyle>
            <a:p>
              <a:pPr algn="ctr"/>
              <a:r>
                <a:rPr lang="en-US" sz="2200" dirty="0">
                  <a:solidFill>
                    <a:schemeClr val="tx1">
                      <a:lumMod val="65000"/>
                      <a:lumOff val="35000"/>
                    </a:schemeClr>
                  </a:solidFill>
                  <a:latin typeface="Crimson Text" pitchFamily="2" charset="0"/>
                </a:rPr>
                <a:t>{Gap}</a:t>
              </a:r>
            </a:p>
          </p:txBody>
        </p:sp>
        <p:sp>
          <p:nvSpPr>
            <p:cNvPr id="14" name="TextBox 15"/>
            <p:cNvSpPr txBox="1">
              <a:spLocks noChangeArrowheads="1"/>
            </p:cNvSpPr>
            <p:nvPr/>
          </p:nvSpPr>
          <p:spPr bwMode="auto">
            <a:xfrm>
              <a:off x="5820130" y="3760966"/>
              <a:ext cx="6902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000" b="1" i="1">
                  <a:solidFill>
                    <a:schemeClr val="tx1">
                      <a:lumMod val="50000"/>
                      <a:lumOff val="50000"/>
                    </a:schemeClr>
                  </a:solidFill>
                  <a:ea typeface="ＭＳ Ｐゴシック" charset="-128"/>
                </a:defRPr>
              </a:lvl1pPr>
            </a:lstStyle>
            <a:p>
              <a:r>
                <a:rPr lang="en-US" sz="2200" dirty="0">
                  <a:solidFill>
                    <a:schemeClr val="tx1">
                      <a:lumMod val="65000"/>
                      <a:lumOff val="35000"/>
                    </a:schemeClr>
                  </a:solidFill>
                  <a:latin typeface="Crimson Text" pitchFamily="2" charset="0"/>
                </a:rPr>
                <a:t>{Gap}</a:t>
              </a:r>
            </a:p>
          </p:txBody>
        </p:sp>
      </p:grpSp>
      <p:sp>
        <p:nvSpPr>
          <p:cNvPr id="15" name="TextBox 15"/>
          <p:cNvSpPr txBox="1">
            <a:spLocks noChangeArrowheads="1"/>
          </p:cNvSpPr>
          <p:nvPr/>
        </p:nvSpPr>
        <p:spPr bwMode="auto">
          <a:xfrm>
            <a:off x="1371600" y="2495550"/>
            <a:ext cx="332994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err="1"/>
              <a:t>B+Tree</a:t>
            </a:r>
            <a:r>
              <a:rPr lang="en-US" dirty="0"/>
              <a:t> Leaf Node</a:t>
            </a:r>
          </a:p>
        </p:txBody>
      </p:sp>
      <p:grpSp>
        <p:nvGrpSpPr>
          <p:cNvPr id="2" name="Group 1"/>
          <p:cNvGrpSpPr/>
          <p:nvPr/>
        </p:nvGrpSpPr>
        <p:grpSpPr>
          <a:xfrm>
            <a:off x="1066800" y="2266950"/>
            <a:ext cx="5522437" cy="2238832"/>
            <a:chOff x="1898910" y="2577540"/>
            <a:chExt cx="5522437" cy="2238832"/>
          </a:xfrm>
        </p:grpSpPr>
        <p:sp>
          <p:nvSpPr>
            <p:cNvPr id="31" name="Highlight Box"/>
            <p:cNvSpPr/>
            <p:nvPr/>
          </p:nvSpPr>
          <p:spPr>
            <a:xfrm>
              <a:off x="2566187" y="3135630"/>
              <a:ext cx="4855160" cy="1371600"/>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p:cNvGrpSpPr/>
            <p:nvPr/>
          </p:nvGrpSpPr>
          <p:grpSpPr>
            <a:xfrm>
              <a:off x="1898910" y="2577540"/>
              <a:ext cx="678926" cy="558090"/>
              <a:chOff x="2004060" y="1097871"/>
              <a:chExt cx="678926" cy="558090"/>
            </a:xfrm>
          </p:grpSpPr>
          <p:sp>
            <p:nvSpPr>
              <p:cNvPr id="33" name="TextBox 28"/>
              <p:cNvSpPr>
                <a:spLocks noChangeArrowheads="1"/>
              </p:cNvSpPr>
              <p:nvPr/>
            </p:nvSpPr>
            <p:spPr bwMode="auto">
              <a:xfrm>
                <a:off x="2004060" y="1097871"/>
                <a:ext cx="634227" cy="433392"/>
              </a:xfrm>
              <a:prstGeom prst="hexagon">
                <a:avLst>
                  <a:gd name="adj" fmla="val 24999"/>
                  <a:gd name="vf" fmla="val 115470"/>
                </a:avLst>
              </a:prstGeom>
              <a:solidFill>
                <a:schemeClr val="bg1"/>
              </a:solidFill>
              <a:ln w="57150">
                <a:solidFill>
                  <a:schemeClr val="accent1"/>
                </a:solidFill>
                <a:miter lim="800000"/>
                <a:headEnd/>
                <a:tailEnd/>
              </a:ln>
            </p:spPr>
            <p:txBody>
              <a:bodyPr wrap="none" anchor="ctr"/>
              <a:lstStyle/>
              <a:p>
                <a:pPr algn="ctr"/>
                <a:r>
                  <a:rPr lang="en-US" sz="2800" b="1" u="none" dirty="0">
                    <a:solidFill>
                      <a:schemeClr val="accent1"/>
                    </a:solidFill>
                    <a:latin typeface="Inconsolata" panose="00000509000000000000" pitchFamily="49" charset="0"/>
                    <a:cs typeface="Consolas" pitchFamily="49" charset="0"/>
                  </a:rPr>
                  <a:t>IX</a:t>
                </a:r>
              </a:p>
            </p:txBody>
          </p:sp>
          <p:cxnSp>
            <p:nvCxnSpPr>
              <p:cNvPr id="34" name="Straight Connector 33"/>
              <p:cNvCxnSpPr>
                <a:cxnSpLocks noChangeShapeType="1"/>
                <a:stCxn id="33" idx="1"/>
              </p:cNvCxnSpPr>
              <p:nvPr/>
            </p:nvCxnSpPr>
            <p:spPr bwMode="auto">
              <a:xfrm>
                <a:off x="2529943" y="1531263"/>
                <a:ext cx="153043" cy="124698"/>
              </a:xfrm>
              <a:prstGeom prst="line">
                <a:avLst/>
              </a:prstGeom>
              <a:noFill/>
              <a:ln w="41275" algn="ctr">
                <a:solidFill>
                  <a:schemeClr val="accent1"/>
                </a:solidFill>
                <a:round/>
                <a:headEnd type="none" w="sm" len="sm"/>
                <a:tailEnd/>
              </a:ln>
              <a:extLst>
                <a:ext uri="{909E8E84-426E-40DD-AFC4-6F175D3DCCD1}">
                  <a14:hiddenFill xmlns:a14="http://schemas.microsoft.com/office/drawing/2010/main">
                    <a:noFill/>
                  </a14:hiddenFill>
                </a:ext>
              </a:extLst>
            </p:spPr>
          </p:cxnSp>
        </p:grpSp>
        <p:pic>
          <p:nvPicPr>
            <p:cNvPr id="35" name="Picture 34"/>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42325" y="3191424"/>
              <a:ext cx="175557" cy="228600"/>
            </a:xfrm>
            <a:prstGeom prst="rect">
              <a:avLst/>
            </a:prstGeom>
          </p:spPr>
        </p:pic>
        <p:sp>
          <p:nvSpPr>
            <p:cNvPr id="36" name="TextBox 35"/>
            <p:cNvSpPr txBox="1"/>
            <p:nvPr/>
          </p:nvSpPr>
          <p:spPr>
            <a:xfrm>
              <a:off x="2566187" y="4523984"/>
              <a:ext cx="1584046" cy="292388"/>
            </a:xfrm>
            <a:prstGeom prst="rect">
              <a:avLst/>
            </a:prstGeom>
            <a:noFill/>
          </p:spPr>
          <p:txBody>
            <a:bodyPr wrap="square" lIns="0" tIns="45720" rIns="0" bIns="45720" rtlCol="0" anchor="ctr" anchorCtr="0">
              <a:spAutoFit/>
            </a:bodyPr>
            <a:lstStyle/>
            <a:p>
              <a:pPr>
                <a:lnSpc>
                  <a:spcPct val="75000"/>
                </a:lnSpc>
              </a:pPr>
              <a:r>
                <a:rPr lang="en-US" sz="1600" b="1" i="1" dirty="0">
                  <a:solidFill>
                    <a:schemeClr val="accent1"/>
                  </a:solidFill>
                </a:rPr>
                <a:t>[10, 16)</a:t>
              </a:r>
            </a:p>
          </p:txBody>
        </p:sp>
      </p:grpSp>
      <p:grpSp>
        <p:nvGrpSpPr>
          <p:cNvPr id="37" name="Group 36"/>
          <p:cNvGrpSpPr/>
          <p:nvPr/>
        </p:nvGrpSpPr>
        <p:grpSpPr>
          <a:xfrm>
            <a:off x="4282430" y="2694818"/>
            <a:ext cx="2295383" cy="1240536"/>
            <a:chOff x="4282430" y="3036570"/>
            <a:chExt cx="2295383" cy="1240536"/>
          </a:xfrm>
        </p:grpSpPr>
        <p:pic>
          <p:nvPicPr>
            <p:cNvPr id="17" name="Picture 16"/>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4751" y="3649226"/>
              <a:ext cx="175557" cy="228600"/>
            </a:xfrm>
            <a:prstGeom prst="rect">
              <a:avLst/>
            </a:prstGeom>
          </p:spPr>
        </p:pic>
        <p:sp>
          <p:nvSpPr>
            <p:cNvPr id="18" name="Highlight Box"/>
            <p:cNvSpPr/>
            <p:nvPr/>
          </p:nvSpPr>
          <p:spPr>
            <a:xfrm>
              <a:off x="4959425" y="3600450"/>
              <a:ext cx="1618388" cy="67665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976596" y="3308708"/>
              <a:ext cx="1584046" cy="292388"/>
            </a:xfrm>
            <a:prstGeom prst="rect">
              <a:avLst/>
            </a:prstGeom>
            <a:noFill/>
          </p:spPr>
          <p:txBody>
            <a:bodyPr wrap="square" lIns="0" tIns="45720" rIns="0" bIns="45720" rtlCol="0" anchor="ctr" anchorCtr="0">
              <a:spAutoFit/>
            </a:bodyPr>
            <a:lstStyle/>
            <a:p>
              <a:pPr>
                <a:lnSpc>
                  <a:spcPct val="75000"/>
                </a:lnSpc>
              </a:pPr>
              <a:r>
                <a:rPr lang="en-US" sz="1600" b="1" i="1" dirty="0">
                  <a:solidFill>
                    <a:schemeClr val="accent1"/>
                  </a:solidFill>
                </a:rPr>
                <a:t>[14, 16)</a:t>
              </a:r>
            </a:p>
          </p:txBody>
        </p:sp>
        <p:grpSp>
          <p:nvGrpSpPr>
            <p:cNvPr id="27" name="Group 26"/>
            <p:cNvGrpSpPr/>
            <p:nvPr/>
          </p:nvGrpSpPr>
          <p:grpSpPr>
            <a:xfrm>
              <a:off x="4282430" y="3036570"/>
              <a:ext cx="678926" cy="558090"/>
              <a:chOff x="2057400" y="1097871"/>
              <a:chExt cx="678926" cy="558090"/>
            </a:xfrm>
          </p:grpSpPr>
          <p:sp>
            <p:nvSpPr>
              <p:cNvPr id="29"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chemeClr val="accent1"/>
                </a:solidFill>
                <a:miter lim="800000"/>
                <a:headEnd/>
                <a:tailEnd/>
              </a:ln>
            </p:spPr>
            <p:txBody>
              <a:bodyPr wrap="none" anchor="ctr"/>
              <a:lstStyle/>
              <a:p>
                <a:pPr algn="ctr"/>
                <a:r>
                  <a:rPr lang="en-US" sz="2800" b="1" u="none" dirty="0">
                    <a:solidFill>
                      <a:schemeClr val="accent1"/>
                    </a:solidFill>
                    <a:latin typeface="Inconsolata" panose="00000509000000000000" pitchFamily="49" charset="0"/>
                    <a:cs typeface="Consolas" pitchFamily="49" charset="0"/>
                  </a:rPr>
                  <a:t>X</a:t>
                </a:r>
              </a:p>
            </p:txBody>
          </p:sp>
          <p:cxnSp>
            <p:nvCxnSpPr>
              <p:cNvPr id="30" name="Straight Connector 29"/>
              <p:cNvCxnSpPr>
                <a:cxnSpLocks noChangeShapeType="1"/>
                <a:stCxn id="29" idx="1"/>
              </p:cNvCxnSpPr>
              <p:nvPr/>
            </p:nvCxnSpPr>
            <p:spPr bwMode="auto">
              <a:xfrm>
                <a:off x="2583283" y="1531263"/>
                <a:ext cx="153043" cy="124698"/>
              </a:xfrm>
              <a:prstGeom prst="line">
                <a:avLst/>
              </a:prstGeom>
              <a:noFill/>
              <a:ln w="41275" algn="ctr">
                <a:solidFill>
                  <a:schemeClr val="accent1"/>
                </a:solidFill>
                <a:round/>
                <a:headEnd type="none" w="sm" len="sm"/>
                <a:tailEnd/>
              </a:ln>
              <a:extLst>
                <a:ext uri="{909E8E84-426E-40DD-AFC4-6F175D3DCCD1}">
                  <a14:hiddenFill xmlns:a14="http://schemas.microsoft.com/office/drawing/2010/main">
                    <a:noFill/>
                  </a14:hiddenFill>
                </a:ext>
              </a:extLst>
            </p:spPr>
          </p:cxnSp>
        </p:grpSp>
      </p:grpSp>
      <p:grpSp>
        <p:nvGrpSpPr>
          <p:cNvPr id="23" name="Group 22"/>
          <p:cNvGrpSpPr/>
          <p:nvPr/>
        </p:nvGrpSpPr>
        <p:grpSpPr>
          <a:xfrm>
            <a:off x="967739" y="2844882"/>
            <a:ext cx="759155" cy="533400"/>
            <a:chOff x="967739" y="3155472"/>
            <a:chExt cx="759155" cy="533400"/>
          </a:xfrm>
        </p:grpSpPr>
        <p:sp>
          <p:nvSpPr>
            <p:cNvPr id="38" name="TextBox 28"/>
            <p:cNvSpPr>
              <a:spLocks noChangeArrowheads="1"/>
            </p:cNvSpPr>
            <p:nvPr/>
          </p:nvSpPr>
          <p:spPr bwMode="auto">
            <a:xfrm>
              <a:off x="967739" y="3255480"/>
              <a:ext cx="634227" cy="433392"/>
            </a:xfrm>
            <a:prstGeom prst="hexagon">
              <a:avLst>
                <a:gd name="adj" fmla="val 24999"/>
                <a:gd name="vf" fmla="val 115470"/>
              </a:avLst>
            </a:prstGeom>
            <a:solidFill>
              <a:schemeClr val="bg1"/>
            </a:solidFill>
            <a:ln w="57150">
              <a:solidFill>
                <a:schemeClr val="accent1"/>
              </a:solidFill>
              <a:miter lim="800000"/>
              <a:headEnd/>
              <a:tailEnd/>
            </a:ln>
          </p:spPr>
          <p:txBody>
            <a:bodyPr wrap="none" anchor="ctr"/>
            <a:lstStyle/>
            <a:p>
              <a:pPr algn="ctr"/>
              <a:r>
                <a:rPr lang="en-US" sz="2800" b="1" u="none" dirty="0">
                  <a:solidFill>
                    <a:schemeClr val="accent1"/>
                  </a:solidFill>
                  <a:latin typeface="Inconsolata" panose="00000509000000000000" pitchFamily="49" charset="0"/>
                  <a:cs typeface="Consolas" pitchFamily="49" charset="0"/>
                </a:rPr>
                <a:t>IX</a:t>
              </a:r>
            </a:p>
          </p:txBody>
        </p:sp>
        <p:cxnSp>
          <p:nvCxnSpPr>
            <p:cNvPr id="39" name="Straight Connector 38"/>
            <p:cNvCxnSpPr>
              <a:cxnSpLocks noChangeShapeType="1"/>
              <a:stCxn id="38" idx="5"/>
            </p:cNvCxnSpPr>
            <p:nvPr/>
          </p:nvCxnSpPr>
          <p:spPr bwMode="auto">
            <a:xfrm flipV="1">
              <a:off x="1493622" y="3155472"/>
              <a:ext cx="233272" cy="100008"/>
            </a:xfrm>
            <a:prstGeom prst="line">
              <a:avLst/>
            </a:prstGeom>
            <a:noFill/>
            <a:ln w="41275" algn="ctr">
              <a:solidFill>
                <a:schemeClr val="accent1"/>
              </a:solidFill>
              <a:round/>
              <a:headEnd type="none" w="sm" len="sm"/>
              <a:tailEnd/>
            </a:ln>
            <a:extLst>
              <a:ext uri="{909E8E84-426E-40DD-AFC4-6F175D3DCCD1}">
                <a14:hiddenFill xmlns:a14="http://schemas.microsoft.com/office/drawing/2010/main">
                  <a:noFill/>
                </a14:hiddenFill>
              </a:ext>
            </a:extLst>
          </p:spPr>
        </p:cxnSp>
      </p:grpSp>
      <p:grpSp>
        <p:nvGrpSpPr>
          <p:cNvPr id="40" name="Group 39"/>
          <p:cNvGrpSpPr/>
          <p:nvPr/>
        </p:nvGrpSpPr>
        <p:grpSpPr>
          <a:xfrm>
            <a:off x="2657617" y="2694818"/>
            <a:ext cx="1526956" cy="1240536"/>
            <a:chOff x="4282430" y="3036570"/>
            <a:chExt cx="1526956" cy="1240536"/>
          </a:xfrm>
        </p:grpSpPr>
        <p:pic>
          <p:nvPicPr>
            <p:cNvPr id="41" name="Picture 4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04751" y="3649226"/>
              <a:ext cx="175557" cy="228600"/>
            </a:xfrm>
            <a:prstGeom prst="rect">
              <a:avLst/>
            </a:prstGeom>
          </p:spPr>
        </p:pic>
        <p:sp>
          <p:nvSpPr>
            <p:cNvPr id="42" name="Highlight Box"/>
            <p:cNvSpPr/>
            <p:nvPr/>
          </p:nvSpPr>
          <p:spPr>
            <a:xfrm>
              <a:off x="4959425" y="3600450"/>
              <a:ext cx="849961" cy="676656"/>
            </a:xfrm>
            <a:prstGeom prst="roundRect">
              <a:avLst>
                <a:gd name="adj" fmla="val 4675"/>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976596" y="3308708"/>
              <a:ext cx="753185" cy="292388"/>
            </a:xfrm>
            <a:prstGeom prst="rect">
              <a:avLst/>
            </a:prstGeom>
            <a:noFill/>
          </p:spPr>
          <p:txBody>
            <a:bodyPr wrap="square" lIns="0" tIns="45720" rIns="0" bIns="45720" rtlCol="0" anchor="ctr" anchorCtr="0">
              <a:spAutoFit/>
            </a:bodyPr>
            <a:lstStyle/>
            <a:p>
              <a:pPr>
                <a:lnSpc>
                  <a:spcPct val="75000"/>
                </a:lnSpc>
              </a:pPr>
              <a:r>
                <a:rPr lang="en-US" sz="1600" b="1" i="1" dirty="0">
                  <a:solidFill>
                    <a:schemeClr val="accent1"/>
                  </a:solidFill>
                </a:rPr>
                <a:t>[12, 12]</a:t>
              </a:r>
            </a:p>
          </p:txBody>
        </p:sp>
        <p:grpSp>
          <p:nvGrpSpPr>
            <p:cNvPr id="44" name="Group 43"/>
            <p:cNvGrpSpPr/>
            <p:nvPr/>
          </p:nvGrpSpPr>
          <p:grpSpPr>
            <a:xfrm>
              <a:off x="4282430" y="3036570"/>
              <a:ext cx="678926" cy="558090"/>
              <a:chOff x="2057400" y="1097871"/>
              <a:chExt cx="678926" cy="558090"/>
            </a:xfrm>
          </p:grpSpPr>
          <p:sp>
            <p:nvSpPr>
              <p:cNvPr id="45"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chemeClr val="accent1"/>
                </a:solidFill>
                <a:miter lim="800000"/>
                <a:headEnd/>
                <a:tailEnd/>
              </a:ln>
            </p:spPr>
            <p:txBody>
              <a:bodyPr wrap="none" anchor="ctr"/>
              <a:lstStyle/>
              <a:p>
                <a:pPr algn="ctr"/>
                <a:r>
                  <a:rPr lang="en-US" sz="2800" b="1" u="none" dirty="0">
                    <a:solidFill>
                      <a:schemeClr val="accent1"/>
                    </a:solidFill>
                    <a:latin typeface="Inconsolata" panose="00000509000000000000" pitchFamily="49" charset="0"/>
                    <a:cs typeface="Consolas" pitchFamily="49" charset="0"/>
                  </a:rPr>
                  <a:t>X</a:t>
                </a:r>
              </a:p>
            </p:txBody>
          </p:sp>
          <p:cxnSp>
            <p:nvCxnSpPr>
              <p:cNvPr id="46" name="Straight Connector 45"/>
              <p:cNvCxnSpPr>
                <a:cxnSpLocks noChangeShapeType="1"/>
                <a:stCxn id="45" idx="1"/>
              </p:cNvCxnSpPr>
              <p:nvPr/>
            </p:nvCxnSpPr>
            <p:spPr bwMode="auto">
              <a:xfrm>
                <a:off x="2583283" y="1531263"/>
                <a:ext cx="153043" cy="124698"/>
              </a:xfrm>
              <a:prstGeom prst="line">
                <a:avLst/>
              </a:prstGeom>
              <a:noFill/>
              <a:ln w="41275" algn="ctr">
                <a:solidFill>
                  <a:schemeClr val="accent1"/>
                </a:solidFill>
                <a:round/>
                <a:headEnd type="none" w="sm" len="sm"/>
                <a:tailEnd/>
              </a:ln>
              <a:extLst>
                <a:ext uri="{909E8E84-426E-40DD-AFC4-6F175D3DCCD1}">
                  <a14:hiddenFill xmlns:a14="http://schemas.microsoft.com/office/drawing/2010/main">
                    <a:noFill/>
                  </a14:hiddenFill>
                </a:ext>
              </a:extLst>
            </p:spPr>
          </p:cxnSp>
        </p:grpSp>
      </p:grpSp>
      <p:sp>
        <p:nvSpPr>
          <p:cNvPr id="16" name="Slide Number Placeholder 3">
            <a:extLst>
              <a:ext uri="{FF2B5EF4-FFF2-40B4-BE49-F238E27FC236}">
                <a16:creationId xmlns:a16="http://schemas.microsoft.com/office/drawing/2014/main" id="{4205F6DA-77CC-4225-C3ED-E3DC18B82B1D}"/>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43</a:t>
            </a:fld>
            <a:endParaRPr lang="en-US" dirty="0"/>
          </a:p>
        </p:txBody>
      </p:sp>
    </p:spTree>
    <p:extLst>
      <p:ext uri="{BB962C8B-B14F-4D97-AF65-F5344CB8AC3E}">
        <p14:creationId xmlns:p14="http://schemas.microsoft.com/office/powerpoint/2010/main" val="327134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25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250"/>
                                        <p:tgtEl>
                                          <p:spTgt spid="23"/>
                                        </p:tgtEl>
                                      </p:cBhvr>
                                    </p:animEffect>
                                  </p:childTnLst>
                                </p:cTn>
                              </p:par>
                            </p:childTnLst>
                          </p:cTn>
                        </p:par>
                        <p:par>
                          <p:cTn id="18" fill="hold">
                            <p:stCondLst>
                              <p:cond delay="250"/>
                            </p:stCondLst>
                            <p:childTnLst>
                              <p:par>
                                <p:cTn id="19" presetID="10" presetClass="entr" presetSubtype="0"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fade">
                                      <p:cBhvr>
                                        <p:cTn id="21"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prstGeom prst="rect">
            <a:avLst/>
          </a:prstGeom>
        </p:spPr>
        <p:txBody>
          <a:bodyPr/>
          <a:lstStyle/>
          <a:p>
            <a:r>
              <a:rPr lang="en-US" dirty="0"/>
              <a:t>Weaker Levels Of Isolation</a:t>
            </a:r>
          </a:p>
        </p:txBody>
      </p:sp>
      <p:sp>
        <p:nvSpPr>
          <p:cNvPr id="51203" name="Content Placeholder 2"/>
          <p:cNvSpPr>
            <a:spLocks noGrp="1"/>
          </p:cNvSpPr>
          <p:nvPr>
            <p:ph idx="1"/>
          </p:nvPr>
        </p:nvSpPr>
        <p:spPr>
          <a:prstGeom prst="rect">
            <a:avLst/>
          </a:prstGeom>
        </p:spPr>
        <p:txBody>
          <a:bodyPr/>
          <a:lstStyle/>
          <a:p>
            <a:r>
              <a:rPr lang="en-US" dirty="0"/>
              <a:t>Serializability is useful because it allows programmers to ignore concurrency issues.</a:t>
            </a:r>
          </a:p>
          <a:p>
            <a:endParaRPr lang="en-US" sz="1200" dirty="0"/>
          </a:p>
          <a:p>
            <a:r>
              <a:rPr lang="en-US" dirty="0"/>
              <a:t>But enforcing it may allow too little concurrency and limit performance.</a:t>
            </a:r>
          </a:p>
          <a:p>
            <a:endParaRPr lang="en-US" sz="1200" dirty="0"/>
          </a:p>
          <a:p>
            <a:r>
              <a:rPr lang="en-US" dirty="0"/>
              <a:t>We may want to use a weaker level of consistency to improve scalability.</a:t>
            </a:r>
          </a:p>
        </p:txBody>
      </p:sp>
      <p:sp>
        <p:nvSpPr>
          <p:cNvPr id="2" name="Slide Number Placeholder 3">
            <a:extLst>
              <a:ext uri="{FF2B5EF4-FFF2-40B4-BE49-F238E27FC236}">
                <a16:creationId xmlns:a16="http://schemas.microsoft.com/office/drawing/2014/main" id="{94030353-B7A5-D165-AEDB-B4FA5FB00CC1}"/>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44</a:t>
            </a:fld>
            <a:endParaRPr lang="en-US" dirty="0"/>
          </a:p>
        </p:txBody>
      </p:sp>
    </p:spTree>
    <p:extLst>
      <p:ext uri="{BB962C8B-B14F-4D97-AF65-F5344CB8AC3E}">
        <p14:creationId xmlns:p14="http://schemas.microsoft.com/office/powerpoint/2010/main" val="640582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prstGeom prst="rect">
            <a:avLst/>
          </a:prstGeom>
        </p:spPr>
        <p:txBody>
          <a:bodyPr/>
          <a:lstStyle/>
          <a:p>
            <a:r>
              <a:rPr lang="en-US" dirty="0"/>
              <a:t>Isolation Levels</a:t>
            </a:r>
          </a:p>
        </p:txBody>
      </p:sp>
      <p:sp>
        <p:nvSpPr>
          <p:cNvPr id="52227" name="Content Placeholder 2"/>
          <p:cNvSpPr>
            <a:spLocks noGrp="1"/>
          </p:cNvSpPr>
          <p:nvPr>
            <p:ph idx="1"/>
          </p:nvPr>
        </p:nvSpPr>
        <p:spPr>
          <a:prstGeom prst="rect">
            <a:avLst/>
          </a:prstGeom>
        </p:spPr>
        <p:txBody>
          <a:bodyPr/>
          <a:lstStyle/>
          <a:p>
            <a:r>
              <a:rPr lang="en-US" dirty="0"/>
              <a:t>Controls the extent that a </a:t>
            </a:r>
            <a:r>
              <a:rPr lang="en-US" dirty="0" err="1"/>
              <a:t>txn</a:t>
            </a:r>
            <a:r>
              <a:rPr lang="en-US" dirty="0"/>
              <a:t> is exposed to the actions of other concurrent </a:t>
            </a:r>
            <a:r>
              <a:rPr lang="en-US" dirty="0" err="1"/>
              <a:t>txns</a:t>
            </a:r>
            <a:r>
              <a:rPr lang="en-US" dirty="0"/>
              <a:t>.</a:t>
            </a:r>
          </a:p>
          <a:p>
            <a:endParaRPr lang="en-US" sz="1200" dirty="0"/>
          </a:p>
          <a:p>
            <a:r>
              <a:rPr lang="en-US" dirty="0"/>
              <a:t>Provides for greater concurrency at the cost of exposing </a:t>
            </a:r>
            <a:r>
              <a:rPr lang="en-US" dirty="0" err="1"/>
              <a:t>txns</a:t>
            </a:r>
            <a:r>
              <a:rPr lang="en-US" dirty="0"/>
              <a:t> to uncommitted changes:</a:t>
            </a:r>
          </a:p>
          <a:p>
            <a:pPr lvl="1"/>
            <a:r>
              <a:rPr lang="en-US" dirty="0"/>
              <a:t>Dirty Reads</a:t>
            </a:r>
          </a:p>
          <a:p>
            <a:pPr lvl="1"/>
            <a:r>
              <a:rPr lang="en-US" dirty="0"/>
              <a:t>Unrepeatable Reads</a:t>
            </a:r>
          </a:p>
          <a:p>
            <a:pPr lvl="1"/>
            <a:r>
              <a:rPr lang="en-US" dirty="0"/>
              <a:t>Lost Updates</a:t>
            </a:r>
          </a:p>
          <a:p>
            <a:pPr lvl="1"/>
            <a:r>
              <a:rPr lang="en-US" dirty="0"/>
              <a:t>Phantom Reads</a:t>
            </a:r>
          </a:p>
        </p:txBody>
      </p:sp>
      <p:sp>
        <p:nvSpPr>
          <p:cNvPr id="2" name="Slide Number Placeholder 3">
            <a:extLst>
              <a:ext uri="{FF2B5EF4-FFF2-40B4-BE49-F238E27FC236}">
                <a16:creationId xmlns:a16="http://schemas.microsoft.com/office/drawing/2014/main" id="{3B4B7C92-7FB2-A5A9-4EAE-9E5E84A2C4D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45</a:t>
            </a:fld>
            <a:endParaRPr lang="en-US" dirty="0"/>
          </a:p>
        </p:txBody>
      </p:sp>
    </p:spTree>
    <p:extLst>
      <p:ext uri="{BB962C8B-B14F-4D97-AF65-F5344CB8AC3E}">
        <p14:creationId xmlns:p14="http://schemas.microsoft.com/office/powerpoint/2010/main" val="5010623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prstGeom prst="rect">
            <a:avLst/>
          </a:prstGeom>
        </p:spPr>
        <p:txBody>
          <a:bodyPr/>
          <a:lstStyle/>
          <a:p>
            <a:r>
              <a:rPr lang="en-US" dirty="0"/>
              <a:t>Isolation Levels</a:t>
            </a:r>
          </a:p>
        </p:txBody>
      </p:sp>
      <p:sp>
        <p:nvSpPr>
          <p:cNvPr id="53251" name="Content Placeholder 2"/>
          <p:cNvSpPr>
            <a:spLocks noGrp="1"/>
          </p:cNvSpPr>
          <p:nvPr>
            <p:ph idx="1"/>
          </p:nvPr>
        </p:nvSpPr>
        <p:spPr>
          <a:prstGeom prst="rect">
            <a:avLst/>
          </a:prstGeom>
        </p:spPr>
        <p:txBody>
          <a:bodyPr/>
          <a:lstStyle/>
          <a:p>
            <a:r>
              <a:rPr lang="en-US" b="1" dirty="0">
                <a:solidFill>
                  <a:schemeClr val="accent1"/>
                </a:solidFill>
                <a:latin typeface="Inconsolata" panose="00000509000000000000" pitchFamily="49" charset="0"/>
              </a:rPr>
              <a:t>SERIALIZABLE</a:t>
            </a:r>
            <a:r>
              <a:rPr lang="en-US" dirty="0"/>
              <a:t>: No phantoms, all reads repeatable, no dirty reads.</a:t>
            </a:r>
          </a:p>
          <a:p>
            <a:endParaRPr lang="en-US" sz="1200" b="1" dirty="0">
              <a:solidFill>
                <a:schemeClr val="accent1"/>
              </a:solidFill>
              <a:latin typeface="Inconsolata" panose="00000509000000000000" pitchFamily="49" charset="0"/>
            </a:endParaRPr>
          </a:p>
          <a:p>
            <a:r>
              <a:rPr lang="en-US" b="1" dirty="0">
                <a:solidFill>
                  <a:schemeClr val="accent1"/>
                </a:solidFill>
                <a:latin typeface="Inconsolata" panose="00000509000000000000" pitchFamily="49" charset="0"/>
              </a:rPr>
              <a:t>REPEATABLE</a:t>
            </a:r>
            <a:r>
              <a:rPr lang="en-US" dirty="0">
                <a:solidFill>
                  <a:schemeClr val="accent1"/>
                </a:solidFill>
              </a:rPr>
              <a:t> </a:t>
            </a:r>
            <a:r>
              <a:rPr lang="en-US" b="1" dirty="0">
                <a:solidFill>
                  <a:schemeClr val="accent1"/>
                </a:solidFill>
                <a:latin typeface="Inconsolata" panose="00000509000000000000" pitchFamily="49" charset="0"/>
              </a:rPr>
              <a:t>READS</a:t>
            </a:r>
            <a:r>
              <a:rPr lang="en-US" dirty="0"/>
              <a:t>: Phantoms </a:t>
            </a:r>
            <a:r>
              <a:rPr lang="en-US" u="sng" dirty="0"/>
              <a:t>may</a:t>
            </a:r>
            <a:r>
              <a:rPr lang="en-US" dirty="0"/>
              <a:t> happen.</a:t>
            </a:r>
          </a:p>
          <a:p>
            <a:endParaRPr lang="en-US" sz="1200" b="1" dirty="0">
              <a:solidFill>
                <a:schemeClr val="accent1"/>
              </a:solidFill>
              <a:latin typeface="Inconsolata" panose="00000509000000000000" pitchFamily="49" charset="0"/>
            </a:endParaRPr>
          </a:p>
          <a:p>
            <a:r>
              <a:rPr lang="en-US" b="1" dirty="0">
                <a:solidFill>
                  <a:schemeClr val="accent1"/>
                </a:solidFill>
                <a:latin typeface="Inconsolata" panose="00000509000000000000" pitchFamily="49" charset="0"/>
              </a:rPr>
              <a:t>READ</a:t>
            </a:r>
            <a:r>
              <a:rPr lang="en-US" dirty="0">
                <a:solidFill>
                  <a:schemeClr val="accent1"/>
                </a:solidFill>
              </a:rPr>
              <a:t> </a:t>
            </a:r>
            <a:r>
              <a:rPr lang="en-US" b="1" dirty="0">
                <a:solidFill>
                  <a:schemeClr val="accent1"/>
                </a:solidFill>
                <a:latin typeface="Inconsolata" panose="00000509000000000000" pitchFamily="49" charset="0"/>
              </a:rPr>
              <a:t>COMMITTED</a:t>
            </a:r>
            <a:r>
              <a:rPr lang="en-US" dirty="0"/>
              <a:t>: Phantoms, unrepeatable reads, and lost updates </a:t>
            </a:r>
            <a:r>
              <a:rPr lang="en-US" u="sng" dirty="0"/>
              <a:t>may</a:t>
            </a:r>
            <a:r>
              <a:rPr lang="en-US" dirty="0"/>
              <a:t> happen.</a:t>
            </a:r>
          </a:p>
          <a:p>
            <a:endParaRPr lang="en-US" sz="1200" b="1" dirty="0">
              <a:solidFill>
                <a:schemeClr val="accent1"/>
              </a:solidFill>
              <a:latin typeface="Inconsolata" panose="00000509000000000000" pitchFamily="49" charset="0"/>
            </a:endParaRPr>
          </a:p>
          <a:p>
            <a:r>
              <a:rPr lang="en-US" b="1" dirty="0">
                <a:solidFill>
                  <a:schemeClr val="accent1"/>
                </a:solidFill>
                <a:latin typeface="Inconsolata" panose="00000509000000000000" pitchFamily="49" charset="0"/>
              </a:rPr>
              <a:t>READ</a:t>
            </a:r>
            <a:r>
              <a:rPr lang="en-US" dirty="0">
                <a:solidFill>
                  <a:schemeClr val="accent1"/>
                </a:solidFill>
              </a:rPr>
              <a:t> </a:t>
            </a:r>
            <a:r>
              <a:rPr lang="en-US" b="1" dirty="0">
                <a:solidFill>
                  <a:schemeClr val="accent1"/>
                </a:solidFill>
                <a:latin typeface="Inconsolata" panose="00000509000000000000" pitchFamily="49" charset="0"/>
              </a:rPr>
              <a:t>UNCOMMITTED</a:t>
            </a:r>
            <a:r>
              <a:rPr lang="en-US" dirty="0"/>
              <a:t>: All anomalies </a:t>
            </a:r>
            <a:r>
              <a:rPr lang="en-US" u="sng" dirty="0"/>
              <a:t>may</a:t>
            </a:r>
            <a:r>
              <a:rPr lang="en-US" dirty="0"/>
              <a:t> happen.</a:t>
            </a:r>
          </a:p>
        </p:txBody>
      </p:sp>
      <p:sp>
        <p:nvSpPr>
          <p:cNvPr id="7" name="Left Arrow 6"/>
          <p:cNvSpPr/>
          <p:nvPr/>
        </p:nvSpPr>
        <p:spPr bwMode="auto">
          <a:xfrm rot="16200000">
            <a:off x="-909290" y="2057400"/>
            <a:ext cx="3314700" cy="838201"/>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800" b="1" i="1" u="none" strike="noStrike" kern="1200" cap="none" spc="225" normalizeH="0" baseline="0" noProof="0" dirty="0">
                <a:ln>
                  <a:noFill/>
                </a:ln>
                <a:solidFill>
                  <a:prstClr val="white">
                    <a:lumMod val="95000"/>
                  </a:prstClr>
                </a:solidFill>
                <a:effectLst/>
                <a:uLnTx/>
                <a:uFillTx/>
                <a:latin typeface="Lato Black" panose="020F0A02020204030203" pitchFamily="34" charset="0"/>
              </a:rPr>
              <a:t>Isolation (</a:t>
            </a:r>
            <a:r>
              <a:rPr kumimoji="0" lang="en-US" sz="1800" b="1" i="1" u="none" strike="noStrike" kern="1200" cap="none" spc="225" normalizeH="0" baseline="0" noProof="0" dirty="0" err="1">
                <a:ln>
                  <a:noFill/>
                </a:ln>
                <a:solidFill>
                  <a:prstClr val="white">
                    <a:lumMod val="95000"/>
                  </a:prstClr>
                </a:solidFill>
                <a:effectLst/>
                <a:uLnTx/>
                <a:uFillTx/>
                <a:latin typeface="Lato Black" panose="020F0A02020204030203" pitchFamily="34" charset="0"/>
              </a:rPr>
              <a:t>High→Low</a:t>
            </a:r>
            <a:r>
              <a:rPr kumimoji="0" lang="en-US" sz="1800" b="1" i="1" u="none" strike="noStrike" kern="1200" cap="none" spc="225" normalizeH="0" baseline="0" noProof="0" dirty="0">
                <a:ln>
                  <a:noFill/>
                </a:ln>
                <a:solidFill>
                  <a:prstClr val="white">
                    <a:lumMod val="95000"/>
                  </a:prstClr>
                </a:solidFill>
                <a:effectLst/>
                <a:uLnTx/>
                <a:uFillTx/>
                <a:latin typeface="Lato Black" panose="020F0A02020204030203" pitchFamily="34" charset="0"/>
              </a:rPr>
              <a:t>)</a:t>
            </a:r>
          </a:p>
        </p:txBody>
      </p:sp>
      <p:pic>
        <p:nvPicPr>
          <p:cNvPr id="2" name="Picture 1" hidden="1">
            <a:hlinkClick r:id="rId3"/>
            <a:extLst>
              <a:ext uri="{FF2B5EF4-FFF2-40B4-BE49-F238E27FC236}">
                <a16:creationId xmlns:a16="http://schemas.microsoft.com/office/drawing/2014/main" id="{66A8CD3C-9601-DE53-AA23-EE7A3AEF1EDC}"/>
              </a:ext>
            </a:extLst>
          </p:cNvPr>
          <p:cNvPicPr>
            <a:picLocks noChangeAspect="1"/>
          </p:cNvPicPr>
          <p:nvPr/>
        </p:nvPicPr>
        <p:blipFill>
          <a:blip r:embed="rId4"/>
          <a:srcRect/>
          <a:stretch/>
        </p:blipFill>
        <p:spPr>
          <a:xfrm rot="60000">
            <a:off x="2764589" y="186210"/>
            <a:ext cx="5781196" cy="479701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
        <p:nvSpPr>
          <p:cNvPr id="3" name="Slide Number Placeholder 3">
            <a:extLst>
              <a:ext uri="{FF2B5EF4-FFF2-40B4-BE49-F238E27FC236}">
                <a16:creationId xmlns:a16="http://schemas.microsoft.com/office/drawing/2014/main" id="{78DA7E17-8B55-616F-B9EA-5A7A1FD2C926}"/>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46</a:t>
            </a:fld>
            <a:endParaRPr lang="en-US" dirty="0"/>
          </a:p>
        </p:txBody>
      </p:sp>
    </p:spTree>
    <p:extLst>
      <p:ext uri="{BB962C8B-B14F-4D97-AF65-F5344CB8AC3E}">
        <p14:creationId xmlns:p14="http://schemas.microsoft.com/office/powerpoint/2010/main" val="65980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prstGeom prst="rect">
            <a:avLst/>
          </a:prstGeom>
        </p:spPr>
        <p:txBody>
          <a:bodyPr/>
          <a:lstStyle/>
          <a:p>
            <a:r>
              <a:rPr lang="en-US" dirty="0"/>
              <a:t>Isolation Levels</a:t>
            </a:r>
          </a:p>
        </p:txBody>
      </p:sp>
      <p:graphicFrame>
        <p:nvGraphicFramePr>
          <p:cNvPr id="7" name="Table 6"/>
          <p:cNvGraphicFramePr>
            <a:graphicFrameLocks noGrp="1"/>
          </p:cNvGraphicFramePr>
          <p:nvPr>
            <p:extLst>
              <p:ext uri="{D42A27DB-BD31-4B8C-83A1-F6EECF244321}">
                <p14:modId xmlns:p14="http://schemas.microsoft.com/office/powerpoint/2010/main" val="1746725473"/>
              </p:ext>
            </p:extLst>
          </p:nvPr>
        </p:nvGraphicFramePr>
        <p:xfrm>
          <a:off x="685800" y="931004"/>
          <a:ext cx="7211292" cy="3689004"/>
        </p:xfrm>
        <a:graphic>
          <a:graphicData uri="http://schemas.openxmlformats.org/drawingml/2006/table">
            <a:tbl>
              <a:tblPr firstRow="1" bandRow="1">
                <a:tableStyleId>{2D5ABB26-0587-4C30-8999-92F81FD0307C}</a:tableStyleId>
              </a:tblPr>
              <a:tblGrid>
                <a:gridCol w="2009296">
                  <a:extLst>
                    <a:ext uri="{9D8B030D-6E8A-4147-A177-3AD203B41FA5}">
                      <a16:colId xmlns:a16="http://schemas.microsoft.com/office/drawing/2014/main" val="20000"/>
                    </a:ext>
                  </a:extLst>
                </a:gridCol>
                <a:gridCol w="1191104">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62593">
                  <a:extLst>
                    <a:ext uri="{9D8B030D-6E8A-4147-A177-3AD203B41FA5}">
                      <a16:colId xmlns:a16="http://schemas.microsoft.com/office/drawing/2014/main" val="3928694580"/>
                    </a:ext>
                  </a:extLst>
                </a:gridCol>
                <a:gridCol w="1300499">
                  <a:extLst>
                    <a:ext uri="{9D8B030D-6E8A-4147-A177-3AD203B41FA5}">
                      <a16:colId xmlns:a16="http://schemas.microsoft.com/office/drawing/2014/main" val="20003"/>
                    </a:ext>
                  </a:extLst>
                </a:gridCol>
              </a:tblGrid>
              <a:tr h="507407">
                <a:tc>
                  <a:txBody>
                    <a:bodyPr/>
                    <a:lstStyle/>
                    <a:p>
                      <a:endParaRPr lang="en-US" sz="2100" dirty="0">
                        <a:solidFill>
                          <a:srgbClr val="646464"/>
                        </a:solidFill>
                        <a:latin typeface="Proxima Nova Rg" panose="02000506030000020004" pitchFamily="50" charset="0"/>
                      </a:endParaRPr>
                    </a:p>
                  </a:txBody>
                  <a:tcPr marL="68597" marR="68597" marT="34247" marB="34247">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000" b="1" i="1" dirty="0">
                          <a:solidFill>
                            <a:srgbClr val="646464"/>
                          </a:solidFill>
                          <a:latin typeface="Crimson Text" panose="02000503000000000000" pitchFamily="2" charset="0"/>
                        </a:rPr>
                        <a:t>Dirty Read</a:t>
                      </a:r>
                    </a:p>
                  </a:txBody>
                  <a:tcPr marL="68597" marR="68597" marT="34247" marB="34247"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000" b="1" i="1" dirty="0">
                          <a:solidFill>
                            <a:srgbClr val="646464"/>
                          </a:solidFill>
                          <a:latin typeface="Crimson Text" panose="02000503000000000000" pitchFamily="2" charset="0"/>
                        </a:rPr>
                        <a:t>Unrepeatable Read</a:t>
                      </a:r>
                    </a:p>
                  </a:txBody>
                  <a:tcPr marL="68597" marR="68597" marT="34247" marB="34247" anchor="b">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000" b="1" i="1" dirty="0">
                          <a:solidFill>
                            <a:srgbClr val="646464"/>
                          </a:solidFill>
                          <a:latin typeface="Crimson Text" panose="02000503000000000000" pitchFamily="2" charset="0"/>
                        </a:rPr>
                        <a:t>Lost Updates</a:t>
                      </a:r>
                    </a:p>
                  </a:txBody>
                  <a:tcPr marL="68597" marR="68597" marT="34247" marB="34247" anchor="b">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000" b="1" i="1" dirty="0">
                          <a:solidFill>
                            <a:srgbClr val="646464"/>
                          </a:solidFill>
                          <a:latin typeface="Crimson Text" panose="02000503000000000000" pitchFamily="2" charset="0"/>
                        </a:rPr>
                        <a:t>Phantom</a:t>
                      </a:r>
                    </a:p>
                  </a:txBody>
                  <a:tcPr marL="68597" marR="68597" marT="34247" marB="34247"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17675">
                <a:tc>
                  <a:txBody>
                    <a:bodyPr/>
                    <a:lstStyle/>
                    <a:p>
                      <a:pPr algn="r">
                        <a:lnSpc>
                          <a:spcPct val="80000"/>
                        </a:lnSpc>
                      </a:pPr>
                      <a:r>
                        <a:rPr lang="en-US" sz="2100" b="1" dirty="0">
                          <a:solidFill>
                            <a:schemeClr val="accent1"/>
                          </a:solidFill>
                          <a:latin typeface="Inconsolata" panose="00000509000000000000" pitchFamily="49" charset="0"/>
                          <a:ea typeface="DejaVu Sans Mono" pitchFamily="49" charset="0"/>
                          <a:cs typeface="DejaVu Sans Mono" pitchFamily="49" charset="0"/>
                        </a:rPr>
                        <a:t>SERIALIZABLE</a:t>
                      </a:r>
                    </a:p>
                  </a:txBody>
                  <a:tcPr marL="68580" marR="68580" marT="102806" marB="1028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80000"/>
                        </a:lnSpc>
                        <a:spcBef>
                          <a:spcPts val="0"/>
                        </a:spcBef>
                        <a:spcAft>
                          <a:spcPts val="0"/>
                        </a:spcAft>
                        <a:buClrTx/>
                        <a:buSzTx/>
                        <a:buFontTx/>
                        <a:buNone/>
                        <a:tabLst/>
                        <a:defRPr/>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17675">
                <a:tc>
                  <a:txBody>
                    <a:bodyPr/>
                    <a:lstStyle/>
                    <a:p>
                      <a:pPr algn="r">
                        <a:lnSpc>
                          <a:spcPct val="80000"/>
                        </a:lnSpc>
                      </a:pPr>
                      <a:r>
                        <a:rPr lang="en-US" sz="2100" b="1" dirty="0">
                          <a:solidFill>
                            <a:schemeClr val="accent1"/>
                          </a:solidFill>
                          <a:latin typeface="Inconsolata" panose="00000509000000000000" pitchFamily="49" charset="0"/>
                          <a:ea typeface="DejaVu Sans Mono" pitchFamily="49" charset="0"/>
                          <a:cs typeface="DejaVu Sans Mono" pitchFamily="49" charset="0"/>
                        </a:rPr>
                        <a:t>REPEATABLE READ</a:t>
                      </a:r>
                    </a:p>
                  </a:txBody>
                  <a:tcPr marL="68580" marR="68580" marT="102806" marB="1028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endParaRPr lang="en-US" sz="2400" b="1" dirty="0">
                        <a:solidFill>
                          <a:srgbClr val="646464"/>
                        </a:solidFill>
                        <a:latin typeface="Crimson Text" panose="02000503000000000000" pitchFamily="2" charset="0"/>
                      </a:endParaRP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17675">
                <a:tc>
                  <a:txBody>
                    <a:bodyPr/>
                    <a:lstStyle/>
                    <a:p>
                      <a:pPr algn="r">
                        <a:lnSpc>
                          <a:spcPct val="80000"/>
                        </a:lnSpc>
                      </a:pPr>
                      <a:r>
                        <a:rPr lang="en-US" sz="2100" b="1" dirty="0">
                          <a:solidFill>
                            <a:schemeClr val="accent1"/>
                          </a:solidFill>
                          <a:latin typeface="Inconsolata" panose="00000509000000000000" pitchFamily="49" charset="0"/>
                          <a:ea typeface="DejaVu Sans Mono" pitchFamily="49" charset="0"/>
                          <a:cs typeface="DejaVu Sans Mono" pitchFamily="49" charset="0"/>
                        </a:rPr>
                        <a:t>READ COMMITTED</a:t>
                      </a:r>
                    </a:p>
                  </a:txBody>
                  <a:tcPr marL="68580" marR="68580" marT="102806" marB="1028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00B050"/>
                          </a:solidFill>
                          <a:latin typeface="Crimson Text" panose="02000503000000000000" pitchFamily="2" charset="0"/>
                          <a:ea typeface="+mn-ea"/>
                          <a:cs typeface="+mn-cs"/>
                        </a:rPr>
                        <a:t>No</a:t>
                      </a:r>
                    </a:p>
                  </a:txBody>
                  <a:tcPr marL="68580" marR="68580" marT="102806" marB="1028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endParaRPr lang="en-US" sz="2400" b="1" dirty="0">
                        <a:solidFill>
                          <a:srgbClr val="646464"/>
                        </a:solidFill>
                        <a:latin typeface="Crimson Text" panose="02000503000000000000" pitchFamily="2" charset="0"/>
                      </a:endParaRP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endParaRPr lang="en-US" sz="2400" b="1" dirty="0">
                        <a:solidFill>
                          <a:srgbClr val="646464"/>
                        </a:solidFill>
                        <a:latin typeface="Crimson Text" panose="02000503000000000000" pitchFamily="2" charset="0"/>
                      </a:endParaRP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endParaRPr lang="en-US" sz="2400" b="1" dirty="0">
                        <a:solidFill>
                          <a:srgbClr val="646464"/>
                        </a:solidFill>
                        <a:latin typeface="Crimson Text" panose="02000503000000000000" pitchFamily="2" charset="0"/>
                      </a:endParaRPr>
                    </a:p>
                  </a:txBody>
                  <a:tcPr marL="68580" marR="68580" marT="102806" marB="102806"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73707">
                <a:tc>
                  <a:txBody>
                    <a:bodyPr/>
                    <a:lstStyle/>
                    <a:p>
                      <a:pPr algn="r">
                        <a:lnSpc>
                          <a:spcPct val="80000"/>
                        </a:lnSpc>
                      </a:pPr>
                      <a:r>
                        <a:rPr lang="en-US" sz="2100" b="1" dirty="0">
                          <a:solidFill>
                            <a:schemeClr val="accent1"/>
                          </a:solidFill>
                          <a:latin typeface="Inconsolata" panose="00000509000000000000" pitchFamily="49" charset="0"/>
                          <a:ea typeface="DejaVu Sans Mono" pitchFamily="49" charset="0"/>
                          <a:cs typeface="DejaVu Sans Mono" pitchFamily="49" charset="0"/>
                        </a:rPr>
                        <a:t>READ UNCOMMITTED</a:t>
                      </a:r>
                    </a:p>
                  </a:txBody>
                  <a:tcPr marL="68580" marR="68580" marT="102806" marB="102806"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p>
                  </a:txBody>
                  <a:tcPr marL="68580" marR="68580" marT="102806" marB="102806"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p>
                  </a:txBody>
                  <a:tcPr marL="68580" marR="68580" marT="102806" marB="102806" anchor="ctr">
                    <a:lnT w="12700" cap="flat" cmpd="sng" algn="ctr">
                      <a:solidFill>
                        <a:schemeClr val="tx1"/>
                      </a:solidFill>
                      <a:prstDash val="solid"/>
                      <a:round/>
                      <a:headEnd type="none" w="med" len="med"/>
                      <a:tailEnd type="none" w="med" len="med"/>
                    </a:lnT>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p>
                  </a:txBody>
                  <a:tcPr marL="68580" marR="68580" marT="102806" marB="102806" anchor="ctr">
                    <a:lnT w="12700" cap="flat" cmpd="sng" algn="ctr">
                      <a:solidFill>
                        <a:schemeClr val="tx1"/>
                      </a:solidFill>
                      <a:prstDash val="solid"/>
                      <a:round/>
                      <a:headEnd type="none" w="med" len="med"/>
                      <a:tailEnd type="none" w="med" len="med"/>
                    </a:lnT>
                  </a:tcPr>
                </a:tc>
                <a:tc>
                  <a:txBody>
                    <a:bodyPr/>
                    <a:lstStyle/>
                    <a:p>
                      <a:pPr algn="ctr">
                        <a:lnSpc>
                          <a:spcPct val="80000"/>
                        </a:lnSpc>
                      </a:pPr>
                      <a:r>
                        <a:rPr lang="en-US" sz="2400" b="1" kern="1200" dirty="0">
                          <a:solidFill>
                            <a:srgbClr val="646464"/>
                          </a:solidFill>
                          <a:latin typeface="Crimson Text" panose="02000503000000000000" pitchFamily="2" charset="0"/>
                          <a:ea typeface="+mn-ea"/>
                          <a:cs typeface="+mn-cs"/>
                        </a:rPr>
                        <a:t>Maybe</a:t>
                      </a:r>
                    </a:p>
                  </a:txBody>
                  <a:tcPr marL="68580" marR="68580" marT="102806" marB="102806"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
        <p:nvSpPr>
          <p:cNvPr id="3" name="Slide Number Placeholder 3">
            <a:extLst>
              <a:ext uri="{FF2B5EF4-FFF2-40B4-BE49-F238E27FC236}">
                <a16:creationId xmlns:a16="http://schemas.microsoft.com/office/drawing/2014/main" id="{38762847-5B09-DD2B-B4CD-6F0DE19D5559}"/>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47</a:t>
            </a:fld>
            <a:endParaRPr lang="en-US" dirty="0"/>
          </a:p>
        </p:txBody>
      </p:sp>
    </p:spTree>
    <p:extLst>
      <p:ext uri="{BB962C8B-B14F-4D97-AF65-F5344CB8AC3E}">
        <p14:creationId xmlns:p14="http://schemas.microsoft.com/office/powerpoint/2010/main" val="21646311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prstGeom prst="rect">
            <a:avLst/>
          </a:prstGeom>
        </p:spPr>
        <p:txBody>
          <a:bodyPr/>
          <a:lstStyle/>
          <a:p>
            <a:r>
              <a:rPr lang="en-US" dirty="0"/>
              <a:t>Isolation Levels</a:t>
            </a:r>
          </a:p>
        </p:txBody>
      </p:sp>
      <p:sp>
        <p:nvSpPr>
          <p:cNvPr id="55299" name="Content Placeholder 2"/>
          <p:cNvSpPr>
            <a:spLocks noGrp="1"/>
          </p:cNvSpPr>
          <p:nvPr>
            <p:ph idx="1"/>
          </p:nvPr>
        </p:nvSpPr>
        <p:spPr>
          <a:prstGeom prst="rect">
            <a:avLst/>
          </a:prstGeom>
        </p:spPr>
        <p:txBody>
          <a:bodyPr/>
          <a:lstStyle/>
          <a:p>
            <a:r>
              <a:rPr lang="en-US" b="1" dirty="0">
                <a:solidFill>
                  <a:schemeClr val="accent1"/>
                </a:solidFill>
                <a:latin typeface="Inconsolata" panose="00000509000000000000" pitchFamily="49" charset="0"/>
              </a:rPr>
              <a:t>SERIALIZABLE</a:t>
            </a:r>
            <a:r>
              <a:rPr lang="en-US" dirty="0"/>
              <a:t>: Strong Strict 2PL with phantom protection (e.g., index locks).</a:t>
            </a:r>
          </a:p>
          <a:p>
            <a:endParaRPr lang="en-US" sz="1200" b="1" dirty="0">
              <a:solidFill>
                <a:schemeClr val="accent1"/>
              </a:solidFill>
              <a:latin typeface="Inconsolata" panose="00000509000000000000" pitchFamily="49" charset="0"/>
            </a:endParaRPr>
          </a:p>
          <a:p>
            <a:r>
              <a:rPr lang="en-US" b="1" dirty="0">
                <a:solidFill>
                  <a:schemeClr val="accent1"/>
                </a:solidFill>
                <a:latin typeface="Inconsolata" panose="00000509000000000000" pitchFamily="49" charset="0"/>
              </a:rPr>
              <a:t>REPEATABLE</a:t>
            </a:r>
            <a:r>
              <a:rPr lang="en-US" dirty="0">
                <a:solidFill>
                  <a:schemeClr val="accent1"/>
                </a:solidFill>
              </a:rPr>
              <a:t> </a:t>
            </a:r>
            <a:r>
              <a:rPr lang="en-US" b="1" dirty="0">
                <a:solidFill>
                  <a:schemeClr val="accent1"/>
                </a:solidFill>
                <a:latin typeface="Inconsolata" panose="00000509000000000000" pitchFamily="49" charset="0"/>
              </a:rPr>
              <a:t>READS</a:t>
            </a:r>
            <a:r>
              <a:rPr lang="en-US" dirty="0"/>
              <a:t>: Same as above, but without phantom protection.</a:t>
            </a:r>
          </a:p>
          <a:p>
            <a:endParaRPr lang="en-US" sz="1200" b="1" dirty="0">
              <a:solidFill>
                <a:schemeClr val="accent1"/>
              </a:solidFill>
              <a:latin typeface="Inconsolata" panose="00000509000000000000" pitchFamily="49" charset="0"/>
            </a:endParaRPr>
          </a:p>
          <a:p>
            <a:r>
              <a:rPr lang="en-US" b="1" dirty="0">
                <a:solidFill>
                  <a:schemeClr val="accent1"/>
                </a:solidFill>
                <a:latin typeface="Inconsolata" panose="00000509000000000000" pitchFamily="49" charset="0"/>
              </a:rPr>
              <a:t>READ</a:t>
            </a:r>
            <a:r>
              <a:rPr lang="en-US" dirty="0">
                <a:solidFill>
                  <a:schemeClr val="accent1"/>
                </a:solidFill>
              </a:rPr>
              <a:t> </a:t>
            </a:r>
            <a:r>
              <a:rPr lang="en-US" b="1" dirty="0">
                <a:solidFill>
                  <a:schemeClr val="accent1"/>
                </a:solidFill>
                <a:latin typeface="Inconsolata" panose="00000509000000000000" pitchFamily="49" charset="0"/>
              </a:rPr>
              <a:t>COMMITTED</a:t>
            </a:r>
            <a:r>
              <a:rPr lang="en-US" dirty="0"/>
              <a:t>: Same as above, but </a:t>
            </a:r>
            <a:r>
              <a:rPr lang="en-US" b="1" dirty="0">
                <a:solidFill>
                  <a:schemeClr val="accent1"/>
                </a:solidFill>
                <a:latin typeface="Inconsolata" panose="00000509000000000000" pitchFamily="49" charset="0"/>
              </a:rPr>
              <a:t>S</a:t>
            </a:r>
            <a:r>
              <a:rPr lang="en-US" dirty="0"/>
              <a:t> locks are released immediately. (No repeatable reads)</a:t>
            </a:r>
          </a:p>
          <a:p>
            <a:endParaRPr lang="en-US" sz="1200" b="1" dirty="0">
              <a:solidFill>
                <a:schemeClr val="accent1"/>
              </a:solidFill>
              <a:latin typeface="Inconsolata" panose="00000509000000000000" pitchFamily="49" charset="0"/>
            </a:endParaRPr>
          </a:p>
          <a:p>
            <a:r>
              <a:rPr lang="en-US" b="1" dirty="0">
                <a:solidFill>
                  <a:schemeClr val="accent1"/>
                </a:solidFill>
                <a:latin typeface="Inconsolata" panose="00000509000000000000" pitchFamily="49" charset="0"/>
              </a:rPr>
              <a:t>READ</a:t>
            </a:r>
            <a:r>
              <a:rPr lang="en-US" dirty="0">
                <a:solidFill>
                  <a:schemeClr val="accent1"/>
                </a:solidFill>
              </a:rPr>
              <a:t> </a:t>
            </a:r>
            <a:r>
              <a:rPr lang="en-US" b="1" dirty="0">
                <a:solidFill>
                  <a:schemeClr val="accent1"/>
                </a:solidFill>
                <a:latin typeface="Inconsolata" panose="00000509000000000000" pitchFamily="49" charset="0"/>
              </a:rPr>
              <a:t>UNCOMMITTED</a:t>
            </a:r>
            <a:r>
              <a:rPr lang="en-US" dirty="0"/>
              <a:t>: Same as above but allows dirty reads (no </a:t>
            </a:r>
            <a:r>
              <a:rPr lang="en-US" b="1" dirty="0">
                <a:solidFill>
                  <a:schemeClr val="accent1"/>
                </a:solidFill>
                <a:latin typeface="Inconsolata" panose="00000509000000000000" pitchFamily="49" charset="0"/>
              </a:rPr>
              <a:t>S</a:t>
            </a:r>
            <a:r>
              <a:rPr lang="en-US" dirty="0"/>
              <a:t> locks).</a:t>
            </a:r>
          </a:p>
          <a:p>
            <a:endParaRPr lang="en-US" dirty="0"/>
          </a:p>
          <a:p>
            <a:endParaRPr lang="en-US" dirty="0"/>
          </a:p>
        </p:txBody>
      </p:sp>
      <p:sp>
        <p:nvSpPr>
          <p:cNvPr id="2" name="Slide Number Placeholder 3">
            <a:extLst>
              <a:ext uri="{FF2B5EF4-FFF2-40B4-BE49-F238E27FC236}">
                <a16:creationId xmlns:a16="http://schemas.microsoft.com/office/drawing/2014/main" id="{FB196EAA-BF25-19F4-2C64-9B698D5C0C51}"/>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48</a:t>
            </a:fld>
            <a:endParaRPr lang="en-US" dirty="0"/>
          </a:p>
        </p:txBody>
      </p:sp>
    </p:spTree>
    <p:extLst>
      <p:ext uri="{BB962C8B-B14F-4D97-AF65-F5344CB8AC3E}">
        <p14:creationId xmlns:p14="http://schemas.microsoft.com/office/powerpoint/2010/main" val="32739508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prstGeom prst="rect">
            <a:avLst/>
          </a:prstGeom>
        </p:spPr>
        <p:txBody>
          <a:bodyPr/>
          <a:lstStyle/>
          <a:p>
            <a:r>
              <a:rPr lang="en-US" dirty="0"/>
              <a:t>SQL-92 Isolation Levels</a:t>
            </a:r>
          </a:p>
        </p:txBody>
      </p:sp>
      <p:sp>
        <p:nvSpPr>
          <p:cNvPr id="56323" name="Content Placeholder 2"/>
          <p:cNvSpPr>
            <a:spLocks noGrp="1"/>
          </p:cNvSpPr>
          <p:nvPr>
            <p:ph idx="1"/>
          </p:nvPr>
        </p:nvSpPr>
        <p:spPr>
          <a:prstGeom prst="rect">
            <a:avLst/>
          </a:prstGeom>
        </p:spPr>
        <p:txBody>
          <a:bodyPr/>
          <a:lstStyle/>
          <a:p>
            <a:r>
              <a:rPr lang="en-US" dirty="0">
                <a:solidFill>
                  <a:schemeClr val="tx1"/>
                </a:solidFill>
              </a:rPr>
              <a:t>The application can set a </a:t>
            </a:r>
            <a:r>
              <a:rPr lang="en-US" dirty="0" err="1">
                <a:solidFill>
                  <a:schemeClr val="tx1"/>
                </a:solidFill>
              </a:rPr>
              <a:t>txn’s</a:t>
            </a:r>
            <a:r>
              <a:rPr lang="en-US" dirty="0">
                <a:solidFill>
                  <a:schemeClr val="tx1"/>
                </a:solidFill>
              </a:rPr>
              <a:t> isolation level </a:t>
            </a:r>
            <a:r>
              <a:rPr lang="en-US" u="sng" dirty="0">
                <a:solidFill>
                  <a:schemeClr val="tx1"/>
                </a:solidFill>
              </a:rPr>
              <a:t>before</a:t>
            </a:r>
            <a:r>
              <a:rPr lang="en-US" dirty="0">
                <a:solidFill>
                  <a:schemeClr val="tx1"/>
                </a:solidFill>
              </a:rPr>
              <a:t> it executes any queries in that </a:t>
            </a:r>
            <a:r>
              <a:rPr lang="en-US" dirty="0" err="1">
                <a:solidFill>
                  <a:schemeClr val="tx1"/>
                </a:solidFill>
              </a:rPr>
              <a:t>txn</a:t>
            </a:r>
            <a:r>
              <a:rPr lang="en-US" dirty="0">
                <a:solidFill>
                  <a:schemeClr val="tx1"/>
                </a:solidFill>
              </a:rPr>
              <a:t>.</a:t>
            </a:r>
          </a:p>
          <a:p>
            <a:endParaRPr lang="en-US" sz="1200" dirty="0">
              <a:solidFill>
                <a:schemeClr val="tx1"/>
              </a:solidFill>
            </a:endParaRPr>
          </a:p>
          <a:p>
            <a:r>
              <a:rPr lang="en-US" dirty="0">
                <a:solidFill>
                  <a:schemeClr val="tx1"/>
                </a:solidFill>
              </a:rPr>
              <a:t>Not all DBMS support all isolation </a:t>
            </a:r>
            <a:br>
              <a:rPr lang="en-US" dirty="0">
                <a:solidFill>
                  <a:schemeClr val="tx1"/>
                </a:solidFill>
              </a:rPr>
            </a:br>
            <a:r>
              <a:rPr lang="en-US" dirty="0">
                <a:solidFill>
                  <a:schemeClr val="tx1"/>
                </a:solidFill>
              </a:rPr>
              <a:t>levels in all execution scenarios</a:t>
            </a:r>
          </a:p>
          <a:p>
            <a:pPr lvl="1"/>
            <a:r>
              <a:rPr lang="en-US" dirty="0">
                <a:solidFill>
                  <a:schemeClr val="tx1"/>
                </a:solidFill>
              </a:rPr>
              <a:t>Replicated Environments</a:t>
            </a:r>
          </a:p>
          <a:p>
            <a:r>
              <a:rPr lang="en-US" dirty="0">
                <a:solidFill>
                  <a:schemeClr val="tx1"/>
                </a:solidFill>
              </a:rPr>
              <a:t>The default depends on implementation…</a:t>
            </a:r>
          </a:p>
        </p:txBody>
      </p:sp>
      <p:sp>
        <p:nvSpPr>
          <p:cNvPr id="7" name="Text Box 4"/>
          <p:cNvSpPr txBox="1">
            <a:spLocks noChangeArrowheads="1"/>
          </p:cNvSpPr>
          <p:nvPr/>
        </p:nvSpPr>
        <p:spPr bwMode="auto">
          <a:xfrm>
            <a:off x="5410200" y="1389978"/>
            <a:ext cx="3474720" cy="5355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SET</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TRANSACTION</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ISOLATION</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LEVEL</a:t>
            </a:r>
            <a:b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b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pitchFamily="-112" charset="-128"/>
              </a:rPr>
              <a:t>&lt;isolation-level&gt;</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a:t>
            </a:r>
          </a:p>
        </p:txBody>
      </p:sp>
      <p:sp>
        <p:nvSpPr>
          <p:cNvPr id="8" name="Text Box 4">
            <a:extLst>
              <a:ext uri="{FF2B5EF4-FFF2-40B4-BE49-F238E27FC236}">
                <a16:creationId xmlns:a16="http://schemas.microsoft.com/office/drawing/2014/main" id="{B2EF032D-7F43-4864-A94B-E2BF54F61359}"/>
              </a:ext>
            </a:extLst>
          </p:cNvPr>
          <p:cNvSpPr txBox="1">
            <a:spLocks noChangeArrowheads="1"/>
          </p:cNvSpPr>
          <p:nvPr/>
        </p:nvSpPr>
        <p:spPr bwMode="auto">
          <a:xfrm>
            <a:off x="5410200" y="2285933"/>
            <a:ext cx="3657600" cy="535531"/>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BEGIN</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TRANSACTION</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ISOLATION</a:t>
            </a: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LEVEL</a:t>
            </a:r>
            <a:b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br>
            <a:r>
              <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rPr>
              <a:t>  </a:t>
            </a:r>
            <a:r>
              <a:rPr lang="en-US" sz="1600" dirty="0">
                <a:solidFill>
                  <a:schemeClr val="accent1"/>
                </a:solidFill>
              </a:rPr>
              <a:t>&lt;isolation-level&gt;</a:t>
            </a:r>
            <a:r>
              <a:rPr lang="en-US" sz="1600" b="0" dirty="0">
                <a:solidFill>
                  <a:srgbClr val="646464"/>
                </a:solidFill>
              </a:rPr>
              <a:t>;</a:t>
            </a:r>
            <a:endParaRPr kumimoji="0" lang="en-US" sz="1600" b="0" i="0" u="none" strike="noStrike" kern="1200" cap="none" spc="0" normalizeH="0" baseline="0" noProof="0" dirty="0">
              <a:ln>
                <a:noFill/>
              </a:ln>
              <a:solidFill>
                <a:srgbClr val="646464"/>
              </a:solidFill>
              <a:effectLst/>
              <a:uLnTx/>
              <a:uFillTx/>
              <a:latin typeface="Inconsolata" panose="00000509000000000000" pitchFamily="49" charset="0"/>
              <a:ea typeface="ＭＳ Ｐゴシック" pitchFamily="-112" charset="-128"/>
            </a:endParaRPr>
          </a:p>
        </p:txBody>
      </p:sp>
      <p:sp>
        <p:nvSpPr>
          <p:cNvPr id="2" name="Slide Number Placeholder 3">
            <a:extLst>
              <a:ext uri="{FF2B5EF4-FFF2-40B4-BE49-F238E27FC236}">
                <a16:creationId xmlns:a16="http://schemas.microsoft.com/office/drawing/2014/main" id="{E40BB98C-2E94-EF3E-F168-F38BF50ACA5C}"/>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49</a:t>
            </a:fld>
            <a:endParaRPr lang="en-US" dirty="0"/>
          </a:p>
        </p:txBody>
      </p:sp>
    </p:spTree>
    <p:extLst>
      <p:ext uri="{BB962C8B-B14F-4D97-AF65-F5344CB8AC3E}">
        <p14:creationId xmlns:p14="http://schemas.microsoft.com/office/powerpoint/2010/main" val="2997234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prstGeom prst="rect">
            <a:avLst/>
          </a:prstGeom>
        </p:spPr>
        <p:txBody>
          <a:bodyPr/>
          <a:lstStyle/>
          <a:p>
            <a:r>
              <a:rPr lang="en-US" dirty="0"/>
              <a:t>Timestamp Allocation</a:t>
            </a:r>
          </a:p>
        </p:txBody>
      </p:sp>
      <p:sp>
        <p:nvSpPr>
          <p:cNvPr id="9219" name="Content Placeholder 2"/>
          <p:cNvSpPr>
            <a:spLocks noGrp="1"/>
          </p:cNvSpPr>
          <p:nvPr>
            <p:ph idx="1"/>
          </p:nvPr>
        </p:nvSpPr>
        <p:spPr>
          <a:prstGeom prst="rect">
            <a:avLst/>
          </a:prstGeom>
        </p:spPr>
        <p:txBody>
          <a:bodyPr/>
          <a:lstStyle/>
          <a:p>
            <a:r>
              <a:rPr lang="en-US" dirty="0"/>
              <a:t>Each </a:t>
            </a:r>
            <a:r>
              <a:rPr lang="en-US" dirty="0" err="1"/>
              <a:t>txn</a:t>
            </a:r>
            <a:r>
              <a:rPr lang="en-US" dirty="0"/>
              <a:t> </a:t>
            </a:r>
            <a:r>
              <a:rPr lang="en-US" b="1" dirty="0" err="1">
                <a:solidFill>
                  <a:schemeClr val="accent1"/>
                </a:solidFill>
                <a:latin typeface="Inconsolata" panose="00000509000000000000" pitchFamily="49" charset="0"/>
              </a:rPr>
              <a:t>T</a:t>
            </a:r>
            <a:r>
              <a:rPr lang="en-US" b="1" baseline="-25000" dirty="0" err="1">
                <a:solidFill>
                  <a:schemeClr val="accent1"/>
                </a:solidFill>
                <a:latin typeface="Inconsolata" panose="00000509000000000000" pitchFamily="49" charset="0"/>
              </a:rPr>
              <a:t>i</a:t>
            </a:r>
            <a:r>
              <a:rPr lang="en-US" dirty="0"/>
              <a:t> is assigned a unique fixed timestamp that is monotonically increasing.</a:t>
            </a:r>
          </a:p>
          <a:p>
            <a:pPr lvl="1"/>
            <a:r>
              <a:rPr lang="en-US" dirty="0"/>
              <a:t>Let </a:t>
            </a:r>
            <a:r>
              <a:rPr lang="en-US" b="1" dirty="0">
                <a:solidFill>
                  <a:schemeClr val="accent1"/>
                </a:solidFill>
                <a:latin typeface="Inconsolata" panose="00000509000000000000" pitchFamily="49" charset="0"/>
              </a:rPr>
              <a:t>TS(</a:t>
            </a:r>
            <a:r>
              <a:rPr lang="en-US" b="1" dirty="0" err="1">
                <a:solidFill>
                  <a:schemeClr val="accent1"/>
                </a:solidFill>
                <a:latin typeface="Inconsolata" panose="00000509000000000000" pitchFamily="49" charset="0"/>
              </a:rPr>
              <a:t>T</a:t>
            </a:r>
            <a:r>
              <a:rPr lang="en-US" b="1" baseline="-25000" dirty="0" err="1">
                <a:solidFill>
                  <a:schemeClr val="accent1"/>
                </a:solidFill>
                <a:latin typeface="Inconsolata" panose="00000509000000000000" pitchFamily="49" charset="0"/>
              </a:rPr>
              <a:t>i</a:t>
            </a:r>
            <a:r>
              <a:rPr lang="en-US" b="1" dirty="0">
                <a:solidFill>
                  <a:schemeClr val="accent1"/>
                </a:solidFill>
                <a:latin typeface="Inconsolata" panose="00000509000000000000" pitchFamily="49" charset="0"/>
              </a:rPr>
              <a:t>)</a:t>
            </a:r>
            <a:r>
              <a:rPr lang="en-US" dirty="0"/>
              <a:t> be the timestamp allocated to </a:t>
            </a:r>
            <a:r>
              <a:rPr lang="en-US" dirty="0" err="1"/>
              <a:t>txn</a:t>
            </a:r>
            <a:r>
              <a:rPr lang="en-US" dirty="0"/>
              <a:t>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a:t>
            </a:r>
          </a:p>
          <a:p>
            <a:pPr lvl="1"/>
            <a:r>
              <a:rPr lang="en-US" dirty="0"/>
              <a:t>Different schemes assign timestamps at different times during the </a:t>
            </a:r>
            <a:r>
              <a:rPr lang="en-US" dirty="0" err="1"/>
              <a:t>txn</a:t>
            </a:r>
            <a:r>
              <a:rPr lang="en-US" dirty="0"/>
              <a:t>.</a:t>
            </a:r>
            <a:endParaRPr lang="en-US" sz="1200" dirty="0"/>
          </a:p>
          <a:p>
            <a:pPr>
              <a:spcBef>
                <a:spcPts val="1800"/>
              </a:spcBef>
            </a:pPr>
            <a:r>
              <a:rPr lang="en-US" dirty="0"/>
              <a:t>Multiple implementation strategies:</a:t>
            </a:r>
          </a:p>
          <a:p>
            <a:pPr lvl="1"/>
            <a:r>
              <a:rPr lang="en-US" dirty="0"/>
              <a:t>System/Wall Clock.</a:t>
            </a:r>
          </a:p>
          <a:p>
            <a:pPr lvl="1"/>
            <a:r>
              <a:rPr lang="en-US" dirty="0"/>
              <a:t>Logical Counter.</a:t>
            </a:r>
          </a:p>
          <a:p>
            <a:pPr lvl="1"/>
            <a:r>
              <a:rPr lang="en-US" dirty="0"/>
              <a:t>Hybrid.</a:t>
            </a:r>
          </a:p>
        </p:txBody>
      </p:sp>
      <p:sp>
        <p:nvSpPr>
          <p:cNvPr id="4" name="Slide Number Placeholder 3">
            <a:extLst>
              <a:ext uri="{FF2B5EF4-FFF2-40B4-BE49-F238E27FC236}">
                <a16:creationId xmlns:a16="http://schemas.microsoft.com/office/drawing/2014/main" id="{B14329AE-9100-BCFC-7564-D7D732E0DDA5}"/>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a:t>
            </a:fld>
            <a:endParaRPr lang="en-US" dirty="0"/>
          </a:p>
        </p:txBody>
      </p:sp>
    </p:spTree>
    <p:extLst>
      <p:ext uri="{BB962C8B-B14F-4D97-AF65-F5344CB8AC3E}">
        <p14:creationId xmlns:p14="http://schemas.microsoft.com/office/powerpoint/2010/main" val="2849491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prstGeom prst="rect">
            <a:avLst/>
          </a:prstGeom>
        </p:spPr>
        <p:txBody>
          <a:bodyPr/>
          <a:lstStyle/>
          <a:p>
            <a:r>
              <a:rPr lang="en-US" dirty="0"/>
              <a:t>Isolation Levels</a:t>
            </a:r>
          </a:p>
        </p:txBody>
      </p:sp>
      <p:graphicFrame>
        <p:nvGraphicFramePr>
          <p:cNvPr id="7" name="Table 6"/>
          <p:cNvGraphicFramePr>
            <a:graphicFrameLocks noGrp="1"/>
          </p:cNvGraphicFramePr>
          <p:nvPr>
            <p:extLst>
              <p:ext uri="{D42A27DB-BD31-4B8C-83A1-F6EECF244321}">
                <p14:modId xmlns:p14="http://schemas.microsoft.com/office/powerpoint/2010/main" val="3081759948"/>
              </p:ext>
            </p:extLst>
          </p:nvPr>
        </p:nvGraphicFramePr>
        <p:xfrm>
          <a:off x="990600" y="742950"/>
          <a:ext cx="6796088" cy="4038603"/>
        </p:xfrm>
        <a:graphic>
          <a:graphicData uri="http://schemas.openxmlformats.org/drawingml/2006/table">
            <a:tbl>
              <a:tblPr firstRow="1" bandRow="1">
                <a:tableStyleId>{9D7B26C5-4107-4FEC-AEDC-1716B250A1EF}</a:tableStyleId>
              </a:tblPr>
              <a:tblGrid>
                <a:gridCol w="2124392">
                  <a:extLst>
                    <a:ext uri="{9D8B030D-6E8A-4147-A177-3AD203B41FA5}">
                      <a16:colId xmlns:a16="http://schemas.microsoft.com/office/drawing/2014/main" val="20000"/>
                    </a:ext>
                  </a:extLst>
                </a:gridCol>
                <a:gridCol w="2406333">
                  <a:extLst>
                    <a:ext uri="{9D8B030D-6E8A-4147-A177-3AD203B41FA5}">
                      <a16:colId xmlns:a16="http://schemas.microsoft.com/office/drawing/2014/main" val="20001"/>
                    </a:ext>
                  </a:extLst>
                </a:gridCol>
                <a:gridCol w="2265363">
                  <a:extLst>
                    <a:ext uri="{9D8B030D-6E8A-4147-A177-3AD203B41FA5}">
                      <a16:colId xmlns:a16="http://schemas.microsoft.com/office/drawing/2014/main" val="20002"/>
                    </a:ext>
                  </a:extLst>
                </a:gridCol>
              </a:tblGrid>
              <a:tr h="421011">
                <a:tc>
                  <a:txBody>
                    <a:bodyPr/>
                    <a:lstStyle/>
                    <a:p>
                      <a:endParaRPr lang="en-US" sz="2000" dirty="0">
                        <a:solidFill>
                          <a:srgbClr val="646464"/>
                        </a:solidFill>
                        <a:latin typeface="Proxima Nova Rg" panose="02000506030000020004" pitchFamily="50" charset="0"/>
                      </a:endParaRPr>
                    </a:p>
                  </a:txBody>
                  <a:tcPr marL="68580" marR="68580" marT="34288" marB="34288">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i="1" kern="1200" dirty="0">
                          <a:solidFill>
                            <a:srgbClr val="646464"/>
                          </a:solidFill>
                          <a:latin typeface="Crimson Text" panose="02000503000000000000" pitchFamily="2" charset="0"/>
                          <a:ea typeface="+mn-ea"/>
                          <a:cs typeface="+mn-cs"/>
                        </a:rPr>
                        <a:t>Default</a:t>
                      </a:r>
                    </a:p>
                  </a:txBody>
                  <a:tcPr marL="68580" marR="68580" marT="34288" marB="34288">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000" i="1" kern="1200" dirty="0">
                          <a:solidFill>
                            <a:srgbClr val="646464"/>
                          </a:solidFill>
                          <a:latin typeface="Crimson Text" panose="02000503000000000000" pitchFamily="2" charset="0"/>
                          <a:ea typeface="+mn-ea"/>
                          <a:cs typeface="+mn-cs"/>
                        </a:rPr>
                        <a:t>Maximum</a:t>
                      </a:r>
                    </a:p>
                  </a:txBody>
                  <a:tcPr marL="68580" marR="68580" marT="34288" marB="34288">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28872">
                <a:tc>
                  <a:txBody>
                    <a:bodyPr/>
                    <a:lstStyle/>
                    <a:p>
                      <a:pPr algn="r" rtl="0" fontAlgn="ctr"/>
                      <a:r>
                        <a:rPr lang="en-US" sz="2000" b="0" i="0" u="none" strike="noStrike" dirty="0" err="1">
                          <a:solidFill>
                            <a:srgbClr val="646464"/>
                          </a:solidFill>
                          <a:effectLst/>
                          <a:latin typeface="Crimson Text" panose="02000503000000000000" pitchFamily="2" charset="0"/>
                        </a:rPr>
                        <a:t>Actian</a:t>
                      </a:r>
                      <a:r>
                        <a:rPr lang="en-US" sz="2000" b="0" i="0" u="none" strike="noStrike" dirty="0">
                          <a:solidFill>
                            <a:srgbClr val="646464"/>
                          </a:solidFill>
                          <a:effectLst/>
                          <a:latin typeface="Crimson Text" panose="02000503000000000000" pitchFamily="2" charset="0"/>
                        </a:rPr>
                        <a:t> Ingres</a:t>
                      </a:r>
                    </a:p>
                  </a:txBody>
                  <a:tcPr marL="9525" marR="9525" marT="9525" marB="0" anchor="ctr">
                    <a:lnL>
                      <a:noFill/>
                    </a:lnL>
                    <a:lnR>
                      <a:noFill/>
                    </a:lnR>
                    <a:lnT w="12700" cmpd="sng">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w="12700" cmpd="sng">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a:solidFill>
                            <a:srgbClr val="646464"/>
                          </a:solidFill>
                          <a:effectLst/>
                          <a:latin typeface="Inconsolata" panose="00000509000000000000" pitchFamily="49" charset="0"/>
                        </a:rPr>
                        <a:t>SERIALIZABLE</a:t>
                      </a:r>
                    </a:p>
                  </a:txBody>
                  <a:tcPr marL="9525" marR="9525" marT="9525" marB="0" anchor="ctr">
                    <a:lnL>
                      <a:noFill/>
                    </a:lnL>
                    <a:lnR>
                      <a:noFill/>
                    </a:lnR>
                    <a:lnT w="12700" cmpd="sng">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1"/>
                  </a:ext>
                </a:extLst>
              </a:tr>
              <a:tr h="328872">
                <a:tc>
                  <a:txBody>
                    <a:bodyPr/>
                    <a:lstStyle/>
                    <a:p>
                      <a:pPr algn="r" rtl="0" fontAlgn="ctr"/>
                      <a:r>
                        <a:rPr lang="en-US" sz="2000" b="0" i="0" u="none" strike="noStrike" dirty="0">
                          <a:solidFill>
                            <a:srgbClr val="646464"/>
                          </a:solidFill>
                          <a:effectLst/>
                          <a:latin typeface="Crimson Text" panose="02000503000000000000" pitchFamily="2" charset="0"/>
                        </a:rPr>
                        <a:t>IBM DB2</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CURSOR STABILITY</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8872">
                <a:tc>
                  <a:txBody>
                    <a:bodyPr/>
                    <a:lstStyle/>
                    <a:p>
                      <a:pPr algn="r" rtl="0" fontAlgn="ctr"/>
                      <a:r>
                        <a:rPr lang="en-US" sz="2000" b="0" i="0" u="none" strike="noStrike">
                          <a:solidFill>
                            <a:srgbClr val="646464"/>
                          </a:solidFill>
                          <a:effectLst/>
                          <a:latin typeface="Crimson Text" panose="02000503000000000000" pitchFamily="2" charset="0"/>
                        </a:rPr>
                        <a:t>CockroachDB</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3"/>
                  </a:ext>
                </a:extLst>
              </a:tr>
              <a:tr h="328872">
                <a:tc>
                  <a:txBody>
                    <a:bodyPr/>
                    <a:lstStyle/>
                    <a:p>
                      <a:pPr algn="r" rtl="0" fontAlgn="ctr"/>
                      <a:r>
                        <a:rPr lang="en-US" sz="2000" b="0" i="0" u="none" strike="noStrike" dirty="0">
                          <a:solidFill>
                            <a:srgbClr val="646464"/>
                          </a:solidFill>
                          <a:effectLst/>
                          <a:latin typeface="Crimson Text" panose="02000503000000000000" pitchFamily="2" charset="0"/>
                        </a:rPr>
                        <a:t>Google Spanner</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STRICT 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STRICT 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8872">
                <a:tc>
                  <a:txBody>
                    <a:bodyPr/>
                    <a:lstStyle/>
                    <a:p>
                      <a:pPr algn="r" rtl="0" fontAlgn="ctr"/>
                      <a:r>
                        <a:rPr lang="en-US" sz="2000" b="0" i="0" u="none" strike="noStrike">
                          <a:solidFill>
                            <a:srgbClr val="646464"/>
                          </a:solidFill>
                          <a:effectLst/>
                          <a:latin typeface="Crimson Text" panose="02000503000000000000" pitchFamily="2" charset="0"/>
                        </a:rPr>
                        <a:t>MSFT SQL Server</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READ COMMITTED</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5"/>
                  </a:ext>
                </a:extLst>
              </a:tr>
              <a:tr h="328872">
                <a:tc>
                  <a:txBody>
                    <a:bodyPr/>
                    <a:lstStyle/>
                    <a:p>
                      <a:pPr algn="r" rtl="0" fontAlgn="ctr"/>
                      <a:r>
                        <a:rPr lang="en-US" sz="2000" b="0" i="0" u="none" strike="noStrike">
                          <a:solidFill>
                            <a:srgbClr val="646464"/>
                          </a:solidFill>
                          <a:effectLst/>
                          <a:latin typeface="Crimson Text" panose="02000503000000000000" pitchFamily="2" charset="0"/>
                        </a:rPr>
                        <a:t>MySQL</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REPEATABLE READS</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328872">
                <a:tc>
                  <a:txBody>
                    <a:bodyPr/>
                    <a:lstStyle/>
                    <a:p>
                      <a:pPr algn="r" rtl="0" fontAlgn="ctr"/>
                      <a:r>
                        <a:rPr lang="en-US" sz="2000" b="0" i="0" u="none" strike="noStrike">
                          <a:solidFill>
                            <a:srgbClr val="646464"/>
                          </a:solidFill>
                          <a:effectLst/>
                          <a:latin typeface="Crimson Text" panose="02000503000000000000" pitchFamily="2" charset="0"/>
                        </a:rPr>
                        <a:t>Oracle</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a:solidFill>
                            <a:srgbClr val="646464"/>
                          </a:solidFill>
                          <a:effectLst/>
                          <a:latin typeface="Inconsolata" panose="00000509000000000000" pitchFamily="49" charset="0"/>
                        </a:rPr>
                        <a:t>READ COMMITTED</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SNAPSHOT ISOLATION</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7"/>
                  </a:ext>
                </a:extLst>
              </a:tr>
              <a:tr h="328872">
                <a:tc>
                  <a:txBody>
                    <a:bodyPr/>
                    <a:lstStyle/>
                    <a:p>
                      <a:pPr algn="r" rtl="0" fontAlgn="ctr"/>
                      <a:r>
                        <a:rPr lang="en-US" sz="2000" b="0" i="0" u="none" strike="noStrike">
                          <a:solidFill>
                            <a:srgbClr val="646464"/>
                          </a:solidFill>
                          <a:effectLst/>
                          <a:latin typeface="Crimson Text" panose="02000503000000000000" pitchFamily="2" charset="0"/>
                        </a:rPr>
                        <a:t>PostgreSQL</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a:solidFill>
                            <a:srgbClr val="646464"/>
                          </a:solidFill>
                          <a:effectLst/>
                          <a:latin typeface="Inconsolata" panose="00000509000000000000" pitchFamily="49" charset="0"/>
                        </a:rPr>
                        <a:t>READ COMMITTED</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328872">
                <a:tc>
                  <a:txBody>
                    <a:bodyPr/>
                    <a:lstStyle/>
                    <a:p>
                      <a:pPr algn="r" rtl="0" fontAlgn="ctr"/>
                      <a:r>
                        <a:rPr lang="en-US" sz="2000" b="0" i="0" u="none" strike="noStrike">
                          <a:solidFill>
                            <a:srgbClr val="646464"/>
                          </a:solidFill>
                          <a:effectLst/>
                          <a:latin typeface="Crimson Text" panose="02000503000000000000" pitchFamily="2" charset="0"/>
                        </a:rPr>
                        <a:t>SAP HANA</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READ COMMITTED</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9"/>
                  </a:ext>
                </a:extLst>
              </a:tr>
              <a:tr h="328872">
                <a:tc>
                  <a:txBody>
                    <a:bodyPr/>
                    <a:lstStyle/>
                    <a:p>
                      <a:pPr algn="r" rtl="0" fontAlgn="ctr"/>
                      <a:r>
                        <a:rPr lang="en-US" sz="2000" b="0" i="0" u="none" strike="noStrike">
                          <a:solidFill>
                            <a:srgbClr val="646464"/>
                          </a:solidFill>
                          <a:effectLst/>
                          <a:latin typeface="Crimson Text" panose="02000503000000000000" pitchFamily="2" charset="0"/>
                        </a:rPr>
                        <a:t>VoltDB</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328872">
                <a:tc>
                  <a:txBody>
                    <a:bodyPr/>
                    <a:lstStyle/>
                    <a:p>
                      <a:pPr algn="r" rtl="0" fontAlgn="ctr"/>
                      <a:r>
                        <a:rPr lang="en-US" sz="2000" b="0" i="0" u="none" strike="noStrike" dirty="0" err="1">
                          <a:solidFill>
                            <a:srgbClr val="646464"/>
                          </a:solidFill>
                          <a:effectLst/>
                          <a:latin typeface="Crimson Text" panose="02000503000000000000" pitchFamily="2" charset="0"/>
                        </a:rPr>
                        <a:t>YugaByte</a:t>
                      </a:r>
                      <a:endParaRPr lang="en-US" sz="2000" b="0" i="0" u="none" strike="noStrike" dirty="0">
                        <a:solidFill>
                          <a:srgbClr val="646464"/>
                        </a:solidFill>
                        <a:effectLst/>
                        <a:latin typeface="Crimson Text" panose="02000503000000000000" pitchFamily="2"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SNAPSHOT ISOLATION</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1">
                        <a:lumMod val="75000"/>
                        <a:alpha val="20000"/>
                      </a:schemeClr>
                    </a:solidFill>
                  </a:tcPr>
                </a:tc>
                <a:tc>
                  <a:txBody>
                    <a:bodyPr/>
                    <a:lstStyle/>
                    <a:p>
                      <a:pPr algn="ctr" rtl="0" fontAlgn="ctr"/>
                      <a:r>
                        <a:rPr lang="en-US" sz="1600" b="1" i="0" u="none" strike="noStrike" dirty="0">
                          <a:solidFill>
                            <a:srgbClr val="646464"/>
                          </a:solidFill>
                          <a:effectLst/>
                          <a:latin typeface="Inconsolata" panose="00000509000000000000" pitchFamily="49" charset="0"/>
                        </a:rPr>
                        <a:t>SERIALIZABLE</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11"/>
                  </a:ext>
                </a:extLst>
              </a:tr>
            </a:tbl>
          </a:graphicData>
        </a:graphic>
      </p:graphicFrame>
      <p:sp>
        <p:nvSpPr>
          <p:cNvPr id="3" name="Slide Number Placeholder 3">
            <a:extLst>
              <a:ext uri="{FF2B5EF4-FFF2-40B4-BE49-F238E27FC236}">
                <a16:creationId xmlns:a16="http://schemas.microsoft.com/office/drawing/2014/main" id="{2BB57D16-F7F6-5FD8-CA33-CC24C730F82F}"/>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50</a:t>
            </a:fld>
            <a:endParaRPr lang="en-US" dirty="0"/>
          </a:p>
        </p:txBody>
      </p:sp>
      <p:sp>
        <p:nvSpPr>
          <p:cNvPr id="5" name="Oval 23">
            <a:extLst>
              <a:ext uri="{FF2B5EF4-FFF2-40B4-BE49-F238E27FC236}">
                <a16:creationId xmlns:a16="http://schemas.microsoft.com/office/drawing/2014/main" id="{0E497105-5D0B-8306-1E29-314A3B8969D4}"/>
              </a:ext>
            </a:extLst>
          </p:cNvPr>
          <p:cNvSpPr>
            <a:spLocks noChangeArrowheads="1"/>
          </p:cNvSpPr>
          <p:nvPr/>
        </p:nvSpPr>
        <p:spPr bwMode="auto">
          <a:xfrm>
            <a:off x="3276599" y="2519149"/>
            <a:ext cx="2286000" cy="1255352"/>
          </a:xfrm>
          <a:prstGeom prst="roundRect">
            <a:avLst>
              <a:gd name="adj" fmla="val 631"/>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grpSp>
        <p:nvGrpSpPr>
          <p:cNvPr id="17" name="Group 16">
            <a:extLst>
              <a:ext uri="{FF2B5EF4-FFF2-40B4-BE49-F238E27FC236}">
                <a16:creationId xmlns:a16="http://schemas.microsoft.com/office/drawing/2014/main" id="{022E8D75-D184-7C93-CC25-91E3438D6E37}"/>
              </a:ext>
            </a:extLst>
          </p:cNvPr>
          <p:cNvGrpSpPr/>
          <p:nvPr/>
        </p:nvGrpSpPr>
        <p:grpSpPr>
          <a:xfrm>
            <a:off x="3265904" y="1200153"/>
            <a:ext cx="2286000" cy="3236549"/>
            <a:chOff x="3695700" y="1547728"/>
            <a:chExt cx="1828800" cy="3236549"/>
          </a:xfrm>
        </p:grpSpPr>
        <p:sp>
          <p:nvSpPr>
            <p:cNvPr id="11" name="Oval 23">
              <a:extLst>
                <a:ext uri="{FF2B5EF4-FFF2-40B4-BE49-F238E27FC236}">
                  <a16:creationId xmlns:a16="http://schemas.microsoft.com/office/drawing/2014/main" id="{78DB56C5-8E89-5C99-C9D9-0E390F706C02}"/>
                </a:ext>
              </a:extLst>
            </p:cNvPr>
            <p:cNvSpPr>
              <a:spLocks noChangeArrowheads="1"/>
            </p:cNvSpPr>
            <p:nvPr/>
          </p:nvSpPr>
          <p:spPr bwMode="auto">
            <a:xfrm>
              <a:off x="3695700" y="1547728"/>
              <a:ext cx="1828800" cy="304800"/>
            </a:xfrm>
            <a:prstGeom prst="roundRect">
              <a:avLst>
                <a:gd name="adj" fmla="val 964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sp>
          <p:nvSpPr>
            <p:cNvPr id="12" name="Oval 23">
              <a:extLst>
                <a:ext uri="{FF2B5EF4-FFF2-40B4-BE49-F238E27FC236}">
                  <a16:creationId xmlns:a16="http://schemas.microsoft.com/office/drawing/2014/main" id="{C97A7A74-BB47-0139-AC51-A575E63DAC21}"/>
                </a:ext>
              </a:extLst>
            </p:cNvPr>
            <p:cNvSpPr>
              <a:spLocks noChangeArrowheads="1"/>
            </p:cNvSpPr>
            <p:nvPr/>
          </p:nvSpPr>
          <p:spPr bwMode="auto">
            <a:xfrm>
              <a:off x="3695700" y="4479477"/>
              <a:ext cx="1828800" cy="304800"/>
            </a:xfrm>
            <a:prstGeom prst="roundRect">
              <a:avLst>
                <a:gd name="adj" fmla="val 964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sp>
          <p:nvSpPr>
            <p:cNvPr id="13" name="Oval 23">
              <a:extLst>
                <a:ext uri="{FF2B5EF4-FFF2-40B4-BE49-F238E27FC236}">
                  <a16:creationId xmlns:a16="http://schemas.microsoft.com/office/drawing/2014/main" id="{267150D3-E5C0-D75F-B40A-609D2DC6D93B}"/>
                </a:ext>
              </a:extLst>
            </p:cNvPr>
            <p:cNvSpPr>
              <a:spLocks noChangeArrowheads="1"/>
            </p:cNvSpPr>
            <p:nvPr/>
          </p:nvSpPr>
          <p:spPr bwMode="auto">
            <a:xfrm>
              <a:off x="3695700" y="2180924"/>
              <a:ext cx="1828800" cy="304800"/>
            </a:xfrm>
            <a:prstGeom prst="roundRect">
              <a:avLst>
                <a:gd name="adj" fmla="val 964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grpSp>
      <p:sp>
        <p:nvSpPr>
          <p:cNvPr id="14" name="Oval 23">
            <a:extLst>
              <a:ext uri="{FF2B5EF4-FFF2-40B4-BE49-F238E27FC236}">
                <a16:creationId xmlns:a16="http://schemas.microsoft.com/office/drawing/2014/main" id="{0C1FFC04-E8BE-11C8-293D-6BE42E23A312}"/>
              </a:ext>
            </a:extLst>
          </p:cNvPr>
          <p:cNvSpPr>
            <a:spLocks noChangeArrowheads="1"/>
          </p:cNvSpPr>
          <p:nvPr/>
        </p:nvSpPr>
        <p:spPr bwMode="auto">
          <a:xfrm>
            <a:off x="3265904" y="2161255"/>
            <a:ext cx="4506495" cy="304800"/>
          </a:xfrm>
          <a:prstGeom prst="roundRect">
            <a:avLst>
              <a:gd name="adj" fmla="val 964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sp>
        <p:nvSpPr>
          <p:cNvPr id="15" name="Oval 23">
            <a:extLst>
              <a:ext uri="{FF2B5EF4-FFF2-40B4-BE49-F238E27FC236}">
                <a16:creationId xmlns:a16="http://schemas.microsoft.com/office/drawing/2014/main" id="{247967E8-41E6-F64D-74C3-F62AA371500E}"/>
              </a:ext>
            </a:extLst>
          </p:cNvPr>
          <p:cNvSpPr>
            <a:spLocks noChangeArrowheads="1"/>
          </p:cNvSpPr>
          <p:nvPr/>
        </p:nvSpPr>
        <p:spPr bwMode="auto">
          <a:xfrm>
            <a:off x="5698958" y="3151241"/>
            <a:ext cx="1981200" cy="304800"/>
          </a:xfrm>
          <a:prstGeom prst="roundRect">
            <a:avLst>
              <a:gd name="adj" fmla="val 964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sp>
        <p:nvSpPr>
          <p:cNvPr id="16" name="Oval 23">
            <a:extLst>
              <a:ext uri="{FF2B5EF4-FFF2-40B4-BE49-F238E27FC236}">
                <a16:creationId xmlns:a16="http://schemas.microsoft.com/office/drawing/2014/main" id="{0CEF7594-3D3C-5A69-C0F7-C8BCB8B80A34}"/>
              </a:ext>
            </a:extLst>
          </p:cNvPr>
          <p:cNvSpPr>
            <a:spLocks noChangeArrowheads="1"/>
          </p:cNvSpPr>
          <p:nvPr/>
        </p:nvSpPr>
        <p:spPr bwMode="auto">
          <a:xfrm>
            <a:off x="3265903" y="1504953"/>
            <a:ext cx="2286001" cy="304800"/>
          </a:xfrm>
          <a:prstGeom prst="roundRect">
            <a:avLst>
              <a:gd name="adj" fmla="val 9649"/>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EF3E42"/>
              </a:solidFill>
              <a:effectLst/>
              <a:uLnTx/>
              <a:uFillTx/>
              <a:latin typeface="Calibri"/>
              <a:ea typeface="+mn-ea"/>
              <a:cs typeface="+mn-cs"/>
            </a:endParaRPr>
          </a:p>
        </p:txBody>
      </p:sp>
    </p:spTree>
    <p:extLst>
      <p:ext uri="{BB962C8B-B14F-4D97-AF65-F5344CB8AC3E}">
        <p14:creationId xmlns:p14="http://schemas.microsoft.com/office/powerpoint/2010/main" val="91260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250"/>
                                        <p:tgtEl>
                                          <p:spTgt spid="5"/>
                                        </p:tgtEl>
                                      </p:cBhvr>
                                    </p:animEffect>
                                    <p:set>
                                      <p:cBhvr>
                                        <p:cTn id="17" dur="1" fill="hold">
                                          <p:stCondLst>
                                            <p:cond delay="249"/>
                                          </p:stCondLst>
                                        </p:cTn>
                                        <p:tgtEl>
                                          <p:spTgt spid="5"/>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50"/>
                                        <p:tgtEl>
                                          <p:spTgt spid="15"/>
                                        </p:tgtEl>
                                      </p:cBhvr>
                                    </p:animEffect>
                                    <p:set>
                                      <p:cBhvr>
                                        <p:cTn id="20" dur="1" fill="hold">
                                          <p:stCondLst>
                                            <p:cond delay="249"/>
                                          </p:stCondLst>
                                        </p:cTn>
                                        <p:tgtEl>
                                          <p:spTgt spid="15"/>
                                        </p:tgtEl>
                                        <p:attrNameLst>
                                          <p:attrName>style.visibility</p:attrName>
                                        </p:attrNameLst>
                                      </p:cBhvr>
                                      <p:to>
                                        <p:strVal val="hidden"/>
                                      </p:to>
                                    </p:set>
                                  </p:childTnLst>
                                </p:cTn>
                              </p:par>
                            </p:childTnLst>
                          </p:cTn>
                        </p:par>
                        <p:par>
                          <p:cTn id="21" fill="hold">
                            <p:stCondLst>
                              <p:cond delay="250"/>
                            </p:stCondLst>
                            <p:childTnLst>
                              <p:par>
                                <p:cTn id="22" presetID="10" presetClass="entr" presetSubtype="0" fill="hold"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25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250"/>
                                        <p:tgtEl>
                                          <p:spTgt spid="17"/>
                                        </p:tgtEl>
                                      </p:cBhvr>
                                    </p:animEffect>
                                    <p:set>
                                      <p:cBhvr>
                                        <p:cTn id="29" dur="1" fill="hold">
                                          <p:stCondLst>
                                            <p:cond delay="249"/>
                                          </p:stCondLst>
                                        </p:cTn>
                                        <p:tgtEl>
                                          <p:spTgt spid="17"/>
                                        </p:tgtEl>
                                        <p:attrNameLst>
                                          <p:attrName>style.visibility</p:attrName>
                                        </p:attrNameLst>
                                      </p:cBhvr>
                                      <p:to>
                                        <p:strVal val="hidden"/>
                                      </p:to>
                                    </p:set>
                                  </p:childTnLst>
                                </p:cTn>
                              </p:par>
                            </p:childTnLst>
                          </p:cTn>
                        </p:par>
                        <p:par>
                          <p:cTn id="30" fill="hold">
                            <p:stCondLst>
                              <p:cond delay="250"/>
                            </p:stCondLst>
                            <p:childTnLst>
                              <p:par>
                                <p:cTn id="31" presetID="10" presetClass="entr" presetSubtype="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25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250"/>
                                        <p:tgtEl>
                                          <p:spTgt spid="14"/>
                                        </p:tgtEl>
                                      </p:cBhvr>
                                    </p:animEffect>
                                    <p:set>
                                      <p:cBhvr>
                                        <p:cTn id="38" dur="1" fill="hold">
                                          <p:stCondLst>
                                            <p:cond delay="24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4" grpId="0" animBg="1"/>
      <p:bldP spid="14" grpId="1" animBg="1"/>
      <p:bldP spid="15" grpId="0" animBg="1"/>
      <p:bldP spid="15" grpId="1" animBg="1"/>
      <p:bldP spid="1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2"/>
          <p:cNvCxnSpPr>
            <a:cxnSpLocks noChangeShapeType="1"/>
            <a:stCxn id="5" idx="0"/>
            <a:endCxn id="31" idx="2"/>
          </p:cNvCxnSpPr>
          <p:nvPr/>
        </p:nvCxnSpPr>
        <p:spPr bwMode="auto">
          <a:xfrm rot="5400000" flipH="1" flipV="1">
            <a:off x="2885398" y="752279"/>
            <a:ext cx="642818" cy="2043504"/>
          </a:xfrm>
          <a:prstGeom prst="bentConnector3">
            <a:avLst>
              <a:gd name="adj1" fmla="val 50000"/>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cxnSp>
        <p:nvCxnSpPr>
          <p:cNvPr id="14" name="Straight Arrow Connector 2"/>
          <p:cNvCxnSpPr>
            <a:cxnSpLocks noChangeShapeType="1"/>
            <a:stCxn id="6" idx="0"/>
            <a:endCxn id="32" idx="2"/>
          </p:cNvCxnSpPr>
          <p:nvPr/>
        </p:nvCxnSpPr>
        <p:spPr bwMode="auto">
          <a:xfrm rot="16200000" flipV="1">
            <a:off x="5586522" y="777289"/>
            <a:ext cx="642818" cy="1993483"/>
          </a:xfrm>
          <a:prstGeom prst="bentConnector3">
            <a:avLst>
              <a:gd name="adj1" fmla="val 50000"/>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0" name="Straight Arrow Connector 2"/>
          <p:cNvCxnSpPr>
            <a:cxnSpLocks noChangeShapeType="1"/>
            <a:stCxn id="44" idx="0"/>
            <a:endCxn id="9" idx="2"/>
          </p:cNvCxnSpPr>
          <p:nvPr/>
        </p:nvCxnSpPr>
        <p:spPr bwMode="auto">
          <a:xfrm rot="16200000" flipV="1">
            <a:off x="2984835" y="2400680"/>
            <a:ext cx="535840" cy="2135399"/>
          </a:xfrm>
          <a:prstGeom prst="bentConnector3">
            <a:avLst>
              <a:gd name="adj1" fmla="val 50000"/>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3" name="Straight Arrow Connector 2"/>
          <p:cNvCxnSpPr>
            <a:cxnSpLocks noChangeShapeType="1"/>
            <a:stCxn id="45" idx="0"/>
            <a:endCxn id="6" idx="2"/>
          </p:cNvCxnSpPr>
          <p:nvPr/>
        </p:nvCxnSpPr>
        <p:spPr bwMode="auto">
          <a:xfrm rot="5400000" flipH="1" flipV="1">
            <a:off x="5333503" y="2165131"/>
            <a:ext cx="1240750" cy="1901588"/>
          </a:xfrm>
          <a:prstGeom prst="bentConnector3">
            <a:avLst>
              <a:gd name="adj1" fmla="val 50000"/>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cxnSp>
        <p:nvCxnSpPr>
          <p:cNvPr id="28" name="Straight Arrow Connector 2"/>
          <p:cNvCxnSpPr>
            <a:cxnSpLocks noChangeShapeType="1"/>
            <a:stCxn id="8" idx="0"/>
            <a:endCxn id="43" idx="2"/>
          </p:cNvCxnSpPr>
          <p:nvPr/>
        </p:nvCxnSpPr>
        <p:spPr bwMode="auto">
          <a:xfrm flipV="1">
            <a:off x="4572000" y="4130052"/>
            <a:ext cx="1" cy="479988"/>
          </a:xfrm>
          <a:prstGeom prst="straightConnector1">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sp>
        <p:nvSpPr>
          <p:cNvPr id="5" name="Rectangle 4"/>
          <p:cNvSpPr/>
          <p:nvPr/>
        </p:nvSpPr>
        <p:spPr>
          <a:xfrm>
            <a:off x="1066800" y="2095440"/>
            <a:ext cx="2236510"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REPEATABLE READS</a:t>
            </a:r>
          </a:p>
        </p:txBody>
      </p:sp>
      <p:sp>
        <p:nvSpPr>
          <p:cNvPr id="6" name="Rectangle 5"/>
          <p:cNvSpPr/>
          <p:nvPr/>
        </p:nvSpPr>
        <p:spPr>
          <a:xfrm>
            <a:off x="5658177" y="2095440"/>
            <a:ext cx="2492990"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SNAPSHOT ISOLATION</a:t>
            </a:r>
          </a:p>
        </p:txBody>
      </p:sp>
      <p:sp>
        <p:nvSpPr>
          <p:cNvPr id="8" name="Rectangle 7"/>
          <p:cNvSpPr/>
          <p:nvPr/>
        </p:nvSpPr>
        <p:spPr>
          <a:xfrm>
            <a:off x="3453745" y="4610040"/>
            <a:ext cx="2236510"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READ UNCOMMITTED</a:t>
            </a:r>
          </a:p>
        </p:txBody>
      </p:sp>
      <p:grpSp>
        <p:nvGrpSpPr>
          <p:cNvPr id="57" name="Group 56"/>
          <p:cNvGrpSpPr/>
          <p:nvPr/>
        </p:nvGrpSpPr>
        <p:grpSpPr>
          <a:xfrm>
            <a:off x="3710226" y="1089648"/>
            <a:ext cx="1723549" cy="400110"/>
            <a:chOff x="3712352" y="1281172"/>
            <a:chExt cx="1723549" cy="400110"/>
          </a:xfrm>
        </p:grpSpPr>
        <p:grpSp>
          <p:nvGrpSpPr>
            <p:cNvPr id="33" name="Group 32"/>
            <p:cNvGrpSpPr/>
            <p:nvPr/>
          </p:nvGrpSpPr>
          <p:grpSpPr>
            <a:xfrm>
              <a:off x="4147507" y="1287530"/>
              <a:ext cx="848986" cy="356616"/>
              <a:chOff x="4117970" y="1308616"/>
              <a:chExt cx="848986" cy="297180"/>
            </a:xfrm>
          </p:grpSpPr>
          <p:sp>
            <p:nvSpPr>
              <p:cNvPr id="31" name="Rectangle 30"/>
              <p:cNvSpPr/>
              <p:nvPr/>
            </p:nvSpPr>
            <p:spPr>
              <a:xfrm>
                <a:off x="4117970" y="1308616"/>
                <a:ext cx="166356" cy="29718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Inconsolata" panose="00000509000000000000" pitchFamily="49" charset="0"/>
                </a:endParaRPr>
              </a:p>
            </p:txBody>
          </p:sp>
          <p:sp>
            <p:nvSpPr>
              <p:cNvPr id="32" name="Rectangle 31"/>
              <p:cNvSpPr/>
              <p:nvPr/>
            </p:nvSpPr>
            <p:spPr>
              <a:xfrm>
                <a:off x="4800600" y="1308616"/>
                <a:ext cx="166356" cy="29718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Inconsolata" panose="00000509000000000000" pitchFamily="49" charset="0"/>
                </a:endParaRPr>
              </a:p>
            </p:txBody>
          </p:sp>
        </p:grpSp>
        <p:sp>
          <p:nvSpPr>
            <p:cNvPr id="4" name="Rectangle 3"/>
            <p:cNvSpPr/>
            <p:nvPr/>
          </p:nvSpPr>
          <p:spPr>
            <a:xfrm>
              <a:off x="3712352" y="1281172"/>
              <a:ext cx="1723549"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SERIALIZABLE</a:t>
              </a:r>
            </a:p>
          </p:txBody>
        </p:sp>
      </p:grpSp>
      <p:grpSp>
        <p:nvGrpSpPr>
          <p:cNvPr id="53" name="Group 52"/>
          <p:cNvGrpSpPr/>
          <p:nvPr/>
        </p:nvGrpSpPr>
        <p:grpSpPr>
          <a:xfrm>
            <a:off x="3581986" y="3729942"/>
            <a:ext cx="1980029" cy="400110"/>
            <a:chOff x="3492217" y="3686607"/>
            <a:chExt cx="1980029" cy="400110"/>
          </a:xfrm>
        </p:grpSpPr>
        <p:grpSp>
          <p:nvGrpSpPr>
            <p:cNvPr id="42" name="Group 41"/>
            <p:cNvGrpSpPr/>
            <p:nvPr/>
          </p:nvGrpSpPr>
          <p:grpSpPr>
            <a:xfrm>
              <a:off x="4147507" y="3692965"/>
              <a:ext cx="848986" cy="356616"/>
              <a:chOff x="4117970" y="1308616"/>
              <a:chExt cx="848986" cy="297180"/>
            </a:xfrm>
          </p:grpSpPr>
          <p:sp>
            <p:nvSpPr>
              <p:cNvPr id="44" name="Rectangle 43"/>
              <p:cNvSpPr/>
              <p:nvPr/>
            </p:nvSpPr>
            <p:spPr>
              <a:xfrm>
                <a:off x="4117970" y="1308616"/>
                <a:ext cx="166356" cy="29718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Inconsolata" panose="00000509000000000000" pitchFamily="49" charset="0"/>
                </a:endParaRPr>
              </a:p>
            </p:txBody>
          </p:sp>
          <p:sp>
            <p:nvSpPr>
              <p:cNvPr id="45" name="Rectangle 44"/>
              <p:cNvSpPr/>
              <p:nvPr/>
            </p:nvSpPr>
            <p:spPr>
              <a:xfrm>
                <a:off x="4800600" y="1308616"/>
                <a:ext cx="166356" cy="29718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Inconsolata" panose="00000509000000000000" pitchFamily="49" charset="0"/>
                </a:endParaRPr>
              </a:p>
            </p:txBody>
          </p:sp>
        </p:grpSp>
        <p:sp>
          <p:nvSpPr>
            <p:cNvPr id="43" name="Rectangle 42"/>
            <p:cNvSpPr/>
            <p:nvPr/>
          </p:nvSpPr>
          <p:spPr>
            <a:xfrm>
              <a:off x="3492217" y="3686607"/>
              <a:ext cx="1980029"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READ COMMITTED</a:t>
              </a:r>
            </a:p>
          </p:txBody>
        </p:sp>
      </p:grpSp>
      <p:grpSp>
        <p:nvGrpSpPr>
          <p:cNvPr id="12" name="Group 11" hidden="1"/>
          <p:cNvGrpSpPr/>
          <p:nvPr/>
        </p:nvGrpSpPr>
        <p:grpSpPr>
          <a:xfrm rot="60000">
            <a:off x="2256071" y="213027"/>
            <a:ext cx="4631673" cy="4728059"/>
            <a:chOff x="2514600" y="372543"/>
            <a:chExt cx="4937760" cy="5040517"/>
          </a:xfrm>
          <a:effectLst>
            <a:outerShdw blurRad="50800" dist="38100" dir="2700000" algn="tl" rotWithShape="0">
              <a:prstClr val="black">
                <a:alpha val="40000"/>
              </a:prstClr>
            </a:outerShdw>
          </a:effectLst>
        </p:grpSpPr>
        <p:sp>
          <p:nvSpPr>
            <p:cNvPr id="11" name="Rectangle 10"/>
            <p:cNvSpPr/>
            <p:nvPr/>
          </p:nvSpPr>
          <p:spPr>
            <a:xfrm>
              <a:off x="2514600" y="372543"/>
              <a:ext cx="4937760" cy="5029200"/>
            </a:xfrm>
            <a:prstGeom prst="rect">
              <a:avLst/>
            </a:prstGeom>
            <a:solidFill>
              <a:schemeClr val="bg1">
                <a:lumMod val="85000"/>
              </a:schemeClr>
            </a:solidFill>
            <a:ln w="9525">
              <a:noFill/>
              <a:prstDash val="solid"/>
              <a:miter lim="800000"/>
              <a:headEnd/>
              <a:tailE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DejaVu Sans Mono" pitchFamily="49" charset="0"/>
                <a:ea typeface="DejaVu Sans Mono" pitchFamily="49" charset="0"/>
                <a:cs typeface="DejaVu Sans Mono" pitchFamily="49"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6272" y="684299"/>
              <a:ext cx="4574416" cy="4405688"/>
            </a:xfrm>
            <a:prstGeom prst="rect">
              <a:avLst/>
            </a:prstGeom>
          </p:spPr>
        </p:pic>
        <p:sp>
          <p:nvSpPr>
            <p:cNvPr id="26" name="TextBox 25"/>
            <p:cNvSpPr txBox="1"/>
            <p:nvPr/>
          </p:nvSpPr>
          <p:spPr>
            <a:xfrm>
              <a:off x="6002548" y="5134161"/>
              <a:ext cx="1408508" cy="2788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lumMod val="75000"/>
                      <a:lumOff val="25000"/>
                    </a:prstClr>
                  </a:solidFill>
                  <a:effectLst/>
                  <a:uLnTx/>
                  <a:uFillTx/>
                  <a:latin typeface="Museo Sans 300" panose="02000000000000000000" pitchFamily="50" charset="0"/>
                </a:rPr>
                <a:t>Source: </a:t>
              </a:r>
              <a:r>
                <a:rPr kumimoji="0" lang="en-US" sz="1100" b="0" i="0" u="none" strike="noStrike" kern="1200" cap="none" spc="0" normalizeH="0" baseline="0" noProof="0" dirty="0">
                  <a:ln>
                    <a:noFill/>
                  </a:ln>
                  <a:solidFill>
                    <a:prstClr val="black">
                      <a:lumMod val="75000"/>
                      <a:lumOff val="25000"/>
                    </a:prstClr>
                  </a:solidFill>
                  <a:effectLst/>
                  <a:uLnTx/>
                  <a:uFillTx/>
                  <a:latin typeface="Museo Sans 300" panose="02000000000000000000" pitchFamily="50" charset="0"/>
                  <a:hlinkClick r:id="rId4"/>
                </a:rPr>
                <a:t>Atul </a:t>
              </a:r>
              <a:r>
                <a:rPr kumimoji="0" lang="en-US" sz="1100" b="0" i="0" u="none" strike="noStrike" kern="1200" cap="none" spc="0" normalizeH="0" baseline="0" noProof="0" dirty="0" err="1">
                  <a:ln>
                    <a:noFill/>
                  </a:ln>
                  <a:solidFill>
                    <a:prstClr val="black">
                      <a:lumMod val="75000"/>
                      <a:lumOff val="25000"/>
                    </a:prstClr>
                  </a:solidFill>
                  <a:effectLst/>
                  <a:uLnTx/>
                  <a:uFillTx/>
                  <a:latin typeface="Museo Sans 300" panose="02000000000000000000" pitchFamily="50" charset="0"/>
                  <a:hlinkClick r:id="rId4"/>
                </a:rPr>
                <a:t>Adya</a:t>
              </a:r>
              <a:endParaRPr kumimoji="0" lang="en-US" sz="1100" b="0" i="0" u="none" strike="noStrike" kern="1200" cap="none" spc="0" normalizeH="0" baseline="0" noProof="0" dirty="0">
                <a:ln>
                  <a:noFill/>
                </a:ln>
                <a:solidFill>
                  <a:prstClr val="black">
                    <a:lumMod val="75000"/>
                    <a:lumOff val="25000"/>
                  </a:prstClr>
                </a:solidFill>
                <a:effectLst/>
                <a:uLnTx/>
                <a:uFillTx/>
                <a:latin typeface="Museo Sans 300" panose="02000000000000000000" pitchFamily="50" charset="0"/>
              </a:endParaRPr>
            </a:p>
          </p:txBody>
        </p:sp>
      </p:grpSp>
      <p:sp>
        <p:nvSpPr>
          <p:cNvPr id="9" name="Rectangle 8">
            <a:extLst>
              <a:ext uri="{FF2B5EF4-FFF2-40B4-BE49-F238E27FC236}">
                <a16:creationId xmlns:a16="http://schemas.microsoft.com/office/drawing/2014/main" id="{4E31BD41-E8EC-DF6E-0292-EAA820CF5F72}"/>
              </a:ext>
            </a:extLst>
          </p:cNvPr>
          <p:cNvSpPr/>
          <p:nvPr/>
        </p:nvSpPr>
        <p:spPr>
          <a:xfrm>
            <a:off x="1066800" y="2800350"/>
            <a:ext cx="2236510"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CURSOR STABILITY</a:t>
            </a:r>
          </a:p>
        </p:txBody>
      </p:sp>
      <p:cxnSp>
        <p:nvCxnSpPr>
          <p:cNvPr id="21" name="Straight Arrow Connector 20">
            <a:extLst>
              <a:ext uri="{FF2B5EF4-FFF2-40B4-BE49-F238E27FC236}">
                <a16:creationId xmlns:a16="http://schemas.microsoft.com/office/drawing/2014/main" id="{931C4A73-490C-3CAF-AAF7-63CDD7AB479D}"/>
              </a:ext>
            </a:extLst>
          </p:cNvPr>
          <p:cNvCxnSpPr>
            <a:cxnSpLocks/>
            <a:stCxn id="9" idx="0"/>
            <a:endCxn id="5" idx="2"/>
          </p:cNvCxnSpPr>
          <p:nvPr/>
        </p:nvCxnSpPr>
        <p:spPr>
          <a:xfrm flipV="1">
            <a:off x="2185055" y="2495550"/>
            <a:ext cx="0" cy="304800"/>
          </a:xfrm>
          <a:prstGeom prst="straightConnector1">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grpSp>
        <p:nvGrpSpPr>
          <p:cNvPr id="13" name="Group 12">
            <a:extLst>
              <a:ext uri="{FF2B5EF4-FFF2-40B4-BE49-F238E27FC236}">
                <a16:creationId xmlns:a16="http://schemas.microsoft.com/office/drawing/2014/main" id="{8A19D17F-3D89-78BE-9F21-38594F875152}"/>
              </a:ext>
            </a:extLst>
          </p:cNvPr>
          <p:cNvGrpSpPr/>
          <p:nvPr/>
        </p:nvGrpSpPr>
        <p:grpSpPr>
          <a:xfrm>
            <a:off x="3261385" y="209550"/>
            <a:ext cx="2621230" cy="400110"/>
            <a:chOff x="3633282" y="1281172"/>
            <a:chExt cx="2621230" cy="400110"/>
          </a:xfrm>
        </p:grpSpPr>
        <p:grpSp>
          <p:nvGrpSpPr>
            <p:cNvPr id="15" name="Group 14">
              <a:extLst>
                <a:ext uri="{FF2B5EF4-FFF2-40B4-BE49-F238E27FC236}">
                  <a16:creationId xmlns:a16="http://schemas.microsoft.com/office/drawing/2014/main" id="{9ED251B6-0FA5-0535-71E9-319EF1D85789}"/>
                </a:ext>
              </a:extLst>
            </p:cNvPr>
            <p:cNvGrpSpPr/>
            <p:nvPr/>
          </p:nvGrpSpPr>
          <p:grpSpPr>
            <a:xfrm>
              <a:off x="4147507" y="1287530"/>
              <a:ext cx="848986" cy="356616"/>
              <a:chOff x="4117970" y="1308616"/>
              <a:chExt cx="848986" cy="297180"/>
            </a:xfrm>
          </p:grpSpPr>
          <p:sp>
            <p:nvSpPr>
              <p:cNvPr id="17" name="Rectangle 16">
                <a:extLst>
                  <a:ext uri="{FF2B5EF4-FFF2-40B4-BE49-F238E27FC236}">
                    <a16:creationId xmlns:a16="http://schemas.microsoft.com/office/drawing/2014/main" id="{1D124A0F-CDB5-6C75-7A90-F316BA5C230E}"/>
                  </a:ext>
                </a:extLst>
              </p:cNvPr>
              <p:cNvSpPr/>
              <p:nvPr/>
            </p:nvSpPr>
            <p:spPr>
              <a:xfrm>
                <a:off x="4117970" y="1308616"/>
                <a:ext cx="166356" cy="29718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Inconsolata" panose="00000509000000000000" pitchFamily="49" charset="0"/>
                </a:endParaRPr>
              </a:p>
            </p:txBody>
          </p:sp>
          <p:sp>
            <p:nvSpPr>
              <p:cNvPr id="18" name="Rectangle 17">
                <a:extLst>
                  <a:ext uri="{FF2B5EF4-FFF2-40B4-BE49-F238E27FC236}">
                    <a16:creationId xmlns:a16="http://schemas.microsoft.com/office/drawing/2014/main" id="{49A1BFC5-218F-D189-9C35-2FF5104DD1CE}"/>
                  </a:ext>
                </a:extLst>
              </p:cNvPr>
              <p:cNvSpPr/>
              <p:nvPr/>
            </p:nvSpPr>
            <p:spPr>
              <a:xfrm>
                <a:off x="4800600" y="1308616"/>
                <a:ext cx="166356" cy="29718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Inconsolata" panose="00000509000000000000" pitchFamily="49" charset="0"/>
                </a:endParaRPr>
              </a:p>
            </p:txBody>
          </p:sp>
        </p:grpSp>
        <p:sp>
          <p:nvSpPr>
            <p:cNvPr id="16" name="Rectangle 15">
              <a:extLst>
                <a:ext uri="{FF2B5EF4-FFF2-40B4-BE49-F238E27FC236}">
                  <a16:creationId xmlns:a16="http://schemas.microsoft.com/office/drawing/2014/main" id="{BBB4A077-C6FC-FBDC-2C13-7F9B5EF0E3FC}"/>
                </a:ext>
              </a:extLst>
            </p:cNvPr>
            <p:cNvSpPr/>
            <p:nvPr/>
          </p:nvSpPr>
          <p:spPr>
            <a:xfrm>
              <a:off x="3633282" y="1281172"/>
              <a:ext cx="2621230" cy="400110"/>
            </a:xfrm>
            <a:prstGeom prst="rect">
              <a:avLst/>
            </a:prstGeom>
            <a:solidFill>
              <a:schemeClr val="tx1">
                <a:lumMod val="65000"/>
                <a:lumOff val="35000"/>
              </a:schemeClr>
            </a:solidFill>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Inconsolata" panose="00000509000000000000" pitchFamily="49" charset="0"/>
                  <a:cs typeface="Consolas" pitchFamily="49" charset="0"/>
                </a:rPr>
                <a:t>STRICT SERIALIZABLE</a:t>
              </a:r>
            </a:p>
          </p:txBody>
        </p:sp>
      </p:grpSp>
      <p:cxnSp>
        <p:nvCxnSpPr>
          <p:cNvPr id="19" name="Straight Arrow Connector 18">
            <a:extLst>
              <a:ext uri="{FF2B5EF4-FFF2-40B4-BE49-F238E27FC236}">
                <a16:creationId xmlns:a16="http://schemas.microsoft.com/office/drawing/2014/main" id="{969829D8-BAA0-A1EA-3CC5-D46C9CDFBD35}"/>
              </a:ext>
            </a:extLst>
          </p:cNvPr>
          <p:cNvCxnSpPr>
            <a:cxnSpLocks/>
            <a:stCxn id="4" idx="0"/>
            <a:endCxn id="16" idx="2"/>
          </p:cNvCxnSpPr>
          <p:nvPr/>
        </p:nvCxnSpPr>
        <p:spPr>
          <a:xfrm flipH="1" flipV="1">
            <a:off x="4572000" y="609660"/>
            <a:ext cx="1" cy="479988"/>
          </a:xfrm>
          <a:prstGeom prst="straightConnector1">
            <a:avLst/>
          </a:prstGeom>
          <a:noFill/>
          <a:ln w="57150" algn="ctr">
            <a:solidFill>
              <a:schemeClr val="accent1"/>
            </a:solidFill>
            <a:round/>
            <a:headEnd type="none" w="med" len="med"/>
            <a:tailEnd type="triangle" w="med" len="med"/>
          </a:ln>
          <a:extLst>
            <a:ext uri="{909E8E84-426E-40DD-AFC4-6F175D3DCCD1}">
              <a14:hiddenFill xmlns:a14="http://schemas.microsoft.com/office/drawing/2010/main">
                <a:noFill/>
              </a14:hiddenFill>
            </a:ext>
          </a:extLst>
        </p:spPr>
      </p:cxnSp>
      <p:sp>
        <p:nvSpPr>
          <p:cNvPr id="2" name="Slide Number Placeholder 3">
            <a:extLst>
              <a:ext uri="{FF2B5EF4-FFF2-40B4-BE49-F238E27FC236}">
                <a16:creationId xmlns:a16="http://schemas.microsoft.com/office/drawing/2014/main" id="{86841D5E-B4CC-03B1-91E5-8B9387EC6805}"/>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51</a:t>
            </a:fld>
            <a:endParaRPr lang="en-US" dirty="0"/>
          </a:p>
        </p:txBody>
      </p:sp>
    </p:spTree>
    <p:extLst>
      <p:ext uri="{BB962C8B-B14F-4D97-AF65-F5344CB8AC3E}">
        <p14:creationId xmlns:p14="http://schemas.microsoft.com/office/powerpoint/2010/main" val="2783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4*#ppt_w"/>
                                          </p:val>
                                        </p:tav>
                                        <p:tav tm="100000">
                                          <p:val>
                                            <p:strVal val="#ppt_w"/>
                                          </p:val>
                                        </p:tav>
                                      </p:tavLst>
                                    </p:anim>
                                    <p:anim calcmode="lin" valueType="num">
                                      <p:cBhvr>
                                        <p:cTn id="8" dur="500" fill="hold"/>
                                        <p:tgtEl>
                                          <p:spTgt spid="1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Database Admin Survey</a:t>
            </a:r>
          </a:p>
        </p:txBody>
      </p:sp>
      <p:sp>
        <p:nvSpPr>
          <p:cNvPr id="4" name="Content Placeholder 3">
            <a:extLst>
              <a:ext uri="{FF2B5EF4-FFF2-40B4-BE49-F238E27FC236}">
                <a16:creationId xmlns:a16="http://schemas.microsoft.com/office/drawing/2014/main" id="{6EECF17F-BB58-412D-9A39-2DB34076784D}"/>
              </a:ext>
            </a:extLst>
          </p:cNvPr>
          <p:cNvSpPr>
            <a:spLocks noGrp="1"/>
          </p:cNvSpPr>
          <p:nvPr>
            <p:ph idx="1"/>
          </p:nvPr>
        </p:nvSpPr>
        <p:spPr>
          <a:prstGeom prst="rect">
            <a:avLst/>
          </a:prstGeom>
        </p:spPr>
        <p:txBody>
          <a:bodyPr/>
          <a:lstStyle/>
          <a:p>
            <a:r>
              <a:rPr lang="en-US" dirty="0"/>
              <a:t>What isolation level do transactions execute at on this DBMS?</a:t>
            </a:r>
          </a:p>
        </p:txBody>
      </p:sp>
      <p:graphicFrame>
        <p:nvGraphicFramePr>
          <p:cNvPr id="9" name="Content Placeholder 5"/>
          <p:cNvGraphicFramePr>
            <a:graphicFrameLocks/>
          </p:cNvGraphicFramePr>
          <p:nvPr>
            <p:extLst>
              <p:ext uri="{D42A27DB-BD31-4B8C-83A1-F6EECF244321}">
                <p14:modId xmlns:p14="http://schemas.microsoft.com/office/powerpoint/2010/main" val="569206134"/>
              </p:ext>
            </p:extLst>
          </p:nvPr>
        </p:nvGraphicFramePr>
        <p:xfrm>
          <a:off x="228600" y="1733550"/>
          <a:ext cx="8686800" cy="29718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ounded Rectangle 9"/>
          <p:cNvSpPr/>
          <p:nvPr/>
        </p:nvSpPr>
        <p:spPr>
          <a:xfrm>
            <a:off x="2696046" y="2190750"/>
            <a:ext cx="1184098" cy="2438400"/>
          </a:xfrm>
          <a:prstGeom prst="roundRect">
            <a:avLst>
              <a:gd name="adj" fmla="val 3468"/>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182880" rtlCol="0" anchor="ctr"/>
          <a:lstStyle/>
          <a:p>
            <a:pPr algn="ctr">
              <a:lnSpc>
                <a:spcPct val="80000"/>
              </a:lnSpc>
            </a:pPr>
            <a:endParaRPr lang="en-US" sz="3600" dirty="0">
              <a:solidFill>
                <a:srgbClr val="EF3E42"/>
              </a:solidFill>
              <a:latin typeface="Museo Sans 700" pitchFamily="50" charset="0"/>
            </a:endParaRPr>
          </a:p>
        </p:txBody>
      </p:sp>
      <p:sp>
        <p:nvSpPr>
          <p:cNvPr id="12" name="TextBox 11" hidden="1"/>
          <p:cNvSpPr txBox="1"/>
          <p:nvPr/>
        </p:nvSpPr>
        <p:spPr>
          <a:xfrm>
            <a:off x="6324600" y="2038350"/>
            <a:ext cx="2619376" cy="1052596"/>
          </a:xfrm>
          <a:prstGeom prst="rect">
            <a:avLst/>
          </a:prstGeom>
          <a:noFill/>
        </p:spPr>
        <p:txBody>
          <a:bodyPr wrap="square" lIns="0" tIns="0" rIns="0" bIns="0" rtlCol="0">
            <a:spAutoFit/>
          </a:bodyPr>
          <a:lstStyle/>
          <a:p>
            <a:pPr>
              <a:lnSpc>
                <a:spcPct val="90000"/>
              </a:lnSpc>
            </a:pPr>
            <a:r>
              <a:rPr lang="en-US" sz="1600" b="1" spc="-150" dirty="0">
                <a:solidFill>
                  <a:srgbClr val="0F7986"/>
                </a:solidFill>
                <a:latin typeface="GothamBlack" pitchFamily="50" charset="0"/>
              </a:rPr>
              <a:t>✔</a:t>
            </a:r>
            <a:r>
              <a:rPr lang="en-US" sz="2400" b="1" spc="-150" dirty="0">
                <a:solidFill>
                  <a:srgbClr val="FF5B62"/>
                </a:solidFill>
                <a:latin typeface="GothamBlack" pitchFamily="50" charset="0"/>
              </a:rPr>
              <a:t> </a:t>
            </a:r>
            <a:r>
              <a:rPr lang="en-US" sz="2000" dirty="0">
                <a:solidFill>
                  <a:srgbClr val="324A5E"/>
                </a:solidFill>
                <a:latin typeface="GothamBlack" pitchFamily="50" charset="0"/>
              </a:rPr>
              <a:t>Application Age</a:t>
            </a:r>
          </a:p>
          <a:p>
            <a:pPr>
              <a:lnSpc>
                <a:spcPct val="90000"/>
              </a:lnSpc>
            </a:pPr>
            <a:r>
              <a:rPr lang="en-US" sz="2400" b="1" spc="-150" dirty="0">
                <a:solidFill>
                  <a:srgbClr val="FF5B62"/>
                </a:solidFill>
                <a:latin typeface="GothamBlack" pitchFamily="50" charset="0"/>
              </a:rPr>
              <a:t>×</a:t>
            </a:r>
            <a:r>
              <a:rPr lang="en-US" sz="2800" b="1" spc="-150" dirty="0">
                <a:solidFill>
                  <a:srgbClr val="FF5B62"/>
                </a:solidFill>
                <a:latin typeface="GothamBlack" pitchFamily="50" charset="0"/>
              </a:rPr>
              <a:t> </a:t>
            </a:r>
            <a:r>
              <a:rPr lang="en-US" sz="2000" dirty="0">
                <a:solidFill>
                  <a:srgbClr val="324A5E"/>
                </a:solidFill>
                <a:latin typeface="GothamBlack" pitchFamily="50" charset="0"/>
              </a:rPr>
              <a:t>Application Field</a:t>
            </a:r>
          </a:p>
          <a:p>
            <a:pPr>
              <a:lnSpc>
                <a:spcPct val="90000"/>
              </a:lnSpc>
            </a:pPr>
            <a:r>
              <a:rPr lang="en-US" sz="1600" b="1" spc="-150" dirty="0">
                <a:solidFill>
                  <a:srgbClr val="0F7986"/>
                </a:solidFill>
                <a:latin typeface="GothamBlack" pitchFamily="50" charset="0"/>
              </a:rPr>
              <a:t>✔</a:t>
            </a:r>
            <a:r>
              <a:rPr lang="en-US" sz="2400" b="1" spc="-150" dirty="0">
                <a:solidFill>
                  <a:srgbClr val="FF5B62"/>
                </a:solidFill>
                <a:latin typeface="GothamBlack" pitchFamily="50" charset="0"/>
              </a:rPr>
              <a:t> </a:t>
            </a:r>
            <a:r>
              <a:rPr lang="en-US" sz="2000" dirty="0">
                <a:solidFill>
                  <a:srgbClr val="324A5E"/>
                </a:solidFill>
                <a:latin typeface="GothamBlack" pitchFamily="50" charset="0"/>
              </a:rPr>
              <a:t>DBMS Type</a:t>
            </a:r>
          </a:p>
        </p:txBody>
      </p:sp>
      <p:sp>
        <p:nvSpPr>
          <p:cNvPr id="5" name="Slide Number Placeholder 3">
            <a:extLst>
              <a:ext uri="{FF2B5EF4-FFF2-40B4-BE49-F238E27FC236}">
                <a16:creationId xmlns:a16="http://schemas.microsoft.com/office/drawing/2014/main" id="{13FF2880-0422-5608-2294-86DA8945F47E}"/>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52</a:t>
            </a:fld>
            <a:endParaRPr lang="en-US" dirty="0"/>
          </a:p>
        </p:txBody>
      </p:sp>
    </p:spTree>
    <p:custDataLst>
      <p:tags r:id="rId1"/>
    </p:custDataLst>
    <p:extLst>
      <p:ext uri="{BB962C8B-B14F-4D97-AF65-F5344CB8AC3E}">
        <p14:creationId xmlns:p14="http://schemas.microsoft.com/office/powerpoint/2010/main" val="1230407360"/>
      </p:ext>
    </p:extLst>
  </p:cSld>
  <p:clrMapOvr>
    <a:masterClrMapping/>
  </p:clrMapOvr>
  <mc:AlternateContent xmlns:mc="http://schemas.openxmlformats.org/markup-compatibility/2006">
    <mc:Choice xmlns:p14="http://schemas.microsoft.com/office/powerpoint/2010/main" Requires="p14">
      <p:transition p14:dur="0" advTm="93379"/>
    </mc:Choice>
    <mc:Fallback>
      <p:transition advTm="933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down)">
                                      <p:cBhvr>
                                        <p:cTn id="7" dur="500"/>
                                        <p:tgtEl>
                                          <p:spTgt spid="9">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down)">
                                      <p:cBhvr>
                                        <p:cTn id="11" dur="500"/>
                                        <p:tgtEl>
                                          <p:spTgt spid="9">
                                            <p:graphicEl>
                                              <a:chart seriesIdx="1" categoryIdx="-4" bldStep="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down)">
                                      <p:cBhvr>
                                        <p:cTn id="15" dur="500"/>
                                        <p:tgtEl>
                                          <p:spTgt spid="9">
                                            <p:graphicEl>
                                              <a:chart seriesIdx="2" categoryIdx="-4" bldStep="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9">
                                            <p:graphicEl>
                                              <a:chart seriesIdx="3" categoryIdx="-4" bldStep="series"/>
                                            </p:graphicEl>
                                          </p:spTgt>
                                        </p:tgtEl>
                                        <p:attrNameLst>
                                          <p:attrName>style.visibility</p:attrName>
                                        </p:attrNameLst>
                                      </p:cBhvr>
                                      <p:to>
                                        <p:strVal val="visible"/>
                                      </p:to>
                                    </p:set>
                                    <p:animEffect transition="in" filter="wipe(down)">
                                      <p:cBhvr>
                                        <p:cTn id="19" dur="500"/>
                                        <p:tgtEl>
                                          <p:spTgt spid="9">
                                            <p:graphicEl>
                                              <a:chart seriesIdx="3" categoryIdx="-4" bldStep="series"/>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fade">
                                      <p:cBhvr>
                                        <p:cTn id="33" dur="500"/>
                                        <p:tgtEl>
                                          <p:spTgt spid="12">
                                            <p:txEl>
                                              <p:pRg st="1" end="1"/>
                                            </p:txEl>
                                          </p:spTgt>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fade">
                                      <p:cBhvr>
                                        <p:cTn id="3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animBg="0"/>
        </p:bldSub>
      </p:bldGraphic>
      <p:bldP spid="10"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a:prstGeom prst="rect">
            <a:avLst/>
          </a:prstGeom>
        </p:spPr>
        <p:txBody>
          <a:bodyPr/>
          <a:lstStyle/>
          <a:p>
            <a:r>
              <a:rPr lang="en-US" dirty="0"/>
              <a:t>SQL-92 ACCESS MODES</a:t>
            </a:r>
          </a:p>
        </p:txBody>
      </p:sp>
      <p:sp>
        <p:nvSpPr>
          <p:cNvPr id="3" name="Content Placeholder 2"/>
          <p:cNvSpPr>
            <a:spLocks noGrp="1"/>
          </p:cNvSpPr>
          <p:nvPr>
            <p:ph idx="1"/>
          </p:nvPr>
        </p:nvSpPr>
        <p:spPr>
          <a:prstGeom prst="rect">
            <a:avLst/>
          </a:prstGeom>
        </p:spPr>
        <p:txBody>
          <a:bodyPr/>
          <a:lstStyle/>
          <a:p>
            <a:r>
              <a:rPr lang="en-US" dirty="0"/>
              <a:t>The application can provide hints to the DBMS about whether a </a:t>
            </a:r>
            <a:r>
              <a:rPr lang="en-US" dirty="0" err="1"/>
              <a:t>txn</a:t>
            </a:r>
            <a:r>
              <a:rPr lang="en-US" dirty="0"/>
              <a:t> will modify the database during its lifetime.</a:t>
            </a:r>
          </a:p>
          <a:p>
            <a:r>
              <a:rPr lang="en-US" dirty="0"/>
              <a:t>Only two possible modes:</a:t>
            </a:r>
          </a:p>
          <a:p>
            <a:pPr lvl="1"/>
            <a:r>
              <a:rPr lang="en-US" b="1" dirty="0">
                <a:solidFill>
                  <a:schemeClr val="accent1"/>
                </a:solidFill>
                <a:latin typeface="Inconsolata" panose="00000509000000000000" pitchFamily="49" charset="0"/>
              </a:rPr>
              <a:t>READ</a:t>
            </a:r>
            <a:r>
              <a:rPr lang="en-US" dirty="0">
                <a:solidFill>
                  <a:schemeClr val="accent1"/>
                </a:solidFill>
              </a:rPr>
              <a:t> </a:t>
            </a:r>
            <a:r>
              <a:rPr lang="en-US" b="1" dirty="0">
                <a:solidFill>
                  <a:schemeClr val="accent1"/>
                </a:solidFill>
                <a:latin typeface="Inconsolata" panose="00000509000000000000" pitchFamily="49" charset="0"/>
              </a:rPr>
              <a:t>WRITE</a:t>
            </a:r>
            <a:r>
              <a:rPr lang="en-US" b="1" dirty="0">
                <a:solidFill>
                  <a:srgbClr val="F76D6D"/>
                </a:solidFill>
                <a:latin typeface="Inconsolata" panose="00000509000000000000" pitchFamily="49" charset="0"/>
              </a:rPr>
              <a:t> </a:t>
            </a:r>
            <a:r>
              <a:rPr lang="en-US" dirty="0"/>
              <a:t>(Default)</a:t>
            </a:r>
          </a:p>
          <a:p>
            <a:pPr lvl="1"/>
            <a:r>
              <a:rPr lang="en-US" b="1" dirty="0">
                <a:solidFill>
                  <a:schemeClr val="accent1"/>
                </a:solidFill>
                <a:latin typeface="Inconsolata" panose="00000509000000000000" pitchFamily="49" charset="0"/>
              </a:rPr>
              <a:t>READ</a:t>
            </a:r>
            <a:r>
              <a:rPr lang="en-US" dirty="0">
                <a:solidFill>
                  <a:schemeClr val="accent1"/>
                </a:solidFill>
              </a:rPr>
              <a:t> </a:t>
            </a:r>
            <a:r>
              <a:rPr lang="en-US" b="1" dirty="0">
                <a:solidFill>
                  <a:schemeClr val="accent1"/>
                </a:solidFill>
                <a:latin typeface="Inconsolata" panose="00000509000000000000" pitchFamily="49" charset="0"/>
              </a:rPr>
              <a:t>ONLY</a:t>
            </a:r>
          </a:p>
          <a:p>
            <a:pPr>
              <a:spcBef>
                <a:spcPts val="1800"/>
              </a:spcBef>
            </a:pPr>
            <a:r>
              <a:rPr lang="en-US" dirty="0"/>
              <a:t>Not all DBMSs will optimize execution when a </a:t>
            </a:r>
            <a:r>
              <a:rPr lang="en-US" dirty="0" err="1"/>
              <a:t>txn</a:t>
            </a:r>
            <a:r>
              <a:rPr lang="en-US" dirty="0"/>
              <a:t> is in </a:t>
            </a:r>
            <a:r>
              <a:rPr lang="en-US" b="1" dirty="0">
                <a:solidFill>
                  <a:schemeClr val="accent1"/>
                </a:solidFill>
                <a:latin typeface="Inconsolata" panose="00000509000000000000" pitchFamily="49" charset="0"/>
              </a:rPr>
              <a:t>READ</a:t>
            </a:r>
            <a:r>
              <a:rPr lang="en-US" dirty="0">
                <a:solidFill>
                  <a:srgbClr val="EF3E42"/>
                </a:solidFill>
              </a:rPr>
              <a:t> </a:t>
            </a:r>
            <a:r>
              <a:rPr lang="en-US" b="1" dirty="0">
                <a:solidFill>
                  <a:schemeClr val="accent1"/>
                </a:solidFill>
                <a:latin typeface="Inconsolata" panose="00000509000000000000" pitchFamily="49" charset="0"/>
              </a:rPr>
              <a:t>ONLY</a:t>
            </a:r>
            <a:r>
              <a:rPr lang="en-US" dirty="0"/>
              <a:t> mode.</a:t>
            </a:r>
          </a:p>
          <a:p>
            <a:endParaRPr lang="en-US" b="1" dirty="0">
              <a:solidFill>
                <a:srgbClr val="F76D6D"/>
              </a:solidFill>
              <a:latin typeface="Inconsolata" panose="00000509000000000000" pitchFamily="49" charset="0"/>
            </a:endParaRPr>
          </a:p>
        </p:txBody>
      </p:sp>
      <p:sp>
        <p:nvSpPr>
          <p:cNvPr id="10" name="Text Box 4">
            <a:extLst>
              <a:ext uri="{FF2B5EF4-FFF2-40B4-BE49-F238E27FC236}">
                <a16:creationId xmlns:a16="http://schemas.microsoft.com/office/drawing/2014/main" id="{8BEC3721-BD70-4053-A4B5-5DA91383B248}"/>
              </a:ext>
            </a:extLst>
          </p:cNvPr>
          <p:cNvSpPr txBox="1">
            <a:spLocks noChangeArrowheads="1"/>
          </p:cNvSpPr>
          <p:nvPr/>
        </p:nvSpPr>
        <p:spPr bwMode="auto">
          <a:xfrm>
            <a:off x="5410200" y="1389978"/>
            <a:ext cx="3474720" cy="3139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SET</a:t>
            </a:r>
            <a:r>
              <a:rPr kumimoji="0" lang="en-US" sz="1600" b="0"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TRANSACTION</a:t>
            </a:r>
            <a:r>
              <a:rPr kumimoji="0" lang="en-US" sz="1600" b="0"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 </a:t>
            </a:r>
            <a:r>
              <a:rPr kumimoji="0" lang="en-US" sz="160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pitchFamily="-112" charset="-128"/>
              </a:rPr>
              <a:t>&lt;access-mode&gt;</a:t>
            </a:r>
            <a:r>
              <a:rPr kumimoji="0" lang="en-US" sz="1600" b="0"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a:t>
            </a:r>
          </a:p>
        </p:txBody>
      </p:sp>
      <p:sp>
        <p:nvSpPr>
          <p:cNvPr id="11" name="Text Box 4">
            <a:extLst>
              <a:ext uri="{FF2B5EF4-FFF2-40B4-BE49-F238E27FC236}">
                <a16:creationId xmlns:a16="http://schemas.microsoft.com/office/drawing/2014/main" id="{32E6ADDC-2838-4607-825D-6D1DFCEBF145}"/>
              </a:ext>
            </a:extLst>
          </p:cNvPr>
          <p:cNvSpPr txBox="1">
            <a:spLocks noChangeArrowheads="1"/>
          </p:cNvSpPr>
          <p:nvPr/>
        </p:nvSpPr>
        <p:spPr bwMode="auto">
          <a:xfrm>
            <a:off x="5410200" y="2038350"/>
            <a:ext cx="3474720" cy="313932"/>
          </a:xfrm>
          <a:prstGeom prst="rect">
            <a:avLst/>
          </a:prstGeom>
          <a:solidFill>
            <a:schemeClr val="bg1">
              <a:lumMod val="8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BEGIN</a:t>
            </a:r>
            <a:r>
              <a:rPr kumimoji="0" lang="en-US" sz="1600" b="0"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 </a:t>
            </a:r>
            <a:r>
              <a:rPr kumimoji="0" lang="en-US" sz="1600" b="1"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TRANSACTION</a:t>
            </a:r>
            <a:r>
              <a:rPr kumimoji="0" lang="en-US" sz="1600" b="0"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rPr>
              <a:t> </a:t>
            </a:r>
            <a:r>
              <a:rPr kumimoji="0" lang="en-US" sz="1600" i="0" u="none" strike="noStrike" kern="1200" cap="none" spc="0" normalizeH="0" baseline="0" noProof="0" dirty="0">
                <a:ln>
                  <a:noFill/>
                </a:ln>
                <a:solidFill>
                  <a:schemeClr val="accent1"/>
                </a:solidFill>
                <a:effectLst/>
                <a:uLnTx/>
                <a:uFillTx/>
                <a:latin typeface="Inconsolata" panose="00000509000000000000" pitchFamily="49" charset="0"/>
                <a:ea typeface="ＭＳ Ｐゴシック" pitchFamily="-112" charset="-128"/>
              </a:rPr>
              <a:t>&lt;access-mode&gt;</a:t>
            </a:r>
            <a:r>
              <a:rPr lang="en-US" sz="1600" b="0" dirty="0">
                <a:solidFill>
                  <a:schemeClr val="tx1">
                    <a:lumMod val="65000"/>
                    <a:lumOff val="35000"/>
                  </a:schemeClr>
                </a:solidFill>
              </a:rPr>
              <a:t>;</a:t>
            </a:r>
            <a:endParaRPr kumimoji="0" lang="en-US" sz="1600" b="0" i="0" u="none" strike="noStrike" kern="1200" cap="none" spc="0" normalizeH="0" baseline="0" noProof="0" dirty="0">
              <a:ln>
                <a:noFill/>
              </a:ln>
              <a:solidFill>
                <a:schemeClr val="tx1">
                  <a:lumMod val="65000"/>
                  <a:lumOff val="35000"/>
                </a:schemeClr>
              </a:solidFill>
              <a:effectLst/>
              <a:uLnTx/>
              <a:uFillTx/>
              <a:latin typeface="Inconsolata" panose="00000509000000000000" pitchFamily="49" charset="0"/>
              <a:ea typeface="ＭＳ Ｐゴシック" pitchFamily="-112" charset="-128"/>
            </a:endParaRPr>
          </a:p>
        </p:txBody>
      </p:sp>
      <p:sp>
        <p:nvSpPr>
          <p:cNvPr id="2" name="Slide Number Placeholder 3">
            <a:extLst>
              <a:ext uri="{FF2B5EF4-FFF2-40B4-BE49-F238E27FC236}">
                <a16:creationId xmlns:a16="http://schemas.microsoft.com/office/drawing/2014/main" id="{D1CB0894-A9B1-E93F-0090-B0DD0F2E91E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53</a:t>
            </a:fld>
            <a:endParaRPr lang="en-US" dirty="0"/>
          </a:p>
        </p:txBody>
      </p:sp>
    </p:spTree>
    <p:extLst>
      <p:ext uri="{BB962C8B-B14F-4D97-AF65-F5344CB8AC3E}">
        <p14:creationId xmlns:p14="http://schemas.microsoft.com/office/powerpoint/2010/main" val="30675085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prstGeom prst="rect">
            <a:avLst/>
          </a:prstGeom>
        </p:spPr>
        <p:txBody>
          <a:bodyPr/>
          <a:lstStyle/>
          <a:p>
            <a:r>
              <a:rPr lang="en-US" dirty="0"/>
              <a:t>Conclusion</a:t>
            </a:r>
          </a:p>
        </p:txBody>
      </p:sp>
      <p:sp>
        <p:nvSpPr>
          <p:cNvPr id="94211" name="Content Placeholder 2"/>
          <p:cNvSpPr>
            <a:spLocks noGrp="1"/>
          </p:cNvSpPr>
          <p:nvPr>
            <p:ph idx="1"/>
          </p:nvPr>
        </p:nvSpPr>
        <p:spPr>
          <a:prstGeom prst="rect">
            <a:avLst/>
          </a:prstGeom>
        </p:spPr>
        <p:txBody>
          <a:bodyPr/>
          <a:lstStyle/>
          <a:p>
            <a:r>
              <a:rPr lang="en-US" dirty="0"/>
              <a:t>Every concurrency control protocol can be broken down into the basic concepts that have been described in the last two lectures.</a:t>
            </a:r>
          </a:p>
          <a:p>
            <a:pPr lvl="1"/>
            <a:r>
              <a:rPr lang="en-US" dirty="0"/>
              <a:t>Pessimistic: Locking</a:t>
            </a:r>
          </a:p>
          <a:p>
            <a:pPr lvl="1"/>
            <a:r>
              <a:rPr lang="en-US" dirty="0"/>
              <a:t>Optimistic: Timestamps</a:t>
            </a:r>
          </a:p>
          <a:p>
            <a:endParaRPr lang="en-US" sz="1200" dirty="0"/>
          </a:p>
          <a:p>
            <a:r>
              <a:rPr lang="en-US" dirty="0"/>
              <a:t>There is no one protocol that is always better than all others…</a:t>
            </a:r>
          </a:p>
        </p:txBody>
      </p:sp>
      <p:sp>
        <p:nvSpPr>
          <p:cNvPr id="2" name="Slide Number Placeholder 3">
            <a:extLst>
              <a:ext uri="{FF2B5EF4-FFF2-40B4-BE49-F238E27FC236}">
                <a16:creationId xmlns:a16="http://schemas.microsoft.com/office/drawing/2014/main" id="{B16E511A-4FEE-D39E-446A-83E1671025DA}"/>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54</a:t>
            </a:fld>
            <a:endParaRPr lang="en-US" dirty="0"/>
          </a:p>
        </p:txBody>
      </p:sp>
    </p:spTree>
    <p:extLst>
      <p:ext uri="{BB962C8B-B14F-4D97-AF65-F5344CB8AC3E}">
        <p14:creationId xmlns:p14="http://schemas.microsoft.com/office/powerpoint/2010/main" val="24694399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F44A-9F12-9676-9718-68310EC67265}"/>
              </a:ext>
            </a:extLst>
          </p:cNvPr>
          <p:cNvSpPr>
            <a:spLocks noGrp="1"/>
          </p:cNvSpPr>
          <p:nvPr>
            <p:ph type="title"/>
          </p:nvPr>
        </p:nvSpPr>
        <p:spPr/>
        <p:txBody>
          <a:bodyPr/>
          <a:lstStyle/>
          <a:p>
            <a:r>
              <a:rPr lang="en-US" dirty="0"/>
              <a:t>CRITIQUE OF SQL ISOLATION LEVELS</a:t>
            </a:r>
          </a:p>
        </p:txBody>
      </p:sp>
      <p:sp>
        <p:nvSpPr>
          <p:cNvPr id="3" name="Content Placeholder 2">
            <a:extLst>
              <a:ext uri="{FF2B5EF4-FFF2-40B4-BE49-F238E27FC236}">
                <a16:creationId xmlns:a16="http://schemas.microsoft.com/office/drawing/2014/main" id="{4AF1DB31-4C95-53BB-518D-A2F3D2D53F3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8B8C6615-8F9C-1A45-F288-6F87485B6345}"/>
              </a:ext>
            </a:extLst>
          </p:cNvPr>
          <p:cNvSpPr>
            <a:spLocks noGrp="1"/>
          </p:cNvSpPr>
          <p:nvPr>
            <p:ph type="sldNum" sz="quarter" idx="4"/>
          </p:nvPr>
        </p:nvSpPr>
        <p:spPr/>
        <p:txBody>
          <a:bodyPr/>
          <a:lstStyle/>
          <a:p>
            <a:fld id="{97DD1AB5-42BA-4E8A-BFEE-435884E16AAB}" type="slidenum">
              <a:rPr lang="en-US" smtClean="0"/>
              <a:pPr/>
              <a:t>55</a:t>
            </a:fld>
            <a:endParaRPr lang="en-US" dirty="0"/>
          </a:p>
        </p:txBody>
      </p:sp>
      <p:pic>
        <p:nvPicPr>
          <p:cNvPr id="6" name="Picture 5">
            <a:extLst>
              <a:ext uri="{FF2B5EF4-FFF2-40B4-BE49-F238E27FC236}">
                <a16:creationId xmlns:a16="http://schemas.microsoft.com/office/drawing/2014/main" id="{2D33A046-A7B3-7729-4F3B-69DA0CE1E906}"/>
              </a:ext>
            </a:extLst>
          </p:cNvPr>
          <p:cNvPicPr>
            <a:picLocks noChangeAspect="1"/>
          </p:cNvPicPr>
          <p:nvPr/>
        </p:nvPicPr>
        <p:blipFill>
          <a:blip r:embed="rId3"/>
          <a:stretch>
            <a:fillRect/>
          </a:stretch>
        </p:blipFill>
        <p:spPr>
          <a:xfrm>
            <a:off x="5979035" y="971550"/>
            <a:ext cx="2906699" cy="403423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2582FE93-324C-3698-985E-5E44C1EE4BFD}"/>
              </a:ext>
            </a:extLst>
          </p:cNvPr>
          <p:cNvSpPr txBox="1"/>
          <p:nvPr/>
        </p:nvSpPr>
        <p:spPr>
          <a:xfrm>
            <a:off x="304800" y="1049364"/>
            <a:ext cx="5410200" cy="312258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nSpc>
                <a:spcPct val="110000"/>
              </a:lnSpc>
            </a:pPr>
            <a:r>
              <a:rPr lang="en-US" sz="1800" dirty="0">
                <a:effectLst/>
                <a:latin typeface="TimesNewRoman"/>
              </a:rPr>
              <a:t>“ANSI SQL-92 … defines Isolation </a:t>
            </a:r>
            <a:r>
              <a:rPr lang="en-US" sz="1800" dirty="0">
                <a:effectLst/>
                <a:latin typeface="TimesNewRoman,Italic"/>
              </a:rPr>
              <a:t>Levels </a:t>
            </a:r>
            <a:r>
              <a:rPr lang="en-US" sz="1800" dirty="0">
                <a:effectLst/>
                <a:latin typeface="TimesNewRoman"/>
              </a:rPr>
              <a:t>in terms of </a:t>
            </a:r>
            <a:r>
              <a:rPr lang="en-US" sz="1800" dirty="0">
                <a:effectLst/>
                <a:latin typeface="TimesNewRoman,Italic"/>
              </a:rPr>
              <a:t>phenomena: </a:t>
            </a:r>
            <a:r>
              <a:rPr lang="en-US" sz="1800" dirty="0">
                <a:effectLst/>
                <a:latin typeface="TimesNewRoman"/>
              </a:rPr>
              <a:t>Dirty Reads, Non-Repeatable Reads, and Phantoms. … these phenomena and the ANSI SQL definitions fail to characterize several popular isolation levels, including the standard locking implementations of the levels. Investigating the ambiguities of the phenomena leads to clearer definitions; in addition new phenomena that better characterize isolation types are introduced. An important </a:t>
            </a:r>
            <a:r>
              <a:rPr lang="en-US" sz="1800" dirty="0" err="1">
                <a:effectLst/>
                <a:latin typeface="TimesNewRoman"/>
              </a:rPr>
              <a:t>multiversion</a:t>
            </a:r>
            <a:r>
              <a:rPr lang="en-US" sz="1800" dirty="0">
                <a:effectLst/>
                <a:latin typeface="TimesNewRoman"/>
              </a:rPr>
              <a:t> isolation type, </a:t>
            </a:r>
            <a:r>
              <a:rPr lang="en-US" sz="1800" dirty="0">
                <a:effectLst/>
                <a:latin typeface="TimesNewRoman,Italic"/>
              </a:rPr>
              <a:t>Snapshot Isolation</a:t>
            </a:r>
            <a:r>
              <a:rPr lang="en-US" sz="1800" dirty="0">
                <a:effectLst/>
                <a:latin typeface="TimesNewRoman"/>
              </a:rPr>
              <a:t>, is defined.”</a:t>
            </a:r>
            <a:endParaRPr lang="en-US" dirty="0"/>
          </a:p>
        </p:txBody>
      </p:sp>
      <p:sp>
        <p:nvSpPr>
          <p:cNvPr id="11" name="Down Ribbon 10">
            <a:extLst>
              <a:ext uri="{FF2B5EF4-FFF2-40B4-BE49-F238E27FC236}">
                <a16:creationId xmlns:a16="http://schemas.microsoft.com/office/drawing/2014/main" id="{5E1DE230-0171-00B7-2543-1F81CFF8E3EC}"/>
              </a:ext>
            </a:extLst>
          </p:cNvPr>
          <p:cNvSpPr/>
          <p:nvPr/>
        </p:nvSpPr>
        <p:spPr>
          <a:xfrm rot="18732297">
            <a:off x="-64904" y="271432"/>
            <a:ext cx="1130355" cy="442515"/>
          </a:xfrm>
          <a:prstGeom prst="ribbon">
            <a:avLst>
              <a:gd name="adj1" fmla="val 16667"/>
              <a:gd name="adj2" fmla="val 68321"/>
            </a:avLst>
          </a:prstGeom>
          <a:gradFill flip="none" rotWithShape="1">
            <a:gsLst>
              <a:gs pos="0">
                <a:schemeClr val="bg1">
                  <a:lumMod val="50000"/>
                </a:schemeClr>
              </a:gs>
              <a:gs pos="80000">
                <a:schemeClr val="bg1">
                  <a:lumMod val="75000"/>
                </a:schemeClr>
              </a:gs>
              <a:gs pos="100000">
                <a:schemeClr val="bg1">
                  <a:lumMod val="95000"/>
                </a:schemeClr>
              </a:gs>
            </a:gsLst>
            <a:path path="circle">
              <a:fillToRect l="50000" t="50000" r="50000" b="50000"/>
            </a:path>
            <a:tileRect/>
          </a:gra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Bonus</a:t>
            </a:r>
          </a:p>
        </p:txBody>
      </p:sp>
      <p:pic>
        <p:nvPicPr>
          <p:cNvPr id="13" name="Picture 12">
            <a:extLst>
              <a:ext uri="{FF2B5EF4-FFF2-40B4-BE49-F238E27FC236}">
                <a16:creationId xmlns:a16="http://schemas.microsoft.com/office/drawing/2014/main" id="{A3A3EB3D-C7EB-E245-4AAE-FA35889CA681}"/>
              </a:ext>
            </a:extLst>
          </p:cNvPr>
          <p:cNvPicPr>
            <a:picLocks noChangeAspect="1"/>
          </p:cNvPicPr>
          <p:nvPr/>
        </p:nvPicPr>
        <p:blipFill>
          <a:blip r:embed="rId4"/>
          <a:stretch>
            <a:fillRect/>
          </a:stretch>
        </p:blipFill>
        <p:spPr>
          <a:xfrm>
            <a:off x="5846538" y="2038350"/>
            <a:ext cx="3145062" cy="2362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66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515B16-D2E3-4D6F-ABDC-AA5E5F24B984}"/>
              </a:ext>
            </a:extLst>
          </p:cNvPr>
          <p:cNvSpPr>
            <a:spLocks noGrp="1"/>
          </p:cNvSpPr>
          <p:nvPr>
            <p:ph type="title"/>
          </p:nvPr>
        </p:nvSpPr>
        <p:spPr>
          <a:prstGeom prst="rect">
            <a:avLst/>
          </a:prstGeom>
        </p:spPr>
        <p:txBody>
          <a:bodyPr/>
          <a:lstStyle/>
          <a:p>
            <a:r>
              <a:rPr lang="en-US" dirty="0"/>
              <a:t>NEXT CLASS</a:t>
            </a:r>
          </a:p>
        </p:txBody>
      </p:sp>
      <p:sp>
        <p:nvSpPr>
          <p:cNvPr id="4" name="Content Placeholder 3">
            <a:extLst>
              <a:ext uri="{FF2B5EF4-FFF2-40B4-BE49-F238E27FC236}">
                <a16:creationId xmlns:a16="http://schemas.microsoft.com/office/drawing/2014/main" id="{C092332B-C28E-4CEC-8083-D21E029776A8}"/>
              </a:ext>
            </a:extLst>
          </p:cNvPr>
          <p:cNvSpPr>
            <a:spLocks noGrp="1"/>
          </p:cNvSpPr>
          <p:nvPr>
            <p:ph idx="1"/>
          </p:nvPr>
        </p:nvSpPr>
        <p:spPr>
          <a:prstGeom prst="rect">
            <a:avLst/>
          </a:prstGeom>
        </p:spPr>
        <p:txBody>
          <a:bodyPr/>
          <a:lstStyle/>
          <a:p>
            <a:r>
              <a:rPr lang="en-US" dirty="0"/>
              <a:t>Multi-Version Concurrency Control</a:t>
            </a:r>
          </a:p>
        </p:txBody>
      </p:sp>
      <p:sp>
        <p:nvSpPr>
          <p:cNvPr id="5" name="Slide Number Placeholder 3">
            <a:extLst>
              <a:ext uri="{FF2B5EF4-FFF2-40B4-BE49-F238E27FC236}">
                <a16:creationId xmlns:a16="http://schemas.microsoft.com/office/drawing/2014/main" id="{56631238-B16C-B05F-504A-8F949967B50F}"/>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56</a:t>
            </a:fld>
            <a:endParaRPr lang="en-US" dirty="0"/>
          </a:p>
        </p:txBody>
      </p:sp>
    </p:spTree>
    <p:extLst>
      <p:ext uri="{BB962C8B-B14F-4D97-AF65-F5344CB8AC3E}">
        <p14:creationId xmlns:p14="http://schemas.microsoft.com/office/powerpoint/2010/main" val="70161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E153DF7-8A83-0238-51E2-358794D70E7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A9AD74B4-21F2-3E4A-36CB-8EC8E87E5F06}"/>
              </a:ext>
            </a:extLst>
          </p:cNvPr>
          <p:cNvGrpSpPr/>
          <p:nvPr/>
        </p:nvGrpSpPr>
        <p:grpSpPr>
          <a:xfrm>
            <a:off x="1695451" y="746521"/>
            <a:ext cx="2469356" cy="3855720"/>
            <a:chOff x="1695451" y="819150"/>
            <a:chExt cx="2469356" cy="3855720"/>
          </a:xfrm>
        </p:grpSpPr>
        <p:sp>
          <p:nvSpPr>
            <p:cNvPr id="5" name="Rounded Rectangle 27">
              <a:extLst>
                <a:ext uri="{FF2B5EF4-FFF2-40B4-BE49-F238E27FC236}">
                  <a16:creationId xmlns:a16="http://schemas.microsoft.com/office/drawing/2014/main" id="{8E216963-017C-FB1A-141B-AC32308E0295}"/>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6" name="TextBox 15">
              <a:extLst>
                <a:ext uri="{FF2B5EF4-FFF2-40B4-BE49-F238E27FC236}">
                  <a16:creationId xmlns:a16="http://schemas.microsoft.com/office/drawing/2014/main" id="{B29B7E0E-54DA-5364-9536-0C36A39299F9}"/>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 name="TextBox 6">
              <a:extLst>
                <a:ext uri="{FF2B5EF4-FFF2-40B4-BE49-F238E27FC236}">
                  <a16:creationId xmlns:a16="http://schemas.microsoft.com/office/drawing/2014/main" id="{B2D1F63A-69FA-72A7-3D07-11C3036CC45F}"/>
                </a:ext>
              </a:extLst>
            </p:cNvPr>
            <p:cNvSpPr txBox="1">
              <a:spLocks noChangeArrowheads="1"/>
            </p:cNvSpPr>
            <p:nvPr/>
          </p:nvSpPr>
          <p:spPr bwMode="auto">
            <a:xfrm>
              <a:off x="2190355" y="1219200"/>
              <a:ext cx="3770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8" name="TextBox 15">
              <a:extLst>
                <a:ext uri="{FF2B5EF4-FFF2-40B4-BE49-F238E27FC236}">
                  <a16:creationId xmlns:a16="http://schemas.microsoft.com/office/drawing/2014/main" id="{A82ABA52-21AB-6C7A-A9F1-292C580C8880}"/>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9" name="Left Arrow 33">
            <a:extLst>
              <a:ext uri="{FF2B5EF4-FFF2-40B4-BE49-F238E27FC236}">
                <a16:creationId xmlns:a16="http://schemas.microsoft.com/office/drawing/2014/main" id="{17623B39-5A73-E5C6-8F70-643CD19C536C}"/>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graphicFrame>
        <p:nvGraphicFramePr>
          <p:cNvPr id="68" name="Table 67">
            <a:extLst>
              <a:ext uri="{FF2B5EF4-FFF2-40B4-BE49-F238E27FC236}">
                <a16:creationId xmlns:a16="http://schemas.microsoft.com/office/drawing/2014/main" id="{8C17123F-4B1A-CCB5-05FA-AF8C1FC060C7}"/>
              </a:ext>
            </a:extLst>
          </p:cNvPr>
          <p:cNvGraphicFramePr>
            <a:graphicFrameLocks noGrp="1"/>
          </p:cNvGraphicFramePr>
          <p:nvPr>
            <p:extLst>
              <p:ext uri="{D42A27DB-BD31-4B8C-83A1-F6EECF244321}">
                <p14:modId xmlns:p14="http://schemas.microsoft.com/office/powerpoint/2010/main" val="3758992221"/>
              </p:ext>
            </p:extLst>
          </p:nvPr>
        </p:nvGraphicFramePr>
        <p:xfrm>
          <a:off x="7212452" y="3224022"/>
          <a:ext cx="1565787" cy="719328"/>
        </p:xfrm>
        <a:graphic>
          <a:graphicData uri="http://schemas.openxmlformats.org/drawingml/2006/table">
            <a:tbl>
              <a:tblPr firstRow="1" bandRow="1">
                <a:tableStyleId>{793D81CF-94F2-401A-BA57-92F5A7B2D0C5}</a:tableStyleId>
              </a:tblPr>
              <a:tblGrid>
                <a:gridCol w="534595">
                  <a:extLst>
                    <a:ext uri="{9D8B030D-6E8A-4147-A177-3AD203B41FA5}">
                      <a16:colId xmlns:a16="http://schemas.microsoft.com/office/drawing/2014/main" val="20000"/>
                    </a:ext>
                  </a:extLst>
                </a:gridCol>
                <a:gridCol w="534595">
                  <a:extLst>
                    <a:ext uri="{9D8B030D-6E8A-4147-A177-3AD203B41FA5}">
                      <a16:colId xmlns:a16="http://schemas.microsoft.com/office/drawing/2014/main" val="3789622283"/>
                    </a:ext>
                  </a:extLst>
                </a:gridCol>
                <a:gridCol w="496597">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69" name="Table 68">
            <a:extLst>
              <a:ext uri="{FF2B5EF4-FFF2-40B4-BE49-F238E27FC236}">
                <a16:creationId xmlns:a16="http://schemas.microsoft.com/office/drawing/2014/main" id="{E76A8160-FF26-9EC9-5D49-F39845BF1AB2}"/>
              </a:ext>
            </a:extLst>
          </p:cNvPr>
          <p:cNvGraphicFramePr>
            <a:graphicFrameLocks noGrp="1"/>
          </p:cNvGraphicFramePr>
          <p:nvPr>
            <p:extLst>
              <p:ext uri="{D42A27DB-BD31-4B8C-83A1-F6EECF244321}">
                <p14:modId xmlns:p14="http://schemas.microsoft.com/office/powerpoint/2010/main" val="1607906243"/>
              </p:ext>
            </p:extLst>
          </p:nvPr>
        </p:nvGraphicFramePr>
        <p:xfrm>
          <a:off x="4914774" y="3224022"/>
          <a:ext cx="1559051" cy="719328"/>
        </p:xfrm>
        <a:graphic>
          <a:graphicData uri="http://schemas.openxmlformats.org/drawingml/2006/table">
            <a:tbl>
              <a:tblPr firstRow="1" bandRow="1">
                <a:tableStyleId>{793D81CF-94F2-401A-BA57-92F5A7B2D0C5}</a:tableStyleId>
              </a:tblPr>
              <a:tblGrid>
                <a:gridCol w="532295">
                  <a:extLst>
                    <a:ext uri="{9D8B030D-6E8A-4147-A177-3AD203B41FA5}">
                      <a16:colId xmlns:a16="http://schemas.microsoft.com/office/drawing/2014/main" val="20000"/>
                    </a:ext>
                  </a:extLst>
                </a:gridCol>
                <a:gridCol w="532295">
                  <a:extLst>
                    <a:ext uri="{9D8B030D-6E8A-4147-A177-3AD203B41FA5}">
                      <a16:colId xmlns:a16="http://schemas.microsoft.com/office/drawing/2014/main" val="3789622283"/>
                    </a:ext>
                  </a:extLst>
                </a:gridCol>
                <a:gridCol w="494461">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32770" name="Title 6">
            <a:extLst>
              <a:ext uri="{FF2B5EF4-FFF2-40B4-BE49-F238E27FC236}">
                <a16:creationId xmlns:a16="http://schemas.microsoft.com/office/drawing/2014/main" id="{BDF415AB-4CFF-6BF7-B383-F30FBA22509B}"/>
              </a:ext>
            </a:extLst>
          </p:cNvPr>
          <p:cNvSpPr>
            <a:spLocks noGrp="1"/>
          </p:cNvSpPr>
          <p:nvPr>
            <p:ph type="title"/>
          </p:nvPr>
        </p:nvSpPr>
        <p:spPr>
          <a:prstGeom prst="rect">
            <a:avLst/>
          </a:prstGeom>
        </p:spPr>
        <p:txBody>
          <a:bodyPr/>
          <a:lstStyle/>
          <a:p>
            <a:r>
              <a:rPr lang="en-US" dirty="0"/>
              <a:t>OCC: Forward Validation Case #2</a:t>
            </a:r>
          </a:p>
        </p:txBody>
      </p:sp>
      <p:grpSp>
        <p:nvGrpSpPr>
          <p:cNvPr id="32837" name="T1 A WRITE2" hidden="1">
            <a:extLst>
              <a:ext uri="{FF2B5EF4-FFF2-40B4-BE49-F238E27FC236}">
                <a16:creationId xmlns:a16="http://schemas.microsoft.com/office/drawing/2014/main" id="{416FE621-29F8-F8B2-7807-407F88BEB0A6}"/>
              </a:ext>
            </a:extLst>
          </p:cNvPr>
          <p:cNvGrpSpPr>
            <a:grpSpLocks/>
          </p:cNvGrpSpPr>
          <p:nvPr/>
        </p:nvGrpSpPr>
        <p:grpSpPr bwMode="auto">
          <a:xfrm>
            <a:off x="5497487" y="3471818"/>
            <a:ext cx="879501" cy="215449"/>
            <a:chOff x="5291077" y="4478330"/>
            <a:chExt cx="1172582" cy="287264"/>
          </a:xfrm>
        </p:grpSpPr>
        <p:sp>
          <p:nvSpPr>
            <p:cNvPr id="32854" name="TextBox 40">
              <a:extLst>
                <a:ext uri="{FF2B5EF4-FFF2-40B4-BE49-F238E27FC236}">
                  <a16:creationId xmlns:a16="http://schemas.microsoft.com/office/drawing/2014/main" id="{9EA81DEC-F146-6A5A-0F06-7B8CBCAAB8EC}"/>
                </a:ext>
              </a:extLst>
            </p:cNvPr>
            <p:cNvSpPr txBox="1">
              <a:spLocks noChangeArrowheads="1"/>
            </p:cNvSpPr>
            <p:nvPr/>
          </p:nvSpPr>
          <p:spPr bwMode="auto">
            <a:xfrm>
              <a:off x="5291077" y="4478337"/>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5" name="TextBox 31">
              <a:extLst>
                <a:ext uri="{FF2B5EF4-FFF2-40B4-BE49-F238E27FC236}">
                  <a16:creationId xmlns:a16="http://schemas.microsoft.com/office/drawing/2014/main" id="{5FA882A3-5309-2348-34C2-7DA98EAB5446}"/>
                </a:ext>
              </a:extLst>
            </p:cNvPr>
            <p:cNvSpPr txBox="1">
              <a:spLocks noChangeArrowheads="1"/>
            </p:cNvSpPr>
            <p:nvPr/>
          </p:nvSpPr>
          <p:spPr bwMode="auto">
            <a:xfrm>
              <a:off x="6000109" y="4478330"/>
              <a:ext cx="463550" cy="287257"/>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grpSp>
      <p:grpSp>
        <p:nvGrpSpPr>
          <p:cNvPr id="32838" name="Group 47">
            <a:extLst>
              <a:ext uri="{FF2B5EF4-FFF2-40B4-BE49-F238E27FC236}">
                <a16:creationId xmlns:a16="http://schemas.microsoft.com/office/drawing/2014/main" id="{F9C04895-8071-58B7-D77D-29926DC16929}"/>
              </a:ext>
            </a:extLst>
          </p:cNvPr>
          <p:cNvGrpSpPr>
            <a:grpSpLocks/>
          </p:cNvGrpSpPr>
          <p:nvPr/>
        </p:nvGrpSpPr>
        <p:grpSpPr bwMode="auto">
          <a:xfrm>
            <a:off x="7238997" y="3474249"/>
            <a:ext cx="1418690" cy="190973"/>
            <a:chOff x="4615945" y="4478338"/>
            <a:chExt cx="1891449" cy="254629"/>
          </a:xfrm>
        </p:grpSpPr>
        <p:sp>
          <p:nvSpPr>
            <p:cNvPr id="32851" name="TextBox 48">
              <a:extLst>
                <a:ext uri="{FF2B5EF4-FFF2-40B4-BE49-F238E27FC236}">
                  <a16:creationId xmlns:a16="http://schemas.microsoft.com/office/drawing/2014/main" id="{B7C81AC0-196E-EBD6-56D8-9F0922574AFD}"/>
                </a:ext>
              </a:extLst>
            </p:cNvPr>
            <p:cNvSpPr txBox="1">
              <a:spLocks noChangeArrowheads="1"/>
            </p:cNvSpPr>
            <p:nvPr/>
          </p:nvSpPr>
          <p:spPr bwMode="auto">
            <a:xfrm>
              <a:off x="5307965" y="4478338"/>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32852" name="TextBox 49">
              <a:extLst>
                <a:ext uri="{FF2B5EF4-FFF2-40B4-BE49-F238E27FC236}">
                  <a16:creationId xmlns:a16="http://schemas.microsoft.com/office/drawing/2014/main" id="{B119390B-2E5B-A0E5-D725-A746AC2FA4AA}"/>
                </a:ext>
              </a:extLst>
            </p:cNvPr>
            <p:cNvSpPr txBox="1">
              <a:spLocks noChangeArrowheads="1"/>
            </p:cNvSpPr>
            <p:nvPr/>
          </p:nvSpPr>
          <p:spPr bwMode="auto">
            <a:xfrm>
              <a:off x="6043844" y="4478338"/>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32853" name="TextBox 50">
              <a:extLst>
                <a:ext uri="{FF2B5EF4-FFF2-40B4-BE49-F238E27FC236}">
                  <a16:creationId xmlns:a16="http://schemas.microsoft.com/office/drawing/2014/main" id="{39196E13-F3FB-6508-A1A1-7E6EAF07E0D2}"/>
                </a:ext>
              </a:extLst>
            </p:cNvPr>
            <p:cNvSpPr txBox="1">
              <a:spLocks noChangeArrowheads="1"/>
            </p:cNvSpPr>
            <p:nvPr/>
          </p:nvSpPr>
          <p:spPr bwMode="auto">
            <a:xfrm>
              <a:off x="4615945" y="4478342"/>
              <a:ext cx="463550" cy="254625"/>
            </a:xfrm>
            <a:prstGeom prst="rect">
              <a:avLst/>
            </a:prstGeom>
            <a:solidFill>
              <a:srgbClr val="E7E7E7"/>
            </a:solidFill>
            <a:ln w="9525">
              <a:noFill/>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o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23" name="Group 22">
            <a:extLst>
              <a:ext uri="{FF2B5EF4-FFF2-40B4-BE49-F238E27FC236}">
                <a16:creationId xmlns:a16="http://schemas.microsoft.com/office/drawing/2014/main" id="{02691C9B-BC0F-5DAE-B1AD-537964C2D697}"/>
              </a:ext>
            </a:extLst>
          </p:cNvPr>
          <p:cNvGrpSpPr/>
          <p:nvPr/>
        </p:nvGrpSpPr>
        <p:grpSpPr>
          <a:xfrm>
            <a:off x="1828220" y="1514044"/>
            <a:ext cx="2188369" cy="2926080"/>
            <a:chOff x="1828220" y="1845752"/>
            <a:chExt cx="2188369" cy="2926080"/>
          </a:xfrm>
        </p:grpSpPr>
        <p:grpSp>
          <p:nvGrpSpPr>
            <p:cNvPr id="32775" name="Group 35">
              <a:extLst>
                <a:ext uri="{FF2B5EF4-FFF2-40B4-BE49-F238E27FC236}">
                  <a16:creationId xmlns:a16="http://schemas.microsoft.com/office/drawing/2014/main" id="{42012101-F715-BC0A-E191-F04743E99F39}"/>
                </a:ext>
              </a:extLst>
            </p:cNvPr>
            <p:cNvGrpSpPr>
              <a:grpSpLocks/>
            </p:cNvGrpSpPr>
            <p:nvPr/>
          </p:nvGrpSpPr>
          <p:grpSpPr bwMode="auto">
            <a:xfrm>
              <a:off x="1828220" y="1845752"/>
              <a:ext cx="2188369" cy="2926080"/>
              <a:chOff x="914399" y="2209243"/>
              <a:chExt cx="2919331" cy="3902253"/>
            </a:xfrm>
          </p:grpSpPr>
          <p:sp>
            <p:nvSpPr>
              <p:cNvPr id="10" name="Text Box 4">
                <a:extLst>
                  <a:ext uri="{FF2B5EF4-FFF2-40B4-BE49-F238E27FC236}">
                    <a16:creationId xmlns:a16="http://schemas.microsoft.com/office/drawing/2014/main" id="{509A3C1A-D654-7C49-0D1A-6EA2F9DA363D}"/>
                  </a:ext>
                </a:extLst>
              </p:cNvPr>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r>
                  <a:rPr lang="en-US" b="0" dirty="0"/>
                  <a:t>W(A)</a:t>
                </a:r>
              </a:p>
              <a:p>
                <a:endParaRPr lang="en-US" b="0" dirty="0"/>
              </a:p>
              <a:p>
                <a:endParaRPr lang="en-US" b="0" dirty="0"/>
              </a:p>
              <a:p>
                <a:r>
                  <a:rPr lang="en-US" i="1" dirty="0">
                    <a:solidFill>
                      <a:schemeClr val="accent1"/>
                    </a:solidFill>
                  </a:rPr>
                  <a:t>VALIDATE</a:t>
                </a:r>
              </a:p>
              <a:p>
                <a:r>
                  <a:rPr lang="en-US" i="1" dirty="0">
                    <a:solidFill>
                      <a:schemeClr val="accent1"/>
                    </a:solidFill>
                  </a:rPr>
                  <a:t>WRITE</a:t>
                </a:r>
              </a:p>
              <a:p>
                <a:r>
                  <a:rPr lang="en-US" dirty="0"/>
                  <a:t>COMMIT</a:t>
                </a:r>
              </a:p>
              <a:p>
                <a:endParaRPr lang="en-US" i="1" dirty="0">
                  <a:solidFill>
                    <a:schemeClr val="accent1"/>
                  </a:solidFill>
                </a:endParaRPr>
              </a:p>
              <a:p>
                <a:endParaRPr lang="en-US" b="0" dirty="0"/>
              </a:p>
            </p:txBody>
          </p:sp>
          <p:sp>
            <p:nvSpPr>
              <p:cNvPr id="13" name="Text Box 4">
                <a:extLst>
                  <a:ext uri="{FF2B5EF4-FFF2-40B4-BE49-F238E27FC236}">
                    <a16:creationId xmlns:a16="http://schemas.microsoft.com/office/drawing/2014/main" id="{0F2F4AF8-1B6C-D620-6A87-C9B1C12D6A18}"/>
                  </a:ext>
                </a:extLst>
              </p:cNvPr>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r>
                  <a:rPr lang="en-US" dirty="0"/>
                  <a:t>BEGIN</a:t>
                </a:r>
                <a:endParaRPr lang="en-US" b="0" dirty="0"/>
              </a:p>
              <a:p>
                <a:r>
                  <a:rPr lang="en-US" i="1" dirty="0">
                    <a:solidFill>
                      <a:schemeClr val="accent1"/>
                    </a:solidFill>
                  </a:rPr>
                  <a:t>READ</a:t>
                </a:r>
              </a:p>
              <a:p>
                <a:r>
                  <a:rPr lang="en-US" b="0" dirty="0"/>
                  <a:t>R(A)</a:t>
                </a:r>
              </a:p>
              <a:p>
                <a:r>
                  <a:rPr lang="en-US" i="1" dirty="0">
                    <a:solidFill>
                      <a:schemeClr val="accent1"/>
                    </a:solidFill>
                  </a:rPr>
                  <a:t>VALIDATE</a:t>
                </a:r>
              </a:p>
              <a:p>
                <a:endParaRPr lang="en-US" i="1" dirty="0">
                  <a:solidFill>
                    <a:schemeClr val="accent1"/>
                  </a:solidFill>
                </a:endParaRPr>
              </a:p>
              <a:p>
                <a:endParaRPr lang="en-US" i="1" dirty="0">
                  <a:solidFill>
                    <a:schemeClr val="accent1"/>
                  </a:solidFill>
                </a:endParaRPr>
              </a:p>
              <a:p>
                <a:r>
                  <a:rPr lang="en-US" i="1" dirty="0">
                    <a:solidFill>
                      <a:schemeClr val="accent1"/>
                    </a:solidFill>
                  </a:rPr>
                  <a:t>WRITE</a:t>
                </a:r>
              </a:p>
              <a:p>
                <a:r>
                  <a:rPr lang="en-US" dirty="0"/>
                  <a:t>COMMIT</a:t>
                </a:r>
              </a:p>
            </p:txBody>
          </p:sp>
        </p:grpSp>
        <p:sp>
          <p:nvSpPr>
            <p:cNvPr id="32840" name="Rectangle 1">
              <a:extLst>
                <a:ext uri="{FF2B5EF4-FFF2-40B4-BE49-F238E27FC236}">
                  <a16:creationId xmlns:a16="http://schemas.microsoft.com/office/drawing/2014/main" id="{C05DBB3A-52A0-F216-60CF-45FFF1993FE8}"/>
                </a:ext>
              </a:extLst>
            </p:cNvPr>
            <p:cNvSpPr>
              <a:spLocks noChangeArrowheads="1"/>
            </p:cNvSpPr>
            <p:nvPr/>
          </p:nvSpPr>
          <p:spPr bwMode="auto">
            <a:xfrm>
              <a:off x="1908968" y="2111689"/>
              <a:ext cx="931069" cy="1051560"/>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2846" name="Rectangle 59">
              <a:extLst>
                <a:ext uri="{FF2B5EF4-FFF2-40B4-BE49-F238E27FC236}">
                  <a16:creationId xmlns:a16="http://schemas.microsoft.com/office/drawing/2014/main" id="{6975FC75-A7A6-4072-B9C9-0B153612EC96}"/>
                </a:ext>
              </a:extLst>
            </p:cNvPr>
            <p:cNvSpPr>
              <a:spLocks noChangeArrowheads="1"/>
            </p:cNvSpPr>
            <p:nvPr/>
          </p:nvSpPr>
          <p:spPr bwMode="auto">
            <a:xfrm>
              <a:off x="1908968" y="3213019"/>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graphicFrame>
        <p:nvGraphicFramePr>
          <p:cNvPr id="76" name="Table 75">
            <a:extLst>
              <a:ext uri="{FF2B5EF4-FFF2-40B4-BE49-F238E27FC236}">
                <a16:creationId xmlns:a16="http://schemas.microsoft.com/office/drawing/2014/main" id="{E5630E69-94E0-EE0D-6774-03EF82CEFCA1}"/>
              </a:ext>
            </a:extLst>
          </p:cNvPr>
          <p:cNvGraphicFramePr>
            <a:graphicFrameLocks noGrp="1"/>
          </p:cNvGraphicFramePr>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 name="Slide Number Placeholder 3">
            <a:extLst>
              <a:ext uri="{FF2B5EF4-FFF2-40B4-BE49-F238E27FC236}">
                <a16:creationId xmlns:a16="http://schemas.microsoft.com/office/drawing/2014/main" id="{429ED7FE-0E50-0A3F-2037-F6C4CB8A557E}"/>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57</a:t>
            </a:fld>
            <a:endParaRPr lang="en-US" dirty="0"/>
          </a:p>
        </p:txBody>
      </p:sp>
      <p:grpSp>
        <p:nvGrpSpPr>
          <p:cNvPr id="33" name="Group 32">
            <a:extLst>
              <a:ext uri="{FF2B5EF4-FFF2-40B4-BE49-F238E27FC236}">
                <a16:creationId xmlns:a16="http://schemas.microsoft.com/office/drawing/2014/main" id="{FB31ECC5-E454-417C-C3C3-6F6992FF0D28}"/>
              </a:ext>
            </a:extLst>
          </p:cNvPr>
          <p:cNvGrpSpPr/>
          <p:nvPr/>
        </p:nvGrpSpPr>
        <p:grpSpPr>
          <a:xfrm>
            <a:off x="5201841" y="971550"/>
            <a:ext cx="2722959" cy="1535430"/>
            <a:chOff x="5201841" y="1078230"/>
            <a:chExt cx="2722959" cy="1535430"/>
          </a:xfrm>
        </p:grpSpPr>
        <p:sp>
          <p:nvSpPr>
            <p:cNvPr id="34" name="Rounded Rectangle 18">
              <a:extLst>
                <a:ext uri="{FF2B5EF4-FFF2-40B4-BE49-F238E27FC236}">
                  <a16:creationId xmlns:a16="http://schemas.microsoft.com/office/drawing/2014/main" id="{C2C7C4D3-82B4-BC0F-7420-10F385EE9118}"/>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35" name="TextBox 15">
              <a:extLst>
                <a:ext uri="{FF2B5EF4-FFF2-40B4-BE49-F238E27FC236}">
                  <a16:creationId xmlns:a16="http://schemas.microsoft.com/office/drawing/2014/main" id="{64364AAB-9BC0-D836-F985-7A4F0D951B5F}"/>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pSp>
        <p:nvGrpSpPr>
          <p:cNvPr id="36" name="T1 Workspace">
            <a:extLst>
              <a:ext uri="{FF2B5EF4-FFF2-40B4-BE49-F238E27FC236}">
                <a16:creationId xmlns:a16="http://schemas.microsoft.com/office/drawing/2014/main" id="{9FEE33DA-E546-8319-5E0E-099E882D793F}"/>
              </a:ext>
            </a:extLst>
          </p:cNvPr>
          <p:cNvGrpSpPr>
            <a:grpSpLocks/>
          </p:cNvGrpSpPr>
          <p:nvPr/>
        </p:nvGrpSpPr>
        <p:grpSpPr bwMode="auto">
          <a:xfrm>
            <a:off x="4800600" y="2713669"/>
            <a:ext cx="1828800" cy="1324931"/>
            <a:chOff x="4360867" y="3415027"/>
            <a:chExt cx="2438320" cy="1766575"/>
          </a:xfrm>
        </p:grpSpPr>
        <p:sp>
          <p:nvSpPr>
            <p:cNvPr id="37" name="Rounded Rectangle 26">
              <a:extLst>
                <a:ext uri="{FF2B5EF4-FFF2-40B4-BE49-F238E27FC236}">
                  <a16:creationId xmlns:a16="http://schemas.microsoft.com/office/drawing/2014/main" id="{B6FB8140-8C2B-F0C4-EAE0-CA97924360E2}"/>
                </a:ext>
              </a:extLst>
            </p:cNvPr>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8" name="TextBox 15">
              <a:extLst>
                <a:ext uri="{FF2B5EF4-FFF2-40B4-BE49-F238E27FC236}">
                  <a16:creationId xmlns:a16="http://schemas.microsoft.com/office/drawing/2014/main" id="{33EDE669-AD33-E422-D879-39C4295638BC}"/>
                </a:ext>
              </a:extLst>
            </p:cNvPr>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pSp>
        <p:nvGrpSpPr>
          <p:cNvPr id="39" name="T2 Workspace">
            <a:extLst>
              <a:ext uri="{FF2B5EF4-FFF2-40B4-BE49-F238E27FC236}">
                <a16:creationId xmlns:a16="http://schemas.microsoft.com/office/drawing/2014/main" id="{89DA1175-2233-B522-F7F9-0D31888A32A0}"/>
              </a:ext>
            </a:extLst>
          </p:cNvPr>
          <p:cNvGrpSpPr>
            <a:grpSpLocks/>
          </p:cNvGrpSpPr>
          <p:nvPr/>
        </p:nvGrpSpPr>
        <p:grpSpPr bwMode="auto">
          <a:xfrm>
            <a:off x="7048501" y="2713669"/>
            <a:ext cx="1858201" cy="1324931"/>
            <a:chOff x="6869743" y="3415027"/>
            <a:chExt cx="2477520" cy="1766575"/>
          </a:xfrm>
        </p:grpSpPr>
        <p:sp>
          <p:nvSpPr>
            <p:cNvPr id="40" name="Rounded Rectangle 37">
              <a:extLst>
                <a:ext uri="{FF2B5EF4-FFF2-40B4-BE49-F238E27FC236}">
                  <a16:creationId xmlns:a16="http://schemas.microsoft.com/office/drawing/2014/main" id="{2AE99A96-9FC6-0FA0-F573-25EAA7481341}"/>
                </a:ext>
              </a:extLst>
            </p:cNvPr>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41" name="TextBox 15">
              <a:extLst>
                <a:ext uri="{FF2B5EF4-FFF2-40B4-BE49-F238E27FC236}">
                  <a16:creationId xmlns:a16="http://schemas.microsoft.com/office/drawing/2014/main" id="{C484C14D-FCF8-8CFB-F042-E43516F0248B}"/>
                </a:ext>
              </a:extLst>
            </p:cNvPr>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grpSp>
        <p:nvGrpSpPr>
          <p:cNvPr id="3" name="T1 A READ">
            <a:extLst>
              <a:ext uri="{FF2B5EF4-FFF2-40B4-BE49-F238E27FC236}">
                <a16:creationId xmlns:a16="http://schemas.microsoft.com/office/drawing/2014/main" id="{2CECB7A8-1907-203D-2DC0-95B205B01D0E}"/>
              </a:ext>
            </a:extLst>
          </p:cNvPr>
          <p:cNvGrpSpPr>
            <a:grpSpLocks/>
          </p:cNvGrpSpPr>
          <p:nvPr/>
        </p:nvGrpSpPr>
        <p:grpSpPr bwMode="auto">
          <a:xfrm>
            <a:off x="4945536" y="3462015"/>
            <a:ext cx="1409433" cy="223131"/>
            <a:chOff x="4556641" y="4425853"/>
            <a:chExt cx="1879104" cy="297506"/>
          </a:xfrm>
        </p:grpSpPr>
        <p:sp>
          <p:nvSpPr>
            <p:cNvPr id="11" name="TextBox 40">
              <a:extLst>
                <a:ext uri="{FF2B5EF4-FFF2-40B4-BE49-F238E27FC236}">
                  <a16:creationId xmlns:a16="http://schemas.microsoft.com/office/drawing/2014/main" id="{B763A343-CABC-5623-4BC2-1B148A33A952}"/>
                </a:ext>
              </a:extLst>
            </p:cNvPr>
            <p:cNvSpPr txBox="1">
              <a:spLocks noChangeArrowheads="1"/>
            </p:cNvSpPr>
            <p:nvPr/>
          </p:nvSpPr>
          <p:spPr bwMode="auto">
            <a:xfrm>
              <a:off x="5285738" y="4436102"/>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12" name="TextBox 31">
              <a:extLst>
                <a:ext uri="{FF2B5EF4-FFF2-40B4-BE49-F238E27FC236}">
                  <a16:creationId xmlns:a16="http://schemas.microsoft.com/office/drawing/2014/main" id="{8B90B606-652E-481B-FF43-DFF5B19F3022}"/>
                </a:ext>
              </a:extLst>
            </p:cNvPr>
            <p:cNvSpPr txBox="1">
              <a:spLocks noChangeArrowheads="1"/>
            </p:cNvSpPr>
            <p:nvPr/>
          </p:nvSpPr>
          <p:spPr bwMode="auto">
            <a:xfrm>
              <a:off x="5972196" y="4425853"/>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14" name="TextBox 45">
              <a:extLst>
                <a:ext uri="{FF2B5EF4-FFF2-40B4-BE49-F238E27FC236}">
                  <a16:creationId xmlns:a16="http://schemas.microsoft.com/office/drawing/2014/main" id="{D72AA523-94E9-6C32-DAC2-E2BBF2B6C406}"/>
                </a:ext>
              </a:extLst>
            </p:cNvPr>
            <p:cNvSpPr txBox="1">
              <a:spLocks noChangeArrowheads="1"/>
            </p:cNvSpPr>
            <p:nvPr/>
          </p:nvSpPr>
          <p:spPr bwMode="auto">
            <a:xfrm>
              <a:off x="4556641" y="4425853"/>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sp>
        <p:nvSpPr>
          <p:cNvPr id="15" name="Txn Arrow">
            <a:extLst>
              <a:ext uri="{FF2B5EF4-FFF2-40B4-BE49-F238E27FC236}">
                <a16:creationId xmlns:a16="http://schemas.microsoft.com/office/drawing/2014/main" id="{9763F5DA-D904-BC52-3737-A38D40A3E637}"/>
              </a:ext>
            </a:extLst>
          </p:cNvPr>
          <p:cNvSpPr>
            <a:spLocks noChangeArrowheads="1"/>
          </p:cNvSpPr>
          <p:nvPr/>
        </p:nvSpPr>
        <p:spPr bwMode="auto">
          <a:xfrm>
            <a:off x="1356360" y="1428750"/>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sp>
        <p:nvSpPr>
          <p:cNvPr id="17" name="Right Arrow 6">
            <a:extLst>
              <a:ext uri="{FF2B5EF4-FFF2-40B4-BE49-F238E27FC236}">
                <a16:creationId xmlns:a16="http://schemas.microsoft.com/office/drawing/2014/main" id="{36203A83-FC63-50A5-0EC8-B11E11516287}"/>
              </a:ext>
            </a:extLst>
          </p:cNvPr>
          <p:cNvSpPr>
            <a:spLocks noChangeArrowheads="1"/>
          </p:cNvSpPr>
          <p:nvPr/>
        </p:nvSpPr>
        <p:spPr bwMode="auto">
          <a:xfrm rot="5400000">
            <a:off x="5228971" y="2314830"/>
            <a:ext cx="83870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grpSp>
        <p:nvGrpSpPr>
          <p:cNvPr id="32839" name="T1 A WRITE1">
            <a:extLst>
              <a:ext uri="{FF2B5EF4-FFF2-40B4-BE49-F238E27FC236}">
                <a16:creationId xmlns:a16="http://schemas.microsoft.com/office/drawing/2014/main" id="{9825C45E-D787-629E-CFEA-4322DE446B7E}"/>
              </a:ext>
            </a:extLst>
          </p:cNvPr>
          <p:cNvGrpSpPr>
            <a:grpSpLocks/>
          </p:cNvGrpSpPr>
          <p:nvPr/>
        </p:nvGrpSpPr>
        <p:grpSpPr bwMode="auto">
          <a:xfrm>
            <a:off x="5486247" y="3462009"/>
            <a:ext cx="870509" cy="215449"/>
            <a:chOff x="5046820" y="4459288"/>
            <a:chExt cx="1160678" cy="287268"/>
          </a:xfrm>
        </p:grpSpPr>
        <p:sp>
          <p:nvSpPr>
            <p:cNvPr id="32849" name="TextBox 53">
              <a:extLst>
                <a:ext uri="{FF2B5EF4-FFF2-40B4-BE49-F238E27FC236}">
                  <a16:creationId xmlns:a16="http://schemas.microsoft.com/office/drawing/2014/main" id="{2F57B81A-BB29-E7DA-1F7D-E353CDC7A211}"/>
                </a:ext>
              </a:extLst>
            </p:cNvPr>
            <p:cNvSpPr txBox="1">
              <a:spLocks noChangeArrowheads="1"/>
            </p:cNvSpPr>
            <p:nvPr/>
          </p:nvSpPr>
          <p:spPr bwMode="auto">
            <a:xfrm>
              <a:off x="5046820" y="4459295"/>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32850" name="TextBox 54">
              <a:extLst>
                <a:ext uri="{FF2B5EF4-FFF2-40B4-BE49-F238E27FC236}">
                  <a16:creationId xmlns:a16="http://schemas.microsoft.com/office/drawing/2014/main" id="{3DAD7C5B-346E-9711-0FF7-D9867CCD130C}"/>
                </a:ext>
              </a:extLst>
            </p:cNvPr>
            <p:cNvSpPr txBox="1">
              <a:spLocks noChangeArrowheads="1"/>
            </p:cNvSpPr>
            <p:nvPr/>
          </p:nvSpPr>
          <p:spPr bwMode="auto">
            <a:xfrm>
              <a:off x="5743946" y="4459288"/>
              <a:ext cx="463552" cy="287261"/>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p:txBody>
        </p:sp>
      </p:grpSp>
      <p:sp>
        <p:nvSpPr>
          <p:cNvPr id="18" name="Right Arrow 6">
            <a:extLst>
              <a:ext uri="{FF2B5EF4-FFF2-40B4-BE49-F238E27FC236}">
                <a16:creationId xmlns:a16="http://schemas.microsoft.com/office/drawing/2014/main" id="{264A59D8-A4F5-1A1C-6326-6FAD7C64EFE8}"/>
              </a:ext>
            </a:extLst>
          </p:cNvPr>
          <p:cNvSpPr>
            <a:spLocks noChangeArrowheads="1"/>
          </p:cNvSpPr>
          <p:nvPr/>
        </p:nvSpPr>
        <p:spPr bwMode="auto">
          <a:xfrm>
            <a:off x="4572000" y="3444595"/>
            <a:ext cx="34768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19" name="Right Arrow 6">
            <a:extLst>
              <a:ext uri="{FF2B5EF4-FFF2-40B4-BE49-F238E27FC236}">
                <a16:creationId xmlns:a16="http://schemas.microsoft.com/office/drawing/2014/main" id="{6B20DDCC-D234-5893-4514-8CD4F23945F6}"/>
              </a:ext>
            </a:extLst>
          </p:cNvPr>
          <p:cNvSpPr>
            <a:spLocks noChangeArrowheads="1"/>
          </p:cNvSpPr>
          <p:nvPr/>
        </p:nvSpPr>
        <p:spPr bwMode="auto">
          <a:xfrm rot="2480592">
            <a:off x="5426533" y="2541037"/>
            <a:ext cx="1752679"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20" name="Rectangle 59">
            <a:extLst>
              <a:ext uri="{FF2B5EF4-FFF2-40B4-BE49-F238E27FC236}">
                <a16:creationId xmlns:a16="http://schemas.microsoft.com/office/drawing/2014/main" id="{8C655B6D-81CA-4C68-5D73-D628CD26B9B8}"/>
              </a:ext>
            </a:extLst>
          </p:cNvPr>
          <p:cNvSpPr>
            <a:spLocks noChangeArrowheads="1"/>
          </p:cNvSpPr>
          <p:nvPr/>
        </p:nvSpPr>
        <p:spPr bwMode="auto">
          <a:xfrm>
            <a:off x="1908968" y="3119440"/>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1" name="Rectangle 59">
            <a:extLst>
              <a:ext uri="{FF2B5EF4-FFF2-40B4-BE49-F238E27FC236}">
                <a16:creationId xmlns:a16="http://schemas.microsoft.com/office/drawing/2014/main" id="{EA68E55E-3440-EFD3-376C-57B3705875E3}"/>
              </a:ext>
            </a:extLst>
          </p:cNvPr>
          <p:cNvSpPr>
            <a:spLocks noChangeArrowheads="1"/>
          </p:cNvSpPr>
          <p:nvPr/>
        </p:nvSpPr>
        <p:spPr bwMode="auto">
          <a:xfrm>
            <a:off x="2999581" y="2671762"/>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2" name="Rectangle 59">
            <a:extLst>
              <a:ext uri="{FF2B5EF4-FFF2-40B4-BE49-F238E27FC236}">
                <a16:creationId xmlns:a16="http://schemas.microsoft.com/office/drawing/2014/main" id="{B5CA9883-220F-24A4-690B-1AD30E35ADF9}"/>
              </a:ext>
            </a:extLst>
          </p:cNvPr>
          <p:cNvSpPr>
            <a:spLocks noChangeArrowheads="1"/>
          </p:cNvSpPr>
          <p:nvPr/>
        </p:nvSpPr>
        <p:spPr bwMode="auto">
          <a:xfrm>
            <a:off x="2999581" y="3319459"/>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5" name="Rectangle 55">
            <a:extLst>
              <a:ext uri="{FF2B5EF4-FFF2-40B4-BE49-F238E27FC236}">
                <a16:creationId xmlns:a16="http://schemas.microsoft.com/office/drawing/2014/main" id="{B76926E5-F3E0-908F-6D2F-7AA39CA72367}"/>
              </a:ext>
            </a:extLst>
          </p:cNvPr>
          <p:cNvSpPr>
            <a:spLocks noChangeArrowheads="1"/>
          </p:cNvSpPr>
          <p:nvPr/>
        </p:nvSpPr>
        <p:spPr bwMode="auto">
          <a:xfrm>
            <a:off x="2999581" y="2245518"/>
            <a:ext cx="931069" cy="411480"/>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51" name="Rounded Rectangular Callout 50">
            <a:extLst>
              <a:ext uri="{FF2B5EF4-FFF2-40B4-BE49-F238E27FC236}">
                <a16:creationId xmlns:a16="http://schemas.microsoft.com/office/drawing/2014/main" id="{126F565F-17A0-F980-CDFD-F5E8C097B9FA}"/>
              </a:ext>
            </a:extLst>
          </p:cNvPr>
          <p:cNvSpPr/>
          <p:nvPr/>
        </p:nvSpPr>
        <p:spPr bwMode="auto">
          <a:xfrm flipH="1">
            <a:off x="1849603" y="3633486"/>
            <a:ext cx="2927676" cy="899369"/>
          </a:xfrm>
          <a:prstGeom prst="wedgeRoundRectCallout">
            <a:avLst>
              <a:gd name="adj1" fmla="val 40050"/>
              <a:gd name="adj2" fmla="val -117915"/>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chemeClr val="accent1"/>
                </a:solidFill>
                <a:latin typeface="Crimson Text" panose="02000503000000000000" pitchFamily="2" charset="0"/>
              </a:rPr>
              <a:t>Safe to commit </a:t>
            </a:r>
            <a:r>
              <a:rPr lang="en-US" sz="2000" b="1" i="1" spc="-150" dirty="0">
                <a:solidFill>
                  <a:schemeClr val="accent1"/>
                </a:solidFill>
                <a:latin typeface="Crimson Text" panose="02000503000000000000" pitchFamily="2" charset="0"/>
              </a:rPr>
              <a:t>T</a:t>
            </a:r>
            <a:r>
              <a:rPr lang="en-US" sz="2000" b="1" i="1" baseline="-25000" dirty="0">
                <a:solidFill>
                  <a:schemeClr val="accent1"/>
                </a:solidFill>
                <a:latin typeface="Crimson Text" panose="02000503000000000000" pitchFamily="2" charset="0"/>
              </a:rPr>
              <a:t>1</a:t>
            </a:r>
            <a:r>
              <a:rPr lang="en-US" sz="2000" b="1" i="1" dirty="0">
                <a:solidFill>
                  <a:schemeClr val="accent1"/>
                </a:solidFill>
                <a:latin typeface="Crimson Text" panose="02000503000000000000" pitchFamily="2" charset="0"/>
              </a:rPr>
              <a:t> because </a:t>
            </a:r>
            <a:r>
              <a:rPr lang="en-US" sz="2000" b="1" i="1" spc="-150" dirty="0">
                <a:solidFill>
                  <a:schemeClr val="accent1"/>
                </a:solidFill>
                <a:latin typeface="Crimson Text" panose="02000503000000000000" pitchFamily="2" charset="0"/>
              </a:rPr>
              <a:t>T</a:t>
            </a:r>
            <a:r>
              <a:rPr lang="en-US" sz="2000" b="1" i="1" baseline="-25000" dirty="0">
                <a:solidFill>
                  <a:schemeClr val="accent1"/>
                </a:solidFill>
                <a:latin typeface="Crimson Text" panose="02000503000000000000" pitchFamily="2" charset="0"/>
              </a:rPr>
              <a:t>2</a:t>
            </a:r>
            <a:r>
              <a:rPr lang="en-US" sz="2000" b="1" i="1" dirty="0">
                <a:solidFill>
                  <a:schemeClr val="accent1"/>
                </a:solidFill>
                <a:latin typeface="Crimson Text" panose="02000503000000000000" pitchFamily="2" charset="0"/>
              </a:rPr>
              <a:t> commits logically before </a:t>
            </a:r>
            <a:r>
              <a:rPr lang="en-US" sz="2000" b="1" i="1" spc="-150" dirty="0">
                <a:solidFill>
                  <a:schemeClr val="accent1"/>
                </a:solidFill>
                <a:latin typeface="Crimson Text" panose="02000503000000000000" pitchFamily="2" charset="0"/>
              </a:rPr>
              <a:t>T</a:t>
            </a:r>
            <a:r>
              <a:rPr lang="en-US" sz="2000" b="1" i="1" baseline="-25000" dirty="0">
                <a:solidFill>
                  <a:schemeClr val="accent1"/>
                </a:solidFill>
                <a:latin typeface="Crimson Text" panose="02000503000000000000" pitchFamily="2" charset="0"/>
              </a:rPr>
              <a:t>1</a:t>
            </a:r>
            <a:endParaRPr lang="en-US" sz="2000" b="1" i="1" dirty="0">
              <a:solidFill>
                <a:schemeClr val="accent1"/>
              </a:solidFill>
              <a:latin typeface="Crimson Text" panose="02000503000000000000" pitchFamily="2" charset="0"/>
            </a:endParaRPr>
          </a:p>
        </p:txBody>
      </p:sp>
      <p:sp>
        <p:nvSpPr>
          <p:cNvPr id="26" name="Rounded Rectangular Callout 50">
            <a:extLst>
              <a:ext uri="{FF2B5EF4-FFF2-40B4-BE49-F238E27FC236}">
                <a16:creationId xmlns:a16="http://schemas.microsoft.com/office/drawing/2014/main" id="{4C5CFC2F-2625-EB88-40F9-DFB0E990ACB0}"/>
              </a:ext>
            </a:extLst>
          </p:cNvPr>
          <p:cNvSpPr/>
          <p:nvPr/>
        </p:nvSpPr>
        <p:spPr bwMode="auto">
          <a:xfrm flipH="1">
            <a:off x="3473889" y="1774919"/>
            <a:ext cx="2651369" cy="637170"/>
          </a:xfrm>
          <a:prstGeom prst="wedgeRoundRectCallout">
            <a:avLst>
              <a:gd name="adj1" fmla="val 40558"/>
              <a:gd name="adj2" fmla="val 93932"/>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chemeClr val="accent1"/>
                </a:solidFill>
                <a:latin typeface="Crimson Text" panose="02000503000000000000" pitchFamily="2" charset="0"/>
              </a:rPr>
              <a:t>Safe to commit because </a:t>
            </a:r>
            <a:r>
              <a:rPr lang="en-US" sz="2000" b="1" i="1" spc="-150" dirty="0">
                <a:solidFill>
                  <a:schemeClr val="accent1"/>
                </a:solidFill>
                <a:latin typeface="Crimson Text" panose="02000503000000000000" pitchFamily="2" charset="0"/>
              </a:rPr>
              <a:t>T</a:t>
            </a:r>
            <a:r>
              <a:rPr lang="en-US" sz="2000" b="1" i="1" baseline="-25000" dirty="0">
                <a:solidFill>
                  <a:schemeClr val="accent1"/>
                </a:solidFill>
                <a:latin typeface="Crimson Text" panose="02000503000000000000" pitchFamily="2" charset="0"/>
              </a:rPr>
              <a:t>2</a:t>
            </a:r>
            <a:r>
              <a:rPr lang="en-US" sz="2000" b="1" i="1" dirty="0">
                <a:solidFill>
                  <a:schemeClr val="accent1"/>
                </a:solidFill>
                <a:latin typeface="Crimson Text" panose="02000503000000000000" pitchFamily="2" charset="0"/>
              </a:rPr>
              <a:t> finishes before </a:t>
            </a:r>
            <a:r>
              <a:rPr lang="en-US" sz="2000" b="1" i="1" spc="-150" dirty="0">
                <a:solidFill>
                  <a:schemeClr val="accent1"/>
                </a:solidFill>
                <a:latin typeface="Crimson Text" panose="02000503000000000000" pitchFamily="2" charset="0"/>
              </a:rPr>
              <a:t>T</a:t>
            </a:r>
            <a:r>
              <a:rPr lang="en-US" sz="2000" b="1" i="1" baseline="-25000" dirty="0">
                <a:solidFill>
                  <a:schemeClr val="accent1"/>
                </a:solidFill>
                <a:latin typeface="Crimson Text" panose="02000503000000000000" pitchFamily="2" charset="0"/>
              </a:rPr>
              <a:t>1</a:t>
            </a:r>
            <a:endParaRPr lang="en-US" sz="2000" b="1" i="1" dirty="0">
              <a:solidFill>
                <a:schemeClr val="accent1"/>
              </a:solidFill>
              <a:latin typeface="Crimson Text" panose="02000503000000000000" pitchFamily="2" charset="0"/>
            </a:endParaRPr>
          </a:p>
        </p:txBody>
      </p:sp>
    </p:spTree>
    <p:extLst>
      <p:ext uri="{BB962C8B-B14F-4D97-AF65-F5344CB8AC3E}">
        <p14:creationId xmlns:p14="http://schemas.microsoft.com/office/powerpoint/2010/main" val="386873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250"/>
                                        <p:tgtEl>
                                          <p:spTgt spid="15"/>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250"/>
                                        <p:tgtEl>
                                          <p:spTgt spid="36"/>
                                        </p:tgtEl>
                                      </p:cBhvr>
                                    </p:animEffect>
                                  </p:childTnLst>
                                </p:cTn>
                              </p:par>
                              <p:par>
                                <p:cTn id="12" presetID="10" presetClass="entr" presetSubtype="0" fill="hold"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250"/>
                                        <p:tgtEl>
                                          <p:spTgt spid="6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1" nodeType="clickEffect">
                                  <p:stCondLst>
                                    <p:cond delay="0"/>
                                  </p:stCondLst>
                                  <p:childTnLst>
                                    <p:animMotion origin="layout" path="M -3.33333E-6 -2.22222E-6 L -0.00139 0.08611 " pathEditMode="relative" rAng="0" ptsTypes="AA">
                                      <p:cBhvr>
                                        <p:cTn id="18" dur="500" fill="hold"/>
                                        <p:tgtEl>
                                          <p:spTgt spid="15"/>
                                        </p:tgtEl>
                                        <p:attrNameLst>
                                          <p:attrName>ppt_x</p:attrName>
                                          <p:attrName>ppt_y</p:attrName>
                                        </p:attrNameLst>
                                      </p:cBhvr>
                                      <p:rCtr x="-69" y="4290"/>
                                    </p:animMotion>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250"/>
                                        <p:tgtEl>
                                          <p:spTgt spid="17"/>
                                        </p:tgtEl>
                                      </p:cBhvr>
                                    </p:animEffect>
                                  </p:childTnLst>
                                </p:cTn>
                              </p:par>
                            </p:childTnLst>
                          </p:cTn>
                        </p:par>
                        <p:par>
                          <p:cTn id="23" fill="hold">
                            <p:stCondLst>
                              <p:cond delay="750"/>
                            </p:stCondLst>
                            <p:childTnLst>
                              <p:par>
                                <p:cTn id="24" presetID="10" presetClass="entr" presetSubtype="0"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2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250"/>
                                        <p:tgtEl>
                                          <p:spTgt spid="17"/>
                                        </p:tgtEl>
                                      </p:cBhvr>
                                    </p:animEffect>
                                    <p:set>
                                      <p:cBhvr>
                                        <p:cTn id="31" dur="1" fill="hold">
                                          <p:stCondLst>
                                            <p:cond delay="249"/>
                                          </p:stCondLst>
                                        </p:cTn>
                                        <p:tgtEl>
                                          <p:spTgt spid="17"/>
                                        </p:tgtEl>
                                        <p:attrNameLst>
                                          <p:attrName>style.visibility</p:attrName>
                                        </p:attrNameLst>
                                      </p:cBhvr>
                                      <p:to>
                                        <p:strVal val="hidden"/>
                                      </p:to>
                                    </p:set>
                                  </p:childTnLst>
                                </p:cTn>
                              </p:par>
                            </p:childTnLst>
                          </p:cTn>
                        </p:par>
                        <p:par>
                          <p:cTn id="32" fill="hold">
                            <p:stCondLst>
                              <p:cond delay="250"/>
                            </p:stCondLst>
                            <p:childTnLst>
                              <p:par>
                                <p:cTn id="33" presetID="42" presetClass="path" presetSubtype="0" accel="50000" decel="50000" fill="hold" grpId="2" nodeType="afterEffect">
                                  <p:stCondLst>
                                    <p:cond delay="0"/>
                                  </p:stCondLst>
                                  <p:childTnLst>
                                    <p:animMotion origin="layout" path="M -0.00139 0.08611 L 0.12031 0.08889 " pathEditMode="relative" rAng="0" ptsTypes="AA">
                                      <p:cBhvr>
                                        <p:cTn id="34" dur="500" fill="hold"/>
                                        <p:tgtEl>
                                          <p:spTgt spid="15"/>
                                        </p:tgtEl>
                                        <p:attrNameLst>
                                          <p:attrName>ppt_x</p:attrName>
                                          <p:attrName>ppt_y</p:attrName>
                                        </p:attrNameLst>
                                      </p:cBhvr>
                                      <p:rCtr x="6076" y="123"/>
                                    </p:animMotion>
                                  </p:childTnLst>
                                </p:cTn>
                              </p:par>
                            </p:childTnLst>
                          </p:cTn>
                        </p:par>
                        <p:par>
                          <p:cTn id="35" fill="hold">
                            <p:stCondLst>
                              <p:cond delay="750"/>
                            </p:stCondLst>
                            <p:childTnLst>
                              <p:par>
                                <p:cTn id="36" presetID="10" presetClass="entr" presetSubtype="0" fill="hold"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250"/>
                                        <p:tgtEl>
                                          <p:spTgt spid="39"/>
                                        </p:tgtEl>
                                      </p:cBhvr>
                                    </p:animEffect>
                                  </p:childTnLst>
                                </p:cTn>
                              </p:par>
                              <p:par>
                                <p:cTn id="39" presetID="10" presetClass="entr" presetSubtype="0" fill="hold" nodeType="with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grpId="3" nodeType="clickEffect">
                                  <p:stCondLst>
                                    <p:cond delay="0"/>
                                  </p:stCondLst>
                                  <p:childTnLst>
                                    <p:animMotion origin="layout" path="M 0.12031 0.08889 L -0.0033 0.13148 " pathEditMode="relative" rAng="0" ptsTypes="AA">
                                      <p:cBhvr>
                                        <p:cTn id="45" dur="500" fill="hold"/>
                                        <p:tgtEl>
                                          <p:spTgt spid="15"/>
                                        </p:tgtEl>
                                        <p:attrNameLst>
                                          <p:attrName>ppt_x</p:attrName>
                                          <p:attrName>ppt_y</p:attrName>
                                        </p:attrNameLst>
                                      </p:cBhvr>
                                      <p:rCtr x="-6181" y="2130"/>
                                    </p:animMotion>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250"/>
                                        <p:tgtEl>
                                          <p:spTgt spid="18"/>
                                        </p:tgtEl>
                                      </p:cBhvr>
                                    </p:animEffect>
                                  </p:childTnLst>
                                </p:cTn>
                              </p:par>
                            </p:childTnLst>
                          </p:cTn>
                        </p:par>
                        <p:par>
                          <p:cTn id="50" fill="hold">
                            <p:stCondLst>
                              <p:cond delay="750"/>
                            </p:stCondLst>
                            <p:childTnLst>
                              <p:par>
                                <p:cTn id="51" presetID="10" presetClass="entr" presetSubtype="0" fill="hold" nodeType="afterEffect">
                                  <p:stCondLst>
                                    <p:cond delay="0"/>
                                  </p:stCondLst>
                                  <p:childTnLst>
                                    <p:set>
                                      <p:cBhvr>
                                        <p:cTn id="52" dur="1" fill="hold">
                                          <p:stCondLst>
                                            <p:cond delay="0"/>
                                          </p:stCondLst>
                                        </p:cTn>
                                        <p:tgtEl>
                                          <p:spTgt spid="32839"/>
                                        </p:tgtEl>
                                        <p:attrNameLst>
                                          <p:attrName>style.visibility</p:attrName>
                                        </p:attrNameLst>
                                      </p:cBhvr>
                                      <p:to>
                                        <p:strVal val="visible"/>
                                      </p:to>
                                    </p:set>
                                    <p:animEffect transition="in" filter="fade">
                                      <p:cBhvr>
                                        <p:cTn id="53" dur="250"/>
                                        <p:tgtEl>
                                          <p:spTgt spid="3283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250"/>
                                        <p:tgtEl>
                                          <p:spTgt spid="18"/>
                                        </p:tgtEl>
                                      </p:cBhvr>
                                    </p:animEffect>
                                    <p:set>
                                      <p:cBhvr>
                                        <p:cTn id="58" dur="1" fill="hold">
                                          <p:stCondLst>
                                            <p:cond delay="249"/>
                                          </p:stCondLst>
                                        </p:cTn>
                                        <p:tgtEl>
                                          <p:spTgt spid="18"/>
                                        </p:tgtEl>
                                        <p:attrNameLst>
                                          <p:attrName>style.visibility</p:attrName>
                                        </p:attrNameLst>
                                      </p:cBhvr>
                                      <p:to>
                                        <p:strVal val="hidden"/>
                                      </p:to>
                                    </p:set>
                                  </p:childTnLst>
                                </p:cTn>
                              </p:par>
                            </p:childTnLst>
                          </p:cTn>
                        </p:par>
                        <p:par>
                          <p:cTn id="59" fill="hold">
                            <p:stCondLst>
                              <p:cond delay="250"/>
                            </p:stCondLst>
                            <p:childTnLst>
                              <p:par>
                                <p:cTn id="60" presetID="42" presetClass="path" presetSubtype="0" accel="50000" decel="50000" fill="hold" grpId="4" nodeType="afterEffect">
                                  <p:stCondLst>
                                    <p:cond delay="0"/>
                                  </p:stCondLst>
                                  <p:childTnLst>
                                    <p:animMotion origin="layout" path="M -0.0033 0.13148 L 0.12031 0.17161 " pathEditMode="relative" rAng="0" ptsTypes="AA">
                                      <p:cBhvr>
                                        <p:cTn id="61" dur="500" fill="hold"/>
                                        <p:tgtEl>
                                          <p:spTgt spid="15"/>
                                        </p:tgtEl>
                                        <p:attrNameLst>
                                          <p:attrName>ppt_x</p:attrName>
                                          <p:attrName>ppt_y</p:attrName>
                                        </p:attrNameLst>
                                      </p:cBhvr>
                                      <p:rCtr x="6181" y="2006"/>
                                    </p:animMotion>
                                  </p:childTnLst>
                                </p:cTn>
                              </p:par>
                            </p:childTnLst>
                          </p:cTn>
                        </p:par>
                        <p:par>
                          <p:cTn id="62" fill="hold">
                            <p:stCondLst>
                              <p:cond delay="750"/>
                            </p:stCondLst>
                            <p:childTnLst>
                              <p:par>
                                <p:cTn id="63" presetID="22"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250"/>
                                        <p:tgtEl>
                                          <p:spTgt spid="19"/>
                                        </p:tgtEl>
                                      </p:cBhvr>
                                    </p:animEffect>
                                  </p:childTnLst>
                                </p:cTn>
                              </p:par>
                            </p:childTnLst>
                          </p:cTn>
                        </p:par>
                        <p:par>
                          <p:cTn id="66" fill="hold">
                            <p:stCondLst>
                              <p:cond delay="1000"/>
                            </p:stCondLst>
                            <p:childTnLst>
                              <p:par>
                                <p:cTn id="67" presetID="10" presetClass="entr" presetSubtype="0" fill="hold" nodeType="afterEffect">
                                  <p:stCondLst>
                                    <p:cond delay="0"/>
                                  </p:stCondLst>
                                  <p:childTnLst>
                                    <p:set>
                                      <p:cBhvr>
                                        <p:cTn id="68" dur="1" fill="hold">
                                          <p:stCondLst>
                                            <p:cond delay="0"/>
                                          </p:stCondLst>
                                        </p:cTn>
                                        <p:tgtEl>
                                          <p:spTgt spid="32838"/>
                                        </p:tgtEl>
                                        <p:attrNameLst>
                                          <p:attrName>style.visibility</p:attrName>
                                        </p:attrNameLst>
                                      </p:cBhvr>
                                      <p:to>
                                        <p:strVal val="visible"/>
                                      </p:to>
                                    </p:set>
                                    <p:animEffect transition="in" filter="fade">
                                      <p:cBhvr>
                                        <p:cTn id="69" dur="250"/>
                                        <p:tgtEl>
                                          <p:spTgt spid="3283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250"/>
                                        <p:tgtEl>
                                          <p:spTgt spid="19"/>
                                        </p:tgtEl>
                                      </p:cBhvr>
                                    </p:animEffect>
                                    <p:set>
                                      <p:cBhvr>
                                        <p:cTn id="74" dur="1" fill="hold">
                                          <p:stCondLst>
                                            <p:cond delay="249"/>
                                          </p:stCondLst>
                                        </p:cTn>
                                        <p:tgtEl>
                                          <p:spTgt spid="19"/>
                                        </p:tgtEl>
                                        <p:attrNameLst>
                                          <p:attrName>style.visibility</p:attrName>
                                        </p:attrNameLst>
                                      </p:cBhvr>
                                      <p:to>
                                        <p:strVal val="hidden"/>
                                      </p:to>
                                    </p:set>
                                  </p:childTnLst>
                                </p:cTn>
                              </p:par>
                              <p:par>
                                <p:cTn id="75" presetID="42" presetClass="path" presetSubtype="0" accel="50000" decel="50000" fill="hold" grpId="5" nodeType="withEffect">
                                  <p:stCondLst>
                                    <p:cond delay="0"/>
                                  </p:stCondLst>
                                  <p:childTnLst>
                                    <p:animMotion origin="layout" path="M 0.12031 0.17161 L 0.12031 0.22253 " pathEditMode="relative" rAng="0" ptsTypes="AA">
                                      <p:cBhvr>
                                        <p:cTn id="76" dur="500" fill="hold"/>
                                        <p:tgtEl>
                                          <p:spTgt spid="15"/>
                                        </p:tgtEl>
                                        <p:attrNameLst>
                                          <p:attrName>ppt_x</p:attrName>
                                          <p:attrName>ppt_y</p:attrName>
                                        </p:attrNameLst>
                                      </p:cBhvr>
                                      <p:rCtr x="0" y="2531"/>
                                    </p:animMotion>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250"/>
                                        <p:tgtEl>
                                          <p:spTgt spid="2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42" presetClass="path" presetSubtype="0" accel="50000" decel="50000" fill="hold" grpId="6" nodeType="clickEffect">
                                  <p:stCondLst>
                                    <p:cond delay="0"/>
                                  </p:stCondLst>
                                  <p:childTnLst>
                                    <p:animMotion origin="layout" path="M 0.12031 0.22253 L 1.38889E-6 0.25 " pathEditMode="relative" rAng="0" ptsTypes="AA">
                                      <p:cBhvr>
                                        <p:cTn id="85" dur="500" fill="hold"/>
                                        <p:tgtEl>
                                          <p:spTgt spid="15"/>
                                        </p:tgtEl>
                                        <p:attrNameLst>
                                          <p:attrName>ppt_x</p:attrName>
                                          <p:attrName>ppt_y</p:attrName>
                                        </p:attrNameLst>
                                      </p:cBhvr>
                                      <p:rCtr x="-6007" y="1358"/>
                                    </p:animMotion>
                                  </p:childTnLst>
                                </p:cTn>
                              </p:par>
                              <p:par>
                                <p:cTn id="86" presetID="10" presetClass="exit" presetSubtype="0" fill="hold" grpId="1" nodeType="withEffect">
                                  <p:stCondLst>
                                    <p:cond delay="0"/>
                                  </p:stCondLst>
                                  <p:childTnLst>
                                    <p:animEffect transition="out" filter="fade">
                                      <p:cBhvr>
                                        <p:cTn id="87" dur="250"/>
                                        <p:tgtEl>
                                          <p:spTgt spid="26"/>
                                        </p:tgtEl>
                                      </p:cBhvr>
                                    </p:animEffect>
                                    <p:set>
                                      <p:cBhvr>
                                        <p:cTn id="88" dur="1" fill="hold">
                                          <p:stCondLst>
                                            <p:cond delay="249"/>
                                          </p:stCondLst>
                                        </p:cTn>
                                        <p:tgtEl>
                                          <p:spTgt spid="26"/>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5" grpId="2" animBg="1"/>
      <p:bldP spid="15" grpId="3" animBg="1"/>
      <p:bldP spid="15" grpId="4" animBg="1"/>
      <p:bldP spid="15" grpId="5" animBg="1"/>
      <p:bldP spid="15" grpId="6" animBg="1"/>
      <p:bldP spid="17" grpId="0" animBg="1"/>
      <p:bldP spid="17" grpId="1" animBg="1"/>
      <p:bldP spid="18" grpId="0" animBg="1"/>
      <p:bldP spid="18" grpId="1" animBg="1"/>
      <p:bldP spid="19" grpId="0" animBg="1"/>
      <p:bldP spid="19" grpId="1" animBg="1"/>
      <p:bldP spid="51" grpId="0" animBg="1"/>
      <p:bldP spid="26" grpId="0" animBg="1"/>
      <p:bldP spid="26" grpId="1" animBg="1"/>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OBSERVATION</a:t>
            </a:r>
            <a:endParaRPr lang="en-US" dirty="0"/>
          </a:p>
        </p:txBody>
      </p:sp>
      <p:sp>
        <p:nvSpPr>
          <p:cNvPr id="5" name="Content Placeholder 4"/>
          <p:cNvSpPr>
            <a:spLocks noGrp="1"/>
          </p:cNvSpPr>
          <p:nvPr>
            <p:ph idx="1"/>
          </p:nvPr>
        </p:nvSpPr>
        <p:spPr/>
        <p:txBody>
          <a:bodyPr/>
          <a:lstStyle/>
          <a:p>
            <a:r>
              <a:rPr lang="en-US" dirty="0"/>
              <a:t>Crabbing ensures that </a:t>
            </a:r>
            <a:r>
              <a:rPr lang="en-US" dirty="0" err="1"/>
              <a:t>txns</a:t>
            </a:r>
            <a:r>
              <a:rPr lang="en-US" dirty="0"/>
              <a:t> do not corrupt the internal data structure during modifications.</a:t>
            </a:r>
          </a:p>
          <a:p>
            <a:endParaRPr lang="en-US" sz="1200" dirty="0"/>
          </a:p>
          <a:p>
            <a:r>
              <a:rPr lang="en-US" dirty="0"/>
              <a:t>But because </a:t>
            </a:r>
            <a:r>
              <a:rPr lang="en-US" dirty="0" err="1"/>
              <a:t>txns</a:t>
            </a:r>
            <a:r>
              <a:rPr lang="en-US" dirty="0"/>
              <a:t> release latches on each node as soon as they are finished their operations, we cannot guarantee that phantoms do not occur…</a:t>
            </a:r>
          </a:p>
        </p:txBody>
      </p:sp>
      <p:sp>
        <p:nvSpPr>
          <p:cNvPr id="2" name="Slide Number Placeholder 3">
            <a:extLst>
              <a:ext uri="{FF2B5EF4-FFF2-40B4-BE49-F238E27FC236}">
                <a16:creationId xmlns:a16="http://schemas.microsoft.com/office/drawing/2014/main" id="{B5B09356-A95E-9D67-DFE8-20EF32B8D70F}"/>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58</a:t>
            </a:fld>
            <a:endParaRPr lang="en-US" dirty="0"/>
          </a:p>
        </p:txBody>
      </p:sp>
    </p:spTree>
    <p:extLst>
      <p:ext uri="{BB962C8B-B14F-4D97-AF65-F5344CB8AC3E}">
        <p14:creationId xmlns:p14="http://schemas.microsoft.com/office/powerpoint/2010/main" val="20161086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SCENARIO #1</a:t>
            </a:r>
          </a:p>
        </p:txBody>
      </p:sp>
      <p:cxnSp>
        <p:nvCxnSpPr>
          <p:cNvPr id="4" name="AutoShape 14"/>
          <p:cNvCxnSpPr>
            <a:cxnSpLocks noChangeShapeType="1"/>
            <a:stCxn id="100" idx="2"/>
            <a:endCxn id="114" idx="0"/>
          </p:cNvCxnSpPr>
          <p:nvPr/>
        </p:nvCxnSpPr>
        <p:spPr bwMode="auto">
          <a:xfrm flipH="1">
            <a:off x="1367369" y="1929587"/>
            <a:ext cx="1567572"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5" name="AutoShape 14"/>
          <p:cNvCxnSpPr>
            <a:cxnSpLocks noChangeShapeType="1"/>
            <a:stCxn id="101" idx="2"/>
            <a:endCxn id="123" idx="0"/>
          </p:cNvCxnSpPr>
          <p:nvPr/>
        </p:nvCxnSpPr>
        <p:spPr bwMode="auto">
          <a:xfrm>
            <a:off x="3483581" y="1929587"/>
            <a:ext cx="1567573"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6" name="AutoShape 14"/>
          <p:cNvCxnSpPr>
            <a:cxnSpLocks noChangeShapeType="1"/>
            <a:stCxn id="115" idx="2"/>
            <a:endCxn id="132" idx="0"/>
          </p:cNvCxnSpPr>
          <p:nvPr/>
        </p:nvCxnSpPr>
        <p:spPr bwMode="auto">
          <a:xfrm flipH="1">
            <a:off x="472440" y="3072587"/>
            <a:ext cx="620609"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34" name="AutoShape 14"/>
          <p:cNvCxnSpPr>
            <a:cxnSpLocks noChangeShapeType="1"/>
            <a:stCxn id="116" idx="2"/>
            <a:endCxn id="139" idx="0"/>
          </p:cNvCxnSpPr>
          <p:nvPr/>
        </p:nvCxnSpPr>
        <p:spPr bwMode="auto">
          <a:xfrm>
            <a:off x="1641689" y="3072587"/>
            <a:ext cx="620609"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39" name="AutoShape 14"/>
          <p:cNvCxnSpPr>
            <a:cxnSpLocks noChangeShapeType="1"/>
            <a:stCxn id="124" idx="2"/>
            <a:endCxn id="146" idx="0"/>
          </p:cNvCxnSpPr>
          <p:nvPr/>
        </p:nvCxnSpPr>
        <p:spPr bwMode="auto">
          <a:xfrm flipH="1">
            <a:off x="4106211" y="3072587"/>
            <a:ext cx="670623"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40" name="AutoShape 14"/>
          <p:cNvCxnSpPr>
            <a:cxnSpLocks noChangeShapeType="1"/>
            <a:stCxn id="125" idx="2"/>
            <a:endCxn id="153" idx="0"/>
          </p:cNvCxnSpPr>
          <p:nvPr/>
        </p:nvCxnSpPr>
        <p:spPr bwMode="auto">
          <a:xfrm>
            <a:off x="5325474" y="3072587"/>
            <a:ext cx="670624"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61" name="TextBox 60"/>
          <p:cNvSpPr txBox="1">
            <a:spLocks noChangeArrowheads="1"/>
          </p:cNvSpPr>
          <p:nvPr/>
        </p:nvSpPr>
        <p:spPr bwMode="auto">
          <a:xfrm>
            <a:off x="4077941" y="1531263"/>
            <a:ext cx="3917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A</a:t>
            </a:r>
          </a:p>
        </p:txBody>
      </p:sp>
      <p:sp>
        <p:nvSpPr>
          <p:cNvPr id="62" name="TextBox 61"/>
          <p:cNvSpPr txBox="1">
            <a:spLocks noChangeArrowheads="1"/>
          </p:cNvSpPr>
          <p:nvPr/>
        </p:nvSpPr>
        <p:spPr bwMode="auto">
          <a:xfrm>
            <a:off x="2236049" y="2674263"/>
            <a:ext cx="3597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a:t>
            </a:r>
          </a:p>
        </p:txBody>
      </p:sp>
      <p:sp>
        <p:nvSpPr>
          <p:cNvPr id="63" name="TextBox 62"/>
          <p:cNvSpPr txBox="1">
            <a:spLocks noChangeArrowheads="1"/>
          </p:cNvSpPr>
          <p:nvPr/>
        </p:nvSpPr>
        <p:spPr bwMode="auto">
          <a:xfrm>
            <a:off x="1341120" y="3817263"/>
            <a:ext cx="3917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D</a:t>
            </a:r>
          </a:p>
        </p:txBody>
      </p:sp>
      <p:sp>
        <p:nvSpPr>
          <p:cNvPr id="64" name="TextBox 63"/>
          <p:cNvSpPr txBox="1">
            <a:spLocks noChangeArrowheads="1"/>
          </p:cNvSpPr>
          <p:nvPr/>
        </p:nvSpPr>
        <p:spPr bwMode="auto">
          <a:xfrm>
            <a:off x="6864778" y="3817263"/>
            <a:ext cx="385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G</a:t>
            </a:r>
          </a:p>
        </p:txBody>
      </p:sp>
      <p:grpSp>
        <p:nvGrpSpPr>
          <p:cNvPr id="104" name="NODE A"/>
          <p:cNvGrpSpPr/>
          <p:nvPr/>
        </p:nvGrpSpPr>
        <p:grpSpPr>
          <a:xfrm>
            <a:off x="2889221" y="1563827"/>
            <a:ext cx="1188720" cy="365760"/>
            <a:chOff x="3489959" y="2043897"/>
            <a:chExt cx="1188720" cy="365760"/>
          </a:xfrm>
          <a:solidFill>
            <a:schemeClr val="bg1">
              <a:lumMod val="75000"/>
            </a:schemeClr>
          </a:solidFill>
        </p:grpSpPr>
        <p:sp>
          <p:nvSpPr>
            <p:cNvPr id="47" name="Rectangle 46"/>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20</a:t>
              </a:r>
            </a:p>
          </p:txBody>
        </p:sp>
        <p:sp>
          <p:nvSpPr>
            <p:cNvPr id="100" name="Rectangle 99"/>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01" name="Rectangle 100"/>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02" name="Rectangle 101"/>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03" name="Rectangle 102"/>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13" name="NODE B"/>
          <p:cNvGrpSpPr/>
          <p:nvPr/>
        </p:nvGrpSpPr>
        <p:grpSpPr>
          <a:xfrm>
            <a:off x="1047329" y="2706827"/>
            <a:ext cx="1188720" cy="365760"/>
            <a:chOff x="3489959" y="2043897"/>
            <a:chExt cx="1188720" cy="365760"/>
          </a:xfrm>
          <a:solidFill>
            <a:schemeClr val="bg1">
              <a:lumMod val="75000"/>
            </a:schemeClr>
          </a:solidFill>
        </p:grpSpPr>
        <p:sp>
          <p:nvSpPr>
            <p:cNvPr id="114" name="Rectangle 113"/>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10</a:t>
              </a:r>
            </a:p>
          </p:txBody>
        </p:sp>
        <p:sp>
          <p:nvSpPr>
            <p:cNvPr id="115" name="Rectangle 114"/>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16" name="Rectangle 115"/>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17" name="Rectangle 116"/>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18" name="Rectangle 117"/>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22" name="NODE C"/>
          <p:cNvGrpSpPr/>
          <p:nvPr/>
        </p:nvGrpSpPr>
        <p:grpSpPr>
          <a:xfrm>
            <a:off x="4731114" y="2706827"/>
            <a:ext cx="1188720" cy="365760"/>
            <a:chOff x="3489959" y="2043897"/>
            <a:chExt cx="1188720" cy="365760"/>
          </a:xfrm>
          <a:solidFill>
            <a:schemeClr val="bg1">
              <a:lumMod val="75000"/>
            </a:schemeClr>
          </a:solidFill>
        </p:grpSpPr>
        <p:sp>
          <p:nvSpPr>
            <p:cNvPr id="123" name="Rectangle 122"/>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35</a:t>
              </a:r>
            </a:p>
          </p:txBody>
        </p:sp>
        <p:sp>
          <p:nvSpPr>
            <p:cNvPr id="124" name="Rectangle 123"/>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25" name="Rectangle 124"/>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26" name="Rectangle 125"/>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27" name="Rectangle 126"/>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31" name="NODE D"/>
          <p:cNvGrpSpPr/>
          <p:nvPr/>
        </p:nvGrpSpPr>
        <p:grpSpPr>
          <a:xfrm>
            <a:off x="152400" y="3849827"/>
            <a:ext cx="1188720" cy="365760"/>
            <a:chOff x="3489959" y="2043897"/>
            <a:chExt cx="1188720" cy="365760"/>
          </a:xfrm>
          <a:solidFill>
            <a:schemeClr val="bg1">
              <a:lumMod val="75000"/>
            </a:schemeClr>
          </a:solidFill>
        </p:grpSpPr>
        <p:sp>
          <p:nvSpPr>
            <p:cNvPr id="132" name="Rectangle 131"/>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6</a:t>
              </a:r>
            </a:p>
          </p:txBody>
        </p:sp>
        <p:sp>
          <p:nvSpPr>
            <p:cNvPr id="133" name="Rectangle 132"/>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34" name="Rectangle 133"/>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35" name="Rectangle 134"/>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36" name="Rectangle 135"/>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38" name="NODE E"/>
          <p:cNvGrpSpPr/>
          <p:nvPr/>
        </p:nvGrpSpPr>
        <p:grpSpPr>
          <a:xfrm>
            <a:off x="1942258" y="3849827"/>
            <a:ext cx="1188720" cy="365760"/>
            <a:chOff x="3489959" y="2043897"/>
            <a:chExt cx="1188720" cy="365760"/>
          </a:xfrm>
          <a:solidFill>
            <a:schemeClr val="bg1">
              <a:lumMod val="75000"/>
            </a:schemeClr>
          </a:solidFill>
        </p:grpSpPr>
        <p:sp>
          <p:nvSpPr>
            <p:cNvPr id="139" name="Rectangle 138"/>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12</a:t>
              </a:r>
            </a:p>
          </p:txBody>
        </p:sp>
        <p:sp>
          <p:nvSpPr>
            <p:cNvPr id="140" name="Rectangle 139"/>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1" name="Rectangle 140"/>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2" name="Rectangle 141"/>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3" name="Rectangle 142"/>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45" name="NODE F"/>
          <p:cNvGrpSpPr/>
          <p:nvPr/>
        </p:nvGrpSpPr>
        <p:grpSpPr>
          <a:xfrm>
            <a:off x="3786171" y="3849827"/>
            <a:ext cx="1188720" cy="365760"/>
            <a:chOff x="3489959" y="2043897"/>
            <a:chExt cx="1188720" cy="365760"/>
          </a:xfrm>
          <a:solidFill>
            <a:schemeClr val="bg1">
              <a:lumMod val="75000"/>
            </a:schemeClr>
          </a:solidFill>
        </p:grpSpPr>
        <p:sp>
          <p:nvSpPr>
            <p:cNvPr id="146" name="Rectangle 145"/>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23</a:t>
              </a:r>
            </a:p>
          </p:txBody>
        </p:sp>
        <p:sp>
          <p:nvSpPr>
            <p:cNvPr id="147" name="Rectangle 146"/>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8" name="Rectangle 147"/>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9" name="Rectangle 148"/>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50" name="Rectangle 149"/>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52" name="NODE G"/>
          <p:cNvGrpSpPr/>
          <p:nvPr/>
        </p:nvGrpSpPr>
        <p:grpSpPr>
          <a:xfrm>
            <a:off x="5676058" y="3849827"/>
            <a:ext cx="1188720" cy="365760"/>
            <a:chOff x="3489959" y="2043897"/>
            <a:chExt cx="1188720" cy="365760"/>
          </a:xfrm>
          <a:solidFill>
            <a:schemeClr val="bg1">
              <a:lumMod val="75000"/>
            </a:schemeClr>
          </a:solidFill>
        </p:grpSpPr>
        <p:sp>
          <p:nvSpPr>
            <p:cNvPr id="153" name="Rectangle 152"/>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38</a:t>
              </a:r>
            </a:p>
          </p:txBody>
        </p:sp>
        <p:sp>
          <p:nvSpPr>
            <p:cNvPr id="154" name="Rectangle 153"/>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55" name="Rectangle 154"/>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56" name="Rectangle 155"/>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44</a:t>
              </a:r>
            </a:p>
          </p:txBody>
        </p:sp>
        <p:sp>
          <p:nvSpPr>
            <p:cNvPr id="157" name="Rectangle 156"/>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sp>
        <p:nvSpPr>
          <p:cNvPr id="159" name="TextBox 158"/>
          <p:cNvSpPr txBox="1">
            <a:spLocks noChangeArrowheads="1"/>
          </p:cNvSpPr>
          <p:nvPr/>
        </p:nvSpPr>
        <p:spPr bwMode="auto">
          <a:xfrm>
            <a:off x="5919834" y="2674263"/>
            <a:ext cx="362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C</a:t>
            </a:r>
          </a:p>
        </p:txBody>
      </p:sp>
      <p:sp>
        <p:nvSpPr>
          <p:cNvPr id="160" name="TextBox 159"/>
          <p:cNvSpPr txBox="1">
            <a:spLocks noChangeArrowheads="1"/>
          </p:cNvSpPr>
          <p:nvPr/>
        </p:nvSpPr>
        <p:spPr bwMode="auto">
          <a:xfrm>
            <a:off x="3130978" y="3817263"/>
            <a:ext cx="3484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E</a:t>
            </a:r>
          </a:p>
        </p:txBody>
      </p:sp>
      <p:sp>
        <p:nvSpPr>
          <p:cNvPr id="161" name="TextBox 160"/>
          <p:cNvSpPr txBox="1">
            <a:spLocks noChangeArrowheads="1"/>
          </p:cNvSpPr>
          <p:nvPr/>
        </p:nvSpPr>
        <p:spPr bwMode="auto">
          <a:xfrm>
            <a:off x="4974891" y="3817263"/>
            <a:ext cx="3324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F</a:t>
            </a:r>
          </a:p>
        </p:txBody>
      </p:sp>
      <p:sp>
        <p:nvSpPr>
          <p:cNvPr id="163" name="Content Placeholder 28"/>
          <p:cNvSpPr txBox="1">
            <a:spLocks/>
          </p:cNvSpPr>
          <p:nvPr/>
        </p:nvSpPr>
        <p:spPr>
          <a:xfrm>
            <a:off x="6644513" y="1260068"/>
            <a:ext cx="1204087" cy="457200"/>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b="1" dirty="0" err="1">
                <a:latin typeface="Crimson Text" pitchFamily="2" charset="0"/>
              </a:rPr>
              <a:t>Txn</a:t>
            </a:r>
            <a:r>
              <a:rPr lang="en-US" b="1" dirty="0">
                <a:latin typeface="Crimson Text" pitchFamily="2" charset="0"/>
              </a:rPr>
              <a:t> #1:</a:t>
            </a:r>
            <a:endParaRPr lang="en-US" dirty="0">
              <a:latin typeface="Crimson Text" pitchFamily="2" charset="0"/>
            </a:endParaRPr>
          </a:p>
        </p:txBody>
      </p:sp>
      <p:cxnSp>
        <p:nvCxnSpPr>
          <p:cNvPr id="164" name="AutoShape 14"/>
          <p:cNvCxnSpPr>
            <a:cxnSpLocks noChangeShapeType="1"/>
            <a:stCxn id="136" idx="2"/>
            <a:endCxn id="140" idx="2"/>
          </p:cNvCxnSpPr>
          <p:nvPr/>
        </p:nvCxnSpPr>
        <p:spPr bwMode="auto">
          <a:xfrm rot="16200000" flipH="1">
            <a:off x="1641689" y="3869298"/>
            <a:ext cx="12700" cy="692578"/>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68" name="AutoShape 14"/>
          <p:cNvCxnSpPr>
            <a:cxnSpLocks noChangeShapeType="1"/>
            <a:stCxn id="140" idx="0"/>
            <a:endCxn id="136" idx="0"/>
          </p:cNvCxnSpPr>
          <p:nvPr/>
        </p:nvCxnSpPr>
        <p:spPr bwMode="auto">
          <a:xfrm rot="16200000" flipV="1">
            <a:off x="1641689" y="3503538"/>
            <a:ext cx="12700" cy="692578"/>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71" name="AutoShape 14"/>
          <p:cNvCxnSpPr>
            <a:cxnSpLocks noChangeShapeType="1"/>
            <a:stCxn id="143" idx="2"/>
            <a:endCxn id="147" idx="2"/>
          </p:cNvCxnSpPr>
          <p:nvPr/>
        </p:nvCxnSpPr>
        <p:spPr bwMode="auto">
          <a:xfrm rot="16200000" flipH="1">
            <a:off x="3458574" y="3842270"/>
            <a:ext cx="12700" cy="746633"/>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74" name="AutoShape 14"/>
          <p:cNvCxnSpPr>
            <a:cxnSpLocks noChangeShapeType="1"/>
            <a:stCxn id="147" idx="0"/>
            <a:endCxn id="143" idx="0"/>
          </p:cNvCxnSpPr>
          <p:nvPr/>
        </p:nvCxnSpPr>
        <p:spPr bwMode="auto">
          <a:xfrm rot="16200000" flipV="1">
            <a:off x="3458575" y="3476510"/>
            <a:ext cx="12700" cy="746633"/>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78" name="AutoShape 14"/>
          <p:cNvCxnSpPr>
            <a:cxnSpLocks noChangeShapeType="1"/>
            <a:stCxn id="154" idx="0"/>
            <a:endCxn id="150" idx="0"/>
          </p:cNvCxnSpPr>
          <p:nvPr/>
        </p:nvCxnSpPr>
        <p:spPr bwMode="auto">
          <a:xfrm rot="16200000" flipV="1">
            <a:off x="5325475" y="3453523"/>
            <a:ext cx="12700" cy="792607"/>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81" name="AutoShape 14"/>
          <p:cNvCxnSpPr>
            <a:cxnSpLocks noChangeShapeType="1"/>
            <a:stCxn id="150" idx="2"/>
            <a:endCxn id="154" idx="2"/>
          </p:cNvCxnSpPr>
          <p:nvPr/>
        </p:nvCxnSpPr>
        <p:spPr bwMode="auto">
          <a:xfrm rot="16200000" flipH="1">
            <a:off x="5325474" y="3819283"/>
            <a:ext cx="12700" cy="792607"/>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grpSp>
        <p:nvGrpSpPr>
          <p:cNvPr id="190" name="Group 189"/>
          <p:cNvGrpSpPr/>
          <p:nvPr/>
        </p:nvGrpSpPr>
        <p:grpSpPr>
          <a:xfrm>
            <a:off x="1912986" y="1148504"/>
            <a:ext cx="894526" cy="721544"/>
            <a:chOff x="2157453" y="1051554"/>
            <a:chExt cx="894526" cy="721544"/>
          </a:xfrm>
        </p:grpSpPr>
        <p:grpSp>
          <p:nvGrpSpPr>
            <p:cNvPr id="189" name="Group 188"/>
            <p:cNvGrpSpPr/>
            <p:nvPr/>
          </p:nvGrpSpPr>
          <p:grpSpPr>
            <a:xfrm>
              <a:off x="2157453" y="1051554"/>
              <a:ext cx="678926" cy="558090"/>
              <a:chOff x="2057400" y="1097871"/>
              <a:chExt cx="678926" cy="558090"/>
            </a:xfrm>
          </p:grpSpPr>
          <p:sp>
            <p:nvSpPr>
              <p:cNvPr id="94"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R</a:t>
                </a:r>
              </a:p>
            </p:txBody>
          </p:sp>
          <p:cxnSp>
            <p:nvCxnSpPr>
              <p:cNvPr id="95" name="Straight Connector 29"/>
              <p:cNvCxnSpPr>
                <a:cxnSpLocks noChangeShapeType="1"/>
                <a:stCxn id="94"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84" name="Loc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7902" y="1468505"/>
              <a:ext cx="23407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91" name="Group 190"/>
          <p:cNvGrpSpPr/>
          <p:nvPr/>
        </p:nvGrpSpPr>
        <p:grpSpPr>
          <a:xfrm>
            <a:off x="3770245" y="2243798"/>
            <a:ext cx="894526" cy="721544"/>
            <a:chOff x="2157453" y="1051554"/>
            <a:chExt cx="894526" cy="721544"/>
          </a:xfrm>
        </p:grpSpPr>
        <p:grpSp>
          <p:nvGrpSpPr>
            <p:cNvPr id="192" name="Group 191"/>
            <p:cNvGrpSpPr/>
            <p:nvPr/>
          </p:nvGrpSpPr>
          <p:grpSpPr>
            <a:xfrm>
              <a:off x="2157453" y="1051554"/>
              <a:ext cx="678926" cy="558090"/>
              <a:chOff x="2057400" y="1097871"/>
              <a:chExt cx="678926" cy="558090"/>
            </a:xfrm>
          </p:grpSpPr>
          <p:sp>
            <p:nvSpPr>
              <p:cNvPr id="194"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R</a:t>
                </a:r>
              </a:p>
            </p:txBody>
          </p:sp>
          <p:cxnSp>
            <p:nvCxnSpPr>
              <p:cNvPr id="195" name="Straight Connector 29"/>
              <p:cNvCxnSpPr>
                <a:cxnSpLocks noChangeShapeType="1"/>
                <a:stCxn id="194"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193" name="Loc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7902" y="1468505"/>
              <a:ext cx="23407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96" name="Group 195"/>
          <p:cNvGrpSpPr/>
          <p:nvPr/>
        </p:nvGrpSpPr>
        <p:grpSpPr>
          <a:xfrm>
            <a:off x="2820718" y="3423817"/>
            <a:ext cx="894526" cy="721544"/>
            <a:chOff x="2157453" y="1051554"/>
            <a:chExt cx="894526" cy="721544"/>
          </a:xfrm>
        </p:grpSpPr>
        <p:grpSp>
          <p:nvGrpSpPr>
            <p:cNvPr id="197" name="Group 196"/>
            <p:cNvGrpSpPr/>
            <p:nvPr/>
          </p:nvGrpSpPr>
          <p:grpSpPr>
            <a:xfrm>
              <a:off x="2157453" y="1051554"/>
              <a:ext cx="678926" cy="558090"/>
              <a:chOff x="2057400" y="1097871"/>
              <a:chExt cx="678926" cy="558090"/>
            </a:xfrm>
          </p:grpSpPr>
          <p:sp>
            <p:nvSpPr>
              <p:cNvPr id="199"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R</a:t>
                </a:r>
              </a:p>
            </p:txBody>
          </p:sp>
          <p:cxnSp>
            <p:nvCxnSpPr>
              <p:cNvPr id="200" name="Straight Connector 29"/>
              <p:cNvCxnSpPr>
                <a:cxnSpLocks noChangeShapeType="1"/>
                <a:stCxn id="199"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198" name="Loc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7902" y="1468505"/>
              <a:ext cx="23407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01" name="Highlight Box"/>
          <p:cNvSpPr/>
          <p:nvPr/>
        </p:nvSpPr>
        <p:spPr>
          <a:xfrm>
            <a:off x="2889221" y="1563827"/>
            <a:ext cx="1188720" cy="36576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Highlight Box"/>
          <p:cNvSpPr/>
          <p:nvPr/>
        </p:nvSpPr>
        <p:spPr>
          <a:xfrm>
            <a:off x="4731114" y="2706827"/>
            <a:ext cx="1188720" cy="36576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ighlight Box"/>
          <p:cNvSpPr/>
          <p:nvPr/>
        </p:nvSpPr>
        <p:spPr>
          <a:xfrm>
            <a:off x="3786171" y="3849827"/>
            <a:ext cx="1188720" cy="36576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ontent Placeholder 28"/>
          <p:cNvSpPr txBox="1">
            <a:spLocks/>
          </p:cNvSpPr>
          <p:nvPr/>
        </p:nvSpPr>
        <p:spPr>
          <a:xfrm>
            <a:off x="6644513" y="2218625"/>
            <a:ext cx="1204087" cy="457200"/>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b="1" dirty="0" err="1">
                <a:latin typeface="Crimson Text" pitchFamily="2" charset="0"/>
              </a:rPr>
              <a:t>Txn</a:t>
            </a:r>
            <a:r>
              <a:rPr lang="en-US" b="1" dirty="0">
                <a:latin typeface="Crimson Text" pitchFamily="2" charset="0"/>
              </a:rPr>
              <a:t> #2:</a:t>
            </a:r>
            <a:endParaRPr lang="en-US" dirty="0">
              <a:latin typeface="Crimson Text" pitchFamily="2" charset="0"/>
            </a:endParaRPr>
          </a:p>
        </p:txBody>
      </p:sp>
      <p:sp>
        <p:nvSpPr>
          <p:cNvPr id="205" name="Content Placeholder 28"/>
          <p:cNvSpPr txBox="1">
            <a:spLocks/>
          </p:cNvSpPr>
          <p:nvPr/>
        </p:nvSpPr>
        <p:spPr>
          <a:xfrm>
            <a:off x="6644513" y="3177183"/>
            <a:ext cx="1204087" cy="457200"/>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b="1" dirty="0" err="1">
                <a:latin typeface="Crimson Text" pitchFamily="2" charset="0"/>
              </a:rPr>
              <a:t>Txn</a:t>
            </a:r>
            <a:r>
              <a:rPr lang="en-US" b="1" dirty="0">
                <a:latin typeface="Crimson Text" pitchFamily="2" charset="0"/>
              </a:rPr>
              <a:t> #1:</a:t>
            </a:r>
            <a:endParaRPr lang="en-US" dirty="0">
              <a:latin typeface="Crimson Text" pitchFamily="2" charset="0"/>
            </a:endParaRPr>
          </a:p>
        </p:txBody>
      </p:sp>
      <p:sp>
        <p:nvSpPr>
          <p:cNvPr id="206" name="Rectangle 205"/>
          <p:cNvSpPr/>
          <p:nvPr/>
        </p:nvSpPr>
        <p:spPr bwMode="auto">
          <a:xfrm>
            <a:off x="4472367" y="3894894"/>
            <a:ext cx="365760" cy="2743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b="1" dirty="0">
                <a:solidFill>
                  <a:srgbClr val="EF3E42"/>
                </a:solidFill>
                <a:latin typeface="Consolas" pitchFamily="49" charset="0"/>
                <a:ea typeface="Open Sans Extrabold" pitchFamily="34" charset="0"/>
                <a:cs typeface="Consolas" pitchFamily="49" charset="0"/>
              </a:rPr>
              <a:t>25</a:t>
            </a:r>
          </a:p>
        </p:txBody>
      </p:sp>
      <p:grpSp>
        <p:nvGrpSpPr>
          <p:cNvPr id="208" name="Group 207"/>
          <p:cNvGrpSpPr/>
          <p:nvPr/>
        </p:nvGrpSpPr>
        <p:grpSpPr>
          <a:xfrm>
            <a:off x="1912986" y="1148504"/>
            <a:ext cx="894446" cy="721544"/>
            <a:chOff x="2157453" y="1051554"/>
            <a:chExt cx="894446" cy="721544"/>
          </a:xfrm>
        </p:grpSpPr>
        <p:grpSp>
          <p:nvGrpSpPr>
            <p:cNvPr id="209" name="Group 208"/>
            <p:cNvGrpSpPr/>
            <p:nvPr/>
          </p:nvGrpSpPr>
          <p:grpSpPr>
            <a:xfrm>
              <a:off x="2157453" y="1051554"/>
              <a:ext cx="678926" cy="558090"/>
              <a:chOff x="2057400" y="1097871"/>
              <a:chExt cx="678926" cy="558090"/>
            </a:xfrm>
          </p:grpSpPr>
          <p:sp>
            <p:nvSpPr>
              <p:cNvPr id="211"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W</a:t>
                </a:r>
              </a:p>
            </p:txBody>
          </p:sp>
          <p:cxnSp>
            <p:nvCxnSpPr>
              <p:cNvPr id="212" name="Straight Connector 29"/>
              <p:cNvCxnSpPr>
                <a:cxnSpLocks noChangeShapeType="1"/>
                <a:stCxn id="211"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210"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13" name="Group 212"/>
          <p:cNvGrpSpPr/>
          <p:nvPr/>
        </p:nvGrpSpPr>
        <p:grpSpPr>
          <a:xfrm>
            <a:off x="3770245" y="2243798"/>
            <a:ext cx="894446" cy="721544"/>
            <a:chOff x="2157453" y="1051554"/>
            <a:chExt cx="894446" cy="721544"/>
          </a:xfrm>
        </p:grpSpPr>
        <p:grpSp>
          <p:nvGrpSpPr>
            <p:cNvPr id="214" name="Group 213"/>
            <p:cNvGrpSpPr/>
            <p:nvPr/>
          </p:nvGrpSpPr>
          <p:grpSpPr>
            <a:xfrm>
              <a:off x="2157453" y="1051554"/>
              <a:ext cx="678926" cy="558090"/>
              <a:chOff x="2057400" y="1097871"/>
              <a:chExt cx="678926" cy="558090"/>
            </a:xfrm>
          </p:grpSpPr>
          <p:sp>
            <p:nvSpPr>
              <p:cNvPr id="216"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dirty="0">
                    <a:solidFill>
                      <a:srgbClr val="EF3E42"/>
                    </a:solidFill>
                    <a:latin typeface="Consolas" pitchFamily="49" charset="0"/>
                    <a:cs typeface="Consolas" pitchFamily="49" charset="0"/>
                  </a:rPr>
                  <a:t>W</a:t>
                </a:r>
                <a:endParaRPr lang="en-US" sz="2800" b="1" u="none" dirty="0">
                  <a:solidFill>
                    <a:srgbClr val="EF3E42"/>
                  </a:solidFill>
                  <a:latin typeface="Consolas" pitchFamily="49" charset="0"/>
                  <a:cs typeface="Consolas" pitchFamily="49" charset="0"/>
                </a:endParaRPr>
              </a:p>
            </p:txBody>
          </p:sp>
          <p:cxnSp>
            <p:nvCxnSpPr>
              <p:cNvPr id="217" name="Straight Connector 29"/>
              <p:cNvCxnSpPr>
                <a:cxnSpLocks noChangeShapeType="1"/>
                <a:stCxn id="216"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215"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18" name="Group 217"/>
          <p:cNvGrpSpPr/>
          <p:nvPr/>
        </p:nvGrpSpPr>
        <p:grpSpPr>
          <a:xfrm>
            <a:off x="2820718" y="3423817"/>
            <a:ext cx="894446" cy="721544"/>
            <a:chOff x="2157453" y="1051554"/>
            <a:chExt cx="894446" cy="721544"/>
          </a:xfrm>
        </p:grpSpPr>
        <p:grpSp>
          <p:nvGrpSpPr>
            <p:cNvPr id="219" name="Group 218"/>
            <p:cNvGrpSpPr/>
            <p:nvPr/>
          </p:nvGrpSpPr>
          <p:grpSpPr>
            <a:xfrm>
              <a:off x="2157453" y="1051554"/>
              <a:ext cx="678926" cy="558090"/>
              <a:chOff x="2057400" y="1097871"/>
              <a:chExt cx="678926" cy="558090"/>
            </a:xfrm>
          </p:grpSpPr>
          <p:sp>
            <p:nvSpPr>
              <p:cNvPr id="221"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W</a:t>
                </a:r>
              </a:p>
            </p:txBody>
          </p:sp>
          <p:cxnSp>
            <p:nvCxnSpPr>
              <p:cNvPr id="222" name="Straight Connector 29"/>
              <p:cNvCxnSpPr>
                <a:cxnSpLocks noChangeShapeType="1"/>
                <a:stCxn id="221"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220"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07" name="Rectangle 206"/>
          <p:cNvSpPr/>
          <p:nvPr/>
        </p:nvSpPr>
        <p:spPr bwMode="auto">
          <a:xfrm>
            <a:off x="4472367" y="3894894"/>
            <a:ext cx="365760" cy="2743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sz="2400" b="1" dirty="0">
                <a:solidFill>
                  <a:srgbClr val="EF3E42"/>
                </a:solidFill>
                <a:latin typeface="Consolas" pitchFamily="49" charset="0"/>
                <a:ea typeface="Open Sans Extrabold" pitchFamily="34" charset="0"/>
                <a:cs typeface="Consolas" pitchFamily="49" charset="0"/>
              </a:rPr>
              <a:t>!</a:t>
            </a:r>
          </a:p>
        </p:txBody>
      </p:sp>
      <p:grpSp>
        <p:nvGrpSpPr>
          <p:cNvPr id="108" name="INSERT(A)">
            <a:extLst>
              <a:ext uri="{FF2B5EF4-FFF2-40B4-BE49-F238E27FC236}">
                <a16:creationId xmlns:a16="http://schemas.microsoft.com/office/drawing/2014/main" id="{8F7649DD-F0CD-4AA3-90F7-A0899A2D5A77}"/>
              </a:ext>
            </a:extLst>
          </p:cNvPr>
          <p:cNvGrpSpPr>
            <a:grpSpLocks noChangeAspect="1"/>
          </p:cNvGrpSpPr>
          <p:nvPr/>
        </p:nvGrpSpPr>
        <p:grpSpPr>
          <a:xfrm>
            <a:off x="7829550" y="2035745"/>
            <a:ext cx="857250" cy="822960"/>
            <a:chOff x="2222921" y="1413510"/>
            <a:chExt cx="1143000" cy="1097280"/>
          </a:xfrm>
        </p:grpSpPr>
        <p:sp>
          <p:nvSpPr>
            <p:cNvPr id="109" name="Rectangle 108">
              <a:extLst>
                <a:ext uri="{FF2B5EF4-FFF2-40B4-BE49-F238E27FC236}">
                  <a16:creationId xmlns:a16="http://schemas.microsoft.com/office/drawing/2014/main" id="{07E9245E-A205-48B6-BD5A-D0E6BD4124AB}"/>
                </a:ext>
              </a:extLst>
            </p:cNvPr>
            <p:cNvSpPr/>
            <p:nvPr/>
          </p:nvSpPr>
          <p:spPr>
            <a:xfrm>
              <a:off x="2222921" y="1413510"/>
              <a:ext cx="1143000" cy="1097280"/>
            </a:xfrm>
            <a:prstGeom prst="rect">
              <a:avLst/>
            </a:prstGeom>
            <a:solidFill>
              <a:schemeClr val="tx1">
                <a:lumMod val="65000"/>
                <a:lumOff val="3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0" tIns="45720" rIns="0" bIns="91440" numCol="1" spcCol="0" rtlCol="0" fromWordArt="0" anchor="b" anchorCtr="0" forceAA="0" compatLnSpc="1">
              <a:prstTxWarp prst="textNoShape">
                <a:avLst/>
              </a:prstTxWarp>
              <a:noAutofit/>
            </a:bodyPr>
            <a:lstStyle/>
            <a:p>
              <a:pPr algn="ctr"/>
              <a:r>
                <a:rPr lang="en-US" sz="1200" b="1" dirty="0">
                  <a:solidFill>
                    <a:schemeClr val="bg1">
                      <a:lumMod val="95000"/>
                    </a:schemeClr>
                  </a:solidFill>
                  <a:latin typeface="Consolas" pitchFamily="49" charset="0"/>
                  <a:ea typeface="DejaVu Sans Mono" pitchFamily="49" charset="0"/>
                  <a:cs typeface="Consolas" pitchFamily="49" charset="0"/>
                </a:rPr>
                <a:t>INSERT(25)</a:t>
              </a:r>
            </a:p>
          </p:txBody>
        </p:sp>
        <p:pic>
          <p:nvPicPr>
            <p:cNvPr id="110" name="Picture 71">
              <a:extLst>
                <a:ext uri="{FF2B5EF4-FFF2-40B4-BE49-F238E27FC236}">
                  <a16:creationId xmlns:a16="http://schemas.microsoft.com/office/drawing/2014/main" id="{E6C33693-EA15-4711-8C77-F8D42A9C956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9621" y="1496539"/>
              <a:ext cx="609600" cy="609600"/>
            </a:xfrm>
            <a:prstGeom prst="rect">
              <a:avLst/>
            </a:prstGeom>
          </p:spPr>
        </p:pic>
      </p:grpSp>
      <p:grpSp>
        <p:nvGrpSpPr>
          <p:cNvPr id="111" name="READ(A)">
            <a:extLst>
              <a:ext uri="{FF2B5EF4-FFF2-40B4-BE49-F238E27FC236}">
                <a16:creationId xmlns:a16="http://schemas.microsoft.com/office/drawing/2014/main" id="{E80BC16B-11B2-4954-850F-8FABD21B8254}"/>
              </a:ext>
            </a:extLst>
          </p:cNvPr>
          <p:cNvGrpSpPr>
            <a:grpSpLocks noChangeAspect="1"/>
          </p:cNvGrpSpPr>
          <p:nvPr/>
        </p:nvGrpSpPr>
        <p:grpSpPr>
          <a:xfrm>
            <a:off x="7829550" y="1077188"/>
            <a:ext cx="857250" cy="822960"/>
            <a:chOff x="2222921" y="1413510"/>
            <a:chExt cx="1143000" cy="1097280"/>
          </a:xfrm>
        </p:grpSpPr>
        <p:sp>
          <p:nvSpPr>
            <p:cNvPr id="112" name="Rectangle 111">
              <a:extLst>
                <a:ext uri="{FF2B5EF4-FFF2-40B4-BE49-F238E27FC236}">
                  <a16:creationId xmlns:a16="http://schemas.microsoft.com/office/drawing/2014/main" id="{9E6CCDE9-3731-44BC-BEB3-0F32FCAB359A}"/>
                </a:ext>
              </a:extLst>
            </p:cNvPr>
            <p:cNvSpPr/>
            <p:nvPr/>
          </p:nvSpPr>
          <p:spPr>
            <a:xfrm>
              <a:off x="2222921" y="1413510"/>
              <a:ext cx="1143000" cy="1097280"/>
            </a:xfrm>
            <a:prstGeom prst="rect">
              <a:avLst/>
            </a:prstGeom>
            <a:solidFill>
              <a:schemeClr val="tx1">
                <a:lumMod val="65000"/>
                <a:lumOff val="3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45720" tIns="45720" rIns="45720" bIns="91440" numCol="1" spcCol="0" rtlCol="0" fromWordArt="0" anchor="b" anchorCtr="0" forceAA="0" compatLnSpc="1">
              <a:prstTxWarp prst="textNoShape">
                <a:avLst/>
              </a:prstTxWarp>
              <a:noAutofit/>
            </a:bodyPr>
            <a:lstStyle/>
            <a:p>
              <a:pPr algn="ctr"/>
              <a:r>
                <a:rPr lang="en-US" sz="1200" b="1" dirty="0">
                  <a:solidFill>
                    <a:schemeClr val="bg1">
                      <a:lumMod val="95000"/>
                    </a:schemeClr>
                  </a:solidFill>
                  <a:latin typeface="Consolas" pitchFamily="49" charset="0"/>
                  <a:ea typeface="DejaVu Sans Mono" pitchFamily="49" charset="0"/>
                  <a:cs typeface="Consolas" pitchFamily="49" charset="0"/>
                </a:rPr>
                <a:t>READ(25)</a:t>
              </a:r>
            </a:p>
          </p:txBody>
        </p:sp>
        <p:pic>
          <p:nvPicPr>
            <p:cNvPr id="119" name="Picture 76">
              <a:extLst>
                <a:ext uri="{FF2B5EF4-FFF2-40B4-BE49-F238E27FC236}">
                  <a16:creationId xmlns:a16="http://schemas.microsoft.com/office/drawing/2014/main" id="{A4DF2515-6358-4118-9754-198701AF05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9568" y="1611629"/>
              <a:ext cx="789708" cy="457200"/>
            </a:xfrm>
            <a:prstGeom prst="rect">
              <a:avLst/>
            </a:prstGeom>
          </p:spPr>
        </p:pic>
      </p:grpSp>
      <p:grpSp>
        <p:nvGrpSpPr>
          <p:cNvPr id="129" name="INSERT(A)">
            <a:extLst>
              <a:ext uri="{FF2B5EF4-FFF2-40B4-BE49-F238E27FC236}">
                <a16:creationId xmlns:a16="http://schemas.microsoft.com/office/drawing/2014/main" id="{A008F52B-1F1F-4EDB-9D08-541B511E63FD}"/>
              </a:ext>
            </a:extLst>
          </p:cNvPr>
          <p:cNvGrpSpPr>
            <a:grpSpLocks noChangeAspect="1"/>
          </p:cNvGrpSpPr>
          <p:nvPr/>
        </p:nvGrpSpPr>
        <p:grpSpPr>
          <a:xfrm>
            <a:off x="7829550" y="2994303"/>
            <a:ext cx="857250" cy="822960"/>
            <a:chOff x="2222921" y="1413510"/>
            <a:chExt cx="1143000" cy="1097280"/>
          </a:xfrm>
        </p:grpSpPr>
        <p:sp>
          <p:nvSpPr>
            <p:cNvPr id="130" name="Rectangle 129">
              <a:extLst>
                <a:ext uri="{FF2B5EF4-FFF2-40B4-BE49-F238E27FC236}">
                  <a16:creationId xmlns:a16="http://schemas.microsoft.com/office/drawing/2014/main" id="{28DEA7B0-BB4E-4366-BF82-931B1B2EC247}"/>
                </a:ext>
              </a:extLst>
            </p:cNvPr>
            <p:cNvSpPr/>
            <p:nvPr/>
          </p:nvSpPr>
          <p:spPr>
            <a:xfrm>
              <a:off x="2222921" y="1413510"/>
              <a:ext cx="1143000" cy="1097280"/>
            </a:xfrm>
            <a:prstGeom prst="rect">
              <a:avLst/>
            </a:prstGeom>
            <a:solidFill>
              <a:schemeClr val="tx1">
                <a:lumMod val="65000"/>
                <a:lumOff val="3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0" tIns="45720" rIns="0" bIns="91440" numCol="1" spcCol="0" rtlCol="0" fromWordArt="0" anchor="b" anchorCtr="0" forceAA="0" compatLnSpc="1">
              <a:prstTxWarp prst="textNoShape">
                <a:avLst/>
              </a:prstTxWarp>
              <a:noAutofit/>
            </a:bodyPr>
            <a:lstStyle/>
            <a:p>
              <a:pPr algn="ctr"/>
              <a:r>
                <a:rPr lang="en-US" sz="1200" b="1" dirty="0">
                  <a:solidFill>
                    <a:schemeClr val="bg1">
                      <a:lumMod val="95000"/>
                    </a:schemeClr>
                  </a:solidFill>
                  <a:latin typeface="Consolas" pitchFamily="49" charset="0"/>
                  <a:ea typeface="DejaVu Sans Mono" pitchFamily="49" charset="0"/>
                  <a:cs typeface="Consolas" pitchFamily="49" charset="0"/>
                </a:rPr>
                <a:t>INSERT(25)</a:t>
              </a:r>
            </a:p>
          </p:txBody>
        </p:sp>
        <p:pic>
          <p:nvPicPr>
            <p:cNvPr id="137" name="Picture 71">
              <a:extLst>
                <a:ext uri="{FF2B5EF4-FFF2-40B4-BE49-F238E27FC236}">
                  <a16:creationId xmlns:a16="http://schemas.microsoft.com/office/drawing/2014/main" id="{E9C2AAAB-CEA8-4E42-9328-A1DDE776FC0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9621" y="1496539"/>
              <a:ext cx="609600" cy="609600"/>
            </a:xfrm>
            <a:prstGeom prst="rect">
              <a:avLst/>
            </a:prstGeom>
          </p:spPr>
        </p:pic>
      </p:grpSp>
      <p:pic>
        <p:nvPicPr>
          <p:cNvPr id="144" name="Picture 52">
            <a:extLst>
              <a:ext uri="{FF2B5EF4-FFF2-40B4-BE49-F238E27FC236}">
                <a16:creationId xmlns:a16="http://schemas.microsoft.com/office/drawing/2014/main" id="{7900EFC3-E0D8-4102-A677-E2BC59D8689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bwMode="auto">
          <a:xfrm>
            <a:off x="4343400" y="4300907"/>
            <a:ext cx="633043" cy="63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3">
            <a:extLst>
              <a:ext uri="{FF2B5EF4-FFF2-40B4-BE49-F238E27FC236}">
                <a16:creationId xmlns:a16="http://schemas.microsoft.com/office/drawing/2014/main" id="{8DB6097E-49CF-3E87-86D9-CF24B5BC04A4}"/>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59</a:t>
            </a:fld>
            <a:endParaRPr lang="en-US" dirty="0"/>
          </a:p>
        </p:txBody>
      </p:sp>
    </p:spTree>
    <p:extLst>
      <p:ext uri="{BB962C8B-B14F-4D97-AF65-F5344CB8AC3E}">
        <p14:creationId xmlns:p14="http://schemas.microsoft.com/office/powerpoint/2010/main" val="1718721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250"/>
                                        <p:tgtEl>
                                          <p:spTgt spid="16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1"/>
                                        </p:tgtEl>
                                        <p:attrNameLst>
                                          <p:attrName>style.visibility</p:attrName>
                                        </p:attrNameLst>
                                      </p:cBhvr>
                                      <p:to>
                                        <p:strVal val="visible"/>
                                      </p:to>
                                    </p:set>
                                    <p:animEffect transition="in" filter="fade">
                                      <p:cBhvr>
                                        <p:cTn id="11" dur="250"/>
                                        <p:tgtEl>
                                          <p:spTgt spid="1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fade">
                                      <p:cBhvr>
                                        <p:cTn id="16" dur="250"/>
                                        <p:tgtEl>
                                          <p:spTgt spid="201"/>
                                        </p:tgtEl>
                                      </p:cBhvr>
                                    </p:animEffect>
                                  </p:childTnLst>
                                </p:cTn>
                              </p:par>
                            </p:childTnLst>
                          </p:cTn>
                        </p:par>
                        <p:par>
                          <p:cTn id="17" fill="hold">
                            <p:stCondLst>
                              <p:cond delay="250"/>
                            </p:stCondLst>
                            <p:childTnLst>
                              <p:par>
                                <p:cTn id="18" presetID="10" presetClass="entr" presetSubtype="0" fill="hold" nodeType="afterEffect">
                                  <p:stCondLst>
                                    <p:cond delay="0"/>
                                  </p:stCondLst>
                                  <p:childTnLst>
                                    <p:set>
                                      <p:cBhvr>
                                        <p:cTn id="19" dur="1" fill="hold">
                                          <p:stCondLst>
                                            <p:cond delay="0"/>
                                          </p:stCondLst>
                                        </p:cTn>
                                        <p:tgtEl>
                                          <p:spTgt spid="190"/>
                                        </p:tgtEl>
                                        <p:attrNameLst>
                                          <p:attrName>style.visibility</p:attrName>
                                        </p:attrNameLst>
                                      </p:cBhvr>
                                      <p:to>
                                        <p:strVal val="visible"/>
                                      </p:to>
                                    </p:set>
                                    <p:animEffect transition="in" filter="fade">
                                      <p:cBhvr>
                                        <p:cTn id="20" dur="250"/>
                                        <p:tgtEl>
                                          <p:spTgt spid="19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250"/>
                                        <p:tgtEl>
                                          <p:spTgt spid="201"/>
                                        </p:tgtEl>
                                      </p:cBhvr>
                                    </p:animEffect>
                                    <p:set>
                                      <p:cBhvr>
                                        <p:cTn id="25" dur="1" fill="hold">
                                          <p:stCondLst>
                                            <p:cond delay="249"/>
                                          </p:stCondLst>
                                        </p:cTn>
                                        <p:tgtEl>
                                          <p:spTgt spid="201"/>
                                        </p:tgtEl>
                                        <p:attrNameLst>
                                          <p:attrName>style.visibility</p:attrName>
                                        </p:attrNameLst>
                                      </p:cBhvr>
                                      <p:to>
                                        <p:strVal val="hidden"/>
                                      </p:to>
                                    </p:set>
                                  </p:childTnLst>
                                </p:cTn>
                              </p:par>
                            </p:childTnLst>
                          </p:cTn>
                        </p:par>
                        <p:par>
                          <p:cTn id="26" fill="hold">
                            <p:stCondLst>
                              <p:cond delay="250"/>
                            </p:stCondLst>
                            <p:childTnLst>
                              <p:par>
                                <p:cTn id="27" presetID="10" presetClass="entr" presetSubtype="0" fill="hold" grpId="0" nodeType="afterEffect">
                                  <p:stCondLst>
                                    <p:cond delay="0"/>
                                  </p:stCondLst>
                                  <p:childTnLst>
                                    <p:set>
                                      <p:cBhvr>
                                        <p:cTn id="28" dur="1" fill="hold">
                                          <p:stCondLst>
                                            <p:cond delay="0"/>
                                          </p:stCondLst>
                                        </p:cTn>
                                        <p:tgtEl>
                                          <p:spTgt spid="202"/>
                                        </p:tgtEl>
                                        <p:attrNameLst>
                                          <p:attrName>style.visibility</p:attrName>
                                        </p:attrNameLst>
                                      </p:cBhvr>
                                      <p:to>
                                        <p:strVal val="visible"/>
                                      </p:to>
                                    </p:set>
                                    <p:animEffect transition="in" filter="fade">
                                      <p:cBhvr>
                                        <p:cTn id="29" dur="250"/>
                                        <p:tgtEl>
                                          <p:spTgt spid="20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91"/>
                                        </p:tgtEl>
                                        <p:attrNameLst>
                                          <p:attrName>style.visibility</p:attrName>
                                        </p:attrNameLst>
                                      </p:cBhvr>
                                      <p:to>
                                        <p:strVal val="visible"/>
                                      </p:to>
                                    </p:set>
                                    <p:animEffect transition="in" filter="fade">
                                      <p:cBhvr>
                                        <p:cTn id="33" dur="250"/>
                                        <p:tgtEl>
                                          <p:spTgt spid="19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250"/>
                                        <p:tgtEl>
                                          <p:spTgt spid="190"/>
                                        </p:tgtEl>
                                      </p:cBhvr>
                                    </p:animEffect>
                                    <p:set>
                                      <p:cBhvr>
                                        <p:cTn id="38" dur="1" fill="hold">
                                          <p:stCondLst>
                                            <p:cond delay="249"/>
                                          </p:stCondLst>
                                        </p:cTn>
                                        <p:tgtEl>
                                          <p:spTgt spid="19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250"/>
                                        <p:tgtEl>
                                          <p:spTgt spid="202"/>
                                        </p:tgtEl>
                                      </p:cBhvr>
                                    </p:animEffect>
                                    <p:set>
                                      <p:cBhvr>
                                        <p:cTn id="43" dur="1" fill="hold">
                                          <p:stCondLst>
                                            <p:cond delay="249"/>
                                          </p:stCondLst>
                                        </p:cTn>
                                        <p:tgtEl>
                                          <p:spTgt spid="202"/>
                                        </p:tgtEl>
                                        <p:attrNameLst>
                                          <p:attrName>style.visibility</p:attrName>
                                        </p:attrNameLst>
                                      </p:cBhvr>
                                      <p:to>
                                        <p:strVal val="hidden"/>
                                      </p:to>
                                    </p:set>
                                  </p:childTnLst>
                                </p:cTn>
                              </p:par>
                            </p:childTnLst>
                          </p:cTn>
                        </p:par>
                        <p:par>
                          <p:cTn id="44" fill="hold">
                            <p:stCondLst>
                              <p:cond delay="250"/>
                            </p:stCondLst>
                            <p:childTnLst>
                              <p:par>
                                <p:cTn id="45" presetID="10" presetClass="entr" presetSubtype="0" fill="hold" grpId="0" nodeType="afterEffect">
                                  <p:stCondLst>
                                    <p:cond delay="0"/>
                                  </p:stCondLst>
                                  <p:childTnLst>
                                    <p:set>
                                      <p:cBhvr>
                                        <p:cTn id="46" dur="1" fill="hold">
                                          <p:stCondLst>
                                            <p:cond delay="0"/>
                                          </p:stCondLst>
                                        </p:cTn>
                                        <p:tgtEl>
                                          <p:spTgt spid="203"/>
                                        </p:tgtEl>
                                        <p:attrNameLst>
                                          <p:attrName>style.visibility</p:attrName>
                                        </p:attrNameLst>
                                      </p:cBhvr>
                                      <p:to>
                                        <p:strVal val="visible"/>
                                      </p:to>
                                    </p:set>
                                    <p:animEffect transition="in" filter="fade">
                                      <p:cBhvr>
                                        <p:cTn id="47" dur="250"/>
                                        <p:tgtEl>
                                          <p:spTgt spid="203"/>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96"/>
                                        </p:tgtEl>
                                        <p:attrNameLst>
                                          <p:attrName>style.visibility</p:attrName>
                                        </p:attrNameLst>
                                      </p:cBhvr>
                                      <p:to>
                                        <p:strVal val="visible"/>
                                      </p:to>
                                    </p:set>
                                    <p:animEffect transition="in" filter="fade">
                                      <p:cBhvr>
                                        <p:cTn id="51" dur="250"/>
                                        <p:tgtEl>
                                          <p:spTgt spid="196"/>
                                        </p:tgtEl>
                                      </p:cBhvr>
                                    </p:animEffect>
                                  </p:childTnLst>
                                </p:cTn>
                              </p:par>
                            </p:childTnLst>
                          </p:cTn>
                        </p:par>
                        <p:par>
                          <p:cTn id="52" fill="hold">
                            <p:stCondLst>
                              <p:cond delay="750"/>
                            </p:stCondLst>
                            <p:childTnLst>
                              <p:par>
                                <p:cTn id="53" presetID="10" presetClass="exit" presetSubtype="0" fill="hold" nodeType="afterEffect">
                                  <p:stCondLst>
                                    <p:cond delay="0"/>
                                  </p:stCondLst>
                                  <p:childTnLst>
                                    <p:animEffect transition="out" filter="fade">
                                      <p:cBhvr>
                                        <p:cTn id="54" dur="250"/>
                                        <p:tgtEl>
                                          <p:spTgt spid="191"/>
                                        </p:tgtEl>
                                      </p:cBhvr>
                                    </p:animEffect>
                                    <p:set>
                                      <p:cBhvr>
                                        <p:cTn id="55" dur="1" fill="hold">
                                          <p:stCondLst>
                                            <p:cond delay="249"/>
                                          </p:stCondLst>
                                        </p:cTn>
                                        <p:tgtEl>
                                          <p:spTgt spid="191"/>
                                        </p:tgtEl>
                                        <p:attrNameLst>
                                          <p:attrName>style.visibility</p:attrName>
                                        </p:attrNameLst>
                                      </p:cBhvr>
                                      <p:to>
                                        <p:strVal val="hidden"/>
                                      </p:to>
                                    </p:se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207"/>
                                        </p:tgtEl>
                                        <p:attrNameLst>
                                          <p:attrName>style.visibility</p:attrName>
                                        </p:attrNameLst>
                                      </p:cBhvr>
                                      <p:to>
                                        <p:strVal val="visible"/>
                                      </p:to>
                                    </p:set>
                                    <p:animEffect transition="in" filter="fade">
                                      <p:cBhvr>
                                        <p:cTn id="59" dur="250"/>
                                        <p:tgtEl>
                                          <p:spTgt spid="207"/>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250"/>
                                        <p:tgtEl>
                                          <p:spTgt spid="207"/>
                                        </p:tgtEl>
                                      </p:cBhvr>
                                    </p:animEffect>
                                    <p:set>
                                      <p:cBhvr>
                                        <p:cTn id="64" dur="1" fill="hold">
                                          <p:stCondLst>
                                            <p:cond delay="249"/>
                                          </p:stCondLst>
                                        </p:cTn>
                                        <p:tgtEl>
                                          <p:spTgt spid="207"/>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250"/>
                                        <p:tgtEl>
                                          <p:spTgt spid="203"/>
                                        </p:tgtEl>
                                      </p:cBhvr>
                                    </p:animEffect>
                                    <p:set>
                                      <p:cBhvr>
                                        <p:cTn id="67" dur="1" fill="hold">
                                          <p:stCondLst>
                                            <p:cond delay="249"/>
                                          </p:stCondLst>
                                        </p:cTn>
                                        <p:tgtEl>
                                          <p:spTgt spid="203"/>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50"/>
                                        <p:tgtEl>
                                          <p:spTgt spid="196"/>
                                        </p:tgtEl>
                                      </p:cBhvr>
                                    </p:animEffect>
                                    <p:set>
                                      <p:cBhvr>
                                        <p:cTn id="70" dur="1" fill="hold">
                                          <p:stCondLst>
                                            <p:cond delay="249"/>
                                          </p:stCondLst>
                                        </p:cTn>
                                        <p:tgtEl>
                                          <p:spTgt spid="196"/>
                                        </p:tgtEl>
                                        <p:attrNameLst>
                                          <p:attrName>style.visibility</p:attrName>
                                        </p:attrNameLst>
                                      </p:cBhvr>
                                      <p:to>
                                        <p:strVal val="hidden"/>
                                      </p:to>
                                    </p:set>
                                  </p:childTnLst>
                                </p:cTn>
                              </p:par>
                            </p:childTnLst>
                          </p:cTn>
                        </p:par>
                        <p:par>
                          <p:cTn id="71" fill="hold">
                            <p:stCondLst>
                              <p:cond delay="250"/>
                            </p:stCondLst>
                            <p:childTnLst>
                              <p:par>
                                <p:cTn id="72" presetID="10" presetClass="entr" presetSubtype="0" fill="hold" grpId="0" nodeType="afterEffect">
                                  <p:stCondLst>
                                    <p:cond delay="0"/>
                                  </p:stCondLst>
                                  <p:childTnLst>
                                    <p:set>
                                      <p:cBhvr>
                                        <p:cTn id="73" dur="1" fill="hold">
                                          <p:stCondLst>
                                            <p:cond delay="0"/>
                                          </p:stCondLst>
                                        </p:cTn>
                                        <p:tgtEl>
                                          <p:spTgt spid="204">
                                            <p:txEl>
                                              <p:pRg st="0" end="0"/>
                                            </p:txEl>
                                          </p:spTgt>
                                        </p:tgtEl>
                                        <p:attrNameLst>
                                          <p:attrName>style.visibility</p:attrName>
                                        </p:attrNameLst>
                                      </p:cBhvr>
                                      <p:to>
                                        <p:strVal val="visible"/>
                                      </p:to>
                                    </p:set>
                                    <p:animEffect transition="in" filter="fade">
                                      <p:cBhvr>
                                        <p:cTn id="74" dur="250"/>
                                        <p:tgtEl>
                                          <p:spTgt spid="204">
                                            <p:txEl>
                                              <p:pRg st="0" end="0"/>
                                            </p:txEl>
                                          </p:spTgt>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108"/>
                                        </p:tgtEl>
                                        <p:attrNameLst>
                                          <p:attrName>style.visibility</p:attrName>
                                        </p:attrNameLst>
                                      </p:cBhvr>
                                      <p:to>
                                        <p:strVal val="visible"/>
                                      </p:to>
                                    </p:set>
                                    <p:animEffect transition="in" filter="fade">
                                      <p:cBhvr>
                                        <p:cTn id="78" dur="250"/>
                                        <p:tgtEl>
                                          <p:spTgt spid="108"/>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08"/>
                                        </p:tgtEl>
                                        <p:attrNameLst>
                                          <p:attrName>style.visibility</p:attrName>
                                        </p:attrNameLst>
                                      </p:cBhvr>
                                      <p:to>
                                        <p:strVal val="visible"/>
                                      </p:to>
                                    </p:set>
                                    <p:animEffect transition="in" filter="fade">
                                      <p:cBhvr>
                                        <p:cTn id="83" dur="250"/>
                                        <p:tgtEl>
                                          <p:spTgt spid="208"/>
                                        </p:tgtEl>
                                      </p:cBhvr>
                                    </p:animEffect>
                                  </p:childTnLst>
                                </p:cTn>
                              </p:par>
                            </p:childTnLst>
                          </p:cTn>
                        </p:par>
                        <p:par>
                          <p:cTn id="84" fill="hold">
                            <p:stCondLst>
                              <p:cond delay="250"/>
                            </p:stCondLst>
                            <p:childTnLst>
                              <p:par>
                                <p:cTn id="85" presetID="10" presetClass="entr" presetSubtype="0" fill="hold" nodeType="afterEffect">
                                  <p:stCondLst>
                                    <p:cond delay="500"/>
                                  </p:stCondLst>
                                  <p:childTnLst>
                                    <p:set>
                                      <p:cBhvr>
                                        <p:cTn id="86" dur="1" fill="hold">
                                          <p:stCondLst>
                                            <p:cond delay="0"/>
                                          </p:stCondLst>
                                        </p:cTn>
                                        <p:tgtEl>
                                          <p:spTgt spid="213"/>
                                        </p:tgtEl>
                                        <p:attrNameLst>
                                          <p:attrName>style.visibility</p:attrName>
                                        </p:attrNameLst>
                                      </p:cBhvr>
                                      <p:to>
                                        <p:strVal val="visible"/>
                                      </p:to>
                                    </p:set>
                                    <p:animEffect transition="in" filter="fade">
                                      <p:cBhvr>
                                        <p:cTn id="87" dur="250"/>
                                        <p:tgtEl>
                                          <p:spTgt spid="213"/>
                                        </p:tgtEl>
                                      </p:cBhvr>
                                    </p:animEffect>
                                  </p:childTnLst>
                                </p:cTn>
                              </p:par>
                            </p:childTnLst>
                          </p:cTn>
                        </p:par>
                        <p:par>
                          <p:cTn id="88" fill="hold">
                            <p:stCondLst>
                              <p:cond delay="1000"/>
                            </p:stCondLst>
                            <p:childTnLst>
                              <p:par>
                                <p:cTn id="89" presetID="10" presetClass="exit" presetSubtype="0" fill="hold" nodeType="afterEffect">
                                  <p:stCondLst>
                                    <p:cond delay="0"/>
                                  </p:stCondLst>
                                  <p:childTnLst>
                                    <p:animEffect transition="out" filter="fade">
                                      <p:cBhvr>
                                        <p:cTn id="90" dur="250"/>
                                        <p:tgtEl>
                                          <p:spTgt spid="208"/>
                                        </p:tgtEl>
                                      </p:cBhvr>
                                    </p:animEffect>
                                    <p:set>
                                      <p:cBhvr>
                                        <p:cTn id="91" dur="1" fill="hold">
                                          <p:stCondLst>
                                            <p:cond delay="249"/>
                                          </p:stCondLst>
                                        </p:cTn>
                                        <p:tgtEl>
                                          <p:spTgt spid="208"/>
                                        </p:tgtEl>
                                        <p:attrNameLst>
                                          <p:attrName>style.visibility</p:attrName>
                                        </p:attrNameLst>
                                      </p:cBhvr>
                                      <p:to>
                                        <p:strVal val="hidden"/>
                                      </p:to>
                                    </p:set>
                                  </p:childTnLst>
                                </p:cTn>
                              </p:par>
                            </p:childTnLst>
                          </p:cTn>
                        </p:par>
                        <p:par>
                          <p:cTn id="92" fill="hold">
                            <p:stCondLst>
                              <p:cond delay="1250"/>
                            </p:stCondLst>
                            <p:childTnLst>
                              <p:par>
                                <p:cTn id="93" presetID="10" presetClass="entr" presetSubtype="0" fill="hold" nodeType="afterEffect">
                                  <p:stCondLst>
                                    <p:cond delay="500"/>
                                  </p:stCondLst>
                                  <p:childTnLst>
                                    <p:set>
                                      <p:cBhvr>
                                        <p:cTn id="94" dur="1" fill="hold">
                                          <p:stCondLst>
                                            <p:cond delay="0"/>
                                          </p:stCondLst>
                                        </p:cTn>
                                        <p:tgtEl>
                                          <p:spTgt spid="218"/>
                                        </p:tgtEl>
                                        <p:attrNameLst>
                                          <p:attrName>style.visibility</p:attrName>
                                        </p:attrNameLst>
                                      </p:cBhvr>
                                      <p:to>
                                        <p:strVal val="visible"/>
                                      </p:to>
                                    </p:set>
                                    <p:animEffect transition="in" filter="fade">
                                      <p:cBhvr>
                                        <p:cTn id="95" dur="250"/>
                                        <p:tgtEl>
                                          <p:spTgt spid="218"/>
                                        </p:tgtEl>
                                      </p:cBhvr>
                                    </p:animEffect>
                                  </p:childTnLst>
                                </p:cTn>
                              </p:par>
                            </p:childTnLst>
                          </p:cTn>
                        </p:par>
                        <p:par>
                          <p:cTn id="96" fill="hold">
                            <p:stCondLst>
                              <p:cond delay="2000"/>
                            </p:stCondLst>
                            <p:childTnLst>
                              <p:par>
                                <p:cTn id="97" presetID="10" presetClass="exit" presetSubtype="0" fill="hold" nodeType="afterEffect">
                                  <p:stCondLst>
                                    <p:cond delay="0"/>
                                  </p:stCondLst>
                                  <p:childTnLst>
                                    <p:animEffect transition="out" filter="fade">
                                      <p:cBhvr>
                                        <p:cTn id="98" dur="250"/>
                                        <p:tgtEl>
                                          <p:spTgt spid="213"/>
                                        </p:tgtEl>
                                      </p:cBhvr>
                                    </p:animEffect>
                                    <p:set>
                                      <p:cBhvr>
                                        <p:cTn id="99" dur="1" fill="hold">
                                          <p:stCondLst>
                                            <p:cond delay="249"/>
                                          </p:stCondLst>
                                        </p:cTn>
                                        <p:tgtEl>
                                          <p:spTgt spid="213"/>
                                        </p:tgtEl>
                                        <p:attrNameLst>
                                          <p:attrName>style.visibility</p:attrName>
                                        </p:attrNameLst>
                                      </p:cBhvr>
                                      <p:to>
                                        <p:strVal val="hidden"/>
                                      </p:to>
                                    </p:set>
                                  </p:childTnLst>
                                </p:cTn>
                              </p:par>
                              <p:par>
                                <p:cTn id="100" presetID="10" presetClass="entr" presetSubtype="0" fill="hold" grpId="2" nodeType="withEffect">
                                  <p:stCondLst>
                                    <p:cond delay="0"/>
                                  </p:stCondLst>
                                  <p:childTnLst>
                                    <p:set>
                                      <p:cBhvr>
                                        <p:cTn id="101" dur="1" fill="hold">
                                          <p:stCondLst>
                                            <p:cond delay="0"/>
                                          </p:stCondLst>
                                        </p:cTn>
                                        <p:tgtEl>
                                          <p:spTgt spid="203"/>
                                        </p:tgtEl>
                                        <p:attrNameLst>
                                          <p:attrName>style.visibility</p:attrName>
                                        </p:attrNameLst>
                                      </p:cBhvr>
                                      <p:to>
                                        <p:strVal val="visible"/>
                                      </p:to>
                                    </p:set>
                                    <p:animEffect transition="in" filter="fade">
                                      <p:cBhvr>
                                        <p:cTn id="102" dur="250"/>
                                        <p:tgtEl>
                                          <p:spTgt spid="20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06">
                                            <p:txEl>
                                              <p:pRg st="0" end="0"/>
                                            </p:txEl>
                                          </p:spTgt>
                                        </p:tgtEl>
                                        <p:attrNameLst>
                                          <p:attrName>style.visibility</p:attrName>
                                        </p:attrNameLst>
                                      </p:cBhvr>
                                      <p:to>
                                        <p:strVal val="visible"/>
                                      </p:to>
                                    </p:set>
                                    <p:animEffect transition="in" filter="fade">
                                      <p:cBhvr>
                                        <p:cTn id="107" dur="250"/>
                                        <p:tgtEl>
                                          <p:spTgt spid="206">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xit" presetSubtype="0" fill="hold" nodeType="clickEffect">
                                  <p:stCondLst>
                                    <p:cond delay="0"/>
                                  </p:stCondLst>
                                  <p:childTnLst>
                                    <p:animEffect transition="out" filter="fade">
                                      <p:cBhvr>
                                        <p:cTn id="111" dur="250"/>
                                        <p:tgtEl>
                                          <p:spTgt spid="218"/>
                                        </p:tgtEl>
                                      </p:cBhvr>
                                    </p:animEffect>
                                    <p:set>
                                      <p:cBhvr>
                                        <p:cTn id="112" dur="1" fill="hold">
                                          <p:stCondLst>
                                            <p:cond delay="249"/>
                                          </p:stCondLst>
                                        </p:cTn>
                                        <p:tgtEl>
                                          <p:spTgt spid="218"/>
                                        </p:tgtEl>
                                        <p:attrNameLst>
                                          <p:attrName>style.visibility</p:attrName>
                                        </p:attrNameLst>
                                      </p:cBhvr>
                                      <p:to>
                                        <p:strVal val="hidden"/>
                                      </p:to>
                                    </p:set>
                                  </p:childTnLst>
                                </p:cTn>
                              </p:par>
                              <p:par>
                                <p:cTn id="113" presetID="10" presetClass="exit" presetSubtype="0" fill="hold" grpId="4" nodeType="withEffect">
                                  <p:stCondLst>
                                    <p:cond delay="0"/>
                                  </p:stCondLst>
                                  <p:childTnLst>
                                    <p:animEffect transition="out" filter="fade">
                                      <p:cBhvr>
                                        <p:cTn id="114" dur="250"/>
                                        <p:tgtEl>
                                          <p:spTgt spid="203"/>
                                        </p:tgtEl>
                                      </p:cBhvr>
                                    </p:animEffect>
                                    <p:set>
                                      <p:cBhvr>
                                        <p:cTn id="115" dur="1" fill="hold">
                                          <p:stCondLst>
                                            <p:cond delay="249"/>
                                          </p:stCondLst>
                                        </p:cTn>
                                        <p:tgtEl>
                                          <p:spTgt spid="203"/>
                                        </p:tgtEl>
                                        <p:attrNameLst>
                                          <p:attrName>style.visibility</p:attrName>
                                        </p:attrNameLst>
                                      </p:cBhvr>
                                      <p:to>
                                        <p:strVal val="hidden"/>
                                      </p:to>
                                    </p:set>
                                  </p:childTnLst>
                                </p:cTn>
                              </p:par>
                            </p:childTnLst>
                          </p:cTn>
                        </p:par>
                        <p:par>
                          <p:cTn id="116" fill="hold">
                            <p:stCondLst>
                              <p:cond delay="250"/>
                            </p:stCondLst>
                            <p:childTnLst>
                              <p:par>
                                <p:cTn id="117" presetID="10" presetClass="entr" presetSubtype="0" fill="hold" grpId="0" nodeType="afterEffect">
                                  <p:stCondLst>
                                    <p:cond delay="0"/>
                                  </p:stCondLst>
                                  <p:childTnLst>
                                    <p:set>
                                      <p:cBhvr>
                                        <p:cTn id="118" dur="1" fill="hold">
                                          <p:stCondLst>
                                            <p:cond delay="0"/>
                                          </p:stCondLst>
                                        </p:cTn>
                                        <p:tgtEl>
                                          <p:spTgt spid="205">
                                            <p:txEl>
                                              <p:pRg st="0" end="0"/>
                                            </p:txEl>
                                          </p:spTgt>
                                        </p:tgtEl>
                                        <p:attrNameLst>
                                          <p:attrName>style.visibility</p:attrName>
                                        </p:attrNameLst>
                                      </p:cBhvr>
                                      <p:to>
                                        <p:strVal val="visible"/>
                                      </p:to>
                                    </p:set>
                                    <p:animEffect transition="in" filter="fade">
                                      <p:cBhvr>
                                        <p:cTn id="119" dur="250"/>
                                        <p:tgtEl>
                                          <p:spTgt spid="205">
                                            <p:txEl>
                                              <p:pRg st="0" end="0"/>
                                            </p:txEl>
                                          </p:spTgt>
                                        </p:tgtEl>
                                      </p:cBhvr>
                                    </p:animEffec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250"/>
                                        <p:tgtEl>
                                          <p:spTgt spid="129"/>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208"/>
                                        </p:tgtEl>
                                        <p:attrNameLst>
                                          <p:attrName>style.visibility</p:attrName>
                                        </p:attrNameLst>
                                      </p:cBhvr>
                                      <p:to>
                                        <p:strVal val="visible"/>
                                      </p:to>
                                    </p:set>
                                    <p:animEffect transition="in" filter="fade">
                                      <p:cBhvr>
                                        <p:cTn id="128" dur="250"/>
                                        <p:tgtEl>
                                          <p:spTgt spid="208"/>
                                        </p:tgtEl>
                                      </p:cBhvr>
                                    </p:animEffect>
                                  </p:childTnLst>
                                </p:cTn>
                              </p:par>
                            </p:childTnLst>
                          </p:cTn>
                        </p:par>
                        <p:par>
                          <p:cTn id="129" fill="hold">
                            <p:stCondLst>
                              <p:cond delay="250"/>
                            </p:stCondLst>
                            <p:childTnLst>
                              <p:par>
                                <p:cTn id="130" presetID="10" presetClass="entr" presetSubtype="0" fill="hold" nodeType="afterEffect">
                                  <p:stCondLst>
                                    <p:cond delay="500"/>
                                  </p:stCondLst>
                                  <p:childTnLst>
                                    <p:set>
                                      <p:cBhvr>
                                        <p:cTn id="131" dur="1" fill="hold">
                                          <p:stCondLst>
                                            <p:cond delay="0"/>
                                          </p:stCondLst>
                                        </p:cTn>
                                        <p:tgtEl>
                                          <p:spTgt spid="213"/>
                                        </p:tgtEl>
                                        <p:attrNameLst>
                                          <p:attrName>style.visibility</p:attrName>
                                        </p:attrNameLst>
                                      </p:cBhvr>
                                      <p:to>
                                        <p:strVal val="visible"/>
                                      </p:to>
                                    </p:set>
                                    <p:animEffect transition="in" filter="fade">
                                      <p:cBhvr>
                                        <p:cTn id="132" dur="250"/>
                                        <p:tgtEl>
                                          <p:spTgt spid="213"/>
                                        </p:tgtEl>
                                      </p:cBhvr>
                                    </p:animEffect>
                                  </p:childTnLst>
                                </p:cTn>
                              </p:par>
                            </p:childTnLst>
                          </p:cTn>
                        </p:par>
                        <p:par>
                          <p:cTn id="133" fill="hold">
                            <p:stCondLst>
                              <p:cond delay="1000"/>
                            </p:stCondLst>
                            <p:childTnLst>
                              <p:par>
                                <p:cTn id="134" presetID="10" presetClass="exit" presetSubtype="0" fill="hold" nodeType="afterEffect">
                                  <p:stCondLst>
                                    <p:cond delay="0"/>
                                  </p:stCondLst>
                                  <p:childTnLst>
                                    <p:animEffect transition="out" filter="fade">
                                      <p:cBhvr>
                                        <p:cTn id="135" dur="250"/>
                                        <p:tgtEl>
                                          <p:spTgt spid="190"/>
                                        </p:tgtEl>
                                      </p:cBhvr>
                                    </p:animEffect>
                                    <p:set>
                                      <p:cBhvr>
                                        <p:cTn id="136" dur="1" fill="hold">
                                          <p:stCondLst>
                                            <p:cond delay="249"/>
                                          </p:stCondLst>
                                        </p:cTn>
                                        <p:tgtEl>
                                          <p:spTgt spid="190"/>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250"/>
                                        <p:tgtEl>
                                          <p:spTgt spid="208"/>
                                        </p:tgtEl>
                                      </p:cBhvr>
                                    </p:animEffect>
                                    <p:set>
                                      <p:cBhvr>
                                        <p:cTn id="139" dur="1" fill="hold">
                                          <p:stCondLst>
                                            <p:cond delay="249"/>
                                          </p:stCondLst>
                                        </p:cTn>
                                        <p:tgtEl>
                                          <p:spTgt spid="208"/>
                                        </p:tgtEl>
                                        <p:attrNameLst>
                                          <p:attrName>style.visibility</p:attrName>
                                        </p:attrNameLst>
                                      </p:cBhvr>
                                      <p:to>
                                        <p:strVal val="hidden"/>
                                      </p:to>
                                    </p:set>
                                  </p:childTnLst>
                                </p:cTn>
                              </p:par>
                            </p:childTnLst>
                          </p:cTn>
                        </p:par>
                        <p:par>
                          <p:cTn id="140" fill="hold">
                            <p:stCondLst>
                              <p:cond delay="1250"/>
                            </p:stCondLst>
                            <p:childTnLst>
                              <p:par>
                                <p:cTn id="141" presetID="10" presetClass="entr" presetSubtype="0" fill="hold" nodeType="afterEffect">
                                  <p:stCondLst>
                                    <p:cond delay="500"/>
                                  </p:stCondLst>
                                  <p:childTnLst>
                                    <p:set>
                                      <p:cBhvr>
                                        <p:cTn id="142" dur="1" fill="hold">
                                          <p:stCondLst>
                                            <p:cond delay="0"/>
                                          </p:stCondLst>
                                        </p:cTn>
                                        <p:tgtEl>
                                          <p:spTgt spid="218"/>
                                        </p:tgtEl>
                                        <p:attrNameLst>
                                          <p:attrName>style.visibility</p:attrName>
                                        </p:attrNameLst>
                                      </p:cBhvr>
                                      <p:to>
                                        <p:strVal val="visible"/>
                                      </p:to>
                                    </p:set>
                                    <p:animEffect transition="in" filter="fade">
                                      <p:cBhvr>
                                        <p:cTn id="143" dur="250"/>
                                        <p:tgtEl>
                                          <p:spTgt spid="218"/>
                                        </p:tgtEl>
                                      </p:cBhvr>
                                    </p:animEffect>
                                  </p:childTnLst>
                                </p:cTn>
                              </p:par>
                              <p:par>
                                <p:cTn id="144" presetID="10" presetClass="entr" presetSubtype="0" fill="hold" grpId="3" nodeType="withEffect">
                                  <p:stCondLst>
                                    <p:cond delay="500"/>
                                  </p:stCondLst>
                                  <p:childTnLst>
                                    <p:set>
                                      <p:cBhvr>
                                        <p:cTn id="145" dur="1" fill="hold">
                                          <p:stCondLst>
                                            <p:cond delay="0"/>
                                          </p:stCondLst>
                                        </p:cTn>
                                        <p:tgtEl>
                                          <p:spTgt spid="203"/>
                                        </p:tgtEl>
                                        <p:attrNameLst>
                                          <p:attrName>style.visibility</p:attrName>
                                        </p:attrNameLst>
                                      </p:cBhvr>
                                      <p:to>
                                        <p:strVal val="visible"/>
                                      </p:to>
                                    </p:set>
                                    <p:animEffect transition="in" filter="fade">
                                      <p:cBhvr>
                                        <p:cTn id="146" dur="250"/>
                                        <p:tgtEl>
                                          <p:spTgt spid="203"/>
                                        </p:tgtEl>
                                      </p:cBhvr>
                                    </p:animEffect>
                                  </p:childTnLst>
                                </p:cTn>
                              </p:par>
                            </p:childTnLst>
                          </p:cTn>
                        </p:par>
                        <p:par>
                          <p:cTn id="147" fill="hold">
                            <p:stCondLst>
                              <p:cond delay="2000"/>
                            </p:stCondLst>
                            <p:childTnLst>
                              <p:par>
                                <p:cTn id="148" presetID="10" presetClass="exit" presetSubtype="0" fill="hold" nodeType="afterEffect">
                                  <p:stCondLst>
                                    <p:cond delay="0"/>
                                  </p:stCondLst>
                                  <p:childTnLst>
                                    <p:animEffect transition="out" filter="fade">
                                      <p:cBhvr>
                                        <p:cTn id="149" dur="250"/>
                                        <p:tgtEl>
                                          <p:spTgt spid="213"/>
                                        </p:tgtEl>
                                      </p:cBhvr>
                                    </p:animEffect>
                                    <p:set>
                                      <p:cBhvr>
                                        <p:cTn id="150" dur="1" fill="hold">
                                          <p:stCondLst>
                                            <p:cond delay="249"/>
                                          </p:stCondLst>
                                        </p:cTn>
                                        <p:tgtEl>
                                          <p:spTgt spid="213"/>
                                        </p:tgtEl>
                                        <p:attrNameLst>
                                          <p:attrName>style.visibility</p:attrName>
                                        </p:attrNameLst>
                                      </p:cBhvr>
                                      <p:to>
                                        <p:strVal val="hidden"/>
                                      </p:to>
                                    </p:set>
                                  </p:childTnLst>
                                </p:cTn>
                              </p:par>
                            </p:childTnLst>
                          </p:cTn>
                        </p:par>
                        <p:par>
                          <p:cTn id="151" fill="hold">
                            <p:stCondLst>
                              <p:cond delay="2250"/>
                            </p:stCondLst>
                            <p:childTnLst>
                              <p:par>
                                <p:cTn id="152" presetID="10" presetClass="entr" presetSubtype="0" fill="hold" nodeType="afterEffect">
                                  <p:stCondLst>
                                    <p:cond delay="0"/>
                                  </p:stCondLst>
                                  <p:childTnLst>
                                    <p:set>
                                      <p:cBhvr>
                                        <p:cTn id="153" dur="1" fill="hold">
                                          <p:stCondLst>
                                            <p:cond delay="0"/>
                                          </p:stCondLst>
                                        </p:cTn>
                                        <p:tgtEl>
                                          <p:spTgt spid="144"/>
                                        </p:tgtEl>
                                        <p:attrNameLst>
                                          <p:attrName>style.visibility</p:attrName>
                                        </p:attrNameLst>
                                      </p:cBhvr>
                                      <p:to>
                                        <p:strVal val="visible"/>
                                      </p:to>
                                    </p:set>
                                    <p:animEffect transition="in" filter="fade">
                                      <p:cBhvr>
                                        <p:cTn id="154" dur="25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P spid="201" grpId="0" animBg="1"/>
      <p:bldP spid="201" grpId="1" animBg="1"/>
      <p:bldP spid="202" grpId="0" animBg="1"/>
      <p:bldP spid="202" grpId="1" animBg="1"/>
      <p:bldP spid="203" grpId="0" animBg="1"/>
      <p:bldP spid="203" grpId="1" animBg="1"/>
      <p:bldP spid="203" grpId="2" animBg="1"/>
      <p:bldP spid="203" grpId="3" animBg="1"/>
      <p:bldP spid="203" grpId="4" animBg="1"/>
      <p:bldP spid="204" grpId="0" build="p"/>
      <p:bldP spid="205" grpId="0" build="p"/>
      <p:bldP spid="207" grpId="0" animBg="1"/>
      <p:bldP spid="20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prstGeom prst="rect">
            <a:avLst/>
          </a:prstGeom>
        </p:spPr>
        <p:txBody>
          <a:bodyPr/>
          <a:lstStyle/>
          <a:p>
            <a:r>
              <a:rPr lang="en-US" dirty="0"/>
              <a:t>Today’s Agenda</a:t>
            </a:r>
          </a:p>
        </p:txBody>
      </p:sp>
      <p:sp>
        <p:nvSpPr>
          <p:cNvPr id="8195" name="Content Placeholder 2"/>
          <p:cNvSpPr>
            <a:spLocks noGrp="1"/>
          </p:cNvSpPr>
          <p:nvPr>
            <p:ph idx="1"/>
          </p:nvPr>
        </p:nvSpPr>
        <p:spPr>
          <a:prstGeom prst="rect">
            <a:avLst/>
          </a:prstGeom>
        </p:spPr>
        <p:txBody>
          <a:bodyPr/>
          <a:lstStyle/>
          <a:p>
            <a:r>
              <a:rPr lang="en-US" dirty="0"/>
              <a:t>Optimistic Concurrency Control</a:t>
            </a:r>
          </a:p>
          <a:p>
            <a:r>
              <a:rPr lang="en-US" dirty="0"/>
              <a:t>Phantom Reads</a:t>
            </a:r>
          </a:p>
          <a:p>
            <a:r>
              <a:rPr lang="en-US" dirty="0"/>
              <a:t>Isolation Levels</a:t>
            </a:r>
          </a:p>
        </p:txBody>
      </p:sp>
      <p:sp>
        <p:nvSpPr>
          <p:cNvPr id="3" name="Slide Number Placeholder 3">
            <a:extLst>
              <a:ext uri="{FF2B5EF4-FFF2-40B4-BE49-F238E27FC236}">
                <a16:creationId xmlns:a16="http://schemas.microsoft.com/office/drawing/2014/main" id="{D7B5E3E7-A58B-375A-42FF-D3BAE2856D8E}"/>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a:t>
            </a:fld>
            <a:endParaRPr lang="en-US" dirty="0"/>
          </a:p>
        </p:txBody>
      </p:sp>
    </p:spTree>
    <p:extLst>
      <p:ext uri="{BB962C8B-B14F-4D97-AF65-F5344CB8AC3E}">
        <p14:creationId xmlns:p14="http://schemas.microsoft.com/office/powerpoint/2010/main" val="1276136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SCENARIO #2</a:t>
            </a:r>
          </a:p>
        </p:txBody>
      </p:sp>
      <p:cxnSp>
        <p:nvCxnSpPr>
          <p:cNvPr id="4" name="AutoShape 14"/>
          <p:cNvCxnSpPr>
            <a:cxnSpLocks noChangeShapeType="1"/>
            <a:stCxn id="100" idx="2"/>
            <a:endCxn id="114" idx="0"/>
          </p:cNvCxnSpPr>
          <p:nvPr/>
        </p:nvCxnSpPr>
        <p:spPr bwMode="auto">
          <a:xfrm flipH="1">
            <a:off x="1367369" y="1929587"/>
            <a:ext cx="1567572"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5" name="AutoShape 14"/>
          <p:cNvCxnSpPr>
            <a:cxnSpLocks noChangeShapeType="1"/>
            <a:stCxn id="101" idx="2"/>
            <a:endCxn id="123" idx="0"/>
          </p:cNvCxnSpPr>
          <p:nvPr/>
        </p:nvCxnSpPr>
        <p:spPr bwMode="auto">
          <a:xfrm>
            <a:off x="3483581" y="1929587"/>
            <a:ext cx="1567573"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6" name="AutoShape 14"/>
          <p:cNvCxnSpPr>
            <a:cxnSpLocks noChangeShapeType="1"/>
            <a:stCxn id="115" idx="2"/>
            <a:endCxn id="132" idx="0"/>
          </p:cNvCxnSpPr>
          <p:nvPr/>
        </p:nvCxnSpPr>
        <p:spPr bwMode="auto">
          <a:xfrm flipH="1">
            <a:off x="472440" y="3072587"/>
            <a:ext cx="620609"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34" name="AutoShape 14"/>
          <p:cNvCxnSpPr>
            <a:cxnSpLocks noChangeShapeType="1"/>
            <a:stCxn id="116" idx="2"/>
            <a:endCxn id="139" idx="0"/>
          </p:cNvCxnSpPr>
          <p:nvPr/>
        </p:nvCxnSpPr>
        <p:spPr bwMode="auto">
          <a:xfrm>
            <a:off x="1641689" y="3072587"/>
            <a:ext cx="620609"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39" name="AutoShape 14"/>
          <p:cNvCxnSpPr>
            <a:cxnSpLocks noChangeShapeType="1"/>
            <a:stCxn id="124" idx="2"/>
            <a:endCxn id="146" idx="0"/>
          </p:cNvCxnSpPr>
          <p:nvPr/>
        </p:nvCxnSpPr>
        <p:spPr bwMode="auto">
          <a:xfrm flipH="1">
            <a:off x="4106211" y="3072587"/>
            <a:ext cx="670623"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40" name="AutoShape 14"/>
          <p:cNvCxnSpPr>
            <a:cxnSpLocks noChangeShapeType="1"/>
            <a:stCxn id="125" idx="2"/>
            <a:endCxn id="153" idx="0"/>
          </p:cNvCxnSpPr>
          <p:nvPr/>
        </p:nvCxnSpPr>
        <p:spPr bwMode="auto">
          <a:xfrm>
            <a:off x="5325474" y="3072587"/>
            <a:ext cx="670624" cy="777240"/>
          </a:xfrm>
          <a:prstGeom prst="straightConnector1">
            <a:avLst/>
          </a:prstGeom>
          <a:noFill/>
          <a:ln w="3810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sp>
        <p:nvSpPr>
          <p:cNvPr id="61" name="TextBox 60"/>
          <p:cNvSpPr txBox="1">
            <a:spLocks noChangeArrowheads="1"/>
          </p:cNvSpPr>
          <p:nvPr/>
        </p:nvSpPr>
        <p:spPr bwMode="auto">
          <a:xfrm>
            <a:off x="4077941" y="1531263"/>
            <a:ext cx="3917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A</a:t>
            </a:r>
          </a:p>
        </p:txBody>
      </p:sp>
      <p:sp>
        <p:nvSpPr>
          <p:cNvPr id="62" name="TextBox 61"/>
          <p:cNvSpPr txBox="1">
            <a:spLocks noChangeArrowheads="1"/>
          </p:cNvSpPr>
          <p:nvPr/>
        </p:nvSpPr>
        <p:spPr bwMode="auto">
          <a:xfrm>
            <a:off x="2236049" y="2674263"/>
            <a:ext cx="35971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a:t>
            </a:r>
          </a:p>
        </p:txBody>
      </p:sp>
      <p:sp>
        <p:nvSpPr>
          <p:cNvPr id="63" name="TextBox 62"/>
          <p:cNvSpPr txBox="1">
            <a:spLocks noChangeArrowheads="1"/>
          </p:cNvSpPr>
          <p:nvPr/>
        </p:nvSpPr>
        <p:spPr bwMode="auto">
          <a:xfrm>
            <a:off x="1341120" y="3817263"/>
            <a:ext cx="3917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D</a:t>
            </a:r>
          </a:p>
        </p:txBody>
      </p:sp>
      <p:sp>
        <p:nvSpPr>
          <p:cNvPr id="64" name="TextBox 63"/>
          <p:cNvSpPr txBox="1">
            <a:spLocks noChangeArrowheads="1"/>
          </p:cNvSpPr>
          <p:nvPr/>
        </p:nvSpPr>
        <p:spPr bwMode="auto">
          <a:xfrm>
            <a:off x="6864778" y="3817263"/>
            <a:ext cx="38536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G</a:t>
            </a:r>
          </a:p>
        </p:txBody>
      </p:sp>
      <p:grpSp>
        <p:nvGrpSpPr>
          <p:cNvPr id="104" name="NODE A"/>
          <p:cNvGrpSpPr/>
          <p:nvPr/>
        </p:nvGrpSpPr>
        <p:grpSpPr>
          <a:xfrm>
            <a:off x="2889221" y="1563827"/>
            <a:ext cx="1188720" cy="365760"/>
            <a:chOff x="3489959" y="2043897"/>
            <a:chExt cx="1188720" cy="365760"/>
          </a:xfrm>
          <a:solidFill>
            <a:schemeClr val="bg1">
              <a:lumMod val="75000"/>
            </a:schemeClr>
          </a:solidFill>
        </p:grpSpPr>
        <p:sp>
          <p:nvSpPr>
            <p:cNvPr id="47" name="Rectangle 46"/>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20</a:t>
              </a:r>
            </a:p>
          </p:txBody>
        </p:sp>
        <p:sp>
          <p:nvSpPr>
            <p:cNvPr id="100" name="Rectangle 99"/>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01" name="Rectangle 100"/>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02" name="Rectangle 101"/>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03" name="Rectangle 102"/>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13" name="NODE B"/>
          <p:cNvGrpSpPr/>
          <p:nvPr/>
        </p:nvGrpSpPr>
        <p:grpSpPr>
          <a:xfrm>
            <a:off x="1047329" y="2706827"/>
            <a:ext cx="1188720" cy="365760"/>
            <a:chOff x="3489959" y="2043897"/>
            <a:chExt cx="1188720" cy="365760"/>
          </a:xfrm>
          <a:solidFill>
            <a:schemeClr val="bg1">
              <a:lumMod val="75000"/>
            </a:schemeClr>
          </a:solidFill>
        </p:grpSpPr>
        <p:sp>
          <p:nvSpPr>
            <p:cNvPr id="114" name="Rectangle 113"/>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10</a:t>
              </a:r>
            </a:p>
          </p:txBody>
        </p:sp>
        <p:sp>
          <p:nvSpPr>
            <p:cNvPr id="115" name="Rectangle 114"/>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16" name="Rectangle 115"/>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17" name="Rectangle 116"/>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18" name="Rectangle 117"/>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22" name="NODE C"/>
          <p:cNvGrpSpPr/>
          <p:nvPr/>
        </p:nvGrpSpPr>
        <p:grpSpPr>
          <a:xfrm>
            <a:off x="4731114" y="2706827"/>
            <a:ext cx="1188720" cy="365760"/>
            <a:chOff x="3489959" y="2043897"/>
            <a:chExt cx="1188720" cy="365760"/>
          </a:xfrm>
          <a:solidFill>
            <a:schemeClr val="bg1">
              <a:lumMod val="75000"/>
            </a:schemeClr>
          </a:solidFill>
        </p:grpSpPr>
        <p:sp>
          <p:nvSpPr>
            <p:cNvPr id="123" name="Rectangle 122"/>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35</a:t>
              </a:r>
            </a:p>
          </p:txBody>
        </p:sp>
        <p:sp>
          <p:nvSpPr>
            <p:cNvPr id="124" name="Rectangle 123"/>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25" name="Rectangle 124"/>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26" name="Rectangle 125"/>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27" name="Rectangle 126"/>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31" name="NODE D"/>
          <p:cNvGrpSpPr/>
          <p:nvPr/>
        </p:nvGrpSpPr>
        <p:grpSpPr>
          <a:xfrm>
            <a:off x="152400" y="3849827"/>
            <a:ext cx="1188720" cy="365760"/>
            <a:chOff x="3489959" y="2043897"/>
            <a:chExt cx="1188720" cy="365760"/>
          </a:xfrm>
          <a:solidFill>
            <a:schemeClr val="bg1">
              <a:lumMod val="75000"/>
            </a:schemeClr>
          </a:solidFill>
        </p:grpSpPr>
        <p:sp>
          <p:nvSpPr>
            <p:cNvPr id="132" name="Rectangle 131"/>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6</a:t>
              </a:r>
            </a:p>
          </p:txBody>
        </p:sp>
        <p:sp>
          <p:nvSpPr>
            <p:cNvPr id="133" name="Rectangle 132"/>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34" name="Rectangle 133"/>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35" name="Rectangle 134"/>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36" name="Rectangle 135"/>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38" name="NODE E"/>
          <p:cNvGrpSpPr/>
          <p:nvPr/>
        </p:nvGrpSpPr>
        <p:grpSpPr>
          <a:xfrm>
            <a:off x="1942258" y="3849827"/>
            <a:ext cx="1188720" cy="365760"/>
            <a:chOff x="3489959" y="2043897"/>
            <a:chExt cx="1188720" cy="365760"/>
          </a:xfrm>
          <a:solidFill>
            <a:schemeClr val="bg1">
              <a:lumMod val="75000"/>
            </a:schemeClr>
          </a:solidFill>
        </p:grpSpPr>
        <p:sp>
          <p:nvSpPr>
            <p:cNvPr id="139" name="Rectangle 138"/>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12</a:t>
              </a:r>
            </a:p>
          </p:txBody>
        </p:sp>
        <p:sp>
          <p:nvSpPr>
            <p:cNvPr id="140" name="Rectangle 139"/>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1" name="Rectangle 140"/>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2" name="Rectangle 141"/>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3" name="Rectangle 142"/>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45" name="NODE F"/>
          <p:cNvGrpSpPr/>
          <p:nvPr/>
        </p:nvGrpSpPr>
        <p:grpSpPr>
          <a:xfrm>
            <a:off x="3786171" y="3849827"/>
            <a:ext cx="1188720" cy="365760"/>
            <a:chOff x="3489959" y="2043897"/>
            <a:chExt cx="1188720" cy="365760"/>
          </a:xfrm>
          <a:solidFill>
            <a:schemeClr val="bg1">
              <a:lumMod val="75000"/>
            </a:schemeClr>
          </a:solidFill>
        </p:grpSpPr>
        <p:sp>
          <p:nvSpPr>
            <p:cNvPr id="146" name="Rectangle 145"/>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23</a:t>
              </a:r>
            </a:p>
          </p:txBody>
        </p:sp>
        <p:sp>
          <p:nvSpPr>
            <p:cNvPr id="147" name="Rectangle 146"/>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8" name="Rectangle 147"/>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49" name="Rectangle 148"/>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50" name="Rectangle 149"/>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grpSp>
        <p:nvGrpSpPr>
          <p:cNvPr id="152" name="NODE G"/>
          <p:cNvGrpSpPr/>
          <p:nvPr/>
        </p:nvGrpSpPr>
        <p:grpSpPr>
          <a:xfrm>
            <a:off x="5676058" y="3849827"/>
            <a:ext cx="1188720" cy="365760"/>
            <a:chOff x="3489959" y="2043897"/>
            <a:chExt cx="1188720" cy="365760"/>
          </a:xfrm>
          <a:solidFill>
            <a:schemeClr val="bg1">
              <a:lumMod val="75000"/>
            </a:schemeClr>
          </a:solidFill>
        </p:grpSpPr>
        <p:sp>
          <p:nvSpPr>
            <p:cNvPr id="153" name="Rectangle 152"/>
            <p:cNvSpPr/>
            <p:nvPr/>
          </p:nvSpPr>
          <p:spPr bwMode="auto">
            <a:xfrm>
              <a:off x="358139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38</a:t>
              </a:r>
            </a:p>
          </p:txBody>
        </p:sp>
        <p:sp>
          <p:nvSpPr>
            <p:cNvPr id="154" name="Rectangle 153"/>
            <p:cNvSpPr/>
            <p:nvPr/>
          </p:nvSpPr>
          <p:spPr bwMode="auto">
            <a:xfrm>
              <a:off x="348995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55" name="Rectangle 154"/>
            <p:cNvSpPr/>
            <p:nvPr/>
          </p:nvSpPr>
          <p:spPr bwMode="auto">
            <a:xfrm>
              <a:off x="403859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sp>
          <p:nvSpPr>
            <p:cNvPr id="156" name="Rectangle 155"/>
            <p:cNvSpPr/>
            <p:nvPr/>
          </p:nvSpPr>
          <p:spPr bwMode="auto">
            <a:xfrm>
              <a:off x="4130039" y="2043897"/>
              <a:ext cx="45720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r>
                <a:rPr lang="en-US" dirty="0">
                  <a:solidFill>
                    <a:srgbClr val="646464"/>
                  </a:solidFill>
                  <a:latin typeface="Consolas" panose="020B0609020204030204" pitchFamily="49" charset="0"/>
                </a:rPr>
                <a:t>44</a:t>
              </a:r>
            </a:p>
          </p:txBody>
        </p:sp>
        <p:sp>
          <p:nvSpPr>
            <p:cNvPr id="157" name="Rectangle 156"/>
            <p:cNvSpPr/>
            <p:nvPr/>
          </p:nvSpPr>
          <p:spPr bwMode="auto">
            <a:xfrm>
              <a:off x="4587239" y="2043897"/>
              <a:ext cx="91440" cy="365760"/>
            </a:xfrm>
            <a:prstGeom prst="rect">
              <a:avLst/>
            </a:prstGeom>
            <a:solidFill>
              <a:schemeClr val="bg1">
                <a:lumMod val="85000"/>
              </a:schemeClr>
            </a:solidFill>
            <a:ln w="12700" cap="flat" cmpd="sng" algn="ctr">
              <a:solidFill>
                <a:srgbClr val="646464"/>
              </a:solidFill>
              <a:prstDash val="solid"/>
              <a:round/>
              <a:headEnd type="none" w="med" len="med"/>
              <a:tailEnd type="none" w="med" len="med"/>
            </a:ln>
            <a:effectLst/>
          </p:spPr>
          <p:txBody>
            <a:bodyPr wrap="none" anchor="ctr"/>
            <a:lstStyle/>
            <a:p>
              <a:pPr algn="ctr" eaLnBrk="0" hangingPunct="0"/>
              <a:endParaRPr lang="en-US" dirty="0">
                <a:solidFill>
                  <a:srgbClr val="646464"/>
                </a:solidFill>
                <a:latin typeface="Consolas" panose="020B0609020204030204" pitchFamily="49" charset="0"/>
              </a:endParaRPr>
            </a:p>
          </p:txBody>
        </p:sp>
      </p:grpSp>
      <p:sp>
        <p:nvSpPr>
          <p:cNvPr id="159" name="TextBox 158"/>
          <p:cNvSpPr txBox="1">
            <a:spLocks noChangeArrowheads="1"/>
          </p:cNvSpPr>
          <p:nvPr/>
        </p:nvSpPr>
        <p:spPr bwMode="auto">
          <a:xfrm>
            <a:off x="5919834" y="2674263"/>
            <a:ext cx="36292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C</a:t>
            </a:r>
          </a:p>
        </p:txBody>
      </p:sp>
      <p:sp>
        <p:nvSpPr>
          <p:cNvPr id="160" name="TextBox 159"/>
          <p:cNvSpPr txBox="1">
            <a:spLocks noChangeArrowheads="1"/>
          </p:cNvSpPr>
          <p:nvPr/>
        </p:nvSpPr>
        <p:spPr bwMode="auto">
          <a:xfrm>
            <a:off x="3130978" y="3817263"/>
            <a:ext cx="3484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E</a:t>
            </a:r>
          </a:p>
        </p:txBody>
      </p:sp>
      <p:sp>
        <p:nvSpPr>
          <p:cNvPr id="161" name="TextBox 160"/>
          <p:cNvSpPr txBox="1">
            <a:spLocks noChangeArrowheads="1"/>
          </p:cNvSpPr>
          <p:nvPr/>
        </p:nvSpPr>
        <p:spPr bwMode="auto">
          <a:xfrm>
            <a:off x="4974891" y="3817263"/>
            <a:ext cx="33246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nchor="ctr">
            <a:spAutoFit/>
          </a:bodyPr>
          <a:lstStyle>
            <a:defPPr>
              <a:defRPr lang="en-US"/>
            </a:defPPr>
            <a:lvl1pPr>
              <a:defRPr sz="2800" b="1" u="none">
                <a:solidFill>
                  <a:srgbClr val="EF3E42"/>
                </a:solidFill>
                <a:latin typeface="Consolas" panose="020B0609020204030204" pitchFamily="49" charset="0"/>
                <a:ea typeface="ＭＳ Ｐゴシック"/>
                <a:cs typeface="ＭＳ Ｐゴシック"/>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F</a:t>
            </a:r>
          </a:p>
        </p:txBody>
      </p:sp>
      <p:sp>
        <p:nvSpPr>
          <p:cNvPr id="163" name="Content Placeholder 28"/>
          <p:cNvSpPr txBox="1">
            <a:spLocks/>
          </p:cNvSpPr>
          <p:nvPr/>
        </p:nvSpPr>
        <p:spPr>
          <a:xfrm>
            <a:off x="6592142" y="1260068"/>
            <a:ext cx="1256458" cy="457200"/>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b="1" dirty="0" err="1">
                <a:latin typeface="Crimson Text" pitchFamily="2" charset="0"/>
              </a:rPr>
              <a:t>Txn</a:t>
            </a:r>
            <a:r>
              <a:rPr lang="en-US" b="1" dirty="0">
                <a:latin typeface="Crimson Text" pitchFamily="2" charset="0"/>
              </a:rPr>
              <a:t> #1:</a:t>
            </a:r>
            <a:endParaRPr lang="en-US" dirty="0">
              <a:latin typeface="Crimson Text" pitchFamily="2" charset="0"/>
            </a:endParaRPr>
          </a:p>
        </p:txBody>
      </p:sp>
      <p:cxnSp>
        <p:nvCxnSpPr>
          <p:cNvPr id="164" name="AutoShape 14"/>
          <p:cNvCxnSpPr>
            <a:cxnSpLocks noChangeShapeType="1"/>
            <a:stCxn id="136" idx="2"/>
            <a:endCxn id="140" idx="2"/>
          </p:cNvCxnSpPr>
          <p:nvPr/>
        </p:nvCxnSpPr>
        <p:spPr bwMode="auto">
          <a:xfrm rot="16200000" flipH="1">
            <a:off x="1641689" y="3869298"/>
            <a:ext cx="12700" cy="692578"/>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68" name="AutoShape 14"/>
          <p:cNvCxnSpPr>
            <a:cxnSpLocks noChangeShapeType="1"/>
            <a:stCxn id="140" idx="0"/>
            <a:endCxn id="136" idx="0"/>
          </p:cNvCxnSpPr>
          <p:nvPr/>
        </p:nvCxnSpPr>
        <p:spPr bwMode="auto">
          <a:xfrm rot="16200000" flipV="1">
            <a:off x="1641689" y="3503538"/>
            <a:ext cx="12700" cy="692578"/>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71" name="AutoShape 14"/>
          <p:cNvCxnSpPr>
            <a:cxnSpLocks noChangeShapeType="1"/>
            <a:stCxn id="143" idx="2"/>
            <a:endCxn id="147" idx="2"/>
          </p:cNvCxnSpPr>
          <p:nvPr/>
        </p:nvCxnSpPr>
        <p:spPr bwMode="auto">
          <a:xfrm rot="16200000" flipH="1">
            <a:off x="3458574" y="3842270"/>
            <a:ext cx="12700" cy="746633"/>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74" name="AutoShape 14"/>
          <p:cNvCxnSpPr>
            <a:cxnSpLocks noChangeShapeType="1"/>
            <a:stCxn id="147" idx="0"/>
            <a:endCxn id="143" idx="0"/>
          </p:cNvCxnSpPr>
          <p:nvPr/>
        </p:nvCxnSpPr>
        <p:spPr bwMode="auto">
          <a:xfrm rot="16200000" flipV="1">
            <a:off x="3458575" y="3476510"/>
            <a:ext cx="12700" cy="746633"/>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78" name="AutoShape 14"/>
          <p:cNvCxnSpPr>
            <a:cxnSpLocks noChangeShapeType="1"/>
            <a:stCxn id="154" idx="0"/>
            <a:endCxn id="150" idx="0"/>
          </p:cNvCxnSpPr>
          <p:nvPr/>
        </p:nvCxnSpPr>
        <p:spPr bwMode="auto">
          <a:xfrm rot="16200000" flipV="1">
            <a:off x="5325475" y="3453523"/>
            <a:ext cx="12700" cy="792607"/>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cxnSp>
        <p:nvCxnSpPr>
          <p:cNvPr id="181" name="AutoShape 14"/>
          <p:cNvCxnSpPr>
            <a:cxnSpLocks noChangeShapeType="1"/>
            <a:stCxn id="150" idx="2"/>
            <a:endCxn id="154" idx="2"/>
          </p:cNvCxnSpPr>
          <p:nvPr/>
        </p:nvCxnSpPr>
        <p:spPr bwMode="auto">
          <a:xfrm rot="16200000" flipH="1">
            <a:off x="5325474" y="3819283"/>
            <a:ext cx="12700" cy="792607"/>
          </a:xfrm>
          <a:prstGeom prst="curvedConnector3">
            <a:avLst>
              <a:gd name="adj1" fmla="val 1800000"/>
            </a:avLst>
          </a:prstGeom>
          <a:noFill/>
          <a:ln w="19050">
            <a:solidFill>
              <a:schemeClr val="tx1">
                <a:lumMod val="65000"/>
                <a:lumOff val="35000"/>
              </a:schemeClr>
            </a:solidFill>
            <a:round/>
            <a:headEnd/>
            <a:tailEnd type="triangle" w="med" len="med"/>
          </a:ln>
          <a:extLst>
            <a:ext uri="{909E8E84-426E-40DD-AFC4-6F175D3DCCD1}">
              <a14:hiddenFill xmlns:a14="http://schemas.microsoft.com/office/drawing/2010/main">
                <a:noFill/>
              </a14:hiddenFill>
            </a:ext>
          </a:extLst>
        </p:spPr>
      </p:cxnSp>
      <p:grpSp>
        <p:nvGrpSpPr>
          <p:cNvPr id="190" name="Group 189"/>
          <p:cNvGrpSpPr/>
          <p:nvPr/>
        </p:nvGrpSpPr>
        <p:grpSpPr>
          <a:xfrm>
            <a:off x="1912986" y="1148504"/>
            <a:ext cx="894526" cy="721544"/>
            <a:chOff x="2157453" y="1051554"/>
            <a:chExt cx="894526" cy="721544"/>
          </a:xfrm>
        </p:grpSpPr>
        <p:grpSp>
          <p:nvGrpSpPr>
            <p:cNvPr id="189" name="Group 188"/>
            <p:cNvGrpSpPr/>
            <p:nvPr/>
          </p:nvGrpSpPr>
          <p:grpSpPr>
            <a:xfrm>
              <a:off x="2157453" y="1051554"/>
              <a:ext cx="678926" cy="558090"/>
              <a:chOff x="2057400" y="1097871"/>
              <a:chExt cx="678926" cy="558090"/>
            </a:xfrm>
          </p:grpSpPr>
          <p:sp>
            <p:nvSpPr>
              <p:cNvPr id="94"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R</a:t>
                </a:r>
              </a:p>
            </p:txBody>
          </p:sp>
          <p:cxnSp>
            <p:nvCxnSpPr>
              <p:cNvPr id="95" name="Straight Connector 29"/>
              <p:cNvCxnSpPr>
                <a:cxnSpLocks noChangeShapeType="1"/>
                <a:stCxn id="94"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84" name="Loc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7902" y="1468505"/>
              <a:ext cx="23407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203" name="Highlight Box"/>
          <p:cNvSpPr/>
          <p:nvPr/>
        </p:nvSpPr>
        <p:spPr>
          <a:xfrm>
            <a:off x="3786171" y="3849174"/>
            <a:ext cx="1188720" cy="36576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Content Placeholder 28"/>
          <p:cNvSpPr txBox="1">
            <a:spLocks/>
          </p:cNvSpPr>
          <p:nvPr/>
        </p:nvSpPr>
        <p:spPr>
          <a:xfrm>
            <a:off x="6592142" y="2218625"/>
            <a:ext cx="1256458" cy="457200"/>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b="1" dirty="0" err="1">
                <a:latin typeface="Crimson Text" pitchFamily="2" charset="0"/>
              </a:rPr>
              <a:t>Txn</a:t>
            </a:r>
            <a:r>
              <a:rPr lang="en-US" b="1" dirty="0">
                <a:latin typeface="Crimson Text" pitchFamily="2" charset="0"/>
              </a:rPr>
              <a:t> #2:</a:t>
            </a:r>
            <a:endParaRPr lang="en-US" dirty="0">
              <a:latin typeface="Crimson Text" pitchFamily="2" charset="0"/>
            </a:endParaRPr>
          </a:p>
        </p:txBody>
      </p:sp>
      <p:grpSp>
        <p:nvGrpSpPr>
          <p:cNvPr id="7" name="Group 6"/>
          <p:cNvGrpSpPr/>
          <p:nvPr/>
        </p:nvGrpSpPr>
        <p:grpSpPr>
          <a:xfrm>
            <a:off x="3921945" y="3894894"/>
            <a:ext cx="916182" cy="274320"/>
            <a:chOff x="3921945" y="3894894"/>
            <a:chExt cx="916182" cy="274320"/>
          </a:xfrm>
        </p:grpSpPr>
        <p:sp>
          <p:nvSpPr>
            <p:cNvPr id="206" name="Rectangle 205"/>
            <p:cNvSpPr/>
            <p:nvPr/>
          </p:nvSpPr>
          <p:spPr bwMode="auto">
            <a:xfrm>
              <a:off x="4472367" y="3894894"/>
              <a:ext cx="365760" cy="2743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b="1" dirty="0">
                  <a:solidFill>
                    <a:srgbClr val="EF3E42"/>
                  </a:solidFill>
                  <a:latin typeface="Consolas" pitchFamily="49" charset="0"/>
                  <a:ea typeface="Open Sans Extrabold" pitchFamily="34" charset="0"/>
                  <a:cs typeface="Consolas" pitchFamily="49" charset="0"/>
                </a:rPr>
                <a:t>23</a:t>
              </a:r>
            </a:p>
          </p:txBody>
        </p:sp>
        <p:sp>
          <p:nvSpPr>
            <p:cNvPr id="158" name="Rectangle 157"/>
            <p:cNvSpPr/>
            <p:nvPr/>
          </p:nvSpPr>
          <p:spPr bwMode="auto">
            <a:xfrm>
              <a:off x="3921945" y="3894894"/>
              <a:ext cx="365760" cy="274320"/>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45720" rIns="0" bIns="0" rtlCol="0" anchor="ctr">
              <a:noAutofit/>
            </a:bodyPr>
            <a:lstStyle/>
            <a:p>
              <a:pPr algn="ctr">
                <a:lnSpc>
                  <a:spcPct val="80000"/>
                </a:lnSpc>
              </a:pPr>
              <a:r>
                <a:rPr lang="en-US" b="1" dirty="0">
                  <a:solidFill>
                    <a:srgbClr val="EF3E42"/>
                  </a:solidFill>
                  <a:latin typeface="Consolas" pitchFamily="49" charset="0"/>
                  <a:ea typeface="Open Sans Extrabold" pitchFamily="34" charset="0"/>
                  <a:cs typeface="Consolas" pitchFamily="49" charset="0"/>
                </a:rPr>
                <a:t>21</a:t>
              </a:r>
            </a:p>
          </p:txBody>
        </p:sp>
      </p:grpSp>
      <p:sp>
        <p:nvSpPr>
          <p:cNvPr id="205" name="Content Placeholder 28"/>
          <p:cNvSpPr txBox="1">
            <a:spLocks/>
          </p:cNvSpPr>
          <p:nvPr/>
        </p:nvSpPr>
        <p:spPr>
          <a:xfrm>
            <a:off x="6592142" y="3177183"/>
            <a:ext cx="1256458" cy="457200"/>
          </a:xfrm>
          <a:prstGeom prst="rect">
            <a:avLst/>
          </a:prstGeom>
        </p:spPr>
        <p:txBody>
          <a:bodyPr/>
          <a:lstStyle>
            <a:lvl1pPr marL="0" indent="0" algn="l" defTabSz="914400" rtl="0" eaLnBrk="1" latinLnBrk="0" hangingPunct="1">
              <a:spcBef>
                <a:spcPts val="600"/>
              </a:spcBef>
              <a:spcAft>
                <a:spcPts val="0"/>
              </a:spcAft>
              <a:buFont typeface="Arial" pitchFamily="34" charset="0"/>
              <a:buNone/>
              <a:defRPr lang="en-US" sz="2400" kern="1200" dirty="0" smtClean="0">
                <a:solidFill>
                  <a:schemeClr val="tx1">
                    <a:lumMod val="65000"/>
                    <a:lumOff val="35000"/>
                  </a:schemeClr>
                </a:solidFill>
                <a:latin typeface="Gentium Book Basic" pitchFamily="2" charset="0"/>
                <a:ea typeface="+mn-ea"/>
                <a:cs typeface="+mn-cs"/>
              </a:defRPr>
            </a:lvl1pPr>
            <a:lvl2pPr marL="0" indent="-342900" algn="l" defTabSz="914400" rtl="0" eaLnBrk="1" latinLnBrk="0" hangingPunct="1">
              <a:spcBef>
                <a:spcPts val="0"/>
              </a:spcBef>
              <a:buFont typeface="Times New Roman" pitchFamily="18" charset="0"/>
              <a:buChar char="→"/>
              <a:defRPr lang="en-US" sz="2000" kern="1200" dirty="0" smtClean="0">
                <a:solidFill>
                  <a:schemeClr val="tx1">
                    <a:lumMod val="65000"/>
                    <a:lumOff val="35000"/>
                  </a:schemeClr>
                </a:solidFill>
                <a:latin typeface="Gentium Book Basic" pitchFamily="2" charset="0"/>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lumMod val="65000"/>
                    <a:lumOff val="35000"/>
                  </a:schemeClr>
                </a:solidFill>
                <a:latin typeface="Gentium Book Basic" pitchFamily="2" charset="0"/>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lumMod val="65000"/>
                    <a:lumOff val="35000"/>
                  </a:schemeClr>
                </a:solidFill>
                <a:latin typeface="Gentium Book Basic"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a:r>
              <a:rPr lang="en-US" b="1" dirty="0" err="1">
                <a:latin typeface="Crimson Text" pitchFamily="2" charset="0"/>
              </a:rPr>
              <a:t>Txn</a:t>
            </a:r>
            <a:r>
              <a:rPr lang="en-US" b="1" dirty="0">
                <a:latin typeface="Crimson Text" pitchFamily="2" charset="0"/>
              </a:rPr>
              <a:t> #1:</a:t>
            </a:r>
            <a:endParaRPr lang="en-US" dirty="0">
              <a:latin typeface="Crimson Text" pitchFamily="2" charset="0"/>
            </a:endParaRPr>
          </a:p>
        </p:txBody>
      </p:sp>
      <p:grpSp>
        <p:nvGrpSpPr>
          <p:cNvPr id="208" name="Group 207"/>
          <p:cNvGrpSpPr/>
          <p:nvPr/>
        </p:nvGrpSpPr>
        <p:grpSpPr>
          <a:xfrm>
            <a:off x="1912986" y="1148504"/>
            <a:ext cx="894446" cy="721544"/>
            <a:chOff x="2157453" y="1051554"/>
            <a:chExt cx="894446" cy="721544"/>
          </a:xfrm>
        </p:grpSpPr>
        <p:grpSp>
          <p:nvGrpSpPr>
            <p:cNvPr id="209" name="Group 208"/>
            <p:cNvGrpSpPr/>
            <p:nvPr/>
          </p:nvGrpSpPr>
          <p:grpSpPr>
            <a:xfrm>
              <a:off x="2157453" y="1051554"/>
              <a:ext cx="678926" cy="558090"/>
              <a:chOff x="2057400" y="1097871"/>
              <a:chExt cx="678926" cy="558090"/>
            </a:xfrm>
          </p:grpSpPr>
          <p:sp>
            <p:nvSpPr>
              <p:cNvPr id="211"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W</a:t>
                </a:r>
              </a:p>
            </p:txBody>
          </p:sp>
          <p:cxnSp>
            <p:nvCxnSpPr>
              <p:cNvPr id="212" name="Straight Connector 29"/>
              <p:cNvCxnSpPr>
                <a:cxnSpLocks noChangeShapeType="1"/>
                <a:stCxn id="211"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210"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13" name="Group 212"/>
          <p:cNvGrpSpPr/>
          <p:nvPr/>
        </p:nvGrpSpPr>
        <p:grpSpPr>
          <a:xfrm>
            <a:off x="3770245" y="2243798"/>
            <a:ext cx="894446" cy="721544"/>
            <a:chOff x="2157453" y="1051554"/>
            <a:chExt cx="894446" cy="721544"/>
          </a:xfrm>
        </p:grpSpPr>
        <p:grpSp>
          <p:nvGrpSpPr>
            <p:cNvPr id="214" name="Group 213"/>
            <p:cNvGrpSpPr/>
            <p:nvPr/>
          </p:nvGrpSpPr>
          <p:grpSpPr>
            <a:xfrm>
              <a:off x="2157453" y="1051554"/>
              <a:ext cx="678926" cy="558090"/>
              <a:chOff x="2057400" y="1097871"/>
              <a:chExt cx="678926" cy="558090"/>
            </a:xfrm>
          </p:grpSpPr>
          <p:sp>
            <p:nvSpPr>
              <p:cNvPr id="216"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dirty="0">
                    <a:solidFill>
                      <a:srgbClr val="EF3E42"/>
                    </a:solidFill>
                    <a:latin typeface="Consolas" pitchFamily="49" charset="0"/>
                    <a:cs typeface="Consolas" pitchFamily="49" charset="0"/>
                  </a:rPr>
                  <a:t>W</a:t>
                </a:r>
                <a:endParaRPr lang="en-US" sz="2800" b="1" u="none" dirty="0">
                  <a:solidFill>
                    <a:srgbClr val="EF3E42"/>
                  </a:solidFill>
                  <a:latin typeface="Consolas" pitchFamily="49" charset="0"/>
                  <a:cs typeface="Consolas" pitchFamily="49" charset="0"/>
                </a:endParaRPr>
              </a:p>
            </p:txBody>
          </p:sp>
          <p:cxnSp>
            <p:nvCxnSpPr>
              <p:cNvPr id="217" name="Straight Connector 29"/>
              <p:cNvCxnSpPr>
                <a:cxnSpLocks noChangeShapeType="1"/>
                <a:stCxn id="216"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215"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05" name="Group 104"/>
          <p:cNvGrpSpPr/>
          <p:nvPr/>
        </p:nvGrpSpPr>
        <p:grpSpPr>
          <a:xfrm>
            <a:off x="90370" y="2289300"/>
            <a:ext cx="894446" cy="721544"/>
            <a:chOff x="2157453" y="1051554"/>
            <a:chExt cx="894446" cy="721544"/>
          </a:xfrm>
        </p:grpSpPr>
        <p:grpSp>
          <p:nvGrpSpPr>
            <p:cNvPr id="106" name="Group 105"/>
            <p:cNvGrpSpPr/>
            <p:nvPr/>
          </p:nvGrpSpPr>
          <p:grpSpPr>
            <a:xfrm>
              <a:off x="2157453" y="1051554"/>
              <a:ext cx="678926" cy="558090"/>
              <a:chOff x="2057400" y="1097871"/>
              <a:chExt cx="678926" cy="558090"/>
            </a:xfrm>
          </p:grpSpPr>
          <p:sp>
            <p:nvSpPr>
              <p:cNvPr id="108"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dirty="0">
                    <a:solidFill>
                      <a:srgbClr val="EF3E42"/>
                    </a:solidFill>
                    <a:latin typeface="Consolas" pitchFamily="49" charset="0"/>
                    <a:cs typeface="Consolas" pitchFamily="49" charset="0"/>
                  </a:rPr>
                  <a:t>R</a:t>
                </a:r>
                <a:endParaRPr lang="en-US" sz="2800" b="1" u="none" dirty="0">
                  <a:solidFill>
                    <a:srgbClr val="EF3E42"/>
                  </a:solidFill>
                  <a:latin typeface="Consolas" pitchFamily="49" charset="0"/>
                  <a:cs typeface="Consolas" pitchFamily="49" charset="0"/>
                </a:endParaRPr>
              </a:p>
            </p:txBody>
          </p:sp>
          <p:cxnSp>
            <p:nvCxnSpPr>
              <p:cNvPr id="109" name="Straight Connector 29"/>
              <p:cNvCxnSpPr>
                <a:cxnSpLocks noChangeShapeType="1"/>
                <a:stCxn id="108"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107"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10" name="Group 109"/>
          <p:cNvGrpSpPr/>
          <p:nvPr/>
        </p:nvGrpSpPr>
        <p:grpSpPr>
          <a:xfrm>
            <a:off x="991452" y="3423817"/>
            <a:ext cx="894446" cy="721544"/>
            <a:chOff x="2157453" y="1051554"/>
            <a:chExt cx="894446" cy="721544"/>
          </a:xfrm>
        </p:grpSpPr>
        <p:grpSp>
          <p:nvGrpSpPr>
            <p:cNvPr id="111" name="Group 110"/>
            <p:cNvGrpSpPr/>
            <p:nvPr/>
          </p:nvGrpSpPr>
          <p:grpSpPr>
            <a:xfrm>
              <a:off x="2157453" y="1051554"/>
              <a:ext cx="678926" cy="558090"/>
              <a:chOff x="2057400" y="1097871"/>
              <a:chExt cx="678926" cy="558090"/>
            </a:xfrm>
          </p:grpSpPr>
          <p:sp>
            <p:nvSpPr>
              <p:cNvPr id="119"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R</a:t>
                </a:r>
              </a:p>
            </p:txBody>
          </p:sp>
          <p:cxnSp>
            <p:nvCxnSpPr>
              <p:cNvPr id="120" name="Straight Connector 29"/>
              <p:cNvCxnSpPr>
                <a:cxnSpLocks noChangeShapeType="1"/>
                <a:stCxn id="119"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112"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sp>
        <p:nvSpPr>
          <p:cNvPr id="144" name="Highlight Box"/>
          <p:cNvSpPr/>
          <p:nvPr/>
        </p:nvSpPr>
        <p:spPr>
          <a:xfrm>
            <a:off x="1942258" y="3849174"/>
            <a:ext cx="1188720" cy="36576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6" name="Group 195"/>
          <p:cNvGrpSpPr/>
          <p:nvPr/>
        </p:nvGrpSpPr>
        <p:grpSpPr>
          <a:xfrm>
            <a:off x="2820718" y="3423817"/>
            <a:ext cx="894526" cy="721544"/>
            <a:chOff x="2157453" y="1051554"/>
            <a:chExt cx="894526" cy="721544"/>
          </a:xfrm>
        </p:grpSpPr>
        <p:grpSp>
          <p:nvGrpSpPr>
            <p:cNvPr id="197" name="Group 196"/>
            <p:cNvGrpSpPr/>
            <p:nvPr/>
          </p:nvGrpSpPr>
          <p:grpSpPr>
            <a:xfrm>
              <a:off x="2157453" y="1051554"/>
              <a:ext cx="678926" cy="558090"/>
              <a:chOff x="2057400" y="1097871"/>
              <a:chExt cx="678926" cy="558090"/>
            </a:xfrm>
          </p:grpSpPr>
          <p:sp>
            <p:nvSpPr>
              <p:cNvPr id="199"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a:solidFill>
                      <a:srgbClr val="EF3E42"/>
                    </a:solidFill>
                    <a:latin typeface="Consolas" pitchFamily="49" charset="0"/>
                    <a:cs typeface="Consolas" pitchFamily="49" charset="0"/>
                  </a:rPr>
                  <a:t>R</a:t>
                </a:r>
                <a:endParaRPr lang="en-US" sz="2800" b="1" u="none" dirty="0">
                  <a:solidFill>
                    <a:srgbClr val="EF3E42"/>
                  </a:solidFill>
                  <a:latin typeface="Consolas" pitchFamily="49" charset="0"/>
                  <a:cs typeface="Consolas" pitchFamily="49" charset="0"/>
                </a:endParaRPr>
              </a:p>
            </p:txBody>
          </p:sp>
          <p:cxnSp>
            <p:nvCxnSpPr>
              <p:cNvPr id="200" name="Straight Connector 29"/>
              <p:cNvCxnSpPr>
                <a:cxnSpLocks noChangeShapeType="1"/>
                <a:stCxn id="199"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198" name="Lock"/>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17902" y="1468505"/>
              <a:ext cx="23407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218" name="Group 217"/>
          <p:cNvGrpSpPr/>
          <p:nvPr/>
        </p:nvGrpSpPr>
        <p:grpSpPr>
          <a:xfrm>
            <a:off x="2820718" y="3423817"/>
            <a:ext cx="894446" cy="721544"/>
            <a:chOff x="2157453" y="1051554"/>
            <a:chExt cx="894446" cy="721544"/>
          </a:xfrm>
        </p:grpSpPr>
        <p:grpSp>
          <p:nvGrpSpPr>
            <p:cNvPr id="219" name="Group 218"/>
            <p:cNvGrpSpPr/>
            <p:nvPr/>
          </p:nvGrpSpPr>
          <p:grpSpPr>
            <a:xfrm>
              <a:off x="2157453" y="1051554"/>
              <a:ext cx="678926" cy="558090"/>
              <a:chOff x="2057400" y="1097871"/>
              <a:chExt cx="678926" cy="558090"/>
            </a:xfrm>
          </p:grpSpPr>
          <p:sp>
            <p:nvSpPr>
              <p:cNvPr id="221" name="TextBox 28"/>
              <p:cNvSpPr>
                <a:spLocks noChangeArrowheads="1"/>
              </p:cNvSpPr>
              <p:nvPr/>
            </p:nvSpPr>
            <p:spPr bwMode="auto">
              <a:xfrm>
                <a:off x="2057400" y="1097871"/>
                <a:ext cx="634227" cy="433392"/>
              </a:xfrm>
              <a:prstGeom prst="hexagon">
                <a:avLst>
                  <a:gd name="adj" fmla="val 24999"/>
                  <a:gd name="vf" fmla="val 115470"/>
                </a:avLst>
              </a:prstGeom>
              <a:solidFill>
                <a:schemeClr val="bg1"/>
              </a:solidFill>
              <a:ln w="57150">
                <a:solidFill>
                  <a:srgbClr val="EF3E42"/>
                </a:solidFill>
                <a:miter lim="800000"/>
                <a:headEnd/>
                <a:tailEnd/>
              </a:ln>
            </p:spPr>
            <p:txBody>
              <a:bodyPr wrap="none" anchor="ctr"/>
              <a:lstStyle/>
              <a:p>
                <a:pPr algn="ctr"/>
                <a:r>
                  <a:rPr lang="en-US" sz="2800" b="1" u="none" dirty="0">
                    <a:solidFill>
                      <a:srgbClr val="EF3E42"/>
                    </a:solidFill>
                    <a:latin typeface="Consolas" pitchFamily="49" charset="0"/>
                    <a:cs typeface="Consolas" pitchFamily="49" charset="0"/>
                  </a:rPr>
                  <a:t>W</a:t>
                </a:r>
              </a:p>
            </p:txBody>
          </p:sp>
          <p:cxnSp>
            <p:nvCxnSpPr>
              <p:cNvPr id="222" name="Straight Connector 29"/>
              <p:cNvCxnSpPr>
                <a:cxnSpLocks noChangeShapeType="1"/>
                <a:stCxn id="221" idx="1"/>
              </p:cNvCxnSpPr>
              <p:nvPr/>
            </p:nvCxnSpPr>
            <p:spPr bwMode="auto">
              <a:xfrm>
                <a:off x="2583283" y="1531263"/>
                <a:ext cx="153043" cy="124698"/>
              </a:xfrm>
              <a:prstGeom prst="line">
                <a:avLst/>
              </a:prstGeom>
              <a:noFill/>
              <a:ln w="41275" algn="ctr">
                <a:solidFill>
                  <a:srgbClr val="EF3E42"/>
                </a:solidFill>
                <a:round/>
                <a:headEnd type="none" w="sm" len="sm"/>
                <a:tailEnd/>
              </a:ln>
              <a:extLst>
                <a:ext uri="{909E8E84-426E-40DD-AFC4-6F175D3DCCD1}">
                  <a14:hiddenFill xmlns:a14="http://schemas.microsoft.com/office/drawing/2010/main">
                    <a:noFill/>
                  </a14:hiddenFill>
                </a:ext>
              </a:extLst>
            </p:spPr>
          </p:cxnSp>
        </p:grpSp>
        <p:pic>
          <p:nvPicPr>
            <p:cNvPr id="220" name="Lock"/>
            <p:cNvPicPr>
              <a:picLocks noChangeAspect="1" noChangeArrowheads="1"/>
            </p:cNvPicPr>
            <p:nvPr/>
          </p:nvPicPr>
          <p:blipFill>
            <a:blip r:embed="rId4">
              <a:extLst>
                <a:ext uri="{96DAC541-7B7A-43D3-8B79-37D633B846F1}">
                  <asvg:svgBlip xmlns:asvg="http://schemas.microsoft.com/office/drawing/2016/SVG/main" r:embed="rId5"/>
                </a:ext>
              </a:extLst>
            </a:blip>
            <a:stretch>
              <a:fillRect/>
            </a:stretch>
          </p:blipFill>
          <p:spPr bwMode="auto">
            <a:xfrm>
              <a:off x="2817982" y="1468505"/>
              <a:ext cx="233917" cy="3045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grpSp>
        <p:nvGrpSpPr>
          <p:cNvPr id="121" name="INSERT(A)">
            <a:extLst>
              <a:ext uri="{FF2B5EF4-FFF2-40B4-BE49-F238E27FC236}">
                <a16:creationId xmlns:a16="http://schemas.microsoft.com/office/drawing/2014/main" id="{97DE20BC-65AA-40D1-8164-81AD2A9FA7D6}"/>
              </a:ext>
            </a:extLst>
          </p:cNvPr>
          <p:cNvGrpSpPr>
            <a:grpSpLocks noChangeAspect="1"/>
          </p:cNvGrpSpPr>
          <p:nvPr/>
        </p:nvGrpSpPr>
        <p:grpSpPr>
          <a:xfrm>
            <a:off x="7829550" y="2035745"/>
            <a:ext cx="857250" cy="822960"/>
            <a:chOff x="2222921" y="1413510"/>
            <a:chExt cx="1143000" cy="1097280"/>
          </a:xfrm>
        </p:grpSpPr>
        <p:sp>
          <p:nvSpPr>
            <p:cNvPr id="128" name="Rectangle 127">
              <a:extLst>
                <a:ext uri="{FF2B5EF4-FFF2-40B4-BE49-F238E27FC236}">
                  <a16:creationId xmlns:a16="http://schemas.microsoft.com/office/drawing/2014/main" id="{444F034C-EC90-425E-8308-5A2470E40795}"/>
                </a:ext>
              </a:extLst>
            </p:cNvPr>
            <p:cNvSpPr/>
            <p:nvPr/>
          </p:nvSpPr>
          <p:spPr>
            <a:xfrm>
              <a:off x="2222921" y="1413510"/>
              <a:ext cx="1143000" cy="1097280"/>
            </a:xfrm>
            <a:prstGeom prst="rect">
              <a:avLst/>
            </a:prstGeom>
            <a:solidFill>
              <a:schemeClr val="tx1">
                <a:lumMod val="65000"/>
                <a:lumOff val="3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0" tIns="45720" rIns="0" bIns="91440" numCol="1" spcCol="0" rtlCol="0" fromWordArt="0" anchor="b" anchorCtr="0" forceAA="0" compatLnSpc="1">
              <a:prstTxWarp prst="textNoShape">
                <a:avLst/>
              </a:prstTxWarp>
              <a:noAutofit/>
            </a:bodyPr>
            <a:lstStyle/>
            <a:p>
              <a:pPr algn="ctr"/>
              <a:r>
                <a:rPr lang="en-US" sz="1200" b="1" dirty="0">
                  <a:solidFill>
                    <a:schemeClr val="bg1">
                      <a:lumMod val="95000"/>
                    </a:schemeClr>
                  </a:solidFill>
                  <a:latin typeface="Consolas" pitchFamily="49" charset="0"/>
                  <a:ea typeface="DejaVu Sans Mono" pitchFamily="49" charset="0"/>
                  <a:cs typeface="Consolas" pitchFamily="49" charset="0"/>
                </a:rPr>
                <a:t>INSERT(21)</a:t>
              </a:r>
            </a:p>
          </p:txBody>
        </p:sp>
        <p:pic>
          <p:nvPicPr>
            <p:cNvPr id="129" name="Picture 71">
              <a:extLst>
                <a:ext uri="{FF2B5EF4-FFF2-40B4-BE49-F238E27FC236}">
                  <a16:creationId xmlns:a16="http://schemas.microsoft.com/office/drawing/2014/main" id="{5EE76646-2BEC-4D0C-A451-83EBD32D824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489621" y="1496539"/>
              <a:ext cx="609600" cy="609600"/>
            </a:xfrm>
            <a:prstGeom prst="rect">
              <a:avLst/>
            </a:prstGeom>
          </p:spPr>
        </p:pic>
      </p:grpSp>
      <p:grpSp>
        <p:nvGrpSpPr>
          <p:cNvPr id="130" name="READ(A)">
            <a:extLst>
              <a:ext uri="{FF2B5EF4-FFF2-40B4-BE49-F238E27FC236}">
                <a16:creationId xmlns:a16="http://schemas.microsoft.com/office/drawing/2014/main" id="{8697ED74-3349-4013-9C64-0DF4679D1C28}"/>
              </a:ext>
            </a:extLst>
          </p:cNvPr>
          <p:cNvGrpSpPr>
            <a:grpSpLocks noChangeAspect="1"/>
          </p:cNvGrpSpPr>
          <p:nvPr/>
        </p:nvGrpSpPr>
        <p:grpSpPr>
          <a:xfrm>
            <a:off x="7829550" y="1077188"/>
            <a:ext cx="857250" cy="822960"/>
            <a:chOff x="2222921" y="1413510"/>
            <a:chExt cx="1143000" cy="1097280"/>
          </a:xfrm>
        </p:grpSpPr>
        <p:sp>
          <p:nvSpPr>
            <p:cNvPr id="137" name="Rectangle 136">
              <a:extLst>
                <a:ext uri="{FF2B5EF4-FFF2-40B4-BE49-F238E27FC236}">
                  <a16:creationId xmlns:a16="http://schemas.microsoft.com/office/drawing/2014/main" id="{B0597D42-ABB6-4D2E-B303-A9FF72C89599}"/>
                </a:ext>
              </a:extLst>
            </p:cNvPr>
            <p:cNvSpPr/>
            <p:nvPr/>
          </p:nvSpPr>
          <p:spPr>
            <a:xfrm>
              <a:off x="2222921" y="1413510"/>
              <a:ext cx="1143000" cy="1097280"/>
            </a:xfrm>
            <a:prstGeom prst="rect">
              <a:avLst/>
            </a:prstGeom>
            <a:solidFill>
              <a:schemeClr val="tx1">
                <a:lumMod val="65000"/>
                <a:lumOff val="3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45720" tIns="45720" rIns="45720" bIns="91440" numCol="1" spcCol="0" rtlCol="0" fromWordArt="0" anchor="b" anchorCtr="0" forceAA="0" compatLnSpc="1">
              <a:prstTxWarp prst="textNoShape">
                <a:avLst/>
              </a:prstTxWarp>
              <a:noAutofit/>
            </a:bodyPr>
            <a:lstStyle/>
            <a:p>
              <a:pPr algn="ctr"/>
              <a:r>
                <a:rPr lang="en-US" sz="1200" b="1" dirty="0">
                  <a:solidFill>
                    <a:schemeClr val="bg1">
                      <a:lumMod val="95000"/>
                    </a:schemeClr>
                  </a:solidFill>
                  <a:latin typeface="Consolas" pitchFamily="49" charset="0"/>
                  <a:ea typeface="DejaVu Sans Mono" pitchFamily="49" charset="0"/>
                  <a:cs typeface="Consolas" pitchFamily="49" charset="0"/>
                </a:rPr>
                <a:t>[12,23]</a:t>
              </a:r>
            </a:p>
          </p:txBody>
        </p:sp>
        <p:pic>
          <p:nvPicPr>
            <p:cNvPr id="151" name="Picture 76">
              <a:extLst>
                <a:ext uri="{FF2B5EF4-FFF2-40B4-BE49-F238E27FC236}">
                  <a16:creationId xmlns:a16="http://schemas.microsoft.com/office/drawing/2014/main" id="{94169492-6CC3-45FB-AB19-605225889C0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9568" y="1611629"/>
              <a:ext cx="789708" cy="457200"/>
            </a:xfrm>
            <a:prstGeom prst="rect">
              <a:avLst/>
            </a:prstGeom>
          </p:spPr>
        </p:pic>
      </p:grpSp>
      <p:grpSp>
        <p:nvGrpSpPr>
          <p:cNvPr id="167" name="READ(A)">
            <a:extLst>
              <a:ext uri="{FF2B5EF4-FFF2-40B4-BE49-F238E27FC236}">
                <a16:creationId xmlns:a16="http://schemas.microsoft.com/office/drawing/2014/main" id="{D5932C95-AD3D-4147-8671-703832DAE13B}"/>
              </a:ext>
            </a:extLst>
          </p:cNvPr>
          <p:cNvGrpSpPr>
            <a:grpSpLocks noChangeAspect="1"/>
          </p:cNvGrpSpPr>
          <p:nvPr/>
        </p:nvGrpSpPr>
        <p:grpSpPr>
          <a:xfrm>
            <a:off x="7829550" y="2994303"/>
            <a:ext cx="857250" cy="822960"/>
            <a:chOff x="2222921" y="1413510"/>
            <a:chExt cx="1143000" cy="1097280"/>
          </a:xfrm>
        </p:grpSpPr>
        <p:sp>
          <p:nvSpPr>
            <p:cNvPr id="169" name="Rectangle 168">
              <a:extLst>
                <a:ext uri="{FF2B5EF4-FFF2-40B4-BE49-F238E27FC236}">
                  <a16:creationId xmlns:a16="http://schemas.microsoft.com/office/drawing/2014/main" id="{A8E70346-7DE9-4360-8EEE-61347344FA32}"/>
                </a:ext>
              </a:extLst>
            </p:cNvPr>
            <p:cNvSpPr/>
            <p:nvPr/>
          </p:nvSpPr>
          <p:spPr>
            <a:xfrm>
              <a:off x="2222921" y="1413510"/>
              <a:ext cx="1143000" cy="1097280"/>
            </a:xfrm>
            <a:prstGeom prst="rect">
              <a:avLst/>
            </a:prstGeom>
            <a:solidFill>
              <a:schemeClr val="tx1">
                <a:lumMod val="65000"/>
                <a:lumOff val="35000"/>
              </a:schemeClr>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45720" tIns="45720" rIns="45720" bIns="91440" numCol="1" spcCol="0" rtlCol="0" fromWordArt="0" anchor="b" anchorCtr="0" forceAA="0" compatLnSpc="1">
              <a:prstTxWarp prst="textNoShape">
                <a:avLst/>
              </a:prstTxWarp>
              <a:noAutofit/>
            </a:bodyPr>
            <a:lstStyle/>
            <a:p>
              <a:pPr algn="ctr"/>
              <a:r>
                <a:rPr lang="en-US" sz="1200" b="1" dirty="0">
                  <a:solidFill>
                    <a:schemeClr val="bg1">
                      <a:lumMod val="95000"/>
                    </a:schemeClr>
                  </a:solidFill>
                  <a:latin typeface="Consolas" pitchFamily="49" charset="0"/>
                  <a:ea typeface="DejaVu Sans Mono" pitchFamily="49" charset="0"/>
                  <a:cs typeface="Consolas" pitchFamily="49" charset="0"/>
                </a:rPr>
                <a:t>[12,23]</a:t>
              </a:r>
            </a:p>
          </p:txBody>
        </p:sp>
        <p:pic>
          <p:nvPicPr>
            <p:cNvPr id="170" name="Picture 76">
              <a:extLst>
                <a:ext uri="{FF2B5EF4-FFF2-40B4-BE49-F238E27FC236}">
                  <a16:creationId xmlns:a16="http://schemas.microsoft.com/office/drawing/2014/main" id="{8C09ED80-A0A1-4D9C-B6D1-847989B789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99568" y="1611629"/>
              <a:ext cx="789708" cy="457200"/>
            </a:xfrm>
            <a:prstGeom prst="rect">
              <a:avLst/>
            </a:prstGeom>
          </p:spPr>
        </p:pic>
      </p:grpSp>
      <p:pic>
        <p:nvPicPr>
          <p:cNvPr id="173" name="Picture 52">
            <a:extLst>
              <a:ext uri="{FF2B5EF4-FFF2-40B4-BE49-F238E27FC236}">
                <a16:creationId xmlns:a16="http://schemas.microsoft.com/office/drawing/2014/main" id="{DA5CBD37-2323-42E9-8DDE-2E33EF4F4E0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bwMode="auto">
          <a:xfrm>
            <a:off x="3786557" y="4300907"/>
            <a:ext cx="633043" cy="63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3">
            <a:extLst>
              <a:ext uri="{FF2B5EF4-FFF2-40B4-BE49-F238E27FC236}">
                <a16:creationId xmlns:a16="http://schemas.microsoft.com/office/drawing/2014/main" id="{9D86C30D-6506-5B94-259E-4AB19376D598}"/>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60</a:t>
            </a:fld>
            <a:endParaRPr lang="en-US" dirty="0"/>
          </a:p>
        </p:txBody>
      </p:sp>
    </p:spTree>
    <p:extLst>
      <p:ext uri="{BB962C8B-B14F-4D97-AF65-F5344CB8AC3E}">
        <p14:creationId xmlns:p14="http://schemas.microsoft.com/office/powerpoint/2010/main" val="74135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
                                            <p:txEl>
                                              <p:pRg st="0" end="0"/>
                                            </p:txEl>
                                          </p:spTgt>
                                        </p:tgtEl>
                                        <p:attrNameLst>
                                          <p:attrName>style.visibility</p:attrName>
                                        </p:attrNameLst>
                                      </p:cBhvr>
                                      <p:to>
                                        <p:strVal val="visible"/>
                                      </p:to>
                                    </p:set>
                                    <p:animEffect transition="in" filter="fade">
                                      <p:cBhvr>
                                        <p:cTn id="7" dur="250"/>
                                        <p:tgtEl>
                                          <p:spTgt spid="163">
                                            <p:txEl>
                                              <p:pRg st="0" end="0"/>
                                            </p:txEl>
                                          </p:spTgt>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30"/>
                                        </p:tgtEl>
                                        <p:attrNameLst>
                                          <p:attrName>style.visibility</p:attrName>
                                        </p:attrNameLst>
                                      </p:cBhvr>
                                      <p:to>
                                        <p:strVal val="visible"/>
                                      </p:to>
                                    </p:set>
                                    <p:animEffect transition="in" filter="fade">
                                      <p:cBhvr>
                                        <p:cTn id="11" dur="250"/>
                                        <p:tgtEl>
                                          <p:spTgt spid="13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0"/>
                                        </p:tgtEl>
                                        <p:attrNameLst>
                                          <p:attrName>style.visibility</p:attrName>
                                        </p:attrNameLst>
                                      </p:cBhvr>
                                      <p:to>
                                        <p:strVal val="visible"/>
                                      </p:to>
                                    </p:set>
                                    <p:animEffect transition="in" filter="fade">
                                      <p:cBhvr>
                                        <p:cTn id="16" dur="250"/>
                                        <p:tgtEl>
                                          <p:spTgt spid="190"/>
                                        </p:tgtEl>
                                      </p:cBhvr>
                                    </p:animEffect>
                                  </p:childTnLst>
                                </p:cTn>
                              </p:par>
                            </p:childTnLst>
                          </p:cTn>
                        </p:par>
                        <p:par>
                          <p:cTn id="17" fill="hold">
                            <p:stCondLst>
                              <p:cond delay="250"/>
                            </p:stCondLst>
                            <p:childTnLst>
                              <p:par>
                                <p:cTn id="18" presetID="10" presetClass="entr" presetSubtype="0" fill="hold" nodeType="afterEffect">
                                  <p:stCondLst>
                                    <p:cond delay="50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250"/>
                                        <p:tgtEl>
                                          <p:spTgt spid="105"/>
                                        </p:tgtEl>
                                      </p:cBhvr>
                                    </p:animEffect>
                                  </p:childTnLst>
                                </p:cTn>
                              </p:par>
                            </p:childTnLst>
                          </p:cTn>
                        </p:par>
                        <p:par>
                          <p:cTn id="21" fill="hold">
                            <p:stCondLst>
                              <p:cond delay="1000"/>
                            </p:stCondLst>
                            <p:childTnLst>
                              <p:par>
                                <p:cTn id="22" presetID="10" presetClass="exit" presetSubtype="0" fill="hold" nodeType="afterEffect">
                                  <p:stCondLst>
                                    <p:cond delay="0"/>
                                  </p:stCondLst>
                                  <p:childTnLst>
                                    <p:animEffect transition="out" filter="fade">
                                      <p:cBhvr>
                                        <p:cTn id="23" dur="250"/>
                                        <p:tgtEl>
                                          <p:spTgt spid="190"/>
                                        </p:tgtEl>
                                      </p:cBhvr>
                                    </p:animEffect>
                                    <p:set>
                                      <p:cBhvr>
                                        <p:cTn id="24" dur="1" fill="hold">
                                          <p:stCondLst>
                                            <p:cond delay="249"/>
                                          </p:stCondLst>
                                        </p:cTn>
                                        <p:tgtEl>
                                          <p:spTgt spid="190"/>
                                        </p:tgtEl>
                                        <p:attrNameLst>
                                          <p:attrName>style.visibility</p:attrName>
                                        </p:attrNameLst>
                                      </p:cBhvr>
                                      <p:to>
                                        <p:strVal val="hidden"/>
                                      </p:to>
                                    </p:set>
                                  </p:childTnLst>
                                </p:cTn>
                              </p:par>
                            </p:childTnLst>
                          </p:cTn>
                        </p:par>
                        <p:par>
                          <p:cTn id="25" fill="hold">
                            <p:stCondLst>
                              <p:cond delay="1250"/>
                            </p:stCondLst>
                            <p:childTnLst>
                              <p:par>
                                <p:cTn id="26" presetID="10" presetClass="entr" presetSubtype="0" fill="hold" grpId="0" nodeType="afterEffect">
                                  <p:stCondLst>
                                    <p:cond delay="500"/>
                                  </p:stCondLst>
                                  <p:childTnLst>
                                    <p:set>
                                      <p:cBhvr>
                                        <p:cTn id="27" dur="1" fill="hold">
                                          <p:stCondLst>
                                            <p:cond delay="0"/>
                                          </p:stCondLst>
                                        </p:cTn>
                                        <p:tgtEl>
                                          <p:spTgt spid="144"/>
                                        </p:tgtEl>
                                        <p:attrNameLst>
                                          <p:attrName>style.visibility</p:attrName>
                                        </p:attrNameLst>
                                      </p:cBhvr>
                                      <p:to>
                                        <p:strVal val="visible"/>
                                      </p:to>
                                    </p:set>
                                    <p:animEffect transition="in" filter="fade">
                                      <p:cBhvr>
                                        <p:cTn id="28" dur="250"/>
                                        <p:tgtEl>
                                          <p:spTgt spid="144"/>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fade">
                                      <p:cBhvr>
                                        <p:cTn id="32" dur="250"/>
                                        <p:tgtEl>
                                          <p:spTgt spid="110"/>
                                        </p:tgtEl>
                                      </p:cBhvr>
                                    </p:animEffect>
                                  </p:childTnLst>
                                </p:cTn>
                              </p:par>
                            </p:childTnLst>
                          </p:cTn>
                        </p:par>
                        <p:par>
                          <p:cTn id="33" fill="hold">
                            <p:stCondLst>
                              <p:cond delay="2250"/>
                            </p:stCondLst>
                            <p:childTnLst>
                              <p:par>
                                <p:cTn id="34" presetID="10" presetClass="exit" presetSubtype="0" fill="hold" nodeType="afterEffect">
                                  <p:stCondLst>
                                    <p:cond delay="0"/>
                                  </p:stCondLst>
                                  <p:childTnLst>
                                    <p:animEffect transition="out" filter="fade">
                                      <p:cBhvr>
                                        <p:cTn id="35" dur="250"/>
                                        <p:tgtEl>
                                          <p:spTgt spid="105"/>
                                        </p:tgtEl>
                                      </p:cBhvr>
                                    </p:animEffect>
                                    <p:set>
                                      <p:cBhvr>
                                        <p:cTn id="36" dur="1" fill="hold">
                                          <p:stCondLst>
                                            <p:cond delay="249"/>
                                          </p:stCondLst>
                                        </p:cTn>
                                        <p:tgtEl>
                                          <p:spTgt spid="10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96"/>
                                        </p:tgtEl>
                                        <p:attrNameLst>
                                          <p:attrName>style.visibility</p:attrName>
                                        </p:attrNameLst>
                                      </p:cBhvr>
                                      <p:to>
                                        <p:strVal val="visible"/>
                                      </p:to>
                                    </p:set>
                                    <p:animEffect transition="in" filter="fade">
                                      <p:cBhvr>
                                        <p:cTn id="41" dur="250"/>
                                        <p:tgtEl>
                                          <p:spTgt spid="19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3"/>
                                        </p:tgtEl>
                                        <p:attrNameLst>
                                          <p:attrName>style.visibility</p:attrName>
                                        </p:attrNameLst>
                                      </p:cBhvr>
                                      <p:to>
                                        <p:strVal val="visible"/>
                                      </p:to>
                                    </p:set>
                                    <p:animEffect transition="in" filter="fade">
                                      <p:cBhvr>
                                        <p:cTn id="44" dur="250"/>
                                        <p:tgtEl>
                                          <p:spTgt spid="20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250"/>
                                        <p:tgtEl>
                                          <p:spTgt spid="144"/>
                                        </p:tgtEl>
                                      </p:cBhvr>
                                    </p:animEffect>
                                    <p:set>
                                      <p:cBhvr>
                                        <p:cTn id="49" dur="1" fill="hold">
                                          <p:stCondLst>
                                            <p:cond delay="249"/>
                                          </p:stCondLst>
                                        </p:cTn>
                                        <p:tgtEl>
                                          <p:spTgt spid="144"/>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250"/>
                                        <p:tgtEl>
                                          <p:spTgt spid="203"/>
                                        </p:tgtEl>
                                      </p:cBhvr>
                                    </p:animEffect>
                                    <p:set>
                                      <p:cBhvr>
                                        <p:cTn id="52" dur="1" fill="hold">
                                          <p:stCondLst>
                                            <p:cond delay="249"/>
                                          </p:stCondLst>
                                        </p:cTn>
                                        <p:tgtEl>
                                          <p:spTgt spid="20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250"/>
                                        <p:tgtEl>
                                          <p:spTgt spid="196"/>
                                        </p:tgtEl>
                                      </p:cBhvr>
                                    </p:animEffect>
                                    <p:set>
                                      <p:cBhvr>
                                        <p:cTn id="55" dur="1" fill="hold">
                                          <p:stCondLst>
                                            <p:cond delay="249"/>
                                          </p:stCondLst>
                                        </p:cTn>
                                        <p:tgtEl>
                                          <p:spTgt spid="196"/>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250"/>
                                        <p:tgtEl>
                                          <p:spTgt spid="110"/>
                                        </p:tgtEl>
                                      </p:cBhvr>
                                    </p:animEffect>
                                    <p:set>
                                      <p:cBhvr>
                                        <p:cTn id="58" dur="1" fill="hold">
                                          <p:stCondLst>
                                            <p:cond delay="249"/>
                                          </p:stCondLst>
                                        </p:cTn>
                                        <p:tgtEl>
                                          <p:spTgt spid="110"/>
                                        </p:tgtEl>
                                        <p:attrNameLst>
                                          <p:attrName>style.visibility</p:attrName>
                                        </p:attrNameLst>
                                      </p:cBhvr>
                                      <p:to>
                                        <p:strVal val="hidden"/>
                                      </p:to>
                                    </p:set>
                                  </p:childTnLst>
                                </p:cTn>
                              </p:par>
                            </p:childTnLst>
                          </p:cTn>
                        </p:par>
                        <p:par>
                          <p:cTn id="59" fill="hold">
                            <p:stCondLst>
                              <p:cond delay="250"/>
                            </p:stCondLst>
                            <p:childTnLst>
                              <p:par>
                                <p:cTn id="60" presetID="10" presetClass="entr" presetSubtype="0" fill="hold" grpId="0" nodeType="afterEffect">
                                  <p:stCondLst>
                                    <p:cond delay="0"/>
                                  </p:stCondLst>
                                  <p:childTnLst>
                                    <p:set>
                                      <p:cBhvr>
                                        <p:cTn id="61" dur="1" fill="hold">
                                          <p:stCondLst>
                                            <p:cond delay="0"/>
                                          </p:stCondLst>
                                        </p:cTn>
                                        <p:tgtEl>
                                          <p:spTgt spid="204">
                                            <p:txEl>
                                              <p:pRg st="0" end="0"/>
                                            </p:txEl>
                                          </p:spTgt>
                                        </p:tgtEl>
                                        <p:attrNameLst>
                                          <p:attrName>style.visibility</p:attrName>
                                        </p:attrNameLst>
                                      </p:cBhvr>
                                      <p:to>
                                        <p:strVal val="visible"/>
                                      </p:to>
                                    </p:set>
                                    <p:animEffect transition="in" filter="fade">
                                      <p:cBhvr>
                                        <p:cTn id="62" dur="250"/>
                                        <p:tgtEl>
                                          <p:spTgt spid="204">
                                            <p:txEl>
                                              <p:pRg st="0" end="0"/>
                                            </p:txEl>
                                          </p:spTgt>
                                        </p:tgtEl>
                                      </p:cBhvr>
                                    </p:animEffect>
                                  </p:childTnLst>
                                </p:cTn>
                              </p:par>
                            </p:childTnLst>
                          </p:cTn>
                        </p:par>
                        <p:par>
                          <p:cTn id="63" fill="hold">
                            <p:stCondLst>
                              <p:cond delay="500"/>
                            </p:stCondLst>
                            <p:childTnLst>
                              <p:par>
                                <p:cTn id="64" presetID="10" presetClass="entr" presetSubtype="0" fill="hold" nodeType="afterEffect">
                                  <p:stCondLst>
                                    <p:cond delay="0"/>
                                  </p:stCondLst>
                                  <p:childTnLst>
                                    <p:set>
                                      <p:cBhvr>
                                        <p:cTn id="65" dur="1" fill="hold">
                                          <p:stCondLst>
                                            <p:cond delay="0"/>
                                          </p:stCondLst>
                                        </p:cTn>
                                        <p:tgtEl>
                                          <p:spTgt spid="121"/>
                                        </p:tgtEl>
                                        <p:attrNameLst>
                                          <p:attrName>style.visibility</p:attrName>
                                        </p:attrNameLst>
                                      </p:cBhvr>
                                      <p:to>
                                        <p:strVal val="visible"/>
                                      </p:to>
                                    </p:set>
                                    <p:animEffect transition="in" filter="fade">
                                      <p:cBhvr>
                                        <p:cTn id="66" dur="250"/>
                                        <p:tgtEl>
                                          <p:spTgt spid="12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08"/>
                                        </p:tgtEl>
                                        <p:attrNameLst>
                                          <p:attrName>style.visibility</p:attrName>
                                        </p:attrNameLst>
                                      </p:cBhvr>
                                      <p:to>
                                        <p:strVal val="visible"/>
                                      </p:to>
                                    </p:set>
                                    <p:animEffect transition="in" filter="fade">
                                      <p:cBhvr>
                                        <p:cTn id="71" dur="250"/>
                                        <p:tgtEl>
                                          <p:spTgt spid="208"/>
                                        </p:tgtEl>
                                      </p:cBhvr>
                                    </p:animEffect>
                                  </p:childTnLst>
                                </p:cTn>
                              </p:par>
                            </p:childTnLst>
                          </p:cTn>
                        </p:par>
                        <p:par>
                          <p:cTn id="72" fill="hold">
                            <p:stCondLst>
                              <p:cond delay="250"/>
                            </p:stCondLst>
                            <p:childTnLst>
                              <p:par>
                                <p:cTn id="73" presetID="10" presetClass="entr" presetSubtype="0" fill="hold" nodeType="afterEffect">
                                  <p:stCondLst>
                                    <p:cond delay="0"/>
                                  </p:stCondLst>
                                  <p:childTnLst>
                                    <p:set>
                                      <p:cBhvr>
                                        <p:cTn id="74" dur="1" fill="hold">
                                          <p:stCondLst>
                                            <p:cond delay="0"/>
                                          </p:stCondLst>
                                        </p:cTn>
                                        <p:tgtEl>
                                          <p:spTgt spid="213"/>
                                        </p:tgtEl>
                                        <p:attrNameLst>
                                          <p:attrName>style.visibility</p:attrName>
                                        </p:attrNameLst>
                                      </p:cBhvr>
                                      <p:to>
                                        <p:strVal val="visible"/>
                                      </p:to>
                                    </p:set>
                                    <p:animEffect transition="in" filter="fade">
                                      <p:cBhvr>
                                        <p:cTn id="75" dur="250"/>
                                        <p:tgtEl>
                                          <p:spTgt spid="213"/>
                                        </p:tgtEl>
                                      </p:cBhvr>
                                    </p:animEffect>
                                  </p:childTnLst>
                                </p:cTn>
                              </p:par>
                            </p:childTnLst>
                          </p:cTn>
                        </p:par>
                        <p:par>
                          <p:cTn id="76" fill="hold">
                            <p:stCondLst>
                              <p:cond delay="500"/>
                            </p:stCondLst>
                            <p:childTnLst>
                              <p:par>
                                <p:cTn id="77" presetID="10" presetClass="exit" presetSubtype="0" fill="hold" nodeType="afterEffect">
                                  <p:stCondLst>
                                    <p:cond delay="0"/>
                                  </p:stCondLst>
                                  <p:childTnLst>
                                    <p:animEffect transition="out" filter="fade">
                                      <p:cBhvr>
                                        <p:cTn id="78" dur="250"/>
                                        <p:tgtEl>
                                          <p:spTgt spid="208"/>
                                        </p:tgtEl>
                                      </p:cBhvr>
                                    </p:animEffect>
                                    <p:set>
                                      <p:cBhvr>
                                        <p:cTn id="79" dur="1" fill="hold">
                                          <p:stCondLst>
                                            <p:cond delay="249"/>
                                          </p:stCondLst>
                                        </p:cTn>
                                        <p:tgtEl>
                                          <p:spTgt spid="208"/>
                                        </p:tgtEl>
                                        <p:attrNameLst>
                                          <p:attrName>style.visibility</p:attrName>
                                        </p:attrNameLst>
                                      </p:cBhvr>
                                      <p:to>
                                        <p:strVal val="hidden"/>
                                      </p:to>
                                    </p:set>
                                  </p:childTnLst>
                                </p:cTn>
                              </p:par>
                            </p:childTnLst>
                          </p:cTn>
                        </p:par>
                        <p:par>
                          <p:cTn id="80" fill="hold">
                            <p:stCondLst>
                              <p:cond delay="750"/>
                            </p:stCondLst>
                            <p:childTnLst>
                              <p:par>
                                <p:cTn id="81" presetID="10" presetClass="entr" presetSubtype="0" fill="hold" nodeType="afterEffect">
                                  <p:stCondLst>
                                    <p:cond delay="0"/>
                                  </p:stCondLst>
                                  <p:childTnLst>
                                    <p:set>
                                      <p:cBhvr>
                                        <p:cTn id="82" dur="1" fill="hold">
                                          <p:stCondLst>
                                            <p:cond delay="0"/>
                                          </p:stCondLst>
                                        </p:cTn>
                                        <p:tgtEl>
                                          <p:spTgt spid="218"/>
                                        </p:tgtEl>
                                        <p:attrNameLst>
                                          <p:attrName>style.visibility</p:attrName>
                                        </p:attrNameLst>
                                      </p:cBhvr>
                                      <p:to>
                                        <p:strVal val="visible"/>
                                      </p:to>
                                    </p:set>
                                    <p:animEffect transition="in" filter="fade">
                                      <p:cBhvr>
                                        <p:cTn id="83" dur="250"/>
                                        <p:tgtEl>
                                          <p:spTgt spid="218"/>
                                        </p:tgtEl>
                                      </p:cBhvr>
                                    </p:animEffect>
                                  </p:childTnLst>
                                </p:cTn>
                              </p:par>
                              <p:par>
                                <p:cTn id="84" presetID="10" presetClass="entr" presetSubtype="0" fill="hold" grpId="2" nodeType="withEffect">
                                  <p:stCondLst>
                                    <p:cond delay="0"/>
                                  </p:stCondLst>
                                  <p:childTnLst>
                                    <p:set>
                                      <p:cBhvr>
                                        <p:cTn id="85" dur="1" fill="hold">
                                          <p:stCondLst>
                                            <p:cond delay="0"/>
                                          </p:stCondLst>
                                        </p:cTn>
                                        <p:tgtEl>
                                          <p:spTgt spid="203"/>
                                        </p:tgtEl>
                                        <p:attrNameLst>
                                          <p:attrName>style.visibility</p:attrName>
                                        </p:attrNameLst>
                                      </p:cBhvr>
                                      <p:to>
                                        <p:strVal val="visible"/>
                                      </p:to>
                                    </p:set>
                                    <p:animEffect transition="in" filter="fade">
                                      <p:cBhvr>
                                        <p:cTn id="86" dur="250"/>
                                        <p:tgtEl>
                                          <p:spTgt spid="203"/>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250"/>
                                        <p:tgtEl>
                                          <p:spTgt spid="7"/>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nodeType="clickEffect">
                                  <p:stCondLst>
                                    <p:cond delay="0"/>
                                  </p:stCondLst>
                                  <p:childTnLst>
                                    <p:animEffect transition="out" filter="fade">
                                      <p:cBhvr>
                                        <p:cTn id="95" dur="250"/>
                                        <p:tgtEl>
                                          <p:spTgt spid="213"/>
                                        </p:tgtEl>
                                      </p:cBhvr>
                                    </p:animEffect>
                                    <p:set>
                                      <p:cBhvr>
                                        <p:cTn id="96" dur="1" fill="hold">
                                          <p:stCondLst>
                                            <p:cond delay="249"/>
                                          </p:stCondLst>
                                        </p:cTn>
                                        <p:tgtEl>
                                          <p:spTgt spid="21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250"/>
                                        <p:tgtEl>
                                          <p:spTgt spid="218"/>
                                        </p:tgtEl>
                                      </p:cBhvr>
                                    </p:animEffect>
                                    <p:set>
                                      <p:cBhvr>
                                        <p:cTn id="99" dur="1" fill="hold">
                                          <p:stCondLst>
                                            <p:cond delay="249"/>
                                          </p:stCondLst>
                                        </p:cTn>
                                        <p:tgtEl>
                                          <p:spTgt spid="218"/>
                                        </p:tgtEl>
                                        <p:attrNameLst>
                                          <p:attrName>style.visibility</p:attrName>
                                        </p:attrNameLst>
                                      </p:cBhvr>
                                      <p:to>
                                        <p:strVal val="hidden"/>
                                      </p:to>
                                    </p:set>
                                  </p:childTnLst>
                                </p:cTn>
                              </p:par>
                              <p:par>
                                <p:cTn id="100" presetID="10" presetClass="exit" presetSubtype="0" fill="hold" grpId="4" nodeType="withEffect">
                                  <p:stCondLst>
                                    <p:cond delay="0"/>
                                  </p:stCondLst>
                                  <p:childTnLst>
                                    <p:animEffect transition="out" filter="fade">
                                      <p:cBhvr>
                                        <p:cTn id="101" dur="250"/>
                                        <p:tgtEl>
                                          <p:spTgt spid="203"/>
                                        </p:tgtEl>
                                      </p:cBhvr>
                                    </p:animEffect>
                                    <p:set>
                                      <p:cBhvr>
                                        <p:cTn id="102" dur="1" fill="hold">
                                          <p:stCondLst>
                                            <p:cond delay="249"/>
                                          </p:stCondLst>
                                        </p:cTn>
                                        <p:tgtEl>
                                          <p:spTgt spid="203"/>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05">
                                            <p:txEl>
                                              <p:pRg st="0" end="0"/>
                                            </p:txEl>
                                          </p:spTgt>
                                        </p:tgtEl>
                                        <p:attrNameLst>
                                          <p:attrName>style.visibility</p:attrName>
                                        </p:attrNameLst>
                                      </p:cBhvr>
                                      <p:to>
                                        <p:strVal val="visible"/>
                                      </p:to>
                                    </p:set>
                                    <p:animEffect transition="in" filter="fade">
                                      <p:cBhvr>
                                        <p:cTn id="107" dur="250"/>
                                        <p:tgtEl>
                                          <p:spTgt spid="205">
                                            <p:txEl>
                                              <p:pRg st="0" end="0"/>
                                            </p:txEl>
                                          </p:spTgt>
                                        </p:tgtEl>
                                      </p:cBhvr>
                                    </p:animEffect>
                                  </p:childTnLst>
                                </p:cTn>
                              </p:par>
                            </p:childTnLst>
                          </p:cTn>
                        </p:par>
                        <p:par>
                          <p:cTn id="108" fill="hold">
                            <p:stCondLst>
                              <p:cond delay="250"/>
                            </p:stCondLst>
                            <p:childTnLst>
                              <p:par>
                                <p:cTn id="109" presetID="10" presetClass="entr" presetSubtype="0" fill="hold" nodeType="afterEffect">
                                  <p:stCondLst>
                                    <p:cond delay="0"/>
                                  </p:stCondLst>
                                  <p:childTnLst>
                                    <p:set>
                                      <p:cBhvr>
                                        <p:cTn id="110" dur="1" fill="hold">
                                          <p:stCondLst>
                                            <p:cond delay="0"/>
                                          </p:stCondLst>
                                        </p:cTn>
                                        <p:tgtEl>
                                          <p:spTgt spid="167"/>
                                        </p:tgtEl>
                                        <p:attrNameLst>
                                          <p:attrName>style.visibility</p:attrName>
                                        </p:attrNameLst>
                                      </p:cBhvr>
                                      <p:to>
                                        <p:strVal val="visible"/>
                                      </p:to>
                                    </p:set>
                                    <p:animEffect transition="in" filter="fade">
                                      <p:cBhvr>
                                        <p:cTn id="111" dur="250"/>
                                        <p:tgtEl>
                                          <p:spTgt spid="16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90"/>
                                        </p:tgtEl>
                                        <p:attrNameLst>
                                          <p:attrName>style.visibility</p:attrName>
                                        </p:attrNameLst>
                                      </p:cBhvr>
                                      <p:to>
                                        <p:strVal val="visible"/>
                                      </p:to>
                                    </p:set>
                                    <p:animEffect transition="in" filter="fade">
                                      <p:cBhvr>
                                        <p:cTn id="116" dur="250"/>
                                        <p:tgtEl>
                                          <p:spTgt spid="190"/>
                                        </p:tgtEl>
                                      </p:cBhvr>
                                    </p:animEffect>
                                  </p:childTnLst>
                                </p:cTn>
                              </p:par>
                            </p:childTnLst>
                          </p:cTn>
                        </p:par>
                        <p:par>
                          <p:cTn id="117" fill="hold">
                            <p:stCondLst>
                              <p:cond delay="250"/>
                            </p:stCondLst>
                            <p:childTnLst>
                              <p:par>
                                <p:cTn id="118" presetID="10" presetClass="entr" presetSubtype="0" fill="hold" nodeType="afterEffect">
                                  <p:stCondLst>
                                    <p:cond delay="0"/>
                                  </p:stCondLst>
                                  <p:childTnLst>
                                    <p:set>
                                      <p:cBhvr>
                                        <p:cTn id="119" dur="1" fill="hold">
                                          <p:stCondLst>
                                            <p:cond delay="0"/>
                                          </p:stCondLst>
                                        </p:cTn>
                                        <p:tgtEl>
                                          <p:spTgt spid="105"/>
                                        </p:tgtEl>
                                        <p:attrNameLst>
                                          <p:attrName>style.visibility</p:attrName>
                                        </p:attrNameLst>
                                      </p:cBhvr>
                                      <p:to>
                                        <p:strVal val="visible"/>
                                      </p:to>
                                    </p:set>
                                    <p:animEffect transition="in" filter="fade">
                                      <p:cBhvr>
                                        <p:cTn id="120" dur="250"/>
                                        <p:tgtEl>
                                          <p:spTgt spid="105"/>
                                        </p:tgtEl>
                                      </p:cBhvr>
                                    </p:animEffect>
                                  </p:childTnLst>
                                </p:cTn>
                              </p:par>
                            </p:childTnLst>
                          </p:cTn>
                        </p:par>
                        <p:par>
                          <p:cTn id="121" fill="hold">
                            <p:stCondLst>
                              <p:cond delay="500"/>
                            </p:stCondLst>
                            <p:childTnLst>
                              <p:par>
                                <p:cTn id="122" presetID="10" presetClass="exit" presetSubtype="0" fill="hold" nodeType="afterEffect">
                                  <p:stCondLst>
                                    <p:cond delay="0"/>
                                  </p:stCondLst>
                                  <p:childTnLst>
                                    <p:animEffect transition="out" filter="fade">
                                      <p:cBhvr>
                                        <p:cTn id="123" dur="250"/>
                                        <p:tgtEl>
                                          <p:spTgt spid="190"/>
                                        </p:tgtEl>
                                      </p:cBhvr>
                                    </p:animEffect>
                                    <p:set>
                                      <p:cBhvr>
                                        <p:cTn id="124" dur="1" fill="hold">
                                          <p:stCondLst>
                                            <p:cond delay="249"/>
                                          </p:stCondLst>
                                        </p:cTn>
                                        <p:tgtEl>
                                          <p:spTgt spid="190"/>
                                        </p:tgtEl>
                                        <p:attrNameLst>
                                          <p:attrName>style.visibility</p:attrName>
                                        </p:attrNameLst>
                                      </p:cBhvr>
                                      <p:to>
                                        <p:strVal val="hidden"/>
                                      </p:to>
                                    </p:set>
                                  </p:childTnLst>
                                </p:cTn>
                              </p:par>
                            </p:childTnLst>
                          </p:cTn>
                        </p:par>
                        <p:par>
                          <p:cTn id="125" fill="hold">
                            <p:stCondLst>
                              <p:cond delay="750"/>
                            </p:stCondLst>
                            <p:childTnLst>
                              <p:par>
                                <p:cTn id="126" presetID="10" presetClass="entr" presetSubtype="0" fill="hold" nodeType="afterEffect">
                                  <p:stCondLst>
                                    <p:cond delay="0"/>
                                  </p:stCondLst>
                                  <p:childTnLst>
                                    <p:set>
                                      <p:cBhvr>
                                        <p:cTn id="127" dur="1" fill="hold">
                                          <p:stCondLst>
                                            <p:cond delay="0"/>
                                          </p:stCondLst>
                                        </p:cTn>
                                        <p:tgtEl>
                                          <p:spTgt spid="110"/>
                                        </p:tgtEl>
                                        <p:attrNameLst>
                                          <p:attrName>style.visibility</p:attrName>
                                        </p:attrNameLst>
                                      </p:cBhvr>
                                      <p:to>
                                        <p:strVal val="visible"/>
                                      </p:to>
                                    </p:set>
                                    <p:animEffect transition="in" filter="fade">
                                      <p:cBhvr>
                                        <p:cTn id="128" dur="250"/>
                                        <p:tgtEl>
                                          <p:spTgt spid="110"/>
                                        </p:tgtEl>
                                      </p:cBhvr>
                                    </p:animEffect>
                                  </p:childTnLst>
                                </p:cTn>
                              </p:par>
                              <p:par>
                                <p:cTn id="129" presetID="10" presetClass="entr" presetSubtype="0" fill="hold" grpId="2" nodeType="withEffect">
                                  <p:stCondLst>
                                    <p:cond delay="0"/>
                                  </p:stCondLst>
                                  <p:childTnLst>
                                    <p:set>
                                      <p:cBhvr>
                                        <p:cTn id="130" dur="1" fill="hold">
                                          <p:stCondLst>
                                            <p:cond delay="0"/>
                                          </p:stCondLst>
                                        </p:cTn>
                                        <p:tgtEl>
                                          <p:spTgt spid="144"/>
                                        </p:tgtEl>
                                        <p:attrNameLst>
                                          <p:attrName>style.visibility</p:attrName>
                                        </p:attrNameLst>
                                      </p:cBhvr>
                                      <p:to>
                                        <p:strVal val="visible"/>
                                      </p:to>
                                    </p:set>
                                    <p:animEffect transition="in" filter="fade">
                                      <p:cBhvr>
                                        <p:cTn id="131" dur="250"/>
                                        <p:tgtEl>
                                          <p:spTgt spid="144"/>
                                        </p:tgtEl>
                                      </p:cBhvr>
                                    </p:animEffect>
                                  </p:childTnLst>
                                </p:cTn>
                              </p:par>
                            </p:childTnLst>
                          </p:cTn>
                        </p:par>
                        <p:par>
                          <p:cTn id="132" fill="hold">
                            <p:stCondLst>
                              <p:cond delay="1000"/>
                            </p:stCondLst>
                            <p:childTnLst>
                              <p:par>
                                <p:cTn id="133" presetID="10" presetClass="entr" presetSubtype="0" fill="hold" nodeType="afterEffect">
                                  <p:stCondLst>
                                    <p:cond delay="0"/>
                                  </p:stCondLst>
                                  <p:childTnLst>
                                    <p:set>
                                      <p:cBhvr>
                                        <p:cTn id="134" dur="1" fill="hold">
                                          <p:stCondLst>
                                            <p:cond delay="0"/>
                                          </p:stCondLst>
                                        </p:cTn>
                                        <p:tgtEl>
                                          <p:spTgt spid="196"/>
                                        </p:tgtEl>
                                        <p:attrNameLst>
                                          <p:attrName>style.visibility</p:attrName>
                                        </p:attrNameLst>
                                      </p:cBhvr>
                                      <p:to>
                                        <p:strVal val="visible"/>
                                      </p:to>
                                    </p:set>
                                    <p:animEffect transition="in" filter="fade">
                                      <p:cBhvr>
                                        <p:cTn id="135" dur="250"/>
                                        <p:tgtEl>
                                          <p:spTgt spid="196"/>
                                        </p:tgtEl>
                                      </p:cBhvr>
                                    </p:animEffect>
                                  </p:childTnLst>
                                </p:cTn>
                              </p:par>
                              <p:par>
                                <p:cTn id="136" presetID="10" presetClass="entr" presetSubtype="0" fill="hold" grpId="3" nodeType="withEffect">
                                  <p:stCondLst>
                                    <p:cond delay="0"/>
                                  </p:stCondLst>
                                  <p:childTnLst>
                                    <p:set>
                                      <p:cBhvr>
                                        <p:cTn id="137" dur="1" fill="hold">
                                          <p:stCondLst>
                                            <p:cond delay="0"/>
                                          </p:stCondLst>
                                        </p:cTn>
                                        <p:tgtEl>
                                          <p:spTgt spid="203"/>
                                        </p:tgtEl>
                                        <p:attrNameLst>
                                          <p:attrName>style.visibility</p:attrName>
                                        </p:attrNameLst>
                                      </p:cBhvr>
                                      <p:to>
                                        <p:strVal val="visible"/>
                                      </p:to>
                                    </p:set>
                                    <p:animEffect transition="in" filter="fade">
                                      <p:cBhvr>
                                        <p:cTn id="138" dur="250"/>
                                        <p:tgtEl>
                                          <p:spTgt spid="203"/>
                                        </p:tgtEl>
                                      </p:cBhvr>
                                    </p:animEffect>
                                  </p:childTnLst>
                                </p:cTn>
                              </p:par>
                            </p:childTnLst>
                          </p:cTn>
                        </p:par>
                        <p:par>
                          <p:cTn id="139" fill="hold">
                            <p:stCondLst>
                              <p:cond delay="1250"/>
                            </p:stCondLst>
                            <p:childTnLst>
                              <p:par>
                                <p:cTn id="140" presetID="10" presetClass="exit" presetSubtype="0" fill="hold" nodeType="afterEffect">
                                  <p:stCondLst>
                                    <p:cond delay="0"/>
                                  </p:stCondLst>
                                  <p:childTnLst>
                                    <p:animEffect transition="out" filter="fade">
                                      <p:cBhvr>
                                        <p:cTn id="141" dur="250"/>
                                        <p:tgtEl>
                                          <p:spTgt spid="105"/>
                                        </p:tgtEl>
                                      </p:cBhvr>
                                    </p:animEffect>
                                    <p:set>
                                      <p:cBhvr>
                                        <p:cTn id="142" dur="1" fill="hold">
                                          <p:stCondLst>
                                            <p:cond delay="249"/>
                                          </p:stCondLst>
                                        </p:cTn>
                                        <p:tgtEl>
                                          <p:spTgt spid="105"/>
                                        </p:tgtEl>
                                        <p:attrNameLst>
                                          <p:attrName>style.visibility</p:attrName>
                                        </p:attrNameLst>
                                      </p:cBhvr>
                                      <p:to>
                                        <p:strVal val="hidden"/>
                                      </p:to>
                                    </p:set>
                                  </p:childTnLst>
                                </p:cTn>
                              </p:par>
                            </p:childTnLst>
                          </p:cTn>
                        </p:par>
                        <p:par>
                          <p:cTn id="143" fill="hold">
                            <p:stCondLst>
                              <p:cond delay="2250"/>
                            </p:stCondLst>
                            <p:childTnLst>
                              <p:par>
                                <p:cTn id="144" presetID="10" presetClass="entr" presetSubtype="0" fill="hold" nodeType="afterEffect">
                                  <p:stCondLst>
                                    <p:cond delay="0"/>
                                  </p:stCondLst>
                                  <p:childTnLst>
                                    <p:set>
                                      <p:cBhvr>
                                        <p:cTn id="145" dur="1" fill="hold">
                                          <p:stCondLst>
                                            <p:cond delay="0"/>
                                          </p:stCondLst>
                                        </p:cTn>
                                        <p:tgtEl>
                                          <p:spTgt spid="173"/>
                                        </p:tgtEl>
                                        <p:attrNameLst>
                                          <p:attrName>style.visibility</p:attrName>
                                        </p:attrNameLst>
                                      </p:cBhvr>
                                      <p:to>
                                        <p:strVal val="visible"/>
                                      </p:to>
                                    </p:set>
                                    <p:animEffect transition="in" filter="fade">
                                      <p:cBhvr>
                                        <p:cTn id="146" dur="25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build="p"/>
      <p:bldP spid="203" grpId="0" animBg="1"/>
      <p:bldP spid="203" grpId="1" animBg="1"/>
      <p:bldP spid="203" grpId="2" animBg="1"/>
      <p:bldP spid="203" grpId="3" animBg="1"/>
      <p:bldP spid="203" grpId="4" animBg="1"/>
      <p:bldP spid="204" grpId="0" build="p"/>
      <p:bldP spid="205" grpId="0" build="p"/>
      <p:bldP spid="144" grpId="0" animBg="1"/>
      <p:bldP spid="144" grpId="1" animBg="1"/>
      <p:bldP spid="144" grpId="2"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LOCKS</a:t>
            </a:r>
          </a:p>
        </p:txBody>
      </p:sp>
      <p:sp>
        <p:nvSpPr>
          <p:cNvPr id="4" name="Content Placeholder 3"/>
          <p:cNvSpPr>
            <a:spLocks noGrp="1"/>
          </p:cNvSpPr>
          <p:nvPr>
            <p:ph idx="1"/>
          </p:nvPr>
        </p:nvSpPr>
        <p:spPr/>
        <p:txBody>
          <a:bodyPr/>
          <a:lstStyle/>
          <a:p>
            <a:r>
              <a:rPr lang="en-US" dirty="0"/>
              <a:t>Need a way to protect the index’s logical contents from other </a:t>
            </a:r>
            <a:r>
              <a:rPr lang="en-US" dirty="0" err="1"/>
              <a:t>txns</a:t>
            </a:r>
            <a:r>
              <a:rPr lang="en-US" dirty="0"/>
              <a:t> to avoid phantoms.</a:t>
            </a:r>
          </a:p>
          <a:p>
            <a:endParaRPr lang="en-US" sz="1200" dirty="0"/>
          </a:p>
          <a:p>
            <a:r>
              <a:rPr lang="en-US" dirty="0"/>
              <a:t>Difference with index latches:</a:t>
            </a:r>
          </a:p>
          <a:p>
            <a:pPr marL="342900" lvl="1"/>
            <a:r>
              <a:rPr lang="en-US" dirty="0"/>
              <a:t>Locks are held for the entire duration of a </a:t>
            </a:r>
            <a:r>
              <a:rPr lang="en-US" dirty="0" err="1"/>
              <a:t>txn</a:t>
            </a:r>
            <a:r>
              <a:rPr lang="en-US" dirty="0"/>
              <a:t>.</a:t>
            </a:r>
          </a:p>
          <a:p>
            <a:pPr marL="342900" lvl="1"/>
            <a:r>
              <a:rPr lang="en-US" dirty="0"/>
              <a:t>Only acquired at the leaf nodes.</a:t>
            </a:r>
          </a:p>
          <a:p>
            <a:pPr marL="342900" lvl="1"/>
            <a:r>
              <a:rPr lang="en-US" dirty="0"/>
              <a:t>Not physically stored in index data structure.</a:t>
            </a:r>
          </a:p>
          <a:p>
            <a:endParaRPr lang="en-US" sz="1200" dirty="0"/>
          </a:p>
          <a:p>
            <a:r>
              <a:rPr lang="en-US" dirty="0"/>
              <a:t>Can be used with any order-preserving index.</a:t>
            </a:r>
          </a:p>
        </p:txBody>
      </p:sp>
      <p:sp>
        <p:nvSpPr>
          <p:cNvPr id="5" name="Slide Number Placeholder 3">
            <a:extLst>
              <a:ext uri="{FF2B5EF4-FFF2-40B4-BE49-F238E27FC236}">
                <a16:creationId xmlns:a16="http://schemas.microsoft.com/office/drawing/2014/main" id="{6F8CDCE3-AFE5-DBF2-11FD-3C287CD2B28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61</a:t>
            </a:fld>
            <a:endParaRPr lang="en-US" dirty="0"/>
          </a:p>
        </p:txBody>
      </p:sp>
    </p:spTree>
    <p:extLst>
      <p:ext uri="{BB962C8B-B14F-4D97-AF65-F5344CB8AC3E}">
        <p14:creationId xmlns:p14="http://schemas.microsoft.com/office/powerpoint/2010/main" val="3919013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INDEX LOCKS</a:t>
            </a:r>
          </a:p>
        </p:txBody>
      </p:sp>
      <p:grpSp>
        <p:nvGrpSpPr>
          <p:cNvPr id="59" name="Group 58"/>
          <p:cNvGrpSpPr/>
          <p:nvPr/>
        </p:nvGrpSpPr>
        <p:grpSpPr>
          <a:xfrm>
            <a:off x="2304704" y="1200150"/>
            <a:ext cx="4534592" cy="3258180"/>
            <a:chOff x="113608" y="1200150"/>
            <a:chExt cx="4534592" cy="3258180"/>
          </a:xfrm>
        </p:grpSpPr>
        <p:sp>
          <p:nvSpPr>
            <p:cNvPr id="7" name="Rectangle 6"/>
            <p:cNvSpPr/>
            <p:nvPr/>
          </p:nvSpPr>
          <p:spPr>
            <a:xfrm>
              <a:off x="113954" y="1569481"/>
              <a:ext cx="4534246" cy="2888849"/>
            </a:xfrm>
            <a:prstGeom prst="rect">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Extrabold" pitchFamily="34" charset="0"/>
                <a:ea typeface="Open Sans Extrabold" pitchFamily="34" charset="0"/>
                <a:cs typeface="Open Sans Extrabold" pitchFamily="34" charset="0"/>
              </a:endParaRPr>
            </a:p>
          </p:txBody>
        </p:sp>
        <p:sp>
          <p:nvSpPr>
            <p:cNvPr id="8" name="TextBox 15"/>
            <p:cNvSpPr txBox="1">
              <a:spLocks noChangeArrowheads="1"/>
            </p:cNvSpPr>
            <p:nvPr/>
          </p:nvSpPr>
          <p:spPr bwMode="auto">
            <a:xfrm>
              <a:off x="113608" y="1200150"/>
              <a:ext cx="24771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Lock Table</a:t>
              </a:r>
            </a:p>
          </p:txBody>
        </p:sp>
        <p:grpSp>
          <p:nvGrpSpPr>
            <p:cNvPr id="27" name="Group 26"/>
            <p:cNvGrpSpPr/>
            <p:nvPr/>
          </p:nvGrpSpPr>
          <p:grpSpPr>
            <a:xfrm>
              <a:off x="368442" y="1818345"/>
              <a:ext cx="4025271" cy="640080"/>
              <a:chOff x="381000" y="1887510"/>
              <a:chExt cx="4025271" cy="640080"/>
            </a:xfrm>
          </p:grpSpPr>
          <p:grpSp>
            <p:nvGrpSpPr>
              <p:cNvPr id="9" name="Group 8"/>
              <p:cNvGrpSpPr/>
              <p:nvPr/>
            </p:nvGrpSpPr>
            <p:grpSpPr>
              <a:xfrm>
                <a:off x="381000" y="1887510"/>
                <a:ext cx="800101" cy="640080"/>
                <a:chOff x="2131865" y="2647950"/>
                <a:chExt cx="632733" cy="506186"/>
              </a:xfrm>
            </p:grpSpPr>
            <p:sp>
              <p:nvSpPr>
                <p:cNvPr id="5" name="Rectangle 4"/>
                <p:cNvSpPr/>
                <p:nvPr/>
              </p:nvSpPr>
              <p:spPr>
                <a:xfrm>
                  <a:off x="2131865" y="2647950"/>
                  <a:ext cx="632733" cy="506186"/>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i="1" dirty="0">
                    <a:solidFill>
                      <a:schemeClr val="tx1">
                        <a:lumMod val="65000"/>
                        <a:lumOff val="35000"/>
                      </a:schemeClr>
                    </a:solidFill>
                    <a:latin typeface="Consolas" pitchFamily="49" charset="0"/>
                    <a:ea typeface="DejaVu Sans Mono" pitchFamily="49" charset="0"/>
                    <a:cs typeface="Consolas" pitchFamily="49" charset="0"/>
                  </a:endParaRPr>
                </a:p>
              </p:txBody>
            </p:sp>
            <p:pic>
              <p:nvPicPr>
                <p:cNvPr id="6" name="Lock"/>
                <p:cNvPicPr>
                  <a:picLocks noChangeAspect="1" noChangeArrowheads="1"/>
                </p:cNvPicPr>
                <p:nvPr/>
              </p:nvPicPr>
              <p:blipFill>
                <a:blip r:embed="rId3">
                  <a:extLst>
                    <a:ext uri="{96DAC541-7B7A-43D3-8B79-37D633B846F1}">
                      <asvg:svgBlip xmlns:asvg="http://schemas.microsoft.com/office/drawing/2016/SVG/main" r:embed="rId4"/>
                    </a:ext>
                  </a:extLst>
                </a:blip>
                <a:stretch>
                  <a:fillRect/>
                </a:stretch>
              </p:blipFill>
              <p:spPr bwMode="auto">
                <a:xfrm>
                  <a:off x="2286368" y="2690276"/>
                  <a:ext cx="323725" cy="421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cxnSp>
            <p:nvCxnSpPr>
              <p:cNvPr id="13" name="Straight Connector 35"/>
              <p:cNvCxnSpPr>
                <a:cxnSpLocks noChangeShapeType="1"/>
                <a:endCxn id="10" idx="1"/>
              </p:cNvCxnSpPr>
              <p:nvPr/>
            </p:nvCxnSpPr>
            <p:spPr bwMode="auto">
              <a:xfrm>
                <a:off x="1181101" y="2205992"/>
                <a:ext cx="491043" cy="1558"/>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nvGrpSpPr>
              <p:cNvPr id="18" name="Group 17"/>
              <p:cNvGrpSpPr/>
              <p:nvPr/>
            </p:nvGrpSpPr>
            <p:grpSpPr>
              <a:xfrm>
                <a:off x="1672144" y="1887510"/>
                <a:ext cx="766256" cy="640080"/>
                <a:chOff x="1519744" y="1885950"/>
                <a:chExt cx="766256" cy="640080"/>
              </a:xfrm>
            </p:grpSpPr>
            <p:sp>
              <p:nvSpPr>
                <p:cNvPr id="10" name="Rectangle 9"/>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txn1</a:t>
                  </a:r>
                </a:p>
              </p:txBody>
            </p:sp>
            <p:sp>
              <p:nvSpPr>
                <p:cNvPr id="16"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X</a:t>
                  </a:r>
                </a:p>
              </p:txBody>
            </p:sp>
          </p:grpSp>
          <p:grpSp>
            <p:nvGrpSpPr>
              <p:cNvPr id="20" name="Group 19"/>
              <p:cNvGrpSpPr/>
              <p:nvPr/>
            </p:nvGrpSpPr>
            <p:grpSpPr>
              <a:xfrm>
                <a:off x="2438400" y="1887510"/>
                <a:ext cx="766256" cy="640080"/>
                <a:chOff x="1519744" y="1885950"/>
                <a:chExt cx="766256" cy="640080"/>
              </a:xfrm>
            </p:grpSpPr>
            <p:sp>
              <p:nvSpPr>
                <p:cNvPr id="21" name="Rectangle 20"/>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txn2</a:t>
                  </a:r>
                </a:p>
              </p:txBody>
            </p:sp>
            <p:sp>
              <p:nvSpPr>
                <p:cNvPr id="22"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S</a:t>
                  </a:r>
                </a:p>
              </p:txBody>
            </p:sp>
          </p:grpSp>
          <p:grpSp>
            <p:nvGrpSpPr>
              <p:cNvPr id="23" name="Group 22"/>
              <p:cNvGrpSpPr/>
              <p:nvPr/>
            </p:nvGrpSpPr>
            <p:grpSpPr>
              <a:xfrm>
                <a:off x="3204656" y="1887510"/>
                <a:ext cx="766256" cy="640080"/>
                <a:chOff x="1519744" y="1885950"/>
                <a:chExt cx="766256" cy="640080"/>
              </a:xfrm>
            </p:grpSpPr>
            <p:sp>
              <p:nvSpPr>
                <p:cNvPr id="24" name="Rectangle 23"/>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txn3</a:t>
                  </a:r>
                </a:p>
              </p:txBody>
            </p:sp>
            <p:sp>
              <p:nvSpPr>
                <p:cNvPr id="25"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S</a:t>
                  </a:r>
                </a:p>
              </p:txBody>
            </p:sp>
          </p:grpSp>
          <p:sp>
            <p:nvSpPr>
              <p:cNvPr id="26" name="TextBox 25"/>
              <p:cNvSpPr txBox="1"/>
              <p:nvPr/>
            </p:nvSpPr>
            <p:spPr>
              <a:xfrm>
                <a:off x="3970912" y="2070411"/>
                <a:ext cx="435359" cy="274278"/>
              </a:xfrm>
              <a:prstGeom prst="rect">
                <a:avLst/>
              </a:prstGeom>
              <a:noFill/>
            </p:spPr>
            <p:txBody>
              <a:bodyPr wrap="square" lIns="0" tIns="0" rIns="0" bIns="0" rtlCol="0" anchor="ctr" anchorCtr="0">
                <a:noAutofit/>
              </a:bodyPr>
              <a:lstStyle/>
              <a:p>
                <a:pPr algn="ctr"/>
                <a:r>
                  <a:rPr lang="en-US" sz="2000" spc="-150" dirty="0">
                    <a:solidFill>
                      <a:srgbClr val="44433F"/>
                    </a:solidFill>
                    <a:latin typeface="+mj-lt"/>
                  </a:rPr>
                  <a:t>• • •</a:t>
                </a:r>
              </a:p>
            </p:txBody>
          </p:sp>
        </p:grpSp>
        <p:grpSp>
          <p:nvGrpSpPr>
            <p:cNvPr id="28" name="Group 27"/>
            <p:cNvGrpSpPr/>
            <p:nvPr/>
          </p:nvGrpSpPr>
          <p:grpSpPr>
            <a:xfrm>
              <a:off x="368442" y="2693865"/>
              <a:ext cx="4025271" cy="640080"/>
              <a:chOff x="381000" y="1887510"/>
              <a:chExt cx="4025271" cy="640080"/>
            </a:xfrm>
          </p:grpSpPr>
          <p:grpSp>
            <p:nvGrpSpPr>
              <p:cNvPr id="29" name="Group 28"/>
              <p:cNvGrpSpPr/>
              <p:nvPr/>
            </p:nvGrpSpPr>
            <p:grpSpPr>
              <a:xfrm>
                <a:off x="381000" y="1887510"/>
                <a:ext cx="800101" cy="640080"/>
                <a:chOff x="2131865" y="2647950"/>
                <a:chExt cx="632733" cy="506186"/>
              </a:xfrm>
            </p:grpSpPr>
            <p:sp>
              <p:nvSpPr>
                <p:cNvPr id="41" name="Rectangle 40"/>
                <p:cNvSpPr/>
                <p:nvPr/>
              </p:nvSpPr>
              <p:spPr>
                <a:xfrm>
                  <a:off x="2131865" y="2647950"/>
                  <a:ext cx="632733" cy="506186"/>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i="1" dirty="0">
                    <a:solidFill>
                      <a:schemeClr val="tx1">
                        <a:lumMod val="65000"/>
                        <a:lumOff val="35000"/>
                      </a:schemeClr>
                    </a:solidFill>
                    <a:latin typeface="Consolas" pitchFamily="49" charset="0"/>
                    <a:ea typeface="DejaVu Sans Mono" pitchFamily="49" charset="0"/>
                    <a:cs typeface="Consolas" pitchFamily="49" charset="0"/>
                  </a:endParaRPr>
                </a:p>
              </p:txBody>
            </p:sp>
            <p:pic>
              <p:nvPicPr>
                <p:cNvPr id="42" name="Lock"/>
                <p:cNvPicPr>
                  <a:picLocks noChangeAspect="1" noChangeArrowheads="1"/>
                </p:cNvPicPr>
                <p:nvPr/>
              </p:nvPicPr>
              <p:blipFill>
                <a:blip r:embed="rId3">
                  <a:extLst>
                    <a:ext uri="{96DAC541-7B7A-43D3-8B79-37D633B846F1}">
                      <asvg:svgBlip xmlns:asvg="http://schemas.microsoft.com/office/drawing/2016/SVG/main" r:embed="rId4"/>
                    </a:ext>
                  </a:extLst>
                </a:blip>
                <a:stretch>
                  <a:fillRect/>
                </a:stretch>
              </p:blipFill>
              <p:spPr bwMode="auto">
                <a:xfrm>
                  <a:off x="2286368" y="2690276"/>
                  <a:ext cx="323725" cy="421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cxnSp>
            <p:nvCxnSpPr>
              <p:cNvPr id="30" name="Straight Connector 35"/>
              <p:cNvCxnSpPr>
                <a:cxnSpLocks noChangeShapeType="1"/>
                <a:endCxn id="39" idx="1"/>
              </p:cNvCxnSpPr>
              <p:nvPr/>
            </p:nvCxnSpPr>
            <p:spPr bwMode="auto">
              <a:xfrm>
                <a:off x="1181101" y="2205992"/>
                <a:ext cx="491043" cy="1558"/>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nvGrpSpPr>
              <p:cNvPr id="31" name="Group 30"/>
              <p:cNvGrpSpPr/>
              <p:nvPr/>
            </p:nvGrpSpPr>
            <p:grpSpPr>
              <a:xfrm>
                <a:off x="1672144" y="1887510"/>
                <a:ext cx="766256" cy="640080"/>
                <a:chOff x="1519744" y="1885950"/>
                <a:chExt cx="766256" cy="640080"/>
              </a:xfrm>
            </p:grpSpPr>
            <p:sp>
              <p:nvSpPr>
                <p:cNvPr id="39" name="Rectangle 38"/>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txn3</a:t>
                  </a:r>
                </a:p>
              </p:txBody>
            </p:sp>
            <p:sp>
              <p:nvSpPr>
                <p:cNvPr id="40"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S</a:t>
                  </a:r>
                </a:p>
              </p:txBody>
            </p:sp>
          </p:grpSp>
          <p:grpSp>
            <p:nvGrpSpPr>
              <p:cNvPr id="32" name="Group 31"/>
              <p:cNvGrpSpPr/>
              <p:nvPr/>
            </p:nvGrpSpPr>
            <p:grpSpPr>
              <a:xfrm>
                <a:off x="2438400" y="1887510"/>
                <a:ext cx="766256" cy="640080"/>
                <a:chOff x="1519744" y="1885950"/>
                <a:chExt cx="766256" cy="640080"/>
              </a:xfrm>
            </p:grpSpPr>
            <p:sp>
              <p:nvSpPr>
                <p:cNvPr id="37" name="Rectangle 36"/>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txn2</a:t>
                  </a:r>
                </a:p>
              </p:txBody>
            </p:sp>
            <p:sp>
              <p:nvSpPr>
                <p:cNvPr id="38"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S</a:t>
                  </a:r>
                </a:p>
              </p:txBody>
            </p:sp>
          </p:grpSp>
          <p:grpSp>
            <p:nvGrpSpPr>
              <p:cNvPr id="33" name="Group 32"/>
              <p:cNvGrpSpPr/>
              <p:nvPr/>
            </p:nvGrpSpPr>
            <p:grpSpPr>
              <a:xfrm>
                <a:off x="3204656" y="1887510"/>
                <a:ext cx="766256" cy="640080"/>
                <a:chOff x="1519744" y="1885950"/>
                <a:chExt cx="766256" cy="640080"/>
              </a:xfrm>
            </p:grpSpPr>
            <p:sp>
              <p:nvSpPr>
                <p:cNvPr id="35" name="Rectangle 34"/>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txn4</a:t>
                  </a:r>
                </a:p>
              </p:txBody>
            </p:sp>
            <p:sp>
              <p:nvSpPr>
                <p:cNvPr id="36"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S</a:t>
                  </a:r>
                </a:p>
              </p:txBody>
            </p:sp>
          </p:grpSp>
          <p:sp>
            <p:nvSpPr>
              <p:cNvPr id="34" name="TextBox 33"/>
              <p:cNvSpPr txBox="1"/>
              <p:nvPr/>
            </p:nvSpPr>
            <p:spPr>
              <a:xfrm>
                <a:off x="3970912" y="2070411"/>
                <a:ext cx="435359" cy="274278"/>
              </a:xfrm>
              <a:prstGeom prst="rect">
                <a:avLst/>
              </a:prstGeom>
              <a:noFill/>
            </p:spPr>
            <p:txBody>
              <a:bodyPr wrap="square" lIns="0" tIns="0" rIns="0" bIns="0" rtlCol="0" anchor="ctr" anchorCtr="0">
                <a:noAutofit/>
              </a:bodyPr>
              <a:lstStyle/>
              <a:p>
                <a:pPr algn="ctr"/>
                <a:r>
                  <a:rPr lang="en-US" sz="2000" spc="-150" dirty="0">
                    <a:solidFill>
                      <a:srgbClr val="44433F"/>
                    </a:solidFill>
                    <a:latin typeface="+mj-lt"/>
                  </a:rPr>
                  <a:t>• • •</a:t>
                </a:r>
              </a:p>
            </p:txBody>
          </p:sp>
        </p:grpSp>
        <p:grpSp>
          <p:nvGrpSpPr>
            <p:cNvPr id="43" name="Group 42"/>
            <p:cNvGrpSpPr/>
            <p:nvPr/>
          </p:nvGrpSpPr>
          <p:grpSpPr>
            <a:xfrm>
              <a:off x="368442" y="3569385"/>
              <a:ext cx="4025271" cy="640080"/>
              <a:chOff x="381000" y="1887510"/>
              <a:chExt cx="4025271" cy="640080"/>
            </a:xfrm>
          </p:grpSpPr>
          <p:grpSp>
            <p:nvGrpSpPr>
              <p:cNvPr id="44" name="Group 43"/>
              <p:cNvGrpSpPr/>
              <p:nvPr/>
            </p:nvGrpSpPr>
            <p:grpSpPr>
              <a:xfrm>
                <a:off x="381000" y="1887510"/>
                <a:ext cx="800101" cy="640080"/>
                <a:chOff x="2131865" y="2647950"/>
                <a:chExt cx="632733" cy="506186"/>
              </a:xfrm>
            </p:grpSpPr>
            <p:sp>
              <p:nvSpPr>
                <p:cNvPr id="56" name="Rectangle 55"/>
                <p:cNvSpPr/>
                <p:nvPr/>
              </p:nvSpPr>
              <p:spPr>
                <a:xfrm>
                  <a:off x="2131865" y="2647950"/>
                  <a:ext cx="632733" cy="506186"/>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000" i="1" dirty="0">
                    <a:solidFill>
                      <a:schemeClr val="tx1">
                        <a:lumMod val="65000"/>
                        <a:lumOff val="35000"/>
                      </a:schemeClr>
                    </a:solidFill>
                    <a:latin typeface="Consolas" pitchFamily="49" charset="0"/>
                    <a:ea typeface="DejaVu Sans Mono" pitchFamily="49" charset="0"/>
                    <a:cs typeface="Consolas" pitchFamily="49" charset="0"/>
                  </a:endParaRPr>
                </a:p>
              </p:txBody>
            </p:sp>
            <p:pic>
              <p:nvPicPr>
                <p:cNvPr id="57" name="Lock"/>
                <p:cNvPicPr>
                  <a:picLocks noChangeAspect="1" noChangeArrowheads="1"/>
                </p:cNvPicPr>
                <p:nvPr/>
              </p:nvPicPr>
              <p:blipFill>
                <a:blip r:embed="rId3">
                  <a:extLst>
                    <a:ext uri="{96DAC541-7B7A-43D3-8B79-37D633B846F1}">
                      <asvg:svgBlip xmlns:asvg="http://schemas.microsoft.com/office/drawing/2016/SVG/main" r:embed="rId4"/>
                    </a:ext>
                  </a:extLst>
                </a:blip>
                <a:stretch>
                  <a:fillRect/>
                </a:stretch>
              </p:blipFill>
              <p:spPr bwMode="auto">
                <a:xfrm>
                  <a:off x="2286368" y="2690276"/>
                  <a:ext cx="323725" cy="4215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grpSp>
          <p:cxnSp>
            <p:nvCxnSpPr>
              <p:cNvPr id="45" name="Straight Connector 35"/>
              <p:cNvCxnSpPr>
                <a:cxnSpLocks noChangeShapeType="1"/>
                <a:endCxn id="54" idx="1"/>
              </p:cNvCxnSpPr>
              <p:nvPr/>
            </p:nvCxnSpPr>
            <p:spPr bwMode="auto">
              <a:xfrm>
                <a:off x="1181101" y="2205992"/>
                <a:ext cx="491043" cy="1558"/>
              </a:xfrm>
              <a:prstGeom prst="line">
                <a:avLst/>
              </a:prstGeom>
              <a:noFill/>
              <a:ln w="31750" algn="ctr">
                <a:solidFill>
                  <a:srgbClr val="EF3E42"/>
                </a:solidFill>
                <a:round/>
                <a:headEnd type="none" w="sm" len="sm"/>
                <a:tailEnd type="triangle" w="med" len="med"/>
              </a:ln>
              <a:extLst>
                <a:ext uri="{909E8E84-426E-40DD-AFC4-6F175D3DCCD1}">
                  <a14:hiddenFill xmlns:a14="http://schemas.microsoft.com/office/drawing/2010/main">
                    <a:noFill/>
                  </a14:hiddenFill>
                </a:ext>
              </a:extLst>
            </p:spPr>
          </p:cxnSp>
          <p:grpSp>
            <p:nvGrpSpPr>
              <p:cNvPr id="46" name="Group 45"/>
              <p:cNvGrpSpPr/>
              <p:nvPr/>
            </p:nvGrpSpPr>
            <p:grpSpPr>
              <a:xfrm>
                <a:off x="1672144" y="1887510"/>
                <a:ext cx="766256" cy="640080"/>
                <a:chOff x="1519744" y="1885950"/>
                <a:chExt cx="766256" cy="640080"/>
              </a:xfrm>
            </p:grpSpPr>
            <p:sp>
              <p:nvSpPr>
                <p:cNvPr id="54" name="Rectangle 53"/>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txn4</a:t>
                  </a:r>
                </a:p>
              </p:txBody>
            </p:sp>
            <p:sp>
              <p:nvSpPr>
                <p:cNvPr id="55"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IX</a:t>
                  </a:r>
                </a:p>
              </p:txBody>
            </p:sp>
          </p:grpSp>
          <p:grpSp>
            <p:nvGrpSpPr>
              <p:cNvPr id="47" name="Group 46"/>
              <p:cNvGrpSpPr/>
              <p:nvPr/>
            </p:nvGrpSpPr>
            <p:grpSpPr>
              <a:xfrm>
                <a:off x="2438400" y="1887510"/>
                <a:ext cx="766256" cy="640080"/>
                <a:chOff x="1519744" y="1885950"/>
                <a:chExt cx="766256" cy="640080"/>
              </a:xfrm>
            </p:grpSpPr>
            <p:sp>
              <p:nvSpPr>
                <p:cNvPr id="52" name="Rectangle 51"/>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txn6</a:t>
                  </a:r>
                </a:p>
              </p:txBody>
            </p:sp>
            <p:sp>
              <p:nvSpPr>
                <p:cNvPr id="53"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X</a:t>
                  </a:r>
                </a:p>
              </p:txBody>
            </p:sp>
          </p:grpSp>
          <p:grpSp>
            <p:nvGrpSpPr>
              <p:cNvPr id="48" name="Group 47"/>
              <p:cNvGrpSpPr/>
              <p:nvPr/>
            </p:nvGrpSpPr>
            <p:grpSpPr>
              <a:xfrm>
                <a:off x="3204656" y="1887510"/>
                <a:ext cx="766256" cy="640080"/>
                <a:chOff x="1519744" y="1885950"/>
                <a:chExt cx="766256" cy="640080"/>
              </a:xfrm>
            </p:grpSpPr>
            <p:sp>
              <p:nvSpPr>
                <p:cNvPr id="50" name="Rectangle 49"/>
                <p:cNvSpPr/>
                <p:nvPr/>
              </p:nvSpPr>
              <p:spPr>
                <a:xfrm>
                  <a:off x="1519744" y="1885950"/>
                  <a:ext cx="766256" cy="640080"/>
                </a:xfrm>
                <a:prstGeom prst="rect">
                  <a:avLst/>
                </a:prstGeom>
                <a:solidFill>
                  <a:schemeClr val="bg1"/>
                </a:solidFill>
                <a:ln>
                  <a:solidFill>
                    <a:srgbClr val="44433F"/>
                  </a:solid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lstStyle/>
                <a:p>
                  <a:pPr algn="ctr"/>
                  <a:r>
                    <a:rPr lang="en-US" i="1" dirty="0">
                      <a:solidFill>
                        <a:schemeClr val="tx1">
                          <a:lumMod val="65000"/>
                          <a:lumOff val="35000"/>
                        </a:schemeClr>
                      </a:solidFill>
                      <a:latin typeface="Consolas" pitchFamily="49" charset="0"/>
                      <a:ea typeface="DejaVu Sans Mono" pitchFamily="49" charset="0"/>
                      <a:cs typeface="Consolas" pitchFamily="49" charset="0"/>
                    </a:rPr>
                    <a:t>txn5</a:t>
                  </a:r>
                </a:p>
              </p:txBody>
            </p:sp>
            <p:sp>
              <p:nvSpPr>
                <p:cNvPr id="51" name="TextBox 28"/>
                <p:cNvSpPr>
                  <a:spLocks noChangeArrowheads="1"/>
                </p:cNvSpPr>
                <p:nvPr/>
              </p:nvSpPr>
              <p:spPr bwMode="auto">
                <a:xfrm>
                  <a:off x="1690665" y="2175051"/>
                  <a:ext cx="424414" cy="290019"/>
                </a:xfrm>
                <a:prstGeom prst="hexagon">
                  <a:avLst>
                    <a:gd name="adj" fmla="val 24999"/>
                    <a:gd name="vf" fmla="val 115470"/>
                  </a:avLst>
                </a:prstGeom>
                <a:solidFill>
                  <a:schemeClr val="bg1"/>
                </a:solidFill>
                <a:ln w="38100">
                  <a:solidFill>
                    <a:srgbClr val="EF3E42"/>
                  </a:solidFill>
                  <a:miter lim="800000"/>
                  <a:headEnd/>
                  <a:tailEnd/>
                </a:ln>
              </p:spPr>
              <p:txBody>
                <a:bodyPr wrap="none" anchor="ctr"/>
                <a:lstStyle/>
                <a:p>
                  <a:pPr algn="ctr"/>
                  <a:r>
                    <a:rPr lang="en-US" sz="2000" b="1" u="none" dirty="0">
                      <a:solidFill>
                        <a:srgbClr val="EF3E42"/>
                      </a:solidFill>
                      <a:latin typeface="Consolas" pitchFamily="49" charset="0"/>
                      <a:cs typeface="Consolas" pitchFamily="49" charset="0"/>
                    </a:rPr>
                    <a:t>S</a:t>
                  </a:r>
                </a:p>
              </p:txBody>
            </p:sp>
          </p:grpSp>
          <p:sp>
            <p:nvSpPr>
              <p:cNvPr id="49" name="TextBox 48"/>
              <p:cNvSpPr txBox="1"/>
              <p:nvPr/>
            </p:nvSpPr>
            <p:spPr>
              <a:xfrm>
                <a:off x="3970912" y="2070411"/>
                <a:ext cx="435359" cy="274278"/>
              </a:xfrm>
              <a:prstGeom prst="rect">
                <a:avLst/>
              </a:prstGeom>
              <a:noFill/>
            </p:spPr>
            <p:txBody>
              <a:bodyPr wrap="square" lIns="0" tIns="0" rIns="0" bIns="0" rtlCol="0" anchor="ctr" anchorCtr="0">
                <a:noAutofit/>
              </a:bodyPr>
              <a:lstStyle/>
              <a:p>
                <a:pPr algn="ctr"/>
                <a:r>
                  <a:rPr lang="en-US" sz="2000" spc="-150" dirty="0">
                    <a:solidFill>
                      <a:srgbClr val="44433F"/>
                    </a:solidFill>
                    <a:latin typeface="+mj-lt"/>
                  </a:rPr>
                  <a:t>• • •</a:t>
                </a:r>
              </a:p>
            </p:txBody>
          </p:sp>
        </p:grpSp>
      </p:grpSp>
      <p:sp>
        <p:nvSpPr>
          <p:cNvPr id="60" name="Highlight Box"/>
          <p:cNvSpPr/>
          <p:nvPr/>
        </p:nvSpPr>
        <p:spPr>
          <a:xfrm>
            <a:off x="3850683" y="1818346"/>
            <a:ext cx="766256" cy="64008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ighlight Box"/>
          <p:cNvSpPr/>
          <p:nvPr/>
        </p:nvSpPr>
        <p:spPr>
          <a:xfrm>
            <a:off x="3850682" y="2697871"/>
            <a:ext cx="2298768" cy="640080"/>
          </a:xfrm>
          <a:prstGeom prst="roundRect">
            <a:avLst>
              <a:gd name="adj" fmla="val 4675"/>
            </a:avLst>
          </a:prstGeom>
          <a:noFill/>
          <a:ln w="57150">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0680E46-8933-9B96-372C-08757B951DAC}"/>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62</a:t>
            </a:fld>
            <a:endParaRPr lang="en-US" dirty="0"/>
          </a:p>
        </p:txBody>
      </p:sp>
    </p:spTree>
    <p:extLst>
      <p:ext uri="{BB962C8B-B14F-4D97-AF65-F5344CB8AC3E}">
        <p14:creationId xmlns:p14="http://schemas.microsoft.com/office/powerpoint/2010/main" val="168906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25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60"/>
                                        </p:tgtEl>
                                      </p:cBhvr>
                                    </p:animEffect>
                                    <p:set>
                                      <p:cBhvr>
                                        <p:cTn id="12" dur="1" fill="hold">
                                          <p:stCondLst>
                                            <p:cond delay="249"/>
                                          </p:stCondLst>
                                        </p:cTn>
                                        <p:tgtEl>
                                          <p:spTgt spid="60"/>
                                        </p:tgtEl>
                                        <p:attrNameLst>
                                          <p:attrName>style.visibility</p:attrName>
                                        </p:attrNameLst>
                                      </p:cBhvr>
                                      <p:to>
                                        <p:strVal val="hidden"/>
                                      </p:to>
                                    </p:set>
                                  </p:childTnLst>
                                </p:cTn>
                              </p:par>
                            </p:childTnLst>
                          </p:cTn>
                        </p:par>
                        <p:par>
                          <p:cTn id="13" fill="hold">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0" grpId="1" animBg="1"/>
      <p:bldP spid="61"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INDEX LOCKING SCHEMES</a:t>
            </a:r>
          </a:p>
        </p:txBody>
      </p:sp>
      <p:sp>
        <p:nvSpPr>
          <p:cNvPr id="5" name="Content Placeholder 4"/>
          <p:cNvSpPr>
            <a:spLocks noGrp="1"/>
          </p:cNvSpPr>
          <p:nvPr>
            <p:ph idx="1"/>
          </p:nvPr>
        </p:nvSpPr>
        <p:spPr/>
        <p:txBody>
          <a:bodyPr/>
          <a:lstStyle/>
          <a:p>
            <a:r>
              <a:rPr lang="en-US" dirty="0"/>
              <a:t>Predicate Locks</a:t>
            </a:r>
          </a:p>
          <a:p>
            <a:r>
              <a:rPr lang="en-US" dirty="0"/>
              <a:t>Key-Value Locks</a:t>
            </a:r>
          </a:p>
          <a:p>
            <a:r>
              <a:rPr lang="en-US" dirty="0"/>
              <a:t>Gap Locks</a:t>
            </a:r>
          </a:p>
          <a:p>
            <a:r>
              <a:rPr lang="en-US" dirty="0"/>
              <a:t>Key-Range Locks</a:t>
            </a:r>
          </a:p>
          <a:p>
            <a:r>
              <a:rPr lang="en-US" dirty="0"/>
              <a:t>Hierarchical Locking</a:t>
            </a:r>
          </a:p>
        </p:txBody>
      </p:sp>
      <p:sp>
        <p:nvSpPr>
          <p:cNvPr id="2" name="Slide Number Placeholder 3">
            <a:extLst>
              <a:ext uri="{FF2B5EF4-FFF2-40B4-BE49-F238E27FC236}">
                <a16:creationId xmlns:a16="http://schemas.microsoft.com/office/drawing/2014/main" id="{B2E73D48-FB3C-00C4-950F-923B1D58BDE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63</a:t>
            </a:fld>
            <a:endParaRPr lang="en-US" dirty="0"/>
          </a:p>
        </p:txBody>
      </p:sp>
    </p:spTree>
    <p:extLst>
      <p:ext uri="{BB962C8B-B14F-4D97-AF65-F5344CB8AC3E}">
        <p14:creationId xmlns:p14="http://schemas.microsoft.com/office/powerpoint/2010/main" val="64651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LOCKS</a:t>
            </a:r>
          </a:p>
        </p:txBody>
      </p:sp>
      <p:sp>
        <p:nvSpPr>
          <p:cNvPr id="5" name="Content Placeholder 4"/>
          <p:cNvSpPr>
            <a:spLocks noGrp="1"/>
          </p:cNvSpPr>
          <p:nvPr>
            <p:ph idx="1"/>
          </p:nvPr>
        </p:nvSpPr>
        <p:spPr/>
        <p:txBody>
          <a:bodyPr/>
          <a:lstStyle/>
          <a:p>
            <a:r>
              <a:rPr lang="en-US" dirty="0"/>
              <a:t>Proposed locking scheme from System R.</a:t>
            </a:r>
          </a:p>
          <a:p>
            <a:pPr marL="342900" lvl="1"/>
            <a:r>
              <a:rPr lang="en-US" dirty="0"/>
              <a:t>Shared lock on the predicate in a </a:t>
            </a:r>
            <a:r>
              <a:rPr lang="en-US" b="1" dirty="0">
                <a:solidFill>
                  <a:srgbClr val="EF3E42"/>
                </a:solidFill>
                <a:latin typeface="Inconsolata" panose="00000509000000000000" pitchFamily="49" charset="0"/>
              </a:rPr>
              <a:t>WHERE</a:t>
            </a:r>
            <a:r>
              <a:rPr lang="en-US" dirty="0"/>
              <a:t> clause of a </a:t>
            </a:r>
            <a:r>
              <a:rPr lang="en-US" b="1" dirty="0">
                <a:solidFill>
                  <a:srgbClr val="EF3E42"/>
                </a:solidFill>
                <a:latin typeface="Inconsolata" panose="00000509000000000000" pitchFamily="49" charset="0"/>
                <a:cs typeface="Consolas" pitchFamily="49" charset="0"/>
              </a:rPr>
              <a:t>SELECT</a:t>
            </a:r>
            <a:r>
              <a:rPr lang="en-US" dirty="0"/>
              <a:t> query.</a:t>
            </a:r>
          </a:p>
          <a:p>
            <a:pPr marL="342900" lvl="1"/>
            <a:r>
              <a:rPr lang="en-US" dirty="0"/>
              <a:t>Exclusive lock on the predicate in a </a:t>
            </a:r>
            <a:r>
              <a:rPr lang="en-US" b="1" dirty="0">
                <a:solidFill>
                  <a:srgbClr val="EF3E42"/>
                </a:solidFill>
                <a:latin typeface="Consolas" pitchFamily="49" charset="0"/>
                <a:cs typeface="Consolas" pitchFamily="49" charset="0"/>
              </a:rPr>
              <a:t>WHERE</a:t>
            </a:r>
            <a:r>
              <a:rPr lang="en-US" dirty="0"/>
              <a:t> clause of any </a:t>
            </a:r>
            <a:r>
              <a:rPr lang="en-US" b="1" dirty="0">
                <a:solidFill>
                  <a:srgbClr val="EF3E42"/>
                </a:solidFill>
                <a:latin typeface="Inconsolata" panose="00000509000000000000" pitchFamily="49" charset="0"/>
              </a:rPr>
              <a:t>UPDATE</a:t>
            </a:r>
            <a:r>
              <a:rPr lang="en-US" dirty="0"/>
              <a:t>, </a:t>
            </a:r>
            <a:r>
              <a:rPr lang="en-US" b="1" dirty="0">
                <a:solidFill>
                  <a:srgbClr val="EF3E42"/>
                </a:solidFill>
                <a:latin typeface="Inconsolata" panose="00000509000000000000" pitchFamily="49" charset="0"/>
              </a:rPr>
              <a:t>INSERT</a:t>
            </a:r>
            <a:r>
              <a:rPr lang="en-US" dirty="0"/>
              <a:t>, or </a:t>
            </a:r>
            <a:r>
              <a:rPr lang="en-US" b="1" dirty="0">
                <a:solidFill>
                  <a:srgbClr val="EF3E42"/>
                </a:solidFill>
                <a:latin typeface="Inconsolata" panose="00000509000000000000" pitchFamily="49" charset="0"/>
              </a:rPr>
              <a:t>DELETE</a:t>
            </a:r>
            <a:r>
              <a:rPr lang="en-US" dirty="0"/>
              <a:t> query.</a:t>
            </a:r>
          </a:p>
          <a:p>
            <a:endParaRPr lang="en-US" sz="1200" dirty="0"/>
          </a:p>
          <a:p>
            <a:r>
              <a:rPr lang="en-US" dirty="0"/>
              <a:t>Never implemented in any system.</a:t>
            </a:r>
          </a:p>
        </p:txBody>
      </p:sp>
      <p:sp>
        <p:nvSpPr>
          <p:cNvPr id="2" name="Slide Number Placeholder 3">
            <a:extLst>
              <a:ext uri="{FF2B5EF4-FFF2-40B4-BE49-F238E27FC236}">
                <a16:creationId xmlns:a16="http://schemas.microsoft.com/office/drawing/2014/main" id="{88607973-7417-8167-D177-5A072722482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64</a:t>
            </a:fld>
            <a:endParaRPr lang="en-US" dirty="0"/>
          </a:p>
        </p:txBody>
      </p:sp>
    </p:spTree>
    <p:extLst>
      <p:ext uri="{BB962C8B-B14F-4D97-AF65-F5344CB8AC3E}">
        <p14:creationId xmlns:p14="http://schemas.microsoft.com/office/powerpoint/2010/main" val="31244613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6" name="Title 1"/>
          <p:cNvSpPr>
            <a:spLocks noGrp="1"/>
          </p:cNvSpPr>
          <p:nvPr>
            <p:ph type="title"/>
          </p:nvPr>
        </p:nvSpPr>
        <p:spPr>
          <a:prstGeom prst="rect">
            <a:avLst/>
          </a:prstGeom>
        </p:spPr>
        <p:txBody>
          <a:bodyPr/>
          <a:lstStyle/>
          <a:p>
            <a:r>
              <a:rPr lang="en-US" dirty="0"/>
              <a:t>OBSERVATION</a:t>
            </a:r>
          </a:p>
        </p:txBody>
      </p:sp>
      <p:sp>
        <p:nvSpPr>
          <p:cNvPr id="57347" name="Content Placeholder 2"/>
          <p:cNvSpPr>
            <a:spLocks noGrp="1"/>
          </p:cNvSpPr>
          <p:nvPr>
            <p:ph idx="1"/>
          </p:nvPr>
        </p:nvSpPr>
        <p:spPr>
          <a:prstGeom prst="rect">
            <a:avLst/>
          </a:prstGeom>
        </p:spPr>
        <p:txBody>
          <a:bodyPr/>
          <a:lstStyle/>
          <a:p>
            <a:r>
              <a:rPr lang="en-US" dirty="0"/>
              <a:t>When a </a:t>
            </a:r>
            <a:r>
              <a:rPr lang="en-US" dirty="0" err="1"/>
              <a:t>txn</a:t>
            </a:r>
            <a:r>
              <a:rPr lang="en-US" dirty="0"/>
              <a:t> commits, all previous T/O schemes check to see whether there is a conflict with concurrent </a:t>
            </a:r>
            <a:r>
              <a:rPr lang="en-US" dirty="0" err="1"/>
              <a:t>txns</a:t>
            </a:r>
            <a:r>
              <a:rPr lang="en-US" dirty="0"/>
              <a:t>.</a:t>
            </a:r>
          </a:p>
          <a:p>
            <a:pPr lvl="1"/>
            <a:r>
              <a:rPr lang="en-US" dirty="0"/>
              <a:t>This requires latches.</a:t>
            </a:r>
          </a:p>
          <a:p>
            <a:endParaRPr lang="en-US" sz="1200" dirty="0"/>
          </a:p>
          <a:p>
            <a:r>
              <a:rPr lang="en-US" dirty="0"/>
              <a:t>If you have a lot of concurrent </a:t>
            </a:r>
            <a:r>
              <a:rPr lang="en-US" dirty="0" err="1"/>
              <a:t>txns</a:t>
            </a:r>
            <a:r>
              <a:rPr lang="en-US" dirty="0"/>
              <a:t>, then this is slow even if the conflict rate is low.</a:t>
            </a:r>
          </a:p>
        </p:txBody>
      </p:sp>
      <p:sp>
        <p:nvSpPr>
          <p:cNvPr id="3" name="Slide Number Placeholder 3">
            <a:extLst>
              <a:ext uri="{FF2B5EF4-FFF2-40B4-BE49-F238E27FC236}">
                <a16:creationId xmlns:a16="http://schemas.microsoft.com/office/drawing/2014/main" id="{EC5C4A6D-3709-F709-DF9B-3D483979C26C}"/>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65</a:t>
            </a:fld>
            <a:endParaRPr lang="en-US" dirty="0"/>
          </a:p>
        </p:txBody>
      </p:sp>
    </p:spTree>
    <p:extLst>
      <p:ext uri="{BB962C8B-B14F-4D97-AF65-F5344CB8AC3E}">
        <p14:creationId xmlns:p14="http://schemas.microsoft.com/office/powerpoint/2010/main" val="58172339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Title 1"/>
          <p:cNvSpPr>
            <a:spLocks noGrp="1"/>
          </p:cNvSpPr>
          <p:nvPr>
            <p:ph type="title"/>
          </p:nvPr>
        </p:nvSpPr>
        <p:spPr>
          <a:prstGeom prst="rect">
            <a:avLst/>
          </a:prstGeom>
        </p:spPr>
        <p:txBody>
          <a:bodyPr/>
          <a:lstStyle/>
          <a:p>
            <a:r>
              <a:rPr lang="en-US" dirty="0"/>
              <a:t>PARTITION-BASED T/O</a:t>
            </a:r>
          </a:p>
        </p:txBody>
      </p:sp>
      <p:sp>
        <p:nvSpPr>
          <p:cNvPr id="58371" name="Content Placeholder 2"/>
          <p:cNvSpPr>
            <a:spLocks noGrp="1"/>
          </p:cNvSpPr>
          <p:nvPr>
            <p:ph idx="1"/>
          </p:nvPr>
        </p:nvSpPr>
        <p:spPr>
          <a:prstGeom prst="rect">
            <a:avLst/>
          </a:prstGeom>
        </p:spPr>
        <p:txBody>
          <a:bodyPr/>
          <a:lstStyle/>
          <a:p>
            <a:r>
              <a:rPr lang="en-US" dirty="0"/>
              <a:t>Split the database up in disjoint subsets called </a:t>
            </a:r>
            <a:r>
              <a:rPr lang="en-US" b="1" i="1" dirty="0"/>
              <a:t>horizontal</a:t>
            </a:r>
            <a:r>
              <a:rPr lang="en-US" dirty="0"/>
              <a:t> </a:t>
            </a:r>
            <a:r>
              <a:rPr lang="en-US" b="1" i="1" dirty="0"/>
              <a:t>partitions</a:t>
            </a:r>
            <a:r>
              <a:rPr lang="en-US" dirty="0"/>
              <a:t> (aka shards).</a:t>
            </a:r>
          </a:p>
          <a:p>
            <a:endParaRPr lang="en-US" sz="1200" dirty="0"/>
          </a:p>
          <a:p>
            <a:r>
              <a:rPr lang="en-US" dirty="0"/>
              <a:t>Use timestamps to order </a:t>
            </a:r>
            <a:r>
              <a:rPr lang="en-US" dirty="0" err="1"/>
              <a:t>txns</a:t>
            </a:r>
            <a:r>
              <a:rPr lang="en-US" dirty="0"/>
              <a:t> for serial execution at each partition.</a:t>
            </a:r>
          </a:p>
          <a:p>
            <a:pPr lvl="1"/>
            <a:r>
              <a:rPr lang="en-US" dirty="0"/>
              <a:t>Only check for conflicts between </a:t>
            </a:r>
            <a:r>
              <a:rPr lang="en-US" dirty="0" err="1"/>
              <a:t>txns</a:t>
            </a:r>
            <a:r>
              <a:rPr lang="en-US" dirty="0"/>
              <a:t> that are running in the same partition.</a:t>
            </a:r>
          </a:p>
        </p:txBody>
      </p:sp>
      <p:sp>
        <p:nvSpPr>
          <p:cNvPr id="3" name="Slide Number Placeholder 3">
            <a:extLst>
              <a:ext uri="{FF2B5EF4-FFF2-40B4-BE49-F238E27FC236}">
                <a16:creationId xmlns:a16="http://schemas.microsoft.com/office/drawing/2014/main" id="{A9D775BA-98FC-C340-7601-256A693916CF}"/>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66</a:t>
            </a:fld>
            <a:endParaRPr lang="en-US" dirty="0"/>
          </a:p>
        </p:txBody>
      </p:sp>
    </p:spTree>
    <p:extLst>
      <p:ext uri="{BB962C8B-B14F-4D97-AF65-F5344CB8AC3E}">
        <p14:creationId xmlns:p14="http://schemas.microsoft.com/office/powerpoint/2010/main" val="302110251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4" name="Title 1"/>
          <p:cNvSpPr>
            <a:spLocks noGrp="1"/>
          </p:cNvSpPr>
          <p:nvPr>
            <p:ph type="title"/>
          </p:nvPr>
        </p:nvSpPr>
        <p:spPr>
          <a:prstGeom prst="rect">
            <a:avLst/>
          </a:prstGeom>
        </p:spPr>
        <p:txBody>
          <a:bodyPr/>
          <a:lstStyle/>
          <a:p>
            <a:r>
              <a:rPr lang="en-US" dirty="0"/>
              <a:t>DATABASE PARTITIONING</a:t>
            </a:r>
          </a:p>
        </p:txBody>
      </p:sp>
      <p:sp>
        <p:nvSpPr>
          <p:cNvPr id="38" name="Text Box 4">
            <a:extLst>
              <a:ext uri="{FF2B5EF4-FFF2-40B4-BE49-F238E27FC236}">
                <a16:creationId xmlns:a16="http://schemas.microsoft.com/office/drawing/2014/main" id="{30621C13-826B-4E38-B6B8-13B2F2815439}"/>
              </a:ext>
            </a:extLst>
          </p:cNvPr>
          <p:cNvSpPr txBox="1">
            <a:spLocks noChangeArrowheads="1"/>
          </p:cNvSpPr>
          <p:nvPr/>
        </p:nvSpPr>
        <p:spPr bwMode="auto">
          <a:xfrm>
            <a:off x="691754" y="1209586"/>
            <a:ext cx="3383280" cy="1200329"/>
          </a:xfrm>
          <a:prstGeom prst="rect">
            <a:avLst/>
          </a:prstGeom>
          <a:solidFill>
            <a:schemeClr val="bg1">
              <a:lumMod val="9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t>CREATE</a:t>
            </a:r>
            <a:r>
              <a:rPr lang="en-US" sz="1600" b="0" dirty="0"/>
              <a:t> </a:t>
            </a:r>
            <a:r>
              <a:rPr lang="en-US" sz="1600" dirty="0"/>
              <a:t>TABLE</a:t>
            </a:r>
            <a:r>
              <a:rPr lang="en-US" sz="1600" b="0" dirty="0"/>
              <a:t> customer (</a:t>
            </a:r>
          </a:p>
          <a:p>
            <a:r>
              <a:rPr lang="en-US" sz="1600" b="0" dirty="0"/>
              <a:t>  </a:t>
            </a:r>
            <a:r>
              <a:rPr lang="en-US" sz="1600" b="0" dirty="0" err="1"/>
              <a:t>c_id</a:t>
            </a:r>
            <a:r>
              <a:rPr lang="en-US" sz="1600" b="0" dirty="0"/>
              <a:t> </a:t>
            </a:r>
            <a:r>
              <a:rPr lang="en-US" sz="1600" dirty="0"/>
              <a:t>INT</a:t>
            </a:r>
            <a:r>
              <a:rPr lang="en-US" sz="1600" b="0" dirty="0"/>
              <a:t> </a:t>
            </a:r>
            <a:r>
              <a:rPr lang="en-US" sz="1600" dirty="0"/>
              <a:t>PRIMARY</a:t>
            </a:r>
            <a:r>
              <a:rPr lang="en-US" sz="1600" b="0" dirty="0"/>
              <a:t> </a:t>
            </a:r>
            <a:r>
              <a:rPr lang="en-US" sz="1600" dirty="0"/>
              <a:t>KEY</a:t>
            </a:r>
            <a:r>
              <a:rPr lang="en-US" sz="1600" b="0" dirty="0"/>
              <a:t>,</a:t>
            </a:r>
          </a:p>
          <a:p>
            <a:r>
              <a:rPr lang="en-US" sz="1600" b="0" dirty="0"/>
              <a:t>  </a:t>
            </a:r>
            <a:r>
              <a:rPr lang="en-US" sz="1600" b="0" dirty="0" err="1"/>
              <a:t>c_email</a:t>
            </a:r>
            <a:r>
              <a:rPr lang="en-US" sz="1600" b="0" dirty="0"/>
              <a:t> </a:t>
            </a:r>
            <a:r>
              <a:rPr lang="en-US" sz="1600" dirty="0"/>
              <a:t>VARCHAR</a:t>
            </a:r>
            <a:r>
              <a:rPr lang="en-US" sz="1600" b="0" dirty="0"/>
              <a:t> </a:t>
            </a:r>
            <a:r>
              <a:rPr lang="en-US" sz="1600" dirty="0"/>
              <a:t>UNIQUE</a:t>
            </a:r>
            <a:r>
              <a:rPr lang="en-US" sz="1600" b="0" dirty="0"/>
              <a:t>,</a:t>
            </a:r>
          </a:p>
          <a:p>
            <a:r>
              <a:rPr lang="en-US" sz="1600" b="0" dirty="0"/>
              <a:t>  </a:t>
            </a:r>
            <a:r>
              <a:rPr lang="en-US" sz="1600" dirty="0"/>
              <a:t>⋮</a:t>
            </a:r>
            <a:endParaRPr lang="en-US" sz="1600" b="0" dirty="0"/>
          </a:p>
          <a:p>
            <a:r>
              <a:rPr lang="en-US" sz="1600" b="0" dirty="0"/>
              <a:t>);</a:t>
            </a:r>
          </a:p>
        </p:txBody>
      </p:sp>
      <p:sp>
        <p:nvSpPr>
          <p:cNvPr id="48" name="Text Box 4">
            <a:extLst>
              <a:ext uri="{FF2B5EF4-FFF2-40B4-BE49-F238E27FC236}">
                <a16:creationId xmlns:a16="http://schemas.microsoft.com/office/drawing/2014/main" id="{D98EE42E-8EA0-4BFC-B745-25C32C3C7AEC}"/>
              </a:ext>
            </a:extLst>
          </p:cNvPr>
          <p:cNvSpPr txBox="1">
            <a:spLocks noChangeArrowheads="1"/>
          </p:cNvSpPr>
          <p:nvPr/>
        </p:nvSpPr>
        <p:spPr bwMode="auto">
          <a:xfrm>
            <a:off x="2506980" y="2046568"/>
            <a:ext cx="3383280" cy="1421928"/>
          </a:xfrm>
          <a:prstGeom prst="rect">
            <a:avLst/>
          </a:prstGeom>
          <a:solidFill>
            <a:schemeClr val="bg1">
              <a:lumMod val="9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t>CREATE</a:t>
            </a:r>
            <a:r>
              <a:rPr lang="en-US" sz="1600" b="0" dirty="0"/>
              <a:t> </a:t>
            </a:r>
            <a:r>
              <a:rPr lang="en-US" sz="1600" dirty="0"/>
              <a:t>TABLE</a:t>
            </a:r>
            <a:r>
              <a:rPr lang="en-US" sz="1600" b="0" dirty="0"/>
              <a:t> orders (</a:t>
            </a:r>
          </a:p>
          <a:p>
            <a:r>
              <a:rPr lang="en-US" sz="1600" b="0" dirty="0"/>
              <a:t>  </a:t>
            </a:r>
            <a:r>
              <a:rPr lang="en-US" sz="1600" b="0" dirty="0" err="1"/>
              <a:t>o_id</a:t>
            </a:r>
            <a:r>
              <a:rPr lang="en-US" sz="1600" b="0" dirty="0"/>
              <a:t> </a:t>
            </a:r>
            <a:r>
              <a:rPr lang="en-US" sz="1600" dirty="0"/>
              <a:t>INT PRIMARY KEY</a:t>
            </a:r>
            <a:r>
              <a:rPr lang="en-US" sz="1600" b="0" dirty="0"/>
              <a:t>,  </a:t>
            </a:r>
          </a:p>
          <a:p>
            <a:r>
              <a:rPr lang="en-US" sz="1600" b="0" dirty="0"/>
              <a:t>  </a:t>
            </a:r>
            <a:r>
              <a:rPr lang="en-US" sz="1600" b="0" dirty="0" err="1"/>
              <a:t>o_c_id</a:t>
            </a:r>
            <a:r>
              <a:rPr lang="en-US" sz="1600" b="0" dirty="0"/>
              <a:t> </a:t>
            </a:r>
            <a:r>
              <a:rPr lang="en-US" sz="1600" dirty="0"/>
              <a:t>INT</a:t>
            </a:r>
            <a:r>
              <a:rPr lang="en-US" sz="1600" b="0" dirty="0"/>
              <a:t> </a:t>
            </a:r>
            <a:r>
              <a:rPr lang="en-US" sz="1600" dirty="0"/>
              <a:t>REFERENCES</a:t>
            </a:r>
            <a:br>
              <a:rPr lang="en-US" sz="1600" dirty="0"/>
            </a:br>
            <a:r>
              <a:rPr lang="en-US" sz="1600" dirty="0"/>
              <a:t>            ⮱</a:t>
            </a:r>
            <a:r>
              <a:rPr lang="en-US" sz="1600" b="0" dirty="0"/>
              <a:t>customer (</a:t>
            </a:r>
            <a:r>
              <a:rPr lang="en-US" sz="1600" b="0" dirty="0" err="1"/>
              <a:t>c_id</a:t>
            </a:r>
            <a:r>
              <a:rPr lang="en-US" sz="1600" b="0" dirty="0"/>
              <a:t>),</a:t>
            </a:r>
          </a:p>
          <a:p>
            <a:r>
              <a:rPr lang="en-US" sz="1600" dirty="0"/>
              <a:t>  ⋮</a:t>
            </a:r>
            <a:endParaRPr lang="en-US" sz="1600" b="0" dirty="0"/>
          </a:p>
          <a:p>
            <a:r>
              <a:rPr lang="en-US" sz="1600" b="0" dirty="0"/>
              <a:t>);</a:t>
            </a:r>
          </a:p>
        </p:txBody>
      </p:sp>
      <p:sp>
        <p:nvSpPr>
          <p:cNvPr id="49" name="Text Box 4">
            <a:extLst>
              <a:ext uri="{FF2B5EF4-FFF2-40B4-BE49-F238E27FC236}">
                <a16:creationId xmlns:a16="http://schemas.microsoft.com/office/drawing/2014/main" id="{A5E1ACE1-F526-41AD-A68B-0747AC62B71F}"/>
              </a:ext>
            </a:extLst>
          </p:cNvPr>
          <p:cNvSpPr txBox="1">
            <a:spLocks noChangeArrowheads="1"/>
          </p:cNvSpPr>
          <p:nvPr/>
        </p:nvSpPr>
        <p:spPr bwMode="auto">
          <a:xfrm>
            <a:off x="4322206" y="3105150"/>
            <a:ext cx="3383280" cy="1865126"/>
          </a:xfrm>
          <a:prstGeom prst="rect">
            <a:avLst/>
          </a:prstGeom>
          <a:solidFill>
            <a:schemeClr val="bg1">
              <a:lumMod val="95000"/>
            </a:schemeClr>
          </a:solidFill>
          <a:ln>
            <a:solidFill>
              <a:srgbClr val="646464"/>
            </a:solidFill>
            <a:headEnd/>
            <a:tailEnd/>
          </a:ln>
        </p:spPr>
        <p:style>
          <a:lnRef idx="2">
            <a:schemeClr val="accent1"/>
          </a:lnRef>
          <a:fillRef idx="1">
            <a:schemeClr val="lt1"/>
          </a:fillRef>
          <a:effectRef idx="0">
            <a:schemeClr val="accent1"/>
          </a:effectRef>
          <a:fontRef idx="minor">
            <a:schemeClr val="dk1"/>
          </a:fontRef>
        </p:style>
        <p:txBody>
          <a:bodyPr wrap="square" lIns="45720" rIns="45720">
            <a:spAutoFit/>
          </a:bodyPr>
          <a:lstStyle>
            <a:defPPr>
              <a:defRPr lang="en-US"/>
            </a:defPPr>
            <a:lvl1pPr>
              <a:lnSpc>
                <a:spcPct val="90000"/>
              </a:lnSpc>
              <a:defRPr sz="2000" b="1" u="none">
                <a:solidFill>
                  <a:schemeClr val="tx1">
                    <a:lumMod val="90000"/>
                    <a:lumOff val="10000"/>
                  </a:schemeClr>
                </a:solidFill>
                <a:latin typeface="Inconsolata" panose="00000509000000000000" pitchFamily="49" charset="0"/>
                <a:ea typeface="ＭＳ Ｐゴシック" pitchFamily="-112" charset="-128"/>
                <a:cs typeface="DejaVu Sans Mono" pitchFamily="49" charset="0"/>
              </a:defRPr>
            </a:lvl1pPr>
            <a:lvl2pPr marL="742950" indent="-285750">
              <a:defRPr sz="2800" u="sng">
                <a:solidFill>
                  <a:schemeClr val="dk1"/>
                </a:solidFill>
                <a:latin typeface="Times New Roman" pitchFamily="-112" charset="0"/>
                <a:ea typeface="ＭＳ Ｐゴシック" pitchFamily="-112" charset="-128"/>
              </a:defRPr>
            </a:lvl2pPr>
            <a:lvl3pPr marL="1143000" indent="-228600">
              <a:defRPr sz="2800" u="sng">
                <a:solidFill>
                  <a:schemeClr val="dk1"/>
                </a:solidFill>
                <a:latin typeface="Times New Roman" pitchFamily="-112" charset="0"/>
                <a:ea typeface="ＭＳ Ｐゴシック" pitchFamily="-112" charset="-128"/>
              </a:defRPr>
            </a:lvl3pPr>
            <a:lvl4pPr marL="1600200" indent="-228600">
              <a:defRPr sz="2800" u="sng">
                <a:solidFill>
                  <a:schemeClr val="dk1"/>
                </a:solidFill>
                <a:latin typeface="Times New Roman" pitchFamily="-112" charset="0"/>
                <a:ea typeface="ＭＳ Ｐゴシック" pitchFamily="-112" charset="-128"/>
              </a:defRPr>
            </a:lvl4pPr>
            <a:lvl5pPr marL="2057400" indent="-228600">
              <a:defRPr sz="2800" u="sng">
                <a:solidFill>
                  <a:schemeClr val="dk1"/>
                </a:solidFill>
                <a:latin typeface="Times New Roman" pitchFamily="-112" charset="0"/>
                <a:ea typeface="ＭＳ Ｐゴシック" pitchFamily="-112" charset="-128"/>
              </a:defRPr>
            </a:lvl5pPr>
            <a:lvl6pPr marL="25146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6pPr>
            <a:lvl7pPr marL="29718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7pPr>
            <a:lvl8pPr marL="34290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8pPr>
            <a:lvl9pPr marL="3886200" indent="-228600" algn="ctr" eaLnBrk="0" fontAlgn="base" hangingPunct="0">
              <a:spcBef>
                <a:spcPct val="0"/>
              </a:spcBef>
              <a:spcAft>
                <a:spcPct val="0"/>
              </a:spcAft>
              <a:defRPr sz="2800" u="sng">
                <a:solidFill>
                  <a:schemeClr val="dk1"/>
                </a:solidFill>
                <a:latin typeface="Times New Roman" pitchFamily="-112" charset="0"/>
                <a:ea typeface="ＭＳ Ｐゴシック" pitchFamily="-112" charset="-128"/>
              </a:defRPr>
            </a:lvl9pPr>
          </a:lstStyle>
          <a:p>
            <a:r>
              <a:rPr lang="en-US" sz="1600" dirty="0"/>
              <a:t>CREATE</a:t>
            </a:r>
            <a:r>
              <a:rPr lang="en-US" sz="1600" b="0" dirty="0"/>
              <a:t> </a:t>
            </a:r>
            <a:r>
              <a:rPr lang="en-US" sz="1600" dirty="0"/>
              <a:t>TABLE</a:t>
            </a:r>
            <a:r>
              <a:rPr lang="en-US" sz="1600" b="0" dirty="0"/>
              <a:t> </a:t>
            </a:r>
            <a:r>
              <a:rPr lang="en-US" sz="1600" b="0" dirty="0" err="1"/>
              <a:t>oitems</a:t>
            </a:r>
            <a:r>
              <a:rPr lang="en-US" sz="1600" b="0" dirty="0"/>
              <a:t> (</a:t>
            </a:r>
          </a:p>
          <a:p>
            <a:r>
              <a:rPr lang="en-US" sz="1600" b="0" dirty="0"/>
              <a:t>  </a:t>
            </a:r>
            <a:r>
              <a:rPr lang="en-US" sz="1600" b="0" dirty="0" err="1"/>
              <a:t>oi_id</a:t>
            </a:r>
            <a:r>
              <a:rPr lang="en-US" sz="1600" b="0" dirty="0"/>
              <a:t> INT PRIMARY KEY,</a:t>
            </a:r>
          </a:p>
          <a:p>
            <a:r>
              <a:rPr lang="en-US" sz="1600" b="0" dirty="0"/>
              <a:t>  </a:t>
            </a:r>
            <a:r>
              <a:rPr lang="en-US" sz="1600" b="0" dirty="0" err="1"/>
              <a:t>oi_o_id</a:t>
            </a:r>
            <a:r>
              <a:rPr lang="en-US" sz="1600" b="0" dirty="0"/>
              <a:t> </a:t>
            </a:r>
            <a:r>
              <a:rPr lang="en-US" sz="1600" dirty="0"/>
              <a:t>INT</a:t>
            </a:r>
            <a:r>
              <a:rPr lang="en-US" sz="1600" b="0" dirty="0"/>
              <a:t> </a:t>
            </a:r>
            <a:r>
              <a:rPr lang="en-US" sz="1600" dirty="0"/>
              <a:t>REFERENCES</a:t>
            </a:r>
            <a:br>
              <a:rPr lang="en-US" sz="1600" dirty="0"/>
            </a:br>
            <a:r>
              <a:rPr lang="en-US" sz="1600" dirty="0"/>
              <a:t>             ⮱</a:t>
            </a:r>
            <a:r>
              <a:rPr lang="en-US" sz="1600" b="0" dirty="0"/>
              <a:t>orders (</a:t>
            </a:r>
            <a:r>
              <a:rPr lang="en-US" sz="1600" b="0" dirty="0" err="1"/>
              <a:t>o_id</a:t>
            </a:r>
            <a:r>
              <a:rPr lang="en-US" sz="1600" b="0" dirty="0"/>
              <a:t>),</a:t>
            </a:r>
          </a:p>
          <a:p>
            <a:r>
              <a:rPr lang="en-US" sz="1600" b="0" dirty="0"/>
              <a:t>  </a:t>
            </a:r>
            <a:r>
              <a:rPr lang="en-US" sz="1600" b="0" dirty="0" err="1"/>
              <a:t>oi_c_id</a:t>
            </a:r>
            <a:r>
              <a:rPr lang="en-US" sz="1600" b="0" dirty="0"/>
              <a:t> </a:t>
            </a:r>
            <a:r>
              <a:rPr lang="en-US" sz="1600" dirty="0"/>
              <a:t>INT REFERENCES</a:t>
            </a:r>
            <a:br>
              <a:rPr lang="en-US" sz="1600" b="0" dirty="0"/>
            </a:br>
            <a:r>
              <a:rPr lang="en-US" sz="1600" b="0" dirty="0"/>
              <a:t>             </a:t>
            </a:r>
            <a:r>
              <a:rPr lang="en-US" sz="1600" dirty="0"/>
              <a:t>⮱</a:t>
            </a:r>
            <a:r>
              <a:rPr lang="en-US" sz="1600" b="0" dirty="0"/>
              <a:t>orders (</a:t>
            </a:r>
            <a:r>
              <a:rPr lang="en-US" sz="1600" b="0" dirty="0" err="1"/>
              <a:t>o_c_id</a:t>
            </a:r>
            <a:r>
              <a:rPr lang="en-US" sz="1600" b="0" dirty="0"/>
              <a:t>),</a:t>
            </a:r>
          </a:p>
          <a:p>
            <a:r>
              <a:rPr lang="en-US" sz="1600" dirty="0"/>
              <a:t>  ⋮</a:t>
            </a:r>
            <a:endParaRPr lang="en-US" sz="1600" b="0" dirty="0"/>
          </a:p>
          <a:p>
            <a:r>
              <a:rPr lang="en-US" sz="1600" b="0" dirty="0"/>
              <a:t>);</a:t>
            </a:r>
          </a:p>
        </p:txBody>
      </p:sp>
      <p:sp>
        <p:nvSpPr>
          <p:cNvPr id="50" name="Highlight Box">
            <a:extLst>
              <a:ext uri="{FF2B5EF4-FFF2-40B4-BE49-F238E27FC236}">
                <a16:creationId xmlns:a16="http://schemas.microsoft.com/office/drawing/2014/main" id="{172F4DEC-BE35-4358-AD42-183419F4FA71}"/>
              </a:ext>
            </a:extLst>
          </p:cNvPr>
          <p:cNvSpPr/>
          <p:nvPr/>
        </p:nvSpPr>
        <p:spPr>
          <a:xfrm>
            <a:off x="3429000" y="2533650"/>
            <a:ext cx="2075942" cy="475118"/>
          </a:xfrm>
          <a:prstGeom prst="roundRect">
            <a:avLst>
              <a:gd name="adj" fmla="val 4675"/>
            </a:avLst>
          </a:prstGeom>
          <a:noFill/>
          <a:ln w="28575">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1" name="Elbow Connector 4">
            <a:extLst>
              <a:ext uri="{FF2B5EF4-FFF2-40B4-BE49-F238E27FC236}">
                <a16:creationId xmlns:a16="http://schemas.microsoft.com/office/drawing/2014/main" id="{24539615-5F75-429A-9D01-4ED8407BF9FC}"/>
              </a:ext>
            </a:extLst>
          </p:cNvPr>
          <p:cNvCxnSpPr>
            <a:cxnSpLocks/>
            <a:stCxn id="50" idx="3"/>
            <a:endCxn id="38" idx="3"/>
          </p:cNvCxnSpPr>
          <p:nvPr/>
        </p:nvCxnSpPr>
        <p:spPr bwMode="auto">
          <a:xfrm flipH="1" flipV="1">
            <a:off x="4075034" y="1809751"/>
            <a:ext cx="1429908" cy="961458"/>
          </a:xfrm>
          <a:prstGeom prst="bentConnector3">
            <a:avLst>
              <a:gd name="adj1" fmla="val -15987"/>
            </a:avLst>
          </a:prstGeom>
          <a:noFill/>
          <a:ln w="28575">
            <a:solidFill>
              <a:srgbClr val="EF3E42"/>
            </a:solidFill>
            <a:round/>
            <a:headEnd/>
            <a:tailEnd type="triangle" w="med" len="sm"/>
          </a:ln>
        </p:spPr>
      </p:cxnSp>
      <p:sp>
        <p:nvSpPr>
          <p:cNvPr id="54" name="Highlight Box">
            <a:extLst>
              <a:ext uri="{FF2B5EF4-FFF2-40B4-BE49-F238E27FC236}">
                <a16:creationId xmlns:a16="http://schemas.microsoft.com/office/drawing/2014/main" id="{F7372978-17F7-4674-A930-3AF0FB500C91}"/>
              </a:ext>
            </a:extLst>
          </p:cNvPr>
          <p:cNvSpPr/>
          <p:nvPr/>
        </p:nvSpPr>
        <p:spPr>
          <a:xfrm>
            <a:off x="5334000" y="3576702"/>
            <a:ext cx="2133600" cy="950375"/>
          </a:xfrm>
          <a:prstGeom prst="roundRect">
            <a:avLst>
              <a:gd name="adj" fmla="val 4675"/>
            </a:avLst>
          </a:prstGeom>
          <a:noFill/>
          <a:ln w="28575">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Elbow Connector 4">
            <a:extLst>
              <a:ext uri="{FF2B5EF4-FFF2-40B4-BE49-F238E27FC236}">
                <a16:creationId xmlns:a16="http://schemas.microsoft.com/office/drawing/2014/main" id="{819994ED-29D1-42F6-B7CE-E1E209B6F0D2}"/>
              </a:ext>
            </a:extLst>
          </p:cNvPr>
          <p:cNvCxnSpPr>
            <a:cxnSpLocks/>
            <a:stCxn id="54" idx="3"/>
            <a:endCxn id="48" idx="3"/>
          </p:cNvCxnSpPr>
          <p:nvPr/>
        </p:nvCxnSpPr>
        <p:spPr bwMode="auto">
          <a:xfrm flipH="1" flipV="1">
            <a:off x="5890260" y="2757532"/>
            <a:ext cx="1577340" cy="1294358"/>
          </a:xfrm>
          <a:prstGeom prst="bentConnector3">
            <a:avLst>
              <a:gd name="adj1" fmla="val -24638"/>
            </a:avLst>
          </a:prstGeom>
          <a:noFill/>
          <a:ln w="28575">
            <a:solidFill>
              <a:srgbClr val="EF3E42"/>
            </a:solidFill>
            <a:round/>
            <a:headEnd/>
            <a:tailEnd type="triangle" w="med" len="sm"/>
          </a:ln>
        </p:spPr>
      </p:cxnSp>
      <p:sp>
        <p:nvSpPr>
          <p:cNvPr id="3" name="Slide Number Placeholder 3">
            <a:extLst>
              <a:ext uri="{FF2B5EF4-FFF2-40B4-BE49-F238E27FC236}">
                <a16:creationId xmlns:a16="http://schemas.microsoft.com/office/drawing/2014/main" id="{733B1579-FCED-CB01-ED9B-29E068E8F8DE}"/>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67</a:t>
            </a:fld>
            <a:endParaRPr lang="en-US" dirty="0"/>
          </a:p>
        </p:txBody>
      </p:sp>
    </p:spTree>
    <p:extLst>
      <p:ext uri="{BB962C8B-B14F-4D97-AF65-F5344CB8AC3E}">
        <p14:creationId xmlns:p14="http://schemas.microsoft.com/office/powerpoint/2010/main" val="2614975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500"/>
                                        <p:tgtEl>
                                          <p:spTgt spid="4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250"/>
                                        <p:tgtEl>
                                          <p:spTgt spid="50"/>
                                        </p:tgtEl>
                                      </p:cBhvr>
                                    </p:animEffect>
                                  </p:childTnLst>
                                </p:cTn>
                              </p:par>
                            </p:childTnLst>
                          </p:cTn>
                        </p:par>
                        <p:par>
                          <p:cTn id="21" fill="hold">
                            <p:stCondLst>
                              <p:cond delay="250"/>
                            </p:stCondLst>
                            <p:childTnLst>
                              <p:par>
                                <p:cTn id="22" presetID="10" presetClass="entr" presetSubtype="0" fill="hold"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25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250"/>
                                        <p:tgtEl>
                                          <p:spTgt spid="54"/>
                                        </p:tgtEl>
                                      </p:cBhvr>
                                    </p:animEffect>
                                  </p:childTnLst>
                                </p:cTn>
                              </p:par>
                            </p:childTnLst>
                          </p:cTn>
                        </p:par>
                        <p:par>
                          <p:cTn id="30" fill="hold">
                            <p:stCondLst>
                              <p:cond delay="250"/>
                            </p:stCondLst>
                            <p:childTnLst>
                              <p:par>
                                <p:cTn id="31" presetID="10" presetClass="entr" presetSubtype="0" fill="hold"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fade">
                                      <p:cBhvr>
                                        <p:cTn id="33" dur="2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8" grpId="0" animBg="1"/>
      <p:bldP spid="49" grpId="0" animBg="1"/>
      <p:bldP spid="50" grpId="0" animBg="1"/>
      <p:bldP spid="54" grpId="0" animBg="1"/>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20">
            <a:extLst>
              <a:ext uri="{FF2B5EF4-FFF2-40B4-BE49-F238E27FC236}">
                <a16:creationId xmlns:a16="http://schemas.microsoft.com/office/drawing/2014/main" id="{602E4197-69F4-466D-B22C-10CD77E621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1200" y="3282701"/>
            <a:ext cx="1588840" cy="1815817"/>
          </a:xfrm>
          <a:prstGeom prst="rect">
            <a:avLst/>
          </a:prstGeom>
          <a:effectLst/>
        </p:spPr>
      </p:pic>
      <p:pic>
        <p:nvPicPr>
          <p:cNvPr id="36" name="Picture 20">
            <a:extLst>
              <a:ext uri="{FF2B5EF4-FFF2-40B4-BE49-F238E27FC236}">
                <a16:creationId xmlns:a16="http://schemas.microsoft.com/office/drawing/2014/main" id="{98E5FFC9-CB7B-47C1-B2E6-EF8A51865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1200" y="1440179"/>
            <a:ext cx="1588840" cy="1815817"/>
          </a:xfrm>
          <a:prstGeom prst="rect">
            <a:avLst/>
          </a:prstGeom>
          <a:effectLst/>
        </p:spPr>
      </p:pic>
      <p:sp>
        <p:nvSpPr>
          <p:cNvPr id="39938" name="Title 1"/>
          <p:cNvSpPr>
            <a:spLocks noGrp="1"/>
          </p:cNvSpPr>
          <p:nvPr>
            <p:ph type="title"/>
          </p:nvPr>
        </p:nvSpPr>
        <p:spPr>
          <a:prstGeom prst="rect">
            <a:avLst/>
          </a:prstGeom>
        </p:spPr>
        <p:txBody>
          <a:bodyPr/>
          <a:lstStyle/>
          <a:p>
            <a:r>
              <a:rPr lang="en-US" dirty="0"/>
              <a:t>HORIZONTAL PARTITIONING</a:t>
            </a:r>
          </a:p>
        </p:txBody>
      </p:sp>
      <p:cxnSp>
        <p:nvCxnSpPr>
          <p:cNvPr id="34" name="Straight Arrow Connector 33"/>
          <p:cNvCxnSpPr>
            <a:cxnSpLocks noChangeShapeType="1"/>
            <a:stCxn id="25" idx="3"/>
            <a:endCxn id="46" idx="1"/>
          </p:cNvCxnSpPr>
          <p:nvPr/>
        </p:nvCxnSpPr>
        <p:spPr bwMode="auto">
          <a:xfrm flipV="1">
            <a:off x="1882802" y="2348087"/>
            <a:ext cx="4160918" cy="442298"/>
          </a:xfrm>
          <a:prstGeom prst="straightConnector1">
            <a:avLst/>
          </a:prstGeom>
          <a:ln w="38100">
            <a:solidFill>
              <a:srgbClr val="EF3E42"/>
            </a:solidFill>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7" name="Rounded Rectangular Callout 36"/>
          <p:cNvSpPr/>
          <p:nvPr/>
        </p:nvSpPr>
        <p:spPr bwMode="auto">
          <a:xfrm flipH="1">
            <a:off x="3462337" y="1958255"/>
            <a:ext cx="109728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BEGIN</a:t>
            </a:r>
          </a:p>
        </p:txBody>
      </p:sp>
      <p:sp>
        <p:nvSpPr>
          <p:cNvPr id="38" name="Rounded Rectangular Callout 37"/>
          <p:cNvSpPr/>
          <p:nvPr/>
        </p:nvSpPr>
        <p:spPr bwMode="auto">
          <a:xfrm flipH="1">
            <a:off x="3462337" y="1958255"/>
            <a:ext cx="109728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COMMIT</a:t>
            </a:r>
          </a:p>
        </p:txBody>
      </p:sp>
      <p:sp>
        <p:nvSpPr>
          <p:cNvPr id="39" name="Rounded Rectangular Callout 38" hidden="1"/>
          <p:cNvSpPr/>
          <p:nvPr/>
        </p:nvSpPr>
        <p:spPr bwMode="auto">
          <a:xfrm flipH="1">
            <a:off x="3230880" y="1958255"/>
            <a:ext cx="137160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Get C_ID=1</a:t>
            </a:r>
          </a:p>
        </p:txBody>
      </p:sp>
      <p:sp>
        <p:nvSpPr>
          <p:cNvPr id="23" name="TextBox 9">
            <a:extLst>
              <a:ext uri="{FF2B5EF4-FFF2-40B4-BE49-F238E27FC236}">
                <a16:creationId xmlns:a16="http://schemas.microsoft.com/office/drawing/2014/main" id="{680674D8-305D-4598-B8AE-AE1655CAB945}"/>
              </a:ext>
            </a:extLst>
          </p:cNvPr>
          <p:cNvSpPr txBox="1">
            <a:spLocks noChangeArrowheads="1"/>
          </p:cNvSpPr>
          <p:nvPr/>
        </p:nvSpPr>
        <p:spPr bwMode="auto">
          <a:xfrm>
            <a:off x="697765" y="3354727"/>
            <a:ext cx="1519968" cy="641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schemeClr val="tx1">
                    <a:lumMod val="65000"/>
                    <a:lumOff val="35000"/>
                  </a:schemeClr>
                </a:solidFill>
                <a:latin typeface="Crimson Text" pitchFamily="2" charset="0"/>
                <a:ea typeface="ＭＳ Ｐゴシック" charset="-128"/>
              </a:defRPr>
            </a:lvl1pPr>
          </a:lstStyle>
          <a:p>
            <a:pPr>
              <a:lnSpc>
                <a:spcPct val="85000"/>
              </a:lnSpc>
            </a:pPr>
            <a:r>
              <a:rPr lang="en-US" dirty="0"/>
              <a:t>Application</a:t>
            </a:r>
          </a:p>
          <a:p>
            <a:pPr>
              <a:lnSpc>
                <a:spcPct val="85000"/>
              </a:lnSpc>
            </a:pPr>
            <a:r>
              <a:rPr lang="en-US" dirty="0"/>
              <a:t>Server</a:t>
            </a:r>
          </a:p>
        </p:txBody>
      </p:sp>
      <p:sp>
        <p:nvSpPr>
          <p:cNvPr id="53" name="TextBox 52">
            <a:extLst>
              <a:ext uri="{FF2B5EF4-FFF2-40B4-BE49-F238E27FC236}">
                <a16:creationId xmlns:a16="http://schemas.microsoft.com/office/drawing/2014/main" id="{2DB0FB11-5CA7-4586-B893-ECC8B57F737D}"/>
              </a:ext>
            </a:extLst>
          </p:cNvPr>
          <p:cNvSpPr txBox="1"/>
          <p:nvPr/>
        </p:nvSpPr>
        <p:spPr bwMode="auto">
          <a:xfrm>
            <a:off x="5916206" y="1083399"/>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schemeClr val="tx1">
                    <a:lumMod val="65000"/>
                    <a:lumOff val="35000"/>
                  </a:schemeClr>
                </a:solidFill>
                <a:latin typeface="Crimson Text" pitchFamily="2" charset="0"/>
                <a:ea typeface="ＭＳ Ｐゴシック" charset="-128"/>
              </a:defRPr>
            </a:lvl1pPr>
          </a:lstStyle>
          <a:p>
            <a:r>
              <a:rPr lang="en-US" dirty="0"/>
              <a:t>Partitions</a:t>
            </a:r>
          </a:p>
        </p:txBody>
      </p:sp>
      <p:grpSp>
        <p:nvGrpSpPr>
          <p:cNvPr id="4" name="Group 3">
            <a:extLst>
              <a:ext uri="{FF2B5EF4-FFF2-40B4-BE49-F238E27FC236}">
                <a16:creationId xmlns:a16="http://schemas.microsoft.com/office/drawing/2014/main" id="{AE0924D3-39DA-42B7-AA8A-0C16EFBD174C}"/>
              </a:ext>
            </a:extLst>
          </p:cNvPr>
          <p:cNvGrpSpPr/>
          <p:nvPr/>
        </p:nvGrpSpPr>
        <p:grpSpPr>
          <a:xfrm>
            <a:off x="6043721" y="1902903"/>
            <a:ext cx="1125192" cy="902796"/>
            <a:chOff x="914400" y="495474"/>
            <a:chExt cx="1188720" cy="902796"/>
          </a:xfrm>
        </p:grpSpPr>
        <p:sp>
          <p:nvSpPr>
            <p:cNvPr id="56" name="Rectangle 55">
              <a:extLst>
                <a:ext uri="{FF2B5EF4-FFF2-40B4-BE49-F238E27FC236}">
                  <a16:creationId xmlns:a16="http://schemas.microsoft.com/office/drawing/2014/main" id="{D715483C-6A3B-4933-9BC7-7FBA0D1AD019}"/>
                </a:ext>
              </a:extLst>
            </p:cNvPr>
            <p:cNvSpPr/>
            <p:nvPr/>
          </p:nvSpPr>
          <p:spPr bwMode="auto">
            <a:xfrm>
              <a:off x="914400" y="1123950"/>
              <a:ext cx="1188720" cy="274320"/>
            </a:xfrm>
            <a:prstGeom prst="rect">
              <a:avLst/>
            </a:prstGeom>
            <a:solidFill>
              <a:srgbClr val="2C6BD8"/>
            </a:solid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OITEMS</a:t>
              </a:r>
            </a:p>
          </p:txBody>
        </p:sp>
        <p:sp>
          <p:nvSpPr>
            <p:cNvPr id="41" name="Rectangle 40">
              <a:extLst>
                <a:ext uri="{FF2B5EF4-FFF2-40B4-BE49-F238E27FC236}">
                  <a16:creationId xmlns:a16="http://schemas.microsoft.com/office/drawing/2014/main" id="{2DECA662-A8B2-47CF-9B15-AA1971F677B1}"/>
                </a:ext>
              </a:extLst>
            </p:cNvPr>
            <p:cNvSpPr/>
            <p:nvPr/>
          </p:nvSpPr>
          <p:spPr bwMode="auto">
            <a:xfrm>
              <a:off x="914400" y="809712"/>
              <a:ext cx="1188720" cy="274320"/>
            </a:xfrm>
            <a:prstGeom prst="rect">
              <a:avLst/>
            </a:prstGeom>
            <a:solidFill>
              <a:srgbClr val="2C6BD8"/>
            </a:solid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ORDERS</a:t>
              </a:r>
            </a:p>
          </p:txBody>
        </p:sp>
        <p:sp>
          <p:nvSpPr>
            <p:cNvPr id="42" name="Rectangle 41">
              <a:extLst>
                <a:ext uri="{FF2B5EF4-FFF2-40B4-BE49-F238E27FC236}">
                  <a16:creationId xmlns:a16="http://schemas.microsoft.com/office/drawing/2014/main" id="{13A3E285-F60D-45FD-8132-6E4F4DFD011C}"/>
                </a:ext>
              </a:extLst>
            </p:cNvPr>
            <p:cNvSpPr/>
            <p:nvPr/>
          </p:nvSpPr>
          <p:spPr bwMode="auto">
            <a:xfrm>
              <a:off x="914400" y="495474"/>
              <a:ext cx="1188720" cy="274320"/>
            </a:xfrm>
            <a:prstGeom prst="rect">
              <a:avLst/>
            </a:prstGeom>
            <a:solidFill>
              <a:srgbClr val="2C6BD8"/>
            </a:solid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CUSTOMERS</a:t>
              </a:r>
            </a:p>
          </p:txBody>
        </p:sp>
      </p:grpSp>
      <p:grpSp>
        <p:nvGrpSpPr>
          <p:cNvPr id="43" name="Group 42">
            <a:extLst>
              <a:ext uri="{FF2B5EF4-FFF2-40B4-BE49-F238E27FC236}">
                <a16:creationId xmlns:a16="http://schemas.microsoft.com/office/drawing/2014/main" id="{2A53DAB1-CA97-40FD-A75B-AB97E6C75905}"/>
              </a:ext>
            </a:extLst>
          </p:cNvPr>
          <p:cNvGrpSpPr/>
          <p:nvPr/>
        </p:nvGrpSpPr>
        <p:grpSpPr>
          <a:xfrm>
            <a:off x="6043721" y="3867150"/>
            <a:ext cx="1125192" cy="902796"/>
            <a:chOff x="914400" y="495474"/>
            <a:chExt cx="1188720" cy="902796"/>
          </a:xfrm>
          <a:solidFill>
            <a:srgbClr val="EF3E42"/>
          </a:solidFill>
        </p:grpSpPr>
        <p:sp>
          <p:nvSpPr>
            <p:cNvPr id="44" name="Rectangle 43">
              <a:extLst>
                <a:ext uri="{FF2B5EF4-FFF2-40B4-BE49-F238E27FC236}">
                  <a16:creationId xmlns:a16="http://schemas.microsoft.com/office/drawing/2014/main" id="{52F9C0DB-7CCC-4F35-93A3-0AC24A9D5620}"/>
                </a:ext>
              </a:extLst>
            </p:cNvPr>
            <p:cNvSpPr/>
            <p:nvPr/>
          </p:nvSpPr>
          <p:spPr bwMode="auto">
            <a:xfrm>
              <a:off x="914400" y="1123950"/>
              <a:ext cx="1188720" cy="274320"/>
            </a:xfrm>
            <a:prstGeom prst="rect">
              <a:avLst/>
            </a:prstGeom>
            <a:grp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OITEMS</a:t>
              </a:r>
            </a:p>
          </p:txBody>
        </p:sp>
        <p:sp>
          <p:nvSpPr>
            <p:cNvPr id="45" name="Rectangle 44">
              <a:extLst>
                <a:ext uri="{FF2B5EF4-FFF2-40B4-BE49-F238E27FC236}">
                  <a16:creationId xmlns:a16="http://schemas.microsoft.com/office/drawing/2014/main" id="{A025F622-C96E-4B59-8732-179C7DF6D3E1}"/>
                </a:ext>
              </a:extLst>
            </p:cNvPr>
            <p:cNvSpPr/>
            <p:nvPr/>
          </p:nvSpPr>
          <p:spPr bwMode="auto">
            <a:xfrm>
              <a:off x="914400" y="809712"/>
              <a:ext cx="1188720" cy="274320"/>
            </a:xfrm>
            <a:prstGeom prst="rect">
              <a:avLst/>
            </a:prstGeom>
            <a:grp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ORDERS</a:t>
              </a:r>
            </a:p>
          </p:txBody>
        </p:sp>
        <p:sp>
          <p:nvSpPr>
            <p:cNvPr id="58" name="Rectangle 57">
              <a:extLst>
                <a:ext uri="{FF2B5EF4-FFF2-40B4-BE49-F238E27FC236}">
                  <a16:creationId xmlns:a16="http://schemas.microsoft.com/office/drawing/2014/main" id="{DBC2FD95-36A4-4B58-B93E-CF20E4FE856D}"/>
                </a:ext>
              </a:extLst>
            </p:cNvPr>
            <p:cNvSpPr/>
            <p:nvPr/>
          </p:nvSpPr>
          <p:spPr bwMode="auto">
            <a:xfrm>
              <a:off x="914400" y="495474"/>
              <a:ext cx="1188720" cy="274320"/>
            </a:xfrm>
            <a:prstGeom prst="rect">
              <a:avLst/>
            </a:prstGeom>
            <a:grp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CUSTOMERS</a:t>
              </a:r>
            </a:p>
          </p:txBody>
        </p:sp>
      </p:grpSp>
      <p:sp>
        <p:nvSpPr>
          <p:cNvPr id="59" name="TextBox 58">
            <a:extLst>
              <a:ext uri="{FF2B5EF4-FFF2-40B4-BE49-F238E27FC236}">
                <a16:creationId xmlns:a16="http://schemas.microsoft.com/office/drawing/2014/main" id="{65F205D9-4DBA-4FE9-8C1E-5AA40A8CEBF5}"/>
              </a:ext>
            </a:extLst>
          </p:cNvPr>
          <p:cNvSpPr txBox="1"/>
          <p:nvPr/>
        </p:nvSpPr>
        <p:spPr bwMode="auto">
          <a:xfrm>
            <a:off x="7469284" y="2070956"/>
            <a:ext cx="1183016" cy="49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ctr">
              <a:lnSpc>
                <a:spcPct val="80000"/>
              </a:lnSpc>
              <a:defRPr sz="2400">
                <a:solidFill>
                  <a:srgbClr val="646464"/>
                </a:solidFill>
                <a:latin typeface="Proxima Nova Rg" panose="02000506030000020004" pitchFamily="50" charset="0"/>
              </a:defRPr>
            </a:lvl1pPr>
          </a:lstStyle>
          <a:p>
            <a:r>
              <a:rPr lang="en-US" sz="2000" b="1" dirty="0">
                <a:solidFill>
                  <a:srgbClr val="EF3E42"/>
                </a:solidFill>
                <a:latin typeface="Crimson Text" panose="02000503000000000000" pitchFamily="2" charset="0"/>
              </a:rPr>
              <a:t>Customers</a:t>
            </a:r>
          </a:p>
          <a:p>
            <a:r>
              <a:rPr lang="en-US" sz="2000" dirty="0">
                <a:solidFill>
                  <a:srgbClr val="EF3E42"/>
                </a:solidFill>
                <a:latin typeface="Crimson Text" panose="02000503000000000000" pitchFamily="2" charset="0"/>
              </a:rPr>
              <a:t>1-1000</a:t>
            </a:r>
          </a:p>
        </p:txBody>
      </p:sp>
      <p:sp>
        <p:nvSpPr>
          <p:cNvPr id="60" name="TextBox 59">
            <a:extLst>
              <a:ext uri="{FF2B5EF4-FFF2-40B4-BE49-F238E27FC236}">
                <a16:creationId xmlns:a16="http://schemas.microsoft.com/office/drawing/2014/main" id="{3E6664F8-739A-435B-AB0C-99D01220C786}"/>
              </a:ext>
            </a:extLst>
          </p:cNvPr>
          <p:cNvSpPr txBox="1"/>
          <p:nvPr/>
        </p:nvSpPr>
        <p:spPr bwMode="auto">
          <a:xfrm>
            <a:off x="7469284" y="3891497"/>
            <a:ext cx="1183016" cy="49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ctr">
              <a:lnSpc>
                <a:spcPct val="80000"/>
              </a:lnSpc>
              <a:defRPr sz="2400">
                <a:solidFill>
                  <a:srgbClr val="646464"/>
                </a:solidFill>
                <a:latin typeface="Proxima Nova Rg" panose="02000506030000020004" pitchFamily="50" charset="0"/>
              </a:defRPr>
            </a:lvl1pPr>
          </a:lstStyle>
          <a:p>
            <a:r>
              <a:rPr lang="en-US" sz="2000" b="1" dirty="0">
                <a:solidFill>
                  <a:srgbClr val="EF3E42"/>
                </a:solidFill>
                <a:latin typeface="Crimson Text" panose="02000503000000000000" pitchFamily="2" charset="0"/>
              </a:rPr>
              <a:t>Customers</a:t>
            </a:r>
          </a:p>
          <a:p>
            <a:r>
              <a:rPr lang="en-US" sz="2000" dirty="0">
                <a:solidFill>
                  <a:srgbClr val="EF3E42"/>
                </a:solidFill>
                <a:latin typeface="Crimson Text" panose="02000503000000000000" pitchFamily="2" charset="0"/>
              </a:rPr>
              <a:t>1001-2000</a:t>
            </a:r>
          </a:p>
        </p:txBody>
      </p:sp>
      <p:sp>
        <p:nvSpPr>
          <p:cNvPr id="46" name="Highlight Box">
            <a:extLst>
              <a:ext uri="{FF2B5EF4-FFF2-40B4-BE49-F238E27FC236}">
                <a16:creationId xmlns:a16="http://schemas.microsoft.com/office/drawing/2014/main" id="{C2EB59F9-6D31-42EB-A542-82A414F39F76}"/>
              </a:ext>
            </a:extLst>
          </p:cNvPr>
          <p:cNvSpPr>
            <a:spLocks noChangeArrowheads="1"/>
          </p:cNvSpPr>
          <p:nvPr/>
        </p:nvSpPr>
        <p:spPr bwMode="auto">
          <a:xfrm>
            <a:off x="6043720" y="1890475"/>
            <a:ext cx="1125191" cy="915224"/>
          </a:xfrm>
          <a:prstGeom prst="roundRect">
            <a:avLst>
              <a:gd name="adj" fmla="val 1491"/>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nvGrpSpPr>
          <p:cNvPr id="24" name="Group 23">
            <a:extLst>
              <a:ext uri="{FF2B5EF4-FFF2-40B4-BE49-F238E27FC236}">
                <a16:creationId xmlns:a16="http://schemas.microsoft.com/office/drawing/2014/main" id="{4E882027-9097-44BF-A6F4-E8D7D32F62A2}"/>
              </a:ext>
            </a:extLst>
          </p:cNvPr>
          <p:cNvGrpSpPr/>
          <p:nvPr/>
        </p:nvGrpSpPr>
        <p:grpSpPr>
          <a:xfrm>
            <a:off x="1082702" y="2318120"/>
            <a:ext cx="800100" cy="944530"/>
            <a:chOff x="1844702" y="2029834"/>
            <a:chExt cx="800100" cy="944530"/>
          </a:xfrm>
        </p:grpSpPr>
        <p:pic>
          <p:nvPicPr>
            <p:cNvPr id="25" name="Picture 37">
              <a:extLst>
                <a:ext uri="{FF2B5EF4-FFF2-40B4-BE49-F238E27FC236}">
                  <a16:creationId xmlns:a16="http://schemas.microsoft.com/office/drawing/2014/main" id="{0F7013EA-2466-40F3-998A-D33D2A27D9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4702" y="2029834"/>
              <a:ext cx="800100" cy="944530"/>
            </a:xfrm>
            <a:prstGeom prst="rect">
              <a:avLst/>
            </a:prstGeom>
            <a:effectLst/>
          </p:spPr>
        </p:pic>
        <p:grpSp>
          <p:nvGrpSpPr>
            <p:cNvPr id="26" name="Group 25" hidden="1">
              <a:extLst>
                <a:ext uri="{FF2B5EF4-FFF2-40B4-BE49-F238E27FC236}">
                  <a16:creationId xmlns:a16="http://schemas.microsoft.com/office/drawing/2014/main" id="{26BE3527-1B29-435F-B54A-24C630DC9DD7}"/>
                </a:ext>
              </a:extLst>
            </p:cNvPr>
            <p:cNvGrpSpPr/>
            <p:nvPr/>
          </p:nvGrpSpPr>
          <p:grpSpPr>
            <a:xfrm>
              <a:off x="2553362" y="2029834"/>
              <a:ext cx="91440" cy="944530"/>
              <a:chOff x="2553362" y="2029834"/>
              <a:chExt cx="91440" cy="944530"/>
            </a:xfrm>
          </p:grpSpPr>
          <p:sp>
            <p:nvSpPr>
              <p:cNvPr id="29" name="Rounded Rectangle 69">
                <a:extLst>
                  <a:ext uri="{FF2B5EF4-FFF2-40B4-BE49-F238E27FC236}">
                    <a16:creationId xmlns:a16="http://schemas.microsoft.com/office/drawing/2014/main" id="{762334AE-B94A-447A-AF4B-C9B204D826AA}"/>
                  </a:ext>
                </a:extLst>
              </p:cNvPr>
              <p:cNvSpPr/>
              <p:nvPr/>
            </p:nvSpPr>
            <p:spPr>
              <a:xfrm>
                <a:off x="2553362" y="2029834"/>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30" name="Rounded Rectangle 69">
                <a:extLst>
                  <a:ext uri="{FF2B5EF4-FFF2-40B4-BE49-F238E27FC236}">
                    <a16:creationId xmlns:a16="http://schemas.microsoft.com/office/drawing/2014/main" id="{F75047BD-FD23-455B-B981-B3759E989BC8}"/>
                  </a:ext>
                </a:extLst>
              </p:cNvPr>
              <p:cNvSpPr/>
              <p:nvPr/>
            </p:nvSpPr>
            <p:spPr>
              <a:xfrm>
                <a:off x="2553362" y="2314197"/>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33" name="Rounded Rectangle 69">
                <a:extLst>
                  <a:ext uri="{FF2B5EF4-FFF2-40B4-BE49-F238E27FC236}">
                    <a16:creationId xmlns:a16="http://schemas.microsoft.com/office/drawing/2014/main" id="{D2BBA83A-B10A-4863-9CBA-8B8FA51F078A}"/>
                  </a:ext>
                </a:extLst>
              </p:cNvPr>
              <p:cNvSpPr/>
              <p:nvPr/>
            </p:nvSpPr>
            <p:spPr>
              <a:xfrm>
                <a:off x="2553362" y="2882924"/>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35" name="Rounded Rectangle 69">
                <a:extLst>
                  <a:ext uri="{FF2B5EF4-FFF2-40B4-BE49-F238E27FC236}">
                    <a16:creationId xmlns:a16="http://schemas.microsoft.com/office/drawing/2014/main" id="{288905FA-99ED-4353-80E8-E4D4A6E65AB3}"/>
                  </a:ext>
                </a:extLst>
              </p:cNvPr>
              <p:cNvSpPr/>
              <p:nvPr/>
            </p:nvSpPr>
            <p:spPr>
              <a:xfrm>
                <a:off x="2553362" y="2598560"/>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grpSp>
      </p:grpSp>
      <p:sp>
        <p:nvSpPr>
          <p:cNvPr id="3" name="Slide Number Placeholder 3">
            <a:extLst>
              <a:ext uri="{FF2B5EF4-FFF2-40B4-BE49-F238E27FC236}">
                <a16:creationId xmlns:a16="http://schemas.microsoft.com/office/drawing/2014/main" id="{203C9295-A74E-89CA-2A4C-31CB619E3E7A}"/>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68</a:t>
            </a:fld>
            <a:endParaRPr lang="en-US" dirty="0"/>
          </a:p>
        </p:txBody>
      </p:sp>
    </p:spTree>
    <p:extLst>
      <p:ext uri="{BB962C8B-B14F-4D97-AF65-F5344CB8AC3E}">
        <p14:creationId xmlns:p14="http://schemas.microsoft.com/office/powerpoint/2010/main" val="2678146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250"/>
                                        <p:tgtEl>
                                          <p:spTgt spid="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wipe(left)">
                                      <p:cBhvr>
                                        <p:cTn id="12" dur="500"/>
                                        <p:tgtEl>
                                          <p:spTgt spid="34"/>
                                        </p:tgtEl>
                                      </p:cBhvr>
                                    </p:animEffect>
                                  </p:childTnLst>
                                </p:cTn>
                              </p:par>
                            </p:childTnLst>
                          </p:cTn>
                        </p:par>
                        <p:par>
                          <p:cTn id="13" fill="hold" nodeType="afterGroup">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250"/>
                                        <p:tgtEl>
                                          <p:spTgt spid="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nodeType="clickEffect">
                                  <p:stCondLst>
                                    <p:cond delay="0"/>
                                  </p:stCondLst>
                                  <p:childTnLst>
                                    <p:animEffect transition="out" filter="fade">
                                      <p:cBhvr>
                                        <p:cTn id="20" dur="250"/>
                                        <p:tgtEl>
                                          <p:spTgt spid="34"/>
                                        </p:tgtEl>
                                      </p:cBhvr>
                                    </p:animEffect>
                                    <p:set>
                                      <p:cBhvr>
                                        <p:cTn id="21" dur="1" fill="hold">
                                          <p:stCondLst>
                                            <p:cond delay="249"/>
                                          </p:stCondLst>
                                        </p:cTn>
                                        <p:tgtEl>
                                          <p:spTgt spid="34"/>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50"/>
                                        <p:tgtEl>
                                          <p:spTgt spid="37"/>
                                        </p:tgtEl>
                                      </p:cBhvr>
                                    </p:animEffect>
                                    <p:set>
                                      <p:cBhvr>
                                        <p:cTn id="24" dur="1" fill="hold">
                                          <p:stCondLst>
                                            <p:cond delay="249"/>
                                          </p:stCondLst>
                                        </p:cTn>
                                        <p:tgtEl>
                                          <p:spTgt spid="37"/>
                                        </p:tgtEl>
                                        <p:attrNameLst>
                                          <p:attrName>style.visibility</p:attrName>
                                        </p:attrNameLst>
                                      </p:cBhvr>
                                      <p:to>
                                        <p:strVal val="hidden"/>
                                      </p:to>
                                    </p:set>
                                  </p:childTnLst>
                                </p:cTn>
                              </p:par>
                            </p:childTnLst>
                          </p:cTn>
                        </p:par>
                        <p:par>
                          <p:cTn id="25" fill="hold" nodeType="afterGroup">
                            <p:stCondLst>
                              <p:cond delay="250"/>
                            </p:stCondLst>
                            <p:childTnLst>
                              <p:par>
                                <p:cTn id="26" presetID="22" presetClass="entr" presetSubtype="4"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nodeType="afterGroup">
                            <p:stCondLst>
                              <p:cond delay="750"/>
                            </p:stCondLst>
                            <p:childTnLst>
                              <p:par>
                                <p:cTn id="30" presetID="10"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250"/>
                                        <p:tgtEl>
                                          <p:spTgt spid="3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xit" presetSubtype="0" fill="hold" nodeType="clickEffect">
                                  <p:stCondLst>
                                    <p:cond delay="0"/>
                                  </p:stCondLst>
                                  <p:childTnLst>
                                    <p:animEffect transition="out" filter="fade">
                                      <p:cBhvr>
                                        <p:cTn id="36" dur="250"/>
                                        <p:tgtEl>
                                          <p:spTgt spid="34"/>
                                        </p:tgtEl>
                                      </p:cBhvr>
                                    </p:animEffect>
                                    <p:set>
                                      <p:cBhvr>
                                        <p:cTn id="37" dur="1" fill="hold">
                                          <p:stCondLst>
                                            <p:cond delay="249"/>
                                          </p:stCondLst>
                                        </p:cTn>
                                        <p:tgtEl>
                                          <p:spTgt spid="3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50"/>
                                        <p:tgtEl>
                                          <p:spTgt spid="39"/>
                                        </p:tgtEl>
                                      </p:cBhvr>
                                    </p:animEffect>
                                    <p:set>
                                      <p:cBhvr>
                                        <p:cTn id="40" dur="1" fill="hold">
                                          <p:stCondLst>
                                            <p:cond delay="249"/>
                                          </p:stCondLst>
                                        </p:cTn>
                                        <p:tgtEl>
                                          <p:spTgt spid="39"/>
                                        </p:tgtEl>
                                        <p:attrNameLst>
                                          <p:attrName>style.visibility</p:attrName>
                                        </p:attrNameLst>
                                      </p:cBhvr>
                                      <p:to>
                                        <p:strVal val="hidden"/>
                                      </p:to>
                                    </p:set>
                                  </p:childTnLst>
                                </p:cTn>
                              </p:par>
                            </p:childTnLst>
                          </p:cTn>
                        </p:par>
                        <p:par>
                          <p:cTn id="41" fill="hold" nodeType="afterGroup">
                            <p:stCondLst>
                              <p:cond delay="250"/>
                            </p:stCondLst>
                            <p:childTnLst>
                              <p:par>
                                <p:cTn id="42" presetID="22" presetClass="entr" presetSubtype="8" fill="hold" nodeType="after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left)">
                                      <p:cBhvr>
                                        <p:cTn id="44" dur="500"/>
                                        <p:tgtEl>
                                          <p:spTgt spid="34"/>
                                        </p:tgtEl>
                                      </p:cBhvr>
                                    </p:animEffect>
                                  </p:childTnLst>
                                </p:cTn>
                              </p:par>
                            </p:childTnLst>
                          </p:cTn>
                        </p:par>
                        <p:par>
                          <p:cTn id="45" fill="hold" nodeType="afterGroup">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38" grpId="0" animBg="1"/>
      <p:bldP spid="39" grpId="0" animBg="1"/>
      <p:bldP spid="39" grpId="1" animBg="1"/>
      <p:bldP spid="46" grpId="0" animBg="1"/>
    </p:bld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Title 5"/>
          <p:cNvSpPr>
            <a:spLocks noGrp="1"/>
          </p:cNvSpPr>
          <p:nvPr>
            <p:ph type="title"/>
          </p:nvPr>
        </p:nvSpPr>
        <p:spPr>
          <a:prstGeom prst="rect">
            <a:avLst/>
          </a:prstGeom>
        </p:spPr>
        <p:txBody>
          <a:bodyPr/>
          <a:lstStyle/>
          <a:p>
            <a:r>
              <a:rPr lang="en-US" dirty="0"/>
              <a:t>PARTITION-BASED T/O</a:t>
            </a:r>
          </a:p>
        </p:txBody>
      </p:sp>
      <p:sp>
        <p:nvSpPr>
          <p:cNvPr id="61443" name="Content Placeholder 6"/>
          <p:cNvSpPr>
            <a:spLocks noGrp="1"/>
          </p:cNvSpPr>
          <p:nvPr>
            <p:ph idx="1"/>
          </p:nvPr>
        </p:nvSpPr>
        <p:spPr>
          <a:prstGeom prst="rect">
            <a:avLst/>
          </a:prstGeom>
        </p:spPr>
        <p:txBody>
          <a:bodyPr/>
          <a:lstStyle/>
          <a:p>
            <a:r>
              <a:rPr lang="en-US" dirty="0" err="1"/>
              <a:t>Txns</a:t>
            </a:r>
            <a:r>
              <a:rPr lang="en-US" dirty="0"/>
              <a:t> are assigned timestamps based on when they arrive at the DBMS.</a:t>
            </a:r>
          </a:p>
          <a:p>
            <a:endParaRPr lang="en-US" sz="1200" dirty="0"/>
          </a:p>
          <a:p>
            <a:r>
              <a:rPr lang="en-US" dirty="0"/>
              <a:t>Partitions are protected by a single lock:</a:t>
            </a:r>
          </a:p>
          <a:p>
            <a:pPr lvl="1"/>
            <a:r>
              <a:rPr lang="en-US" dirty="0"/>
              <a:t>Each </a:t>
            </a:r>
            <a:r>
              <a:rPr lang="en-US" dirty="0" err="1"/>
              <a:t>txn</a:t>
            </a:r>
            <a:r>
              <a:rPr lang="en-US" dirty="0"/>
              <a:t> is queued at the partitions it needs.</a:t>
            </a:r>
          </a:p>
          <a:p>
            <a:pPr lvl="1"/>
            <a:r>
              <a:rPr lang="en-US" dirty="0"/>
              <a:t>The </a:t>
            </a:r>
            <a:r>
              <a:rPr lang="en-US" dirty="0" err="1"/>
              <a:t>txn</a:t>
            </a:r>
            <a:r>
              <a:rPr lang="en-US" dirty="0"/>
              <a:t> acquires a partition’s lock if it has the lowest timestamp in that partition’s queue.</a:t>
            </a:r>
          </a:p>
          <a:p>
            <a:pPr lvl="1"/>
            <a:r>
              <a:rPr lang="en-US" dirty="0"/>
              <a:t>The </a:t>
            </a:r>
            <a:r>
              <a:rPr lang="en-US" dirty="0" err="1"/>
              <a:t>txn</a:t>
            </a:r>
            <a:r>
              <a:rPr lang="en-US" dirty="0"/>
              <a:t> starts when it has all of the locks for all the partitions that it will read/write.</a:t>
            </a:r>
          </a:p>
        </p:txBody>
      </p:sp>
      <p:grpSp>
        <p:nvGrpSpPr>
          <p:cNvPr id="3" name="Group 2">
            <a:extLst>
              <a:ext uri="{FF2B5EF4-FFF2-40B4-BE49-F238E27FC236}">
                <a16:creationId xmlns:a16="http://schemas.microsoft.com/office/drawing/2014/main" id="{7D153487-29CA-4E15-A4C5-9A90FDB7BEEA}"/>
              </a:ext>
            </a:extLst>
          </p:cNvPr>
          <p:cNvGrpSpPr/>
          <p:nvPr/>
        </p:nvGrpSpPr>
        <p:grpSpPr>
          <a:xfrm>
            <a:off x="1427340" y="4273640"/>
            <a:ext cx="6289320" cy="576601"/>
            <a:chOff x="565533" y="4160870"/>
            <a:chExt cx="7519373" cy="689371"/>
          </a:xfrm>
        </p:grpSpPr>
        <p:pic>
          <p:nvPicPr>
            <p:cNvPr id="5" name="Picture 4">
              <a:extLst>
                <a:ext uri="{FF2B5EF4-FFF2-40B4-BE49-F238E27FC236}">
                  <a16:creationId xmlns:a16="http://schemas.microsoft.com/office/drawing/2014/main" id="{10BC49CB-7597-45CE-AB7D-60EC75D6F188}"/>
                </a:ext>
              </a:extLst>
            </p:cNvPr>
            <p:cNvPicPr>
              <a:picLocks noChangeAspect="1"/>
            </p:cNvPicPr>
            <p:nvPr/>
          </p:nvPicPr>
          <p:blipFill>
            <a:blip r:embed="rId3"/>
            <a:stretch>
              <a:fillRect/>
            </a:stretch>
          </p:blipFill>
          <p:spPr>
            <a:xfrm>
              <a:off x="565533" y="4160870"/>
              <a:ext cx="689372" cy="689371"/>
            </a:xfrm>
            <a:prstGeom prst="rect">
              <a:avLst/>
            </a:prstGeom>
          </p:spPr>
        </p:pic>
        <p:pic>
          <p:nvPicPr>
            <p:cNvPr id="6" name="Graphic 5">
              <a:extLst>
                <a:ext uri="{FF2B5EF4-FFF2-40B4-BE49-F238E27FC236}">
                  <a16:creationId xmlns:a16="http://schemas.microsoft.com/office/drawing/2014/main" id="{12B3F716-7123-43EA-B2B4-DEEC62ED6B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18866" y="4324050"/>
              <a:ext cx="1912706" cy="363010"/>
            </a:xfrm>
            <a:prstGeom prst="rect">
              <a:avLst/>
            </a:prstGeom>
          </p:spPr>
        </p:pic>
        <p:pic>
          <p:nvPicPr>
            <p:cNvPr id="7" name="Picture 6">
              <a:extLst>
                <a:ext uri="{FF2B5EF4-FFF2-40B4-BE49-F238E27FC236}">
                  <a16:creationId xmlns:a16="http://schemas.microsoft.com/office/drawing/2014/main" id="{67B5F016-41F9-4613-A3D7-D815DC7AEB1E}"/>
                </a:ext>
              </a:extLst>
            </p:cNvPr>
            <p:cNvPicPr>
              <a:picLocks noChangeAspect="1"/>
            </p:cNvPicPr>
            <p:nvPr/>
          </p:nvPicPr>
          <p:blipFill>
            <a:blip r:embed="rId6"/>
            <a:stretch>
              <a:fillRect/>
            </a:stretch>
          </p:blipFill>
          <p:spPr>
            <a:xfrm>
              <a:off x="6172200" y="4239038"/>
              <a:ext cx="1912706" cy="533035"/>
            </a:xfrm>
            <a:prstGeom prst="rect">
              <a:avLst/>
            </a:prstGeom>
          </p:spPr>
        </p:pic>
        <p:pic>
          <p:nvPicPr>
            <p:cNvPr id="8" name="Picture 7">
              <a:extLst>
                <a:ext uri="{FF2B5EF4-FFF2-40B4-BE49-F238E27FC236}">
                  <a16:creationId xmlns:a16="http://schemas.microsoft.com/office/drawing/2014/main" id="{6100C301-B0F1-4428-8B6C-76E243DFFA48}"/>
                </a:ext>
              </a:extLst>
            </p:cNvPr>
            <p:cNvPicPr>
              <a:picLocks noChangeAspect="1"/>
            </p:cNvPicPr>
            <p:nvPr/>
          </p:nvPicPr>
          <p:blipFill>
            <a:blip r:embed="rId7"/>
            <a:stretch>
              <a:fillRect/>
            </a:stretch>
          </p:blipFill>
          <p:spPr>
            <a:xfrm>
              <a:off x="3895533" y="4272584"/>
              <a:ext cx="1912706" cy="465943"/>
            </a:xfrm>
            <a:prstGeom prst="rect">
              <a:avLst/>
            </a:prstGeom>
          </p:spPr>
        </p:pic>
      </p:grpSp>
      <p:sp>
        <p:nvSpPr>
          <p:cNvPr id="4" name="Slide Number Placeholder 3">
            <a:extLst>
              <a:ext uri="{FF2B5EF4-FFF2-40B4-BE49-F238E27FC236}">
                <a16:creationId xmlns:a16="http://schemas.microsoft.com/office/drawing/2014/main" id="{CE36036E-1397-F5E8-EA15-32445B4A8E57}"/>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69</a:t>
            </a:fld>
            <a:endParaRPr lang="en-US" dirty="0"/>
          </a:p>
        </p:txBody>
      </p:sp>
    </p:spTree>
    <p:extLst>
      <p:ext uri="{BB962C8B-B14F-4D97-AF65-F5344CB8AC3E}">
        <p14:creationId xmlns:p14="http://schemas.microsoft.com/office/powerpoint/2010/main" val="1466591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t>Optimistic Concurrency Control (OCC)</a:t>
            </a:r>
          </a:p>
        </p:txBody>
      </p:sp>
      <p:sp>
        <p:nvSpPr>
          <p:cNvPr id="23555" name="Content Placeholder 2"/>
          <p:cNvSpPr>
            <a:spLocks noGrp="1"/>
          </p:cNvSpPr>
          <p:nvPr>
            <p:ph idx="1"/>
          </p:nvPr>
        </p:nvSpPr>
        <p:spPr>
          <a:xfrm>
            <a:off x="228600" y="971550"/>
            <a:ext cx="4983480" cy="3657600"/>
          </a:xfrm>
        </p:spPr>
        <p:txBody>
          <a:bodyPr/>
          <a:lstStyle/>
          <a:p>
            <a:r>
              <a:rPr lang="en-US" dirty="0">
                <a:solidFill>
                  <a:schemeClr val="tx1"/>
                </a:solidFill>
              </a:rPr>
              <a:t>T/O protocol where DBMS creates a private workspace for each </a:t>
            </a:r>
            <a:r>
              <a:rPr lang="en-US" dirty="0" err="1">
                <a:solidFill>
                  <a:schemeClr val="tx1"/>
                </a:solidFill>
              </a:rPr>
              <a:t>txn</a:t>
            </a:r>
            <a:r>
              <a:rPr lang="en-US" dirty="0">
                <a:solidFill>
                  <a:schemeClr val="tx1"/>
                </a:solidFill>
              </a:rPr>
              <a:t>.</a:t>
            </a:r>
          </a:p>
          <a:p>
            <a:pPr lvl="1"/>
            <a:r>
              <a:rPr lang="en-US" dirty="0">
                <a:solidFill>
                  <a:schemeClr val="tx1"/>
                </a:solidFill>
              </a:rPr>
              <a:t>Any object read is copied into workspace. </a:t>
            </a:r>
          </a:p>
          <a:p>
            <a:pPr lvl="1"/>
            <a:r>
              <a:rPr lang="en-US" dirty="0">
                <a:solidFill>
                  <a:schemeClr val="tx1"/>
                </a:solidFill>
              </a:rPr>
              <a:t>Modifications are applied to workspace.</a:t>
            </a:r>
          </a:p>
          <a:p>
            <a:endParaRPr lang="en-US" sz="1200" dirty="0">
              <a:solidFill>
                <a:schemeClr val="tx1"/>
              </a:solidFill>
            </a:endParaRPr>
          </a:p>
          <a:p>
            <a:r>
              <a:rPr lang="en-US" dirty="0">
                <a:solidFill>
                  <a:schemeClr val="tx1"/>
                </a:solidFill>
              </a:rPr>
              <a:t>When a </a:t>
            </a:r>
            <a:r>
              <a:rPr lang="en-US" dirty="0" err="1">
                <a:solidFill>
                  <a:schemeClr val="tx1"/>
                </a:solidFill>
              </a:rPr>
              <a:t>txn</a:t>
            </a:r>
            <a:r>
              <a:rPr lang="en-US" dirty="0">
                <a:solidFill>
                  <a:schemeClr val="tx1"/>
                </a:solidFill>
              </a:rPr>
              <a:t> commits, the DBMS compares workspace write set to see whether it conflicts with other </a:t>
            </a:r>
            <a:r>
              <a:rPr lang="en-US" dirty="0" err="1">
                <a:solidFill>
                  <a:schemeClr val="tx1"/>
                </a:solidFill>
              </a:rPr>
              <a:t>txns</a:t>
            </a:r>
            <a:r>
              <a:rPr lang="en-US" dirty="0">
                <a:solidFill>
                  <a:schemeClr val="tx1"/>
                </a:solidFill>
              </a:rPr>
              <a:t>.</a:t>
            </a:r>
          </a:p>
          <a:p>
            <a:endParaRPr lang="en-US" sz="1200" dirty="0">
              <a:solidFill>
                <a:schemeClr val="tx1"/>
              </a:solidFill>
            </a:endParaRPr>
          </a:p>
          <a:p>
            <a:r>
              <a:rPr lang="en-US" dirty="0">
                <a:solidFill>
                  <a:schemeClr val="tx1"/>
                </a:solidFill>
              </a:rPr>
              <a:t>If there are no conflicts, the write set is installed into the “global” database.</a:t>
            </a:r>
          </a:p>
        </p:txBody>
      </p:sp>
      <p:pic>
        <p:nvPicPr>
          <p:cNvPr id="6" name="Picture 5">
            <a:hlinkClick r:id="rId3"/>
            <a:extLst>
              <a:ext uri="{FF2B5EF4-FFF2-40B4-BE49-F238E27FC236}">
                <a16:creationId xmlns:a16="http://schemas.microsoft.com/office/drawing/2014/main" id="{F54823F6-6F64-438B-8C07-2D4F695FBEFF}"/>
              </a:ext>
            </a:extLst>
          </p:cNvPr>
          <p:cNvPicPr>
            <a:picLocks noChangeAspect="1"/>
          </p:cNvPicPr>
          <p:nvPr/>
        </p:nvPicPr>
        <p:blipFill rotWithShape="1">
          <a:blip r:embed="rId4"/>
          <a:srcRect t="2077" b="2077"/>
          <a:stretch/>
        </p:blipFill>
        <p:spPr>
          <a:xfrm>
            <a:off x="5715000" y="895350"/>
            <a:ext cx="2743200" cy="4042757"/>
          </a:xfrm>
          <a:prstGeom prst="rect">
            <a:avLst/>
          </a:prstGeom>
          <a:ln w="12700">
            <a:solidFill>
              <a:srgbClr val="646464"/>
            </a:solidFill>
          </a:ln>
        </p:spPr>
      </p:pic>
    </p:spTree>
    <p:extLst>
      <p:ext uri="{BB962C8B-B14F-4D97-AF65-F5344CB8AC3E}">
        <p14:creationId xmlns:p14="http://schemas.microsoft.com/office/powerpoint/2010/main" val="17764385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Title 1"/>
          <p:cNvSpPr>
            <a:spLocks noGrp="1"/>
          </p:cNvSpPr>
          <p:nvPr>
            <p:ph type="title"/>
          </p:nvPr>
        </p:nvSpPr>
        <p:spPr>
          <a:prstGeom prst="rect">
            <a:avLst/>
          </a:prstGeom>
        </p:spPr>
        <p:txBody>
          <a:bodyPr/>
          <a:lstStyle/>
          <a:p>
            <a:r>
              <a:rPr lang="en-US" dirty="0"/>
              <a:t>PARTITION-BASED T/O – READS</a:t>
            </a:r>
          </a:p>
        </p:txBody>
      </p:sp>
      <p:sp>
        <p:nvSpPr>
          <p:cNvPr id="62467" name="Content Placeholder 2"/>
          <p:cNvSpPr>
            <a:spLocks noGrp="1"/>
          </p:cNvSpPr>
          <p:nvPr>
            <p:ph idx="1"/>
          </p:nvPr>
        </p:nvSpPr>
        <p:spPr>
          <a:prstGeom prst="rect">
            <a:avLst/>
          </a:prstGeom>
        </p:spPr>
        <p:txBody>
          <a:bodyPr/>
          <a:lstStyle/>
          <a:p>
            <a:r>
              <a:rPr lang="en-US" dirty="0" err="1"/>
              <a:t>Txns</a:t>
            </a:r>
            <a:r>
              <a:rPr lang="en-US" dirty="0"/>
              <a:t> can read anything that they want at the partitions that they have locked.</a:t>
            </a:r>
          </a:p>
          <a:p>
            <a:endParaRPr lang="en-US" sz="1200" dirty="0"/>
          </a:p>
          <a:p>
            <a:r>
              <a:rPr lang="en-US" dirty="0"/>
              <a:t>If a </a:t>
            </a:r>
            <a:r>
              <a:rPr lang="en-US" dirty="0" err="1"/>
              <a:t>txn</a:t>
            </a:r>
            <a:r>
              <a:rPr lang="en-US" dirty="0"/>
              <a:t> tries to access a partition that it does not have the lock, it is aborted + restarted.</a:t>
            </a:r>
          </a:p>
          <a:p>
            <a:endParaRPr lang="en-US" dirty="0"/>
          </a:p>
        </p:txBody>
      </p:sp>
      <p:sp>
        <p:nvSpPr>
          <p:cNvPr id="3" name="Slide Number Placeholder 3">
            <a:extLst>
              <a:ext uri="{FF2B5EF4-FFF2-40B4-BE49-F238E27FC236}">
                <a16:creationId xmlns:a16="http://schemas.microsoft.com/office/drawing/2014/main" id="{067CEA7A-A939-7D41-C33A-F8AE5CBC783E}"/>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70</a:t>
            </a:fld>
            <a:endParaRPr lang="en-US" dirty="0"/>
          </a:p>
        </p:txBody>
      </p:sp>
    </p:spTree>
    <p:extLst>
      <p:ext uri="{BB962C8B-B14F-4D97-AF65-F5344CB8AC3E}">
        <p14:creationId xmlns:p14="http://schemas.microsoft.com/office/powerpoint/2010/main" val="28782864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a:prstGeom prst="rect">
            <a:avLst/>
          </a:prstGeom>
        </p:spPr>
        <p:txBody>
          <a:bodyPr/>
          <a:lstStyle/>
          <a:p>
            <a:r>
              <a:rPr lang="en-US" dirty="0"/>
              <a:t>PARTITION-BASED T/O – WRITES</a:t>
            </a:r>
          </a:p>
        </p:txBody>
      </p:sp>
      <p:sp>
        <p:nvSpPr>
          <p:cNvPr id="63491" name="Content Placeholder 2"/>
          <p:cNvSpPr>
            <a:spLocks noGrp="1"/>
          </p:cNvSpPr>
          <p:nvPr>
            <p:ph idx="1"/>
          </p:nvPr>
        </p:nvSpPr>
        <p:spPr>
          <a:prstGeom prst="rect">
            <a:avLst/>
          </a:prstGeom>
        </p:spPr>
        <p:txBody>
          <a:bodyPr/>
          <a:lstStyle/>
          <a:p>
            <a:r>
              <a:rPr lang="en-US" dirty="0"/>
              <a:t>All updates occur in place.</a:t>
            </a:r>
          </a:p>
          <a:p>
            <a:pPr lvl="1"/>
            <a:r>
              <a:rPr lang="en-US" dirty="0"/>
              <a:t>Maintain a separate in-memory buffer to undo changes if the </a:t>
            </a:r>
            <a:r>
              <a:rPr lang="en-US" dirty="0" err="1"/>
              <a:t>txn</a:t>
            </a:r>
            <a:r>
              <a:rPr lang="en-US" dirty="0"/>
              <a:t> aborts.</a:t>
            </a:r>
          </a:p>
          <a:p>
            <a:endParaRPr lang="en-US" sz="1200" dirty="0"/>
          </a:p>
          <a:p>
            <a:r>
              <a:rPr lang="en-US" dirty="0"/>
              <a:t>If a </a:t>
            </a:r>
            <a:r>
              <a:rPr lang="en-US" dirty="0" err="1"/>
              <a:t>txn</a:t>
            </a:r>
            <a:r>
              <a:rPr lang="en-US" dirty="0"/>
              <a:t> tries to write to a partition that it does not have the lock, it is aborted + restarted.</a:t>
            </a:r>
          </a:p>
          <a:p>
            <a:endParaRPr lang="en-US" dirty="0"/>
          </a:p>
        </p:txBody>
      </p:sp>
      <p:sp>
        <p:nvSpPr>
          <p:cNvPr id="3" name="Slide Number Placeholder 3">
            <a:extLst>
              <a:ext uri="{FF2B5EF4-FFF2-40B4-BE49-F238E27FC236}">
                <a16:creationId xmlns:a16="http://schemas.microsoft.com/office/drawing/2014/main" id="{E6260D71-166B-FA50-AE4C-A70106CC1493}"/>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71</a:t>
            </a:fld>
            <a:endParaRPr lang="en-US" dirty="0"/>
          </a:p>
        </p:txBody>
      </p:sp>
    </p:spTree>
    <p:extLst>
      <p:ext uri="{BB962C8B-B14F-4D97-AF65-F5344CB8AC3E}">
        <p14:creationId xmlns:p14="http://schemas.microsoft.com/office/powerpoint/2010/main" val="405925717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1" name="Picture 20">
            <a:extLst>
              <a:ext uri="{FF2B5EF4-FFF2-40B4-BE49-F238E27FC236}">
                <a16:creationId xmlns:a16="http://schemas.microsoft.com/office/drawing/2014/main" id="{602E4197-69F4-466D-B22C-10CD77E621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1200" y="3282701"/>
            <a:ext cx="1588840" cy="1815817"/>
          </a:xfrm>
          <a:prstGeom prst="rect">
            <a:avLst/>
          </a:prstGeom>
          <a:effectLst/>
        </p:spPr>
      </p:pic>
      <p:pic>
        <p:nvPicPr>
          <p:cNvPr id="36" name="Picture 20">
            <a:extLst>
              <a:ext uri="{FF2B5EF4-FFF2-40B4-BE49-F238E27FC236}">
                <a16:creationId xmlns:a16="http://schemas.microsoft.com/office/drawing/2014/main" id="{98E5FFC9-CB7B-47C1-B2E6-EF8A518659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91200" y="1440179"/>
            <a:ext cx="1588840" cy="1815817"/>
          </a:xfrm>
          <a:prstGeom prst="rect">
            <a:avLst/>
          </a:prstGeom>
          <a:effectLst/>
        </p:spPr>
      </p:pic>
      <p:sp>
        <p:nvSpPr>
          <p:cNvPr id="39938" name="Title 1"/>
          <p:cNvSpPr>
            <a:spLocks noGrp="1"/>
          </p:cNvSpPr>
          <p:nvPr>
            <p:ph type="title"/>
          </p:nvPr>
        </p:nvSpPr>
        <p:spPr>
          <a:prstGeom prst="rect">
            <a:avLst/>
          </a:prstGeom>
        </p:spPr>
        <p:txBody>
          <a:bodyPr/>
          <a:lstStyle/>
          <a:p>
            <a:r>
              <a:rPr lang="en-US" dirty="0"/>
              <a:t>PARTITION-BASED T/O</a:t>
            </a:r>
          </a:p>
        </p:txBody>
      </p:sp>
      <p:cxnSp>
        <p:nvCxnSpPr>
          <p:cNvPr id="34" name="Straight Arrow Connector 33"/>
          <p:cNvCxnSpPr>
            <a:cxnSpLocks noChangeShapeType="1"/>
            <a:stCxn id="25" idx="3"/>
          </p:cNvCxnSpPr>
          <p:nvPr/>
        </p:nvCxnSpPr>
        <p:spPr bwMode="auto">
          <a:xfrm>
            <a:off x="1587987" y="1968080"/>
            <a:ext cx="2502635" cy="258268"/>
          </a:xfrm>
          <a:prstGeom prst="straightConnector1">
            <a:avLst/>
          </a:prstGeom>
          <a:ln w="38100">
            <a:solidFill>
              <a:srgbClr val="EF3E42"/>
            </a:solidFill>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37" name="Rounded Rectangular Callout 36"/>
          <p:cNvSpPr/>
          <p:nvPr/>
        </p:nvSpPr>
        <p:spPr bwMode="auto">
          <a:xfrm flipH="1">
            <a:off x="2007800" y="1521195"/>
            <a:ext cx="109728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BEGIN</a:t>
            </a:r>
          </a:p>
        </p:txBody>
      </p:sp>
      <p:sp>
        <p:nvSpPr>
          <p:cNvPr id="53" name="TextBox 52">
            <a:extLst>
              <a:ext uri="{FF2B5EF4-FFF2-40B4-BE49-F238E27FC236}">
                <a16:creationId xmlns:a16="http://schemas.microsoft.com/office/drawing/2014/main" id="{2DB0FB11-5CA7-4586-B893-ECC8B57F737D}"/>
              </a:ext>
            </a:extLst>
          </p:cNvPr>
          <p:cNvSpPr txBox="1"/>
          <p:nvPr/>
        </p:nvSpPr>
        <p:spPr bwMode="auto">
          <a:xfrm>
            <a:off x="5916206" y="1083399"/>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schemeClr val="tx1">
                    <a:lumMod val="65000"/>
                    <a:lumOff val="35000"/>
                  </a:schemeClr>
                </a:solidFill>
                <a:latin typeface="Crimson Text" pitchFamily="2" charset="0"/>
                <a:ea typeface="ＭＳ Ｐゴシック" charset="-128"/>
              </a:defRPr>
            </a:lvl1pPr>
          </a:lstStyle>
          <a:p>
            <a:r>
              <a:rPr lang="en-US" dirty="0"/>
              <a:t>Partitions</a:t>
            </a:r>
          </a:p>
        </p:txBody>
      </p:sp>
      <p:grpSp>
        <p:nvGrpSpPr>
          <p:cNvPr id="4" name="Group 3">
            <a:extLst>
              <a:ext uri="{FF2B5EF4-FFF2-40B4-BE49-F238E27FC236}">
                <a16:creationId xmlns:a16="http://schemas.microsoft.com/office/drawing/2014/main" id="{AE0924D3-39DA-42B7-AA8A-0C16EFBD174C}"/>
              </a:ext>
            </a:extLst>
          </p:cNvPr>
          <p:cNvGrpSpPr/>
          <p:nvPr/>
        </p:nvGrpSpPr>
        <p:grpSpPr>
          <a:xfrm>
            <a:off x="6043721" y="1902903"/>
            <a:ext cx="1125192" cy="902796"/>
            <a:chOff x="914400" y="495474"/>
            <a:chExt cx="1188720" cy="902796"/>
          </a:xfrm>
        </p:grpSpPr>
        <p:sp>
          <p:nvSpPr>
            <p:cNvPr id="56" name="Rectangle 55">
              <a:extLst>
                <a:ext uri="{FF2B5EF4-FFF2-40B4-BE49-F238E27FC236}">
                  <a16:creationId xmlns:a16="http://schemas.microsoft.com/office/drawing/2014/main" id="{D715483C-6A3B-4933-9BC7-7FBA0D1AD019}"/>
                </a:ext>
              </a:extLst>
            </p:cNvPr>
            <p:cNvSpPr/>
            <p:nvPr/>
          </p:nvSpPr>
          <p:spPr bwMode="auto">
            <a:xfrm>
              <a:off x="914400" y="1123950"/>
              <a:ext cx="1188720" cy="274320"/>
            </a:xfrm>
            <a:prstGeom prst="rect">
              <a:avLst/>
            </a:prstGeom>
            <a:solidFill>
              <a:srgbClr val="2C6BD8"/>
            </a:solid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OITEMS</a:t>
              </a:r>
            </a:p>
          </p:txBody>
        </p:sp>
        <p:sp>
          <p:nvSpPr>
            <p:cNvPr id="41" name="Rectangle 40">
              <a:extLst>
                <a:ext uri="{FF2B5EF4-FFF2-40B4-BE49-F238E27FC236}">
                  <a16:creationId xmlns:a16="http://schemas.microsoft.com/office/drawing/2014/main" id="{2DECA662-A8B2-47CF-9B15-AA1971F677B1}"/>
                </a:ext>
              </a:extLst>
            </p:cNvPr>
            <p:cNvSpPr/>
            <p:nvPr/>
          </p:nvSpPr>
          <p:spPr bwMode="auto">
            <a:xfrm>
              <a:off x="914400" y="809712"/>
              <a:ext cx="1188720" cy="274320"/>
            </a:xfrm>
            <a:prstGeom prst="rect">
              <a:avLst/>
            </a:prstGeom>
            <a:solidFill>
              <a:srgbClr val="2C6BD8"/>
            </a:solid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ORDERS</a:t>
              </a:r>
            </a:p>
          </p:txBody>
        </p:sp>
        <p:sp>
          <p:nvSpPr>
            <p:cNvPr id="42" name="Rectangle 41">
              <a:extLst>
                <a:ext uri="{FF2B5EF4-FFF2-40B4-BE49-F238E27FC236}">
                  <a16:creationId xmlns:a16="http://schemas.microsoft.com/office/drawing/2014/main" id="{13A3E285-F60D-45FD-8132-6E4F4DFD011C}"/>
                </a:ext>
              </a:extLst>
            </p:cNvPr>
            <p:cNvSpPr/>
            <p:nvPr/>
          </p:nvSpPr>
          <p:spPr bwMode="auto">
            <a:xfrm>
              <a:off x="914400" y="495474"/>
              <a:ext cx="1188720" cy="274320"/>
            </a:xfrm>
            <a:prstGeom prst="rect">
              <a:avLst/>
            </a:prstGeom>
            <a:solidFill>
              <a:srgbClr val="2C6BD8"/>
            </a:solid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CUSTOMERS</a:t>
              </a:r>
            </a:p>
          </p:txBody>
        </p:sp>
      </p:grpSp>
      <p:grpSp>
        <p:nvGrpSpPr>
          <p:cNvPr id="43" name="Group 42">
            <a:extLst>
              <a:ext uri="{FF2B5EF4-FFF2-40B4-BE49-F238E27FC236}">
                <a16:creationId xmlns:a16="http://schemas.microsoft.com/office/drawing/2014/main" id="{2A53DAB1-CA97-40FD-A75B-AB97E6C75905}"/>
              </a:ext>
            </a:extLst>
          </p:cNvPr>
          <p:cNvGrpSpPr/>
          <p:nvPr/>
        </p:nvGrpSpPr>
        <p:grpSpPr>
          <a:xfrm>
            <a:off x="6043721" y="3867150"/>
            <a:ext cx="1125192" cy="902796"/>
            <a:chOff x="914400" y="495474"/>
            <a:chExt cx="1188720" cy="902796"/>
          </a:xfrm>
          <a:solidFill>
            <a:srgbClr val="EF3E42"/>
          </a:solidFill>
        </p:grpSpPr>
        <p:sp>
          <p:nvSpPr>
            <p:cNvPr id="44" name="Rectangle 43">
              <a:extLst>
                <a:ext uri="{FF2B5EF4-FFF2-40B4-BE49-F238E27FC236}">
                  <a16:creationId xmlns:a16="http://schemas.microsoft.com/office/drawing/2014/main" id="{52F9C0DB-7CCC-4F35-93A3-0AC24A9D5620}"/>
                </a:ext>
              </a:extLst>
            </p:cNvPr>
            <p:cNvSpPr/>
            <p:nvPr/>
          </p:nvSpPr>
          <p:spPr bwMode="auto">
            <a:xfrm>
              <a:off x="914400" y="1123950"/>
              <a:ext cx="1188720" cy="274320"/>
            </a:xfrm>
            <a:prstGeom prst="rect">
              <a:avLst/>
            </a:prstGeom>
            <a:grp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OITEMS</a:t>
              </a:r>
            </a:p>
          </p:txBody>
        </p:sp>
        <p:sp>
          <p:nvSpPr>
            <p:cNvPr id="45" name="Rectangle 44">
              <a:extLst>
                <a:ext uri="{FF2B5EF4-FFF2-40B4-BE49-F238E27FC236}">
                  <a16:creationId xmlns:a16="http://schemas.microsoft.com/office/drawing/2014/main" id="{A025F622-C96E-4B59-8732-179C7DF6D3E1}"/>
                </a:ext>
              </a:extLst>
            </p:cNvPr>
            <p:cNvSpPr/>
            <p:nvPr/>
          </p:nvSpPr>
          <p:spPr bwMode="auto">
            <a:xfrm>
              <a:off x="914400" y="809712"/>
              <a:ext cx="1188720" cy="274320"/>
            </a:xfrm>
            <a:prstGeom prst="rect">
              <a:avLst/>
            </a:prstGeom>
            <a:grp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ORDERS</a:t>
              </a:r>
            </a:p>
          </p:txBody>
        </p:sp>
        <p:sp>
          <p:nvSpPr>
            <p:cNvPr id="58" name="Rectangle 57">
              <a:extLst>
                <a:ext uri="{FF2B5EF4-FFF2-40B4-BE49-F238E27FC236}">
                  <a16:creationId xmlns:a16="http://schemas.microsoft.com/office/drawing/2014/main" id="{DBC2FD95-36A4-4B58-B93E-CF20E4FE856D}"/>
                </a:ext>
              </a:extLst>
            </p:cNvPr>
            <p:cNvSpPr/>
            <p:nvPr/>
          </p:nvSpPr>
          <p:spPr bwMode="auto">
            <a:xfrm>
              <a:off x="914400" y="495474"/>
              <a:ext cx="1188720" cy="274320"/>
            </a:xfrm>
            <a:prstGeom prst="rect">
              <a:avLst/>
            </a:prstGeom>
            <a:grpFill/>
            <a:ln w="28575" cap="flat" cmpd="sng" algn="ctr">
              <a:noFill/>
              <a:prstDash val="solid"/>
              <a:round/>
              <a:headEnd type="none" w="sm" len="sm"/>
              <a:tailEnd type="triangle" w="med" len="med"/>
            </a:ln>
            <a:effectLst/>
          </p:spPr>
          <p:txBody>
            <a:bodyPr wrap="none" anchor="ctr"/>
            <a:lstStyle/>
            <a:p>
              <a:pPr algn="ctr" eaLnBrk="0" hangingPunct="0"/>
              <a:r>
                <a:rPr lang="en-US" sz="1400" b="1" dirty="0">
                  <a:solidFill>
                    <a:schemeClr val="bg1"/>
                  </a:solidFill>
                  <a:latin typeface="Proxima Nova Rg" panose="02000506030000020004" pitchFamily="50" charset="0"/>
                </a:rPr>
                <a:t>CUSTOMERS</a:t>
              </a:r>
            </a:p>
          </p:txBody>
        </p:sp>
      </p:grpSp>
      <p:sp>
        <p:nvSpPr>
          <p:cNvPr id="59" name="TextBox 58">
            <a:extLst>
              <a:ext uri="{FF2B5EF4-FFF2-40B4-BE49-F238E27FC236}">
                <a16:creationId xmlns:a16="http://schemas.microsoft.com/office/drawing/2014/main" id="{65F205D9-4DBA-4FE9-8C1E-5AA40A8CEBF5}"/>
              </a:ext>
            </a:extLst>
          </p:cNvPr>
          <p:cNvSpPr txBox="1"/>
          <p:nvPr/>
        </p:nvSpPr>
        <p:spPr bwMode="auto">
          <a:xfrm>
            <a:off x="7469284" y="2070956"/>
            <a:ext cx="1183016" cy="49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ctr">
              <a:lnSpc>
                <a:spcPct val="80000"/>
              </a:lnSpc>
              <a:defRPr sz="2400">
                <a:solidFill>
                  <a:srgbClr val="646464"/>
                </a:solidFill>
                <a:latin typeface="Proxima Nova Rg" panose="02000506030000020004" pitchFamily="50" charset="0"/>
              </a:defRPr>
            </a:lvl1pPr>
          </a:lstStyle>
          <a:p>
            <a:r>
              <a:rPr lang="en-US" sz="2000" b="1" dirty="0">
                <a:solidFill>
                  <a:srgbClr val="EF3E42"/>
                </a:solidFill>
                <a:latin typeface="Crimson Text" panose="02000503000000000000" pitchFamily="2" charset="0"/>
              </a:rPr>
              <a:t>Customers</a:t>
            </a:r>
          </a:p>
          <a:p>
            <a:r>
              <a:rPr lang="en-US" sz="2000" dirty="0">
                <a:solidFill>
                  <a:srgbClr val="EF3E42"/>
                </a:solidFill>
                <a:latin typeface="Crimson Text" panose="02000503000000000000" pitchFamily="2" charset="0"/>
              </a:rPr>
              <a:t>1-1000</a:t>
            </a:r>
          </a:p>
        </p:txBody>
      </p:sp>
      <p:sp>
        <p:nvSpPr>
          <p:cNvPr id="60" name="TextBox 59">
            <a:extLst>
              <a:ext uri="{FF2B5EF4-FFF2-40B4-BE49-F238E27FC236}">
                <a16:creationId xmlns:a16="http://schemas.microsoft.com/office/drawing/2014/main" id="{3E6664F8-739A-435B-AB0C-99D01220C786}"/>
              </a:ext>
            </a:extLst>
          </p:cNvPr>
          <p:cNvSpPr txBox="1"/>
          <p:nvPr/>
        </p:nvSpPr>
        <p:spPr bwMode="auto">
          <a:xfrm>
            <a:off x="7469284" y="3891497"/>
            <a:ext cx="1183016" cy="49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ctr">
              <a:lnSpc>
                <a:spcPct val="80000"/>
              </a:lnSpc>
              <a:defRPr sz="2400">
                <a:solidFill>
                  <a:srgbClr val="646464"/>
                </a:solidFill>
                <a:latin typeface="Proxima Nova Rg" panose="02000506030000020004" pitchFamily="50" charset="0"/>
              </a:defRPr>
            </a:lvl1pPr>
          </a:lstStyle>
          <a:p>
            <a:r>
              <a:rPr lang="en-US" sz="2000" b="1" dirty="0">
                <a:solidFill>
                  <a:srgbClr val="EF3E42"/>
                </a:solidFill>
                <a:latin typeface="Crimson Text" panose="02000503000000000000" pitchFamily="2" charset="0"/>
              </a:rPr>
              <a:t>Customers</a:t>
            </a:r>
          </a:p>
          <a:p>
            <a:r>
              <a:rPr lang="en-US" sz="2000" dirty="0">
                <a:solidFill>
                  <a:srgbClr val="EF3E42"/>
                </a:solidFill>
                <a:latin typeface="Crimson Text" panose="02000503000000000000" pitchFamily="2" charset="0"/>
              </a:rPr>
              <a:t>1001-2000</a:t>
            </a:r>
          </a:p>
        </p:txBody>
      </p:sp>
      <p:sp>
        <p:nvSpPr>
          <p:cNvPr id="23" name="TextBox 9">
            <a:extLst>
              <a:ext uri="{FF2B5EF4-FFF2-40B4-BE49-F238E27FC236}">
                <a16:creationId xmlns:a16="http://schemas.microsoft.com/office/drawing/2014/main" id="{680674D8-305D-4598-B8AE-AE1655CAB945}"/>
              </a:ext>
            </a:extLst>
          </p:cNvPr>
          <p:cNvSpPr txBox="1">
            <a:spLocks noChangeArrowheads="1"/>
          </p:cNvSpPr>
          <p:nvPr/>
        </p:nvSpPr>
        <p:spPr bwMode="auto">
          <a:xfrm>
            <a:off x="402950" y="2454770"/>
            <a:ext cx="151996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schemeClr val="tx1">
                    <a:lumMod val="65000"/>
                    <a:lumOff val="35000"/>
                  </a:schemeClr>
                </a:solidFill>
                <a:latin typeface="Crimson Text" pitchFamily="2" charset="0"/>
                <a:ea typeface="ＭＳ Ｐゴシック" charset="-128"/>
              </a:defRPr>
            </a:lvl1pPr>
          </a:lstStyle>
          <a:p>
            <a:pPr>
              <a:lnSpc>
                <a:spcPct val="85000"/>
              </a:lnSpc>
            </a:pPr>
            <a:r>
              <a:rPr lang="en-US" dirty="0"/>
              <a:t>Server #1</a:t>
            </a:r>
          </a:p>
        </p:txBody>
      </p:sp>
      <p:grpSp>
        <p:nvGrpSpPr>
          <p:cNvPr id="24" name="Group 23">
            <a:extLst>
              <a:ext uri="{FF2B5EF4-FFF2-40B4-BE49-F238E27FC236}">
                <a16:creationId xmlns:a16="http://schemas.microsoft.com/office/drawing/2014/main" id="{4E882027-9097-44BF-A6F4-E8D7D32F62A2}"/>
              </a:ext>
            </a:extLst>
          </p:cNvPr>
          <p:cNvGrpSpPr/>
          <p:nvPr/>
        </p:nvGrpSpPr>
        <p:grpSpPr>
          <a:xfrm>
            <a:off x="787887" y="1495815"/>
            <a:ext cx="800100" cy="944530"/>
            <a:chOff x="1844702" y="2029834"/>
            <a:chExt cx="800100" cy="944530"/>
          </a:xfrm>
        </p:grpSpPr>
        <p:pic>
          <p:nvPicPr>
            <p:cNvPr id="25" name="Picture 37">
              <a:extLst>
                <a:ext uri="{FF2B5EF4-FFF2-40B4-BE49-F238E27FC236}">
                  <a16:creationId xmlns:a16="http://schemas.microsoft.com/office/drawing/2014/main" id="{0F7013EA-2466-40F3-998A-D33D2A27D9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4702" y="2029834"/>
              <a:ext cx="800100" cy="944530"/>
            </a:xfrm>
            <a:prstGeom prst="rect">
              <a:avLst/>
            </a:prstGeom>
            <a:effectLst/>
          </p:spPr>
        </p:pic>
        <p:grpSp>
          <p:nvGrpSpPr>
            <p:cNvPr id="26" name="Group 25" hidden="1">
              <a:extLst>
                <a:ext uri="{FF2B5EF4-FFF2-40B4-BE49-F238E27FC236}">
                  <a16:creationId xmlns:a16="http://schemas.microsoft.com/office/drawing/2014/main" id="{26BE3527-1B29-435F-B54A-24C630DC9DD7}"/>
                </a:ext>
              </a:extLst>
            </p:cNvPr>
            <p:cNvGrpSpPr/>
            <p:nvPr/>
          </p:nvGrpSpPr>
          <p:grpSpPr>
            <a:xfrm>
              <a:off x="2553362" y="2029834"/>
              <a:ext cx="91440" cy="944530"/>
              <a:chOff x="2553362" y="2029834"/>
              <a:chExt cx="91440" cy="944530"/>
            </a:xfrm>
          </p:grpSpPr>
          <p:sp>
            <p:nvSpPr>
              <p:cNvPr id="29" name="Rounded Rectangle 69">
                <a:extLst>
                  <a:ext uri="{FF2B5EF4-FFF2-40B4-BE49-F238E27FC236}">
                    <a16:creationId xmlns:a16="http://schemas.microsoft.com/office/drawing/2014/main" id="{762334AE-B94A-447A-AF4B-C9B204D826AA}"/>
                  </a:ext>
                </a:extLst>
              </p:cNvPr>
              <p:cNvSpPr/>
              <p:nvPr/>
            </p:nvSpPr>
            <p:spPr>
              <a:xfrm>
                <a:off x="2553362" y="2029834"/>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30" name="Rounded Rectangle 69">
                <a:extLst>
                  <a:ext uri="{FF2B5EF4-FFF2-40B4-BE49-F238E27FC236}">
                    <a16:creationId xmlns:a16="http://schemas.microsoft.com/office/drawing/2014/main" id="{F75047BD-FD23-455B-B981-B3759E989BC8}"/>
                  </a:ext>
                </a:extLst>
              </p:cNvPr>
              <p:cNvSpPr/>
              <p:nvPr/>
            </p:nvSpPr>
            <p:spPr>
              <a:xfrm>
                <a:off x="2553362" y="2314197"/>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33" name="Rounded Rectangle 69">
                <a:extLst>
                  <a:ext uri="{FF2B5EF4-FFF2-40B4-BE49-F238E27FC236}">
                    <a16:creationId xmlns:a16="http://schemas.microsoft.com/office/drawing/2014/main" id="{D2BBA83A-B10A-4863-9CBA-8B8FA51F078A}"/>
                  </a:ext>
                </a:extLst>
              </p:cNvPr>
              <p:cNvSpPr/>
              <p:nvPr/>
            </p:nvSpPr>
            <p:spPr>
              <a:xfrm>
                <a:off x="2553362" y="2882924"/>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35" name="Rounded Rectangle 69">
                <a:extLst>
                  <a:ext uri="{FF2B5EF4-FFF2-40B4-BE49-F238E27FC236}">
                    <a16:creationId xmlns:a16="http://schemas.microsoft.com/office/drawing/2014/main" id="{288905FA-99ED-4353-80E8-E4D4A6E65AB3}"/>
                  </a:ext>
                </a:extLst>
              </p:cNvPr>
              <p:cNvSpPr/>
              <p:nvPr/>
            </p:nvSpPr>
            <p:spPr>
              <a:xfrm>
                <a:off x="2553362" y="2598560"/>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grpSp>
      </p:grpSp>
      <p:sp>
        <p:nvSpPr>
          <p:cNvPr id="40" name="TextBox 9">
            <a:extLst>
              <a:ext uri="{FF2B5EF4-FFF2-40B4-BE49-F238E27FC236}">
                <a16:creationId xmlns:a16="http://schemas.microsoft.com/office/drawing/2014/main" id="{0F6BC182-87BF-4DE1-987A-9F6E62AE6E64}"/>
              </a:ext>
            </a:extLst>
          </p:cNvPr>
          <p:cNvSpPr txBox="1">
            <a:spLocks noChangeArrowheads="1"/>
          </p:cNvSpPr>
          <p:nvPr/>
        </p:nvSpPr>
        <p:spPr bwMode="auto">
          <a:xfrm>
            <a:off x="402950" y="4225168"/>
            <a:ext cx="1519968"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schemeClr val="tx1">
                    <a:lumMod val="65000"/>
                    <a:lumOff val="35000"/>
                  </a:schemeClr>
                </a:solidFill>
                <a:latin typeface="Crimson Text" pitchFamily="2" charset="0"/>
                <a:ea typeface="ＭＳ Ｐゴシック" charset="-128"/>
              </a:defRPr>
            </a:lvl1pPr>
          </a:lstStyle>
          <a:p>
            <a:pPr>
              <a:lnSpc>
                <a:spcPct val="85000"/>
              </a:lnSpc>
            </a:pPr>
            <a:r>
              <a:rPr lang="en-US" dirty="0"/>
              <a:t>Server #2</a:t>
            </a:r>
          </a:p>
        </p:txBody>
      </p:sp>
      <p:grpSp>
        <p:nvGrpSpPr>
          <p:cNvPr id="47" name="Group 46">
            <a:extLst>
              <a:ext uri="{FF2B5EF4-FFF2-40B4-BE49-F238E27FC236}">
                <a16:creationId xmlns:a16="http://schemas.microsoft.com/office/drawing/2014/main" id="{5AD5EA96-E06A-48D2-A917-65E619D53497}"/>
              </a:ext>
            </a:extLst>
          </p:cNvPr>
          <p:cNvGrpSpPr/>
          <p:nvPr/>
        </p:nvGrpSpPr>
        <p:grpSpPr>
          <a:xfrm>
            <a:off x="787887" y="3266213"/>
            <a:ext cx="800100" cy="944530"/>
            <a:chOff x="1844702" y="2029834"/>
            <a:chExt cx="800100" cy="944530"/>
          </a:xfrm>
        </p:grpSpPr>
        <p:pic>
          <p:nvPicPr>
            <p:cNvPr id="48" name="Picture 37">
              <a:extLst>
                <a:ext uri="{FF2B5EF4-FFF2-40B4-BE49-F238E27FC236}">
                  <a16:creationId xmlns:a16="http://schemas.microsoft.com/office/drawing/2014/main" id="{F4DB5847-95DC-40E2-AF29-B56AF9BBF71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44702" y="2029834"/>
              <a:ext cx="800100" cy="944530"/>
            </a:xfrm>
            <a:prstGeom prst="rect">
              <a:avLst/>
            </a:prstGeom>
            <a:effectLst/>
          </p:spPr>
        </p:pic>
        <p:grpSp>
          <p:nvGrpSpPr>
            <p:cNvPr id="49" name="Group 48" hidden="1">
              <a:extLst>
                <a:ext uri="{FF2B5EF4-FFF2-40B4-BE49-F238E27FC236}">
                  <a16:creationId xmlns:a16="http://schemas.microsoft.com/office/drawing/2014/main" id="{90909479-DEB3-41B7-837E-3EC88D23BCA9}"/>
                </a:ext>
              </a:extLst>
            </p:cNvPr>
            <p:cNvGrpSpPr/>
            <p:nvPr/>
          </p:nvGrpSpPr>
          <p:grpSpPr>
            <a:xfrm>
              <a:off x="2553362" y="2029834"/>
              <a:ext cx="91440" cy="944530"/>
              <a:chOff x="2553362" y="2029834"/>
              <a:chExt cx="91440" cy="944530"/>
            </a:xfrm>
          </p:grpSpPr>
          <p:sp>
            <p:nvSpPr>
              <p:cNvPr id="50" name="Rounded Rectangle 69">
                <a:extLst>
                  <a:ext uri="{FF2B5EF4-FFF2-40B4-BE49-F238E27FC236}">
                    <a16:creationId xmlns:a16="http://schemas.microsoft.com/office/drawing/2014/main" id="{C25722BD-C7C4-447E-A063-336D93D7536B}"/>
                  </a:ext>
                </a:extLst>
              </p:cNvPr>
              <p:cNvSpPr/>
              <p:nvPr/>
            </p:nvSpPr>
            <p:spPr>
              <a:xfrm>
                <a:off x="2553362" y="2029834"/>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51" name="Rounded Rectangle 69">
                <a:extLst>
                  <a:ext uri="{FF2B5EF4-FFF2-40B4-BE49-F238E27FC236}">
                    <a16:creationId xmlns:a16="http://schemas.microsoft.com/office/drawing/2014/main" id="{F87666D7-BA8B-43C1-90D5-8DBC19571BF7}"/>
                  </a:ext>
                </a:extLst>
              </p:cNvPr>
              <p:cNvSpPr/>
              <p:nvPr/>
            </p:nvSpPr>
            <p:spPr>
              <a:xfrm>
                <a:off x="2553362" y="2314197"/>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52" name="Rounded Rectangle 69">
                <a:extLst>
                  <a:ext uri="{FF2B5EF4-FFF2-40B4-BE49-F238E27FC236}">
                    <a16:creationId xmlns:a16="http://schemas.microsoft.com/office/drawing/2014/main" id="{8880A28D-BD6C-45D3-9E78-FE9EAD0B0EAD}"/>
                  </a:ext>
                </a:extLst>
              </p:cNvPr>
              <p:cNvSpPr/>
              <p:nvPr/>
            </p:nvSpPr>
            <p:spPr>
              <a:xfrm>
                <a:off x="2553362" y="2882924"/>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sp>
            <p:nvSpPr>
              <p:cNvPr id="54" name="Rounded Rectangle 69">
                <a:extLst>
                  <a:ext uri="{FF2B5EF4-FFF2-40B4-BE49-F238E27FC236}">
                    <a16:creationId xmlns:a16="http://schemas.microsoft.com/office/drawing/2014/main" id="{6484BEA6-6A87-4368-A783-1B8165DCF71C}"/>
                  </a:ext>
                </a:extLst>
              </p:cNvPr>
              <p:cNvSpPr/>
              <p:nvPr/>
            </p:nvSpPr>
            <p:spPr>
              <a:xfrm>
                <a:off x="2553362" y="2598560"/>
                <a:ext cx="91440" cy="91440"/>
              </a:xfrm>
              <a:prstGeom prst="rect">
                <a:avLst/>
              </a:prstGeom>
              <a:solidFill>
                <a:srgbClr val="F76D6D"/>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34290" rIns="34290" anchor="ctr"/>
              <a:lstStyle/>
              <a:p>
                <a:pPr algn="ctr"/>
                <a:endParaRPr lang="en-US" sz="2000" b="1" dirty="0">
                  <a:solidFill>
                    <a:schemeClr val="bg1"/>
                  </a:solidFill>
                  <a:latin typeface="Proxima Nova Rg" panose="02000506030000020004" pitchFamily="50" charset="0"/>
                </a:endParaRPr>
              </a:p>
            </p:txBody>
          </p:sp>
        </p:grpSp>
      </p:grpSp>
      <p:sp>
        <p:nvSpPr>
          <p:cNvPr id="57" name="Rectangle 56">
            <a:extLst>
              <a:ext uri="{FF2B5EF4-FFF2-40B4-BE49-F238E27FC236}">
                <a16:creationId xmlns:a16="http://schemas.microsoft.com/office/drawing/2014/main" id="{FA8B7953-2200-49B0-BE42-2AFF5251FCBE}"/>
              </a:ext>
            </a:extLst>
          </p:cNvPr>
          <p:cNvSpPr/>
          <p:nvPr/>
        </p:nvSpPr>
        <p:spPr>
          <a:xfrm>
            <a:off x="4118863" y="1692567"/>
            <a:ext cx="1558326" cy="1188720"/>
          </a:xfrm>
          <a:prstGeom prst="rect">
            <a:avLst/>
          </a:prstGeom>
          <a:solidFill>
            <a:schemeClr val="bg1">
              <a:lumMod val="75000"/>
            </a:schemeClr>
          </a:solidFill>
          <a:ln w="28575">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endParaRPr lang="en-US" sz="2400" b="1" dirty="0">
              <a:solidFill>
                <a:srgbClr val="4B4B4B"/>
              </a:solidFill>
              <a:latin typeface="Open Sans Extrabold" pitchFamily="34" charset="0"/>
              <a:ea typeface="Open Sans Extrabold" pitchFamily="34" charset="0"/>
              <a:cs typeface="Open Sans Extrabold" pitchFamily="34" charset="0"/>
            </a:endParaRPr>
          </a:p>
        </p:txBody>
      </p:sp>
      <p:sp>
        <p:nvSpPr>
          <p:cNvPr id="61" name="Rectangle 60">
            <a:extLst>
              <a:ext uri="{FF2B5EF4-FFF2-40B4-BE49-F238E27FC236}">
                <a16:creationId xmlns:a16="http://schemas.microsoft.com/office/drawing/2014/main" id="{AE25C61A-7C90-453E-BFC2-248AF0234CE1}"/>
              </a:ext>
            </a:extLst>
          </p:cNvPr>
          <p:cNvSpPr/>
          <p:nvPr/>
        </p:nvSpPr>
        <p:spPr>
          <a:xfrm>
            <a:off x="4204633" y="1761964"/>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endParaRPr lang="en-US" sz="1600" b="1" dirty="0">
              <a:solidFill>
                <a:srgbClr val="474866"/>
              </a:solidFill>
              <a:latin typeface="Inconsolata" panose="00000509000000000000" pitchFamily="49" charset="0"/>
              <a:ea typeface="DejaVu Sans Mono" pitchFamily="49" charset="0"/>
              <a:cs typeface="Consolas" pitchFamily="49" charset="0"/>
            </a:endParaRPr>
          </a:p>
        </p:txBody>
      </p:sp>
      <p:sp>
        <p:nvSpPr>
          <p:cNvPr id="62" name="Rectangle 61">
            <a:extLst>
              <a:ext uri="{FF2B5EF4-FFF2-40B4-BE49-F238E27FC236}">
                <a16:creationId xmlns:a16="http://schemas.microsoft.com/office/drawing/2014/main" id="{76F0A917-F76D-4293-98A0-81A6DFCF13DE}"/>
              </a:ext>
            </a:extLst>
          </p:cNvPr>
          <p:cNvSpPr/>
          <p:nvPr/>
        </p:nvSpPr>
        <p:spPr>
          <a:xfrm>
            <a:off x="4204633" y="2035740"/>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endParaRPr lang="en-US" sz="1600" b="1" dirty="0">
              <a:solidFill>
                <a:srgbClr val="474866"/>
              </a:solidFill>
              <a:latin typeface="Inconsolata" panose="00000509000000000000" pitchFamily="49" charset="0"/>
              <a:ea typeface="DejaVu Sans Mono" pitchFamily="49" charset="0"/>
              <a:cs typeface="Consolas" pitchFamily="49" charset="0"/>
            </a:endParaRPr>
          </a:p>
        </p:txBody>
      </p:sp>
      <p:sp>
        <p:nvSpPr>
          <p:cNvPr id="63" name="Rectangle 62">
            <a:extLst>
              <a:ext uri="{FF2B5EF4-FFF2-40B4-BE49-F238E27FC236}">
                <a16:creationId xmlns:a16="http://schemas.microsoft.com/office/drawing/2014/main" id="{9DCCD8B5-854D-4C59-871F-D06D70F5074A}"/>
              </a:ext>
            </a:extLst>
          </p:cNvPr>
          <p:cNvSpPr/>
          <p:nvPr/>
        </p:nvSpPr>
        <p:spPr>
          <a:xfrm>
            <a:off x="4204633" y="2309516"/>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endParaRPr lang="en-US" sz="1600" b="1" dirty="0">
              <a:solidFill>
                <a:srgbClr val="474866"/>
              </a:solidFill>
              <a:latin typeface="Inconsolata" panose="00000509000000000000" pitchFamily="49" charset="0"/>
              <a:ea typeface="DejaVu Sans Mono" pitchFamily="49" charset="0"/>
              <a:cs typeface="Consolas" pitchFamily="49" charset="0"/>
            </a:endParaRPr>
          </a:p>
        </p:txBody>
      </p:sp>
      <p:sp>
        <p:nvSpPr>
          <p:cNvPr id="64" name="Rectangle 63">
            <a:extLst>
              <a:ext uri="{FF2B5EF4-FFF2-40B4-BE49-F238E27FC236}">
                <a16:creationId xmlns:a16="http://schemas.microsoft.com/office/drawing/2014/main" id="{E65596E0-87FE-47F5-B1AC-0CA91341D40E}"/>
              </a:ext>
            </a:extLst>
          </p:cNvPr>
          <p:cNvSpPr/>
          <p:nvPr/>
        </p:nvSpPr>
        <p:spPr>
          <a:xfrm>
            <a:off x="4204633" y="2583291"/>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endParaRPr lang="en-US" sz="1600" b="1" dirty="0">
              <a:solidFill>
                <a:srgbClr val="474866"/>
              </a:solidFill>
              <a:latin typeface="Inconsolata" panose="00000509000000000000" pitchFamily="49" charset="0"/>
              <a:ea typeface="DejaVu Sans Mono" pitchFamily="49" charset="0"/>
              <a:cs typeface="Consolas" pitchFamily="49" charset="0"/>
            </a:endParaRPr>
          </a:p>
        </p:txBody>
      </p:sp>
      <p:sp>
        <p:nvSpPr>
          <p:cNvPr id="69" name="TextBox 68">
            <a:extLst>
              <a:ext uri="{FF2B5EF4-FFF2-40B4-BE49-F238E27FC236}">
                <a16:creationId xmlns:a16="http://schemas.microsoft.com/office/drawing/2014/main" id="{0F419793-B038-4AA8-B9A5-447D8F3839F6}"/>
              </a:ext>
            </a:extLst>
          </p:cNvPr>
          <p:cNvSpPr txBox="1"/>
          <p:nvPr/>
        </p:nvSpPr>
        <p:spPr bwMode="auto">
          <a:xfrm>
            <a:off x="4228612" y="1323235"/>
            <a:ext cx="13388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en-US"/>
            </a:defPPr>
            <a:lvl1pPr algn="ctr" eaLnBrk="0" hangingPunct="0">
              <a:defRPr sz="2400" b="1" i="1">
                <a:solidFill>
                  <a:schemeClr val="tx1">
                    <a:lumMod val="65000"/>
                    <a:lumOff val="35000"/>
                  </a:schemeClr>
                </a:solidFill>
                <a:latin typeface="Crimson Text" pitchFamily="2" charset="0"/>
                <a:ea typeface="ＭＳ Ｐゴシック" charset="-128"/>
              </a:defRPr>
            </a:lvl1pPr>
          </a:lstStyle>
          <a:p>
            <a:r>
              <a:rPr lang="en-US" dirty="0" err="1"/>
              <a:t>Txn</a:t>
            </a:r>
            <a:r>
              <a:rPr lang="en-US" dirty="0"/>
              <a:t> Queue</a:t>
            </a:r>
          </a:p>
        </p:txBody>
      </p:sp>
      <p:cxnSp>
        <p:nvCxnSpPr>
          <p:cNvPr id="70" name="Straight Arrow Connector 69">
            <a:extLst>
              <a:ext uri="{FF2B5EF4-FFF2-40B4-BE49-F238E27FC236}">
                <a16:creationId xmlns:a16="http://schemas.microsoft.com/office/drawing/2014/main" id="{45FF0891-C457-4A61-B8E8-C11DC8930643}"/>
              </a:ext>
            </a:extLst>
          </p:cNvPr>
          <p:cNvCxnSpPr>
            <a:cxnSpLocks noChangeShapeType="1"/>
            <a:stCxn id="48" idx="3"/>
          </p:cNvCxnSpPr>
          <p:nvPr/>
        </p:nvCxnSpPr>
        <p:spPr bwMode="auto">
          <a:xfrm flipV="1">
            <a:off x="1587987" y="2450352"/>
            <a:ext cx="2502635" cy="1288126"/>
          </a:xfrm>
          <a:prstGeom prst="straightConnector1">
            <a:avLst/>
          </a:prstGeom>
          <a:ln w="38100">
            <a:solidFill>
              <a:srgbClr val="EF3E42"/>
            </a:solidFill>
            <a:tailEnd type="arrow" w="med" len="med"/>
          </a:ln>
          <a:extLst>
            <a:ext uri="{909E8E84-426E-40DD-AFC4-6F175D3DCCD1}">
              <a14:hiddenFill xmlns:a14="http://schemas.microsoft.com/office/drawing/2010/main">
                <a:noFill/>
              </a14:hiddenFill>
            </a:ext>
          </a:extLst>
        </p:spPr>
        <p:style>
          <a:lnRef idx="1">
            <a:schemeClr val="accent1"/>
          </a:lnRef>
          <a:fillRef idx="0">
            <a:schemeClr val="accent1"/>
          </a:fillRef>
          <a:effectRef idx="0">
            <a:schemeClr val="accent1"/>
          </a:effectRef>
          <a:fontRef idx="minor">
            <a:schemeClr val="tx1"/>
          </a:fontRef>
        </p:style>
      </p:cxnSp>
      <p:sp>
        <p:nvSpPr>
          <p:cNvPr id="71" name="Rounded Rectangular Callout 36">
            <a:extLst>
              <a:ext uri="{FF2B5EF4-FFF2-40B4-BE49-F238E27FC236}">
                <a16:creationId xmlns:a16="http://schemas.microsoft.com/office/drawing/2014/main" id="{83F21136-02BD-4CB4-83FF-54224F076978}"/>
              </a:ext>
            </a:extLst>
          </p:cNvPr>
          <p:cNvSpPr/>
          <p:nvPr/>
        </p:nvSpPr>
        <p:spPr bwMode="auto">
          <a:xfrm flipH="1">
            <a:off x="1899189" y="2495550"/>
            <a:ext cx="109728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BEGIN</a:t>
            </a:r>
          </a:p>
        </p:txBody>
      </p:sp>
      <p:sp>
        <p:nvSpPr>
          <p:cNvPr id="72" name="Rectangle 71">
            <a:extLst>
              <a:ext uri="{FF2B5EF4-FFF2-40B4-BE49-F238E27FC236}">
                <a16:creationId xmlns:a16="http://schemas.microsoft.com/office/drawing/2014/main" id="{2580C808-24B9-4299-9266-625A1DD28A27}"/>
              </a:ext>
            </a:extLst>
          </p:cNvPr>
          <p:cNvSpPr/>
          <p:nvPr/>
        </p:nvSpPr>
        <p:spPr>
          <a:xfrm>
            <a:off x="4204633" y="1761964"/>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r>
              <a:rPr lang="en-US" sz="1600" b="1" dirty="0">
                <a:solidFill>
                  <a:srgbClr val="EF3E42"/>
                </a:solidFill>
                <a:latin typeface="Inconsolata" panose="00000509000000000000" pitchFamily="49" charset="0"/>
                <a:ea typeface="DejaVu Sans Mono" pitchFamily="49" charset="0"/>
                <a:cs typeface="Consolas" pitchFamily="49" charset="0"/>
              </a:rPr>
              <a:t>Server1: </a:t>
            </a:r>
            <a:r>
              <a:rPr lang="en-US" sz="1600" b="1" dirty="0">
                <a:solidFill>
                  <a:srgbClr val="474866"/>
                </a:solidFill>
                <a:latin typeface="Inconsolata" panose="00000509000000000000" pitchFamily="49" charset="0"/>
                <a:ea typeface="DejaVu Sans Mono" pitchFamily="49" charset="0"/>
                <a:cs typeface="Consolas" pitchFamily="49" charset="0"/>
              </a:rPr>
              <a:t>100</a:t>
            </a:r>
          </a:p>
        </p:txBody>
      </p:sp>
      <p:sp>
        <p:nvSpPr>
          <p:cNvPr id="73" name="Rectangle 72">
            <a:extLst>
              <a:ext uri="{FF2B5EF4-FFF2-40B4-BE49-F238E27FC236}">
                <a16:creationId xmlns:a16="http://schemas.microsoft.com/office/drawing/2014/main" id="{C4BDF120-6271-4DDA-8A59-0F15C10B77C0}"/>
              </a:ext>
            </a:extLst>
          </p:cNvPr>
          <p:cNvSpPr/>
          <p:nvPr/>
        </p:nvSpPr>
        <p:spPr>
          <a:xfrm>
            <a:off x="4204633" y="2035740"/>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r>
              <a:rPr lang="en-US" sz="1600" b="1" dirty="0">
                <a:solidFill>
                  <a:srgbClr val="EF3E42"/>
                </a:solidFill>
                <a:latin typeface="Inconsolata" panose="00000509000000000000" pitchFamily="49" charset="0"/>
                <a:ea typeface="DejaVu Sans Mono" pitchFamily="49" charset="0"/>
                <a:cs typeface="Consolas" pitchFamily="49" charset="0"/>
              </a:rPr>
              <a:t>Server2: </a:t>
            </a:r>
            <a:r>
              <a:rPr lang="en-US" sz="1600" b="1" dirty="0">
                <a:solidFill>
                  <a:srgbClr val="474866"/>
                </a:solidFill>
                <a:latin typeface="Inconsolata" panose="00000509000000000000" pitchFamily="49" charset="0"/>
                <a:ea typeface="DejaVu Sans Mono" pitchFamily="49" charset="0"/>
                <a:cs typeface="Consolas" pitchFamily="49" charset="0"/>
              </a:rPr>
              <a:t>101</a:t>
            </a:r>
          </a:p>
        </p:txBody>
      </p:sp>
      <p:grpSp>
        <p:nvGrpSpPr>
          <p:cNvPr id="16" name="Group 15">
            <a:extLst>
              <a:ext uri="{FF2B5EF4-FFF2-40B4-BE49-F238E27FC236}">
                <a16:creationId xmlns:a16="http://schemas.microsoft.com/office/drawing/2014/main" id="{0A6EFB76-4A52-4A80-9392-63BFE83CEF34}"/>
              </a:ext>
            </a:extLst>
          </p:cNvPr>
          <p:cNvGrpSpPr/>
          <p:nvPr/>
        </p:nvGrpSpPr>
        <p:grpSpPr>
          <a:xfrm>
            <a:off x="7436342" y="1515382"/>
            <a:ext cx="1479058" cy="356236"/>
            <a:chOff x="7511977" y="1452470"/>
            <a:chExt cx="1479058" cy="356236"/>
          </a:xfrm>
        </p:grpSpPr>
        <p:pic>
          <p:nvPicPr>
            <p:cNvPr id="15" name="Graphic 14">
              <a:extLst>
                <a:ext uri="{FF2B5EF4-FFF2-40B4-BE49-F238E27FC236}">
                  <a16:creationId xmlns:a16="http://schemas.microsoft.com/office/drawing/2014/main" id="{172E7AE2-C4F5-4886-84A0-CACCEC447E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1977" y="1452470"/>
              <a:ext cx="235842" cy="307100"/>
            </a:xfrm>
            <a:prstGeom prst="rect">
              <a:avLst/>
            </a:prstGeom>
          </p:spPr>
        </p:pic>
        <p:sp>
          <p:nvSpPr>
            <p:cNvPr id="74" name="TextBox 73">
              <a:extLst>
                <a:ext uri="{FF2B5EF4-FFF2-40B4-BE49-F238E27FC236}">
                  <a16:creationId xmlns:a16="http://schemas.microsoft.com/office/drawing/2014/main" id="{B5C54B62-7336-4578-9802-E7983F2BAD92}"/>
                </a:ext>
              </a:extLst>
            </p:cNvPr>
            <p:cNvSpPr txBox="1"/>
            <p:nvPr/>
          </p:nvSpPr>
          <p:spPr bwMode="auto">
            <a:xfrm>
              <a:off x="7801606" y="1494774"/>
              <a:ext cx="1189429"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ctr">
                <a:lnSpc>
                  <a:spcPct val="80000"/>
                </a:lnSpc>
                <a:defRPr sz="2400">
                  <a:solidFill>
                    <a:srgbClr val="646464"/>
                  </a:solidFill>
                  <a:latin typeface="Proxima Nova Rg" panose="02000506030000020004" pitchFamily="50" charset="0"/>
                </a:defRPr>
              </a:lvl1pPr>
            </a:lstStyle>
            <a:p>
              <a:r>
                <a:rPr lang="en-US" b="1" dirty="0" err="1">
                  <a:solidFill>
                    <a:srgbClr val="EF3E42"/>
                  </a:solidFill>
                  <a:latin typeface="Crimson Text" panose="02000503000000000000" pitchFamily="2" charset="0"/>
                </a:rPr>
                <a:t>Txn</a:t>
              </a:r>
              <a:r>
                <a:rPr lang="en-US" b="1" dirty="0">
                  <a:solidFill>
                    <a:srgbClr val="EF3E42"/>
                  </a:solidFill>
                  <a:latin typeface="Crimson Text" panose="02000503000000000000" pitchFamily="2" charset="0"/>
                </a:rPr>
                <a:t> #100</a:t>
              </a:r>
              <a:endParaRPr lang="en-US" dirty="0">
                <a:solidFill>
                  <a:srgbClr val="EF3E42"/>
                </a:solidFill>
                <a:latin typeface="Crimson Text" panose="02000503000000000000" pitchFamily="2" charset="0"/>
              </a:endParaRPr>
            </a:p>
          </p:txBody>
        </p:sp>
      </p:grpSp>
      <p:sp>
        <p:nvSpPr>
          <p:cNvPr id="75" name="Rounded Rectangular Callout 38">
            <a:extLst>
              <a:ext uri="{FF2B5EF4-FFF2-40B4-BE49-F238E27FC236}">
                <a16:creationId xmlns:a16="http://schemas.microsoft.com/office/drawing/2014/main" id="{D56F35E2-9468-4DD6-8318-38E942038382}"/>
              </a:ext>
            </a:extLst>
          </p:cNvPr>
          <p:cNvSpPr/>
          <p:nvPr/>
        </p:nvSpPr>
        <p:spPr bwMode="auto">
          <a:xfrm flipH="1">
            <a:off x="1733480" y="1521195"/>
            <a:ext cx="137160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Get C_ID=1</a:t>
            </a:r>
          </a:p>
        </p:txBody>
      </p:sp>
      <p:sp>
        <p:nvSpPr>
          <p:cNvPr id="78" name="Rounded Rectangular Callout 37">
            <a:extLst>
              <a:ext uri="{FF2B5EF4-FFF2-40B4-BE49-F238E27FC236}">
                <a16:creationId xmlns:a16="http://schemas.microsoft.com/office/drawing/2014/main" id="{BF315F59-1176-4A62-B1D9-1D31508EE045}"/>
              </a:ext>
            </a:extLst>
          </p:cNvPr>
          <p:cNvSpPr/>
          <p:nvPr/>
        </p:nvSpPr>
        <p:spPr bwMode="auto">
          <a:xfrm flipH="1">
            <a:off x="2007800" y="1521195"/>
            <a:ext cx="1097280" cy="364755"/>
          </a:xfrm>
          <a:prstGeom prst="wedgeRoundRectCallout">
            <a:avLst>
              <a:gd name="adj1" fmla="val -42311"/>
              <a:gd name="adj2" fmla="val 102618"/>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COMMIT</a:t>
            </a:r>
          </a:p>
        </p:txBody>
      </p:sp>
      <p:sp>
        <p:nvSpPr>
          <p:cNvPr id="79" name="Rectangle 78">
            <a:extLst>
              <a:ext uri="{FF2B5EF4-FFF2-40B4-BE49-F238E27FC236}">
                <a16:creationId xmlns:a16="http://schemas.microsoft.com/office/drawing/2014/main" id="{3A0C79FE-AE9F-4873-AEE5-742B1C93357C}"/>
              </a:ext>
            </a:extLst>
          </p:cNvPr>
          <p:cNvSpPr/>
          <p:nvPr/>
        </p:nvSpPr>
        <p:spPr>
          <a:xfrm>
            <a:off x="4204633" y="1761964"/>
            <a:ext cx="1386787" cy="228600"/>
          </a:xfrm>
          <a:prstGeom prst="rect">
            <a:avLst/>
          </a:prstGeom>
          <a:solidFill>
            <a:schemeClr val="bg1"/>
          </a:solidFill>
          <a:ln w="19050">
            <a:solidFill>
              <a:srgbClr val="646464"/>
            </a:solidFill>
          </a:ln>
        </p:spPr>
        <p:style>
          <a:lnRef idx="2">
            <a:schemeClr val="accent1">
              <a:shade val="50000"/>
            </a:schemeClr>
          </a:lnRef>
          <a:fillRef idx="1">
            <a:schemeClr val="accent1"/>
          </a:fillRef>
          <a:effectRef idx="0">
            <a:schemeClr val="accent1"/>
          </a:effectRef>
          <a:fontRef idx="minor">
            <a:schemeClr val="lt1"/>
          </a:fontRef>
        </p:style>
        <p:txBody>
          <a:bodyPr lIns="27432" tIns="18288" rIns="27432" bIns="18288" rtlCol="0" anchor="ctr"/>
          <a:lstStyle/>
          <a:p>
            <a:r>
              <a:rPr lang="en-US" sz="1600" b="1" dirty="0">
                <a:solidFill>
                  <a:srgbClr val="EF3E42"/>
                </a:solidFill>
                <a:latin typeface="Inconsolata" panose="00000509000000000000" pitchFamily="49" charset="0"/>
                <a:ea typeface="DejaVu Sans Mono" pitchFamily="49" charset="0"/>
                <a:cs typeface="Consolas" pitchFamily="49" charset="0"/>
              </a:rPr>
              <a:t>Server2: </a:t>
            </a:r>
            <a:r>
              <a:rPr lang="en-US" sz="1600" b="1" dirty="0">
                <a:solidFill>
                  <a:srgbClr val="474866"/>
                </a:solidFill>
                <a:latin typeface="Inconsolata" panose="00000509000000000000" pitchFamily="49" charset="0"/>
                <a:ea typeface="DejaVu Sans Mono" pitchFamily="49" charset="0"/>
                <a:cs typeface="Consolas" pitchFamily="49" charset="0"/>
              </a:rPr>
              <a:t>101</a:t>
            </a:r>
          </a:p>
        </p:txBody>
      </p:sp>
      <p:grpSp>
        <p:nvGrpSpPr>
          <p:cNvPr id="80" name="Group 79">
            <a:extLst>
              <a:ext uri="{FF2B5EF4-FFF2-40B4-BE49-F238E27FC236}">
                <a16:creationId xmlns:a16="http://schemas.microsoft.com/office/drawing/2014/main" id="{47C124E2-295F-4686-A1AF-80AF87004733}"/>
              </a:ext>
            </a:extLst>
          </p:cNvPr>
          <p:cNvGrpSpPr/>
          <p:nvPr/>
        </p:nvGrpSpPr>
        <p:grpSpPr>
          <a:xfrm>
            <a:off x="7436342" y="1515382"/>
            <a:ext cx="1453409" cy="356236"/>
            <a:chOff x="7511977" y="1452470"/>
            <a:chExt cx="1453409" cy="356236"/>
          </a:xfrm>
        </p:grpSpPr>
        <p:pic>
          <p:nvPicPr>
            <p:cNvPr id="81" name="Graphic 80">
              <a:extLst>
                <a:ext uri="{FF2B5EF4-FFF2-40B4-BE49-F238E27FC236}">
                  <a16:creationId xmlns:a16="http://schemas.microsoft.com/office/drawing/2014/main" id="{1BCD28A2-D6E6-4FC3-98AC-EAD6F3565C2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1977" y="1452470"/>
              <a:ext cx="235842" cy="307100"/>
            </a:xfrm>
            <a:prstGeom prst="rect">
              <a:avLst/>
            </a:prstGeom>
          </p:spPr>
        </p:pic>
        <p:sp>
          <p:nvSpPr>
            <p:cNvPr id="82" name="TextBox 81">
              <a:extLst>
                <a:ext uri="{FF2B5EF4-FFF2-40B4-BE49-F238E27FC236}">
                  <a16:creationId xmlns:a16="http://schemas.microsoft.com/office/drawing/2014/main" id="{8E742AE6-800E-4BF2-B83A-370FFCBC51CF}"/>
                </a:ext>
              </a:extLst>
            </p:cNvPr>
            <p:cNvSpPr txBox="1"/>
            <p:nvPr/>
          </p:nvSpPr>
          <p:spPr bwMode="auto">
            <a:xfrm>
              <a:off x="7827254" y="1494774"/>
              <a:ext cx="1138132"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ctr">
                <a:lnSpc>
                  <a:spcPct val="80000"/>
                </a:lnSpc>
                <a:defRPr sz="2400">
                  <a:solidFill>
                    <a:srgbClr val="646464"/>
                  </a:solidFill>
                  <a:latin typeface="Proxima Nova Rg" panose="02000506030000020004" pitchFamily="50" charset="0"/>
                </a:defRPr>
              </a:lvl1pPr>
            </a:lstStyle>
            <a:p>
              <a:r>
                <a:rPr lang="en-US" b="1" dirty="0" err="1">
                  <a:solidFill>
                    <a:srgbClr val="EF3E42"/>
                  </a:solidFill>
                  <a:latin typeface="Crimson Text" panose="02000503000000000000" pitchFamily="2" charset="0"/>
                </a:rPr>
                <a:t>Txn</a:t>
              </a:r>
              <a:r>
                <a:rPr lang="en-US" b="1" dirty="0">
                  <a:solidFill>
                    <a:srgbClr val="EF3E42"/>
                  </a:solidFill>
                  <a:latin typeface="Crimson Text" panose="02000503000000000000" pitchFamily="2" charset="0"/>
                </a:rPr>
                <a:t> #101</a:t>
              </a:r>
              <a:endParaRPr lang="en-US" dirty="0">
                <a:solidFill>
                  <a:srgbClr val="EF3E42"/>
                </a:solidFill>
                <a:latin typeface="Crimson Text" panose="02000503000000000000" pitchFamily="2" charset="0"/>
              </a:endParaRPr>
            </a:p>
          </p:txBody>
        </p:sp>
      </p:grpSp>
      <p:sp>
        <p:nvSpPr>
          <p:cNvPr id="77" name="Highlight Box">
            <a:extLst>
              <a:ext uri="{FF2B5EF4-FFF2-40B4-BE49-F238E27FC236}">
                <a16:creationId xmlns:a16="http://schemas.microsoft.com/office/drawing/2014/main" id="{96AA314D-2C7E-4BC7-8BCD-A136D2B81510}"/>
              </a:ext>
            </a:extLst>
          </p:cNvPr>
          <p:cNvSpPr/>
          <p:nvPr/>
        </p:nvSpPr>
        <p:spPr>
          <a:xfrm>
            <a:off x="4204633" y="1761964"/>
            <a:ext cx="1386787" cy="228600"/>
          </a:xfrm>
          <a:prstGeom prst="roundRect">
            <a:avLst>
              <a:gd name="adj" fmla="val 4675"/>
            </a:avLst>
          </a:prstGeom>
          <a:noFill/>
          <a:ln w="28575">
            <a:solidFill>
              <a:srgbClr val="EF3E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3">
            <a:extLst>
              <a:ext uri="{FF2B5EF4-FFF2-40B4-BE49-F238E27FC236}">
                <a16:creationId xmlns:a16="http://schemas.microsoft.com/office/drawing/2014/main" id="{8A474277-59D0-B030-87DC-883416A99D2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72</a:t>
            </a:fld>
            <a:endParaRPr lang="en-US" dirty="0"/>
          </a:p>
        </p:txBody>
      </p:sp>
    </p:spTree>
    <p:extLst>
      <p:ext uri="{BB962C8B-B14F-4D97-AF65-F5344CB8AC3E}">
        <p14:creationId xmlns:p14="http://schemas.microsoft.com/office/powerpoint/2010/main" val="17063783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250"/>
                                        <p:tgtEl>
                                          <p:spTgt spid="37"/>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par>
                          <p:cTn id="16" fill="hold" nodeType="withGroup">
                            <p:stCondLst>
                              <p:cond delay="1250"/>
                            </p:stCondLst>
                            <p:childTnLst>
                              <p:par>
                                <p:cTn id="17" presetID="10"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250"/>
                                        <p:tgtEl>
                                          <p:spTgt spid="7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500"/>
                                        <p:tgtEl>
                                          <p:spTgt spid="7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fade">
                                      <p:cBhvr>
                                        <p:cTn id="33" dur="25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250"/>
                                        <p:tgtEl>
                                          <p:spTgt spid="34"/>
                                        </p:tgtEl>
                                      </p:cBhvr>
                                    </p:animEffect>
                                    <p:set>
                                      <p:cBhvr>
                                        <p:cTn id="43" dur="1" fill="hold">
                                          <p:stCondLst>
                                            <p:cond delay="249"/>
                                          </p:stCondLst>
                                        </p:cTn>
                                        <p:tgtEl>
                                          <p:spTgt spid="34"/>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50"/>
                                        <p:tgtEl>
                                          <p:spTgt spid="37"/>
                                        </p:tgtEl>
                                      </p:cBhvr>
                                    </p:animEffect>
                                    <p:set>
                                      <p:cBhvr>
                                        <p:cTn id="46" dur="1" fill="hold">
                                          <p:stCondLst>
                                            <p:cond delay="249"/>
                                          </p:stCondLst>
                                        </p:cTn>
                                        <p:tgtEl>
                                          <p:spTgt spid="37"/>
                                        </p:tgtEl>
                                        <p:attrNameLst>
                                          <p:attrName>style.visibility</p:attrName>
                                        </p:attrNameLst>
                                      </p:cBhvr>
                                      <p:to>
                                        <p:strVal val="hidden"/>
                                      </p:to>
                                    </p:set>
                                  </p:childTnLst>
                                </p:cTn>
                              </p:par>
                            </p:childTnLst>
                          </p:cTn>
                        </p:par>
                        <p:par>
                          <p:cTn id="47" fill="hold" nodeType="afterGroup">
                            <p:stCondLst>
                              <p:cond delay="250"/>
                            </p:stCondLst>
                            <p:childTnLst>
                              <p:par>
                                <p:cTn id="48" presetID="22" presetClass="entr" presetSubtype="8"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750"/>
                            </p:stCondLst>
                            <p:childTnLst>
                              <p:par>
                                <p:cTn id="52" presetID="10" presetClass="entr" presetSubtype="0" fill="hold" grpId="0" nodeType="after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fade">
                                      <p:cBhvr>
                                        <p:cTn id="54" dur="250"/>
                                        <p:tgtEl>
                                          <p:spTgt spid="75"/>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xit" presetSubtype="0" fill="hold" nodeType="clickEffect">
                                  <p:stCondLst>
                                    <p:cond delay="0"/>
                                  </p:stCondLst>
                                  <p:childTnLst>
                                    <p:animEffect transition="out" filter="fade">
                                      <p:cBhvr>
                                        <p:cTn id="58" dur="250"/>
                                        <p:tgtEl>
                                          <p:spTgt spid="34"/>
                                        </p:tgtEl>
                                      </p:cBhvr>
                                    </p:animEffect>
                                    <p:set>
                                      <p:cBhvr>
                                        <p:cTn id="59" dur="1" fill="hold">
                                          <p:stCondLst>
                                            <p:cond delay="249"/>
                                          </p:stCondLst>
                                        </p:cTn>
                                        <p:tgtEl>
                                          <p:spTgt spid="34"/>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250"/>
                                        <p:tgtEl>
                                          <p:spTgt spid="75"/>
                                        </p:tgtEl>
                                      </p:cBhvr>
                                    </p:animEffect>
                                    <p:set>
                                      <p:cBhvr>
                                        <p:cTn id="62" dur="1" fill="hold">
                                          <p:stCondLst>
                                            <p:cond delay="249"/>
                                          </p:stCondLst>
                                        </p:cTn>
                                        <p:tgtEl>
                                          <p:spTgt spid="75"/>
                                        </p:tgtEl>
                                        <p:attrNameLst>
                                          <p:attrName>style.visibility</p:attrName>
                                        </p:attrNameLst>
                                      </p:cBhvr>
                                      <p:to>
                                        <p:strVal val="hidden"/>
                                      </p:to>
                                    </p:set>
                                  </p:childTnLst>
                                </p:cTn>
                              </p:par>
                            </p:childTnLst>
                          </p:cTn>
                        </p:par>
                        <p:par>
                          <p:cTn id="63" fill="hold" nodeType="afterGroup">
                            <p:stCondLst>
                              <p:cond delay="250"/>
                            </p:stCondLst>
                            <p:childTnLst>
                              <p:par>
                                <p:cTn id="64" presetID="22" presetClass="entr" presetSubtype="8" fill="hold" nodeType="after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left)">
                                      <p:cBhvr>
                                        <p:cTn id="66" dur="500"/>
                                        <p:tgtEl>
                                          <p:spTgt spid="34"/>
                                        </p:tgtEl>
                                      </p:cBhvr>
                                    </p:animEffect>
                                  </p:childTnLst>
                                </p:cTn>
                              </p:par>
                            </p:childTnLst>
                          </p:cTn>
                        </p:par>
                        <p:par>
                          <p:cTn id="67" fill="hold">
                            <p:stCondLst>
                              <p:cond delay="750"/>
                            </p:stCondLst>
                            <p:childTnLst>
                              <p:par>
                                <p:cTn id="68" presetID="10"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250"/>
                                        <p:tgtEl>
                                          <p:spTgt spid="7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250"/>
                                        <p:tgtEl>
                                          <p:spTgt spid="72"/>
                                        </p:tgtEl>
                                      </p:cBhvr>
                                    </p:animEffect>
                                    <p:set>
                                      <p:cBhvr>
                                        <p:cTn id="75" dur="1" fill="hold">
                                          <p:stCondLst>
                                            <p:cond delay="249"/>
                                          </p:stCondLst>
                                        </p:cTn>
                                        <p:tgtEl>
                                          <p:spTgt spid="72"/>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250"/>
                                        <p:tgtEl>
                                          <p:spTgt spid="77"/>
                                        </p:tgtEl>
                                      </p:cBhvr>
                                    </p:animEffect>
                                    <p:set>
                                      <p:cBhvr>
                                        <p:cTn id="78" dur="1" fill="hold">
                                          <p:stCondLst>
                                            <p:cond delay="249"/>
                                          </p:stCondLst>
                                        </p:cTn>
                                        <p:tgtEl>
                                          <p:spTgt spid="77"/>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250"/>
                                        <p:tgtEl>
                                          <p:spTgt spid="16"/>
                                        </p:tgtEl>
                                      </p:cBhvr>
                                    </p:animEffect>
                                    <p:set>
                                      <p:cBhvr>
                                        <p:cTn id="81" dur="1" fill="hold">
                                          <p:stCondLst>
                                            <p:cond delay="249"/>
                                          </p:stCondLst>
                                        </p:cTn>
                                        <p:tgtEl>
                                          <p:spTgt spid="16"/>
                                        </p:tgtEl>
                                        <p:attrNameLst>
                                          <p:attrName>style.visibility</p:attrName>
                                        </p:attrNameLst>
                                      </p:cBhvr>
                                      <p:to>
                                        <p:strVal val="hidden"/>
                                      </p:to>
                                    </p:set>
                                  </p:childTnLst>
                                </p:cTn>
                              </p:par>
                            </p:childTnLst>
                          </p:cTn>
                        </p:par>
                        <p:par>
                          <p:cTn id="82" fill="hold">
                            <p:stCondLst>
                              <p:cond delay="250"/>
                            </p:stCondLst>
                            <p:childTnLst>
                              <p:par>
                                <p:cTn id="83" presetID="10" presetClass="exit" presetSubtype="0" fill="hold" nodeType="afterEffect">
                                  <p:stCondLst>
                                    <p:cond delay="0"/>
                                  </p:stCondLst>
                                  <p:childTnLst>
                                    <p:animEffect transition="out" filter="fade">
                                      <p:cBhvr>
                                        <p:cTn id="84" dur="250"/>
                                        <p:tgtEl>
                                          <p:spTgt spid="34"/>
                                        </p:tgtEl>
                                      </p:cBhvr>
                                    </p:animEffect>
                                    <p:set>
                                      <p:cBhvr>
                                        <p:cTn id="85" dur="1" fill="hold">
                                          <p:stCondLst>
                                            <p:cond delay="249"/>
                                          </p:stCondLst>
                                        </p:cTn>
                                        <p:tgtEl>
                                          <p:spTgt spid="3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250"/>
                                        <p:tgtEl>
                                          <p:spTgt spid="78"/>
                                        </p:tgtEl>
                                      </p:cBhvr>
                                    </p:animEffect>
                                    <p:set>
                                      <p:cBhvr>
                                        <p:cTn id="88" dur="1" fill="hold">
                                          <p:stCondLst>
                                            <p:cond delay="249"/>
                                          </p:stCondLst>
                                        </p:cTn>
                                        <p:tgtEl>
                                          <p:spTgt spid="78"/>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grpId="1" nodeType="clickEffect">
                                  <p:stCondLst>
                                    <p:cond delay="0"/>
                                  </p:stCondLst>
                                  <p:childTnLst>
                                    <p:animEffect transition="out" filter="fade">
                                      <p:cBhvr>
                                        <p:cTn id="92" dur="250"/>
                                        <p:tgtEl>
                                          <p:spTgt spid="73"/>
                                        </p:tgtEl>
                                      </p:cBhvr>
                                    </p:animEffect>
                                    <p:set>
                                      <p:cBhvr>
                                        <p:cTn id="93" dur="1" fill="hold">
                                          <p:stCondLst>
                                            <p:cond delay="249"/>
                                          </p:stCondLst>
                                        </p:cTn>
                                        <p:tgtEl>
                                          <p:spTgt spid="73"/>
                                        </p:tgtEl>
                                        <p:attrNameLst>
                                          <p:attrName>style.visibility</p:attrName>
                                        </p:attrNameLst>
                                      </p:cBhvr>
                                      <p:to>
                                        <p:strVal val="hidden"/>
                                      </p:to>
                                    </p:set>
                                  </p:childTnLst>
                                </p:cTn>
                              </p:par>
                            </p:childTnLst>
                          </p:cTn>
                        </p:par>
                        <p:par>
                          <p:cTn id="94" fill="hold">
                            <p:stCondLst>
                              <p:cond delay="250"/>
                            </p:stCondLst>
                            <p:childTnLst>
                              <p:par>
                                <p:cTn id="95" presetID="10" presetClass="entr" presetSubtype="0"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250"/>
                                        <p:tgtEl>
                                          <p:spTgt spid="79"/>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2" nodeType="clickEffect">
                                  <p:stCondLst>
                                    <p:cond delay="0"/>
                                  </p:stCondLst>
                                  <p:childTnLst>
                                    <p:set>
                                      <p:cBhvr>
                                        <p:cTn id="101" dur="1" fill="hold">
                                          <p:stCondLst>
                                            <p:cond delay="0"/>
                                          </p:stCondLst>
                                        </p:cTn>
                                        <p:tgtEl>
                                          <p:spTgt spid="77"/>
                                        </p:tgtEl>
                                        <p:attrNameLst>
                                          <p:attrName>style.visibility</p:attrName>
                                        </p:attrNameLst>
                                      </p:cBhvr>
                                      <p:to>
                                        <p:strVal val="visible"/>
                                      </p:to>
                                    </p:set>
                                    <p:animEffect transition="in" filter="fade">
                                      <p:cBhvr>
                                        <p:cTn id="102" dur="250"/>
                                        <p:tgtEl>
                                          <p:spTgt spid="77"/>
                                        </p:tgtEl>
                                      </p:cBhvr>
                                    </p:animEffect>
                                  </p:childTnLst>
                                </p:cTn>
                              </p:par>
                            </p:childTnLst>
                          </p:cTn>
                        </p:par>
                        <p:par>
                          <p:cTn id="103" fill="hold">
                            <p:stCondLst>
                              <p:cond delay="250"/>
                            </p:stCondLst>
                            <p:childTnLst>
                              <p:par>
                                <p:cTn id="104" presetID="10" presetClass="entr" presetSubtype="0" fill="hold" nodeType="afterEffect">
                                  <p:stCondLst>
                                    <p:cond delay="0"/>
                                  </p:stCondLst>
                                  <p:childTnLst>
                                    <p:set>
                                      <p:cBhvr>
                                        <p:cTn id="105" dur="1" fill="hold">
                                          <p:stCondLst>
                                            <p:cond delay="0"/>
                                          </p:stCondLst>
                                        </p:cTn>
                                        <p:tgtEl>
                                          <p:spTgt spid="80"/>
                                        </p:tgtEl>
                                        <p:attrNameLst>
                                          <p:attrName>style.visibility</p:attrName>
                                        </p:attrNameLst>
                                      </p:cBhvr>
                                      <p:to>
                                        <p:strVal val="visible"/>
                                      </p:to>
                                    </p:set>
                                    <p:animEffect transition="in" filter="fade">
                                      <p:cBhvr>
                                        <p:cTn id="106" dur="2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7" grpId="1" animBg="1"/>
      <p:bldP spid="71" grpId="0" animBg="1"/>
      <p:bldP spid="72" grpId="0" animBg="1"/>
      <p:bldP spid="72" grpId="1" animBg="1"/>
      <p:bldP spid="73" grpId="0" animBg="1"/>
      <p:bldP spid="73" grpId="1" animBg="1"/>
      <p:bldP spid="75" grpId="0" animBg="1"/>
      <p:bldP spid="75" grpId="1" animBg="1"/>
      <p:bldP spid="78" grpId="0" animBg="1"/>
      <p:bldP spid="78" grpId="1" animBg="1"/>
      <p:bldP spid="79" grpId="0" animBg="1"/>
      <p:bldP spid="77" grpId="0" animBg="1"/>
      <p:bldP spid="77" grpId="1" animBg="1"/>
      <p:bldP spid="77" grpId="2"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Title 1"/>
          <p:cNvSpPr>
            <a:spLocks noGrp="1"/>
          </p:cNvSpPr>
          <p:nvPr>
            <p:ph type="title"/>
          </p:nvPr>
        </p:nvSpPr>
        <p:spPr>
          <a:prstGeom prst="rect">
            <a:avLst/>
          </a:prstGeom>
        </p:spPr>
        <p:txBody>
          <a:bodyPr/>
          <a:lstStyle/>
          <a:p>
            <a:r>
              <a:rPr lang="en-US" dirty="0"/>
              <a:t>PARTITIONED T/O – PERFORMANCE ISSUES</a:t>
            </a:r>
          </a:p>
        </p:txBody>
      </p:sp>
      <p:sp>
        <p:nvSpPr>
          <p:cNvPr id="64515" name="Content Placeholder 2"/>
          <p:cNvSpPr>
            <a:spLocks noGrp="1"/>
          </p:cNvSpPr>
          <p:nvPr>
            <p:ph idx="1"/>
          </p:nvPr>
        </p:nvSpPr>
        <p:spPr>
          <a:prstGeom prst="rect">
            <a:avLst/>
          </a:prstGeom>
        </p:spPr>
        <p:txBody>
          <a:bodyPr/>
          <a:lstStyle/>
          <a:p>
            <a:r>
              <a:rPr lang="en-US" dirty="0"/>
              <a:t>Partition-based T/O protocol is fast if:</a:t>
            </a:r>
          </a:p>
          <a:p>
            <a:pPr lvl="1"/>
            <a:r>
              <a:rPr lang="en-US" dirty="0"/>
              <a:t>The DBMS knows what partitions the </a:t>
            </a:r>
            <a:r>
              <a:rPr lang="en-US" dirty="0" err="1"/>
              <a:t>txn</a:t>
            </a:r>
            <a:r>
              <a:rPr lang="en-US" dirty="0"/>
              <a:t> needs before it starts.</a:t>
            </a:r>
          </a:p>
          <a:p>
            <a:pPr lvl="1"/>
            <a:r>
              <a:rPr lang="en-US" dirty="0"/>
              <a:t>Most (if not all) </a:t>
            </a:r>
            <a:r>
              <a:rPr lang="en-US" dirty="0" err="1"/>
              <a:t>txns</a:t>
            </a:r>
            <a:r>
              <a:rPr lang="en-US" dirty="0"/>
              <a:t> only need to access a single partition.</a:t>
            </a:r>
          </a:p>
          <a:p>
            <a:endParaRPr lang="en-US" sz="1200" dirty="0"/>
          </a:p>
          <a:p>
            <a:r>
              <a:rPr lang="en-US" dirty="0"/>
              <a:t>Multi-partition </a:t>
            </a:r>
            <a:r>
              <a:rPr lang="en-US" dirty="0" err="1"/>
              <a:t>txns</a:t>
            </a:r>
            <a:r>
              <a:rPr lang="en-US" dirty="0"/>
              <a:t> causes partitions to be idle while </a:t>
            </a:r>
            <a:r>
              <a:rPr lang="en-US" dirty="0" err="1"/>
              <a:t>txn</a:t>
            </a:r>
            <a:r>
              <a:rPr lang="en-US" dirty="0"/>
              <a:t> executes.</a:t>
            </a:r>
          </a:p>
        </p:txBody>
      </p:sp>
      <p:sp>
        <p:nvSpPr>
          <p:cNvPr id="3" name="Slide Number Placeholder 3">
            <a:extLst>
              <a:ext uri="{FF2B5EF4-FFF2-40B4-BE49-F238E27FC236}">
                <a16:creationId xmlns:a16="http://schemas.microsoft.com/office/drawing/2014/main" id="{8DF5EEE7-2360-59E8-4AE4-CF741B1131D3}"/>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73</a:t>
            </a:fld>
            <a:endParaRPr lang="en-US" dirty="0"/>
          </a:p>
        </p:txBody>
      </p:sp>
    </p:spTree>
    <p:extLst>
      <p:ext uri="{BB962C8B-B14F-4D97-AF65-F5344CB8AC3E}">
        <p14:creationId xmlns:p14="http://schemas.microsoft.com/office/powerpoint/2010/main" val="184987117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a:prstGeom prst="rect">
            <a:avLst/>
          </a:prstGeom>
        </p:spPr>
        <p:txBody>
          <a:bodyPr/>
          <a:lstStyle/>
          <a:p>
            <a:r>
              <a:rPr lang="en-US" dirty="0"/>
              <a:t>OCC – SERIAL VALIDATION/WRITE</a:t>
            </a:r>
          </a:p>
        </p:txBody>
      </p:sp>
      <p:sp>
        <p:nvSpPr>
          <p:cNvPr id="27651" name="Content Placeholder 2"/>
          <p:cNvSpPr>
            <a:spLocks noGrp="1"/>
          </p:cNvSpPr>
          <p:nvPr>
            <p:ph idx="1"/>
          </p:nvPr>
        </p:nvSpPr>
        <p:spPr>
          <a:prstGeom prst="rect">
            <a:avLst/>
          </a:prstGeom>
        </p:spPr>
        <p:txBody>
          <a:bodyPr/>
          <a:lstStyle/>
          <a:p>
            <a:r>
              <a:rPr lang="en-US" dirty="0"/>
              <a:t>Maintain global view of all active </a:t>
            </a:r>
            <a:r>
              <a:rPr lang="en-US" dirty="0" err="1"/>
              <a:t>txns</a:t>
            </a:r>
            <a:r>
              <a:rPr lang="en-US" dirty="0"/>
              <a:t>.</a:t>
            </a:r>
          </a:p>
          <a:p>
            <a:endParaRPr lang="en-US" sz="1200" dirty="0"/>
          </a:p>
          <a:p>
            <a:r>
              <a:rPr lang="en-US" dirty="0"/>
              <a:t>Record read set and write set while </a:t>
            </a:r>
            <a:r>
              <a:rPr lang="en-US" dirty="0" err="1"/>
              <a:t>txns</a:t>
            </a:r>
            <a:r>
              <a:rPr lang="en-US" dirty="0"/>
              <a:t> are running and write into private workspace.</a:t>
            </a:r>
          </a:p>
          <a:p>
            <a:endParaRPr lang="en-US" sz="1200" dirty="0"/>
          </a:p>
          <a:p>
            <a:r>
              <a:rPr lang="en-US" dirty="0"/>
              <a:t>Execute </a:t>
            </a:r>
            <a:r>
              <a:rPr lang="en-US" b="1" dirty="0"/>
              <a:t>Validation</a:t>
            </a:r>
            <a:r>
              <a:rPr lang="en-US" dirty="0"/>
              <a:t> and </a:t>
            </a:r>
            <a:r>
              <a:rPr lang="en-US" b="1" dirty="0"/>
              <a:t>Write</a:t>
            </a:r>
            <a:r>
              <a:rPr lang="en-US" dirty="0"/>
              <a:t> phase inside a protected critical section.</a:t>
            </a:r>
          </a:p>
          <a:p>
            <a:endParaRPr lang="en-US" dirty="0"/>
          </a:p>
        </p:txBody>
      </p:sp>
      <p:sp>
        <p:nvSpPr>
          <p:cNvPr id="3" name="Slide Number Placeholder 3">
            <a:extLst>
              <a:ext uri="{FF2B5EF4-FFF2-40B4-BE49-F238E27FC236}">
                <a16:creationId xmlns:a16="http://schemas.microsoft.com/office/drawing/2014/main" id="{3C4E98AB-14A6-A9BB-FCCA-E3E81238F0EE}"/>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74</a:t>
            </a:fld>
            <a:endParaRPr lang="en-US" dirty="0"/>
          </a:p>
        </p:txBody>
      </p:sp>
    </p:spTree>
    <p:extLst>
      <p:ext uri="{BB962C8B-B14F-4D97-AF65-F5344CB8AC3E}">
        <p14:creationId xmlns:p14="http://schemas.microsoft.com/office/powerpoint/2010/main" val="269499500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Title 1"/>
          <p:cNvSpPr>
            <a:spLocks noGrp="1"/>
          </p:cNvSpPr>
          <p:nvPr>
            <p:ph type="title"/>
          </p:nvPr>
        </p:nvSpPr>
        <p:spPr>
          <a:prstGeom prst="rect">
            <a:avLst/>
          </a:prstGeom>
        </p:spPr>
        <p:txBody>
          <a:bodyPr/>
          <a:lstStyle/>
          <a:p>
            <a:r>
              <a:rPr lang="en-US" dirty="0"/>
              <a:t>BASIC T/O</a:t>
            </a:r>
          </a:p>
        </p:txBody>
      </p:sp>
      <p:sp>
        <p:nvSpPr>
          <p:cNvPr id="11267" name="Content Placeholder 2"/>
          <p:cNvSpPr>
            <a:spLocks noGrp="1"/>
          </p:cNvSpPr>
          <p:nvPr>
            <p:ph idx="1"/>
          </p:nvPr>
        </p:nvSpPr>
        <p:spPr>
          <a:prstGeom prst="rect">
            <a:avLst/>
          </a:prstGeom>
        </p:spPr>
        <p:txBody>
          <a:bodyPr/>
          <a:lstStyle/>
          <a:p>
            <a:r>
              <a:rPr lang="en-US" dirty="0" err="1"/>
              <a:t>Txns</a:t>
            </a:r>
            <a:r>
              <a:rPr lang="en-US" dirty="0"/>
              <a:t> read and write objects without locks.</a:t>
            </a:r>
            <a:endParaRPr lang="en-US" sz="1200" dirty="0"/>
          </a:p>
          <a:p>
            <a:pPr>
              <a:spcBef>
                <a:spcPts val="1800"/>
              </a:spcBef>
            </a:pPr>
            <a:r>
              <a:rPr lang="en-US" dirty="0"/>
              <a:t>Every object </a:t>
            </a:r>
            <a:r>
              <a:rPr lang="en-US" b="1" dirty="0">
                <a:solidFill>
                  <a:srgbClr val="EF3E42"/>
                </a:solidFill>
                <a:latin typeface="Inconsolata" panose="00000509000000000000" pitchFamily="49" charset="0"/>
              </a:rPr>
              <a:t>X</a:t>
            </a:r>
            <a:r>
              <a:rPr lang="en-US" dirty="0"/>
              <a:t> is tagged with timestamp of the last </a:t>
            </a:r>
            <a:r>
              <a:rPr lang="en-US" dirty="0" err="1"/>
              <a:t>txn</a:t>
            </a:r>
            <a:r>
              <a:rPr lang="en-US" dirty="0"/>
              <a:t> that successfully did read/write:</a:t>
            </a:r>
          </a:p>
          <a:p>
            <a:pPr lvl="1"/>
            <a:r>
              <a:rPr lang="en-US" b="1" dirty="0">
                <a:solidFill>
                  <a:srgbClr val="EF3E42"/>
                </a:solidFill>
                <a:latin typeface="Inconsolata" panose="00000509000000000000" pitchFamily="49" charset="0"/>
              </a:rPr>
              <a:t>W-TS(X)</a:t>
            </a:r>
            <a:r>
              <a:rPr lang="en-US" dirty="0"/>
              <a:t> – Write timestamp on </a:t>
            </a:r>
            <a:r>
              <a:rPr lang="en-US" b="1" dirty="0">
                <a:solidFill>
                  <a:srgbClr val="EF3E42"/>
                </a:solidFill>
                <a:latin typeface="Inconsolata" panose="00000509000000000000" pitchFamily="49" charset="0"/>
              </a:rPr>
              <a:t>X</a:t>
            </a:r>
          </a:p>
          <a:p>
            <a:pPr lvl="1"/>
            <a:r>
              <a:rPr lang="en-US" b="1" dirty="0">
                <a:solidFill>
                  <a:srgbClr val="EF3E42"/>
                </a:solidFill>
                <a:latin typeface="Inconsolata" panose="00000509000000000000" pitchFamily="49" charset="0"/>
              </a:rPr>
              <a:t>R-TS(X)</a:t>
            </a:r>
            <a:r>
              <a:rPr lang="en-US" dirty="0"/>
              <a:t> – Read timestamp on </a:t>
            </a:r>
            <a:r>
              <a:rPr lang="en-US" b="1" dirty="0">
                <a:solidFill>
                  <a:srgbClr val="EF3E42"/>
                </a:solidFill>
                <a:latin typeface="Inconsolata" panose="00000509000000000000" pitchFamily="49" charset="0"/>
              </a:rPr>
              <a:t>X</a:t>
            </a:r>
            <a:endParaRPr lang="en-US" sz="1200" dirty="0"/>
          </a:p>
          <a:p>
            <a:pPr>
              <a:spcBef>
                <a:spcPts val="1800"/>
              </a:spcBef>
            </a:pPr>
            <a:r>
              <a:rPr lang="en-US" dirty="0"/>
              <a:t>Check timestamps for every operation:</a:t>
            </a:r>
          </a:p>
          <a:p>
            <a:pPr lvl="1"/>
            <a:r>
              <a:rPr lang="en-US" dirty="0"/>
              <a:t>If </a:t>
            </a:r>
            <a:r>
              <a:rPr lang="en-US" dirty="0" err="1"/>
              <a:t>txn</a:t>
            </a:r>
            <a:r>
              <a:rPr lang="en-US" dirty="0"/>
              <a:t> tries to access an object “from the future”, it aborts and restarts.</a:t>
            </a:r>
          </a:p>
        </p:txBody>
      </p:sp>
      <p:sp>
        <p:nvSpPr>
          <p:cNvPr id="3" name="Slide Number Placeholder 3">
            <a:extLst>
              <a:ext uri="{FF2B5EF4-FFF2-40B4-BE49-F238E27FC236}">
                <a16:creationId xmlns:a16="http://schemas.microsoft.com/office/drawing/2014/main" id="{81983007-AFF8-ACF5-861F-AFBDCB912BF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75</a:t>
            </a:fld>
            <a:endParaRPr lang="en-US" dirty="0"/>
          </a:p>
        </p:txBody>
      </p:sp>
    </p:spTree>
    <p:extLst>
      <p:ext uri="{BB962C8B-B14F-4D97-AF65-F5344CB8AC3E}">
        <p14:creationId xmlns:p14="http://schemas.microsoft.com/office/powerpoint/2010/main" val="6901320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Title 1"/>
          <p:cNvSpPr>
            <a:spLocks noGrp="1"/>
          </p:cNvSpPr>
          <p:nvPr>
            <p:ph type="title"/>
          </p:nvPr>
        </p:nvSpPr>
        <p:spPr>
          <a:prstGeom prst="rect">
            <a:avLst/>
          </a:prstGeom>
        </p:spPr>
        <p:txBody>
          <a:bodyPr/>
          <a:lstStyle/>
          <a:p>
            <a:r>
              <a:rPr lang="en-US" dirty="0"/>
              <a:t>BASIC T/O – READS</a:t>
            </a:r>
          </a:p>
        </p:txBody>
      </p:sp>
      <p:sp>
        <p:nvSpPr>
          <p:cNvPr id="12291" name="Content Placeholder 2"/>
          <p:cNvSpPr>
            <a:spLocks noGrp="1"/>
          </p:cNvSpPr>
          <p:nvPr>
            <p:ph idx="1"/>
          </p:nvPr>
        </p:nvSpPr>
        <p:spPr>
          <a:prstGeom prst="rect">
            <a:avLst/>
          </a:prstGeom>
        </p:spPr>
        <p:txBody>
          <a:bodyPr/>
          <a:lstStyle/>
          <a:p>
            <a:r>
              <a:rPr lang="en-US" dirty="0"/>
              <a:t>Action: Transaction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baseline="-25000" dirty="0">
                <a:solidFill>
                  <a:srgbClr val="EF3E42"/>
                </a:solidFill>
                <a:latin typeface="Inconsolata" panose="00000509000000000000" pitchFamily="49" charset="0"/>
              </a:rPr>
              <a:t> </a:t>
            </a:r>
            <a:r>
              <a:rPr lang="en-US" dirty="0"/>
              <a:t>wants to read object X.</a:t>
            </a:r>
          </a:p>
          <a:p>
            <a:pPr>
              <a:spcBef>
                <a:spcPts val="1800"/>
              </a:spcBef>
            </a:pPr>
            <a:r>
              <a:rPr lang="en-US" dirty="0"/>
              <a:t>If </a:t>
            </a:r>
            <a:r>
              <a:rPr lang="en-US" b="1" dirty="0">
                <a:solidFill>
                  <a:srgbClr val="EF3E42"/>
                </a:solidFill>
                <a:latin typeface="Inconsolata" panose="00000509000000000000" pitchFamily="49" charset="0"/>
              </a:rPr>
              <a:t>TS(</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dirty="0">
                <a:solidFill>
                  <a:srgbClr val="EF3E42"/>
                </a:solidFill>
                <a:latin typeface="Inconsolata" panose="00000509000000000000" pitchFamily="49" charset="0"/>
              </a:rPr>
              <a:t>)</a:t>
            </a:r>
            <a:r>
              <a:rPr lang="en-US" dirty="0"/>
              <a:t> &lt; </a:t>
            </a:r>
            <a:r>
              <a:rPr lang="en-US" b="1" dirty="0">
                <a:solidFill>
                  <a:srgbClr val="EF3E42"/>
                </a:solidFill>
                <a:latin typeface="Inconsolata" panose="00000509000000000000" pitchFamily="49" charset="0"/>
              </a:rPr>
              <a:t>W-TS(X)</a:t>
            </a:r>
            <a:r>
              <a:rPr lang="en-US" dirty="0"/>
              <a:t>, this violates the timestamp order of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 with regard to the writer of </a:t>
            </a:r>
            <a:r>
              <a:rPr lang="en-US" b="1" dirty="0">
                <a:solidFill>
                  <a:srgbClr val="EF3E42"/>
                </a:solidFill>
                <a:latin typeface="Inconsolata" panose="00000509000000000000" pitchFamily="49" charset="0"/>
              </a:rPr>
              <a:t>X</a:t>
            </a:r>
            <a:r>
              <a:rPr lang="en-US" dirty="0"/>
              <a:t>.</a:t>
            </a:r>
          </a:p>
          <a:p>
            <a:pPr lvl="1"/>
            <a:r>
              <a:rPr lang="en-US" dirty="0"/>
              <a:t>Abort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 and restart it with a</a:t>
            </a:r>
            <a:r>
              <a:rPr lang="en-US" b="1" dirty="0"/>
              <a:t> </a:t>
            </a:r>
            <a:r>
              <a:rPr lang="en-US" u="sng" dirty="0"/>
              <a:t>new</a:t>
            </a:r>
            <a:r>
              <a:rPr lang="en-US" dirty="0"/>
              <a:t> TS.</a:t>
            </a:r>
          </a:p>
          <a:p>
            <a:r>
              <a:rPr lang="en-US" dirty="0"/>
              <a:t>Else:</a:t>
            </a:r>
          </a:p>
          <a:p>
            <a:pPr lvl="1"/>
            <a:r>
              <a:rPr lang="en-US" dirty="0"/>
              <a:t>Allow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 to read </a:t>
            </a:r>
            <a:r>
              <a:rPr lang="en-US" b="1" dirty="0">
                <a:solidFill>
                  <a:srgbClr val="EF3E42"/>
                </a:solidFill>
                <a:latin typeface="Inconsolata" panose="00000509000000000000" pitchFamily="49" charset="0"/>
              </a:rPr>
              <a:t>X</a:t>
            </a:r>
            <a:r>
              <a:rPr lang="en-US" dirty="0"/>
              <a:t>.</a:t>
            </a:r>
          </a:p>
          <a:p>
            <a:pPr lvl="1"/>
            <a:r>
              <a:rPr lang="en-US" dirty="0"/>
              <a:t>Update </a:t>
            </a:r>
            <a:r>
              <a:rPr lang="en-US" b="1" dirty="0">
                <a:solidFill>
                  <a:srgbClr val="EF3E42"/>
                </a:solidFill>
                <a:latin typeface="Inconsolata" panose="00000509000000000000" pitchFamily="49" charset="0"/>
              </a:rPr>
              <a:t>R-TS(X)</a:t>
            </a:r>
            <a:r>
              <a:rPr lang="en-US" dirty="0"/>
              <a:t> to </a:t>
            </a:r>
            <a:r>
              <a:rPr lang="en-US" b="1" dirty="0">
                <a:latin typeface="Inconsolata" panose="00000509000000000000" pitchFamily="49" charset="0"/>
              </a:rPr>
              <a:t>max(</a:t>
            </a:r>
            <a:r>
              <a:rPr lang="en-US" b="1" dirty="0">
                <a:solidFill>
                  <a:srgbClr val="EF3E42"/>
                </a:solidFill>
                <a:latin typeface="Inconsolata" panose="00000509000000000000" pitchFamily="49" charset="0"/>
              </a:rPr>
              <a:t>R-TS(X)</a:t>
            </a:r>
            <a:r>
              <a:rPr lang="en-US" b="1" dirty="0">
                <a:latin typeface="Inconsolata" panose="00000509000000000000" pitchFamily="49" charset="0"/>
              </a:rPr>
              <a:t>, </a:t>
            </a:r>
            <a:r>
              <a:rPr lang="en-US" b="1" dirty="0">
                <a:solidFill>
                  <a:srgbClr val="EF3E42"/>
                </a:solidFill>
                <a:latin typeface="Inconsolata" panose="00000509000000000000" pitchFamily="49" charset="0"/>
              </a:rPr>
              <a:t>TS(</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dirty="0">
                <a:solidFill>
                  <a:srgbClr val="EF3E42"/>
                </a:solidFill>
                <a:latin typeface="Inconsolata" panose="00000509000000000000" pitchFamily="49" charset="0"/>
              </a:rPr>
              <a:t>)</a:t>
            </a:r>
            <a:r>
              <a:rPr lang="en-US" b="1" dirty="0">
                <a:latin typeface="Inconsolata" panose="00000509000000000000" pitchFamily="49" charset="0"/>
              </a:rPr>
              <a:t>)</a:t>
            </a:r>
          </a:p>
          <a:p>
            <a:pPr lvl="1"/>
            <a:r>
              <a:rPr lang="en-US" dirty="0"/>
              <a:t>Make a local copy of </a:t>
            </a:r>
            <a:r>
              <a:rPr lang="en-US" b="1" dirty="0">
                <a:solidFill>
                  <a:srgbClr val="EF3E42"/>
                </a:solidFill>
                <a:latin typeface="Inconsolata" panose="00000509000000000000" pitchFamily="49" charset="0"/>
              </a:rPr>
              <a:t>X</a:t>
            </a:r>
            <a:r>
              <a:rPr lang="en-US" dirty="0"/>
              <a:t> to ensure repeatable reads for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a:t>
            </a:r>
          </a:p>
          <a:p>
            <a:endParaRPr lang="en-US" dirty="0"/>
          </a:p>
        </p:txBody>
      </p:sp>
      <p:sp>
        <p:nvSpPr>
          <p:cNvPr id="3" name="Slide Number Placeholder 3">
            <a:extLst>
              <a:ext uri="{FF2B5EF4-FFF2-40B4-BE49-F238E27FC236}">
                <a16:creationId xmlns:a16="http://schemas.microsoft.com/office/drawing/2014/main" id="{61F703BB-4F80-FEFE-46B7-37388B47A41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76</a:t>
            </a:fld>
            <a:endParaRPr lang="en-US" dirty="0"/>
          </a:p>
        </p:txBody>
      </p:sp>
      <p:sp>
        <p:nvSpPr>
          <p:cNvPr id="2" name="TextBox 1">
            <a:extLst>
              <a:ext uri="{FF2B5EF4-FFF2-40B4-BE49-F238E27FC236}">
                <a16:creationId xmlns:a16="http://schemas.microsoft.com/office/drawing/2014/main" id="{B6D1E75C-0FCC-AAD7-4CBB-D23586872198}"/>
              </a:ext>
            </a:extLst>
          </p:cNvPr>
          <p:cNvSpPr txBox="1"/>
          <p:nvPr/>
        </p:nvSpPr>
        <p:spPr>
          <a:xfrm>
            <a:off x="2452669" y="818703"/>
            <a:ext cx="4238661" cy="461665"/>
          </a:xfrm>
          <a:prstGeom prst="rect">
            <a:avLst/>
          </a:prstGeom>
          <a:solidFill>
            <a:schemeClr val="bg1"/>
          </a:solidFill>
        </p:spPr>
        <p:txBody>
          <a:bodyPr wrap="none" rtlCol="0">
            <a:spAutoFit/>
          </a:bodyPr>
          <a:lstStyle/>
          <a:p>
            <a:r>
              <a:rPr lang="en-US" sz="2400" dirty="0">
                <a:effectLst/>
                <a:latin typeface="CRIMSON TEXT" panose="02000503000000000000" pitchFamily="2" charset="77"/>
              </a:rPr>
              <a:t>Don’t read stuff from the “future.”</a:t>
            </a:r>
          </a:p>
        </p:txBody>
      </p:sp>
    </p:spTree>
    <p:extLst>
      <p:ext uri="{BB962C8B-B14F-4D97-AF65-F5344CB8AC3E}">
        <p14:creationId xmlns:p14="http://schemas.microsoft.com/office/powerpoint/2010/main" val="5040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itle 1"/>
          <p:cNvSpPr>
            <a:spLocks noGrp="1"/>
          </p:cNvSpPr>
          <p:nvPr>
            <p:ph type="title"/>
          </p:nvPr>
        </p:nvSpPr>
        <p:spPr>
          <a:prstGeom prst="rect">
            <a:avLst/>
          </a:prstGeom>
        </p:spPr>
        <p:txBody>
          <a:bodyPr/>
          <a:lstStyle/>
          <a:p>
            <a:r>
              <a:rPr lang="en-US" dirty="0"/>
              <a:t>BASIC T/O – WRITES</a:t>
            </a:r>
          </a:p>
        </p:txBody>
      </p:sp>
      <p:sp>
        <p:nvSpPr>
          <p:cNvPr id="13315" name="Content Placeholder 2"/>
          <p:cNvSpPr>
            <a:spLocks noGrp="1"/>
          </p:cNvSpPr>
          <p:nvPr>
            <p:ph idx="1"/>
          </p:nvPr>
        </p:nvSpPr>
        <p:spPr>
          <a:prstGeom prst="rect">
            <a:avLst/>
          </a:prstGeom>
        </p:spPr>
        <p:txBody>
          <a:bodyPr/>
          <a:lstStyle/>
          <a:p>
            <a:r>
              <a:rPr lang="en-US" dirty="0"/>
              <a:t>Action: Transaction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baseline="-25000" dirty="0">
                <a:solidFill>
                  <a:srgbClr val="EF3E42"/>
                </a:solidFill>
                <a:latin typeface="Inconsolata" panose="00000509000000000000" pitchFamily="49" charset="0"/>
              </a:rPr>
              <a:t> </a:t>
            </a:r>
            <a:r>
              <a:rPr lang="en-US" dirty="0"/>
              <a:t>wants to write object X.</a:t>
            </a:r>
          </a:p>
          <a:p>
            <a:pPr>
              <a:spcBef>
                <a:spcPts val="1800"/>
              </a:spcBef>
            </a:pPr>
            <a:r>
              <a:rPr lang="en-US" dirty="0"/>
              <a:t>If </a:t>
            </a:r>
            <a:r>
              <a:rPr lang="en-US" b="1" dirty="0">
                <a:solidFill>
                  <a:srgbClr val="EF3E42"/>
                </a:solidFill>
                <a:latin typeface="Inconsolata" panose="00000509000000000000" pitchFamily="49" charset="0"/>
              </a:rPr>
              <a:t>TS(</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dirty="0">
                <a:solidFill>
                  <a:srgbClr val="EF3E42"/>
                </a:solidFill>
                <a:latin typeface="Inconsolata" panose="00000509000000000000" pitchFamily="49" charset="0"/>
              </a:rPr>
              <a:t>)</a:t>
            </a:r>
            <a:r>
              <a:rPr lang="en-US" dirty="0"/>
              <a:t> &lt; </a:t>
            </a:r>
            <a:r>
              <a:rPr lang="en-US" b="1" dirty="0">
                <a:solidFill>
                  <a:srgbClr val="EF3E42"/>
                </a:solidFill>
                <a:latin typeface="Inconsolata" panose="00000509000000000000" pitchFamily="49" charset="0"/>
              </a:rPr>
              <a:t>R-TS(X)</a:t>
            </a:r>
            <a:r>
              <a:rPr lang="en-US" dirty="0"/>
              <a:t> </a:t>
            </a:r>
            <a:r>
              <a:rPr lang="en-US" b="1" dirty="0"/>
              <a:t>or</a:t>
            </a:r>
            <a:r>
              <a:rPr lang="en-US" dirty="0"/>
              <a:t> </a:t>
            </a:r>
            <a:r>
              <a:rPr lang="en-US" b="1" dirty="0">
                <a:solidFill>
                  <a:srgbClr val="EF3E42"/>
                </a:solidFill>
                <a:latin typeface="Inconsolata" panose="00000509000000000000" pitchFamily="49" charset="0"/>
              </a:rPr>
              <a:t>TS(</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dirty="0">
                <a:solidFill>
                  <a:srgbClr val="EF3E42"/>
                </a:solidFill>
                <a:latin typeface="Inconsolata" panose="00000509000000000000" pitchFamily="49" charset="0"/>
              </a:rPr>
              <a:t>)</a:t>
            </a:r>
            <a:r>
              <a:rPr lang="en-US" dirty="0"/>
              <a:t> &lt; </a:t>
            </a:r>
            <a:r>
              <a:rPr lang="en-US" b="1" dirty="0">
                <a:solidFill>
                  <a:srgbClr val="EF3E42"/>
                </a:solidFill>
                <a:latin typeface="Inconsolata" panose="00000509000000000000" pitchFamily="49" charset="0"/>
              </a:rPr>
              <a:t>W-TS(X)</a:t>
            </a:r>
          </a:p>
          <a:p>
            <a:pPr lvl="1"/>
            <a:r>
              <a:rPr lang="en-US" dirty="0"/>
              <a:t>Abort and restart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a:t>
            </a:r>
          </a:p>
          <a:p>
            <a:r>
              <a:rPr lang="en-US" dirty="0"/>
              <a:t>Else:</a:t>
            </a:r>
          </a:p>
          <a:p>
            <a:pPr lvl="1"/>
            <a:r>
              <a:rPr lang="en-US" dirty="0"/>
              <a:t>Allow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 to write </a:t>
            </a:r>
            <a:r>
              <a:rPr lang="en-US" b="1" dirty="0">
                <a:solidFill>
                  <a:srgbClr val="EF3E42"/>
                </a:solidFill>
                <a:latin typeface="Inconsolata" panose="00000509000000000000" pitchFamily="49" charset="0"/>
              </a:rPr>
              <a:t>X</a:t>
            </a:r>
            <a:r>
              <a:rPr lang="en-US" dirty="0"/>
              <a:t> and update </a:t>
            </a:r>
            <a:r>
              <a:rPr lang="en-US" b="1" dirty="0">
                <a:solidFill>
                  <a:srgbClr val="EF3E42"/>
                </a:solidFill>
                <a:latin typeface="Inconsolata" panose="00000509000000000000" pitchFamily="49" charset="0"/>
              </a:rPr>
              <a:t>W-TS(X)</a:t>
            </a:r>
          </a:p>
          <a:p>
            <a:pPr lvl="1"/>
            <a:r>
              <a:rPr lang="en-US" dirty="0"/>
              <a:t>Also, make a local copy of </a:t>
            </a:r>
            <a:r>
              <a:rPr lang="en-US" b="1" dirty="0">
                <a:solidFill>
                  <a:srgbClr val="EF3E42"/>
                </a:solidFill>
                <a:latin typeface="Inconsolata" panose="00000509000000000000" pitchFamily="49" charset="0"/>
              </a:rPr>
              <a:t>X</a:t>
            </a:r>
            <a:r>
              <a:rPr lang="en-US" dirty="0"/>
              <a:t> to ensure repeatable reads.</a:t>
            </a:r>
          </a:p>
          <a:p>
            <a:pPr lvl="1"/>
            <a:endParaRPr lang="en-US" dirty="0"/>
          </a:p>
          <a:p>
            <a:endParaRPr lang="en-US" dirty="0"/>
          </a:p>
        </p:txBody>
      </p:sp>
      <p:sp>
        <p:nvSpPr>
          <p:cNvPr id="3" name="Slide Number Placeholder 3">
            <a:extLst>
              <a:ext uri="{FF2B5EF4-FFF2-40B4-BE49-F238E27FC236}">
                <a16:creationId xmlns:a16="http://schemas.microsoft.com/office/drawing/2014/main" id="{12536718-E014-A1F9-DC83-184128EC22C3}"/>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77</a:t>
            </a:fld>
            <a:endParaRPr lang="en-US" dirty="0"/>
          </a:p>
        </p:txBody>
      </p:sp>
      <p:sp>
        <p:nvSpPr>
          <p:cNvPr id="2" name="TextBox 1">
            <a:extLst>
              <a:ext uri="{FF2B5EF4-FFF2-40B4-BE49-F238E27FC236}">
                <a16:creationId xmlns:a16="http://schemas.microsoft.com/office/drawing/2014/main" id="{E57AD85A-37D1-6B85-9A7A-0A6A0F18FBE8}"/>
              </a:ext>
            </a:extLst>
          </p:cNvPr>
          <p:cNvSpPr txBox="1"/>
          <p:nvPr/>
        </p:nvSpPr>
        <p:spPr>
          <a:xfrm>
            <a:off x="520782" y="818703"/>
            <a:ext cx="8166018" cy="461665"/>
          </a:xfrm>
          <a:prstGeom prst="rect">
            <a:avLst/>
          </a:prstGeom>
          <a:solidFill>
            <a:schemeClr val="bg1"/>
          </a:solidFill>
        </p:spPr>
        <p:txBody>
          <a:bodyPr wrap="none" rtlCol="0">
            <a:spAutoFit/>
          </a:bodyPr>
          <a:lstStyle/>
          <a:p>
            <a:r>
              <a:rPr lang="en-US" sz="2400" dirty="0">
                <a:latin typeface="CRIMSON TEXT" panose="02000503000000000000" pitchFamily="2" charset="77"/>
              </a:rPr>
              <a:t>Can’t write if a future transaction has read or written to the object.</a:t>
            </a:r>
          </a:p>
        </p:txBody>
      </p:sp>
    </p:spTree>
    <p:extLst>
      <p:ext uri="{BB962C8B-B14F-4D97-AF65-F5344CB8AC3E}">
        <p14:creationId xmlns:p14="http://schemas.microsoft.com/office/powerpoint/2010/main" val="37419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6" name="Table 45">
            <a:extLst>
              <a:ext uri="{FF2B5EF4-FFF2-40B4-BE49-F238E27FC236}">
                <a16:creationId xmlns:a16="http://schemas.microsoft.com/office/drawing/2014/main" id="{748B87B1-9C50-4EA8-AF1E-715507E909F4}"/>
              </a:ext>
            </a:extLst>
          </p:cNvPr>
          <p:cNvGraphicFramePr>
            <a:graphicFrameLocks noGrp="1"/>
          </p:cNvGraphicFramePr>
          <p:nvPr>
            <p:extLst>
              <p:ext uri="{D42A27DB-BD31-4B8C-83A1-F6EECF244321}">
                <p14:modId xmlns:p14="http://schemas.microsoft.com/office/powerpoint/2010/main" val="1646793833"/>
              </p:ext>
            </p:extLst>
          </p:nvPr>
        </p:nvGraphicFramePr>
        <p:xfrm>
          <a:off x="5346620"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R-TS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B</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pSp>
        <p:nvGrpSpPr>
          <p:cNvPr id="37" name="Group 36">
            <a:extLst>
              <a:ext uri="{FF2B5EF4-FFF2-40B4-BE49-F238E27FC236}">
                <a16:creationId xmlns:a16="http://schemas.microsoft.com/office/drawing/2014/main" id="{5510BE71-21CE-438D-B8F0-D7CC71878064}"/>
              </a:ext>
            </a:extLst>
          </p:cNvPr>
          <p:cNvGrpSpPr/>
          <p:nvPr/>
        </p:nvGrpSpPr>
        <p:grpSpPr>
          <a:xfrm>
            <a:off x="1695451" y="971550"/>
            <a:ext cx="2469356" cy="3855720"/>
            <a:chOff x="1695451" y="819150"/>
            <a:chExt cx="2469356" cy="3855720"/>
          </a:xfrm>
        </p:grpSpPr>
        <p:sp>
          <p:nvSpPr>
            <p:cNvPr id="39" name="Rounded Rectangle 27">
              <a:extLst>
                <a:ext uri="{FF2B5EF4-FFF2-40B4-BE49-F238E27FC236}">
                  <a16:creationId xmlns:a16="http://schemas.microsoft.com/office/drawing/2014/main" id="{5CB476D4-584E-4A04-A278-D71F1325E9AE}"/>
                </a:ext>
              </a:extLst>
            </p:cNvPr>
            <p:cNvSpPr/>
            <p:nvPr/>
          </p:nvSpPr>
          <p:spPr bwMode="auto">
            <a:xfrm>
              <a:off x="1695451" y="1200150"/>
              <a:ext cx="2469356" cy="347472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40" name="TextBox 15">
              <a:extLst>
                <a:ext uri="{FF2B5EF4-FFF2-40B4-BE49-F238E27FC236}">
                  <a16:creationId xmlns:a16="http://schemas.microsoft.com/office/drawing/2014/main" id="{A9B89A9C-AC95-4B9F-B887-17A516F847DF}"/>
                </a:ext>
              </a:extLst>
            </p:cNvPr>
            <p:cNvSpPr txBox="1">
              <a:spLocks noChangeArrowheads="1"/>
            </p:cNvSpPr>
            <p:nvPr/>
          </p:nvSpPr>
          <p:spPr bwMode="auto">
            <a:xfrm>
              <a:off x="2299188" y="819150"/>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sz="2000" dirty="0">
                  <a:solidFill>
                    <a:srgbClr val="646464"/>
                  </a:solidFill>
                  <a:latin typeface="Lato Black" panose="020F0A02020204030203" pitchFamily="34" charset="0"/>
                </a:rPr>
                <a:t>Schedule</a:t>
              </a:r>
            </a:p>
          </p:txBody>
        </p:sp>
        <p:sp>
          <p:nvSpPr>
            <p:cNvPr id="41" name="TextBox 40">
              <a:extLst>
                <a:ext uri="{FF2B5EF4-FFF2-40B4-BE49-F238E27FC236}">
                  <a16:creationId xmlns:a16="http://schemas.microsoft.com/office/drawing/2014/main" id="{51BB1F0F-A7A9-4B0A-8E38-D1C9209CF3AC}"/>
                </a:ext>
              </a:extLst>
            </p:cNvPr>
            <p:cNvSpPr txBox="1">
              <a:spLocks noChangeArrowheads="1"/>
            </p:cNvSpPr>
            <p:nvPr/>
          </p:nvSpPr>
          <p:spPr bwMode="auto">
            <a:xfrm>
              <a:off x="2190355"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1</a:t>
              </a:r>
            </a:p>
          </p:txBody>
        </p:sp>
        <p:sp>
          <p:nvSpPr>
            <p:cNvPr id="42" name="TextBox 15">
              <a:extLst>
                <a:ext uri="{FF2B5EF4-FFF2-40B4-BE49-F238E27FC236}">
                  <a16:creationId xmlns:a16="http://schemas.microsoft.com/office/drawing/2014/main" id="{C9E67D4C-771C-432F-A651-63105849AD7C}"/>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2</a:t>
              </a:r>
            </a:p>
          </p:txBody>
        </p:sp>
      </p:grpSp>
      <p:sp>
        <p:nvSpPr>
          <p:cNvPr id="14338" name="Title 6"/>
          <p:cNvSpPr>
            <a:spLocks noGrp="1"/>
          </p:cNvSpPr>
          <p:nvPr>
            <p:ph type="title"/>
          </p:nvPr>
        </p:nvSpPr>
        <p:spPr>
          <a:prstGeom prst="rect">
            <a:avLst/>
          </a:prstGeom>
        </p:spPr>
        <p:txBody>
          <a:bodyPr/>
          <a:lstStyle/>
          <a:p>
            <a:r>
              <a:rPr lang="en-US" dirty="0"/>
              <a:t>BASIC T/O – EXAMPLE #1</a:t>
            </a:r>
          </a:p>
        </p:txBody>
      </p:sp>
      <p:grpSp>
        <p:nvGrpSpPr>
          <p:cNvPr id="14343" name="Group 35"/>
          <p:cNvGrpSpPr>
            <a:grpSpLocks/>
          </p:cNvGrpSpPr>
          <p:nvPr/>
        </p:nvGrpSpPr>
        <p:grpSpPr bwMode="auto">
          <a:xfrm>
            <a:off x="1828220" y="1739073"/>
            <a:ext cx="2188369" cy="2926080"/>
            <a:chOff x="914399" y="2209243"/>
            <a:chExt cx="2919331" cy="3902256"/>
          </a:xfrm>
        </p:grpSpPr>
        <p:sp>
          <p:nvSpPr>
            <p:cNvPr id="10" name="Text Box 4"/>
            <p:cNvSpPr txBox="1">
              <a:spLocks noChangeArrowheads="1"/>
            </p:cNvSpPr>
            <p:nvPr/>
          </p:nvSpPr>
          <p:spPr bwMode="auto">
            <a:xfrm>
              <a:off x="914399" y="2209243"/>
              <a:ext cx="1462842" cy="3902256"/>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stStyle>
            <a:p>
              <a:r>
                <a:rPr lang="en-US" dirty="0"/>
                <a:t>BEGIN</a:t>
              </a:r>
            </a:p>
            <a:p>
              <a:r>
                <a:rPr lang="en-US" b="0" dirty="0"/>
                <a:t>R(B)</a:t>
              </a:r>
            </a:p>
            <a:p>
              <a:endParaRPr lang="en-US" b="0" dirty="0"/>
            </a:p>
            <a:p>
              <a:endParaRPr lang="en-US" b="0" dirty="0"/>
            </a:p>
            <a:p>
              <a:endParaRPr lang="en-US" b="0" dirty="0"/>
            </a:p>
            <a:p>
              <a:r>
                <a:rPr lang="en-US" b="0" dirty="0"/>
                <a:t>R(A)</a:t>
              </a:r>
            </a:p>
            <a:p>
              <a:endParaRPr lang="en-US" b="0" dirty="0"/>
            </a:p>
            <a:p>
              <a:r>
                <a:rPr lang="en-US" b="0" dirty="0"/>
                <a:t>R(A)</a:t>
              </a:r>
            </a:p>
            <a:p>
              <a:endParaRPr lang="en-US" b="0" dirty="0"/>
            </a:p>
            <a:p>
              <a:r>
                <a:rPr lang="en-US" dirty="0"/>
                <a:t>COMMIT</a:t>
              </a:r>
            </a:p>
          </p:txBody>
        </p:sp>
        <p:sp>
          <p:nvSpPr>
            <p:cNvPr id="13" name="Text Box 4"/>
            <p:cNvSpPr txBox="1">
              <a:spLocks noChangeArrowheads="1"/>
            </p:cNvSpPr>
            <p:nvPr/>
          </p:nvSpPr>
          <p:spPr bwMode="auto">
            <a:xfrm>
              <a:off x="2370888" y="2209243"/>
              <a:ext cx="1462842" cy="3902256"/>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stStyle>
            <a:p>
              <a:endParaRPr lang="en-US" b="0" dirty="0"/>
            </a:p>
            <a:p>
              <a:endParaRPr lang="en-US" b="0" dirty="0"/>
            </a:p>
            <a:p>
              <a:r>
                <a:rPr lang="en-US" dirty="0"/>
                <a:t>BEGIN</a:t>
              </a:r>
            </a:p>
            <a:p>
              <a:r>
                <a:rPr lang="en-US" b="0" dirty="0"/>
                <a:t>R(B)</a:t>
              </a:r>
            </a:p>
            <a:p>
              <a:r>
                <a:rPr lang="en-US" b="0" dirty="0"/>
                <a:t>W(B)</a:t>
              </a:r>
            </a:p>
            <a:p>
              <a:endParaRPr lang="en-US" b="0" dirty="0"/>
            </a:p>
            <a:p>
              <a:r>
                <a:rPr lang="en-US" b="0" dirty="0"/>
                <a:t>R(A)</a:t>
              </a:r>
            </a:p>
            <a:p>
              <a:endParaRPr lang="en-US" b="0" dirty="0"/>
            </a:p>
            <a:p>
              <a:r>
                <a:rPr lang="en-US" b="0" dirty="0"/>
                <a:t>W(A)</a:t>
              </a:r>
            </a:p>
            <a:p>
              <a:r>
                <a:rPr lang="en-US" dirty="0"/>
                <a:t>COMMIT</a:t>
              </a:r>
            </a:p>
          </p:txBody>
        </p:sp>
      </p:grpSp>
      <p:sp>
        <p:nvSpPr>
          <p:cNvPr id="23" name="Rounded Rectangular Callout 22"/>
          <p:cNvSpPr/>
          <p:nvPr/>
        </p:nvSpPr>
        <p:spPr bwMode="auto">
          <a:xfrm flipH="1">
            <a:off x="3404928" y="1777929"/>
            <a:ext cx="1258488" cy="364755"/>
          </a:xfrm>
          <a:prstGeom prst="wedgeRoundRectCallout">
            <a:avLst>
              <a:gd name="adj1" fmla="val 39975"/>
              <a:gd name="adj2" fmla="val 86756"/>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TS(</a:t>
            </a:r>
            <a:r>
              <a:rPr lang="en-US" sz="2000" b="1" i="1" spc="-150" dirty="0">
                <a:solidFill>
                  <a:srgbClr val="EF3E42"/>
                </a:solidFill>
                <a:latin typeface="Crimson Text" panose="02000503000000000000" pitchFamily="2" charset="0"/>
              </a:rPr>
              <a:t>T</a:t>
            </a:r>
            <a:r>
              <a:rPr lang="en-US" sz="2000" b="1" i="1" spc="300" baseline="-25000" dirty="0">
                <a:solidFill>
                  <a:srgbClr val="EF3E42"/>
                </a:solidFill>
                <a:latin typeface="Crimson Text" panose="02000503000000000000" pitchFamily="2" charset="0"/>
              </a:rPr>
              <a:t>2</a:t>
            </a:r>
            <a:r>
              <a:rPr lang="en-US" sz="2000" b="1" i="1" dirty="0">
                <a:solidFill>
                  <a:srgbClr val="EF3E42"/>
                </a:solidFill>
                <a:latin typeface="Crimson Text" panose="02000503000000000000" pitchFamily="2" charset="0"/>
              </a:rPr>
              <a:t>)=2</a:t>
            </a:r>
          </a:p>
        </p:txBody>
      </p:sp>
      <p:sp>
        <p:nvSpPr>
          <p:cNvPr id="24" name="Right Arrow 6"/>
          <p:cNvSpPr>
            <a:spLocks noChangeArrowheads="1"/>
          </p:cNvSpPr>
          <p:nvPr/>
        </p:nvSpPr>
        <p:spPr bwMode="auto">
          <a:xfrm>
            <a:off x="1534080" y="1965325"/>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 name="TextBox 1"/>
          <p:cNvSpPr txBox="1">
            <a:spLocks noChangeArrowheads="1"/>
          </p:cNvSpPr>
          <p:nvPr/>
        </p:nvSpPr>
        <p:spPr bwMode="auto">
          <a:xfrm>
            <a:off x="6164263" y="1849041"/>
            <a:ext cx="696516" cy="21544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34290"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rgbClr val="EF3E42"/>
                </a:solidFill>
              </a:rPr>
              <a:t>1</a:t>
            </a:r>
          </a:p>
        </p:txBody>
      </p:sp>
      <p:sp>
        <p:nvSpPr>
          <p:cNvPr id="25" name="TextBox 24"/>
          <p:cNvSpPr txBox="1">
            <a:spLocks noChangeArrowheads="1"/>
          </p:cNvSpPr>
          <p:nvPr/>
        </p:nvSpPr>
        <p:spPr bwMode="auto">
          <a:xfrm>
            <a:off x="6164263" y="2091190"/>
            <a:ext cx="696516" cy="215444"/>
          </a:xfrm>
          <a:prstGeom prst="rect">
            <a:avLst/>
          </a:prstGeom>
          <a:solidFill>
            <a:schemeClr val="bg1"/>
          </a:solidFill>
          <a:ln>
            <a:noFill/>
          </a:ln>
        </p:spPr>
        <p:txBody>
          <a:bodyPr lIns="34290"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rgbClr val="EF3E42"/>
                </a:solidFill>
              </a:rPr>
              <a:t>1</a:t>
            </a:r>
          </a:p>
        </p:txBody>
      </p:sp>
      <p:sp>
        <p:nvSpPr>
          <p:cNvPr id="26" name="Right Arrow 6"/>
          <p:cNvSpPr>
            <a:spLocks noChangeArrowheads="1"/>
          </p:cNvSpPr>
          <p:nvPr/>
        </p:nvSpPr>
        <p:spPr bwMode="auto">
          <a:xfrm>
            <a:off x="2619375" y="2416968"/>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7" name="TextBox 26"/>
          <p:cNvSpPr txBox="1">
            <a:spLocks noChangeArrowheads="1"/>
          </p:cNvSpPr>
          <p:nvPr/>
        </p:nvSpPr>
        <p:spPr bwMode="auto">
          <a:xfrm>
            <a:off x="6164263" y="2091190"/>
            <a:ext cx="696516" cy="215444"/>
          </a:xfrm>
          <a:prstGeom prst="rect">
            <a:avLst/>
          </a:prstGeom>
          <a:solidFill>
            <a:schemeClr val="bg1"/>
          </a:solidFill>
          <a:ln>
            <a:noFill/>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a:solidFill>
                  <a:srgbClr val="EF3E42"/>
                </a:solidFill>
              </a:rPr>
              <a:t>2</a:t>
            </a:r>
          </a:p>
        </p:txBody>
      </p:sp>
      <p:sp>
        <p:nvSpPr>
          <p:cNvPr id="28" name="Right Arrow 6"/>
          <p:cNvSpPr>
            <a:spLocks noChangeArrowheads="1"/>
          </p:cNvSpPr>
          <p:nvPr/>
        </p:nvSpPr>
        <p:spPr bwMode="auto">
          <a:xfrm>
            <a:off x="2619375" y="2631281"/>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9" name="Right Arrow 6"/>
          <p:cNvSpPr>
            <a:spLocks noChangeArrowheads="1"/>
          </p:cNvSpPr>
          <p:nvPr/>
        </p:nvSpPr>
        <p:spPr bwMode="auto">
          <a:xfrm>
            <a:off x="1534080" y="2852735"/>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30" name="Right Arrow 6"/>
          <p:cNvSpPr>
            <a:spLocks noChangeArrowheads="1"/>
          </p:cNvSpPr>
          <p:nvPr/>
        </p:nvSpPr>
        <p:spPr bwMode="auto">
          <a:xfrm>
            <a:off x="2619375" y="3068954"/>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31" name="Right Arrow 6"/>
          <p:cNvSpPr>
            <a:spLocks noChangeArrowheads="1"/>
          </p:cNvSpPr>
          <p:nvPr/>
        </p:nvSpPr>
        <p:spPr bwMode="auto">
          <a:xfrm>
            <a:off x="1534080" y="3315357"/>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32" name="TextBox 31"/>
          <p:cNvSpPr txBox="1">
            <a:spLocks noChangeArrowheads="1"/>
          </p:cNvSpPr>
          <p:nvPr/>
        </p:nvSpPr>
        <p:spPr bwMode="auto">
          <a:xfrm>
            <a:off x="6963174" y="2091190"/>
            <a:ext cx="696515" cy="215444"/>
          </a:xfrm>
          <a:prstGeom prst="rect">
            <a:avLst/>
          </a:prstGeom>
          <a:solidFill>
            <a:schemeClr val="bg1"/>
          </a:solidFill>
          <a:ln>
            <a:noFill/>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a:solidFill>
                  <a:srgbClr val="EF3E42"/>
                </a:solidFill>
              </a:rPr>
              <a:t>2</a:t>
            </a:r>
          </a:p>
        </p:txBody>
      </p:sp>
      <p:sp>
        <p:nvSpPr>
          <p:cNvPr id="33" name="TextBox 32"/>
          <p:cNvSpPr txBox="1">
            <a:spLocks noChangeArrowheads="1"/>
          </p:cNvSpPr>
          <p:nvPr/>
        </p:nvSpPr>
        <p:spPr bwMode="auto">
          <a:xfrm>
            <a:off x="6164263" y="1849041"/>
            <a:ext cx="696516" cy="215444"/>
          </a:xfrm>
          <a:prstGeom prst="rect">
            <a:avLst/>
          </a:prstGeom>
          <a:solidFill>
            <a:srgbClr val="E7E7E7"/>
          </a:solidFill>
          <a:ln>
            <a:noFill/>
          </a:ln>
        </p:spPr>
        <p:txBody>
          <a:bodyPr lIns="18288" tIns="0" rIns="0" bIns="0">
            <a:spAutoFit/>
          </a:bodyPr>
          <a:lstStyle>
            <a:lvl1pPr eaLnBrk="0" hangingPunct="0">
              <a:defRPr sz="2800" u="sng">
                <a:solidFill>
                  <a:schemeClr val="tx1"/>
                </a:solidFill>
                <a:latin typeface="Times New Roman" charset="0"/>
                <a:ea typeface="ＭＳ Ｐゴシック" charset="-128"/>
              </a:defRPr>
            </a:lvl1pPr>
            <a:lvl2pPr marL="742950" indent="-285750" eaLnBrk="0" hangingPunct="0">
              <a:defRPr sz="2800" u="sng">
                <a:solidFill>
                  <a:schemeClr val="tx1"/>
                </a:solidFill>
                <a:latin typeface="Times New Roman" charset="0"/>
                <a:ea typeface="ＭＳ Ｐゴシック" charset="-128"/>
              </a:defRPr>
            </a:lvl2pPr>
            <a:lvl3pPr marL="1143000" indent="-228600" eaLnBrk="0" hangingPunct="0">
              <a:defRPr sz="2800" u="sng">
                <a:solidFill>
                  <a:schemeClr val="tx1"/>
                </a:solidFill>
                <a:latin typeface="Times New Roman" charset="0"/>
                <a:ea typeface="ＭＳ Ｐゴシック" charset="-128"/>
              </a:defRPr>
            </a:lvl3pPr>
            <a:lvl4pPr marL="1600200" indent="-228600" eaLnBrk="0" hangingPunct="0">
              <a:defRPr sz="2800" u="sng">
                <a:solidFill>
                  <a:schemeClr val="tx1"/>
                </a:solidFill>
                <a:latin typeface="Times New Roman" charset="0"/>
                <a:ea typeface="ＭＳ Ｐゴシック" charset="-128"/>
              </a:defRPr>
            </a:lvl4pPr>
            <a:lvl5pPr marL="2057400" indent="-228600" eaLnBrk="0" hangingPunct="0">
              <a:defRPr sz="2800" u="sng">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sz="2800" u="sng">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sz="2800" u="sng">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sz="2800" u="sng">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sz="2800" u="sng">
                <a:solidFill>
                  <a:schemeClr val="tx1"/>
                </a:solidFill>
                <a:latin typeface="Times New Roman" charset="0"/>
                <a:ea typeface="ＭＳ Ｐゴシック" charset="-128"/>
              </a:defRPr>
            </a:lvl9pPr>
          </a:lstStyle>
          <a:p>
            <a:pPr eaLnBrk="1" hangingPunct="1"/>
            <a:r>
              <a:rPr lang="en-US" sz="1400" b="1" u="none" dirty="0">
                <a:solidFill>
                  <a:srgbClr val="EF3E42"/>
                </a:solidFill>
                <a:latin typeface="Inconsolata" panose="00000509000000000000" pitchFamily="49" charset="0"/>
                <a:ea typeface="+mn-ea"/>
              </a:rPr>
              <a:t>2</a:t>
            </a:r>
          </a:p>
        </p:txBody>
      </p:sp>
      <p:sp>
        <p:nvSpPr>
          <p:cNvPr id="34" name="TextBox 33"/>
          <p:cNvSpPr txBox="1">
            <a:spLocks noChangeArrowheads="1"/>
          </p:cNvSpPr>
          <p:nvPr/>
        </p:nvSpPr>
        <p:spPr bwMode="auto">
          <a:xfrm>
            <a:off x="6963174" y="1849041"/>
            <a:ext cx="696515" cy="215444"/>
          </a:xfrm>
          <a:prstGeom prst="rect">
            <a:avLst/>
          </a:prstGeom>
          <a:solidFill>
            <a:srgbClr val="E7E7E7"/>
          </a:solidFill>
          <a:ln>
            <a:noFill/>
          </a:ln>
        </p:spPr>
        <p:txBody>
          <a:bodyPr lIns="18288" tIns="0" rIns="0" bIns="0">
            <a:spAutoFit/>
          </a:bodyPr>
          <a:lstStyle>
            <a:defPPr>
              <a:defRPr lang="en-US"/>
            </a:defPPr>
            <a:lvl1pPr>
              <a:defRPr sz="1400" u="none">
                <a:solidFill>
                  <a:schemeClr val="dk1"/>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b="1" dirty="0">
                <a:solidFill>
                  <a:srgbClr val="EF3E42"/>
                </a:solidFill>
              </a:rPr>
              <a:t>2</a:t>
            </a:r>
          </a:p>
        </p:txBody>
      </p:sp>
      <p:sp>
        <p:nvSpPr>
          <p:cNvPr id="36" name="Oval 35"/>
          <p:cNvSpPr>
            <a:spLocks noChangeArrowheads="1"/>
          </p:cNvSpPr>
          <p:nvPr/>
        </p:nvSpPr>
        <p:spPr bwMode="auto">
          <a:xfrm>
            <a:off x="6023970" y="2040700"/>
            <a:ext cx="904875" cy="342900"/>
          </a:xfrm>
          <a:prstGeom prst="ellipse">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44" name="Rounded Rectangle 18">
            <a:extLst>
              <a:ext uri="{FF2B5EF4-FFF2-40B4-BE49-F238E27FC236}">
                <a16:creationId xmlns:a16="http://schemas.microsoft.com/office/drawing/2014/main" id="{EA5D4C73-781E-458D-92A1-ED2528E22BB4}"/>
              </a:ext>
            </a:extLst>
          </p:cNvPr>
          <p:cNvSpPr/>
          <p:nvPr/>
        </p:nvSpPr>
        <p:spPr bwMode="auto">
          <a:xfrm>
            <a:off x="5163740" y="1409700"/>
            <a:ext cx="2743200" cy="137160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45" name="TextBox 15">
            <a:extLst>
              <a:ext uri="{FF2B5EF4-FFF2-40B4-BE49-F238E27FC236}">
                <a16:creationId xmlns:a16="http://schemas.microsoft.com/office/drawing/2014/main" id="{6EFFCB87-4EEE-4BCF-96CD-52C4C104120B}"/>
              </a:ext>
            </a:extLst>
          </p:cNvPr>
          <p:cNvSpPr txBox="1">
            <a:spLocks noChangeArrowheads="1"/>
          </p:cNvSpPr>
          <p:nvPr/>
        </p:nvSpPr>
        <p:spPr bwMode="auto">
          <a:xfrm>
            <a:off x="5891574" y="971550"/>
            <a:ext cx="1287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0" hangingPunct="0">
              <a:defRPr sz="2000" b="1">
                <a:solidFill>
                  <a:srgbClr val="646464"/>
                </a:solidFill>
                <a:latin typeface="Proxima Nova Rg" panose="02000506030000020004" pitchFamily="50" charset="0"/>
              </a:defRPr>
            </a:lvl1pPr>
          </a:lstStyle>
          <a:p>
            <a:r>
              <a:rPr lang="en-US" b="0" dirty="0">
                <a:latin typeface="Lato Black" panose="020F0A02020204030203" pitchFamily="34" charset="0"/>
              </a:rPr>
              <a:t>Database</a:t>
            </a:r>
          </a:p>
        </p:txBody>
      </p:sp>
      <p:sp>
        <p:nvSpPr>
          <p:cNvPr id="43" name="Oval 42">
            <a:extLst>
              <a:ext uri="{FF2B5EF4-FFF2-40B4-BE49-F238E27FC236}">
                <a16:creationId xmlns:a16="http://schemas.microsoft.com/office/drawing/2014/main" id="{2540E919-86B4-42A0-B602-F3EFBFBC36A4}"/>
              </a:ext>
            </a:extLst>
          </p:cNvPr>
          <p:cNvSpPr>
            <a:spLocks noChangeArrowheads="1"/>
          </p:cNvSpPr>
          <p:nvPr/>
        </p:nvSpPr>
        <p:spPr bwMode="auto">
          <a:xfrm>
            <a:off x="6023970" y="1782506"/>
            <a:ext cx="904875" cy="342900"/>
          </a:xfrm>
          <a:prstGeom prst="ellipse">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47" name="Rounded Rectangular Callout 34">
            <a:extLst>
              <a:ext uri="{FF2B5EF4-FFF2-40B4-BE49-F238E27FC236}">
                <a16:creationId xmlns:a16="http://schemas.microsoft.com/office/drawing/2014/main" id="{0468C0EC-2DB3-4EF4-9A4E-59541397DC9C}"/>
              </a:ext>
            </a:extLst>
          </p:cNvPr>
          <p:cNvSpPr/>
          <p:nvPr/>
        </p:nvSpPr>
        <p:spPr bwMode="auto">
          <a:xfrm flipH="1">
            <a:off x="5334000" y="1262115"/>
            <a:ext cx="1782366" cy="364755"/>
          </a:xfrm>
          <a:prstGeom prst="wedgeRoundRectCallout">
            <a:avLst>
              <a:gd name="adj1" fmla="val 3238"/>
              <a:gd name="adj2" fmla="val 111242"/>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TS(T</a:t>
            </a:r>
            <a:r>
              <a:rPr lang="en-US" sz="2000" b="1" i="1" spc="300"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&lt; TS(T</a:t>
            </a:r>
            <a:r>
              <a:rPr lang="en-US" sz="2000" b="1" i="1" spc="300" baseline="-25000" dirty="0">
                <a:solidFill>
                  <a:srgbClr val="EF3E42"/>
                </a:solidFill>
                <a:latin typeface="Crimson Text" panose="02000503000000000000" pitchFamily="2" charset="0"/>
              </a:rPr>
              <a:t>2</a:t>
            </a:r>
            <a:r>
              <a:rPr lang="en-US" sz="2000" b="1" i="1" dirty="0">
                <a:solidFill>
                  <a:srgbClr val="EF3E42"/>
                </a:solidFill>
                <a:latin typeface="Crimson Text" panose="02000503000000000000" pitchFamily="2" charset="0"/>
              </a:rPr>
              <a:t>)</a:t>
            </a:r>
          </a:p>
        </p:txBody>
      </p:sp>
      <p:sp>
        <p:nvSpPr>
          <p:cNvPr id="48" name="Right Arrow 6">
            <a:extLst>
              <a:ext uri="{FF2B5EF4-FFF2-40B4-BE49-F238E27FC236}">
                <a16:creationId xmlns:a16="http://schemas.microsoft.com/office/drawing/2014/main" id="{72ED5DA4-7CD2-4C68-8D5C-63D587BA86FA}"/>
              </a:ext>
            </a:extLst>
          </p:cNvPr>
          <p:cNvSpPr>
            <a:spLocks noChangeArrowheads="1"/>
          </p:cNvSpPr>
          <p:nvPr/>
        </p:nvSpPr>
        <p:spPr bwMode="auto">
          <a:xfrm>
            <a:off x="2615815" y="3506627"/>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5" name="Left Arrow 33">
            <a:extLst>
              <a:ext uri="{FF2B5EF4-FFF2-40B4-BE49-F238E27FC236}">
                <a16:creationId xmlns:a16="http://schemas.microsoft.com/office/drawing/2014/main" id="{9C5C15A2-C3FF-5124-A7C4-A32696A20381}"/>
              </a:ext>
            </a:extLst>
          </p:cNvPr>
          <p:cNvSpPr/>
          <p:nvPr/>
        </p:nvSpPr>
        <p:spPr bwMode="auto">
          <a:xfrm rot="16200000">
            <a:off x="-342900" y="2617470"/>
            <a:ext cx="3314700" cy="647700"/>
          </a:xfrm>
          <a:prstGeom prst="leftArrow">
            <a:avLst/>
          </a:prstGeom>
          <a:solidFill>
            <a:srgbClr val="EF3E42"/>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22" name="Rounded Rectangular Callout 21"/>
          <p:cNvSpPr/>
          <p:nvPr/>
        </p:nvSpPr>
        <p:spPr bwMode="auto">
          <a:xfrm flipH="1">
            <a:off x="1295400" y="1322070"/>
            <a:ext cx="1258488" cy="364755"/>
          </a:xfrm>
          <a:prstGeom prst="wedgeRoundRectCallout">
            <a:avLst>
              <a:gd name="adj1" fmla="val 2092"/>
              <a:gd name="adj2" fmla="val 81923"/>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TS(</a:t>
            </a:r>
            <a:r>
              <a:rPr lang="en-US" sz="2000" b="1" i="1" spc="-150" dirty="0">
                <a:solidFill>
                  <a:srgbClr val="EF3E42"/>
                </a:solidFill>
                <a:latin typeface="Crimson Text" panose="02000503000000000000" pitchFamily="2" charset="0"/>
              </a:rPr>
              <a:t>T</a:t>
            </a:r>
            <a:r>
              <a:rPr lang="en-US" sz="2000" b="1" i="1" spc="300"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)=1</a:t>
            </a:r>
          </a:p>
        </p:txBody>
      </p:sp>
      <p:sp>
        <p:nvSpPr>
          <p:cNvPr id="4" name="Right Arrow 6">
            <a:extLst>
              <a:ext uri="{FF2B5EF4-FFF2-40B4-BE49-F238E27FC236}">
                <a16:creationId xmlns:a16="http://schemas.microsoft.com/office/drawing/2014/main" id="{DD604955-5804-2A7B-EE33-9279DEB20F44}"/>
              </a:ext>
            </a:extLst>
          </p:cNvPr>
          <p:cNvSpPr>
            <a:spLocks noChangeArrowheads="1"/>
          </p:cNvSpPr>
          <p:nvPr/>
        </p:nvSpPr>
        <p:spPr bwMode="auto">
          <a:xfrm>
            <a:off x="1534080" y="1775917"/>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6" name="Right Arrow 6">
            <a:extLst>
              <a:ext uri="{FF2B5EF4-FFF2-40B4-BE49-F238E27FC236}">
                <a16:creationId xmlns:a16="http://schemas.microsoft.com/office/drawing/2014/main" id="{87A3DFF7-E5D2-B098-1CA5-7236FE587619}"/>
              </a:ext>
            </a:extLst>
          </p:cNvPr>
          <p:cNvSpPr>
            <a:spLocks noChangeArrowheads="1"/>
          </p:cNvSpPr>
          <p:nvPr/>
        </p:nvSpPr>
        <p:spPr bwMode="auto">
          <a:xfrm>
            <a:off x="2619375" y="2190750"/>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7" name="Rectangle: Rounded Corners 6">
            <a:extLst>
              <a:ext uri="{FF2B5EF4-FFF2-40B4-BE49-F238E27FC236}">
                <a16:creationId xmlns:a16="http://schemas.microsoft.com/office/drawing/2014/main" id="{D0C86FB4-407C-7E75-8F82-738520F2C3AC}"/>
              </a:ext>
            </a:extLst>
          </p:cNvPr>
          <p:cNvSpPr>
            <a:spLocks noChangeArrowheads="1"/>
          </p:cNvSpPr>
          <p:nvPr/>
        </p:nvSpPr>
        <p:spPr bwMode="auto">
          <a:xfrm>
            <a:off x="1838827" y="3779765"/>
            <a:ext cx="2177762" cy="182880"/>
          </a:xfrm>
          <a:prstGeom prst="roundRect">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5" name="Rounded Rectangular Callout 34"/>
          <p:cNvSpPr/>
          <p:nvPr/>
        </p:nvSpPr>
        <p:spPr bwMode="auto">
          <a:xfrm flipH="1">
            <a:off x="3920133" y="3039018"/>
            <a:ext cx="2672953" cy="637170"/>
          </a:xfrm>
          <a:prstGeom prst="wedgeRoundRectCallout">
            <a:avLst>
              <a:gd name="adj1" fmla="val 51175"/>
              <a:gd name="adj2" fmla="val 84520"/>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No violations so both </a:t>
            </a:r>
            <a:r>
              <a:rPr lang="en-US" sz="2000" b="1" i="1" dirty="0" err="1">
                <a:solidFill>
                  <a:srgbClr val="EF3E42"/>
                </a:solidFill>
                <a:latin typeface="Crimson Text" panose="02000503000000000000" pitchFamily="2" charset="0"/>
              </a:rPr>
              <a:t>txns</a:t>
            </a:r>
            <a:r>
              <a:rPr lang="en-US" sz="2000" b="1" i="1" dirty="0">
                <a:solidFill>
                  <a:srgbClr val="EF3E42"/>
                </a:solidFill>
                <a:latin typeface="Crimson Text" panose="02000503000000000000" pitchFamily="2" charset="0"/>
              </a:rPr>
              <a:t> are safe to commit.</a:t>
            </a:r>
          </a:p>
        </p:txBody>
      </p:sp>
      <p:sp>
        <p:nvSpPr>
          <p:cNvPr id="9" name="Slide Number Placeholder 3">
            <a:extLst>
              <a:ext uri="{FF2B5EF4-FFF2-40B4-BE49-F238E27FC236}">
                <a16:creationId xmlns:a16="http://schemas.microsoft.com/office/drawing/2014/main" id="{9979F37A-D6AB-73A3-4B4E-B23076CE3F8A}"/>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78</a:t>
            </a:fld>
            <a:endParaRPr lang="en-US" dirty="0"/>
          </a:p>
        </p:txBody>
      </p:sp>
    </p:spTree>
    <p:extLst>
      <p:ext uri="{BB962C8B-B14F-4D97-AF65-F5344CB8AC3E}">
        <p14:creationId xmlns:p14="http://schemas.microsoft.com/office/powerpoint/2010/main" val="1050063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25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250"/>
                                        <p:tgtEl>
                                          <p:spTgt spid="4"/>
                                        </p:tgtEl>
                                      </p:cBhvr>
                                    </p:animEffect>
                                    <p:set>
                                      <p:cBhvr>
                                        <p:cTn id="16" dur="1" fill="hold">
                                          <p:stCondLst>
                                            <p:cond delay="249"/>
                                          </p:stCondLst>
                                        </p:cTn>
                                        <p:tgtEl>
                                          <p:spTgt spid="4"/>
                                        </p:tgtEl>
                                        <p:attrNameLst>
                                          <p:attrName>style.visibility</p:attrName>
                                        </p:attrNameLst>
                                      </p:cBhvr>
                                      <p:to>
                                        <p:strVal val="hidden"/>
                                      </p:to>
                                    </p:set>
                                  </p:childTnLst>
                                </p:cTn>
                              </p:par>
                            </p:childTnLst>
                          </p:cTn>
                        </p:par>
                        <p:par>
                          <p:cTn id="17" fill="hold">
                            <p:stCondLst>
                              <p:cond delay="250"/>
                            </p:stCondLst>
                            <p:childTnLst>
                              <p:par>
                                <p:cTn id="18" presetID="10" presetClass="entr" presetSubtype="0"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250"/>
                                        <p:tgtEl>
                                          <p:spTgt spid="2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50"/>
                                        <p:tgtEl>
                                          <p:spTgt spid="3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250"/>
                                        <p:tgtEl>
                                          <p:spTgt spid="24"/>
                                        </p:tgtEl>
                                      </p:cBhvr>
                                    </p:animEffect>
                                    <p:set>
                                      <p:cBhvr>
                                        <p:cTn id="35" dur="1" fill="hold">
                                          <p:stCondLst>
                                            <p:cond delay="249"/>
                                          </p:stCondLst>
                                        </p:cTn>
                                        <p:tgtEl>
                                          <p:spTgt spid="2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250"/>
                                        <p:tgtEl>
                                          <p:spTgt spid="36"/>
                                        </p:tgtEl>
                                      </p:cBhvr>
                                    </p:animEffect>
                                    <p:set>
                                      <p:cBhvr>
                                        <p:cTn id="38" dur="1" fill="hold">
                                          <p:stCondLst>
                                            <p:cond delay="249"/>
                                          </p:stCondLst>
                                        </p:cTn>
                                        <p:tgtEl>
                                          <p:spTgt spid="36"/>
                                        </p:tgtEl>
                                        <p:attrNameLst>
                                          <p:attrName>style.visibility</p:attrName>
                                        </p:attrNameLst>
                                      </p:cBhvr>
                                      <p:to>
                                        <p:strVal val="hidden"/>
                                      </p:to>
                                    </p:set>
                                  </p:childTnLst>
                                </p:cTn>
                              </p:par>
                            </p:childTnLst>
                          </p:cTn>
                        </p:par>
                        <p:par>
                          <p:cTn id="39" fill="hold">
                            <p:stCondLst>
                              <p:cond delay="250"/>
                            </p:stCondLst>
                            <p:childTnLst>
                              <p:par>
                                <p:cTn id="40" presetID="10" presetClass="entr" presetSubtype="0"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50"/>
                                        <p:tgtEl>
                                          <p:spTgt spid="6"/>
                                        </p:tgtEl>
                                      </p:cBhvr>
                                    </p:animEffect>
                                  </p:childTnLst>
                                </p:cTn>
                              </p:par>
                            </p:childTnLst>
                          </p:cTn>
                        </p:par>
                        <p:par>
                          <p:cTn id="43" fill="hold">
                            <p:stCondLst>
                              <p:cond delay="500"/>
                            </p:stCondLst>
                            <p:childTnLst>
                              <p:par>
                                <p:cTn id="44" presetID="10" presetClass="entr" presetSubtype="0"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fade">
                                      <p:cBhvr>
                                        <p:cTn id="46" dur="25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250"/>
                                        <p:tgtEl>
                                          <p:spTgt spid="6"/>
                                        </p:tgtEl>
                                      </p:cBhvr>
                                    </p:animEffect>
                                    <p:set>
                                      <p:cBhvr>
                                        <p:cTn id="51" dur="1" fill="hold">
                                          <p:stCondLst>
                                            <p:cond delay="249"/>
                                          </p:stCondLst>
                                        </p:cTn>
                                        <p:tgtEl>
                                          <p:spTgt spid="6"/>
                                        </p:tgtEl>
                                        <p:attrNameLst>
                                          <p:attrName>style.visibility</p:attrName>
                                        </p:attrNameLst>
                                      </p:cBhvr>
                                      <p:to>
                                        <p:strVal val="hidden"/>
                                      </p:to>
                                    </p:set>
                                  </p:childTnLst>
                                </p:cTn>
                              </p:par>
                            </p:childTnLst>
                          </p:cTn>
                        </p:par>
                        <p:par>
                          <p:cTn id="52" fill="hold">
                            <p:stCondLst>
                              <p:cond delay="250"/>
                            </p:stCondLst>
                            <p:childTnLst>
                              <p:par>
                                <p:cTn id="53" presetID="10"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250"/>
                                        <p:tgtEl>
                                          <p:spTgt spid="26"/>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250"/>
                                        <p:tgtEl>
                                          <p:spTgt spid="27"/>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250"/>
                                        <p:tgtEl>
                                          <p:spTgt spid="28"/>
                                        </p:tgtEl>
                                      </p:cBhvr>
                                    </p:animEffect>
                                  </p:childTnLst>
                                </p:cTn>
                              </p:par>
                              <p:par>
                                <p:cTn id="66" presetID="10" presetClass="exit" presetSubtype="0" fill="hold" grpId="1" nodeType="withEffect">
                                  <p:stCondLst>
                                    <p:cond delay="0"/>
                                  </p:stCondLst>
                                  <p:childTnLst>
                                    <p:animEffect transition="out" filter="fade">
                                      <p:cBhvr>
                                        <p:cTn id="67" dur="250"/>
                                        <p:tgtEl>
                                          <p:spTgt spid="26"/>
                                        </p:tgtEl>
                                      </p:cBhvr>
                                    </p:animEffect>
                                    <p:set>
                                      <p:cBhvr>
                                        <p:cTn id="68" dur="1" fill="hold">
                                          <p:stCondLst>
                                            <p:cond delay="249"/>
                                          </p:stCondLst>
                                        </p:cTn>
                                        <p:tgtEl>
                                          <p:spTgt spid="26"/>
                                        </p:tgtEl>
                                        <p:attrNameLst>
                                          <p:attrName>style.visibility</p:attrName>
                                        </p:attrNameLst>
                                      </p:cBhvr>
                                      <p:to>
                                        <p:strVal val="hidden"/>
                                      </p:to>
                                    </p:set>
                                  </p:childTnLst>
                                </p:cTn>
                              </p:par>
                            </p:childTnLst>
                          </p:cTn>
                        </p:par>
                        <p:par>
                          <p:cTn id="69" fill="hold" nodeType="afterGroup">
                            <p:stCondLst>
                              <p:cond delay="250"/>
                            </p:stCondLst>
                            <p:childTnLst>
                              <p:par>
                                <p:cTn id="70" presetID="10" presetClass="entr" presetSubtype="0"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250"/>
                                        <p:tgtEl>
                                          <p:spTgt spid="3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fade">
                                      <p:cBhvr>
                                        <p:cTn id="77" dur="250"/>
                                        <p:tgtEl>
                                          <p:spTgt spid="29"/>
                                        </p:tgtEl>
                                      </p:cBhvr>
                                    </p:animEffect>
                                  </p:childTnLst>
                                </p:cTn>
                              </p:par>
                              <p:par>
                                <p:cTn id="78" presetID="10" presetClass="exit" presetSubtype="0" fill="hold" grpId="1" nodeType="withEffect">
                                  <p:stCondLst>
                                    <p:cond delay="0"/>
                                  </p:stCondLst>
                                  <p:childTnLst>
                                    <p:animEffect transition="out" filter="fade">
                                      <p:cBhvr>
                                        <p:cTn id="79" dur="250"/>
                                        <p:tgtEl>
                                          <p:spTgt spid="28"/>
                                        </p:tgtEl>
                                      </p:cBhvr>
                                    </p:animEffect>
                                    <p:set>
                                      <p:cBhvr>
                                        <p:cTn id="80" dur="1" fill="hold">
                                          <p:stCondLst>
                                            <p:cond delay="249"/>
                                          </p:stCondLst>
                                        </p:cTn>
                                        <p:tgtEl>
                                          <p:spTgt spid="28"/>
                                        </p:tgtEl>
                                        <p:attrNameLst>
                                          <p:attrName>style.visibility</p:attrName>
                                        </p:attrNameLst>
                                      </p:cBhvr>
                                      <p:to>
                                        <p:strVal val="hidden"/>
                                      </p:to>
                                    </p:set>
                                  </p:childTnLst>
                                </p:cTn>
                              </p:par>
                            </p:childTnLst>
                          </p:cTn>
                        </p:par>
                        <p:par>
                          <p:cTn id="81" fill="hold" nodeType="afterGroup">
                            <p:stCondLst>
                              <p:cond delay="250"/>
                            </p:stCondLst>
                            <p:childTnLst>
                              <p:par>
                                <p:cTn id="82" presetID="10" presetClass="entr" presetSubtype="0" fill="hold" grpId="0" nodeType="afterEffect">
                                  <p:stCondLst>
                                    <p:cond delay="0"/>
                                  </p:stCondLst>
                                  <p:childTnLst>
                                    <p:set>
                                      <p:cBhvr>
                                        <p:cTn id="83" dur="1" fill="hold">
                                          <p:stCondLst>
                                            <p:cond delay="0"/>
                                          </p:stCondLst>
                                        </p:cTn>
                                        <p:tgtEl>
                                          <p:spTgt spid="2"/>
                                        </p:tgtEl>
                                        <p:attrNameLst>
                                          <p:attrName>style.visibility</p:attrName>
                                        </p:attrNameLst>
                                      </p:cBhvr>
                                      <p:to>
                                        <p:strVal val="visible"/>
                                      </p:to>
                                    </p:set>
                                    <p:animEffect transition="in" filter="fade">
                                      <p:cBhvr>
                                        <p:cTn id="84" dur="250"/>
                                        <p:tgtEl>
                                          <p:spTgt spid="2"/>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250"/>
                                        <p:tgtEl>
                                          <p:spTgt spid="30"/>
                                        </p:tgtEl>
                                      </p:cBhvr>
                                    </p:animEffect>
                                  </p:childTnLst>
                                </p:cTn>
                              </p:par>
                              <p:par>
                                <p:cTn id="90" presetID="10" presetClass="exit" presetSubtype="0" fill="hold" grpId="1" nodeType="withEffect">
                                  <p:stCondLst>
                                    <p:cond delay="0"/>
                                  </p:stCondLst>
                                  <p:childTnLst>
                                    <p:animEffect transition="out" filter="fade">
                                      <p:cBhvr>
                                        <p:cTn id="91" dur="250"/>
                                        <p:tgtEl>
                                          <p:spTgt spid="29"/>
                                        </p:tgtEl>
                                      </p:cBhvr>
                                    </p:animEffect>
                                    <p:set>
                                      <p:cBhvr>
                                        <p:cTn id="92" dur="1" fill="hold">
                                          <p:stCondLst>
                                            <p:cond delay="249"/>
                                          </p:stCondLst>
                                        </p:cTn>
                                        <p:tgtEl>
                                          <p:spTgt spid="29"/>
                                        </p:tgtEl>
                                        <p:attrNameLst>
                                          <p:attrName>style.visibility</p:attrName>
                                        </p:attrNameLst>
                                      </p:cBhvr>
                                      <p:to>
                                        <p:strVal val="hidden"/>
                                      </p:to>
                                    </p:set>
                                  </p:childTnLst>
                                </p:cTn>
                              </p:par>
                            </p:childTnLst>
                          </p:cTn>
                        </p:par>
                        <p:par>
                          <p:cTn id="93" fill="hold" nodeType="afterGroup">
                            <p:stCondLst>
                              <p:cond delay="250"/>
                            </p:stCondLst>
                            <p:childTnLst>
                              <p:par>
                                <p:cTn id="94" presetID="10"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250"/>
                                        <p:tgtEl>
                                          <p:spTgt spid="33"/>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ntr" presetSubtype="0" fill="hold" grpId="0" nodeType="click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250"/>
                                        <p:tgtEl>
                                          <p:spTgt spid="31"/>
                                        </p:tgtEl>
                                      </p:cBhvr>
                                    </p:animEffect>
                                  </p:childTnLst>
                                </p:cTn>
                              </p:par>
                              <p:par>
                                <p:cTn id="102" presetID="10" presetClass="exit" presetSubtype="0" fill="hold" grpId="1" nodeType="withEffect">
                                  <p:stCondLst>
                                    <p:cond delay="0"/>
                                  </p:stCondLst>
                                  <p:childTnLst>
                                    <p:animEffect transition="out" filter="fade">
                                      <p:cBhvr>
                                        <p:cTn id="103" dur="250"/>
                                        <p:tgtEl>
                                          <p:spTgt spid="30"/>
                                        </p:tgtEl>
                                      </p:cBhvr>
                                    </p:animEffect>
                                    <p:set>
                                      <p:cBhvr>
                                        <p:cTn id="104" dur="1" fill="hold">
                                          <p:stCondLst>
                                            <p:cond delay="249"/>
                                          </p:stCondLst>
                                        </p:cTn>
                                        <p:tgtEl>
                                          <p:spTgt spid="30"/>
                                        </p:tgtEl>
                                        <p:attrNameLst>
                                          <p:attrName>style.visibility</p:attrName>
                                        </p:attrNameLst>
                                      </p:cBhvr>
                                      <p:to>
                                        <p:strVal val="hidden"/>
                                      </p:to>
                                    </p:set>
                                  </p:childTnLst>
                                </p:cTn>
                              </p:par>
                            </p:childTnLst>
                          </p:cTn>
                        </p:par>
                        <p:par>
                          <p:cTn id="105" fill="hold">
                            <p:stCondLst>
                              <p:cond delay="250"/>
                            </p:stCondLst>
                            <p:childTnLst>
                              <p:par>
                                <p:cTn id="106" presetID="10"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47"/>
                                        </p:tgtEl>
                                        <p:attrNameLst>
                                          <p:attrName>style.visibility</p:attrName>
                                        </p:attrNameLst>
                                      </p:cBhvr>
                                      <p:to>
                                        <p:strVal val="visible"/>
                                      </p:to>
                                    </p:set>
                                    <p:animEffect transition="in" filter="fade">
                                      <p:cBhvr>
                                        <p:cTn id="113" dur="250"/>
                                        <p:tgtEl>
                                          <p:spTgt spid="4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0" presetClass="exit" presetSubtype="0" fill="hold" grpId="1" nodeType="clickEffect">
                                  <p:stCondLst>
                                    <p:cond delay="0"/>
                                  </p:stCondLst>
                                  <p:childTnLst>
                                    <p:animEffect transition="out" filter="fade">
                                      <p:cBhvr>
                                        <p:cTn id="117" dur="250"/>
                                        <p:tgtEl>
                                          <p:spTgt spid="43"/>
                                        </p:tgtEl>
                                      </p:cBhvr>
                                    </p:animEffect>
                                    <p:set>
                                      <p:cBhvr>
                                        <p:cTn id="118" dur="1" fill="hold">
                                          <p:stCondLst>
                                            <p:cond delay="249"/>
                                          </p:stCondLst>
                                        </p:cTn>
                                        <p:tgtEl>
                                          <p:spTgt spid="43"/>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250"/>
                                        <p:tgtEl>
                                          <p:spTgt spid="47"/>
                                        </p:tgtEl>
                                      </p:cBhvr>
                                    </p:animEffect>
                                    <p:set>
                                      <p:cBhvr>
                                        <p:cTn id="121" dur="1" fill="hold">
                                          <p:stCondLst>
                                            <p:cond delay="249"/>
                                          </p:stCondLst>
                                        </p:cTn>
                                        <p:tgtEl>
                                          <p:spTgt spid="47"/>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250"/>
                                        <p:tgtEl>
                                          <p:spTgt spid="48"/>
                                        </p:tgtEl>
                                      </p:cBhvr>
                                    </p:animEffect>
                                  </p:childTnLst>
                                </p:cTn>
                              </p:par>
                              <p:par>
                                <p:cTn id="127" presetID="10" presetClass="exit" presetSubtype="0" fill="hold" grpId="1" nodeType="withEffect">
                                  <p:stCondLst>
                                    <p:cond delay="0"/>
                                  </p:stCondLst>
                                  <p:childTnLst>
                                    <p:animEffect transition="out" filter="fade">
                                      <p:cBhvr>
                                        <p:cTn id="128" dur="250"/>
                                        <p:tgtEl>
                                          <p:spTgt spid="31"/>
                                        </p:tgtEl>
                                      </p:cBhvr>
                                    </p:animEffect>
                                    <p:set>
                                      <p:cBhvr>
                                        <p:cTn id="129" dur="1" fill="hold">
                                          <p:stCondLst>
                                            <p:cond delay="249"/>
                                          </p:stCondLst>
                                        </p:cTn>
                                        <p:tgtEl>
                                          <p:spTgt spid="31"/>
                                        </p:tgtEl>
                                        <p:attrNameLst>
                                          <p:attrName>style.visibility</p:attrName>
                                        </p:attrNameLst>
                                      </p:cBhvr>
                                      <p:to>
                                        <p:strVal val="hidden"/>
                                      </p:to>
                                    </p:set>
                                  </p:childTnLst>
                                </p:cTn>
                              </p:par>
                            </p:childTnLst>
                          </p:cTn>
                        </p:par>
                        <p:par>
                          <p:cTn id="130" fill="hold">
                            <p:stCondLst>
                              <p:cond delay="250"/>
                            </p:stCondLst>
                            <p:childTnLst>
                              <p:par>
                                <p:cTn id="131" presetID="10" presetClass="entr" presetSubtype="0"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250"/>
                                        <p:tgtEl>
                                          <p:spTgt spid="34"/>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xit" presetSubtype="0" fill="hold" grpId="1" nodeType="clickEffect">
                                  <p:stCondLst>
                                    <p:cond delay="0"/>
                                  </p:stCondLst>
                                  <p:childTnLst>
                                    <p:animEffect transition="out" filter="fade">
                                      <p:cBhvr>
                                        <p:cTn id="137" dur="250"/>
                                        <p:tgtEl>
                                          <p:spTgt spid="48"/>
                                        </p:tgtEl>
                                      </p:cBhvr>
                                    </p:animEffect>
                                    <p:set>
                                      <p:cBhvr>
                                        <p:cTn id="138" dur="1" fill="hold">
                                          <p:stCondLst>
                                            <p:cond delay="249"/>
                                          </p:stCondLst>
                                        </p:cTn>
                                        <p:tgtEl>
                                          <p:spTgt spid="48"/>
                                        </p:tgtEl>
                                        <p:attrNameLst>
                                          <p:attrName>style.visibility</p:attrName>
                                        </p:attrNameLst>
                                      </p:cBhvr>
                                      <p:to>
                                        <p:strVal val="hidden"/>
                                      </p:to>
                                    </p:set>
                                  </p:childTnLst>
                                </p:cTn>
                              </p:par>
                            </p:childTnLst>
                          </p:cTn>
                        </p:par>
                        <p:par>
                          <p:cTn id="139" fill="hold">
                            <p:stCondLst>
                              <p:cond delay="250"/>
                            </p:stCondLst>
                            <p:childTnLst>
                              <p:par>
                                <p:cTn id="140" presetID="10" presetClass="entr" presetSubtype="0" fill="hold" grpId="0" nodeType="after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fade">
                                      <p:cBhvr>
                                        <p:cTn id="142" dur="250"/>
                                        <p:tgtEl>
                                          <p:spTgt spid="7"/>
                                        </p:tgtEl>
                                      </p:cBhvr>
                                    </p:animEffect>
                                  </p:childTnLst>
                                </p:cTn>
                              </p:par>
                            </p:childTnLst>
                          </p:cTn>
                        </p:par>
                        <p:par>
                          <p:cTn id="143" fill="hold">
                            <p:stCondLst>
                              <p:cond delay="500"/>
                            </p:stCondLst>
                            <p:childTnLst>
                              <p:par>
                                <p:cTn id="144" presetID="10" presetClass="entr" presetSubtype="0" fill="hold" grpId="0" nodeType="afterEffect">
                                  <p:stCondLst>
                                    <p:cond delay="0"/>
                                  </p:stCondLst>
                                  <p:childTnLst>
                                    <p:set>
                                      <p:cBhvr>
                                        <p:cTn id="145" dur="1" fill="hold">
                                          <p:stCondLst>
                                            <p:cond delay="0"/>
                                          </p:stCondLst>
                                        </p:cTn>
                                        <p:tgtEl>
                                          <p:spTgt spid="35"/>
                                        </p:tgtEl>
                                        <p:attrNameLst>
                                          <p:attrName>style.visibility</p:attrName>
                                        </p:attrNameLst>
                                      </p:cBhvr>
                                      <p:to>
                                        <p:strVal val="visible"/>
                                      </p:to>
                                    </p:set>
                                    <p:animEffect transition="in" filter="fade">
                                      <p:cBhvr>
                                        <p:cTn id="146"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4" grpId="1" animBg="1"/>
      <p:bldP spid="2" grpId="0" animBg="1"/>
      <p:bldP spid="25" grpId="0" animBg="1"/>
      <p:bldP spid="26" grpId="0" animBg="1"/>
      <p:bldP spid="26" grpId="1"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P spid="33" grpId="0" animBg="1"/>
      <p:bldP spid="34" grpId="0" animBg="1"/>
      <p:bldP spid="36" grpId="0" animBg="1"/>
      <p:bldP spid="36" grpId="1" animBg="1"/>
      <p:bldP spid="43" grpId="0" animBg="1"/>
      <p:bldP spid="43" grpId="1" animBg="1"/>
      <p:bldP spid="47" grpId="0" animBg="1"/>
      <p:bldP spid="47" grpId="1" animBg="1"/>
      <p:bldP spid="48" grpId="0" animBg="1"/>
      <p:bldP spid="48" grpId="1" animBg="1"/>
      <p:bldP spid="22" grpId="0" animBg="1"/>
      <p:bldP spid="4" grpId="0" animBg="1"/>
      <p:bldP spid="4" grpId="1" animBg="1"/>
      <p:bldP spid="6" grpId="0" animBg="1"/>
      <p:bldP spid="6" grpId="1" animBg="1"/>
      <p:bldP spid="7" grpId="0" animBg="1"/>
      <p:bldP spid="35"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444B253A-92FE-4FF4-ADE7-C2083EA28642}"/>
              </a:ext>
            </a:extLst>
          </p:cNvPr>
          <p:cNvGraphicFramePr>
            <a:graphicFrameLocks noGrp="1"/>
          </p:cNvGraphicFramePr>
          <p:nvPr>
            <p:extLst>
              <p:ext uri="{D42A27DB-BD31-4B8C-83A1-F6EECF244321}">
                <p14:modId xmlns:p14="http://schemas.microsoft.com/office/powerpoint/2010/main" val="3420933999"/>
              </p:ext>
            </p:extLst>
          </p:nvPr>
        </p:nvGraphicFramePr>
        <p:xfrm>
          <a:off x="5346620"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R-TS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B</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1" name="Rounded Rectangle 18">
            <a:extLst>
              <a:ext uri="{FF2B5EF4-FFF2-40B4-BE49-F238E27FC236}">
                <a16:creationId xmlns:a16="http://schemas.microsoft.com/office/drawing/2014/main" id="{80E52D27-DFF3-40D3-97A7-3616CE7E2121}"/>
              </a:ext>
            </a:extLst>
          </p:cNvPr>
          <p:cNvSpPr/>
          <p:nvPr/>
        </p:nvSpPr>
        <p:spPr bwMode="auto">
          <a:xfrm>
            <a:off x="5163740" y="1409700"/>
            <a:ext cx="2743200" cy="137160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42" name="TextBox 15">
            <a:extLst>
              <a:ext uri="{FF2B5EF4-FFF2-40B4-BE49-F238E27FC236}">
                <a16:creationId xmlns:a16="http://schemas.microsoft.com/office/drawing/2014/main" id="{B7CEC9C1-65BE-4997-87EA-7EC2892A5D21}"/>
              </a:ext>
            </a:extLst>
          </p:cNvPr>
          <p:cNvSpPr txBox="1">
            <a:spLocks noChangeArrowheads="1"/>
          </p:cNvSpPr>
          <p:nvPr/>
        </p:nvSpPr>
        <p:spPr bwMode="auto">
          <a:xfrm>
            <a:off x="5891574" y="971550"/>
            <a:ext cx="1287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0" hangingPunct="0">
              <a:defRPr sz="2000" b="1">
                <a:solidFill>
                  <a:srgbClr val="646464"/>
                </a:solidFill>
                <a:latin typeface="Proxima Nova Rg" panose="02000506030000020004" pitchFamily="50" charset="0"/>
              </a:defRPr>
            </a:lvl1pPr>
          </a:lstStyle>
          <a:p>
            <a:r>
              <a:rPr lang="en-US" b="0" dirty="0">
                <a:latin typeface="Lato Black" panose="020F0A02020204030203" pitchFamily="34" charset="0"/>
              </a:rPr>
              <a:t>Database</a:t>
            </a:r>
          </a:p>
        </p:txBody>
      </p:sp>
      <p:grpSp>
        <p:nvGrpSpPr>
          <p:cNvPr id="28" name="Group 27">
            <a:extLst>
              <a:ext uri="{FF2B5EF4-FFF2-40B4-BE49-F238E27FC236}">
                <a16:creationId xmlns:a16="http://schemas.microsoft.com/office/drawing/2014/main" id="{0B895C92-9E17-4016-9ECA-075B919BDE23}"/>
              </a:ext>
            </a:extLst>
          </p:cNvPr>
          <p:cNvGrpSpPr/>
          <p:nvPr/>
        </p:nvGrpSpPr>
        <p:grpSpPr>
          <a:xfrm>
            <a:off x="1695451" y="971550"/>
            <a:ext cx="2469356" cy="3855720"/>
            <a:chOff x="1695451" y="819150"/>
            <a:chExt cx="2469356" cy="3855720"/>
          </a:xfrm>
        </p:grpSpPr>
        <p:sp>
          <p:nvSpPr>
            <p:cNvPr id="31" name="Rounded Rectangle 27">
              <a:extLst>
                <a:ext uri="{FF2B5EF4-FFF2-40B4-BE49-F238E27FC236}">
                  <a16:creationId xmlns:a16="http://schemas.microsoft.com/office/drawing/2014/main" id="{53FD09DA-A2E9-44BE-AA11-3698A424B4D7}"/>
                </a:ext>
              </a:extLst>
            </p:cNvPr>
            <p:cNvSpPr/>
            <p:nvPr/>
          </p:nvSpPr>
          <p:spPr bwMode="auto">
            <a:xfrm>
              <a:off x="1695451" y="1200150"/>
              <a:ext cx="2469356" cy="347472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2" name="TextBox 15">
              <a:extLst>
                <a:ext uri="{FF2B5EF4-FFF2-40B4-BE49-F238E27FC236}">
                  <a16:creationId xmlns:a16="http://schemas.microsoft.com/office/drawing/2014/main" id="{C66FF750-A8E2-4261-B81F-9229B744D62B}"/>
                </a:ext>
              </a:extLst>
            </p:cNvPr>
            <p:cNvSpPr txBox="1">
              <a:spLocks noChangeArrowheads="1"/>
            </p:cNvSpPr>
            <p:nvPr/>
          </p:nvSpPr>
          <p:spPr bwMode="auto">
            <a:xfrm>
              <a:off x="2299188" y="819150"/>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sz="2000" dirty="0">
                  <a:solidFill>
                    <a:srgbClr val="646464"/>
                  </a:solidFill>
                  <a:latin typeface="Lato Black" panose="020F0A02020204030203" pitchFamily="34" charset="0"/>
                </a:rPr>
                <a:t>Schedule</a:t>
              </a:r>
            </a:p>
          </p:txBody>
        </p:sp>
        <p:sp>
          <p:nvSpPr>
            <p:cNvPr id="33" name="TextBox 32">
              <a:extLst>
                <a:ext uri="{FF2B5EF4-FFF2-40B4-BE49-F238E27FC236}">
                  <a16:creationId xmlns:a16="http://schemas.microsoft.com/office/drawing/2014/main" id="{C726DB9D-37B8-46D1-B87C-91351F53230A}"/>
                </a:ext>
              </a:extLst>
            </p:cNvPr>
            <p:cNvSpPr txBox="1">
              <a:spLocks noChangeArrowheads="1"/>
            </p:cNvSpPr>
            <p:nvPr/>
          </p:nvSpPr>
          <p:spPr bwMode="auto">
            <a:xfrm>
              <a:off x="2190355"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1</a:t>
              </a:r>
            </a:p>
          </p:txBody>
        </p:sp>
        <p:sp>
          <p:nvSpPr>
            <p:cNvPr id="37" name="TextBox 15">
              <a:extLst>
                <a:ext uri="{FF2B5EF4-FFF2-40B4-BE49-F238E27FC236}">
                  <a16:creationId xmlns:a16="http://schemas.microsoft.com/office/drawing/2014/main" id="{A4F01A49-3F78-4A6C-BA7B-C624CE796ADD}"/>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2</a:t>
              </a:r>
            </a:p>
          </p:txBody>
        </p:sp>
      </p:grpSp>
      <p:sp>
        <p:nvSpPr>
          <p:cNvPr id="15362" name="Title 6"/>
          <p:cNvSpPr>
            <a:spLocks noGrp="1"/>
          </p:cNvSpPr>
          <p:nvPr>
            <p:ph type="title"/>
          </p:nvPr>
        </p:nvSpPr>
        <p:spPr>
          <a:prstGeom prst="rect">
            <a:avLst/>
          </a:prstGeom>
        </p:spPr>
        <p:txBody>
          <a:bodyPr/>
          <a:lstStyle/>
          <a:p>
            <a:r>
              <a:rPr lang="en-US" dirty="0"/>
              <a:t>BASIC T/O – EXAMPLE #2</a:t>
            </a:r>
          </a:p>
        </p:txBody>
      </p:sp>
      <p:grpSp>
        <p:nvGrpSpPr>
          <p:cNvPr id="15367" name="Group 35"/>
          <p:cNvGrpSpPr>
            <a:grpSpLocks/>
          </p:cNvGrpSpPr>
          <p:nvPr/>
        </p:nvGrpSpPr>
        <p:grpSpPr bwMode="auto">
          <a:xfrm>
            <a:off x="1828220" y="1739073"/>
            <a:ext cx="2188369" cy="2926080"/>
            <a:chOff x="914399" y="2209243"/>
            <a:chExt cx="2919331" cy="3902253"/>
          </a:xfrm>
        </p:grpSpPr>
        <p:sp>
          <p:nvSpPr>
            <p:cNvPr id="10" name="Text Box 4"/>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stStyle>
            <a:p>
              <a:r>
                <a:rPr lang="en-US" dirty="0"/>
                <a:t>BEGIN</a:t>
              </a:r>
            </a:p>
            <a:p>
              <a:r>
                <a:rPr lang="en-US" b="0" dirty="0"/>
                <a:t>R(A)</a:t>
              </a:r>
            </a:p>
            <a:p>
              <a:endParaRPr lang="en-US" b="0" dirty="0"/>
            </a:p>
            <a:p>
              <a:endParaRPr lang="en-US" b="0" dirty="0"/>
            </a:p>
            <a:p>
              <a:endParaRPr lang="en-US" b="0" dirty="0"/>
            </a:p>
            <a:p>
              <a:r>
                <a:rPr lang="en-US" b="0" dirty="0"/>
                <a:t>W(A)</a:t>
              </a:r>
            </a:p>
            <a:p>
              <a:r>
                <a:rPr lang="en-US" b="0" dirty="0"/>
                <a:t>R(A)</a:t>
              </a:r>
            </a:p>
            <a:p>
              <a:r>
                <a:rPr lang="en-US" dirty="0"/>
                <a:t>COMMIT</a:t>
              </a:r>
            </a:p>
          </p:txBody>
        </p:sp>
        <p:sp>
          <p:nvSpPr>
            <p:cNvPr id="13" name="Text Box 4"/>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stStyle>
            <a:p>
              <a:endParaRPr lang="en-US" b="0" dirty="0"/>
            </a:p>
            <a:p>
              <a:endParaRPr lang="en-US" b="0" dirty="0"/>
            </a:p>
            <a:p>
              <a:r>
                <a:rPr lang="en-US" dirty="0"/>
                <a:t>BEGIN</a:t>
              </a:r>
            </a:p>
            <a:p>
              <a:r>
                <a:rPr lang="en-US" b="0" dirty="0"/>
                <a:t>W(A)</a:t>
              </a:r>
            </a:p>
            <a:p>
              <a:r>
                <a:rPr lang="en-US" dirty="0"/>
                <a:t>COMMIT</a:t>
              </a:r>
            </a:p>
          </p:txBody>
        </p:sp>
      </p:grpSp>
      <p:sp>
        <p:nvSpPr>
          <p:cNvPr id="24" name="Right Arrow 6"/>
          <p:cNvSpPr>
            <a:spLocks noChangeArrowheads="1"/>
          </p:cNvSpPr>
          <p:nvPr/>
        </p:nvSpPr>
        <p:spPr bwMode="auto">
          <a:xfrm>
            <a:off x="1534080" y="1965325"/>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 name="TextBox 1"/>
          <p:cNvSpPr txBox="1">
            <a:spLocks noChangeArrowheads="1"/>
          </p:cNvSpPr>
          <p:nvPr/>
        </p:nvSpPr>
        <p:spPr bwMode="auto">
          <a:xfrm>
            <a:off x="6164263" y="1849041"/>
            <a:ext cx="696516" cy="21544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rgbClr val="EF3E42"/>
                </a:solidFill>
              </a:rPr>
              <a:t>1</a:t>
            </a:r>
          </a:p>
        </p:txBody>
      </p:sp>
      <p:sp>
        <p:nvSpPr>
          <p:cNvPr id="26" name="Right Arrow 6"/>
          <p:cNvSpPr>
            <a:spLocks noChangeArrowheads="1"/>
          </p:cNvSpPr>
          <p:nvPr/>
        </p:nvSpPr>
        <p:spPr bwMode="auto">
          <a:xfrm>
            <a:off x="2619375" y="2416968"/>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9" name="Right Arrow 6"/>
          <p:cNvSpPr>
            <a:spLocks noChangeArrowheads="1"/>
          </p:cNvSpPr>
          <p:nvPr/>
        </p:nvSpPr>
        <p:spPr bwMode="auto">
          <a:xfrm>
            <a:off x="1534080" y="2852735"/>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34" name="TextBox 33"/>
          <p:cNvSpPr txBox="1">
            <a:spLocks noChangeArrowheads="1"/>
          </p:cNvSpPr>
          <p:nvPr/>
        </p:nvSpPr>
        <p:spPr bwMode="auto">
          <a:xfrm>
            <a:off x="6963174" y="1849041"/>
            <a:ext cx="696515" cy="21544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a:solidFill>
                  <a:srgbClr val="EF3E42"/>
                </a:solidFill>
              </a:rPr>
              <a:t>2</a:t>
            </a:r>
          </a:p>
        </p:txBody>
      </p:sp>
      <p:sp>
        <p:nvSpPr>
          <p:cNvPr id="36" name="Rounded Rectangular Callout 35"/>
          <p:cNvSpPr/>
          <p:nvPr/>
        </p:nvSpPr>
        <p:spPr bwMode="auto">
          <a:xfrm flipH="1">
            <a:off x="5867400" y="2419350"/>
            <a:ext cx="2286000" cy="640975"/>
          </a:xfrm>
          <a:prstGeom prst="wedgeRoundRectCallout">
            <a:avLst>
              <a:gd name="adj1" fmla="val -6079"/>
              <a:gd name="adj2" fmla="val -11073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Violation:</a:t>
            </a:r>
          </a:p>
          <a:p>
            <a:pPr algn="ctr">
              <a:lnSpc>
                <a:spcPct val="80000"/>
              </a:lnSpc>
            </a:pPr>
            <a:r>
              <a:rPr lang="en-US" sz="2000" b="1" i="1" dirty="0">
                <a:solidFill>
                  <a:srgbClr val="EF3E42"/>
                </a:solidFill>
                <a:latin typeface="Crimson Text" panose="02000503000000000000" pitchFamily="2" charset="0"/>
              </a:rPr>
              <a:t>TS(</a:t>
            </a:r>
            <a:r>
              <a:rPr lang="en-US" sz="2000" b="1" i="1" spc="-150" dirty="0">
                <a:solidFill>
                  <a:srgbClr val="EF3E42"/>
                </a:solidFill>
                <a:latin typeface="Crimson Text" panose="02000503000000000000" pitchFamily="2" charset="0"/>
              </a:rPr>
              <a:t>T</a:t>
            </a:r>
            <a:r>
              <a:rPr lang="en-US" sz="2000" b="1" i="1" spc="300"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&lt; W-TS(A)</a:t>
            </a:r>
          </a:p>
        </p:txBody>
      </p:sp>
      <p:sp>
        <p:nvSpPr>
          <p:cNvPr id="27" name="Oval 26"/>
          <p:cNvSpPr>
            <a:spLocks noChangeArrowheads="1"/>
          </p:cNvSpPr>
          <p:nvPr/>
        </p:nvSpPr>
        <p:spPr bwMode="auto">
          <a:xfrm>
            <a:off x="1761703" y="2846070"/>
            <a:ext cx="720485" cy="274320"/>
          </a:xfrm>
          <a:prstGeom prst="ellipse">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5" name="Rounded Rectangular Callout 34"/>
          <p:cNvSpPr/>
          <p:nvPr/>
        </p:nvSpPr>
        <p:spPr bwMode="auto">
          <a:xfrm flipH="1">
            <a:off x="2764838" y="3503083"/>
            <a:ext cx="2971800" cy="637170"/>
          </a:xfrm>
          <a:prstGeom prst="wedgeRoundRectCallout">
            <a:avLst>
              <a:gd name="adj1" fmla="val 61069"/>
              <a:gd name="adj2" fmla="val -114560"/>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cannot overwrite update by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2</a:t>
            </a:r>
            <a:r>
              <a:rPr lang="en-US" sz="2000" b="1" i="1" dirty="0">
                <a:solidFill>
                  <a:srgbClr val="EF3E42"/>
                </a:solidFill>
                <a:latin typeface="Crimson Text" panose="02000503000000000000" pitchFamily="2" charset="0"/>
              </a:rPr>
              <a:t>, so the DBMS must abort it!</a:t>
            </a:r>
          </a:p>
        </p:txBody>
      </p:sp>
      <p:sp>
        <p:nvSpPr>
          <p:cNvPr id="4" name="Left Arrow 33">
            <a:extLst>
              <a:ext uri="{FF2B5EF4-FFF2-40B4-BE49-F238E27FC236}">
                <a16:creationId xmlns:a16="http://schemas.microsoft.com/office/drawing/2014/main" id="{C80FF3D6-0CD2-FBDA-C6D1-082A873AFDB7}"/>
              </a:ext>
            </a:extLst>
          </p:cNvPr>
          <p:cNvSpPr/>
          <p:nvPr/>
        </p:nvSpPr>
        <p:spPr bwMode="auto">
          <a:xfrm rot="16200000">
            <a:off x="-342900" y="2617470"/>
            <a:ext cx="3314700" cy="647700"/>
          </a:xfrm>
          <a:prstGeom prst="leftArrow">
            <a:avLst/>
          </a:prstGeom>
          <a:solidFill>
            <a:srgbClr val="EF3E42"/>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6" name="Slide Number Placeholder 3">
            <a:extLst>
              <a:ext uri="{FF2B5EF4-FFF2-40B4-BE49-F238E27FC236}">
                <a16:creationId xmlns:a16="http://schemas.microsoft.com/office/drawing/2014/main" id="{2AD7AB02-365C-9A0F-476D-C999B1427538}"/>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79</a:t>
            </a:fld>
            <a:endParaRPr lang="en-US" dirty="0"/>
          </a:p>
        </p:txBody>
      </p:sp>
      <p:grpSp>
        <p:nvGrpSpPr>
          <p:cNvPr id="12" name="Group 11">
            <a:extLst>
              <a:ext uri="{FF2B5EF4-FFF2-40B4-BE49-F238E27FC236}">
                <a16:creationId xmlns:a16="http://schemas.microsoft.com/office/drawing/2014/main" id="{07E17F58-FCBE-DED7-DA9D-95D1B7690B76}"/>
              </a:ext>
            </a:extLst>
          </p:cNvPr>
          <p:cNvGrpSpPr/>
          <p:nvPr/>
        </p:nvGrpSpPr>
        <p:grpSpPr>
          <a:xfrm>
            <a:off x="1899840" y="3158377"/>
            <a:ext cx="445436" cy="304800"/>
            <a:chOff x="220374" y="3295179"/>
            <a:chExt cx="445436" cy="304800"/>
          </a:xfrm>
        </p:grpSpPr>
        <p:cxnSp>
          <p:nvCxnSpPr>
            <p:cNvPr id="8" name="Straight Connector 7">
              <a:extLst>
                <a:ext uri="{FF2B5EF4-FFF2-40B4-BE49-F238E27FC236}">
                  <a16:creationId xmlns:a16="http://schemas.microsoft.com/office/drawing/2014/main" id="{5D3823C6-DE48-4E50-7E62-1DC20F0A1C60}"/>
                </a:ext>
              </a:extLst>
            </p:cNvPr>
            <p:cNvCxnSpPr>
              <a:cxnSpLocks/>
            </p:cNvCxnSpPr>
            <p:nvPr/>
          </p:nvCxnSpPr>
          <p:spPr>
            <a:xfrm flipH="1" flipV="1">
              <a:off x="220374" y="3295179"/>
              <a:ext cx="445436" cy="30480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2138B0F9-B26A-E109-0A6A-44BFEDB5AC0D}"/>
                </a:ext>
              </a:extLst>
            </p:cNvPr>
            <p:cNvCxnSpPr>
              <a:cxnSpLocks/>
            </p:cNvCxnSpPr>
            <p:nvPr/>
          </p:nvCxnSpPr>
          <p:spPr>
            <a:xfrm flipV="1">
              <a:off x="220374" y="3295179"/>
              <a:ext cx="445436" cy="304800"/>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896349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par>
                          <p:cTn id="8" fill="hold" nodeType="afterGroup">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par>
                                <p:cTn id="17" presetID="10" presetClass="exit" presetSubtype="0" fill="hold" grpId="1" nodeType="withEffect">
                                  <p:stCondLst>
                                    <p:cond delay="0"/>
                                  </p:stCondLst>
                                  <p:childTnLst>
                                    <p:animEffect transition="out" filter="fade">
                                      <p:cBhvr>
                                        <p:cTn id="18" dur="250"/>
                                        <p:tgtEl>
                                          <p:spTgt spid="24"/>
                                        </p:tgtEl>
                                      </p:cBhvr>
                                    </p:animEffect>
                                    <p:set>
                                      <p:cBhvr>
                                        <p:cTn id="19" dur="1" fill="hold">
                                          <p:stCondLst>
                                            <p:cond delay="249"/>
                                          </p:stCondLst>
                                        </p:cTn>
                                        <p:tgtEl>
                                          <p:spTgt spid="24"/>
                                        </p:tgtEl>
                                        <p:attrNameLst>
                                          <p:attrName>style.visibility</p:attrName>
                                        </p:attrNameLst>
                                      </p:cBhvr>
                                      <p:to>
                                        <p:strVal val="hidden"/>
                                      </p:to>
                                    </p:set>
                                  </p:childTnLst>
                                </p:cTn>
                              </p:par>
                            </p:childTnLst>
                          </p:cTn>
                        </p:par>
                        <p:par>
                          <p:cTn id="20" fill="hold" nodeType="afterGroup">
                            <p:stCondLst>
                              <p:cond delay="25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50"/>
                                        <p:tgtEl>
                                          <p:spTgt spid="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50"/>
                                        <p:tgtEl>
                                          <p:spTgt spid="29"/>
                                        </p:tgtEl>
                                      </p:cBhvr>
                                    </p:animEffect>
                                  </p:childTnLst>
                                </p:cTn>
                              </p:par>
                              <p:par>
                                <p:cTn id="29" presetID="10" presetClass="exit" presetSubtype="0" fill="hold" grpId="1" nodeType="withEffect">
                                  <p:stCondLst>
                                    <p:cond delay="0"/>
                                  </p:stCondLst>
                                  <p:childTnLst>
                                    <p:animEffect transition="out" filter="fade">
                                      <p:cBhvr>
                                        <p:cTn id="30" dur="250"/>
                                        <p:tgtEl>
                                          <p:spTgt spid="26"/>
                                        </p:tgtEl>
                                      </p:cBhvr>
                                    </p:animEffect>
                                    <p:set>
                                      <p:cBhvr>
                                        <p:cTn id="31" dur="1" fill="hold">
                                          <p:stCondLst>
                                            <p:cond delay="249"/>
                                          </p:stCondLst>
                                        </p:cTn>
                                        <p:tgtEl>
                                          <p:spTgt spid="26"/>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250"/>
                                        <p:tgtEl>
                                          <p:spTgt spid="36"/>
                                        </p:tgtEl>
                                      </p:cBhvr>
                                    </p:animEffect>
                                  </p:childTnLst>
                                </p:cTn>
                              </p:par>
                            </p:childTnLst>
                          </p:cTn>
                        </p:par>
                        <p:par>
                          <p:cTn id="37" fill="hold" nodeType="afterGroup">
                            <p:stCondLst>
                              <p:cond delay="25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250"/>
                                        <p:tgtEl>
                                          <p:spTgt spid="27"/>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250"/>
                                        <p:tgtEl>
                                          <p:spTgt spid="35"/>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randombar(horizontal)">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 grpId="0" animBg="1"/>
      <p:bldP spid="26" grpId="0" animBg="1"/>
      <p:bldP spid="26" grpId="1" animBg="1"/>
      <p:bldP spid="29" grpId="0" animBg="1"/>
      <p:bldP spid="34" grpId="0" animBg="1"/>
      <p:bldP spid="36" grpId="0" animBg="1"/>
      <p:bldP spid="27" grpId="0" animBg="1"/>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a:t>OCC Phases</a:t>
            </a:r>
          </a:p>
        </p:txBody>
      </p:sp>
      <p:sp>
        <p:nvSpPr>
          <p:cNvPr id="24579" name="Content Placeholder 2"/>
          <p:cNvSpPr>
            <a:spLocks noGrp="1"/>
          </p:cNvSpPr>
          <p:nvPr>
            <p:ph idx="1"/>
          </p:nvPr>
        </p:nvSpPr>
        <p:spPr>
          <a:xfrm>
            <a:off x="152400" y="819150"/>
            <a:ext cx="9144000" cy="3657600"/>
          </a:xfrm>
        </p:spPr>
        <p:txBody>
          <a:bodyPr/>
          <a:lstStyle/>
          <a:p>
            <a:r>
              <a:rPr lang="en-US" b="1" dirty="0"/>
              <a:t>Phase #1 – Read</a:t>
            </a:r>
          </a:p>
          <a:p>
            <a:pPr lvl="1"/>
            <a:r>
              <a:rPr lang="en-US" dirty="0"/>
              <a:t>Track the read/write sets of </a:t>
            </a:r>
            <a:r>
              <a:rPr lang="en-US" dirty="0" err="1"/>
              <a:t>txns</a:t>
            </a:r>
            <a:r>
              <a:rPr lang="en-US" dirty="0"/>
              <a:t> and store their writes in a private workspace.</a:t>
            </a:r>
          </a:p>
          <a:p>
            <a:pPr lvl="1"/>
            <a:r>
              <a:rPr lang="en-US" dirty="0"/>
              <a:t>DBMS copies every tuple that the </a:t>
            </a:r>
            <a:r>
              <a:rPr lang="en-US" dirty="0" err="1"/>
              <a:t>txn</a:t>
            </a:r>
            <a:r>
              <a:rPr lang="en-US" dirty="0"/>
              <a:t> accesses from the shared database to its workspace ensure repeatable reads.</a:t>
            </a:r>
          </a:p>
          <a:p>
            <a:endParaRPr lang="en-US" sz="1200" b="1" dirty="0"/>
          </a:p>
          <a:p>
            <a:r>
              <a:rPr lang="en-US" b="1" dirty="0"/>
              <a:t>Phase #2 – Validation</a:t>
            </a:r>
          </a:p>
          <a:p>
            <a:pPr lvl="1"/>
            <a:r>
              <a:rPr lang="en-US" dirty="0"/>
              <a:t>Assign the </a:t>
            </a:r>
            <a:r>
              <a:rPr lang="en-US" dirty="0" err="1"/>
              <a:t>txn</a:t>
            </a:r>
            <a:r>
              <a:rPr lang="en-US" dirty="0"/>
              <a:t> a unique timestamp (</a:t>
            </a:r>
            <a:r>
              <a:rPr lang="en-US" b="1" dirty="0">
                <a:solidFill>
                  <a:schemeClr val="accent1"/>
                </a:solidFill>
                <a:latin typeface="Inconsolata" panose="00000509000000000000" pitchFamily="49" charset="0"/>
              </a:rPr>
              <a:t>TS</a:t>
            </a:r>
            <a:r>
              <a:rPr lang="en-US" dirty="0"/>
              <a:t>) and then check whether it conflicts with other </a:t>
            </a:r>
            <a:r>
              <a:rPr lang="en-US" dirty="0" err="1"/>
              <a:t>txns</a:t>
            </a:r>
            <a:r>
              <a:rPr lang="en-US" dirty="0"/>
              <a:t>.</a:t>
            </a:r>
          </a:p>
          <a:p>
            <a:endParaRPr lang="en-US" sz="1200" b="1" dirty="0"/>
          </a:p>
          <a:p>
            <a:r>
              <a:rPr lang="en-US" b="1" dirty="0"/>
              <a:t>Phase #3 – Write</a:t>
            </a:r>
          </a:p>
          <a:p>
            <a:pPr lvl="1"/>
            <a:r>
              <a:rPr lang="en-US" dirty="0"/>
              <a:t>If validation succeeds, set the write timestamp (</a:t>
            </a:r>
            <a:r>
              <a:rPr lang="en-US" b="1" dirty="0">
                <a:solidFill>
                  <a:schemeClr val="accent1"/>
                </a:solidFill>
                <a:latin typeface="Inconsolata" panose="00000509000000000000" pitchFamily="49" charset="0"/>
              </a:rPr>
              <a:t>W-TS</a:t>
            </a:r>
            <a:r>
              <a:rPr lang="en-US" dirty="0"/>
              <a:t>) to all modified objects in private workspace and install them atomically into the global database. </a:t>
            </a:r>
          </a:p>
          <a:p>
            <a:pPr lvl="1"/>
            <a:r>
              <a:rPr lang="en-US" dirty="0"/>
              <a:t>Otherwise abort </a:t>
            </a:r>
            <a:r>
              <a:rPr lang="en-US" dirty="0" err="1"/>
              <a:t>txn</a:t>
            </a:r>
            <a:r>
              <a:rPr lang="en-US" dirty="0"/>
              <a:t>.</a:t>
            </a:r>
          </a:p>
          <a:p>
            <a:endParaRPr lang="en-US" dirty="0"/>
          </a:p>
        </p:txBody>
      </p:sp>
      <p:sp>
        <p:nvSpPr>
          <p:cNvPr id="3" name="Slide Number Placeholder 3">
            <a:extLst>
              <a:ext uri="{FF2B5EF4-FFF2-40B4-BE49-F238E27FC236}">
                <a16:creationId xmlns:a16="http://schemas.microsoft.com/office/drawing/2014/main" id="{DE2F13C6-2F8D-0B65-B68B-7058CF5F328A}"/>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a:t>
            </a:fld>
            <a:endParaRPr lang="en-US" dirty="0"/>
          </a:p>
        </p:txBody>
      </p:sp>
      <p:sp>
        <p:nvSpPr>
          <p:cNvPr id="2" name="Rectangle 1">
            <a:extLst>
              <a:ext uri="{FF2B5EF4-FFF2-40B4-BE49-F238E27FC236}">
                <a16:creationId xmlns:a16="http://schemas.microsoft.com/office/drawing/2014/main" id="{B4600CA2-E2D1-A438-7D79-F194AFEE3787}"/>
              </a:ext>
            </a:extLst>
          </p:cNvPr>
          <p:cNvSpPr>
            <a:spLocks noChangeArrowheads="1"/>
          </p:cNvSpPr>
          <p:nvPr/>
        </p:nvSpPr>
        <p:spPr bwMode="auto">
          <a:xfrm>
            <a:off x="167244" y="1123950"/>
            <a:ext cx="8534400" cy="990600"/>
          </a:xfrm>
          <a:prstGeom prst="rect">
            <a:avLst/>
          </a:prstGeom>
          <a:noFill/>
          <a:ln w="508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lIns="101870" tIns="50935" rIns="101870" bIns="50935" anchor="ctr"/>
          <a:lstStyle/>
          <a:p>
            <a:endParaRPr lang="en-US" dirty="0">
              <a:solidFill>
                <a:schemeClr val="accent2"/>
              </a:solidFill>
            </a:endParaRPr>
          </a:p>
        </p:txBody>
      </p:sp>
    </p:spTree>
    <p:extLst>
      <p:ext uri="{BB962C8B-B14F-4D97-AF65-F5344CB8AC3E}">
        <p14:creationId xmlns:p14="http://schemas.microsoft.com/office/powerpoint/2010/main" val="375691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Title 1"/>
          <p:cNvSpPr>
            <a:spLocks noGrp="1"/>
          </p:cNvSpPr>
          <p:nvPr>
            <p:ph type="title"/>
          </p:nvPr>
        </p:nvSpPr>
        <p:spPr>
          <a:prstGeom prst="rect">
            <a:avLst/>
          </a:prstGeom>
        </p:spPr>
        <p:txBody>
          <a:bodyPr/>
          <a:lstStyle/>
          <a:p>
            <a:r>
              <a:rPr lang="en-US" dirty="0"/>
              <a:t>THOMAS WRITE RULE</a:t>
            </a:r>
          </a:p>
        </p:txBody>
      </p:sp>
      <p:sp>
        <p:nvSpPr>
          <p:cNvPr id="16387" name="Content Placeholder 2"/>
          <p:cNvSpPr>
            <a:spLocks noGrp="1"/>
          </p:cNvSpPr>
          <p:nvPr>
            <p:ph idx="1"/>
          </p:nvPr>
        </p:nvSpPr>
        <p:spPr>
          <a:prstGeom prst="rect">
            <a:avLst/>
          </a:prstGeom>
        </p:spPr>
        <p:txBody>
          <a:bodyPr/>
          <a:lstStyle/>
          <a:p>
            <a:r>
              <a:rPr lang="en-US" dirty="0"/>
              <a:t>If </a:t>
            </a:r>
            <a:r>
              <a:rPr lang="en-US" b="1" dirty="0">
                <a:solidFill>
                  <a:srgbClr val="EF3E42"/>
                </a:solidFill>
                <a:latin typeface="Inconsolata" panose="00000509000000000000" pitchFamily="49" charset="0"/>
              </a:rPr>
              <a:t>TS(</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dirty="0">
                <a:solidFill>
                  <a:srgbClr val="EF3E42"/>
                </a:solidFill>
                <a:latin typeface="Inconsolata" panose="00000509000000000000" pitchFamily="49" charset="0"/>
              </a:rPr>
              <a:t>)</a:t>
            </a:r>
            <a:r>
              <a:rPr lang="en-US" dirty="0"/>
              <a:t> &lt; </a:t>
            </a:r>
            <a:r>
              <a:rPr lang="en-US" b="1" dirty="0">
                <a:solidFill>
                  <a:srgbClr val="EF3E42"/>
                </a:solidFill>
                <a:latin typeface="Inconsolata" panose="00000509000000000000" pitchFamily="49" charset="0"/>
              </a:rPr>
              <a:t>R-TS(X)</a:t>
            </a:r>
            <a:r>
              <a:rPr lang="en-US" dirty="0"/>
              <a:t>:</a:t>
            </a:r>
          </a:p>
          <a:p>
            <a:pPr lvl="1"/>
            <a:r>
              <a:rPr lang="en-US" dirty="0"/>
              <a:t>Abort and restart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a:t>
            </a:r>
          </a:p>
          <a:p>
            <a:r>
              <a:rPr lang="en-US" dirty="0"/>
              <a:t>If </a:t>
            </a:r>
            <a:r>
              <a:rPr lang="en-US" b="1" dirty="0">
                <a:solidFill>
                  <a:srgbClr val="EF3E42"/>
                </a:solidFill>
                <a:latin typeface="Inconsolata" panose="00000509000000000000" pitchFamily="49" charset="0"/>
              </a:rPr>
              <a:t>TS(</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b="1" dirty="0">
                <a:solidFill>
                  <a:srgbClr val="EF3E42"/>
                </a:solidFill>
                <a:latin typeface="Inconsolata" panose="00000509000000000000" pitchFamily="49" charset="0"/>
              </a:rPr>
              <a:t>)</a:t>
            </a:r>
            <a:r>
              <a:rPr lang="en-US" dirty="0"/>
              <a:t> &lt; </a:t>
            </a:r>
            <a:r>
              <a:rPr lang="en-US" b="1" dirty="0">
                <a:solidFill>
                  <a:srgbClr val="EF3E42"/>
                </a:solidFill>
                <a:latin typeface="Inconsolata" panose="00000509000000000000" pitchFamily="49" charset="0"/>
              </a:rPr>
              <a:t>W-TS(X)</a:t>
            </a:r>
            <a:r>
              <a:rPr lang="en-US" dirty="0"/>
              <a:t>:</a:t>
            </a:r>
          </a:p>
          <a:p>
            <a:pPr lvl="1"/>
            <a:r>
              <a:rPr lang="en-US" b="1" u="sng" dirty="0">
                <a:hlinkClick r:id="rId3"/>
              </a:rPr>
              <a:t>Thomas Write Rule</a:t>
            </a:r>
            <a:r>
              <a:rPr lang="en-US" dirty="0"/>
              <a:t>: Ignore the write to allow the </a:t>
            </a:r>
            <a:r>
              <a:rPr lang="en-US" dirty="0" err="1"/>
              <a:t>txn</a:t>
            </a:r>
            <a:r>
              <a:rPr lang="en-US" dirty="0"/>
              <a:t> to continue executing without aborting.</a:t>
            </a:r>
          </a:p>
          <a:p>
            <a:pPr lvl="1"/>
            <a:r>
              <a:rPr lang="en-US" dirty="0"/>
              <a:t>This violates timestamp order of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a:t>
            </a:r>
          </a:p>
          <a:p>
            <a:r>
              <a:rPr lang="en-US" dirty="0"/>
              <a:t>Else:</a:t>
            </a:r>
          </a:p>
          <a:p>
            <a:pPr lvl="1"/>
            <a:r>
              <a:rPr lang="en-US" dirty="0"/>
              <a:t>Allow </a:t>
            </a:r>
            <a:r>
              <a:rPr lang="en-US" b="1" dirty="0" err="1">
                <a:solidFill>
                  <a:srgbClr val="EF3E42"/>
                </a:solidFill>
                <a:latin typeface="Inconsolata" panose="00000509000000000000" pitchFamily="49" charset="0"/>
              </a:rPr>
              <a:t>T</a:t>
            </a:r>
            <a:r>
              <a:rPr lang="en-US" b="1" baseline="-25000" dirty="0" err="1">
                <a:solidFill>
                  <a:srgbClr val="EF3E42"/>
                </a:solidFill>
                <a:latin typeface="Inconsolata" panose="00000509000000000000" pitchFamily="49" charset="0"/>
              </a:rPr>
              <a:t>i</a:t>
            </a:r>
            <a:r>
              <a:rPr lang="en-US" dirty="0"/>
              <a:t> to write </a:t>
            </a:r>
            <a:r>
              <a:rPr lang="en-US" b="1" dirty="0">
                <a:solidFill>
                  <a:srgbClr val="EF3E42"/>
                </a:solidFill>
                <a:latin typeface="Inconsolata" panose="00000509000000000000" pitchFamily="49" charset="0"/>
              </a:rPr>
              <a:t>X</a:t>
            </a:r>
            <a:r>
              <a:rPr lang="en-US" dirty="0"/>
              <a:t> and update </a:t>
            </a:r>
            <a:r>
              <a:rPr lang="en-US" b="1" dirty="0">
                <a:solidFill>
                  <a:srgbClr val="EF3E42"/>
                </a:solidFill>
                <a:latin typeface="Inconsolata" panose="00000509000000000000" pitchFamily="49" charset="0"/>
              </a:rPr>
              <a:t>W-TS(X)</a:t>
            </a:r>
          </a:p>
        </p:txBody>
      </p:sp>
      <p:pic>
        <p:nvPicPr>
          <p:cNvPr id="4" name="Picture 3" descr="Graphical user interface, text, application, email&#10;&#10;Description automatically generated">
            <a:hlinkClick r:id="rId4"/>
            <a:extLst>
              <a:ext uri="{FF2B5EF4-FFF2-40B4-BE49-F238E27FC236}">
                <a16:creationId xmlns:a16="http://schemas.microsoft.com/office/drawing/2014/main" id="{70CCC54D-4F49-2392-42B9-B6060475FC09}"/>
              </a:ext>
            </a:extLst>
          </p:cNvPr>
          <p:cNvPicPr>
            <a:picLocks noChangeAspect="1"/>
          </p:cNvPicPr>
          <p:nvPr/>
        </p:nvPicPr>
        <p:blipFill>
          <a:blip r:embed="rId5"/>
          <a:stretch>
            <a:fillRect/>
          </a:stretch>
        </p:blipFill>
        <p:spPr>
          <a:xfrm rot="157622">
            <a:off x="2009377" y="219179"/>
            <a:ext cx="6567050" cy="4705143"/>
          </a:xfrm>
          <a:prstGeom prst="rect">
            <a:avLst/>
          </a:prstGeom>
          <a:ln w="12700">
            <a:solidFill>
              <a:srgbClr val="646464"/>
            </a:solidFill>
          </a:ln>
          <a:effectLst>
            <a:outerShdw blurRad="50800" dist="38100" dir="2700000" algn="tl" rotWithShape="0">
              <a:prstClr val="black">
                <a:alpha val="40000"/>
              </a:prstClr>
            </a:outerShdw>
          </a:effectLst>
        </p:spPr>
      </p:pic>
      <p:sp>
        <p:nvSpPr>
          <p:cNvPr id="5" name="Right Arrow 6">
            <a:extLst>
              <a:ext uri="{FF2B5EF4-FFF2-40B4-BE49-F238E27FC236}">
                <a16:creationId xmlns:a16="http://schemas.microsoft.com/office/drawing/2014/main" id="{0B12410C-A118-9C37-72C6-DDB5A6068047}"/>
              </a:ext>
            </a:extLst>
          </p:cNvPr>
          <p:cNvSpPr>
            <a:spLocks noChangeArrowheads="1"/>
          </p:cNvSpPr>
          <p:nvPr/>
        </p:nvSpPr>
        <p:spPr bwMode="auto">
          <a:xfrm rot="270575">
            <a:off x="7220397" y="3710629"/>
            <a:ext cx="457200" cy="457200"/>
          </a:xfrm>
          <a:prstGeom prst="rightArrow">
            <a:avLst>
              <a:gd name="adj1" fmla="val 50000"/>
              <a:gd name="adj2" fmla="val 50114"/>
            </a:avLst>
          </a:prstGeom>
          <a:solidFill>
            <a:srgbClr val="EF3E42"/>
          </a:solidFill>
          <a:ln w="28575">
            <a:noFill/>
            <a:round/>
            <a:headEnd type="none" w="sm" len="sm"/>
            <a:tailEnd type="triangle" w="med" len="med"/>
          </a:ln>
        </p:spPr>
        <p:txBody>
          <a:bodyPr wrap="none" anchor="ctr"/>
          <a:lstStyle/>
          <a:p>
            <a:pPr algn="ctr" eaLnBrk="0" hangingPunct="0"/>
            <a:endParaRPr lang="en-US" sz="1350"/>
          </a:p>
        </p:txBody>
      </p:sp>
      <p:sp>
        <p:nvSpPr>
          <p:cNvPr id="3" name="Slide Number Placeholder 3">
            <a:extLst>
              <a:ext uri="{FF2B5EF4-FFF2-40B4-BE49-F238E27FC236}">
                <a16:creationId xmlns:a16="http://schemas.microsoft.com/office/drawing/2014/main" id="{5466EEAB-92E3-3813-E5DE-B8AD9648C252}"/>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80</a:t>
            </a:fld>
            <a:endParaRPr lang="en-US" dirty="0"/>
          </a:p>
        </p:txBody>
      </p:sp>
    </p:spTree>
    <p:extLst>
      <p:ext uri="{BB962C8B-B14F-4D97-AF65-F5344CB8AC3E}">
        <p14:creationId xmlns:p14="http://schemas.microsoft.com/office/powerpoint/2010/main" val="135339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0" name="Table 39">
            <a:extLst>
              <a:ext uri="{FF2B5EF4-FFF2-40B4-BE49-F238E27FC236}">
                <a16:creationId xmlns:a16="http://schemas.microsoft.com/office/drawing/2014/main" id="{444B253A-92FE-4FF4-ADE7-C2083EA28642}"/>
              </a:ext>
            </a:extLst>
          </p:cNvPr>
          <p:cNvGraphicFramePr>
            <a:graphicFrameLocks noGrp="1"/>
          </p:cNvGraphicFramePr>
          <p:nvPr>
            <p:extLst>
              <p:ext uri="{D42A27DB-BD31-4B8C-83A1-F6EECF244321}">
                <p14:modId xmlns:p14="http://schemas.microsoft.com/office/powerpoint/2010/main" val="3808368417"/>
              </p:ext>
            </p:extLst>
          </p:nvPr>
        </p:nvGraphicFramePr>
        <p:xfrm>
          <a:off x="5346620" y="153781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R-TS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E7E7"/>
                    </a:solidFill>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B</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sp>
        <p:nvSpPr>
          <p:cNvPr id="41" name="Rounded Rectangle 18">
            <a:extLst>
              <a:ext uri="{FF2B5EF4-FFF2-40B4-BE49-F238E27FC236}">
                <a16:creationId xmlns:a16="http://schemas.microsoft.com/office/drawing/2014/main" id="{80E52D27-DFF3-40D3-97A7-3616CE7E2121}"/>
              </a:ext>
            </a:extLst>
          </p:cNvPr>
          <p:cNvSpPr/>
          <p:nvPr/>
        </p:nvSpPr>
        <p:spPr bwMode="auto">
          <a:xfrm>
            <a:off x="5163740" y="1363980"/>
            <a:ext cx="2743200" cy="137160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42" name="TextBox 15">
            <a:extLst>
              <a:ext uri="{FF2B5EF4-FFF2-40B4-BE49-F238E27FC236}">
                <a16:creationId xmlns:a16="http://schemas.microsoft.com/office/drawing/2014/main" id="{B7CEC9C1-65BE-4997-87EA-7EC2892A5D21}"/>
              </a:ext>
            </a:extLst>
          </p:cNvPr>
          <p:cNvSpPr txBox="1">
            <a:spLocks noChangeArrowheads="1"/>
          </p:cNvSpPr>
          <p:nvPr/>
        </p:nvSpPr>
        <p:spPr bwMode="auto">
          <a:xfrm>
            <a:off x="5891574" y="925830"/>
            <a:ext cx="128753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algn="ctr" eaLnBrk="0" hangingPunct="0">
              <a:defRPr sz="2000" b="1">
                <a:solidFill>
                  <a:srgbClr val="646464"/>
                </a:solidFill>
                <a:latin typeface="Proxima Nova Rg" panose="02000506030000020004" pitchFamily="50" charset="0"/>
              </a:defRPr>
            </a:lvl1pPr>
          </a:lstStyle>
          <a:p>
            <a:r>
              <a:rPr lang="en-US" b="0" dirty="0">
                <a:latin typeface="Lato Black" panose="020F0A02020204030203" pitchFamily="34" charset="0"/>
              </a:rPr>
              <a:t>Database</a:t>
            </a:r>
          </a:p>
        </p:txBody>
      </p:sp>
      <p:grpSp>
        <p:nvGrpSpPr>
          <p:cNvPr id="28" name="Group 27">
            <a:extLst>
              <a:ext uri="{FF2B5EF4-FFF2-40B4-BE49-F238E27FC236}">
                <a16:creationId xmlns:a16="http://schemas.microsoft.com/office/drawing/2014/main" id="{0B895C92-9E17-4016-9ECA-075B919BDE23}"/>
              </a:ext>
            </a:extLst>
          </p:cNvPr>
          <p:cNvGrpSpPr/>
          <p:nvPr/>
        </p:nvGrpSpPr>
        <p:grpSpPr>
          <a:xfrm>
            <a:off x="1695451" y="925830"/>
            <a:ext cx="2469356" cy="3855720"/>
            <a:chOff x="1695451" y="819150"/>
            <a:chExt cx="2469356" cy="3855720"/>
          </a:xfrm>
        </p:grpSpPr>
        <p:sp>
          <p:nvSpPr>
            <p:cNvPr id="31" name="Rounded Rectangle 27">
              <a:extLst>
                <a:ext uri="{FF2B5EF4-FFF2-40B4-BE49-F238E27FC236}">
                  <a16:creationId xmlns:a16="http://schemas.microsoft.com/office/drawing/2014/main" id="{53FD09DA-A2E9-44BE-AA11-3698A424B4D7}"/>
                </a:ext>
              </a:extLst>
            </p:cNvPr>
            <p:cNvSpPr/>
            <p:nvPr/>
          </p:nvSpPr>
          <p:spPr bwMode="auto">
            <a:xfrm>
              <a:off x="1695451" y="1200150"/>
              <a:ext cx="2469356" cy="347472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2" name="TextBox 15">
              <a:extLst>
                <a:ext uri="{FF2B5EF4-FFF2-40B4-BE49-F238E27FC236}">
                  <a16:creationId xmlns:a16="http://schemas.microsoft.com/office/drawing/2014/main" id="{C66FF750-A8E2-4261-B81F-9229B744D62B}"/>
                </a:ext>
              </a:extLst>
            </p:cNvPr>
            <p:cNvSpPr txBox="1">
              <a:spLocks noChangeArrowheads="1"/>
            </p:cNvSpPr>
            <p:nvPr/>
          </p:nvSpPr>
          <p:spPr bwMode="auto">
            <a:xfrm>
              <a:off x="2299188" y="819150"/>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sz="2000" dirty="0">
                  <a:solidFill>
                    <a:srgbClr val="646464"/>
                  </a:solidFill>
                  <a:latin typeface="Lato Black" panose="020F0A02020204030203" pitchFamily="34" charset="0"/>
                </a:rPr>
                <a:t>Schedule</a:t>
              </a:r>
            </a:p>
          </p:txBody>
        </p:sp>
        <p:sp>
          <p:nvSpPr>
            <p:cNvPr id="33" name="TextBox 32">
              <a:extLst>
                <a:ext uri="{FF2B5EF4-FFF2-40B4-BE49-F238E27FC236}">
                  <a16:creationId xmlns:a16="http://schemas.microsoft.com/office/drawing/2014/main" id="{C726DB9D-37B8-46D1-B87C-91351F53230A}"/>
                </a:ext>
              </a:extLst>
            </p:cNvPr>
            <p:cNvSpPr txBox="1">
              <a:spLocks noChangeArrowheads="1"/>
            </p:cNvSpPr>
            <p:nvPr/>
          </p:nvSpPr>
          <p:spPr bwMode="auto">
            <a:xfrm>
              <a:off x="2190355"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1</a:t>
              </a:r>
            </a:p>
          </p:txBody>
        </p:sp>
        <p:sp>
          <p:nvSpPr>
            <p:cNvPr id="37" name="TextBox 15">
              <a:extLst>
                <a:ext uri="{FF2B5EF4-FFF2-40B4-BE49-F238E27FC236}">
                  <a16:creationId xmlns:a16="http://schemas.microsoft.com/office/drawing/2014/main" id="{A4F01A49-3F78-4A6C-BA7B-C624CE796ADD}"/>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2</a:t>
              </a:r>
            </a:p>
          </p:txBody>
        </p:sp>
      </p:grpSp>
      <p:sp>
        <p:nvSpPr>
          <p:cNvPr id="15362" name="Title 6"/>
          <p:cNvSpPr>
            <a:spLocks noGrp="1"/>
          </p:cNvSpPr>
          <p:nvPr>
            <p:ph type="title"/>
          </p:nvPr>
        </p:nvSpPr>
        <p:spPr>
          <a:prstGeom prst="rect">
            <a:avLst/>
          </a:prstGeom>
        </p:spPr>
        <p:txBody>
          <a:bodyPr/>
          <a:lstStyle/>
          <a:p>
            <a:r>
              <a:rPr lang="en-US" dirty="0"/>
              <a:t>BASIC T/O – EXAMPLE #2</a:t>
            </a:r>
          </a:p>
        </p:txBody>
      </p:sp>
      <p:grpSp>
        <p:nvGrpSpPr>
          <p:cNvPr id="15367" name="Group 35"/>
          <p:cNvGrpSpPr>
            <a:grpSpLocks/>
          </p:cNvGrpSpPr>
          <p:nvPr/>
        </p:nvGrpSpPr>
        <p:grpSpPr bwMode="auto">
          <a:xfrm>
            <a:off x="1828220" y="1693353"/>
            <a:ext cx="2188369" cy="2926080"/>
            <a:chOff x="914399" y="2209243"/>
            <a:chExt cx="2919331" cy="3902253"/>
          </a:xfrm>
        </p:grpSpPr>
        <p:sp>
          <p:nvSpPr>
            <p:cNvPr id="10" name="Text Box 4"/>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stStyle>
            <a:p>
              <a:r>
                <a:rPr lang="en-US" dirty="0"/>
                <a:t>BEGIN</a:t>
              </a:r>
            </a:p>
            <a:p>
              <a:r>
                <a:rPr lang="en-US" b="0" dirty="0"/>
                <a:t>R(A)</a:t>
              </a:r>
            </a:p>
            <a:p>
              <a:endParaRPr lang="en-US" b="0" dirty="0"/>
            </a:p>
            <a:p>
              <a:endParaRPr lang="en-US" b="0" dirty="0"/>
            </a:p>
            <a:p>
              <a:endParaRPr lang="en-US" b="0" dirty="0"/>
            </a:p>
            <a:p>
              <a:r>
                <a:rPr lang="en-US" b="0" dirty="0"/>
                <a:t>W(A)</a:t>
              </a:r>
            </a:p>
            <a:p>
              <a:r>
                <a:rPr lang="en-US" b="0" dirty="0"/>
                <a:t>R(A)</a:t>
              </a:r>
            </a:p>
            <a:p>
              <a:r>
                <a:rPr lang="en-US" dirty="0"/>
                <a:t>COMMIT</a:t>
              </a:r>
            </a:p>
          </p:txBody>
        </p:sp>
        <p:sp>
          <p:nvSpPr>
            <p:cNvPr id="13" name="Text Box 4"/>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stStyle>
            <a:p>
              <a:endParaRPr lang="en-US" b="0" dirty="0"/>
            </a:p>
            <a:p>
              <a:endParaRPr lang="en-US" b="0" dirty="0"/>
            </a:p>
            <a:p>
              <a:r>
                <a:rPr lang="en-US" dirty="0"/>
                <a:t>BEGIN</a:t>
              </a:r>
            </a:p>
            <a:p>
              <a:r>
                <a:rPr lang="en-US" b="0" dirty="0"/>
                <a:t>W(A)</a:t>
              </a:r>
            </a:p>
            <a:p>
              <a:r>
                <a:rPr lang="en-US" dirty="0"/>
                <a:t>COMMIT</a:t>
              </a:r>
            </a:p>
          </p:txBody>
        </p:sp>
      </p:grpSp>
      <p:sp>
        <p:nvSpPr>
          <p:cNvPr id="24" name="Right Arrow 6"/>
          <p:cNvSpPr>
            <a:spLocks noChangeArrowheads="1"/>
          </p:cNvSpPr>
          <p:nvPr/>
        </p:nvSpPr>
        <p:spPr bwMode="auto">
          <a:xfrm>
            <a:off x="1534080" y="1919605"/>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 name="TextBox 1"/>
          <p:cNvSpPr txBox="1">
            <a:spLocks noChangeArrowheads="1"/>
          </p:cNvSpPr>
          <p:nvPr/>
        </p:nvSpPr>
        <p:spPr bwMode="auto">
          <a:xfrm>
            <a:off x="6164263" y="1803321"/>
            <a:ext cx="696516" cy="21544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rgbClr val="EF3E42"/>
                </a:solidFill>
              </a:rPr>
              <a:t>1</a:t>
            </a:r>
          </a:p>
        </p:txBody>
      </p:sp>
      <p:sp>
        <p:nvSpPr>
          <p:cNvPr id="26" name="Right Arrow 6"/>
          <p:cNvSpPr>
            <a:spLocks noChangeArrowheads="1"/>
          </p:cNvSpPr>
          <p:nvPr/>
        </p:nvSpPr>
        <p:spPr bwMode="auto">
          <a:xfrm>
            <a:off x="2619375" y="2371248"/>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29" name="Right Arrow 6"/>
          <p:cNvSpPr>
            <a:spLocks noChangeArrowheads="1"/>
          </p:cNvSpPr>
          <p:nvPr/>
        </p:nvSpPr>
        <p:spPr bwMode="auto">
          <a:xfrm>
            <a:off x="1534080" y="2807015"/>
            <a:ext cx="365760" cy="274320"/>
          </a:xfrm>
          <a:prstGeom prst="rightArrow">
            <a:avLst>
              <a:gd name="adj1" fmla="val 50000"/>
              <a:gd name="adj2" fmla="val 50052"/>
            </a:avLst>
          </a:prstGeom>
          <a:solidFill>
            <a:srgbClr val="474866"/>
          </a:solidFill>
          <a:ln w="28575">
            <a:noFill/>
            <a:round/>
            <a:headEnd type="none" w="sm" len="sm"/>
            <a:tailEnd type="triangle" w="med" len="med"/>
          </a:ln>
        </p:spPr>
        <p:txBody>
          <a:bodyPr wrap="none" anchor="ctr"/>
          <a:lstStyle/>
          <a:p>
            <a:pPr algn="ctr" eaLnBrk="0" hangingPunct="0"/>
            <a:endParaRPr lang="en-US" sz="1350"/>
          </a:p>
        </p:txBody>
      </p:sp>
      <p:sp>
        <p:nvSpPr>
          <p:cNvPr id="34" name="TextBox 33"/>
          <p:cNvSpPr txBox="1">
            <a:spLocks noChangeArrowheads="1"/>
          </p:cNvSpPr>
          <p:nvPr/>
        </p:nvSpPr>
        <p:spPr bwMode="auto">
          <a:xfrm>
            <a:off x="6963174" y="1803321"/>
            <a:ext cx="696515" cy="21544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a:solidFill>
                  <a:srgbClr val="EF3E42"/>
                </a:solidFill>
              </a:rPr>
              <a:t>2</a:t>
            </a:r>
          </a:p>
        </p:txBody>
      </p:sp>
      <p:sp>
        <p:nvSpPr>
          <p:cNvPr id="36" name="Rounded Rectangular Callout 35"/>
          <p:cNvSpPr/>
          <p:nvPr/>
        </p:nvSpPr>
        <p:spPr bwMode="auto">
          <a:xfrm flipH="1">
            <a:off x="6080600" y="2371248"/>
            <a:ext cx="1828800" cy="756352"/>
          </a:xfrm>
          <a:prstGeom prst="wedgeRoundRectCallout">
            <a:avLst>
              <a:gd name="adj1" fmla="val -6079"/>
              <a:gd name="adj2" fmla="val -11073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r>
              <a:rPr lang="en-US" sz="2000" b="1" i="1" dirty="0">
                <a:solidFill>
                  <a:srgbClr val="EF3E42"/>
                </a:solidFill>
                <a:latin typeface="Crimson Text" panose="02000503000000000000" pitchFamily="2" charset="0"/>
              </a:rPr>
              <a:t>We do not update W-TS(A)</a:t>
            </a:r>
          </a:p>
        </p:txBody>
      </p:sp>
      <p:sp>
        <p:nvSpPr>
          <p:cNvPr id="27" name="Oval 26"/>
          <p:cNvSpPr>
            <a:spLocks noChangeArrowheads="1"/>
          </p:cNvSpPr>
          <p:nvPr/>
        </p:nvSpPr>
        <p:spPr bwMode="auto">
          <a:xfrm>
            <a:off x="1722835" y="2735580"/>
            <a:ext cx="1057275" cy="400050"/>
          </a:xfrm>
          <a:prstGeom prst="ellipse">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35" name="Rounded Rectangular Callout 34"/>
          <p:cNvSpPr/>
          <p:nvPr/>
        </p:nvSpPr>
        <p:spPr bwMode="auto">
          <a:xfrm flipH="1">
            <a:off x="2530434" y="3395605"/>
            <a:ext cx="3717966" cy="1096870"/>
          </a:xfrm>
          <a:prstGeom prst="wedgeRoundRectCallout">
            <a:avLst>
              <a:gd name="adj1" fmla="val 46479"/>
              <a:gd name="adj2" fmla="val -77443"/>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r>
              <a:rPr lang="en-US" sz="2000" b="1" i="1" dirty="0">
                <a:solidFill>
                  <a:srgbClr val="EF3E42"/>
                </a:solidFill>
                <a:latin typeface="Crimson Text" panose="02000503000000000000" pitchFamily="2" charset="0"/>
              </a:rPr>
              <a:t>Skip doing the actual write and allow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to commit. (Do write to the local copy if repeatable read is required.)</a:t>
            </a:r>
          </a:p>
        </p:txBody>
      </p:sp>
      <p:sp>
        <p:nvSpPr>
          <p:cNvPr id="4" name="Left Arrow 33">
            <a:extLst>
              <a:ext uri="{FF2B5EF4-FFF2-40B4-BE49-F238E27FC236}">
                <a16:creationId xmlns:a16="http://schemas.microsoft.com/office/drawing/2014/main" id="{A5E567D8-2548-0C33-B8FE-8E280A599E00}"/>
              </a:ext>
            </a:extLst>
          </p:cNvPr>
          <p:cNvSpPr/>
          <p:nvPr/>
        </p:nvSpPr>
        <p:spPr bwMode="auto">
          <a:xfrm rot="16200000">
            <a:off x="-342900" y="2571750"/>
            <a:ext cx="3314700" cy="647700"/>
          </a:xfrm>
          <a:prstGeom prst="leftArrow">
            <a:avLst/>
          </a:prstGeom>
          <a:solidFill>
            <a:srgbClr val="EF3E42"/>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6" name="Slide Number Placeholder 3">
            <a:extLst>
              <a:ext uri="{FF2B5EF4-FFF2-40B4-BE49-F238E27FC236}">
                <a16:creationId xmlns:a16="http://schemas.microsoft.com/office/drawing/2014/main" id="{EDD11AC4-07AC-3425-F4BC-3ED8D849B37D}"/>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81</a:t>
            </a:fld>
            <a:endParaRPr lang="en-US" dirty="0"/>
          </a:p>
        </p:txBody>
      </p:sp>
    </p:spTree>
    <p:extLst>
      <p:ext uri="{BB962C8B-B14F-4D97-AF65-F5344CB8AC3E}">
        <p14:creationId xmlns:p14="http://schemas.microsoft.com/office/powerpoint/2010/main" val="218318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childTnLst>
                                </p:cTn>
                              </p:par>
                            </p:childTnLst>
                          </p:cTn>
                        </p:par>
                        <p:par>
                          <p:cTn id="8" fill="hold" nodeType="afterGroup">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5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250"/>
                                        <p:tgtEl>
                                          <p:spTgt spid="26"/>
                                        </p:tgtEl>
                                      </p:cBhvr>
                                    </p:animEffect>
                                  </p:childTnLst>
                                </p:cTn>
                              </p:par>
                              <p:par>
                                <p:cTn id="17" presetID="10" presetClass="exit" presetSubtype="0" fill="hold" grpId="1" nodeType="withEffect">
                                  <p:stCondLst>
                                    <p:cond delay="0"/>
                                  </p:stCondLst>
                                  <p:childTnLst>
                                    <p:animEffect transition="out" filter="fade">
                                      <p:cBhvr>
                                        <p:cTn id="18" dur="250"/>
                                        <p:tgtEl>
                                          <p:spTgt spid="24"/>
                                        </p:tgtEl>
                                      </p:cBhvr>
                                    </p:animEffect>
                                    <p:set>
                                      <p:cBhvr>
                                        <p:cTn id="19" dur="1" fill="hold">
                                          <p:stCondLst>
                                            <p:cond delay="249"/>
                                          </p:stCondLst>
                                        </p:cTn>
                                        <p:tgtEl>
                                          <p:spTgt spid="24"/>
                                        </p:tgtEl>
                                        <p:attrNameLst>
                                          <p:attrName>style.visibility</p:attrName>
                                        </p:attrNameLst>
                                      </p:cBhvr>
                                      <p:to>
                                        <p:strVal val="hidden"/>
                                      </p:to>
                                    </p:set>
                                  </p:childTnLst>
                                </p:cTn>
                              </p:par>
                            </p:childTnLst>
                          </p:cTn>
                        </p:par>
                        <p:par>
                          <p:cTn id="20" fill="hold" nodeType="afterGroup">
                            <p:stCondLst>
                              <p:cond delay="250"/>
                            </p:stCondLst>
                            <p:childTnLst>
                              <p:par>
                                <p:cTn id="21" presetID="10"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250"/>
                                        <p:tgtEl>
                                          <p:spTgt spid="3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250"/>
                                        <p:tgtEl>
                                          <p:spTgt spid="29"/>
                                        </p:tgtEl>
                                      </p:cBhvr>
                                    </p:animEffect>
                                  </p:childTnLst>
                                </p:cTn>
                              </p:par>
                              <p:par>
                                <p:cTn id="29" presetID="10" presetClass="exit" presetSubtype="0" fill="hold" grpId="1" nodeType="withEffect">
                                  <p:stCondLst>
                                    <p:cond delay="0"/>
                                  </p:stCondLst>
                                  <p:childTnLst>
                                    <p:animEffect transition="out" filter="fade">
                                      <p:cBhvr>
                                        <p:cTn id="30" dur="250"/>
                                        <p:tgtEl>
                                          <p:spTgt spid="26"/>
                                        </p:tgtEl>
                                      </p:cBhvr>
                                    </p:animEffect>
                                    <p:set>
                                      <p:cBhvr>
                                        <p:cTn id="31" dur="1" fill="hold">
                                          <p:stCondLst>
                                            <p:cond delay="249"/>
                                          </p:stCondLst>
                                        </p:cTn>
                                        <p:tgtEl>
                                          <p:spTgt spid="26"/>
                                        </p:tgtEl>
                                        <p:attrNameLst>
                                          <p:attrName>style.visibility</p:attrName>
                                        </p:attrNameLst>
                                      </p:cBhvr>
                                      <p:to>
                                        <p:strVal val="hidden"/>
                                      </p:to>
                                    </p:set>
                                  </p:childTnLst>
                                </p:cTn>
                              </p:par>
                            </p:childTnLst>
                          </p:cTn>
                        </p:par>
                        <p:par>
                          <p:cTn id="32" fill="hold">
                            <p:stCondLst>
                              <p:cond delay="250"/>
                            </p:stCondLst>
                            <p:childTnLst>
                              <p:par>
                                <p:cTn id="33" presetID="10" presetClass="entr" presetSubtype="0"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250"/>
                                        <p:tgtEl>
                                          <p:spTgt spid="2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250"/>
                                        <p:tgtEl>
                                          <p:spTgt spid="36"/>
                                        </p:tgtEl>
                                      </p:cBhvr>
                                    </p:animEffect>
                                  </p:childTnLst>
                                </p:cTn>
                              </p:par>
                            </p:childTnLst>
                          </p:cTn>
                        </p:par>
                        <p:par>
                          <p:cTn id="41" fill="hold" nodeType="withGroup">
                            <p:stCondLst>
                              <p:cond delay="250"/>
                            </p:stCondLst>
                            <p:childTnLst>
                              <p:par>
                                <p:cTn id="42" presetID="10" presetClass="entr" presetSubtype="0" fill="hold" grpId="0" nodeType="after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 grpId="0" animBg="1"/>
      <p:bldP spid="26" grpId="0" animBg="1"/>
      <p:bldP spid="26" grpId="1" animBg="1"/>
      <p:bldP spid="29" grpId="0" animBg="1"/>
      <p:bldP spid="34" grpId="0" animBg="1"/>
      <p:bldP spid="36" grpId="0" animBg="1"/>
      <p:bldP spid="27" grpId="0" animBg="1"/>
      <p:bldP spid="35" grpId="0" animBg="1"/>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4" name="Title 1"/>
          <p:cNvSpPr>
            <a:spLocks noGrp="1"/>
          </p:cNvSpPr>
          <p:nvPr>
            <p:ph type="title"/>
          </p:nvPr>
        </p:nvSpPr>
        <p:spPr>
          <a:prstGeom prst="rect">
            <a:avLst/>
          </a:prstGeom>
        </p:spPr>
        <p:txBody>
          <a:bodyPr/>
          <a:lstStyle/>
          <a:p>
            <a:r>
              <a:rPr lang="en-US" dirty="0"/>
              <a:t>BASIC T/O</a:t>
            </a:r>
          </a:p>
        </p:txBody>
      </p:sp>
      <p:sp>
        <p:nvSpPr>
          <p:cNvPr id="18435" name="Content Placeholder 2"/>
          <p:cNvSpPr>
            <a:spLocks noGrp="1"/>
          </p:cNvSpPr>
          <p:nvPr>
            <p:ph idx="1"/>
          </p:nvPr>
        </p:nvSpPr>
        <p:spPr>
          <a:prstGeom prst="rect">
            <a:avLst/>
          </a:prstGeom>
        </p:spPr>
        <p:txBody>
          <a:bodyPr/>
          <a:lstStyle/>
          <a:p>
            <a:r>
              <a:rPr lang="en-US" dirty="0"/>
              <a:t>Generates a schedule that is conflict serializable if you do </a:t>
            </a:r>
            <a:r>
              <a:rPr lang="en-US" b="1" u="sng" dirty="0"/>
              <a:t>not</a:t>
            </a:r>
            <a:r>
              <a:rPr lang="en-US" dirty="0"/>
              <a:t> use the </a:t>
            </a:r>
            <a:r>
              <a:rPr lang="en-US" dirty="0">
                <a:hlinkClick r:id="rId3"/>
              </a:rPr>
              <a:t>Thomas Write Rule</a:t>
            </a:r>
            <a:r>
              <a:rPr lang="en-US" dirty="0"/>
              <a:t>.</a:t>
            </a:r>
          </a:p>
          <a:p>
            <a:pPr lvl="1"/>
            <a:r>
              <a:rPr lang="en-US" dirty="0"/>
              <a:t>No deadlocks because no </a:t>
            </a:r>
            <a:r>
              <a:rPr lang="en-US" dirty="0" err="1"/>
              <a:t>txn</a:t>
            </a:r>
            <a:r>
              <a:rPr lang="en-US" dirty="0"/>
              <a:t> ever waits.</a:t>
            </a:r>
          </a:p>
          <a:p>
            <a:pPr lvl="1"/>
            <a:r>
              <a:rPr lang="en-US" dirty="0"/>
              <a:t>Possibility of starvation for long </a:t>
            </a:r>
            <a:r>
              <a:rPr lang="en-US" dirty="0" err="1"/>
              <a:t>txns</a:t>
            </a:r>
            <a:r>
              <a:rPr lang="en-US" dirty="0"/>
              <a:t> if short </a:t>
            </a:r>
            <a:r>
              <a:rPr lang="en-US" dirty="0" err="1"/>
              <a:t>txns</a:t>
            </a:r>
            <a:r>
              <a:rPr lang="en-US" dirty="0"/>
              <a:t> keep causing conflicts.</a:t>
            </a:r>
          </a:p>
          <a:p>
            <a:endParaRPr lang="en-US" sz="1200" dirty="0"/>
          </a:p>
          <a:p>
            <a:r>
              <a:rPr lang="en-US" dirty="0"/>
              <a:t>Not aware of any DBMS that uses the basic T/O protocol described here.</a:t>
            </a:r>
          </a:p>
          <a:p>
            <a:pPr lvl="1"/>
            <a:r>
              <a:rPr lang="en-US" dirty="0"/>
              <a:t>It provides the building blocks for OCC / MVCC.</a:t>
            </a:r>
          </a:p>
          <a:p>
            <a:endParaRPr lang="en-US" sz="1200" dirty="0"/>
          </a:p>
        </p:txBody>
      </p:sp>
      <p:sp>
        <p:nvSpPr>
          <p:cNvPr id="3" name="Slide Number Placeholder 3">
            <a:extLst>
              <a:ext uri="{FF2B5EF4-FFF2-40B4-BE49-F238E27FC236}">
                <a16:creationId xmlns:a16="http://schemas.microsoft.com/office/drawing/2014/main" id="{E425D235-DCAD-8657-B7A7-FADE0D7AEB61}"/>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82</a:t>
            </a:fld>
            <a:endParaRPr lang="en-US" dirty="0"/>
          </a:p>
        </p:txBody>
      </p:sp>
    </p:spTree>
    <p:extLst>
      <p:ext uri="{BB962C8B-B14F-4D97-AF65-F5344CB8AC3E}">
        <p14:creationId xmlns:p14="http://schemas.microsoft.com/office/powerpoint/2010/main" val="257868207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p:cNvSpPr>
            <a:spLocks noGrp="1"/>
          </p:cNvSpPr>
          <p:nvPr>
            <p:ph type="title"/>
          </p:nvPr>
        </p:nvSpPr>
        <p:spPr>
          <a:prstGeom prst="rect">
            <a:avLst/>
          </a:prstGeom>
        </p:spPr>
        <p:txBody>
          <a:bodyPr/>
          <a:lstStyle/>
          <a:p>
            <a:r>
              <a:rPr lang="en-US" dirty="0"/>
              <a:t>RECOVERABLE SCHEDULES</a:t>
            </a:r>
          </a:p>
        </p:txBody>
      </p:sp>
      <p:sp>
        <p:nvSpPr>
          <p:cNvPr id="19459" name="Content Placeholder 2"/>
          <p:cNvSpPr>
            <a:spLocks noGrp="1"/>
          </p:cNvSpPr>
          <p:nvPr>
            <p:ph idx="1"/>
          </p:nvPr>
        </p:nvSpPr>
        <p:spPr>
          <a:prstGeom prst="rect">
            <a:avLst/>
          </a:prstGeom>
        </p:spPr>
        <p:txBody>
          <a:bodyPr/>
          <a:lstStyle/>
          <a:p>
            <a:r>
              <a:rPr lang="en-US" dirty="0"/>
              <a:t>A schedule is </a:t>
            </a:r>
            <a:r>
              <a:rPr lang="en-US" b="1" u="sng" dirty="0"/>
              <a:t>recoverable</a:t>
            </a:r>
            <a:r>
              <a:rPr lang="en-US" dirty="0"/>
              <a:t> if </a:t>
            </a:r>
            <a:r>
              <a:rPr lang="en-US" dirty="0" err="1"/>
              <a:t>txns</a:t>
            </a:r>
            <a:r>
              <a:rPr lang="en-US" dirty="0"/>
              <a:t> commit only after all </a:t>
            </a:r>
            <a:r>
              <a:rPr lang="en-US" dirty="0" err="1"/>
              <a:t>txns</a:t>
            </a:r>
            <a:r>
              <a:rPr lang="en-US" dirty="0"/>
              <a:t> whose changes they read, commit.</a:t>
            </a:r>
          </a:p>
          <a:p>
            <a:endParaRPr lang="en-US" sz="1200" dirty="0"/>
          </a:p>
          <a:p>
            <a:r>
              <a:rPr lang="en-US" dirty="0"/>
              <a:t>Otherwise, the DBMS cannot guarantee that </a:t>
            </a:r>
            <a:r>
              <a:rPr lang="en-US" dirty="0" err="1"/>
              <a:t>txns</a:t>
            </a:r>
            <a:r>
              <a:rPr lang="en-US" dirty="0"/>
              <a:t> read data that will be restored after recovering from a crash.</a:t>
            </a:r>
          </a:p>
        </p:txBody>
      </p:sp>
      <p:sp>
        <p:nvSpPr>
          <p:cNvPr id="3" name="Slide Number Placeholder 3">
            <a:extLst>
              <a:ext uri="{FF2B5EF4-FFF2-40B4-BE49-F238E27FC236}">
                <a16:creationId xmlns:a16="http://schemas.microsoft.com/office/drawing/2014/main" id="{BB61F753-635D-23A3-1163-28D3C10C22FC}"/>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83</a:t>
            </a:fld>
            <a:endParaRPr lang="en-US" dirty="0"/>
          </a:p>
        </p:txBody>
      </p:sp>
    </p:spTree>
    <p:extLst>
      <p:ext uri="{BB962C8B-B14F-4D97-AF65-F5344CB8AC3E}">
        <p14:creationId xmlns:p14="http://schemas.microsoft.com/office/powerpoint/2010/main" val="4553938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DBE0739F-55C9-43F7-BB76-B2FFAE310390}"/>
              </a:ext>
            </a:extLst>
          </p:cNvPr>
          <p:cNvGrpSpPr/>
          <p:nvPr/>
        </p:nvGrpSpPr>
        <p:grpSpPr>
          <a:xfrm>
            <a:off x="1695451" y="1078230"/>
            <a:ext cx="2469356" cy="3855720"/>
            <a:chOff x="1695451" y="819150"/>
            <a:chExt cx="2469356" cy="3855720"/>
          </a:xfrm>
        </p:grpSpPr>
        <p:sp>
          <p:nvSpPr>
            <p:cNvPr id="29" name="Rounded Rectangle 27">
              <a:extLst>
                <a:ext uri="{FF2B5EF4-FFF2-40B4-BE49-F238E27FC236}">
                  <a16:creationId xmlns:a16="http://schemas.microsoft.com/office/drawing/2014/main" id="{298268CF-344A-4ADB-AF9A-3858BF057656}"/>
                </a:ext>
              </a:extLst>
            </p:cNvPr>
            <p:cNvSpPr/>
            <p:nvPr/>
          </p:nvSpPr>
          <p:spPr bwMode="auto">
            <a:xfrm>
              <a:off x="1695451" y="1200150"/>
              <a:ext cx="2469356" cy="347472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0" name="TextBox 15">
              <a:extLst>
                <a:ext uri="{FF2B5EF4-FFF2-40B4-BE49-F238E27FC236}">
                  <a16:creationId xmlns:a16="http://schemas.microsoft.com/office/drawing/2014/main" id="{9B670CEC-6841-4EA5-A9F8-9DDE861D6CE5}"/>
                </a:ext>
              </a:extLst>
            </p:cNvPr>
            <p:cNvSpPr txBox="1">
              <a:spLocks noChangeArrowheads="1"/>
            </p:cNvSpPr>
            <p:nvPr/>
          </p:nvSpPr>
          <p:spPr bwMode="auto">
            <a:xfrm>
              <a:off x="2299188" y="819150"/>
              <a:ext cx="12618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sz="2000" dirty="0">
                  <a:solidFill>
                    <a:srgbClr val="646464"/>
                  </a:solidFill>
                  <a:latin typeface="Lato Black" panose="020F0A02020204030203" pitchFamily="34" charset="0"/>
                </a:rPr>
                <a:t>Schedule</a:t>
              </a:r>
            </a:p>
          </p:txBody>
        </p:sp>
        <p:sp>
          <p:nvSpPr>
            <p:cNvPr id="31" name="TextBox 30">
              <a:extLst>
                <a:ext uri="{FF2B5EF4-FFF2-40B4-BE49-F238E27FC236}">
                  <a16:creationId xmlns:a16="http://schemas.microsoft.com/office/drawing/2014/main" id="{1283827D-3139-4FCB-A1EC-8FDE243E9828}"/>
                </a:ext>
              </a:extLst>
            </p:cNvPr>
            <p:cNvSpPr txBox="1">
              <a:spLocks noChangeArrowheads="1"/>
            </p:cNvSpPr>
            <p:nvPr/>
          </p:nvSpPr>
          <p:spPr bwMode="auto">
            <a:xfrm>
              <a:off x="2190355"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1</a:t>
              </a:r>
            </a:p>
          </p:txBody>
        </p:sp>
        <p:sp>
          <p:nvSpPr>
            <p:cNvPr id="32" name="TextBox 15">
              <a:extLst>
                <a:ext uri="{FF2B5EF4-FFF2-40B4-BE49-F238E27FC236}">
                  <a16:creationId xmlns:a16="http://schemas.microsoft.com/office/drawing/2014/main" id="{8D77A92C-61E3-49A8-821A-66994DF04B9C}"/>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rgbClr val="EF3E42"/>
                  </a:solidFill>
                  <a:latin typeface="Inconsolata" panose="00000509000000000000" pitchFamily="49" charset="0"/>
                </a:rPr>
                <a:t>T</a:t>
              </a:r>
              <a:r>
                <a:rPr lang="en-US" b="1" baseline="-25000" dirty="0">
                  <a:solidFill>
                    <a:srgbClr val="EF3E42"/>
                  </a:solidFill>
                  <a:latin typeface="Inconsolata" panose="00000509000000000000" pitchFamily="49" charset="0"/>
                </a:rPr>
                <a:t>2</a:t>
              </a:r>
            </a:p>
          </p:txBody>
        </p:sp>
      </p:grpSp>
      <p:sp>
        <p:nvSpPr>
          <p:cNvPr id="20482" name="Title 1"/>
          <p:cNvSpPr>
            <a:spLocks noGrp="1"/>
          </p:cNvSpPr>
          <p:nvPr>
            <p:ph type="title"/>
          </p:nvPr>
        </p:nvSpPr>
        <p:spPr>
          <a:prstGeom prst="rect">
            <a:avLst/>
          </a:prstGeom>
        </p:spPr>
        <p:txBody>
          <a:bodyPr/>
          <a:lstStyle/>
          <a:p>
            <a:r>
              <a:rPr lang="en-US" dirty="0"/>
              <a:t>RECOVERABLE SCHEDULES</a:t>
            </a:r>
          </a:p>
        </p:txBody>
      </p:sp>
      <p:grpSp>
        <p:nvGrpSpPr>
          <p:cNvPr id="20486" name="Group 35"/>
          <p:cNvGrpSpPr>
            <a:grpSpLocks/>
          </p:cNvGrpSpPr>
          <p:nvPr/>
        </p:nvGrpSpPr>
        <p:grpSpPr bwMode="auto">
          <a:xfrm>
            <a:off x="1828220" y="1845753"/>
            <a:ext cx="2188369" cy="2926080"/>
            <a:chOff x="914399" y="2209191"/>
            <a:chExt cx="2919331" cy="3901824"/>
          </a:xfrm>
        </p:grpSpPr>
        <p:sp>
          <p:nvSpPr>
            <p:cNvPr id="16" name="Text Box 4"/>
            <p:cNvSpPr txBox="1">
              <a:spLocks noChangeArrowheads="1"/>
            </p:cNvSpPr>
            <p:nvPr/>
          </p:nvSpPr>
          <p:spPr bwMode="auto">
            <a:xfrm>
              <a:off x="914399" y="2209191"/>
              <a:ext cx="1462842" cy="3901824"/>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b="0" dirty="0"/>
                <a:t>W(A)</a:t>
              </a:r>
            </a:p>
            <a:p>
              <a:r>
                <a:rPr lang="en-US" b="0" dirty="0"/>
                <a:t>  </a:t>
              </a:r>
              <a:r>
                <a:rPr lang="en-US" dirty="0"/>
                <a:t>⋮</a:t>
              </a:r>
            </a:p>
            <a:p>
              <a:endParaRPr lang="en-US" b="0" dirty="0"/>
            </a:p>
            <a:p>
              <a:endParaRPr lang="en-US" b="0" dirty="0"/>
            </a:p>
          </p:txBody>
        </p:sp>
        <p:sp>
          <p:nvSpPr>
            <p:cNvPr id="19" name="Text Box 4"/>
            <p:cNvSpPr txBox="1">
              <a:spLocks noChangeArrowheads="1"/>
            </p:cNvSpPr>
            <p:nvPr/>
          </p:nvSpPr>
          <p:spPr bwMode="auto">
            <a:xfrm>
              <a:off x="2370888" y="2209191"/>
              <a:ext cx="1462842" cy="3901824"/>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solidFill>
                    <a:schemeClr val="tx1"/>
                  </a:solidFill>
                  <a:latin typeface="Times New Roman" pitchFamily="18" charset="0"/>
                  <a:ea typeface="ＭＳ Ｐゴシック"/>
                  <a:cs typeface="ＭＳ Ｐゴシック"/>
                </a:defRPr>
              </a:lvl2pPr>
              <a:lvl3pPr marL="1143000" indent="-228600" eaLnBrk="0" hangingPunct="0">
                <a:defRPr sz="2800" u="sng">
                  <a:solidFill>
                    <a:schemeClr val="tx1"/>
                  </a:solidFill>
                  <a:latin typeface="Times New Roman" pitchFamily="18" charset="0"/>
                  <a:ea typeface="ＭＳ Ｐゴシック"/>
                  <a:cs typeface="ＭＳ Ｐゴシック"/>
                </a:defRPr>
              </a:lvl3pPr>
              <a:lvl4pPr marL="1600200" indent="-228600" eaLnBrk="0" hangingPunct="0">
                <a:defRPr sz="2800" u="sng">
                  <a:solidFill>
                    <a:schemeClr val="tx1"/>
                  </a:solidFill>
                  <a:latin typeface="Times New Roman" pitchFamily="18" charset="0"/>
                  <a:ea typeface="ＭＳ Ｐゴシック"/>
                  <a:cs typeface="ＭＳ Ｐゴシック"/>
                </a:defRPr>
              </a:lvl4pPr>
              <a:lvl5pPr marL="2057400" indent="-228600" eaLnBrk="0" hangingPunct="0">
                <a:defRPr sz="2800" u="sng">
                  <a:solidFill>
                    <a:schemeClr val="tx1"/>
                  </a:solidFill>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solidFill>
                    <a:schemeClr val="tx1"/>
                  </a:solidFill>
                  <a:latin typeface="Times New Roman" pitchFamily="18" charset="0"/>
                  <a:ea typeface="ＭＳ Ｐゴシック"/>
                  <a:cs typeface="ＭＳ Ｐゴシック"/>
                </a:defRPr>
              </a:lvl9pPr>
            </a:lstStyle>
            <a:p>
              <a:endParaRPr lang="en-US" b="0" dirty="0"/>
            </a:p>
            <a:p>
              <a:endParaRPr lang="en-US" b="0" dirty="0"/>
            </a:p>
            <a:p>
              <a:r>
                <a:rPr lang="en-US" dirty="0"/>
                <a:t>BEGIN</a:t>
              </a:r>
            </a:p>
            <a:p>
              <a:r>
                <a:rPr lang="en-US" b="0" dirty="0"/>
                <a:t>R(A)</a:t>
              </a:r>
            </a:p>
            <a:p>
              <a:r>
                <a:rPr lang="en-US" b="0" dirty="0"/>
                <a:t>W(B)</a:t>
              </a:r>
            </a:p>
            <a:p>
              <a:r>
                <a:rPr lang="en-US" dirty="0"/>
                <a:t>COMMIT</a:t>
              </a:r>
            </a:p>
            <a:p>
              <a:r>
                <a:rPr lang="en-US" b="0" dirty="0"/>
                <a:t>  </a:t>
              </a:r>
            </a:p>
            <a:p>
              <a:endParaRPr lang="en-US" b="0" dirty="0"/>
            </a:p>
            <a:p>
              <a:endParaRPr lang="en-US" b="0" dirty="0"/>
            </a:p>
            <a:p>
              <a:endParaRPr lang="en-US" b="0" dirty="0"/>
            </a:p>
            <a:p>
              <a:endParaRPr lang="en-US" b="0" dirty="0"/>
            </a:p>
            <a:p>
              <a:endParaRPr lang="en-US" b="0" dirty="0"/>
            </a:p>
            <a:p>
              <a:endParaRPr lang="en-US" b="0" dirty="0"/>
            </a:p>
          </p:txBody>
        </p:sp>
      </p:grpSp>
      <p:sp>
        <p:nvSpPr>
          <p:cNvPr id="22" name="Rounded Rectangular Callout 21"/>
          <p:cNvSpPr/>
          <p:nvPr/>
        </p:nvSpPr>
        <p:spPr bwMode="auto">
          <a:xfrm flipH="1">
            <a:off x="4300538" y="2495550"/>
            <a:ext cx="2938462" cy="364755"/>
          </a:xfrm>
          <a:prstGeom prst="wedgeRoundRectCallout">
            <a:avLst>
              <a:gd name="adj1" fmla="val 79515"/>
              <a:gd name="adj2" fmla="val -6822"/>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2</a:t>
            </a:r>
            <a:r>
              <a:rPr lang="en-US" sz="2000" b="1" i="1" dirty="0">
                <a:solidFill>
                  <a:srgbClr val="EF3E42"/>
                </a:solidFill>
                <a:latin typeface="Crimson Text" panose="02000503000000000000" pitchFamily="2" charset="0"/>
              </a:rPr>
              <a:t> can read the writes of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a:t>
            </a:r>
          </a:p>
        </p:txBody>
      </p:sp>
      <p:sp>
        <p:nvSpPr>
          <p:cNvPr id="23" name="Rounded Rectangular Callout 22"/>
          <p:cNvSpPr/>
          <p:nvPr/>
        </p:nvSpPr>
        <p:spPr bwMode="auto">
          <a:xfrm flipH="1">
            <a:off x="4300538" y="3191561"/>
            <a:ext cx="3243262" cy="626954"/>
          </a:xfrm>
          <a:prstGeom prst="wedgeRoundRectCallout">
            <a:avLst>
              <a:gd name="adj1" fmla="val 73728"/>
              <a:gd name="adj2" fmla="val -55846"/>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dirty="0">
                <a:solidFill>
                  <a:srgbClr val="EF3E42"/>
                </a:solidFill>
                <a:latin typeface="Crimson Text" panose="02000503000000000000" pitchFamily="2" charset="0"/>
              </a:rPr>
              <a:t>This is </a:t>
            </a:r>
            <a:r>
              <a:rPr lang="en-US" sz="2000" b="1" i="1" u="sng" dirty="0">
                <a:solidFill>
                  <a:srgbClr val="EF3E42"/>
                </a:solidFill>
                <a:latin typeface="Crimson Text" panose="02000503000000000000" pitchFamily="2" charset="0"/>
              </a:rPr>
              <a:t>not</a:t>
            </a:r>
            <a:r>
              <a:rPr lang="en-US" sz="2000" b="1" i="1" dirty="0">
                <a:solidFill>
                  <a:srgbClr val="EF3E42"/>
                </a:solidFill>
                <a:latin typeface="Crimson Text" panose="02000503000000000000" pitchFamily="2" charset="0"/>
              </a:rPr>
              <a:t> recoverable because we cannot restart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a:t>
            </a:r>
          </a:p>
        </p:txBody>
      </p:sp>
      <p:sp>
        <p:nvSpPr>
          <p:cNvPr id="24" name="Oval 23"/>
          <p:cNvSpPr>
            <a:spLocks noChangeArrowheads="1"/>
          </p:cNvSpPr>
          <p:nvPr/>
        </p:nvSpPr>
        <p:spPr bwMode="auto">
          <a:xfrm>
            <a:off x="1722835" y="3326130"/>
            <a:ext cx="1057275" cy="400050"/>
          </a:xfrm>
          <a:prstGeom prst="ellipse">
            <a:avLst/>
          </a:prstGeom>
          <a:noFill/>
          <a:ln w="38100" algn="ctr">
            <a:solidFill>
              <a:srgbClr val="EF3E42"/>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6" name="Rounded Rectangular Callout 25"/>
          <p:cNvSpPr/>
          <p:nvPr/>
        </p:nvSpPr>
        <p:spPr bwMode="auto">
          <a:xfrm flipH="1">
            <a:off x="2780110" y="4061884"/>
            <a:ext cx="2249090" cy="637170"/>
          </a:xfrm>
          <a:prstGeom prst="wedgeRoundRectCallout">
            <a:avLst>
              <a:gd name="adj1" fmla="val 60534"/>
              <a:gd name="adj2" fmla="val -113112"/>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1</a:t>
            </a:r>
            <a:r>
              <a:rPr lang="en-US" sz="2000" b="1" i="1" dirty="0">
                <a:solidFill>
                  <a:srgbClr val="EF3E42"/>
                </a:solidFill>
                <a:latin typeface="Crimson Text" panose="02000503000000000000" pitchFamily="2" charset="0"/>
              </a:rPr>
              <a:t> aborts after </a:t>
            </a:r>
            <a:r>
              <a:rPr lang="en-US" sz="2000" b="1" i="1" spc="-150" dirty="0">
                <a:solidFill>
                  <a:srgbClr val="EF3E42"/>
                </a:solidFill>
                <a:latin typeface="Crimson Text" panose="02000503000000000000" pitchFamily="2" charset="0"/>
              </a:rPr>
              <a:t>T</a:t>
            </a:r>
            <a:r>
              <a:rPr lang="en-US" sz="2000" b="1" i="1" baseline="-25000" dirty="0">
                <a:solidFill>
                  <a:srgbClr val="EF3E42"/>
                </a:solidFill>
                <a:latin typeface="Crimson Text" panose="02000503000000000000" pitchFamily="2" charset="0"/>
              </a:rPr>
              <a:t>2</a:t>
            </a:r>
            <a:r>
              <a:rPr lang="en-US" sz="2000" b="1" i="1" dirty="0">
                <a:solidFill>
                  <a:srgbClr val="EF3E42"/>
                </a:solidFill>
                <a:latin typeface="Crimson Text" panose="02000503000000000000" pitchFamily="2" charset="0"/>
              </a:rPr>
              <a:t> has committed.</a:t>
            </a:r>
          </a:p>
        </p:txBody>
      </p:sp>
      <p:sp>
        <p:nvSpPr>
          <p:cNvPr id="2" name="Rectangle 1"/>
          <p:cNvSpPr>
            <a:spLocks noChangeArrowheads="1"/>
          </p:cNvSpPr>
          <p:nvPr/>
        </p:nvSpPr>
        <p:spPr bwMode="auto">
          <a:xfrm>
            <a:off x="1900238" y="3364230"/>
            <a:ext cx="6976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sz="1600" b="1" dirty="0">
                <a:solidFill>
                  <a:srgbClr val="EF3E42"/>
                </a:solidFill>
                <a:latin typeface="Inconsolata" panose="00000509000000000000" pitchFamily="49" charset="0"/>
                <a:cs typeface="DejaVu Sans Mono" pitchFamily="49" charset="0"/>
              </a:rPr>
              <a:t>ABORT</a:t>
            </a:r>
          </a:p>
        </p:txBody>
      </p:sp>
      <p:sp>
        <p:nvSpPr>
          <p:cNvPr id="4" name="Left Arrow 33">
            <a:extLst>
              <a:ext uri="{FF2B5EF4-FFF2-40B4-BE49-F238E27FC236}">
                <a16:creationId xmlns:a16="http://schemas.microsoft.com/office/drawing/2014/main" id="{EC2BA630-A676-862F-0A1B-A160DDC0E66A}"/>
              </a:ext>
            </a:extLst>
          </p:cNvPr>
          <p:cNvSpPr/>
          <p:nvPr/>
        </p:nvSpPr>
        <p:spPr bwMode="auto">
          <a:xfrm rot="16200000">
            <a:off x="-342900" y="2724150"/>
            <a:ext cx="3314700" cy="647700"/>
          </a:xfrm>
          <a:prstGeom prst="leftArrow">
            <a:avLst/>
          </a:prstGeom>
          <a:solidFill>
            <a:srgbClr val="EF3E42"/>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6" name="Slide Number Placeholder 3">
            <a:extLst>
              <a:ext uri="{FF2B5EF4-FFF2-40B4-BE49-F238E27FC236}">
                <a16:creationId xmlns:a16="http://schemas.microsoft.com/office/drawing/2014/main" id="{2575B7FB-8901-92D6-AACC-3CD98096D77B}"/>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84</a:t>
            </a:fld>
            <a:endParaRPr lang="en-US" dirty="0"/>
          </a:p>
        </p:txBody>
      </p:sp>
    </p:spTree>
    <p:extLst>
      <p:ext uri="{BB962C8B-B14F-4D97-AF65-F5344CB8AC3E}">
        <p14:creationId xmlns:p14="http://schemas.microsoft.com/office/powerpoint/2010/main" val="3581726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50"/>
                                        <p:tgtEl>
                                          <p:spTgt spid="2"/>
                                        </p:tgtEl>
                                      </p:cBhvr>
                                    </p:animEffect>
                                  </p:childTnLst>
                                </p:cTn>
                              </p:par>
                            </p:childTnLst>
                          </p:cTn>
                        </p:par>
                        <p:par>
                          <p:cTn id="13" fill="hold" nodeType="afterGroup">
                            <p:stCondLst>
                              <p:cond delay="250"/>
                            </p:stCondLst>
                            <p:childTnLst>
                              <p:par>
                                <p:cTn id="14" presetID="10" presetClass="entr" presetSubtype="0"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50"/>
                                        <p:tgtEl>
                                          <p:spTgt spid="2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25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6" grpId="0" animBg="1"/>
      <p:bldP spid="2" grpId="0"/>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6" name="Title 1"/>
          <p:cNvSpPr>
            <a:spLocks noGrp="1"/>
          </p:cNvSpPr>
          <p:nvPr>
            <p:ph type="title"/>
          </p:nvPr>
        </p:nvSpPr>
        <p:spPr>
          <a:prstGeom prst="rect">
            <a:avLst/>
          </a:prstGeom>
        </p:spPr>
        <p:txBody>
          <a:bodyPr/>
          <a:lstStyle/>
          <a:p>
            <a:r>
              <a:rPr lang="en-US" dirty="0"/>
              <a:t>BASIC T/O – PERFORMANCE ISSUES</a:t>
            </a:r>
          </a:p>
        </p:txBody>
      </p:sp>
      <p:sp>
        <p:nvSpPr>
          <p:cNvPr id="21507" name="Content Placeholder 5"/>
          <p:cNvSpPr>
            <a:spLocks noGrp="1"/>
          </p:cNvSpPr>
          <p:nvPr>
            <p:ph idx="1"/>
          </p:nvPr>
        </p:nvSpPr>
        <p:spPr>
          <a:prstGeom prst="rect">
            <a:avLst/>
          </a:prstGeom>
        </p:spPr>
        <p:txBody>
          <a:bodyPr/>
          <a:lstStyle/>
          <a:p>
            <a:r>
              <a:rPr lang="en-US" dirty="0"/>
              <a:t>High overhead from copying data to </a:t>
            </a:r>
            <a:r>
              <a:rPr lang="en-US" dirty="0" err="1"/>
              <a:t>txn’s</a:t>
            </a:r>
            <a:r>
              <a:rPr lang="en-US" dirty="0"/>
              <a:t> workspace and from updating timestamps.</a:t>
            </a:r>
          </a:p>
          <a:p>
            <a:pPr lvl="1"/>
            <a:r>
              <a:rPr lang="en-US" dirty="0"/>
              <a:t>Every read requires the </a:t>
            </a:r>
            <a:r>
              <a:rPr lang="en-US" dirty="0" err="1"/>
              <a:t>txn</a:t>
            </a:r>
            <a:r>
              <a:rPr lang="en-US" dirty="0"/>
              <a:t> to write to the database.</a:t>
            </a:r>
          </a:p>
          <a:p>
            <a:endParaRPr lang="en-US" sz="1200" dirty="0"/>
          </a:p>
          <a:p>
            <a:r>
              <a:rPr lang="en-US" dirty="0"/>
              <a:t>Long running </a:t>
            </a:r>
            <a:r>
              <a:rPr lang="en-US" dirty="0" err="1"/>
              <a:t>txns</a:t>
            </a:r>
            <a:r>
              <a:rPr lang="en-US" dirty="0"/>
              <a:t> can get starved.</a:t>
            </a:r>
          </a:p>
          <a:p>
            <a:pPr lvl="1"/>
            <a:r>
              <a:rPr lang="en-US" dirty="0"/>
              <a:t>The likelihood that a </a:t>
            </a:r>
            <a:r>
              <a:rPr lang="en-US" dirty="0" err="1"/>
              <a:t>txn</a:t>
            </a:r>
            <a:r>
              <a:rPr lang="en-US" dirty="0"/>
              <a:t> will read something from a newer </a:t>
            </a:r>
            <a:r>
              <a:rPr lang="en-US" dirty="0" err="1"/>
              <a:t>txn</a:t>
            </a:r>
            <a:r>
              <a:rPr lang="en-US" dirty="0"/>
              <a:t> increases.</a:t>
            </a:r>
          </a:p>
          <a:p>
            <a:endParaRPr lang="en-US" sz="1200" dirty="0"/>
          </a:p>
        </p:txBody>
      </p:sp>
      <p:sp>
        <p:nvSpPr>
          <p:cNvPr id="3" name="Slide Number Placeholder 3">
            <a:extLst>
              <a:ext uri="{FF2B5EF4-FFF2-40B4-BE49-F238E27FC236}">
                <a16:creationId xmlns:a16="http://schemas.microsoft.com/office/drawing/2014/main" id="{A15D10C3-5AD1-54F4-4D6F-FA55EB0E6631}"/>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85</a:t>
            </a:fld>
            <a:endParaRPr lang="en-US" dirty="0"/>
          </a:p>
        </p:txBody>
      </p:sp>
    </p:spTree>
    <p:extLst>
      <p:ext uri="{BB962C8B-B14F-4D97-AF65-F5344CB8AC3E}">
        <p14:creationId xmlns:p14="http://schemas.microsoft.com/office/powerpoint/2010/main" val="88199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CCAD8F-888E-9BE0-5035-796AC320ADFB}"/>
              </a:ext>
            </a:extLst>
          </p:cNvPr>
          <p:cNvGrpSpPr/>
          <p:nvPr/>
        </p:nvGrpSpPr>
        <p:grpSpPr>
          <a:xfrm>
            <a:off x="5201841" y="971550"/>
            <a:ext cx="2722959" cy="1535430"/>
            <a:chOff x="5201841" y="1078230"/>
            <a:chExt cx="2722959" cy="1535430"/>
          </a:xfrm>
        </p:grpSpPr>
        <p:sp>
          <p:nvSpPr>
            <p:cNvPr id="76" name="Rounded Rectangle 18">
              <a:extLst>
                <a:ext uri="{FF2B5EF4-FFF2-40B4-BE49-F238E27FC236}">
                  <a16:creationId xmlns:a16="http://schemas.microsoft.com/office/drawing/2014/main" id="{99FA1D91-20BD-4DD9-818F-E5ABE711DF6A}"/>
                </a:ext>
              </a:extLst>
            </p:cNvPr>
            <p:cNvSpPr/>
            <p:nvPr/>
          </p:nvSpPr>
          <p:spPr bwMode="auto">
            <a:xfrm>
              <a:off x="5201841" y="1516380"/>
              <a:ext cx="2722959" cy="1097280"/>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endParaRPr lang="en-US" sz="1350">
                <a:latin typeface="Times New Roman" pitchFamily="-112" charset="0"/>
              </a:endParaRPr>
            </a:p>
          </p:txBody>
        </p:sp>
        <p:sp>
          <p:nvSpPr>
            <p:cNvPr id="77" name="TextBox 15">
              <a:extLst>
                <a:ext uri="{FF2B5EF4-FFF2-40B4-BE49-F238E27FC236}">
                  <a16:creationId xmlns:a16="http://schemas.microsoft.com/office/drawing/2014/main" id="{056FFD2A-1B3B-4EC7-9CDE-537BFD2D9E78}"/>
                </a:ext>
              </a:extLst>
            </p:cNvPr>
            <p:cNvSpPr txBox="1">
              <a:spLocks noChangeArrowheads="1"/>
            </p:cNvSpPr>
            <p:nvPr/>
          </p:nvSpPr>
          <p:spPr bwMode="auto">
            <a:xfrm>
              <a:off x="5201841" y="1078230"/>
              <a:ext cx="12330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Database</a:t>
              </a:r>
            </a:p>
          </p:txBody>
        </p:sp>
      </p:grpSp>
      <p:graphicFrame>
        <p:nvGraphicFramePr>
          <p:cNvPr id="84" name="Table 83">
            <a:extLst>
              <a:ext uri="{FF2B5EF4-FFF2-40B4-BE49-F238E27FC236}">
                <a16:creationId xmlns:a16="http://schemas.microsoft.com/office/drawing/2014/main" id="{939A3816-8E2C-4850-9154-2A695D021FAE}"/>
              </a:ext>
            </a:extLst>
          </p:cNvPr>
          <p:cNvGraphicFramePr>
            <a:graphicFrameLocks noGrp="1"/>
          </p:cNvGraphicFramePr>
          <p:nvPr>
            <p:extLst>
              <p:ext uri="{D42A27DB-BD31-4B8C-83A1-F6EECF244321}">
                <p14:modId xmlns:p14="http://schemas.microsoft.com/office/powerpoint/2010/main" val="1378112508"/>
              </p:ext>
            </p:extLst>
          </p:nvPr>
        </p:nvGraphicFramePr>
        <p:xfrm>
          <a:off x="7162800" y="3224022"/>
          <a:ext cx="1567301" cy="719328"/>
        </p:xfrm>
        <a:graphic>
          <a:graphicData uri="http://schemas.openxmlformats.org/drawingml/2006/table">
            <a:tbl>
              <a:tblPr firstRow="1" bandRow="1">
                <a:tableStyleId>{793D81CF-94F2-401A-BA57-92F5A7B2D0C5}</a:tableStyleId>
              </a:tblPr>
              <a:tblGrid>
                <a:gridCol w="535112">
                  <a:extLst>
                    <a:ext uri="{9D8B030D-6E8A-4147-A177-3AD203B41FA5}">
                      <a16:colId xmlns:a16="http://schemas.microsoft.com/office/drawing/2014/main" val="20000"/>
                    </a:ext>
                  </a:extLst>
                </a:gridCol>
                <a:gridCol w="535112">
                  <a:extLst>
                    <a:ext uri="{9D8B030D-6E8A-4147-A177-3AD203B41FA5}">
                      <a16:colId xmlns:a16="http://schemas.microsoft.com/office/drawing/2014/main" val="3789622283"/>
                    </a:ext>
                  </a:extLst>
                </a:gridCol>
                <a:gridCol w="497077">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aphicFrame>
        <p:nvGraphicFramePr>
          <p:cNvPr id="79" name="Table 78">
            <a:extLst>
              <a:ext uri="{FF2B5EF4-FFF2-40B4-BE49-F238E27FC236}">
                <a16:creationId xmlns:a16="http://schemas.microsoft.com/office/drawing/2014/main" id="{40491049-D386-43BA-A2D4-AA21AD8426B2}"/>
              </a:ext>
            </a:extLst>
          </p:cNvPr>
          <p:cNvGraphicFramePr>
            <a:graphicFrameLocks noGrp="1"/>
          </p:cNvGraphicFramePr>
          <p:nvPr>
            <p:extLst>
              <p:ext uri="{D42A27DB-BD31-4B8C-83A1-F6EECF244321}">
                <p14:modId xmlns:p14="http://schemas.microsoft.com/office/powerpoint/2010/main" val="2784628456"/>
              </p:ext>
            </p:extLst>
          </p:nvPr>
        </p:nvGraphicFramePr>
        <p:xfrm>
          <a:off x="4914774" y="3224022"/>
          <a:ext cx="1559051" cy="719328"/>
        </p:xfrm>
        <a:graphic>
          <a:graphicData uri="http://schemas.openxmlformats.org/drawingml/2006/table">
            <a:tbl>
              <a:tblPr firstRow="1" bandRow="1">
                <a:tableStyleId>{793D81CF-94F2-401A-BA57-92F5A7B2D0C5}</a:tableStyleId>
              </a:tblPr>
              <a:tblGrid>
                <a:gridCol w="532295">
                  <a:extLst>
                    <a:ext uri="{9D8B030D-6E8A-4147-A177-3AD203B41FA5}">
                      <a16:colId xmlns:a16="http://schemas.microsoft.com/office/drawing/2014/main" val="20000"/>
                    </a:ext>
                  </a:extLst>
                </a:gridCol>
                <a:gridCol w="532295">
                  <a:extLst>
                    <a:ext uri="{9D8B030D-6E8A-4147-A177-3AD203B41FA5}">
                      <a16:colId xmlns:a16="http://schemas.microsoft.com/office/drawing/2014/main" val="3789622283"/>
                    </a:ext>
                  </a:extLst>
                </a:gridCol>
                <a:gridCol w="494461">
                  <a:extLst>
                    <a:ext uri="{9D8B030D-6E8A-4147-A177-3AD203B41FA5}">
                      <a16:colId xmlns:a16="http://schemas.microsoft.com/office/drawing/2014/main" val="1898458128"/>
                    </a:ext>
                  </a:extLst>
                </a:gridCol>
              </a:tblGrid>
              <a:tr h="182721">
                <a:tc>
                  <a:txBody>
                    <a:bodyPr/>
                    <a:lstStyle/>
                    <a:p>
                      <a:r>
                        <a:rPr lang="en-US" sz="12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pSp>
        <p:nvGrpSpPr>
          <p:cNvPr id="7" name="T1 Workspace"/>
          <p:cNvGrpSpPr>
            <a:grpSpLocks/>
          </p:cNvGrpSpPr>
          <p:nvPr/>
        </p:nvGrpSpPr>
        <p:grpSpPr bwMode="auto">
          <a:xfrm>
            <a:off x="4800600" y="2713669"/>
            <a:ext cx="1828800" cy="1324931"/>
            <a:chOff x="4360867" y="3415027"/>
            <a:chExt cx="2438320" cy="1766575"/>
          </a:xfrm>
        </p:grpSpPr>
        <p:sp>
          <p:nvSpPr>
            <p:cNvPr id="27" name="Rounded Rectangle 26"/>
            <p:cNvSpPr/>
            <p:nvPr/>
          </p:nvSpPr>
          <p:spPr bwMode="auto">
            <a:xfrm>
              <a:off x="4360867"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28" name="TextBox 15"/>
            <p:cNvSpPr txBox="1">
              <a:spLocks noChangeArrowheads="1"/>
            </p:cNvSpPr>
            <p:nvPr/>
          </p:nvSpPr>
          <p:spPr bwMode="auto">
            <a:xfrm>
              <a:off x="4360867" y="3415027"/>
              <a:ext cx="241981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1</a:t>
              </a:r>
              <a:r>
                <a:rPr lang="en-US" dirty="0"/>
                <a:t> Workspace</a:t>
              </a:r>
            </a:p>
          </p:txBody>
        </p:sp>
      </p:grpSp>
      <p:graphicFrame>
        <p:nvGraphicFramePr>
          <p:cNvPr id="78" name="Table 77">
            <a:extLst>
              <a:ext uri="{FF2B5EF4-FFF2-40B4-BE49-F238E27FC236}">
                <a16:creationId xmlns:a16="http://schemas.microsoft.com/office/drawing/2014/main" id="{2B552694-0888-4499-960F-73C633F1829E}"/>
              </a:ext>
            </a:extLst>
          </p:cNvPr>
          <p:cNvGraphicFramePr>
            <a:graphicFrameLocks noGrp="1"/>
          </p:cNvGraphicFramePr>
          <p:nvPr>
            <p:extLst>
              <p:ext uri="{D42A27DB-BD31-4B8C-83A1-F6EECF244321}">
                <p14:modId xmlns:p14="http://schemas.microsoft.com/office/powerpoint/2010/main" val="1699949152"/>
              </p:ext>
            </p:extLst>
          </p:nvPr>
        </p:nvGraphicFramePr>
        <p:xfrm>
          <a:off x="5362575" y="1583531"/>
          <a:ext cx="2377440" cy="749808"/>
        </p:xfrm>
        <a:graphic>
          <a:graphicData uri="http://schemas.openxmlformats.org/drawingml/2006/table">
            <a:tbl>
              <a:tblPr firstRow="1" bandRow="1">
                <a:tableStyleId>{793D81CF-94F2-401A-BA57-92F5A7B2D0C5}</a:tableStyleId>
              </a:tblPr>
              <a:tblGrid>
                <a:gridCol w="792480">
                  <a:extLst>
                    <a:ext uri="{9D8B030D-6E8A-4147-A177-3AD203B41FA5}">
                      <a16:colId xmlns:a16="http://schemas.microsoft.com/office/drawing/2014/main" val="20000"/>
                    </a:ext>
                  </a:extLst>
                </a:gridCol>
                <a:gridCol w="792480">
                  <a:extLst>
                    <a:ext uri="{9D8B030D-6E8A-4147-A177-3AD203B41FA5}">
                      <a16:colId xmlns:a16="http://schemas.microsoft.com/office/drawing/2014/main" val="3789622283"/>
                    </a:ext>
                  </a:extLst>
                </a:gridCol>
                <a:gridCol w="792480">
                  <a:extLst>
                    <a:ext uri="{9D8B030D-6E8A-4147-A177-3AD203B41FA5}">
                      <a16:colId xmlns:a16="http://schemas.microsoft.com/office/drawing/2014/main" val="1898458128"/>
                    </a:ext>
                  </a:extLst>
                </a:gridCol>
              </a:tblGrid>
              <a:tr h="249936">
                <a:tc>
                  <a:txBody>
                    <a:bodyPr/>
                    <a:lstStyle/>
                    <a:p>
                      <a:r>
                        <a:rPr lang="en-US" sz="1400" dirty="0">
                          <a:latin typeface="Inconsolata" panose="00000509000000000000" pitchFamily="49" charset="0"/>
                        </a:rPr>
                        <a:t>Object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Value</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W-TS</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49936">
                <a:tc>
                  <a:txBody>
                    <a:bodyPr/>
                    <a:lstStyle/>
                    <a:p>
                      <a:r>
                        <a:rPr lang="en-US" sz="1400" dirty="0">
                          <a:latin typeface="Inconsolata" panose="00000509000000000000" pitchFamily="49" charset="0"/>
                        </a:rPr>
                        <a:t>A</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123</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0</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453038"/>
                  </a:ext>
                </a:extLst>
              </a:tr>
              <a:tr h="249936">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dirty="0">
                          <a:latin typeface="Inconsolata" panose="00000509000000000000" pitchFamily="49" charset="0"/>
                        </a:rPr>
                        <a:t>-</a:t>
                      </a:r>
                    </a:p>
                  </a:txBody>
                  <a:tcPr marL="27432" marR="27432"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129097"/>
                  </a:ext>
                </a:extLst>
              </a:tr>
            </a:tbl>
          </a:graphicData>
        </a:graphic>
      </p:graphicFrame>
      <p:grpSp>
        <p:nvGrpSpPr>
          <p:cNvPr id="69" name="Group 68">
            <a:extLst>
              <a:ext uri="{FF2B5EF4-FFF2-40B4-BE49-F238E27FC236}">
                <a16:creationId xmlns:a16="http://schemas.microsoft.com/office/drawing/2014/main" id="{8ABF5EA6-A5F4-4711-BBA7-4ACA5713DA1E}"/>
              </a:ext>
            </a:extLst>
          </p:cNvPr>
          <p:cNvGrpSpPr/>
          <p:nvPr/>
        </p:nvGrpSpPr>
        <p:grpSpPr>
          <a:xfrm>
            <a:off x="1695451" y="746521"/>
            <a:ext cx="2469356" cy="3855720"/>
            <a:chOff x="1695451" y="819150"/>
            <a:chExt cx="2469356" cy="3855720"/>
          </a:xfrm>
        </p:grpSpPr>
        <p:sp>
          <p:nvSpPr>
            <p:cNvPr id="71" name="Rounded Rectangle 27">
              <a:extLst>
                <a:ext uri="{FF2B5EF4-FFF2-40B4-BE49-F238E27FC236}">
                  <a16:creationId xmlns:a16="http://schemas.microsoft.com/office/drawing/2014/main" id="{0FFE1B12-1F48-4897-9A6C-5BECCBCF4952}"/>
                </a:ext>
              </a:extLst>
            </p:cNvPr>
            <p:cNvSpPr/>
            <p:nvPr/>
          </p:nvSpPr>
          <p:spPr bwMode="auto">
            <a:xfrm>
              <a:off x="1695451" y="1200150"/>
              <a:ext cx="2469356" cy="3474720"/>
            </a:xfrm>
            <a:prstGeom prst="rect">
              <a:avLst/>
            </a:prstGeom>
            <a:solidFill>
              <a:schemeClr val="bg1">
                <a:lumMod val="85000"/>
              </a:schemeClr>
            </a:solidFill>
            <a:ln w="38100" cap="flat" cmpd="sng" algn="ctr">
              <a:noFill/>
              <a:prstDash val="sysDash"/>
              <a:round/>
              <a:headEnd type="none" w="sm" len="sm"/>
              <a:tailEnd type="triangle" w="med" len="med"/>
            </a:ln>
            <a:effectLst/>
          </p:spPr>
          <p:txBody>
            <a:bodyPr wrap="none" anchor="ctr"/>
            <a:lstStyle/>
            <a:p>
              <a:pPr algn="ctr" eaLnBrk="0" hangingPunct="0">
                <a:defRPr/>
              </a:pPr>
              <a:endParaRPr lang="en-US" sz="1350" dirty="0">
                <a:latin typeface="Times New Roman" pitchFamily="-112" charset="0"/>
              </a:endParaRPr>
            </a:p>
          </p:txBody>
        </p:sp>
        <p:sp>
          <p:nvSpPr>
            <p:cNvPr id="72" name="TextBox 15">
              <a:extLst>
                <a:ext uri="{FF2B5EF4-FFF2-40B4-BE49-F238E27FC236}">
                  <a16:creationId xmlns:a16="http://schemas.microsoft.com/office/drawing/2014/main" id="{55AADECB-7FC7-4F17-8ADC-2C004FE770A8}"/>
                </a:ext>
              </a:extLst>
            </p:cNvPr>
            <p:cNvSpPr txBox="1">
              <a:spLocks noChangeArrowheads="1"/>
            </p:cNvSpPr>
            <p:nvPr/>
          </p:nvSpPr>
          <p:spPr bwMode="auto">
            <a:xfrm>
              <a:off x="1695451" y="819150"/>
              <a:ext cx="11753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Schedule</a:t>
              </a:r>
            </a:p>
          </p:txBody>
        </p:sp>
        <p:sp>
          <p:nvSpPr>
            <p:cNvPr id="73" name="TextBox 72">
              <a:extLst>
                <a:ext uri="{FF2B5EF4-FFF2-40B4-BE49-F238E27FC236}">
                  <a16:creationId xmlns:a16="http://schemas.microsoft.com/office/drawing/2014/main" id="{4404EC6F-B874-4699-98BA-D0E822DDBF28}"/>
                </a:ext>
              </a:extLst>
            </p:cNvPr>
            <p:cNvSpPr txBox="1">
              <a:spLocks noChangeArrowheads="1"/>
            </p:cNvSpPr>
            <p:nvPr/>
          </p:nvSpPr>
          <p:spPr bwMode="auto">
            <a:xfrm>
              <a:off x="2190355"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1</a:t>
              </a:r>
            </a:p>
          </p:txBody>
        </p:sp>
        <p:sp>
          <p:nvSpPr>
            <p:cNvPr id="74" name="TextBox 15">
              <a:extLst>
                <a:ext uri="{FF2B5EF4-FFF2-40B4-BE49-F238E27FC236}">
                  <a16:creationId xmlns:a16="http://schemas.microsoft.com/office/drawing/2014/main" id="{599C52D4-44BA-4140-8034-6D67E07A14BD}"/>
                </a:ext>
              </a:extLst>
            </p:cNvPr>
            <p:cNvSpPr txBox="1">
              <a:spLocks noChangeArrowheads="1"/>
            </p:cNvSpPr>
            <p:nvPr/>
          </p:nvSpPr>
          <p:spPr bwMode="auto">
            <a:xfrm>
              <a:off x="3280968" y="1219200"/>
              <a:ext cx="3770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eaLnBrk="0" hangingPunct="0">
                <a:defRPr/>
              </a:pPr>
              <a:r>
                <a:rPr lang="en-US" b="1" dirty="0">
                  <a:solidFill>
                    <a:schemeClr val="accent1"/>
                  </a:solidFill>
                  <a:latin typeface="Inconsolata" panose="00000509000000000000" pitchFamily="49" charset="0"/>
                </a:rPr>
                <a:t>T</a:t>
              </a:r>
              <a:r>
                <a:rPr lang="en-US" b="1" baseline="-25000" dirty="0">
                  <a:solidFill>
                    <a:schemeClr val="accent1"/>
                  </a:solidFill>
                  <a:latin typeface="Inconsolata" panose="00000509000000000000" pitchFamily="49" charset="0"/>
                </a:rPr>
                <a:t>2</a:t>
              </a:r>
            </a:p>
          </p:txBody>
        </p:sp>
      </p:grpSp>
      <p:sp>
        <p:nvSpPr>
          <p:cNvPr id="25602" name="Title 6"/>
          <p:cNvSpPr>
            <a:spLocks noGrp="1"/>
          </p:cNvSpPr>
          <p:nvPr>
            <p:ph type="title"/>
          </p:nvPr>
        </p:nvSpPr>
        <p:spPr>
          <a:prstGeom prst="rect">
            <a:avLst/>
          </a:prstGeom>
        </p:spPr>
        <p:txBody>
          <a:bodyPr/>
          <a:lstStyle/>
          <a:p>
            <a:r>
              <a:rPr lang="en-US" dirty="0"/>
              <a:t>OCC Example</a:t>
            </a:r>
          </a:p>
        </p:txBody>
      </p:sp>
      <p:grpSp>
        <p:nvGrpSpPr>
          <p:cNvPr id="25607" name="Group 35"/>
          <p:cNvGrpSpPr>
            <a:grpSpLocks/>
          </p:cNvGrpSpPr>
          <p:nvPr/>
        </p:nvGrpSpPr>
        <p:grpSpPr bwMode="auto">
          <a:xfrm>
            <a:off x="1828220" y="1514044"/>
            <a:ext cx="2188369" cy="2926080"/>
            <a:chOff x="914399" y="2209243"/>
            <a:chExt cx="2919331" cy="3902253"/>
          </a:xfrm>
        </p:grpSpPr>
        <p:sp>
          <p:nvSpPr>
            <p:cNvPr id="10" name="Text Box 4"/>
            <p:cNvSpPr txBox="1">
              <a:spLocks noChangeArrowheads="1"/>
            </p:cNvSpPr>
            <p:nvPr/>
          </p:nvSpPr>
          <p:spPr bwMode="auto">
            <a:xfrm>
              <a:off x="914399"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r>
                <a:rPr lang="en-US" dirty="0"/>
                <a:t>BEGIN</a:t>
              </a:r>
            </a:p>
            <a:p>
              <a:r>
                <a:rPr lang="en-US" i="1" dirty="0">
                  <a:solidFill>
                    <a:schemeClr val="accent1"/>
                  </a:solidFill>
                </a:rPr>
                <a:t>READ</a:t>
              </a:r>
            </a:p>
            <a:p>
              <a:r>
                <a:rPr lang="en-US" b="0" dirty="0"/>
                <a:t>R(A)</a:t>
              </a:r>
            </a:p>
            <a:p>
              <a:endParaRPr lang="en-US" b="0" dirty="0"/>
            </a:p>
            <a:p>
              <a:endParaRPr lang="en-US" b="0" dirty="0"/>
            </a:p>
            <a:p>
              <a:endParaRPr lang="en-US" b="0" dirty="0"/>
            </a:p>
            <a:p>
              <a:endParaRPr lang="en-US" b="0" dirty="0"/>
            </a:p>
            <a:p>
              <a:endParaRPr lang="en-US" b="0" dirty="0"/>
            </a:p>
            <a:p>
              <a:r>
                <a:rPr lang="en-US" b="0" dirty="0"/>
                <a:t>W(A)</a:t>
              </a:r>
            </a:p>
            <a:p>
              <a:r>
                <a:rPr lang="en-US" b="0" dirty="0"/>
                <a:t>R(A)</a:t>
              </a:r>
            </a:p>
            <a:p>
              <a:r>
                <a:rPr lang="en-US" i="1" dirty="0">
                  <a:solidFill>
                    <a:schemeClr val="accent1"/>
                  </a:solidFill>
                </a:rPr>
                <a:t>VALIDATE</a:t>
              </a:r>
            </a:p>
            <a:p>
              <a:r>
                <a:rPr lang="en-US" i="1" dirty="0">
                  <a:solidFill>
                    <a:schemeClr val="accent1"/>
                  </a:solidFill>
                </a:rPr>
                <a:t>WRITE</a:t>
              </a:r>
              <a:endParaRPr lang="en-US" dirty="0"/>
            </a:p>
            <a:p>
              <a:r>
                <a:rPr lang="en-US" dirty="0"/>
                <a:t>COMMIT</a:t>
              </a:r>
            </a:p>
          </p:txBody>
        </p:sp>
        <p:sp>
          <p:nvSpPr>
            <p:cNvPr id="13" name="Text Box 4"/>
            <p:cNvSpPr txBox="1">
              <a:spLocks noChangeArrowheads="1"/>
            </p:cNvSpPr>
            <p:nvPr/>
          </p:nvSpPr>
          <p:spPr bwMode="auto">
            <a:xfrm>
              <a:off x="2370888" y="2209243"/>
              <a:ext cx="1462842" cy="3902253"/>
            </a:xfrm>
            <a:prstGeom prst="rect">
              <a:avLst/>
            </a:prstGeom>
            <a:solidFill>
              <a:schemeClr val="bg1"/>
            </a:solidFill>
            <a:ln w="9525">
              <a:solidFill>
                <a:schemeClr val="tx1">
                  <a:lumMod val="95000"/>
                  <a:lumOff val="5000"/>
                </a:schemeClr>
              </a:solidFill>
              <a:prstDash val="solid"/>
              <a:miter lim="800000"/>
              <a:headEnd/>
              <a:tailEnd/>
            </a:ln>
            <a:effectLst/>
          </p:spPr>
          <p:txBody>
            <a:bodyPr/>
            <a:lstStyle>
              <a:defPPr>
                <a:defRPr lang="en-US"/>
              </a:defPPr>
              <a:lvl1pPr eaLnBrk="0" hangingPunct="0">
                <a:lnSpc>
                  <a:spcPct val="90000"/>
                </a:lnSpc>
                <a:defRPr sz="1600" b="1">
                  <a:solidFill>
                    <a:srgbClr val="646464"/>
                  </a:solidFill>
                  <a:latin typeface="Inconsolata" panose="00000509000000000000" pitchFamily="49" charset="0"/>
                  <a:ea typeface="DejaVu Sans Mono" pitchFamily="49" charset="0"/>
                  <a:cs typeface="DejaVu Sans Mono" pitchFamily="49" charset="0"/>
                </a:defRPr>
              </a:lvl1pPr>
              <a:lvl2pPr marL="742950" indent="-285750" eaLnBrk="0" hangingPunct="0">
                <a:defRPr sz="2800" u="sng">
                  <a:latin typeface="Times New Roman" pitchFamily="18" charset="0"/>
                  <a:ea typeface="ＭＳ Ｐゴシック"/>
                  <a:cs typeface="ＭＳ Ｐゴシック"/>
                </a:defRPr>
              </a:lvl2pPr>
              <a:lvl3pPr marL="1143000" indent="-228600" eaLnBrk="0" hangingPunct="0">
                <a:defRPr sz="2800" u="sng">
                  <a:latin typeface="Times New Roman" pitchFamily="18" charset="0"/>
                  <a:ea typeface="ＭＳ Ｐゴシック"/>
                  <a:cs typeface="ＭＳ Ｐゴシック"/>
                </a:defRPr>
              </a:lvl3pPr>
              <a:lvl4pPr marL="1600200" indent="-228600" eaLnBrk="0" hangingPunct="0">
                <a:defRPr sz="2800" u="sng">
                  <a:latin typeface="Times New Roman" pitchFamily="18" charset="0"/>
                  <a:ea typeface="ＭＳ Ｐゴシック"/>
                  <a:cs typeface="ＭＳ Ｐゴシック"/>
                </a:defRPr>
              </a:lvl4pPr>
              <a:lvl5pPr marL="2057400" indent="-228600" eaLnBrk="0" hangingPunct="0">
                <a:defRPr sz="2800" u="sng">
                  <a:latin typeface="Times New Roman" pitchFamily="18" charset="0"/>
                  <a:ea typeface="ＭＳ Ｐゴシック"/>
                  <a:cs typeface="ＭＳ Ｐゴシック"/>
                </a:defRPr>
              </a:lvl5pPr>
              <a:lvl6pPr marL="2514600" indent="-228600" eaLnBrk="0" fontAlgn="base" hangingPunct="0">
                <a:spcBef>
                  <a:spcPct val="0"/>
                </a:spcBef>
                <a:spcAft>
                  <a:spcPct val="0"/>
                </a:spcAft>
                <a:defRPr sz="2800" u="sng">
                  <a:latin typeface="Times New Roman" pitchFamily="18" charset="0"/>
                  <a:ea typeface="ＭＳ Ｐゴシック"/>
                  <a:cs typeface="ＭＳ Ｐゴシック"/>
                </a:defRPr>
              </a:lvl6pPr>
              <a:lvl7pPr marL="2971800" indent="-228600" eaLnBrk="0" fontAlgn="base" hangingPunct="0">
                <a:spcBef>
                  <a:spcPct val="0"/>
                </a:spcBef>
                <a:spcAft>
                  <a:spcPct val="0"/>
                </a:spcAft>
                <a:defRPr sz="2800" u="sng">
                  <a:latin typeface="Times New Roman" pitchFamily="18" charset="0"/>
                  <a:ea typeface="ＭＳ Ｐゴシック"/>
                  <a:cs typeface="ＭＳ Ｐゴシック"/>
                </a:defRPr>
              </a:lvl7pPr>
              <a:lvl8pPr marL="3429000" indent="-228600" eaLnBrk="0" fontAlgn="base" hangingPunct="0">
                <a:spcBef>
                  <a:spcPct val="0"/>
                </a:spcBef>
                <a:spcAft>
                  <a:spcPct val="0"/>
                </a:spcAft>
                <a:defRPr sz="2800" u="sng">
                  <a:latin typeface="Times New Roman" pitchFamily="18" charset="0"/>
                  <a:ea typeface="ＭＳ Ｐゴシック"/>
                  <a:cs typeface="ＭＳ Ｐゴシック"/>
                </a:defRPr>
              </a:lvl8pPr>
              <a:lvl9pPr marL="3886200" indent="-228600" eaLnBrk="0" fontAlgn="base" hangingPunct="0">
                <a:spcBef>
                  <a:spcPct val="0"/>
                </a:spcBef>
                <a:spcAft>
                  <a:spcPct val="0"/>
                </a:spcAft>
                <a:defRPr sz="2800" u="sng">
                  <a:latin typeface="Times New Roman" pitchFamily="18" charset="0"/>
                  <a:ea typeface="ＭＳ Ｐゴシック"/>
                  <a:cs typeface="ＭＳ Ｐゴシック"/>
                </a:defRPr>
              </a:lvl9pPr>
            </a:lstStyle>
            <a:p>
              <a:endParaRPr lang="en-US" dirty="0"/>
            </a:p>
            <a:p>
              <a:endParaRPr lang="en-US" dirty="0"/>
            </a:p>
            <a:p>
              <a:r>
                <a:rPr lang="en-US" dirty="0"/>
                <a:t>BEGIN</a:t>
              </a:r>
            </a:p>
            <a:p>
              <a:r>
                <a:rPr lang="en-US" i="1" dirty="0">
                  <a:solidFill>
                    <a:schemeClr val="accent1"/>
                  </a:solidFill>
                </a:rPr>
                <a:t>READ</a:t>
              </a:r>
            </a:p>
            <a:p>
              <a:r>
                <a:rPr lang="en-US" b="0" dirty="0"/>
                <a:t>R(A)</a:t>
              </a:r>
            </a:p>
            <a:p>
              <a:r>
                <a:rPr lang="en-US" i="1" dirty="0">
                  <a:solidFill>
                    <a:schemeClr val="accent1"/>
                  </a:solidFill>
                </a:rPr>
                <a:t>VALIDATE</a:t>
              </a:r>
            </a:p>
            <a:p>
              <a:r>
                <a:rPr lang="en-US" i="1" dirty="0">
                  <a:solidFill>
                    <a:schemeClr val="accent1"/>
                  </a:solidFill>
                </a:rPr>
                <a:t>WRITE</a:t>
              </a:r>
            </a:p>
            <a:p>
              <a:r>
                <a:rPr lang="en-US" dirty="0"/>
                <a:t>COMMIT</a:t>
              </a:r>
            </a:p>
          </p:txBody>
        </p:sp>
      </p:grpSp>
      <p:grpSp>
        <p:nvGrpSpPr>
          <p:cNvPr id="9" name="T2 Workspace"/>
          <p:cNvGrpSpPr>
            <a:grpSpLocks/>
          </p:cNvGrpSpPr>
          <p:nvPr/>
        </p:nvGrpSpPr>
        <p:grpSpPr bwMode="auto">
          <a:xfrm>
            <a:off x="7048501" y="2713669"/>
            <a:ext cx="1858201" cy="1324931"/>
            <a:chOff x="6869743" y="3415027"/>
            <a:chExt cx="2477520" cy="1766575"/>
          </a:xfrm>
        </p:grpSpPr>
        <p:sp>
          <p:nvSpPr>
            <p:cNvPr id="38" name="Rounded Rectangle 37"/>
            <p:cNvSpPr/>
            <p:nvPr/>
          </p:nvSpPr>
          <p:spPr bwMode="auto">
            <a:xfrm>
              <a:off x="6869743" y="3962400"/>
              <a:ext cx="2438320" cy="1219202"/>
            </a:xfrm>
            <a:prstGeom prst="roundRect">
              <a:avLst>
                <a:gd name="adj" fmla="val 7670"/>
              </a:avLst>
            </a:prstGeom>
            <a:noFill/>
            <a:ln w="38100" cap="flat" cmpd="sng" algn="ctr">
              <a:solidFill>
                <a:srgbClr val="646464"/>
              </a:solidFill>
              <a:prstDash val="sysDash"/>
              <a:round/>
              <a:headEnd type="none" w="sm" len="sm"/>
              <a:tailEnd type="triangle" w="med" len="med"/>
            </a:ln>
            <a:effectLst/>
          </p:spPr>
          <p:txBody>
            <a:bodyPr wrap="none" anchor="ctr"/>
            <a:lstStyle/>
            <a:p>
              <a:pPr algn="ctr" eaLnBrk="0" hangingPunct="0">
                <a:defRPr/>
              </a:pPr>
              <a:endParaRPr lang="en-US" sz="1350">
                <a:latin typeface="Times New Roman" pitchFamily="-112" charset="0"/>
              </a:endParaRPr>
            </a:p>
          </p:txBody>
        </p:sp>
        <p:sp>
          <p:nvSpPr>
            <p:cNvPr id="39" name="TextBox 15"/>
            <p:cNvSpPr txBox="1">
              <a:spLocks noChangeArrowheads="1"/>
            </p:cNvSpPr>
            <p:nvPr/>
          </p:nvSpPr>
          <p:spPr bwMode="auto">
            <a:xfrm>
              <a:off x="6869743" y="3415027"/>
              <a:ext cx="247752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noAutofit/>
            </a:bodyPr>
            <a:lstStyle>
              <a:defPPr>
                <a:defRPr lang="en-US"/>
              </a:defPPr>
              <a:lvl1pPr eaLnBrk="0" hangingPunct="0">
                <a:defRPr sz="2400" b="1" i="1">
                  <a:solidFill>
                    <a:schemeClr val="tx1">
                      <a:lumMod val="65000"/>
                      <a:lumOff val="35000"/>
                    </a:schemeClr>
                  </a:solidFill>
                  <a:latin typeface="Crimson Text" pitchFamily="2" charset="0"/>
                  <a:ea typeface="Crimson Text" pitchFamily="2" charset="0"/>
                </a:defRPr>
              </a:lvl1pPr>
            </a:lstStyle>
            <a:p>
              <a:r>
                <a:rPr lang="en-US" dirty="0"/>
                <a:t>T</a:t>
              </a:r>
              <a:r>
                <a:rPr lang="en-US" baseline="-25000" dirty="0"/>
                <a:t>2</a:t>
              </a:r>
              <a:r>
                <a:rPr lang="en-US" dirty="0"/>
                <a:t> Workspace</a:t>
              </a:r>
            </a:p>
          </p:txBody>
        </p:sp>
      </p:grpSp>
      <p:grpSp>
        <p:nvGrpSpPr>
          <p:cNvPr id="16" name="Group 15"/>
          <p:cNvGrpSpPr>
            <a:grpSpLocks/>
          </p:cNvGrpSpPr>
          <p:nvPr/>
        </p:nvGrpSpPr>
        <p:grpSpPr bwMode="auto">
          <a:xfrm>
            <a:off x="5488780" y="3476592"/>
            <a:ext cx="864394" cy="184694"/>
            <a:chOff x="5247643" y="4503570"/>
            <a:chExt cx="1152524" cy="246260"/>
          </a:xfrm>
        </p:grpSpPr>
        <p:sp>
          <p:nvSpPr>
            <p:cNvPr id="25702" name="TextBox 41"/>
            <p:cNvSpPr txBox="1">
              <a:spLocks noChangeArrowheads="1"/>
            </p:cNvSpPr>
            <p:nvPr/>
          </p:nvSpPr>
          <p:spPr bwMode="auto">
            <a:xfrm>
              <a:off x="5247643" y="4503570"/>
              <a:ext cx="463550" cy="246221"/>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t>456</a:t>
              </a:r>
            </a:p>
          </p:txBody>
        </p:sp>
        <p:sp>
          <p:nvSpPr>
            <p:cNvPr id="25703" name="TextBox 42"/>
            <p:cNvSpPr txBox="1">
              <a:spLocks noChangeArrowheads="1"/>
            </p:cNvSpPr>
            <p:nvPr/>
          </p:nvSpPr>
          <p:spPr bwMode="auto">
            <a:xfrm>
              <a:off x="5936617" y="4503610"/>
              <a:ext cx="463550" cy="246220"/>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a:t>1</a:t>
              </a:r>
            </a:p>
          </p:txBody>
        </p:sp>
      </p:grpSp>
      <p:grpSp>
        <p:nvGrpSpPr>
          <p:cNvPr id="17" name="Group 16"/>
          <p:cNvGrpSpPr>
            <a:grpSpLocks/>
          </p:cNvGrpSpPr>
          <p:nvPr/>
        </p:nvGrpSpPr>
        <p:grpSpPr bwMode="auto">
          <a:xfrm>
            <a:off x="6164264" y="1849041"/>
            <a:ext cx="1495427" cy="220868"/>
            <a:chOff x="6057900" y="2314050"/>
            <a:chExt cx="1993902" cy="294490"/>
          </a:xfrm>
        </p:grpSpPr>
        <p:sp>
          <p:nvSpPr>
            <p:cNvPr id="25700" name="TextBox 43"/>
            <p:cNvSpPr txBox="1">
              <a:spLocks noChangeArrowheads="1"/>
            </p:cNvSpPr>
            <p:nvPr/>
          </p:nvSpPr>
          <p:spPr bwMode="auto">
            <a:xfrm>
              <a:off x="6057900" y="2314050"/>
              <a:ext cx="928688" cy="28725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25701" name="TextBox 44"/>
            <p:cNvSpPr txBox="1">
              <a:spLocks noChangeArrowheads="1"/>
            </p:cNvSpPr>
            <p:nvPr/>
          </p:nvSpPr>
          <p:spPr bwMode="auto">
            <a:xfrm>
              <a:off x="7123115" y="2321282"/>
              <a:ext cx="928687" cy="287258"/>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2</a:t>
              </a:r>
            </a:p>
          </p:txBody>
        </p:sp>
      </p:grpSp>
      <p:grpSp>
        <p:nvGrpSpPr>
          <p:cNvPr id="3" name="Group 2"/>
          <p:cNvGrpSpPr>
            <a:grpSpLocks/>
          </p:cNvGrpSpPr>
          <p:nvPr/>
        </p:nvGrpSpPr>
        <p:grpSpPr bwMode="auto">
          <a:xfrm>
            <a:off x="4940182" y="3459005"/>
            <a:ext cx="1427305" cy="223598"/>
            <a:chOff x="4564246" y="4425230"/>
            <a:chExt cx="1902930" cy="298129"/>
          </a:xfrm>
        </p:grpSpPr>
        <p:sp>
          <p:nvSpPr>
            <p:cNvPr id="25697" name="TextBox 40"/>
            <p:cNvSpPr txBox="1">
              <a:spLocks noChangeArrowheads="1"/>
            </p:cNvSpPr>
            <p:nvPr/>
          </p:nvSpPr>
          <p:spPr bwMode="auto">
            <a:xfrm>
              <a:off x="5285738" y="4436102"/>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25698" name="TextBox 31"/>
            <p:cNvSpPr txBox="1">
              <a:spLocks noChangeArrowheads="1"/>
            </p:cNvSpPr>
            <p:nvPr/>
          </p:nvSpPr>
          <p:spPr bwMode="auto">
            <a:xfrm>
              <a:off x="6003627" y="4436038"/>
              <a:ext cx="463549"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25699" name="TextBox 45"/>
            <p:cNvSpPr txBox="1">
              <a:spLocks noChangeArrowheads="1"/>
            </p:cNvSpPr>
            <p:nvPr/>
          </p:nvSpPr>
          <p:spPr bwMode="auto">
            <a:xfrm>
              <a:off x="4564246" y="4425230"/>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48" name="Group 47"/>
          <p:cNvGrpSpPr>
            <a:grpSpLocks/>
          </p:cNvGrpSpPr>
          <p:nvPr/>
        </p:nvGrpSpPr>
        <p:grpSpPr bwMode="auto">
          <a:xfrm>
            <a:off x="7195029" y="3459001"/>
            <a:ext cx="1420922" cy="219134"/>
            <a:chOff x="4526369" y="4485147"/>
            <a:chExt cx="1894418" cy="292174"/>
          </a:xfrm>
        </p:grpSpPr>
        <p:sp>
          <p:nvSpPr>
            <p:cNvPr id="25694" name="TextBox 48"/>
            <p:cNvSpPr txBox="1">
              <a:spLocks noChangeArrowheads="1"/>
            </p:cNvSpPr>
            <p:nvPr/>
          </p:nvSpPr>
          <p:spPr bwMode="auto">
            <a:xfrm>
              <a:off x="5247642" y="4488331"/>
              <a:ext cx="463550" cy="28725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123</a:t>
              </a:r>
            </a:p>
          </p:txBody>
        </p:sp>
        <p:sp>
          <p:nvSpPr>
            <p:cNvPr id="25695" name="TextBox 49"/>
            <p:cNvSpPr txBox="1">
              <a:spLocks noChangeArrowheads="1"/>
            </p:cNvSpPr>
            <p:nvPr/>
          </p:nvSpPr>
          <p:spPr bwMode="auto">
            <a:xfrm>
              <a:off x="5957237" y="4485147"/>
              <a:ext cx="463550" cy="28725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0</a:t>
              </a:r>
            </a:p>
          </p:txBody>
        </p:sp>
        <p:sp>
          <p:nvSpPr>
            <p:cNvPr id="25696" name="TextBox 50"/>
            <p:cNvSpPr txBox="1">
              <a:spLocks noChangeArrowheads="1"/>
            </p:cNvSpPr>
            <p:nvPr/>
          </p:nvSpPr>
          <p:spPr bwMode="auto">
            <a:xfrm>
              <a:off x="4526369" y="4490067"/>
              <a:ext cx="463549" cy="287254"/>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a:t>
              </a:r>
            </a:p>
          </p:txBody>
        </p:sp>
      </p:grpSp>
      <p:grpSp>
        <p:nvGrpSpPr>
          <p:cNvPr id="53" name="Group 52"/>
          <p:cNvGrpSpPr>
            <a:grpSpLocks/>
          </p:cNvGrpSpPr>
          <p:nvPr/>
        </p:nvGrpSpPr>
        <p:grpSpPr bwMode="auto">
          <a:xfrm>
            <a:off x="5488456" y="3456462"/>
            <a:ext cx="871874" cy="218135"/>
            <a:chOff x="5250818" y="4432522"/>
            <a:chExt cx="1162501" cy="290845"/>
          </a:xfrm>
        </p:grpSpPr>
        <p:sp>
          <p:nvSpPr>
            <p:cNvPr id="25692" name="TextBox 53"/>
            <p:cNvSpPr txBox="1">
              <a:spLocks noChangeArrowheads="1"/>
            </p:cNvSpPr>
            <p:nvPr/>
          </p:nvSpPr>
          <p:spPr bwMode="auto">
            <a:xfrm>
              <a:off x="5250818" y="4436110"/>
              <a:ext cx="463550"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456</a:t>
              </a:r>
            </a:p>
          </p:txBody>
        </p:sp>
        <p:sp>
          <p:nvSpPr>
            <p:cNvPr id="25693" name="TextBox 54"/>
            <p:cNvSpPr txBox="1">
              <a:spLocks noChangeArrowheads="1"/>
            </p:cNvSpPr>
            <p:nvPr/>
          </p:nvSpPr>
          <p:spPr bwMode="auto">
            <a:xfrm>
              <a:off x="5949766" y="4432522"/>
              <a:ext cx="463553" cy="287257"/>
            </a:xfrm>
            <a:prstGeom prst="rect">
              <a:avLst/>
            </a:prstGeom>
            <a:solidFill>
              <a:srgbClr val="E7E7E7"/>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a:t>
              </a:r>
            </a:p>
          </p:txBody>
        </p:sp>
      </p:grpSp>
      <p:sp>
        <p:nvSpPr>
          <p:cNvPr id="50" name="Oval 49"/>
          <p:cNvSpPr>
            <a:spLocks noChangeArrowheads="1"/>
          </p:cNvSpPr>
          <p:nvPr/>
        </p:nvSpPr>
        <p:spPr bwMode="auto">
          <a:xfrm>
            <a:off x="6721079" y="1524000"/>
            <a:ext cx="1057275" cy="40005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5682" name="Rectangle 1"/>
          <p:cNvSpPr>
            <a:spLocks noChangeArrowheads="1"/>
          </p:cNvSpPr>
          <p:nvPr/>
        </p:nvSpPr>
        <p:spPr bwMode="auto">
          <a:xfrm>
            <a:off x="1900238" y="1781790"/>
            <a:ext cx="931069" cy="1969431"/>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solidFill>
                <a:schemeClr val="accent1"/>
              </a:solidFill>
            </a:endParaRPr>
          </a:p>
        </p:txBody>
      </p:sp>
      <p:sp>
        <p:nvSpPr>
          <p:cNvPr id="25683" name="Rectangle 53"/>
          <p:cNvSpPr>
            <a:spLocks noChangeArrowheads="1"/>
          </p:cNvSpPr>
          <p:nvPr/>
        </p:nvSpPr>
        <p:spPr bwMode="auto">
          <a:xfrm>
            <a:off x="1900238" y="3767853"/>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5684" name="Rectangle 54"/>
          <p:cNvSpPr>
            <a:spLocks noChangeArrowheads="1"/>
          </p:cNvSpPr>
          <p:nvPr/>
        </p:nvSpPr>
        <p:spPr bwMode="auto">
          <a:xfrm>
            <a:off x="1900238" y="3984566"/>
            <a:ext cx="931069" cy="19645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5685" name="Rectangle 55"/>
          <p:cNvSpPr>
            <a:spLocks noChangeArrowheads="1"/>
          </p:cNvSpPr>
          <p:nvPr/>
        </p:nvSpPr>
        <p:spPr bwMode="auto">
          <a:xfrm>
            <a:off x="2990454" y="2009144"/>
            <a:ext cx="931069" cy="650544"/>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5686" name="Rectangle 58"/>
          <p:cNvSpPr>
            <a:spLocks noChangeArrowheads="1"/>
          </p:cNvSpPr>
          <p:nvPr/>
        </p:nvSpPr>
        <p:spPr bwMode="auto">
          <a:xfrm>
            <a:off x="2990454" y="2680604"/>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25687" name="Rectangle 59"/>
          <p:cNvSpPr>
            <a:spLocks noChangeArrowheads="1"/>
          </p:cNvSpPr>
          <p:nvPr/>
        </p:nvSpPr>
        <p:spPr bwMode="auto">
          <a:xfrm>
            <a:off x="2990454" y="2893726"/>
            <a:ext cx="931069" cy="196453"/>
          </a:xfrm>
          <a:prstGeom prst="rect">
            <a:avLst/>
          </a:prstGeom>
          <a:noFill/>
          <a:ln w="9525"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61" name="Right Arrow 6"/>
          <p:cNvSpPr>
            <a:spLocks noChangeArrowheads="1"/>
          </p:cNvSpPr>
          <p:nvPr/>
        </p:nvSpPr>
        <p:spPr bwMode="auto">
          <a:xfrm rot="-5400000">
            <a:off x="5333404" y="2384227"/>
            <a:ext cx="629841"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62" name="Right Arrow 6"/>
          <p:cNvSpPr>
            <a:spLocks noChangeArrowheads="1"/>
          </p:cNvSpPr>
          <p:nvPr/>
        </p:nvSpPr>
        <p:spPr bwMode="auto">
          <a:xfrm rot="5400000">
            <a:off x="5228971" y="2314830"/>
            <a:ext cx="83870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grpSp>
        <p:nvGrpSpPr>
          <p:cNvPr id="2" name="Group 1"/>
          <p:cNvGrpSpPr/>
          <p:nvPr/>
        </p:nvGrpSpPr>
        <p:grpSpPr>
          <a:xfrm>
            <a:off x="1752600" y="1682865"/>
            <a:ext cx="2156095" cy="2565285"/>
            <a:chOff x="812799" y="2356317"/>
            <a:chExt cx="2874795" cy="3420378"/>
          </a:xfrm>
        </p:grpSpPr>
        <p:sp>
          <p:nvSpPr>
            <p:cNvPr id="63" name="Oval 62"/>
            <p:cNvSpPr>
              <a:spLocks noChangeArrowheads="1"/>
            </p:cNvSpPr>
            <p:nvPr/>
          </p:nvSpPr>
          <p:spPr bwMode="auto">
            <a:xfrm>
              <a:off x="812799" y="2356317"/>
              <a:ext cx="1341119" cy="48768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64" name="Oval 63"/>
            <p:cNvSpPr>
              <a:spLocks noChangeArrowheads="1"/>
            </p:cNvSpPr>
            <p:nvPr/>
          </p:nvSpPr>
          <p:spPr bwMode="auto">
            <a:xfrm>
              <a:off x="2303463" y="2645569"/>
              <a:ext cx="1341120" cy="48768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65" name="Oval 64"/>
            <p:cNvSpPr>
              <a:spLocks noChangeArrowheads="1"/>
            </p:cNvSpPr>
            <p:nvPr/>
          </p:nvSpPr>
          <p:spPr bwMode="auto">
            <a:xfrm>
              <a:off x="914400" y="4923255"/>
              <a:ext cx="1341120" cy="85344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sp>
          <p:nvSpPr>
            <p:cNvPr id="66" name="Oval 65"/>
            <p:cNvSpPr>
              <a:spLocks noChangeArrowheads="1"/>
            </p:cNvSpPr>
            <p:nvPr/>
          </p:nvSpPr>
          <p:spPr bwMode="auto">
            <a:xfrm>
              <a:off x="2346473" y="3496018"/>
              <a:ext cx="1341121" cy="853440"/>
            </a:xfrm>
            <a:prstGeom prst="ellipse">
              <a:avLst/>
            </a:prstGeom>
            <a:noFill/>
            <a:ln w="38100" algn="ctr">
              <a:solidFill>
                <a:schemeClr val="accent1"/>
              </a:solidFill>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ctr" eaLnBrk="0" hangingPunct="0"/>
              <a:endParaRPr lang="en-US" sz="1350"/>
            </a:p>
          </p:txBody>
        </p:sp>
      </p:grpSp>
      <p:sp>
        <p:nvSpPr>
          <p:cNvPr id="59" name="Rounded Rectangular Callout 58"/>
          <p:cNvSpPr/>
          <p:nvPr/>
        </p:nvSpPr>
        <p:spPr bwMode="auto">
          <a:xfrm flipH="1">
            <a:off x="3689030" y="2266950"/>
            <a:ext cx="1097280" cy="364755"/>
          </a:xfrm>
          <a:prstGeom prst="wedgeRoundRectCallout">
            <a:avLst>
              <a:gd name="adj1" fmla="val 32278"/>
              <a:gd name="adj2" fmla="val 8546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dirty="0">
                <a:solidFill>
                  <a:schemeClr val="accent1"/>
                </a:solidFill>
                <a:latin typeface="Crimson Text" panose="02000503000000000000" pitchFamily="2" charset="0"/>
              </a:rPr>
              <a:t>TS(</a:t>
            </a:r>
            <a:r>
              <a:rPr lang="en-US" sz="2000" b="1" spc="-150" dirty="0">
                <a:solidFill>
                  <a:schemeClr val="accent1"/>
                </a:solidFill>
                <a:latin typeface="Crimson Text" panose="02000503000000000000" pitchFamily="2" charset="0"/>
              </a:rPr>
              <a:t>T</a:t>
            </a:r>
            <a:r>
              <a:rPr lang="en-US" sz="2000" b="1" spc="300" baseline="-25000" dirty="0">
                <a:solidFill>
                  <a:schemeClr val="accent1"/>
                </a:solidFill>
                <a:latin typeface="Crimson Text" panose="02000503000000000000" pitchFamily="2" charset="0"/>
              </a:rPr>
              <a:t>2</a:t>
            </a:r>
            <a:r>
              <a:rPr lang="en-US" sz="2000" b="1" dirty="0">
                <a:solidFill>
                  <a:schemeClr val="accent1"/>
                </a:solidFill>
                <a:latin typeface="Crimson Text" panose="02000503000000000000" pitchFamily="2" charset="0"/>
              </a:rPr>
              <a:t>)=1</a:t>
            </a:r>
          </a:p>
        </p:txBody>
      </p:sp>
      <p:sp>
        <p:nvSpPr>
          <p:cNvPr id="60" name="Rounded Rectangular Callout 59"/>
          <p:cNvSpPr/>
          <p:nvPr/>
        </p:nvSpPr>
        <p:spPr bwMode="auto">
          <a:xfrm flipH="1">
            <a:off x="2579372" y="3349995"/>
            <a:ext cx="1097280" cy="364755"/>
          </a:xfrm>
          <a:prstGeom prst="wedgeRoundRectCallout">
            <a:avLst>
              <a:gd name="adj1" fmla="val 32278"/>
              <a:gd name="adj2" fmla="val 85464"/>
              <a:gd name="adj3" fmla="val 16667"/>
            </a:avLst>
          </a:prstGeom>
          <a:solidFill>
            <a:schemeClr val="bg1"/>
          </a:solidFill>
          <a:ln w="28575" cap="flat" cmpd="sng" algn="ctr">
            <a:solidFill>
              <a:srgbClr val="646464"/>
            </a:solidFill>
            <a:prstDash val="solid"/>
            <a:round/>
            <a:headEnd type="none" w="sm" len="sm"/>
            <a:tailEnd type="triangle" w="med" len="med"/>
          </a:ln>
          <a:effectLst/>
        </p:spPr>
        <p:txBody>
          <a:bodyPr wrap="square" lIns="0" tIns="67414" rIns="0" bIns="0" anchor="b" anchorCtr="0">
            <a:spAutoFit/>
          </a:bodyPr>
          <a:lstStyle/>
          <a:p>
            <a:pPr algn="ctr">
              <a:lnSpc>
                <a:spcPct val="80000"/>
              </a:lnSpc>
            </a:pPr>
            <a:r>
              <a:rPr lang="en-US" sz="2000" b="1" dirty="0">
                <a:solidFill>
                  <a:schemeClr val="accent1"/>
                </a:solidFill>
                <a:latin typeface="Crimson Text" panose="02000503000000000000" pitchFamily="2" charset="0"/>
              </a:rPr>
              <a:t>TS(</a:t>
            </a:r>
            <a:r>
              <a:rPr lang="en-US" sz="2000" b="1" spc="-150" dirty="0">
                <a:solidFill>
                  <a:schemeClr val="accent1"/>
                </a:solidFill>
                <a:latin typeface="Crimson Text" panose="02000503000000000000" pitchFamily="2" charset="0"/>
              </a:rPr>
              <a:t>T</a:t>
            </a:r>
            <a:r>
              <a:rPr lang="en-US" sz="2000" b="1" spc="-150" baseline="-25000" dirty="0">
                <a:solidFill>
                  <a:schemeClr val="accent1"/>
                </a:solidFill>
                <a:latin typeface="Crimson Text" panose="02000503000000000000" pitchFamily="2" charset="0"/>
              </a:rPr>
              <a:t>1</a:t>
            </a:r>
            <a:r>
              <a:rPr lang="en-US" sz="2000" b="1" dirty="0">
                <a:solidFill>
                  <a:schemeClr val="accent1"/>
                </a:solidFill>
                <a:latin typeface="Crimson Text" panose="02000503000000000000" pitchFamily="2" charset="0"/>
              </a:rPr>
              <a:t>)=2</a:t>
            </a:r>
          </a:p>
        </p:txBody>
      </p:sp>
      <p:sp>
        <p:nvSpPr>
          <p:cNvPr id="68" name="Right Arrow 6">
            <a:extLst>
              <a:ext uri="{FF2B5EF4-FFF2-40B4-BE49-F238E27FC236}">
                <a16:creationId xmlns:a16="http://schemas.microsoft.com/office/drawing/2014/main" id="{2685988A-086E-4D30-AF3D-2A3D0C7AC03E}"/>
              </a:ext>
            </a:extLst>
          </p:cNvPr>
          <p:cNvSpPr>
            <a:spLocks noChangeArrowheads="1"/>
          </p:cNvSpPr>
          <p:nvPr/>
        </p:nvSpPr>
        <p:spPr bwMode="auto">
          <a:xfrm rot="2480592">
            <a:off x="5426533" y="2541037"/>
            <a:ext cx="1752679"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75" name="Right Arrow 6">
            <a:extLst>
              <a:ext uri="{FF2B5EF4-FFF2-40B4-BE49-F238E27FC236}">
                <a16:creationId xmlns:a16="http://schemas.microsoft.com/office/drawing/2014/main" id="{D4E39714-21C8-4FBB-83A6-93468DA7A68B}"/>
              </a:ext>
            </a:extLst>
          </p:cNvPr>
          <p:cNvSpPr>
            <a:spLocks noChangeArrowheads="1"/>
          </p:cNvSpPr>
          <p:nvPr/>
        </p:nvSpPr>
        <p:spPr bwMode="auto">
          <a:xfrm>
            <a:off x="4572000" y="3444595"/>
            <a:ext cx="347688" cy="285750"/>
          </a:xfrm>
          <a:prstGeom prst="rightArrow">
            <a:avLst>
              <a:gd name="adj1" fmla="val 50000"/>
              <a:gd name="adj2" fmla="val 50114"/>
            </a:avLst>
          </a:prstGeom>
          <a:solidFill>
            <a:schemeClr val="accent1"/>
          </a:solidFill>
          <a:ln w="28575">
            <a:noFill/>
            <a:round/>
            <a:headEnd type="none" w="sm" len="sm"/>
            <a:tailEnd type="triangle" w="med" len="med"/>
          </a:ln>
        </p:spPr>
        <p:txBody>
          <a:bodyPr wrap="none" anchor="ctr"/>
          <a:lstStyle/>
          <a:p>
            <a:pPr algn="ctr" eaLnBrk="0" hangingPunct="0"/>
            <a:endParaRPr lang="en-US" sz="1350"/>
          </a:p>
        </p:txBody>
      </p:sp>
      <p:sp>
        <p:nvSpPr>
          <p:cNvPr id="6" name="Slide Number Placeholder 3">
            <a:extLst>
              <a:ext uri="{FF2B5EF4-FFF2-40B4-BE49-F238E27FC236}">
                <a16:creationId xmlns:a16="http://schemas.microsoft.com/office/drawing/2014/main" id="{5419DD23-8B89-D72C-60BE-695891EB1E70}"/>
              </a:ext>
            </a:extLst>
          </p:cNvPr>
          <p:cNvSpPr txBox="1">
            <a:spLocks/>
          </p:cNvSpPr>
          <p:nvPr/>
        </p:nvSpPr>
        <p:spPr>
          <a:xfrm>
            <a:off x="8778240" y="-794"/>
            <a:ext cx="384048" cy="273844"/>
          </a:xfrm>
          <a:prstGeom prst="rect">
            <a:avLst/>
          </a:prstGeom>
          <a:solidFill>
            <a:schemeClr val="bg1">
              <a:lumMod val="65000"/>
            </a:schemeClr>
          </a:solidFill>
        </p:spPr>
        <p:txBody>
          <a:bodyPr lIns="0" rIns="45720"/>
          <a:lstStyle>
            <a:defPPr>
              <a:defRPr lang="en-US"/>
            </a:defPPr>
            <a:lvl1pPr algn="r">
              <a:defRPr lang="en-US" sz="1200">
                <a:solidFill>
                  <a:schemeClr val="bg1"/>
                </a:solidFill>
                <a:latin typeface="Consolas" panose="020B0609020204030204" pitchFamily="49" charset="0"/>
                <a:cs typeface="Consolas" panose="020B0609020204030204" pitchFamily="49"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DD1AB5-42BA-4E8A-BFEE-435884E16AAB}" type="slidenum">
              <a:rPr lang="en-US"/>
              <a:pPr/>
              <a:t>9</a:t>
            </a:fld>
            <a:endParaRPr lang="en-US" dirty="0"/>
          </a:p>
        </p:txBody>
      </p:sp>
      <p:sp>
        <p:nvSpPr>
          <p:cNvPr id="15" name="Left Arrow 33">
            <a:extLst>
              <a:ext uri="{FF2B5EF4-FFF2-40B4-BE49-F238E27FC236}">
                <a16:creationId xmlns:a16="http://schemas.microsoft.com/office/drawing/2014/main" id="{060762C8-FE9B-FE8D-E9FA-ABCDE0907C4B}"/>
              </a:ext>
            </a:extLst>
          </p:cNvPr>
          <p:cNvSpPr/>
          <p:nvPr/>
        </p:nvSpPr>
        <p:spPr bwMode="auto">
          <a:xfrm rot="16200000">
            <a:off x="-342900" y="2392441"/>
            <a:ext cx="3314700" cy="647700"/>
          </a:xfrm>
          <a:prstGeom prst="leftArrow">
            <a:avLst/>
          </a:prstGeom>
          <a:solidFill>
            <a:schemeClr val="accent1"/>
          </a:solidFill>
          <a:ln w="28575" cap="flat" cmpd="sng" algn="ctr">
            <a:noFill/>
            <a:prstDash val="solid"/>
            <a:round/>
            <a:headEnd type="none" w="sm" len="sm"/>
            <a:tailEnd type="triangle" w="med" len="med"/>
          </a:ln>
          <a:effectLst/>
        </p:spPr>
        <p:txBody>
          <a:bodyPr wrap="none" anchor="ctr"/>
          <a:lstStyle/>
          <a:p>
            <a:pPr algn="ctr" eaLnBrk="0" hangingPunct="0">
              <a:defRPr/>
            </a:pPr>
            <a:r>
              <a:rPr lang="en-US" sz="2400" b="1" i="1" spc="225" dirty="0">
                <a:solidFill>
                  <a:schemeClr val="bg1">
                    <a:lumMod val="95000"/>
                  </a:schemeClr>
                </a:solidFill>
                <a:latin typeface="Lato Black" panose="020F0A02020204030203" pitchFamily="34" charset="0"/>
              </a:rPr>
              <a:t>TIME</a:t>
            </a:r>
          </a:p>
        </p:txBody>
      </p:sp>
      <p:sp>
        <p:nvSpPr>
          <p:cNvPr id="24" name="Txn Arrow"/>
          <p:cNvSpPr>
            <a:spLocks noChangeArrowheads="1"/>
          </p:cNvSpPr>
          <p:nvPr/>
        </p:nvSpPr>
        <p:spPr bwMode="auto">
          <a:xfrm>
            <a:off x="1356360" y="1428750"/>
            <a:ext cx="548640" cy="457200"/>
          </a:xfrm>
          <a:prstGeom prst="rightArrow">
            <a:avLst>
              <a:gd name="adj1" fmla="val 50000"/>
              <a:gd name="adj2" fmla="val 50052"/>
            </a:avLst>
          </a:prstGeom>
          <a:solidFill>
            <a:schemeClr val="tx1"/>
          </a:solidFill>
          <a:ln w="28575">
            <a:noFill/>
            <a:round/>
            <a:headEnd type="none" w="sm" len="sm"/>
            <a:tailEnd type="triangle" w="med" len="med"/>
          </a:ln>
        </p:spPr>
        <p:txBody>
          <a:bodyPr wrap="none" anchor="ctr"/>
          <a:lstStyle/>
          <a:p>
            <a:pPr algn="ctr" eaLnBrk="0" hangingPunct="0"/>
            <a:endParaRPr lang="en-US" sz="1350"/>
          </a:p>
        </p:txBody>
      </p:sp>
      <p:sp>
        <p:nvSpPr>
          <p:cNvPr id="4" name="TextBox 31">
            <a:extLst>
              <a:ext uri="{FF2B5EF4-FFF2-40B4-BE49-F238E27FC236}">
                <a16:creationId xmlns:a16="http://schemas.microsoft.com/office/drawing/2014/main" id="{9F8D24FB-FB5D-E31D-4A9F-335FCE713367}"/>
              </a:ext>
            </a:extLst>
          </p:cNvPr>
          <p:cNvSpPr txBox="1">
            <a:spLocks noChangeArrowheads="1"/>
          </p:cNvSpPr>
          <p:nvPr/>
        </p:nvSpPr>
        <p:spPr bwMode="auto">
          <a:xfrm>
            <a:off x="5986328" y="3456462"/>
            <a:ext cx="347688" cy="215444"/>
          </a:xfrm>
          <a:prstGeom prst="rect">
            <a:avLst/>
          </a:prstGeom>
          <a:solidFill>
            <a:srgbClr val="E7E7E7"/>
          </a:solidFill>
          <a:ln w="9525">
            <a:noFill/>
            <a:miter lim="800000"/>
            <a:headEnd/>
            <a:tailEnd/>
          </a:ln>
        </p:spPr>
        <p:txBody>
          <a:bodyPr lIns="18288" tIns="0" rIns="0" bIns="0">
            <a:spAutoFit/>
          </a:bodyPr>
          <a:lstStyle>
            <a:defPPr>
              <a:defRPr lang="en-US"/>
            </a:defPPr>
            <a:lvl1pPr>
              <a:defRPr sz="1400" b="1" u="none">
                <a:solidFill>
                  <a:srgbClr val="F76D6D"/>
                </a:solidFill>
                <a:latin typeface="Inconsolata" panose="00000509000000000000" pitchFamily="49" charset="0"/>
              </a:defRPr>
            </a:lvl1pPr>
            <a:lvl2pPr marL="742950" indent="-285750" eaLnBrk="0" hangingPunct="0">
              <a:defRPr sz="2800" u="sng">
                <a:latin typeface="Times New Roman" charset="0"/>
                <a:ea typeface="ＭＳ Ｐゴシック" charset="-128"/>
              </a:defRPr>
            </a:lvl2pPr>
            <a:lvl3pPr marL="1143000" indent="-228600" eaLnBrk="0" hangingPunct="0">
              <a:defRPr sz="2800" u="sng">
                <a:latin typeface="Times New Roman" charset="0"/>
                <a:ea typeface="ＭＳ Ｐゴシック" charset="-128"/>
              </a:defRPr>
            </a:lvl3pPr>
            <a:lvl4pPr marL="1600200" indent="-228600" eaLnBrk="0" hangingPunct="0">
              <a:defRPr sz="2800" u="sng">
                <a:latin typeface="Times New Roman" charset="0"/>
                <a:ea typeface="ＭＳ Ｐゴシック" charset="-128"/>
              </a:defRPr>
            </a:lvl4pPr>
            <a:lvl5pPr marL="2057400" indent="-228600" eaLnBrk="0" hangingPunct="0">
              <a:defRPr sz="2800" u="sng">
                <a:latin typeface="Times New Roman" charset="0"/>
                <a:ea typeface="ＭＳ Ｐゴシック" charset="-128"/>
              </a:defRPr>
            </a:lvl5pPr>
            <a:lvl6pPr marL="2514600" indent="-228600" eaLnBrk="0" fontAlgn="base" hangingPunct="0">
              <a:spcBef>
                <a:spcPct val="0"/>
              </a:spcBef>
              <a:spcAft>
                <a:spcPct val="0"/>
              </a:spcAft>
              <a:defRPr sz="2800" u="sng">
                <a:latin typeface="Times New Roman" charset="0"/>
                <a:ea typeface="ＭＳ Ｐゴシック" charset="-128"/>
              </a:defRPr>
            </a:lvl6pPr>
            <a:lvl7pPr marL="2971800" indent="-228600" eaLnBrk="0" fontAlgn="base" hangingPunct="0">
              <a:spcBef>
                <a:spcPct val="0"/>
              </a:spcBef>
              <a:spcAft>
                <a:spcPct val="0"/>
              </a:spcAft>
              <a:defRPr sz="2800" u="sng">
                <a:latin typeface="Times New Roman" charset="0"/>
                <a:ea typeface="ＭＳ Ｐゴシック" charset="-128"/>
              </a:defRPr>
            </a:lvl7pPr>
            <a:lvl8pPr marL="3429000" indent="-228600" eaLnBrk="0" fontAlgn="base" hangingPunct="0">
              <a:spcBef>
                <a:spcPct val="0"/>
              </a:spcBef>
              <a:spcAft>
                <a:spcPct val="0"/>
              </a:spcAft>
              <a:defRPr sz="2800" u="sng">
                <a:latin typeface="Times New Roman" charset="0"/>
                <a:ea typeface="ＭＳ Ｐゴシック" charset="-128"/>
              </a:defRPr>
            </a:lvl8pPr>
            <a:lvl9pPr marL="3886200" indent="-228600" eaLnBrk="0" fontAlgn="base" hangingPunct="0">
              <a:spcBef>
                <a:spcPct val="0"/>
              </a:spcBef>
              <a:spcAft>
                <a:spcPct val="0"/>
              </a:spcAft>
              <a:defRPr sz="2800" u="sng">
                <a:latin typeface="Times New Roman" charset="0"/>
                <a:ea typeface="ＭＳ Ｐゴシック" charset="-128"/>
              </a:defRPr>
            </a:lvl9pPr>
          </a:lstStyle>
          <a:p>
            <a:r>
              <a:rPr lang="en-US" dirty="0">
                <a:solidFill>
                  <a:schemeClr val="accent1"/>
                </a:solidFill>
              </a:rPr>
              <a:t>2</a:t>
            </a:r>
          </a:p>
        </p:txBody>
      </p:sp>
    </p:spTree>
    <p:extLst>
      <p:ext uri="{BB962C8B-B14F-4D97-AF65-F5344CB8AC3E}">
        <p14:creationId xmlns:p14="http://schemas.microsoft.com/office/powerpoint/2010/main" val="4026894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50"/>
                                        <p:tgtEl>
                                          <p:spTgt spid="50"/>
                                        </p:tgtEl>
                                      </p:cBhvr>
                                    </p:animEffect>
                                    <p:set>
                                      <p:cBhvr>
                                        <p:cTn id="12" dur="1" fill="hold">
                                          <p:stCondLst>
                                            <p:cond delay="249"/>
                                          </p:stCondLst>
                                        </p:cTn>
                                        <p:tgtEl>
                                          <p:spTgt spid="50"/>
                                        </p:tgtEl>
                                        <p:attrNameLst>
                                          <p:attrName>style.visibility</p:attrName>
                                        </p:attrNameLst>
                                      </p:cBhvr>
                                      <p:to>
                                        <p:strVal val="hidden"/>
                                      </p:to>
                                    </p:set>
                                  </p:childTnLst>
                                </p:cTn>
                              </p:par>
                            </p:childTnLst>
                          </p:cTn>
                        </p:par>
                        <p:par>
                          <p:cTn id="13" fill="hold">
                            <p:stCondLst>
                              <p:cond delay="25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5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50"/>
                                        <p:tgtEl>
                                          <p:spTgt spid="2"/>
                                        </p:tgtEl>
                                      </p:cBhvr>
                                    </p:animEffect>
                                    <p:set>
                                      <p:cBhvr>
                                        <p:cTn id="21" dur="1" fill="hold">
                                          <p:stCondLst>
                                            <p:cond delay="249"/>
                                          </p:stCondLst>
                                        </p:cTn>
                                        <p:tgtEl>
                                          <p:spTgt spid="2"/>
                                        </p:tgtEl>
                                        <p:attrNameLst>
                                          <p:attrName>style.visibility</p:attrName>
                                        </p:attrNameLst>
                                      </p:cBhvr>
                                      <p:to>
                                        <p:strVal val="hidden"/>
                                      </p:to>
                                    </p:set>
                                  </p:childTnLst>
                                </p:cTn>
                              </p:par>
                            </p:childTnLst>
                          </p:cTn>
                        </p:par>
                        <p:par>
                          <p:cTn id="22" fill="hold" nodeType="afterGroup">
                            <p:stCondLst>
                              <p:cond delay="250"/>
                            </p:stCondLst>
                            <p:childTnLst>
                              <p:par>
                                <p:cTn id="23" presetID="22" presetClass="entr" presetSubtype="8"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250"/>
                                        <p:tgtEl>
                                          <p:spTgt spid="24"/>
                                        </p:tgtEl>
                                      </p:cBhvr>
                                    </p:animEffect>
                                  </p:childTnLst>
                                </p:cTn>
                              </p:par>
                            </p:childTnLst>
                          </p:cTn>
                        </p:par>
                        <p:par>
                          <p:cTn id="26" fill="hold" nodeType="withGroup">
                            <p:stCondLst>
                              <p:cond delay="5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250"/>
                                        <p:tgtEl>
                                          <p:spTgt spid="7"/>
                                        </p:tgtEl>
                                      </p:cBhvr>
                                    </p:animEffect>
                                  </p:childTnLst>
                                </p:cTn>
                              </p:par>
                            </p:childTnLst>
                          </p:cTn>
                        </p:par>
                        <p:par>
                          <p:cTn id="30" fill="hold">
                            <p:stCondLst>
                              <p:cond delay="750"/>
                            </p:stCondLst>
                            <p:childTnLst>
                              <p:par>
                                <p:cTn id="31" presetID="10" presetClass="entr" presetSubtype="0" fill="hold" nodeType="after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25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2" nodeType="clickEffect">
                                  <p:stCondLst>
                                    <p:cond delay="0"/>
                                  </p:stCondLst>
                                  <p:childTnLst>
                                    <p:animMotion origin="layout" path="M -3.33333E-6 -2.22222E-6 L -0.00139 0.08611 " pathEditMode="relative" rAng="0" ptsTypes="AA">
                                      <p:cBhvr>
                                        <p:cTn id="37" dur="500" fill="hold"/>
                                        <p:tgtEl>
                                          <p:spTgt spid="24"/>
                                        </p:tgtEl>
                                        <p:attrNameLst>
                                          <p:attrName>ppt_x</p:attrName>
                                          <p:attrName>ppt_y</p:attrName>
                                        </p:attrNameLst>
                                      </p:cBhvr>
                                      <p:rCtr x="-69" y="4290"/>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62"/>
                                        </p:tgtEl>
                                        <p:attrNameLst>
                                          <p:attrName>style.visibility</p:attrName>
                                        </p:attrNameLst>
                                      </p:cBhvr>
                                      <p:to>
                                        <p:strVal val="visible"/>
                                      </p:to>
                                    </p:set>
                                    <p:animEffect transition="in" filter="wipe(up)">
                                      <p:cBhvr>
                                        <p:cTn id="42" dur="250"/>
                                        <p:tgtEl>
                                          <p:spTgt spid="62"/>
                                        </p:tgtEl>
                                      </p:cBhvr>
                                    </p:animEffect>
                                  </p:childTnLst>
                                </p:cTn>
                              </p:par>
                            </p:childTnLst>
                          </p:cTn>
                        </p:par>
                        <p:par>
                          <p:cTn id="43" fill="hold" nodeType="afterGroup">
                            <p:stCondLst>
                              <p:cond delay="25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25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1" nodeType="clickEffect">
                                  <p:stCondLst>
                                    <p:cond delay="0"/>
                                  </p:stCondLst>
                                  <p:childTnLst>
                                    <p:animEffect transition="out" filter="fade">
                                      <p:cBhvr>
                                        <p:cTn id="50" dur="250"/>
                                        <p:tgtEl>
                                          <p:spTgt spid="62"/>
                                        </p:tgtEl>
                                      </p:cBhvr>
                                    </p:animEffect>
                                    <p:set>
                                      <p:cBhvr>
                                        <p:cTn id="51" dur="1" fill="hold">
                                          <p:stCondLst>
                                            <p:cond delay="249"/>
                                          </p:stCondLst>
                                        </p:cTn>
                                        <p:tgtEl>
                                          <p:spTgt spid="62"/>
                                        </p:tgtEl>
                                        <p:attrNameLst>
                                          <p:attrName>style.visibility</p:attrName>
                                        </p:attrNameLst>
                                      </p:cBhvr>
                                      <p:to>
                                        <p:strVal val="hidden"/>
                                      </p:to>
                                    </p:set>
                                  </p:childTnLst>
                                </p:cTn>
                              </p:par>
                            </p:childTnLst>
                          </p:cTn>
                        </p:par>
                        <p:par>
                          <p:cTn id="52" fill="hold" nodeType="afterGroup">
                            <p:stCondLst>
                              <p:cond delay="250"/>
                            </p:stCondLst>
                            <p:childTnLst>
                              <p:par>
                                <p:cTn id="53" presetID="42" presetClass="path" presetSubtype="0" accel="50000" decel="50000" fill="hold" grpId="3" nodeType="afterEffect">
                                  <p:stCondLst>
                                    <p:cond delay="0"/>
                                  </p:stCondLst>
                                  <p:childTnLst>
                                    <p:animMotion origin="layout" path="M -0.00139 0.08611 L 0.11684 0.08642 " pathEditMode="relative" rAng="0" ptsTypes="AA">
                                      <p:cBhvr>
                                        <p:cTn id="54" dur="500" fill="hold"/>
                                        <p:tgtEl>
                                          <p:spTgt spid="24"/>
                                        </p:tgtEl>
                                        <p:attrNameLst>
                                          <p:attrName>ppt_x</p:attrName>
                                          <p:attrName>ppt_y</p:attrName>
                                        </p:attrNameLst>
                                      </p:cBhvr>
                                      <p:rCtr x="5903" y="0"/>
                                    </p:animMotion>
                                  </p:childTnLst>
                                </p:cTn>
                              </p:par>
                            </p:childTnLst>
                          </p:cTn>
                        </p:par>
                        <p:par>
                          <p:cTn id="55" fill="hold">
                            <p:stCondLst>
                              <p:cond delay="750"/>
                            </p:stCondLst>
                            <p:childTnLst>
                              <p:par>
                                <p:cTn id="56" presetID="10" presetClass="entr" presetSubtype="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250"/>
                                        <p:tgtEl>
                                          <p:spTgt spid="9"/>
                                        </p:tgtEl>
                                      </p:cBhvr>
                                    </p:animEffect>
                                  </p:childTnLst>
                                </p:cTn>
                              </p:par>
                            </p:childTnLst>
                          </p:cTn>
                        </p:par>
                        <p:par>
                          <p:cTn id="59" fill="hold">
                            <p:stCondLst>
                              <p:cond delay="1000"/>
                            </p:stCondLst>
                            <p:childTnLst>
                              <p:par>
                                <p:cTn id="60" presetID="10" presetClass="entr" presetSubtype="0" fill="hold" nodeType="after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250"/>
                                        <p:tgtEl>
                                          <p:spTgt spid="84"/>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path" presetSubtype="0" accel="50000" decel="50000" fill="hold" grpId="4" nodeType="clickEffect">
                                  <p:stCondLst>
                                    <p:cond delay="0"/>
                                  </p:stCondLst>
                                  <p:childTnLst>
                                    <p:animMotion origin="layout" path="M 0.11684 0.08642 L 0.11841 0.175 " pathEditMode="relative" rAng="0" ptsTypes="AA">
                                      <p:cBhvr>
                                        <p:cTn id="66" dur="500" fill="hold"/>
                                        <p:tgtEl>
                                          <p:spTgt spid="24"/>
                                        </p:tgtEl>
                                        <p:attrNameLst>
                                          <p:attrName>ppt_x</p:attrName>
                                          <p:attrName>ppt_y</p:attrName>
                                        </p:attrNameLst>
                                      </p:cBhvr>
                                      <p:rCtr x="69" y="4414"/>
                                    </p:animMotion>
                                  </p:childTnLst>
                                </p:cTn>
                              </p:par>
                            </p:childTnLst>
                          </p:cTn>
                        </p:par>
                        <p:par>
                          <p:cTn id="67" fill="hold" nodeType="afterGroup">
                            <p:stCondLst>
                              <p:cond delay="500"/>
                            </p:stCondLst>
                            <p:childTnLst>
                              <p:par>
                                <p:cTn id="68" presetID="22" presetClass="entr" presetSubtype="1" fill="hold" grpId="0" nodeType="afterEffect">
                                  <p:stCondLst>
                                    <p:cond delay="0"/>
                                  </p:stCondLst>
                                  <p:childTnLst>
                                    <p:set>
                                      <p:cBhvr>
                                        <p:cTn id="69" dur="1" fill="hold">
                                          <p:stCondLst>
                                            <p:cond delay="0"/>
                                          </p:stCondLst>
                                        </p:cTn>
                                        <p:tgtEl>
                                          <p:spTgt spid="68"/>
                                        </p:tgtEl>
                                        <p:attrNameLst>
                                          <p:attrName>style.visibility</p:attrName>
                                        </p:attrNameLst>
                                      </p:cBhvr>
                                      <p:to>
                                        <p:strVal val="visible"/>
                                      </p:to>
                                    </p:set>
                                    <p:animEffect transition="in" filter="wipe(up)">
                                      <p:cBhvr>
                                        <p:cTn id="70" dur="250"/>
                                        <p:tgtEl>
                                          <p:spTgt spid="68"/>
                                        </p:tgtEl>
                                      </p:cBhvr>
                                    </p:animEffect>
                                  </p:childTnLst>
                                </p:cTn>
                              </p:par>
                            </p:childTnLst>
                          </p:cTn>
                        </p:par>
                        <p:par>
                          <p:cTn id="71" fill="hold">
                            <p:stCondLst>
                              <p:cond delay="750"/>
                            </p:stCondLst>
                            <p:childTnLst>
                              <p:par>
                                <p:cTn id="72" presetID="10" presetClass="entr" presetSubtype="0" fill="hold" nodeType="afterEffect">
                                  <p:stCondLst>
                                    <p:cond delay="0"/>
                                  </p:stCondLst>
                                  <p:childTnLst>
                                    <p:set>
                                      <p:cBhvr>
                                        <p:cTn id="73" dur="1" fill="hold">
                                          <p:stCondLst>
                                            <p:cond delay="0"/>
                                          </p:stCondLst>
                                        </p:cTn>
                                        <p:tgtEl>
                                          <p:spTgt spid="48"/>
                                        </p:tgtEl>
                                        <p:attrNameLst>
                                          <p:attrName>style.visibility</p:attrName>
                                        </p:attrNameLst>
                                      </p:cBhvr>
                                      <p:to>
                                        <p:strVal val="visible"/>
                                      </p:to>
                                    </p:set>
                                    <p:animEffect transition="in" filter="fade">
                                      <p:cBhvr>
                                        <p:cTn id="74" dur="250"/>
                                        <p:tgtEl>
                                          <p:spTgt spid="4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250"/>
                                        <p:tgtEl>
                                          <p:spTgt spid="68"/>
                                        </p:tgtEl>
                                      </p:cBhvr>
                                    </p:animEffect>
                                    <p:set>
                                      <p:cBhvr>
                                        <p:cTn id="79" dur="1" fill="hold">
                                          <p:stCondLst>
                                            <p:cond delay="249"/>
                                          </p:stCondLst>
                                        </p:cTn>
                                        <p:tgtEl>
                                          <p:spTgt spid="68"/>
                                        </p:tgtEl>
                                        <p:attrNameLst>
                                          <p:attrName>style.visibility</p:attrName>
                                        </p:attrNameLst>
                                      </p:cBhvr>
                                      <p:to>
                                        <p:strVal val="hidden"/>
                                      </p:to>
                                    </p:set>
                                  </p:childTnLst>
                                </p:cTn>
                              </p:par>
                            </p:childTnLst>
                          </p:cTn>
                        </p:par>
                        <p:par>
                          <p:cTn id="80" fill="hold">
                            <p:stCondLst>
                              <p:cond delay="250"/>
                            </p:stCondLst>
                            <p:childTnLst>
                              <p:par>
                                <p:cTn id="81" presetID="42" presetClass="path" presetSubtype="0" accel="50000" decel="50000" fill="hold" grpId="5" nodeType="afterEffect">
                                  <p:stCondLst>
                                    <p:cond delay="0"/>
                                  </p:stCondLst>
                                  <p:childTnLst>
                                    <p:animMotion origin="layout" path="M 0.11841 0.175 L 0.11841 0.21543 " pathEditMode="relative" rAng="0" ptsTypes="AA">
                                      <p:cBhvr>
                                        <p:cTn id="82" dur="500" fill="hold"/>
                                        <p:tgtEl>
                                          <p:spTgt spid="24"/>
                                        </p:tgtEl>
                                        <p:attrNameLst>
                                          <p:attrName>ppt_x</p:attrName>
                                          <p:attrName>ppt_y</p:attrName>
                                        </p:attrNameLst>
                                      </p:cBhvr>
                                      <p:rCtr x="0" y="2006"/>
                                    </p:animMotion>
                                  </p:childTnLst>
                                </p:cTn>
                              </p:par>
                            </p:childTnLst>
                          </p:cTn>
                        </p:par>
                        <p:par>
                          <p:cTn id="83" fill="hold">
                            <p:stCondLst>
                              <p:cond delay="750"/>
                            </p:stCondLst>
                            <p:childTnLst>
                              <p:par>
                                <p:cTn id="84" presetID="10" presetClass="entr" presetSubtype="0"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250"/>
                                        <p:tgtEl>
                                          <p:spTgt spid="59"/>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path" presetSubtype="0" accel="50000" decel="50000" fill="hold" grpId="6" nodeType="clickEffect">
                                  <p:stCondLst>
                                    <p:cond delay="0"/>
                                  </p:stCondLst>
                                  <p:childTnLst>
                                    <p:animMotion origin="layout" path="M 0.11841 0.21543 L 0.11841 0.25741 " pathEditMode="relative" rAng="0" ptsTypes="AA">
                                      <p:cBhvr>
                                        <p:cTn id="90" dur="500" fill="hold"/>
                                        <p:tgtEl>
                                          <p:spTgt spid="24"/>
                                        </p:tgtEl>
                                        <p:attrNameLst>
                                          <p:attrName>ppt_x</p:attrName>
                                          <p:attrName>ppt_y</p:attrName>
                                        </p:attrNameLst>
                                      </p:cBhvr>
                                      <p:rCtr x="0" y="2099"/>
                                    </p:animMotion>
                                  </p:childTnLst>
                                </p:cTn>
                              </p:par>
                            </p:childTnLst>
                          </p:cTn>
                        </p:par>
                        <p:par>
                          <p:cTn id="91" fill="hold">
                            <p:stCondLst>
                              <p:cond delay="500"/>
                            </p:stCondLst>
                            <p:childTnLst>
                              <p:par>
                                <p:cTn id="92" presetID="10" presetClass="exit" presetSubtype="0" fill="hold" nodeType="afterEffect">
                                  <p:stCondLst>
                                    <p:cond delay="0"/>
                                  </p:stCondLst>
                                  <p:childTnLst>
                                    <p:animEffect transition="out" filter="fade">
                                      <p:cBhvr>
                                        <p:cTn id="93" dur="250"/>
                                        <p:tgtEl>
                                          <p:spTgt spid="9"/>
                                        </p:tgtEl>
                                      </p:cBhvr>
                                    </p:animEffect>
                                    <p:set>
                                      <p:cBhvr>
                                        <p:cTn id="94" dur="1" fill="hold">
                                          <p:stCondLst>
                                            <p:cond delay="249"/>
                                          </p:stCondLst>
                                        </p:cTn>
                                        <p:tgtEl>
                                          <p:spTgt spid="9"/>
                                        </p:tgtEl>
                                        <p:attrNameLst>
                                          <p:attrName>style.visibility</p:attrName>
                                        </p:attrNameLst>
                                      </p:cBhvr>
                                      <p:to>
                                        <p:strVal val="hidden"/>
                                      </p:to>
                                    </p:set>
                                  </p:childTnLst>
                                </p:cTn>
                              </p:par>
                              <p:par>
                                <p:cTn id="95" presetID="10" presetClass="exit" presetSubtype="0" fill="hold" nodeType="withEffect">
                                  <p:stCondLst>
                                    <p:cond delay="0"/>
                                  </p:stCondLst>
                                  <p:childTnLst>
                                    <p:animEffect transition="out" filter="fade">
                                      <p:cBhvr>
                                        <p:cTn id="96" dur="250"/>
                                        <p:tgtEl>
                                          <p:spTgt spid="84"/>
                                        </p:tgtEl>
                                      </p:cBhvr>
                                    </p:animEffect>
                                    <p:set>
                                      <p:cBhvr>
                                        <p:cTn id="97" dur="1" fill="hold">
                                          <p:stCondLst>
                                            <p:cond delay="249"/>
                                          </p:stCondLst>
                                        </p:cTn>
                                        <p:tgtEl>
                                          <p:spTgt spid="8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50"/>
                                        <p:tgtEl>
                                          <p:spTgt spid="48"/>
                                        </p:tgtEl>
                                      </p:cBhvr>
                                    </p:animEffect>
                                    <p:set>
                                      <p:cBhvr>
                                        <p:cTn id="100" dur="1" fill="hold">
                                          <p:stCondLst>
                                            <p:cond delay="249"/>
                                          </p:stCondLst>
                                        </p:cTn>
                                        <p:tgtEl>
                                          <p:spTgt spid="48"/>
                                        </p:tgtEl>
                                        <p:attrNameLst>
                                          <p:attrName>style.visibility</p:attrName>
                                        </p:attrNameLst>
                                      </p:cBhvr>
                                      <p:to>
                                        <p:strVal val="hidden"/>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path" presetSubtype="0" accel="50000" decel="50000" fill="hold" grpId="7" nodeType="clickEffect">
                                  <p:stCondLst>
                                    <p:cond delay="0"/>
                                  </p:stCondLst>
                                  <p:childTnLst>
                                    <p:animMotion origin="layout" path="M 0.11841 0.25741 L 0.00122 0.34229 " pathEditMode="relative" rAng="0" ptsTypes="AA">
                                      <p:cBhvr>
                                        <p:cTn id="104" dur="500" fill="hold"/>
                                        <p:tgtEl>
                                          <p:spTgt spid="24"/>
                                        </p:tgtEl>
                                        <p:attrNameLst>
                                          <p:attrName>ppt_x</p:attrName>
                                          <p:attrName>ppt_y</p:attrName>
                                        </p:attrNameLst>
                                      </p:cBhvr>
                                      <p:rCtr x="-5868" y="4228"/>
                                    </p:animMotion>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5"/>
                                        </p:tgtEl>
                                        <p:attrNameLst>
                                          <p:attrName>style.visibility</p:attrName>
                                        </p:attrNameLst>
                                      </p:cBhvr>
                                      <p:to>
                                        <p:strVal val="visible"/>
                                      </p:to>
                                    </p:set>
                                    <p:animEffect transition="in" filter="wipe(left)">
                                      <p:cBhvr>
                                        <p:cTn id="109" dur="250"/>
                                        <p:tgtEl>
                                          <p:spTgt spid="75"/>
                                        </p:tgtEl>
                                      </p:cBhvr>
                                    </p:animEffect>
                                  </p:childTnLst>
                                </p:cTn>
                              </p:par>
                            </p:childTnLst>
                          </p:cTn>
                        </p:par>
                        <p:par>
                          <p:cTn id="110" fill="hold">
                            <p:stCondLst>
                              <p:cond delay="250"/>
                            </p:stCondLst>
                            <p:childTnLst>
                              <p:par>
                                <p:cTn id="111" presetID="10" presetClass="entr" presetSubtype="0" fill="hold" nodeType="afterEffect">
                                  <p:stCondLst>
                                    <p:cond delay="0"/>
                                  </p:stCondLst>
                                  <p:childTnLst>
                                    <p:set>
                                      <p:cBhvr>
                                        <p:cTn id="112" dur="1" fill="hold">
                                          <p:stCondLst>
                                            <p:cond delay="0"/>
                                          </p:stCondLst>
                                        </p:cTn>
                                        <p:tgtEl>
                                          <p:spTgt spid="53"/>
                                        </p:tgtEl>
                                        <p:attrNameLst>
                                          <p:attrName>style.visibility</p:attrName>
                                        </p:attrNameLst>
                                      </p:cBhvr>
                                      <p:to>
                                        <p:strVal val="visible"/>
                                      </p:to>
                                    </p:set>
                                    <p:animEffect transition="in" filter="fade">
                                      <p:cBhvr>
                                        <p:cTn id="113" dur="250"/>
                                        <p:tgtEl>
                                          <p:spTgt spid="53"/>
                                        </p:tgtEl>
                                      </p:cBhvr>
                                    </p:animEffect>
                                  </p:childTnLst>
                                </p:cTn>
                              </p:par>
                              <p:par>
                                <p:cTn id="114" presetID="10" presetClass="entr" presetSubtype="0" fill="hold" nodeType="withEffect">
                                  <p:stCondLst>
                                    <p:cond delay="0"/>
                                  </p:stCondLst>
                                  <p:childTnLst>
                                    <p:set>
                                      <p:cBhvr>
                                        <p:cTn id="115" dur="1" fill="hold">
                                          <p:stCondLst>
                                            <p:cond delay="0"/>
                                          </p:stCondLst>
                                        </p:cTn>
                                        <p:tgtEl>
                                          <p:spTgt spid="16"/>
                                        </p:tgtEl>
                                        <p:attrNameLst>
                                          <p:attrName>style.visibility</p:attrName>
                                        </p:attrNameLst>
                                      </p:cBhvr>
                                      <p:to>
                                        <p:strVal val="visible"/>
                                      </p:to>
                                    </p:set>
                                    <p:animEffect transition="in" filter="fade">
                                      <p:cBhvr>
                                        <p:cTn id="116" dur="250"/>
                                        <p:tgtEl>
                                          <p:spTgt spid="16"/>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0" presetClass="exit" presetSubtype="0" fill="hold" grpId="1" nodeType="clickEffect">
                                  <p:stCondLst>
                                    <p:cond delay="0"/>
                                  </p:stCondLst>
                                  <p:childTnLst>
                                    <p:animEffect transition="out" filter="fade">
                                      <p:cBhvr>
                                        <p:cTn id="120" dur="250"/>
                                        <p:tgtEl>
                                          <p:spTgt spid="75"/>
                                        </p:tgtEl>
                                      </p:cBhvr>
                                    </p:animEffect>
                                    <p:set>
                                      <p:cBhvr>
                                        <p:cTn id="121" dur="1" fill="hold">
                                          <p:stCondLst>
                                            <p:cond delay="249"/>
                                          </p:stCondLst>
                                        </p:cTn>
                                        <p:tgtEl>
                                          <p:spTgt spid="75"/>
                                        </p:tgtEl>
                                        <p:attrNameLst>
                                          <p:attrName>style.visibility</p:attrName>
                                        </p:attrNameLst>
                                      </p:cBhvr>
                                      <p:to>
                                        <p:strVal val="hidden"/>
                                      </p:to>
                                    </p:set>
                                  </p:childTnLst>
                                </p:cTn>
                              </p:par>
                              <p:par>
                                <p:cTn id="122" presetID="42" presetClass="path" presetSubtype="0" accel="50000" decel="50000" fill="hold" grpId="8" nodeType="withEffect">
                                  <p:stCondLst>
                                    <p:cond delay="0"/>
                                  </p:stCondLst>
                                  <p:childTnLst>
                                    <p:animMotion origin="layout" path="M 0.00122 0.34229 L 0.00191 0.38241 " pathEditMode="relative" rAng="0" ptsTypes="AA">
                                      <p:cBhvr>
                                        <p:cTn id="123" dur="500" fill="hold"/>
                                        <p:tgtEl>
                                          <p:spTgt spid="24"/>
                                        </p:tgtEl>
                                        <p:attrNameLst>
                                          <p:attrName>ppt_x</p:attrName>
                                          <p:attrName>ppt_y</p:attrName>
                                        </p:attrNameLst>
                                      </p:cBhvr>
                                      <p:rCtr x="35" y="2006"/>
                                    </p:animMotion>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2" presetClass="entr" presetSubtype="8" fill="hold" grpId="2" nodeType="clickEffect">
                                  <p:stCondLst>
                                    <p:cond delay="0"/>
                                  </p:stCondLst>
                                  <p:childTnLst>
                                    <p:set>
                                      <p:cBhvr>
                                        <p:cTn id="127" dur="1" fill="hold">
                                          <p:stCondLst>
                                            <p:cond delay="0"/>
                                          </p:stCondLst>
                                        </p:cTn>
                                        <p:tgtEl>
                                          <p:spTgt spid="75"/>
                                        </p:tgtEl>
                                        <p:attrNameLst>
                                          <p:attrName>style.visibility</p:attrName>
                                        </p:attrNameLst>
                                      </p:cBhvr>
                                      <p:to>
                                        <p:strVal val="visible"/>
                                      </p:to>
                                    </p:set>
                                    <p:animEffect transition="in" filter="wipe(left)">
                                      <p:cBhvr>
                                        <p:cTn id="128" dur="250"/>
                                        <p:tgtEl>
                                          <p:spTgt spid="75"/>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3" nodeType="clickEffect">
                                  <p:stCondLst>
                                    <p:cond delay="0"/>
                                  </p:stCondLst>
                                  <p:childTnLst>
                                    <p:animEffect transition="out" filter="fade">
                                      <p:cBhvr>
                                        <p:cTn id="132" dur="250"/>
                                        <p:tgtEl>
                                          <p:spTgt spid="75"/>
                                        </p:tgtEl>
                                      </p:cBhvr>
                                    </p:animEffect>
                                    <p:set>
                                      <p:cBhvr>
                                        <p:cTn id="133" dur="1" fill="hold">
                                          <p:stCondLst>
                                            <p:cond delay="249"/>
                                          </p:stCondLst>
                                        </p:cTn>
                                        <p:tgtEl>
                                          <p:spTgt spid="75"/>
                                        </p:tgtEl>
                                        <p:attrNameLst>
                                          <p:attrName>style.visibility</p:attrName>
                                        </p:attrNameLst>
                                      </p:cBhvr>
                                      <p:to>
                                        <p:strVal val="hidden"/>
                                      </p:to>
                                    </p:set>
                                  </p:childTnLst>
                                </p:cTn>
                              </p:par>
                            </p:childTnLst>
                          </p:cTn>
                        </p:par>
                        <p:par>
                          <p:cTn id="134" fill="hold">
                            <p:stCondLst>
                              <p:cond delay="250"/>
                            </p:stCondLst>
                            <p:childTnLst>
                              <p:par>
                                <p:cTn id="135" presetID="42" presetClass="path" presetSubtype="0" accel="50000" decel="50000" fill="hold" grpId="9" nodeType="afterEffect">
                                  <p:stCondLst>
                                    <p:cond delay="0"/>
                                  </p:stCondLst>
                                  <p:childTnLst>
                                    <p:animMotion origin="layout" path="M 0.00191 0.38241 L 0.00191 0.42685 " pathEditMode="relative" rAng="0" ptsTypes="AA">
                                      <p:cBhvr>
                                        <p:cTn id="136" dur="500" fill="hold"/>
                                        <p:tgtEl>
                                          <p:spTgt spid="24"/>
                                        </p:tgtEl>
                                        <p:attrNameLst>
                                          <p:attrName>ppt_x</p:attrName>
                                          <p:attrName>ppt_y</p:attrName>
                                        </p:attrNameLst>
                                      </p:cBhvr>
                                      <p:rCtr x="0" y="2222"/>
                                    </p:animMotion>
                                  </p:childTnLst>
                                </p:cTn>
                              </p:par>
                            </p:childTnLst>
                          </p:cTn>
                        </p:par>
                        <p:par>
                          <p:cTn id="137" fill="hold">
                            <p:stCondLst>
                              <p:cond delay="750"/>
                            </p:stCondLst>
                            <p:childTnLst>
                              <p:par>
                                <p:cTn id="138" presetID="10" presetClass="entr" presetSubtype="0" fill="hold" grpId="0" nodeType="afterEffect">
                                  <p:stCondLst>
                                    <p:cond delay="0"/>
                                  </p:stCondLst>
                                  <p:childTnLst>
                                    <p:set>
                                      <p:cBhvr>
                                        <p:cTn id="139" dur="1" fill="hold">
                                          <p:stCondLst>
                                            <p:cond delay="0"/>
                                          </p:stCondLst>
                                        </p:cTn>
                                        <p:tgtEl>
                                          <p:spTgt spid="60"/>
                                        </p:tgtEl>
                                        <p:attrNameLst>
                                          <p:attrName>style.visibility</p:attrName>
                                        </p:attrNameLst>
                                      </p:cBhvr>
                                      <p:to>
                                        <p:strVal val="visible"/>
                                      </p:to>
                                    </p:set>
                                    <p:animEffect transition="in" filter="fade">
                                      <p:cBhvr>
                                        <p:cTn id="140" dur="250"/>
                                        <p:tgtEl>
                                          <p:spTgt spid="60"/>
                                        </p:tgtEl>
                                      </p:cBhvr>
                                    </p:animEffect>
                                  </p:childTnLst>
                                </p:cTn>
                              </p:par>
                            </p:childTnLst>
                          </p:cTn>
                        </p:par>
                      </p:childTnLst>
                    </p:cTn>
                  </p:par>
                  <p:par>
                    <p:cTn id="141" fill="hold">
                      <p:stCondLst>
                        <p:cond delay="indefinite"/>
                      </p:stCondLst>
                      <p:childTnLst>
                        <p:par>
                          <p:cTn id="142" fill="hold" nodeType="afterGroup">
                            <p:stCondLst>
                              <p:cond delay="0"/>
                            </p:stCondLst>
                            <p:childTnLst>
                              <p:par>
                                <p:cTn id="143" presetID="42" presetClass="path" presetSubtype="0" accel="50000" decel="50000" fill="hold" grpId="10" nodeType="clickEffect">
                                  <p:stCondLst>
                                    <p:cond delay="0"/>
                                  </p:stCondLst>
                                  <p:childTnLst>
                                    <p:animMotion origin="layout" path="M 0.00191 0.42685 L 0.00191 0.4713 " pathEditMode="relative" rAng="0" ptsTypes="AA">
                                      <p:cBhvr>
                                        <p:cTn id="144" dur="500" fill="hold"/>
                                        <p:tgtEl>
                                          <p:spTgt spid="24"/>
                                        </p:tgtEl>
                                        <p:attrNameLst>
                                          <p:attrName>ppt_x</p:attrName>
                                          <p:attrName>ppt_y</p:attrName>
                                        </p:attrNameLst>
                                      </p:cBhvr>
                                      <p:rCtr x="0" y="2222"/>
                                    </p:animMotion>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grpId="4" nodeType="clickEffect">
                                  <p:stCondLst>
                                    <p:cond delay="0"/>
                                  </p:stCondLst>
                                  <p:childTnLst>
                                    <p:set>
                                      <p:cBhvr>
                                        <p:cTn id="148" dur="1" fill="hold">
                                          <p:stCondLst>
                                            <p:cond delay="0"/>
                                          </p:stCondLst>
                                        </p:cTn>
                                        <p:tgtEl>
                                          <p:spTgt spid="75"/>
                                        </p:tgtEl>
                                        <p:attrNameLst>
                                          <p:attrName>style.visibility</p:attrName>
                                        </p:attrNameLst>
                                      </p:cBhvr>
                                      <p:to>
                                        <p:strVal val="visible"/>
                                      </p:to>
                                    </p:set>
                                    <p:animEffect transition="in" filter="wipe(left)">
                                      <p:cBhvr>
                                        <p:cTn id="149" dur="250"/>
                                        <p:tgtEl>
                                          <p:spTgt spid="75"/>
                                        </p:tgtEl>
                                      </p:cBhvr>
                                    </p:animEffect>
                                  </p:childTnLst>
                                </p:cTn>
                              </p:par>
                            </p:childTnLst>
                          </p:cTn>
                        </p:par>
                        <p:par>
                          <p:cTn id="150" fill="hold">
                            <p:stCondLst>
                              <p:cond delay="250"/>
                            </p:stCondLst>
                            <p:childTnLst>
                              <p:par>
                                <p:cTn id="151" presetID="10" presetClass="entr" presetSubtype="0" fill="hold" grpId="0" nodeType="afterEffect">
                                  <p:stCondLst>
                                    <p:cond delay="0"/>
                                  </p:stCondLst>
                                  <p:childTnLst>
                                    <p:set>
                                      <p:cBhvr>
                                        <p:cTn id="152" dur="1" fill="hold">
                                          <p:stCondLst>
                                            <p:cond delay="0"/>
                                          </p:stCondLst>
                                        </p:cTn>
                                        <p:tgtEl>
                                          <p:spTgt spid="4"/>
                                        </p:tgtEl>
                                        <p:attrNameLst>
                                          <p:attrName>style.visibility</p:attrName>
                                        </p:attrNameLst>
                                      </p:cBhvr>
                                      <p:to>
                                        <p:strVal val="visible"/>
                                      </p:to>
                                    </p:set>
                                    <p:animEffect transition="in" filter="fade">
                                      <p:cBhvr>
                                        <p:cTn id="153" dur="250"/>
                                        <p:tgtEl>
                                          <p:spTgt spid="4"/>
                                        </p:tgtEl>
                                      </p:cBhvr>
                                    </p:animEffect>
                                  </p:childTnLst>
                                </p:cTn>
                              </p:par>
                            </p:childTnLst>
                          </p:cTn>
                        </p:par>
                      </p:childTnLst>
                    </p:cTn>
                  </p:par>
                  <p:par>
                    <p:cTn id="154" fill="hold">
                      <p:stCondLst>
                        <p:cond delay="indefinite"/>
                      </p:stCondLst>
                      <p:childTnLst>
                        <p:par>
                          <p:cTn id="155" fill="hold">
                            <p:stCondLst>
                              <p:cond delay="0"/>
                            </p:stCondLst>
                            <p:childTnLst>
                              <p:par>
                                <p:cTn id="156" presetID="22" presetClass="entr" presetSubtype="4" fill="hold" grpId="0" nodeType="clickEffect">
                                  <p:stCondLst>
                                    <p:cond delay="0"/>
                                  </p:stCondLst>
                                  <p:childTnLst>
                                    <p:set>
                                      <p:cBhvr>
                                        <p:cTn id="157" dur="1" fill="hold">
                                          <p:stCondLst>
                                            <p:cond delay="0"/>
                                          </p:stCondLst>
                                        </p:cTn>
                                        <p:tgtEl>
                                          <p:spTgt spid="61"/>
                                        </p:tgtEl>
                                        <p:attrNameLst>
                                          <p:attrName>style.visibility</p:attrName>
                                        </p:attrNameLst>
                                      </p:cBhvr>
                                      <p:to>
                                        <p:strVal val="visible"/>
                                      </p:to>
                                    </p:set>
                                    <p:animEffect transition="in" filter="wipe(down)">
                                      <p:cBhvr>
                                        <p:cTn id="158" dur="250"/>
                                        <p:tgtEl>
                                          <p:spTgt spid="61"/>
                                        </p:tgtEl>
                                      </p:cBhvr>
                                    </p:animEffect>
                                  </p:childTnLst>
                                </p:cTn>
                              </p:par>
                            </p:childTnLst>
                          </p:cTn>
                        </p:par>
                        <p:par>
                          <p:cTn id="159" fill="hold" nodeType="afterGroup">
                            <p:stCondLst>
                              <p:cond delay="250"/>
                            </p:stCondLst>
                            <p:childTnLst>
                              <p:par>
                                <p:cTn id="160" presetID="10" presetClass="entr" presetSubtype="0" fill="hold" nodeType="afterEffect">
                                  <p:stCondLst>
                                    <p:cond delay="0"/>
                                  </p:stCondLst>
                                  <p:childTnLst>
                                    <p:set>
                                      <p:cBhvr>
                                        <p:cTn id="161" dur="1" fill="hold">
                                          <p:stCondLst>
                                            <p:cond delay="0"/>
                                          </p:stCondLst>
                                        </p:cTn>
                                        <p:tgtEl>
                                          <p:spTgt spid="17"/>
                                        </p:tgtEl>
                                        <p:attrNameLst>
                                          <p:attrName>style.visibility</p:attrName>
                                        </p:attrNameLst>
                                      </p:cBhvr>
                                      <p:to>
                                        <p:strVal val="visible"/>
                                      </p:to>
                                    </p:set>
                                    <p:animEffect transition="in" filter="fade">
                                      <p:cBhvr>
                                        <p:cTn id="162" dur="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0" grpId="1" animBg="1"/>
      <p:bldP spid="61" grpId="0" animBg="1"/>
      <p:bldP spid="62" grpId="0" animBg="1"/>
      <p:bldP spid="62" grpId="1" animBg="1"/>
      <p:bldP spid="59" grpId="0" animBg="1"/>
      <p:bldP spid="60" grpId="0" animBg="1"/>
      <p:bldP spid="68" grpId="0" animBg="1"/>
      <p:bldP spid="68" grpId="1" animBg="1"/>
      <p:bldP spid="75" grpId="0" animBg="1"/>
      <p:bldP spid="75" grpId="1" animBg="1"/>
      <p:bldP spid="75" grpId="2" animBg="1"/>
      <p:bldP spid="75" grpId="3" animBg="1"/>
      <p:bldP spid="75" grpId="4" animBg="1"/>
      <p:bldP spid="24" grpId="0" animBg="1"/>
      <p:bldP spid="24" grpId="2" animBg="1"/>
      <p:bldP spid="24" grpId="3" animBg="1"/>
      <p:bldP spid="24" grpId="4" animBg="1"/>
      <p:bldP spid="24" grpId="5" animBg="1"/>
      <p:bldP spid="24" grpId="6" animBg="1"/>
      <p:bldP spid="24" grpId="7" animBg="1"/>
      <p:bldP spid="24" grpId="8" animBg="1"/>
      <p:bldP spid="24" grpId="9" animBg="1"/>
      <p:bldP spid="24" grpId="10" animBg="1"/>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0.3|5.7"/>
</p:tagLst>
</file>

<file path=ppt/theme/theme1.xml><?xml version="1.0" encoding="utf-8"?>
<a:theme xmlns:a="http://schemas.openxmlformats.org/drawingml/2006/main" name="421-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421-theme" id="{8266886C-00C5-0E41-B657-C3D05B8200D6}" vid="{2B8BD0A5-B052-7545-BBE7-7583420439F3}"/>
    </a:ext>
  </a:extLst>
</a:theme>
</file>

<file path=ppt/theme/theme2.xml><?xml version="1.0" encoding="utf-8"?>
<a:theme xmlns:a="http://schemas.openxmlformats.org/drawingml/2006/main" name="1_F2024 Theme">
  <a:themeElements>
    <a:clrScheme name="CMU-DB F2024">
      <a:dk1>
        <a:sysClr val="windowText" lastClr="000000"/>
      </a:dk1>
      <a:lt1>
        <a:sysClr val="window" lastClr="FFFFFF"/>
      </a:lt1>
      <a:dk2>
        <a:srgbClr val="1F497D"/>
      </a:dk2>
      <a:lt2>
        <a:srgbClr val="EEECE1"/>
      </a:lt2>
      <a:accent1>
        <a:srgbClr val="C41230"/>
      </a:accent1>
      <a:accent2>
        <a:srgbClr val="C0504D"/>
      </a:accent2>
      <a:accent3>
        <a:srgbClr val="9BBB59"/>
      </a:accent3>
      <a:accent4>
        <a:srgbClr val="8064A2"/>
      </a:accent4>
      <a:accent5>
        <a:srgbClr val="4BACC6"/>
      </a:accent5>
      <a:accent6>
        <a:srgbClr val="D9D9D9"/>
      </a:accent6>
      <a:hlink>
        <a:srgbClr val="C41230"/>
      </a:hlink>
      <a:folHlink>
        <a:srgbClr val="C4123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EF3E42"/>
    </a:hlink>
    <a:folHlink>
      <a:srgbClr val="800080"/>
    </a:folHlink>
  </a:clrScheme>
  <a:fontScheme name="Custom 1">
    <a:majorFont>
      <a:latin typeface="Open Sans"/>
      <a:ea typeface=""/>
      <a:cs typeface=""/>
    </a:majorFont>
    <a:minorFont>
      <a:latin typeface="Gentium Book Bas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83356</TotalTime>
  <Words>5061</Words>
  <Application>Microsoft Macintosh PowerPoint</Application>
  <PresentationFormat>On-screen Show (16:9)</PresentationFormat>
  <Paragraphs>1513</Paragraphs>
  <Slides>85</Slides>
  <Notes>85</Notes>
  <HiddenSlides>34</HiddenSlides>
  <MMClips>0</MMClips>
  <ScaleCrop>false</ScaleCrop>
  <HeadingPairs>
    <vt:vector size="6" baseType="variant">
      <vt:variant>
        <vt:lpstr>Fonts Used</vt:lpstr>
      </vt:variant>
      <vt:variant>
        <vt:i4>20</vt:i4>
      </vt:variant>
      <vt:variant>
        <vt:lpstr>Theme</vt:lpstr>
      </vt:variant>
      <vt:variant>
        <vt:i4>2</vt:i4>
      </vt:variant>
      <vt:variant>
        <vt:lpstr>Slide Titles</vt:lpstr>
      </vt:variant>
      <vt:variant>
        <vt:i4>85</vt:i4>
      </vt:variant>
    </vt:vector>
  </HeadingPairs>
  <TitlesOfParts>
    <vt:vector size="107" baseType="lpstr">
      <vt:lpstr>Arial</vt:lpstr>
      <vt:lpstr>Calibri</vt:lpstr>
      <vt:lpstr>Consolas</vt:lpstr>
      <vt:lpstr>Crimson Text</vt:lpstr>
      <vt:lpstr>Crimson Text</vt:lpstr>
      <vt:lpstr>DejaVu Sans Mono</vt:lpstr>
      <vt:lpstr>Gentium Book Basic</vt:lpstr>
      <vt:lpstr>GothamBlack</vt:lpstr>
      <vt:lpstr>Inconsolata</vt:lpstr>
      <vt:lpstr>Lato Black</vt:lpstr>
      <vt:lpstr>Museo Sans 300</vt:lpstr>
      <vt:lpstr>Museo Sans 700</vt:lpstr>
      <vt:lpstr>Open Sans Extrabold</vt:lpstr>
      <vt:lpstr>Proxima Nova</vt:lpstr>
      <vt:lpstr>Proxima Nova Rg</vt:lpstr>
      <vt:lpstr>Symbol</vt:lpstr>
      <vt:lpstr>System Font Regular</vt:lpstr>
      <vt:lpstr>Times New Roman</vt:lpstr>
      <vt:lpstr>TimesNewRoman</vt:lpstr>
      <vt:lpstr>TimesNewRoman,Italic</vt:lpstr>
      <vt:lpstr>421-theme</vt:lpstr>
      <vt:lpstr>1_F2024 Theme</vt:lpstr>
      <vt:lpstr>PowerPoint Presentation</vt:lpstr>
      <vt:lpstr>Last Class</vt:lpstr>
      <vt:lpstr>Observation</vt:lpstr>
      <vt:lpstr>Timestamp Ordering Concurrency Control</vt:lpstr>
      <vt:lpstr>Timestamp Allocation</vt:lpstr>
      <vt:lpstr>Today’s Agenda</vt:lpstr>
      <vt:lpstr>Optimistic Concurrency Control (OCC)</vt:lpstr>
      <vt:lpstr>OCC Phases</vt:lpstr>
      <vt:lpstr>OCC Example</vt:lpstr>
      <vt:lpstr>OCC: Read Phase</vt:lpstr>
      <vt:lpstr>OCC: Validation Phase</vt:lpstr>
      <vt:lpstr>OCC: Validation Phase</vt:lpstr>
      <vt:lpstr>OCC VALIDATION PHASE</vt:lpstr>
      <vt:lpstr>OCC: Forward Validation</vt:lpstr>
      <vt:lpstr>OCC: Validation (Ti &lt; Tj) Case #1</vt:lpstr>
      <vt:lpstr>OCC: Forward Validation Case #1</vt:lpstr>
      <vt:lpstr>OCC: VALIDATION (Ti &lt; Tj) Case #2</vt:lpstr>
      <vt:lpstr>OCC: Forward Validation Case #2</vt:lpstr>
      <vt:lpstr>OCC: Forward Validation Case #2</vt:lpstr>
      <vt:lpstr>OCC: Forward Validation Case #2</vt:lpstr>
      <vt:lpstr>OCC: Forward Validation Case #2</vt:lpstr>
      <vt:lpstr>OCC: Forward Validation Case #2</vt:lpstr>
      <vt:lpstr>OCC: VALIDATION (Ti &lt; Tj) Case #3</vt:lpstr>
      <vt:lpstr>OCC: Forward Validation Case #3</vt:lpstr>
      <vt:lpstr>OCC: Forward Validation Case #3</vt:lpstr>
      <vt:lpstr>OCC: Forward Validation Case #3</vt:lpstr>
      <vt:lpstr>OCC: Forward Validation</vt:lpstr>
      <vt:lpstr>OCC: Backward Validation</vt:lpstr>
      <vt:lpstr>OCC: Write Phase</vt:lpstr>
      <vt:lpstr>OCC: Observations</vt:lpstr>
      <vt:lpstr>Observation</vt:lpstr>
      <vt:lpstr>The Phantom Problem</vt:lpstr>
      <vt:lpstr>Oops?</vt:lpstr>
      <vt:lpstr>Solutions To The Phantom Problem</vt:lpstr>
      <vt:lpstr>Re-execute Scans</vt:lpstr>
      <vt:lpstr>Predicate Locking</vt:lpstr>
      <vt:lpstr>Predicate Locking</vt:lpstr>
      <vt:lpstr>Index Locking Schemes</vt:lpstr>
      <vt:lpstr>Key-value Locks</vt:lpstr>
      <vt:lpstr>Gap Locks</vt:lpstr>
      <vt:lpstr>KEY-RANGE LOCKS</vt:lpstr>
      <vt:lpstr>Key-Range Locks</vt:lpstr>
      <vt:lpstr>Hierarchical Locking</vt:lpstr>
      <vt:lpstr>Weaker Levels Of Isolation</vt:lpstr>
      <vt:lpstr>Isolation Levels</vt:lpstr>
      <vt:lpstr>Isolation Levels</vt:lpstr>
      <vt:lpstr>Isolation Levels</vt:lpstr>
      <vt:lpstr>Isolation Levels</vt:lpstr>
      <vt:lpstr>SQL-92 Isolation Levels</vt:lpstr>
      <vt:lpstr>Isolation Levels</vt:lpstr>
      <vt:lpstr>PowerPoint Presentation</vt:lpstr>
      <vt:lpstr>Database Admin Survey</vt:lpstr>
      <vt:lpstr>SQL-92 ACCESS MODES</vt:lpstr>
      <vt:lpstr>Conclusion</vt:lpstr>
      <vt:lpstr>CRITIQUE OF SQL ISOLATION LEVELS</vt:lpstr>
      <vt:lpstr>NEXT CLASS</vt:lpstr>
      <vt:lpstr>OCC: Forward Validation Case #2</vt:lpstr>
      <vt:lpstr>OBSERVATION</vt:lpstr>
      <vt:lpstr>PROBLEM SCENARIO #1</vt:lpstr>
      <vt:lpstr>PROBLEM SCENARIO #2</vt:lpstr>
      <vt:lpstr>INDEX LOCKS</vt:lpstr>
      <vt:lpstr>INDEX LOCKS</vt:lpstr>
      <vt:lpstr>INDEX LOCKING SCHEMES</vt:lpstr>
      <vt:lpstr>PREDICATE LOCKS</vt:lpstr>
      <vt:lpstr>OBSERVATION</vt:lpstr>
      <vt:lpstr>PARTITION-BASED T/O</vt:lpstr>
      <vt:lpstr>DATABASE PARTITIONING</vt:lpstr>
      <vt:lpstr>HORIZONTAL PARTITIONING</vt:lpstr>
      <vt:lpstr>PARTITION-BASED T/O</vt:lpstr>
      <vt:lpstr>PARTITION-BASED T/O – READS</vt:lpstr>
      <vt:lpstr>PARTITION-BASED T/O – WRITES</vt:lpstr>
      <vt:lpstr>PARTITION-BASED T/O</vt:lpstr>
      <vt:lpstr>PARTITIONED T/O – PERFORMANCE ISSUES</vt:lpstr>
      <vt:lpstr>OCC – SERIAL VALIDATION/WRITE</vt:lpstr>
      <vt:lpstr>BASIC T/O</vt:lpstr>
      <vt:lpstr>BASIC T/O – READS</vt:lpstr>
      <vt:lpstr>BASIC T/O – WRITES</vt:lpstr>
      <vt:lpstr>BASIC T/O – EXAMPLE #1</vt:lpstr>
      <vt:lpstr>BASIC T/O – EXAMPLE #2</vt:lpstr>
      <vt:lpstr>THOMAS WRITE RULE</vt:lpstr>
      <vt:lpstr>BASIC T/O – EXAMPLE #2</vt:lpstr>
      <vt:lpstr>BASIC T/O</vt:lpstr>
      <vt:lpstr>RECOVERABLE SCHEDULES</vt:lpstr>
      <vt:lpstr>RECOVERABLE SCHEDULES</vt:lpstr>
      <vt:lpstr>BASIC T/O – PERFORMANCE ISSUES</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CMU 15-445/645 Database Systems (Fall 2024) :: Timestamp Ordering</dc:title>
  <dc:creator>Andy Pavlo</dc:creator>
  <cp:keywords>Databases, Carnegie Mellon University</cp:keywords>
  <cp:lastModifiedBy>Benjamin S. Berg</cp:lastModifiedBy>
  <cp:revision>6826</cp:revision>
  <cp:lastPrinted>2023-11-06T20:35:17Z</cp:lastPrinted>
  <dcterms:created xsi:type="dcterms:W3CDTF">2015-12-22T16:36:30Z</dcterms:created>
  <dcterms:modified xsi:type="dcterms:W3CDTF">2025-11-17T16:47:03Z</dcterms:modified>
</cp:coreProperties>
</file>