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714" r:id="rId2"/>
  </p:sldMasterIdLst>
  <p:notesMasterIdLst>
    <p:notesMasterId r:id="rId37"/>
  </p:notesMasterIdLst>
  <p:sldIdLst>
    <p:sldId id="1955" r:id="rId3"/>
    <p:sldId id="937" r:id="rId4"/>
    <p:sldId id="957" r:id="rId5"/>
    <p:sldId id="938" r:id="rId6"/>
    <p:sldId id="958" r:id="rId7"/>
    <p:sldId id="959" r:id="rId8"/>
    <p:sldId id="1938" r:id="rId9"/>
    <p:sldId id="446" r:id="rId10"/>
    <p:sldId id="960" r:id="rId11"/>
    <p:sldId id="939" r:id="rId12"/>
    <p:sldId id="942" r:id="rId13"/>
    <p:sldId id="944" r:id="rId14"/>
    <p:sldId id="945" r:id="rId15"/>
    <p:sldId id="1922" r:id="rId16"/>
    <p:sldId id="947" r:id="rId17"/>
    <p:sldId id="1923" r:id="rId18"/>
    <p:sldId id="1924" r:id="rId19"/>
    <p:sldId id="950" r:id="rId20"/>
    <p:sldId id="370" r:id="rId21"/>
    <p:sldId id="1928" r:id="rId22"/>
    <p:sldId id="417" r:id="rId23"/>
    <p:sldId id="482" r:id="rId24"/>
    <p:sldId id="954" r:id="rId25"/>
    <p:sldId id="955" r:id="rId26"/>
    <p:sldId id="435" r:id="rId27"/>
    <p:sldId id="1925" r:id="rId28"/>
    <p:sldId id="1926" r:id="rId29"/>
    <p:sldId id="1927" r:id="rId30"/>
    <p:sldId id="484" r:id="rId31"/>
    <p:sldId id="487" r:id="rId32"/>
    <p:sldId id="409" r:id="rId33"/>
    <p:sldId id="842" r:id="rId34"/>
    <p:sldId id="894" r:id="rId35"/>
    <p:sldId id="1954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55"/>
            <p14:sldId id="937"/>
            <p14:sldId id="957"/>
            <p14:sldId id="938"/>
            <p14:sldId id="958"/>
            <p14:sldId id="959"/>
            <p14:sldId id="1938"/>
            <p14:sldId id="446"/>
            <p14:sldId id="960"/>
            <p14:sldId id="939"/>
          </p14:sldIdLst>
        </p14:section>
        <p14:section name="Concurrency Control" id="{D479291D-4730-4805-9C80-3345B7A2D40E}">
          <p14:sldIdLst>
            <p14:sldId id="942"/>
          </p14:sldIdLst>
        </p14:section>
        <p14:section name="Version Storage" id="{62393FAC-A395-45CE-8CA4-75463C7C4133}">
          <p14:sldIdLst>
            <p14:sldId id="944"/>
            <p14:sldId id="945"/>
            <p14:sldId id="1922"/>
            <p14:sldId id="947"/>
            <p14:sldId id="1923"/>
            <p14:sldId id="1924"/>
          </p14:sldIdLst>
        </p14:section>
        <p14:section name="Garbage Collection" id="{F686F429-2F86-4625-A4E1-47339F53D086}">
          <p14:sldIdLst>
            <p14:sldId id="950"/>
            <p14:sldId id="370"/>
            <p14:sldId id="1928"/>
            <p14:sldId id="417"/>
            <p14:sldId id="482"/>
          </p14:sldIdLst>
        </p14:section>
        <p14:section name="Index Management" id="{CA80F932-BB7D-4706-BA2A-AB9E3FAFA2A5}">
          <p14:sldIdLst>
            <p14:sldId id="954"/>
            <p14:sldId id="955"/>
            <p14:sldId id="435"/>
            <p14:sldId id="1925"/>
            <p14:sldId id="1926"/>
            <p14:sldId id="1927"/>
          </p14:sldIdLst>
        </p14:section>
        <p14:section name="MVCC Deletes / Duplicate Key Problem" id="{6B3D669F-7320-3943-960E-2CD26BDF8C34}">
          <p14:sldIdLst>
            <p14:sldId id="484"/>
            <p14:sldId id="487"/>
          </p14:sldIdLst>
        </p14:section>
        <p14:section name="Conclusion" id="{DEB9626B-B8CD-44DA-BE8F-C04D2D73E369}">
          <p14:sldIdLst>
            <p14:sldId id="409"/>
            <p14:sldId id="842"/>
            <p14:sldId id="894"/>
            <p14:sldId id="19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5757"/>
    <a:srgbClr val="E7E7E7"/>
    <a:srgbClr val="646464"/>
    <a:srgbClr val="474866"/>
    <a:srgbClr val="EF3E42"/>
    <a:srgbClr val="F76D6D"/>
    <a:srgbClr val="F1F1F3"/>
    <a:srgbClr val="E2E2E6"/>
    <a:srgbClr val="F3F3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62727" autoAdjust="0"/>
  </p:normalViewPr>
  <p:slideViewPr>
    <p:cSldViewPr>
      <p:cViewPr>
        <p:scale>
          <a:sx n="92" d="100"/>
          <a:sy n="92" d="100"/>
        </p:scale>
        <p:origin x="1080" y="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10"/>
    </p:cViewPr>
  </p:sorterViewPr>
  <p:notesViewPr>
    <p:cSldViewPr>
      <p:cViewPr>
        <p:scale>
          <a:sx n="300" d="100"/>
          <a:sy n="300" d="100"/>
        </p:scale>
        <p:origin x="216" y="-100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11/19/25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6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9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3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95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8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90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49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02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8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22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5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21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05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1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58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35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77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15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45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2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5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20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2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89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23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4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1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839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90363C8-992E-4922-B7CB-96C0938FEE2B}" type="slidenum">
              <a:rPr lang="en-US" sz="1200" u="none" smtClean="0"/>
              <a:pPr/>
              <a:t>5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234772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839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28688" eaLnBrk="0" hangingPunct="0"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90363C8-992E-4922-B7CB-96C0938FEE2B}" type="slidenum">
              <a:rPr lang="en-US" sz="1200" u="none" smtClean="0"/>
              <a:pPr/>
              <a:t>6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323980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5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1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26979735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2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1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2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 sz="12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2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7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.uber.com/mysql-migratio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9.png"/><Relationship Id="rId7" Type="http://schemas.openxmlformats.org/officeDocument/2006/relationships/image" Target="../media/image76.png"/><Relationship Id="rId12" Type="http://schemas.openxmlformats.org/officeDocument/2006/relationships/image" Target="../media/image85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svg"/><Relationship Id="rId11" Type="http://schemas.openxmlformats.org/officeDocument/2006/relationships/image" Target="../media/image74.png"/><Relationship Id="rId5" Type="http://schemas.openxmlformats.org/officeDocument/2006/relationships/image" Target="../media/image81.png"/><Relationship Id="rId10" Type="http://schemas.openxmlformats.org/officeDocument/2006/relationships/image" Target="../media/image84.svg"/><Relationship Id="rId4" Type="http://schemas.openxmlformats.org/officeDocument/2006/relationships/image" Target="../media/image80.svg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ublications.csail.mit.edu/lcs/specpub.php?id=773" TargetMode="External"/><Relationship Id="rId7" Type="http://schemas.openxmlformats.org/officeDocument/2006/relationships/hyperlink" Target="https://firebirdsql.org/" TargetMode="External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mbarcadero.com/products/interbase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dbdb.io/db/rdbvms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en.wikipedia.org/wiki/Jim_Starkey" TargetMode="External"/><Relationship Id="rId9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7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sv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6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sv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svg"/><Relationship Id="rId53" Type="http://schemas.openxmlformats.org/officeDocument/2006/relationships/image" Target="../media/image9.png"/><Relationship Id="rId58" Type="http://schemas.openxmlformats.org/officeDocument/2006/relationships/image" Target="../media/image65.png"/><Relationship Id="rId5" Type="http://schemas.openxmlformats.org/officeDocument/2006/relationships/image" Target="../media/image8.png"/><Relationship Id="rId61" Type="http://schemas.openxmlformats.org/officeDocument/2006/relationships/image" Target="../media/image68.png"/><Relationship Id="rId19" Type="http://schemas.openxmlformats.org/officeDocument/2006/relationships/image" Target="../media/image28.svg"/><Relationship Id="rId14" Type="http://schemas.openxmlformats.org/officeDocument/2006/relationships/image" Target="../media/image23.sv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3.png"/><Relationship Id="rId8" Type="http://schemas.openxmlformats.org/officeDocument/2006/relationships/image" Target="../media/image17.png"/><Relationship Id="rId51" Type="http://schemas.openxmlformats.org/officeDocument/2006/relationships/image" Target="../media/image60.svg"/><Relationship Id="rId3" Type="http://schemas.openxmlformats.org/officeDocument/2006/relationships/image" Target="../media/image13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59" Type="http://schemas.openxmlformats.org/officeDocument/2006/relationships/image" Target="../media/image66.svg"/><Relationship Id="rId20" Type="http://schemas.openxmlformats.org/officeDocument/2006/relationships/image" Target="../media/image29.png"/><Relationship Id="rId41" Type="http://schemas.openxmlformats.org/officeDocument/2006/relationships/image" Target="../media/image50.svg"/><Relationship Id="rId54" Type="http://schemas.openxmlformats.org/officeDocument/2006/relationships/image" Target="../media/image10.svg"/><Relationship Id="rId62" Type="http://schemas.openxmlformats.org/officeDocument/2006/relationships/image" Target="../media/image6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svg"/><Relationship Id="rId28" Type="http://schemas.openxmlformats.org/officeDocument/2006/relationships/image" Target="../media/image37.sv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4.svg"/><Relationship Id="rId10" Type="http://schemas.openxmlformats.org/officeDocument/2006/relationships/image" Target="../media/image19.svg"/><Relationship Id="rId31" Type="http://schemas.openxmlformats.org/officeDocument/2006/relationships/image" Target="../media/image40.sv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7.png"/><Relationship Id="rId4" Type="http://schemas.openxmlformats.org/officeDocument/2006/relationships/image" Target="../media/image14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DC757-AB0F-7C09-6730-ECDC0BA48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3257550"/>
            <a:ext cx="7239000" cy="1063625"/>
          </a:xfrm>
        </p:spPr>
        <p:txBody>
          <a:bodyPr/>
          <a:lstStyle/>
          <a:p>
            <a:r>
              <a:rPr lang="en-US" dirty="0"/>
              <a:t>L19: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dirty="0"/>
              <a:t>ulti-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dirty="0"/>
              <a:t>ersion </a:t>
            </a:r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dirty="0"/>
              <a:t>oncurrency </a:t>
            </a:r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dirty="0"/>
              <a:t>ontrol</a:t>
            </a:r>
          </a:p>
        </p:txBody>
      </p:sp>
    </p:spTree>
    <p:extLst>
      <p:ext uri="{BB962C8B-B14F-4D97-AF65-F5344CB8AC3E}">
        <p14:creationId xmlns:p14="http://schemas.microsoft.com/office/powerpoint/2010/main" val="271175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Design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71550"/>
            <a:ext cx="5562600" cy="3470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Concurrency Control Protocol</a:t>
            </a:r>
          </a:p>
          <a:p>
            <a:r>
              <a:rPr lang="en-US" dirty="0"/>
              <a:t>Version Storage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/>
              <a:t>Index Management</a:t>
            </a:r>
          </a:p>
          <a:p>
            <a:r>
              <a:rPr lang="en-US" dirty="0"/>
              <a:t>Deletes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C641B-488A-4507-41B2-53BAB34C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0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Concurrency Control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4900" y="895350"/>
            <a:ext cx="6934200" cy="38100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Approach #1: Timestamp Ordering</a:t>
            </a:r>
          </a:p>
          <a:p>
            <a:pPr lvl="1"/>
            <a:r>
              <a:rPr lang="en-US" dirty="0"/>
              <a:t>Assign </a:t>
            </a:r>
            <a:r>
              <a:rPr lang="en-US" dirty="0" err="1"/>
              <a:t>txns</a:t>
            </a:r>
            <a:r>
              <a:rPr lang="en-US" dirty="0"/>
              <a:t> timestamps that determine serial order.</a:t>
            </a:r>
          </a:p>
          <a:p>
            <a:pPr lvl="1"/>
            <a:r>
              <a:rPr lang="en-US" dirty="0"/>
              <a:t>Gives Snapshot Isolation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Approach #2: Optimistic Concurrency Control</a:t>
            </a:r>
          </a:p>
          <a:p>
            <a:pPr lvl="1"/>
            <a:r>
              <a:rPr lang="en-US" dirty="0"/>
              <a:t>Three-phase protocol from last class.</a:t>
            </a:r>
          </a:p>
          <a:p>
            <a:pPr lvl="1"/>
            <a:r>
              <a:rPr lang="en-US" dirty="0"/>
              <a:t>Use private workspace for new versions.</a:t>
            </a:r>
            <a:endParaRPr lang="en-US" sz="1200" b="1" dirty="0"/>
          </a:p>
          <a:p>
            <a:pPr>
              <a:spcBef>
                <a:spcPts val="1800"/>
              </a:spcBef>
            </a:pPr>
            <a:r>
              <a:rPr lang="en-US" b="1" dirty="0"/>
              <a:t>Approach #3: Two-Phase Locking</a:t>
            </a:r>
          </a:p>
          <a:p>
            <a:pPr lvl="1"/>
            <a:r>
              <a:rPr lang="en-US" dirty="0" err="1"/>
              <a:t>Txns</a:t>
            </a:r>
            <a:r>
              <a:rPr lang="en-US" dirty="0"/>
              <a:t> acquire appropriate lock on physical version before they can read/write a logical tuple.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6490C-4259-5959-5A9A-D32FB1845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8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Version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DBMS uses the tuples’ pointer field to create a </a:t>
            </a:r>
            <a:r>
              <a:rPr lang="en-US" b="1" u="sng" dirty="0"/>
              <a:t>version chain</a:t>
            </a:r>
            <a:r>
              <a:rPr lang="en-US" b="1" i="1" dirty="0"/>
              <a:t> </a:t>
            </a:r>
            <a:r>
              <a:rPr lang="en-US" dirty="0"/>
              <a:t>per logical tuple.</a:t>
            </a:r>
          </a:p>
          <a:p>
            <a:pPr marL="342900" lvl="1"/>
            <a:r>
              <a:rPr lang="en-US" dirty="0"/>
              <a:t>This allows the DBMS to find the version that is visible to a particular </a:t>
            </a:r>
            <a:r>
              <a:rPr lang="en-US" dirty="0" err="1"/>
              <a:t>txn</a:t>
            </a:r>
            <a:r>
              <a:rPr lang="en-US" dirty="0"/>
              <a:t> at runtime.</a:t>
            </a:r>
          </a:p>
          <a:p>
            <a:pPr marL="342900" lvl="1"/>
            <a:r>
              <a:rPr lang="en-US" dirty="0"/>
              <a:t>Indexes always point to the “head” of the chain.</a:t>
            </a:r>
          </a:p>
          <a:p>
            <a:endParaRPr lang="en-US" sz="1200" dirty="0"/>
          </a:p>
          <a:p>
            <a:r>
              <a:rPr lang="en-US" dirty="0"/>
              <a:t>Different storage schemes determine where/what to store for each version.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03852-C017-5915-A811-E27566C22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2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Version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Approach #1: Append-Only Storage</a:t>
            </a:r>
          </a:p>
          <a:p>
            <a:pPr marL="342900" lvl="1"/>
            <a:r>
              <a:rPr lang="en-US" dirty="0"/>
              <a:t>New versions are appended to the same table space.</a:t>
            </a:r>
          </a:p>
          <a:p>
            <a:pPr lvl="1" indent="0">
              <a:buNone/>
            </a:pPr>
            <a:endParaRPr lang="en-US" sz="1200" dirty="0"/>
          </a:p>
          <a:p>
            <a:r>
              <a:rPr lang="en-US" b="1" dirty="0"/>
              <a:t>Approach #2: Time-Travel Storage</a:t>
            </a:r>
          </a:p>
          <a:p>
            <a:pPr marL="342900" lvl="1"/>
            <a:r>
              <a:rPr lang="en-US" dirty="0"/>
              <a:t>Old versions are copied to separate table space.</a:t>
            </a:r>
          </a:p>
          <a:p>
            <a:endParaRPr lang="en-US" sz="1200" dirty="0"/>
          </a:p>
          <a:p>
            <a:r>
              <a:rPr lang="en-US" b="1" dirty="0"/>
              <a:t>Approach #3: Delta Storage</a:t>
            </a:r>
          </a:p>
          <a:p>
            <a:pPr marL="342900" lvl="1"/>
            <a:r>
              <a:rPr lang="en-US" dirty="0"/>
              <a:t>The original values of the modified attributes are copied into a separate delta record space.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377E7-97CD-2291-3CA0-19DFBA78F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7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Append-Only Storage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81000" y="971550"/>
            <a:ext cx="4998720" cy="3470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All the physical versions of a logical tuple are stored in the same table space. The versions are inter-mixed.</a:t>
            </a:r>
          </a:p>
          <a:p>
            <a:endParaRPr lang="en-US" sz="1200" dirty="0"/>
          </a:p>
          <a:p>
            <a:r>
              <a:rPr lang="en-US" dirty="0"/>
              <a:t>On every update, append a new version of the tuple into an empty space in the table.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79720" y="1426418"/>
            <a:ext cx="338328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5379720" y="1091385"/>
            <a:ext cx="2135834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algn="ctr"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ＭＳ Ｐゴシック" charset="-128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dirty="0"/>
              <a:t>Main Table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36902" y="1621503"/>
            <a:ext cx="852166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TUPLE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1345" y="2002503"/>
            <a:ext cx="82296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A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36902" y="2002503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$111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89068" y="1621503"/>
            <a:ext cx="876514" cy="381000"/>
          </a:xfrm>
          <a:prstGeom prst="rect">
            <a:avLst/>
          </a:prstGeom>
          <a:solidFill>
            <a:srgbClr val="EF3E42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POINTER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11345" y="2382746"/>
            <a:ext cx="82296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A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36902" y="2382746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$222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11345" y="3144746"/>
            <a:ext cx="82296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36687" y="3144746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389068" y="2382746"/>
            <a:ext cx="888632" cy="381000"/>
            <a:chOff x="3176159" y="2382746"/>
            <a:chExt cx="888632" cy="381000"/>
          </a:xfrm>
        </p:grpSpPr>
        <p:sp>
          <p:nvSpPr>
            <p:cNvPr id="72" name="Pointer Box"/>
            <p:cNvSpPr/>
            <p:nvPr/>
          </p:nvSpPr>
          <p:spPr>
            <a:xfrm>
              <a:off x="3973351" y="2400371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76159" y="2382746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18848" y="2527526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9068" y="3144746"/>
            <a:ext cx="888632" cy="381000"/>
            <a:chOff x="3176159" y="3144746"/>
            <a:chExt cx="888632" cy="381000"/>
          </a:xfrm>
        </p:grpSpPr>
        <p:sp>
          <p:nvSpPr>
            <p:cNvPr id="76" name="Pointer Box"/>
            <p:cNvSpPr/>
            <p:nvPr/>
          </p:nvSpPr>
          <p:spPr>
            <a:xfrm>
              <a:off x="3973351" y="3162371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76159" y="3144746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76D6D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18848" y="3289526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89068" y="2002503"/>
            <a:ext cx="888632" cy="381000"/>
            <a:chOff x="3176159" y="2002503"/>
            <a:chExt cx="888632" cy="381000"/>
          </a:xfrm>
        </p:grpSpPr>
        <p:sp>
          <p:nvSpPr>
            <p:cNvPr id="62" name="Pointer Box"/>
            <p:cNvSpPr/>
            <p:nvPr/>
          </p:nvSpPr>
          <p:spPr>
            <a:xfrm>
              <a:off x="3973351" y="2020128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76159" y="2002503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18848" y="2147283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cxnSp>
        <p:nvCxnSpPr>
          <p:cNvPr id="59" name="Curved Connector 39"/>
          <p:cNvCxnSpPr>
            <a:stCxn id="58" idx="3"/>
            <a:endCxn id="72" idx="3"/>
          </p:cNvCxnSpPr>
          <p:nvPr/>
        </p:nvCxnSpPr>
        <p:spPr>
          <a:xfrm>
            <a:off x="7823197" y="2193003"/>
            <a:ext cx="454503" cy="253088"/>
          </a:xfrm>
          <a:prstGeom prst="bentConnector3">
            <a:avLst>
              <a:gd name="adj1" fmla="val 180474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39"/>
          <p:cNvCxnSpPr>
            <a:stCxn id="71" idx="3"/>
            <a:endCxn id="76" idx="3"/>
          </p:cNvCxnSpPr>
          <p:nvPr/>
        </p:nvCxnSpPr>
        <p:spPr>
          <a:xfrm>
            <a:off x="7823197" y="2573246"/>
            <a:ext cx="454503" cy="634845"/>
          </a:xfrm>
          <a:prstGeom prst="bentConnector3">
            <a:avLst>
              <a:gd name="adj1" fmla="val 180475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769617" y="2434747"/>
            <a:ext cx="11541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Ø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785627" y="3195407"/>
            <a:ext cx="2099406" cy="276999"/>
            <a:chOff x="1572718" y="2813650"/>
            <a:chExt cx="2099406" cy="276999"/>
          </a:xfrm>
        </p:grpSpPr>
        <p:sp>
          <p:nvSpPr>
            <p:cNvPr id="86" name="Rectangle 85"/>
            <p:cNvSpPr/>
            <p:nvPr/>
          </p:nvSpPr>
          <p:spPr>
            <a:xfrm>
              <a:off x="1572718" y="2816329"/>
              <a:ext cx="691215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404469" y="2814989"/>
              <a:ext cx="691215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$333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556708" y="2813650"/>
              <a:ext cx="11541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Ø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5711345" y="2763746"/>
            <a:ext cx="82296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B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536902" y="2763746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$10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389068" y="2763746"/>
            <a:ext cx="888632" cy="381000"/>
            <a:chOff x="3176159" y="2763746"/>
            <a:chExt cx="888632" cy="381000"/>
          </a:xfrm>
        </p:grpSpPr>
        <p:sp>
          <p:nvSpPr>
            <p:cNvPr id="107" name="PointerBox"/>
            <p:cNvSpPr/>
            <p:nvPr/>
          </p:nvSpPr>
          <p:spPr>
            <a:xfrm>
              <a:off x="3973351" y="2781371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176159" y="2763746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76D6D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518848" y="2908526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7769617" y="2815746"/>
            <a:ext cx="11541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Ø</a:t>
            </a:r>
          </a:p>
        </p:txBody>
      </p:sp>
      <p:sp>
        <p:nvSpPr>
          <p:cNvPr id="49" name="Highlight Box" hidden="1"/>
          <p:cNvSpPr/>
          <p:nvPr/>
        </p:nvSpPr>
        <p:spPr>
          <a:xfrm>
            <a:off x="5684520" y="3158490"/>
            <a:ext cx="2581061" cy="381000"/>
          </a:xfrm>
          <a:prstGeom prst="roundRect">
            <a:avLst>
              <a:gd name="adj" fmla="val 4675"/>
            </a:avLst>
          </a:prstGeom>
          <a:noFill/>
          <a:ln w="57150">
            <a:solidFill>
              <a:srgbClr val="EF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6D6D"/>
              </a:solidFill>
              <a:latin typeface="Inconsolata" panose="00000509000000000000" pitchFamily="49" charset="0"/>
            </a:endParaRPr>
          </a:p>
        </p:txBody>
      </p:sp>
      <p:sp>
        <p:nvSpPr>
          <p:cNvPr id="53" name="Right Arrow 6">
            <a:extLst>
              <a:ext uri="{FF2B5EF4-FFF2-40B4-BE49-F238E27FC236}">
                <a16:creationId xmlns:a16="http://schemas.microsoft.com/office/drawing/2014/main" id="{7247076C-1E00-4360-9BD2-FDA5078C5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43150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4" name="Highlight Box">
            <a:extLst>
              <a:ext uri="{FF2B5EF4-FFF2-40B4-BE49-F238E27FC236}">
                <a16:creationId xmlns:a16="http://schemas.microsoft.com/office/drawing/2014/main" id="{2FDF4BA5-3AF8-4336-AC89-84D4415DFBB4}"/>
              </a:ext>
            </a:extLst>
          </p:cNvPr>
          <p:cNvSpPr/>
          <p:nvPr/>
        </p:nvSpPr>
        <p:spPr>
          <a:xfrm>
            <a:off x="7388853" y="2373701"/>
            <a:ext cx="888847" cy="38100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6D6D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B3403-4926-ECF2-3B5B-64B56A007C66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 animBg="1"/>
      <p:bldP spid="49" grpId="1" animBg="1"/>
      <p:bldP spid="53" grpId="0" animBg="1"/>
      <p:bldP spid="54" grpId="0" animBg="1"/>
      <p:bldP spid="5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Version Chain Ordering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0700" y="1006078"/>
            <a:ext cx="5562600" cy="3470672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ea typeface="Crimson Text" pitchFamily="2" charset="0"/>
              </a:rPr>
              <a:t>Approach #1: Oldest-to-Newest (O2N)</a:t>
            </a:r>
          </a:p>
          <a:p>
            <a:pPr marL="342900" lvl="1"/>
            <a:r>
              <a:rPr lang="en-US" dirty="0">
                <a:ea typeface="Crimson Text" pitchFamily="2" charset="0"/>
              </a:rPr>
              <a:t>Append new version to end of the chain.</a:t>
            </a:r>
          </a:p>
          <a:p>
            <a:pPr marL="342900" lvl="1"/>
            <a:r>
              <a:rPr lang="en-US" dirty="0">
                <a:ea typeface="Crimson Text" pitchFamily="2" charset="0"/>
              </a:rPr>
              <a:t>Must traverse chain on look-ups. </a:t>
            </a:r>
          </a:p>
          <a:p>
            <a:endParaRPr lang="en-US" sz="1200" dirty="0">
              <a:ea typeface="Crimson Text" pitchFamily="2" charset="0"/>
            </a:endParaRPr>
          </a:p>
          <a:p>
            <a:r>
              <a:rPr lang="en-US" b="1" dirty="0">
                <a:ea typeface="Crimson Text" pitchFamily="2" charset="0"/>
              </a:rPr>
              <a:t>Approach #2: Newest-to-Oldest (N2O)</a:t>
            </a:r>
          </a:p>
          <a:p>
            <a:pPr marL="342900" lvl="1"/>
            <a:r>
              <a:rPr lang="en-US" dirty="0">
                <a:ea typeface="Crimson Text" pitchFamily="2" charset="0"/>
              </a:rPr>
              <a:t>Must update index pointers for every new version.</a:t>
            </a:r>
          </a:p>
          <a:p>
            <a:pPr marL="342900" lvl="1"/>
            <a:r>
              <a:rPr lang="en-US" dirty="0">
                <a:ea typeface="Crimson Text" pitchFamily="2" charset="0"/>
              </a:rPr>
              <a:t>Do not have to traverse chain on look-ups. </a:t>
            </a:r>
          </a:p>
          <a:p>
            <a:endParaRPr lang="en-US" sz="1200" dirty="0">
              <a:ea typeface="Crimson Text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F9F05-8228-B159-E814-22075D537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fld id="{97DD1AB5-42BA-4E8A-BFEE-435884E16AA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7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Time-Travel Storage</a:t>
            </a:r>
          </a:p>
        </p:txBody>
      </p:sp>
      <p:sp>
        <p:nvSpPr>
          <p:cNvPr id="112" name="Step #2"/>
          <p:cNvSpPr txBox="1">
            <a:spLocks/>
          </p:cNvSpPr>
          <p:nvPr/>
        </p:nvSpPr>
        <p:spPr>
          <a:xfrm>
            <a:off x="404876" y="3139551"/>
            <a:ext cx="374904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1pPr>
            <a:lvl2pPr marL="342900" indent="-342900">
              <a:spcBef>
                <a:spcPts val="0"/>
              </a:spcBef>
              <a:buFont typeface="Times New Roman" pitchFamily="18" charset="0"/>
              <a:buChar char="→"/>
              <a:def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Overwrite primary version in the main table and update pointers.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97840" y="1426418"/>
            <a:ext cx="3657600" cy="16459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497840" y="1099005"/>
            <a:ext cx="2135834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eaLnBrk="0" hangingPunct="0">
              <a:lnSpc>
                <a:spcPct val="85000"/>
              </a:lnSpc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ＭＳ Ｐゴシック" charset="-128"/>
              </a:defRPr>
            </a:lvl1pPr>
          </a:lstStyle>
          <a:p>
            <a:r>
              <a:rPr lang="en-US" dirty="0"/>
              <a:t>Main Table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50166" y="1621503"/>
            <a:ext cx="852166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TUPLE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30" y="2002503"/>
            <a:ext cx="82296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A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50166" y="2002503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$222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502332" y="1621503"/>
            <a:ext cx="876514" cy="381000"/>
          </a:xfrm>
          <a:prstGeom prst="rect">
            <a:avLst/>
          </a:prstGeom>
          <a:solidFill>
            <a:srgbClr val="EF3E42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POINTER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6130" y="2382746"/>
            <a:ext cx="82296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B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50166" y="2382746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$10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502332" y="2382746"/>
            <a:ext cx="888632" cy="381000"/>
            <a:chOff x="3176159" y="2382746"/>
            <a:chExt cx="888632" cy="381000"/>
          </a:xfrm>
        </p:grpSpPr>
        <p:sp>
          <p:nvSpPr>
            <p:cNvPr id="59" name="Pointer Box"/>
            <p:cNvSpPr/>
            <p:nvPr/>
          </p:nvSpPr>
          <p:spPr>
            <a:xfrm>
              <a:off x="3973351" y="2400371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76159" y="2382746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18848" y="2527526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02332" y="2002503"/>
            <a:ext cx="888632" cy="381000"/>
            <a:chOff x="3176159" y="2002503"/>
            <a:chExt cx="888632" cy="381000"/>
          </a:xfrm>
        </p:grpSpPr>
        <p:sp>
          <p:nvSpPr>
            <p:cNvPr id="68" name="Pointer Box"/>
            <p:cNvSpPr/>
            <p:nvPr/>
          </p:nvSpPr>
          <p:spPr>
            <a:xfrm>
              <a:off x="3973351" y="2020128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176159" y="2002503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518848" y="2147283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grpSp>
        <p:nvGrpSpPr>
          <p:cNvPr id="155" name="Main A3"/>
          <p:cNvGrpSpPr/>
          <p:nvPr/>
        </p:nvGrpSpPr>
        <p:grpSpPr>
          <a:xfrm>
            <a:off x="892822" y="2059155"/>
            <a:ext cx="1518057" cy="281614"/>
            <a:chOff x="1552059" y="2819752"/>
            <a:chExt cx="1518057" cy="281614"/>
          </a:xfrm>
        </p:grpSpPr>
        <p:sp>
          <p:nvSpPr>
            <p:cNvPr id="156" name="Rectangle 155"/>
            <p:cNvSpPr/>
            <p:nvPr/>
          </p:nvSpPr>
          <p:spPr>
            <a:xfrm>
              <a:off x="1552059" y="2821092"/>
              <a:ext cx="691215" cy="2802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45720" bIns="9144" anchor="b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378901" y="2819752"/>
              <a:ext cx="691215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$333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36160" y="1099005"/>
            <a:ext cx="3810000" cy="1973333"/>
            <a:chOff x="4648200" y="1099005"/>
            <a:chExt cx="3810000" cy="1973333"/>
          </a:xfrm>
        </p:grpSpPr>
        <p:sp>
          <p:nvSpPr>
            <p:cNvPr id="77" name="TextBox 15"/>
            <p:cNvSpPr txBox="1">
              <a:spLocks noChangeArrowheads="1"/>
            </p:cNvSpPr>
            <p:nvPr/>
          </p:nvSpPr>
          <p:spPr bwMode="auto">
            <a:xfrm>
              <a:off x="4648200" y="1099005"/>
              <a:ext cx="3810000" cy="32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defPPr>
                <a:defRPr lang="en-US"/>
              </a:defPPr>
              <a:lvl1pPr eaLnBrk="0" hangingPunct="0">
                <a:lnSpc>
                  <a:spcPct val="85000"/>
                </a:lnSpc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ＭＳ Ｐゴシック" charset="-128"/>
                </a:defRPr>
              </a:lvl1pPr>
            </a:lstStyle>
            <a:p>
              <a:r>
                <a:rPr lang="en-US" dirty="0"/>
                <a:t>Time-Travel Table</a:t>
              </a:r>
            </a:p>
          </p:txBody>
        </p:sp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4648200" y="1426418"/>
              <a:ext cx="3657600" cy="1645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6033766" y="1621503"/>
            <a:ext cx="852166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TUPLE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181600" y="2002503"/>
            <a:ext cx="852166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A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033766" y="2002503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$111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885932" y="1621503"/>
            <a:ext cx="876514" cy="381000"/>
          </a:xfrm>
          <a:prstGeom prst="rect">
            <a:avLst/>
          </a:prstGeom>
          <a:solidFill>
            <a:srgbClr val="EF3E42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POINTER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181600" y="2382746"/>
            <a:ext cx="852166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33766" y="2382746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6885932" y="2382746"/>
            <a:ext cx="888632" cy="381000"/>
            <a:chOff x="3176159" y="2382746"/>
            <a:chExt cx="888632" cy="381000"/>
          </a:xfrm>
        </p:grpSpPr>
        <p:sp>
          <p:nvSpPr>
            <p:cNvPr id="123" name="Pointer Box"/>
            <p:cNvSpPr/>
            <p:nvPr/>
          </p:nvSpPr>
          <p:spPr>
            <a:xfrm>
              <a:off x="3973351" y="2400371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176159" y="2382746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518848" y="2527526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885932" y="2002503"/>
            <a:ext cx="888632" cy="381000"/>
            <a:chOff x="3176159" y="2002503"/>
            <a:chExt cx="888632" cy="381000"/>
          </a:xfrm>
        </p:grpSpPr>
        <p:sp>
          <p:nvSpPr>
            <p:cNvPr id="131" name="Pointer Box"/>
            <p:cNvSpPr/>
            <p:nvPr/>
          </p:nvSpPr>
          <p:spPr>
            <a:xfrm>
              <a:off x="3973351" y="2292063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176159" y="2002503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518848" y="2147283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66223" y="2435416"/>
            <a:ext cx="1535666" cy="275660"/>
            <a:chOff x="5747450" y="2435416"/>
            <a:chExt cx="1535666" cy="275660"/>
          </a:xfrm>
        </p:grpSpPr>
        <p:sp>
          <p:nvSpPr>
            <p:cNvPr id="152" name="Rectangle 151"/>
            <p:cNvSpPr/>
            <p:nvPr/>
          </p:nvSpPr>
          <p:spPr>
            <a:xfrm>
              <a:off x="5747450" y="2436756"/>
              <a:ext cx="691215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591901" y="2435416"/>
              <a:ext cx="691215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$222</a:t>
              </a:r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7272540" y="2054504"/>
            <a:ext cx="11541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Ø</a:t>
            </a:r>
          </a:p>
        </p:txBody>
      </p:sp>
      <p:cxnSp>
        <p:nvCxnSpPr>
          <p:cNvPr id="71" name="Curved Connector 39"/>
          <p:cNvCxnSpPr>
            <a:cxnSpLocks/>
            <a:stCxn id="70" idx="3"/>
            <a:endCxn id="113" idx="1"/>
          </p:cNvCxnSpPr>
          <p:nvPr/>
        </p:nvCxnSpPr>
        <p:spPr>
          <a:xfrm>
            <a:off x="2936461" y="2193003"/>
            <a:ext cx="2245139" cy="0"/>
          </a:xfrm>
          <a:prstGeom prst="straightConnector1">
            <a:avLst/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urved Connector 39"/>
          <p:cNvCxnSpPr>
            <a:cxnSpLocks/>
            <a:stCxn id="70" idx="3"/>
            <a:endCxn id="117" idx="1"/>
          </p:cNvCxnSpPr>
          <p:nvPr/>
        </p:nvCxnSpPr>
        <p:spPr>
          <a:xfrm>
            <a:off x="2936461" y="2193003"/>
            <a:ext cx="2245139" cy="380243"/>
          </a:xfrm>
          <a:prstGeom prst="bentConnector3">
            <a:avLst>
              <a:gd name="adj1" fmla="val 50000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39"/>
          <p:cNvCxnSpPr>
            <a:stCxn id="125" idx="3"/>
            <a:endCxn id="132" idx="3"/>
          </p:cNvCxnSpPr>
          <p:nvPr/>
        </p:nvCxnSpPr>
        <p:spPr>
          <a:xfrm flipV="1">
            <a:off x="7320061" y="2193003"/>
            <a:ext cx="442385" cy="380243"/>
          </a:xfrm>
          <a:prstGeom prst="bentConnector3">
            <a:avLst>
              <a:gd name="adj1" fmla="val 200500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Highlight Box">
            <a:extLst>
              <a:ext uri="{FF2B5EF4-FFF2-40B4-BE49-F238E27FC236}">
                <a16:creationId xmlns:a16="http://schemas.microsoft.com/office/drawing/2014/main" id="{19922813-74C0-4408-B0EF-AEF12774DAA7}"/>
              </a:ext>
            </a:extLst>
          </p:cNvPr>
          <p:cNvSpPr/>
          <p:nvPr/>
        </p:nvSpPr>
        <p:spPr>
          <a:xfrm>
            <a:off x="826130" y="2002433"/>
            <a:ext cx="2564834" cy="38100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6D6D"/>
              </a:solidFill>
              <a:latin typeface="Inconsolata" panose="00000509000000000000" pitchFamily="49" charset="0"/>
            </a:endParaRPr>
          </a:p>
        </p:txBody>
      </p:sp>
      <p:sp>
        <p:nvSpPr>
          <p:cNvPr id="57" name="Highlight Box">
            <a:extLst>
              <a:ext uri="{FF2B5EF4-FFF2-40B4-BE49-F238E27FC236}">
                <a16:creationId xmlns:a16="http://schemas.microsoft.com/office/drawing/2014/main" id="{210BC848-3B33-4A02-9A68-88F664192D70}"/>
              </a:ext>
            </a:extLst>
          </p:cNvPr>
          <p:cNvSpPr/>
          <p:nvPr/>
        </p:nvSpPr>
        <p:spPr>
          <a:xfrm>
            <a:off x="5181600" y="2377222"/>
            <a:ext cx="2594632" cy="38100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6D6D"/>
              </a:solidFill>
              <a:latin typeface="Inconsolata" panose="00000509000000000000" pitchFamily="49" charset="0"/>
            </a:endParaRPr>
          </a:p>
        </p:txBody>
      </p:sp>
      <p:sp>
        <p:nvSpPr>
          <p:cNvPr id="62" name="CursorArrow">
            <a:extLst>
              <a:ext uri="{FF2B5EF4-FFF2-40B4-BE49-F238E27FC236}">
                <a16:creationId xmlns:a16="http://schemas.microsoft.com/office/drawing/2014/main" id="{6683D6BC-A745-4F79-925F-F484097C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78216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>
              <a:latin typeface="Inconsolata" panose="00000509000000000000" pitchFamily="49" charset="0"/>
            </a:endParaRPr>
          </a:p>
        </p:txBody>
      </p:sp>
      <p:sp>
        <p:nvSpPr>
          <p:cNvPr id="63" name="Highlight Box">
            <a:extLst>
              <a:ext uri="{FF2B5EF4-FFF2-40B4-BE49-F238E27FC236}">
                <a16:creationId xmlns:a16="http://schemas.microsoft.com/office/drawing/2014/main" id="{DFD19531-25D8-4134-94C5-17D38E7A5661}"/>
              </a:ext>
            </a:extLst>
          </p:cNvPr>
          <p:cNvSpPr/>
          <p:nvPr/>
        </p:nvSpPr>
        <p:spPr>
          <a:xfrm>
            <a:off x="2502246" y="2008953"/>
            <a:ext cx="874932" cy="38100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6D6D"/>
              </a:solidFill>
              <a:latin typeface="Inconsolata" panose="00000509000000000000" pitchFamily="49" charset="0"/>
            </a:endParaRPr>
          </a:p>
        </p:txBody>
      </p:sp>
      <p:sp>
        <p:nvSpPr>
          <p:cNvPr id="55" name="Step #1">
            <a:extLst>
              <a:ext uri="{FF2B5EF4-FFF2-40B4-BE49-F238E27FC236}">
                <a16:creationId xmlns:a16="http://schemas.microsoft.com/office/drawing/2014/main" id="{0A521BEA-18CD-4E34-A30B-28B39F970430}"/>
              </a:ext>
            </a:extLst>
          </p:cNvPr>
          <p:cNvSpPr txBox="1">
            <a:spLocks/>
          </p:cNvSpPr>
          <p:nvPr/>
        </p:nvSpPr>
        <p:spPr>
          <a:xfrm>
            <a:off x="4866640" y="3143439"/>
            <a:ext cx="374904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1pPr>
            <a:lvl2pPr marL="342900" indent="-342900">
              <a:spcBef>
                <a:spcPts val="0"/>
              </a:spcBef>
              <a:buFont typeface="Times New Roman" pitchFamily="18" charset="0"/>
              <a:buChar char="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On every update, copy the current version to the time-travel table. Update pointers.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22A043-0D61-AEB9-8C66-C771E9641CBB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56" grpId="0" animBg="1"/>
      <p:bldP spid="56" grpId="1" animBg="1"/>
      <p:bldP spid="57" grpId="0" animBg="1"/>
      <p:bldP spid="57" grpId="1" animBg="1"/>
      <p:bldP spid="62" grpId="0" animBg="1"/>
      <p:bldP spid="63" grpId="0" animBg="1"/>
      <p:bldP spid="63" grpId="1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Delta Storage</a:t>
            </a:r>
          </a:p>
        </p:txBody>
      </p:sp>
      <p:sp>
        <p:nvSpPr>
          <p:cNvPr id="112" name="Content Placeholder 28"/>
          <p:cNvSpPr txBox="1">
            <a:spLocks/>
          </p:cNvSpPr>
          <p:nvPr/>
        </p:nvSpPr>
        <p:spPr>
          <a:xfrm>
            <a:off x="5029200" y="3125032"/>
            <a:ext cx="374904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1pPr>
            <a:lvl2pPr marL="342900" indent="-342900">
              <a:spcBef>
                <a:spcPts val="0"/>
              </a:spcBef>
              <a:buFont typeface="Times New Roman" pitchFamily="18" charset="0"/>
              <a:buChar char="→"/>
              <a:def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Txns can recreate old versions by applying the delta in reverse order.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97840" y="1426418"/>
            <a:ext cx="3951712" cy="16459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497840" y="1099005"/>
            <a:ext cx="2135834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eaLnBrk="0" hangingPunct="0">
              <a:lnSpc>
                <a:spcPct val="85000"/>
              </a:lnSpc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ＭＳ Ｐゴシック" charset="-128"/>
              </a:defRPr>
            </a:lvl1pPr>
          </a:lstStyle>
          <a:p>
            <a:r>
              <a:rPr lang="en-US" dirty="0"/>
              <a:t>Main Table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49091" y="1621503"/>
            <a:ext cx="852166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VALUE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30" y="2002503"/>
            <a:ext cx="82296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A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49091" y="2002503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$111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501257" y="1621503"/>
            <a:ext cx="876514" cy="381000"/>
          </a:xfrm>
          <a:prstGeom prst="rect">
            <a:avLst/>
          </a:prstGeom>
          <a:solidFill>
            <a:srgbClr val="575757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ID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6130" y="2382746"/>
            <a:ext cx="82296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B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49091" y="2382746"/>
            <a:ext cx="852166" cy="38100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$10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501257" y="2382746"/>
            <a:ext cx="888632" cy="381000"/>
            <a:chOff x="3176159" y="2382746"/>
            <a:chExt cx="888632" cy="381000"/>
          </a:xfrm>
        </p:grpSpPr>
        <p:sp>
          <p:nvSpPr>
            <p:cNvPr id="59" name="Pointer Box"/>
            <p:cNvSpPr/>
            <p:nvPr/>
          </p:nvSpPr>
          <p:spPr>
            <a:xfrm>
              <a:off x="3973351" y="2400371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76159" y="2382746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18848" y="2527526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01257" y="2002503"/>
            <a:ext cx="888632" cy="381000"/>
            <a:chOff x="3176159" y="2002503"/>
            <a:chExt cx="888632" cy="381000"/>
          </a:xfrm>
        </p:grpSpPr>
        <p:sp>
          <p:nvSpPr>
            <p:cNvPr id="68" name="Pointer Box"/>
            <p:cNvSpPr/>
            <p:nvPr/>
          </p:nvSpPr>
          <p:spPr>
            <a:xfrm>
              <a:off x="3973351" y="2020128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176159" y="2002503"/>
              <a:ext cx="87651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518848" y="2147283"/>
              <a:ext cx="9144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29200" y="1099005"/>
            <a:ext cx="3810000" cy="1973333"/>
            <a:chOff x="4648200" y="1099005"/>
            <a:chExt cx="3810000" cy="1973333"/>
          </a:xfrm>
        </p:grpSpPr>
        <p:sp>
          <p:nvSpPr>
            <p:cNvPr id="67" name="TextBox 15"/>
            <p:cNvSpPr txBox="1">
              <a:spLocks noChangeArrowheads="1"/>
            </p:cNvSpPr>
            <p:nvPr/>
          </p:nvSpPr>
          <p:spPr bwMode="auto">
            <a:xfrm>
              <a:off x="4648200" y="1099005"/>
              <a:ext cx="3810000" cy="32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defPPr>
                <a:defRPr lang="en-US"/>
              </a:defPPr>
              <a:lvl1pPr eaLnBrk="0" hangingPunct="0">
                <a:lnSpc>
                  <a:spcPct val="85000"/>
                </a:lnSpc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ＭＳ Ｐゴシック" charset="-128"/>
                </a:defRPr>
              </a:lvl1pPr>
            </a:lstStyle>
            <a:p>
              <a:r>
                <a:rPr lang="en-US" dirty="0"/>
                <a:t>Delta Storage Segment</a:t>
              </a:r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4648200" y="1426418"/>
              <a:ext cx="3657600" cy="1645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</p:grpSp>
      <p:grpSp>
        <p:nvGrpSpPr>
          <p:cNvPr id="11" name="Delta Storage Header"/>
          <p:cNvGrpSpPr/>
          <p:nvPr/>
        </p:nvGrpSpPr>
        <p:grpSpPr>
          <a:xfrm>
            <a:off x="6043398" y="1621503"/>
            <a:ext cx="2476929" cy="381000"/>
            <a:chOff x="5850358" y="1621503"/>
            <a:chExt cx="2476929" cy="381000"/>
          </a:xfrm>
        </p:grpSpPr>
        <p:sp>
          <p:nvSpPr>
            <p:cNvPr id="80" name="Rectangle 79"/>
            <p:cNvSpPr/>
            <p:nvPr/>
          </p:nvSpPr>
          <p:spPr>
            <a:xfrm>
              <a:off x="5850358" y="1621503"/>
              <a:ext cx="1600415" cy="38100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DELTA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450773" y="1621503"/>
              <a:ext cx="876514" cy="38100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POINTER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21184" y="2373229"/>
            <a:ext cx="3311261" cy="382496"/>
            <a:chOff x="5028144" y="2373229"/>
            <a:chExt cx="3311261" cy="382496"/>
          </a:xfrm>
        </p:grpSpPr>
        <p:sp>
          <p:nvSpPr>
            <p:cNvPr id="82" name="Rectangle 81"/>
            <p:cNvSpPr/>
            <p:nvPr/>
          </p:nvSpPr>
          <p:spPr>
            <a:xfrm>
              <a:off x="5028144" y="2373229"/>
              <a:ext cx="82296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  <a:endParaRPr lang="en-US" sz="1600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50358" y="2373229"/>
              <a:ext cx="1600415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(VALUE→$222)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7450773" y="2374725"/>
              <a:ext cx="888632" cy="381000"/>
              <a:chOff x="3176159" y="2382746"/>
              <a:chExt cx="888632" cy="381000"/>
            </a:xfrm>
          </p:grpSpPr>
          <p:sp>
            <p:nvSpPr>
              <p:cNvPr id="87" name="Pointer Box"/>
              <p:cNvSpPr/>
              <p:nvPr/>
            </p:nvSpPr>
            <p:spPr>
              <a:xfrm>
                <a:off x="3973351" y="24003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176159" y="2382746"/>
                <a:ext cx="87651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518848" y="252752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218569" y="1995665"/>
            <a:ext cx="3313876" cy="381000"/>
            <a:chOff x="5025529" y="1995665"/>
            <a:chExt cx="3313876" cy="381000"/>
          </a:xfrm>
        </p:grpSpPr>
        <p:sp>
          <p:nvSpPr>
            <p:cNvPr id="74" name="Rectangle 73"/>
            <p:cNvSpPr/>
            <p:nvPr/>
          </p:nvSpPr>
          <p:spPr>
            <a:xfrm>
              <a:off x="5025529" y="1995665"/>
              <a:ext cx="82296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  <a:endParaRPr lang="en-US" sz="1600" b="1" baseline="-25000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850358" y="1995665"/>
              <a:ext cx="1600415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(VALUE→$111)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7450773" y="1995665"/>
              <a:ext cx="888632" cy="381000"/>
              <a:chOff x="3176159" y="1995665"/>
              <a:chExt cx="888632" cy="381000"/>
            </a:xfrm>
          </p:grpSpPr>
          <p:sp>
            <p:nvSpPr>
              <p:cNvPr id="91" name="Pointer Box"/>
              <p:cNvSpPr/>
              <p:nvPr/>
            </p:nvSpPr>
            <p:spPr>
              <a:xfrm>
                <a:off x="3973351" y="2020128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176159" y="1995665"/>
                <a:ext cx="87651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518848" y="2147283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837381" y="2054504"/>
              <a:ext cx="11541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Ø</a:t>
              </a:r>
            </a:p>
          </p:txBody>
        </p:sp>
      </p:grpSp>
      <p:cxnSp>
        <p:nvCxnSpPr>
          <p:cNvPr id="96" name="Curved Connector 39"/>
          <p:cNvCxnSpPr>
            <a:stCxn id="89" idx="3"/>
            <a:endCxn id="92" idx="3"/>
          </p:cNvCxnSpPr>
          <p:nvPr/>
        </p:nvCxnSpPr>
        <p:spPr>
          <a:xfrm flipV="1">
            <a:off x="8077942" y="2186165"/>
            <a:ext cx="442385" cy="379060"/>
          </a:xfrm>
          <a:prstGeom prst="bentConnector3">
            <a:avLst>
              <a:gd name="adj1" fmla="val 186124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5B481E-AF52-00CC-767D-B7426557A086}"/>
              </a:ext>
            </a:extLst>
          </p:cNvPr>
          <p:cNvGrpSpPr/>
          <p:nvPr/>
        </p:nvGrpSpPr>
        <p:grpSpPr>
          <a:xfrm>
            <a:off x="3375071" y="1621881"/>
            <a:ext cx="888632" cy="1142243"/>
            <a:chOff x="2653657" y="1773903"/>
            <a:chExt cx="888632" cy="11422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35305A-530A-4635-7800-6A1694BD55FC}"/>
                </a:ext>
              </a:extLst>
            </p:cNvPr>
            <p:cNvSpPr/>
            <p:nvPr/>
          </p:nvSpPr>
          <p:spPr>
            <a:xfrm>
              <a:off x="2653657" y="1773903"/>
              <a:ext cx="876514" cy="38100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POINTER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9F2E80-C9A6-C6F8-949E-B8CD9427CFCF}"/>
                </a:ext>
              </a:extLst>
            </p:cNvPr>
            <p:cNvGrpSpPr/>
            <p:nvPr/>
          </p:nvGrpSpPr>
          <p:grpSpPr>
            <a:xfrm>
              <a:off x="2653657" y="2535146"/>
              <a:ext cx="888632" cy="381000"/>
              <a:chOff x="3176159" y="2382746"/>
              <a:chExt cx="888632" cy="381000"/>
            </a:xfrm>
          </p:grpSpPr>
          <p:sp>
            <p:nvSpPr>
              <p:cNvPr id="6" name="Pointer Box">
                <a:extLst>
                  <a:ext uri="{FF2B5EF4-FFF2-40B4-BE49-F238E27FC236}">
                    <a16:creationId xmlns:a16="http://schemas.microsoft.com/office/drawing/2014/main" id="{D8F836B8-7FBE-1082-8B19-C851AD41AB55}"/>
                  </a:ext>
                </a:extLst>
              </p:cNvPr>
              <p:cNvSpPr/>
              <p:nvPr/>
            </p:nvSpPr>
            <p:spPr>
              <a:xfrm>
                <a:off x="3973351" y="24003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00B029-C13E-06D2-2610-3BFEDCDFF71D}"/>
                  </a:ext>
                </a:extLst>
              </p:cNvPr>
              <p:cNvSpPr/>
              <p:nvPr/>
            </p:nvSpPr>
            <p:spPr>
              <a:xfrm>
                <a:off x="3176159" y="2382746"/>
                <a:ext cx="87651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A59EF0C-7F20-FD07-D04E-810E2A99E2B4}"/>
                  </a:ext>
                </a:extLst>
              </p:cNvPr>
              <p:cNvSpPr/>
              <p:nvPr/>
            </p:nvSpPr>
            <p:spPr>
              <a:xfrm>
                <a:off x="3518848" y="252752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5CC794-3A7C-782A-DE17-FE1C742C6EFF}"/>
                </a:ext>
              </a:extLst>
            </p:cNvPr>
            <p:cNvGrpSpPr/>
            <p:nvPr/>
          </p:nvGrpSpPr>
          <p:grpSpPr>
            <a:xfrm>
              <a:off x="2653657" y="2154903"/>
              <a:ext cx="888632" cy="381000"/>
              <a:chOff x="3176159" y="2002503"/>
              <a:chExt cx="888632" cy="381000"/>
            </a:xfrm>
          </p:grpSpPr>
          <p:sp>
            <p:nvSpPr>
              <p:cNvPr id="10" name="Pointer Box">
                <a:extLst>
                  <a:ext uri="{FF2B5EF4-FFF2-40B4-BE49-F238E27FC236}">
                    <a16:creationId xmlns:a16="http://schemas.microsoft.com/office/drawing/2014/main" id="{66A8ECDC-CC6F-D440-F859-FED64AC488F7}"/>
                  </a:ext>
                </a:extLst>
              </p:cNvPr>
              <p:cNvSpPr/>
              <p:nvPr/>
            </p:nvSpPr>
            <p:spPr>
              <a:xfrm>
                <a:off x="3973351" y="2020128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EDC973-4367-9BB6-7FC9-C3A0707E5CCC}"/>
                  </a:ext>
                </a:extLst>
              </p:cNvPr>
              <p:cNvSpPr/>
              <p:nvPr/>
            </p:nvSpPr>
            <p:spPr>
              <a:xfrm>
                <a:off x="3176159" y="2002503"/>
                <a:ext cx="87651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140BFB3-F9DE-B430-100E-F19A14569AC6}"/>
                  </a:ext>
                </a:extLst>
              </p:cNvPr>
              <p:cNvSpPr/>
              <p:nvPr/>
            </p:nvSpPr>
            <p:spPr>
              <a:xfrm>
                <a:off x="3518848" y="2147283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</p:grpSp>
      </p:grpSp>
      <p:cxnSp>
        <p:nvCxnSpPr>
          <p:cNvPr id="71" name="Curved Connector 39"/>
          <p:cNvCxnSpPr>
            <a:cxnSpLocks/>
            <a:stCxn id="15" idx="3"/>
            <a:endCxn id="74" idx="1"/>
          </p:cNvCxnSpPr>
          <p:nvPr/>
        </p:nvCxnSpPr>
        <p:spPr>
          <a:xfrm flipV="1">
            <a:off x="3809200" y="2186165"/>
            <a:ext cx="1409369" cy="7216"/>
          </a:xfrm>
          <a:prstGeom prst="straightConnector1">
            <a:avLst/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urved Connector 39"/>
          <p:cNvCxnSpPr>
            <a:cxnSpLocks/>
            <a:stCxn id="15" idx="3"/>
            <a:endCxn id="82" idx="1"/>
          </p:cNvCxnSpPr>
          <p:nvPr/>
        </p:nvCxnSpPr>
        <p:spPr>
          <a:xfrm>
            <a:off x="3809200" y="2193381"/>
            <a:ext cx="1411984" cy="370348"/>
          </a:xfrm>
          <a:prstGeom prst="bentConnector3">
            <a:avLst>
              <a:gd name="adj1" fmla="val 50000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Main A2"/>
          <p:cNvGrpSpPr/>
          <p:nvPr/>
        </p:nvGrpSpPr>
        <p:grpSpPr>
          <a:xfrm>
            <a:off x="879243" y="2057400"/>
            <a:ext cx="1536023" cy="275660"/>
            <a:chOff x="1543619" y="2814989"/>
            <a:chExt cx="1536023" cy="275660"/>
          </a:xfrm>
        </p:grpSpPr>
        <p:sp>
          <p:nvSpPr>
            <p:cNvPr id="98" name="Rectangle 97"/>
            <p:cNvSpPr/>
            <p:nvPr/>
          </p:nvSpPr>
          <p:spPr>
            <a:xfrm>
              <a:off x="1543619" y="2816329"/>
              <a:ext cx="691215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388427" y="2814989"/>
              <a:ext cx="691215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$222</a:t>
              </a:r>
            </a:p>
          </p:txBody>
        </p:sp>
      </p:grpSp>
      <p:grpSp>
        <p:nvGrpSpPr>
          <p:cNvPr id="103" name="Main A3"/>
          <p:cNvGrpSpPr/>
          <p:nvPr/>
        </p:nvGrpSpPr>
        <p:grpSpPr>
          <a:xfrm>
            <a:off x="879243" y="2057400"/>
            <a:ext cx="1536023" cy="275660"/>
            <a:chOff x="1543619" y="2814989"/>
            <a:chExt cx="1536023" cy="275660"/>
          </a:xfrm>
        </p:grpSpPr>
        <p:sp>
          <p:nvSpPr>
            <p:cNvPr id="104" name="Rectangle 103"/>
            <p:cNvSpPr/>
            <p:nvPr/>
          </p:nvSpPr>
          <p:spPr>
            <a:xfrm>
              <a:off x="1543619" y="2816329"/>
              <a:ext cx="691215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388427" y="2814989"/>
              <a:ext cx="691215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$333</a:t>
              </a:r>
            </a:p>
          </p:txBody>
        </p:sp>
      </p:grpSp>
      <p:sp>
        <p:nvSpPr>
          <p:cNvPr id="106" name="Highlight Box"/>
          <p:cNvSpPr/>
          <p:nvPr/>
        </p:nvSpPr>
        <p:spPr>
          <a:xfrm>
            <a:off x="1649092" y="1995664"/>
            <a:ext cx="852166" cy="396685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consolata" panose="00000509000000000000" pitchFamily="49" charset="0"/>
            </a:endParaRPr>
          </a:p>
        </p:txBody>
      </p:sp>
      <p:sp>
        <p:nvSpPr>
          <p:cNvPr id="57" name="Right Arrow 6">
            <a:extLst>
              <a:ext uri="{FF2B5EF4-FFF2-40B4-BE49-F238E27FC236}">
                <a16:creationId xmlns:a16="http://schemas.microsoft.com/office/drawing/2014/main" id="{A52444F2-FAF1-4D98-97B3-FDE43A2B9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78216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5" name="Content Placeholder 28">
            <a:extLst>
              <a:ext uri="{FF2B5EF4-FFF2-40B4-BE49-F238E27FC236}">
                <a16:creationId xmlns:a16="http://schemas.microsoft.com/office/drawing/2014/main" id="{DF104E79-318F-4EB1-9497-EBA3F042F05B}"/>
              </a:ext>
            </a:extLst>
          </p:cNvPr>
          <p:cNvSpPr txBox="1">
            <a:spLocks/>
          </p:cNvSpPr>
          <p:nvPr/>
        </p:nvSpPr>
        <p:spPr>
          <a:xfrm>
            <a:off x="381000" y="3125788"/>
            <a:ext cx="433832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1pPr>
            <a:lvl2pPr marL="342900" indent="-342900">
              <a:spcBef>
                <a:spcPts val="0"/>
              </a:spcBef>
              <a:buFont typeface="Times New Roman" pitchFamily="18" charset="0"/>
              <a:buChar char="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On every update, copy only the column values that were modified to the delta storage and overwrite the primary version.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96367-D6DE-BC89-464E-F1905DE6F01A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06" grpId="0" animBg="1"/>
      <p:bldP spid="57" grpId="0" animBg="1"/>
      <p:bldP spid="57" grpId="1" animBg="1"/>
      <p:bldP spid="57" grpId="2" animBg="1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DBMS needs to remove </a:t>
            </a:r>
            <a:r>
              <a:rPr lang="en-US" b="1" u="sng" dirty="0"/>
              <a:t>reclaimable</a:t>
            </a:r>
            <a:r>
              <a:rPr lang="en-US" dirty="0"/>
              <a:t> physical versions from the database over time.</a:t>
            </a:r>
          </a:p>
          <a:p>
            <a:pPr marL="342900" lvl="1"/>
            <a:r>
              <a:rPr lang="en-US" dirty="0"/>
              <a:t>No active </a:t>
            </a:r>
            <a:r>
              <a:rPr lang="en-US" dirty="0" err="1"/>
              <a:t>txn</a:t>
            </a:r>
            <a:r>
              <a:rPr lang="en-US" dirty="0"/>
              <a:t> in the DBMS can “see” that version (SI).</a:t>
            </a:r>
          </a:p>
          <a:p>
            <a:pPr marL="342900" lvl="1"/>
            <a:r>
              <a:rPr lang="en-US" dirty="0"/>
              <a:t>The version was created by an aborted </a:t>
            </a:r>
            <a:r>
              <a:rPr lang="en-US" dirty="0" err="1"/>
              <a:t>txn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Two additional design decisions:</a:t>
            </a:r>
          </a:p>
          <a:p>
            <a:pPr marL="342900" lvl="1"/>
            <a:r>
              <a:rPr lang="en-US" dirty="0"/>
              <a:t>How to look for expired versions?</a:t>
            </a:r>
          </a:p>
          <a:p>
            <a:pPr marL="342900" lvl="1"/>
            <a:r>
              <a:rPr lang="en-US" dirty="0"/>
              <a:t>How to decide when it is safe to reclaim memory?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CCA269-E9C8-2DC2-3AB5-6301C8073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Highlight Box"/>
          <p:cNvSpPr/>
          <p:nvPr/>
        </p:nvSpPr>
        <p:spPr>
          <a:xfrm>
            <a:off x="1143000" y="2834846"/>
            <a:ext cx="6400800" cy="689371"/>
          </a:xfrm>
          <a:prstGeom prst="roundRect">
            <a:avLst>
              <a:gd name="adj" fmla="val 4675"/>
            </a:avLst>
          </a:prstGeom>
          <a:noFill/>
          <a:ln w="38100">
            <a:solidFill>
              <a:srgbClr val="EF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Approach #1: Tuple-level</a:t>
            </a:r>
          </a:p>
          <a:p>
            <a:pPr marL="342900" lvl="1"/>
            <a:r>
              <a:rPr lang="en-US" dirty="0"/>
              <a:t>Find old versions by examining tuples directly.</a:t>
            </a:r>
          </a:p>
          <a:p>
            <a:pPr marL="342900" lvl="1"/>
            <a:r>
              <a:rPr lang="en-US" u="sng" dirty="0"/>
              <a:t>Background Vacuuming</a:t>
            </a:r>
            <a:r>
              <a:rPr lang="en-US" dirty="0"/>
              <a:t> vs. </a:t>
            </a:r>
            <a:r>
              <a:rPr lang="en-US" u="sng" dirty="0"/>
              <a:t>Cooperative Cleaning</a:t>
            </a:r>
          </a:p>
          <a:p>
            <a:endParaRPr lang="en-US" sz="1200" dirty="0"/>
          </a:p>
          <a:p>
            <a:r>
              <a:rPr lang="en-US" b="1" dirty="0"/>
              <a:t>Approach #2: Transaction-level</a:t>
            </a:r>
          </a:p>
          <a:p>
            <a:pPr marL="342900" lvl="1"/>
            <a:r>
              <a:rPr lang="en-US" dirty="0"/>
              <a:t>Txns keep track of their old versions so the DBMS does not have to scan tuples to determine visibility.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EA8B5E-C472-0332-E145-BC82D9437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0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Multi-Version Concurrency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DBMS maintains multiple </a:t>
            </a:r>
            <a:r>
              <a:rPr lang="en-US" b="1" u="sng" dirty="0"/>
              <a:t>physical</a:t>
            </a:r>
            <a:r>
              <a:rPr lang="en-US" dirty="0"/>
              <a:t> versions of a single </a:t>
            </a:r>
            <a:r>
              <a:rPr lang="en-US" b="1" u="sng" dirty="0"/>
              <a:t>logical</a:t>
            </a:r>
            <a:r>
              <a:rPr lang="en-US" dirty="0"/>
              <a:t> object in the database:</a:t>
            </a:r>
          </a:p>
          <a:p>
            <a:pPr lvl="1"/>
            <a:r>
              <a:rPr lang="en-US" dirty="0"/>
              <a:t>When a </a:t>
            </a:r>
            <a:r>
              <a:rPr lang="en-US" dirty="0" err="1"/>
              <a:t>txn</a:t>
            </a:r>
            <a:r>
              <a:rPr lang="en-US" dirty="0"/>
              <a:t> writes to an object, the DBMS creates a new version of that object. </a:t>
            </a:r>
          </a:p>
          <a:p>
            <a:pPr lvl="1"/>
            <a:r>
              <a:rPr lang="en-US" dirty="0"/>
              <a:t>When a </a:t>
            </a:r>
            <a:r>
              <a:rPr lang="en-US" dirty="0" err="1"/>
              <a:t>txn</a:t>
            </a:r>
            <a:r>
              <a:rPr lang="en-US" dirty="0"/>
              <a:t> reads an object, it reads the newest version that existed when the </a:t>
            </a:r>
            <a:r>
              <a:rPr lang="en-US" dirty="0" err="1"/>
              <a:t>txn</a:t>
            </a:r>
            <a:r>
              <a:rPr lang="en-US" dirty="0"/>
              <a:t> started.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7F5E8-B5B6-2CF6-68D2-4F8125804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0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03A6EF-1269-8ED5-1213-C1009DE220A5}"/>
              </a:ext>
            </a:extLst>
          </p:cNvPr>
          <p:cNvSpPr/>
          <p:nvPr/>
        </p:nvSpPr>
        <p:spPr>
          <a:xfrm>
            <a:off x="0" y="4476750"/>
            <a:ext cx="14478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64C84BF-BA27-4F8F-8E05-FCF2D3BAD384}"/>
              </a:ext>
            </a:extLst>
          </p:cNvPr>
          <p:cNvGrpSpPr/>
          <p:nvPr/>
        </p:nvGrpSpPr>
        <p:grpSpPr>
          <a:xfrm>
            <a:off x="609600" y="1187387"/>
            <a:ext cx="1280160" cy="1778124"/>
            <a:chOff x="701040" y="1149742"/>
            <a:chExt cx="1280160" cy="1778124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DE20B3A-AF04-487E-AACB-59D5E93593C8}"/>
                </a:ext>
              </a:extLst>
            </p:cNvPr>
            <p:cNvGrpSpPr/>
            <p:nvPr/>
          </p:nvGrpSpPr>
          <p:grpSpPr>
            <a:xfrm>
              <a:off x="701040" y="1149742"/>
              <a:ext cx="1280160" cy="769621"/>
              <a:chOff x="213946" y="1149742"/>
              <a:chExt cx="1280160" cy="769621"/>
            </a:xfrm>
          </p:grpSpPr>
          <p:sp>
            <p:nvSpPr>
              <p:cNvPr id="173" name="Text Box 4">
                <a:extLst>
                  <a:ext uri="{FF2B5EF4-FFF2-40B4-BE49-F238E27FC236}">
                    <a16:creationId xmlns:a16="http://schemas.microsoft.com/office/drawing/2014/main" id="{AEBE7D6E-8938-4FC2-B1EE-B87092CC4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946" y="1424062"/>
                <a:ext cx="1280160" cy="4953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74" name="TextBox 15">
                <a:extLst>
                  <a:ext uri="{FF2B5EF4-FFF2-40B4-BE49-F238E27FC236}">
                    <a16:creationId xmlns:a16="http://schemas.microsoft.com/office/drawing/2014/main" id="{9150FA1B-16E5-49E6-B711-E55045A33D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946" y="1149742"/>
                <a:ext cx="128016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Txn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 #1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C434F346-8627-430F-BA89-3853EE374C07}"/>
                  </a:ext>
                </a:extLst>
              </p:cNvPr>
              <p:cNvSpPr txBox="1"/>
              <p:nvPr/>
            </p:nvSpPr>
            <p:spPr>
              <a:xfrm>
                <a:off x="405827" y="1440880"/>
                <a:ext cx="89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err="1">
                    <a:solidFill>
                      <a:srgbClr val="EF3E42"/>
                    </a:solidFill>
                    <a:latin typeface="Crimson Text" pitchFamily="2" charset="0"/>
                  </a:rPr>
                  <a:t>T</a:t>
                </a:r>
                <a:r>
                  <a:rPr lang="en-US" sz="2400" b="1" i="1" baseline="-25000" dirty="0" err="1">
                    <a:solidFill>
                      <a:srgbClr val="EF3E42"/>
                    </a:solidFill>
                    <a:latin typeface="Crimson Text" pitchFamily="2" charset="0"/>
                  </a:rPr>
                  <a:t>id</a:t>
                </a:r>
                <a:r>
                  <a:rPr lang="en-US" sz="2400" b="1" i="1" dirty="0">
                    <a:solidFill>
                      <a:srgbClr val="EF3E42"/>
                    </a:solidFill>
                    <a:latin typeface="Crimson Text" pitchFamily="2" charset="0"/>
                  </a:rPr>
                  <a:t>=12</a:t>
                </a: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5BDDF55-DA6C-425C-8DC1-CE8DC464FD8A}"/>
                </a:ext>
              </a:extLst>
            </p:cNvPr>
            <p:cNvGrpSpPr/>
            <p:nvPr/>
          </p:nvGrpSpPr>
          <p:grpSpPr>
            <a:xfrm>
              <a:off x="701040" y="2158245"/>
              <a:ext cx="1280160" cy="769621"/>
              <a:chOff x="213946" y="2158245"/>
              <a:chExt cx="1280160" cy="769621"/>
            </a:xfrm>
          </p:grpSpPr>
          <p:sp>
            <p:nvSpPr>
              <p:cNvPr id="154" name="Text Box 4">
                <a:extLst>
                  <a:ext uri="{FF2B5EF4-FFF2-40B4-BE49-F238E27FC236}">
                    <a16:creationId xmlns:a16="http://schemas.microsoft.com/office/drawing/2014/main" id="{586B75AA-D6A6-4C72-B058-8D061CD8D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946" y="2432565"/>
                <a:ext cx="1280160" cy="4953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55" name="TextBox 15">
                <a:extLst>
                  <a:ext uri="{FF2B5EF4-FFF2-40B4-BE49-F238E27FC236}">
                    <a16:creationId xmlns:a16="http://schemas.microsoft.com/office/drawing/2014/main" id="{67C9A54E-B67B-4FE0-9714-2446909B8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946" y="2158245"/>
                <a:ext cx="128016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Txn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 #2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BE2CC07-C0A7-4FEA-A005-2CAB24F4BC69}"/>
                  </a:ext>
                </a:extLst>
              </p:cNvPr>
              <p:cNvSpPr txBox="1"/>
              <p:nvPr/>
            </p:nvSpPr>
            <p:spPr>
              <a:xfrm>
                <a:off x="403422" y="2449383"/>
                <a:ext cx="936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err="1">
                    <a:solidFill>
                      <a:srgbClr val="EF3E42"/>
                    </a:solidFill>
                    <a:latin typeface="Crimson Text" pitchFamily="2" charset="0"/>
                  </a:rPr>
                  <a:t>T</a:t>
                </a:r>
                <a:r>
                  <a:rPr lang="en-US" sz="2400" b="1" i="1" baseline="-25000" dirty="0" err="1">
                    <a:solidFill>
                      <a:srgbClr val="EF3E42"/>
                    </a:solidFill>
                    <a:latin typeface="Crimson Text" pitchFamily="2" charset="0"/>
                  </a:rPr>
                  <a:t>id</a:t>
                </a:r>
                <a:r>
                  <a:rPr lang="en-US" sz="2400" b="1" i="1" dirty="0">
                    <a:solidFill>
                      <a:srgbClr val="EF3E42"/>
                    </a:solidFill>
                    <a:latin typeface="Crimson Text" pitchFamily="2" charset="0"/>
                  </a:rPr>
                  <a:t>=25</a:t>
                </a:r>
              </a:p>
            </p:txBody>
          </p:sp>
        </p:grp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42780" y="1123949"/>
            <a:ext cx="3348820" cy="19050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019800" y="1352550"/>
            <a:ext cx="2743200" cy="1524000"/>
            <a:chOff x="5638800" y="1352550"/>
            <a:chExt cx="2743200" cy="1524000"/>
          </a:xfrm>
        </p:grpSpPr>
        <p:sp>
          <p:nvSpPr>
            <p:cNvPr id="11" name="Rectangle 10"/>
            <p:cNvSpPr/>
            <p:nvPr/>
          </p:nvSpPr>
          <p:spPr>
            <a:xfrm>
              <a:off x="6553200" y="1352550"/>
              <a:ext cx="914400" cy="38100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rIns="27432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BEGIN-TS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1352550"/>
              <a:ext cx="914400" cy="38100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rIns="27432"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END-TS</a:t>
              </a:r>
              <a:endParaRPr lang="en-US" sz="14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38800" y="1733550"/>
              <a:ext cx="9144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100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173355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67600" y="173355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38800" y="2114550"/>
              <a:ext cx="9144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B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100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53200" y="211455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67600" y="211455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38800" y="2495550"/>
              <a:ext cx="9144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B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101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53200" y="249555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67600" y="2495550"/>
              <a:ext cx="91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20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Tuple-Level GC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028950"/>
            <a:ext cx="408432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1pPr>
            <a:lvl2pPr marL="342900" indent="-342900">
              <a:spcBef>
                <a:spcPts val="0"/>
              </a:spcBef>
              <a:buFont typeface="Times New Roman" pitchFamily="18" charset="0"/>
              <a:buChar char="→"/>
              <a:def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b="1" dirty="0"/>
              <a:t>Background Vacuuming:</a:t>
            </a:r>
            <a:br>
              <a:rPr lang="en-US" b="1" dirty="0"/>
            </a:br>
            <a:r>
              <a:rPr lang="en-US" dirty="0"/>
              <a:t>Separate thread(s) periodically scan the table and look for reclaimable versions. Works with any storage.</a:t>
            </a:r>
          </a:p>
        </p:txBody>
      </p:sp>
      <p:cxnSp>
        <p:nvCxnSpPr>
          <p:cNvPr id="85" name="Straight Arrow Connector 2"/>
          <p:cNvCxnSpPr>
            <a:cxnSpLocks noChangeShapeType="1"/>
            <a:endCxn id="17" idx="1"/>
          </p:cNvCxnSpPr>
          <p:nvPr/>
        </p:nvCxnSpPr>
        <p:spPr bwMode="auto">
          <a:xfrm>
            <a:off x="1925876" y="1709358"/>
            <a:ext cx="999427" cy="207963"/>
          </a:xfrm>
          <a:prstGeom prst="straightConnector1">
            <a:avLst/>
          </a:prstGeom>
          <a:noFill/>
          <a:ln w="7620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" name="Group 91"/>
          <p:cNvGrpSpPr/>
          <p:nvPr/>
        </p:nvGrpSpPr>
        <p:grpSpPr>
          <a:xfrm>
            <a:off x="2910840" y="1293501"/>
            <a:ext cx="1280160" cy="1473659"/>
            <a:chOff x="2910840" y="1293501"/>
            <a:chExt cx="1280160" cy="1473659"/>
          </a:xfrm>
        </p:grpSpPr>
        <p:sp>
          <p:nvSpPr>
            <p:cNvPr id="82" name="TextBox 15"/>
            <p:cNvSpPr txBox="1">
              <a:spLocks noChangeArrowheads="1"/>
            </p:cNvSpPr>
            <p:nvPr/>
          </p:nvSpPr>
          <p:spPr bwMode="auto">
            <a:xfrm>
              <a:off x="2910840" y="1293501"/>
              <a:ext cx="1280160" cy="32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defPPr>
                <a:defRPr lang="en-US"/>
              </a:defPPr>
              <a:lvl1pPr eaLnBrk="0" hangingPunct="0">
                <a:lnSpc>
                  <a:spcPct val="85000"/>
                </a:lnSpc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ＭＳ Ｐゴシック" charset="-128"/>
                </a:defRPr>
              </a:lvl1pPr>
            </a:lstStyle>
            <a:p>
              <a:r>
                <a:rPr lang="en-US" dirty="0"/>
                <a:t>Vacuum</a:t>
              </a:r>
            </a:p>
          </p:txBody>
        </p:sp>
        <p:grpSp>
          <p:nvGrpSpPr>
            <p:cNvPr id="34" name="Vacuum Icon"/>
            <p:cNvGrpSpPr/>
            <p:nvPr/>
          </p:nvGrpSpPr>
          <p:grpSpPr>
            <a:xfrm>
              <a:off x="2925303" y="1663634"/>
              <a:ext cx="1211370" cy="1103526"/>
              <a:chOff x="2833863" y="1524685"/>
              <a:chExt cx="1211370" cy="110352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833863" y="1723023"/>
                <a:ext cx="174273" cy="706851"/>
                <a:chOff x="2833863" y="1723023"/>
                <a:chExt cx="174273" cy="706851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833863" y="1723023"/>
                  <a:ext cx="174273" cy="110698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833863" y="2319176"/>
                  <a:ext cx="174273" cy="110698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2873727" y="1524685"/>
                <a:ext cx="1171506" cy="1103526"/>
              </a:xfrm>
              <a:prstGeom prst="rect">
                <a:avLst/>
              </a:prstGeom>
            </p:spPr>
          </p:pic>
        </p:grpSp>
      </p:grpSp>
      <p:cxnSp>
        <p:nvCxnSpPr>
          <p:cNvPr id="87" name="Straight Arrow Connector 2"/>
          <p:cNvCxnSpPr>
            <a:cxnSpLocks noChangeShapeType="1"/>
            <a:endCxn id="86" idx="1"/>
          </p:cNvCxnSpPr>
          <p:nvPr/>
        </p:nvCxnSpPr>
        <p:spPr bwMode="auto">
          <a:xfrm flipV="1">
            <a:off x="1925876" y="2513474"/>
            <a:ext cx="999427" cy="204387"/>
          </a:xfrm>
          <a:prstGeom prst="straightConnector1">
            <a:avLst/>
          </a:prstGeom>
          <a:noFill/>
          <a:ln w="7620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4876800" y="3028950"/>
            <a:ext cx="393192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1pPr>
            <a:lvl2pPr marL="342900" indent="-342900">
              <a:spcBef>
                <a:spcPts val="0"/>
              </a:spcBef>
              <a:buFont typeface="Times New Roman" pitchFamily="18" charset="0"/>
              <a:buChar char="→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Cooperative Cleaning:</a:t>
            </a:r>
            <a:br>
              <a:rPr lang="en-US" dirty="0"/>
            </a:br>
            <a:r>
              <a:rPr lang="en-US" b="0" dirty="0"/>
              <a:t>Worker threads identify reclaimable versions as they traverse version chain. Only works with O2N.</a:t>
            </a:r>
          </a:p>
        </p:txBody>
      </p:sp>
      <p:sp>
        <p:nvSpPr>
          <p:cNvPr id="84" name="Highlight Box"/>
          <p:cNvSpPr/>
          <p:nvPr/>
        </p:nvSpPr>
        <p:spPr>
          <a:xfrm>
            <a:off x="6934200" y="1733550"/>
            <a:ext cx="1828800" cy="38100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ighlight Box"/>
          <p:cNvSpPr/>
          <p:nvPr/>
        </p:nvSpPr>
        <p:spPr>
          <a:xfrm>
            <a:off x="6934200" y="2106028"/>
            <a:ext cx="1828800" cy="38100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Version Removal"/>
          <p:cNvGrpSpPr/>
          <p:nvPr/>
        </p:nvGrpSpPr>
        <p:grpSpPr>
          <a:xfrm>
            <a:off x="6194804" y="1785461"/>
            <a:ext cx="2405131" cy="665575"/>
            <a:chOff x="5813804" y="1785461"/>
            <a:chExt cx="2405131" cy="665575"/>
          </a:xfrm>
        </p:grpSpPr>
        <p:sp>
          <p:nvSpPr>
            <p:cNvPr id="97" name="Rectangle 96"/>
            <p:cNvSpPr/>
            <p:nvPr/>
          </p:nvSpPr>
          <p:spPr>
            <a:xfrm>
              <a:off x="5813804" y="1792661"/>
              <a:ext cx="56439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762750" y="1785461"/>
              <a:ext cx="564392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42604" y="1785461"/>
              <a:ext cx="564392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825743" y="2176716"/>
              <a:ext cx="564392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74689" y="2169516"/>
              <a:ext cx="564392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54543" y="2169516"/>
              <a:ext cx="564392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 rot="5400000">
            <a:off x="4593552" y="1953531"/>
            <a:ext cx="1692258" cy="245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 dirty="0">
                <a:solidFill>
                  <a:srgbClr val="EF3E42"/>
                </a:solidFill>
                <a:latin typeface="Crimson Text" pitchFamily="2" charset="0"/>
              </a:rPr>
              <a:t>Dirty Block </a:t>
            </a:r>
            <a:r>
              <a:rPr lang="en-US" b="1" i="1" dirty="0" err="1">
                <a:solidFill>
                  <a:srgbClr val="EF3E42"/>
                </a:solidFill>
                <a:latin typeface="Crimson Text" pitchFamily="2" charset="0"/>
              </a:rPr>
              <a:t>BitMap</a:t>
            </a:r>
            <a:endParaRPr lang="en-US" b="1" i="1" dirty="0">
              <a:solidFill>
                <a:srgbClr val="EF3E42"/>
              </a:solidFill>
              <a:latin typeface="Crimson Text" pitchFamily="2" charset="0"/>
            </a:endParaRPr>
          </a:p>
        </p:txBody>
      </p:sp>
      <p:grpSp>
        <p:nvGrpSpPr>
          <p:cNvPr id="128" name="Full Chain"/>
          <p:cNvGrpSpPr/>
          <p:nvPr/>
        </p:nvGrpSpPr>
        <p:grpSpPr>
          <a:xfrm>
            <a:off x="5917309" y="1503951"/>
            <a:ext cx="2921891" cy="1144997"/>
            <a:chOff x="5323567" y="1622839"/>
            <a:chExt cx="2921891" cy="1144997"/>
          </a:xfrm>
        </p:grpSpPr>
        <p:grpSp>
          <p:nvGrpSpPr>
            <p:cNvPr id="119" name="Group 118"/>
            <p:cNvGrpSpPr/>
            <p:nvPr/>
          </p:nvGrpSpPr>
          <p:grpSpPr>
            <a:xfrm>
              <a:off x="6905735" y="1622839"/>
              <a:ext cx="1339723" cy="381000"/>
              <a:chOff x="5011168" y="4720004"/>
              <a:chExt cx="1339723" cy="3810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011168" y="4720004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802251" y="4720004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cxnSp>
            <p:nvCxnSpPr>
              <p:cNvPr id="116" name="Straight Arrow Connector 2"/>
              <p:cNvCxnSpPr>
                <a:cxnSpLocks noChangeShapeType="1"/>
                <a:stCxn id="108" idx="3"/>
                <a:endCxn id="109" idx="1"/>
              </p:cNvCxnSpPr>
              <p:nvPr/>
            </p:nvCxnSpPr>
            <p:spPr bwMode="auto">
              <a:xfrm>
                <a:off x="5559808" y="4910504"/>
                <a:ext cx="242443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0" name="Group 119"/>
            <p:cNvGrpSpPr/>
            <p:nvPr/>
          </p:nvGrpSpPr>
          <p:grpSpPr>
            <a:xfrm>
              <a:off x="5323567" y="2386836"/>
              <a:ext cx="2921891" cy="381000"/>
              <a:chOff x="3429000" y="4720004"/>
              <a:chExt cx="2921891" cy="3810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429000" y="4720004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B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220084" y="4720004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B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011168" y="4720004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B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802251" y="4720004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B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cxnSp>
            <p:nvCxnSpPr>
              <p:cNvPr id="125" name="Straight Arrow Connector 2"/>
              <p:cNvCxnSpPr>
                <a:cxnSpLocks noChangeShapeType="1"/>
                <a:stCxn id="121" idx="3"/>
                <a:endCxn id="122" idx="1"/>
              </p:cNvCxnSpPr>
              <p:nvPr/>
            </p:nvCxnSpPr>
            <p:spPr bwMode="auto">
              <a:xfrm>
                <a:off x="3977640" y="4910504"/>
                <a:ext cx="242444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Straight Arrow Connector 2"/>
              <p:cNvCxnSpPr>
                <a:cxnSpLocks noChangeShapeType="1"/>
                <a:stCxn id="122" idx="3"/>
                <a:endCxn id="123" idx="1"/>
              </p:cNvCxnSpPr>
              <p:nvPr/>
            </p:nvCxnSpPr>
            <p:spPr bwMode="auto">
              <a:xfrm>
                <a:off x="4768724" y="4910504"/>
                <a:ext cx="242444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Arrow Connector 2"/>
              <p:cNvCxnSpPr>
                <a:cxnSpLocks noChangeShapeType="1"/>
                <a:stCxn id="123" idx="3"/>
                <a:endCxn id="124" idx="1"/>
              </p:cNvCxnSpPr>
              <p:nvPr/>
            </p:nvCxnSpPr>
            <p:spPr bwMode="auto">
              <a:xfrm>
                <a:off x="5559808" y="4910504"/>
                <a:ext cx="242443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132" name="Straight Arrow Connector 2"/>
          <p:cNvCxnSpPr>
            <a:cxnSpLocks noChangeShapeType="1"/>
            <a:endCxn id="142" idx="1"/>
          </p:cNvCxnSpPr>
          <p:nvPr/>
        </p:nvCxnSpPr>
        <p:spPr bwMode="auto">
          <a:xfrm>
            <a:off x="1925876" y="1709358"/>
            <a:ext cx="598628" cy="367090"/>
          </a:xfrm>
          <a:prstGeom prst="straightConnector1">
            <a:avLst/>
          </a:prstGeom>
          <a:noFill/>
          <a:ln w="7620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1" name="Index"/>
          <p:cNvGrpSpPr/>
          <p:nvPr/>
        </p:nvGrpSpPr>
        <p:grpSpPr>
          <a:xfrm>
            <a:off x="2524504" y="1809748"/>
            <a:ext cx="1808991" cy="533400"/>
            <a:chOff x="4511042" y="1276350"/>
            <a:chExt cx="1808991" cy="533400"/>
          </a:xfrm>
        </p:grpSpPr>
        <p:sp>
          <p:nvSpPr>
            <p:cNvPr id="142" name="Rectangle 141"/>
            <p:cNvSpPr/>
            <p:nvPr/>
          </p:nvSpPr>
          <p:spPr>
            <a:xfrm>
              <a:off x="4511042" y="1276350"/>
              <a:ext cx="1808991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INDEX</a:t>
              </a:r>
            </a:p>
          </p:txBody>
        </p: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51500" y="1346466"/>
              <a:ext cx="457200" cy="388084"/>
            </a:xfrm>
            <a:prstGeom prst="rect">
              <a:avLst/>
            </a:prstGeom>
          </p:spPr>
        </p:pic>
      </p:grpSp>
      <p:cxnSp>
        <p:nvCxnSpPr>
          <p:cNvPr id="146" name="Straight Arrow Connector 2"/>
          <p:cNvCxnSpPr>
            <a:cxnSpLocks noChangeShapeType="1"/>
            <a:stCxn id="142" idx="3"/>
          </p:cNvCxnSpPr>
          <p:nvPr/>
        </p:nvCxnSpPr>
        <p:spPr bwMode="auto">
          <a:xfrm flipV="1">
            <a:off x="4333495" y="1694451"/>
            <a:ext cx="1583814" cy="381997"/>
          </a:xfrm>
          <a:prstGeom prst="straightConnector1">
            <a:avLst/>
          </a:prstGeom>
          <a:noFill/>
          <a:ln w="7620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ScanArrow">
            <a:extLst>
              <a:ext uri="{FF2B5EF4-FFF2-40B4-BE49-F238E27FC236}">
                <a16:creationId xmlns:a16="http://schemas.microsoft.com/office/drawing/2014/main" id="{D37A4522-6A33-4CDB-94E4-2A3AC4FA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563" y="1695450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cxnSp>
        <p:nvCxnSpPr>
          <p:cNvPr id="83" name="Straight Arrow Connector 2">
            <a:extLst>
              <a:ext uri="{FF2B5EF4-FFF2-40B4-BE49-F238E27FC236}">
                <a16:creationId xmlns:a16="http://schemas.microsoft.com/office/drawing/2014/main" id="{A919E76E-8E53-4E64-94DB-46FE33A211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5513" y="2215398"/>
            <a:ext cx="1531973" cy="0"/>
          </a:xfrm>
          <a:prstGeom prst="straightConnector1">
            <a:avLst/>
          </a:prstGeom>
          <a:noFill/>
          <a:ln w="7620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Dirty BitMap">
            <a:extLst>
              <a:ext uri="{FF2B5EF4-FFF2-40B4-BE49-F238E27FC236}">
                <a16:creationId xmlns:a16="http://schemas.microsoft.com/office/drawing/2014/main" id="{82793BAA-04FA-410E-809F-DDD8BFB1A313}"/>
              </a:ext>
            </a:extLst>
          </p:cNvPr>
          <p:cNvGrpSpPr/>
          <p:nvPr/>
        </p:nvGrpSpPr>
        <p:grpSpPr>
          <a:xfrm>
            <a:off x="4947499" y="1123949"/>
            <a:ext cx="368043" cy="1905000"/>
            <a:chOff x="4341213" y="1123949"/>
            <a:chExt cx="368043" cy="1905000"/>
          </a:xfrm>
        </p:grpSpPr>
        <p:sp>
          <p:nvSpPr>
            <p:cNvPr id="118" name="Text Box 4">
              <a:extLst>
                <a:ext uri="{FF2B5EF4-FFF2-40B4-BE49-F238E27FC236}">
                  <a16:creationId xmlns:a16="http://schemas.microsoft.com/office/drawing/2014/main" id="{05E4880B-14A2-4DEE-BCEE-7A8227D38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213" y="1123949"/>
              <a:ext cx="368043" cy="190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F90BE4-69FF-4496-B4FF-656E59BDE0AA}"/>
                </a:ext>
              </a:extLst>
            </p:cNvPr>
            <p:cNvGrpSpPr/>
            <p:nvPr/>
          </p:nvGrpSpPr>
          <p:grpSpPr>
            <a:xfrm>
              <a:off x="4434650" y="1202541"/>
              <a:ext cx="181168" cy="1747817"/>
              <a:chOff x="7327675" y="-808061"/>
              <a:chExt cx="91440" cy="1747817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4FF05BF-F48A-4E65-8EBB-6CDF2C445A49}"/>
                  </a:ext>
                </a:extLst>
              </p:cNvPr>
              <p:cNvSpPr/>
              <p:nvPr/>
            </p:nvSpPr>
            <p:spPr>
              <a:xfrm>
                <a:off x="7327675" y="-808061"/>
                <a:ext cx="91440" cy="105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4F85029-14F9-4538-9DDE-A83EB840D97B}"/>
                  </a:ext>
                </a:extLst>
              </p:cNvPr>
              <p:cNvSpPr/>
              <p:nvPr/>
            </p:nvSpPr>
            <p:spPr>
              <a:xfrm>
                <a:off x="7327675" y="-690727"/>
                <a:ext cx="91440" cy="105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789EA3E-C33F-439F-A588-DB707F8250DC}"/>
                  </a:ext>
                </a:extLst>
              </p:cNvPr>
              <p:cNvSpPr/>
              <p:nvPr/>
            </p:nvSpPr>
            <p:spPr>
              <a:xfrm>
                <a:off x="7327675" y="-573393"/>
                <a:ext cx="91440" cy="105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9D248FC-7844-4C77-B3A4-4A70417BD9CE}"/>
                  </a:ext>
                </a:extLst>
              </p:cNvPr>
              <p:cNvSpPr/>
              <p:nvPr/>
            </p:nvSpPr>
            <p:spPr>
              <a:xfrm>
                <a:off x="7327675" y="-456059"/>
                <a:ext cx="91440" cy="105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5723006-B49C-4D1C-9184-F1370F84B962}"/>
                  </a:ext>
                </a:extLst>
              </p:cNvPr>
              <p:cNvSpPr/>
              <p:nvPr/>
            </p:nvSpPr>
            <p:spPr>
              <a:xfrm>
                <a:off x="7327675" y="-338725"/>
                <a:ext cx="91440" cy="105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9DA10E98-A228-4A0C-AAA5-87A8E936657B}"/>
                  </a:ext>
                </a:extLst>
              </p:cNvPr>
              <p:cNvSpPr/>
              <p:nvPr/>
            </p:nvSpPr>
            <p:spPr>
              <a:xfrm>
                <a:off x="7327675" y="-221391"/>
                <a:ext cx="91440" cy="105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A75562A-E373-4538-81F8-C56688899E31}"/>
                  </a:ext>
                </a:extLst>
              </p:cNvPr>
              <p:cNvSpPr/>
              <p:nvPr/>
            </p:nvSpPr>
            <p:spPr>
              <a:xfrm>
                <a:off x="7327675" y="-104057"/>
                <a:ext cx="91440" cy="105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2C462F2-746E-4DA4-AC0C-9EA30BBC070A}"/>
                  </a:ext>
                </a:extLst>
              </p:cNvPr>
              <p:cNvSpPr/>
              <p:nvPr/>
            </p:nvSpPr>
            <p:spPr>
              <a:xfrm>
                <a:off x="7327675" y="13277"/>
                <a:ext cx="91440" cy="105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52B54E1-3CB0-4FB9-849F-13D9992FCA84}"/>
                  </a:ext>
                </a:extLst>
              </p:cNvPr>
              <p:cNvSpPr/>
              <p:nvPr/>
            </p:nvSpPr>
            <p:spPr>
              <a:xfrm flipV="1">
                <a:off x="7327675" y="834615"/>
                <a:ext cx="91440" cy="105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FF965B3-665C-4941-88E8-8E78D2343B09}"/>
                  </a:ext>
                </a:extLst>
              </p:cNvPr>
              <p:cNvSpPr/>
              <p:nvPr/>
            </p:nvSpPr>
            <p:spPr>
              <a:xfrm flipV="1">
                <a:off x="7327675" y="717281"/>
                <a:ext cx="91440" cy="105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A61B3B3-D4E6-465F-8447-7FCCF4863604}"/>
                  </a:ext>
                </a:extLst>
              </p:cNvPr>
              <p:cNvSpPr/>
              <p:nvPr/>
            </p:nvSpPr>
            <p:spPr>
              <a:xfrm flipV="1">
                <a:off x="7327675" y="599947"/>
                <a:ext cx="91440" cy="105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EEFD4A8-3E55-4037-88DC-5A0CA34FC90F}"/>
                  </a:ext>
                </a:extLst>
              </p:cNvPr>
              <p:cNvSpPr/>
              <p:nvPr/>
            </p:nvSpPr>
            <p:spPr>
              <a:xfrm flipV="1">
                <a:off x="7327675" y="482613"/>
                <a:ext cx="91440" cy="105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B6C37B6-3F6E-4DDD-9017-52DEC737BD73}"/>
                  </a:ext>
                </a:extLst>
              </p:cNvPr>
              <p:cNvSpPr/>
              <p:nvPr/>
            </p:nvSpPr>
            <p:spPr>
              <a:xfrm flipV="1">
                <a:off x="7327675" y="365279"/>
                <a:ext cx="91440" cy="105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96FB5AFE-078D-40FE-BBF6-D680078BB847}"/>
                  </a:ext>
                </a:extLst>
              </p:cNvPr>
              <p:cNvSpPr/>
              <p:nvPr/>
            </p:nvSpPr>
            <p:spPr>
              <a:xfrm flipV="1">
                <a:off x="7327675" y="247945"/>
                <a:ext cx="91440" cy="105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B7EFF01-1D8F-4AE6-9690-698FB86C3716}"/>
                  </a:ext>
                </a:extLst>
              </p:cNvPr>
              <p:cNvSpPr/>
              <p:nvPr/>
            </p:nvSpPr>
            <p:spPr>
              <a:xfrm flipV="1">
                <a:off x="7327675" y="130611"/>
                <a:ext cx="91440" cy="105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6" name="ScanArrow">
            <a:extLst>
              <a:ext uri="{FF2B5EF4-FFF2-40B4-BE49-F238E27FC236}">
                <a16:creationId xmlns:a16="http://schemas.microsoft.com/office/drawing/2014/main" id="{7D206757-EC84-4345-9EDD-3B130B08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826" y="1034342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26716F-468C-4A4E-98DD-2A6D31A60E84}"/>
              </a:ext>
            </a:extLst>
          </p:cNvPr>
          <p:cNvGrpSpPr/>
          <p:nvPr/>
        </p:nvGrpSpPr>
        <p:grpSpPr>
          <a:xfrm>
            <a:off x="5042175" y="1202541"/>
            <a:ext cx="181168" cy="1630483"/>
            <a:chOff x="5193336" y="1354941"/>
            <a:chExt cx="181168" cy="1630483"/>
          </a:xfrm>
          <a:solidFill>
            <a:srgbClr val="EF3E42"/>
          </a:solidFill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0345201-F9F4-492A-AD7E-2B805B8ED6B1}"/>
                </a:ext>
              </a:extLst>
            </p:cNvPr>
            <p:cNvSpPr/>
            <p:nvPr/>
          </p:nvSpPr>
          <p:spPr>
            <a:xfrm>
              <a:off x="5193336" y="1354941"/>
              <a:ext cx="181168" cy="105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B934CA0-A688-4C9C-8C6D-B2E8F1935D5A}"/>
                </a:ext>
              </a:extLst>
            </p:cNvPr>
            <p:cNvSpPr/>
            <p:nvPr/>
          </p:nvSpPr>
          <p:spPr>
            <a:xfrm>
              <a:off x="5193336" y="1589609"/>
              <a:ext cx="181168" cy="105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A5737C0-A179-40EC-90D8-BEDE82FC4EF2}"/>
                </a:ext>
              </a:extLst>
            </p:cNvPr>
            <p:cNvSpPr/>
            <p:nvPr/>
          </p:nvSpPr>
          <p:spPr>
            <a:xfrm>
              <a:off x="5193336" y="1706943"/>
              <a:ext cx="181168" cy="105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91CE3AD-5EF1-4FB3-948F-03D70392B4BB}"/>
                </a:ext>
              </a:extLst>
            </p:cNvPr>
            <p:cNvSpPr/>
            <p:nvPr/>
          </p:nvSpPr>
          <p:spPr>
            <a:xfrm>
              <a:off x="5193336" y="2058945"/>
              <a:ext cx="181168" cy="105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A5FA9FF-6BBD-4B08-AD79-853FA61555E3}"/>
                </a:ext>
              </a:extLst>
            </p:cNvPr>
            <p:cNvSpPr/>
            <p:nvPr/>
          </p:nvSpPr>
          <p:spPr>
            <a:xfrm flipV="1">
              <a:off x="5193336" y="2880283"/>
              <a:ext cx="181168" cy="105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1A6F705-D770-4217-9976-6B4DB04347E0}"/>
                </a:ext>
              </a:extLst>
            </p:cNvPr>
            <p:cNvSpPr/>
            <p:nvPr/>
          </p:nvSpPr>
          <p:spPr>
            <a:xfrm flipV="1">
              <a:off x="5193336" y="2762949"/>
              <a:ext cx="181168" cy="105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1B0859B-6EB4-462B-A04C-5C1A97D33BC0}"/>
                </a:ext>
              </a:extLst>
            </p:cNvPr>
            <p:cNvSpPr/>
            <p:nvPr/>
          </p:nvSpPr>
          <p:spPr>
            <a:xfrm flipV="1">
              <a:off x="5193336" y="2410947"/>
              <a:ext cx="181168" cy="105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canArrow">
            <a:extLst>
              <a:ext uri="{FF2B5EF4-FFF2-40B4-BE49-F238E27FC236}">
                <a16:creationId xmlns:a16="http://schemas.microsoft.com/office/drawing/2014/main" id="{BEDF5D47-D6AE-4BC2-9E34-BFE66C7563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53118" y="1004245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45" name="A-Chain">
            <a:extLst>
              <a:ext uri="{FF2B5EF4-FFF2-40B4-BE49-F238E27FC236}">
                <a16:creationId xmlns:a16="http://schemas.microsoft.com/office/drawing/2014/main" id="{32BB59AE-7B9A-460C-AA0E-06F7F13DEF02}"/>
              </a:ext>
            </a:extLst>
          </p:cNvPr>
          <p:cNvGrpSpPr/>
          <p:nvPr/>
        </p:nvGrpSpPr>
        <p:grpSpPr>
          <a:xfrm>
            <a:off x="5917309" y="1503951"/>
            <a:ext cx="1582168" cy="381000"/>
            <a:chOff x="6828916" y="435998"/>
            <a:chExt cx="1582168" cy="381000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D7CAE76-4461-47ED-8E28-6DCE602DF860}"/>
                </a:ext>
              </a:extLst>
            </p:cNvPr>
            <p:cNvSpPr/>
            <p:nvPr/>
          </p:nvSpPr>
          <p:spPr>
            <a:xfrm>
              <a:off x="6828916" y="435998"/>
              <a:ext cx="54864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0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ECEA688-04EB-462F-B526-11565B4560F0}"/>
                </a:ext>
              </a:extLst>
            </p:cNvPr>
            <p:cNvSpPr/>
            <p:nvPr/>
          </p:nvSpPr>
          <p:spPr>
            <a:xfrm>
              <a:off x="7620000" y="435998"/>
              <a:ext cx="54864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cxnSp>
          <p:nvCxnSpPr>
            <p:cNvPr id="169" name="Straight Arrow Connector 2">
              <a:extLst>
                <a:ext uri="{FF2B5EF4-FFF2-40B4-BE49-F238E27FC236}">
                  <a16:creationId xmlns:a16="http://schemas.microsoft.com/office/drawing/2014/main" id="{0DCEB4BC-55E3-4C2C-8709-9ED1AC35BD5F}"/>
                </a:ext>
              </a:extLst>
            </p:cNvPr>
            <p:cNvCxnSpPr>
              <a:cxnSpLocks noChangeShapeType="1"/>
              <a:stCxn id="167" idx="3"/>
              <a:endCxn id="168" idx="1"/>
            </p:cNvCxnSpPr>
            <p:nvPr/>
          </p:nvCxnSpPr>
          <p:spPr bwMode="auto">
            <a:xfrm>
              <a:off x="7377556" y="626498"/>
              <a:ext cx="242444" cy="0"/>
            </a:xfrm>
            <a:prstGeom prst="straightConnector1">
              <a:avLst/>
            </a:prstGeom>
            <a:noFill/>
            <a:ln w="3810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Arrow Connector 2">
              <a:extLst>
                <a:ext uri="{FF2B5EF4-FFF2-40B4-BE49-F238E27FC236}">
                  <a16:creationId xmlns:a16="http://schemas.microsoft.com/office/drawing/2014/main" id="{2BE91B9A-286C-4008-89F3-3866F7B9B2AC}"/>
                </a:ext>
              </a:extLst>
            </p:cNvPr>
            <p:cNvCxnSpPr>
              <a:cxnSpLocks noChangeShapeType="1"/>
              <a:stCxn id="168" idx="3"/>
            </p:cNvCxnSpPr>
            <p:nvPr/>
          </p:nvCxnSpPr>
          <p:spPr bwMode="auto">
            <a:xfrm>
              <a:off x="8168640" y="626498"/>
              <a:ext cx="242444" cy="0"/>
            </a:xfrm>
            <a:prstGeom prst="straightConnector1">
              <a:avLst/>
            </a:prstGeom>
            <a:noFill/>
            <a:ln w="3810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0" name="Highlight Box"/>
          <p:cNvSpPr/>
          <p:nvPr/>
        </p:nvSpPr>
        <p:spPr>
          <a:xfrm>
            <a:off x="5906876" y="1502268"/>
            <a:ext cx="548640" cy="381000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2">
            <a:extLst>
              <a:ext uri="{FF2B5EF4-FFF2-40B4-BE49-F238E27FC236}">
                <a16:creationId xmlns:a16="http://schemas.microsoft.com/office/drawing/2014/main" id="{3DEAC366-B5F6-4A3D-9612-EB66CDB7F564}"/>
              </a:ext>
            </a:extLst>
          </p:cNvPr>
          <p:cNvCxnSpPr>
            <a:cxnSpLocks noChangeShapeType="1"/>
            <a:stCxn id="142" idx="3"/>
            <a:endCxn id="108" idx="1"/>
          </p:cNvCxnSpPr>
          <p:nvPr/>
        </p:nvCxnSpPr>
        <p:spPr bwMode="auto">
          <a:xfrm flipV="1">
            <a:off x="4333495" y="1694451"/>
            <a:ext cx="3165982" cy="381997"/>
          </a:xfrm>
          <a:prstGeom prst="straightConnector1">
            <a:avLst/>
          </a:prstGeom>
          <a:noFill/>
          <a:ln w="7620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GET(A)">
            <a:extLst>
              <a:ext uri="{FF2B5EF4-FFF2-40B4-BE49-F238E27FC236}">
                <a16:creationId xmlns:a16="http://schemas.microsoft.com/office/drawing/2014/main" id="{AFBDD144-14E1-464E-9DFF-009FD2233BDD}"/>
              </a:ext>
            </a:extLst>
          </p:cNvPr>
          <p:cNvSpPr txBox="1">
            <a:spLocks/>
          </p:cNvSpPr>
          <p:nvPr/>
        </p:nvSpPr>
        <p:spPr>
          <a:xfrm>
            <a:off x="2861323" y="1497888"/>
            <a:ext cx="1280160" cy="300788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646464"/>
                </a:solidFill>
                <a:latin typeface="Inconsolata" panose="00000509000000000000" pitchFamily="49" charset="0"/>
                <a:cs typeface="Consolas" pitchFamily="49" charset="0"/>
              </a:rPr>
              <a:t>GET(A)</a:t>
            </a:r>
          </a:p>
        </p:txBody>
      </p:sp>
      <p:pic>
        <p:nvPicPr>
          <p:cNvPr id="106" name="X">
            <a:extLst>
              <a:ext uri="{FF2B5EF4-FFF2-40B4-BE49-F238E27FC236}">
                <a16:creationId xmlns:a16="http://schemas.microsoft.com/office/drawing/2014/main" id="{DD88DAF6-636F-4691-90DC-603460A30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8316" y="1509888"/>
            <a:ext cx="365760" cy="365760"/>
          </a:xfrm>
          <a:prstGeom prst="rect">
            <a:avLst/>
          </a:prstGeom>
        </p:spPr>
      </p:pic>
      <p:pic>
        <p:nvPicPr>
          <p:cNvPr id="107" name="X">
            <a:extLst>
              <a:ext uri="{FF2B5EF4-FFF2-40B4-BE49-F238E27FC236}">
                <a16:creationId xmlns:a16="http://schemas.microsoft.com/office/drawing/2014/main" id="{D7693697-18DA-40E4-9FD6-320A3F4A4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88001" y="1509888"/>
            <a:ext cx="365760" cy="36576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7F093CC-4E9E-9B95-321E-D701F5DD6780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0.1481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7654E-7 L -2.77778E-7 0.31852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2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7396 -4.81481E-6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1" grpId="0"/>
      <p:bldP spid="84" grpId="0" animBg="1"/>
      <p:bldP spid="84" grpId="1" animBg="1"/>
      <p:bldP spid="93" grpId="0" animBg="1"/>
      <p:bldP spid="93" grpId="1" animBg="1"/>
      <p:bldP spid="105" grpId="0"/>
      <p:bldP spid="105" grpId="1"/>
      <p:bldP spid="81" grpId="0" animBg="1"/>
      <p:bldP spid="81" grpId="1" animBg="1"/>
      <p:bldP spid="81" grpId="2" animBg="1"/>
      <p:bldP spid="156" grpId="0" animBg="1"/>
      <p:bldP spid="156" grpId="1" animBg="1"/>
      <p:bldP spid="156" grpId="2" animBg="1"/>
      <p:bldP spid="164" grpId="0" animBg="1"/>
      <p:bldP spid="164" grpId="1" animBg="1"/>
      <p:bldP spid="150" grpId="0" animBg="1"/>
      <p:bldP spid="150" grpId="1" animBg="1"/>
      <p:bldP spid="1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Transaction-Level GC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971550"/>
            <a:ext cx="6553200" cy="3470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txn</a:t>
            </a:r>
            <a:r>
              <a:rPr lang="en-US" dirty="0"/>
              <a:t> keeps track of its read/write set.</a:t>
            </a:r>
          </a:p>
          <a:p>
            <a:r>
              <a:rPr lang="en-US" dirty="0"/>
              <a:t>On commit/abort, the </a:t>
            </a:r>
            <a:r>
              <a:rPr lang="en-US" dirty="0" err="1"/>
              <a:t>txn</a:t>
            </a:r>
            <a:r>
              <a:rPr lang="en-US" dirty="0"/>
              <a:t> provides this information to a centralized vacuum worker. </a:t>
            </a:r>
          </a:p>
          <a:p>
            <a:endParaRPr lang="en-US" sz="1200" dirty="0"/>
          </a:p>
          <a:p>
            <a:r>
              <a:rPr lang="en-US" dirty="0"/>
              <a:t>The DBMS periodically determines when all versions created by a finished </a:t>
            </a:r>
            <a:r>
              <a:rPr lang="en-US" dirty="0" err="1"/>
              <a:t>txn</a:t>
            </a:r>
            <a:r>
              <a:rPr lang="en-US" dirty="0"/>
              <a:t> are no longer visible.</a:t>
            </a:r>
          </a:p>
          <a:p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E5A32-D994-ADB4-5B35-778826880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8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8DD208F2-0D28-407C-817B-7465B36B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123948"/>
            <a:ext cx="374904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grpSp>
        <p:nvGrpSpPr>
          <p:cNvPr id="115" name="EmptyRow">
            <a:extLst>
              <a:ext uri="{FF2B5EF4-FFF2-40B4-BE49-F238E27FC236}">
                <a16:creationId xmlns:a16="http://schemas.microsoft.com/office/drawing/2014/main" id="{1F3DA3D7-91BC-4BA5-AE49-30D00741FD6B}"/>
              </a:ext>
            </a:extLst>
          </p:cNvPr>
          <p:cNvGrpSpPr/>
          <p:nvPr/>
        </p:nvGrpSpPr>
        <p:grpSpPr>
          <a:xfrm>
            <a:off x="5410200" y="2810348"/>
            <a:ext cx="3294522" cy="365760"/>
            <a:chOff x="5410200" y="2810348"/>
            <a:chExt cx="3294522" cy="36576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3483044-B9EC-43EC-8210-83E7908FE4CA}"/>
                </a:ext>
              </a:extLst>
            </p:cNvPr>
            <p:cNvSpPr/>
            <p:nvPr/>
          </p:nvSpPr>
          <p:spPr>
            <a:xfrm>
              <a:off x="5410200" y="2810348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rgbClr val="EF3E42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32D9047-8493-4072-935C-015CFC96BB48}"/>
                </a:ext>
              </a:extLst>
            </p:cNvPr>
            <p:cNvSpPr/>
            <p:nvPr/>
          </p:nvSpPr>
          <p:spPr>
            <a:xfrm>
              <a:off x="6232863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4CFA5C0-C943-4AA2-92BD-4B3CD878ED80}"/>
                </a:ext>
              </a:extLst>
            </p:cNvPr>
            <p:cNvSpPr/>
            <p:nvPr/>
          </p:nvSpPr>
          <p:spPr>
            <a:xfrm>
              <a:off x="7055823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3200" i="1" dirty="0">
                <a:solidFill>
                  <a:srgbClr val="EF3E42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3DB053C-C035-44D2-9685-84D96BAC5A0C}"/>
                </a:ext>
              </a:extLst>
            </p:cNvPr>
            <p:cNvSpPr/>
            <p:nvPr/>
          </p:nvSpPr>
          <p:spPr>
            <a:xfrm>
              <a:off x="7881762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09" name="EmptyRow">
            <a:extLst>
              <a:ext uri="{FF2B5EF4-FFF2-40B4-BE49-F238E27FC236}">
                <a16:creationId xmlns:a16="http://schemas.microsoft.com/office/drawing/2014/main" id="{B4B53FCA-424D-4AC5-A0E1-934B3596BE97}"/>
              </a:ext>
            </a:extLst>
          </p:cNvPr>
          <p:cNvGrpSpPr/>
          <p:nvPr/>
        </p:nvGrpSpPr>
        <p:grpSpPr>
          <a:xfrm>
            <a:off x="5410200" y="2449828"/>
            <a:ext cx="3294522" cy="365760"/>
            <a:chOff x="5410200" y="2810348"/>
            <a:chExt cx="3294522" cy="36576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95FFBDD-EDAF-4FCF-8355-E1188438A830}"/>
                </a:ext>
              </a:extLst>
            </p:cNvPr>
            <p:cNvSpPr/>
            <p:nvPr/>
          </p:nvSpPr>
          <p:spPr>
            <a:xfrm>
              <a:off x="5410200" y="2810348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rgbClr val="EF3E42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D7067F5-AC9C-487E-8B3D-71541286F2E3}"/>
                </a:ext>
              </a:extLst>
            </p:cNvPr>
            <p:cNvSpPr/>
            <p:nvPr/>
          </p:nvSpPr>
          <p:spPr>
            <a:xfrm>
              <a:off x="6232863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0AC42D2-A7CF-4D4D-80FC-777B5D55CCD3}"/>
                </a:ext>
              </a:extLst>
            </p:cNvPr>
            <p:cNvSpPr/>
            <p:nvPr/>
          </p:nvSpPr>
          <p:spPr>
            <a:xfrm>
              <a:off x="7055823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3200" i="1" dirty="0">
                <a:solidFill>
                  <a:srgbClr val="EF3E42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6E59411-57CE-4A5D-B84C-49421FAE7AF2}"/>
                </a:ext>
              </a:extLst>
            </p:cNvPr>
            <p:cNvSpPr/>
            <p:nvPr/>
          </p:nvSpPr>
          <p:spPr>
            <a:xfrm>
              <a:off x="7881762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E16D8EF-FA63-47AC-8983-36A3ABEF4DF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Transaction-Level GC</a:t>
            </a:r>
          </a:p>
        </p:txBody>
      </p:sp>
      <p:sp>
        <p:nvSpPr>
          <p:cNvPr id="43" name="ScanArrow">
            <a:extLst>
              <a:ext uri="{FF2B5EF4-FFF2-40B4-BE49-F238E27FC236}">
                <a16:creationId xmlns:a16="http://schemas.microsoft.com/office/drawing/2014/main" id="{55626BA9-A9F9-44C6-AEDF-DEC9129D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173" y="1691557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61" name="WRITE(A)">
            <a:extLst>
              <a:ext uri="{FF2B5EF4-FFF2-40B4-BE49-F238E27FC236}">
                <a16:creationId xmlns:a16="http://schemas.microsoft.com/office/drawing/2014/main" id="{33EFF503-700F-45B1-8EA6-49845DE9D92C}"/>
              </a:ext>
            </a:extLst>
          </p:cNvPr>
          <p:cNvGrpSpPr/>
          <p:nvPr/>
        </p:nvGrpSpPr>
        <p:grpSpPr>
          <a:xfrm>
            <a:off x="2260522" y="2128479"/>
            <a:ext cx="858615" cy="824271"/>
            <a:chOff x="4596007" y="1413510"/>
            <a:chExt cx="1143000" cy="109728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FB6B66-F854-4282-B16A-287B442A8E9B}"/>
                </a:ext>
              </a:extLst>
            </p:cNvPr>
            <p:cNvSpPr/>
            <p:nvPr/>
          </p:nvSpPr>
          <p:spPr>
            <a:xfrm>
              <a:off x="4596007" y="1413510"/>
              <a:ext cx="1143000" cy="10972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rPr>
                <a:t>UPDATE(B)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E61E2B0-B3FF-467E-B75B-8672F2FB3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93187" y="1565909"/>
              <a:ext cx="548640" cy="548639"/>
            </a:xfrm>
            <a:prstGeom prst="rect">
              <a:avLst/>
            </a:prstGeom>
          </p:spPr>
        </p:pic>
      </p:grpSp>
      <p:sp>
        <p:nvSpPr>
          <p:cNvPr id="65" name="Text Box 4">
            <a:extLst>
              <a:ext uri="{FF2B5EF4-FFF2-40B4-BE49-F238E27FC236}">
                <a16:creationId xmlns:a16="http://schemas.microsoft.com/office/drawing/2014/main" id="{EB02A1A3-91CC-4E5D-A7F9-BA988BB0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" y="1547393"/>
            <a:ext cx="1645920" cy="20116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66" name="TextBox 15">
            <a:extLst>
              <a:ext uri="{FF2B5EF4-FFF2-40B4-BE49-F238E27FC236}">
                <a16:creationId xmlns:a16="http://schemas.microsoft.com/office/drawing/2014/main" id="{48E26BD2-7EB6-4398-B1FE-F3B3B2C7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" y="1274612"/>
            <a:ext cx="16459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rPr>
              <a:t>Txn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rPr>
              <a:t> #1</a:t>
            </a:r>
          </a:p>
        </p:txBody>
      </p:sp>
      <p:grpSp>
        <p:nvGrpSpPr>
          <p:cNvPr id="67" name="WRITE(A)">
            <a:extLst>
              <a:ext uri="{FF2B5EF4-FFF2-40B4-BE49-F238E27FC236}">
                <a16:creationId xmlns:a16="http://schemas.microsoft.com/office/drawing/2014/main" id="{128A4333-C35A-4B7A-99F1-A6FD1FBBA709}"/>
              </a:ext>
            </a:extLst>
          </p:cNvPr>
          <p:cNvGrpSpPr/>
          <p:nvPr/>
        </p:nvGrpSpPr>
        <p:grpSpPr>
          <a:xfrm>
            <a:off x="2260522" y="1200150"/>
            <a:ext cx="858615" cy="824271"/>
            <a:chOff x="4596007" y="1413510"/>
            <a:chExt cx="1143000" cy="109728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BFFC9F7-3492-4173-ABC2-536A630689A2}"/>
                </a:ext>
              </a:extLst>
            </p:cNvPr>
            <p:cNvSpPr/>
            <p:nvPr/>
          </p:nvSpPr>
          <p:spPr>
            <a:xfrm>
              <a:off x="4596007" y="1413510"/>
              <a:ext cx="1143000" cy="10972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rPr>
                <a:t>UPDATE(A)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90C9010-6A0F-4085-BEB7-A8B53DAA0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93187" y="1565909"/>
              <a:ext cx="548640" cy="548639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A9357C4-A9A1-4996-9459-DA1F43F6C0BB}"/>
              </a:ext>
            </a:extLst>
          </p:cNvPr>
          <p:cNvSpPr txBox="1"/>
          <p:nvPr/>
        </p:nvSpPr>
        <p:spPr>
          <a:xfrm>
            <a:off x="198120" y="1547393"/>
            <a:ext cx="1356269" cy="307777"/>
          </a:xfrm>
          <a:prstGeom prst="rect">
            <a:avLst/>
          </a:prstGeom>
          <a:noFill/>
        </p:spPr>
        <p:txBody>
          <a:bodyPr wrap="none" lIns="73152" tIns="0" rIns="0" bIns="0" rtlCol="0">
            <a:spAutoFit/>
          </a:bodyPr>
          <a:lstStyle/>
          <a:p>
            <a:r>
              <a:rPr lang="en-US" sz="2000" b="1" dirty="0">
                <a:solidFill>
                  <a:srgbClr val="EF3E42"/>
                </a:solidFill>
                <a:latin typeface="Inconsolata" panose="00000509000000000000" pitchFamily="49" charset="0"/>
              </a:rPr>
              <a:t>BEGIN @ 10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4E0FAF-F289-45A1-BB37-C50D66DDD53A}"/>
              </a:ext>
            </a:extLst>
          </p:cNvPr>
          <p:cNvGrpSpPr/>
          <p:nvPr/>
        </p:nvGrpSpPr>
        <p:grpSpPr>
          <a:xfrm>
            <a:off x="3520440" y="3403256"/>
            <a:ext cx="1280160" cy="1473659"/>
            <a:chOff x="2910840" y="1293501"/>
            <a:chExt cx="1280160" cy="1473659"/>
          </a:xfrm>
        </p:grpSpPr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3ED11A56-AC02-4A93-900A-2F46B287F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840" y="1293501"/>
              <a:ext cx="1280160" cy="32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defPPr>
                <a:defRPr lang="en-US"/>
              </a:defPPr>
              <a:lvl1pPr eaLnBrk="0" hangingPunct="0">
                <a:lnSpc>
                  <a:spcPct val="85000"/>
                </a:lnSpc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ＭＳ Ｐゴシック" charset="-128"/>
                </a:defRPr>
              </a:lvl1pPr>
            </a:lstStyle>
            <a:p>
              <a:r>
                <a:rPr lang="en-US" dirty="0"/>
                <a:t>Vacuum</a:t>
              </a:r>
            </a:p>
          </p:txBody>
        </p:sp>
        <p:pic>
          <p:nvPicPr>
            <p:cNvPr id="83" name="Picture 8">
              <a:extLst>
                <a:ext uri="{FF2B5EF4-FFF2-40B4-BE49-F238E27FC236}">
                  <a16:creationId xmlns:a16="http://schemas.microsoft.com/office/drawing/2014/main" id="{AC00C4BF-E676-487B-9CF2-169773A9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965167" y="1663634"/>
              <a:ext cx="1171506" cy="1103526"/>
            </a:xfrm>
            <a:prstGeom prst="rect">
              <a:avLst/>
            </a:prstGeom>
          </p:spPr>
        </p:pic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7BE26D19-AD8D-47E7-987A-096CE61ACBBE}"/>
              </a:ext>
            </a:extLst>
          </p:cNvPr>
          <p:cNvSpPr/>
          <p:nvPr/>
        </p:nvSpPr>
        <p:spPr>
          <a:xfrm>
            <a:off x="267621" y="2266950"/>
            <a:ext cx="1463040" cy="118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8288" rIns="0" bIns="0" rtlCol="0" anchor="t" anchorCtr="0">
            <a:noAutofit/>
          </a:bodyPr>
          <a:lstStyle/>
          <a:p>
            <a:r>
              <a:rPr lang="en-US" b="1" i="1" dirty="0">
                <a:latin typeface="Crimson Text" pitchFamily="2" charset="0"/>
              </a:rPr>
              <a:t>Old Versions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D9C7B7E-1093-4099-A1B9-9F575D14BD13}"/>
              </a:ext>
            </a:extLst>
          </p:cNvPr>
          <p:cNvSpPr/>
          <p:nvPr/>
        </p:nvSpPr>
        <p:spPr>
          <a:xfrm>
            <a:off x="353927" y="2571750"/>
            <a:ext cx="8229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A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</a:rPr>
              <a:t>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4BFC034-E6B5-4B22-8152-7C1955698E2C}"/>
              </a:ext>
            </a:extLst>
          </p:cNvPr>
          <p:cNvSpPr/>
          <p:nvPr/>
        </p:nvSpPr>
        <p:spPr>
          <a:xfrm>
            <a:off x="353927" y="2993722"/>
            <a:ext cx="82296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B</a:t>
            </a:r>
            <a:r>
              <a:rPr lang="en-US" b="1" baseline="-25000" dirty="0">
                <a:solidFill>
                  <a:srgbClr val="EF3E42"/>
                </a:solidFill>
                <a:latin typeface="Inconsolata" panose="00000509000000000000" pitchFamily="49" charset="0"/>
              </a:rPr>
              <a:t>6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5AF1846-7168-4EEC-8D12-77D9556A1003}"/>
              </a:ext>
            </a:extLst>
          </p:cNvPr>
          <p:cNvGrpSpPr/>
          <p:nvPr/>
        </p:nvGrpSpPr>
        <p:grpSpPr>
          <a:xfrm>
            <a:off x="5410200" y="1357788"/>
            <a:ext cx="3294522" cy="1092040"/>
            <a:chOff x="5410200" y="1357788"/>
            <a:chExt cx="3294522" cy="1092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F61A57-754C-46BA-84B2-74047B5D1752}"/>
                </a:ext>
              </a:extLst>
            </p:cNvPr>
            <p:cNvSpPr/>
            <p:nvPr/>
          </p:nvSpPr>
          <p:spPr>
            <a:xfrm>
              <a:off x="5410200" y="1723548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9D9967-7EA5-4FA4-A86F-7F3B9C78388A}"/>
                </a:ext>
              </a:extLst>
            </p:cNvPr>
            <p:cNvSpPr/>
            <p:nvPr/>
          </p:nvSpPr>
          <p:spPr>
            <a:xfrm>
              <a:off x="5410200" y="2084068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B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A64698-07AB-47E3-85BD-0849A6FBCD6D}"/>
                </a:ext>
              </a:extLst>
            </p:cNvPr>
            <p:cNvSpPr/>
            <p:nvPr/>
          </p:nvSpPr>
          <p:spPr>
            <a:xfrm>
              <a:off x="6232863" y="1357788"/>
              <a:ext cx="822960" cy="36576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BEGIN-TS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CF3567-5EF9-433A-9DAE-05656144AB51}"/>
                </a:ext>
              </a:extLst>
            </p:cNvPr>
            <p:cNvSpPr/>
            <p:nvPr/>
          </p:nvSpPr>
          <p:spPr>
            <a:xfrm>
              <a:off x="7055823" y="1357788"/>
              <a:ext cx="822960" cy="36576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END-TS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B5A528-A815-45E9-AFB3-6749364B73FF}"/>
                </a:ext>
              </a:extLst>
            </p:cNvPr>
            <p:cNvSpPr/>
            <p:nvPr/>
          </p:nvSpPr>
          <p:spPr>
            <a:xfrm>
              <a:off x="6232863" y="17235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8733B8-9B84-440B-8C24-F13B03DA8A2C}"/>
                </a:ext>
              </a:extLst>
            </p:cNvPr>
            <p:cNvSpPr/>
            <p:nvPr/>
          </p:nvSpPr>
          <p:spPr>
            <a:xfrm>
              <a:off x="7055823" y="17235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2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∞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2DE716-9E95-4AEE-92E7-A9A298C8C244}"/>
                </a:ext>
              </a:extLst>
            </p:cNvPr>
            <p:cNvSpPr/>
            <p:nvPr/>
          </p:nvSpPr>
          <p:spPr>
            <a:xfrm>
              <a:off x="6232863" y="208406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C73941-8D02-4A77-8B55-ED063C493A60}"/>
                </a:ext>
              </a:extLst>
            </p:cNvPr>
            <p:cNvSpPr/>
            <p:nvPr/>
          </p:nvSpPr>
          <p:spPr>
            <a:xfrm>
              <a:off x="7055823" y="208406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2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∞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8A40725-AC00-42B2-BF96-126F394059CD}"/>
                </a:ext>
              </a:extLst>
            </p:cNvPr>
            <p:cNvSpPr/>
            <p:nvPr/>
          </p:nvSpPr>
          <p:spPr>
            <a:xfrm>
              <a:off x="7881762" y="1357788"/>
              <a:ext cx="822960" cy="3657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DATA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A938CE2-4AE2-41E9-93E3-FCE7EB0D3CFB}"/>
                </a:ext>
              </a:extLst>
            </p:cNvPr>
            <p:cNvSpPr/>
            <p:nvPr/>
          </p:nvSpPr>
          <p:spPr>
            <a:xfrm>
              <a:off x="7881762" y="17235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-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A3EE966-BC1F-4C66-B3BE-6774EF70B509}"/>
                </a:ext>
              </a:extLst>
            </p:cNvPr>
            <p:cNvSpPr/>
            <p:nvPr/>
          </p:nvSpPr>
          <p:spPr>
            <a:xfrm>
              <a:off x="7881762" y="208406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-</a:t>
              </a:r>
            </a:p>
          </p:txBody>
        </p:sp>
      </p:grpSp>
      <p:grpSp>
        <p:nvGrpSpPr>
          <p:cNvPr id="104" name="VERSION A3">
            <a:extLst>
              <a:ext uri="{FF2B5EF4-FFF2-40B4-BE49-F238E27FC236}">
                <a16:creationId xmlns:a16="http://schemas.microsoft.com/office/drawing/2014/main" id="{7C6ACD71-92D3-4F25-8B96-F649A2CA8E33}"/>
              </a:ext>
            </a:extLst>
          </p:cNvPr>
          <p:cNvGrpSpPr/>
          <p:nvPr/>
        </p:nvGrpSpPr>
        <p:grpSpPr>
          <a:xfrm>
            <a:off x="5410200" y="2449828"/>
            <a:ext cx="3294522" cy="365760"/>
            <a:chOff x="5410200" y="2449828"/>
            <a:chExt cx="3294522" cy="3657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356D8E-1BD0-4C83-B592-DF77F94FF31A}"/>
                </a:ext>
              </a:extLst>
            </p:cNvPr>
            <p:cNvSpPr/>
            <p:nvPr/>
          </p:nvSpPr>
          <p:spPr>
            <a:xfrm>
              <a:off x="5410200" y="2449828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F738FF-54EE-46BB-8888-8D026D5E2FEF}"/>
                </a:ext>
              </a:extLst>
            </p:cNvPr>
            <p:cNvSpPr/>
            <p:nvPr/>
          </p:nvSpPr>
          <p:spPr>
            <a:xfrm>
              <a:off x="6232863" y="244982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63C105-679D-4264-BFD7-0077FE77D472}"/>
                </a:ext>
              </a:extLst>
            </p:cNvPr>
            <p:cNvSpPr/>
            <p:nvPr/>
          </p:nvSpPr>
          <p:spPr>
            <a:xfrm>
              <a:off x="7055823" y="244982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2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∞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C6C4F94-CF97-48F1-A196-15BDB3FA5B2D}"/>
                </a:ext>
              </a:extLst>
            </p:cNvPr>
            <p:cNvSpPr/>
            <p:nvPr/>
          </p:nvSpPr>
          <p:spPr>
            <a:xfrm>
              <a:off x="7881762" y="244982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-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EF2733E-9CB9-456B-8603-EF30AB403EB1}"/>
              </a:ext>
            </a:extLst>
          </p:cNvPr>
          <p:cNvGrpSpPr/>
          <p:nvPr/>
        </p:nvGrpSpPr>
        <p:grpSpPr>
          <a:xfrm>
            <a:off x="5410200" y="2810348"/>
            <a:ext cx="3294522" cy="365760"/>
            <a:chOff x="5410200" y="2810348"/>
            <a:chExt cx="3294522" cy="36576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441FBA-DF2A-49EF-B43A-18CB9CC8FC63}"/>
                </a:ext>
              </a:extLst>
            </p:cNvPr>
            <p:cNvSpPr/>
            <p:nvPr/>
          </p:nvSpPr>
          <p:spPr>
            <a:xfrm>
              <a:off x="5410200" y="2810348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B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7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DDAD07-13C4-4590-A088-4470D4011E0B}"/>
                </a:ext>
              </a:extLst>
            </p:cNvPr>
            <p:cNvSpPr/>
            <p:nvPr/>
          </p:nvSpPr>
          <p:spPr>
            <a:xfrm>
              <a:off x="6232863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1E8299-2545-4602-B17C-DE0BABAC00FC}"/>
                </a:ext>
              </a:extLst>
            </p:cNvPr>
            <p:cNvSpPr/>
            <p:nvPr/>
          </p:nvSpPr>
          <p:spPr>
            <a:xfrm>
              <a:off x="7055823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2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∞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3EF7384-D084-401A-981A-110BE0BFA595}"/>
                </a:ext>
              </a:extLst>
            </p:cNvPr>
            <p:cNvSpPr/>
            <p:nvPr/>
          </p:nvSpPr>
          <p:spPr>
            <a:xfrm>
              <a:off x="7881762" y="2810348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</a:rPr>
                <a:t>-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6FE35AF-8841-4F43-AF58-7F60F3591B2D}"/>
              </a:ext>
            </a:extLst>
          </p:cNvPr>
          <p:cNvSpPr/>
          <p:nvPr/>
        </p:nvSpPr>
        <p:spPr>
          <a:xfrm>
            <a:off x="7086600" y="1769151"/>
            <a:ext cx="761406" cy="274320"/>
          </a:xfrm>
          <a:prstGeom prst="rect">
            <a:avLst/>
          </a:prstGeom>
          <a:solidFill>
            <a:schemeClr val="bg1"/>
          </a:solidFill>
        </p:spPr>
        <p:txBody>
          <a:bodyPr wrap="none" tIns="45720" anchor="ctr" anchorCtr="0">
            <a:noAutofit/>
          </a:bodyPr>
          <a:lstStyle/>
          <a:p>
            <a:pPr algn="ctr"/>
            <a:r>
              <a:rPr lang="en-US" i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373ED95-7F22-4709-B0B4-FADC7DAC4FE7}"/>
              </a:ext>
            </a:extLst>
          </p:cNvPr>
          <p:cNvSpPr/>
          <p:nvPr/>
        </p:nvSpPr>
        <p:spPr>
          <a:xfrm>
            <a:off x="7086600" y="2137409"/>
            <a:ext cx="761406" cy="274320"/>
          </a:xfrm>
          <a:prstGeom prst="rect">
            <a:avLst/>
          </a:prstGeom>
          <a:solidFill>
            <a:schemeClr val="bg1"/>
          </a:solidFill>
        </p:spPr>
        <p:txBody>
          <a:bodyPr wrap="none" tIns="45720" anchor="ctr" anchorCtr="0">
            <a:noAutofit/>
          </a:bodyPr>
          <a:lstStyle/>
          <a:p>
            <a:pPr algn="ctr"/>
            <a:r>
              <a:rPr lang="en-US" i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10</a:t>
            </a:r>
          </a:p>
        </p:txBody>
      </p:sp>
      <p:sp>
        <p:nvSpPr>
          <p:cNvPr id="114" name="ScanArrow">
            <a:extLst>
              <a:ext uri="{FF2B5EF4-FFF2-40B4-BE49-F238E27FC236}">
                <a16:creationId xmlns:a16="http://schemas.microsoft.com/office/drawing/2014/main" id="{F2804B8F-7503-4BF4-BFC6-4F5BF415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173" y="2057524"/>
            <a:ext cx="457200" cy="45720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cxnSp>
        <p:nvCxnSpPr>
          <p:cNvPr id="91" name="Curved Connector 39">
            <a:extLst>
              <a:ext uri="{FF2B5EF4-FFF2-40B4-BE49-F238E27FC236}">
                <a16:creationId xmlns:a16="http://schemas.microsoft.com/office/drawing/2014/main" id="{03F1F79F-997F-4AAF-84AF-F0486B53BC6A}"/>
              </a:ext>
            </a:extLst>
          </p:cNvPr>
          <p:cNvCxnSpPr>
            <a:cxnSpLocks/>
            <a:stCxn id="86" idx="3"/>
            <a:endCxn id="11" idx="1"/>
          </p:cNvCxnSpPr>
          <p:nvPr/>
        </p:nvCxnSpPr>
        <p:spPr>
          <a:xfrm flipV="1">
            <a:off x="1176887" y="1906428"/>
            <a:ext cx="4233313" cy="848202"/>
          </a:xfrm>
          <a:prstGeom prst="bentConnector3">
            <a:avLst>
              <a:gd name="adj1" fmla="val 47750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39">
            <a:extLst>
              <a:ext uri="{FF2B5EF4-FFF2-40B4-BE49-F238E27FC236}">
                <a16:creationId xmlns:a16="http://schemas.microsoft.com/office/drawing/2014/main" id="{F354497D-A870-46E7-A97B-21A19062142D}"/>
              </a:ext>
            </a:extLst>
          </p:cNvPr>
          <p:cNvCxnSpPr>
            <a:cxnSpLocks/>
            <a:stCxn id="87" idx="3"/>
            <a:endCxn id="14" idx="1"/>
          </p:cNvCxnSpPr>
          <p:nvPr/>
        </p:nvCxnSpPr>
        <p:spPr>
          <a:xfrm flipV="1">
            <a:off x="1176887" y="2266948"/>
            <a:ext cx="4233313" cy="909654"/>
          </a:xfrm>
          <a:prstGeom prst="bentConnector3">
            <a:avLst>
              <a:gd name="adj1" fmla="val 50000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9DE3E1F-7CC5-41FF-8220-D790873E19D4}"/>
              </a:ext>
            </a:extLst>
          </p:cNvPr>
          <p:cNvSpPr txBox="1"/>
          <p:nvPr/>
        </p:nvSpPr>
        <p:spPr>
          <a:xfrm>
            <a:off x="1305463" y="4226320"/>
            <a:ext cx="833690" cy="369332"/>
          </a:xfrm>
          <a:prstGeom prst="rect">
            <a:avLst/>
          </a:prstGeom>
          <a:noFill/>
        </p:spPr>
        <p:txBody>
          <a:bodyPr wrap="none" lIns="73152" tIns="0" rIns="0" bIns="0" rtlCol="0">
            <a:spAutoFit/>
          </a:bodyPr>
          <a:lstStyle/>
          <a:p>
            <a:r>
              <a:rPr lang="en-US" sz="2400" b="1" i="1" dirty="0">
                <a:solidFill>
                  <a:srgbClr val="EF3E42"/>
                </a:solidFill>
                <a:latin typeface="Crimson Text" pitchFamily="2" charset="0"/>
              </a:rPr>
              <a:t>TS&lt;10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AE159B2-23F1-4EA8-A73F-A29B435C8D53}"/>
              </a:ext>
            </a:extLst>
          </p:cNvPr>
          <p:cNvSpPr txBox="1"/>
          <p:nvPr/>
        </p:nvSpPr>
        <p:spPr>
          <a:xfrm>
            <a:off x="198120" y="1850250"/>
            <a:ext cx="1484509" cy="307777"/>
          </a:xfrm>
          <a:prstGeom prst="rect">
            <a:avLst/>
          </a:prstGeom>
          <a:noFill/>
        </p:spPr>
        <p:txBody>
          <a:bodyPr wrap="none" lIns="73152" tIns="0" rIns="0" bIns="0" rtlCol="0">
            <a:spAutoFit/>
          </a:bodyPr>
          <a:lstStyle/>
          <a:p>
            <a:r>
              <a:rPr lang="en-US" sz="2000" b="1" dirty="0">
                <a:solidFill>
                  <a:srgbClr val="EF3E42"/>
                </a:solidFill>
                <a:latin typeface="Inconsolata" panose="00000509000000000000" pitchFamily="49" charset="0"/>
              </a:rPr>
              <a:t>COMMIT @ 15</a:t>
            </a: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38714191-CC97-44E5-99E3-A80FEB482612}"/>
              </a:ext>
            </a:extLst>
          </p:cNvPr>
          <p:cNvSpPr/>
          <p:nvPr/>
        </p:nvSpPr>
        <p:spPr>
          <a:xfrm>
            <a:off x="2169437" y="3907072"/>
            <a:ext cx="276225" cy="1007828"/>
          </a:xfrm>
          <a:prstGeom prst="leftBrace">
            <a:avLst>
              <a:gd name="adj1" fmla="val 249081"/>
              <a:gd name="adj2" fmla="val 50000"/>
            </a:avLst>
          </a:prstGeom>
          <a:ln w="57150" cap="sq">
            <a:solidFill>
              <a:srgbClr val="EF3E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AD9F79-F285-4BC5-8132-F691589816E9}"/>
              </a:ext>
            </a:extLst>
          </p:cNvPr>
          <p:cNvGrpSpPr/>
          <p:nvPr/>
        </p:nvGrpSpPr>
        <p:grpSpPr>
          <a:xfrm>
            <a:off x="7086600" y="1769151"/>
            <a:ext cx="761406" cy="642578"/>
            <a:chOff x="7086600" y="1769151"/>
            <a:chExt cx="761406" cy="64257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A6AF0C0-7588-4179-9942-A0546FDCB58A}"/>
                </a:ext>
              </a:extLst>
            </p:cNvPr>
            <p:cNvSpPr/>
            <p:nvPr/>
          </p:nvSpPr>
          <p:spPr>
            <a:xfrm>
              <a:off x="7086600" y="1769151"/>
              <a:ext cx="761406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B9A9C37-7E9E-4AB1-B4D4-2DCB11E9EAF3}"/>
                </a:ext>
              </a:extLst>
            </p:cNvPr>
            <p:cNvSpPr/>
            <p:nvPr/>
          </p:nvSpPr>
          <p:spPr>
            <a:xfrm>
              <a:off x="7086600" y="2137409"/>
              <a:ext cx="761406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C63D28C-5450-4321-A7A8-850A54449814}"/>
              </a:ext>
            </a:extLst>
          </p:cNvPr>
          <p:cNvGrpSpPr/>
          <p:nvPr/>
        </p:nvGrpSpPr>
        <p:grpSpPr>
          <a:xfrm>
            <a:off x="6257925" y="2491147"/>
            <a:ext cx="761406" cy="642578"/>
            <a:chOff x="7086600" y="1769151"/>
            <a:chExt cx="761406" cy="64257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827B216-7B90-48FC-9668-AD0E4384F454}"/>
                </a:ext>
              </a:extLst>
            </p:cNvPr>
            <p:cNvSpPr/>
            <p:nvPr/>
          </p:nvSpPr>
          <p:spPr>
            <a:xfrm>
              <a:off x="7086600" y="1769151"/>
              <a:ext cx="761406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6D529A5-D8C2-4BFA-8104-B2D641972657}"/>
                </a:ext>
              </a:extLst>
            </p:cNvPr>
            <p:cNvSpPr/>
            <p:nvPr/>
          </p:nvSpPr>
          <p:spPr>
            <a:xfrm>
              <a:off x="7086600" y="2137409"/>
              <a:ext cx="761406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BB7AF8-3173-B2AF-677A-3B57864E7026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.55556E-7 -3.82716E-6 L 0.23299 0.27562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137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.55556E-7 -2.59259E-6 L 0.23299 0.28241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1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78" grpId="0" animBg="1"/>
      <p:bldP spid="86" grpId="0" animBg="1"/>
      <p:bldP spid="86" grpId="1" animBg="1"/>
      <p:bldP spid="87" grpId="0" animBg="1"/>
      <p:bldP spid="87" grpId="1" animBg="1"/>
      <p:bldP spid="106" grpId="0" animBg="1"/>
      <p:bldP spid="107" grpId="0" animBg="1"/>
      <p:bldP spid="114" grpId="0" animBg="1"/>
      <p:bldP spid="114" grpId="1" animBg="1"/>
      <p:bldP spid="60" grpId="0"/>
      <p:bldP spid="71" grpId="0"/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Index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29878"/>
            <a:ext cx="6248400" cy="3470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Primary key indexes point to version chain head.</a:t>
            </a:r>
          </a:p>
          <a:p>
            <a:pPr lvl="1"/>
            <a:r>
              <a:rPr lang="en-US" dirty="0"/>
              <a:t>How often the DBMS must update the </a:t>
            </a:r>
            <a:r>
              <a:rPr lang="en-US" dirty="0" err="1"/>
              <a:t>pkey</a:t>
            </a:r>
            <a:r>
              <a:rPr lang="en-US" dirty="0"/>
              <a:t> index depends on whether the system creates new versions when a tuple is updated.</a:t>
            </a:r>
          </a:p>
          <a:p>
            <a:pPr lvl="1"/>
            <a:r>
              <a:rPr lang="en-US" dirty="0"/>
              <a:t>If a </a:t>
            </a:r>
            <a:r>
              <a:rPr lang="en-US" dirty="0" err="1"/>
              <a:t>txn</a:t>
            </a:r>
            <a:r>
              <a:rPr lang="en-US" dirty="0"/>
              <a:t> updates a tuple’s </a:t>
            </a:r>
            <a:r>
              <a:rPr lang="en-US" dirty="0" err="1"/>
              <a:t>pkey</a:t>
            </a:r>
            <a:r>
              <a:rPr lang="en-US" dirty="0"/>
              <a:t> attribute(s), then this is treated as a </a:t>
            </a:r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DELETE</a:t>
            </a:r>
            <a:r>
              <a:rPr lang="en-US" dirty="0"/>
              <a:t> followed by an </a:t>
            </a:r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INSERT</a:t>
            </a:r>
            <a:r>
              <a:rPr lang="en-US" dirty="0"/>
              <a:t>.</a:t>
            </a:r>
          </a:p>
          <a:p>
            <a:pPr marL="0" lvl="1" indent="0">
              <a:buNone/>
            </a:pPr>
            <a:endParaRPr lang="en-US" dirty="0"/>
          </a:p>
          <a:p>
            <a:r>
              <a:rPr lang="en-US" dirty="0"/>
              <a:t>Secondary indexes are more complicated…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0137E-51ED-9FBC-4B0A-DB0B8F951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0E58E52E-D981-0C42-2040-8DBF5AAE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51" y="1047195"/>
            <a:ext cx="2778758" cy="21341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8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971550"/>
            <a:ext cx="5791200" cy="3470672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Approach #1: Logical Pointers</a:t>
            </a:r>
          </a:p>
          <a:p>
            <a:pPr marL="342900" lvl="1"/>
            <a:r>
              <a:rPr lang="en-US" dirty="0"/>
              <a:t>Use a fixed identifier per tuple that does not change.</a:t>
            </a:r>
          </a:p>
          <a:p>
            <a:pPr marL="342900" lvl="1"/>
            <a:r>
              <a:rPr lang="en-US" dirty="0"/>
              <a:t>Requires an extra indirection layer.</a:t>
            </a:r>
          </a:p>
          <a:p>
            <a:pPr marL="342900" lvl="1"/>
            <a:r>
              <a:rPr lang="en-US" dirty="0"/>
              <a:t>Primary Key vs. Tuple Id</a:t>
            </a:r>
          </a:p>
          <a:p>
            <a:endParaRPr lang="en-US" sz="1200" dirty="0"/>
          </a:p>
          <a:p>
            <a:r>
              <a:rPr lang="en-US" b="1" dirty="0"/>
              <a:t>Approach #2: Physical Pointers</a:t>
            </a:r>
          </a:p>
          <a:p>
            <a:pPr marL="342900" lvl="1"/>
            <a:r>
              <a:rPr lang="en-US" dirty="0"/>
              <a:t>Use the physical address to the version chain head.</a:t>
            </a:r>
            <a:endParaRPr lang="en-US" sz="12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8B058-30E7-B7FA-F239-3AC47D85E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94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ecIndex"/>
          <p:cNvGrpSpPr/>
          <p:nvPr/>
        </p:nvGrpSpPr>
        <p:grpSpPr>
          <a:xfrm>
            <a:off x="5562600" y="3105150"/>
            <a:ext cx="3749040" cy="533400"/>
            <a:chOff x="4511042" y="1276350"/>
            <a:chExt cx="3749040" cy="533400"/>
          </a:xfrm>
        </p:grpSpPr>
        <p:sp>
          <p:nvSpPr>
            <p:cNvPr id="47" name="Rectangle 46"/>
            <p:cNvSpPr/>
            <p:nvPr/>
          </p:nvSpPr>
          <p:spPr>
            <a:xfrm>
              <a:off x="4511042" y="1276350"/>
              <a:ext cx="374904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SECONDARY INDEX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3" y="1341237"/>
              <a:ext cx="390171" cy="403626"/>
            </a:xfrm>
            <a:prstGeom prst="rect">
              <a:avLst/>
            </a:prstGeom>
          </p:spPr>
        </p:pic>
      </p:grpSp>
      <p:grpSp>
        <p:nvGrpSpPr>
          <p:cNvPr id="43" name="SecIndex"/>
          <p:cNvGrpSpPr/>
          <p:nvPr/>
        </p:nvGrpSpPr>
        <p:grpSpPr>
          <a:xfrm>
            <a:off x="5300134" y="2545531"/>
            <a:ext cx="3749040" cy="533400"/>
            <a:chOff x="4511042" y="1276350"/>
            <a:chExt cx="3749040" cy="533400"/>
          </a:xfrm>
        </p:grpSpPr>
        <p:sp>
          <p:nvSpPr>
            <p:cNvPr id="44" name="Rectangle 43"/>
            <p:cNvSpPr/>
            <p:nvPr/>
          </p:nvSpPr>
          <p:spPr>
            <a:xfrm>
              <a:off x="4511042" y="1276350"/>
              <a:ext cx="374904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SECONDARY INDEX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3" y="1341237"/>
              <a:ext cx="390171" cy="403626"/>
            </a:xfrm>
            <a:prstGeom prst="rect">
              <a:avLst/>
            </a:prstGeom>
          </p:spPr>
        </p:pic>
      </p:grpSp>
      <p:grpSp>
        <p:nvGrpSpPr>
          <p:cNvPr id="37" name="SecIndex"/>
          <p:cNvGrpSpPr/>
          <p:nvPr/>
        </p:nvGrpSpPr>
        <p:grpSpPr>
          <a:xfrm>
            <a:off x="5037667" y="1985912"/>
            <a:ext cx="3749040" cy="533400"/>
            <a:chOff x="4511042" y="1276350"/>
            <a:chExt cx="3749040" cy="533400"/>
          </a:xfrm>
        </p:grpSpPr>
        <p:sp>
          <p:nvSpPr>
            <p:cNvPr id="38" name="Rectangle 37"/>
            <p:cNvSpPr/>
            <p:nvPr/>
          </p:nvSpPr>
          <p:spPr>
            <a:xfrm>
              <a:off x="4511042" y="1276350"/>
              <a:ext cx="374904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SECONDARY INDEX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3" y="1341237"/>
              <a:ext cx="390171" cy="40362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Index Pointers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6400" y="1426293"/>
            <a:ext cx="3657600" cy="533400"/>
            <a:chOff x="4511042" y="1276350"/>
            <a:chExt cx="3657600" cy="533400"/>
          </a:xfrm>
        </p:grpSpPr>
        <p:sp>
          <p:nvSpPr>
            <p:cNvPr id="5" name="Rectangle 4"/>
            <p:cNvSpPr/>
            <p:nvPr/>
          </p:nvSpPr>
          <p:spPr>
            <a:xfrm>
              <a:off x="4511042" y="1276350"/>
              <a:ext cx="365760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PRIMARY INDEX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4" y="1341237"/>
              <a:ext cx="431822" cy="4036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75200" y="1426293"/>
            <a:ext cx="3749040" cy="533400"/>
            <a:chOff x="4511042" y="1276350"/>
            <a:chExt cx="3749040" cy="533400"/>
          </a:xfrm>
        </p:grpSpPr>
        <p:sp>
          <p:nvSpPr>
            <p:cNvPr id="8" name="Rectangle 7"/>
            <p:cNvSpPr/>
            <p:nvPr/>
          </p:nvSpPr>
          <p:spPr>
            <a:xfrm>
              <a:off x="4511042" y="1276350"/>
              <a:ext cx="374904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SECONDARY INDEX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3" y="1341237"/>
              <a:ext cx="390171" cy="40362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919876" y="3867150"/>
            <a:ext cx="3304248" cy="762000"/>
            <a:chOff x="3429000" y="3943351"/>
            <a:chExt cx="3304248" cy="762000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429000" y="3943351"/>
              <a:ext cx="3304248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0179" y="4095751"/>
              <a:ext cx="2921891" cy="381000"/>
              <a:chOff x="3429000" y="5406803"/>
              <a:chExt cx="2921891" cy="381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429000" y="5406803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20084" y="5406803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11168" y="5406803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802251" y="5406803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cxnSp>
            <p:nvCxnSpPr>
              <p:cNvPr id="24" name="Straight Arrow Connector 2"/>
              <p:cNvCxnSpPr>
                <a:cxnSpLocks noChangeShapeType="1"/>
                <a:stCxn id="20" idx="3"/>
                <a:endCxn id="21" idx="1"/>
              </p:cNvCxnSpPr>
              <p:nvPr/>
            </p:nvCxnSpPr>
            <p:spPr bwMode="auto">
              <a:xfrm>
                <a:off x="3977640" y="5597303"/>
                <a:ext cx="242444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Arrow Connector 2"/>
              <p:cNvCxnSpPr>
                <a:cxnSpLocks noChangeShapeType="1"/>
                <a:stCxn id="21" idx="3"/>
                <a:endCxn id="22" idx="1"/>
              </p:cNvCxnSpPr>
              <p:nvPr/>
            </p:nvCxnSpPr>
            <p:spPr bwMode="auto">
              <a:xfrm>
                <a:off x="4768724" y="5597303"/>
                <a:ext cx="242444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2"/>
              <p:cNvCxnSpPr>
                <a:cxnSpLocks noChangeShapeType="1"/>
                <a:stCxn id="22" idx="3"/>
                <a:endCxn id="23" idx="1"/>
              </p:cNvCxnSpPr>
              <p:nvPr/>
            </p:nvCxnSpPr>
            <p:spPr bwMode="auto">
              <a:xfrm>
                <a:off x="5559808" y="5597303"/>
                <a:ext cx="242443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0" name="Right Arrow 29"/>
          <p:cNvSpPr>
            <a:spLocks noChangeAspect="1"/>
          </p:cNvSpPr>
          <p:nvPr/>
        </p:nvSpPr>
        <p:spPr>
          <a:xfrm rot="5400000">
            <a:off x="2204720" y="1002009"/>
            <a:ext cx="365760" cy="419142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14400" y="1075214"/>
            <a:ext cx="1280160" cy="300788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GET(A)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43700" y="3979902"/>
            <a:ext cx="21490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i="1" dirty="0">
                <a:solidFill>
                  <a:srgbClr val="EF3E42"/>
                </a:solidFill>
                <a:latin typeface="Crimson Text" pitchFamily="2" charset="0"/>
              </a:rPr>
              <a:t>Append-Only</a:t>
            </a:r>
          </a:p>
          <a:p>
            <a:pPr>
              <a:lnSpc>
                <a:spcPct val="75000"/>
              </a:lnSpc>
            </a:pPr>
            <a:r>
              <a:rPr lang="en-US" sz="2400" b="1" i="1" dirty="0">
                <a:solidFill>
                  <a:srgbClr val="EF3E42"/>
                </a:solidFill>
                <a:latin typeface="Crimson Text" pitchFamily="2" charset="0"/>
              </a:rPr>
              <a:t>Newest-to-Oldest</a:t>
            </a:r>
          </a:p>
        </p:txBody>
      </p:sp>
      <p:sp>
        <p:nvSpPr>
          <p:cNvPr id="33" name="Left Brace 32"/>
          <p:cNvSpPr/>
          <p:nvPr/>
        </p:nvSpPr>
        <p:spPr>
          <a:xfrm rot="10800000">
            <a:off x="6454793" y="3790950"/>
            <a:ext cx="141188" cy="914400"/>
          </a:xfrm>
          <a:prstGeom prst="leftBrace">
            <a:avLst>
              <a:gd name="adj1" fmla="val 249081"/>
              <a:gd name="adj2" fmla="val 50000"/>
            </a:avLst>
          </a:prstGeom>
          <a:ln w="92075" cap="sq">
            <a:solidFill>
              <a:srgbClr val="EF3E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9"/>
          <p:cNvCxnSpPr>
            <a:stCxn id="5" idx="2"/>
            <a:endCxn id="20" idx="1"/>
          </p:cNvCxnSpPr>
          <p:nvPr/>
        </p:nvCxnSpPr>
        <p:spPr>
          <a:xfrm rot="16200000" flipH="1">
            <a:off x="1547949" y="2646943"/>
            <a:ext cx="2250357" cy="875855"/>
          </a:xfrm>
          <a:prstGeom prst="bentConnector2">
            <a:avLst/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>
            <a:spLocks noChangeAspect="1"/>
          </p:cNvSpPr>
          <p:nvPr/>
        </p:nvSpPr>
        <p:spPr>
          <a:xfrm rot="5400000">
            <a:off x="6573520" y="1002009"/>
            <a:ext cx="365760" cy="419142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949440" y="1075214"/>
            <a:ext cx="1280160" cy="300788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GET(A)</a:t>
            </a:r>
          </a:p>
        </p:txBody>
      </p:sp>
      <p:cxnSp>
        <p:nvCxnSpPr>
          <p:cNvPr id="51" name="Curved Connector 39"/>
          <p:cNvCxnSpPr>
            <a:stCxn id="8" idx="2"/>
            <a:endCxn id="20" idx="1"/>
          </p:cNvCxnSpPr>
          <p:nvPr/>
        </p:nvCxnSpPr>
        <p:spPr>
          <a:xfrm rot="5400000">
            <a:off x="3755210" y="1315539"/>
            <a:ext cx="2250357" cy="3538665"/>
          </a:xfrm>
          <a:prstGeom prst="bentConnector4">
            <a:avLst>
              <a:gd name="adj1" fmla="val 45767"/>
              <a:gd name="adj2" fmla="val 106460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39"/>
          <p:cNvCxnSpPr>
            <a:stCxn id="8" idx="2"/>
            <a:endCxn id="5" idx="0"/>
          </p:cNvCxnSpPr>
          <p:nvPr/>
        </p:nvCxnSpPr>
        <p:spPr>
          <a:xfrm rot="5400000" flipH="1">
            <a:off x="4175760" y="-514267"/>
            <a:ext cx="533400" cy="4414520"/>
          </a:xfrm>
          <a:prstGeom prst="bentConnector5">
            <a:avLst>
              <a:gd name="adj1" fmla="val -42857"/>
              <a:gd name="adj2" fmla="val 50518"/>
              <a:gd name="adj3" fmla="val 142857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74070" y="2691370"/>
            <a:ext cx="1261130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cs typeface="Segoe UI Light" panose="020B0502040204020203" pitchFamily="34" charset="0"/>
              </a:rPr>
              <a:t>Record Id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6401" y="2418899"/>
            <a:ext cx="1244599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cs typeface="Segoe UI Light" panose="020B0502040204020203" pitchFamily="34" charset="0"/>
              </a:rPr>
              <a:t>Record Id</a:t>
            </a:r>
          </a:p>
        </p:txBody>
      </p:sp>
      <p:cxnSp>
        <p:nvCxnSpPr>
          <p:cNvPr id="70" name="Curved Connector 39"/>
          <p:cNvCxnSpPr>
            <a:stCxn id="38" idx="1"/>
            <a:endCxn id="20" idx="0"/>
          </p:cNvCxnSpPr>
          <p:nvPr/>
        </p:nvCxnSpPr>
        <p:spPr>
          <a:xfrm rot="10800000" flipV="1">
            <a:off x="3385375" y="2252612"/>
            <a:ext cx="1652292" cy="1766938"/>
          </a:xfrm>
          <a:prstGeom prst="bentConnector2">
            <a:avLst/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39"/>
          <p:cNvCxnSpPr>
            <a:stCxn id="44" idx="1"/>
            <a:endCxn id="20" idx="3"/>
          </p:cNvCxnSpPr>
          <p:nvPr/>
        </p:nvCxnSpPr>
        <p:spPr>
          <a:xfrm rot="10800000" flipV="1">
            <a:off x="3659696" y="2812230"/>
            <a:ext cx="1640439" cy="1397819"/>
          </a:xfrm>
          <a:prstGeom prst="bentConnector3">
            <a:avLst>
              <a:gd name="adj1" fmla="val 75548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39"/>
          <p:cNvCxnSpPr>
            <a:stCxn id="47" idx="1"/>
            <a:endCxn id="20" idx="2"/>
          </p:cNvCxnSpPr>
          <p:nvPr/>
        </p:nvCxnSpPr>
        <p:spPr>
          <a:xfrm rot="10800000" flipV="1">
            <a:off x="3385376" y="3371850"/>
            <a:ext cx="2177225" cy="1028700"/>
          </a:xfrm>
          <a:prstGeom prst="bentConnector4">
            <a:avLst>
              <a:gd name="adj1" fmla="val 35825"/>
              <a:gd name="adj2" fmla="val 122222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351209" y="2229413"/>
            <a:ext cx="1092199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cs typeface="Segoe UI Light" panose="020B0502040204020203" pitchFamily="34" charset="0"/>
              </a:rPr>
              <a:t>Primary Key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6BB81D0-CFEB-8167-479B-F1675FED8162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1" grpId="1"/>
      <p:bldP spid="32" grpId="0"/>
      <p:bldP spid="33" grpId="0" animBg="1"/>
      <p:bldP spid="49" grpId="0" animBg="1"/>
      <p:bldP spid="50" grpId="0"/>
      <p:bldP spid="68" grpId="0"/>
      <p:bldP spid="68" grpId="1"/>
      <p:bldP spid="68" grpId="2"/>
      <p:bldP spid="69" grpId="0"/>
      <p:bldP spid="69" grpId="1"/>
      <p:bldP spid="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950381-340D-4131-AD77-383713636B2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Indexes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D7860-C99E-4868-847F-24BE98A3923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DBMS indexes (usually) do not store version information about tuples with their keys.</a:t>
            </a:r>
          </a:p>
          <a:p>
            <a:pPr lvl="1"/>
            <a:r>
              <a:rPr lang="en-US" dirty="0"/>
              <a:t>Exception: Index-organized tables (e.g., MySQL)</a:t>
            </a:r>
          </a:p>
          <a:p>
            <a:endParaRPr lang="en-US" sz="1200" dirty="0"/>
          </a:p>
          <a:p>
            <a:r>
              <a:rPr lang="en-US" dirty="0"/>
              <a:t>Every index must support duplicate keys from different snapshots:</a:t>
            </a:r>
          </a:p>
          <a:p>
            <a:pPr lvl="1"/>
            <a:r>
              <a:rPr lang="en-US" dirty="0"/>
              <a:t>The same key may point to different logical tuples in different snapshots.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7FCE7-FB91-CD2B-A897-310969B95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11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C41F62-8326-43CD-BA20-CB89AEA9EAA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Duplicate Key 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0AEC39-5D21-44D7-8A59-EEAB95FA9F5C}"/>
              </a:ext>
            </a:extLst>
          </p:cNvPr>
          <p:cNvSpPr/>
          <p:nvPr/>
        </p:nvSpPr>
        <p:spPr>
          <a:xfrm>
            <a:off x="7029157" y="150495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DB748-CFD8-4DF5-BF44-F6D2DE5D28DB}"/>
              </a:ext>
            </a:extLst>
          </p:cNvPr>
          <p:cNvSpPr/>
          <p:nvPr/>
        </p:nvSpPr>
        <p:spPr>
          <a:xfrm>
            <a:off x="6330461" y="200025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4B339-E5D2-45C7-8FAD-E84F71EF4871}"/>
              </a:ext>
            </a:extLst>
          </p:cNvPr>
          <p:cNvSpPr/>
          <p:nvPr/>
        </p:nvSpPr>
        <p:spPr>
          <a:xfrm>
            <a:off x="7727852" y="200025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5219D-A440-4FB8-93AB-02B5D184F1A0}"/>
              </a:ext>
            </a:extLst>
          </p:cNvPr>
          <p:cNvSpPr/>
          <p:nvPr/>
        </p:nvSpPr>
        <p:spPr>
          <a:xfrm>
            <a:off x="5981114" y="249555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DF6803-0A40-460F-82BA-F1222D887918}"/>
              </a:ext>
            </a:extLst>
          </p:cNvPr>
          <p:cNvSpPr/>
          <p:nvPr/>
        </p:nvSpPr>
        <p:spPr>
          <a:xfrm>
            <a:off x="6679809" y="249555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F4F4F-66BC-4442-8B24-3B1991744106}"/>
              </a:ext>
            </a:extLst>
          </p:cNvPr>
          <p:cNvSpPr/>
          <p:nvPr/>
        </p:nvSpPr>
        <p:spPr>
          <a:xfrm>
            <a:off x="7378504" y="249555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C0CF-9864-4C80-9A47-FF779C160E7A}"/>
              </a:ext>
            </a:extLst>
          </p:cNvPr>
          <p:cNvSpPr/>
          <p:nvPr/>
        </p:nvSpPr>
        <p:spPr>
          <a:xfrm>
            <a:off x="8077200" y="249555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cxnSp>
        <p:nvCxnSpPr>
          <p:cNvPr id="15" name="Straight Arrow Connector 13">
            <a:extLst>
              <a:ext uri="{FF2B5EF4-FFF2-40B4-BE49-F238E27FC236}">
                <a16:creationId xmlns:a16="http://schemas.microsoft.com/office/drawing/2014/main" id="{D43DF3BA-8761-430E-9514-619D56CC39A8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6851259" y="1517552"/>
            <a:ext cx="266700" cy="69869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CDDB43B9-B2CD-4B3A-BD69-3FA5155BA37C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16200000" flipH="1">
            <a:off x="7549954" y="1517552"/>
            <a:ext cx="266700" cy="69869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3">
            <a:extLst>
              <a:ext uri="{FF2B5EF4-FFF2-40B4-BE49-F238E27FC236}">
                <a16:creationId xmlns:a16="http://schemas.microsoft.com/office/drawing/2014/main" id="{882F5547-0D6C-4EF2-9BF4-1BA35A2433BE}"/>
              </a:ext>
            </a:extLst>
          </p:cNvPr>
          <p:cNvCxnSpPr>
            <a:stCxn id="9" idx="2"/>
            <a:endCxn id="11" idx="0"/>
          </p:cNvCxnSpPr>
          <p:nvPr/>
        </p:nvCxnSpPr>
        <p:spPr>
          <a:xfrm rot="5400000">
            <a:off x="6327238" y="2187527"/>
            <a:ext cx="266700" cy="34934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3">
            <a:extLst>
              <a:ext uri="{FF2B5EF4-FFF2-40B4-BE49-F238E27FC236}">
                <a16:creationId xmlns:a16="http://schemas.microsoft.com/office/drawing/2014/main" id="{19145B22-D138-4868-BB63-FDFC39FA3975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rot="16200000" flipH="1">
            <a:off x="6676585" y="2187526"/>
            <a:ext cx="266700" cy="34934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CE82083F-707B-44CC-AC52-988A97BEC024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rot="16200000" flipH="1">
            <a:off x="8073976" y="2187526"/>
            <a:ext cx="266700" cy="34934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3">
            <a:extLst>
              <a:ext uri="{FF2B5EF4-FFF2-40B4-BE49-F238E27FC236}">
                <a16:creationId xmlns:a16="http://schemas.microsoft.com/office/drawing/2014/main" id="{20B79833-C38A-433F-9E7A-3AC728A21E6D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rot="5400000">
            <a:off x="7724628" y="2187526"/>
            <a:ext cx="266700" cy="34934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0AD200-53D0-402A-A46C-074B72A23E7F}"/>
              </a:ext>
            </a:extLst>
          </p:cNvPr>
          <p:cNvSpPr txBox="1"/>
          <p:nvPr/>
        </p:nvSpPr>
        <p:spPr>
          <a:xfrm>
            <a:off x="6800557" y="104775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pPr algn="ctr"/>
            <a:r>
              <a:rPr lang="en-US" dirty="0"/>
              <a:t>Index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68A15557-CEF5-47EC-B4EC-4F29943B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13710"/>
            <a:ext cx="3749040" cy="19202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grpSp>
        <p:nvGrpSpPr>
          <p:cNvPr id="63" name="DELETE(A)">
            <a:extLst>
              <a:ext uri="{FF2B5EF4-FFF2-40B4-BE49-F238E27FC236}">
                <a16:creationId xmlns:a16="http://schemas.microsoft.com/office/drawing/2014/main" id="{0A0A4EE7-FAF0-4FF0-86A4-00C9F7319E87}"/>
              </a:ext>
            </a:extLst>
          </p:cNvPr>
          <p:cNvGrpSpPr/>
          <p:nvPr/>
        </p:nvGrpSpPr>
        <p:grpSpPr>
          <a:xfrm>
            <a:off x="3316746" y="2561393"/>
            <a:ext cx="858615" cy="824271"/>
            <a:chOff x="4596007" y="1413510"/>
            <a:chExt cx="1143000" cy="109728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4AE70B-47D8-443D-9725-7E4F4E43A2F2}"/>
                </a:ext>
              </a:extLst>
            </p:cNvPr>
            <p:cNvSpPr/>
            <p:nvPr/>
          </p:nvSpPr>
          <p:spPr>
            <a:xfrm>
              <a:off x="4596007" y="1413510"/>
              <a:ext cx="1143000" cy="10972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DELETE(A)</a:t>
              </a:r>
            </a:p>
          </p:txBody>
        </p:sp>
        <p:pic>
          <p:nvPicPr>
            <p:cNvPr id="65" name="Picture 79">
              <a:extLst>
                <a:ext uri="{FF2B5EF4-FFF2-40B4-BE49-F238E27FC236}">
                  <a16:creationId xmlns:a16="http://schemas.microsoft.com/office/drawing/2014/main" id="{CD169E82-3D67-4347-8CC7-203D9677A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93187" y="1565909"/>
              <a:ext cx="548640" cy="548639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FC1BCF-380B-418A-87F7-4CA56EA0F574}"/>
              </a:ext>
            </a:extLst>
          </p:cNvPr>
          <p:cNvGrpSpPr/>
          <p:nvPr/>
        </p:nvGrpSpPr>
        <p:grpSpPr>
          <a:xfrm>
            <a:off x="198120" y="2381363"/>
            <a:ext cx="1737360" cy="1004301"/>
            <a:chOff x="198120" y="1274612"/>
            <a:chExt cx="1737360" cy="100430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CF63F5D-2F72-411D-BEEC-457CE91216ED}"/>
                </a:ext>
              </a:extLst>
            </p:cNvPr>
            <p:cNvGrpSpPr/>
            <p:nvPr/>
          </p:nvGrpSpPr>
          <p:grpSpPr>
            <a:xfrm>
              <a:off x="198120" y="1274612"/>
              <a:ext cx="1737360" cy="1004301"/>
              <a:chOff x="138009" y="322168"/>
              <a:chExt cx="1737360" cy="1004301"/>
            </a:xfrm>
          </p:grpSpPr>
          <p:sp>
            <p:nvSpPr>
              <p:cNvPr id="67" name="Text Box 4">
                <a:extLst>
                  <a:ext uri="{FF2B5EF4-FFF2-40B4-BE49-F238E27FC236}">
                    <a16:creationId xmlns:a16="http://schemas.microsoft.com/office/drawing/2014/main" id="{E7956DDB-ADE7-4CAF-AB8D-757C56FBC4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009" y="594949"/>
                <a:ext cx="1737360" cy="731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68" name="TextBox 15">
                <a:extLst>
                  <a:ext uri="{FF2B5EF4-FFF2-40B4-BE49-F238E27FC236}">
                    <a16:creationId xmlns:a16="http://schemas.microsoft.com/office/drawing/2014/main" id="{CB943049-7289-474F-BADA-E3B631878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009" y="322168"/>
                <a:ext cx="128016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Txn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 #2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EEFA9C4-400D-403E-96B9-F04B81FAF276}"/>
                </a:ext>
              </a:extLst>
            </p:cNvPr>
            <p:cNvSpPr txBox="1"/>
            <p:nvPr/>
          </p:nvSpPr>
          <p:spPr>
            <a:xfrm>
              <a:off x="198120" y="1566061"/>
              <a:ext cx="1356269" cy="307777"/>
            </a:xfrm>
            <a:prstGeom prst="rect">
              <a:avLst/>
            </a:prstGeom>
            <a:noFill/>
          </p:spPr>
          <p:txBody>
            <a:bodyPr wrap="none" lIns="73152" tIns="0" rIns="0" bIns="0" rtlCol="0">
              <a:spAutoFit/>
            </a:bodyPr>
            <a:lstStyle/>
            <a:p>
              <a:r>
                <a:rPr lang="en-US" sz="2000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BEGIN @ 20</a:t>
              </a:r>
            </a:p>
          </p:txBody>
        </p:sp>
      </p:grpSp>
      <p:grpSp>
        <p:nvGrpSpPr>
          <p:cNvPr id="70" name="INSERT(A)">
            <a:extLst>
              <a:ext uri="{FF2B5EF4-FFF2-40B4-BE49-F238E27FC236}">
                <a16:creationId xmlns:a16="http://schemas.microsoft.com/office/drawing/2014/main" id="{9C5B9F1F-7B05-4A54-A016-35E200128F3F}"/>
              </a:ext>
            </a:extLst>
          </p:cNvPr>
          <p:cNvGrpSpPr>
            <a:grpSpLocks noChangeAspect="1"/>
          </p:cNvGrpSpPr>
          <p:nvPr/>
        </p:nvGrpSpPr>
        <p:grpSpPr>
          <a:xfrm>
            <a:off x="2265585" y="3882390"/>
            <a:ext cx="857250" cy="822960"/>
            <a:chOff x="2222921" y="1413510"/>
            <a:chExt cx="1143000" cy="109728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008593-8D77-4931-BC05-5E56CC307DB3}"/>
                </a:ext>
              </a:extLst>
            </p:cNvPr>
            <p:cNvSpPr/>
            <p:nvPr/>
          </p:nvSpPr>
          <p:spPr>
            <a:xfrm>
              <a:off x="2222921" y="1413510"/>
              <a:ext cx="1143000" cy="10972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INSERT(A)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FECAE9A-40C7-4C8E-8CA0-40A74C53C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89621" y="1496539"/>
              <a:ext cx="609600" cy="60960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A802616-0A31-4A51-9437-911AE18CC11A}"/>
              </a:ext>
            </a:extLst>
          </p:cNvPr>
          <p:cNvGrpSpPr/>
          <p:nvPr/>
        </p:nvGrpSpPr>
        <p:grpSpPr>
          <a:xfrm>
            <a:off x="198120" y="3701049"/>
            <a:ext cx="1737360" cy="1004301"/>
            <a:chOff x="198120" y="3408212"/>
            <a:chExt cx="1737360" cy="100430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FCBCD2B-D93C-47A2-9DA0-2C46B8DE06F2}"/>
                </a:ext>
              </a:extLst>
            </p:cNvPr>
            <p:cNvGrpSpPr/>
            <p:nvPr/>
          </p:nvGrpSpPr>
          <p:grpSpPr>
            <a:xfrm>
              <a:off x="198120" y="3408212"/>
              <a:ext cx="1737360" cy="1004301"/>
              <a:chOff x="138009" y="322168"/>
              <a:chExt cx="1737360" cy="1004301"/>
            </a:xfrm>
          </p:grpSpPr>
          <p:sp>
            <p:nvSpPr>
              <p:cNvPr id="77" name="Text Box 4">
                <a:extLst>
                  <a:ext uri="{FF2B5EF4-FFF2-40B4-BE49-F238E27FC236}">
                    <a16:creationId xmlns:a16="http://schemas.microsoft.com/office/drawing/2014/main" id="{7D2CC6F0-DB57-4849-89B9-5E6E31446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009" y="594949"/>
                <a:ext cx="1737360" cy="731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78" name="TextBox 15">
                <a:extLst>
                  <a:ext uri="{FF2B5EF4-FFF2-40B4-BE49-F238E27FC236}">
                    <a16:creationId xmlns:a16="http://schemas.microsoft.com/office/drawing/2014/main" id="{5038A7E8-1433-42BF-B003-8AD28653F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009" y="322168"/>
                <a:ext cx="128016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Txn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 #3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9FA1D23-3E0B-4FC7-B6E6-EF86333E6B18}"/>
                </a:ext>
              </a:extLst>
            </p:cNvPr>
            <p:cNvSpPr txBox="1"/>
            <p:nvPr/>
          </p:nvSpPr>
          <p:spPr>
            <a:xfrm>
              <a:off x="198120" y="3699661"/>
              <a:ext cx="1356269" cy="307777"/>
            </a:xfrm>
            <a:prstGeom prst="rect">
              <a:avLst/>
            </a:prstGeom>
            <a:noFill/>
          </p:spPr>
          <p:txBody>
            <a:bodyPr wrap="none" lIns="73152" tIns="0" rIns="0" bIns="0" rtlCol="0">
              <a:spAutoFit/>
            </a:bodyPr>
            <a:lstStyle/>
            <a:p>
              <a:r>
                <a:rPr lang="en-US" sz="2000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BEGIN @ 30</a:t>
              </a:r>
            </a:p>
          </p:txBody>
        </p:sp>
      </p:grpSp>
      <p:grpSp>
        <p:nvGrpSpPr>
          <p:cNvPr id="157" name="TABLE">
            <a:extLst>
              <a:ext uri="{FF2B5EF4-FFF2-40B4-BE49-F238E27FC236}">
                <a16:creationId xmlns:a16="http://schemas.microsoft.com/office/drawing/2014/main" id="{AA10D2A1-C90C-4029-B696-37AC88DE4ECF}"/>
              </a:ext>
            </a:extLst>
          </p:cNvPr>
          <p:cNvGrpSpPr/>
          <p:nvPr/>
        </p:nvGrpSpPr>
        <p:grpSpPr>
          <a:xfrm>
            <a:off x="5410200" y="3247550"/>
            <a:ext cx="3294404" cy="1460818"/>
            <a:chOff x="5410200" y="3247550"/>
            <a:chExt cx="3294404" cy="146081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19776C-34C1-4BED-9521-265E74D8A591}"/>
                </a:ext>
              </a:extLst>
            </p:cNvPr>
            <p:cNvSpPr/>
            <p:nvPr/>
          </p:nvSpPr>
          <p:spPr>
            <a:xfrm>
              <a:off x="5410200" y="3613310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A1EC21-92EF-469A-BEE9-6C137EABD9B0}"/>
                </a:ext>
              </a:extLst>
            </p:cNvPr>
            <p:cNvSpPr/>
            <p:nvPr/>
          </p:nvSpPr>
          <p:spPr>
            <a:xfrm>
              <a:off x="6232863" y="3247550"/>
              <a:ext cx="822960" cy="36576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BEGIN-TS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D6D9396-0720-4219-9B71-CD524045D149}"/>
                </a:ext>
              </a:extLst>
            </p:cNvPr>
            <p:cNvSpPr/>
            <p:nvPr/>
          </p:nvSpPr>
          <p:spPr>
            <a:xfrm>
              <a:off x="7055823" y="3247550"/>
              <a:ext cx="822960" cy="36576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END-TS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ECE369-ED7C-49D1-B67B-201AEDDA7D98}"/>
                </a:ext>
              </a:extLst>
            </p:cNvPr>
            <p:cNvSpPr/>
            <p:nvPr/>
          </p:nvSpPr>
          <p:spPr>
            <a:xfrm>
              <a:off x="6232863" y="3613310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CE0C0B3-462C-437F-B418-1FB411E8B112}"/>
                </a:ext>
              </a:extLst>
            </p:cNvPr>
            <p:cNvSpPr/>
            <p:nvPr/>
          </p:nvSpPr>
          <p:spPr>
            <a:xfrm>
              <a:off x="7055823" y="3613310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200" i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∞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8BAD75-21F6-40AB-BFF4-34AF004D6B1A}"/>
                </a:ext>
              </a:extLst>
            </p:cNvPr>
            <p:cNvSpPr/>
            <p:nvPr/>
          </p:nvSpPr>
          <p:spPr>
            <a:xfrm>
              <a:off x="7881644" y="3247550"/>
              <a:ext cx="822960" cy="365760"/>
            </a:xfrm>
            <a:prstGeom prst="rect">
              <a:avLst/>
            </a:prstGeom>
            <a:solidFill>
              <a:srgbClr val="EF3E42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rIns="27432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POINTER</a:t>
              </a:r>
            </a:p>
          </p:txBody>
        </p:sp>
        <p:grpSp>
          <p:nvGrpSpPr>
            <p:cNvPr id="88" name="Pointer Attr">
              <a:extLst>
                <a:ext uri="{FF2B5EF4-FFF2-40B4-BE49-F238E27FC236}">
                  <a16:creationId xmlns:a16="http://schemas.microsoft.com/office/drawing/2014/main" id="{901A446F-F021-4F8E-B907-59CA4A4B996B}"/>
                </a:ext>
              </a:extLst>
            </p:cNvPr>
            <p:cNvGrpSpPr/>
            <p:nvPr/>
          </p:nvGrpSpPr>
          <p:grpSpPr>
            <a:xfrm>
              <a:off x="7881644" y="3613310"/>
              <a:ext cx="822960" cy="365760"/>
              <a:chOff x="3176159" y="2002503"/>
              <a:chExt cx="822960" cy="381000"/>
            </a:xfrm>
          </p:grpSpPr>
          <p:sp>
            <p:nvSpPr>
              <p:cNvPr id="89" name="Pointer Box">
                <a:extLst>
                  <a:ext uri="{FF2B5EF4-FFF2-40B4-BE49-F238E27FC236}">
                    <a16:creationId xmlns:a16="http://schemas.microsoft.com/office/drawing/2014/main" id="{1146608A-D18F-4560-B091-4F2035271BA7}"/>
                  </a:ext>
                </a:extLst>
              </p:cNvPr>
              <p:cNvSpPr/>
              <p:nvPr/>
            </p:nvSpPr>
            <p:spPr>
              <a:xfrm>
                <a:off x="3907679" y="2020128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Inconsolata" panose="00000509000000000000" pitchFamily="49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A6E700E-7795-44D6-A11E-B04DFA79EE5A}"/>
                  </a:ext>
                </a:extLst>
              </p:cNvPr>
              <p:cNvSpPr/>
              <p:nvPr/>
            </p:nvSpPr>
            <p:spPr>
              <a:xfrm>
                <a:off x="3518848" y="2147283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3002A9-F4FC-40BD-A904-F214D6AD80CE}"/>
                  </a:ext>
                </a:extLst>
              </p:cNvPr>
              <p:cNvSpPr/>
              <p:nvPr/>
            </p:nvSpPr>
            <p:spPr>
              <a:xfrm>
                <a:off x="3176159" y="2002503"/>
                <a:ext cx="82296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Ø</a:t>
                </a:r>
                <a:endParaRPr lang="en-US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ED39FA4-765C-4651-A372-9117CBF245F9}"/>
                </a:ext>
              </a:extLst>
            </p:cNvPr>
            <p:cNvGrpSpPr/>
            <p:nvPr/>
          </p:nvGrpSpPr>
          <p:grpSpPr>
            <a:xfrm>
              <a:off x="5410200" y="3977959"/>
              <a:ext cx="3294404" cy="365760"/>
              <a:chOff x="5410200" y="3977959"/>
              <a:chExt cx="3294404" cy="36576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C9FADE-4EB9-4B9C-8AB2-D8DD64D95C8E}"/>
                  </a:ext>
                </a:extLst>
              </p:cNvPr>
              <p:cNvSpPr/>
              <p:nvPr/>
            </p:nvSpPr>
            <p:spPr>
              <a:xfrm>
                <a:off x="5410200" y="3977959"/>
                <a:ext cx="8229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rgbClr val="EF3E42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B8B7F8D-4BD8-4AC0-BCEF-A6FE305EA5AF}"/>
                  </a:ext>
                </a:extLst>
              </p:cNvPr>
              <p:cNvSpPr/>
              <p:nvPr/>
            </p:nvSpPr>
            <p:spPr>
              <a:xfrm>
                <a:off x="6232863" y="3977959"/>
                <a:ext cx="8229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8EE026F-65C8-4804-99A0-99581D0F7C05}"/>
                  </a:ext>
                </a:extLst>
              </p:cNvPr>
              <p:cNvSpPr/>
              <p:nvPr/>
            </p:nvSpPr>
            <p:spPr>
              <a:xfrm>
                <a:off x="7055823" y="3977959"/>
                <a:ext cx="8229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3200" i="1" dirty="0">
                  <a:solidFill>
                    <a:srgbClr val="EF3E42"/>
                  </a:solidFill>
                  <a:latin typeface="Inconsolata" panose="00000509000000000000" pitchFamily="49" charset="0"/>
                </a:endParaRPr>
              </a:p>
            </p:txBody>
          </p:sp>
          <p:grpSp>
            <p:nvGrpSpPr>
              <p:cNvPr id="100" name="Pointer Attr">
                <a:extLst>
                  <a:ext uri="{FF2B5EF4-FFF2-40B4-BE49-F238E27FC236}">
                    <a16:creationId xmlns:a16="http://schemas.microsoft.com/office/drawing/2014/main" id="{2BD663C2-6430-4FDB-97CC-52F42CCCCA28}"/>
                  </a:ext>
                </a:extLst>
              </p:cNvPr>
              <p:cNvGrpSpPr/>
              <p:nvPr/>
            </p:nvGrpSpPr>
            <p:grpSpPr>
              <a:xfrm>
                <a:off x="7881644" y="3977959"/>
                <a:ext cx="822960" cy="365760"/>
                <a:chOff x="3176159" y="2002503"/>
                <a:chExt cx="822960" cy="381000"/>
              </a:xfrm>
            </p:grpSpPr>
            <p:sp>
              <p:nvSpPr>
                <p:cNvPr id="101" name="Pointer Box">
                  <a:extLst>
                    <a:ext uri="{FF2B5EF4-FFF2-40B4-BE49-F238E27FC236}">
                      <a16:creationId xmlns:a16="http://schemas.microsoft.com/office/drawing/2014/main" id="{C11F939D-8A8F-43CF-89A2-64129197D9F8}"/>
                    </a:ext>
                  </a:extLst>
                </p:cNvPr>
                <p:cNvSpPr/>
                <p:nvPr/>
              </p:nvSpPr>
              <p:spPr>
                <a:xfrm>
                  <a:off x="3907679" y="2020128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3F9B0DD-DEDB-4A51-8FF0-4971180FD5B5}"/>
                    </a:ext>
                  </a:extLst>
                </p:cNvPr>
                <p:cNvSpPr/>
                <p:nvPr/>
              </p:nvSpPr>
              <p:spPr>
                <a:xfrm>
                  <a:off x="3176159" y="2002503"/>
                  <a:ext cx="82296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091DEBB-B95E-4AA5-A455-3B1D534D539F}"/>
                    </a:ext>
                  </a:extLst>
                </p:cNvPr>
                <p:cNvSpPr/>
                <p:nvPr/>
              </p:nvSpPr>
              <p:spPr>
                <a:xfrm>
                  <a:off x="3518848" y="2147283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Inconsolata" panose="00000509000000000000" pitchFamily="49" charset="0"/>
                  </a:endParaRPr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8D7A0E7-9E51-4AF8-B863-2D84BF06F206}"/>
                </a:ext>
              </a:extLst>
            </p:cNvPr>
            <p:cNvGrpSpPr/>
            <p:nvPr/>
          </p:nvGrpSpPr>
          <p:grpSpPr>
            <a:xfrm>
              <a:off x="5410200" y="4342608"/>
              <a:ext cx="3294404" cy="365760"/>
              <a:chOff x="5410200" y="3977959"/>
              <a:chExt cx="3294404" cy="36576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A289B90-E5E6-42C6-AC0C-1E835D5168C9}"/>
                  </a:ext>
                </a:extLst>
              </p:cNvPr>
              <p:cNvSpPr/>
              <p:nvPr/>
            </p:nvSpPr>
            <p:spPr>
              <a:xfrm>
                <a:off x="5410200" y="3977959"/>
                <a:ext cx="8229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rgbClr val="EF3E42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2F59678-229A-4AC8-BE36-3473E38960F4}"/>
                  </a:ext>
                </a:extLst>
              </p:cNvPr>
              <p:cNvSpPr/>
              <p:nvPr/>
            </p:nvSpPr>
            <p:spPr>
              <a:xfrm>
                <a:off x="6232863" y="3977959"/>
                <a:ext cx="8229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0634166-BA70-4BD6-B7FE-98C81094715E}"/>
                  </a:ext>
                </a:extLst>
              </p:cNvPr>
              <p:cNvSpPr/>
              <p:nvPr/>
            </p:nvSpPr>
            <p:spPr>
              <a:xfrm>
                <a:off x="7055823" y="3977959"/>
                <a:ext cx="8229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3200" i="1" dirty="0">
                  <a:solidFill>
                    <a:srgbClr val="EF3E42"/>
                  </a:solidFill>
                  <a:latin typeface="Inconsolata" panose="00000509000000000000" pitchFamily="49" charset="0"/>
                </a:endParaRPr>
              </a:p>
            </p:txBody>
          </p:sp>
          <p:grpSp>
            <p:nvGrpSpPr>
              <p:cNvPr id="109" name="Pointer Attr">
                <a:extLst>
                  <a:ext uri="{FF2B5EF4-FFF2-40B4-BE49-F238E27FC236}">
                    <a16:creationId xmlns:a16="http://schemas.microsoft.com/office/drawing/2014/main" id="{0E28BA74-10D3-4B99-90A3-871A1C1668EE}"/>
                  </a:ext>
                </a:extLst>
              </p:cNvPr>
              <p:cNvGrpSpPr/>
              <p:nvPr/>
            </p:nvGrpSpPr>
            <p:grpSpPr>
              <a:xfrm>
                <a:off x="7881644" y="3977959"/>
                <a:ext cx="822960" cy="365760"/>
                <a:chOff x="3176159" y="2002503"/>
                <a:chExt cx="822960" cy="381000"/>
              </a:xfrm>
            </p:grpSpPr>
            <p:sp>
              <p:nvSpPr>
                <p:cNvPr id="110" name="Pointer Box">
                  <a:extLst>
                    <a:ext uri="{FF2B5EF4-FFF2-40B4-BE49-F238E27FC236}">
                      <a16:creationId xmlns:a16="http://schemas.microsoft.com/office/drawing/2014/main" id="{7EA218A3-4B6F-487F-94A6-D8B1A2D95285}"/>
                    </a:ext>
                  </a:extLst>
                </p:cNvPr>
                <p:cNvSpPr/>
                <p:nvPr/>
              </p:nvSpPr>
              <p:spPr>
                <a:xfrm>
                  <a:off x="3907679" y="2020128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B60D8B-45D6-4347-B3B8-ABF6A927AA23}"/>
                    </a:ext>
                  </a:extLst>
                </p:cNvPr>
                <p:cNvSpPr/>
                <p:nvPr/>
              </p:nvSpPr>
              <p:spPr>
                <a:xfrm>
                  <a:off x="3176159" y="2002503"/>
                  <a:ext cx="82296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44B3A5DA-4BC0-4A5A-85C2-CEE933E42A90}"/>
                    </a:ext>
                  </a:extLst>
                </p:cNvPr>
                <p:cNvSpPr/>
                <p:nvPr/>
              </p:nvSpPr>
              <p:spPr>
                <a:xfrm>
                  <a:off x="3518848" y="2147283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117" name="UPDATE(A)">
            <a:extLst>
              <a:ext uri="{FF2B5EF4-FFF2-40B4-BE49-F238E27FC236}">
                <a16:creationId xmlns:a16="http://schemas.microsoft.com/office/drawing/2014/main" id="{C94110D6-2513-4BBC-B86A-96651B6FDAE3}"/>
              </a:ext>
            </a:extLst>
          </p:cNvPr>
          <p:cNvGrpSpPr/>
          <p:nvPr/>
        </p:nvGrpSpPr>
        <p:grpSpPr>
          <a:xfrm>
            <a:off x="2265585" y="2561393"/>
            <a:ext cx="858615" cy="824271"/>
            <a:chOff x="4596007" y="1413510"/>
            <a:chExt cx="1143000" cy="109728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BE9A461-BEE6-45A5-A01E-65C9C9A6A3A6}"/>
                </a:ext>
              </a:extLst>
            </p:cNvPr>
            <p:cNvSpPr/>
            <p:nvPr/>
          </p:nvSpPr>
          <p:spPr>
            <a:xfrm>
              <a:off x="4596007" y="1413510"/>
              <a:ext cx="1143000" cy="10972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UPDATE(A)</a:t>
              </a:r>
            </a:p>
          </p:txBody>
        </p:sp>
        <p:pic>
          <p:nvPicPr>
            <p:cNvPr id="119" name="Picture 79">
              <a:extLst>
                <a:ext uri="{FF2B5EF4-FFF2-40B4-BE49-F238E27FC236}">
                  <a16:creationId xmlns:a16="http://schemas.microsoft.com/office/drawing/2014/main" id="{3AD3A767-05CB-4226-9E77-B725A5582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3187" y="1565909"/>
              <a:ext cx="548640" cy="548639"/>
            </a:xfrm>
            <a:prstGeom prst="rect">
              <a:avLst/>
            </a:prstGeom>
          </p:spPr>
        </p:pic>
      </p:grpSp>
      <p:cxnSp>
        <p:nvCxnSpPr>
          <p:cNvPr id="120" name="Curved Connector 39">
            <a:extLst>
              <a:ext uri="{FF2B5EF4-FFF2-40B4-BE49-F238E27FC236}">
                <a16:creationId xmlns:a16="http://schemas.microsoft.com/office/drawing/2014/main" id="{00D86FB9-3EF8-4632-8071-B4A3EA883CCD}"/>
              </a:ext>
            </a:extLst>
          </p:cNvPr>
          <p:cNvCxnSpPr>
            <a:cxnSpLocks/>
            <a:stCxn id="154" idx="2"/>
            <a:endCxn id="36" idx="1"/>
          </p:cNvCxnSpPr>
          <p:nvPr/>
        </p:nvCxnSpPr>
        <p:spPr>
          <a:xfrm rot="5400000">
            <a:off x="5355454" y="2782735"/>
            <a:ext cx="1068201" cy="958708"/>
          </a:xfrm>
          <a:prstGeom prst="bentConnector4">
            <a:avLst>
              <a:gd name="adj1" fmla="val 41440"/>
              <a:gd name="adj2" fmla="val 123845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TXN1 - A2">
            <a:extLst>
              <a:ext uri="{FF2B5EF4-FFF2-40B4-BE49-F238E27FC236}">
                <a16:creationId xmlns:a16="http://schemas.microsoft.com/office/drawing/2014/main" id="{9E19CE4B-FB8A-480A-842F-5E03541DB737}"/>
              </a:ext>
            </a:extLst>
          </p:cNvPr>
          <p:cNvGrpSpPr/>
          <p:nvPr/>
        </p:nvGrpSpPr>
        <p:grpSpPr>
          <a:xfrm>
            <a:off x="5410200" y="3977959"/>
            <a:ext cx="3294404" cy="365760"/>
            <a:chOff x="5562600" y="3765710"/>
            <a:chExt cx="3294404" cy="365760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6185472-4DFB-4FEE-A828-3670A3CB8FAA}"/>
                </a:ext>
              </a:extLst>
            </p:cNvPr>
            <p:cNvSpPr/>
            <p:nvPr/>
          </p:nvSpPr>
          <p:spPr>
            <a:xfrm>
              <a:off x="5562600" y="3765710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301D049-7C75-4104-B14F-A5A4E20D6A52}"/>
                </a:ext>
              </a:extLst>
            </p:cNvPr>
            <p:cNvSpPr/>
            <p:nvPr/>
          </p:nvSpPr>
          <p:spPr>
            <a:xfrm>
              <a:off x="6385263" y="3765710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949EC55-7948-429D-B5A0-6034B0FE0BA7}"/>
                </a:ext>
              </a:extLst>
            </p:cNvPr>
            <p:cNvSpPr/>
            <p:nvPr/>
          </p:nvSpPr>
          <p:spPr>
            <a:xfrm>
              <a:off x="7208223" y="3765710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200" i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∞</a:t>
              </a:r>
            </a:p>
          </p:txBody>
        </p:sp>
        <p:grpSp>
          <p:nvGrpSpPr>
            <p:cNvPr id="137" name="Pointer Attr">
              <a:extLst>
                <a:ext uri="{FF2B5EF4-FFF2-40B4-BE49-F238E27FC236}">
                  <a16:creationId xmlns:a16="http://schemas.microsoft.com/office/drawing/2014/main" id="{6067B1E7-C9B9-4816-93A7-51873E958E74}"/>
                </a:ext>
              </a:extLst>
            </p:cNvPr>
            <p:cNvGrpSpPr/>
            <p:nvPr/>
          </p:nvGrpSpPr>
          <p:grpSpPr>
            <a:xfrm>
              <a:off x="8034044" y="3765710"/>
              <a:ext cx="822960" cy="365760"/>
              <a:chOff x="3176159" y="2002503"/>
              <a:chExt cx="822960" cy="381000"/>
            </a:xfrm>
          </p:grpSpPr>
          <p:sp>
            <p:nvSpPr>
              <p:cNvPr id="138" name="Pointer Box">
                <a:extLst>
                  <a:ext uri="{FF2B5EF4-FFF2-40B4-BE49-F238E27FC236}">
                    <a16:creationId xmlns:a16="http://schemas.microsoft.com/office/drawing/2014/main" id="{17F09C10-FC05-49F8-8735-D8FD4E1312C7}"/>
                  </a:ext>
                </a:extLst>
              </p:cNvPr>
              <p:cNvSpPr/>
              <p:nvPr/>
            </p:nvSpPr>
            <p:spPr>
              <a:xfrm>
                <a:off x="3907679" y="2020128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Inconsolata" panose="00000509000000000000" pitchFamily="49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D1E56AEE-1EBD-4BFA-B146-6DA188C68DE6}"/>
                  </a:ext>
                </a:extLst>
              </p:cNvPr>
              <p:cNvSpPr/>
              <p:nvPr/>
            </p:nvSpPr>
            <p:spPr>
              <a:xfrm>
                <a:off x="3518848" y="2147283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D0C9914-145F-4FBE-9A7C-68C1453F25CC}"/>
                  </a:ext>
                </a:extLst>
              </p:cNvPr>
              <p:cNvSpPr/>
              <p:nvPr/>
            </p:nvSpPr>
            <p:spPr>
              <a:xfrm>
                <a:off x="3176159" y="2002503"/>
                <a:ext cx="82296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Ø</a:t>
                </a:r>
                <a:endParaRPr lang="en-US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sp>
        <p:nvSpPr>
          <p:cNvPr id="143" name="END-TS(25)">
            <a:extLst>
              <a:ext uri="{FF2B5EF4-FFF2-40B4-BE49-F238E27FC236}">
                <a16:creationId xmlns:a16="http://schemas.microsoft.com/office/drawing/2014/main" id="{D5E998DC-15C0-40FA-9512-729432727BC2}"/>
              </a:ext>
            </a:extLst>
          </p:cNvPr>
          <p:cNvSpPr/>
          <p:nvPr/>
        </p:nvSpPr>
        <p:spPr>
          <a:xfrm>
            <a:off x="7086245" y="3655630"/>
            <a:ext cx="761406" cy="274320"/>
          </a:xfrm>
          <a:prstGeom prst="rect">
            <a:avLst/>
          </a:prstGeom>
          <a:solidFill>
            <a:schemeClr val="bg1"/>
          </a:solidFill>
        </p:spPr>
        <p:txBody>
          <a:bodyPr wrap="none" tIns="45720" anchor="ctr" anchorCtr="0">
            <a:noAutofit/>
          </a:bodyPr>
          <a:lstStyle/>
          <a:p>
            <a:pPr algn="ctr"/>
            <a:r>
              <a:rPr lang="en-US" i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20</a:t>
            </a:r>
          </a:p>
        </p:txBody>
      </p:sp>
      <p:grpSp>
        <p:nvGrpSpPr>
          <p:cNvPr id="145" name="TXN2 - A1">
            <a:extLst>
              <a:ext uri="{FF2B5EF4-FFF2-40B4-BE49-F238E27FC236}">
                <a16:creationId xmlns:a16="http://schemas.microsoft.com/office/drawing/2014/main" id="{32D3B5BA-AFD2-43C2-8299-E681527B0CD0}"/>
              </a:ext>
            </a:extLst>
          </p:cNvPr>
          <p:cNvGrpSpPr/>
          <p:nvPr/>
        </p:nvGrpSpPr>
        <p:grpSpPr>
          <a:xfrm>
            <a:off x="5410200" y="4342608"/>
            <a:ext cx="3294404" cy="365760"/>
            <a:chOff x="5562600" y="3765710"/>
            <a:chExt cx="3294404" cy="365760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E295BC5-0B23-47BE-92DC-2B5BCF319C60}"/>
                </a:ext>
              </a:extLst>
            </p:cNvPr>
            <p:cNvSpPr/>
            <p:nvPr/>
          </p:nvSpPr>
          <p:spPr>
            <a:xfrm>
              <a:off x="5562600" y="3765710"/>
              <a:ext cx="82296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A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3DFF2AB-3AE9-40E4-A9A2-8AFAC3357277}"/>
                </a:ext>
              </a:extLst>
            </p:cNvPr>
            <p:cNvSpPr/>
            <p:nvPr/>
          </p:nvSpPr>
          <p:spPr>
            <a:xfrm>
              <a:off x="6385263" y="3765710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30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D57BDE5-102C-48A1-9C4F-30D8591700C4}"/>
                </a:ext>
              </a:extLst>
            </p:cNvPr>
            <p:cNvSpPr/>
            <p:nvPr/>
          </p:nvSpPr>
          <p:spPr>
            <a:xfrm>
              <a:off x="7208223" y="3765710"/>
              <a:ext cx="8229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200" i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∞</a:t>
              </a:r>
            </a:p>
          </p:txBody>
        </p:sp>
        <p:grpSp>
          <p:nvGrpSpPr>
            <p:cNvPr id="149" name="Pointer Attr">
              <a:extLst>
                <a:ext uri="{FF2B5EF4-FFF2-40B4-BE49-F238E27FC236}">
                  <a16:creationId xmlns:a16="http://schemas.microsoft.com/office/drawing/2014/main" id="{14FD5AEB-7D03-482B-A3EB-5712C437F45A}"/>
                </a:ext>
              </a:extLst>
            </p:cNvPr>
            <p:cNvGrpSpPr/>
            <p:nvPr/>
          </p:nvGrpSpPr>
          <p:grpSpPr>
            <a:xfrm>
              <a:off x="8034044" y="3765710"/>
              <a:ext cx="822960" cy="365760"/>
              <a:chOff x="3176159" y="2002503"/>
              <a:chExt cx="822960" cy="381000"/>
            </a:xfrm>
          </p:grpSpPr>
          <p:sp>
            <p:nvSpPr>
              <p:cNvPr id="150" name="Pointer Box">
                <a:extLst>
                  <a:ext uri="{FF2B5EF4-FFF2-40B4-BE49-F238E27FC236}">
                    <a16:creationId xmlns:a16="http://schemas.microsoft.com/office/drawing/2014/main" id="{F0A3D8BB-5A3D-478A-AAF1-CBE1657A54C0}"/>
                  </a:ext>
                </a:extLst>
              </p:cNvPr>
              <p:cNvSpPr/>
              <p:nvPr/>
            </p:nvSpPr>
            <p:spPr>
              <a:xfrm>
                <a:off x="3907679" y="2020128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Inconsolata" panose="00000509000000000000" pitchFamily="49" charset="0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2431068-A8C5-4B0D-9ADD-97C9CBCAD5C5}"/>
                  </a:ext>
                </a:extLst>
              </p:cNvPr>
              <p:cNvSpPr/>
              <p:nvPr/>
            </p:nvSpPr>
            <p:spPr>
              <a:xfrm>
                <a:off x="3518848" y="2147283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Inconsolata" panose="00000509000000000000" pitchFamily="49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D837C8F-849A-4B9D-BB0B-9B31FE45D6B3}"/>
                  </a:ext>
                </a:extLst>
              </p:cNvPr>
              <p:cNvSpPr/>
              <p:nvPr/>
            </p:nvSpPr>
            <p:spPr>
              <a:xfrm>
                <a:off x="3176159" y="2002503"/>
                <a:ext cx="82296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Ø</a:t>
                </a:r>
                <a:endParaRPr lang="en-US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155" name="Group 154" hidden="1">
            <a:extLst>
              <a:ext uri="{FF2B5EF4-FFF2-40B4-BE49-F238E27FC236}">
                <a16:creationId xmlns:a16="http://schemas.microsoft.com/office/drawing/2014/main" id="{19D29EA3-D583-4873-B052-B950A04D94EE}"/>
              </a:ext>
            </a:extLst>
          </p:cNvPr>
          <p:cNvGrpSpPr/>
          <p:nvPr/>
        </p:nvGrpSpPr>
        <p:grpSpPr>
          <a:xfrm>
            <a:off x="6157201" y="2640207"/>
            <a:ext cx="257427" cy="87782"/>
            <a:chOff x="6069998" y="2640207"/>
            <a:chExt cx="257427" cy="8778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AE4B802-E39B-4C4A-BC78-55F39C6541F3}"/>
                </a:ext>
              </a:extLst>
            </p:cNvPr>
            <p:cNvSpPr/>
            <p:nvPr/>
          </p:nvSpPr>
          <p:spPr>
            <a:xfrm>
              <a:off x="6069998" y="2640207"/>
              <a:ext cx="91440" cy="87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D974017-707E-4862-A30E-827E38331570}"/>
                </a:ext>
              </a:extLst>
            </p:cNvPr>
            <p:cNvSpPr/>
            <p:nvPr/>
          </p:nvSpPr>
          <p:spPr>
            <a:xfrm>
              <a:off x="6235985" y="2640207"/>
              <a:ext cx="91440" cy="87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consolata" panose="00000509000000000000" pitchFamily="49" charset="0"/>
              </a:endParaRPr>
            </a:p>
          </p:txBody>
        </p:sp>
      </p:grpSp>
      <p:grpSp>
        <p:nvGrpSpPr>
          <p:cNvPr id="159" name="READ(A)">
            <a:extLst>
              <a:ext uri="{FF2B5EF4-FFF2-40B4-BE49-F238E27FC236}">
                <a16:creationId xmlns:a16="http://schemas.microsoft.com/office/drawing/2014/main" id="{CE6D37A1-7787-4924-B67A-8C437680E220}"/>
              </a:ext>
            </a:extLst>
          </p:cNvPr>
          <p:cNvGrpSpPr>
            <a:grpSpLocks noChangeAspect="1"/>
          </p:cNvGrpSpPr>
          <p:nvPr/>
        </p:nvGrpSpPr>
        <p:grpSpPr>
          <a:xfrm>
            <a:off x="2265585" y="1243019"/>
            <a:ext cx="857250" cy="822960"/>
            <a:chOff x="2222921" y="1413510"/>
            <a:chExt cx="1143000" cy="109728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B1B7635-1677-4B8A-A2A9-8024F5D93ADA}"/>
                </a:ext>
              </a:extLst>
            </p:cNvPr>
            <p:cNvSpPr/>
            <p:nvPr/>
          </p:nvSpPr>
          <p:spPr>
            <a:xfrm>
              <a:off x="2222921" y="1413510"/>
              <a:ext cx="1143000" cy="10972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READ(A)</a:t>
              </a:r>
            </a:p>
          </p:txBody>
        </p:sp>
        <p:pic>
          <p:nvPicPr>
            <p:cNvPr id="161" name="Picture 76">
              <a:extLst>
                <a:ext uri="{FF2B5EF4-FFF2-40B4-BE49-F238E27FC236}">
                  <a16:creationId xmlns:a16="http://schemas.microsoft.com/office/drawing/2014/main" id="{7DF811E9-D2CB-42AD-847A-F8595981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99568" y="1611629"/>
              <a:ext cx="789708" cy="4572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8F86E9D-8340-4362-96A2-70515E18D429}"/>
              </a:ext>
            </a:extLst>
          </p:cNvPr>
          <p:cNvGrpSpPr/>
          <p:nvPr/>
        </p:nvGrpSpPr>
        <p:grpSpPr>
          <a:xfrm>
            <a:off x="198120" y="1061678"/>
            <a:ext cx="1737360" cy="1004301"/>
            <a:chOff x="198120" y="1274612"/>
            <a:chExt cx="1737360" cy="1004301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1ACF16C-C116-46DF-A797-49A5EEAC404D}"/>
                </a:ext>
              </a:extLst>
            </p:cNvPr>
            <p:cNvGrpSpPr/>
            <p:nvPr/>
          </p:nvGrpSpPr>
          <p:grpSpPr>
            <a:xfrm>
              <a:off x="198120" y="1274612"/>
              <a:ext cx="1737360" cy="1004301"/>
              <a:chOff x="138009" y="322168"/>
              <a:chExt cx="1737360" cy="1004301"/>
            </a:xfrm>
          </p:grpSpPr>
          <p:sp>
            <p:nvSpPr>
              <p:cNvPr id="165" name="Text Box 4">
                <a:extLst>
                  <a:ext uri="{FF2B5EF4-FFF2-40B4-BE49-F238E27FC236}">
                    <a16:creationId xmlns:a16="http://schemas.microsoft.com/office/drawing/2014/main" id="{9EE83844-66DA-4072-AE5C-1DAB262DA6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009" y="594949"/>
                <a:ext cx="1737360" cy="731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66" name="TextBox 15">
                <a:extLst>
                  <a:ext uri="{FF2B5EF4-FFF2-40B4-BE49-F238E27FC236}">
                    <a16:creationId xmlns:a16="http://schemas.microsoft.com/office/drawing/2014/main" id="{16F5A006-2D0A-4A42-A3E5-3BC8565979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009" y="322168"/>
                <a:ext cx="128016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Txn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 #1</a:t>
                </a:r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695B21B-11D7-439C-B0F4-859D99215CAF}"/>
                </a:ext>
              </a:extLst>
            </p:cNvPr>
            <p:cNvSpPr txBox="1"/>
            <p:nvPr/>
          </p:nvSpPr>
          <p:spPr>
            <a:xfrm>
              <a:off x="198120" y="1566061"/>
              <a:ext cx="1356269" cy="307777"/>
            </a:xfrm>
            <a:prstGeom prst="rect">
              <a:avLst/>
            </a:prstGeom>
            <a:noFill/>
          </p:spPr>
          <p:txBody>
            <a:bodyPr wrap="none" lIns="73152" tIns="0" rIns="0" bIns="0" rtlCol="0">
              <a:spAutoFit/>
            </a:bodyPr>
            <a:lstStyle/>
            <a:p>
              <a:r>
                <a:rPr lang="en-US" sz="2000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BEGIN @ 10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143D4146-C5C2-4F73-A66B-EE0B9CDC672E}"/>
              </a:ext>
            </a:extLst>
          </p:cNvPr>
          <p:cNvSpPr txBox="1"/>
          <p:nvPr/>
        </p:nvSpPr>
        <p:spPr>
          <a:xfrm>
            <a:off x="198120" y="3010661"/>
            <a:ext cx="1484509" cy="307777"/>
          </a:xfrm>
          <a:prstGeom prst="rect">
            <a:avLst/>
          </a:prstGeom>
          <a:noFill/>
        </p:spPr>
        <p:txBody>
          <a:bodyPr wrap="none" lIns="73152" tIns="0" rIns="0" bIns="0" rtlCol="0">
            <a:spAutoFit/>
          </a:bodyPr>
          <a:lstStyle/>
          <a:p>
            <a:r>
              <a:rPr lang="en-US" sz="2000" b="1" dirty="0">
                <a:solidFill>
                  <a:srgbClr val="EF3E42"/>
                </a:solidFill>
                <a:latin typeface="Inconsolata" panose="00000509000000000000" pitchFamily="49" charset="0"/>
              </a:rPr>
              <a:t>COMMIT @ 25</a:t>
            </a:r>
          </a:p>
        </p:txBody>
      </p:sp>
      <p:cxnSp>
        <p:nvCxnSpPr>
          <p:cNvPr id="170" name="Curved Connector 39">
            <a:extLst>
              <a:ext uri="{FF2B5EF4-FFF2-40B4-BE49-F238E27FC236}">
                <a16:creationId xmlns:a16="http://schemas.microsoft.com/office/drawing/2014/main" id="{AA6372A1-8974-4758-B2C5-980540785B7A}"/>
              </a:ext>
            </a:extLst>
          </p:cNvPr>
          <p:cNvCxnSpPr>
            <a:cxnSpLocks/>
            <a:stCxn id="153" idx="2"/>
            <a:endCxn id="146" idx="1"/>
          </p:cNvCxnSpPr>
          <p:nvPr/>
        </p:nvCxnSpPr>
        <p:spPr>
          <a:xfrm rot="5400000">
            <a:off x="4907812" y="3230378"/>
            <a:ext cx="1797499" cy="792721"/>
          </a:xfrm>
          <a:prstGeom prst="bentConnector4">
            <a:avLst>
              <a:gd name="adj1" fmla="val 9410"/>
              <a:gd name="adj2" fmla="val 161279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HidePtr">
            <a:extLst>
              <a:ext uri="{FF2B5EF4-FFF2-40B4-BE49-F238E27FC236}">
                <a16:creationId xmlns:a16="http://schemas.microsoft.com/office/drawing/2014/main" id="{CF3F4C81-65F2-4954-91F7-89DE04F30985}"/>
              </a:ext>
            </a:extLst>
          </p:cNvPr>
          <p:cNvSpPr/>
          <p:nvPr/>
        </p:nvSpPr>
        <p:spPr>
          <a:xfrm>
            <a:off x="7923452" y="3657919"/>
            <a:ext cx="761406" cy="274320"/>
          </a:xfrm>
          <a:prstGeom prst="rect">
            <a:avLst/>
          </a:prstGeom>
          <a:solidFill>
            <a:schemeClr val="bg1"/>
          </a:solidFill>
        </p:spPr>
        <p:txBody>
          <a:bodyPr wrap="none" tIns="45720" anchor="ctr" anchorCtr="0">
            <a:noAutofit/>
          </a:bodyPr>
          <a:lstStyle/>
          <a:p>
            <a:pPr algn="ctr"/>
            <a:endParaRPr lang="en-US" i="1" dirty="0">
              <a:solidFill>
                <a:srgbClr val="EF3E42"/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cxnSp>
        <p:nvCxnSpPr>
          <p:cNvPr id="176" name="Curved Connector 39">
            <a:extLst>
              <a:ext uri="{FF2B5EF4-FFF2-40B4-BE49-F238E27FC236}">
                <a16:creationId xmlns:a16="http://schemas.microsoft.com/office/drawing/2014/main" id="{86028147-70BE-48BD-B16F-A634CA56C9F9}"/>
              </a:ext>
            </a:extLst>
          </p:cNvPr>
          <p:cNvCxnSpPr>
            <a:cxnSpLocks/>
          </p:cNvCxnSpPr>
          <p:nvPr/>
        </p:nvCxnSpPr>
        <p:spPr>
          <a:xfrm>
            <a:off x="8315773" y="3796190"/>
            <a:ext cx="388831" cy="242580"/>
          </a:xfrm>
          <a:prstGeom prst="bentConnector3">
            <a:avLst>
              <a:gd name="adj1" fmla="val 158792"/>
            </a:avLst>
          </a:prstGeom>
          <a:ln w="28575">
            <a:solidFill>
              <a:srgbClr val="EF3E42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DELETE">
            <a:extLst>
              <a:ext uri="{FF2B5EF4-FFF2-40B4-BE49-F238E27FC236}">
                <a16:creationId xmlns:a16="http://schemas.microsoft.com/office/drawing/2014/main" id="{D21F5C91-2079-4727-B275-D2323F8353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8800" y="3989754"/>
            <a:ext cx="365760" cy="365760"/>
          </a:xfrm>
          <a:prstGeom prst="rect">
            <a:avLst/>
          </a:prstGeom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B204676-21AB-4EB4-BE8A-9E12621EC1FE}"/>
              </a:ext>
            </a:extLst>
          </p:cNvPr>
          <p:cNvGrpSpPr/>
          <p:nvPr/>
        </p:nvGrpSpPr>
        <p:grpSpPr>
          <a:xfrm>
            <a:off x="6264898" y="3655630"/>
            <a:ext cx="1582753" cy="646749"/>
            <a:chOff x="6264898" y="3655630"/>
            <a:chExt cx="1582753" cy="646749"/>
          </a:xfrm>
        </p:grpSpPr>
        <p:sp>
          <p:nvSpPr>
            <p:cNvPr id="178" name="END-TS(25)">
              <a:extLst>
                <a:ext uri="{FF2B5EF4-FFF2-40B4-BE49-F238E27FC236}">
                  <a16:creationId xmlns:a16="http://schemas.microsoft.com/office/drawing/2014/main" id="{27D584E1-403F-4A7B-AD01-D704FBF19929}"/>
                </a:ext>
              </a:extLst>
            </p:cNvPr>
            <p:cNvSpPr/>
            <p:nvPr/>
          </p:nvSpPr>
          <p:spPr>
            <a:xfrm>
              <a:off x="6264898" y="4028059"/>
              <a:ext cx="761406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179" name="END-TS(25)">
              <a:extLst>
                <a:ext uri="{FF2B5EF4-FFF2-40B4-BE49-F238E27FC236}">
                  <a16:creationId xmlns:a16="http://schemas.microsoft.com/office/drawing/2014/main" id="{28AFDCC3-5871-45C4-9321-A14D139767D0}"/>
                </a:ext>
              </a:extLst>
            </p:cNvPr>
            <p:cNvSpPr/>
            <p:nvPr/>
          </p:nvSpPr>
          <p:spPr>
            <a:xfrm>
              <a:off x="7086245" y="4028059"/>
              <a:ext cx="761406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180" name="END-TS(25)">
              <a:extLst>
                <a:ext uri="{FF2B5EF4-FFF2-40B4-BE49-F238E27FC236}">
                  <a16:creationId xmlns:a16="http://schemas.microsoft.com/office/drawing/2014/main" id="{F7C2341A-E74E-4E5D-9A43-3AF6EAB2619B}"/>
                </a:ext>
              </a:extLst>
            </p:cNvPr>
            <p:cNvSpPr/>
            <p:nvPr/>
          </p:nvSpPr>
          <p:spPr>
            <a:xfrm>
              <a:off x="7086245" y="3655630"/>
              <a:ext cx="761406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45720" anchor="ctr" anchorCtr="0">
              <a:no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20</a:t>
              </a:r>
            </a:p>
          </p:txBody>
        </p:sp>
      </p:grpSp>
      <p:grpSp>
        <p:nvGrpSpPr>
          <p:cNvPr id="113" name="READ(A)">
            <a:extLst>
              <a:ext uri="{FF2B5EF4-FFF2-40B4-BE49-F238E27FC236}">
                <a16:creationId xmlns:a16="http://schemas.microsoft.com/office/drawing/2014/main" id="{209B37BE-27DC-4AD5-A5B9-34AA2546244E}"/>
              </a:ext>
            </a:extLst>
          </p:cNvPr>
          <p:cNvGrpSpPr>
            <a:grpSpLocks noChangeAspect="1"/>
          </p:cNvGrpSpPr>
          <p:nvPr/>
        </p:nvGrpSpPr>
        <p:grpSpPr>
          <a:xfrm>
            <a:off x="3316746" y="1243019"/>
            <a:ext cx="857250" cy="822960"/>
            <a:chOff x="2222921" y="1413510"/>
            <a:chExt cx="1143000" cy="109728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FE1D219-9731-4E84-8BA1-191B29DA5E3F}"/>
                </a:ext>
              </a:extLst>
            </p:cNvPr>
            <p:cNvSpPr/>
            <p:nvPr/>
          </p:nvSpPr>
          <p:spPr>
            <a:xfrm>
              <a:off x="2222921" y="1413510"/>
              <a:ext cx="1143000" cy="10972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READ(A)</a:t>
              </a:r>
            </a:p>
          </p:txBody>
        </p:sp>
        <p:pic>
          <p:nvPicPr>
            <p:cNvPr id="115" name="Picture 76">
              <a:extLst>
                <a:ext uri="{FF2B5EF4-FFF2-40B4-BE49-F238E27FC236}">
                  <a16:creationId xmlns:a16="http://schemas.microsoft.com/office/drawing/2014/main" id="{2EBEBEA3-2305-4F1B-B36C-D5C85F5B2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99568" y="1611629"/>
              <a:ext cx="789708" cy="45720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39D93-CFC4-9393-E3D4-865CADC3AF63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67" grpId="0"/>
      <p:bldP spid="1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932B08-AF32-4D54-80AA-027C0B984CB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Indexes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FFE685-AE1E-47E2-8EDE-866865F8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95350"/>
            <a:ext cx="8077200" cy="3470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Each index’s underlying data structure must support the storage of non-unique keys. </a:t>
            </a:r>
          </a:p>
          <a:p>
            <a:endParaRPr lang="en-US" sz="1200" dirty="0"/>
          </a:p>
          <a:p>
            <a:r>
              <a:rPr lang="en-US" dirty="0"/>
              <a:t>Use additional execution logic to perform conditional inserts for </a:t>
            </a:r>
            <a:r>
              <a:rPr lang="en-US" dirty="0" err="1"/>
              <a:t>pkey</a:t>
            </a:r>
            <a:r>
              <a:rPr lang="en-US" dirty="0"/>
              <a:t> / unique indexes.</a:t>
            </a:r>
          </a:p>
          <a:p>
            <a:pPr lvl="1"/>
            <a:r>
              <a:rPr lang="en-US" dirty="0"/>
              <a:t>Atomically check whether the key exists and then insert.</a:t>
            </a:r>
          </a:p>
          <a:p>
            <a:endParaRPr lang="en-US" sz="1200" dirty="0"/>
          </a:p>
          <a:p>
            <a:r>
              <a:rPr lang="en-US" dirty="0"/>
              <a:t>Workers may get back multiple entries for a single fetch. They then must follow the pointers to find the proper physical version.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16369-A0B3-CB17-D00D-7296E88A6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09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591A1A-AFC5-4909-B6B4-9D53DB84F6F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Deletes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887ADB-AF75-4688-8D41-7C37CCD9548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DBMS </a:t>
            </a:r>
            <a:r>
              <a:rPr lang="en-US" u="sng" dirty="0"/>
              <a:t>physically</a:t>
            </a:r>
            <a:r>
              <a:rPr lang="en-US" dirty="0"/>
              <a:t> deletes a tuple from the database only when all versions of a </a:t>
            </a:r>
            <a:r>
              <a:rPr lang="en-US" u="sng" dirty="0"/>
              <a:t>logically</a:t>
            </a:r>
            <a:r>
              <a:rPr lang="en-US" dirty="0"/>
              <a:t> deleted tuple are not visible.</a:t>
            </a:r>
          </a:p>
          <a:p>
            <a:pPr lvl="1"/>
            <a:r>
              <a:rPr lang="en-US" dirty="0"/>
              <a:t>If a tuple is deleted, then there cannot be a new version of that tuple after the newest version.</a:t>
            </a:r>
          </a:p>
          <a:p>
            <a:pPr lvl="1"/>
            <a:r>
              <a:rPr lang="en-US" dirty="0"/>
              <a:t>No write-write conflicts / first-writer wins</a:t>
            </a:r>
          </a:p>
          <a:p>
            <a:endParaRPr lang="en-US" sz="1200" dirty="0"/>
          </a:p>
          <a:p>
            <a:r>
              <a:rPr lang="en-US" dirty="0"/>
              <a:t>We need a way to denote that tuple has been logically delete at some point in time.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A3C3A-3FE2-7548-7C23-36BE84BF6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7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560F-4929-49A2-87E1-BA33FC47A6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3114D-EA71-4A58-A515-FF061BEC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5181600" cy="3657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Protocol was first proposed in 1978 MIT PhD </a:t>
            </a:r>
            <a:r>
              <a:rPr lang="en-US" dirty="0">
                <a:hlinkClick r:id="rId3"/>
              </a:rPr>
              <a:t>dissertation</a:t>
            </a:r>
            <a:r>
              <a:rPr lang="en-US" dirty="0"/>
              <a:t>.</a:t>
            </a:r>
          </a:p>
          <a:p>
            <a:br>
              <a:rPr lang="en-US" sz="1200" dirty="0"/>
            </a:br>
            <a:r>
              <a:rPr lang="en-US" dirty="0"/>
              <a:t>First implementations was </a:t>
            </a:r>
            <a:r>
              <a:rPr lang="en-US" dirty="0" err="1"/>
              <a:t>Rdb</a:t>
            </a:r>
            <a:r>
              <a:rPr lang="en-US" dirty="0"/>
              <a:t>/VMS and InterBase at DEC in early 1980s. </a:t>
            </a:r>
          </a:p>
          <a:p>
            <a:pPr lvl="1"/>
            <a:r>
              <a:rPr lang="en-US" dirty="0"/>
              <a:t>Both were by </a:t>
            </a:r>
            <a:r>
              <a:rPr lang="en-US" dirty="0">
                <a:hlinkClick r:id="rId4"/>
              </a:rPr>
              <a:t>Jim Starkey</a:t>
            </a:r>
            <a:r>
              <a:rPr lang="en-US" dirty="0"/>
              <a:t>, co-founder of </a:t>
            </a:r>
            <a:r>
              <a:rPr lang="en-US" dirty="0" err="1"/>
              <a:t>NuoDB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DEC </a:t>
            </a:r>
            <a:r>
              <a:rPr lang="en-US" dirty="0" err="1"/>
              <a:t>Rdb</a:t>
            </a:r>
            <a:r>
              <a:rPr lang="en-US" dirty="0"/>
              <a:t>/VMS is now “</a:t>
            </a:r>
            <a:r>
              <a:rPr lang="en-US" dirty="0">
                <a:hlinkClick r:id="rId5"/>
              </a:rPr>
              <a:t>Oracle Rdb</a:t>
            </a:r>
            <a:r>
              <a:rPr lang="en-US" dirty="0"/>
              <a:t>”.</a:t>
            </a:r>
          </a:p>
          <a:p>
            <a:pPr lvl="1"/>
            <a:r>
              <a:rPr lang="en-US" dirty="0">
                <a:hlinkClick r:id="rId6"/>
              </a:rPr>
              <a:t>InterBase</a:t>
            </a:r>
            <a:r>
              <a:rPr lang="en-US" dirty="0"/>
              <a:t> was open-sourced as </a:t>
            </a:r>
            <a:r>
              <a:rPr lang="en-US" dirty="0">
                <a:hlinkClick r:id="rId7"/>
              </a:rPr>
              <a:t>Firebird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F6831-B773-E6FF-B9FA-ACFE32EEA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ight Arrow 48">
            <a:extLst>
              <a:ext uri="{FF2B5EF4-FFF2-40B4-BE49-F238E27FC236}">
                <a16:creationId xmlns:a16="http://schemas.microsoft.com/office/drawing/2014/main" id="{7FFE3271-3885-4D1C-843C-F1D739FFC8C0}"/>
              </a:ext>
            </a:extLst>
          </p:cNvPr>
          <p:cNvSpPr>
            <a:spLocks noChangeAspect="1"/>
          </p:cNvSpPr>
          <p:nvPr/>
        </p:nvSpPr>
        <p:spPr>
          <a:xfrm rot="5400000">
            <a:off x="7680960" y="2277105"/>
            <a:ext cx="457200" cy="523929"/>
          </a:xfrm>
          <a:prstGeom prst="rightArrow">
            <a:avLst/>
          </a:prstGeom>
          <a:solidFill>
            <a:srgbClr val="47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04B16A-DDD7-4DA2-8284-9F14CE2C7C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78" t="12334" r="6578" b="12334"/>
          <a:stretch/>
        </p:blipFill>
        <p:spPr>
          <a:xfrm>
            <a:off x="7086600" y="1741865"/>
            <a:ext cx="1645920" cy="448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553FF1-D19A-4A05-AFD5-C5F0C1D6F7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5197"/>
          <a:stretch/>
        </p:blipFill>
        <p:spPr>
          <a:xfrm>
            <a:off x="7086600" y="2974459"/>
            <a:ext cx="1645920" cy="560085"/>
          </a:xfrm>
          <a:prstGeom prst="rect">
            <a:avLst/>
          </a:prstGeom>
          <a:ln>
            <a:solidFill>
              <a:srgbClr val="646464"/>
            </a:solidFill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223E9D-AFB6-4F9A-BDE8-A3424BC7D3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974459"/>
            <a:ext cx="9144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0CFC046-6049-4239-8207-12FD71DF59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15000" y="1276350"/>
            <a:ext cx="914400" cy="914400"/>
          </a:xfrm>
          <a:prstGeom prst="rect">
            <a:avLst/>
          </a:prstGeom>
        </p:spPr>
      </p:pic>
      <p:sp>
        <p:nvSpPr>
          <p:cNvPr id="17" name="Right Arrow 48">
            <a:extLst>
              <a:ext uri="{FF2B5EF4-FFF2-40B4-BE49-F238E27FC236}">
                <a16:creationId xmlns:a16="http://schemas.microsoft.com/office/drawing/2014/main" id="{1FDCFED6-926D-4025-9DBC-0448ED577C6E}"/>
              </a:ext>
            </a:extLst>
          </p:cNvPr>
          <p:cNvSpPr>
            <a:spLocks noChangeAspect="1"/>
          </p:cNvSpPr>
          <p:nvPr/>
        </p:nvSpPr>
        <p:spPr>
          <a:xfrm rot="5400000">
            <a:off x="5943600" y="2277105"/>
            <a:ext cx="457200" cy="523929"/>
          </a:xfrm>
          <a:prstGeom prst="rightArrow">
            <a:avLst/>
          </a:prstGeom>
          <a:solidFill>
            <a:srgbClr val="47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40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A60102-FA67-462D-87DE-4E3FEFDF0BC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Deletes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B90C2F-430D-4E70-A455-565455DB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971550"/>
            <a:ext cx="7848600" cy="3470672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Approach #1: Deleted Flag</a:t>
            </a:r>
          </a:p>
          <a:p>
            <a:pPr lvl="1"/>
            <a:r>
              <a:rPr lang="en-US" dirty="0"/>
              <a:t>Maintain a flag to indicate that the logical tuple has been deleted after the newest physical version.</a:t>
            </a:r>
          </a:p>
          <a:p>
            <a:pPr lvl="1"/>
            <a:r>
              <a:rPr lang="en-US" dirty="0"/>
              <a:t>Can either be in tuple header or a separate column.</a:t>
            </a:r>
          </a:p>
          <a:p>
            <a:endParaRPr lang="en-US" sz="1200" dirty="0"/>
          </a:p>
          <a:p>
            <a:r>
              <a:rPr lang="en-US" b="1" dirty="0"/>
              <a:t>Approach #2: Tombstone Tuple</a:t>
            </a:r>
          </a:p>
          <a:p>
            <a:pPr lvl="1"/>
            <a:r>
              <a:rPr lang="en-US" dirty="0"/>
              <a:t>Create an empty physical version to indicate that a logical tuple is deleted.</a:t>
            </a:r>
          </a:p>
          <a:p>
            <a:pPr lvl="1"/>
            <a:r>
              <a:rPr lang="en-US" dirty="0"/>
              <a:t>Use a separate pool for tombstone tuples with only a special bit pattern in version chain pointer to reduce the storage overhead.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4720B4-8D22-CD77-2256-9CD596A7C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61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211890-4762-E9AB-9706-58B6C690C25C}"/>
              </a:ext>
            </a:extLst>
          </p:cNvPr>
          <p:cNvSpPr/>
          <p:nvPr/>
        </p:nvSpPr>
        <p:spPr>
          <a:xfrm>
            <a:off x="0" y="4476750"/>
            <a:ext cx="14478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Implementations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51455"/>
              </p:ext>
            </p:extLst>
          </p:nvPr>
        </p:nvGraphicFramePr>
        <p:xfrm>
          <a:off x="152400" y="1066800"/>
          <a:ext cx="8686800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3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Protocol</a:t>
                      </a: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Version</a:t>
                      </a:r>
                      <a:r>
                        <a:rPr lang="en-US" sz="1800" b="1" i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 Storage</a:t>
                      </a:r>
                      <a:endParaRPr lang="en-US" sz="18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Garbage</a:t>
                      </a:r>
                      <a:r>
                        <a:rPr lang="en-US" sz="1800" b="1" i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 Collection</a:t>
                      </a:r>
                      <a:endParaRPr lang="en-US" sz="18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Indexes</a:t>
                      </a:r>
                    </a:p>
                  </a:txBody>
                  <a:tcPr marL="45720" marR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Oracle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MV2PL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Delta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Vacuum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Logical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Postgres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MV-2PL</a:t>
                      </a:r>
                      <a:r>
                        <a:rPr lang="en-US" sz="1600" b="1" baseline="0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/MV-TO</a:t>
                      </a:r>
                      <a:endParaRPr lang="en-US" sz="1600" b="1" dirty="0">
                        <a:solidFill>
                          <a:srgbClr val="EF3E42"/>
                        </a:solidFill>
                        <a:latin typeface="Consolas" pitchFamily="49" charset="0"/>
                        <a:ea typeface="DejaVu Sans Mono" pitchFamily="49" charset="0"/>
                        <a:cs typeface="Consolas" pitchFamily="49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Append-Only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Vacuum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Physical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MySQL-</a:t>
                      </a:r>
                      <a:r>
                        <a:rPr 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InnoDB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MV-2PL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Delta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Vacuum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Logical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HYRISE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MV-OCC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Append-Only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–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Physical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Hekaton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MV-OCC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Append-Only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Cooperative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Physical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MemSQL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 (2015)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MV-OCC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Append-Only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Vacuum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Physical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SAP HANA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MV-2PL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Time-travel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Hybrid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Logical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NuoDB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MV-2PL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Append-Only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Vacuum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Logical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HyPer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MV-OCC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Delta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Txn</a:t>
                      </a: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-level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Logical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0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rimson Text" pitchFamily="2" charset="0"/>
                        </a:rPr>
                        <a:t>CockroachDB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rimson Text" pitchFamily="2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MV-2PL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Delta (LSM)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Compaction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EF3E42"/>
                          </a:solidFill>
                          <a:latin typeface="Consolas" pitchFamily="49" charset="0"/>
                          <a:ea typeface="DejaVu Sans Mono" pitchFamily="49" charset="0"/>
                          <a:cs typeface="Consolas" pitchFamily="49" charset="0"/>
                        </a:rPr>
                        <a:t>Logical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4307139"/>
                  </a:ext>
                </a:extLst>
              </a:tr>
            </a:tbl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608BCD3-A353-17CA-B27A-BCCAD706A33A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30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is the widely used scheme in DBMSs.</a:t>
            </a:r>
            <a:br>
              <a:rPr lang="en-US" dirty="0"/>
            </a:br>
            <a:r>
              <a:rPr lang="en-US" dirty="0"/>
              <a:t>Even systems that do not support multi-statement </a:t>
            </a:r>
            <a:r>
              <a:rPr lang="en-US" dirty="0" err="1"/>
              <a:t>txns</a:t>
            </a:r>
            <a:r>
              <a:rPr lang="en-US" dirty="0"/>
              <a:t> (e.g., NoSQL) use it.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C1615D-922E-5AF6-B753-FCF32D94B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39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Logging and recovery!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CA539-32AE-5A82-30F9-D8CDE5D22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ecIndex"/>
          <p:cNvGrpSpPr/>
          <p:nvPr/>
        </p:nvGrpSpPr>
        <p:grpSpPr>
          <a:xfrm>
            <a:off x="5562600" y="3105150"/>
            <a:ext cx="3749040" cy="533400"/>
            <a:chOff x="4511042" y="1276350"/>
            <a:chExt cx="3749040" cy="533400"/>
          </a:xfrm>
        </p:grpSpPr>
        <p:sp>
          <p:nvSpPr>
            <p:cNvPr id="47" name="Rectangle 46"/>
            <p:cNvSpPr/>
            <p:nvPr/>
          </p:nvSpPr>
          <p:spPr>
            <a:xfrm>
              <a:off x="4511042" y="1276350"/>
              <a:ext cx="374904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SECONDARY INDEX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3" y="1341237"/>
              <a:ext cx="390171" cy="403626"/>
            </a:xfrm>
            <a:prstGeom prst="rect">
              <a:avLst/>
            </a:prstGeom>
          </p:spPr>
        </p:pic>
      </p:grpSp>
      <p:grpSp>
        <p:nvGrpSpPr>
          <p:cNvPr id="43" name="SecIndex"/>
          <p:cNvGrpSpPr/>
          <p:nvPr/>
        </p:nvGrpSpPr>
        <p:grpSpPr>
          <a:xfrm>
            <a:off x="5300134" y="2545531"/>
            <a:ext cx="3749040" cy="533400"/>
            <a:chOff x="4511042" y="1276350"/>
            <a:chExt cx="3749040" cy="533400"/>
          </a:xfrm>
        </p:grpSpPr>
        <p:sp>
          <p:nvSpPr>
            <p:cNvPr id="44" name="Rectangle 43"/>
            <p:cNvSpPr/>
            <p:nvPr/>
          </p:nvSpPr>
          <p:spPr>
            <a:xfrm>
              <a:off x="4511042" y="1276350"/>
              <a:ext cx="374904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SECONDARY INDEX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3" y="1341237"/>
              <a:ext cx="390171" cy="403626"/>
            </a:xfrm>
            <a:prstGeom prst="rect">
              <a:avLst/>
            </a:prstGeom>
          </p:spPr>
        </p:pic>
      </p:grpSp>
      <p:grpSp>
        <p:nvGrpSpPr>
          <p:cNvPr id="37" name="SecIndex"/>
          <p:cNvGrpSpPr/>
          <p:nvPr/>
        </p:nvGrpSpPr>
        <p:grpSpPr>
          <a:xfrm>
            <a:off x="5037667" y="1985912"/>
            <a:ext cx="3749040" cy="533400"/>
            <a:chOff x="4511042" y="1276350"/>
            <a:chExt cx="3749040" cy="533400"/>
          </a:xfrm>
        </p:grpSpPr>
        <p:sp>
          <p:nvSpPr>
            <p:cNvPr id="38" name="Rectangle 37"/>
            <p:cNvSpPr/>
            <p:nvPr/>
          </p:nvSpPr>
          <p:spPr>
            <a:xfrm>
              <a:off x="4511042" y="1276350"/>
              <a:ext cx="374904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SECONDARY INDEX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3" y="1341237"/>
              <a:ext cx="390171" cy="40362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58379"/>
            <a:ext cx="8686800" cy="6893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INDEX POINTERS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6400" y="1426293"/>
            <a:ext cx="3657600" cy="533400"/>
            <a:chOff x="4511042" y="1276350"/>
            <a:chExt cx="3657600" cy="533400"/>
          </a:xfrm>
        </p:grpSpPr>
        <p:sp>
          <p:nvSpPr>
            <p:cNvPr id="5" name="Rectangle 4"/>
            <p:cNvSpPr/>
            <p:nvPr/>
          </p:nvSpPr>
          <p:spPr>
            <a:xfrm>
              <a:off x="4511042" y="1276350"/>
              <a:ext cx="365760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PRIMARY INDEX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4" y="1341237"/>
              <a:ext cx="431822" cy="40362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75200" y="1426293"/>
            <a:ext cx="3749040" cy="533400"/>
            <a:chOff x="4511042" y="1276350"/>
            <a:chExt cx="3749040" cy="533400"/>
          </a:xfrm>
        </p:grpSpPr>
        <p:sp>
          <p:nvSpPr>
            <p:cNvPr id="8" name="Rectangle 7"/>
            <p:cNvSpPr/>
            <p:nvPr/>
          </p:nvSpPr>
          <p:spPr>
            <a:xfrm>
              <a:off x="4511042" y="1276350"/>
              <a:ext cx="3749040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>
                  <a:latin typeface="Crimson Text" pitchFamily="2" charset="0"/>
                </a:rPr>
                <a:t>SECONDARY INDEX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51393" y="1341237"/>
              <a:ext cx="390171" cy="40362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919876" y="3867150"/>
            <a:ext cx="3304248" cy="762000"/>
            <a:chOff x="3429000" y="3943351"/>
            <a:chExt cx="3304248" cy="762000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429000" y="3943351"/>
              <a:ext cx="3304248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0179" y="4095751"/>
              <a:ext cx="2921891" cy="381000"/>
              <a:chOff x="3429000" y="5406803"/>
              <a:chExt cx="2921891" cy="381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429000" y="5406803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20084" y="5406803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11168" y="5406803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802251" y="5406803"/>
                <a:ext cx="54864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  <a:r>
                  <a:rPr lang="en-US" b="1" baseline="-25000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cxnSp>
            <p:nvCxnSpPr>
              <p:cNvPr id="24" name="Straight Arrow Connector 2"/>
              <p:cNvCxnSpPr>
                <a:cxnSpLocks noChangeShapeType="1"/>
                <a:stCxn id="20" idx="3"/>
                <a:endCxn id="21" idx="1"/>
              </p:cNvCxnSpPr>
              <p:nvPr/>
            </p:nvCxnSpPr>
            <p:spPr bwMode="auto">
              <a:xfrm>
                <a:off x="3977640" y="5597303"/>
                <a:ext cx="242444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Arrow Connector 2"/>
              <p:cNvCxnSpPr>
                <a:cxnSpLocks noChangeShapeType="1"/>
                <a:stCxn id="21" idx="3"/>
                <a:endCxn id="22" idx="1"/>
              </p:cNvCxnSpPr>
              <p:nvPr/>
            </p:nvCxnSpPr>
            <p:spPr bwMode="auto">
              <a:xfrm>
                <a:off x="4768724" y="5597303"/>
                <a:ext cx="242444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2"/>
              <p:cNvCxnSpPr>
                <a:cxnSpLocks noChangeShapeType="1"/>
                <a:stCxn id="22" idx="3"/>
                <a:endCxn id="23" idx="1"/>
              </p:cNvCxnSpPr>
              <p:nvPr/>
            </p:nvCxnSpPr>
            <p:spPr bwMode="auto">
              <a:xfrm>
                <a:off x="5559808" y="5597303"/>
                <a:ext cx="242443" cy="0"/>
              </a:xfrm>
              <a:prstGeom prst="straightConnector1">
                <a:avLst/>
              </a:prstGeom>
              <a:noFill/>
              <a:ln w="38100" algn="ctr">
                <a:solidFill>
                  <a:srgbClr val="EF3E42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0" name="Right Arrow 29"/>
          <p:cNvSpPr>
            <a:spLocks noChangeAspect="1"/>
          </p:cNvSpPr>
          <p:nvPr/>
        </p:nvSpPr>
        <p:spPr>
          <a:xfrm rot="5400000">
            <a:off x="2204720" y="1002009"/>
            <a:ext cx="365760" cy="419142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14400" y="1075214"/>
            <a:ext cx="1280160" cy="300788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GET(A)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43700" y="3979902"/>
            <a:ext cx="21490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i="1" dirty="0">
                <a:solidFill>
                  <a:srgbClr val="EF3E42"/>
                </a:solidFill>
                <a:latin typeface="Crimson Text" pitchFamily="2" charset="0"/>
              </a:rPr>
              <a:t>Append-Only</a:t>
            </a:r>
          </a:p>
          <a:p>
            <a:pPr>
              <a:lnSpc>
                <a:spcPct val="75000"/>
              </a:lnSpc>
            </a:pPr>
            <a:r>
              <a:rPr lang="en-US" sz="2400" b="1" i="1" dirty="0">
                <a:solidFill>
                  <a:srgbClr val="EF3E42"/>
                </a:solidFill>
                <a:latin typeface="Crimson Text" pitchFamily="2" charset="0"/>
              </a:rPr>
              <a:t>Newest-to-Oldest</a:t>
            </a:r>
          </a:p>
        </p:txBody>
      </p:sp>
      <p:sp>
        <p:nvSpPr>
          <p:cNvPr id="33" name="Left Brace 32"/>
          <p:cNvSpPr/>
          <p:nvPr/>
        </p:nvSpPr>
        <p:spPr>
          <a:xfrm rot="10800000">
            <a:off x="6454793" y="3790950"/>
            <a:ext cx="141188" cy="914400"/>
          </a:xfrm>
          <a:prstGeom prst="leftBrace">
            <a:avLst>
              <a:gd name="adj1" fmla="val 249081"/>
              <a:gd name="adj2" fmla="val 50000"/>
            </a:avLst>
          </a:prstGeom>
          <a:ln w="92075" cap="sq">
            <a:solidFill>
              <a:srgbClr val="EF3E4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9"/>
          <p:cNvCxnSpPr>
            <a:stCxn id="5" idx="2"/>
            <a:endCxn id="20" idx="1"/>
          </p:cNvCxnSpPr>
          <p:nvPr/>
        </p:nvCxnSpPr>
        <p:spPr>
          <a:xfrm rot="16200000" flipH="1">
            <a:off x="1547949" y="2646943"/>
            <a:ext cx="2250357" cy="875855"/>
          </a:xfrm>
          <a:prstGeom prst="bentConnector2">
            <a:avLst/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>
            <a:spLocks noChangeAspect="1"/>
          </p:cNvSpPr>
          <p:nvPr/>
        </p:nvSpPr>
        <p:spPr>
          <a:xfrm rot="5400000">
            <a:off x="6573520" y="1002009"/>
            <a:ext cx="365760" cy="419142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949440" y="1075214"/>
            <a:ext cx="1280160" cy="300788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 dirty="0">
                <a:latin typeface="Inconsolata" panose="00000509000000000000" pitchFamily="49" charset="0"/>
                <a:cs typeface="Consolas" pitchFamily="49" charset="0"/>
              </a:rPr>
              <a:t>GET(A)</a:t>
            </a:r>
          </a:p>
        </p:txBody>
      </p:sp>
      <p:cxnSp>
        <p:nvCxnSpPr>
          <p:cNvPr id="51" name="Curved Connector 39"/>
          <p:cNvCxnSpPr>
            <a:stCxn id="8" idx="2"/>
            <a:endCxn id="20" idx="1"/>
          </p:cNvCxnSpPr>
          <p:nvPr/>
        </p:nvCxnSpPr>
        <p:spPr>
          <a:xfrm rot="5400000">
            <a:off x="3755210" y="1315539"/>
            <a:ext cx="2250357" cy="3538665"/>
          </a:xfrm>
          <a:prstGeom prst="bentConnector4">
            <a:avLst>
              <a:gd name="adj1" fmla="val 45767"/>
              <a:gd name="adj2" fmla="val 106460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39"/>
          <p:cNvCxnSpPr>
            <a:stCxn id="8" idx="2"/>
            <a:endCxn id="5" idx="0"/>
          </p:cNvCxnSpPr>
          <p:nvPr/>
        </p:nvCxnSpPr>
        <p:spPr>
          <a:xfrm rot="5400000" flipH="1">
            <a:off x="4175760" y="-514267"/>
            <a:ext cx="533400" cy="4414520"/>
          </a:xfrm>
          <a:prstGeom prst="bentConnector5">
            <a:avLst>
              <a:gd name="adj1" fmla="val -42857"/>
              <a:gd name="adj2" fmla="val 50518"/>
              <a:gd name="adj3" fmla="val 142857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959206" y="2571750"/>
            <a:ext cx="3225589" cy="533400"/>
            <a:chOff x="4511042" y="1276350"/>
            <a:chExt cx="3225589" cy="533400"/>
          </a:xfrm>
        </p:grpSpPr>
        <p:sp>
          <p:nvSpPr>
            <p:cNvPr id="58" name="Rectangle 57"/>
            <p:cNvSpPr/>
            <p:nvPr/>
          </p:nvSpPr>
          <p:spPr>
            <a:xfrm>
              <a:off x="4511042" y="1276350"/>
              <a:ext cx="3225589" cy="533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pPr algn="ctr"/>
              <a:r>
                <a:rPr lang="en-US" sz="2800" b="1" i="1" dirty="0" err="1">
                  <a:latin typeface="Crimson Text" pitchFamily="2" charset="0"/>
                </a:rPr>
                <a:t>TupleId</a:t>
              </a:r>
              <a:r>
                <a:rPr lang="en-US" sz="2800" b="1" i="1" dirty="0" err="1">
                  <a:latin typeface="Crimson Text" pitchFamily="2" charset="0"/>
                  <a:cs typeface="Calibri"/>
                </a:rPr>
                <a:t>→</a:t>
              </a:r>
              <a:r>
                <a:rPr lang="en-US" sz="2800" b="1" i="1" dirty="0" err="1">
                  <a:latin typeface="Crimson Text" pitchFamily="2" charset="0"/>
                </a:rPr>
                <a:t>Address</a:t>
              </a:r>
              <a:endParaRPr lang="en-US" sz="2800" b="1" i="1" dirty="0">
                <a:latin typeface="Crimson Text" pitchFamily="2" charset="0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9851" y="1342788"/>
              <a:ext cx="473254" cy="400523"/>
            </a:xfrm>
            <a:prstGeom prst="rect">
              <a:avLst/>
            </a:prstGeom>
          </p:spPr>
        </p:pic>
      </p:grpSp>
      <p:cxnSp>
        <p:nvCxnSpPr>
          <p:cNvPr id="60" name="Curved Connector 39"/>
          <p:cNvCxnSpPr>
            <a:stCxn id="8" idx="2"/>
            <a:endCxn id="58" idx="0"/>
          </p:cNvCxnSpPr>
          <p:nvPr/>
        </p:nvCxnSpPr>
        <p:spPr>
          <a:xfrm rot="5400000">
            <a:off x="5304833" y="1226862"/>
            <a:ext cx="612057" cy="2077719"/>
          </a:xfrm>
          <a:prstGeom prst="bentConnector3">
            <a:avLst>
              <a:gd name="adj1" fmla="val 50000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39"/>
          <p:cNvCxnSpPr>
            <a:stCxn id="58" idx="2"/>
            <a:endCxn id="20" idx="1"/>
          </p:cNvCxnSpPr>
          <p:nvPr/>
        </p:nvCxnSpPr>
        <p:spPr>
          <a:xfrm rot="5400000">
            <a:off x="3289078" y="2927127"/>
            <a:ext cx="1104900" cy="1460946"/>
          </a:xfrm>
          <a:prstGeom prst="bentConnector4">
            <a:avLst>
              <a:gd name="adj1" fmla="val 41379"/>
              <a:gd name="adj2" fmla="val 115647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74070" y="2691370"/>
            <a:ext cx="1261130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cs typeface="Segoe UI Light" panose="020B0502040204020203" pitchFamily="34" charset="0"/>
              </a:rPr>
              <a:t>Record Id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6401" y="2418899"/>
            <a:ext cx="1244599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cs typeface="Segoe UI Light" panose="020B0502040204020203" pitchFamily="34" charset="0"/>
              </a:rPr>
              <a:t>Record Id</a:t>
            </a:r>
          </a:p>
        </p:txBody>
      </p:sp>
      <p:cxnSp>
        <p:nvCxnSpPr>
          <p:cNvPr id="70" name="Curved Connector 39"/>
          <p:cNvCxnSpPr>
            <a:stCxn id="38" idx="1"/>
            <a:endCxn id="20" idx="0"/>
          </p:cNvCxnSpPr>
          <p:nvPr/>
        </p:nvCxnSpPr>
        <p:spPr>
          <a:xfrm rot="10800000" flipV="1">
            <a:off x="3385375" y="2252612"/>
            <a:ext cx="1652292" cy="1766938"/>
          </a:xfrm>
          <a:prstGeom prst="bentConnector2">
            <a:avLst/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39"/>
          <p:cNvCxnSpPr>
            <a:stCxn id="44" idx="1"/>
            <a:endCxn id="20" idx="3"/>
          </p:cNvCxnSpPr>
          <p:nvPr/>
        </p:nvCxnSpPr>
        <p:spPr>
          <a:xfrm rot="10800000" flipV="1">
            <a:off x="3659696" y="2812230"/>
            <a:ext cx="1640439" cy="1397819"/>
          </a:xfrm>
          <a:prstGeom prst="bentConnector3">
            <a:avLst>
              <a:gd name="adj1" fmla="val 75548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39"/>
          <p:cNvCxnSpPr>
            <a:stCxn id="47" idx="1"/>
            <a:endCxn id="20" idx="2"/>
          </p:cNvCxnSpPr>
          <p:nvPr/>
        </p:nvCxnSpPr>
        <p:spPr>
          <a:xfrm rot="10800000" flipV="1">
            <a:off x="3385376" y="3371850"/>
            <a:ext cx="2177225" cy="1028700"/>
          </a:xfrm>
          <a:prstGeom prst="bentConnector4">
            <a:avLst>
              <a:gd name="adj1" fmla="val 35825"/>
              <a:gd name="adj2" fmla="val 122222"/>
            </a:avLst>
          </a:prstGeom>
          <a:ln w="28575">
            <a:solidFill>
              <a:srgbClr val="44433F"/>
            </a:solidFill>
            <a:headEnd type="oval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351209" y="2229413"/>
            <a:ext cx="1092199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cs typeface="Segoe UI Light" panose="020B0502040204020203" pitchFamily="34" charset="0"/>
              </a:rPr>
              <a:t>Primary Key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0350" y="2232025"/>
            <a:ext cx="1092199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cs typeface="Segoe UI Light" panose="020B0502040204020203" pitchFamily="34" charset="0"/>
              </a:rPr>
              <a:t>TupleId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Crimson Text" pitchFamily="2" charset="0"/>
              <a:cs typeface="Segoe UI Light" panose="020B050204020402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78601" y="3577865"/>
            <a:ext cx="1178899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cs typeface="Segoe UI Light" panose="020B0502040204020203" pitchFamily="34" charset="0"/>
              </a:rPr>
              <a:t>Record Id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6BB81D0-CFEB-8167-479B-F1675FED8162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1" grpId="1"/>
      <p:bldP spid="32" grpId="0"/>
      <p:bldP spid="33" grpId="0" animBg="1"/>
      <p:bldP spid="49" grpId="0" animBg="1"/>
      <p:bldP spid="50" grpId="0"/>
      <p:bldP spid="68" grpId="0"/>
      <p:bldP spid="68" grpId="1"/>
      <p:bldP spid="68" grpId="2"/>
      <p:bldP spid="68" grpId="3"/>
      <p:bldP spid="69" grpId="0"/>
      <p:bldP spid="69" grpId="1"/>
      <p:bldP spid="90" grpId="0"/>
      <p:bldP spid="90" grpId="1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Multi-Version Concurrency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5900" y="1047750"/>
            <a:ext cx="6172200" cy="3470672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Writers do </a:t>
            </a:r>
            <a:r>
              <a:rPr lang="en-US" b="1" u="sng" dirty="0"/>
              <a:t>not</a:t>
            </a:r>
            <a:r>
              <a:rPr lang="en-US" b="1" dirty="0"/>
              <a:t> block readers.</a:t>
            </a:r>
            <a:br>
              <a:rPr lang="en-US" b="1" dirty="0"/>
            </a:br>
            <a:r>
              <a:rPr lang="en-US" b="1" dirty="0"/>
              <a:t>Readers do </a:t>
            </a:r>
            <a:r>
              <a:rPr lang="en-US" b="1" u="sng" dirty="0"/>
              <a:t>not</a:t>
            </a:r>
            <a:r>
              <a:rPr lang="en-US" b="1" dirty="0"/>
              <a:t> block writers.</a:t>
            </a:r>
          </a:p>
          <a:p>
            <a:endParaRPr lang="en-US" sz="1200" dirty="0"/>
          </a:p>
          <a:p>
            <a:r>
              <a:rPr lang="en-US" dirty="0"/>
              <a:t>Read-only </a:t>
            </a:r>
            <a:r>
              <a:rPr lang="en-US" dirty="0" err="1"/>
              <a:t>txns</a:t>
            </a:r>
            <a:r>
              <a:rPr lang="en-US" dirty="0"/>
              <a:t> can read a consistent </a:t>
            </a:r>
            <a:r>
              <a:rPr lang="en-US" u="sng" dirty="0"/>
              <a:t>snapshot</a:t>
            </a:r>
            <a:r>
              <a:rPr lang="en-US" dirty="0"/>
              <a:t> without acquiring locks. </a:t>
            </a:r>
          </a:p>
          <a:p>
            <a:pPr lvl="1"/>
            <a:r>
              <a:rPr lang="en-US" dirty="0"/>
              <a:t>Use timestamps to determine visibility.</a:t>
            </a:r>
          </a:p>
          <a:p>
            <a:pPr lvl="1"/>
            <a:r>
              <a:rPr lang="en-US" dirty="0"/>
              <a:t>MVCC naturally supports Snapshot Isolation (SI).</a:t>
            </a:r>
          </a:p>
          <a:p>
            <a:endParaRPr lang="en-US" sz="1200" dirty="0"/>
          </a:p>
          <a:p>
            <a:r>
              <a:rPr lang="en-US" dirty="0"/>
              <a:t>Easily support </a:t>
            </a:r>
            <a:r>
              <a:rPr lang="en-US" u="sng" dirty="0"/>
              <a:t>time-travel</a:t>
            </a:r>
            <a:r>
              <a:rPr lang="en-US" dirty="0"/>
              <a:t> queries.</a:t>
            </a:r>
          </a:p>
          <a:p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7663D-4848-1FDB-AA1C-741E5CBA5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D7AEAD2-56AC-4469-BD78-5C0F4E704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93019"/>
              </p:ext>
            </p:extLst>
          </p:nvPr>
        </p:nvGraphicFramePr>
        <p:xfrm>
          <a:off x="5346620" y="1690211"/>
          <a:ext cx="2377440" cy="99974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4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8458128"/>
                    </a:ext>
                  </a:extLst>
                </a:gridCol>
                <a:gridCol w="408860">
                  <a:extLst>
                    <a:ext uri="{9D8B030D-6E8A-4147-A177-3AD203B41FA5}">
                      <a16:colId xmlns:a16="http://schemas.microsoft.com/office/drawing/2014/main" val="980965677"/>
                    </a:ext>
                  </a:extLst>
                </a:gridCol>
              </a:tblGrid>
              <a:tr h="2499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Version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Begin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End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A</a:t>
                      </a:r>
                      <a:r>
                        <a:rPr lang="en-US" sz="1400" baseline="-25000" dirty="0">
                          <a:latin typeface="Inconsolata" panose="00000509000000000000" pitchFamily="49" charset="0"/>
                        </a:rPr>
                        <a:t>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129097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633681"/>
                  </a:ext>
                </a:extLst>
              </a:tr>
            </a:tbl>
          </a:graphicData>
        </a:graphic>
      </p:graphicFrame>
      <p:sp>
        <p:nvSpPr>
          <p:cNvPr id="52" name="Rounded Rectangle 18">
            <a:extLst>
              <a:ext uri="{FF2B5EF4-FFF2-40B4-BE49-F238E27FC236}">
                <a16:creationId xmlns:a16="http://schemas.microsoft.com/office/drawing/2014/main" id="{E52ACE3E-BFAF-40FD-BAA2-95B456729FBB}"/>
              </a:ext>
            </a:extLst>
          </p:cNvPr>
          <p:cNvSpPr/>
          <p:nvPr/>
        </p:nvSpPr>
        <p:spPr bwMode="auto">
          <a:xfrm>
            <a:off x="5163740" y="1516380"/>
            <a:ext cx="2743200" cy="1371600"/>
          </a:xfrm>
          <a:prstGeom prst="roundRect">
            <a:avLst>
              <a:gd name="adj" fmla="val 7670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350">
              <a:latin typeface="Times New Roman" pitchFamily="-11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138033-9F5B-4CD4-9073-FCCA9A570F55}"/>
              </a:ext>
            </a:extLst>
          </p:cNvPr>
          <p:cNvGrpSpPr/>
          <p:nvPr/>
        </p:nvGrpSpPr>
        <p:grpSpPr>
          <a:xfrm>
            <a:off x="990600" y="1078230"/>
            <a:ext cx="3174207" cy="3855720"/>
            <a:chOff x="990600" y="819150"/>
            <a:chExt cx="3174207" cy="3855720"/>
          </a:xfrm>
        </p:grpSpPr>
        <p:sp>
          <p:nvSpPr>
            <p:cNvPr id="44" name="Left Arrow 33">
              <a:extLst>
                <a:ext uri="{FF2B5EF4-FFF2-40B4-BE49-F238E27FC236}">
                  <a16:creationId xmlns:a16="http://schemas.microsoft.com/office/drawing/2014/main" id="{CEA6CD55-FC52-40B0-B4F2-32B60291D92B}"/>
                </a:ext>
              </a:extLst>
            </p:cNvPr>
            <p:cNvSpPr/>
            <p:nvPr/>
          </p:nvSpPr>
          <p:spPr bwMode="auto">
            <a:xfrm rot="16200000">
              <a:off x="-342900" y="2469356"/>
              <a:ext cx="3314700" cy="647700"/>
            </a:xfrm>
            <a:prstGeom prst="leftArrow">
              <a:avLst/>
            </a:prstGeom>
            <a:solidFill>
              <a:srgbClr val="EF3E4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i="1" spc="225" dirty="0">
                  <a:solidFill>
                    <a:schemeClr val="bg1">
                      <a:lumMod val="95000"/>
                    </a:schemeClr>
                  </a:solidFill>
                  <a:latin typeface="Lato Black" panose="020F0A02020204030203" pitchFamily="34" charset="0"/>
                </a:rPr>
                <a:t>TIME</a:t>
              </a:r>
            </a:p>
          </p:txBody>
        </p:sp>
        <p:sp>
          <p:nvSpPr>
            <p:cNvPr id="45" name="Rounded Rectangle 27">
              <a:extLst>
                <a:ext uri="{FF2B5EF4-FFF2-40B4-BE49-F238E27FC236}">
                  <a16:creationId xmlns:a16="http://schemas.microsoft.com/office/drawing/2014/main" id="{E8001795-933B-4E89-8DCC-53FC48D51CD2}"/>
                </a:ext>
              </a:extLst>
            </p:cNvPr>
            <p:cNvSpPr/>
            <p:nvPr/>
          </p:nvSpPr>
          <p:spPr bwMode="auto">
            <a:xfrm>
              <a:off x="1695451" y="1200150"/>
              <a:ext cx="2469356" cy="3474720"/>
            </a:xfrm>
            <a:prstGeom prst="roundRect">
              <a:avLst>
                <a:gd name="adj" fmla="val 7670"/>
              </a:avLst>
            </a:prstGeom>
            <a:noFill/>
            <a:ln w="38100" cap="flat" cmpd="sng" algn="ctr">
              <a:solidFill>
                <a:srgbClr val="646464"/>
              </a:solidFill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2D947CAC-0189-4CF2-B02E-E56D84E97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188" y="819150"/>
              <a:ext cx="12618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646464"/>
                  </a:solidFill>
                  <a:latin typeface="Lato Black" panose="020F0A02020204030203" pitchFamily="34" charset="0"/>
                </a:rPr>
                <a:t>Schedule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4CD082-446F-47EE-8B53-D56C8EFE4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355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49" name="TextBox 15">
              <a:extLst>
                <a:ext uri="{FF2B5EF4-FFF2-40B4-BE49-F238E27FC236}">
                  <a16:creationId xmlns:a16="http://schemas.microsoft.com/office/drawing/2014/main" id="{ED21E104-85CB-4B2D-955F-30A60331C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0968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44034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– Example #1</a:t>
            </a:r>
          </a:p>
        </p:txBody>
      </p:sp>
      <p:grpSp>
        <p:nvGrpSpPr>
          <p:cNvPr id="44039" name="Group 35"/>
          <p:cNvGrpSpPr>
            <a:grpSpLocks/>
          </p:cNvGrpSpPr>
          <p:nvPr/>
        </p:nvGrpSpPr>
        <p:grpSpPr bwMode="auto">
          <a:xfrm>
            <a:off x="1828220" y="1845753"/>
            <a:ext cx="2188369" cy="2926080"/>
            <a:chOff x="914399" y="2209243"/>
            <a:chExt cx="2919331" cy="390225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3902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r>
                <a:rPr lang="en-US" dirty="0"/>
                <a:t>BEGIN</a:t>
              </a:r>
            </a:p>
            <a:p>
              <a:r>
                <a:rPr lang="en-US" b="0" dirty="0"/>
                <a:t>R(A)</a:t>
              </a:r>
            </a:p>
            <a:p>
              <a:endParaRPr lang="en-US" b="0" dirty="0"/>
            </a:p>
            <a:p>
              <a:endParaRPr lang="en-US" b="0" dirty="0"/>
            </a:p>
            <a:p>
              <a:r>
                <a:rPr lang="en-US" b="0" dirty="0"/>
                <a:t>R(A)</a:t>
              </a:r>
            </a:p>
            <a:p>
              <a:r>
                <a:rPr lang="en-US" dirty="0"/>
                <a:t>COMMIT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370888" y="2209243"/>
              <a:ext cx="1462842" cy="3902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b="0" dirty="0"/>
            </a:p>
            <a:p>
              <a:endParaRPr lang="en-US" b="0" dirty="0"/>
            </a:p>
            <a:p>
              <a:r>
                <a:rPr lang="en-US" dirty="0"/>
                <a:t>BEGIN</a:t>
              </a:r>
            </a:p>
            <a:p>
              <a:r>
                <a:rPr lang="en-US" b="0" dirty="0"/>
                <a:t>W(A)</a:t>
              </a:r>
            </a:p>
            <a:p>
              <a:endParaRPr lang="en-US" b="0" dirty="0"/>
            </a:p>
            <a:p>
              <a:endParaRPr lang="en-US" dirty="0"/>
            </a:p>
            <a:p>
              <a:r>
                <a:rPr lang="en-US" dirty="0"/>
                <a:t>COMMIT</a:t>
              </a:r>
            </a:p>
          </p:txBody>
        </p:sp>
      </p:grpSp>
      <p:sp>
        <p:nvSpPr>
          <p:cNvPr id="24" name="Right Arrow 6"/>
          <p:cNvSpPr>
            <a:spLocks noChangeArrowheads="1"/>
          </p:cNvSpPr>
          <p:nvPr/>
        </p:nvSpPr>
        <p:spPr bwMode="auto">
          <a:xfrm>
            <a:off x="1507331" y="2094855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9" name="Right Arrow 6"/>
          <p:cNvSpPr>
            <a:spLocks noChangeArrowheads="1"/>
          </p:cNvSpPr>
          <p:nvPr/>
        </p:nvSpPr>
        <p:spPr bwMode="auto">
          <a:xfrm>
            <a:off x="1507331" y="2733366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7" name="Right Arrow 6"/>
          <p:cNvSpPr>
            <a:spLocks noChangeArrowheads="1"/>
          </p:cNvSpPr>
          <p:nvPr/>
        </p:nvSpPr>
        <p:spPr bwMode="auto">
          <a:xfrm>
            <a:off x="2591991" y="2529602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334991" y="1955271"/>
            <a:ext cx="347663" cy="215444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0" rIns="0" bIns="0">
            <a:spAutoFit/>
          </a:bodyPr>
          <a:lstStyle>
            <a:defPPr>
              <a:defRPr lang="en-US"/>
            </a:defPPr>
            <a:lvl1pPr>
              <a:defRPr sz="1400" b="1" u="none">
                <a:solidFill>
                  <a:srgbClr val="F76D6D"/>
                </a:solidFill>
                <a:latin typeface="Inconsolata" panose="00000509000000000000" pitchFamily="49" charset="0"/>
              </a:defRPr>
            </a:lvl1pPr>
            <a:lvl2pPr marL="742950" indent="-285750" eaLnBrk="0" hangingPunct="0">
              <a:defRPr sz="2800" u="sng"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rgbClr val="EF3E42"/>
                </a:solidFill>
              </a:rPr>
              <a:t>2</a:t>
            </a:r>
          </a:p>
        </p:txBody>
      </p:sp>
      <p:sp>
        <p:nvSpPr>
          <p:cNvPr id="61" name="Rounded Rectangular Callout 60"/>
          <p:cNvSpPr/>
          <p:nvPr/>
        </p:nvSpPr>
        <p:spPr bwMode="auto">
          <a:xfrm flipH="1">
            <a:off x="263604" y="3181350"/>
            <a:ext cx="2286000" cy="364755"/>
          </a:xfrm>
          <a:prstGeom prst="wedgeRoundRectCallout">
            <a:avLst>
              <a:gd name="adj1" fmla="val -27440"/>
              <a:gd name="adj2" fmla="val -93667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reads version A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0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68018" y="2196685"/>
            <a:ext cx="2321833" cy="215444"/>
            <a:chOff x="5132805" y="3533775"/>
            <a:chExt cx="3097142" cy="287258"/>
          </a:xfrm>
        </p:grpSpPr>
        <p:sp>
          <p:nvSpPr>
            <p:cNvPr id="44089" name="TextBox 30"/>
            <p:cNvSpPr txBox="1">
              <a:spLocks noChangeArrowheads="1"/>
            </p:cNvSpPr>
            <p:nvPr/>
          </p:nvSpPr>
          <p:spPr bwMode="auto">
            <a:xfrm>
              <a:off x="7765604" y="3533775"/>
              <a:ext cx="464343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-</a:t>
              </a:r>
            </a:p>
          </p:txBody>
        </p:sp>
        <p:sp>
          <p:nvSpPr>
            <p:cNvPr id="44090" name="TextBox 31"/>
            <p:cNvSpPr txBox="1">
              <a:spLocks noChangeArrowheads="1"/>
            </p:cNvSpPr>
            <p:nvPr/>
          </p:nvSpPr>
          <p:spPr bwMode="auto">
            <a:xfrm>
              <a:off x="6960916" y="3533775"/>
              <a:ext cx="464343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2</a:t>
              </a:r>
            </a:p>
          </p:txBody>
        </p:sp>
        <p:sp>
          <p:nvSpPr>
            <p:cNvPr id="44091" name="TextBox 32"/>
            <p:cNvSpPr txBox="1">
              <a:spLocks noChangeArrowheads="1"/>
            </p:cNvSpPr>
            <p:nvPr/>
          </p:nvSpPr>
          <p:spPr bwMode="auto">
            <a:xfrm>
              <a:off x="6135051" y="3533775"/>
              <a:ext cx="464343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456</a:t>
              </a:r>
            </a:p>
          </p:txBody>
        </p:sp>
        <p:sp>
          <p:nvSpPr>
            <p:cNvPr id="44092" name="TextBox 33"/>
            <p:cNvSpPr txBox="1">
              <a:spLocks noChangeArrowheads="1"/>
            </p:cNvSpPr>
            <p:nvPr/>
          </p:nvSpPr>
          <p:spPr bwMode="auto">
            <a:xfrm>
              <a:off x="5132805" y="3533775"/>
              <a:ext cx="464343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A</a:t>
              </a:r>
              <a:r>
                <a:rPr lang="en-US" baseline="-25000" dirty="0">
                  <a:solidFill>
                    <a:srgbClr val="EF3E42"/>
                  </a:solidFill>
                </a:rPr>
                <a:t>1</a:t>
              </a:r>
            </a:p>
          </p:txBody>
        </p:sp>
      </p:grpSp>
      <p:sp>
        <p:nvSpPr>
          <p:cNvPr id="38" name="Rounded Rectangular Callout 37"/>
          <p:cNvSpPr/>
          <p:nvPr/>
        </p:nvSpPr>
        <p:spPr bwMode="auto">
          <a:xfrm flipH="1">
            <a:off x="1600200" y="1173067"/>
            <a:ext cx="1143000" cy="364755"/>
          </a:xfrm>
          <a:prstGeom prst="wedgeRoundRectCallout">
            <a:avLst>
              <a:gd name="adj1" fmla="val 2092"/>
              <a:gd name="adj2" fmla="val 8192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TS(T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)=1</a:t>
            </a:r>
          </a:p>
        </p:txBody>
      </p:sp>
      <p:sp>
        <p:nvSpPr>
          <p:cNvPr id="39" name="Rounded Rectangular Callout 38"/>
          <p:cNvSpPr/>
          <p:nvPr/>
        </p:nvSpPr>
        <p:spPr bwMode="auto">
          <a:xfrm flipH="1">
            <a:off x="3392091" y="1173067"/>
            <a:ext cx="1143000" cy="364755"/>
          </a:xfrm>
          <a:prstGeom prst="wedgeRoundRectCallout">
            <a:avLst>
              <a:gd name="adj1" fmla="val 32278"/>
              <a:gd name="adj2" fmla="val 8546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TS(T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)=2</a:t>
            </a:r>
          </a:p>
        </p:txBody>
      </p:sp>
      <p:sp>
        <p:nvSpPr>
          <p:cNvPr id="40" name="Rectangle: Rounded Corners 39"/>
          <p:cNvSpPr>
            <a:spLocks noChangeArrowheads="1"/>
          </p:cNvSpPr>
          <p:nvPr/>
        </p:nvSpPr>
        <p:spPr bwMode="auto">
          <a:xfrm>
            <a:off x="5346620" y="2194240"/>
            <a:ext cx="2377440" cy="241535"/>
          </a:xfrm>
          <a:prstGeom prst="roundRect">
            <a:avLst>
              <a:gd name="adj" fmla="val 8780"/>
            </a:avLst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3" name="TextBox 15">
            <a:extLst>
              <a:ext uri="{FF2B5EF4-FFF2-40B4-BE49-F238E27FC236}">
                <a16:creationId xmlns:a16="http://schemas.microsoft.com/office/drawing/2014/main" id="{0E46703A-0C36-4FAE-AA68-72244BFC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574" y="1078230"/>
            <a:ext cx="1287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2000" b="1">
                <a:solidFill>
                  <a:srgbClr val="646464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b="0" dirty="0">
                <a:latin typeface="Lato Black" panose="020F0A02020204030203" pitchFamily="34" charset="0"/>
              </a:rPr>
              <a:t>Database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DA04281-83A2-4192-B51D-FC2B30909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955271"/>
            <a:ext cx="408860" cy="241535"/>
          </a:xfrm>
          <a:prstGeom prst="roundRect">
            <a:avLst>
              <a:gd name="adj" fmla="val 8780"/>
            </a:avLst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70BBEB2-6E0E-48B4-B336-AD79163AE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620" y="1955271"/>
            <a:ext cx="2377440" cy="241535"/>
          </a:xfrm>
          <a:prstGeom prst="roundRect">
            <a:avLst>
              <a:gd name="adj" fmla="val 8780"/>
            </a:avLst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4" name="Rounded Rectangular Callout 60">
            <a:extLst>
              <a:ext uri="{FF2B5EF4-FFF2-40B4-BE49-F238E27FC236}">
                <a16:creationId xmlns:a16="http://schemas.microsoft.com/office/drawing/2014/main" id="{4B7F6916-0F9D-43FE-8A6A-83ABE57736D8}"/>
              </a:ext>
            </a:extLst>
          </p:cNvPr>
          <p:cNvSpPr/>
          <p:nvPr/>
        </p:nvSpPr>
        <p:spPr bwMode="auto">
          <a:xfrm flipH="1">
            <a:off x="2819400" y="3105150"/>
            <a:ext cx="2286000" cy="640975"/>
          </a:xfrm>
          <a:prstGeom prst="wedgeRoundRectCallout">
            <a:avLst>
              <a:gd name="adj1" fmla="val 37796"/>
              <a:gd name="adj2" fmla="val -10236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creates version A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and sets A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0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End-TS.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699C31-76EF-459F-9433-D9D6D1FE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131" y="1622716"/>
            <a:ext cx="905426" cy="400050"/>
          </a:xfrm>
          <a:prstGeom prst="ellipse">
            <a:avLst/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3C59BD9-2C4A-43BC-9210-5450523BD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73" y="1634777"/>
            <a:ext cx="1203696" cy="400050"/>
          </a:xfrm>
          <a:prstGeom prst="ellipse">
            <a:avLst/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BD11E4C-3457-89AF-359A-E909508B8B3E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47" grpId="0" animBg="1"/>
      <p:bldP spid="47" grpId="1" animBg="1"/>
      <p:bldP spid="56" grpId="0" animBg="1"/>
      <p:bldP spid="61" grpId="0" animBg="1"/>
      <p:bldP spid="61" grpId="1" animBg="1"/>
      <p:bldP spid="38" grpId="0" animBg="1"/>
      <p:bldP spid="39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50" grpId="0" animBg="1"/>
      <p:bldP spid="50" grpId="1" animBg="1"/>
      <p:bldP spid="50" grpId="2" animBg="1"/>
      <p:bldP spid="54" grpId="0" animBg="1"/>
      <p:bldP spid="54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46A6E1D-E106-4A9B-B4B8-8057C2465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89124"/>
              </p:ext>
            </p:extLst>
          </p:nvPr>
        </p:nvGraphicFramePr>
        <p:xfrm>
          <a:off x="5346620" y="3640931"/>
          <a:ext cx="2377440" cy="99974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2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900">
                  <a:extLst>
                    <a:ext uri="{9D8B030D-6E8A-4147-A177-3AD203B41FA5}">
                      <a16:colId xmlns:a16="http://schemas.microsoft.com/office/drawing/2014/main" val="2916796203"/>
                    </a:ext>
                  </a:extLst>
                </a:gridCol>
                <a:gridCol w="91676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249936">
                <a:tc>
                  <a:txBody>
                    <a:bodyPr/>
                    <a:lstStyle/>
                    <a:p>
                      <a:r>
                        <a:rPr lang="en-US" sz="1400">
                          <a:latin typeface="Inconsolata" panose="00000509000000000000" pitchFamily="49" charset="0"/>
                        </a:rPr>
                        <a:t>TxnId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Timestamp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consolata" panose="00000509000000000000" pitchFamily="49" charset="0"/>
                        </a:rPr>
                        <a:t>Status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400" baseline="-25000" dirty="0"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Active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endParaRPr lang="en-US" sz="1400" baseline="-250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129097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633681"/>
                  </a:ext>
                </a:extLst>
              </a:tr>
            </a:tbl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776E1D98-0BF7-481C-BE1E-D48ABB9D42E8}"/>
              </a:ext>
            </a:extLst>
          </p:cNvPr>
          <p:cNvGrpSpPr/>
          <p:nvPr/>
        </p:nvGrpSpPr>
        <p:grpSpPr>
          <a:xfrm>
            <a:off x="5163740" y="3028950"/>
            <a:ext cx="2743200" cy="1809750"/>
            <a:chOff x="5163740" y="3028950"/>
            <a:chExt cx="2743200" cy="1809750"/>
          </a:xfrm>
        </p:grpSpPr>
        <p:sp>
          <p:nvSpPr>
            <p:cNvPr id="64" name="Rounded Rectangle 18">
              <a:extLst>
                <a:ext uri="{FF2B5EF4-FFF2-40B4-BE49-F238E27FC236}">
                  <a16:creationId xmlns:a16="http://schemas.microsoft.com/office/drawing/2014/main" id="{EFFABFF3-ECFF-4296-9EC8-3F4BDC018310}"/>
                </a:ext>
              </a:extLst>
            </p:cNvPr>
            <p:cNvSpPr/>
            <p:nvPr/>
          </p:nvSpPr>
          <p:spPr bwMode="auto">
            <a:xfrm>
              <a:off x="5163740" y="3467100"/>
              <a:ext cx="2743200" cy="1371600"/>
            </a:xfrm>
            <a:prstGeom prst="roundRect">
              <a:avLst>
                <a:gd name="adj" fmla="val 7670"/>
              </a:avLst>
            </a:prstGeom>
            <a:noFill/>
            <a:ln w="38100" cap="flat" cmpd="sng" algn="ctr">
              <a:solidFill>
                <a:srgbClr val="646464"/>
              </a:solidFill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65" name="TextBox 15">
              <a:extLst>
                <a:ext uri="{FF2B5EF4-FFF2-40B4-BE49-F238E27FC236}">
                  <a16:creationId xmlns:a16="http://schemas.microsoft.com/office/drawing/2014/main" id="{45AFA73F-A1B3-428F-A4EB-EBA8DAFEE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512" y="3028950"/>
              <a:ext cx="20925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eaLnBrk="0" hangingPunct="0">
                <a:defRPr sz="2000" b="1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0" dirty="0" err="1">
                  <a:latin typeface="Lato Black" panose="020F0A02020204030203" pitchFamily="34" charset="0"/>
                </a:rPr>
                <a:t>Txn</a:t>
              </a:r>
              <a:r>
                <a:rPr lang="en-US" b="0" dirty="0">
                  <a:latin typeface="Lato Black" panose="020F0A02020204030203" pitchFamily="34" charset="0"/>
                </a:rPr>
                <a:t> Status Table</a:t>
              </a:r>
            </a:p>
          </p:txBody>
        </p: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D7AEAD2-56AC-4469-BD78-5C0F4E704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59587"/>
              </p:ext>
            </p:extLst>
          </p:nvPr>
        </p:nvGraphicFramePr>
        <p:xfrm>
          <a:off x="5346620" y="1690211"/>
          <a:ext cx="2377440" cy="99974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4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8458128"/>
                    </a:ext>
                  </a:extLst>
                </a:gridCol>
                <a:gridCol w="408860">
                  <a:extLst>
                    <a:ext uri="{9D8B030D-6E8A-4147-A177-3AD203B41FA5}">
                      <a16:colId xmlns:a16="http://schemas.microsoft.com/office/drawing/2014/main" val="980965677"/>
                    </a:ext>
                  </a:extLst>
                </a:gridCol>
              </a:tblGrid>
              <a:tr h="2499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Version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Value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Begin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End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A</a:t>
                      </a:r>
                      <a:r>
                        <a:rPr lang="en-US" sz="1400" baseline="-25000" dirty="0">
                          <a:latin typeface="Inconsolata" panose="00000509000000000000" pitchFamily="49" charset="0"/>
                        </a:rPr>
                        <a:t>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123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129097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633681"/>
                  </a:ext>
                </a:extLst>
              </a:tr>
            </a:tbl>
          </a:graphicData>
        </a:graphic>
      </p:graphicFrame>
      <p:sp>
        <p:nvSpPr>
          <p:cNvPr id="52" name="Rounded Rectangle 18">
            <a:extLst>
              <a:ext uri="{FF2B5EF4-FFF2-40B4-BE49-F238E27FC236}">
                <a16:creationId xmlns:a16="http://schemas.microsoft.com/office/drawing/2014/main" id="{E52ACE3E-BFAF-40FD-BAA2-95B456729FBB}"/>
              </a:ext>
            </a:extLst>
          </p:cNvPr>
          <p:cNvSpPr/>
          <p:nvPr/>
        </p:nvSpPr>
        <p:spPr bwMode="auto">
          <a:xfrm>
            <a:off x="5163740" y="1516380"/>
            <a:ext cx="2743200" cy="1371600"/>
          </a:xfrm>
          <a:prstGeom prst="roundRect">
            <a:avLst>
              <a:gd name="adj" fmla="val 7670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 sz="1350">
              <a:latin typeface="Times New Roman" pitchFamily="-11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138033-9F5B-4CD4-9073-FCCA9A570F55}"/>
              </a:ext>
            </a:extLst>
          </p:cNvPr>
          <p:cNvGrpSpPr/>
          <p:nvPr/>
        </p:nvGrpSpPr>
        <p:grpSpPr>
          <a:xfrm>
            <a:off x="990600" y="1078230"/>
            <a:ext cx="3174207" cy="3855720"/>
            <a:chOff x="990600" y="819150"/>
            <a:chExt cx="3174207" cy="3855720"/>
          </a:xfrm>
        </p:grpSpPr>
        <p:sp>
          <p:nvSpPr>
            <p:cNvPr id="44" name="Left Arrow 33">
              <a:extLst>
                <a:ext uri="{FF2B5EF4-FFF2-40B4-BE49-F238E27FC236}">
                  <a16:creationId xmlns:a16="http://schemas.microsoft.com/office/drawing/2014/main" id="{CEA6CD55-FC52-40B0-B4F2-32B60291D92B}"/>
                </a:ext>
              </a:extLst>
            </p:cNvPr>
            <p:cNvSpPr/>
            <p:nvPr/>
          </p:nvSpPr>
          <p:spPr bwMode="auto">
            <a:xfrm rot="16200000">
              <a:off x="-342900" y="2469356"/>
              <a:ext cx="3314700" cy="647700"/>
            </a:xfrm>
            <a:prstGeom prst="leftArrow">
              <a:avLst/>
            </a:prstGeom>
            <a:solidFill>
              <a:srgbClr val="EF3E42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b="1" i="1" spc="225" dirty="0">
                  <a:solidFill>
                    <a:schemeClr val="bg1">
                      <a:lumMod val="95000"/>
                    </a:schemeClr>
                  </a:solidFill>
                  <a:latin typeface="Proxima Nova Rg" panose="02000506030000020004" pitchFamily="50" charset="0"/>
                </a:rPr>
                <a:t>TIME</a:t>
              </a:r>
            </a:p>
          </p:txBody>
        </p:sp>
        <p:sp>
          <p:nvSpPr>
            <p:cNvPr id="45" name="Rounded Rectangle 27">
              <a:extLst>
                <a:ext uri="{FF2B5EF4-FFF2-40B4-BE49-F238E27FC236}">
                  <a16:creationId xmlns:a16="http://schemas.microsoft.com/office/drawing/2014/main" id="{E8001795-933B-4E89-8DCC-53FC48D51CD2}"/>
                </a:ext>
              </a:extLst>
            </p:cNvPr>
            <p:cNvSpPr/>
            <p:nvPr/>
          </p:nvSpPr>
          <p:spPr bwMode="auto">
            <a:xfrm>
              <a:off x="1695451" y="1200150"/>
              <a:ext cx="2469356" cy="3474720"/>
            </a:xfrm>
            <a:prstGeom prst="roundRect">
              <a:avLst>
                <a:gd name="adj" fmla="val 7670"/>
              </a:avLst>
            </a:prstGeom>
            <a:noFill/>
            <a:ln w="38100" cap="flat" cmpd="sng" algn="ctr">
              <a:solidFill>
                <a:srgbClr val="646464"/>
              </a:solidFill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2D947CAC-0189-4CF2-B02E-E56D84E97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188" y="819150"/>
              <a:ext cx="12618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646464"/>
                  </a:solidFill>
                  <a:latin typeface="Lato Black" panose="020F0A02020204030203" pitchFamily="34" charset="0"/>
                </a:rPr>
                <a:t>Schedule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4CD082-446F-47EE-8B53-D56C8EFE4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355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49" name="TextBox 15">
              <a:extLst>
                <a:ext uri="{FF2B5EF4-FFF2-40B4-BE49-F238E27FC236}">
                  <a16:creationId xmlns:a16="http://schemas.microsoft.com/office/drawing/2014/main" id="{ED21E104-85CB-4B2D-955F-30A60331C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0968" y="1219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rgbClr val="EF3E42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44034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MVCC – Example #2</a:t>
            </a:r>
          </a:p>
        </p:txBody>
      </p:sp>
      <p:grpSp>
        <p:nvGrpSpPr>
          <p:cNvPr id="44039" name="Group 35"/>
          <p:cNvGrpSpPr>
            <a:grpSpLocks/>
          </p:cNvGrpSpPr>
          <p:nvPr/>
        </p:nvGrpSpPr>
        <p:grpSpPr bwMode="auto">
          <a:xfrm>
            <a:off x="1828220" y="1845753"/>
            <a:ext cx="2188369" cy="2926080"/>
            <a:chOff x="914399" y="2209243"/>
            <a:chExt cx="2919331" cy="390225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14399" y="2209243"/>
              <a:ext cx="1462842" cy="3902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r>
                <a:rPr lang="en-US" dirty="0"/>
                <a:t>BEGIN</a:t>
              </a:r>
            </a:p>
            <a:p>
              <a:r>
                <a:rPr lang="en-US" b="0" dirty="0"/>
                <a:t>R(A)</a:t>
              </a:r>
            </a:p>
            <a:p>
              <a:r>
                <a:rPr lang="en-US" b="0" dirty="0"/>
                <a:t>W(A)</a:t>
              </a:r>
            </a:p>
            <a:p>
              <a:endParaRPr lang="en-US" b="0" dirty="0"/>
            </a:p>
            <a:p>
              <a:endParaRPr lang="en-US" b="0" dirty="0"/>
            </a:p>
            <a:p>
              <a:r>
                <a:rPr lang="en-US" b="0" dirty="0"/>
                <a:t>R(A)</a:t>
              </a:r>
            </a:p>
            <a:p>
              <a:r>
                <a:rPr lang="en-US" dirty="0"/>
                <a:t>COMMIT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370888" y="2209243"/>
              <a:ext cx="1462842" cy="3902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b="0" dirty="0"/>
            </a:p>
            <a:p>
              <a:endParaRPr lang="en-US" b="0" dirty="0"/>
            </a:p>
            <a:p>
              <a:r>
                <a:rPr lang="en-US" dirty="0"/>
                <a:t>BEGIN</a:t>
              </a:r>
            </a:p>
            <a:p>
              <a:r>
                <a:rPr lang="en-US" b="0" dirty="0"/>
                <a:t>R(A)</a:t>
              </a:r>
            </a:p>
            <a:p>
              <a:r>
                <a:rPr lang="en-US" b="0" dirty="0"/>
                <a:t>W(A)</a:t>
              </a:r>
            </a:p>
            <a:p>
              <a:endParaRPr lang="en-US" b="0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COMMIT</a:t>
              </a:r>
            </a:p>
          </p:txBody>
        </p:sp>
      </p:grpSp>
      <p:sp>
        <p:nvSpPr>
          <p:cNvPr id="24" name="Right Arrow 6"/>
          <p:cNvSpPr>
            <a:spLocks noChangeArrowheads="1"/>
          </p:cNvSpPr>
          <p:nvPr/>
        </p:nvSpPr>
        <p:spPr bwMode="auto">
          <a:xfrm>
            <a:off x="1507331" y="2094855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9" name="Right Arrow 6"/>
          <p:cNvSpPr>
            <a:spLocks noChangeArrowheads="1"/>
          </p:cNvSpPr>
          <p:nvPr/>
        </p:nvSpPr>
        <p:spPr bwMode="auto">
          <a:xfrm>
            <a:off x="1507331" y="2980710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47" name="Right Arrow 6"/>
          <p:cNvSpPr>
            <a:spLocks noChangeArrowheads="1"/>
          </p:cNvSpPr>
          <p:nvPr/>
        </p:nvSpPr>
        <p:spPr bwMode="auto">
          <a:xfrm>
            <a:off x="2591991" y="2529602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334991" y="1955271"/>
            <a:ext cx="347663" cy="215444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0" rIns="0" bIns="0">
            <a:spAutoFit/>
          </a:bodyPr>
          <a:lstStyle>
            <a:defPPr>
              <a:defRPr lang="en-US"/>
            </a:defPPr>
            <a:lvl1pPr>
              <a:defRPr sz="1400" b="1" u="none">
                <a:solidFill>
                  <a:srgbClr val="F76D6D"/>
                </a:solidFill>
                <a:latin typeface="Inconsolata" panose="00000509000000000000" pitchFamily="49" charset="0"/>
              </a:defRPr>
            </a:lvl1pPr>
            <a:lvl2pPr marL="742950" indent="-285750" eaLnBrk="0" hangingPunct="0">
              <a:defRPr sz="2800" u="sng"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rgbClr val="EF3E42"/>
                </a:solidFill>
              </a:rPr>
              <a:t>1</a:t>
            </a:r>
          </a:p>
        </p:txBody>
      </p:sp>
      <p:sp>
        <p:nvSpPr>
          <p:cNvPr id="61" name="Rounded Rectangular Callout 60"/>
          <p:cNvSpPr/>
          <p:nvPr/>
        </p:nvSpPr>
        <p:spPr bwMode="auto">
          <a:xfrm flipH="1">
            <a:off x="533400" y="3835775"/>
            <a:ext cx="2286000" cy="640975"/>
          </a:xfrm>
          <a:prstGeom prst="wedgeRoundRectCallout">
            <a:avLst>
              <a:gd name="adj1" fmla="val -13364"/>
              <a:gd name="adj2" fmla="val -14739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reads version A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that it wrote earlier.</a:t>
            </a:r>
          </a:p>
        </p:txBody>
      </p:sp>
      <p:sp>
        <p:nvSpPr>
          <p:cNvPr id="27" name="Right Arrow 6"/>
          <p:cNvSpPr>
            <a:spLocks noChangeArrowheads="1"/>
          </p:cNvSpPr>
          <p:nvPr/>
        </p:nvSpPr>
        <p:spPr bwMode="auto">
          <a:xfrm>
            <a:off x="1507331" y="2293746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28" name="Right Arrow 6"/>
          <p:cNvSpPr>
            <a:spLocks noChangeArrowheads="1"/>
          </p:cNvSpPr>
          <p:nvPr/>
        </p:nvSpPr>
        <p:spPr bwMode="auto">
          <a:xfrm>
            <a:off x="2591991" y="2745330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68018" y="2196685"/>
            <a:ext cx="2321833" cy="215444"/>
            <a:chOff x="5132805" y="3533775"/>
            <a:chExt cx="3097142" cy="287258"/>
          </a:xfrm>
        </p:grpSpPr>
        <p:sp>
          <p:nvSpPr>
            <p:cNvPr id="44089" name="TextBox 30"/>
            <p:cNvSpPr txBox="1">
              <a:spLocks noChangeArrowheads="1"/>
            </p:cNvSpPr>
            <p:nvPr/>
          </p:nvSpPr>
          <p:spPr bwMode="auto">
            <a:xfrm>
              <a:off x="7765604" y="3533775"/>
              <a:ext cx="464343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/>
                <a:t>-</a:t>
              </a:r>
            </a:p>
          </p:txBody>
        </p:sp>
        <p:sp>
          <p:nvSpPr>
            <p:cNvPr id="44090" name="TextBox 31"/>
            <p:cNvSpPr txBox="1">
              <a:spLocks noChangeArrowheads="1"/>
            </p:cNvSpPr>
            <p:nvPr/>
          </p:nvSpPr>
          <p:spPr bwMode="auto">
            <a:xfrm>
              <a:off x="6960916" y="3533775"/>
              <a:ext cx="464343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1</a:t>
              </a:r>
            </a:p>
          </p:txBody>
        </p:sp>
        <p:sp>
          <p:nvSpPr>
            <p:cNvPr id="44091" name="TextBox 32"/>
            <p:cNvSpPr txBox="1">
              <a:spLocks noChangeArrowheads="1"/>
            </p:cNvSpPr>
            <p:nvPr/>
          </p:nvSpPr>
          <p:spPr bwMode="auto">
            <a:xfrm>
              <a:off x="6135051" y="3533775"/>
              <a:ext cx="464343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456</a:t>
              </a:r>
            </a:p>
          </p:txBody>
        </p:sp>
        <p:sp>
          <p:nvSpPr>
            <p:cNvPr id="44092" name="TextBox 33"/>
            <p:cNvSpPr txBox="1">
              <a:spLocks noChangeArrowheads="1"/>
            </p:cNvSpPr>
            <p:nvPr/>
          </p:nvSpPr>
          <p:spPr bwMode="auto">
            <a:xfrm>
              <a:off x="5132805" y="3533775"/>
              <a:ext cx="464343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A</a:t>
              </a:r>
              <a:r>
                <a:rPr lang="en-US" baseline="-25000" dirty="0">
                  <a:solidFill>
                    <a:srgbClr val="EF3E42"/>
                  </a:solidFill>
                </a:rPr>
                <a:t>1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334991" y="2196685"/>
            <a:ext cx="347663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0" rIns="0" bIns="0">
            <a:spAutoFit/>
          </a:bodyPr>
          <a:lstStyle>
            <a:defPPr>
              <a:defRPr lang="en-US"/>
            </a:defPPr>
            <a:lvl1pPr>
              <a:defRPr sz="1400" b="1" u="none">
                <a:solidFill>
                  <a:srgbClr val="F76D6D"/>
                </a:solidFill>
                <a:latin typeface="Inconsolata" panose="00000509000000000000" pitchFamily="49" charset="0"/>
              </a:defRPr>
            </a:lvl1pPr>
            <a:lvl2pPr marL="742950" indent="-285750" eaLnBrk="0" hangingPunct="0">
              <a:defRPr sz="2800" u="sng"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800" u="sng"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800" u="sng"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800" u="sng"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/>
              <a:t>2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368020" y="2449830"/>
            <a:ext cx="2328180" cy="215444"/>
            <a:chOff x="5132805" y="3533775"/>
            <a:chExt cx="3105606" cy="287258"/>
          </a:xfrm>
        </p:grpSpPr>
        <p:sp>
          <p:nvSpPr>
            <p:cNvPr id="44085" name="TextBox 36"/>
            <p:cNvSpPr txBox="1">
              <a:spLocks noChangeArrowheads="1"/>
            </p:cNvSpPr>
            <p:nvPr/>
          </p:nvSpPr>
          <p:spPr bwMode="auto">
            <a:xfrm>
              <a:off x="7774068" y="3533775"/>
              <a:ext cx="464343" cy="28725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-</a:t>
              </a:r>
            </a:p>
          </p:txBody>
        </p:sp>
        <p:sp>
          <p:nvSpPr>
            <p:cNvPr id="44086" name="TextBox 37"/>
            <p:cNvSpPr txBox="1">
              <a:spLocks noChangeArrowheads="1"/>
            </p:cNvSpPr>
            <p:nvPr/>
          </p:nvSpPr>
          <p:spPr bwMode="auto">
            <a:xfrm>
              <a:off x="6960910" y="3533775"/>
              <a:ext cx="464343" cy="28725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2</a:t>
              </a:r>
            </a:p>
          </p:txBody>
        </p:sp>
        <p:sp>
          <p:nvSpPr>
            <p:cNvPr id="44087" name="TextBox 38"/>
            <p:cNvSpPr txBox="1">
              <a:spLocks noChangeArrowheads="1"/>
            </p:cNvSpPr>
            <p:nvPr/>
          </p:nvSpPr>
          <p:spPr bwMode="auto">
            <a:xfrm>
              <a:off x="6135046" y="3533775"/>
              <a:ext cx="464343" cy="28725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789</a:t>
              </a:r>
            </a:p>
          </p:txBody>
        </p:sp>
        <p:sp>
          <p:nvSpPr>
            <p:cNvPr id="44088" name="TextBox 39"/>
            <p:cNvSpPr txBox="1">
              <a:spLocks noChangeArrowheads="1"/>
            </p:cNvSpPr>
            <p:nvPr/>
          </p:nvSpPr>
          <p:spPr bwMode="auto">
            <a:xfrm>
              <a:off x="5132805" y="3533775"/>
              <a:ext cx="464343" cy="287258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A</a:t>
              </a:r>
              <a:r>
                <a:rPr lang="en-US" baseline="-25000" dirty="0">
                  <a:solidFill>
                    <a:srgbClr val="EF3E42"/>
                  </a:solidFill>
                </a:rPr>
                <a:t>2</a:t>
              </a:r>
            </a:p>
          </p:txBody>
        </p:sp>
      </p:grpSp>
      <p:sp>
        <p:nvSpPr>
          <p:cNvPr id="38" name="Rounded Rectangular Callout 37"/>
          <p:cNvSpPr/>
          <p:nvPr/>
        </p:nvSpPr>
        <p:spPr bwMode="auto">
          <a:xfrm flipH="1">
            <a:off x="1600200" y="1173067"/>
            <a:ext cx="1143000" cy="364755"/>
          </a:xfrm>
          <a:prstGeom prst="wedgeRoundRectCallout">
            <a:avLst>
              <a:gd name="adj1" fmla="val 2092"/>
              <a:gd name="adj2" fmla="val 8192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TS(</a:t>
            </a:r>
            <a:r>
              <a:rPr lang="en-US" sz="2000" b="1" i="1" spc="-150" dirty="0">
                <a:solidFill>
                  <a:srgbClr val="EF3E42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)=1</a:t>
            </a:r>
          </a:p>
        </p:txBody>
      </p:sp>
      <p:sp>
        <p:nvSpPr>
          <p:cNvPr id="39" name="Rounded Rectangular Callout 38"/>
          <p:cNvSpPr/>
          <p:nvPr/>
        </p:nvSpPr>
        <p:spPr bwMode="auto">
          <a:xfrm flipH="1">
            <a:off x="3392091" y="1173067"/>
            <a:ext cx="1143000" cy="364755"/>
          </a:xfrm>
          <a:prstGeom prst="wedgeRoundRectCallout">
            <a:avLst>
              <a:gd name="adj1" fmla="val 32278"/>
              <a:gd name="adj2" fmla="val 8546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TS(</a:t>
            </a:r>
            <a:r>
              <a:rPr lang="en-US" sz="2000" b="1" i="1" spc="-150" dirty="0">
                <a:solidFill>
                  <a:srgbClr val="EF3E42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)=2</a:t>
            </a:r>
          </a:p>
        </p:txBody>
      </p:sp>
      <p:sp>
        <p:nvSpPr>
          <p:cNvPr id="40" name="Rectangle: Rounded Corners 39"/>
          <p:cNvSpPr>
            <a:spLocks noChangeArrowheads="1"/>
          </p:cNvSpPr>
          <p:nvPr/>
        </p:nvSpPr>
        <p:spPr bwMode="auto">
          <a:xfrm>
            <a:off x="5346620" y="2194240"/>
            <a:ext cx="2377440" cy="241535"/>
          </a:xfrm>
          <a:prstGeom prst="roundRect">
            <a:avLst>
              <a:gd name="adj" fmla="val 8780"/>
            </a:avLst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3" name="TextBox 15">
            <a:extLst>
              <a:ext uri="{FF2B5EF4-FFF2-40B4-BE49-F238E27FC236}">
                <a16:creationId xmlns:a16="http://schemas.microsoft.com/office/drawing/2014/main" id="{0E46703A-0C36-4FAE-AA68-72244BFC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574" y="1078230"/>
            <a:ext cx="1287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0" hangingPunct="0">
              <a:defRPr sz="2000" b="1">
                <a:solidFill>
                  <a:srgbClr val="646464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b="0" dirty="0">
                <a:latin typeface="Lato Black" panose="020F0A02020204030203" pitchFamily="34" charset="0"/>
              </a:rPr>
              <a:t>Database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DA04281-83A2-4192-B51D-FC2B30909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955271"/>
            <a:ext cx="408860" cy="241535"/>
          </a:xfrm>
          <a:prstGeom prst="roundRect">
            <a:avLst>
              <a:gd name="adj" fmla="val 8780"/>
            </a:avLst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70BBEB2-6E0E-48B4-B336-AD79163AE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620" y="1955271"/>
            <a:ext cx="2377440" cy="241535"/>
          </a:xfrm>
          <a:prstGeom prst="roundRect">
            <a:avLst>
              <a:gd name="adj" fmla="val 8780"/>
            </a:avLst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cxnSp>
        <p:nvCxnSpPr>
          <p:cNvPr id="57" name="Straight Arrow Connector 2">
            <a:extLst>
              <a:ext uri="{FF2B5EF4-FFF2-40B4-BE49-F238E27FC236}">
                <a16:creationId xmlns:a16="http://schemas.microsoft.com/office/drawing/2014/main" id="{BC3BBF07-38A7-4D07-BB9E-EF022CBF81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0968" y="3059430"/>
            <a:ext cx="0" cy="548640"/>
          </a:xfrm>
          <a:prstGeom prst="straightConnector1">
            <a:avLst/>
          </a:prstGeom>
          <a:noFill/>
          <a:ln w="92075" algn="ctr">
            <a:solidFill>
              <a:srgbClr val="646464"/>
            </a:solidFill>
            <a:prstDash val="sysDot"/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" name="Picture 31">
            <a:extLst>
              <a:ext uri="{FF2B5EF4-FFF2-40B4-BE49-F238E27FC236}">
                <a16:creationId xmlns:a16="http://schemas.microsoft.com/office/drawing/2014/main" id="{B5152C5F-57BE-4A47-A0F9-ED952CB06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419856" y="3059430"/>
            <a:ext cx="32173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ight Arrow 6">
            <a:extLst>
              <a:ext uri="{FF2B5EF4-FFF2-40B4-BE49-F238E27FC236}">
                <a16:creationId xmlns:a16="http://schemas.microsoft.com/office/drawing/2014/main" id="{06AFE8B6-6EFE-4980-9C12-6BDAFA45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991" y="3621421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F711C02-2B0C-42DA-96E9-AEB2A4C12126}"/>
              </a:ext>
            </a:extLst>
          </p:cNvPr>
          <p:cNvGrpSpPr>
            <a:grpSpLocks/>
          </p:cNvGrpSpPr>
          <p:nvPr/>
        </p:nvGrpSpPr>
        <p:grpSpPr bwMode="auto">
          <a:xfrm>
            <a:off x="5358535" y="4153691"/>
            <a:ext cx="2090014" cy="215447"/>
            <a:chOff x="5075637" y="3530603"/>
            <a:chExt cx="2787914" cy="287259"/>
          </a:xfrm>
        </p:grpSpPr>
        <p:sp>
          <p:nvSpPr>
            <p:cNvPr id="68" name="TextBox 31">
              <a:extLst>
                <a:ext uri="{FF2B5EF4-FFF2-40B4-BE49-F238E27FC236}">
                  <a16:creationId xmlns:a16="http://schemas.microsoft.com/office/drawing/2014/main" id="{9A9C3927-38A9-4046-9ABE-3CF3BF5B5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2707" y="3530607"/>
              <a:ext cx="840844" cy="287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Active</a:t>
              </a:r>
            </a:p>
          </p:txBody>
        </p:sp>
        <p:sp>
          <p:nvSpPr>
            <p:cNvPr id="69" name="TextBox 32">
              <a:extLst>
                <a:ext uri="{FF2B5EF4-FFF2-40B4-BE49-F238E27FC236}">
                  <a16:creationId xmlns:a16="http://schemas.microsoft.com/office/drawing/2014/main" id="{80572A8D-97D9-4CF1-B57B-8FBE0EE63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3478" y="3530603"/>
              <a:ext cx="464344" cy="287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2</a:t>
              </a:r>
            </a:p>
          </p:txBody>
        </p:sp>
        <p:sp>
          <p:nvSpPr>
            <p:cNvPr id="70" name="TextBox 33">
              <a:extLst>
                <a:ext uri="{FF2B5EF4-FFF2-40B4-BE49-F238E27FC236}">
                  <a16:creationId xmlns:a16="http://schemas.microsoft.com/office/drawing/2014/main" id="{6AC73624-B302-4713-99AB-1B8757E0E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637" y="3564139"/>
              <a:ext cx="464343" cy="238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 anchor="b" anchorCtr="0">
              <a:no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T</a:t>
              </a:r>
              <a:r>
                <a:rPr lang="en-US" baseline="-25000" dirty="0">
                  <a:solidFill>
                    <a:srgbClr val="EF3E42"/>
                  </a:solidFill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3D0758-0DA2-4151-A2E8-96D5EE6EF6A0}"/>
              </a:ext>
            </a:extLst>
          </p:cNvPr>
          <p:cNvGrpSpPr>
            <a:grpSpLocks/>
          </p:cNvGrpSpPr>
          <p:nvPr/>
        </p:nvGrpSpPr>
        <p:grpSpPr bwMode="auto">
          <a:xfrm>
            <a:off x="5360476" y="3909697"/>
            <a:ext cx="2316980" cy="217011"/>
            <a:chOff x="5075637" y="3530604"/>
            <a:chExt cx="3090668" cy="289344"/>
          </a:xfrm>
          <a:solidFill>
            <a:srgbClr val="E7E7E7"/>
          </a:solidFill>
        </p:grpSpPr>
        <p:sp>
          <p:nvSpPr>
            <p:cNvPr id="71" name="TextBox 31">
              <a:extLst>
                <a:ext uri="{FF2B5EF4-FFF2-40B4-BE49-F238E27FC236}">
                  <a16:creationId xmlns:a16="http://schemas.microsoft.com/office/drawing/2014/main" id="{D6FAA2DC-BCF6-4AC7-8A6E-914C32337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6352" y="3530608"/>
              <a:ext cx="1149953" cy="2872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Committed</a:t>
              </a:r>
            </a:p>
          </p:txBody>
        </p:sp>
        <p:sp>
          <p:nvSpPr>
            <p:cNvPr id="72" name="TextBox 32">
              <a:extLst>
                <a:ext uri="{FF2B5EF4-FFF2-40B4-BE49-F238E27FC236}">
                  <a16:creationId xmlns:a16="http://schemas.microsoft.com/office/drawing/2014/main" id="{558FEC49-92A0-4D37-9C6D-A4DCA113C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0302" y="3530604"/>
              <a:ext cx="464345" cy="2872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0">
              <a:sp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1</a:t>
              </a:r>
            </a:p>
          </p:txBody>
        </p:sp>
        <p:sp>
          <p:nvSpPr>
            <p:cNvPr id="73" name="TextBox 33">
              <a:extLst>
                <a:ext uri="{FF2B5EF4-FFF2-40B4-BE49-F238E27FC236}">
                  <a16:creationId xmlns:a16="http://schemas.microsoft.com/office/drawing/2014/main" id="{F2EA456A-88DA-4984-B707-8290FA518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637" y="3573662"/>
              <a:ext cx="464343" cy="246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0" rIns="0" bIns="18288" anchor="b" anchorCtr="0">
              <a:noAutofit/>
            </a:bodyPr>
            <a:lstStyle>
              <a:defPPr>
                <a:defRPr lang="en-US"/>
              </a:defPPr>
              <a:lvl1pPr>
                <a:defRPr sz="1400" b="1" u="none">
                  <a:solidFill>
                    <a:srgbClr val="F76D6D"/>
                  </a:solidFill>
                  <a:latin typeface="Inconsolata" panose="00000509000000000000" pitchFamily="49" charset="0"/>
                </a:defRPr>
              </a:lvl1pPr>
              <a:lvl2pPr marL="742950" indent="-285750" eaLnBrk="0" hangingPunct="0">
                <a:defRPr sz="2800" u="sng"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800" u="sng"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dirty="0">
                  <a:solidFill>
                    <a:srgbClr val="EF3E42"/>
                  </a:solidFill>
                </a:rPr>
                <a:t>T</a:t>
              </a:r>
              <a:r>
                <a:rPr lang="en-US" baseline="-25000" dirty="0">
                  <a:solidFill>
                    <a:srgbClr val="EF3E42"/>
                  </a:solidFill>
                </a:rPr>
                <a:t>1</a:t>
              </a:r>
            </a:p>
          </p:txBody>
        </p:sp>
      </p:grpSp>
      <p:sp>
        <p:nvSpPr>
          <p:cNvPr id="74" name="Right Arrow 6">
            <a:extLst>
              <a:ext uri="{FF2B5EF4-FFF2-40B4-BE49-F238E27FC236}">
                <a16:creationId xmlns:a16="http://schemas.microsoft.com/office/drawing/2014/main" id="{A86B722D-BA4B-431E-9010-4AA84B68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542" y="3175598"/>
            <a:ext cx="365760" cy="274320"/>
          </a:xfrm>
          <a:prstGeom prst="rightArrow">
            <a:avLst>
              <a:gd name="adj1" fmla="val 50000"/>
              <a:gd name="adj2" fmla="val 50052"/>
            </a:avLst>
          </a:prstGeom>
          <a:solidFill>
            <a:srgbClr val="474866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93064E2-A885-42FA-ADEA-24D4C905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620" y="3900259"/>
            <a:ext cx="2377440" cy="241535"/>
          </a:xfrm>
          <a:prstGeom prst="roundRect">
            <a:avLst>
              <a:gd name="adj" fmla="val 8780"/>
            </a:avLst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  <p:sp>
        <p:nvSpPr>
          <p:cNvPr id="59" name="Rounded Rectangular Callout 60">
            <a:extLst>
              <a:ext uri="{FF2B5EF4-FFF2-40B4-BE49-F238E27FC236}">
                <a16:creationId xmlns:a16="http://schemas.microsoft.com/office/drawing/2014/main" id="{75A27795-A3B0-4EC7-91FB-245B2EFEA0F2}"/>
              </a:ext>
            </a:extLst>
          </p:cNvPr>
          <p:cNvSpPr/>
          <p:nvPr/>
        </p:nvSpPr>
        <p:spPr bwMode="auto">
          <a:xfrm flipH="1">
            <a:off x="3657600" y="4171055"/>
            <a:ext cx="2286000" cy="640975"/>
          </a:xfrm>
          <a:prstGeom prst="wedgeRoundRectCallout">
            <a:avLst>
              <a:gd name="adj1" fmla="val 60534"/>
              <a:gd name="adj2" fmla="val -11311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Now 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can create the new version.</a:t>
            </a:r>
          </a:p>
        </p:txBody>
      </p:sp>
      <p:sp>
        <p:nvSpPr>
          <p:cNvPr id="54" name="Rounded Rectangular Callout 60">
            <a:extLst>
              <a:ext uri="{FF2B5EF4-FFF2-40B4-BE49-F238E27FC236}">
                <a16:creationId xmlns:a16="http://schemas.microsoft.com/office/drawing/2014/main" id="{4B7F6916-0F9D-43FE-8A6A-83ABE57736D8}"/>
              </a:ext>
            </a:extLst>
          </p:cNvPr>
          <p:cNvSpPr/>
          <p:nvPr/>
        </p:nvSpPr>
        <p:spPr bwMode="auto">
          <a:xfrm flipH="1">
            <a:off x="3657600" y="3216645"/>
            <a:ext cx="2286000" cy="909585"/>
          </a:xfrm>
          <a:prstGeom prst="wedgeRoundRectCallout">
            <a:avLst>
              <a:gd name="adj1" fmla="val 60534"/>
              <a:gd name="adj2" fmla="val -11311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reads version A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0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because 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has not committed yet.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8838E94-9DB0-F61A-E17B-26E3C2A466A7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5" name="Rounded Rectangular Callout 60">
            <a:extLst>
              <a:ext uri="{FF2B5EF4-FFF2-40B4-BE49-F238E27FC236}">
                <a16:creationId xmlns:a16="http://schemas.microsoft.com/office/drawing/2014/main" id="{7D61FEC9-CEF7-473F-93C9-287F30A284D2}"/>
              </a:ext>
            </a:extLst>
          </p:cNvPr>
          <p:cNvSpPr/>
          <p:nvPr/>
        </p:nvSpPr>
        <p:spPr bwMode="auto">
          <a:xfrm flipH="1">
            <a:off x="3657599" y="3302051"/>
            <a:ext cx="2561615" cy="626954"/>
          </a:xfrm>
          <a:prstGeom prst="wedgeRoundRectCallout">
            <a:avLst>
              <a:gd name="adj1" fmla="val 60534"/>
              <a:gd name="adj2" fmla="val -11311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2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must stall until T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1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 commits, then restart.</a:t>
            </a:r>
          </a:p>
        </p:txBody>
      </p:sp>
    </p:spTree>
    <p:extLst>
      <p:ext uri="{BB962C8B-B14F-4D97-AF65-F5344CB8AC3E}">
        <p14:creationId xmlns:p14="http://schemas.microsoft.com/office/powerpoint/2010/main" val="25327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47" grpId="0" animBg="1"/>
      <p:bldP spid="47" grpId="1" animBg="1"/>
      <p:bldP spid="56" grpId="0" animBg="1"/>
      <p:bldP spid="61" grpId="0" animBg="1"/>
      <p:bldP spid="61" grpId="1" animBg="1"/>
      <p:bldP spid="27" grpId="0" animBg="1"/>
      <p:bldP spid="27" grpId="1" animBg="1"/>
      <p:bldP spid="28" grpId="0" animBg="1"/>
      <p:bldP spid="28" grpId="1" animBg="1"/>
      <p:bldP spid="35" grpId="0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50" grpId="0" animBg="1"/>
      <p:bldP spid="50" grpId="1" animBg="1"/>
      <p:bldP spid="60" grpId="0" animBg="1"/>
      <p:bldP spid="74" grpId="0" animBg="1"/>
      <p:bldP spid="74" grpId="1" animBg="1"/>
      <p:bldP spid="75" grpId="0" animBg="1"/>
      <p:bldP spid="75" grpId="1" animBg="1"/>
      <p:bldP spid="59" grpId="0" animBg="1"/>
      <p:bldP spid="54" grpId="0" animBg="1"/>
      <p:bldP spid="54" grpId="1" animBg="1"/>
      <p:bldP spid="55" grpId="0" animBg="1"/>
      <p:bldP spid="5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CB7EF-7426-477C-91CA-0243AB9A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Isolation (SI)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F67B59-AC31-4122-A0C6-DB7AA4DC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082705"/>
            <a:ext cx="6324600" cy="3470672"/>
          </a:xfrm>
        </p:spPr>
        <p:txBody>
          <a:bodyPr/>
          <a:lstStyle/>
          <a:p>
            <a:r>
              <a:rPr lang="en-US" dirty="0"/>
              <a:t>When a </a:t>
            </a:r>
            <a:r>
              <a:rPr lang="en-US" dirty="0" err="1"/>
              <a:t>txn</a:t>
            </a:r>
            <a:r>
              <a:rPr lang="en-US" dirty="0"/>
              <a:t> starts, it sees a </a:t>
            </a:r>
            <a:r>
              <a:rPr lang="en-US" u="sng" dirty="0"/>
              <a:t>consistent</a:t>
            </a:r>
            <a:r>
              <a:rPr lang="en-US" dirty="0"/>
              <a:t> snapshot of the database that existed when that the </a:t>
            </a:r>
            <a:r>
              <a:rPr lang="en-US" dirty="0" err="1"/>
              <a:t>txn</a:t>
            </a:r>
            <a:r>
              <a:rPr lang="en-US" dirty="0"/>
              <a:t> started.</a:t>
            </a:r>
          </a:p>
          <a:p>
            <a:pPr lvl="1"/>
            <a:r>
              <a:rPr lang="en-US" dirty="0"/>
              <a:t>No torn writes from active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two </a:t>
            </a:r>
            <a:r>
              <a:rPr lang="en-US" dirty="0" err="1"/>
              <a:t>txns</a:t>
            </a:r>
            <a:r>
              <a:rPr lang="en-US" dirty="0"/>
              <a:t> update the same object, then first writer wins.</a:t>
            </a:r>
          </a:p>
          <a:p>
            <a:endParaRPr lang="en-US" sz="1200" dirty="0"/>
          </a:p>
          <a:p>
            <a:r>
              <a:rPr lang="en-US" dirty="0"/>
              <a:t>SI is susceptible to the </a:t>
            </a:r>
            <a:r>
              <a:rPr lang="en-US" b="1" u="sng" dirty="0"/>
              <a:t>Write Skew Anomaly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2A90A-1F2E-FD03-4BE3-F44E975A1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3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Skew Anomaly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9663" y="2524125"/>
            <a:ext cx="981075" cy="971550"/>
            <a:chOff x="314325" y="2486025"/>
            <a:chExt cx="981075" cy="971550"/>
          </a:xfrm>
        </p:grpSpPr>
        <p:sp>
          <p:nvSpPr>
            <p:cNvPr id="4" name="Oval 3"/>
            <p:cNvSpPr/>
            <p:nvPr/>
          </p:nvSpPr>
          <p:spPr>
            <a:xfrm>
              <a:off x="314325" y="300037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38200" y="300037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4325" y="24860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8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8200" y="24860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8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40688" y="2143125"/>
            <a:ext cx="1290825" cy="1733550"/>
            <a:chOff x="1364362" y="2143125"/>
            <a:chExt cx="1290825" cy="1733550"/>
          </a:xfrm>
        </p:grpSpPr>
        <p:cxnSp>
          <p:nvCxnSpPr>
            <p:cNvPr id="8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1364362" y="2143125"/>
              <a:ext cx="1290825" cy="400050"/>
            </a:xfrm>
            <a:prstGeom prst="straightConnector1">
              <a:avLst/>
            </a:prstGeom>
            <a:noFill/>
            <a:ln w="7620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2"/>
            <p:cNvCxnSpPr>
              <a:cxnSpLocks noChangeShapeType="1"/>
            </p:cNvCxnSpPr>
            <p:nvPr/>
          </p:nvCxnSpPr>
          <p:spPr bwMode="auto">
            <a:xfrm>
              <a:off x="1364362" y="3476625"/>
              <a:ext cx="1290825" cy="400050"/>
            </a:xfrm>
            <a:prstGeom prst="straightConnector1">
              <a:avLst/>
            </a:prstGeom>
            <a:noFill/>
            <a:ln w="7620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4081463" y="1657350"/>
            <a:ext cx="981075" cy="2867025"/>
            <a:chOff x="4081463" y="1657350"/>
            <a:chExt cx="981075" cy="2867025"/>
          </a:xfrm>
        </p:grpSpPr>
        <p:grpSp>
          <p:nvGrpSpPr>
            <p:cNvPr id="39" name="Group 38"/>
            <p:cNvGrpSpPr/>
            <p:nvPr/>
          </p:nvGrpSpPr>
          <p:grpSpPr>
            <a:xfrm>
              <a:off x="4081463" y="1657350"/>
              <a:ext cx="981075" cy="971550"/>
              <a:chOff x="2895600" y="1657350"/>
              <a:chExt cx="981075" cy="97155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895600" y="21717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19475" y="21717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895600" y="165735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19475" y="165735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081463" y="3552825"/>
              <a:ext cx="981075" cy="971550"/>
              <a:chOff x="314325" y="2486025"/>
              <a:chExt cx="981075" cy="97155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14325" y="3000375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38200" y="3000375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14325" y="2486025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2486025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412488" y="2143125"/>
            <a:ext cx="1290825" cy="1733550"/>
            <a:chOff x="5800725" y="2143125"/>
            <a:chExt cx="1290825" cy="1733550"/>
          </a:xfrm>
        </p:grpSpPr>
        <p:cxnSp>
          <p:nvCxnSpPr>
            <p:cNvPr id="22" name="Straight Arrow Connector 2"/>
            <p:cNvCxnSpPr>
              <a:cxnSpLocks noChangeShapeType="1"/>
            </p:cNvCxnSpPr>
            <p:nvPr/>
          </p:nvCxnSpPr>
          <p:spPr bwMode="auto">
            <a:xfrm>
              <a:off x="5800725" y="2143125"/>
              <a:ext cx="1290825" cy="400050"/>
            </a:xfrm>
            <a:prstGeom prst="straightConnector1">
              <a:avLst/>
            </a:prstGeom>
            <a:noFill/>
            <a:ln w="7620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5800725" y="3476625"/>
              <a:ext cx="1290825" cy="400050"/>
            </a:xfrm>
            <a:prstGeom prst="straightConnector1">
              <a:avLst/>
            </a:prstGeom>
            <a:noFill/>
            <a:ln w="7620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 flipV="1">
            <a:off x="7053263" y="2524125"/>
            <a:ext cx="981075" cy="971550"/>
            <a:chOff x="314325" y="2486025"/>
            <a:chExt cx="981075" cy="971550"/>
          </a:xfrm>
        </p:grpSpPr>
        <p:sp>
          <p:nvSpPr>
            <p:cNvPr id="25" name="Oval 24"/>
            <p:cNvSpPr/>
            <p:nvPr/>
          </p:nvSpPr>
          <p:spPr>
            <a:xfrm>
              <a:off x="314325" y="300037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8200" y="300037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14325" y="24860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38200" y="24860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50366" y="1256503"/>
            <a:ext cx="2135834" cy="3372647"/>
            <a:chOff x="1750366" y="1256503"/>
            <a:chExt cx="2135834" cy="3372647"/>
          </a:xfrm>
        </p:grpSpPr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1750366" y="1256503"/>
              <a:ext cx="2135834" cy="80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marL="0" marR="0" lvl="0" indent="0" algn="l" defTabSz="9144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rimson Text" pitchFamily="2" charset="0"/>
                  <a:ea typeface="ＭＳ Ｐゴシック" charset="-128"/>
                  <a:cs typeface="+mn-cs"/>
                </a:rPr>
                <a:t>Txn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rimson Text" pitchFamily="2" charset="0"/>
                  <a:ea typeface="ＭＳ Ｐゴシック" charset="-128"/>
                  <a:cs typeface="+mn-cs"/>
                </a:rPr>
                <a:t> #1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rimson Text" pitchFamily="2" charset="0"/>
                  <a:ea typeface="ＭＳ Ｐゴシック" charset="-128"/>
                  <a:cs typeface="+mn-cs"/>
                </a:rPr>
              </a:b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rimson Text" pitchFamily="2" charset="0"/>
                  <a:ea typeface="ＭＳ Ｐゴシック" charset="-128"/>
                  <a:cs typeface="+mn-cs"/>
                </a:rPr>
                <a:t>Change white marbles to black.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1750366" y="3827456"/>
              <a:ext cx="2135834" cy="80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marL="0" marR="0" lvl="0" indent="0" algn="l" defTabSz="9144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rimson Text" pitchFamily="2" charset="0"/>
                  <a:ea typeface="ＭＳ Ｐゴシック" charset="-128"/>
                  <a:cs typeface="+mn-cs"/>
                </a:rPr>
                <a:t>Txn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rimson Text" pitchFamily="2" charset="0"/>
                  <a:ea typeface="ＭＳ Ｐゴシック" charset="-128"/>
                  <a:cs typeface="+mn-cs"/>
                </a:rPr>
                <a:t> #2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rimson Text" pitchFamily="2" charset="0"/>
                  <a:ea typeface="ＭＳ Ｐゴシック" charset="-128"/>
                  <a:cs typeface="+mn-cs"/>
                </a:rPr>
              </a:b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rimson Text" pitchFamily="2" charset="0"/>
                  <a:ea typeface="ＭＳ Ｐゴシック" charset="-128"/>
                  <a:cs typeface="+mn-cs"/>
                </a:rPr>
                <a:t>Change black marbles to white.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81463" y="2171700"/>
            <a:ext cx="981075" cy="1838325"/>
            <a:chOff x="4081463" y="2171700"/>
            <a:chExt cx="981075" cy="1838325"/>
          </a:xfrm>
        </p:grpSpPr>
        <p:grpSp>
          <p:nvGrpSpPr>
            <p:cNvPr id="35" name="Group 34"/>
            <p:cNvGrpSpPr/>
            <p:nvPr/>
          </p:nvGrpSpPr>
          <p:grpSpPr>
            <a:xfrm>
              <a:off x="4081463" y="3552825"/>
              <a:ext cx="981075" cy="457200"/>
              <a:chOff x="2895600" y="1657350"/>
              <a:chExt cx="981075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95600" y="165735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19475" y="165735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081463" y="2171700"/>
              <a:ext cx="981075" cy="457200"/>
              <a:chOff x="4419600" y="2628900"/>
              <a:chExt cx="981075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419600" y="26289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43475" y="26289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8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023360" y="2143124"/>
            <a:ext cx="1097280" cy="1901190"/>
            <a:chOff x="4023360" y="2143124"/>
            <a:chExt cx="1097280" cy="1901190"/>
          </a:xfrm>
        </p:grpSpPr>
        <p:sp>
          <p:nvSpPr>
            <p:cNvPr id="29" name="2PL Border"/>
            <p:cNvSpPr/>
            <p:nvPr/>
          </p:nvSpPr>
          <p:spPr>
            <a:xfrm>
              <a:off x="4023360" y="2143124"/>
              <a:ext cx="1097280" cy="548640"/>
            </a:xfrm>
            <a:prstGeom prst="roundRect">
              <a:avLst>
                <a:gd name="adj" fmla="val 4675"/>
              </a:avLst>
            </a:prstGeom>
            <a:noFill/>
            <a:ln w="38100">
              <a:solidFill>
                <a:srgbClr val="EF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2PL Border"/>
            <p:cNvSpPr/>
            <p:nvPr/>
          </p:nvSpPr>
          <p:spPr>
            <a:xfrm>
              <a:off x="4023360" y="3495674"/>
              <a:ext cx="1097280" cy="548640"/>
            </a:xfrm>
            <a:prstGeom prst="roundRect">
              <a:avLst>
                <a:gd name="adj" fmla="val 4675"/>
              </a:avLst>
            </a:prstGeom>
            <a:noFill/>
            <a:ln w="38100">
              <a:solidFill>
                <a:srgbClr val="EF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81464" y="2524125"/>
            <a:ext cx="981075" cy="971550"/>
            <a:chOff x="314325" y="2486025"/>
            <a:chExt cx="981075" cy="971550"/>
          </a:xfrm>
        </p:grpSpPr>
        <p:sp>
          <p:nvSpPr>
            <p:cNvPr id="48" name="Oval 47"/>
            <p:cNvSpPr/>
            <p:nvPr/>
          </p:nvSpPr>
          <p:spPr>
            <a:xfrm>
              <a:off x="314325" y="300037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8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838200" y="300037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8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14325" y="24860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8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38200" y="248602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8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7" name="Straight Arrow Connector 2"/>
          <p:cNvCxnSpPr>
            <a:cxnSpLocks noChangeShapeType="1"/>
          </p:cNvCxnSpPr>
          <p:nvPr/>
        </p:nvCxnSpPr>
        <p:spPr bwMode="auto">
          <a:xfrm>
            <a:off x="2308861" y="3009900"/>
            <a:ext cx="1554480" cy="0"/>
          </a:xfrm>
          <a:prstGeom prst="straightConnector1">
            <a:avLst/>
          </a:prstGeom>
          <a:noFill/>
          <a:ln w="7620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2"/>
          <p:cNvCxnSpPr>
            <a:cxnSpLocks noChangeShapeType="1"/>
          </p:cNvCxnSpPr>
          <p:nvPr/>
        </p:nvCxnSpPr>
        <p:spPr bwMode="auto">
          <a:xfrm>
            <a:off x="5280662" y="3009900"/>
            <a:ext cx="1554480" cy="0"/>
          </a:xfrm>
          <a:prstGeom prst="straightConnector1">
            <a:avLst/>
          </a:prstGeom>
          <a:noFill/>
          <a:ln w="7620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7053263" y="2524125"/>
            <a:ext cx="981075" cy="971550"/>
            <a:chOff x="6824663" y="3581400"/>
            <a:chExt cx="981075" cy="971550"/>
          </a:xfrm>
        </p:grpSpPr>
        <p:sp>
          <p:nvSpPr>
            <p:cNvPr id="63" name="Oval 62"/>
            <p:cNvSpPr/>
            <p:nvPr/>
          </p:nvSpPr>
          <p:spPr>
            <a:xfrm flipV="1">
              <a:off x="6824663" y="358140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7348538" y="358140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 flipV="1">
              <a:off x="6824663" y="409575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8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V="1">
              <a:off x="7348538" y="4095750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8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2207566" y="1741481"/>
            <a:ext cx="2135834" cy="8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rPr>
              <a:t>Txn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rPr>
              <a:t> #1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rPr>
              <a:t>Change white marbles to black.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rimson Text" pitchFamily="2" charset="0"/>
              <a:ea typeface="ＭＳ Ｐゴシック" charset="-128"/>
              <a:cs typeface="+mn-cs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179366" y="3475828"/>
            <a:ext cx="2135834" cy="8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rPr>
              <a:t>Txn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rPr>
              <a:t> #2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rimson Text" pitchFamily="2" charset="0"/>
                <a:ea typeface="ＭＳ Ｐゴシック" charset="-128"/>
                <a:cs typeface="+mn-cs"/>
              </a:rPr>
              <a:t>Change black marbles to white.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rimson Text" pitchFamily="2" charset="0"/>
              <a:ea typeface="ＭＳ Ｐゴシック" charset="-128"/>
              <a:cs typeface="+mn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5755EC2-4D52-D2C9-85FB-861CA7C75CFB}"/>
              </a:ext>
            </a:extLst>
          </p:cNvPr>
          <p:cNvSpPr txBox="1">
            <a:spLocks/>
          </p:cNvSpPr>
          <p:nvPr/>
        </p:nvSpPr>
        <p:spPr>
          <a:xfrm>
            <a:off x="8778240" y="-794"/>
            <a:ext cx="384048" cy="273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rIns="4572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Multi-Version Concurrency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895350"/>
            <a:ext cx="6858000" cy="34706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MVCC is more than just a concurrency control protocol. It completely affects how the DBMS manages transactions and the database.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1A978-B7B1-D016-863D-376ABBB99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825" y="-1588"/>
            <a:ext cx="384175" cy="274638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EB5B17-BCA0-C77F-D070-4AC5460B02B4}"/>
              </a:ext>
            </a:extLst>
          </p:cNvPr>
          <p:cNvGrpSpPr/>
          <p:nvPr/>
        </p:nvGrpSpPr>
        <p:grpSpPr>
          <a:xfrm>
            <a:off x="79700" y="1987721"/>
            <a:ext cx="8814189" cy="3018380"/>
            <a:chOff x="79700" y="1987721"/>
            <a:chExt cx="8814189" cy="301838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06D4FBA-BF05-43A4-A7CC-834745C49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5656" y="4647788"/>
              <a:ext cx="1371600" cy="2051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E50B9E-DAD1-48AF-9011-849250599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3809" y="2767370"/>
              <a:ext cx="640080" cy="6400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155C70-CF38-4F96-9FAE-994BD0CE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0909" y="3677991"/>
              <a:ext cx="914400" cy="2667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C0D8A81-24C9-4991-AFE4-7F8EA2522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9226" y="3306573"/>
              <a:ext cx="1371600" cy="3886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BBA82E-8B10-46D1-9F02-DFEEBBFFD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7960" y="4171413"/>
              <a:ext cx="640080" cy="575599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56EDF55-08C1-4344-A7A0-CAB8789FA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95800" y="3867150"/>
              <a:ext cx="1371600" cy="42635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8F159B-DC39-4463-A297-04B67A5F7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461959" y="3827723"/>
              <a:ext cx="1224230" cy="268027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7207665-1ACE-460B-A54A-D7E38A359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36819" y="3384811"/>
              <a:ext cx="1371600" cy="202678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7F61E21-ECA0-49CE-9F80-D78AA85F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441655" y="4636036"/>
              <a:ext cx="1371600" cy="26338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82FD1CA-10AC-4FF5-BA25-8EFB56FE3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83090" y="2779177"/>
              <a:ext cx="914400" cy="614482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C187BAD-F777-4923-8663-8B2F0E008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974624" y="4111900"/>
              <a:ext cx="1371600" cy="17584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74C7558-3155-40E1-A0A8-F1A1E79A1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600200" y="4563104"/>
              <a:ext cx="1062157" cy="37084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94AD5E7-D962-4AF3-8562-4C1C16B38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55898" y="3389481"/>
              <a:ext cx="914400" cy="70957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2DF9A25-5D19-45F3-9986-BBAD12D44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985928" y="4594621"/>
              <a:ext cx="1371600" cy="41148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B8EEB31-DED1-4F4F-AC64-0B8C5A778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036714" y="3939387"/>
              <a:ext cx="1097280" cy="1801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F425961-B1D7-46AC-81F4-A0AA8E354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27561" y="4164983"/>
              <a:ext cx="1097280" cy="254421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5F80B8F2-A420-4C6A-93CD-F2712A88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193824" y="3647982"/>
              <a:ext cx="1097280" cy="25292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DE7852-888A-40CF-8E2E-55389E07D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292876" y="3052657"/>
              <a:ext cx="1097280" cy="371784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3DAE8ADE-C8DE-406A-9353-5D349764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3219545" y="4236295"/>
              <a:ext cx="1097280" cy="27070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B54328C-573F-4D61-A7B0-B46D48F6C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1104" y="3448563"/>
              <a:ext cx="1097280" cy="3417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6DCB7321-B52F-4EDA-8BD2-94EF21AB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247710" y="3638107"/>
              <a:ext cx="822960" cy="31024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9C2F279-5B22-4677-8BE2-867EF506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010378" y="4036817"/>
              <a:ext cx="1005840" cy="53122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B69CDDB-7EC8-48B3-9215-08B81208A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36466" y="4485333"/>
              <a:ext cx="1005840" cy="21857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83AE5F-D301-49F2-AECC-5E074BAB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213421" y="3215080"/>
              <a:ext cx="736069" cy="3102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D87952-1BD0-4ED8-8E8C-21F1FA902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rcRect/>
            <a:stretch/>
          </p:blipFill>
          <p:spPr>
            <a:xfrm>
              <a:off x="1203929" y="3843182"/>
              <a:ext cx="929671" cy="20510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83D803B-F545-4024-A665-0483BED92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79700" y="3037417"/>
              <a:ext cx="1389911" cy="1651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EF8EAD-6799-41A8-ABEF-DF8F5546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7396480" y="2753706"/>
              <a:ext cx="731520" cy="4004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F486E7-7A05-402D-8830-79D9941CA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142695" y="3105873"/>
              <a:ext cx="914400" cy="216152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DC1BD68-FF11-42F5-A702-B5D20C1B3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5974624" y="2964141"/>
              <a:ext cx="1280160" cy="14655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805848E-6964-4DD7-9388-26071BF9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7783230" y="1987721"/>
              <a:ext cx="914400" cy="36300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90AA1B0-409C-4948-9315-B5EF67E9B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6568756" y="4345135"/>
              <a:ext cx="914400" cy="29090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4AFB570-E76C-493D-BA21-8F9EA7337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2394120" y="2564713"/>
              <a:ext cx="1097280" cy="21283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F3ED147A-7EF4-4623-9E7A-E68DCE7D0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4169733" y="2835310"/>
              <a:ext cx="1097280" cy="2057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E25C056-0391-4283-9F03-57CED36E6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7461959" y="2442959"/>
              <a:ext cx="914400" cy="206883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FC9202D1-FA5F-4B54-801E-FBBC80432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2622720" y="2920417"/>
              <a:ext cx="640080" cy="64008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B8095E2-787B-4EA1-9975-4F524741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6124255" y="2571235"/>
              <a:ext cx="914400" cy="218513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6292D926-4CBB-4F7E-8112-30625657B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5060224" y="2424153"/>
              <a:ext cx="914400" cy="34059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54B04F9-0534-4B17-A8E5-59961238C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rcRect/>
            <a:stretch/>
          </p:blipFill>
          <p:spPr>
            <a:xfrm>
              <a:off x="533400" y="2724150"/>
              <a:ext cx="914400" cy="26294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597699D-9EEC-4478-8809-BE47FF8D5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171229" y="2442959"/>
              <a:ext cx="1405131" cy="204216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3ACF452-991E-CE52-983B-10833BC53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4970306" y="4331672"/>
              <a:ext cx="914400" cy="262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83690</TotalTime>
  <Words>1867</Words>
  <Application>Microsoft Macintosh PowerPoint</Application>
  <PresentationFormat>On-screen Show (16:9)</PresentationFormat>
  <Paragraphs>543</Paragraphs>
  <Slides>34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</vt:lpstr>
      <vt:lpstr>Consolas</vt:lpstr>
      <vt:lpstr>Crimson Text</vt:lpstr>
      <vt:lpstr>Crimson Text</vt:lpstr>
      <vt:lpstr>DejaVu Sans Mono</vt:lpstr>
      <vt:lpstr>Gentium Book Basic</vt:lpstr>
      <vt:lpstr>Inconsolata</vt:lpstr>
      <vt:lpstr>Lato Black</vt:lpstr>
      <vt:lpstr>Open Sans Extrabold</vt:lpstr>
      <vt:lpstr>Proxima Nova Rg</vt:lpstr>
      <vt:lpstr>System Font Regular</vt:lpstr>
      <vt:lpstr>Times New Roman</vt:lpstr>
      <vt:lpstr>421-theme</vt:lpstr>
      <vt:lpstr>F2024 Theme</vt:lpstr>
      <vt:lpstr>PowerPoint Presentation</vt:lpstr>
      <vt:lpstr>Multi-Version Concurrency Control</vt:lpstr>
      <vt:lpstr>MVCC History</vt:lpstr>
      <vt:lpstr>Multi-Version Concurrency Control</vt:lpstr>
      <vt:lpstr>MVCC – Example #1</vt:lpstr>
      <vt:lpstr>MVCC – Example #2</vt:lpstr>
      <vt:lpstr>Snapshot Isolation (SI)</vt:lpstr>
      <vt:lpstr>Write Skew Anomaly</vt:lpstr>
      <vt:lpstr>Multi-Version Concurrency Control</vt:lpstr>
      <vt:lpstr>MVCC Design Decisions</vt:lpstr>
      <vt:lpstr>Concurrency Control Protocol</vt:lpstr>
      <vt:lpstr>Version Storage</vt:lpstr>
      <vt:lpstr>Version Storage</vt:lpstr>
      <vt:lpstr>Append-Only Storage</vt:lpstr>
      <vt:lpstr>Version Chain Ordering</vt:lpstr>
      <vt:lpstr>Time-Travel Storage</vt:lpstr>
      <vt:lpstr>Delta Storage</vt:lpstr>
      <vt:lpstr>Garbage Collection</vt:lpstr>
      <vt:lpstr>Garbage Collection</vt:lpstr>
      <vt:lpstr>Tuple-Level GC</vt:lpstr>
      <vt:lpstr>Transaction-Level GC</vt:lpstr>
      <vt:lpstr>Transaction-Level GC</vt:lpstr>
      <vt:lpstr>Index Management</vt:lpstr>
      <vt:lpstr>Secondary Indexes</vt:lpstr>
      <vt:lpstr>Index Pointers</vt:lpstr>
      <vt:lpstr>MVCC Indexes</vt:lpstr>
      <vt:lpstr>MVCC Duplicate Key Problem</vt:lpstr>
      <vt:lpstr>MVCC Indexes</vt:lpstr>
      <vt:lpstr>MVCC Deletes</vt:lpstr>
      <vt:lpstr>MVCC Deletes</vt:lpstr>
      <vt:lpstr>MVCC Implementations</vt:lpstr>
      <vt:lpstr>CONCLUSION</vt:lpstr>
      <vt:lpstr>NEXT CLASS</vt:lpstr>
      <vt:lpstr>INDEX POINTERS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2022) :: Multi-Version Concurrency Control</dc:title>
  <dc:creator>Andy Pavlo</dc:creator>
  <cp:keywords>Databases, Carnegie Mellon University</cp:keywords>
  <cp:lastModifiedBy>Benjamin S. Berg</cp:lastModifiedBy>
  <cp:revision>6649</cp:revision>
  <cp:lastPrinted>2019-11-03T23:29:11Z</cp:lastPrinted>
  <dcterms:created xsi:type="dcterms:W3CDTF">2015-12-22T16:36:30Z</dcterms:created>
  <dcterms:modified xsi:type="dcterms:W3CDTF">2025-11-19T16:54:13Z</dcterms:modified>
</cp:coreProperties>
</file>