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8" r:id="rId1"/>
    <p:sldMasterId id="2147483721" r:id="rId2"/>
  </p:sldMasterIdLst>
  <p:notesMasterIdLst>
    <p:notesMasterId r:id="rId53"/>
  </p:notesMasterIdLst>
  <p:sldIdLst>
    <p:sldId id="1961" r:id="rId3"/>
    <p:sldId id="1959" r:id="rId4"/>
    <p:sldId id="1958" r:id="rId5"/>
    <p:sldId id="935" r:id="rId6"/>
    <p:sldId id="936" r:id="rId7"/>
    <p:sldId id="972" r:id="rId8"/>
    <p:sldId id="944" r:id="rId9"/>
    <p:sldId id="945" r:id="rId10"/>
    <p:sldId id="946" r:id="rId11"/>
    <p:sldId id="947" r:id="rId12"/>
    <p:sldId id="948" r:id="rId13"/>
    <p:sldId id="973" r:id="rId14"/>
    <p:sldId id="950" r:id="rId15"/>
    <p:sldId id="1964" r:id="rId16"/>
    <p:sldId id="976" r:id="rId17"/>
    <p:sldId id="985" r:id="rId18"/>
    <p:sldId id="981" r:id="rId19"/>
    <p:sldId id="983" r:id="rId20"/>
    <p:sldId id="1002" r:id="rId21"/>
    <p:sldId id="974" r:id="rId22"/>
    <p:sldId id="1962" r:id="rId23"/>
    <p:sldId id="952" r:id="rId24"/>
    <p:sldId id="1940" r:id="rId25"/>
    <p:sldId id="953" r:id="rId26"/>
    <p:sldId id="954" r:id="rId27"/>
    <p:sldId id="955" r:id="rId28"/>
    <p:sldId id="956" r:id="rId29"/>
    <p:sldId id="1004" r:id="rId30"/>
    <p:sldId id="1963" r:id="rId31"/>
    <p:sldId id="968" r:id="rId32"/>
    <p:sldId id="971" r:id="rId33"/>
    <p:sldId id="969" r:id="rId34"/>
    <p:sldId id="962" r:id="rId35"/>
    <p:sldId id="963" r:id="rId36"/>
    <p:sldId id="964" r:id="rId37"/>
    <p:sldId id="965" r:id="rId38"/>
    <p:sldId id="966" r:id="rId39"/>
    <p:sldId id="842" r:id="rId40"/>
    <p:sldId id="894" r:id="rId41"/>
    <p:sldId id="1960" r:id="rId42"/>
    <p:sldId id="957" r:id="rId43"/>
    <p:sldId id="959" r:id="rId44"/>
    <p:sldId id="1938" r:id="rId45"/>
    <p:sldId id="938" r:id="rId46"/>
    <p:sldId id="937" r:id="rId47"/>
    <p:sldId id="1957" r:id="rId48"/>
    <p:sldId id="939" r:id="rId49"/>
    <p:sldId id="940" r:id="rId50"/>
    <p:sldId id="941" r:id="rId51"/>
    <p:sldId id="942" r:id="rId5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DC4FBB3B-48FC-4E3E-B7E6-09FCCED21906}">
          <p14:sldIdLst>
            <p14:sldId id="1961"/>
            <p14:sldId id="1959"/>
            <p14:sldId id="1958"/>
            <p14:sldId id="935"/>
            <p14:sldId id="936"/>
            <p14:sldId id="972"/>
            <p14:sldId id="944"/>
          </p14:sldIdLst>
        </p14:section>
        <p14:section name="Buffer Pool Policies" id="{668D28E7-C491-4039-95A2-9DFDE36B31D4}">
          <p14:sldIdLst>
            <p14:sldId id="945"/>
            <p14:sldId id="946"/>
            <p14:sldId id="947"/>
            <p14:sldId id="948"/>
            <p14:sldId id="973"/>
            <p14:sldId id="950"/>
            <p14:sldId id="1964"/>
          </p14:sldIdLst>
        </p14:section>
        <p14:section name="Shadow Paging" id="{CCAA6EB8-CBB4-4934-A855-70C1351F72C2}">
          <p14:sldIdLst>
            <p14:sldId id="976"/>
            <p14:sldId id="985"/>
            <p14:sldId id="981"/>
            <p14:sldId id="983"/>
            <p14:sldId id="1002"/>
            <p14:sldId id="974"/>
          </p14:sldIdLst>
        </p14:section>
        <p14:section name="Write-Ahead Logging" id="{2743BBDD-D60E-4791-BA02-EB4565E3C017}">
          <p14:sldIdLst>
            <p14:sldId id="1962"/>
            <p14:sldId id="952"/>
            <p14:sldId id="1940"/>
            <p14:sldId id="953"/>
            <p14:sldId id="954"/>
            <p14:sldId id="955"/>
            <p14:sldId id="956"/>
            <p14:sldId id="1004"/>
            <p14:sldId id="1963"/>
          </p14:sldIdLst>
        </p14:section>
        <p14:section name="Logging Schemes" id="{1A9C2927-404A-4F7A-B702-4B9F91235B85}">
          <p14:sldIdLst>
            <p14:sldId id="968"/>
            <p14:sldId id="971"/>
            <p14:sldId id="969"/>
          </p14:sldIdLst>
        </p14:section>
        <p14:section name="CDC" id="{A9D51E43-E1E2-4895-A874-0FDB0108E55C}">
          <p14:sldIdLst/>
        </p14:section>
        <p14:section name="Checkpoints" id="{3205661D-2979-4904-AACB-2CE74204E1B3}">
          <p14:sldIdLst>
            <p14:sldId id="962"/>
            <p14:sldId id="963"/>
            <p14:sldId id="964"/>
            <p14:sldId id="965"/>
            <p14:sldId id="966"/>
          </p14:sldIdLst>
        </p14:section>
        <p14:section name="Conclusion" id="{28076D10-FD9E-4DDF-B443-F13737671B47}">
          <p14:sldIdLst>
            <p14:sldId id="842"/>
            <p14:sldId id="894"/>
          </p14:sldIdLst>
        </p14:section>
        <p14:section name="OLD" id="{C91FD0DE-6A18-4AC5-B8A8-AA89EE9AB73C}">
          <p14:sldIdLst>
            <p14:sldId id="1960"/>
            <p14:sldId id="957"/>
            <p14:sldId id="959"/>
            <p14:sldId id="1938"/>
          </p14:sldIdLst>
        </p14:section>
        <p14:section name="Failure Classification" id="{790B8CF3-2ABC-4202-B953-743FB03BF5E1}">
          <p14:sldIdLst>
            <p14:sldId id="938"/>
            <p14:sldId id="937"/>
            <p14:sldId id="1957"/>
            <p14:sldId id="939"/>
            <p14:sldId id="940"/>
            <p14:sldId id="941"/>
            <p14:sldId id="94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F3E42"/>
    <a:srgbClr val="646464"/>
    <a:srgbClr val="474866"/>
    <a:srgbClr val="2C6BD8"/>
    <a:srgbClr val="84BCDA"/>
    <a:srgbClr val="F76D6D"/>
    <a:srgbClr val="256389"/>
    <a:srgbClr val="101010"/>
    <a:srgbClr val="384588"/>
    <a:srgbClr val="716B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73" autoAdjust="0"/>
    <p:restoredTop sz="78961" autoAdjust="0"/>
  </p:normalViewPr>
  <p:slideViewPr>
    <p:cSldViewPr>
      <p:cViewPr>
        <p:scale>
          <a:sx n="93" d="100"/>
          <a:sy n="93" d="100"/>
        </p:scale>
        <p:origin x="776" y="8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40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498"/>
    </p:cViewPr>
  </p:sorterViewPr>
  <p:notesViewPr>
    <p:cSldViewPr>
      <p:cViewPr varScale="1">
        <p:scale>
          <a:sx n="88" d="100"/>
          <a:sy n="88" d="100"/>
        </p:scale>
        <p:origin x="397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F30A1-66E6-451E-8A7F-24EDBB733F02}" type="datetimeFigureOut">
              <a:rPr lang="en-US" smtClean="0"/>
              <a:t>11/23/25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B2FDE-2E55-4B3D-B7EA-09D0CC1080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18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202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118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133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7066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1pPr>
            <a:lvl2pPr marL="742950" indent="-285750"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sz="1200" u="none"/>
              <a:t>Faloutsos/Pavlo</a:t>
            </a:r>
          </a:p>
        </p:txBody>
      </p:sp>
      <p:sp>
        <p:nvSpPr>
          <p:cNvPr id="70661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1pPr>
            <a:lvl2pPr marL="742950" indent="-285750"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sz="1200" u="none"/>
              <a:t>CMU - 15-415/615</a:t>
            </a:r>
          </a:p>
        </p:txBody>
      </p:sp>
      <p:sp>
        <p:nvSpPr>
          <p:cNvPr id="7066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1pPr>
            <a:lvl2pPr marL="742950" indent="-285750"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fld id="{A52D62D7-7D7A-484E-AB08-AFB729BC7BF5}" type="slidenum">
              <a:rPr lang="en-US" sz="1200" u="none" smtClean="0"/>
              <a:pPr/>
              <a:t>12</a:t>
            </a:fld>
            <a:endParaRPr lang="en-US" sz="1200" u="none"/>
          </a:p>
        </p:txBody>
      </p:sp>
    </p:spTree>
    <p:extLst>
      <p:ext uri="{BB962C8B-B14F-4D97-AF65-F5344CB8AC3E}">
        <p14:creationId xmlns:p14="http://schemas.microsoft.com/office/powerpoint/2010/main" val="1205385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501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F0D59-D4ED-CE9A-D5DE-24B00351B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>
            <a:extLst>
              <a:ext uri="{FF2B5EF4-FFF2-40B4-BE49-F238E27FC236}">
                <a16:creationId xmlns:a16="http://schemas.microsoft.com/office/drawing/2014/main" id="{19E9BD4F-BA7B-47C3-9187-FEC5B98DCA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>
            <a:extLst>
              <a:ext uri="{FF2B5EF4-FFF2-40B4-BE49-F238E27FC236}">
                <a16:creationId xmlns:a16="http://schemas.microsoft.com/office/drawing/2014/main" id="{C83F4CA1-D82F-D08C-FDBC-1B179F555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70660" name="Header Placeholder 3">
            <a:extLst>
              <a:ext uri="{FF2B5EF4-FFF2-40B4-BE49-F238E27FC236}">
                <a16:creationId xmlns:a16="http://schemas.microsoft.com/office/drawing/2014/main" id="{F7AAB55F-315F-E4C8-C802-8DC5B665F9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1pPr>
            <a:lvl2pPr marL="742950" indent="-285750"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sz="1200" u="none"/>
              <a:t>Faloutsos/Pavlo</a:t>
            </a:r>
          </a:p>
        </p:txBody>
      </p:sp>
      <p:sp>
        <p:nvSpPr>
          <p:cNvPr id="70661" name="Date Placeholder 4">
            <a:extLst>
              <a:ext uri="{FF2B5EF4-FFF2-40B4-BE49-F238E27FC236}">
                <a16:creationId xmlns:a16="http://schemas.microsoft.com/office/drawing/2014/main" id="{D084D293-8024-53A6-C28D-D81F69B45B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1pPr>
            <a:lvl2pPr marL="742950" indent="-285750"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sz="1200" u="none"/>
              <a:t>CMU - 15-415/615</a:t>
            </a:r>
          </a:p>
        </p:txBody>
      </p:sp>
      <p:sp>
        <p:nvSpPr>
          <p:cNvPr id="70662" name="Slide Number Placeholder 5">
            <a:extLst>
              <a:ext uri="{FF2B5EF4-FFF2-40B4-BE49-F238E27FC236}">
                <a16:creationId xmlns:a16="http://schemas.microsoft.com/office/drawing/2014/main" id="{D009CBB7-353E-4CDD-41C3-DA04B091E3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1pPr>
            <a:lvl2pPr marL="742950" indent="-285750"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fld id="{A52D62D7-7D7A-484E-AB08-AFB729BC7BF5}" type="slidenum">
              <a:rPr lang="en-US" sz="1200" u="none" smtClean="0"/>
              <a:pPr/>
              <a:t>14</a:t>
            </a:fld>
            <a:endParaRPr lang="en-US" sz="1200" u="none"/>
          </a:p>
        </p:txBody>
      </p:sp>
    </p:spTree>
    <p:extLst>
      <p:ext uri="{BB962C8B-B14F-4D97-AF65-F5344CB8AC3E}">
        <p14:creationId xmlns:p14="http://schemas.microsoft.com/office/powerpoint/2010/main" val="990580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6300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5019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4140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3201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78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2506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5026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7559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5792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7066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1pPr>
            <a:lvl2pPr marL="742950" indent="-285750"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sz="1200" u="none"/>
              <a:t>Faloutsos/Pavlo</a:t>
            </a:r>
          </a:p>
        </p:txBody>
      </p:sp>
      <p:sp>
        <p:nvSpPr>
          <p:cNvPr id="70661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1pPr>
            <a:lvl2pPr marL="742950" indent="-285750"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sz="1200" u="none"/>
              <a:t>CMU - 15-415/615</a:t>
            </a:r>
          </a:p>
        </p:txBody>
      </p:sp>
      <p:sp>
        <p:nvSpPr>
          <p:cNvPr id="7066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1pPr>
            <a:lvl2pPr marL="742950" indent="-285750"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fld id="{A52D62D7-7D7A-484E-AB08-AFB729BC7BF5}" type="slidenum">
              <a:rPr lang="en-US" sz="1200" u="none" smtClean="0"/>
              <a:pPr/>
              <a:t>23</a:t>
            </a:fld>
            <a:endParaRPr lang="en-US" sz="1200" u="none"/>
          </a:p>
        </p:txBody>
      </p:sp>
    </p:spTree>
    <p:extLst>
      <p:ext uri="{BB962C8B-B14F-4D97-AF65-F5344CB8AC3E}">
        <p14:creationId xmlns:p14="http://schemas.microsoft.com/office/powerpoint/2010/main" val="13638608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8178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043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982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4117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170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348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5048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137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8114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4061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0275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729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6966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2723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6645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3002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963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6963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1pPr>
            <a:lvl2pPr marL="742950" indent="-285750"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sz="1200" u="none"/>
              <a:t>Faloutsos/Pavlo</a:t>
            </a:r>
          </a:p>
        </p:txBody>
      </p:sp>
      <p:sp>
        <p:nvSpPr>
          <p:cNvPr id="69637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1pPr>
            <a:lvl2pPr marL="742950" indent="-285750"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sz="1200" u="none"/>
              <a:t>CMU - 15-415/615</a:t>
            </a:r>
          </a:p>
        </p:txBody>
      </p:sp>
      <p:sp>
        <p:nvSpPr>
          <p:cNvPr id="6963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1pPr>
            <a:lvl2pPr marL="742950" indent="-285750"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fld id="{DDB18C1B-32CD-44BB-81D7-3095E56B3BF6}" type="slidenum">
              <a:rPr lang="en-US" sz="1200" u="none" smtClean="0"/>
              <a:pPr/>
              <a:t>4</a:t>
            </a:fld>
            <a:endParaRPr lang="en-US" sz="1200" u="none"/>
          </a:p>
        </p:txBody>
      </p:sp>
    </p:spTree>
    <p:extLst>
      <p:ext uri="{BB962C8B-B14F-4D97-AF65-F5344CB8AC3E}">
        <p14:creationId xmlns:p14="http://schemas.microsoft.com/office/powerpoint/2010/main" val="10138652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0113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7323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1237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191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460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36842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36842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65153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24366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065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5833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65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637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041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117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7066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1pPr>
            <a:lvl2pPr marL="742950" indent="-285750"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sz="1200" u="none"/>
              <a:t>Faloutsos/Pavlo</a:t>
            </a:r>
          </a:p>
        </p:txBody>
      </p:sp>
      <p:sp>
        <p:nvSpPr>
          <p:cNvPr id="70661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1pPr>
            <a:lvl2pPr marL="742950" indent="-285750"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sz="1200" u="none"/>
              <a:t>CMU - 15-415/615</a:t>
            </a:r>
          </a:p>
        </p:txBody>
      </p:sp>
      <p:sp>
        <p:nvSpPr>
          <p:cNvPr id="7066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1pPr>
            <a:lvl2pPr marL="742950" indent="-285750"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defTabSz="928688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fld id="{A52D62D7-7D7A-484E-AB08-AFB729BC7BF5}" type="slidenum">
              <a:rPr lang="en-US" sz="1200" u="none" smtClean="0"/>
              <a:pPr/>
              <a:t>9</a:t>
            </a:fld>
            <a:endParaRPr lang="en-US" sz="1200" u="none"/>
          </a:p>
        </p:txBody>
      </p:sp>
    </p:spTree>
    <p:extLst>
      <p:ext uri="{BB962C8B-B14F-4D97-AF65-F5344CB8AC3E}">
        <p14:creationId xmlns:p14="http://schemas.microsoft.com/office/powerpoint/2010/main" val="2659999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b.cs.cmu.ed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MU LOGO" hidden="1">
            <a:extLst>
              <a:ext uri="{FF2B5EF4-FFF2-40B4-BE49-F238E27FC236}">
                <a16:creationId xmlns:a16="http://schemas.microsoft.com/office/drawing/2014/main" id="{A6279927-EE9F-8A29-2CCB-28AAACD5E8C1}"/>
              </a:ext>
            </a:extLst>
          </p:cNvPr>
          <p:cNvGrpSpPr/>
          <p:nvPr/>
        </p:nvGrpSpPr>
        <p:grpSpPr>
          <a:xfrm>
            <a:off x="325636" y="471153"/>
            <a:ext cx="914400" cy="548640"/>
            <a:chOff x="325636" y="760714"/>
            <a:chExt cx="914400" cy="54864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AEBE596A-5B25-6A4A-3895-76D6B8649774}"/>
                </a:ext>
              </a:extLst>
            </p:cNvPr>
            <p:cNvSpPr/>
            <p:nvPr/>
          </p:nvSpPr>
          <p:spPr>
            <a:xfrm>
              <a:off x="325636" y="760714"/>
              <a:ext cx="914400" cy="548640"/>
            </a:xfrm>
            <a:prstGeom prst="roundRect">
              <a:avLst>
                <a:gd name="adj" fmla="val 1910"/>
              </a:avLst>
            </a:prstGeom>
            <a:solidFill>
              <a:srgbClr val="C300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/>
            </a:p>
          </p:txBody>
        </p:sp>
        <p:pic>
          <p:nvPicPr>
            <p:cNvPr id="34" name="Graphic 33">
              <a:hlinkClick r:id="rId2"/>
              <a:extLst>
                <a:ext uri="{FF2B5EF4-FFF2-40B4-BE49-F238E27FC236}">
                  <a16:creationId xmlns:a16="http://schemas.microsoft.com/office/drawing/2014/main" id="{42BCC96F-C450-CF5C-629F-09937B0D1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417076" y="797240"/>
              <a:ext cx="731520" cy="475588"/>
            </a:xfrm>
            <a:prstGeom prst="rect">
              <a:avLst/>
            </a:prstGeom>
          </p:spPr>
        </p:pic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2852B086-E288-CBD2-C5C5-DFEC76D968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3922" y="240601"/>
            <a:ext cx="3291840" cy="29155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3D0993A-BF60-CE79-0F1C-786FEAAE2891}"/>
              </a:ext>
            </a:extLst>
          </p:cNvPr>
          <p:cNvSpPr txBox="1">
            <a:spLocks/>
          </p:cNvSpPr>
          <p:nvPr/>
        </p:nvSpPr>
        <p:spPr>
          <a:xfrm>
            <a:off x="0" y="1790327"/>
            <a:ext cx="9144000" cy="1470025"/>
          </a:xfrm>
          <a:prstGeom prst="rect">
            <a:avLst/>
          </a:prstGeom>
          <a:solidFill>
            <a:srgbClr val="4B9CD3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0" dirty="0">
              <a:solidFill>
                <a:schemeClr val="bg1"/>
              </a:solidFill>
              <a:effectLst/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dirty="0">
                <a:solidFill>
                  <a:schemeClr val="bg1"/>
                </a:solidFill>
                <a:effectLst/>
                <a:latin typeface="+mj-lt"/>
              </a:rPr>
              <a:t>COMP 421: Files &amp; Databases</a:t>
            </a:r>
            <a:endParaRPr lang="en-US" sz="440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ACDE41B-5E08-2993-AFF2-8F1706E561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6400" y="3260725"/>
            <a:ext cx="6019800" cy="1063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Lecture Name!</a:t>
            </a:r>
          </a:p>
        </p:txBody>
      </p:sp>
    </p:spTree>
    <p:extLst>
      <p:ext uri="{BB962C8B-B14F-4D97-AF65-F5344CB8AC3E}">
        <p14:creationId xmlns:p14="http://schemas.microsoft.com/office/powerpoint/2010/main" val="74881192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4754880" cy="36576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4A738A1-3F8B-F678-C69C-FFB31A0D00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761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880" y="971550"/>
            <a:ext cx="4389120" cy="3657600"/>
          </a:xfrm>
        </p:spPr>
        <p:txBody>
          <a:bodyPr/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6CF122-5223-8FC2-39AE-F66176D119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01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A415270-53F7-23E6-805D-9160C949F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78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2707E67-347D-98D8-549D-5A3070895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77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68C0F3-3232-CB1F-B9FF-BCF57414174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971550"/>
            <a:ext cx="7886700" cy="381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1pPr>
            <a:lvl2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System Font Regular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2pPr>
            <a:lvl3pPr marL="91440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System Font Regular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3pPr>
            <a:lvl4pPr marL="137160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System Font Regular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4pPr>
            <a:lvl5pPr marL="182880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System Font Regular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26A410E-1393-BE00-D124-9AC4FEA35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598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9E75BC5-5E05-9EB9-A2CF-34ADD0499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466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19050"/>
            <a:ext cx="9144000" cy="689371"/>
          </a:xfrm>
        </p:spPr>
        <p:txBody>
          <a:bodyPr lIns="0" r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971550"/>
            <a:ext cx="6400800" cy="36576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625DEA1-F8C4-6E87-1A5B-8EC9E0A20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642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hy Choose Unc For A Graduate Degree In Computer Science - Unc Chapel Hill (1287x369), Png Download">
            <a:extLst>
              <a:ext uri="{FF2B5EF4-FFF2-40B4-BE49-F238E27FC236}">
                <a16:creationId xmlns:a16="http://schemas.microsoft.com/office/drawing/2014/main" id="{88E8CE7D-D053-708D-6190-70AECFF14D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68313"/>
            <a:ext cx="1066800" cy="30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612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689371"/>
          </a:xfrm>
          <a:prstGeom prst="rect">
            <a:avLst/>
          </a:prstGeom>
          <a:solidFill>
            <a:srgbClr val="4C9DD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971550"/>
            <a:ext cx="6400800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dirty="0"/>
              <a:t>Click to edit Master text styles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Second level</a:t>
            </a:r>
          </a:p>
        </p:txBody>
      </p:sp>
      <p:pic>
        <p:nvPicPr>
          <p:cNvPr id="7" name="Picture 2" descr="Why Choose Unc For A Graduate Degree In Computer Science - Unc Chapel Hill (1287x369), Png Download">
            <a:extLst>
              <a:ext uri="{FF2B5EF4-FFF2-40B4-BE49-F238E27FC236}">
                <a16:creationId xmlns:a16="http://schemas.microsoft.com/office/drawing/2014/main" id="{90BB534A-2FFF-458A-936D-5FA907B17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68313"/>
            <a:ext cx="1066800" cy="30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184061F-78F2-C458-0FBD-F39CC26BA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15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 spc="0">
          <a:solidFill>
            <a:schemeClr val="bg1"/>
          </a:solidFill>
          <a:latin typeface="+mj-lt"/>
          <a:ea typeface="Open Sans" pitchFamily="34" charset="0"/>
          <a:cs typeface="Open Sans" pitchFamily="34" charset="0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0"/>
        </a:spcAft>
        <a:buFont typeface="Arial" pitchFamily="34" charset="0"/>
        <a:buNone/>
        <a:defRPr lang="en-US" sz="24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2900" indent="-342900" algn="l" defTabSz="914400" rtl="0" eaLnBrk="1" latinLnBrk="0" hangingPunct="1">
        <a:spcBef>
          <a:spcPts val="0"/>
        </a:spcBef>
        <a:buFont typeface="Times New Roman" pitchFamily="18" charset="0"/>
        <a:buChar char="→"/>
        <a:defRPr lang="en-US" sz="20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Gentium Book Basic" pitchFamily="2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Gentium Book Basic" pitchFamily="2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Gentium Book Basic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1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qlite.org/atomiccommit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7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1.sv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lgorithms_for_Recovery_and_Isolation_Exploiting_Semantics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3" Type="http://schemas.openxmlformats.org/officeDocument/2006/relationships/hyperlink" Target="https://en.wikipedia.org/wiki/Extract,_transform,_load" TargetMode="External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7.svg"/><Relationship Id="rId10" Type="http://schemas.openxmlformats.org/officeDocument/2006/relationships/image" Target="../media/image28.png"/><Relationship Id="rId4" Type="http://schemas.openxmlformats.org/officeDocument/2006/relationships/image" Target="../media/image6.png"/><Relationship Id="rId9" Type="http://schemas.openxmlformats.org/officeDocument/2006/relationships/image" Target="../media/image27.sv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7.sv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2C5C5-7641-1CB3-9677-40D32A1EA4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Lecture 20: It's Log!</a:t>
            </a:r>
          </a:p>
        </p:txBody>
      </p:sp>
    </p:spTree>
    <p:extLst>
      <p:ext uri="{BB962C8B-B14F-4D97-AF65-F5344CB8AC3E}">
        <p14:creationId xmlns:p14="http://schemas.microsoft.com/office/powerpoint/2010/main" val="600822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Steal Policy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Whether the DBMS can </a:t>
            </a:r>
            <a:r>
              <a:rPr lang="en-US" u="sng" dirty="0"/>
              <a:t>evict</a:t>
            </a:r>
            <a:r>
              <a:rPr lang="en-US" dirty="0"/>
              <a:t> a dirty object in the buffer pool modified by an uncommitted </a:t>
            </a:r>
            <a:r>
              <a:rPr lang="en-US" dirty="0" err="1"/>
              <a:t>txn</a:t>
            </a:r>
            <a:r>
              <a:rPr lang="en-US" dirty="0"/>
              <a:t> and </a:t>
            </a:r>
            <a:r>
              <a:rPr lang="en-US" u="sng" dirty="0"/>
              <a:t>overwrite</a:t>
            </a:r>
            <a:r>
              <a:rPr lang="en-US" dirty="0"/>
              <a:t> the most recent committed version of that object in non-volatile storage.</a:t>
            </a:r>
          </a:p>
          <a:p>
            <a:endParaRPr lang="en-US" sz="1200" b="1" dirty="0"/>
          </a:p>
          <a:p>
            <a:r>
              <a:rPr lang="en-US" b="1" dirty="0">
                <a:solidFill>
                  <a:schemeClr val="accent1"/>
                </a:solidFill>
              </a:rPr>
              <a:t>STEAL</a:t>
            </a:r>
            <a:r>
              <a:rPr lang="en-US" dirty="0"/>
              <a:t>: Eviction + overwriting is allowed.</a:t>
            </a:r>
          </a:p>
          <a:p>
            <a:r>
              <a:rPr lang="en-US" b="1" dirty="0">
                <a:solidFill>
                  <a:schemeClr val="accent1"/>
                </a:solidFill>
              </a:rPr>
              <a:t>NO-STEAL</a:t>
            </a:r>
            <a:r>
              <a:rPr lang="en-US" dirty="0"/>
              <a:t>: Eviction + overwriting is </a:t>
            </a:r>
            <a:r>
              <a:rPr lang="en-US" u="sng" dirty="0"/>
              <a:t>not</a:t>
            </a:r>
            <a:r>
              <a:rPr lang="en-US" dirty="0"/>
              <a:t> allowed.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6368AF97-9421-E3B6-9D5C-718B2CB57680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003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Force Policy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Whether the DBMS requires that all updates made by a </a:t>
            </a:r>
            <a:r>
              <a:rPr lang="en-US" dirty="0" err="1"/>
              <a:t>txn</a:t>
            </a:r>
            <a:r>
              <a:rPr lang="en-US" dirty="0"/>
              <a:t> are written back to non-volatile storage </a:t>
            </a:r>
            <a:r>
              <a:rPr lang="en-US" u="sng" dirty="0"/>
              <a:t>before</a:t>
            </a:r>
            <a:r>
              <a:rPr lang="en-US" dirty="0"/>
              <a:t> the </a:t>
            </a:r>
            <a:r>
              <a:rPr lang="en-US" dirty="0" err="1"/>
              <a:t>txn</a:t>
            </a:r>
            <a:r>
              <a:rPr lang="en-US" dirty="0"/>
              <a:t> can commit.</a:t>
            </a:r>
          </a:p>
          <a:p>
            <a:endParaRPr lang="en-US" sz="1200" b="1" dirty="0"/>
          </a:p>
          <a:p>
            <a:r>
              <a:rPr lang="en-US" b="1" dirty="0">
                <a:solidFill>
                  <a:schemeClr val="accent1"/>
                </a:solidFill>
              </a:rPr>
              <a:t>FORCE</a:t>
            </a:r>
            <a:r>
              <a:rPr lang="en-US" dirty="0"/>
              <a:t>: Write-back is required.</a:t>
            </a:r>
          </a:p>
          <a:p>
            <a:r>
              <a:rPr lang="en-US" b="1" dirty="0">
                <a:solidFill>
                  <a:schemeClr val="accent1"/>
                </a:solidFill>
              </a:rPr>
              <a:t>NO-FORCE</a:t>
            </a:r>
            <a:r>
              <a:rPr lang="en-US" dirty="0"/>
              <a:t>: Write-back is </a:t>
            </a:r>
            <a:r>
              <a:rPr lang="en-US" u="sng" dirty="0"/>
              <a:t>not</a:t>
            </a:r>
            <a:r>
              <a:rPr lang="en-US" dirty="0"/>
              <a:t> required.</a:t>
            </a:r>
          </a:p>
          <a:p>
            <a:endParaRPr lang="en-US" sz="1200" dirty="0"/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D79A5A32-9534-A9FD-B953-502ABE91D717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952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raphic 58">
            <a:extLst>
              <a:ext uri="{FF2B5EF4-FFF2-40B4-BE49-F238E27FC236}">
                <a16:creationId xmlns:a16="http://schemas.microsoft.com/office/drawing/2014/main" id="{5E4F91C1-063C-4782-B42A-897D5C97E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127983" y="3887187"/>
            <a:ext cx="641131" cy="885371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2558A1B-4648-AE36-8264-6453DC3DFC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4633500" y="3674553"/>
            <a:ext cx="567561" cy="109728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7C5CCDE-8EA2-14D1-741D-4B12D1A00B80}"/>
              </a:ext>
            </a:extLst>
          </p:cNvPr>
          <p:cNvGrpSpPr/>
          <p:nvPr/>
        </p:nvGrpSpPr>
        <p:grpSpPr>
          <a:xfrm>
            <a:off x="1162052" y="746521"/>
            <a:ext cx="2469356" cy="3855720"/>
            <a:chOff x="1695451" y="819150"/>
            <a:chExt cx="2469356" cy="3855720"/>
          </a:xfrm>
        </p:grpSpPr>
        <p:sp>
          <p:nvSpPr>
            <p:cNvPr id="6" name="Rounded Rectangle 27">
              <a:extLst>
                <a:ext uri="{FF2B5EF4-FFF2-40B4-BE49-F238E27FC236}">
                  <a16:creationId xmlns:a16="http://schemas.microsoft.com/office/drawing/2014/main" id="{851FFA76-B778-2569-6BD5-57FA9DE13DD6}"/>
                </a:ext>
              </a:extLst>
            </p:cNvPr>
            <p:cNvSpPr/>
            <p:nvPr/>
          </p:nvSpPr>
          <p:spPr bwMode="auto">
            <a:xfrm>
              <a:off x="1695451" y="1200150"/>
              <a:ext cx="2469356" cy="34747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noFill/>
              <a:prstDash val="sysDash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350" dirty="0">
                <a:latin typeface="Times New Roman" pitchFamily="-112" charset="0"/>
              </a:endParaRPr>
            </a:p>
          </p:txBody>
        </p:sp>
        <p:sp>
          <p:nvSpPr>
            <p:cNvPr id="7" name="TextBox 15">
              <a:extLst>
                <a:ext uri="{FF2B5EF4-FFF2-40B4-BE49-F238E27FC236}">
                  <a16:creationId xmlns:a16="http://schemas.microsoft.com/office/drawing/2014/main" id="{0297452F-2B09-0EC2-3413-D80EED51CF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5451" y="819150"/>
              <a:ext cx="117532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no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  <a:ea typeface="Crimson Text" pitchFamily="2" charset="0"/>
                </a:defRPr>
              </a:lvl1pPr>
            </a:lstStyle>
            <a:p>
              <a:r>
                <a:rPr lang="en-US" dirty="0"/>
                <a:t>Schedule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A674E03-6E5D-B958-1C9B-11C6F68009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0355" y="1219200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T</a:t>
              </a:r>
              <a:r>
                <a:rPr lang="en-US" b="1" baseline="-25000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1</a:t>
              </a:r>
            </a:p>
          </p:txBody>
        </p:sp>
        <p:sp>
          <p:nvSpPr>
            <p:cNvPr id="9" name="TextBox 15">
              <a:extLst>
                <a:ext uri="{FF2B5EF4-FFF2-40B4-BE49-F238E27FC236}">
                  <a16:creationId xmlns:a16="http://schemas.microsoft.com/office/drawing/2014/main" id="{730FE049-336B-D6F7-0347-E52139118F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0968" y="1219200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T</a:t>
              </a:r>
              <a:r>
                <a:rPr lang="en-US" b="1" baseline="-25000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2</a:t>
              </a:r>
            </a:p>
          </p:txBody>
        </p:sp>
      </p:grpSp>
      <p:sp>
        <p:nvSpPr>
          <p:cNvPr id="10" name="Left Arrow 33">
            <a:extLst>
              <a:ext uri="{FF2B5EF4-FFF2-40B4-BE49-F238E27FC236}">
                <a16:creationId xmlns:a16="http://schemas.microsoft.com/office/drawing/2014/main" id="{BE0A78EE-1F8D-2FFF-38D9-5B98A85CE08D}"/>
              </a:ext>
            </a:extLst>
          </p:cNvPr>
          <p:cNvSpPr/>
          <p:nvPr/>
        </p:nvSpPr>
        <p:spPr bwMode="auto">
          <a:xfrm rot="16200000">
            <a:off x="-876299" y="2392441"/>
            <a:ext cx="3314700" cy="647700"/>
          </a:xfrm>
          <a:prstGeom prst="leftArrow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 b="1" i="1" spc="225" dirty="0">
                <a:solidFill>
                  <a:schemeClr val="bg1">
                    <a:lumMod val="95000"/>
                  </a:schemeClr>
                </a:solidFill>
                <a:latin typeface="Lato Black" panose="020F0A02020204030203" pitchFamily="34" charset="0"/>
              </a:rPr>
              <a:t>TIME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C44A2D6-4AC5-445F-9EB6-E41FD09BD7A2}"/>
              </a:ext>
            </a:extLst>
          </p:cNvPr>
          <p:cNvCxnSpPr>
            <a:cxnSpLocks/>
          </p:cNvCxnSpPr>
          <p:nvPr/>
        </p:nvCxnSpPr>
        <p:spPr>
          <a:xfrm rot="5400000">
            <a:off x="4371525" y="3028950"/>
            <a:ext cx="3657600" cy="0"/>
          </a:xfrm>
          <a:prstGeom prst="line">
            <a:avLst/>
          </a:prstGeom>
          <a:ln w="19050">
            <a:solidFill>
              <a:srgbClr val="64646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20">
            <a:extLst>
              <a:ext uri="{FF2B5EF4-FFF2-40B4-BE49-F238E27FC236}">
                <a16:creationId xmlns:a16="http://schemas.microsoft.com/office/drawing/2014/main" id="{6114672F-1C2E-48CD-9253-F77BDB7CB2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57100" y="2139485"/>
            <a:ext cx="1101088" cy="1363255"/>
          </a:xfrm>
          <a:prstGeom prst="rect">
            <a:avLst/>
          </a:prstGeom>
          <a:effectLst/>
        </p:spPr>
      </p:pic>
      <p:sp>
        <p:nvSpPr>
          <p:cNvPr id="69" name="Rounded Rectangle 25">
            <a:extLst>
              <a:ext uri="{FF2B5EF4-FFF2-40B4-BE49-F238E27FC236}">
                <a16:creationId xmlns:a16="http://schemas.microsoft.com/office/drawing/2014/main" id="{ECD85D96-826B-465D-B19F-8E5FCE9EE4B2}"/>
              </a:ext>
            </a:extLst>
          </p:cNvPr>
          <p:cNvSpPr/>
          <p:nvPr/>
        </p:nvSpPr>
        <p:spPr bwMode="auto">
          <a:xfrm>
            <a:off x="4043371" y="1817608"/>
            <a:ext cx="1747838" cy="2022872"/>
          </a:xfrm>
          <a:prstGeom prst="roundRect">
            <a:avLst>
              <a:gd name="adj" fmla="val 7789"/>
            </a:avLst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2000" b="1" i="1" dirty="0">
                <a:solidFill>
                  <a:srgbClr val="646464"/>
                </a:solidFill>
              </a:rPr>
              <a:t>Buffer Pool</a:t>
            </a:r>
          </a:p>
        </p:txBody>
      </p:sp>
      <p:sp>
        <p:nvSpPr>
          <p:cNvPr id="19458" name="Titl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No-Steal + Force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6764790" y="2699055"/>
            <a:ext cx="1379573" cy="365760"/>
            <a:chOff x="6096000" y="5143500"/>
            <a:chExt cx="2307265" cy="762000"/>
          </a:xfrm>
          <a:solidFill>
            <a:schemeClr val="bg1"/>
          </a:solidFill>
        </p:grpSpPr>
        <p:sp>
          <p:nvSpPr>
            <p:cNvPr id="30" name="Rectangle 29"/>
            <p:cNvSpPr/>
            <p:nvPr/>
          </p:nvSpPr>
          <p:spPr bwMode="auto">
            <a:xfrm>
              <a:off x="6096000" y="5143500"/>
              <a:ext cx="762000" cy="762000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A=1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6868632" y="5143500"/>
              <a:ext cx="762000" cy="762000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B=9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7641265" y="5143500"/>
              <a:ext cx="762000" cy="762000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C=7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227919" y="2317671"/>
            <a:ext cx="1378744" cy="365760"/>
            <a:chOff x="3782457" y="2846387"/>
            <a:chExt cx="1839432" cy="476250"/>
          </a:xfrm>
        </p:grpSpPr>
        <p:sp>
          <p:nvSpPr>
            <p:cNvPr id="19491" name="Rectangle 36"/>
            <p:cNvSpPr>
              <a:spLocks noChangeArrowheads="1"/>
            </p:cNvSpPr>
            <p:nvPr/>
          </p:nvSpPr>
          <p:spPr bwMode="auto">
            <a:xfrm>
              <a:off x="3782457" y="2846387"/>
              <a:ext cx="607493" cy="476250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solidFill>
                    <a:srgbClr val="646464"/>
                  </a:solidFill>
                  <a:latin typeface="Inconsolata" panose="00000509000000000000" pitchFamily="49" charset="0"/>
                </a:rPr>
                <a:t>A=1</a:t>
              </a:r>
            </a:p>
          </p:txBody>
        </p:sp>
        <p:sp>
          <p:nvSpPr>
            <p:cNvPr id="19492" name="Rectangle 37"/>
            <p:cNvSpPr>
              <a:spLocks noChangeArrowheads="1"/>
            </p:cNvSpPr>
            <p:nvPr/>
          </p:nvSpPr>
          <p:spPr bwMode="auto">
            <a:xfrm>
              <a:off x="4398426" y="2846387"/>
              <a:ext cx="607493" cy="476250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B=9</a:t>
              </a:r>
            </a:p>
          </p:txBody>
        </p:sp>
        <p:sp>
          <p:nvSpPr>
            <p:cNvPr id="19493" name="Rectangle 38"/>
            <p:cNvSpPr>
              <a:spLocks noChangeArrowheads="1"/>
            </p:cNvSpPr>
            <p:nvPr/>
          </p:nvSpPr>
          <p:spPr bwMode="auto">
            <a:xfrm>
              <a:off x="5014396" y="2846387"/>
              <a:ext cx="607493" cy="476250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C=7</a:t>
              </a:r>
            </a:p>
          </p:txBody>
        </p:sp>
      </p:grp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4689882" y="2317671"/>
            <a:ext cx="454819" cy="36576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B=8</a:t>
            </a:r>
          </a:p>
        </p:txBody>
      </p:sp>
      <p:sp>
        <p:nvSpPr>
          <p:cNvPr id="46" name="Line 12"/>
          <p:cNvSpPr>
            <a:spLocks noChangeShapeType="1"/>
          </p:cNvSpPr>
          <p:nvPr/>
        </p:nvSpPr>
        <p:spPr bwMode="auto">
          <a:xfrm flipH="1" flipV="1">
            <a:off x="5606661" y="2533170"/>
            <a:ext cx="1151769" cy="328614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 sz="1350"/>
          </a:p>
        </p:txBody>
      </p:sp>
      <p:sp>
        <p:nvSpPr>
          <p:cNvPr id="37" name="schedule"/>
          <p:cNvSpPr txBox="1">
            <a:spLocks noChangeArrowheads="1"/>
          </p:cNvSpPr>
          <p:nvPr/>
        </p:nvSpPr>
        <p:spPr bwMode="auto">
          <a:xfrm>
            <a:off x="1294820" y="1514208"/>
            <a:ext cx="1097280" cy="28346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eaLnBrk="0" hangingPunct="0">
              <a:lnSpc>
                <a:spcPct val="90000"/>
              </a:lnSpc>
              <a:defRPr sz="1600" b="1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r>
              <a:rPr lang="en-US" dirty="0"/>
              <a:t>BEGIN</a:t>
            </a:r>
          </a:p>
          <a:p>
            <a:r>
              <a:rPr lang="en-US" b="0" dirty="0"/>
              <a:t>R(A)</a:t>
            </a:r>
          </a:p>
          <a:p>
            <a:r>
              <a:rPr lang="en-US" b="0" dirty="0"/>
              <a:t>W(A)</a:t>
            </a:r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r>
              <a:rPr lang="en-US" b="0" dirty="0"/>
              <a:t>  ⋮</a:t>
            </a:r>
          </a:p>
          <a:p>
            <a:r>
              <a:rPr lang="en-US" dirty="0">
                <a:solidFill>
                  <a:schemeClr val="accent1"/>
                </a:solidFill>
              </a:rPr>
              <a:t>ROLLBACK</a:t>
            </a:r>
          </a:p>
        </p:txBody>
      </p:sp>
      <p:sp>
        <p:nvSpPr>
          <p:cNvPr id="41" name="schedule"/>
          <p:cNvSpPr txBox="1">
            <a:spLocks noChangeArrowheads="1"/>
          </p:cNvSpPr>
          <p:nvPr/>
        </p:nvSpPr>
        <p:spPr bwMode="auto">
          <a:xfrm>
            <a:off x="2385909" y="1514208"/>
            <a:ext cx="1097280" cy="28346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eaLnBrk="0" hangingPunct="0">
              <a:lnSpc>
                <a:spcPct val="90000"/>
              </a:lnSpc>
              <a:defRPr sz="1600" b="1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r>
              <a:rPr lang="en-US" dirty="0"/>
              <a:t>BEGIN</a:t>
            </a:r>
          </a:p>
          <a:p>
            <a:r>
              <a:rPr lang="en-US" b="0" dirty="0"/>
              <a:t>R(B)</a:t>
            </a:r>
          </a:p>
          <a:p>
            <a:r>
              <a:rPr lang="en-US" b="0" dirty="0"/>
              <a:t>W(B)</a:t>
            </a:r>
          </a:p>
          <a:p>
            <a:r>
              <a:rPr lang="en-US" dirty="0"/>
              <a:t>COMMIT</a:t>
            </a:r>
          </a:p>
        </p:txBody>
      </p:sp>
      <p:sp>
        <p:nvSpPr>
          <p:cNvPr id="48" name="Right Arrow 6"/>
          <p:cNvSpPr>
            <a:spLocks noChangeArrowheads="1"/>
          </p:cNvSpPr>
          <p:nvPr/>
        </p:nvSpPr>
        <p:spPr bwMode="auto">
          <a:xfrm>
            <a:off x="838200" y="1657350"/>
            <a:ext cx="548640" cy="457200"/>
          </a:xfrm>
          <a:prstGeom prst="rightArrow">
            <a:avLst>
              <a:gd name="adj1" fmla="val 50000"/>
              <a:gd name="adj2" fmla="val 50050"/>
            </a:avLst>
          </a:prstGeom>
          <a:solidFill>
            <a:schemeClr val="tx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49" name="Right Arrow 6"/>
          <p:cNvSpPr>
            <a:spLocks noChangeArrowheads="1"/>
          </p:cNvSpPr>
          <p:nvPr/>
        </p:nvSpPr>
        <p:spPr bwMode="auto">
          <a:xfrm>
            <a:off x="1928830" y="2304098"/>
            <a:ext cx="548640" cy="457200"/>
          </a:xfrm>
          <a:prstGeom prst="rightArrow">
            <a:avLst>
              <a:gd name="adj1" fmla="val 50000"/>
              <a:gd name="adj2" fmla="val 50050"/>
            </a:avLst>
          </a:prstGeom>
          <a:solidFill>
            <a:schemeClr val="tx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50" name="Right Arrow 6"/>
          <p:cNvSpPr>
            <a:spLocks noChangeArrowheads="1"/>
          </p:cNvSpPr>
          <p:nvPr/>
        </p:nvSpPr>
        <p:spPr bwMode="auto">
          <a:xfrm>
            <a:off x="838200" y="1864995"/>
            <a:ext cx="548640" cy="457200"/>
          </a:xfrm>
          <a:prstGeom prst="rightArrow">
            <a:avLst>
              <a:gd name="adj1" fmla="val 50000"/>
              <a:gd name="adj2" fmla="val 50050"/>
            </a:avLst>
          </a:prstGeom>
          <a:solidFill>
            <a:schemeClr val="tx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51" name="Right Arrow 6"/>
          <p:cNvSpPr>
            <a:spLocks noChangeArrowheads="1"/>
          </p:cNvSpPr>
          <p:nvPr/>
        </p:nvSpPr>
        <p:spPr bwMode="auto">
          <a:xfrm>
            <a:off x="1928830" y="2530317"/>
            <a:ext cx="548640" cy="457200"/>
          </a:xfrm>
          <a:prstGeom prst="rightArrow">
            <a:avLst>
              <a:gd name="adj1" fmla="val 50000"/>
              <a:gd name="adj2" fmla="val 50050"/>
            </a:avLst>
          </a:prstGeom>
          <a:solidFill>
            <a:schemeClr val="tx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4227919" y="2317671"/>
            <a:ext cx="454819" cy="36576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A=3</a:t>
            </a:r>
          </a:p>
        </p:txBody>
      </p:sp>
      <p:sp>
        <p:nvSpPr>
          <p:cNvPr id="54" name="callout"/>
          <p:cNvSpPr/>
          <p:nvPr/>
        </p:nvSpPr>
        <p:spPr bwMode="auto">
          <a:xfrm flipH="1">
            <a:off x="4648200" y="1401180"/>
            <a:ext cx="3520832" cy="637170"/>
          </a:xfrm>
          <a:prstGeom prst="wedgeRoundRectCallout">
            <a:avLst>
              <a:gd name="adj1" fmla="val 41900"/>
              <a:gd name="adj2" fmla="val 100030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0" tIns="67414" rIns="0" bIns="0" anchor="b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u="sng" dirty="0">
                <a:solidFill>
                  <a:schemeClr val="accent1"/>
                </a:solidFill>
                <a:latin typeface="Crimson Text" panose="02000503000000000000" pitchFamily="2" charset="0"/>
              </a:rPr>
              <a:t>NO-STEAL</a:t>
            </a: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 means that </a:t>
            </a:r>
            <a:r>
              <a:rPr lang="en-US" sz="2000" b="1" i="1" spc="-300" dirty="0">
                <a:solidFill>
                  <a:schemeClr val="accent1"/>
                </a:solidFill>
                <a:latin typeface="Crimson Text" panose="02000503000000000000" pitchFamily="2" charset="0"/>
              </a:rPr>
              <a:t>T</a:t>
            </a:r>
            <a:r>
              <a:rPr lang="en-US" sz="2000" b="1" i="1" baseline="-25000" dirty="0">
                <a:solidFill>
                  <a:schemeClr val="accent1"/>
                </a:solidFill>
                <a:latin typeface="Crimson Text" panose="02000503000000000000" pitchFamily="2" charset="0"/>
              </a:rPr>
              <a:t>1</a:t>
            </a: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 changes cannot be written to disk yet.</a:t>
            </a:r>
          </a:p>
        </p:txBody>
      </p:sp>
      <p:sp>
        <p:nvSpPr>
          <p:cNvPr id="55" name="Right Arrow 6"/>
          <p:cNvSpPr>
            <a:spLocks noChangeArrowheads="1"/>
          </p:cNvSpPr>
          <p:nvPr/>
        </p:nvSpPr>
        <p:spPr bwMode="auto">
          <a:xfrm>
            <a:off x="838200" y="3190485"/>
            <a:ext cx="548640" cy="457200"/>
          </a:xfrm>
          <a:prstGeom prst="rightArrow">
            <a:avLst>
              <a:gd name="adj1" fmla="val 50000"/>
              <a:gd name="adj2" fmla="val 50050"/>
            </a:avLst>
          </a:prstGeom>
          <a:solidFill>
            <a:schemeClr val="tx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56" name="Right Arrow 6"/>
          <p:cNvSpPr>
            <a:spLocks noChangeArrowheads="1"/>
          </p:cNvSpPr>
          <p:nvPr/>
        </p:nvSpPr>
        <p:spPr bwMode="auto">
          <a:xfrm>
            <a:off x="1928830" y="2756535"/>
            <a:ext cx="548640" cy="457200"/>
          </a:xfrm>
          <a:prstGeom prst="rightArrow">
            <a:avLst>
              <a:gd name="adj1" fmla="val 50000"/>
              <a:gd name="adj2" fmla="val 50050"/>
            </a:avLst>
          </a:prstGeom>
          <a:solidFill>
            <a:schemeClr val="tx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57" name="callout"/>
          <p:cNvSpPr/>
          <p:nvPr/>
        </p:nvSpPr>
        <p:spPr bwMode="auto">
          <a:xfrm flipH="1">
            <a:off x="1447800" y="3794579"/>
            <a:ext cx="1766080" cy="637170"/>
          </a:xfrm>
          <a:prstGeom prst="wedgeRoundRectCallout">
            <a:avLst>
              <a:gd name="adj1" fmla="val 38209"/>
              <a:gd name="adj2" fmla="val -95960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0" tIns="67414" rIns="0" bIns="0" anchor="b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Now it’s trivial to rollback </a:t>
            </a:r>
            <a:r>
              <a:rPr lang="en-US" sz="2000" b="1" i="1" spc="-300" dirty="0">
                <a:solidFill>
                  <a:schemeClr val="accent1"/>
                </a:solidFill>
                <a:latin typeface="Crimson Text" panose="02000503000000000000" pitchFamily="2" charset="0"/>
              </a:rPr>
              <a:t>T</a:t>
            </a:r>
            <a:r>
              <a:rPr lang="en-US" sz="2000" b="1" i="1" baseline="-25000" dirty="0">
                <a:solidFill>
                  <a:schemeClr val="accent1"/>
                </a:solidFill>
                <a:latin typeface="Crimson Text" panose="02000503000000000000" pitchFamily="2" charset="0"/>
              </a:rPr>
              <a:t>1</a:t>
            </a:r>
            <a:endParaRPr lang="en-US" sz="2000" b="1" i="1" dirty="0">
              <a:solidFill>
                <a:schemeClr val="accent1"/>
              </a:solidFill>
              <a:latin typeface="Crimson Text" panose="02000503000000000000" pitchFamily="2" charset="0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7227567" y="2699055"/>
            <a:ext cx="454819" cy="36576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B=8</a:t>
            </a:r>
          </a:p>
        </p:txBody>
      </p:sp>
      <p:sp>
        <p:nvSpPr>
          <p:cNvPr id="80" name="Line 12">
            <a:extLst>
              <a:ext uri="{FF2B5EF4-FFF2-40B4-BE49-F238E27FC236}">
                <a16:creationId xmlns:a16="http://schemas.microsoft.com/office/drawing/2014/main" id="{9F7E52AD-E1EE-4BE3-85A2-A5388AB03C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13015" y="2928936"/>
            <a:ext cx="1145151" cy="304792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 sz="135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655A8CF-CF26-4938-9B99-E92B356BC92F}"/>
              </a:ext>
            </a:extLst>
          </p:cNvPr>
          <p:cNvGrpSpPr>
            <a:grpSpLocks/>
          </p:cNvGrpSpPr>
          <p:nvPr/>
        </p:nvGrpSpPr>
        <p:grpSpPr bwMode="auto">
          <a:xfrm>
            <a:off x="4227919" y="3033712"/>
            <a:ext cx="1378744" cy="365760"/>
            <a:chOff x="3782457" y="2846387"/>
            <a:chExt cx="1839432" cy="476250"/>
          </a:xfrm>
        </p:grpSpPr>
        <p:sp>
          <p:nvSpPr>
            <p:cNvPr id="38" name="Rectangle 36">
              <a:extLst>
                <a:ext uri="{FF2B5EF4-FFF2-40B4-BE49-F238E27FC236}">
                  <a16:creationId xmlns:a16="http://schemas.microsoft.com/office/drawing/2014/main" id="{B326F7BA-C0DD-49FB-B22B-F892A9768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2457" y="2846387"/>
              <a:ext cx="607493" cy="476250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solidFill>
                    <a:srgbClr val="646464"/>
                  </a:solidFill>
                  <a:latin typeface="Inconsolata" panose="00000509000000000000" pitchFamily="49" charset="0"/>
                </a:rPr>
                <a:t>A=1</a:t>
              </a:r>
            </a:p>
          </p:txBody>
        </p:sp>
        <p:sp>
          <p:nvSpPr>
            <p:cNvPr id="39" name="Rectangle 37">
              <a:extLst>
                <a:ext uri="{FF2B5EF4-FFF2-40B4-BE49-F238E27FC236}">
                  <a16:creationId xmlns:a16="http://schemas.microsoft.com/office/drawing/2014/main" id="{9B6F36CC-D8A2-4BAD-A5A6-B01791050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426" y="2846387"/>
              <a:ext cx="607493" cy="476250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B=8</a:t>
              </a:r>
            </a:p>
          </p:txBody>
        </p:sp>
        <p:sp>
          <p:nvSpPr>
            <p:cNvPr id="40" name="Rectangle 38">
              <a:extLst>
                <a:ext uri="{FF2B5EF4-FFF2-40B4-BE49-F238E27FC236}">
                  <a16:creationId xmlns:a16="http://schemas.microsoft.com/office/drawing/2014/main" id="{C3E1B3F9-0838-46D8-A7C9-4BB724714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4396" y="2846387"/>
              <a:ext cx="607493" cy="476250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C=7</a:t>
              </a:r>
            </a:p>
          </p:txBody>
        </p:sp>
      </p:grpSp>
      <p:sp>
        <p:nvSpPr>
          <p:cNvPr id="42" name="Right Arrow 29" descr=" 30">
            <a:extLst>
              <a:ext uri="{FF2B5EF4-FFF2-40B4-BE49-F238E27FC236}">
                <a16:creationId xmlns:a16="http://schemas.microsoft.com/office/drawing/2014/main" id="{872BAEEC-5B7B-4BDD-85D5-32FAA489DC96}"/>
              </a:ext>
            </a:extLst>
          </p:cNvPr>
          <p:cNvSpPr>
            <a:spLocks/>
          </p:cNvSpPr>
          <p:nvPr/>
        </p:nvSpPr>
        <p:spPr>
          <a:xfrm rot="5400000">
            <a:off x="4780131" y="2721412"/>
            <a:ext cx="274320" cy="27432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B7856A-629B-4F05-A9D6-757B2E8096B5}"/>
              </a:ext>
            </a:extLst>
          </p:cNvPr>
          <p:cNvSpPr txBox="1"/>
          <p:nvPr/>
        </p:nvSpPr>
        <p:spPr>
          <a:xfrm>
            <a:off x="5111321" y="2746362"/>
            <a:ext cx="34785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Copy</a:t>
            </a:r>
          </a:p>
        </p:txBody>
      </p:sp>
      <p:sp>
        <p:nvSpPr>
          <p:cNvPr id="53" name="callout"/>
          <p:cNvSpPr/>
          <p:nvPr/>
        </p:nvSpPr>
        <p:spPr bwMode="auto">
          <a:xfrm flipH="1">
            <a:off x="1405293" y="3417135"/>
            <a:ext cx="2822621" cy="909585"/>
          </a:xfrm>
          <a:prstGeom prst="wedgeRoundRectCallout">
            <a:avLst>
              <a:gd name="adj1" fmla="val 2491"/>
              <a:gd name="adj2" fmla="val -88267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0" tIns="67414" rIns="0" bIns="0" anchor="b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u="sng" dirty="0">
                <a:solidFill>
                  <a:schemeClr val="accent1"/>
                </a:solidFill>
                <a:latin typeface="Crimson Text" panose="02000503000000000000" pitchFamily="2" charset="0"/>
              </a:rPr>
              <a:t>FORCE</a:t>
            </a: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 means that </a:t>
            </a:r>
            <a:r>
              <a:rPr lang="en-US" sz="2000" b="1" i="1" spc="-300" dirty="0">
                <a:solidFill>
                  <a:schemeClr val="accent1"/>
                </a:solidFill>
                <a:latin typeface="Crimson Text" panose="02000503000000000000" pitchFamily="2" charset="0"/>
              </a:rPr>
              <a:t>T</a:t>
            </a:r>
            <a:r>
              <a:rPr lang="en-US" sz="2000" b="1" i="1" baseline="-25000" dirty="0">
                <a:solidFill>
                  <a:schemeClr val="accent1"/>
                </a:solidFill>
                <a:latin typeface="Crimson Text" panose="02000503000000000000" pitchFamily="2" charset="0"/>
              </a:rPr>
              <a:t>2</a:t>
            </a: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 changes must be written to disk at this point.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77CCA3B-127E-9D1B-1186-B4BD43324F64}"/>
              </a:ext>
            </a:extLst>
          </p:cNvPr>
          <p:cNvCxnSpPr>
            <a:endCxn id="52" idx="1"/>
          </p:cNvCxnSpPr>
          <p:nvPr/>
        </p:nvCxnSpPr>
        <p:spPr>
          <a:xfrm>
            <a:off x="1828800" y="2114550"/>
            <a:ext cx="2399119" cy="386001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6E8A3F0-3EA7-E800-358F-3BD330489B8A}"/>
              </a:ext>
            </a:extLst>
          </p:cNvPr>
          <p:cNvCxnSpPr>
            <a:cxnSpLocks/>
            <a:endCxn id="52" idx="1"/>
          </p:cNvCxnSpPr>
          <p:nvPr/>
        </p:nvCxnSpPr>
        <p:spPr>
          <a:xfrm flipV="1">
            <a:off x="2895600" y="2500551"/>
            <a:ext cx="1332319" cy="255984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Slide Number Placeholder 3" descr=" 5">
            <a:extLst>
              <a:ext uri="{FF2B5EF4-FFF2-40B4-BE49-F238E27FC236}">
                <a16:creationId xmlns:a16="http://schemas.microsoft.com/office/drawing/2014/main" id="{27CA46AA-C496-11D9-BEB6-53E30D611C53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12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withGroup">
                            <p:stCondLst>
                              <p:cond delay="2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withGroup">
                            <p:stCondLst>
                              <p:cond delay="2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"/>
                            </p:stCondLst>
                            <p:childTnLst>
                              <p:par>
                                <p:cTn id="1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6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4" grpId="0" animBg="1"/>
      <p:bldP spid="54" grpId="1" animBg="1"/>
      <p:bldP spid="55" grpId="0" animBg="1"/>
      <p:bldP spid="56" grpId="0" animBg="1"/>
      <p:bldP spid="56" grpId="1" animBg="1"/>
      <p:bldP spid="57" grpId="0" animBg="1"/>
      <p:bldP spid="58" grpId="0" animBg="1"/>
      <p:bldP spid="80" grpId="0" animBg="1"/>
      <p:bldP spid="80" grpId="1" animBg="1"/>
      <p:bldP spid="42" grpId="0" animBg="1"/>
      <p:bldP spid="42" grpId="1" animBg="1"/>
      <p:bldP spid="3" grpId="0"/>
      <p:bldP spid="3" grpId="1"/>
      <p:bldP spid="53" grpId="0" animBg="1"/>
      <p:bldP spid="5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No-Steal + Force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approach is the easiest to implement:</a:t>
            </a:r>
          </a:p>
          <a:p>
            <a:pPr lvl="1"/>
            <a:r>
              <a:rPr lang="en-US" dirty="0"/>
              <a:t>Never have to undo changes of an aborted </a:t>
            </a:r>
            <a:r>
              <a:rPr lang="en-US" dirty="0" err="1"/>
              <a:t>txn</a:t>
            </a:r>
            <a:r>
              <a:rPr lang="en-US" dirty="0"/>
              <a:t> because the changes were not written to disk.</a:t>
            </a:r>
          </a:p>
          <a:p>
            <a:pPr lvl="1"/>
            <a:r>
              <a:rPr lang="en-US" dirty="0"/>
              <a:t>Never have to redo changes of a committed </a:t>
            </a:r>
            <a:r>
              <a:rPr lang="en-US" dirty="0" err="1"/>
              <a:t>txn</a:t>
            </a:r>
            <a:r>
              <a:rPr lang="en-US" dirty="0"/>
              <a:t> because all the changes are guaranteed to be written to disk at commit time (assuming atomic hardware writes).</a:t>
            </a:r>
          </a:p>
          <a:p>
            <a:endParaRPr lang="en-US" sz="1200" dirty="0"/>
          </a:p>
          <a:p>
            <a:r>
              <a:rPr lang="en-US" dirty="0"/>
              <a:t>Previous example cannot support </a:t>
            </a:r>
            <a:r>
              <a:rPr lang="en-US" b="1" u="sng" dirty="0"/>
              <a:t>write sets</a:t>
            </a:r>
            <a:r>
              <a:rPr lang="en-US" dirty="0"/>
              <a:t> that exceed the amount of physical memory available.</a:t>
            </a:r>
          </a:p>
        </p:txBody>
      </p: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CEB52437-6DDF-5E09-6DEC-2FEEEFA3734B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201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88721-6F34-5D62-F108-C570F5E25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E6EB3D-E3E7-E38C-17A9-815B99FFA1BF}"/>
              </a:ext>
            </a:extLst>
          </p:cNvPr>
          <p:cNvSpPr/>
          <p:nvPr/>
        </p:nvSpPr>
        <p:spPr>
          <a:xfrm>
            <a:off x="0" y="4552950"/>
            <a:ext cx="1524000" cy="590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Title 6">
            <a:extLst>
              <a:ext uri="{FF2B5EF4-FFF2-40B4-BE49-F238E27FC236}">
                <a16:creationId xmlns:a16="http://schemas.microsoft.com/office/drawing/2014/main" id="{83A76F79-A9A5-1DA6-6F6D-219AB7A26504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Buffer Pool + WAL</a:t>
            </a:r>
          </a:p>
        </p:txBody>
      </p:sp>
      <p:sp>
        <p:nvSpPr>
          <p:cNvPr id="70" name="Pentagon 69">
            <a:extLst>
              <a:ext uri="{FF2B5EF4-FFF2-40B4-BE49-F238E27FC236}">
                <a16:creationId xmlns:a16="http://schemas.microsoft.com/office/drawing/2014/main" id="{06484C68-3ECA-3D6D-4C56-BE01BA6142C8}"/>
              </a:ext>
            </a:extLst>
          </p:cNvPr>
          <p:cNvSpPr/>
          <p:nvPr/>
        </p:nvSpPr>
        <p:spPr>
          <a:xfrm>
            <a:off x="975956" y="1356597"/>
            <a:ext cx="2148245" cy="731520"/>
          </a:xfrm>
          <a:prstGeom prst="homePlate">
            <a:avLst/>
          </a:prstGeom>
          <a:solidFill>
            <a:schemeClr val="accent1">
              <a:alpha val="3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Pentagon 70">
            <a:extLst>
              <a:ext uri="{FF2B5EF4-FFF2-40B4-BE49-F238E27FC236}">
                <a16:creationId xmlns:a16="http://schemas.microsoft.com/office/drawing/2014/main" id="{61509957-BF40-5472-83B7-F72E45FB9C2A}"/>
              </a:ext>
            </a:extLst>
          </p:cNvPr>
          <p:cNvSpPr/>
          <p:nvPr/>
        </p:nvSpPr>
        <p:spPr>
          <a:xfrm>
            <a:off x="976444" y="2268981"/>
            <a:ext cx="2148245" cy="731520"/>
          </a:xfrm>
          <a:prstGeom prst="homePlate">
            <a:avLst/>
          </a:prstGeom>
          <a:solidFill>
            <a:schemeClr val="accent1">
              <a:alpha val="3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Pentagon 71">
            <a:extLst>
              <a:ext uri="{FF2B5EF4-FFF2-40B4-BE49-F238E27FC236}">
                <a16:creationId xmlns:a16="http://schemas.microsoft.com/office/drawing/2014/main" id="{D1F4FC1F-E9FF-0592-5204-68258A85FD5D}"/>
              </a:ext>
            </a:extLst>
          </p:cNvPr>
          <p:cNvSpPr/>
          <p:nvPr/>
        </p:nvSpPr>
        <p:spPr>
          <a:xfrm rot="5400000">
            <a:off x="270789" y="2061765"/>
            <a:ext cx="2141855" cy="731520"/>
          </a:xfrm>
          <a:prstGeom prst="homePlate">
            <a:avLst/>
          </a:prstGeom>
          <a:solidFill>
            <a:schemeClr val="accent1">
              <a:alpha val="3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Pentagon 72">
            <a:extLst>
              <a:ext uri="{FF2B5EF4-FFF2-40B4-BE49-F238E27FC236}">
                <a16:creationId xmlns:a16="http://schemas.microsoft.com/office/drawing/2014/main" id="{F9CF88D5-9C49-FB9E-E258-C6DC80147CBC}"/>
              </a:ext>
            </a:extLst>
          </p:cNvPr>
          <p:cNvSpPr/>
          <p:nvPr/>
        </p:nvSpPr>
        <p:spPr>
          <a:xfrm rot="5400000">
            <a:off x="1178615" y="2063075"/>
            <a:ext cx="2141854" cy="731520"/>
          </a:xfrm>
          <a:prstGeom prst="homePlate">
            <a:avLst/>
          </a:prstGeom>
          <a:solidFill>
            <a:schemeClr val="accent1">
              <a:alpha val="3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C769900-AF3B-7A34-FD09-9360F539A36C}"/>
              </a:ext>
            </a:extLst>
          </p:cNvPr>
          <p:cNvSpPr>
            <a:spLocks noChangeAspect="1"/>
          </p:cNvSpPr>
          <p:nvPr/>
        </p:nvSpPr>
        <p:spPr>
          <a:xfrm>
            <a:off x="1797682" y="1247775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rPr>
              <a:t>Desired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F8D32A-C78B-DB1B-4226-459273F429FB}"/>
              </a:ext>
            </a:extLst>
          </p:cNvPr>
          <p:cNvSpPr txBox="1"/>
          <p:nvPr/>
        </p:nvSpPr>
        <p:spPr>
          <a:xfrm>
            <a:off x="883281" y="2419350"/>
            <a:ext cx="91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rPr>
              <a:t>Trivial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928A292-E32E-A130-F02B-6D6A7324AF06}"/>
              </a:ext>
            </a:extLst>
          </p:cNvPr>
          <p:cNvGrpSpPr/>
          <p:nvPr/>
        </p:nvGrpSpPr>
        <p:grpSpPr>
          <a:xfrm>
            <a:off x="274024" y="666750"/>
            <a:ext cx="2438057" cy="2411967"/>
            <a:chOff x="-1731620" y="-545683"/>
            <a:chExt cx="2438057" cy="241196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2E7825F-3F31-2F30-9F4D-75898EF9EE8D}"/>
                </a:ext>
              </a:extLst>
            </p:cNvPr>
            <p:cNvGrpSpPr/>
            <p:nvPr/>
          </p:nvGrpSpPr>
          <p:grpSpPr>
            <a:xfrm>
              <a:off x="-1122363" y="35858"/>
              <a:ext cx="1828800" cy="1830426"/>
              <a:chOff x="-2138362" y="-976553"/>
              <a:chExt cx="1828800" cy="1830426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54BB498C-CECB-DACF-7520-76873E0CEB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2138362" y="-974927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RIMSON TEXT" panose="02000503000000000000" pitchFamily="2" charset="77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6896F14D-85F6-F649-AB65-8AE422BBDE2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223962" y="-60527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RIMSON TEXT" panose="02000503000000000000" pitchFamily="2" charset="77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4454D3A-3E38-BC09-ED0F-430B4DE1D08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223962" y="-976553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RIMSON TEXT" panose="02000503000000000000" pitchFamily="2" charset="77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D4D3798-6EDA-76C9-60C5-8B45D61CAB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2138362" y="-60527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RIMSON TEXT" panose="02000503000000000000" pitchFamily="2" charset="77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E11B4EE-28A3-6E23-DDD5-98F8EF64D93E}"/>
                </a:ext>
              </a:extLst>
            </p:cNvPr>
            <p:cNvGrpSpPr/>
            <p:nvPr/>
          </p:nvGrpSpPr>
          <p:grpSpPr>
            <a:xfrm>
              <a:off x="-1122368" y="-545683"/>
              <a:ext cx="1828805" cy="657101"/>
              <a:chOff x="-2057406" y="-893637"/>
              <a:chExt cx="1828805" cy="657101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DBE63A0-3E0D-016D-B843-03E469A8DA2C}"/>
                  </a:ext>
                </a:extLst>
              </p:cNvPr>
              <p:cNvSpPr txBox="1"/>
              <p:nvPr/>
            </p:nvSpPr>
            <p:spPr>
              <a:xfrm>
                <a:off x="-1143003" y="-605868"/>
                <a:ext cx="9144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RIMSON TEXT" panose="02000503000000000000" pitchFamily="2" charset="77"/>
                  </a:rPr>
                  <a:t>Yes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747DC1D-4DAA-1E34-D9DD-07B6185F8F66}"/>
                  </a:ext>
                </a:extLst>
              </p:cNvPr>
              <p:cNvSpPr txBox="1"/>
              <p:nvPr/>
            </p:nvSpPr>
            <p:spPr>
              <a:xfrm>
                <a:off x="-2057406" y="-605868"/>
                <a:ext cx="9144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RIMSON TEXT" panose="02000503000000000000" pitchFamily="2" charset="77"/>
                  </a:rPr>
                  <a:t>No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B1C66FA-431A-798B-475B-822F88D84178}"/>
                  </a:ext>
                </a:extLst>
              </p:cNvPr>
              <p:cNvSpPr txBox="1"/>
              <p:nvPr/>
            </p:nvSpPr>
            <p:spPr>
              <a:xfrm>
                <a:off x="-2057401" y="-893637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rimson Text" panose="02000503000000000000" pitchFamily="2" charset="77"/>
                  </a:rPr>
                  <a:t>Steal</a:t>
                </a:r>
                <a:endPara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7679E61-77FA-3C30-F91B-A5B47A427A3E}"/>
                </a:ext>
              </a:extLst>
            </p:cNvPr>
            <p:cNvGrpSpPr/>
            <p:nvPr/>
          </p:nvGrpSpPr>
          <p:grpSpPr>
            <a:xfrm rot="16200000">
              <a:off x="-2308886" y="601371"/>
              <a:ext cx="1828805" cy="674273"/>
              <a:chOff x="-2057406" y="-921917"/>
              <a:chExt cx="1828805" cy="674273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CEAC34D-1000-C67A-342D-11B2E06AB6DC}"/>
                  </a:ext>
                </a:extLst>
              </p:cNvPr>
              <p:cNvSpPr txBox="1"/>
              <p:nvPr/>
            </p:nvSpPr>
            <p:spPr>
              <a:xfrm>
                <a:off x="-1143005" y="-616978"/>
                <a:ext cx="9144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RIMSON TEXT" panose="02000503000000000000" pitchFamily="2" charset="77"/>
                  </a:rPr>
                  <a:t>No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15713BB-141D-DFA2-2309-857E4B4E0C47}"/>
                  </a:ext>
                </a:extLst>
              </p:cNvPr>
              <p:cNvSpPr txBox="1"/>
              <p:nvPr/>
            </p:nvSpPr>
            <p:spPr>
              <a:xfrm>
                <a:off x="-2057406" y="-616976"/>
                <a:ext cx="9144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RIMSON TEXT" panose="02000503000000000000" pitchFamily="2" charset="77"/>
                  </a:rPr>
                  <a:t>Yes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A3536FC-5599-7872-0F1B-185A668F13C8}"/>
                  </a:ext>
                </a:extLst>
              </p:cNvPr>
              <p:cNvSpPr txBox="1"/>
              <p:nvPr/>
            </p:nvSpPr>
            <p:spPr>
              <a:xfrm>
                <a:off x="-2057401" y="-921917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rimson Text" panose="02000503000000000000" pitchFamily="2" charset="77"/>
                  </a:rPr>
                  <a:t>Force </a:t>
                </a:r>
                <a:endPara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3F822759-371E-EEE0-E13F-C06982B56BDD}"/>
              </a:ext>
            </a:extLst>
          </p:cNvPr>
          <p:cNvSpPr/>
          <p:nvPr/>
        </p:nvSpPr>
        <p:spPr>
          <a:xfrm>
            <a:off x="76200" y="3486150"/>
            <a:ext cx="1905000" cy="1343878"/>
          </a:xfrm>
          <a:prstGeom prst="roundRect">
            <a:avLst>
              <a:gd name="adj" fmla="val 303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r">
              <a:lnSpc>
                <a:spcPct val="105000"/>
              </a:lnSpc>
            </a:pPr>
            <a:r>
              <a:rPr lang="en-US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No-Steal</a:t>
            </a:r>
          </a:p>
          <a:p>
            <a:pPr algn="r">
              <a:lnSpc>
                <a:spcPct val="105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Low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throughtput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but works for aborted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txns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2C298FAD-FA43-D9CC-24A2-2A1B5DA21CBA}"/>
              </a:ext>
            </a:extLst>
          </p:cNvPr>
          <p:cNvSpPr/>
          <p:nvPr/>
        </p:nvSpPr>
        <p:spPr>
          <a:xfrm>
            <a:off x="2024276" y="3667681"/>
            <a:ext cx="7043524" cy="994928"/>
          </a:xfrm>
          <a:prstGeom prst="roundRect">
            <a:avLst>
              <a:gd name="adj" fmla="val 303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Steal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(flush an unpinned dirty page even if the updating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txn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is active)</a:t>
            </a:r>
            <a:endParaRPr lang="en-US" b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5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Concern: 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stolen+flushed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page was modified by an uncommitted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txn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T.</a:t>
            </a:r>
          </a:p>
          <a:p>
            <a:pPr>
              <a:lnSpc>
                <a:spcPct val="105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If T aborts, how is atomicity enforced?</a:t>
            </a:r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FB0A3F86-1BAF-82A8-D177-D444DF1D2946}"/>
              </a:ext>
            </a:extLst>
          </p:cNvPr>
          <p:cNvSpPr/>
          <p:nvPr/>
        </p:nvSpPr>
        <p:spPr>
          <a:xfrm>
            <a:off x="3143053" y="2270017"/>
            <a:ext cx="5852160" cy="994928"/>
          </a:xfrm>
          <a:prstGeom prst="roundRect">
            <a:avLst>
              <a:gd name="adj" fmla="val 303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Force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(on every update, flush the updated page to disk)</a:t>
            </a:r>
            <a:endParaRPr lang="en-US" sz="1600" b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5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Poor response time, but enforces durability of committed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txns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EF971BDF-3D40-6FD7-4E06-A89A0BF1F42C}"/>
              </a:ext>
            </a:extLst>
          </p:cNvPr>
          <p:cNvSpPr/>
          <p:nvPr/>
        </p:nvSpPr>
        <p:spPr>
          <a:xfrm>
            <a:off x="3143055" y="1374690"/>
            <a:ext cx="5852160" cy="701266"/>
          </a:xfrm>
          <a:prstGeom prst="roundRect">
            <a:avLst>
              <a:gd name="adj" fmla="val 303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No-Force</a:t>
            </a:r>
            <a:endParaRPr lang="en-US" b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5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Concern: Crash before a page is flushed to disk. Durability?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B80B5FA9-8E9F-9A18-AC33-8CD29186725C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25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3" grpId="0" animBg="1"/>
      <p:bldP spid="24" grpId="0" animBg="1"/>
      <p:bldP spid="25" grpId="0"/>
      <p:bldP spid="74" grpId="0" animBg="1"/>
      <p:bldP spid="76" grpId="0" animBg="1"/>
      <p:bldP spid="77" grpId="0" animBg="1"/>
      <p:bldP spid="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Shadow Paging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Instead of copying the entire database, the DBMS copies pages on write to create two versions:</a:t>
            </a:r>
          </a:p>
          <a:p>
            <a:pPr lvl="1"/>
            <a:r>
              <a:rPr lang="en-US" b="1" dirty="0"/>
              <a:t>Primary</a:t>
            </a:r>
            <a:r>
              <a:rPr lang="en-US" dirty="0"/>
              <a:t>: Contains only changes from committed </a:t>
            </a:r>
            <a:r>
              <a:rPr lang="en-US" dirty="0" err="1"/>
              <a:t>txns</a:t>
            </a:r>
            <a:r>
              <a:rPr lang="en-US" dirty="0"/>
              <a:t>.</a:t>
            </a:r>
          </a:p>
          <a:p>
            <a:pPr lvl="1"/>
            <a:r>
              <a:rPr lang="en-US" b="1" dirty="0"/>
              <a:t>Shadow</a:t>
            </a:r>
            <a:r>
              <a:rPr lang="en-US" dirty="0"/>
              <a:t>: Temporary database with changes made from uncommitted </a:t>
            </a:r>
            <a:r>
              <a:rPr lang="en-US" dirty="0" err="1"/>
              <a:t>txns</a:t>
            </a:r>
            <a:r>
              <a:rPr lang="en-US" dirty="0"/>
              <a:t>.</a:t>
            </a:r>
          </a:p>
          <a:p>
            <a:r>
              <a:rPr lang="en-US" dirty="0"/>
              <a:t>To install updates when a </a:t>
            </a:r>
            <a:r>
              <a:rPr lang="en-US" dirty="0" err="1"/>
              <a:t>txn</a:t>
            </a:r>
            <a:r>
              <a:rPr lang="en-US" dirty="0"/>
              <a:t> commits, overwrite the root so it points to the shadow, thereby swapping the master and shadow.</a:t>
            </a:r>
          </a:p>
          <a:p>
            <a:endParaRPr lang="en-US" sz="1200" dirty="0"/>
          </a:p>
          <a:p>
            <a:r>
              <a:rPr lang="en-US" dirty="0"/>
              <a:t>Buffer Pool Policy: </a:t>
            </a:r>
            <a:r>
              <a:rPr lang="en-US" b="1" dirty="0">
                <a:solidFill>
                  <a:schemeClr val="accent1"/>
                </a:solidFill>
              </a:rPr>
              <a:t>NO-STEAL</a:t>
            </a:r>
            <a:r>
              <a:rPr lang="en-US" dirty="0"/>
              <a:t> + </a:t>
            </a:r>
            <a:r>
              <a:rPr lang="en-US" b="1" dirty="0">
                <a:solidFill>
                  <a:schemeClr val="accent1"/>
                </a:solidFill>
              </a:rPr>
              <a:t>FORCE</a:t>
            </a:r>
          </a:p>
        </p:txBody>
      </p: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D3ADE507-20B6-76DB-25B4-515DC5883592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76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raphic 65">
            <a:extLst>
              <a:ext uri="{FF2B5EF4-FFF2-40B4-BE49-F238E27FC236}">
                <a16:creationId xmlns:a16="http://schemas.microsoft.com/office/drawing/2014/main" id="{017A455D-96E5-4CD7-B04F-037A8207B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2387982" y="4058452"/>
            <a:ext cx="567561" cy="1097280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6179A3EB-0F12-4B47-8C2B-F0C87BEC9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 rot="16200000">
            <a:off x="6069330" y="4218809"/>
            <a:ext cx="548640" cy="75764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7857409-9633-4615-ACBD-0B1A7AAB8927}"/>
              </a:ext>
            </a:extLst>
          </p:cNvPr>
          <p:cNvSpPr txBox="1"/>
          <p:nvPr/>
        </p:nvSpPr>
        <p:spPr>
          <a:xfrm>
            <a:off x="190500" y="3341897"/>
            <a:ext cx="1107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rPr>
              <a:t>COMMIT</a:t>
            </a:r>
          </a:p>
        </p:txBody>
      </p:sp>
      <p:sp>
        <p:nvSpPr>
          <p:cNvPr id="36" name="Rounded Rectangle 35"/>
          <p:cNvSpPr/>
          <p:nvPr/>
        </p:nvSpPr>
        <p:spPr bwMode="auto">
          <a:xfrm>
            <a:off x="5200650" y="869862"/>
            <a:ext cx="2286000" cy="3383280"/>
          </a:xfrm>
          <a:prstGeom prst="roundRect">
            <a:avLst>
              <a:gd name="adj" fmla="val 7789"/>
            </a:avLst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pPr algn="ctr" eaLnBrk="0" hangingPunct="0"/>
            <a:r>
              <a:rPr lang="en-US" sz="2400" b="1" i="1" dirty="0">
                <a:solidFill>
                  <a:srgbClr val="646464"/>
                </a:solidFill>
              </a:rPr>
              <a:t>Disk</a:t>
            </a:r>
          </a:p>
        </p:txBody>
      </p:sp>
      <p:sp>
        <p:nvSpPr>
          <p:cNvPr id="34" name="Rounded Rectangle 33"/>
          <p:cNvSpPr/>
          <p:nvPr/>
        </p:nvSpPr>
        <p:spPr bwMode="auto">
          <a:xfrm>
            <a:off x="1528762" y="860336"/>
            <a:ext cx="2286000" cy="3383280"/>
          </a:xfrm>
          <a:prstGeom prst="roundRect">
            <a:avLst>
              <a:gd name="adj" fmla="val 7789"/>
            </a:avLst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pPr algn="ctr" eaLnBrk="0" hangingPunct="0"/>
            <a:r>
              <a:rPr lang="en-US" sz="2400" b="1" i="1" dirty="0">
                <a:solidFill>
                  <a:srgbClr val="646464"/>
                </a:solidFill>
              </a:rPr>
              <a:t>Memory</a:t>
            </a:r>
          </a:p>
        </p:txBody>
      </p:sp>
      <p:sp>
        <p:nvSpPr>
          <p:cNvPr id="49156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Shadow Paging – Example</a:t>
            </a:r>
          </a:p>
        </p:txBody>
      </p:sp>
      <p:sp>
        <p:nvSpPr>
          <p:cNvPr id="49160" name="Rectangle 6"/>
          <p:cNvSpPr>
            <a:spLocks noChangeArrowheads="1"/>
          </p:cNvSpPr>
          <p:nvPr/>
        </p:nvSpPr>
        <p:spPr bwMode="auto">
          <a:xfrm>
            <a:off x="5566173" y="1721159"/>
            <a:ext cx="1612106" cy="248841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49161" name="Rectangle 7"/>
          <p:cNvSpPr>
            <a:spLocks noChangeArrowheads="1"/>
          </p:cNvSpPr>
          <p:nvPr/>
        </p:nvSpPr>
        <p:spPr bwMode="auto">
          <a:xfrm>
            <a:off x="5566173" y="2027150"/>
            <a:ext cx="1612106" cy="24884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49162" name="Rectangle 8"/>
          <p:cNvSpPr>
            <a:spLocks noChangeArrowheads="1"/>
          </p:cNvSpPr>
          <p:nvPr/>
        </p:nvSpPr>
        <p:spPr bwMode="auto">
          <a:xfrm>
            <a:off x="5566173" y="2331950"/>
            <a:ext cx="1612106" cy="24884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49163" name="Rectangle 9"/>
          <p:cNvSpPr>
            <a:spLocks noChangeArrowheads="1"/>
          </p:cNvSpPr>
          <p:nvPr/>
        </p:nvSpPr>
        <p:spPr bwMode="auto">
          <a:xfrm>
            <a:off x="5566173" y="2637940"/>
            <a:ext cx="1612106" cy="248841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grpSp>
        <p:nvGrpSpPr>
          <p:cNvPr id="49164" name="Group 49"/>
          <p:cNvGrpSpPr>
            <a:grpSpLocks/>
          </p:cNvGrpSpPr>
          <p:nvPr/>
        </p:nvGrpSpPr>
        <p:grpSpPr bwMode="auto">
          <a:xfrm>
            <a:off x="2963466" y="1458030"/>
            <a:ext cx="679847" cy="787004"/>
            <a:chOff x="830798" y="2524153"/>
            <a:chExt cx="1074202" cy="1523971"/>
          </a:xfrm>
        </p:grpSpPr>
        <p:sp>
          <p:nvSpPr>
            <p:cNvPr id="49178" name="Rectangle 50"/>
            <p:cNvSpPr>
              <a:spLocks noChangeArrowheads="1"/>
            </p:cNvSpPr>
            <p:nvPr/>
          </p:nvSpPr>
          <p:spPr bwMode="auto">
            <a:xfrm>
              <a:off x="830798" y="2524153"/>
              <a:ext cx="1074202" cy="381000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algn="ctr" eaLnBrk="0" hangingPunct="0"/>
              <a:endParaRPr lang="en-US" sz="1350"/>
            </a:p>
          </p:txBody>
        </p:sp>
        <p:sp>
          <p:nvSpPr>
            <p:cNvPr id="49179" name="Rectangle 51"/>
            <p:cNvSpPr>
              <a:spLocks noChangeArrowheads="1"/>
            </p:cNvSpPr>
            <p:nvPr/>
          </p:nvSpPr>
          <p:spPr bwMode="auto">
            <a:xfrm>
              <a:off x="830798" y="2905093"/>
              <a:ext cx="1074202" cy="381000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algn="ctr" eaLnBrk="0" hangingPunct="0"/>
              <a:endParaRPr lang="en-US" sz="1350"/>
            </a:p>
          </p:txBody>
        </p:sp>
        <p:sp>
          <p:nvSpPr>
            <p:cNvPr id="49180" name="Rectangle 52"/>
            <p:cNvSpPr>
              <a:spLocks noChangeArrowheads="1"/>
            </p:cNvSpPr>
            <p:nvPr/>
          </p:nvSpPr>
          <p:spPr bwMode="auto">
            <a:xfrm>
              <a:off x="830798" y="3286123"/>
              <a:ext cx="1074202" cy="381000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algn="ctr" eaLnBrk="0" hangingPunct="0"/>
              <a:endParaRPr lang="en-US" sz="1350"/>
            </a:p>
          </p:txBody>
        </p:sp>
        <p:sp>
          <p:nvSpPr>
            <p:cNvPr id="49181" name="Rectangle 53"/>
            <p:cNvSpPr>
              <a:spLocks noChangeArrowheads="1"/>
            </p:cNvSpPr>
            <p:nvPr/>
          </p:nvSpPr>
          <p:spPr bwMode="auto">
            <a:xfrm>
              <a:off x="830798" y="3667124"/>
              <a:ext cx="1074202" cy="381000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algn="ctr" eaLnBrk="0" hangingPunct="0"/>
              <a:endParaRPr lang="en-US" sz="1350"/>
            </a:p>
          </p:txBody>
        </p:sp>
      </p:grpSp>
      <p:sp>
        <p:nvSpPr>
          <p:cNvPr id="49165" name="Rectangle 39"/>
          <p:cNvSpPr>
            <a:spLocks noChangeArrowheads="1"/>
          </p:cNvSpPr>
          <p:nvPr/>
        </p:nvSpPr>
        <p:spPr bwMode="auto">
          <a:xfrm>
            <a:off x="2743182" y="2245034"/>
            <a:ext cx="1047787" cy="46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5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0"/>
              </a:rPr>
              <a:t>Primary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15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0"/>
              </a:rPr>
              <a:t>Page Table</a:t>
            </a:r>
          </a:p>
        </p:txBody>
      </p:sp>
      <p:grpSp>
        <p:nvGrpSpPr>
          <p:cNvPr id="49166" name="Group 56"/>
          <p:cNvGrpSpPr>
            <a:grpSpLocks/>
          </p:cNvGrpSpPr>
          <p:nvPr/>
        </p:nvGrpSpPr>
        <p:grpSpPr bwMode="auto">
          <a:xfrm>
            <a:off x="2830337" y="1441362"/>
            <a:ext cx="76944" cy="774373"/>
            <a:chOff x="614456" y="2514598"/>
            <a:chExt cx="102564" cy="1500891"/>
          </a:xfrm>
        </p:grpSpPr>
        <p:sp>
          <p:nvSpPr>
            <p:cNvPr id="49174" name="Rectangle 39"/>
            <p:cNvSpPr>
              <a:spLocks noChangeArrowheads="1"/>
            </p:cNvSpPr>
            <p:nvPr/>
          </p:nvSpPr>
          <p:spPr bwMode="auto">
            <a:xfrm>
              <a:off x="614456" y="2514598"/>
              <a:ext cx="102564" cy="357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1</a:t>
              </a:r>
            </a:p>
          </p:txBody>
        </p:sp>
        <p:sp>
          <p:nvSpPr>
            <p:cNvPr id="49175" name="Rectangle 39"/>
            <p:cNvSpPr>
              <a:spLocks noChangeArrowheads="1"/>
            </p:cNvSpPr>
            <p:nvPr/>
          </p:nvSpPr>
          <p:spPr bwMode="auto">
            <a:xfrm>
              <a:off x="614456" y="2895536"/>
              <a:ext cx="102564" cy="357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 b="1">
                  <a:solidFill>
                    <a:schemeClr val="accent1"/>
                  </a:solidFill>
                  <a:latin typeface="Inconsolata" panose="00000509000000000000" pitchFamily="49" charset="0"/>
                </a:rPr>
                <a:t>2</a:t>
              </a:r>
            </a:p>
          </p:txBody>
        </p:sp>
        <p:sp>
          <p:nvSpPr>
            <p:cNvPr id="49176" name="Rectangle 39"/>
            <p:cNvSpPr>
              <a:spLocks noChangeArrowheads="1"/>
            </p:cNvSpPr>
            <p:nvPr/>
          </p:nvSpPr>
          <p:spPr bwMode="auto">
            <a:xfrm>
              <a:off x="614456" y="3276600"/>
              <a:ext cx="102564" cy="357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 b="1">
                  <a:solidFill>
                    <a:schemeClr val="accent1"/>
                  </a:solidFill>
                  <a:latin typeface="Inconsolata" panose="00000509000000000000" pitchFamily="49" charset="0"/>
                </a:rPr>
                <a:t>3</a:t>
              </a:r>
            </a:p>
          </p:txBody>
        </p:sp>
        <p:sp>
          <p:nvSpPr>
            <p:cNvPr id="49177" name="Rectangle 39"/>
            <p:cNvSpPr>
              <a:spLocks noChangeArrowheads="1"/>
            </p:cNvSpPr>
            <p:nvPr/>
          </p:nvSpPr>
          <p:spPr bwMode="auto">
            <a:xfrm>
              <a:off x="614456" y="3657569"/>
              <a:ext cx="102564" cy="357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4</a:t>
              </a:r>
            </a:p>
          </p:txBody>
        </p:sp>
      </p:grpSp>
      <p:sp>
        <p:nvSpPr>
          <p:cNvPr id="49167" name="Rectangle 69"/>
          <p:cNvSpPr>
            <a:spLocks noChangeArrowheads="1"/>
          </p:cNvSpPr>
          <p:nvPr/>
        </p:nvSpPr>
        <p:spPr bwMode="auto">
          <a:xfrm>
            <a:off x="1813323" y="2405768"/>
            <a:ext cx="340519" cy="26074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28575" algn="ctr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49168" name="Rectangle 39"/>
          <p:cNvSpPr>
            <a:spLocks noChangeArrowheads="1"/>
          </p:cNvSpPr>
          <p:nvPr/>
        </p:nvSpPr>
        <p:spPr bwMode="auto">
          <a:xfrm>
            <a:off x="1576451" y="2660562"/>
            <a:ext cx="814262" cy="46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5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0"/>
              </a:rPr>
              <a:t>Primary</a:t>
            </a:r>
            <a:br>
              <a:rPr lang="en-US" sz="15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0"/>
              </a:rPr>
            </a:br>
            <a:r>
              <a:rPr lang="en-US" sz="15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0"/>
              </a:rPr>
              <a:t>Pointer</a:t>
            </a:r>
          </a:p>
        </p:txBody>
      </p:sp>
      <p:cxnSp>
        <p:nvCxnSpPr>
          <p:cNvPr id="49169" name="Straight Arrow Connector 72"/>
          <p:cNvCxnSpPr>
            <a:cxnSpLocks noChangeShapeType="1"/>
          </p:cNvCxnSpPr>
          <p:nvPr/>
        </p:nvCxnSpPr>
        <p:spPr bwMode="auto">
          <a:xfrm flipV="1">
            <a:off x="1983582" y="2115255"/>
            <a:ext cx="688181" cy="429816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prstDash val="solid"/>
            <a:round/>
            <a:headEnd type="oval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70" name="master ptr"/>
          <p:cNvCxnSpPr>
            <a:cxnSpLocks noChangeShapeType="1"/>
            <a:stCxn id="49178" idx="3"/>
            <a:endCxn id="49160" idx="1"/>
          </p:cNvCxnSpPr>
          <p:nvPr/>
        </p:nvCxnSpPr>
        <p:spPr bwMode="auto">
          <a:xfrm>
            <a:off x="3643313" y="1556408"/>
            <a:ext cx="1922860" cy="289172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71" name="master ptr"/>
          <p:cNvCxnSpPr>
            <a:cxnSpLocks noChangeShapeType="1"/>
            <a:stCxn id="49179" idx="3"/>
            <a:endCxn id="49161" idx="1"/>
          </p:cNvCxnSpPr>
          <p:nvPr/>
        </p:nvCxnSpPr>
        <p:spPr bwMode="auto">
          <a:xfrm>
            <a:off x="3643313" y="1753132"/>
            <a:ext cx="1922860" cy="39843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72" name="master ptr"/>
          <p:cNvCxnSpPr>
            <a:cxnSpLocks noChangeShapeType="1"/>
            <a:stCxn id="49180" idx="3"/>
            <a:endCxn id="49162" idx="1"/>
          </p:cNvCxnSpPr>
          <p:nvPr/>
        </p:nvCxnSpPr>
        <p:spPr bwMode="auto">
          <a:xfrm>
            <a:off x="3643313" y="1949902"/>
            <a:ext cx="1922860" cy="50646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73" name="master ptr"/>
          <p:cNvCxnSpPr>
            <a:cxnSpLocks noChangeShapeType="1"/>
            <a:stCxn id="49181" idx="3"/>
            <a:endCxn id="49163" idx="1"/>
          </p:cNvCxnSpPr>
          <p:nvPr/>
        </p:nvCxnSpPr>
        <p:spPr bwMode="auto">
          <a:xfrm>
            <a:off x="3643313" y="2146657"/>
            <a:ext cx="1922860" cy="61570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8FAE30CA-E850-428B-92DE-CA34195742E9}"/>
              </a:ext>
            </a:extLst>
          </p:cNvPr>
          <p:cNvGrpSpPr/>
          <p:nvPr/>
        </p:nvGrpSpPr>
        <p:grpSpPr>
          <a:xfrm>
            <a:off x="2830337" y="2919225"/>
            <a:ext cx="812976" cy="803672"/>
            <a:chOff x="2830337" y="3135213"/>
            <a:chExt cx="812976" cy="803672"/>
          </a:xfrm>
        </p:grpSpPr>
        <p:grpSp>
          <p:nvGrpSpPr>
            <p:cNvPr id="27" name="Group 49">
              <a:extLst>
                <a:ext uri="{FF2B5EF4-FFF2-40B4-BE49-F238E27FC236}">
                  <a16:creationId xmlns:a16="http://schemas.microsoft.com/office/drawing/2014/main" id="{9E75DE3A-73C4-4519-959D-AF61D57D20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63466" y="3151881"/>
              <a:ext cx="679847" cy="787004"/>
              <a:chOff x="830798" y="2524153"/>
              <a:chExt cx="1074202" cy="1523971"/>
            </a:xfrm>
          </p:grpSpPr>
          <p:sp>
            <p:nvSpPr>
              <p:cNvPr id="28" name="Rectangle 50">
                <a:extLst>
                  <a:ext uri="{FF2B5EF4-FFF2-40B4-BE49-F238E27FC236}">
                    <a16:creationId xmlns:a16="http://schemas.microsoft.com/office/drawing/2014/main" id="{8DE896B9-0B2E-44E2-9F45-ADDD09FADB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0798" y="2524153"/>
                <a:ext cx="1074202" cy="3810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algn="ctr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1350" dirty="0">
                  <a:solidFill>
                    <a:srgbClr val="EF3E42"/>
                  </a:solidFill>
                </a:endParaRPr>
              </a:p>
            </p:txBody>
          </p:sp>
          <p:sp>
            <p:nvSpPr>
              <p:cNvPr id="29" name="Rectangle 51">
                <a:extLst>
                  <a:ext uri="{FF2B5EF4-FFF2-40B4-BE49-F238E27FC236}">
                    <a16:creationId xmlns:a16="http://schemas.microsoft.com/office/drawing/2014/main" id="{81C4261D-8647-4ED9-AA3D-EA779351F5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0798" y="2905093"/>
                <a:ext cx="1074202" cy="3810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algn="ctr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1350">
                  <a:solidFill>
                    <a:srgbClr val="EF3E42"/>
                  </a:solidFill>
                </a:endParaRPr>
              </a:p>
            </p:txBody>
          </p:sp>
          <p:sp>
            <p:nvSpPr>
              <p:cNvPr id="30" name="Rectangle 52">
                <a:extLst>
                  <a:ext uri="{FF2B5EF4-FFF2-40B4-BE49-F238E27FC236}">
                    <a16:creationId xmlns:a16="http://schemas.microsoft.com/office/drawing/2014/main" id="{4DF2380E-F2B6-4C2A-94DC-9A73DBFDA8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0798" y="3286123"/>
                <a:ext cx="1074202" cy="3810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algn="ctr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1350">
                  <a:solidFill>
                    <a:srgbClr val="EF3E42"/>
                  </a:solidFill>
                </a:endParaRPr>
              </a:p>
            </p:txBody>
          </p:sp>
          <p:sp>
            <p:nvSpPr>
              <p:cNvPr id="31" name="Rectangle 53">
                <a:extLst>
                  <a:ext uri="{FF2B5EF4-FFF2-40B4-BE49-F238E27FC236}">
                    <a16:creationId xmlns:a16="http://schemas.microsoft.com/office/drawing/2014/main" id="{5F6E9730-1418-412C-9C3F-C7789F873D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0798" y="3667124"/>
                <a:ext cx="1074202" cy="3810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algn="ctr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1350">
                  <a:solidFill>
                    <a:srgbClr val="EF3E42"/>
                  </a:solidFill>
                </a:endParaRPr>
              </a:p>
            </p:txBody>
          </p:sp>
        </p:grpSp>
        <p:grpSp>
          <p:nvGrpSpPr>
            <p:cNvPr id="33" name="Group 56">
              <a:extLst>
                <a:ext uri="{FF2B5EF4-FFF2-40B4-BE49-F238E27FC236}">
                  <a16:creationId xmlns:a16="http://schemas.microsoft.com/office/drawing/2014/main" id="{196EE147-5672-4DCD-B1BE-B0B27B2E11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0337" y="3135213"/>
              <a:ext cx="76944" cy="774373"/>
              <a:chOff x="614456" y="2514598"/>
              <a:chExt cx="102564" cy="1500891"/>
            </a:xfrm>
          </p:grpSpPr>
          <p:sp>
            <p:nvSpPr>
              <p:cNvPr id="35" name="Rectangle 39">
                <a:extLst>
                  <a:ext uri="{FF2B5EF4-FFF2-40B4-BE49-F238E27FC236}">
                    <a16:creationId xmlns:a16="http://schemas.microsoft.com/office/drawing/2014/main" id="{D9DD55CE-A77F-4772-8051-4AA0FA0C22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456" y="2514598"/>
                <a:ext cx="102564" cy="357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200" b="1" dirty="0">
                    <a:solidFill>
                      <a:schemeClr val="accent1"/>
                    </a:solidFill>
                    <a:latin typeface="Inconsolata" panose="00000509000000000000" pitchFamily="49" charset="0"/>
                  </a:rPr>
                  <a:t>1</a:t>
                </a:r>
              </a:p>
            </p:txBody>
          </p:sp>
          <p:sp>
            <p:nvSpPr>
              <p:cNvPr id="37" name="Rectangle 39">
                <a:extLst>
                  <a:ext uri="{FF2B5EF4-FFF2-40B4-BE49-F238E27FC236}">
                    <a16:creationId xmlns:a16="http://schemas.microsoft.com/office/drawing/2014/main" id="{45770FB9-F2CE-4426-8AE5-BC86BBAA4B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456" y="2895536"/>
                <a:ext cx="102564" cy="357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200" b="1" dirty="0">
                    <a:solidFill>
                      <a:schemeClr val="accent1"/>
                    </a:solidFill>
                    <a:latin typeface="Inconsolata" panose="00000509000000000000" pitchFamily="49" charset="0"/>
                  </a:rPr>
                  <a:t>2</a:t>
                </a:r>
              </a:p>
            </p:txBody>
          </p:sp>
          <p:sp>
            <p:nvSpPr>
              <p:cNvPr id="38" name="Rectangle 39">
                <a:extLst>
                  <a:ext uri="{FF2B5EF4-FFF2-40B4-BE49-F238E27FC236}">
                    <a16:creationId xmlns:a16="http://schemas.microsoft.com/office/drawing/2014/main" id="{9EB6DC79-51AD-4204-88DE-84E3DBC976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456" y="3276600"/>
                <a:ext cx="102564" cy="357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200" b="1">
                    <a:solidFill>
                      <a:schemeClr val="accent1"/>
                    </a:solidFill>
                    <a:latin typeface="Inconsolata" panose="00000509000000000000" pitchFamily="49" charset="0"/>
                  </a:rPr>
                  <a:t>3</a:t>
                </a:r>
              </a:p>
            </p:txBody>
          </p:sp>
          <p:sp>
            <p:nvSpPr>
              <p:cNvPr id="39" name="Rectangle 39">
                <a:extLst>
                  <a:ext uri="{FF2B5EF4-FFF2-40B4-BE49-F238E27FC236}">
                    <a16:creationId xmlns:a16="http://schemas.microsoft.com/office/drawing/2014/main" id="{F440C109-08C9-4E7D-B0ED-F5D417509F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456" y="3657569"/>
                <a:ext cx="102564" cy="357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200" b="1" dirty="0">
                    <a:solidFill>
                      <a:schemeClr val="accent1"/>
                    </a:solidFill>
                    <a:latin typeface="Inconsolata" panose="00000509000000000000" pitchFamily="49" charset="0"/>
                  </a:rPr>
                  <a:t>4</a:t>
                </a:r>
              </a:p>
            </p:txBody>
          </p:sp>
        </p:grpSp>
      </p:grpSp>
      <p:sp>
        <p:nvSpPr>
          <p:cNvPr id="40" name="TXN1">
            <a:extLst>
              <a:ext uri="{FF2B5EF4-FFF2-40B4-BE49-F238E27FC236}">
                <a16:creationId xmlns:a16="http://schemas.microsoft.com/office/drawing/2014/main" id="{A3D716F6-1AB6-4202-930C-5D1966243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2600" y="2965362"/>
            <a:ext cx="1280160" cy="49530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400" b="1" i="1" dirty="0" err="1">
                <a:solidFill>
                  <a:schemeClr val="accent1"/>
                </a:solidFill>
                <a:latin typeface="Crimson Text" panose="02000503000000000000" pitchFamily="2" charset="0"/>
              </a:rPr>
              <a:t>Txn</a:t>
            </a:r>
            <a:r>
              <a:rPr lang="en-US" sz="24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 T</a:t>
            </a:r>
            <a:r>
              <a:rPr lang="en-US" sz="2400" b="1" i="1" baseline="-25000" dirty="0">
                <a:solidFill>
                  <a:schemeClr val="accent1"/>
                </a:solidFill>
                <a:latin typeface="Crimson Text" panose="02000503000000000000" pitchFamily="2" charset="0"/>
              </a:rPr>
              <a:t>1</a:t>
            </a:r>
          </a:p>
        </p:txBody>
      </p:sp>
      <p:cxnSp>
        <p:nvCxnSpPr>
          <p:cNvPr id="43" name="Elbow Connector 21">
            <a:extLst>
              <a:ext uri="{FF2B5EF4-FFF2-40B4-BE49-F238E27FC236}">
                <a16:creationId xmlns:a16="http://schemas.microsoft.com/office/drawing/2014/main" id="{0AF95400-7AA9-437E-AA2F-1816A9A68B08}"/>
              </a:ext>
            </a:extLst>
          </p:cNvPr>
          <p:cNvCxnSpPr>
            <a:cxnSpLocks noChangeShapeType="1"/>
            <a:stCxn id="31" idx="3"/>
            <a:endCxn id="49163" idx="1"/>
          </p:cNvCxnSpPr>
          <p:nvPr/>
        </p:nvCxnSpPr>
        <p:spPr bwMode="auto">
          <a:xfrm flipV="1">
            <a:off x="3643313" y="2762361"/>
            <a:ext cx="1922860" cy="862159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Elbow Connector 21">
            <a:extLst>
              <a:ext uri="{FF2B5EF4-FFF2-40B4-BE49-F238E27FC236}">
                <a16:creationId xmlns:a16="http://schemas.microsoft.com/office/drawing/2014/main" id="{A38A110D-C5BE-4B2B-A1F1-FBE31D8252D7}"/>
              </a:ext>
            </a:extLst>
          </p:cNvPr>
          <p:cNvCxnSpPr>
            <a:cxnSpLocks noChangeShapeType="1"/>
            <a:stCxn id="30" idx="3"/>
            <a:endCxn id="49162" idx="1"/>
          </p:cNvCxnSpPr>
          <p:nvPr/>
        </p:nvCxnSpPr>
        <p:spPr bwMode="auto">
          <a:xfrm flipV="1">
            <a:off x="3643313" y="2456370"/>
            <a:ext cx="1922860" cy="97139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Elbow Connector 21">
            <a:extLst>
              <a:ext uri="{FF2B5EF4-FFF2-40B4-BE49-F238E27FC236}">
                <a16:creationId xmlns:a16="http://schemas.microsoft.com/office/drawing/2014/main" id="{8711558E-500E-4A44-98C8-1A5BDAD698A9}"/>
              </a:ext>
            </a:extLst>
          </p:cNvPr>
          <p:cNvCxnSpPr>
            <a:cxnSpLocks noChangeShapeType="1"/>
            <a:stCxn id="29" idx="3"/>
            <a:endCxn id="49161" idx="1"/>
          </p:cNvCxnSpPr>
          <p:nvPr/>
        </p:nvCxnSpPr>
        <p:spPr bwMode="auto">
          <a:xfrm flipV="1">
            <a:off x="3643313" y="2151570"/>
            <a:ext cx="1922860" cy="107942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Elbow Connector 21">
            <a:extLst>
              <a:ext uri="{FF2B5EF4-FFF2-40B4-BE49-F238E27FC236}">
                <a16:creationId xmlns:a16="http://schemas.microsoft.com/office/drawing/2014/main" id="{29583CD2-71F7-405E-8FB0-FA6CBF762397}"/>
              </a:ext>
            </a:extLst>
          </p:cNvPr>
          <p:cNvCxnSpPr>
            <a:cxnSpLocks noChangeShapeType="1"/>
            <a:stCxn id="28" idx="3"/>
            <a:endCxn id="49160" idx="1"/>
          </p:cNvCxnSpPr>
          <p:nvPr/>
        </p:nvCxnSpPr>
        <p:spPr bwMode="auto">
          <a:xfrm flipV="1">
            <a:off x="3643313" y="1845580"/>
            <a:ext cx="1922860" cy="1188691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" name="Rectangle 7">
            <a:extLst>
              <a:ext uri="{FF2B5EF4-FFF2-40B4-BE49-F238E27FC236}">
                <a16:creationId xmlns:a16="http://schemas.microsoft.com/office/drawing/2014/main" id="{E3BA1E28-9E57-4FBE-9063-FE4593C31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6173" y="2943931"/>
            <a:ext cx="1612106" cy="2488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algn="ctr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59" name="Rectangle 8">
            <a:extLst>
              <a:ext uri="{FF2B5EF4-FFF2-40B4-BE49-F238E27FC236}">
                <a16:creationId xmlns:a16="http://schemas.microsoft.com/office/drawing/2014/main" id="{90F050F9-C726-4B7D-B00B-258709FC4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6173" y="3248731"/>
            <a:ext cx="1612106" cy="2488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algn="ctr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60" name="Rectangle 9">
            <a:extLst>
              <a:ext uri="{FF2B5EF4-FFF2-40B4-BE49-F238E27FC236}">
                <a16:creationId xmlns:a16="http://schemas.microsoft.com/office/drawing/2014/main" id="{311681C9-14AC-4CE5-AA75-2305D8112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6173" y="3554721"/>
            <a:ext cx="1612106" cy="2488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algn="ctr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cxnSp>
        <p:nvCxnSpPr>
          <p:cNvPr id="62" name="Elbow Connector 21">
            <a:extLst>
              <a:ext uri="{FF2B5EF4-FFF2-40B4-BE49-F238E27FC236}">
                <a16:creationId xmlns:a16="http://schemas.microsoft.com/office/drawing/2014/main" id="{0CFED3D2-8A35-42AB-A385-03D1FC770984}"/>
              </a:ext>
            </a:extLst>
          </p:cNvPr>
          <p:cNvCxnSpPr>
            <a:cxnSpLocks noChangeShapeType="1"/>
            <a:stCxn id="28" idx="3"/>
            <a:endCxn id="58" idx="1"/>
          </p:cNvCxnSpPr>
          <p:nvPr/>
        </p:nvCxnSpPr>
        <p:spPr bwMode="auto">
          <a:xfrm>
            <a:off x="3643313" y="3034271"/>
            <a:ext cx="1922860" cy="3408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Elbow Connector 21">
            <a:extLst>
              <a:ext uri="{FF2B5EF4-FFF2-40B4-BE49-F238E27FC236}">
                <a16:creationId xmlns:a16="http://schemas.microsoft.com/office/drawing/2014/main" id="{648B488A-9D39-45B2-8A7C-C2230E116E14}"/>
              </a:ext>
            </a:extLst>
          </p:cNvPr>
          <p:cNvCxnSpPr>
            <a:cxnSpLocks noChangeShapeType="1"/>
            <a:stCxn id="31" idx="3"/>
            <a:endCxn id="59" idx="1"/>
          </p:cNvCxnSpPr>
          <p:nvPr/>
        </p:nvCxnSpPr>
        <p:spPr bwMode="auto">
          <a:xfrm flipV="1">
            <a:off x="3643313" y="3373151"/>
            <a:ext cx="1922860" cy="251369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Elbow Connector 21">
            <a:extLst>
              <a:ext uri="{FF2B5EF4-FFF2-40B4-BE49-F238E27FC236}">
                <a16:creationId xmlns:a16="http://schemas.microsoft.com/office/drawing/2014/main" id="{BDB0D2C0-E3BF-443E-9884-4771A9D382E3}"/>
              </a:ext>
            </a:extLst>
          </p:cNvPr>
          <p:cNvCxnSpPr>
            <a:cxnSpLocks noChangeShapeType="1"/>
            <a:stCxn id="29" idx="3"/>
            <a:endCxn id="60" idx="1"/>
          </p:cNvCxnSpPr>
          <p:nvPr/>
        </p:nvCxnSpPr>
        <p:spPr bwMode="auto">
          <a:xfrm>
            <a:off x="3643313" y="3230995"/>
            <a:ext cx="1922860" cy="448147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62068C2-0A97-4CB2-8D43-2FCD88BC19A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82392" y="2545071"/>
            <a:ext cx="688181" cy="429816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prstDash val="solid"/>
            <a:round/>
            <a:headEnd type="oval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Elbow Connector 21">
            <a:extLst>
              <a:ext uri="{FF2B5EF4-FFF2-40B4-BE49-F238E27FC236}">
                <a16:creationId xmlns:a16="http://schemas.microsoft.com/office/drawing/2014/main" id="{A52502A9-0621-4776-B1E3-3EEC9A07363E}"/>
              </a:ext>
            </a:extLst>
          </p:cNvPr>
          <p:cNvCxnSpPr>
            <a:cxnSpLocks noChangeShapeType="1"/>
            <a:stCxn id="67" idx="3"/>
            <a:endCxn id="35" idx="1"/>
          </p:cNvCxnSpPr>
          <p:nvPr/>
        </p:nvCxnSpPr>
        <p:spPr bwMode="auto">
          <a:xfrm flipV="1">
            <a:off x="1240001" y="3011558"/>
            <a:ext cx="1590336" cy="207772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EFEDE727-5A25-4A78-9161-A7D85202E249}"/>
              </a:ext>
            </a:extLst>
          </p:cNvPr>
          <p:cNvSpPr txBox="1"/>
          <p:nvPr/>
        </p:nvSpPr>
        <p:spPr>
          <a:xfrm>
            <a:off x="2113711" y="3085496"/>
            <a:ext cx="41517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Update</a:t>
            </a:r>
          </a:p>
        </p:txBody>
      </p:sp>
      <p:cxnSp>
        <p:nvCxnSpPr>
          <p:cNvPr id="64" name="Elbow Connector 21">
            <a:extLst>
              <a:ext uri="{FF2B5EF4-FFF2-40B4-BE49-F238E27FC236}">
                <a16:creationId xmlns:a16="http://schemas.microsoft.com/office/drawing/2014/main" id="{4A7FD2F5-58FB-4AC1-9831-1596D9AFC695}"/>
              </a:ext>
            </a:extLst>
          </p:cNvPr>
          <p:cNvCxnSpPr>
            <a:cxnSpLocks noChangeShapeType="1"/>
            <a:stCxn id="67" idx="3"/>
            <a:endCxn id="39" idx="1"/>
          </p:cNvCxnSpPr>
          <p:nvPr/>
        </p:nvCxnSpPr>
        <p:spPr bwMode="auto">
          <a:xfrm>
            <a:off x="1240001" y="3219330"/>
            <a:ext cx="1590336" cy="38193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" name="magnet" hidden="1">
            <a:extLst>
              <a:ext uri="{FF2B5EF4-FFF2-40B4-BE49-F238E27FC236}">
                <a16:creationId xmlns:a16="http://schemas.microsoft.com/office/drawing/2014/main" id="{7101CC36-5280-4FFC-863D-B86B63531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337" y="3152654"/>
            <a:ext cx="119664" cy="13335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2400" b="1" baseline="-25000" dirty="0">
              <a:solidFill>
                <a:srgbClr val="EF3E42"/>
              </a:solidFill>
              <a:latin typeface="Inconsolata" panose="00000509000000000000" pitchFamily="49" charset="0"/>
            </a:endParaRPr>
          </a:p>
        </p:txBody>
      </p:sp>
      <p:cxnSp>
        <p:nvCxnSpPr>
          <p:cNvPr id="70" name="Elbow Connector 21">
            <a:extLst>
              <a:ext uri="{FF2B5EF4-FFF2-40B4-BE49-F238E27FC236}">
                <a16:creationId xmlns:a16="http://schemas.microsoft.com/office/drawing/2014/main" id="{57D2CF33-5169-4FFC-8FA5-FF9FC4CDC21A}"/>
              </a:ext>
            </a:extLst>
          </p:cNvPr>
          <p:cNvCxnSpPr>
            <a:cxnSpLocks noChangeShapeType="1"/>
            <a:stCxn id="67" idx="3"/>
            <a:endCxn id="37" idx="1"/>
          </p:cNvCxnSpPr>
          <p:nvPr/>
        </p:nvCxnSpPr>
        <p:spPr bwMode="auto">
          <a:xfrm flipV="1">
            <a:off x="1240001" y="3208100"/>
            <a:ext cx="1590336" cy="1123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Rectangle 6">
            <a:extLst>
              <a:ext uri="{FF2B5EF4-FFF2-40B4-BE49-F238E27FC236}">
                <a16:creationId xmlns:a16="http://schemas.microsoft.com/office/drawing/2014/main" id="{FA82F5C3-EB72-4DE7-BC52-E161C266B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8658" y="1401083"/>
            <a:ext cx="1612106" cy="24884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28575" algn="ctr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r>
              <a:rPr lang="en-US" sz="1350" b="1" i="1" dirty="0">
                <a:solidFill>
                  <a:schemeClr val="bg1"/>
                </a:solidFill>
                <a:latin typeface="Crimson Text" panose="02000503000000000000" pitchFamily="2" charset="0"/>
              </a:rPr>
              <a:t>Primary Pointer</a:t>
            </a:r>
          </a:p>
        </p:txBody>
      </p:sp>
      <p:cxnSp>
        <p:nvCxnSpPr>
          <p:cNvPr id="72" name="Elbow Connector 21">
            <a:extLst>
              <a:ext uri="{FF2B5EF4-FFF2-40B4-BE49-F238E27FC236}">
                <a16:creationId xmlns:a16="http://schemas.microsoft.com/office/drawing/2014/main" id="{13DE3DBF-B704-4EAD-96B9-FFA1A7E22C0D}"/>
              </a:ext>
            </a:extLst>
          </p:cNvPr>
          <p:cNvCxnSpPr>
            <a:cxnSpLocks noChangeShapeType="1"/>
            <a:stCxn id="49167" idx="3"/>
            <a:endCxn id="71" idx="1"/>
          </p:cNvCxnSpPr>
          <p:nvPr/>
        </p:nvCxnSpPr>
        <p:spPr bwMode="auto">
          <a:xfrm flipV="1">
            <a:off x="2153842" y="1525504"/>
            <a:ext cx="3404816" cy="101063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E55F884F-5800-4CC3-A007-BB093E37EEB8}"/>
              </a:ext>
            </a:extLst>
          </p:cNvPr>
          <p:cNvSpPr txBox="1"/>
          <p:nvPr/>
        </p:nvSpPr>
        <p:spPr>
          <a:xfrm>
            <a:off x="4648873" y="1334794"/>
            <a:ext cx="415178" cy="18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rtlCol="0">
            <a:spAutoFit/>
          </a:bodyPr>
          <a:lstStyle/>
          <a:p>
            <a:r>
              <a:rPr lang="en-US" sz="1200" b="1" i="1" dirty="0">
                <a:latin typeface="Crimson Text" panose="02000503000000000000" pitchFamily="2" charset="0"/>
              </a:rPr>
              <a:t>Update</a:t>
            </a:r>
          </a:p>
        </p:txBody>
      </p:sp>
      <p:pic>
        <p:nvPicPr>
          <p:cNvPr id="4" name="X">
            <a:extLst>
              <a:ext uri="{FF2B5EF4-FFF2-40B4-BE49-F238E27FC236}">
                <a16:creationId xmlns:a16="http://schemas.microsoft.com/office/drawing/2014/main" id="{B96BBD8D-D7F7-4253-8818-E2654ED381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18460" y="1475039"/>
            <a:ext cx="731520" cy="731520"/>
          </a:xfrm>
          <a:prstGeom prst="rect">
            <a:avLst/>
          </a:prstGeom>
        </p:spPr>
      </p:pic>
      <p:pic>
        <p:nvPicPr>
          <p:cNvPr id="80" name="X">
            <a:extLst>
              <a:ext uri="{FF2B5EF4-FFF2-40B4-BE49-F238E27FC236}">
                <a16:creationId xmlns:a16="http://schemas.microsoft.com/office/drawing/2014/main" id="{556CC3C5-3C89-4FD5-A310-3260194F3D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06490" y="1700994"/>
            <a:ext cx="274320" cy="274320"/>
          </a:xfrm>
          <a:prstGeom prst="rect">
            <a:avLst/>
          </a:prstGeom>
        </p:spPr>
      </p:pic>
      <p:pic>
        <p:nvPicPr>
          <p:cNvPr id="81" name="X">
            <a:extLst>
              <a:ext uri="{FF2B5EF4-FFF2-40B4-BE49-F238E27FC236}">
                <a16:creationId xmlns:a16="http://schemas.microsoft.com/office/drawing/2014/main" id="{9CCA9B0A-6B7F-40AA-9D1B-EDC8F39366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06490" y="2025960"/>
            <a:ext cx="274320" cy="274320"/>
          </a:xfrm>
          <a:prstGeom prst="rect">
            <a:avLst/>
          </a:prstGeom>
        </p:spPr>
      </p:pic>
      <p:pic>
        <p:nvPicPr>
          <p:cNvPr id="82" name="X">
            <a:extLst>
              <a:ext uri="{FF2B5EF4-FFF2-40B4-BE49-F238E27FC236}">
                <a16:creationId xmlns:a16="http://schemas.microsoft.com/office/drawing/2014/main" id="{3001DC0B-5650-497B-BED5-25EF9201EB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06490" y="2622819"/>
            <a:ext cx="274320" cy="274320"/>
          </a:xfrm>
          <a:prstGeom prst="rect">
            <a:avLst/>
          </a:prstGeom>
        </p:spPr>
      </p:pic>
      <p:cxnSp>
        <p:nvCxnSpPr>
          <p:cNvPr id="6" name="PageCopyArrow1">
            <a:extLst>
              <a:ext uri="{FF2B5EF4-FFF2-40B4-BE49-F238E27FC236}">
                <a16:creationId xmlns:a16="http://schemas.microsoft.com/office/drawing/2014/main" id="{B35CAFBA-E0B3-63F5-08C2-7E7AAF8BA70F}"/>
              </a:ext>
            </a:extLst>
          </p:cNvPr>
          <p:cNvCxnSpPr>
            <a:cxnSpLocks/>
            <a:stCxn id="49160" idx="3"/>
            <a:endCxn id="58" idx="3"/>
          </p:cNvCxnSpPr>
          <p:nvPr/>
        </p:nvCxnSpPr>
        <p:spPr>
          <a:xfrm>
            <a:off x="7178279" y="1845580"/>
            <a:ext cx="12700" cy="1222771"/>
          </a:xfrm>
          <a:prstGeom prst="curvedConnector3">
            <a:avLst>
              <a:gd name="adj1" fmla="val 4260000"/>
            </a:avLst>
          </a:prstGeom>
          <a:ln w="28575">
            <a:solidFill>
              <a:srgbClr val="64646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ageCopyArrow2">
            <a:extLst>
              <a:ext uri="{FF2B5EF4-FFF2-40B4-BE49-F238E27FC236}">
                <a16:creationId xmlns:a16="http://schemas.microsoft.com/office/drawing/2014/main" id="{B71D7191-8041-54CD-5317-30D34A5079F9}"/>
              </a:ext>
            </a:extLst>
          </p:cNvPr>
          <p:cNvCxnSpPr>
            <a:cxnSpLocks/>
            <a:stCxn id="49161" idx="3"/>
            <a:endCxn id="59" idx="3"/>
          </p:cNvCxnSpPr>
          <p:nvPr/>
        </p:nvCxnSpPr>
        <p:spPr>
          <a:xfrm>
            <a:off x="7178279" y="2151570"/>
            <a:ext cx="12700" cy="1221581"/>
          </a:xfrm>
          <a:prstGeom prst="curvedConnector3">
            <a:avLst>
              <a:gd name="adj1" fmla="val 4500000"/>
            </a:avLst>
          </a:prstGeom>
          <a:ln w="28575">
            <a:solidFill>
              <a:srgbClr val="64646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geCopyArrow3">
            <a:extLst>
              <a:ext uri="{FF2B5EF4-FFF2-40B4-BE49-F238E27FC236}">
                <a16:creationId xmlns:a16="http://schemas.microsoft.com/office/drawing/2014/main" id="{14220735-60F5-080B-29EE-3C86EBF1276D}"/>
              </a:ext>
            </a:extLst>
          </p:cNvPr>
          <p:cNvCxnSpPr>
            <a:cxnSpLocks/>
            <a:stCxn id="49163" idx="3"/>
            <a:endCxn id="60" idx="3"/>
          </p:cNvCxnSpPr>
          <p:nvPr/>
        </p:nvCxnSpPr>
        <p:spPr>
          <a:xfrm>
            <a:off x="7178279" y="2762361"/>
            <a:ext cx="12700" cy="916781"/>
          </a:xfrm>
          <a:prstGeom prst="curvedConnector3">
            <a:avLst>
              <a:gd name="adj1" fmla="val 4140000"/>
            </a:avLst>
          </a:prstGeom>
          <a:ln w="28575">
            <a:solidFill>
              <a:srgbClr val="64646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New Shadow Label">
            <a:extLst>
              <a:ext uri="{FF2B5EF4-FFF2-40B4-BE49-F238E27FC236}">
                <a16:creationId xmlns:a16="http://schemas.microsoft.com/office/drawing/2014/main" id="{7A0799DD-FD17-54C6-5F6D-3F9E07A4C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182" y="3722897"/>
            <a:ext cx="1047787" cy="46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5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Primary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15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Page Table</a:t>
            </a:r>
          </a:p>
        </p:txBody>
      </p:sp>
      <p:sp>
        <p:nvSpPr>
          <p:cNvPr id="5" name="Shadow Label1">
            <a:extLst>
              <a:ext uri="{FF2B5EF4-FFF2-40B4-BE49-F238E27FC236}">
                <a16:creationId xmlns:a16="http://schemas.microsoft.com/office/drawing/2014/main" id="{D36BA1A8-874C-A43A-C4B4-4C3DF459B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4762" y="3722866"/>
            <a:ext cx="958916" cy="47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5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0"/>
              </a:rPr>
              <a:t>Shadow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15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0"/>
              </a:rPr>
              <a:t>Page Table</a:t>
            </a:r>
          </a:p>
        </p:txBody>
      </p:sp>
      <p:sp>
        <p:nvSpPr>
          <p:cNvPr id="56" name="callout">
            <a:extLst>
              <a:ext uri="{FF2B5EF4-FFF2-40B4-BE49-F238E27FC236}">
                <a16:creationId xmlns:a16="http://schemas.microsoft.com/office/drawing/2014/main" id="{CF9D51D3-EBBD-4DC0-99AB-EF9FDF4D1966}"/>
              </a:ext>
            </a:extLst>
          </p:cNvPr>
          <p:cNvSpPr/>
          <p:nvPr/>
        </p:nvSpPr>
        <p:spPr bwMode="auto">
          <a:xfrm flipH="1">
            <a:off x="1676400" y="4220580"/>
            <a:ext cx="2743200" cy="637170"/>
          </a:xfrm>
          <a:prstGeom prst="wedgeRoundRectCallout">
            <a:avLst>
              <a:gd name="adj1" fmla="val -19187"/>
              <a:gd name="adj2" fmla="val -70475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0" tIns="67414" rIns="0" bIns="0" anchor="b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Active modifying </a:t>
            </a:r>
            <a:r>
              <a:rPr lang="en-US" sz="2000" b="1" i="1" dirty="0" err="1">
                <a:solidFill>
                  <a:schemeClr val="accent1"/>
                </a:solidFill>
                <a:latin typeface="Crimson Text" panose="02000503000000000000" pitchFamily="2" charset="0"/>
              </a:rPr>
              <a:t>txn</a:t>
            </a: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 updates </a:t>
            </a:r>
            <a:r>
              <a:rPr lang="en-US" sz="2000" b="1" i="1" u="sng" dirty="0">
                <a:solidFill>
                  <a:schemeClr val="accent1"/>
                </a:solidFill>
                <a:latin typeface="Crimson Text" panose="02000503000000000000" pitchFamily="2" charset="0"/>
              </a:rPr>
              <a:t>shadow</a:t>
            </a: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 pages.</a:t>
            </a:r>
          </a:p>
        </p:txBody>
      </p:sp>
      <p:sp>
        <p:nvSpPr>
          <p:cNvPr id="7" name="Slide Number Placeholder 3" descr=" 5">
            <a:extLst>
              <a:ext uri="{FF2B5EF4-FFF2-40B4-BE49-F238E27FC236}">
                <a16:creationId xmlns:a16="http://schemas.microsoft.com/office/drawing/2014/main" id="{31BC6489-0919-FEAD-73EA-BBD19D264B85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8" name="TXN2">
            <a:extLst>
              <a:ext uri="{FF2B5EF4-FFF2-40B4-BE49-F238E27FC236}">
                <a16:creationId xmlns:a16="http://schemas.microsoft.com/office/drawing/2014/main" id="{F7446894-3271-EED6-AF26-B9E1565F7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2600" y="1504950"/>
            <a:ext cx="1280160" cy="49530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400" b="1" i="1" dirty="0" err="1">
                <a:solidFill>
                  <a:schemeClr val="accent1"/>
                </a:solidFill>
                <a:latin typeface="Crimson Text" panose="02000503000000000000" pitchFamily="2" charset="0"/>
              </a:rPr>
              <a:t>Txn</a:t>
            </a:r>
            <a:r>
              <a:rPr lang="en-US" sz="24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 T</a:t>
            </a:r>
            <a:r>
              <a:rPr lang="en-US" sz="2400" b="1" i="1" baseline="-25000" dirty="0">
                <a:solidFill>
                  <a:schemeClr val="accent1"/>
                </a:solidFill>
                <a:latin typeface="Crimson Text" panose="02000503000000000000" pitchFamily="2" charset="0"/>
              </a:rPr>
              <a:t>2</a:t>
            </a:r>
          </a:p>
        </p:txBody>
      </p:sp>
      <p:cxnSp>
        <p:nvCxnSpPr>
          <p:cNvPr id="9" name="Elbow Connector 21">
            <a:extLst>
              <a:ext uri="{FF2B5EF4-FFF2-40B4-BE49-F238E27FC236}">
                <a16:creationId xmlns:a16="http://schemas.microsoft.com/office/drawing/2014/main" id="{21CC4E48-EBFE-6D34-96AC-FDFF6742FDD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245201" y="1541072"/>
            <a:ext cx="1590336" cy="207772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Elbow Connector 21">
            <a:extLst>
              <a:ext uri="{FF2B5EF4-FFF2-40B4-BE49-F238E27FC236}">
                <a16:creationId xmlns:a16="http://schemas.microsoft.com/office/drawing/2014/main" id="{9505B29E-77CA-AC70-4468-B8227AC2B679}"/>
              </a:ext>
            </a:extLst>
          </p:cNvPr>
          <p:cNvCxnSpPr>
            <a:cxnSpLocks noChangeShapeType="1"/>
            <a:stCxn id="14" idx="2"/>
            <a:endCxn id="49167" idx="1"/>
          </p:cNvCxnSpPr>
          <p:nvPr/>
        </p:nvCxnSpPr>
        <p:spPr bwMode="auto">
          <a:xfrm rot="16200000" flipH="1">
            <a:off x="1063073" y="1785891"/>
            <a:ext cx="539439" cy="961061"/>
          </a:xfrm>
          <a:prstGeom prst="curvedConnector2">
            <a:avLst/>
          </a:prstGeom>
          <a:noFill/>
          <a:ln w="38100">
            <a:solidFill>
              <a:schemeClr val="accent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magnet" hidden="1">
            <a:extLst>
              <a:ext uri="{FF2B5EF4-FFF2-40B4-BE49-F238E27FC236}">
                <a16:creationId xmlns:a16="http://schemas.microsoft.com/office/drawing/2014/main" id="{0A175D67-292A-612A-B9AE-8A6D1075E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542" y="1905263"/>
            <a:ext cx="91440" cy="914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eaLnBrk="0" hangingPunct="0">
              <a:lnSpc>
                <a:spcPct val="90000"/>
              </a:lnSpc>
              <a:defRPr sz="1600" b="1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endParaRPr lang="en-US" dirty="0"/>
          </a:p>
        </p:txBody>
      </p:sp>
      <p:sp>
        <p:nvSpPr>
          <p:cNvPr id="55" name="callout">
            <a:extLst>
              <a:ext uri="{FF2B5EF4-FFF2-40B4-BE49-F238E27FC236}">
                <a16:creationId xmlns:a16="http://schemas.microsoft.com/office/drawing/2014/main" id="{1C403BA4-0F93-4C64-85C8-53BE29D7F752}"/>
              </a:ext>
            </a:extLst>
          </p:cNvPr>
          <p:cNvSpPr/>
          <p:nvPr/>
        </p:nvSpPr>
        <p:spPr bwMode="auto">
          <a:xfrm>
            <a:off x="76199" y="711575"/>
            <a:ext cx="2594373" cy="640975"/>
          </a:xfrm>
          <a:prstGeom prst="wedgeRoundRectCallout">
            <a:avLst>
              <a:gd name="adj1" fmla="val -20772"/>
              <a:gd name="adj2" fmla="val 80285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0" tIns="67414" rIns="0" bIns="0" anchor="b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Read-only </a:t>
            </a:r>
            <a:r>
              <a:rPr lang="en-US" sz="2000" b="1" i="1" dirty="0" err="1">
                <a:solidFill>
                  <a:schemeClr val="accent1"/>
                </a:solidFill>
                <a:latin typeface="Crimson Text" panose="02000503000000000000" pitchFamily="2" charset="0"/>
              </a:rPr>
              <a:t>txns</a:t>
            </a: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 access the current primary.</a:t>
            </a:r>
          </a:p>
        </p:txBody>
      </p:sp>
    </p:spTree>
    <p:extLst>
      <p:ext uri="{BB962C8B-B14F-4D97-AF65-F5344CB8AC3E}">
        <p14:creationId xmlns:p14="http://schemas.microsoft.com/office/powerpoint/2010/main" val="183404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35802E-6 L 0.20503 -1.35802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4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5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5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35802E-6 L 0.20503 -1.35802E-6 " pathEditMode="relative" rAng="0" ptsTypes="AA">
                                      <p:cBhvr>
                                        <p:cTn id="1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50"/>
                            </p:stCondLst>
                            <p:childTnLst>
                              <p:par>
                                <p:cTn id="1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0"/>
                            </p:stCondLst>
                            <p:childTnLst>
                              <p:par>
                                <p:cTn id="17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5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50"/>
                            </p:stCondLst>
                            <p:childTnLst>
                              <p:par>
                                <p:cTn id="1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50"/>
                            </p:stCondLst>
                            <p:childTnLst>
                              <p:par>
                                <p:cTn id="19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5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50"/>
                            </p:stCondLst>
                            <p:childTnLst>
                              <p:par>
                                <p:cTn id="23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25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25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25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25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25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9160" grpId="0" animBg="1"/>
      <p:bldP spid="49161" grpId="0" animBg="1"/>
      <p:bldP spid="49163" grpId="0" animBg="1"/>
      <p:bldP spid="49165" grpId="0"/>
      <p:bldP spid="40" grpId="0" animBg="1"/>
      <p:bldP spid="58" grpId="0" animBg="1"/>
      <p:bldP spid="59" grpId="0" animBg="1"/>
      <p:bldP spid="60" grpId="0" animBg="1"/>
      <p:bldP spid="63" grpId="0"/>
      <p:bldP spid="63" grpId="1"/>
      <p:bldP spid="78" grpId="0"/>
      <p:bldP spid="78" grpId="1"/>
      <p:bldP spid="3" grpId="0"/>
      <p:bldP spid="5" grpId="0"/>
      <p:bldP spid="5" grpId="1"/>
      <p:bldP spid="56" grpId="0" animBg="1"/>
      <p:bldP spid="56" grpId="1" animBg="1"/>
      <p:bldP spid="8" grpId="0" animBg="1"/>
      <p:bldP spid="8" grpId="1" animBg="1"/>
      <p:bldP spid="55" grpId="0" animBg="1"/>
      <p:bldP spid="5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Shadow Paging – Undo/Redo</a:t>
            </a:r>
          </a:p>
        </p:txBody>
      </p:sp>
      <p:sp>
        <p:nvSpPr>
          <p:cNvPr id="52227" name="Content Placeholder 6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Supporting rollbacks and recovery is easy with shadow paging.</a:t>
            </a:r>
            <a:endParaRPr lang="en-US" sz="1200" b="1" dirty="0"/>
          </a:p>
          <a:p>
            <a:endParaRPr lang="en-US" sz="1200" b="1" dirty="0"/>
          </a:p>
          <a:p>
            <a:r>
              <a:rPr lang="en-US" b="1" dirty="0"/>
              <a:t>Undo</a:t>
            </a:r>
            <a:r>
              <a:rPr lang="en-US" dirty="0"/>
              <a:t>: Remove the shadow pages. Leave the primary and the DB root pointer alone.</a:t>
            </a:r>
            <a:endParaRPr lang="en-US" sz="1200" dirty="0"/>
          </a:p>
          <a:p>
            <a:endParaRPr lang="en-US" sz="1200" b="1" dirty="0"/>
          </a:p>
          <a:p>
            <a:r>
              <a:rPr lang="en-US" b="1" dirty="0"/>
              <a:t>Redo</a:t>
            </a:r>
            <a:r>
              <a:rPr lang="en-US" dirty="0"/>
              <a:t>: Not needed at all.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5486AD21-F805-4167-0701-4589EB952643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084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Shadow Paging – Disadvantages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Copying the entire page table is expensive:</a:t>
            </a:r>
          </a:p>
          <a:p>
            <a:pPr lvl="1"/>
            <a:r>
              <a:rPr lang="en-US" dirty="0"/>
              <a:t>Use a page table structured like a </a:t>
            </a:r>
            <a:r>
              <a:rPr lang="en-US" dirty="0" err="1"/>
              <a:t>B+tree</a:t>
            </a:r>
            <a:r>
              <a:rPr lang="en-US" dirty="0"/>
              <a:t> (LMDB).</a:t>
            </a:r>
          </a:p>
          <a:p>
            <a:pPr lvl="1"/>
            <a:r>
              <a:rPr lang="en-US" dirty="0"/>
              <a:t>No need to copy entire tree, only need to copy paths in the tree that lead to updated leaf nodes.</a:t>
            </a:r>
          </a:p>
          <a:p>
            <a:endParaRPr lang="en-US" sz="1200" dirty="0"/>
          </a:p>
          <a:p>
            <a:r>
              <a:rPr lang="en-US" dirty="0"/>
              <a:t>Commit overhead is high:</a:t>
            </a:r>
          </a:p>
          <a:p>
            <a:pPr lvl="1"/>
            <a:r>
              <a:rPr lang="en-US" dirty="0"/>
              <a:t>Flush every updated page,  page table, and root.</a:t>
            </a:r>
          </a:p>
          <a:p>
            <a:pPr lvl="1"/>
            <a:r>
              <a:rPr lang="en-US" dirty="0"/>
              <a:t>Data gets fragmented (bad for sequential scans).</a:t>
            </a:r>
          </a:p>
          <a:p>
            <a:pPr lvl="1"/>
            <a:r>
              <a:rPr lang="en-US" dirty="0"/>
              <a:t>Need garbage collection.</a:t>
            </a:r>
          </a:p>
          <a:p>
            <a:pPr lvl="1"/>
            <a:r>
              <a:rPr lang="en-US" dirty="0"/>
              <a:t>Only supports one writer </a:t>
            </a:r>
            <a:r>
              <a:rPr lang="en-US" dirty="0" err="1"/>
              <a:t>txn</a:t>
            </a:r>
            <a:r>
              <a:rPr lang="en-US" dirty="0"/>
              <a:t> at a time or </a:t>
            </a:r>
            <a:r>
              <a:rPr lang="en-US" dirty="0" err="1"/>
              <a:t>txns</a:t>
            </a:r>
            <a:r>
              <a:rPr lang="en-US" dirty="0"/>
              <a:t> in a batch.</a:t>
            </a:r>
          </a:p>
        </p:txBody>
      </p: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4DDA9836-57ED-D377-EA53-9A29975E5939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901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09A2D-C384-4F4F-84A4-8976372FD3FA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SQLite (Pre-2010)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BD1B0-93F1-4FAA-BA9C-57E3C4A2A468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When a </a:t>
            </a:r>
            <a:r>
              <a:rPr lang="en-US" dirty="0" err="1"/>
              <a:t>txn</a:t>
            </a:r>
            <a:r>
              <a:rPr lang="en-US" dirty="0"/>
              <a:t> modifies a page, the DBMS copies the original page to a separate journal file before overwriting primary version.</a:t>
            </a:r>
          </a:p>
          <a:p>
            <a:pPr marL="0" lvl="1" indent="347472">
              <a:spcBef>
                <a:spcPts val="0"/>
              </a:spcBef>
              <a:spcAft>
                <a:spcPts val="0"/>
              </a:spcAft>
              <a:buSzPts val="2000"/>
              <a:buFont typeface="Times New Roman" panose="02020603050405020304" pitchFamily="18" charset="0"/>
              <a:buChar char="→"/>
            </a:pPr>
            <a:r>
              <a:rPr lang="en-US" sz="2200" dirty="0">
                <a:latin typeface="CRIMSON TEXT" panose="02000503000000000000" pitchFamily="2" charset="77"/>
              </a:rPr>
              <a:t>Called </a:t>
            </a:r>
            <a:r>
              <a:rPr lang="en-US" sz="2200" dirty="0">
                <a:latin typeface="CRIMSON TEXT" panose="02000503000000000000" pitchFamily="2" charset="77"/>
                <a:hlinkClick r:id="rId3"/>
              </a:rPr>
              <a:t>rollback mode</a:t>
            </a:r>
            <a:r>
              <a:rPr lang="en-US" sz="2200" dirty="0">
                <a:latin typeface="CRIMSON TEXT" panose="02000503000000000000" pitchFamily="2" charset="77"/>
              </a:rPr>
              <a:t>.</a:t>
            </a:r>
          </a:p>
          <a:p>
            <a:endParaRPr lang="en-US" sz="1200" dirty="0"/>
          </a:p>
          <a:p>
            <a:r>
              <a:rPr lang="en-US" dirty="0"/>
              <a:t>After restarting, if a journal file exists, then the DBMS restores it to undo changes from uncommitted </a:t>
            </a:r>
            <a:r>
              <a:rPr lang="en-US" dirty="0" err="1"/>
              <a:t>txns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5" name="Rounded Rectangle 33">
            <a:extLst>
              <a:ext uri="{FF2B5EF4-FFF2-40B4-BE49-F238E27FC236}">
                <a16:creationId xmlns:a16="http://schemas.microsoft.com/office/drawing/2014/main" id="{738779EB-2138-4E5A-9E39-1CA8C2299F8E}"/>
              </a:ext>
            </a:extLst>
          </p:cNvPr>
          <p:cNvSpPr/>
          <p:nvPr/>
        </p:nvSpPr>
        <p:spPr bwMode="auto">
          <a:xfrm>
            <a:off x="5638800" y="1047750"/>
            <a:ext cx="3200400" cy="1280160"/>
          </a:xfrm>
          <a:prstGeom prst="roundRect">
            <a:avLst>
              <a:gd name="adj" fmla="val 7789"/>
            </a:avLst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tIns="0"/>
          <a:lstStyle/>
          <a:p>
            <a:pPr algn="ctr" eaLnBrk="0" hangingPunct="0"/>
            <a:r>
              <a:rPr lang="en-US" sz="2400" b="1" i="1" dirty="0">
                <a:solidFill>
                  <a:srgbClr val="646464"/>
                </a:solidFill>
              </a:rPr>
              <a:t>Memory</a:t>
            </a:r>
          </a:p>
        </p:txBody>
      </p:sp>
      <p:sp>
        <p:nvSpPr>
          <p:cNvPr id="6" name="Rounded Rectangle 33">
            <a:extLst>
              <a:ext uri="{FF2B5EF4-FFF2-40B4-BE49-F238E27FC236}">
                <a16:creationId xmlns:a16="http://schemas.microsoft.com/office/drawing/2014/main" id="{05E78CC4-A761-49EF-8CA7-74AB91A00B39}"/>
              </a:ext>
            </a:extLst>
          </p:cNvPr>
          <p:cNvSpPr/>
          <p:nvPr/>
        </p:nvSpPr>
        <p:spPr bwMode="auto">
          <a:xfrm>
            <a:off x="5638800" y="2724150"/>
            <a:ext cx="3200400" cy="1554480"/>
          </a:xfrm>
          <a:prstGeom prst="roundRect">
            <a:avLst>
              <a:gd name="adj" fmla="val 7789"/>
            </a:avLst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tIns="0"/>
          <a:lstStyle/>
          <a:p>
            <a:pPr algn="ctr" eaLnBrk="0" hangingPunct="0"/>
            <a:r>
              <a:rPr lang="en-US" sz="2400" b="1" i="1" dirty="0">
                <a:solidFill>
                  <a:srgbClr val="646464"/>
                </a:solidFill>
              </a:rPr>
              <a:t>Disk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676B32-3070-4105-A3B2-C89491ED1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8120" y="3511109"/>
            <a:ext cx="731520" cy="248841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rPr>
              <a:t>Page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EAF9B4-9E71-4464-9D91-FBE1C6188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0260" y="3511109"/>
            <a:ext cx="731520" cy="248841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rPr>
              <a:t>Page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4629ED-AD75-4C29-B107-60DEC1D92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0261" y="3161108"/>
            <a:ext cx="731520" cy="248841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rPr>
              <a:t>Page 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E54C88-189A-4696-B4F3-5EB2B1779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0260" y="3861110"/>
            <a:ext cx="731520" cy="248841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rPr>
              <a:t>Page 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46A626-4A6A-4E24-B044-1BCA4F26F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6079" y="3511109"/>
            <a:ext cx="731520" cy="248841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rPr>
              <a:t>Page 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D6B058-1C58-4F4C-9EB3-9DA16FBCD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6080" y="3161108"/>
            <a:ext cx="731520" cy="248841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rPr>
              <a:t>Page 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E63F50-7D13-442B-88C8-94E059AE9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6079" y="3861110"/>
            <a:ext cx="731520" cy="248841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rPr>
              <a:t>Page 6</a:t>
            </a:r>
          </a:p>
        </p:txBody>
      </p:sp>
      <p:sp>
        <p:nvSpPr>
          <p:cNvPr id="17" name="Label">
            <a:extLst>
              <a:ext uri="{FF2B5EF4-FFF2-40B4-BE49-F238E27FC236}">
                <a16:creationId xmlns:a16="http://schemas.microsoft.com/office/drawing/2014/main" id="{DC81AFF7-D0A6-4121-AD84-33F9FBEBB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3257550"/>
            <a:ext cx="870431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5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Journal File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DB37A2E-491A-4D68-BA7D-F86C8D929FAE}"/>
              </a:ext>
            </a:extLst>
          </p:cNvPr>
          <p:cNvCxnSpPr>
            <a:cxnSpLocks/>
          </p:cNvCxnSpPr>
          <p:nvPr/>
        </p:nvCxnSpPr>
        <p:spPr>
          <a:xfrm rot="5400000">
            <a:off x="7117080" y="3635529"/>
            <a:ext cx="1005840" cy="0"/>
          </a:xfrm>
          <a:prstGeom prst="line">
            <a:avLst/>
          </a:prstGeom>
          <a:ln w="19050">
            <a:solidFill>
              <a:srgbClr val="64646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Mem-Page1">
            <a:extLst>
              <a:ext uri="{FF2B5EF4-FFF2-40B4-BE49-F238E27FC236}">
                <a16:creationId xmlns:a16="http://schemas.microsoft.com/office/drawing/2014/main" id="{A43F3CA6-EA3D-4042-BD33-296B3731F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8955" y="1734589"/>
            <a:ext cx="731520" cy="248841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rPr>
              <a:t>Page 1</a:t>
            </a:r>
          </a:p>
        </p:txBody>
      </p:sp>
      <p:sp>
        <p:nvSpPr>
          <p:cNvPr id="21" name="Mem-Page2">
            <a:extLst>
              <a:ext uri="{FF2B5EF4-FFF2-40B4-BE49-F238E27FC236}">
                <a16:creationId xmlns:a16="http://schemas.microsoft.com/office/drawing/2014/main" id="{D9899A7D-851C-483D-906E-B406B3865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240" y="1734589"/>
            <a:ext cx="731520" cy="248841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rPr>
              <a:t>Page 2</a:t>
            </a:r>
          </a:p>
        </p:txBody>
      </p:sp>
      <p:sp>
        <p:nvSpPr>
          <p:cNvPr id="22" name="Mem-Page3">
            <a:extLst>
              <a:ext uri="{FF2B5EF4-FFF2-40B4-BE49-F238E27FC236}">
                <a16:creationId xmlns:a16="http://schemas.microsoft.com/office/drawing/2014/main" id="{7817A559-DE46-4471-B5C3-35BFE5D73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7525" y="1734589"/>
            <a:ext cx="731520" cy="248841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rPr>
              <a:t>Page 3</a:t>
            </a:r>
          </a:p>
        </p:txBody>
      </p:sp>
      <p:sp>
        <p:nvSpPr>
          <p:cNvPr id="24" name="Right Arrow 29" descr=" 30">
            <a:extLst>
              <a:ext uri="{FF2B5EF4-FFF2-40B4-BE49-F238E27FC236}">
                <a16:creationId xmlns:a16="http://schemas.microsoft.com/office/drawing/2014/main" id="{9C3AC4F5-1D1B-43CD-973C-9351B222F143}"/>
              </a:ext>
            </a:extLst>
          </p:cNvPr>
          <p:cNvSpPr>
            <a:spLocks/>
          </p:cNvSpPr>
          <p:nvPr/>
        </p:nvSpPr>
        <p:spPr>
          <a:xfrm rot="5400000">
            <a:off x="7069666" y="1428750"/>
            <a:ext cx="274320" cy="27432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7E8255D-4A78-49B2-8149-F5DBE0738D32}"/>
              </a:ext>
            </a:extLst>
          </p:cNvPr>
          <p:cNvCxnSpPr>
            <a:cxnSpLocks/>
            <a:stCxn id="21" idx="2"/>
            <a:endCxn id="17" idx="0"/>
          </p:cNvCxnSpPr>
          <p:nvPr/>
        </p:nvCxnSpPr>
        <p:spPr>
          <a:xfrm rot="16200000" flipH="1">
            <a:off x="7086248" y="2136182"/>
            <a:ext cx="1274120" cy="96861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Mem-Page2'">
            <a:extLst>
              <a:ext uri="{FF2B5EF4-FFF2-40B4-BE49-F238E27FC236}">
                <a16:creationId xmlns:a16="http://schemas.microsoft.com/office/drawing/2014/main" id="{A295740C-A0C0-4E77-BD38-F7EF7076F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240" y="1734589"/>
            <a:ext cx="731520" cy="2488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algn="ctr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r>
              <a:rPr lang="en-US" sz="12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Page 2</a:t>
            </a:r>
          </a:p>
        </p:txBody>
      </p:sp>
      <p:cxnSp>
        <p:nvCxnSpPr>
          <p:cNvPr id="30" name="Straight Arrow Connector 24">
            <a:extLst>
              <a:ext uri="{FF2B5EF4-FFF2-40B4-BE49-F238E27FC236}">
                <a16:creationId xmlns:a16="http://schemas.microsoft.com/office/drawing/2014/main" id="{D99A7CBA-DF0C-4705-9CA5-820672DEAA24}"/>
              </a:ext>
            </a:extLst>
          </p:cNvPr>
          <p:cNvCxnSpPr>
            <a:cxnSpLocks/>
            <a:stCxn id="29" idx="2"/>
            <a:endCxn id="8" idx="0"/>
          </p:cNvCxnSpPr>
          <p:nvPr/>
        </p:nvCxnSpPr>
        <p:spPr>
          <a:xfrm rot="5400000">
            <a:off x="5983671" y="2255779"/>
            <a:ext cx="1527679" cy="98298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44205F69-3422-48D8-87B4-521B31C6F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8120" y="3861110"/>
            <a:ext cx="731520" cy="248841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rPr>
              <a:t>Page 3</a:t>
            </a:r>
          </a:p>
        </p:txBody>
      </p:sp>
      <p:sp>
        <p:nvSpPr>
          <p:cNvPr id="34" name="Right Arrow 29" descr=" 30">
            <a:extLst>
              <a:ext uri="{FF2B5EF4-FFF2-40B4-BE49-F238E27FC236}">
                <a16:creationId xmlns:a16="http://schemas.microsoft.com/office/drawing/2014/main" id="{9B02578C-9148-4C3B-9D63-63D3C7742843}"/>
              </a:ext>
            </a:extLst>
          </p:cNvPr>
          <p:cNvSpPr>
            <a:spLocks/>
          </p:cNvSpPr>
          <p:nvPr/>
        </p:nvSpPr>
        <p:spPr>
          <a:xfrm rot="5400000">
            <a:off x="7956125" y="1428750"/>
            <a:ext cx="274320" cy="27432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cxnSp>
        <p:nvCxnSpPr>
          <p:cNvPr id="35" name="Straight Arrow Connector 24">
            <a:extLst>
              <a:ext uri="{FF2B5EF4-FFF2-40B4-BE49-F238E27FC236}">
                <a16:creationId xmlns:a16="http://schemas.microsoft.com/office/drawing/2014/main" id="{C7D81133-9733-47D1-B5C9-6E850BEA441D}"/>
              </a:ext>
            </a:extLst>
          </p:cNvPr>
          <p:cNvCxnSpPr>
            <a:cxnSpLocks/>
            <a:stCxn id="22" idx="2"/>
            <a:endCxn id="17" idx="0"/>
          </p:cNvCxnSpPr>
          <p:nvPr/>
        </p:nvCxnSpPr>
        <p:spPr>
          <a:xfrm rot="16200000" flipH="1">
            <a:off x="7513390" y="2563324"/>
            <a:ext cx="1274120" cy="114331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Mem-Page3'">
            <a:extLst>
              <a:ext uri="{FF2B5EF4-FFF2-40B4-BE49-F238E27FC236}">
                <a16:creationId xmlns:a16="http://schemas.microsoft.com/office/drawing/2014/main" id="{E41B7111-1C7B-439E-991E-D84C56C03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7525" y="1734589"/>
            <a:ext cx="731520" cy="2488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algn="ctr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r>
              <a:rPr lang="en-US" sz="12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Page 3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1B79D8C-A568-4857-B405-54FE938FF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0260" y="3511109"/>
            <a:ext cx="731520" cy="2488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algn="ctr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r>
              <a:rPr lang="en-US" sz="12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Page 2</a:t>
            </a:r>
          </a:p>
        </p:txBody>
      </p:sp>
      <p:pic>
        <p:nvPicPr>
          <p:cNvPr id="43" name="Skull">
            <a:extLst>
              <a:ext uri="{FF2B5EF4-FFF2-40B4-BE49-F238E27FC236}">
                <a16:creationId xmlns:a16="http://schemas.microsoft.com/office/drawing/2014/main" id="{77D9FB17-1891-4A3F-931C-1EB12032A1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5175294" y="1376724"/>
            <a:ext cx="914400" cy="9144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ight Arrow 29" descr=" 30">
            <a:extLst>
              <a:ext uri="{FF2B5EF4-FFF2-40B4-BE49-F238E27FC236}">
                <a16:creationId xmlns:a16="http://schemas.microsoft.com/office/drawing/2014/main" id="{FE978A9D-B8A0-424A-95C8-FDF1348DAD3D}"/>
              </a:ext>
            </a:extLst>
          </p:cNvPr>
          <p:cNvSpPr>
            <a:spLocks/>
          </p:cNvSpPr>
          <p:nvPr/>
        </p:nvSpPr>
        <p:spPr>
          <a:xfrm rot="16200000">
            <a:off x="7917180" y="4149090"/>
            <a:ext cx="457200" cy="45720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cxnSp>
        <p:nvCxnSpPr>
          <p:cNvPr id="45" name="Straight Arrow Connector 24">
            <a:extLst>
              <a:ext uri="{FF2B5EF4-FFF2-40B4-BE49-F238E27FC236}">
                <a16:creationId xmlns:a16="http://schemas.microsoft.com/office/drawing/2014/main" id="{9B466E35-AA3C-4699-9A64-26B3323FF479}"/>
              </a:ext>
            </a:extLst>
          </p:cNvPr>
          <p:cNvCxnSpPr>
            <a:cxnSpLocks/>
            <a:stCxn id="10" idx="1"/>
            <a:endCxn id="21" idx="2"/>
          </p:cNvCxnSpPr>
          <p:nvPr/>
        </p:nvCxnSpPr>
        <p:spPr>
          <a:xfrm rot="10800000">
            <a:off x="7239000" y="1983430"/>
            <a:ext cx="579120" cy="1652100"/>
          </a:xfrm>
          <a:prstGeom prst="curvedConnector2">
            <a:avLst/>
          </a:prstGeom>
          <a:noFill/>
          <a:ln w="38100">
            <a:solidFill>
              <a:schemeClr val="accent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Straight Arrow Connector 24">
            <a:extLst>
              <a:ext uri="{FF2B5EF4-FFF2-40B4-BE49-F238E27FC236}">
                <a16:creationId xmlns:a16="http://schemas.microsoft.com/office/drawing/2014/main" id="{0DF491C1-AB2A-4343-9EC5-9647272089BA}"/>
              </a:ext>
            </a:extLst>
          </p:cNvPr>
          <p:cNvCxnSpPr>
            <a:cxnSpLocks/>
            <a:stCxn id="33" idx="3"/>
            <a:endCxn id="22" idx="2"/>
          </p:cNvCxnSpPr>
          <p:nvPr/>
        </p:nvCxnSpPr>
        <p:spPr>
          <a:xfrm flipH="1" flipV="1">
            <a:off x="8093285" y="1983430"/>
            <a:ext cx="456355" cy="2002101"/>
          </a:xfrm>
          <a:prstGeom prst="curvedConnector4">
            <a:avLst>
              <a:gd name="adj1" fmla="val -50093"/>
              <a:gd name="adj2" fmla="val 53107"/>
            </a:avLst>
          </a:prstGeom>
          <a:noFill/>
          <a:ln w="38100">
            <a:solidFill>
              <a:schemeClr val="accent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Straight Arrow Connector 24">
            <a:extLst>
              <a:ext uri="{FF2B5EF4-FFF2-40B4-BE49-F238E27FC236}">
                <a16:creationId xmlns:a16="http://schemas.microsoft.com/office/drawing/2014/main" id="{9F3AD60B-3FA6-4034-B185-25EFA7203AC8}"/>
              </a:ext>
            </a:extLst>
          </p:cNvPr>
          <p:cNvCxnSpPr>
            <a:cxnSpLocks/>
            <a:stCxn id="22" idx="2"/>
            <a:endCxn id="13" idx="0"/>
          </p:cNvCxnSpPr>
          <p:nvPr/>
        </p:nvCxnSpPr>
        <p:spPr>
          <a:xfrm rot="5400000">
            <a:off x="6235813" y="2003638"/>
            <a:ext cx="1877680" cy="183726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3B8682C7-1B98-64A7-EA36-756DC81DC014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08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"/>
                            </p:stCondLst>
                            <p:childTnLst>
                              <p:par>
                                <p:cTn id="10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"/>
                            </p:stCondLst>
                            <p:childTnLst>
                              <p:par>
                                <p:cTn id="1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9" grpId="0" animBg="1"/>
      <p:bldP spid="29" grpId="1" animBg="1"/>
      <p:bldP spid="33" grpId="0" animBg="1"/>
      <p:bldP spid="34" grpId="0" animBg="1"/>
      <p:bldP spid="34" grpId="1" animBg="1"/>
      <p:bldP spid="39" grpId="0" animBg="1"/>
      <p:bldP spid="39" grpId="1" animBg="1"/>
      <p:bldP spid="40" grpId="0" animBg="1"/>
      <p:bldP spid="40" grpId="1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EE046087-4A0B-44FD-A01E-D5D1AE3B9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Announcements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889DBE1E-E6AE-42EA-A60D-1CEC3BCDF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71550"/>
            <a:ext cx="6477000" cy="3657600"/>
          </a:xfrm>
        </p:spPr>
        <p:txBody>
          <a:bodyPr/>
          <a:lstStyle/>
          <a:p>
            <a:r>
              <a:rPr lang="en-US" altLang="en-US" b="1" dirty="0"/>
              <a:t>Reminder: </a:t>
            </a:r>
            <a:r>
              <a:rPr lang="en-US" altLang="en-US" dirty="0"/>
              <a:t>Project 3 due 12/3, final exam 12/12</a:t>
            </a:r>
          </a:p>
          <a:p>
            <a:endParaRPr lang="en-US" altLang="en-US" b="1" dirty="0"/>
          </a:p>
          <a:p>
            <a:r>
              <a:rPr lang="en-US" altLang="en-US" b="1" dirty="0"/>
              <a:t>Final</a:t>
            </a:r>
            <a:r>
              <a:rPr lang="en-US" altLang="en-US" dirty="0"/>
              <a:t>: Cumulative, focus on material after midterm</a:t>
            </a:r>
          </a:p>
          <a:p>
            <a:endParaRPr lang="en-US" altLang="en-US" b="1" dirty="0"/>
          </a:p>
          <a:p>
            <a:r>
              <a:rPr lang="en-US" altLang="en-US" b="1" dirty="0"/>
              <a:t>Scheduling Question</a:t>
            </a:r>
            <a:r>
              <a:rPr lang="en-US" altLang="en-US" dirty="0"/>
              <a:t>: What to do on 12/3?</a:t>
            </a:r>
          </a:p>
        </p:txBody>
      </p: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8D939524-0A91-9925-040F-D182CB5D870A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186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678B48-3F2C-41EA-8A1D-21DC49049B93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Observation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EE38E8-C9F7-4D8F-AB5F-A6AD983892F8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Shadowing page requires the DBMS to perform writes to random non-contiguous pages on disk.</a:t>
            </a:r>
          </a:p>
          <a:p>
            <a:endParaRPr lang="en-US" sz="1200" dirty="0"/>
          </a:p>
          <a:p>
            <a:r>
              <a:rPr lang="en-US" dirty="0"/>
              <a:t>We need a way for the DBMS convert random writes into sequential writes…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D62758EE-A924-34DB-0EAF-72B6BFDF61CB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551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8B998-4378-3341-BD36-924CF2178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It's Log!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A2435-7E28-FB82-354D-63E331827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31297D4-5399-80C2-0B62-FFB0DCEB6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243" y="670321"/>
            <a:ext cx="4481513" cy="44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256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Write-Ahead Log (WAL)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Maintain a log file separate from data files that contains the changes that </a:t>
            </a:r>
            <a:r>
              <a:rPr lang="en-US" dirty="0" err="1"/>
              <a:t>txns</a:t>
            </a:r>
            <a:r>
              <a:rPr lang="en-US" dirty="0"/>
              <a:t> make to database.</a:t>
            </a:r>
          </a:p>
          <a:p>
            <a:pPr lvl="1"/>
            <a:r>
              <a:rPr lang="en-US" dirty="0"/>
              <a:t>Assume that the log is on stable storage.</a:t>
            </a:r>
          </a:p>
          <a:p>
            <a:pPr lvl="1"/>
            <a:r>
              <a:rPr lang="en-US" dirty="0"/>
              <a:t>Log contains enough information to perform the necessary undo and redo actions to restore the database.</a:t>
            </a:r>
          </a:p>
          <a:p>
            <a:endParaRPr lang="en-US" sz="1200" dirty="0"/>
          </a:p>
          <a:p>
            <a:r>
              <a:rPr lang="en-US" dirty="0"/>
              <a:t>DBMS must write to disk the log file records that correspond to changes made to a database object before it can flush that object to disk.</a:t>
            </a:r>
          </a:p>
          <a:p>
            <a:endParaRPr lang="en-US" sz="1200" dirty="0"/>
          </a:p>
          <a:p>
            <a:r>
              <a:rPr lang="en-US" dirty="0"/>
              <a:t>Buffer Pool Policy: </a:t>
            </a:r>
            <a:r>
              <a:rPr lang="en-US" b="1" dirty="0">
                <a:solidFill>
                  <a:schemeClr val="accent1"/>
                </a:solidFill>
              </a:rPr>
              <a:t>STEAL</a:t>
            </a:r>
            <a:r>
              <a:rPr lang="en-US" dirty="0"/>
              <a:t> + </a:t>
            </a:r>
            <a:r>
              <a:rPr lang="en-US" b="1" dirty="0">
                <a:solidFill>
                  <a:schemeClr val="accent1"/>
                </a:solidFill>
              </a:rPr>
              <a:t>NO-FORCE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BFD709-26EA-46FD-868A-067D94407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4300" y="2968625"/>
            <a:ext cx="6315075" cy="1203325"/>
          </a:xfrm>
          <a:prstGeom prst="rect">
            <a:avLst/>
          </a:prstGeom>
          <a:noFill/>
          <a:ln w="508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1870" tIns="50935" rIns="101870" bIns="50935" anchor="ctr"/>
          <a:lstStyle/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4A870685-6EA6-8AD6-EEE3-F57934A3ACB1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29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97E8F90-BBE7-DFC2-A98E-FA47E45A359D}"/>
              </a:ext>
            </a:extLst>
          </p:cNvPr>
          <p:cNvSpPr/>
          <p:nvPr/>
        </p:nvSpPr>
        <p:spPr>
          <a:xfrm>
            <a:off x="0" y="4552950"/>
            <a:ext cx="1524000" cy="590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Titl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Buffer Pool + WAL</a:t>
            </a:r>
          </a:p>
        </p:txBody>
      </p:sp>
      <p:sp>
        <p:nvSpPr>
          <p:cNvPr id="70" name="Pentagon 69">
            <a:extLst>
              <a:ext uri="{FF2B5EF4-FFF2-40B4-BE49-F238E27FC236}">
                <a16:creationId xmlns:a16="http://schemas.microsoft.com/office/drawing/2014/main" id="{7FD0F08A-BC86-91C1-9870-F306915132C3}"/>
              </a:ext>
            </a:extLst>
          </p:cNvPr>
          <p:cNvSpPr/>
          <p:nvPr/>
        </p:nvSpPr>
        <p:spPr>
          <a:xfrm>
            <a:off x="975956" y="1356597"/>
            <a:ext cx="2148245" cy="731520"/>
          </a:xfrm>
          <a:prstGeom prst="homePlate">
            <a:avLst/>
          </a:prstGeom>
          <a:solidFill>
            <a:schemeClr val="accent1">
              <a:alpha val="3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Pentagon 70">
            <a:extLst>
              <a:ext uri="{FF2B5EF4-FFF2-40B4-BE49-F238E27FC236}">
                <a16:creationId xmlns:a16="http://schemas.microsoft.com/office/drawing/2014/main" id="{119A144F-AB9E-342E-D989-71B7E52B8BFF}"/>
              </a:ext>
            </a:extLst>
          </p:cNvPr>
          <p:cNvSpPr/>
          <p:nvPr/>
        </p:nvSpPr>
        <p:spPr>
          <a:xfrm>
            <a:off x="976444" y="2268981"/>
            <a:ext cx="2148245" cy="731520"/>
          </a:xfrm>
          <a:prstGeom prst="homePlate">
            <a:avLst/>
          </a:prstGeom>
          <a:solidFill>
            <a:schemeClr val="accent1">
              <a:alpha val="3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Pentagon 71">
            <a:extLst>
              <a:ext uri="{FF2B5EF4-FFF2-40B4-BE49-F238E27FC236}">
                <a16:creationId xmlns:a16="http://schemas.microsoft.com/office/drawing/2014/main" id="{A362F744-AE7C-9C92-899B-E51CF86D6564}"/>
              </a:ext>
            </a:extLst>
          </p:cNvPr>
          <p:cNvSpPr/>
          <p:nvPr/>
        </p:nvSpPr>
        <p:spPr>
          <a:xfrm rot="5400000">
            <a:off x="270789" y="2061765"/>
            <a:ext cx="2141855" cy="731520"/>
          </a:xfrm>
          <a:prstGeom prst="homePlate">
            <a:avLst/>
          </a:prstGeom>
          <a:solidFill>
            <a:schemeClr val="accent1">
              <a:alpha val="3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Pentagon 72">
            <a:extLst>
              <a:ext uri="{FF2B5EF4-FFF2-40B4-BE49-F238E27FC236}">
                <a16:creationId xmlns:a16="http://schemas.microsoft.com/office/drawing/2014/main" id="{9F4FF1C4-E439-9ECA-0715-AD65B22D8A8B}"/>
              </a:ext>
            </a:extLst>
          </p:cNvPr>
          <p:cNvSpPr/>
          <p:nvPr/>
        </p:nvSpPr>
        <p:spPr>
          <a:xfrm rot="5400000">
            <a:off x="1178615" y="2063075"/>
            <a:ext cx="2141854" cy="731520"/>
          </a:xfrm>
          <a:prstGeom prst="homePlate">
            <a:avLst/>
          </a:prstGeom>
          <a:solidFill>
            <a:schemeClr val="accent1">
              <a:alpha val="3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AC6109-61CD-D4CE-ED77-94B157DFEC8A}"/>
              </a:ext>
            </a:extLst>
          </p:cNvPr>
          <p:cNvSpPr>
            <a:spLocks noChangeAspect="1"/>
          </p:cNvSpPr>
          <p:nvPr/>
        </p:nvSpPr>
        <p:spPr>
          <a:xfrm>
            <a:off x="1797682" y="1247775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rPr>
              <a:t>Desired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E509BF-581C-43BE-9E9B-205C225A4550}"/>
              </a:ext>
            </a:extLst>
          </p:cNvPr>
          <p:cNvSpPr txBox="1"/>
          <p:nvPr/>
        </p:nvSpPr>
        <p:spPr>
          <a:xfrm>
            <a:off x="883281" y="2419350"/>
            <a:ext cx="91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rPr>
              <a:t>Trivial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CFEECFF-F740-C4AD-535B-5DEF9D23F388}"/>
              </a:ext>
            </a:extLst>
          </p:cNvPr>
          <p:cNvGrpSpPr/>
          <p:nvPr/>
        </p:nvGrpSpPr>
        <p:grpSpPr>
          <a:xfrm>
            <a:off x="274024" y="666750"/>
            <a:ext cx="2438057" cy="2411967"/>
            <a:chOff x="-1731620" y="-545683"/>
            <a:chExt cx="2438057" cy="241196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55BA048-B8D7-C12D-FDA1-0BA8E7B057BE}"/>
                </a:ext>
              </a:extLst>
            </p:cNvPr>
            <p:cNvGrpSpPr/>
            <p:nvPr/>
          </p:nvGrpSpPr>
          <p:grpSpPr>
            <a:xfrm>
              <a:off x="-1122363" y="35858"/>
              <a:ext cx="1828800" cy="1830426"/>
              <a:chOff x="-2138362" y="-976553"/>
              <a:chExt cx="1828800" cy="1830426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957DBD1C-4C05-0A46-5813-CC2558EE531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2138362" y="-974927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RIMSON TEXT" panose="02000503000000000000" pitchFamily="2" charset="77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74067980-4844-BCA3-0805-CDA9C402545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223962" y="-60527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RIMSON TEXT" panose="02000503000000000000" pitchFamily="2" charset="77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7CE5AA2-AA62-ECEE-1CE7-9EE50DB296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223962" y="-976553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RIMSON TEXT" panose="02000503000000000000" pitchFamily="2" charset="77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B023CD76-2862-8CEC-5C34-BD40E2A20EB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2138362" y="-60527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RIMSON TEXT" panose="02000503000000000000" pitchFamily="2" charset="77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61872A5-644B-5774-6DE5-54BC9F1511C8}"/>
                </a:ext>
              </a:extLst>
            </p:cNvPr>
            <p:cNvGrpSpPr/>
            <p:nvPr/>
          </p:nvGrpSpPr>
          <p:grpSpPr>
            <a:xfrm>
              <a:off x="-1122368" y="-545683"/>
              <a:ext cx="1828805" cy="657101"/>
              <a:chOff x="-2057406" y="-893637"/>
              <a:chExt cx="1828805" cy="657101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90FAFAF-5E0A-BEF6-975A-6C6671BFBA33}"/>
                  </a:ext>
                </a:extLst>
              </p:cNvPr>
              <p:cNvSpPr txBox="1"/>
              <p:nvPr/>
            </p:nvSpPr>
            <p:spPr>
              <a:xfrm>
                <a:off x="-1143003" y="-605868"/>
                <a:ext cx="9144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RIMSON TEXT" panose="02000503000000000000" pitchFamily="2" charset="77"/>
                  </a:rPr>
                  <a:t>Yes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33AE41E-7662-2C5F-E878-6B8C7C468102}"/>
                  </a:ext>
                </a:extLst>
              </p:cNvPr>
              <p:cNvSpPr txBox="1"/>
              <p:nvPr/>
            </p:nvSpPr>
            <p:spPr>
              <a:xfrm>
                <a:off x="-2057406" y="-605868"/>
                <a:ext cx="9144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RIMSON TEXT" panose="02000503000000000000" pitchFamily="2" charset="77"/>
                  </a:rPr>
                  <a:t>No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F2021E5-08DD-510C-287E-3587497E72A7}"/>
                  </a:ext>
                </a:extLst>
              </p:cNvPr>
              <p:cNvSpPr txBox="1"/>
              <p:nvPr/>
            </p:nvSpPr>
            <p:spPr>
              <a:xfrm>
                <a:off x="-2057401" y="-893637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rimson Text" panose="02000503000000000000" pitchFamily="2" charset="77"/>
                  </a:rPr>
                  <a:t>Steal</a:t>
                </a:r>
                <a:endPara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A249DDF-F87A-AEEB-BB0D-795AAB9537F2}"/>
                </a:ext>
              </a:extLst>
            </p:cNvPr>
            <p:cNvGrpSpPr/>
            <p:nvPr/>
          </p:nvGrpSpPr>
          <p:grpSpPr>
            <a:xfrm rot="16200000">
              <a:off x="-2308886" y="601371"/>
              <a:ext cx="1828805" cy="674273"/>
              <a:chOff x="-2057406" y="-921917"/>
              <a:chExt cx="1828805" cy="674273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FAB7EC8-D925-1C53-FDFC-096FA4185E89}"/>
                  </a:ext>
                </a:extLst>
              </p:cNvPr>
              <p:cNvSpPr txBox="1"/>
              <p:nvPr/>
            </p:nvSpPr>
            <p:spPr>
              <a:xfrm>
                <a:off x="-1143005" y="-616978"/>
                <a:ext cx="9144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RIMSON TEXT" panose="02000503000000000000" pitchFamily="2" charset="77"/>
                  </a:rPr>
                  <a:t>No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174F881-4CCF-C28C-5118-220084337DD1}"/>
                  </a:ext>
                </a:extLst>
              </p:cNvPr>
              <p:cNvSpPr txBox="1"/>
              <p:nvPr/>
            </p:nvSpPr>
            <p:spPr>
              <a:xfrm>
                <a:off x="-2057406" y="-616976"/>
                <a:ext cx="9144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RIMSON TEXT" panose="02000503000000000000" pitchFamily="2" charset="77"/>
                  </a:rPr>
                  <a:t>Yes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0632768-F7F0-E574-034C-F80B982A34B2}"/>
                  </a:ext>
                </a:extLst>
              </p:cNvPr>
              <p:cNvSpPr txBox="1"/>
              <p:nvPr/>
            </p:nvSpPr>
            <p:spPr>
              <a:xfrm>
                <a:off x="-2057401" y="-921917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rimson Text" panose="02000503000000000000" pitchFamily="2" charset="77"/>
                  </a:rPr>
                  <a:t>Force </a:t>
                </a:r>
                <a:endPara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FF0A231C-787C-CC13-A7B0-40669EF43F03}"/>
              </a:ext>
            </a:extLst>
          </p:cNvPr>
          <p:cNvSpPr/>
          <p:nvPr/>
        </p:nvSpPr>
        <p:spPr>
          <a:xfrm>
            <a:off x="76200" y="3486150"/>
            <a:ext cx="1905000" cy="1343878"/>
          </a:xfrm>
          <a:prstGeom prst="roundRect">
            <a:avLst>
              <a:gd name="adj" fmla="val 303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r">
              <a:lnSpc>
                <a:spcPct val="105000"/>
              </a:lnSpc>
            </a:pPr>
            <a:r>
              <a:rPr lang="en-US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No-Steal</a:t>
            </a:r>
          </a:p>
          <a:p>
            <a:pPr algn="r">
              <a:lnSpc>
                <a:spcPct val="105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Low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throughtput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but works for aborted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txns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94D7126D-F83C-FD99-9E57-AE48F64AE6B2}"/>
              </a:ext>
            </a:extLst>
          </p:cNvPr>
          <p:cNvSpPr/>
          <p:nvPr/>
        </p:nvSpPr>
        <p:spPr>
          <a:xfrm>
            <a:off x="2024276" y="3520850"/>
            <a:ext cx="7043524" cy="1288590"/>
          </a:xfrm>
          <a:prstGeom prst="roundRect">
            <a:avLst>
              <a:gd name="adj" fmla="val 303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Steal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(flush an unpinned dirty page even if the updating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txn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is active)</a:t>
            </a:r>
            <a:endParaRPr lang="en-US" b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5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Concern: 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stolen+flushed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page was modified by an uncommitted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txn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T.</a:t>
            </a:r>
          </a:p>
          <a:p>
            <a:pPr>
              <a:lnSpc>
                <a:spcPct val="105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If T aborts, how is atomicity enforced?</a:t>
            </a:r>
          </a:p>
          <a:p>
            <a:pPr>
              <a:lnSpc>
                <a:spcPct val="105000"/>
              </a:lnSpc>
            </a:pPr>
            <a:r>
              <a:rPr lang="en-US" b="1" dirty="0">
                <a:solidFill>
                  <a:srgbClr val="C00000"/>
                </a:solidFill>
              </a:rPr>
              <a:t>Solution</a:t>
            </a:r>
            <a:r>
              <a:rPr lang="en-US" dirty="0">
                <a:solidFill>
                  <a:srgbClr val="C00000"/>
                </a:solidFill>
              </a:rPr>
              <a:t>: Remember old value (logs). Use to </a:t>
            </a:r>
            <a:r>
              <a:rPr lang="en-US" b="1" dirty="0">
                <a:solidFill>
                  <a:srgbClr val="C00000"/>
                </a:solidFill>
              </a:rPr>
              <a:t>UNDO</a:t>
            </a:r>
            <a:r>
              <a:rPr lang="en-US" dirty="0">
                <a:solidFill>
                  <a:srgbClr val="C00000"/>
                </a:solidFill>
              </a:rPr>
              <a:t>.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D613F7A3-8DDE-8FA4-0BC3-D16B40B60DDA}"/>
              </a:ext>
            </a:extLst>
          </p:cNvPr>
          <p:cNvSpPr/>
          <p:nvPr/>
        </p:nvSpPr>
        <p:spPr>
          <a:xfrm>
            <a:off x="3143053" y="2270017"/>
            <a:ext cx="5852160" cy="994928"/>
          </a:xfrm>
          <a:prstGeom prst="roundRect">
            <a:avLst>
              <a:gd name="adj" fmla="val 303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Force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(on every update, flush the updated page to disk)</a:t>
            </a:r>
            <a:endParaRPr lang="en-US" sz="1600" b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5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Poor response time, but enforces durability of committed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txns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26BCCD1A-A1E9-4D78-6D32-99C6351B40CF}"/>
              </a:ext>
            </a:extLst>
          </p:cNvPr>
          <p:cNvSpPr/>
          <p:nvPr/>
        </p:nvSpPr>
        <p:spPr>
          <a:xfrm>
            <a:off x="3143055" y="1227859"/>
            <a:ext cx="5852160" cy="994928"/>
          </a:xfrm>
          <a:prstGeom prst="roundRect">
            <a:avLst>
              <a:gd name="adj" fmla="val 303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No-Force</a:t>
            </a:r>
            <a:endParaRPr lang="en-US" b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5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Concern: Crash before a page is flushed to disk. Durability?</a:t>
            </a:r>
          </a:p>
          <a:p>
            <a:pPr>
              <a:lnSpc>
                <a:spcPct val="105000"/>
              </a:lnSpc>
            </a:pPr>
            <a:r>
              <a:rPr lang="en-US" b="1" dirty="0">
                <a:solidFill>
                  <a:srgbClr val="C00000"/>
                </a:solidFill>
              </a:rPr>
              <a:t>Solution</a:t>
            </a:r>
            <a:r>
              <a:rPr lang="en-US" dirty="0">
                <a:solidFill>
                  <a:srgbClr val="C00000"/>
                </a:solidFill>
              </a:rPr>
              <a:t>: Force a summary/log @ commit. Use to </a:t>
            </a:r>
            <a:r>
              <a:rPr lang="en-US" b="1" dirty="0">
                <a:solidFill>
                  <a:srgbClr val="C00000"/>
                </a:solidFill>
              </a:rPr>
              <a:t>REDO</a:t>
            </a:r>
            <a:r>
              <a:rPr lang="en-US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D21FA266-6526-8939-C364-67DAEC59FEE9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7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WAL Protocol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The DBMS stages all a </a:t>
            </a:r>
            <a:r>
              <a:rPr lang="en-US" dirty="0" err="1"/>
              <a:t>txn’s</a:t>
            </a:r>
            <a:r>
              <a:rPr lang="en-US" dirty="0"/>
              <a:t> log records in volatile storage (usually backed by buffer pool).</a:t>
            </a:r>
            <a:endParaRPr lang="en-US" sz="1200" dirty="0"/>
          </a:p>
          <a:p>
            <a:endParaRPr lang="en-US" sz="1200" dirty="0"/>
          </a:p>
          <a:p>
            <a:r>
              <a:rPr lang="en-US" dirty="0"/>
              <a:t>All log records pertaining to an updated page are written to non-volatile storage </a:t>
            </a:r>
            <a:r>
              <a:rPr lang="en-US" u="sng" dirty="0"/>
              <a:t>before</a:t>
            </a:r>
            <a:r>
              <a:rPr lang="en-US" dirty="0"/>
              <a:t> the page itself is over-written in non-volatile storage.</a:t>
            </a:r>
            <a:endParaRPr lang="en-US" sz="1200" dirty="0"/>
          </a:p>
          <a:p>
            <a:endParaRPr lang="en-US" sz="1200" dirty="0"/>
          </a:p>
          <a:p>
            <a:r>
              <a:rPr lang="en-US" dirty="0"/>
              <a:t>A </a:t>
            </a:r>
            <a:r>
              <a:rPr lang="en-US" dirty="0" err="1"/>
              <a:t>txn</a:t>
            </a:r>
            <a:r>
              <a:rPr lang="en-US" dirty="0"/>
              <a:t> is not considered committed until </a:t>
            </a:r>
            <a:r>
              <a:rPr lang="en-US" u="sng" dirty="0"/>
              <a:t>all</a:t>
            </a:r>
            <a:r>
              <a:rPr lang="en-US" dirty="0"/>
              <a:t> its log records have been written to stable storage.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3A151FED-743A-E588-E8E3-866F935C02EB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873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 Protocol</a:t>
            </a:r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>
          <a:xfrm>
            <a:off x="1371600" y="971550"/>
            <a:ext cx="6781800" cy="3657600"/>
          </a:xfrm>
        </p:spPr>
        <p:txBody>
          <a:bodyPr/>
          <a:lstStyle/>
          <a:p>
            <a:r>
              <a:rPr lang="en-US" dirty="0"/>
              <a:t>Write a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&lt;BEGIN&gt;</a:t>
            </a:r>
            <a:r>
              <a:rPr lang="en-US" dirty="0"/>
              <a:t> record to the log for each </a:t>
            </a:r>
            <a:r>
              <a:rPr lang="en-US" dirty="0" err="1"/>
              <a:t>txn</a:t>
            </a:r>
            <a:r>
              <a:rPr lang="en-US" dirty="0"/>
              <a:t> to mark its starting point.</a:t>
            </a:r>
          </a:p>
          <a:p>
            <a:endParaRPr lang="en-US" sz="1200" dirty="0"/>
          </a:p>
          <a:p>
            <a:r>
              <a:rPr lang="en-US" dirty="0"/>
              <a:t>Append a record every time a </a:t>
            </a:r>
            <a:r>
              <a:rPr lang="en-US" dirty="0" err="1"/>
              <a:t>txn</a:t>
            </a:r>
            <a:r>
              <a:rPr lang="en-US" dirty="0"/>
              <a:t> changes an object:</a:t>
            </a:r>
          </a:p>
          <a:p>
            <a:pPr lvl="1"/>
            <a:r>
              <a:rPr lang="en-US" dirty="0"/>
              <a:t>Transaction Id</a:t>
            </a:r>
          </a:p>
          <a:p>
            <a:pPr lvl="1"/>
            <a:r>
              <a:rPr lang="en-US" dirty="0"/>
              <a:t>Object Id</a:t>
            </a:r>
          </a:p>
          <a:p>
            <a:pPr lvl="1"/>
            <a:r>
              <a:rPr lang="en-US" dirty="0"/>
              <a:t>Before Value (</a:t>
            </a:r>
            <a:r>
              <a:rPr lang="en-US" b="1" dirty="0"/>
              <a:t>UNDO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After Value (</a:t>
            </a:r>
            <a:r>
              <a:rPr lang="en-US" b="1" dirty="0"/>
              <a:t>REDO</a:t>
            </a:r>
            <a:r>
              <a:rPr lang="en-US" dirty="0"/>
              <a:t>)</a:t>
            </a:r>
          </a:p>
          <a:p>
            <a:endParaRPr lang="en-US" sz="1200" dirty="0"/>
          </a:p>
          <a:p>
            <a:r>
              <a:rPr lang="en-US" dirty="0"/>
              <a:t>When a </a:t>
            </a:r>
            <a:r>
              <a:rPr lang="en-US" dirty="0" err="1"/>
              <a:t>txn</a:t>
            </a:r>
            <a:r>
              <a:rPr lang="en-US" dirty="0"/>
              <a:t> finishes, the DBMS appends a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&lt;COMMIT&gt;</a:t>
            </a:r>
            <a:r>
              <a:rPr lang="en-US" dirty="0"/>
              <a:t> record to the log.</a:t>
            </a:r>
          </a:p>
          <a:p>
            <a:pPr lvl="1"/>
            <a:r>
              <a:rPr lang="en-US" dirty="0"/>
              <a:t>Make sure that all log records are flushed before it returns an acknowledgement to application.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76AF8359-0055-38B2-4A25-972071D774D7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38BC4A-E039-9034-A0EC-9FE02CD521C3}"/>
              </a:ext>
            </a:extLst>
          </p:cNvPr>
          <p:cNvGrpSpPr/>
          <p:nvPr/>
        </p:nvGrpSpPr>
        <p:grpSpPr>
          <a:xfrm>
            <a:off x="4154980" y="2647950"/>
            <a:ext cx="3582784" cy="710964"/>
            <a:chOff x="4148052" y="2306753"/>
            <a:chExt cx="3582784" cy="710964"/>
          </a:xfrm>
        </p:grpSpPr>
        <p:sp>
          <p:nvSpPr>
            <p:cNvPr id="4" name="Right Arrow 6">
              <a:extLst>
                <a:ext uri="{FF2B5EF4-FFF2-40B4-BE49-F238E27FC236}">
                  <a16:creationId xmlns:a16="http://schemas.microsoft.com/office/drawing/2014/main" id="{70111359-6F2C-83B9-489B-C0971C597B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148052" y="2433635"/>
              <a:ext cx="457200" cy="457200"/>
            </a:xfrm>
            <a:prstGeom prst="rightArrow">
              <a:avLst>
                <a:gd name="adj1" fmla="val 50000"/>
                <a:gd name="adj2" fmla="val 50052"/>
              </a:avLst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algn="ctr" eaLnBrk="0" hangingPunct="0"/>
              <a:endParaRPr lang="en-US" sz="135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FCAF421-8207-6CAD-CFB4-D61D04B8AE3C}"/>
                </a:ext>
              </a:extLst>
            </p:cNvPr>
            <p:cNvSpPr txBox="1"/>
            <p:nvPr/>
          </p:nvSpPr>
          <p:spPr>
            <a:xfrm>
              <a:off x="4713316" y="2306753"/>
              <a:ext cx="3017520" cy="7109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800" b="1" i="1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Not necessary if using append-only MVCC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283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0A7C3A7-CFF3-A8B8-55EB-5B5FC4BC6747}"/>
              </a:ext>
            </a:extLst>
          </p:cNvPr>
          <p:cNvGrpSpPr/>
          <p:nvPr/>
        </p:nvGrpSpPr>
        <p:grpSpPr>
          <a:xfrm>
            <a:off x="1162052" y="746521"/>
            <a:ext cx="2469356" cy="3855720"/>
            <a:chOff x="1695451" y="819150"/>
            <a:chExt cx="2469356" cy="3855720"/>
          </a:xfrm>
        </p:grpSpPr>
        <p:sp>
          <p:nvSpPr>
            <p:cNvPr id="4" name="Rounded Rectangle 27">
              <a:extLst>
                <a:ext uri="{FF2B5EF4-FFF2-40B4-BE49-F238E27FC236}">
                  <a16:creationId xmlns:a16="http://schemas.microsoft.com/office/drawing/2014/main" id="{CFDA180A-C037-4EBE-ECAB-8338546C1F08}"/>
                </a:ext>
              </a:extLst>
            </p:cNvPr>
            <p:cNvSpPr/>
            <p:nvPr/>
          </p:nvSpPr>
          <p:spPr bwMode="auto">
            <a:xfrm>
              <a:off x="1695451" y="1200150"/>
              <a:ext cx="2469356" cy="34747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noFill/>
              <a:prstDash val="sysDash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350" dirty="0">
                <a:latin typeface="Times New Roman" pitchFamily="-112" charset="0"/>
              </a:endParaRPr>
            </a:p>
          </p:txBody>
        </p:sp>
        <p:sp>
          <p:nvSpPr>
            <p:cNvPr id="7" name="TextBox 15">
              <a:extLst>
                <a:ext uri="{FF2B5EF4-FFF2-40B4-BE49-F238E27FC236}">
                  <a16:creationId xmlns:a16="http://schemas.microsoft.com/office/drawing/2014/main" id="{80CD4088-0C71-2ABD-60D7-8128367D29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5451" y="819150"/>
              <a:ext cx="117532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no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  <a:ea typeface="Crimson Text" pitchFamily="2" charset="0"/>
                </a:defRPr>
              </a:lvl1pPr>
            </a:lstStyle>
            <a:p>
              <a:r>
                <a:rPr lang="en-US" dirty="0"/>
                <a:t>Schedule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493690F-3409-7EEC-6FFB-D4FDC2B024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0355" y="1219200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T</a:t>
              </a:r>
              <a:r>
                <a:rPr lang="en-US" b="1" baseline="-25000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1</a:t>
              </a:r>
            </a:p>
          </p:txBody>
        </p:sp>
      </p:grpSp>
      <p:sp>
        <p:nvSpPr>
          <p:cNvPr id="9" name="Left Arrow 33">
            <a:extLst>
              <a:ext uri="{FF2B5EF4-FFF2-40B4-BE49-F238E27FC236}">
                <a16:creationId xmlns:a16="http://schemas.microsoft.com/office/drawing/2014/main" id="{77E4294A-E78C-D66F-7584-992364BF6F83}"/>
              </a:ext>
            </a:extLst>
          </p:cNvPr>
          <p:cNvSpPr/>
          <p:nvPr/>
        </p:nvSpPr>
        <p:spPr bwMode="auto">
          <a:xfrm rot="16200000">
            <a:off x="-876299" y="2392441"/>
            <a:ext cx="3314700" cy="647700"/>
          </a:xfrm>
          <a:prstGeom prst="leftArrow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 b="1" i="1" spc="225" dirty="0">
                <a:solidFill>
                  <a:schemeClr val="bg1">
                    <a:lumMod val="95000"/>
                  </a:schemeClr>
                </a:solidFill>
                <a:latin typeface="Lato Black" panose="020F0A02020204030203" pitchFamily="34" charset="0"/>
              </a:rPr>
              <a:t>TIME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9E1F887-91F5-461D-B51E-42B250D95852}"/>
              </a:ext>
            </a:extLst>
          </p:cNvPr>
          <p:cNvCxnSpPr>
            <a:cxnSpLocks/>
          </p:cNvCxnSpPr>
          <p:nvPr/>
        </p:nvCxnSpPr>
        <p:spPr>
          <a:xfrm rot="5400000">
            <a:off x="4590600" y="3028950"/>
            <a:ext cx="3657600" cy="0"/>
          </a:xfrm>
          <a:prstGeom prst="line">
            <a:avLst/>
          </a:prstGeom>
          <a:ln w="19050">
            <a:solidFill>
              <a:srgbClr val="64646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 bwMode="auto">
          <a:xfrm>
            <a:off x="4152900" y="3364230"/>
            <a:ext cx="1828800" cy="1485900"/>
          </a:xfrm>
          <a:prstGeom prst="roundRect">
            <a:avLst>
              <a:gd name="adj" fmla="val 7789"/>
            </a:avLst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tIns="0"/>
          <a:lstStyle/>
          <a:p>
            <a:pPr algn="ctr" eaLnBrk="0" hangingPunct="0"/>
            <a:r>
              <a:rPr lang="en-US" sz="2400" b="1" i="1" dirty="0">
                <a:solidFill>
                  <a:srgbClr val="646464"/>
                </a:solidFill>
              </a:rPr>
              <a:t>Buffer Pool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FA87A52-8845-4678-B188-FDD63C264A35}"/>
              </a:ext>
            </a:extLst>
          </p:cNvPr>
          <p:cNvGrpSpPr/>
          <p:nvPr/>
        </p:nvGrpSpPr>
        <p:grpSpPr>
          <a:xfrm>
            <a:off x="4377514" y="4007167"/>
            <a:ext cx="1379573" cy="365761"/>
            <a:chOff x="6096000" y="5143500"/>
            <a:chExt cx="2307265" cy="762002"/>
          </a:xfrm>
          <a:solidFill>
            <a:schemeClr val="bg1"/>
          </a:solidFill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37A44B9-1B82-4F87-8CB2-1F72068D7C41}"/>
                </a:ext>
              </a:extLst>
            </p:cNvPr>
            <p:cNvSpPr/>
            <p:nvPr/>
          </p:nvSpPr>
          <p:spPr bwMode="auto">
            <a:xfrm>
              <a:off x="6096000" y="5143500"/>
              <a:ext cx="762000" cy="762000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A=1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6B52CC9-3A33-43BD-AB81-041A5804A564}"/>
                </a:ext>
              </a:extLst>
            </p:cNvPr>
            <p:cNvSpPr/>
            <p:nvPr/>
          </p:nvSpPr>
          <p:spPr bwMode="auto">
            <a:xfrm>
              <a:off x="6868633" y="5143502"/>
              <a:ext cx="761999" cy="762000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B=5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2FBEC67-7905-440B-8E9B-25B90DF1B675}"/>
                </a:ext>
              </a:extLst>
            </p:cNvPr>
            <p:cNvSpPr/>
            <p:nvPr/>
          </p:nvSpPr>
          <p:spPr bwMode="auto">
            <a:xfrm>
              <a:off x="7641265" y="5143500"/>
              <a:ext cx="762000" cy="762000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C=7</a:t>
              </a:r>
            </a:p>
          </p:txBody>
        </p:sp>
      </p:grpSp>
      <p:sp>
        <p:nvSpPr>
          <p:cNvPr id="28693" name="Rectangle 37"/>
          <p:cNvSpPr>
            <a:spLocks noChangeArrowheads="1"/>
          </p:cNvSpPr>
          <p:nvPr/>
        </p:nvSpPr>
        <p:spPr bwMode="auto">
          <a:xfrm>
            <a:off x="4377514" y="4007167"/>
            <a:ext cx="457200" cy="36576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A=8</a:t>
            </a:r>
          </a:p>
        </p:txBody>
      </p:sp>
      <p:pic>
        <p:nvPicPr>
          <p:cNvPr id="63" name="Picture 20">
            <a:extLst>
              <a:ext uri="{FF2B5EF4-FFF2-40B4-BE49-F238E27FC236}">
                <a16:creationId xmlns:a16="http://schemas.microsoft.com/office/drawing/2014/main" id="{5EC79717-BBF0-47BC-BA21-17343133B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7100" y="2139485"/>
            <a:ext cx="1101088" cy="1363255"/>
          </a:xfrm>
          <a:prstGeom prst="rect">
            <a:avLst/>
          </a:prstGeom>
          <a:effectLst/>
        </p:spPr>
      </p:pic>
      <p:sp>
        <p:nvSpPr>
          <p:cNvPr id="61" name="Text Box 4">
            <a:extLst>
              <a:ext uri="{FF2B5EF4-FFF2-40B4-BE49-F238E27FC236}">
                <a16:creationId xmlns:a16="http://schemas.microsoft.com/office/drawing/2014/main" id="{FD1F9154-F2A7-470B-906F-49033D2FB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429" y="1514477"/>
            <a:ext cx="1096566" cy="29260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eaLnBrk="0" hangingPunct="0">
              <a:lnSpc>
                <a:spcPct val="90000"/>
              </a:lnSpc>
              <a:defRPr sz="1600" b="1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742950" indent="-285750" algn="ctr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algn="ctr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algn="ctr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algn="ctr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dirty="0"/>
              <a:t>BEGIN</a:t>
            </a:r>
          </a:p>
          <a:p>
            <a:r>
              <a:rPr lang="en-US" b="0" dirty="0"/>
              <a:t>W(A)</a:t>
            </a:r>
          </a:p>
          <a:p>
            <a:r>
              <a:rPr lang="en-US" b="0" dirty="0"/>
              <a:t>W(B)</a:t>
            </a:r>
          </a:p>
          <a:p>
            <a:r>
              <a:rPr lang="en-US" b="0" dirty="0"/>
              <a:t> ⋮</a:t>
            </a:r>
          </a:p>
          <a:p>
            <a:endParaRPr lang="en-US" dirty="0"/>
          </a:p>
          <a:p>
            <a:r>
              <a:rPr lang="en-US" dirty="0"/>
              <a:t>COMMIT</a:t>
            </a:r>
          </a:p>
        </p:txBody>
      </p:sp>
      <p:sp>
        <p:nvSpPr>
          <p:cNvPr id="46" name="Rounded Rectangle 45"/>
          <p:cNvSpPr/>
          <p:nvPr/>
        </p:nvSpPr>
        <p:spPr bwMode="auto">
          <a:xfrm>
            <a:off x="4152900" y="1211580"/>
            <a:ext cx="1828800" cy="2011680"/>
          </a:xfrm>
          <a:prstGeom prst="roundRect">
            <a:avLst>
              <a:gd name="adj" fmla="val 7789"/>
            </a:avLst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tIns="0"/>
          <a:lstStyle/>
          <a:p>
            <a:pPr algn="ctr" eaLnBrk="0" hangingPunct="0"/>
            <a:r>
              <a:rPr lang="en-US" sz="2400" b="1" i="1" dirty="0">
                <a:solidFill>
                  <a:srgbClr val="646464"/>
                </a:solidFill>
              </a:rPr>
              <a:t>WAL Buffer</a:t>
            </a:r>
          </a:p>
        </p:txBody>
      </p:sp>
      <p:sp>
        <p:nvSpPr>
          <p:cNvPr id="28679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WAL – Example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290060" y="1672590"/>
            <a:ext cx="1554480" cy="1371600"/>
          </a:xfrm>
          <a:prstGeom prst="foldedCorner">
            <a:avLst/>
          </a:prstGeom>
          <a:solidFill>
            <a:schemeClr val="bg1"/>
          </a:solidFill>
          <a:ln w="12700">
            <a:solidFill>
              <a:srgbClr val="646464"/>
            </a:solidFill>
            <a:prstDash val="solid"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eaLnBrk="0" hangingPunct="0">
              <a:lnSpc>
                <a:spcPct val="90000"/>
              </a:lnSpc>
              <a:defRPr sz="1600" b="1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742950" indent="-28575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0" dirty="0"/>
              <a:t>&lt;T</a:t>
            </a:r>
            <a:r>
              <a:rPr lang="en-US" b="0" baseline="-25000" dirty="0"/>
              <a:t>1</a:t>
            </a:r>
            <a:r>
              <a:rPr lang="en-US" b="0" dirty="0"/>
              <a:t> </a:t>
            </a:r>
            <a:r>
              <a:rPr lang="en-US" dirty="0">
                <a:solidFill>
                  <a:schemeClr val="accent1"/>
                </a:solidFill>
              </a:rPr>
              <a:t>BEGIN</a:t>
            </a:r>
            <a:r>
              <a:rPr lang="en-US" b="0" dirty="0"/>
              <a:t>&gt;</a:t>
            </a:r>
          </a:p>
          <a:p>
            <a:r>
              <a:rPr lang="en-US" b="0" dirty="0"/>
              <a:t>&lt;T</a:t>
            </a:r>
            <a:r>
              <a:rPr lang="en-US" b="0" baseline="-25000" dirty="0"/>
              <a:t>1</a:t>
            </a:r>
            <a:r>
              <a:rPr lang="en-US" b="0" dirty="0"/>
              <a:t>, A, 1, 8&gt;</a:t>
            </a:r>
          </a:p>
          <a:p>
            <a:r>
              <a:rPr lang="en-US" b="0" dirty="0"/>
              <a:t>&lt;T</a:t>
            </a:r>
            <a:r>
              <a:rPr lang="en-US" b="0" baseline="-25000" dirty="0"/>
              <a:t>1</a:t>
            </a:r>
            <a:r>
              <a:rPr lang="en-US" b="0" dirty="0"/>
              <a:t>, B, 5, 9&gt;</a:t>
            </a:r>
          </a:p>
          <a:p>
            <a:r>
              <a:rPr lang="en-US" b="0" dirty="0"/>
              <a:t>&lt;T</a:t>
            </a:r>
            <a:r>
              <a:rPr lang="en-US" b="0" baseline="-25000" dirty="0"/>
              <a:t>1</a:t>
            </a:r>
            <a:r>
              <a:rPr lang="en-US" b="0" dirty="0"/>
              <a:t> </a:t>
            </a:r>
            <a:r>
              <a:rPr lang="en-US" dirty="0">
                <a:solidFill>
                  <a:schemeClr val="accent1"/>
                </a:solidFill>
              </a:rPr>
              <a:t>COMMIT</a:t>
            </a:r>
            <a:r>
              <a:rPr lang="en-US" b="0" dirty="0"/>
              <a:t>&gt;</a:t>
            </a:r>
          </a:p>
          <a:p>
            <a:r>
              <a:rPr lang="en-US" b="0" dirty="0"/>
              <a:t>    ⋮</a:t>
            </a:r>
          </a:p>
          <a:p>
            <a:endParaRPr lang="en-US" b="0" dirty="0"/>
          </a:p>
        </p:txBody>
      </p:sp>
      <p:sp>
        <p:nvSpPr>
          <p:cNvPr id="34" name="Right Arrow 6"/>
          <p:cNvSpPr>
            <a:spLocks noChangeArrowheads="1"/>
          </p:cNvSpPr>
          <p:nvPr/>
        </p:nvSpPr>
        <p:spPr bwMode="auto">
          <a:xfrm>
            <a:off x="838200" y="1437458"/>
            <a:ext cx="548640" cy="457200"/>
          </a:xfrm>
          <a:prstGeom prst="rightArrow">
            <a:avLst>
              <a:gd name="adj1" fmla="val 50000"/>
              <a:gd name="adj2" fmla="val 50052"/>
            </a:avLst>
          </a:prstGeom>
          <a:solidFill>
            <a:schemeClr val="tx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39" name="Right Arrow 6"/>
          <p:cNvSpPr>
            <a:spLocks noChangeArrowheads="1"/>
          </p:cNvSpPr>
          <p:nvPr/>
        </p:nvSpPr>
        <p:spPr bwMode="auto">
          <a:xfrm>
            <a:off x="838200" y="1664842"/>
            <a:ext cx="548640" cy="457200"/>
          </a:xfrm>
          <a:prstGeom prst="rightArrow">
            <a:avLst>
              <a:gd name="adj1" fmla="val 50000"/>
              <a:gd name="adj2" fmla="val 50052"/>
            </a:avLst>
          </a:prstGeom>
          <a:solidFill>
            <a:schemeClr val="tx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40" name="Right Arrow 6"/>
          <p:cNvSpPr>
            <a:spLocks noChangeArrowheads="1"/>
          </p:cNvSpPr>
          <p:nvPr/>
        </p:nvSpPr>
        <p:spPr bwMode="auto">
          <a:xfrm>
            <a:off x="838200" y="1887038"/>
            <a:ext cx="548640" cy="457200"/>
          </a:xfrm>
          <a:prstGeom prst="rightArrow">
            <a:avLst>
              <a:gd name="adj1" fmla="val 50000"/>
              <a:gd name="adj2" fmla="val 50052"/>
            </a:avLst>
          </a:prstGeom>
          <a:solidFill>
            <a:schemeClr val="tx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41" name="Right Arrow 6"/>
          <p:cNvSpPr>
            <a:spLocks noChangeArrowheads="1"/>
          </p:cNvSpPr>
          <p:nvPr/>
        </p:nvSpPr>
        <p:spPr bwMode="auto">
          <a:xfrm>
            <a:off x="838200" y="2523308"/>
            <a:ext cx="548640" cy="457200"/>
          </a:xfrm>
          <a:prstGeom prst="rightArrow">
            <a:avLst>
              <a:gd name="adj1" fmla="val 50000"/>
              <a:gd name="adj2" fmla="val 50052"/>
            </a:avLst>
          </a:prstGeom>
          <a:solidFill>
            <a:schemeClr val="tx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35" name="callout"/>
          <p:cNvSpPr/>
          <p:nvPr/>
        </p:nvSpPr>
        <p:spPr bwMode="auto">
          <a:xfrm flipH="1">
            <a:off x="454808" y="3152524"/>
            <a:ext cx="2745591" cy="637170"/>
          </a:xfrm>
          <a:prstGeom prst="wedgeRoundRectCallout">
            <a:avLst>
              <a:gd name="adj1" fmla="val 7156"/>
              <a:gd name="adj2" fmla="val -89403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0" tIns="67414" rIns="0" bIns="0" anchor="b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dirty="0" err="1">
                <a:solidFill>
                  <a:schemeClr val="accent1"/>
                </a:solidFill>
                <a:latin typeface="Crimson Text" panose="02000503000000000000" pitchFamily="2" charset="0"/>
              </a:rPr>
              <a:t>Txn</a:t>
            </a: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 result is now safe to return to application.</a:t>
            </a:r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7033616" y="1306830"/>
            <a:ext cx="770335" cy="765572"/>
          </a:xfrm>
          <a:prstGeom prst="foldedCorner">
            <a:avLst/>
          </a:prstGeom>
          <a:solidFill>
            <a:schemeClr val="bg1"/>
          </a:solidFill>
          <a:ln w="12700">
            <a:solidFill>
              <a:srgbClr val="646464"/>
            </a:solidFill>
            <a:prstDash val="solid"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eaLnBrk="0" hangingPunct="0">
              <a:lnSpc>
                <a:spcPct val="90000"/>
              </a:lnSpc>
              <a:defRPr sz="1600" b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742950" indent="-28575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endParaRPr lang="en-US" dirty="0"/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4838700" y="4007167"/>
            <a:ext cx="457200" cy="36576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B=9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3A64542-C374-48D7-B3B8-E09F2B38EE4C}"/>
              </a:ext>
            </a:extLst>
          </p:cNvPr>
          <p:cNvGrpSpPr/>
          <p:nvPr/>
        </p:nvGrpSpPr>
        <p:grpSpPr>
          <a:xfrm>
            <a:off x="6764790" y="2699055"/>
            <a:ext cx="1379573" cy="365760"/>
            <a:chOff x="6096000" y="5143500"/>
            <a:chExt cx="2307265" cy="762000"/>
          </a:xfrm>
          <a:solidFill>
            <a:schemeClr val="bg1"/>
          </a:solidFill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93CA727-F507-424E-97ED-F5CD525B7CFD}"/>
                </a:ext>
              </a:extLst>
            </p:cNvPr>
            <p:cNvSpPr/>
            <p:nvPr/>
          </p:nvSpPr>
          <p:spPr bwMode="auto">
            <a:xfrm>
              <a:off x="6096000" y="5143500"/>
              <a:ext cx="761999" cy="762000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A=1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C11C426-8DF8-489E-96B0-93108242FBC2}"/>
                </a:ext>
              </a:extLst>
            </p:cNvPr>
            <p:cNvSpPr/>
            <p:nvPr/>
          </p:nvSpPr>
          <p:spPr bwMode="auto">
            <a:xfrm>
              <a:off x="6868633" y="5143500"/>
              <a:ext cx="761999" cy="762000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B=5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AF208B3-52AB-4935-82A3-21CE29B561D8}"/>
                </a:ext>
              </a:extLst>
            </p:cNvPr>
            <p:cNvSpPr/>
            <p:nvPr/>
          </p:nvSpPr>
          <p:spPr bwMode="auto">
            <a:xfrm>
              <a:off x="7641266" y="5143500"/>
              <a:ext cx="761999" cy="762000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C=7</a:t>
              </a:r>
            </a:p>
          </p:txBody>
        </p:sp>
      </p:grpSp>
      <p:sp>
        <p:nvSpPr>
          <p:cNvPr id="79" name="Text Box 4">
            <a:extLst>
              <a:ext uri="{FF2B5EF4-FFF2-40B4-BE49-F238E27FC236}">
                <a16:creationId xmlns:a16="http://schemas.microsoft.com/office/drawing/2014/main" id="{B19031C5-DA0C-478D-A5A5-8867FC116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8263" y="1367790"/>
            <a:ext cx="731520" cy="548640"/>
          </a:xfrm>
          <a:prstGeom prst="rect">
            <a:avLst/>
          </a:prstGeom>
          <a:noFill/>
          <a:ln w="9525">
            <a:noFill/>
            <a:prstDash val="solid"/>
            <a:miter lim="800000"/>
            <a:headEnd/>
            <a:tailEnd/>
          </a:ln>
          <a:effectLst/>
        </p:spPr>
        <p:txBody>
          <a:bodyPr lIns="0" tIns="0" rIns="0" bIns="0"/>
          <a:lstStyle>
            <a:defPPr>
              <a:defRPr lang="en-US"/>
            </a:defPPr>
            <a:lvl1pPr eaLnBrk="0" hangingPunct="0">
              <a:lnSpc>
                <a:spcPct val="90000"/>
              </a:lnSpc>
              <a:defRPr sz="1600" b="1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742950" indent="-28575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sz="800" b="0" dirty="0"/>
              <a:t>&lt;T</a:t>
            </a:r>
            <a:r>
              <a:rPr lang="en-US" sz="800" b="0" baseline="-25000" dirty="0"/>
              <a:t>1</a:t>
            </a:r>
            <a:r>
              <a:rPr lang="en-US" sz="800" b="0" dirty="0"/>
              <a:t> </a:t>
            </a:r>
            <a:r>
              <a:rPr lang="en-US" sz="800" dirty="0">
                <a:solidFill>
                  <a:schemeClr val="accent1"/>
                </a:solidFill>
              </a:rPr>
              <a:t>BEGIN</a:t>
            </a:r>
            <a:r>
              <a:rPr lang="en-US" sz="800" b="0" dirty="0"/>
              <a:t>&gt;</a:t>
            </a:r>
          </a:p>
          <a:p>
            <a:r>
              <a:rPr lang="en-US" sz="800" b="0" dirty="0"/>
              <a:t>&lt;T</a:t>
            </a:r>
            <a:r>
              <a:rPr lang="en-US" sz="800" b="0" baseline="-25000" dirty="0"/>
              <a:t>1</a:t>
            </a:r>
            <a:r>
              <a:rPr lang="en-US" sz="800" b="0" dirty="0"/>
              <a:t>, A, 1, 8&gt;</a:t>
            </a:r>
          </a:p>
          <a:p>
            <a:r>
              <a:rPr lang="en-US" sz="800" b="0" dirty="0"/>
              <a:t>&lt;T</a:t>
            </a:r>
            <a:r>
              <a:rPr lang="en-US" sz="800" b="0" baseline="-25000" dirty="0"/>
              <a:t>1</a:t>
            </a:r>
            <a:r>
              <a:rPr lang="en-US" sz="800" b="0" dirty="0"/>
              <a:t>, B, 5, 9&gt;</a:t>
            </a:r>
          </a:p>
          <a:p>
            <a:r>
              <a:rPr lang="en-US" sz="800" b="0" dirty="0"/>
              <a:t>&lt;T</a:t>
            </a:r>
            <a:r>
              <a:rPr lang="en-US" sz="800" b="0" baseline="-25000" dirty="0"/>
              <a:t>1</a:t>
            </a:r>
            <a:r>
              <a:rPr lang="en-US" sz="800" b="0" dirty="0"/>
              <a:t> </a:t>
            </a:r>
            <a:r>
              <a:rPr lang="en-US" sz="800" dirty="0">
                <a:solidFill>
                  <a:schemeClr val="accent1"/>
                </a:solidFill>
              </a:rPr>
              <a:t>COMMIT</a:t>
            </a:r>
            <a:r>
              <a:rPr lang="en-US" sz="800" b="0" dirty="0"/>
              <a:t>&gt;  </a:t>
            </a:r>
          </a:p>
          <a:p>
            <a:endParaRPr lang="en-US" sz="800" b="0" dirty="0"/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56FFAF89-69B7-435F-9248-D6A7882760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363933" y="1362710"/>
            <a:ext cx="448792" cy="619760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40E60569-B0B9-46C6-BAC8-61876300D6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363933" y="2555240"/>
            <a:ext cx="448792" cy="619760"/>
          </a:xfrm>
          <a:prstGeom prst="rect">
            <a:avLst/>
          </a:prstGeom>
        </p:spPr>
      </p:pic>
      <p:sp>
        <p:nvSpPr>
          <p:cNvPr id="48" name="Line 12">
            <a:extLst>
              <a:ext uri="{FF2B5EF4-FFF2-40B4-BE49-F238E27FC236}">
                <a16:creationId xmlns:a16="http://schemas.microsoft.com/office/drawing/2014/main" id="{99142A57-9593-47C2-BB82-6DD9A77E66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44540" y="1643301"/>
            <a:ext cx="1184908" cy="63127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 sz="135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399C3B6-6BAB-4F15-8B1C-26F1E33FBC87}"/>
              </a:ext>
            </a:extLst>
          </p:cNvPr>
          <p:cNvSpPr/>
          <p:nvPr/>
        </p:nvSpPr>
        <p:spPr>
          <a:xfrm>
            <a:off x="3931816" y="1863090"/>
            <a:ext cx="381000" cy="38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54864" rtlCol="0" anchor="ctr" anchorCtr="0"/>
          <a:lstStyle/>
          <a:p>
            <a:pPr algn="ctr"/>
            <a:r>
              <a:rPr lang="en-US" sz="2400" b="1" dirty="0">
                <a:latin typeface="Inconsolata" panose="00000509000000000000" pitchFamily="49" charset="0"/>
              </a:rPr>
              <a:t>1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32D5FEE-5938-4886-8015-BBD7E8428994}"/>
              </a:ext>
            </a:extLst>
          </p:cNvPr>
          <p:cNvSpPr/>
          <p:nvPr/>
        </p:nvSpPr>
        <p:spPr>
          <a:xfrm>
            <a:off x="4408574" y="4433918"/>
            <a:ext cx="381000" cy="38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54864" rtlCol="0" anchor="ctr" anchorCtr="0"/>
          <a:lstStyle/>
          <a:p>
            <a:pPr algn="ctr"/>
            <a:r>
              <a:rPr lang="en-US" sz="2400" b="1" dirty="0">
                <a:latin typeface="Inconsolata" panose="00000509000000000000" pitchFamily="49" charset="0"/>
              </a:rPr>
              <a:t>2</a:t>
            </a:r>
          </a:p>
        </p:txBody>
      </p:sp>
      <p:sp>
        <p:nvSpPr>
          <p:cNvPr id="50" name="Highlight Box">
            <a:extLst>
              <a:ext uri="{FF2B5EF4-FFF2-40B4-BE49-F238E27FC236}">
                <a16:creationId xmlns:a16="http://schemas.microsoft.com/office/drawing/2014/main" id="{8C02AD7A-0DEC-462C-94F7-4BC09CA19681}"/>
              </a:ext>
            </a:extLst>
          </p:cNvPr>
          <p:cNvSpPr/>
          <p:nvPr/>
        </p:nvSpPr>
        <p:spPr>
          <a:xfrm>
            <a:off x="7029448" y="1306828"/>
            <a:ext cx="770336" cy="765573"/>
          </a:xfrm>
          <a:prstGeom prst="roundRect">
            <a:avLst>
              <a:gd name="adj" fmla="val 4675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allout">
            <a:extLst>
              <a:ext uri="{FF2B5EF4-FFF2-40B4-BE49-F238E27FC236}">
                <a16:creationId xmlns:a16="http://schemas.microsoft.com/office/drawing/2014/main" id="{7ACAC6C6-1B87-4C2F-A746-C26749E2E0B9}"/>
              </a:ext>
            </a:extLst>
          </p:cNvPr>
          <p:cNvSpPr/>
          <p:nvPr/>
        </p:nvSpPr>
        <p:spPr bwMode="auto">
          <a:xfrm flipH="1">
            <a:off x="4944800" y="438150"/>
            <a:ext cx="2461840" cy="637170"/>
          </a:xfrm>
          <a:prstGeom prst="wedgeRoundRectCallout">
            <a:avLst>
              <a:gd name="adj1" fmla="val -37588"/>
              <a:gd name="adj2" fmla="val 94767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0" tIns="67414" rIns="0" bIns="0" anchor="b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Everything we need to restore </a:t>
            </a:r>
            <a:r>
              <a:rPr lang="en-US" sz="2000" b="1" i="1" spc="-300" dirty="0">
                <a:solidFill>
                  <a:schemeClr val="accent1"/>
                </a:solidFill>
                <a:latin typeface="Crimson Text" panose="02000503000000000000" pitchFamily="2" charset="0"/>
              </a:rPr>
              <a:t>T</a:t>
            </a:r>
            <a:r>
              <a:rPr lang="en-US" sz="2000" b="1" i="1" baseline="-25000" dirty="0">
                <a:solidFill>
                  <a:schemeClr val="accent1"/>
                </a:solidFill>
                <a:latin typeface="Crimson Text" panose="02000503000000000000" pitchFamily="2" charset="0"/>
              </a:rPr>
              <a:t>1</a:t>
            </a: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 is in the log!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4F7928-7410-4C14-A8D7-D4ED673EA675}"/>
              </a:ext>
            </a:extLst>
          </p:cNvPr>
          <p:cNvGrpSpPr/>
          <p:nvPr/>
        </p:nvGrpSpPr>
        <p:grpSpPr>
          <a:xfrm>
            <a:off x="4610100" y="1906065"/>
            <a:ext cx="914400" cy="2735244"/>
            <a:chOff x="5947373" y="1906065"/>
            <a:chExt cx="914400" cy="2735244"/>
          </a:xfrm>
          <a:solidFill>
            <a:schemeClr val="accent1"/>
          </a:solidFill>
        </p:grpSpPr>
        <p:pic>
          <p:nvPicPr>
            <p:cNvPr id="43" name="X">
              <a:extLst>
                <a:ext uri="{FF2B5EF4-FFF2-40B4-BE49-F238E27FC236}">
                  <a16:creationId xmlns:a16="http://schemas.microsoft.com/office/drawing/2014/main" id="{5D0368F6-21FC-48D8-AEEE-1FEFF701B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947373" y="1906065"/>
              <a:ext cx="914400" cy="914400"/>
            </a:xfrm>
            <a:prstGeom prst="rect">
              <a:avLst/>
            </a:prstGeom>
          </p:spPr>
        </p:pic>
        <p:pic>
          <p:nvPicPr>
            <p:cNvPr id="5" name="X">
              <a:extLst>
                <a:ext uri="{FF2B5EF4-FFF2-40B4-BE49-F238E27FC236}">
                  <a16:creationId xmlns:a16="http://schemas.microsoft.com/office/drawing/2014/main" id="{4EAC0CC4-B4B5-4733-A66E-0377A97BF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947373" y="3726909"/>
              <a:ext cx="914400" cy="914400"/>
            </a:xfrm>
            <a:prstGeom prst="rect">
              <a:avLst/>
            </a:prstGeom>
          </p:spPr>
        </p:pic>
      </p:grpSp>
      <p:sp>
        <p:nvSpPr>
          <p:cNvPr id="13" name="Slide Number Placeholder 3" descr=" 5">
            <a:extLst>
              <a:ext uri="{FF2B5EF4-FFF2-40B4-BE49-F238E27FC236}">
                <a16:creationId xmlns:a16="http://schemas.microsoft.com/office/drawing/2014/main" id="{D4F1A02E-F8A5-FD95-E13A-FAD7099AFDD8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847B7A1-32E1-80DD-6C81-84382FF0BAE5}"/>
              </a:ext>
            </a:extLst>
          </p:cNvPr>
          <p:cNvGrpSpPr/>
          <p:nvPr/>
        </p:nvGrpSpPr>
        <p:grpSpPr>
          <a:xfrm>
            <a:off x="4953000" y="2345739"/>
            <a:ext cx="762000" cy="161583"/>
            <a:chOff x="4953000" y="2345739"/>
            <a:chExt cx="762000" cy="16158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DA9B6A-11B8-BB55-D8D5-10261F9C3C22}"/>
                </a:ext>
              </a:extLst>
            </p:cNvPr>
            <p:cNvSpPr txBox="1"/>
            <p:nvPr/>
          </p:nvSpPr>
          <p:spPr>
            <a:xfrm>
              <a:off x="4953000" y="2345739"/>
              <a:ext cx="341440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b="1" i="1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Before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09BC594-B4A5-17D9-9F58-5385B976EEB3}"/>
                </a:ext>
              </a:extLst>
            </p:cNvPr>
            <p:cNvSpPr txBox="1"/>
            <p:nvPr/>
          </p:nvSpPr>
          <p:spPr>
            <a:xfrm>
              <a:off x="5429665" y="2345739"/>
              <a:ext cx="285335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b="1" i="1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After</a:t>
              </a:r>
            </a:p>
          </p:txBody>
        </p:sp>
      </p:grpSp>
      <p:grpSp>
        <p:nvGrpSpPr>
          <p:cNvPr id="24" name="Group 23" hidden="1">
            <a:extLst>
              <a:ext uri="{FF2B5EF4-FFF2-40B4-BE49-F238E27FC236}">
                <a16:creationId xmlns:a16="http://schemas.microsoft.com/office/drawing/2014/main" id="{F80FDEE1-57F8-528A-47AE-1022273B3F13}"/>
              </a:ext>
            </a:extLst>
          </p:cNvPr>
          <p:cNvGrpSpPr/>
          <p:nvPr/>
        </p:nvGrpSpPr>
        <p:grpSpPr>
          <a:xfrm>
            <a:off x="5160071" y="2044236"/>
            <a:ext cx="403964" cy="91440"/>
            <a:chOff x="5155512" y="2044236"/>
            <a:chExt cx="403964" cy="91440"/>
          </a:xfrm>
        </p:grpSpPr>
        <p:sp>
          <p:nvSpPr>
            <p:cNvPr id="14" name="magnet">
              <a:extLst>
                <a:ext uri="{FF2B5EF4-FFF2-40B4-BE49-F238E27FC236}">
                  <a16:creationId xmlns:a16="http://schemas.microsoft.com/office/drawing/2014/main" id="{2F4EABE5-BA7C-BA56-D5B1-5E57230C37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5512" y="2044236"/>
              <a:ext cx="91440" cy="914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eaLnBrk="0" hangingPunct="0">
                <a:lnSpc>
                  <a:spcPct val="90000"/>
                </a:lnSpc>
                <a:defRPr sz="1600" b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15" name="magnet">
              <a:extLst>
                <a:ext uri="{FF2B5EF4-FFF2-40B4-BE49-F238E27FC236}">
                  <a16:creationId xmlns:a16="http://schemas.microsoft.com/office/drawing/2014/main" id="{2099D3DA-8F4B-18D8-9930-84FCFAB903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68036" y="2044236"/>
              <a:ext cx="91440" cy="914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eaLnBrk="0" hangingPunct="0">
                <a:lnSpc>
                  <a:spcPct val="90000"/>
                </a:lnSpc>
                <a:defRPr sz="1600" b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defRPr>
              </a:lvl1pPr>
            </a:lstStyle>
            <a:p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83EC9FD-D361-3D25-B99B-3E8E895B4FDA}"/>
              </a:ext>
            </a:extLst>
          </p:cNvPr>
          <p:cNvGrpSpPr/>
          <p:nvPr/>
        </p:nvGrpSpPr>
        <p:grpSpPr>
          <a:xfrm>
            <a:off x="5123720" y="2135676"/>
            <a:ext cx="448613" cy="210063"/>
            <a:chOff x="5123720" y="2135676"/>
            <a:chExt cx="448613" cy="210063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8E5AA14-C432-15CD-B989-CFF6911E3C6F}"/>
                </a:ext>
              </a:extLst>
            </p:cNvPr>
            <p:cNvCxnSpPr>
              <a:cxnSpLocks/>
              <a:stCxn id="12" idx="0"/>
              <a:endCxn id="15" idx="2"/>
            </p:cNvCxnSpPr>
            <p:nvPr/>
          </p:nvCxnSpPr>
          <p:spPr>
            <a:xfrm flipH="1" flipV="1">
              <a:off x="5518315" y="2135676"/>
              <a:ext cx="54018" cy="210063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prstDash val="solid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FE259FD-1E47-4646-0972-6690502F6985}"/>
                </a:ext>
              </a:extLst>
            </p:cNvPr>
            <p:cNvCxnSpPr>
              <a:cxnSpLocks/>
              <a:stCxn id="11" idx="0"/>
              <a:endCxn id="14" idx="2"/>
            </p:cNvCxnSpPr>
            <p:nvPr/>
          </p:nvCxnSpPr>
          <p:spPr>
            <a:xfrm flipV="1">
              <a:off x="5123720" y="2135676"/>
              <a:ext cx="82071" cy="210063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prstDash val="solid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4451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"/>
                            </p:stCondLst>
                            <p:childTnLst>
                              <p:par>
                                <p:cTn id="1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5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5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3" grpId="0" animBg="1"/>
      <p:bldP spid="28693" grpId="1" animBg="1"/>
      <p:bldP spid="10" grpId="0" uiExpand="1" build="allAtOnce" animBg="1"/>
      <p:bldP spid="34" grpId="0" animBg="1"/>
      <p:bldP spid="34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35" grpId="0" animBg="1"/>
      <p:bldP spid="35" grpId="1" animBg="1"/>
      <p:bldP spid="71" grpId="0" animBg="1"/>
      <p:bldP spid="71" grpId="1" animBg="1"/>
      <p:bldP spid="79" grpId="0"/>
      <p:bldP spid="48" grpId="0" animBg="1"/>
      <p:bldP spid="48" grpId="1" animBg="1"/>
      <p:bldP spid="3" grpId="0" animBg="1"/>
      <p:bldP spid="3" grpId="1" animBg="1"/>
      <p:bldP spid="38" grpId="0" animBg="1"/>
      <p:bldP spid="38" grpId="1" animBg="1"/>
      <p:bldP spid="50" grpId="0" animBg="1"/>
      <p:bldP spid="5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 – Implementation</a:t>
            </a:r>
          </a:p>
        </p:txBody>
      </p:sp>
      <p:sp>
        <p:nvSpPr>
          <p:cNvPr id="3584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Flushing the log buffer to disk every time a txn commits will become a bottleneck.</a:t>
            </a:r>
          </a:p>
          <a:p>
            <a:endParaRPr lang="en-US" sz="1200"/>
          </a:p>
          <a:p>
            <a:r>
              <a:rPr lang="en-US"/>
              <a:t>The DBMS can use the </a:t>
            </a:r>
            <a:r>
              <a:rPr lang="en-US" b="1" u="sng"/>
              <a:t>group commit</a:t>
            </a:r>
            <a:r>
              <a:rPr lang="en-US"/>
              <a:t> optimization to batch multiple log flushes together to amortize overhead.</a:t>
            </a:r>
          </a:p>
          <a:p>
            <a:pPr lvl="1"/>
            <a:r>
              <a:rPr lang="en-US"/>
              <a:t>When the buffer is full, flush it to disk.</a:t>
            </a:r>
          </a:p>
          <a:p>
            <a:pPr lvl="1"/>
            <a:r>
              <a:rPr lang="en-US"/>
              <a:t>Or if there is a timeout (e.g., 5 ms).</a:t>
            </a:r>
            <a:endParaRPr lang="en-US" dirty="0"/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3D69F42D-D3D4-9AB2-9491-728D9DABFCBB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0420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8181FE5-4223-8BA7-8E64-E2B30BB33F4E}"/>
              </a:ext>
            </a:extLst>
          </p:cNvPr>
          <p:cNvGrpSpPr/>
          <p:nvPr/>
        </p:nvGrpSpPr>
        <p:grpSpPr>
          <a:xfrm>
            <a:off x="1162052" y="746521"/>
            <a:ext cx="2469356" cy="3855720"/>
            <a:chOff x="1162052" y="746521"/>
            <a:chExt cx="2469356" cy="3855720"/>
          </a:xfrm>
        </p:grpSpPr>
        <p:sp>
          <p:nvSpPr>
            <p:cNvPr id="3" name="Rounded Rectangle 27">
              <a:extLst>
                <a:ext uri="{FF2B5EF4-FFF2-40B4-BE49-F238E27FC236}">
                  <a16:creationId xmlns:a16="http://schemas.microsoft.com/office/drawing/2014/main" id="{5E1A5B01-8731-1D30-AC0B-21025ABFC379}"/>
                </a:ext>
              </a:extLst>
            </p:cNvPr>
            <p:cNvSpPr/>
            <p:nvPr/>
          </p:nvSpPr>
          <p:spPr bwMode="auto">
            <a:xfrm>
              <a:off x="1162052" y="1127521"/>
              <a:ext cx="2469356" cy="34747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noFill/>
              <a:prstDash val="sysDash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350" dirty="0">
                <a:latin typeface="Times New Roman" pitchFamily="-112" charset="0"/>
              </a:endParaRPr>
            </a:p>
          </p:txBody>
        </p:sp>
        <p:sp>
          <p:nvSpPr>
            <p:cNvPr id="4" name="TextBox 15">
              <a:extLst>
                <a:ext uri="{FF2B5EF4-FFF2-40B4-BE49-F238E27FC236}">
                  <a16:creationId xmlns:a16="http://schemas.microsoft.com/office/drawing/2014/main" id="{3FDDD50A-8B71-263F-047F-EBB6790888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2052" y="746521"/>
              <a:ext cx="117532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no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  <a:ea typeface="Crimson Text" pitchFamily="2" charset="0"/>
                </a:defRPr>
              </a:lvl1pPr>
            </a:lstStyle>
            <a:p>
              <a:r>
                <a:rPr lang="en-US" dirty="0"/>
                <a:t>Schedule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12AF5C8-A688-717C-5200-D3BF09709B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6956" y="1146571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T</a:t>
              </a:r>
              <a:r>
                <a:rPr lang="en-US" b="1" baseline="-25000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1</a:t>
              </a:r>
            </a:p>
          </p:txBody>
        </p:sp>
        <p:sp>
          <p:nvSpPr>
            <p:cNvPr id="9" name="TextBox 15">
              <a:extLst>
                <a:ext uri="{FF2B5EF4-FFF2-40B4-BE49-F238E27FC236}">
                  <a16:creationId xmlns:a16="http://schemas.microsoft.com/office/drawing/2014/main" id="{10DFEB10-98CD-36BC-99E3-517C5B006A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7569" y="1146571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T</a:t>
              </a:r>
              <a:r>
                <a:rPr lang="en-US" b="1" baseline="-25000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2</a:t>
              </a:r>
            </a:p>
          </p:txBody>
        </p:sp>
      </p:grpSp>
      <p:sp>
        <p:nvSpPr>
          <p:cNvPr id="6" name="Left Arrow 33">
            <a:extLst>
              <a:ext uri="{FF2B5EF4-FFF2-40B4-BE49-F238E27FC236}">
                <a16:creationId xmlns:a16="http://schemas.microsoft.com/office/drawing/2014/main" id="{8B97E38D-483A-7BEA-B942-E144F33FD1E6}"/>
              </a:ext>
            </a:extLst>
          </p:cNvPr>
          <p:cNvSpPr/>
          <p:nvPr/>
        </p:nvSpPr>
        <p:spPr bwMode="auto">
          <a:xfrm rot="16200000">
            <a:off x="-876299" y="2392441"/>
            <a:ext cx="3314700" cy="647700"/>
          </a:xfrm>
          <a:prstGeom prst="leftArrow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 b="1" i="1" spc="225" dirty="0">
                <a:solidFill>
                  <a:schemeClr val="bg1">
                    <a:lumMod val="95000"/>
                  </a:schemeClr>
                </a:solidFill>
                <a:latin typeface="Lato Black" panose="020F0A02020204030203" pitchFamily="34" charset="0"/>
              </a:rPr>
              <a:t>TIME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6DCB141-9817-4719-AE41-035D3468441B}"/>
              </a:ext>
            </a:extLst>
          </p:cNvPr>
          <p:cNvCxnSpPr>
            <a:cxnSpLocks/>
          </p:cNvCxnSpPr>
          <p:nvPr/>
        </p:nvCxnSpPr>
        <p:spPr>
          <a:xfrm rot="5400000">
            <a:off x="4590600" y="3028950"/>
            <a:ext cx="3657600" cy="0"/>
          </a:xfrm>
          <a:prstGeom prst="line">
            <a:avLst/>
          </a:prstGeom>
          <a:ln w="19050">
            <a:solidFill>
              <a:srgbClr val="64646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 bwMode="auto">
          <a:xfrm>
            <a:off x="4152900" y="1211580"/>
            <a:ext cx="1828800" cy="3646170"/>
          </a:xfrm>
          <a:prstGeom prst="roundRect">
            <a:avLst>
              <a:gd name="adj" fmla="val 7789"/>
            </a:avLst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tIns="0"/>
          <a:lstStyle/>
          <a:p>
            <a:pPr algn="ctr" eaLnBrk="0" hangingPunct="0"/>
            <a:r>
              <a:rPr lang="en-US" sz="2000" b="1" i="1" dirty="0">
                <a:solidFill>
                  <a:srgbClr val="646464"/>
                </a:solidFill>
              </a:rPr>
              <a:t>WAL Buffers</a:t>
            </a:r>
          </a:p>
        </p:txBody>
      </p:sp>
      <p:sp>
        <p:nvSpPr>
          <p:cNvPr id="28679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WAL – Group Commit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290060" y="1672590"/>
            <a:ext cx="1554480" cy="1371600"/>
          </a:xfrm>
          <a:prstGeom prst="foldedCorner">
            <a:avLst/>
          </a:prstGeom>
          <a:solidFill>
            <a:schemeClr val="bg1"/>
          </a:solidFill>
          <a:ln w="12700">
            <a:solidFill>
              <a:srgbClr val="646464"/>
            </a:solidFill>
            <a:prstDash val="solid"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eaLnBrk="0" hangingPunct="0">
              <a:lnSpc>
                <a:spcPct val="90000"/>
              </a:lnSpc>
              <a:defRPr sz="1600" b="1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742950" indent="-28575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0" dirty="0"/>
              <a:t>&lt;T</a:t>
            </a:r>
            <a:r>
              <a:rPr lang="en-US" b="0" baseline="-25000" dirty="0"/>
              <a:t>1</a:t>
            </a:r>
            <a:r>
              <a:rPr lang="en-US" b="0" dirty="0"/>
              <a:t> </a:t>
            </a:r>
            <a:r>
              <a:rPr lang="en-US" dirty="0">
                <a:solidFill>
                  <a:schemeClr val="accent1"/>
                </a:solidFill>
              </a:rPr>
              <a:t>BEGIN</a:t>
            </a:r>
            <a:r>
              <a:rPr lang="en-US" b="0" dirty="0"/>
              <a:t>&gt;</a:t>
            </a:r>
          </a:p>
          <a:p>
            <a:r>
              <a:rPr lang="en-US" b="0" dirty="0"/>
              <a:t>&lt;T</a:t>
            </a:r>
            <a:r>
              <a:rPr lang="en-US" b="0" baseline="-25000" dirty="0"/>
              <a:t>1</a:t>
            </a:r>
            <a:r>
              <a:rPr lang="en-US" b="0" dirty="0"/>
              <a:t>, A, 1, 8&gt;</a:t>
            </a:r>
          </a:p>
          <a:p>
            <a:r>
              <a:rPr lang="en-US" b="0" dirty="0"/>
              <a:t>&lt;T</a:t>
            </a:r>
            <a:r>
              <a:rPr lang="en-US" b="0" baseline="-25000" dirty="0"/>
              <a:t>1</a:t>
            </a:r>
            <a:r>
              <a:rPr lang="en-US" b="0" dirty="0"/>
              <a:t>, B, 5, 9&gt;</a:t>
            </a:r>
          </a:p>
          <a:p>
            <a:r>
              <a:rPr lang="en-US" b="0" dirty="0"/>
              <a:t>&lt;T</a:t>
            </a:r>
            <a:r>
              <a:rPr lang="en-US" b="0" baseline="-25000" dirty="0"/>
              <a:t>2</a:t>
            </a:r>
            <a:r>
              <a:rPr lang="en-US" b="0" dirty="0"/>
              <a:t> </a:t>
            </a:r>
            <a:r>
              <a:rPr lang="en-US" dirty="0">
                <a:solidFill>
                  <a:schemeClr val="accent1"/>
                </a:solidFill>
              </a:rPr>
              <a:t>BEGIN</a:t>
            </a:r>
            <a:r>
              <a:rPr lang="en-US" b="0" dirty="0"/>
              <a:t>&gt;</a:t>
            </a:r>
          </a:p>
          <a:p>
            <a:r>
              <a:rPr lang="en-US" b="0" dirty="0"/>
              <a:t>&lt;T</a:t>
            </a:r>
            <a:r>
              <a:rPr lang="en-US" b="0" baseline="-25000" dirty="0"/>
              <a:t>2</a:t>
            </a:r>
            <a:r>
              <a:rPr lang="en-US" b="0" dirty="0"/>
              <a:t>, C, 1, 2&gt;</a:t>
            </a:r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7033616" y="1306830"/>
            <a:ext cx="948330" cy="2712720"/>
          </a:xfrm>
          <a:prstGeom prst="foldedCorner">
            <a:avLst/>
          </a:prstGeom>
          <a:solidFill>
            <a:schemeClr val="bg1"/>
          </a:solidFill>
          <a:ln w="12700">
            <a:solidFill>
              <a:srgbClr val="646464"/>
            </a:solidFill>
            <a:prstDash val="solid"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eaLnBrk="0" hangingPunct="0">
              <a:lnSpc>
                <a:spcPct val="90000"/>
              </a:lnSpc>
              <a:defRPr sz="1600" b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742950" indent="-28575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endParaRPr lang="en-US" dirty="0"/>
          </a:p>
        </p:txBody>
      </p:sp>
      <p:sp>
        <p:nvSpPr>
          <p:cNvPr id="79" name="Text Box 4">
            <a:extLst>
              <a:ext uri="{FF2B5EF4-FFF2-40B4-BE49-F238E27FC236}">
                <a16:creationId xmlns:a16="http://schemas.microsoft.com/office/drawing/2014/main" id="{B19031C5-DA0C-478D-A5A5-8867FC116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8262" y="1367790"/>
            <a:ext cx="1008937" cy="548640"/>
          </a:xfrm>
          <a:prstGeom prst="rect">
            <a:avLst/>
          </a:prstGeom>
          <a:noFill/>
          <a:ln w="9525">
            <a:noFill/>
            <a:prstDash val="solid"/>
            <a:miter lim="800000"/>
            <a:headEnd/>
            <a:tailEnd/>
          </a:ln>
          <a:effectLst/>
        </p:spPr>
        <p:txBody>
          <a:bodyPr lIns="0" tIns="0" rIns="0" bIns="0"/>
          <a:lstStyle>
            <a:defPPr>
              <a:defRPr lang="en-US"/>
            </a:defPPr>
            <a:lvl1pPr eaLnBrk="0" hangingPunct="0">
              <a:lnSpc>
                <a:spcPct val="90000"/>
              </a:lnSpc>
              <a:defRPr sz="1600" b="1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742950" indent="-28575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sz="1000" b="0" dirty="0"/>
              <a:t>&lt;T</a:t>
            </a:r>
            <a:r>
              <a:rPr lang="en-US" sz="1000" b="0" baseline="-25000" dirty="0"/>
              <a:t>1</a:t>
            </a:r>
            <a:r>
              <a:rPr lang="en-US" sz="1000" b="0" dirty="0"/>
              <a:t> </a:t>
            </a:r>
            <a:r>
              <a:rPr lang="en-US" sz="1000" dirty="0">
                <a:solidFill>
                  <a:schemeClr val="accent1"/>
                </a:solidFill>
              </a:rPr>
              <a:t>BEGIN</a:t>
            </a:r>
            <a:r>
              <a:rPr lang="en-US" sz="1000" b="0" dirty="0"/>
              <a:t>&gt;</a:t>
            </a:r>
          </a:p>
          <a:p>
            <a:r>
              <a:rPr lang="en-US" sz="1000" b="0" dirty="0"/>
              <a:t>&lt;T</a:t>
            </a:r>
            <a:r>
              <a:rPr lang="en-US" sz="1000" b="0" baseline="-25000" dirty="0"/>
              <a:t>1</a:t>
            </a:r>
            <a:r>
              <a:rPr lang="en-US" sz="1000" b="0" dirty="0"/>
              <a:t>, A, 1, 8&gt;</a:t>
            </a:r>
          </a:p>
          <a:p>
            <a:r>
              <a:rPr lang="en-US" sz="1000" b="0" dirty="0"/>
              <a:t>&lt;T</a:t>
            </a:r>
            <a:r>
              <a:rPr lang="en-US" sz="1000" b="0" baseline="-25000" dirty="0"/>
              <a:t>1</a:t>
            </a:r>
            <a:r>
              <a:rPr lang="en-US" sz="1000" b="0" dirty="0"/>
              <a:t>, B, 5, 9&gt;</a:t>
            </a:r>
          </a:p>
          <a:p>
            <a:r>
              <a:rPr lang="en-US" sz="1000" b="0" dirty="0"/>
              <a:t>&lt;T</a:t>
            </a:r>
            <a:r>
              <a:rPr lang="en-US" sz="1000" b="0" baseline="-25000" dirty="0"/>
              <a:t>2</a:t>
            </a:r>
            <a:r>
              <a:rPr lang="en-US" sz="1000" b="0" dirty="0"/>
              <a:t> </a:t>
            </a:r>
            <a:r>
              <a:rPr lang="en-US" sz="1000" dirty="0">
                <a:solidFill>
                  <a:schemeClr val="accent1"/>
                </a:solidFill>
              </a:rPr>
              <a:t>BEGIN</a:t>
            </a:r>
            <a:r>
              <a:rPr lang="en-US" sz="1000" b="0" dirty="0"/>
              <a:t>&gt;</a:t>
            </a:r>
          </a:p>
          <a:p>
            <a:r>
              <a:rPr lang="en-US" sz="1000" b="0" dirty="0"/>
              <a:t>&lt;T</a:t>
            </a:r>
            <a:r>
              <a:rPr lang="en-US" sz="1000" b="0" baseline="-25000" dirty="0"/>
              <a:t>2</a:t>
            </a:r>
            <a:r>
              <a:rPr lang="en-US" sz="1000" b="0" dirty="0"/>
              <a:t>, C, 1, 2&gt;</a:t>
            </a: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56FFAF89-69B7-435F-9248-D6A788276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14208" y="2368550"/>
            <a:ext cx="448792" cy="619760"/>
          </a:xfrm>
          <a:prstGeom prst="rect">
            <a:avLst/>
          </a:prstGeom>
        </p:spPr>
      </p:pic>
      <p:sp>
        <p:nvSpPr>
          <p:cNvPr id="48" name="Line 12">
            <a:extLst>
              <a:ext uri="{FF2B5EF4-FFF2-40B4-BE49-F238E27FC236}">
                <a16:creationId xmlns:a16="http://schemas.microsoft.com/office/drawing/2014/main" id="{99142A57-9593-47C2-BB82-6DD9A77E66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44540" y="1643301"/>
            <a:ext cx="1184908" cy="63127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 sz="1350"/>
          </a:p>
        </p:txBody>
      </p:sp>
      <p:sp>
        <p:nvSpPr>
          <p:cNvPr id="55" name="schedule">
            <a:extLst>
              <a:ext uri="{FF2B5EF4-FFF2-40B4-BE49-F238E27FC236}">
                <a16:creationId xmlns:a16="http://schemas.microsoft.com/office/drawing/2014/main" id="{DF0329F7-D0FB-4B25-B8D0-585977682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4820" y="1514192"/>
            <a:ext cx="1097280" cy="29260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eaLnBrk="0" hangingPunct="0">
              <a:lnSpc>
                <a:spcPct val="90000"/>
              </a:lnSpc>
              <a:defRPr sz="1600" b="1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r>
              <a:rPr lang="en-US" dirty="0"/>
              <a:t>BEGIN</a:t>
            </a:r>
          </a:p>
          <a:p>
            <a:r>
              <a:rPr lang="en-US" b="0" dirty="0"/>
              <a:t>W(A)</a:t>
            </a:r>
          </a:p>
          <a:p>
            <a:r>
              <a:rPr lang="en-US" b="0" dirty="0"/>
              <a:t>W(B)</a:t>
            </a:r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r>
              <a:rPr lang="en-US" b="0" dirty="0"/>
              <a:t>   ⋮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COMMIT</a:t>
            </a:r>
          </a:p>
        </p:txBody>
      </p:sp>
      <p:sp>
        <p:nvSpPr>
          <p:cNvPr id="56" name="schedule">
            <a:extLst>
              <a:ext uri="{FF2B5EF4-FFF2-40B4-BE49-F238E27FC236}">
                <a16:creationId xmlns:a16="http://schemas.microsoft.com/office/drawing/2014/main" id="{C6051331-0252-41A0-B6AF-B51E4B8AE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5909" y="1514192"/>
            <a:ext cx="1097280" cy="29260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eaLnBrk="0" hangingPunct="0">
              <a:lnSpc>
                <a:spcPct val="90000"/>
              </a:lnSpc>
              <a:defRPr sz="1600" b="1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r>
              <a:rPr lang="en-US" dirty="0"/>
              <a:t>BEGIN</a:t>
            </a:r>
          </a:p>
          <a:p>
            <a:r>
              <a:rPr lang="en-US" b="0" dirty="0"/>
              <a:t>W(C)</a:t>
            </a:r>
          </a:p>
          <a:p>
            <a:r>
              <a:rPr lang="en-US" b="0" dirty="0"/>
              <a:t>W(D)</a:t>
            </a:r>
          </a:p>
          <a:p>
            <a:r>
              <a:rPr lang="en-US" b="0" dirty="0"/>
              <a:t>  ⋮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COMMIT</a:t>
            </a:r>
          </a:p>
        </p:txBody>
      </p:sp>
      <p:sp>
        <p:nvSpPr>
          <p:cNvPr id="64" name="Text Box 4">
            <a:extLst>
              <a:ext uri="{FF2B5EF4-FFF2-40B4-BE49-F238E27FC236}">
                <a16:creationId xmlns:a16="http://schemas.microsoft.com/office/drawing/2014/main" id="{1D83944C-B9B3-48EE-8989-59E33C269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0060" y="3258026"/>
            <a:ext cx="1554480" cy="1371600"/>
          </a:xfrm>
          <a:prstGeom prst="foldedCorner">
            <a:avLst/>
          </a:prstGeom>
          <a:solidFill>
            <a:schemeClr val="bg1"/>
          </a:solidFill>
          <a:ln w="12700">
            <a:solidFill>
              <a:srgbClr val="646464"/>
            </a:solidFill>
            <a:prstDash val="solid"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eaLnBrk="0" hangingPunct="0">
              <a:lnSpc>
                <a:spcPct val="90000"/>
              </a:lnSpc>
              <a:defRPr sz="1600" b="1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742950" indent="-28575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0" dirty="0"/>
              <a:t>&lt;T</a:t>
            </a:r>
            <a:r>
              <a:rPr lang="en-US" b="0" baseline="-25000" dirty="0"/>
              <a:t>2</a:t>
            </a:r>
            <a:r>
              <a:rPr lang="en-US" b="0" dirty="0"/>
              <a:t>, D, 3, 4&gt;</a:t>
            </a:r>
          </a:p>
        </p:txBody>
      </p:sp>
      <p:sp>
        <p:nvSpPr>
          <p:cNvPr id="65" name="Right Arrow 6">
            <a:extLst>
              <a:ext uri="{FF2B5EF4-FFF2-40B4-BE49-F238E27FC236}">
                <a16:creationId xmlns:a16="http://schemas.microsoft.com/office/drawing/2014/main" id="{00998B56-E166-4D6C-95BE-44A1A0A00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447711"/>
            <a:ext cx="548640" cy="457200"/>
          </a:xfrm>
          <a:prstGeom prst="rightArrow">
            <a:avLst>
              <a:gd name="adj1" fmla="val 50000"/>
              <a:gd name="adj2" fmla="val 50052"/>
            </a:avLst>
          </a:prstGeom>
          <a:solidFill>
            <a:schemeClr val="tx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796EED9-42DA-49A9-A4E4-ED847A246AB6}"/>
              </a:ext>
            </a:extLst>
          </p:cNvPr>
          <p:cNvCxnSpPr>
            <a:cxnSpLocks/>
            <a:stCxn id="78" idx="3"/>
            <a:endCxn id="10" idx="1"/>
          </p:cNvCxnSpPr>
          <p:nvPr/>
        </p:nvCxnSpPr>
        <p:spPr>
          <a:xfrm>
            <a:off x="1934404" y="1670593"/>
            <a:ext cx="2355656" cy="687797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BACAFD94-6BAD-4BD6-B992-BE2A1D20748D}"/>
              </a:ext>
            </a:extLst>
          </p:cNvPr>
          <p:cNvCxnSpPr>
            <a:cxnSpLocks/>
            <a:stCxn id="80" idx="3"/>
            <a:endCxn id="10" idx="1"/>
          </p:cNvCxnSpPr>
          <p:nvPr/>
        </p:nvCxnSpPr>
        <p:spPr>
          <a:xfrm>
            <a:off x="1844040" y="1896614"/>
            <a:ext cx="2446020" cy="461776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E7FF1383-EB48-4130-A8E3-54B80A70A493}"/>
              </a:ext>
            </a:extLst>
          </p:cNvPr>
          <p:cNvCxnSpPr>
            <a:cxnSpLocks/>
            <a:stCxn id="81" idx="3"/>
            <a:endCxn id="10" idx="1"/>
          </p:cNvCxnSpPr>
          <p:nvPr/>
        </p:nvCxnSpPr>
        <p:spPr>
          <a:xfrm>
            <a:off x="1844040" y="2122635"/>
            <a:ext cx="2446020" cy="23575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3" name="Magnets" hidden="1">
            <a:extLst>
              <a:ext uri="{FF2B5EF4-FFF2-40B4-BE49-F238E27FC236}">
                <a16:creationId xmlns:a16="http://schemas.microsoft.com/office/drawing/2014/main" id="{7E29B99D-9E76-4D4E-ACF8-9128142E69D8}"/>
              </a:ext>
            </a:extLst>
          </p:cNvPr>
          <p:cNvGrpSpPr/>
          <p:nvPr/>
        </p:nvGrpSpPr>
        <p:grpSpPr>
          <a:xfrm>
            <a:off x="1752600" y="1624873"/>
            <a:ext cx="1317453" cy="1208354"/>
            <a:chOff x="1752600" y="1880234"/>
            <a:chExt cx="1317453" cy="1208354"/>
          </a:xfrm>
        </p:grpSpPr>
        <p:sp>
          <p:nvSpPr>
            <p:cNvPr id="78" name="magnet">
              <a:extLst>
                <a:ext uri="{FF2B5EF4-FFF2-40B4-BE49-F238E27FC236}">
                  <a16:creationId xmlns:a16="http://schemas.microsoft.com/office/drawing/2014/main" id="{080E7748-699F-4A1D-B543-34218C31D0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2964" y="1880234"/>
              <a:ext cx="91440" cy="914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eaLnBrk="0" hangingPunct="0">
                <a:lnSpc>
                  <a:spcPct val="90000"/>
                </a:lnSpc>
                <a:defRPr sz="1600" b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80" name="magnet">
              <a:extLst>
                <a:ext uri="{FF2B5EF4-FFF2-40B4-BE49-F238E27FC236}">
                  <a16:creationId xmlns:a16="http://schemas.microsoft.com/office/drawing/2014/main" id="{22E77095-5518-46D7-B01B-425CF09D44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2600" y="2106255"/>
              <a:ext cx="91440" cy="914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eaLnBrk="0" hangingPunct="0">
                <a:lnSpc>
                  <a:spcPct val="90000"/>
                </a:lnSpc>
                <a:defRPr sz="1600" b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81" name="magnet">
              <a:extLst>
                <a:ext uri="{FF2B5EF4-FFF2-40B4-BE49-F238E27FC236}">
                  <a16:creationId xmlns:a16="http://schemas.microsoft.com/office/drawing/2014/main" id="{F2257571-2396-4884-B16E-5DF953962B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2600" y="2332276"/>
              <a:ext cx="91440" cy="914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eaLnBrk="0" hangingPunct="0">
                <a:lnSpc>
                  <a:spcPct val="90000"/>
                </a:lnSpc>
                <a:defRPr sz="1600" b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86" name="magnet">
              <a:extLst>
                <a:ext uri="{FF2B5EF4-FFF2-40B4-BE49-F238E27FC236}">
                  <a16:creationId xmlns:a16="http://schemas.microsoft.com/office/drawing/2014/main" id="{6677B114-F0EC-4C07-8FA5-6B1C3D4328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8613" y="2545106"/>
              <a:ext cx="91440" cy="914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eaLnBrk="0" hangingPunct="0">
                <a:lnSpc>
                  <a:spcPct val="90000"/>
                </a:lnSpc>
                <a:defRPr sz="1600" b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87" name="magnet">
              <a:extLst>
                <a:ext uri="{FF2B5EF4-FFF2-40B4-BE49-F238E27FC236}">
                  <a16:creationId xmlns:a16="http://schemas.microsoft.com/office/drawing/2014/main" id="{B5A01E0B-2ED9-484E-9D12-13A2F251D8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8249" y="2771127"/>
              <a:ext cx="91440" cy="914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eaLnBrk="0" hangingPunct="0">
                <a:lnSpc>
                  <a:spcPct val="90000"/>
                </a:lnSpc>
                <a:defRPr sz="1600" b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88" name="magnet" hidden="1">
              <a:extLst>
                <a:ext uri="{FF2B5EF4-FFF2-40B4-BE49-F238E27FC236}">
                  <a16:creationId xmlns:a16="http://schemas.microsoft.com/office/drawing/2014/main" id="{FE74B4D8-5C43-43F5-8366-3DA5B39392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8249" y="2997148"/>
              <a:ext cx="91440" cy="914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eaLnBrk="0" hangingPunct="0">
                <a:lnSpc>
                  <a:spcPct val="90000"/>
                </a:lnSpc>
                <a:defRPr sz="1600" b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defRPr>
              </a:lvl1pPr>
            </a:lstStyle>
            <a:p>
              <a:endParaRPr lang="en-US" dirty="0"/>
            </a:p>
          </p:txBody>
        </p:sp>
      </p:grp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85C22201-B103-4F5C-8AB4-0429B9A162F3}"/>
              </a:ext>
            </a:extLst>
          </p:cNvPr>
          <p:cNvCxnSpPr>
            <a:cxnSpLocks/>
            <a:stCxn id="86" idx="3"/>
            <a:endCxn id="10" idx="1"/>
          </p:cNvCxnSpPr>
          <p:nvPr/>
        </p:nvCxnSpPr>
        <p:spPr>
          <a:xfrm>
            <a:off x="3070053" y="2335465"/>
            <a:ext cx="1220007" cy="2292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CD1BAB9F-C307-4CDD-B48F-54D8F62E6A85}"/>
              </a:ext>
            </a:extLst>
          </p:cNvPr>
          <p:cNvCxnSpPr>
            <a:cxnSpLocks/>
            <a:stCxn id="87" idx="3"/>
            <a:endCxn id="10" idx="1"/>
          </p:cNvCxnSpPr>
          <p:nvPr/>
        </p:nvCxnSpPr>
        <p:spPr>
          <a:xfrm flipV="1">
            <a:off x="2979689" y="2358390"/>
            <a:ext cx="1310371" cy="203096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F047E5E7-18EB-4D12-AAB5-C6280CE45B1F}"/>
              </a:ext>
            </a:extLst>
          </p:cNvPr>
          <p:cNvCxnSpPr>
            <a:cxnSpLocks/>
            <a:stCxn id="88" idx="3"/>
            <a:endCxn id="64" idx="1"/>
          </p:cNvCxnSpPr>
          <p:nvPr/>
        </p:nvCxnSpPr>
        <p:spPr>
          <a:xfrm>
            <a:off x="2979689" y="2787507"/>
            <a:ext cx="1310371" cy="1156319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2" name="Hourglass" descr=" 58">
            <a:extLst>
              <a:ext uri="{FF2B5EF4-FFF2-40B4-BE49-F238E27FC236}">
                <a16:creationId xmlns:a16="http://schemas.microsoft.com/office/drawing/2014/main" id="{15CD0F8F-09C9-4173-B8E5-28DE0CD25B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auto">
          <a:xfrm>
            <a:off x="6536269" y="1200150"/>
            <a:ext cx="321731" cy="4572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BBB43B22-3AF5-4839-91EA-1CC5BB2E6023}"/>
              </a:ext>
            </a:extLst>
          </p:cNvPr>
          <p:cNvGrpSpPr/>
          <p:nvPr/>
        </p:nvGrpSpPr>
        <p:grpSpPr>
          <a:xfrm>
            <a:off x="1586212" y="3230789"/>
            <a:ext cx="1412820" cy="463771"/>
            <a:chOff x="1586212" y="3555779"/>
            <a:chExt cx="1412820" cy="463771"/>
          </a:xfrm>
        </p:grpSpPr>
        <p:pic>
          <p:nvPicPr>
            <p:cNvPr id="93" name="Picture 31" descr=" 58">
              <a:extLst>
                <a:ext uri="{FF2B5EF4-FFF2-40B4-BE49-F238E27FC236}">
                  <a16:creationId xmlns:a16="http://schemas.microsoft.com/office/drawing/2014/main" id="{AE763F75-27CB-411D-B482-B5E1F399D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 bwMode="auto">
            <a:xfrm>
              <a:off x="1586212" y="3562350"/>
              <a:ext cx="321731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" name="Picture 31" descr=" 58">
              <a:extLst>
                <a:ext uri="{FF2B5EF4-FFF2-40B4-BE49-F238E27FC236}">
                  <a16:creationId xmlns:a16="http://schemas.microsoft.com/office/drawing/2014/main" id="{28549822-6FD3-4E01-A520-8256D955B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 bwMode="auto">
            <a:xfrm>
              <a:off x="2677301" y="3555779"/>
              <a:ext cx="321731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6" name="Text Box 4" hidden="1">
            <a:extLst>
              <a:ext uri="{FF2B5EF4-FFF2-40B4-BE49-F238E27FC236}">
                <a16:creationId xmlns:a16="http://schemas.microsoft.com/office/drawing/2014/main" id="{D3464B2A-7439-4561-9D3C-E89BAB0FC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0060" y="1672590"/>
            <a:ext cx="1554480" cy="1371600"/>
          </a:xfrm>
          <a:prstGeom prst="rect">
            <a:avLst/>
          </a:prstGeom>
          <a:noFill/>
          <a:ln w="12700">
            <a:noFill/>
            <a:prstDash val="solid"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eaLnBrk="0" hangingPunct="0">
              <a:lnSpc>
                <a:spcPct val="90000"/>
              </a:lnSpc>
              <a:defRPr sz="1600" b="1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742950" indent="-28575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0" dirty="0"/>
              <a:t>&lt;T</a:t>
            </a:r>
            <a:r>
              <a:rPr lang="en-US" b="0" baseline="-25000" dirty="0"/>
              <a:t>1</a:t>
            </a:r>
            <a:r>
              <a:rPr lang="en-US" b="0" dirty="0"/>
              <a:t> </a:t>
            </a:r>
            <a:r>
              <a:rPr lang="en-US" dirty="0">
                <a:solidFill>
                  <a:schemeClr val="accent1"/>
                </a:solidFill>
              </a:rPr>
              <a:t>COMMIT</a:t>
            </a:r>
            <a:r>
              <a:rPr lang="en-US" b="0" dirty="0"/>
              <a:t>&gt;</a:t>
            </a:r>
          </a:p>
          <a:p>
            <a:r>
              <a:rPr lang="en-US" b="0" dirty="0"/>
              <a:t>&lt;T</a:t>
            </a:r>
            <a:r>
              <a:rPr lang="en-US" b="0" baseline="-25000" dirty="0"/>
              <a:t>2</a:t>
            </a:r>
            <a:r>
              <a:rPr lang="en-US" b="0" dirty="0"/>
              <a:t> </a:t>
            </a:r>
            <a:r>
              <a:rPr lang="en-US" dirty="0">
                <a:solidFill>
                  <a:schemeClr val="accent1"/>
                </a:solidFill>
              </a:rPr>
              <a:t>COMMIT</a:t>
            </a:r>
            <a:r>
              <a:rPr lang="en-US" b="0" dirty="0"/>
              <a:t>&gt;</a:t>
            </a:r>
          </a:p>
        </p:txBody>
      </p:sp>
      <p:sp>
        <p:nvSpPr>
          <p:cNvPr id="97" name="Line 12">
            <a:extLst>
              <a:ext uri="{FF2B5EF4-FFF2-40B4-BE49-F238E27FC236}">
                <a16:creationId xmlns:a16="http://schemas.microsoft.com/office/drawing/2014/main" id="{8954BD7A-7597-4982-BE82-8240BE5C03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44540" y="1971673"/>
            <a:ext cx="1184908" cy="1895475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 sz="1350"/>
          </a:p>
        </p:txBody>
      </p:sp>
      <p:sp>
        <p:nvSpPr>
          <p:cNvPr id="98" name="Text Box 4">
            <a:extLst>
              <a:ext uri="{FF2B5EF4-FFF2-40B4-BE49-F238E27FC236}">
                <a16:creationId xmlns:a16="http://schemas.microsoft.com/office/drawing/2014/main" id="{3CCC1917-A6C4-4862-8838-0953A175B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8262" y="2091528"/>
            <a:ext cx="1008937" cy="548640"/>
          </a:xfrm>
          <a:prstGeom prst="rect">
            <a:avLst/>
          </a:prstGeom>
          <a:noFill/>
          <a:ln w="9525">
            <a:noFill/>
            <a:prstDash val="solid"/>
            <a:miter lim="800000"/>
            <a:headEnd/>
            <a:tailEnd/>
          </a:ln>
          <a:effectLst/>
        </p:spPr>
        <p:txBody>
          <a:bodyPr lIns="0" tIns="0" rIns="0" bIns="0"/>
          <a:lstStyle>
            <a:defPPr>
              <a:defRPr lang="en-US"/>
            </a:defPPr>
            <a:lvl1pPr eaLnBrk="0" hangingPunct="0">
              <a:lnSpc>
                <a:spcPct val="90000"/>
              </a:lnSpc>
              <a:defRPr sz="1600" b="1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742950" indent="-28575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sz="1000" b="0" dirty="0"/>
              <a:t>&lt;T</a:t>
            </a:r>
            <a:r>
              <a:rPr lang="en-US" sz="1000" b="0" baseline="-25000" dirty="0"/>
              <a:t>2</a:t>
            </a:r>
            <a:r>
              <a:rPr lang="en-US" sz="1000" b="0" dirty="0"/>
              <a:t>, D, 3, 4&gt;</a:t>
            </a:r>
          </a:p>
        </p:txBody>
      </p:sp>
      <p:sp>
        <p:nvSpPr>
          <p:cNvPr id="99" name="callout">
            <a:extLst>
              <a:ext uri="{FF2B5EF4-FFF2-40B4-BE49-F238E27FC236}">
                <a16:creationId xmlns:a16="http://schemas.microsoft.com/office/drawing/2014/main" id="{09069B2F-E50A-43F9-9DAD-A73DCE47D38D}"/>
              </a:ext>
            </a:extLst>
          </p:cNvPr>
          <p:cNvSpPr/>
          <p:nvPr/>
        </p:nvSpPr>
        <p:spPr bwMode="auto">
          <a:xfrm flipH="1">
            <a:off x="3463429" y="935580"/>
            <a:ext cx="2103120" cy="637170"/>
          </a:xfrm>
          <a:prstGeom prst="wedgeRoundRectCallout">
            <a:avLst>
              <a:gd name="adj1" fmla="val 6979"/>
              <a:gd name="adj2" fmla="val 86847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0" tIns="67414" rIns="0" bIns="0" anchor="b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Flush the buffer when it is full.</a:t>
            </a:r>
          </a:p>
        </p:txBody>
      </p:sp>
      <p:sp>
        <p:nvSpPr>
          <p:cNvPr id="100" name="callout">
            <a:extLst>
              <a:ext uri="{FF2B5EF4-FFF2-40B4-BE49-F238E27FC236}">
                <a16:creationId xmlns:a16="http://schemas.microsoft.com/office/drawing/2014/main" id="{1DE8B85D-2B7B-4124-A880-4A062CDA5768}"/>
              </a:ext>
            </a:extLst>
          </p:cNvPr>
          <p:cNvSpPr/>
          <p:nvPr/>
        </p:nvSpPr>
        <p:spPr bwMode="auto">
          <a:xfrm flipH="1">
            <a:off x="3440484" y="2466526"/>
            <a:ext cx="2408223" cy="637170"/>
          </a:xfrm>
          <a:prstGeom prst="wedgeRoundRectCallout">
            <a:avLst>
              <a:gd name="adj1" fmla="val 6979"/>
              <a:gd name="adj2" fmla="val 86847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0" tIns="67414" rIns="0" bIns="0" anchor="b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Flush after an elapsed amount of time.</a:t>
            </a:r>
          </a:p>
        </p:txBody>
      </p:sp>
      <p:pic>
        <p:nvPicPr>
          <p:cNvPr id="101" name="Hourglass" descr=" 58">
            <a:extLst>
              <a:ext uri="{FF2B5EF4-FFF2-40B4-BE49-F238E27FC236}">
                <a16:creationId xmlns:a16="http://schemas.microsoft.com/office/drawing/2014/main" id="{D2562C1F-73E4-437D-9CB1-510F502F7E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auto">
          <a:xfrm>
            <a:off x="6536269" y="2876550"/>
            <a:ext cx="321731" cy="4572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3" descr=" 5">
            <a:extLst>
              <a:ext uri="{FF2B5EF4-FFF2-40B4-BE49-F238E27FC236}">
                <a16:creationId xmlns:a16="http://schemas.microsoft.com/office/drawing/2014/main" id="{2F4B1CE3-8CEA-32E5-A60F-6067D6FCED8B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7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4.07407E-6 L -0.00104 0.04413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"/>
                            </p:stCondLst>
                            <p:childTnLst>
                              <p:par>
                                <p:cTn id="39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4413 L -0.00087 0.08919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"/>
                            </p:stCondLst>
                            <p:childTnLst>
                              <p:par>
                                <p:cTn id="55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8919 L 0.1191 0.1342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2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"/>
                            </p:stCondLst>
                            <p:childTnLst>
                              <p:par>
                                <p:cTn id="71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91 0.13426 L 0.11893 0.17592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5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"/>
                            </p:stCondLst>
                            <p:childTnLst>
                              <p:par>
                                <p:cTn id="108" presetID="42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93 0.17592 L 0.11893 0.21821 " pathEditMode="relative" rAng="0" ptsTypes="AA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93 0.21821 L 0.11962 0.35277 " pathEditMode="relative" rAng="0" ptsTypes="AA">
                                      <p:cBhvr>
                                        <p:cTn id="1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6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5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75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48" grpId="0" animBg="1"/>
      <p:bldP spid="48" grpId="1" animBg="1"/>
      <p:bldP spid="65" grpId="0" animBg="1"/>
      <p:bldP spid="65" grpId="1" animBg="1"/>
      <p:bldP spid="65" grpId="2" animBg="1"/>
      <p:bldP spid="65" grpId="3" animBg="1"/>
      <p:bldP spid="65" grpId="4" animBg="1"/>
      <p:bldP spid="65" grpId="5" animBg="1"/>
      <p:bldP spid="65" grpId="6" animBg="1"/>
      <p:bldP spid="97" grpId="0" animBg="1"/>
      <p:bldP spid="98" grpId="0"/>
      <p:bldP spid="99" grpId="0" animBg="1"/>
      <p:bldP spid="99" grpId="1" animBg="1"/>
      <p:bldP spid="10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Buffer Pool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B27D1-2C01-40DD-8B29-18DE294F0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71550"/>
            <a:ext cx="64008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Almost every DBMS uses </a:t>
            </a:r>
            <a:r>
              <a:rPr lang="en-US" b="1" dirty="0">
                <a:solidFill>
                  <a:schemeClr val="accent1"/>
                </a:solidFill>
              </a:rPr>
              <a:t>NO-FORCE</a:t>
            </a:r>
            <a:r>
              <a:rPr lang="en-US" dirty="0"/>
              <a:t> + </a:t>
            </a:r>
            <a:r>
              <a:rPr lang="en-US" b="1" dirty="0">
                <a:solidFill>
                  <a:schemeClr val="accent1"/>
                </a:solidFill>
              </a:rPr>
              <a:t>STEAL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90600" y="2243862"/>
          <a:ext cx="2914649" cy="15041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25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4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91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46464"/>
                        </a:solidFill>
                        <a:latin typeface="Proxima Nova Rg" panose="02000506030000020004" pitchFamily="50" charset="0"/>
                      </a:endParaRPr>
                    </a:p>
                  </a:txBody>
                  <a:tcPr marL="68580" marR="68580" marT="34299" marB="34299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kern="1200" dirty="0">
                          <a:solidFill>
                            <a:srgbClr val="646464"/>
                          </a:solidFill>
                          <a:latin typeface="Crimson Text" panose="02000503000000000000" pitchFamily="2" charset="0"/>
                          <a:ea typeface="+mn-ea"/>
                          <a:cs typeface="+mn-cs"/>
                        </a:rPr>
                        <a:t>NO-STEAL</a:t>
                      </a:r>
                    </a:p>
                  </a:txBody>
                  <a:tcPr marL="68580" marR="68580" marT="34299" marB="3429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kern="1200" dirty="0">
                          <a:solidFill>
                            <a:srgbClr val="646464"/>
                          </a:solidFill>
                          <a:latin typeface="Crimson Text" panose="02000503000000000000" pitchFamily="2" charset="0"/>
                          <a:ea typeface="+mn-ea"/>
                          <a:cs typeface="+mn-cs"/>
                        </a:rPr>
                        <a:t>STEAL</a:t>
                      </a:r>
                    </a:p>
                  </a:txBody>
                  <a:tcPr marL="68580" marR="68580" marT="34299" marB="3429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113">
                <a:tc>
                  <a:txBody>
                    <a:bodyPr/>
                    <a:lstStyle/>
                    <a:p>
                      <a:pPr algn="r"/>
                      <a:r>
                        <a:rPr lang="en-US" sz="1400" b="1" i="1" dirty="0">
                          <a:solidFill>
                            <a:srgbClr val="646464"/>
                          </a:solidFill>
                          <a:latin typeface="Crimson Text" panose="02000503000000000000" pitchFamily="2" charset="0"/>
                        </a:rPr>
                        <a:t>NO-FORCE</a:t>
                      </a:r>
                      <a:endParaRPr lang="en-US" sz="1200" b="1" i="1" dirty="0">
                        <a:solidFill>
                          <a:srgbClr val="646464"/>
                        </a:solidFill>
                        <a:latin typeface="Crimson Text" panose="02000503000000000000" pitchFamily="2" charset="0"/>
                      </a:endParaRPr>
                    </a:p>
                  </a:txBody>
                  <a:tcPr marL="68580" marR="68580" marT="34299" marB="34299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solidFill>
                            <a:srgbClr val="646464"/>
                          </a:solidFill>
                          <a:latin typeface="Proxima Nova Rg" panose="02000506030000020004" pitchFamily="50" charset="0"/>
                        </a:rPr>
                        <a:t>– </a:t>
                      </a:r>
                      <a:endParaRPr lang="en-US" sz="1400" dirty="0">
                        <a:solidFill>
                          <a:srgbClr val="646464"/>
                        </a:solidFill>
                        <a:latin typeface="Proxima Nova Rg" panose="02000506030000020004" pitchFamily="50" charset="0"/>
                      </a:endParaRPr>
                    </a:p>
                  </a:txBody>
                  <a:tcPr marL="68580" marR="68580" marT="34299" marB="34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  <a:latin typeface="+mj-lt"/>
                        </a:rPr>
                        <a:t>Fastest</a:t>
                      </a:r>
                    </a:p>
                  </a:txBody>
                  <a:tcPr marL="68580" marR="68580" marT="34299" marB="34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113">
                <a:tc>
                  <a:txBody>
                    <a:bodyPr/>
                    <a:lstStyle/>
                    <a:p>
                      <a:pPr algn="r"/>
                      <a:r>
                        <a:rPr lang="en-US" sz="1400" b="1" i="1" kern="1200" dirty="0">
                          <a:solidFill>
                            <a:srgbClr val="646464"/>
                          </a:solidFill>
                          <a:latin typeface="Crimson Text" panose="02000503000000000000" pitchFamily="2" charset="0"/>
                          <a:ea typeface="+mn-ea"/>
                          <a:cs typeface="+mn-cs"/>
                        </a:rPr>
                        <a:t>FORCE</a:t>
                      </a:r>
                    </a:p>
                  </a:txBody>
                  <a:tcPr marL="68580" marR="68580" marT="34299" marB="34299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1"/>
                          </a:solidFill>
                          <a:latin typeface="+mj-lt"/>
                        </a:rPr>
                        <a:t>Slowest</a:t>
                      </a:r>
                    </a:p>
                  </a:txBody>
                  <a:tcPr marL="68580" marR="68580" marT="34299" marB="34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solidFill>
                            <a:srgbClr val="646464"/>
                          </a:solidFill>
                          <a:latin typeface="Proxima Nova Rg" panose="02000506030000020004" pitchFamily="50" charset="0"/>
                        </a:rPr>
                        <a:t>–</a:t>
                      </a:r>
                      <a:endParaRPr lang="en-US" sz="1400" dirty="0">
                        <a:solidFill>
                          <a:srgbClr val="646464"/>
                        </a:solidFill>
                        <a:latin typeface="Proxima Nova Rg" panose="02000506030000020004" pitchFamily="50" charset="0"/>
                      </a:endParaRPr>
                    </a:p>
                  </a:txBody>
                  <a:tcPr marL="68580" marR="68580" marT="34299" marB="34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1066799" y="1809750"/>
            <a:ext cx="3143250" cy="32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 anchorCtr="0">
            <a:spAutoFit/>
          </a:bodyPr>
          <a:lstStyle>
            <a:defPPr>
              <a:defRPr lang="en-US"/>
            </a:defPPr>
            <a:lvl1pPr eaLnBrk="0" hangingPunct="0">
              <a:lnSpc>
                <a:spcPct val="85000"/>
              </a:lnSpc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r>
              <a:rPr lang="en-US" dirty="0"/>
              <a:t>Runtime Performance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895851" y="2243862"/>
          <a:ext cx="2914649" cy="15041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25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4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91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46464"/>
                        </a:solidFill>
                        <a:latin typeface="Proxima Nova Rg" panose="02000506030000020004" pitchFamily="50" charset="0"/>
                      </a:endParaRPr>
                    </a:p>
                  </a:txBody>
                  <a:tcPr marL="68580" marR="68580" marT="34299" marB="34299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kern="1200" dirty="0">
                          <a:solidFill>
                            <a:srgbClr val="646464"/>
                          </a:solidFill>
                          <a:latin typeface="Crimson Text" panose="02000503000000000000" pitchFamily="2" charset="0"/>
                          <a:ea typeface="+mn-ea"/>
                          <a:cs typeface="+mn-cs"/>
                        </a:rPr>
                        <a:t>NO-STEAL</a:t>
                      </a:r>
                    </a:p>
                  </a:txBody>
                  <a:tcPr marL="68580" marR="68580" marT="34299" marB="3429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kern="1200" dirty="0">
                          <a:solidFill>
                            <a:srgbClr val="646464"/>
                          </a:solidFill>
                          <a:latin typeface="Crimson Text" panose="02000503000000000000" pitchFamily="2" charset="0"/>
                          <a:ea typeface="+mn-ea"/>
                          <a:cs typeface="+mn-cs"/>
                        </a:rPr>
                        <a:t>STEAL</a:t>
                      </a:r>
                    </a:p>
                  </a:txBody>
                  <a:tcPr marL="68580" marR="68580" marT="34299" marB="3429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113">
                <a:tc>
                  <a:txBody>
                    <a:bodyPr/>
                    <a:lstStyle/>
                    <a:p>
                      <a:pPr algn="r"/>
                      <a:r>
                        <a:rPr lang="en-US" sz="1400" b="1" i="1" kern="1200" dirty="0">
                          <a:solidFill>
                            <a:srgbClr val="646464"/>
                          </a:solidFill>
                          <a:latin typeface="Crimson Text" panose="02000503000000000000" pitchFamily="2" charset="0"/>
                          <a:ea typeface="+mn-ea"/>
                          <a:cs typeface="+mn-cs"/>
                        </a:rPr>
                        <a:t>NO-FORCE</a:t>
                      </a:r>
                    </a:p>
                  </a:txBody>
                  <a:tcPr marL="68580" marR="68580" marT="34299" marB="34299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solidFill>
                            <a:srgbClr val="646464"/>
                          </a:solidFill>
                          <a:latin typeface="Proxima Nova Rg" panose="02000506030000020004" pitchFamily="50" charset="0"/>
                        </a:rPr>
                        <a:t>–</a:t>
                      </a:r>
                      <a:endParaRPr lang="en-US" sz="1400" dirty="0">
                        <a:solidFill>
                          <a:srgbClr val="646464"/>
                        </a:solidFill>
                        <a:latin typeface="Proxima Nova Rg" panose="02000506030000020004" pitchFamily="50" charset="0"/>
                      </a:endParaRPr>
                    </a:p>
                  </a:txBody>
                  <a:tcPr marL="68580" marR="68580" marT="34299" marB="34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1"/>
                          </a:solidFill>
                          <a:latin typeface="+mj-lt"/>
                        </a:rPr>
                        <a:t>Slowest</a:t>
                      </a:r>
                    </a:p>
                  </a:txBody>
                  <a:tcPr marL="68580" marR="68580" marT="34299" marB="34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113">
                <a:tc>
                  <a:txBody>
                    <a:bodyPr/>
                    <a:lstStyle/>
                    <a:p>
                      <a:pPr algn="r"/>
                      <a:r>
                        <a:rPr lang="en-US" sz="1400" b="1" i="1" kern="1200" dirty="0">
                          <a:solidFill>
                            <a:srgbClr val="646464"/>
                          </a:solidFill>
                          <a:latin typeface="Crimson Text" panose="02000503000000000000" pitchFamily="2" charset="0"/>
                          <a:ea typeface="+mn-ea"/>
                          <a:cs typeface="+mn-cs"/>
                        </a:rPr>
                        <a:t>FORCE</a:t>
                      </a:r>
                    </a:p>
                  </a:txBody>
                  <a:tcPr marL="68580" marR="68580" marT="34299" marB="34299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  <a:latin typeface="+mj-lt"/>
                        </a:rPr>
                        <a:t>Fastest</a:t>
                      </a:r>
                      <a:endParaRPr lang="en-US" sz="1500" b="1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marL="68580" marR="68580" marT="34299" marB="34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solidFill>
                            <a:srgbClr val="646464"/>
                          </a:solidFill>
                          <a:latin typeface="Proxima Nova Rg" panose="02000506030000020004" pitchFamily="50" charset="0"/>
                        </a:rPr>
                        <a:t>–</a:t>
                      </a:r>
                      <a:endParaRPr lang="en-US" sz="1400" dirty="0">
                        <a:solidFill>
                          <a:srgbClr val="646464"/>
                        </a:solidFill>
                        <a:latin typeface="Proxima Nova Rg" panose="02000506030000020004" pitchFamily="50" charset="0"/>
                      </a:endParaRPr>
                    </a:p>
                  </a:txBody>
                  <a:tcPr marL="68580" marR="68580" marT="34299" marB="34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4933949" y="1809750"/>
            <a:ext cx="3143251" cy="32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 anchorCtr="0">
            <a:spAutoFit/>
          </a:bodyPr>
          <a:lstStyle>
            <a:defPPr>
              <a:defRPr lang="en-US"/>
            </a:defPPr>
            <a:lvl1pPr eaLnBrk="0" hangingPunct="0">
              <a:lnSpc>
                <a:spcPct val="85000"/>
              </a:lnSpc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  <a:ea typeface="ＭＳ Ｐゴシック" charset="-128"/>
              </a:defRPr>
            </a:lvl1pPr>
            <a:lvl2pPr marL="742950" indent="-285750">
              <a:defRPr sz="2400" b="1"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sz="2400" b="1"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sz="2400" b="1"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sz="2400" b="1"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latin typeface="Times New Roman" pitchFamily="18" charset="0"/>
                <a:ea typeface="ＭＳ Ｐゴシック" charset="-128"/>
              </a:defRPr>
            </a:lvl9pPr>
          </a:lstStyle>
          <a:p>
            <a:r>
              <a:rPr lang="en-US" dirty="0"/>
              <a:t>Recovery Performance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1066799" y="2129562"/>
            <a:ext cx="3143250" cy="1866900"/>
          </a:xfrm>
          <a:prstGeom prst="roundRect">
            <a:avLst>
              <a:gd name="adj" fmla="val 4299"/>
            </a:avLst>
          </a:prstGeom>
          <a:noFill/>
          <a:ln w="38100" cap="flat" cmpd="sng" algn="ctr">
            <a:solidFill>
              <a:srgbClr val="646464"/>
            </a:solidFill>
            <a:prstDash val="sysDash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/>
            <a:endParaRPr lang="en-US" sz="1350">
              <a:latin typeface="Times New Roman" pitchFamily="-112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933950" y="2129562"/>
            <a:ext cx="3143250" cy="1866900"/>
          </a:xfrm>
          <a:prstGeom prst="roundRect">
            <a:avLst>
              <a:gd name="adj" fmla="val 4299"/>
            </a:avLst>
          </a:prstGeom>
          <a:noFill/>
          <a:ln w="38100" cap="flat" cmpd="sng" algn="ctr">
            <a:solidFill>
              <a:srgbClr val="646464"/>
            </a:solidFill>
            <a:prstDash val="sysDash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/>
            <a:endParaRPr lang="en-US" sz="1350">
              <a:latin typeface="Times New Roman" pitchFamily="-112" charset="0"/>
            </a:endParaRPr>
          </a:p>
        </p:txBody>
      </p:sp>
      <p:sp>
        <p:nvSpPr>
          <p:cNvPr id="14" name="Rounded Rectangular Callout 13"/>
          <p:cNvSpPr/>
          <p:nvPr/>
        </p:nvSpPr>
        <p:spPr bwMode="auto">
          <a:xfrm flipH="1">
            <a:off x="7467600" y="3353860"/>
            <a:ext cx="1576388" cy="365760"/>
          </a:xfrm>
          <a:prstGeom prst="wedgeRoundRectCallout">
            <a:avLst>
              <a:gd name="adj1" fmla="val 50396"/>
              <a:gd name="adj2" fmla="val -157432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0" tIns="67414" rIns="0" bIns="0" anchor="b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Undo + Redo</a:t>
            </a:r>
          </a:p>
        </p:txBody>
      </p:sp>
      <p:sp>
        <p:nvSpPr>
          <p:cNvPr id="15" name="Rounded Rectangular Callout 14"/>
          <p:cNvSpPr/>
          <p:nvPr/>
        </p:nvSpPr>
        <p:spPr bwMode="auto">
          <a:xfrm flipH="1">
            <a:off x="4373880" y="3829260"/>
            <a:ext cx="2103120" cy="365760"/>
          </a:xfrm>
          <a:prstGeom prst="wedgeRoundRectCallout">
            <a:avLst>
              <a:gd name="adj1" fmla="val -37151"/>
              <a:gd name="adj2" fmla="val -97077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0" tIns="67414" rIns="0" bIns="0" anchor="b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No Undo + No Redo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CE9A9B0B-72BF-BC5F-EFC0-301C09038D39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074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AE2EC-083B-EA61-4A0B-980AC462A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Class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9D4769-102C-1EFF-86C1-6467A9396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discussed multi-version concurrency control (MVCC) and how it effects the design of the entire DBMS architecture.</a:t>
            </a:r>
          </a:p>
          <a:p>
            <a:endParaRPr lang="en-US" dirty="0"/>
          </a:p>
          <a:p>
            <a:r>
              <a:rPr lang="en-US" dirty="0"/>
              <a:t>A DBMS's concurrency control protocol gives it </a:t>
            </a:r>
            <a:r>
              <a:rPr lang="en-US" b="1" dirty="0"/>
              <a:t>Atomicity + Consistency + Isolation.</a:t>
            </a:r>
            <a:endParaRPr lang="en-US" dirty="0"/>
          </a:p>
          <a:p>
            <a:r>
              <a:rPr lang="en-US" dirty="0"/>
              <a:t>We now need ensure </a:t>
            </a:r>
            <a:r>
              <a:rPr lang="en-US" b="1" dirty="0"/>
              <a:t>Atomicity</a:t>
            </a:r>
            <a:r>
              <a:rPr lang="en-US" dirty="0"/>
              <a:t> + </a:t>
            </a:r>
            <a:r>
              <a:rPr lang="en-US" b="1" dirty="0"/>
              <a:t>Durability</a:t>
            </a:r>
            <a:r>
              <a:rPr lang="en-US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37655-0D70-64FB-D10D-6C738B643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05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Logging Schemes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Physical Logging</a:t>
            </a:r>
          </a:p>
          <a:p>
            <a:pPr lvl="1"/>
            <a:r>
              <a:rPr lang="en-US" dirty="0"/>
              <a:t>Record the byte-level changes made to a specific </a:t>
            </a:r>
            <a:r>
              <a:rPr lang="en-US" u="sng" dirty="0"/>
              <a:t>page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Example: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git diff</a:t>
            </a:r>
          </a:p>
          <a:p>
            <a:endParaRPr lang="en-US" sz="1200" b="1" dirty="0"/>
          </a:p>
          <a:p>
            <a:r>
              <a:rPr lang="en-US" b="1" dirty="0"/>
              <a:t>Logical Logging</a:t>
            </a:r>
          </a:p>
          <a:p>
            <a:pPr lvl="1"/>
            <a:r>
              <a:rPr lang="en-US" dirty="0"/>
              <a:t>Record the high-level operations executed by </a:t>
            </a:r>
            <a:r>
              <a:rPr lang="en-US" dirty="0" err="1"/>
              <a:t>txns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Example: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UPDATE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DELETE</a:t>
            </a:r>
            <a:r>
              <a:rPr lang="en-US" dirty="0"/>
              <a:t>, and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INSERT</a:t>
            </a:r>
            <a:r>
              <a:rPr lang="en-US" dirty="0"/>
              <a:t> queries.</a:t>
            </a:r>
          </a:p>
          <a:p>
            <a:endParaRPr lang="en-US" sz="1200" b="1" dirty="0"/>
          </a:p>
          <a:p>
            <a:r>
              <a:rPr lang="en-US" b="1" dirty="0"/>
              <a:t>Physiological Logging</a:t>
            </a:r>
          </a:p>
          <a:p>
            <a:pPr lvl="1"/>
            <a:r>
              <a:rPr lang="en-US" dirty="0"/>
              <a:t>Physical-to-a-page, logical-within-a-page.</a:t>
            </a:r>
          </a:p>
          <a:p>
            <a:pPr lvl="1"/>
            <a:r>
              <a:rPr lang="en-US" dirty="0"/>
              <a:t>Hybrid approach with byte-level changes for a single </a:t>
            </a:r>
            <a:r>
              <a:rPr lang="en-US" u="sng" dirty="0"/>
              <a:t>tuple</a:t>
            </a:r>
            <a:r>
              <a:rPr lang="en-US" dirty="0"/>
              <a:t> identified by page id + slot number.</a:t>
            </a:r>
          </a:p>
          <a:p>
            <a:pPr lvl="1"/>
            <a:r>
              <a:rPr lang="en-US" dirty="0"/>
              <a:t>Does not specify organization of the page.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54CF6AB6-3578-B1FB-2CDA-10A65CF9F6FA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8869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Logging Schemes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286000" y="895350"/>
            <a:ext cx="4572000" cy="3416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dirty="0">
                <a:solidFill>
                  <a:srgbClr val="646464"/>
                </a:solidFill>
              </a:rPr>
              <a:t>UPDATE</a:t>
            </a:r>
            <a:r>
              <a:rPr lang="en-US" b="0" dirty="0">
                <a:solidFill>
                  <a:srgbClr val="646464"/>
                </a:solidFill>
              </a:rPr>
              <a:t> foo </a:t>
            </a:r>
            <a:r>
              <a:rPr lang="en-US" dirty="0">
                <a:solidFill>
                  <a:srgbClr val="646464"/>
                </a:solidFill>
              </a:rPr>
              <a:t>SET</a:t>
            </a:r>
            <a:r>
              <a:rPr lang="en-US" b="0" dirty="0">
                <a:solidFill>
                  <a:srgbClr val="646464"/>
                </a:solidFill>
              </a:rPr>
              <a:t> </a:t>
            </a:r>
            <a:r>
              <a:rPr lang="en-US" b="0" dirty="0" err="1">
                <a:solidFill>
                  <a:srgbClr val="646464"/>
                </a:solidFill>
              </a:rPr>
              <a:t>val</a:t>
            </a:r>
            <a:r>
              <a:rPr lang="en-US" b="0" dirty="0">
                <a:solidFill>
                  <a:srgbClr val="646464"/>
                </a:solidFill>
              </a:rPr>
              <a:t> = XYZ </a:t>
            </a:r>
            <a:r>
              <a:rPr lang="en-US" dirty="0">
                <a:solidFill>
                  <a:srgbClr val="646464"/>
                </a:solidFill>
              </a:rPr>
              <a:t>WHERE</a:t>
            </a:r>
            <a:r>
              <a:rPr lang="en-US" b="0" dirty="0">
                <a:solidFill>
                  <a:srgbClr val="646464"/>
                </a:solidFill>
              </a:rPr>
              <a:t> id = 1;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EB6AA91-F261-38F6-A956-DB035450766D}"/>
              </a:ext>
            </a:extLst>
          </p:cNvPr>
          <p:cNvGrpSpPr/>
          <p:nvPr/>
        </p:nvGrpSpPr>
        <p:grpSpPr>
          <a:xfrm>
            <a:off x="502920" y="1591865"/>
            <a:ext cx="2377440" cy="2997917"/>
            <a:chOff x="502920" y="1591865"/>
            <a:chExt cx="2377440" cy="2997917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502920" y="1935878"/>
              <a:ext cx="2377440" cy="26539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noFill/>
              <a:prstDash val="sysDash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350" dirty="0">
                <a:latin typeface="Times New Roman" pitchFamily="-112" charset="0"/>
              </a:endParaRPr>
            </a:p>
          </p:txBody>
        </p:sp>
        <p:sp>
          <p:nvSpPr>
            <p:cNvPr id="45077" name="Rectangle 28"/>
            <p:cNvSpPr>
              <a:spLocks noChangeArrowheads="1"/>
            </p:cNvSpPr>
            <p:nvPr/>
          </p:nvSpPr>
          <p:spPr bwMode="auto">
            <a:xfrm>
              <a:off x="502920" y="1591865"/>
              <a:ext cx="114967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noAutofit/>
            </a:bodyPr>
            <a:lstStyle/>
            <a:p>
              <a:pPr eaLnBrk="0" hangingPunct="0"/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  <a:ea typeface="Crimson Text" pitchFamily="2" charset="0"/>
                </a:rPr>
                <a:t>Physical</a:t>
              </a:r>
            </a:p>
          </p:txBody>
        </p:sp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640080" y="2074110"/>
              <a:ext cx="2103120" cy="2377440"/>
            </a:xfrm>
            <a:prstGeom prst="foldedCorner">
              <a:avLst/>
            </a:prstGeom>
            <a:solidFill>
              <a:schemeClr val="bg1"/>
            </a:solidFill>
            <a:ln w="9525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eaLnBrk="0" hangingPunct="0">
                <a:lnSpc>
                  <a:spcPct val="90000"/>
                </a:lnSpc>
                <a:defRPr sz="1600" b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defRPr>
              </a:lvl1pPr>
              <a:lvl2pPr marL="742950" indent="-285750" algn="ctr" eaLnBrk="0" hangingPunct="0">
                <a:defRPr sz="2800" u="sng">
                  <a:solidFill>
                    <a:schemeClr val="tx1"/>
                  </a:solidFill>
                  <a:latin typeface="Times New Roman" pitchFamily="18" charset="0"/>
                  <a:ea typeface="ＭＳ Ｐゴシック"/>
                  <a:cs typeface="ＭＳ Ｐゴシック"/>
                </a:defRPr>
              </a:lvl2pPr>
              <a:lvl3pPr marL="1143000" indent="-228600" algn="ctr" eaLnBrk="0" hangingPunct="0">
                <a:defRPr sz="2800" u="sng">
                  <a:solidFill>
                    <a:schemeClr val="tx1"/>
                  </a:solidFill>
                  <a:latin typeface="Times New Roman" pitchFamily="18" charset="0"/>
                  <a:ea typeface="ＭＳ Ｐゴシック"/>
                  <a:cs typeface="ＭＳ Ｐゴシック"/>
                </a:defRPr>
              </a:lvl3pPr>
              <a:lvl4pPr marL="1600200" indent="-228600" algn="ctr" eaLnBrk="0" hangingPunct="0">
                <a:defRPr sz="2800" u="sng">
                  <a:solidFill>
                    <a:schemeClr val="tx1"/>
                  </a:solidFill>
                  <a:latin typeface="Times New Roman" pitchFamily="18" charset="0"/>
                  <a:ea typeface="ＭＳ Ｐゴシック"/>
                  <a:cs typeface="ＭＳ Ｐゴシック"/>
                </a:defRPr>
              </a:lvl4pPr>
              <a:lvl5pPr marL="2057400" indent="-228600" algn="ctr" eaLnBrk="0" hangingPunct="0">
                <a:defRPr sz="2800" u="sng">
                  <a:solidFill>
                    <a:schemeClr val="tx1"/>
                  </a:solidFill>
                  <a:latin typeface="Times New Roman" pitchFamily="18" charset="0"/>
                  <a:ea typeface="ＭＳ Ｐゴシック"/>
                  <a:cs typeface="ＭＳ Ｐゴシック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itchFamily="18" charset="0"/>
                  <a:ea typeface="ＭＳ Ｐゴシック"/>
                  <a:cs typeface="ＭＳ Ｐゴシック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itchFamily="18" charset="0"/>
                  <a:ea typeface="ＭＳ Ｐゴシック"/>
                  <a:cs typeface="ＭＳ Ｐゴシック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itchFamily="18" charset="0"/>
                  <a:ea typeface="ＭＳ Ｐゴシック"/>
                  <a:cs typeface="ＭＳ Ｐゴシック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itchFamily="18" charset="0"/>
                  <a:ea typeface="ＭＳ Ｐゴシック"/>
                  <a:cs typeface="ＭＳ Ｐゴシック"/>
                </a:defRPr>
              </a:lvl9pPr>
            </a:lstStyle>
            <a:p>
              <a:r>
                <a:rPr lang="en-US" sz="1400" b="0" dirty="0"/>
                <a:t>&lt;T</a:t>
              </a:r>
              <a:r>
                <a:rPr lang="en-US" sz="1400" b="0" baseline="-25000" dirty="0"/>
                <a:t>1</a:t>
              </a:r>
              <a:r>
                <a:rPr lang="en-US" sz="1400" b="0" dirty="0"/>
                <a:t>,</a:t>
              </a:r>
            </a:p>
            <a:p>
              <a:r>
                <a:rPr lang="en-US" sz="1400" b="0" dirty="0"/>
                <a:t> </a:t>
              </a:r>
              <a:r>
                <a:rPr lang="en-US" sz="1400" dirty="0"/>
                <a:t>Table</a:t>
              </a:r>
              <a:r>
                <a:rPr lang="en-US" sz="1400" b="0" dirty="0"/>
                <a:t>=X,</a:t>
              </a:r>
            </a:p>
            <a:p>
              <a:r>
                <a:rPr lang="en-US" sz="1400" b="0" dirty="0"/>
                <a:t> </a:t>
              </a:r>
              <a:r>
                <a:rPr lang="en-US" sz="1400" dirty="0"/>
                <a:t>Page</a:t>
              </a:r>
              <a:r>
                <a:rPr lang="en-US" sz="1400" b="0" dirty="0"/>
                <a:t>=99,</a:t>
              </a:r>
            </a:p>
            <a:p>
              <a:r>
                <a:rPr lang="en-US" sz="1400" b="0" dirty="0"/>
                <a:t> </a:t>
              </a:r>
              <a:r>
                <a:rPr lang="en-US" sz="1400" dirty="0"/>
                <a:t>Offset</a:t>
              </a:r>
              <a:r>
                <a:rPr lang="en-US" sz="1400" b="0" dirty="0"/>
                <a:t>=1024,</a:t>
              </a:r>
              <a:br>
                <a:rPr lang="en-US" sz="1400" b="0" dirty="0"/>
              </a:br>
              <a:r>
                <a:rPr lang="en-US" sz="1400" b="0" dirty="0"/>
                <a:t> </a:t>
              </a:r>
              <a:r>
                <a:rPr lang="en-US" sz="1400" dirty="0"/>
                <a:t>Before</a:t>
              </a:r>
              <a:r>
                <a:rPr lang="en-US" sz="1400" b="0" dirty="0"/>
                <a:t>=</a:t>
              </a:r>
              <a:r>
                <a:rPr lang="en-US" sz="1400" b="0" dirty="0">
                  <a:solidFill>
                    <a:schemeClr val="accent1"/>
                  </a:solidFill>
                </a:rPr>
                <a:t>ABC</a:t>
              </a:r>
              <a:r>
                <a:rPr lang="en-US" sz="1400" b="0" dirty="0"/>
                <a:t>,</a:t>
              </a:r>
            </a:p>
            <a:p>
              <a:r>
                <a:rPr lang="en-US" sz="1400" b="0" dirty="0"/>
                <a:t> </a:t>
              </a:r>
              <a:r>
                <a:rPr lang="en-US" sz="1400" dirty="0"/>
                <a:t>After</a:t>
              </a:r>
              <a:r>
                <a:rPr lang="en-US" sz="1400" b="0" dirty="0"/>
                <a:t>=</a:t>
              </a:r>
              <a:r>
                <a:rPr lang="en-US" sz="1400" b="0" dirty="0">
                  <a:solidFill>
                    <a:schemeClr val="accent1"/>
                  </a:solidFill>
                </a:rPr>
                <a:t>XYZ</a:t>
              </a:r>
              <a:r>
                <a:rPr lang="en-US" sz="1400" b="0" dirty="0"/>
                <a:t>&gt;</a:t>
              </a:r>
            </a:p>
            <a:p>
              <a:r>
                <a:rPr lang="en-US" sz="1400" b="0" dirty="0"/>
                <a:t>&lt;T</a:t>
              </a:r>
              <a:r>
                <a:rPr lang="en-US" sz="1400" b="0" baseline="-25000" dirty="0"/>
                <a:t>1</a:t>
              </a:r>
              <a:r>
                <a:rPr lang="en-US" sz="1400" b="0" dirty="0"/>
                <a:t>,</a:t>
              </a:r>
            </a:p>
            <a:p>
              <a:r>
                <a:rPr lang="en-US" sz="1400" b="0" dirty="0"/>
                <a:t> </a:t>
              </a:r>
              <a:r>
                <a:rPr lang="en-US" sz="1400" dirty="0"/>
                <a:t>Index</a:t>
              </a:r>
              <a:r>
                <a:rPr lang="en-US" sz="1400" b="0" dirty="0"/>
                <a:t>=X_PKEY,</a:t>
              </a:r>
            </a:p>
            <a:p>
              <a:r>
                <a:rPr lang="en-US" sz="1400" b="0" dirty="0"/>
                <a:t> </a:t>
              </a:r>
              <a:r>
                <a:rPr lang="en-US" sz="1400" dirty="0"/>
                <a:t>Page</a:t>
              </a:r>
              <a:r>
                <a:rPr lang="en-US" sz="1400" b="0" dirty="0"/>
                <a:t>=45,</a:t>
              </a:r>
            </a:p>
            <a:p>
              <a:r>
                <a:rPr lang="en-US" sz="1400" b="0" dirty="0"/>
                <a:t> </a:t>
              </a:r>
              <a:r>
                <a:rPr lang="en-US" sz="1400" dirty="0"/>
                <a:t>Offset</a:t>
              </a:r>
              <a:r>
                <a:rPr lang="en-US" sz="1400" b="0" dirty="0"/>
                <a:t>=9,</a:t>
              </a:r>
            </a:p>
            <a:p>
              <a:r>
                <a:rPr lang="en-US" sz="1400" b="0" dirty="0"/>
                <a:t> </a:t>
              </a:r>
              <a:r>
                <a:rPr lang="en-US" sz="1400" dirty="0"/>
                <a:t>Key</a:t>
              </a:r>
              <a:r>
                <a:rPr lang="en-US" sz="1400" b="0" dirty="0"/>
                <a:t>=(1,Record1)&gt;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071BDD7-F1BD-10DD-1261-0F3D89AF0E43}"/>
              </a:ext>
            </a:extLst>
          </p:cNvPr>
          <p:cNvGrpSpPr/>
          <p:nvPr/>
        </p:nvGrpSpPr>
        <p:grpSpPr>
          <a:xfrm>
            <a:off x="3383280" y="1591865"/>
            <a:ext cx="2377440" cy="3011885"/>
            <a:chOff x="3383280" y="1591865"/>
            <a:chExt cx="2377440" cy="3011885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3383280" y="1949846"/>
              <a:ext cx="2377440" cy="26539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noFill/>
              <a:prstDash val="sysDash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350" dirty="0">
                <a:latin typeface="Times New Roman" pitchFamily="-112" charset="0"/>
              </a:endParaRPr>
            </a:p>
          </p:txBody>
        </p:sp>
        <p:sp>
          <p:nvSpPr>
            <p:cNvPr id="45073" name="Rectangle 28"/>
            <p:cNvSpPr>
              <a:spLocks noChangeArrowheads="1"/>
            </p:cNvSpPr>
            <p:nvPr/>
          </p:nvSpPr>
          <p:spPr bwMode="auto">
            <a:xfrm>
              <a:off x="3383280" y="1591865"/>
              <a:ext cx="10134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noAutofit/>
            </a:bodyPr>
            <a:lstStyle/>
            <a:p>
              <a:pPr eaLnBrk="0" hangingPunct="0"/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  <a:ea typeface="Crimson Text" pitchFamily="2" charset="0"/>
                </a:rPr>
                <a:t>Logical</a:t>
              </a:r>
            </a:p>
          </p:txBody>
        </p:sp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3520440" y="2074110"/>
              <a:ext cx="2103120" cy="2377440"/>
            </a:xfrm>
            <a:prstGeom prst="foldedCorner">
              <a:avLst/>
            </a:prstGeom>
            <a:solidFill>
              <a:schemeClr val="bg1"/>
            </a:solidFill>
            <a:ln w="9525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eaLnBrk="0" hangingPunct="0">
                <a:lnSpc>
                  <a:spcPct val="90000"/>
                </a:lnSpc>
                <a:defRPr sz="1600" b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defRPr>
              </a:lvl1pPr>
              <a:lvl2pPr marL="742950" indent="-28575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2pPr>
              <a:lvl3pPr marL="11430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3pPr>
              <a:lvl4pPr marL="16002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4pPr>
              <a:lvl5pPr marL="20574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9pPr>
            </a:lstStyle>
            <a:p>
              <a:r>
                <a:rPr lang="en-US" sz="1400" dirty="0"/>
                <a:t>&lt;T</a:t>
              </a:r>
              <a:r>
                <a:rPr lang="en-US" sz="1400" baseline="-25000" dirty="0"/>
                <a:t>1</a:t>
              </a:r>
              <a:r>
                <a:rPr lang="en-US" sz="1400" dirty="0"/>
                <a:t>,</a:t>
              </a:r>
            </a:p>
            <a:p>
              <a:r>
                <a:rPr lang="en-US" sz="1400" dirty="0"/>
                <a:t> </a:t>
              </a:r>
              <a:r>
                <a:rPr lang="en-US" sz="1400" b="1" dirty="0"/>
                <a:t>Query</a:t>
              </a:r>
              <a:r>
                <a:rPr lang="en-US" sz="1400" dirty="0"/>
                <a:t>="</a:t>
              </a:r>
              <a:r>
                <a:rPr lang="en-US" sz="1400" b="1" dirty="0">
                  <a:solidFill>
                    <a:schemeClr val="accent1"/>
                  </a:solidFill>
                </a:rPr>
                <a:t>UPDATE</a:t>
              </a:r>
              <a:r>
                <a:rPr lang="en-US" sz="1400" dirty="0">
                  <a:solidFill>
                    <a:schemeClr val="accent1"/>
                  </a:solidFill>
                </a:rPr>
                <a:t> foo</a:t>
              </a:r>
              <a:br>
                <a:rPr lang="en-US" sz="1400" dirty="0">
                  <a:solidFill>
                    <a:schemeClr val="accent1"/>
                  </a:solidFill>
                </a:rPr>
              </a:br>
              <a:r>
                <a:rPr lang="en-US" sz="1400" dirty="0">
                  <a:solidFill>
                    <a:schemeClr val="accent1"/>
                  </a:solidFill>
                </a:rPr>
                <a:t>          </a:t>
              </a:r>
              <a:r>
                <a:rPr lang="en-US" sz="1400" b="1" dirty="0">
                  <a:solidFill>
                    <a:schemeClr val="accent1"/>
                  </a:solidFill>
                </a:rPr>
                <a:t>SET </a:t>
              </a:r>
              <a:r>
                <a:rPr lang="en-US" sz="1400" dirty="0" err="1">
                  <a:solidFill>
                    <a:schemeClr val="accent1"/>
                  </a:solidFill>
                </a:rPr>
                <a:t>val</a:t>
              </a:r>
              <a:r>
                <a:rPr lang="en-US" sz="1400" dirty="0">
                  <a:solidFill>
                    <a:schemeClr val="accent1"/>
                  </a:solidFill>
                </a:rPr>
                <a:t>=XYZ</a:t>
              </a:r>
            </a:p>
            <a:p>
              <a:r>
                <a:rPr lang="en-US" sz="1400" dirty="0">
                  <a:solidFill>
                    <a:schemeClr val="accent1"/>
                  </a:solidFill>
                </a:rPr>
                <a:t>         </a:t>
              </a:r>
              <a:r>
                <a:rPr lang="en-US" sz="1400" b="1" dirty="0">
                  <a:solidFill>
                    <a:schemeClr val="accent1"/>
                  </a:solidFill>
                </a:rPr>
                <a:t>WHERE</a:t>
              </a:r>
              <a:r>
                <a:rPr lang="en-US" sz="1400" dirty="0">
                  <a:solidFill>
                    <a:schemeClr val="accent1"/>
                  </a:solidFill>
                </a:rPr>
                <a:t> id=1</a:t>
              </a:r>
              <a:r>
                <a:rPr lang="en-US" sz="1400" dirty="0"/>
                <a:t>"&gt;</a:t>
              </a:r>
            </a:p>
            <a:p>
              <a:endParaRPr lang="en-US" sz="14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B5F28EE-2A57-D7ED-1A0B-AEA37931692D}"/>
              </a:ext>
            </a:extLst>
          </p:cNvPr>
          <p:cNvGrpSpPr/>
          <p:nvPr/>
        </p:nvGrpSpPr>
        <p:grpSpPr>
          <a:xfrm>
            <a:off x="6263640" y="1591865"/>
            <a:ext cx="2377440" cy="3037285"/>
            <a:chOff x="6263640" y="1591865"/>
            <a:chExt cx="2377440" cy="3037285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6263640" y="1975246"/>
              <a:ext cx="2377440" cy="26539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noFill/>
              <a:prstDash val="sysDash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45069" name="Rectangle 28"/>
            <p:cNvSpPr>
              <a:spLocks noChangeArrowheads="1"/>
            </p:cNvSpPr>
            <p:nvPr/>
          </p:nvSpPr>
          <p:spPr bwMode="auto">
            <a:xfrm>
              <a:off x="6263640" y="1591865"/>
              <a:ext cx="169148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noAutofit/>
            </a:bodyPr>
            <a:lstStyle/>
            <a:p>
              <a:pPr eaLnBrk="0" hangingPunct="0"/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  <a:ea typeface="Crimson Text" pitchFamily="2" charset="0"/>
                </a:rPr>
                <a:t>Physiological</a:t>
              </a:r>
            </a:p>
          </p:txBody>
        </p:sp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6400800" y="2074110"/>
              <a:ext cx="2103120" cy="2377440"/>
            </a:xfrm>
            <a:prstGeom prst="foldedCorner">
              <a:avLst/>
            </a:prstGeom>
            <a:solidFill>
              <a:schemeClr val="bg1"/>
            </a:solidFill>
            <a:ln w="9525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eaLnBrk="0" hangingPunct="0">
                <a:lnSpc>
                  <a:spcPct val="90000"/>
                </a:lnSpc>
                <a:defRPr sz="1600" b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defRPr>
              </a:lvl1pPr>
              <a:lvl2pPr marL="742950" indent="-28575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2pPr>
              <a:lvl3pPr marL="11430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3pPr>
              <a:lvl4pPr marL="16002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4pPr>
              <a:lvl5pPr marL="20574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9pPr>
            </a:lstStyle>
            <a:p>
              <a:r>
                <a:rPr lang="en-US" sz="1400" dirty="0"/>
                <a:t>&lt;T</a:t>
              </a:r>
              <a:r>
                <a:rPr lang="en-US" sz="1400" baseline="-25000" dirty="0"/>
                <a:t>1</a:t>
              </a:r>
              <a:r>
                <a:rPr lang="en-US" sz="1400" dirty="0"/>
                <a:t>,</a:t>
              </a:r>
            </a:p>
            <a:p>
              <a:r>
                <a:rPr lang="en-US" sz="1400" dirty="0"/>
                <a:t> </a:t>
              </a:r>
              <a:r>
                <a:rPr lang="en-US" sz="1400" b="1" dirty="0"/>
                <a:t>Table</a:t>
              </a:r>
              <a:r>
                <a:rPr lang="en-US" sz="1400" dirty="0"/>
                <a:t>=X,</a:t>
              </a:r>
            </a:p>
            <a:p>
              <a:r>
                <a:rPr lang="en-US" sz="1400" dirty="0"/>
                <a:t> </a:t>
              </a:r>
              <a:r>
                <a:rPr lang="en-US" sz="1400" b="1" dirty="0"/>
                <a:t>Page</a:t>
              </a:r>
              <a:r>
                <a:rPr lang="en-US" sz="1400" dirty="0"/>
                <a:t>=99,</a:t>
              </a:r>
              <a:br>
                <a:rPr lang="en-US" sz="1400" dirty="0"/>
              </a:br>
              <a:r>
                <a:rPr lang="en-US" sz="1400" dirty="0"/>
                <a:t> </a:t>
              </a:r>
              <a:r>
                <a:rPr lang="en-US" sz="1400" b="1" dirty="0"/>
                <a:t>Slot</a:t>
              </a:r>
              <a:r>
                <a:rPr lang="en-US" sz="1400" dirty="0"/>
                <a:t>=1,</a:t>
              </a:r>
            </a:p>
            <a:p>
              <a:r>
                <a:rPr lang="en-US" sz="1400" dirty="0"/>
                <a:t> </a:t>
              </a:r>
              <a:r>
                <a:rPr lang="en-US" sz="1400" b="1" dirty="0"/>
                <a:t>Before</a:t>
              </a:r>
              <a:r>
                <a:rPr lang="en-US" sz="1400" dirty="0"/>
                <a:t>=</a:t>
              </a:r>
              <a:r>
                <a:rPr lang="en-US" sz="1400" dirty="0">
                  <a:solidFill>
                    <a:schemeClr val="accent1"/>
                  </a:solidFill>
                </a:rPr>
                <a:t>ABC</a:t>
              </a:r>
              <a:r>
                <a:rPr lang="en-US" sz="1400" dirty="0"/>
                <a:t>,</a:t>
              </a:r>
            </a:p>
            <a:p>
              <a:r>
                <a:rPr lang="en-US" sz="1400" dirty="0"/>
                <a:t> </a:t>
              </a:r>
              <a:r>
                <a:rPr lang="en-US" sz="1400" b="1" dirty="0"/>
                <a:t>After</a:t>
              </a:r>
              <a:r>
                <a:rPr lang="en-US" sz="1400" dirty="0"/>
                <a:t>=</a:t>
              </a:r>
              <a:r>
                <a:rPr lang="en-US" sz="1400" dirty="0">
                  <a:solidFill>
                    <a:schemeClr val="accent1"/>
                  </a:solidFill>
                </a:rPr>
                <a:t>XYZ</a:t>
              </a:r>
              <a:r>
                <a:rPr lang="en-US" sz="1400" dirty="0"/>
                <a:t>&gt;</a:t>
              </a:r>
            </a:p>
            <a:p>
              <a:r>
                <a:rPr lang="en-US" sz="1400" dirty="0"/>
                <a:t>&lt;T</a:t>
              </a:r>
              <a:r>
                <a:rPr lang="en-US" sz="1400" baseline="-25000" dirty="0"/>
                <a:t>1</a:t>
              </a:r>
              <a:r>
                <a:rPr lang="en-US" sz="1400" dirty="0"/>
                <a:t>,</a:t>
              </a:r>
            </a:p>
            <a:p>
              <a:r>
                <a:rPr lang="en-US" sz="1400" dirty="0"/>
                <a:t> </a:t>
              </a:r>
              <a:r>
                <a:rPr lang="en-US" sz="1400" b="1" dirty="0"/>
                <a:t>Index</a:t>
              </a:r>
              <a:r>
                <a:rPr lang="en-US" sz="1400" dirty="0"/>
                <a:t>=X_PKEY,</a:t>
              </a:r>
            </a:p>
            <a:p>
              <a:r>
                <a:rPr lang="en-US" sz="1400" dirty="0"/>
                <a:t> </a:t>
              </a:r>
              <a:r>
                <a:rPr lang="en-US" sz="1400" b="1" dirty="0" err="1"/>
                <a:t>IndexPage</a:t>
              </a:r>
              <a:r>
                <a:rPr lang="en-US" sz="1400" dirty="0"/>
                <a:t>=45,</a:t>
              </a:r>
            </a:p>
            <a:p>
              <a:r>
                <a:rPr lang="en-US" sz="1400" dirty="0"/>
                <a:t> </a:t>
              </a:r>
              <a:r>
                <a:rPr lang="en-US" sz="1400" b="1" dirty="0"/>
                <a:t>Key</a:t>
              </a:r>
              <a:r>
                <a:rPr lang="en-US" sz="1400" dirty="0"/>
                <a:t>=(1,Record1)&gt;</a:t>
              </a:r>
            </a:p>
          </p:txBody>
        </p:sp>
      </p:grp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7C65FA1A-808A-6D42-9ACC-B7B9A7FE64B3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13" name="Highlight Box">
            <a:extLst>
              <a:ext uri="{FF2B5EF4-FFF2-40B4-BE49-F238E27FC236}">
                <a16:creationId xmlns:a16="http://schemas.microsoft.com/office/drawing/2014/main" id="{1C8ECC28-80FA-7B20-5928-8B5C4B2E8F9B}"/>
              </a:ext>
            </a:extLst>
          </p:cNvPr>
          <p:cNvSpPr/>
          <p:nvPr/>
        </p:nvSpPr>
        <p:spPr>
          <a:xfrm>
            <a:off x="762000" y="2495550"/>
            <a:ext cx="1143000" cy="406895"/>
          </a:xfrm>
          <a:prstGeom prst="roundRect">
            <a:avLst>
              <a:gd name="adj" fmla="val 4675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ighlight Box">
            <a:extLst>
              <a:ext uri="{FF2B5EF4-FFF2-40B4-BE49-F238E27FC236}">
                <a16:creationId xmlns:a16="http://schemas.microsoft.com/office/drawing/2014/main" id="{952A6D18-9AA6-54E9-550D-EA6C70C40A2C}"/>
              </a:ext>
            </a:extLst>
          </p:cNvPr>
          <p:cNvSpPr/>
          <p:nvPr/>
        </p:nvSpPr>
        <p:spPr>
          <a:xfrm>
            <a:off x="6537884" y="2495550"/>
            <a:ext cx="1143000" cy="406895"/>
          </a:xfrm>
          <a:prstGeom prst="roundRect">
            <a:avLst>
              <a:gd name="adj" fmla="val 4675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ighlight Box">
            <a:extLst>
              <a:ext uri="{FF2B5EF4-FFF2-40B4-BE49-F238E27FC236}">
                <a16:creationId xmlns:a16="http://schemas.microsoft.com/office/drawing/2014/main" id="{CAE246F5-BDA1-8C39-AC33-8FB3DA6BF1FE}"/>
              </a:ext>
            </a:extLst>
          </p:cNvPr>
          <p:cNvSpPr/>
          <p:nvPr/>
        </p:nvSpPr>
        <p:spPr>
          <a:xfrm>
            <a:off x="769620" y="3653409"/>
            <a:ext cx="1143000" cy="406895"/>
          </a:xfrm>
          <a:prstGeom prst="roundRect">
            <a:avLst>
              <a:gd name="adj" fmla="val 4675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ighlight Box">
            <a:extLst>
              <a:ext uri="{FF2B5EF4-FFF2-40B4-BE49-F238E27FC236}">
                <a16:creationId xmlns:a16="http://schemas.microsoft.com/office/drawing/2014/main" id="{58DD51E3-5578-ACC3-998A-0E1661EE041C}"/>
              </a:ext>
            </a:extLst>
          </p:cNvPr>
          <p:cNvSpPr/>
          <p:nvPr/>
        </p:nvSpPr>
        <p:spPr>
          <a:xfrm>
            <a:off x="6545504" y="3653409"/>
            <a:ext cx="1143000" cy="228600"/>
          </a:xfrm>
          <a:prstGeom prst="roundRect">
            <a:avLst>
              <a:gd name="adj" fmla="val 4675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0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5" grpId="0" animBg="1"/>
      <p:bldP spid="2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vs. Logical Logging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Logical logging requires less data written in each log record than physical logging.</a:t>
            </a:r>
          </a:p>
          <a:p>
            <a:endParaRPr lang="en-US" sz="1200" dirty="0"/>
          </a:p>
          <a:p>
            <a:r>
              <a:rPr lang="en-US" dirty="0"/>
              <a:t>Difficult to implement recovery with logical logging if you have concurrent </a:t>
            </a:r>
            <a:r>
              <a:rPr lang="en-US" dirty="0" err="1"/>
              <a:t>txns</a:t>
            </a:r>
            <a:r>
              <a:rPr lang="en-US" dirty="0"/>
              <a:t> running at lower isolation levels.</a:t>
            </a:r>
          </a:p>
          <a:p>
            <a:pPr lvl="1"/>
            <a:r>
              <a:rPr lang="en-US" dirty="0"/>
              <a:t>Hard to determine which parts of the database may have been modified by a query before crash.</a:t>
            </a:r>
          </a:p>
          <a:p>
            <a:pPr lvl="1"/>
            <a:r>
              <a:rPr lang="en-US" dirty="0"/>
              <a:t>Recovery takes longer because DBMS re-executes every query in the log again.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2FFEDE3C-9B47-06D2-CFC5-230F4170E9B4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3013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DBMS's WAL will grow forever.</a:t>
            </a:r>
          </a:p>
          <a:p>
            <a:r>
              <a:rPr lang="en-US" dirty="0"/>
              <a:t>After a crash, the DBMS must replay the entire log, which will take a long time.</a:t>
            </a:r>
          </a:p>
          <a:p>
            <a:endParaRPr lang="en-US" dirty="0"/>
          </a:p>
          <a:p>
            <a:r>
              <a:rPr lang="en-US" dirty="0"/>
              <a:t>The DBMS periodically takes a </a:t>
            </a:r>
            <a:r>
              <a:rPr lang="en-US" b="1" u="sng" dirty="0"/>
              <a:t>checkpoint</a:t>
            </a:r>
            <a:r>
              <a:rPr lang="en-US" dirty="0"/>
              <a:t> where it flushes all buffers out to disk.</a:t>
            </a:r>
          </a:p>
          <a:p>
            <a:pPr lvl="1"/>
            <a:r>
              <a:rPr lang="en-US" dirty="0"/>
              <a:t>This provides a hint on how far back it needs to replay the WAL after a crash.</a:t>
            </a:r>
          </a:p>
          <a:p>
            <a:pPr lvl="1"/>
            <a:r>
              <a:rPr lang="en-US" dirty="0"/>
              <a:t>Notes all current, uncommitted transactions</a:t>
            </a:r>
          </a:p>
          <a:p>
            <a:pPr lvl="1"/>
            <a:r>
              <a:rPr lang="en-US" dirty="0"/>
              <a:t>Truncate the WAL up to a certain safe point in time.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A0C94A8D-3B50-F2EF-4BB9-0C01C9DE681D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75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Blocking / Consistent Checkpoint Protocol:</a:t>
            </a:r>
          </a:p>
          <a:p>
            <a:pPr lvl="1"/>
            <a:r>
              <a:rPr lang="en-US" dirty="0"/>
              <a:t>Pause all queries.</a:t>
            </a:r>
          </a:p>
          <a:p>
            <a:pPr lvl="1"/>
            <a:r>
              <a:rPr lang="en-US" dirty="0"/>
              <a:t>Flush all WAL records in memory to disk.</a:t>
            </a:r>
          </a:p>
          <a:p>
            <a:pPr lvl="1"/>
            <a:r>
              <a:rPr lang="en-US" dirty="0"/>
              <a:t>Flush all modified pages in the buffer pool to disk.</a:t>
            </a:r>
          </a:p>
          <a:p>
            <a:pPr lvl="1"/>
            <a:r>
              <a:rPr lang="en-US" dirty="0"/>
              <a:t>Write a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&lt;CHECKPOINT&gt;</a:t>
            </a:r>
            <a:r>
              <a:rPr lang="en-US" dirty="0"/>
              <a:t> entry to WAL and flush to disk.</a:t>
            </a:r>
          </a:p>
          <a:p>
            <a:pPr lvl="1"/>
            <a:r>
              <a:rPr lang="en-US" dirty="0"/>
              <a:t>Resume queries.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2C4C62DC-3C06-E208-57BF-A7A5F40B6ACC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1073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7802EAB-E173-4EFA-8EE0-51299D7F8C01}"/>
              </a:ext>
            </a:extLst>
          </p:cNvPr>
          <p:cNvGrpSpPr/>
          <p:nvPr/>
        </p:nvGrpSpPr>
        <p:grpSpPr>
          <a:xfrm>
            <a:off x="6934200" y="971550"/>
            <a:ext cx="1828800" cy="3584575"/>
            <a:chOff x="4152900" y="1028700"/>
            <a:chExt cx="1828800" cy="3584575"/>
          </a:xfrm>
        </p:grpSpPr>
        <p:sp>
          <p:nvSpPr>
            <p:cNvPr id="17" name="Rounded Rectangle 45">
              <a:extLst>
                <a:ext uri="{FF2B5EF4-FFF2-40B4-BE49-F238E27FC236}">
                  <a16:creationId xmlns:a16="http://schemas.microsoft.com/office/drawing/2014/main" id="{3690E704-DEFC-4DEB-A36A-1A90AF696C57}"/>
                </a:ext>
              </a:extLst>
            </p:cNvPr>
            <p:cNvSpPr/>
            <p:nvPr/>
          </p:nvSpPr>
          <p:spPr bwMode="auto">
            <a:xfrm>
              <a:off x="4152900" y="1028700"/>
              <a:ext cx="1828800" cy="3584575"/>
            </a:xfrm>
            <a:prstGeom prst="roundRect">
              <a:avLst>
                <a:gd name="adj" fmla="val 7789"/>
              </a:avLst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pPr algn="ctr" eaLnBrk="0" hangingPunct="0"/>
              <a:r>
                <a:rPr lang="en-US" sz="2400" b="1" i="1" dirty="0">
                  <a:solidFill>
                    <a:srgbClr val="646464"/>
                  </a:solidFill>
                </a:rPr>
                <a:t>WAL</a:t>
              </a:r>
            </a:p>
          </p:txBody>
        </p:sp>
        <p:sp>
          <p:nvSpPr>
            <p:cNvPr id="18" name="Text Box 4">
              <a:extLst>
                <a:ext uri="{FF2B5EF4-FFF2-40B4-BE49-F238E27FC236}">
                  <a16:creationId xmlns:a16="http://schemas.microsoft.com/office/drawing/2014/main" id="{D31A1F2C-06D5-4C7D-9A23-C7EC1EC22E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0060" y="1489710"/>
              <a:ext cx="1554480" cy="2967990"/>
            </a:xfrm>
            <a:prstGeom prst="foldedCorner">
              <a:avLst/>
            </a:prstGeom>
            <a:solidFill>
              <a:schemeClr val="bg1"/>
            </a:solidFill>
            <a:ln w="12700">
              <a:solidFill>
                <a:srgbClr val="646464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eaLnBrk="0" hangingPunct="0">
                <a:lnSpc>
                  <a:spcPct val="90000"/>
                </a:lnSpc>
                <a:defRPr sz="1600" b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defRPr>
              </a:lvl1pPr>
              <a:lvl2pPr marL="742950" indent="-28575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2pPr>
              <a:lvl3pPr marL="11430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3pPr>
              <a:lvl4pPr marL="16002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4pPr>
              <a:lvl5pPr marL="20574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9pPr>
            </a:lstStyle>
            <a:p>
              <a:r>
                <a:rPr lang="fr-FR" b="0" dirty="0"/>
                <a:t>&lt;T1 </a:t>
              </a:r>
              <a:r>
                <a:rPr lang="fr-FR" dirty="0">
                  <a:solidFill>
                    <a:schemeClr val="accent1"/>
                  </a:solidFill>
                </a:rPr>
                <a:t>BEGIN</a:t>
              </a:r>
              <a:r>
                <a:rPr lang="fr-FR" b="0" dirty="0"/>
                <a:t>&gt;</a:t>
              </a:r>
            </a:p>
            <a:p>
              <a:r>
                <a:rPr lang="fr-FR" b="0" dirty="0"/>
                <a:t>&lt;T1, A, 1, 2&gt;</a:t>
              </a:r>
            </a:p>
            <a:p>
              <a:r>
                <a:rPr lang="fr-FR" b="0" dirty="0"/>
                <a:t>&lt;T1 </a:t>
              </a:r>
              <a:r>
                <a:rPr lang="fr-FR" dirty="0">
                  <a:solidFill>
                    <a:schemeClr val="accent1"/>
                  </a:solidFill>
                </a:rPr>
                <a:t>COMMIT</a:t>
              </a:r>
              <a:r>
                <a:rPr lang="fr-FR" b="0" dirty="0"/>
                <a:t>&gt;</a:t>
              </a:r>
            </a:p>
            <a:p>
              <a:r>
                <a:rPr lang="fr-FR" b="0" dirty="0"/>
                <a:t>&lt;T2 </a:t>
              </a:r>
              <a:r>
                <a:rPr lang="fr-FR" dirty="0">
                  <a:solidFill>
                    <a:schemeClr val="accent1"/>
                  </a:solidFill>
                </a:rPr>
                <a:t>BEGIN</a:t>
              </a:r>
              <a:r>
                <a:rPr lang="fr-FR" b="0" dirty="0"/>
                <a:t>&gt;</a:t>
              </a:r>
            </a:p>
            <a:p>
              <a:r>
                <a:rPr lang="fr-FR" b="0" dirty="0"/>
                <a:t>&lt;T2, A, 2, 3&gt;</a:t>
              </a:r>
            </a:p>
            <a:p>
              <a:r>
                <a:rPr lang="fr-FR" b="0" dirty="0"/>
                <a:t>&lt;T3 </a:t>
              </a:r>
              <a:r>
                <a:rPr lang="fr-FR" dirty="0">
                  <a:solidFill>
                    <a:schemeClr val="accent1"/>
                  </a:solidFill>
                </a:rPr>
                <a:t>BEGIN</a:t>
              </a:r>
              <a:r>
                <a:rPr lang="fr-FR" b="0" dirty="0"/>
                <a:t>&gt;</a:t>
              </a:r>
            </a:p>
            <a:p>
              <a:r>
                <a:rPr lang="fr-FR" dirty="0">
                  <a:solidFill>
                    <a:schemeClr val="accent1"/>
                  </a:solidFill>
                </a:rPr>
                <a:t>&lt;CHECKPOINT&gt;</a:t>
              </a:r>
              <a:endParaRPr lang="fr-FR" b="0" dirty="0">
                <a:solidFill>
                  <a:schemeClr val="accent1"/>
                </a:solidFill>
              </a:endParaRPr>
            </a:p>
            <a:p>
              <a:r>
                <a:rPr lang="fr-FR" b="0" dirty="0"/>
                <a:t>&lt;T2, B, 4, 5&gt;</a:t>
              </a:r>
            </a:p>
            <a:p>
              <a:r>
                <a:rPr lang="fr-FR" b="0" dirty="0"/>
                <a:t>&lt;T2 </a:t>
              </a:r>
              <a:r>
                <a:rPr lang="fr-FR" dirty="0">
                  <a:solidFill>
                    <a:schemeClr val="accent1"/>
                  </a:solidFill>
                </a:rPr>
                <a:t>COMMIT</a:t>
              </a:r>
              <a:r>
                <a:rPr lang="fr-FR" b="0" dirty="0"/>
                <a:t>&gt;</a:t>
              </a:r>
            </a:p>
            <a:p>
              <a:r>
                <a:rPr lang="fr-FR" b="0" dirty="0"/>
                <a:t>&lt;T3, A, 3, 4&gt;</a:t>
              </a:r>
            </a:p>
            <a:p>
              <a:r>
                <a:rPr lang="fr-FR" b="0" dirty="0"/>
                <a:t>   ⋮</a:t>
              </a:r>
            </a:p>
            <a:p>
              <a:endParaRPr lang="fr-FR" b="0" dirty="0"/>
            </a:p>
            <a:p>
              <a:endParaRPr lang="fr-FR" b="0" dirty="0"/>
            </a:p>
          </p:txBody>
        </p:sp>
      </p:grpSp>
      <p:sp>
        <p:nvSpPr>
          <p:cNvPr id="3789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Checkpoints</a:t>
            </a:r>
          </a:p>
        </p:txBody>
      </p:sp>
      <p:sp>
        <p:nvSpPr>
          <p:cNvPr id="37891" name="Content Placeholder 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Use the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&lt;CHECKPOINT&gt;</a:t>
            </a:r>
            <a:r>
              <a:rPr lang="en-US" dirty="0"/>
              <a:t> record as the starting point for analyzing the WAL.</a:t>
            </a:r>
          </a:p>
          <a:p>
            <a:r>
              <a:rPr lang="en-US" dirty="0"/>
              <a:t>Any </a:t>
            </a:r>
            <a:r>
              <a:rPr lang="en-US" dirty="0" err="1"/>
              <a:t>txn</a:t>
            </a:r>
            <a:r>
              <a:rPr lang="en-US" dirty="0"/>
              <a:t> that committed before the checkpoint is ignored (</a:t>
            </a:r>
            <a:r>
              <a:rPr lang="en-US" b="1" dirty="0">
                <a:solidFill>
                  <a:schemeClr val="accent1"/>
                </a:solidFill>
              </a:rPr>
              <a:t>T</a:t>
            </a:r>
            <a:r>
              <a:rPr lang="en-US" b="1" baseline="-25000" dirty="0">
                <a:solidFill>
                  <a:schemeClr val="accent1"/>
                </a:solidFill>
              </a:rPr>
              <a:t>1</a:t>
            </a:r>
            <a:r>
              <a:rPr lang="en-US" dirty="0"/>
              <a:t>).</a:t>
            </a:r>
          </a:p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T</a:t>
            </a:r>
            <a:r>
              <a:rPr lang="en-US" b="1" baseline="-25000" dirty="0">
                <a:solidFill>
                  <a:schemeClr val="accent1"/>
                </a:solidFill>
                <a:latin typeface="+mn-lt"/>
              </a:rPr>
              <a:t>2</a:t>
            </a:r>
            <a:r>
              <a:rPr lang="en-US" dirty="0">
                <a:latin typeface="+mn-lt"/>
              </a:rPr>
              <a:t> + 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T</a:t>
            </a:r>
            <a:r>
              <a:rPr lang="en-US" b="1" baseline="-25000" dirty="0">
                <a:solidFill>
                  <a:schemeClr val="accent1"/>
                </a:solidFill>
                <a:latin typeface="+mn-lt"/>
              </a:rPr>
              <a:t>3</a:t>
            </a:r>
            <a:r>
              <a:rPr lang="en-US" dirty="0">
                <a:latin typeface="+mn-lt"/>
              </a:rPr>
              <a:t> did not commit before the last checkpoint.</a:t>
            </a:r>
          </a:p>
          <a:p>
            <a:pPr lvl="1"/>
            <a:r>
              <a:rPr lang="en-US" dirty="0">
                <a:latin typeface="+mn-lt"/>
              </a:rPr>
              <a:t>Need to redo 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T</a:t>
            </a:r>
            <a:r>
              <a:rPr lang="en-US" b="1" baseline="-25000" dirty="0">
                <a:solidFill>
                  <a:schemeClr val="accent1"/>
                </a:solidFill>
                <a:latin typeface="+mn-lt"/>
              </a:rPr>
              <a:t>2</a:t>
            </a:r>
            <a:r>
              <a:rPr lang="en-US" dirty="0">
                <a:latin typeface="+mn-lt"/>
              </a:rPr>
              <a:t> because it committed after checkpoint.</a:t>
            </a:r>
          </a:p>
          <a:p>
            <a:pPr lvl="1"/>
            <a:r>
              <a:rPr lang="en-US" dirty="0">
                <a:latin typeface="+mn-lt"/>
              </a:rPr>
              <a:t>Need to undo 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T</a:t>
            </a:r>
            <a:r>
              <a:rPr lang="en-US" b="1" baseline="-25000" dirty="0">
                <a:solidFill>
                  <a:schemeClr val="accent1"/>
                </a:solidFill>
                <a:latin typeface="+mn-lt"/>
              </a:rPr>
              <a:t>3</a:t>
            </a:r>
            <a:r>
              <a:rPr lang="en-US" dirty="0">
                <a:latin typeface="+mn-lt"/>
              </a:rPr>
              <a:t> because it did not commit before the crash</a:t>
            </a:r>
            <a:r>
              <a:rPr lang="en-US" dirty="0"/>
              <a:t>.</a:t>
            </a:r>
          </a:p>
        </p:txBody>
      </p:sp>
      <p:sp>
        <p:nvSpPr>
          <p:cNvPr id="12" name="Right Arrow 6"/>
          <p:cNvSpPr>
            <a:spLocks noChangeArrowheads="1"/>
          </p:cNvSpPr>
          <p:nvPr/>
        </p:nvSpPr>
        <p:spPr bwMode="auto">
          <a:xfrm>
            <a:off x="6584196" y="1809750"/>
            <a:ext cx="548640" cy="457200"/>
          </a:xfrm>
          <a:prstGeom prst="rightArrow">
            <a:avLst>
              <a:gd name="adj1" fmla="val 50000"/>
              <a:gd name="adj2" fmla="val 50050"/>
            </a:avLst>
          </a:prstGeom>
          <a:solidFill>
            <a:schemeClr val="tx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14" name="Right Arrow 6"/>
          <p:cNvSpPr>
            <a:spLocks noChangeArrowheads="1"/>
          </p:cNvSpPr>
          <p:nvPr/>
        </p:nvSpPr>
        <p:spPr bwMode="auto">
          <a:xfrm>
            <a:off x="6584196" y="2030730"/>
            <a:ext cx="548640" cy="457200"/>
          </a:xfrm>
          <a:prstGeom prst="rightArrow">
            <a:avLst>
              <a:gd name="adj1" fmla="val 50000"/>
              <a:gd name="adj2" fmla="val 50050"/>
            </a:avLst>
          </a:prstGeom>
          <a:solidFill>
            <a:schemeClr val="tx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15" name="Right Arrow 6"/>
          <p:cNvSpPr>
            <a:spLocks noChangeArrowheads="1"/>
          </p:cNvSpPr>
          <p:nvPr/>
        </p:nvSpPr>
        <p:spPr bwMode="auto">
          <a:xfrm>
            <a:off x="6584196" y="2473277"/>
            <a:ext cx="548640" cy="457200"/>
          </a:xfrm>
          <a:prstGeom prst="rightArrow">
            <a:avLst>
              <a:gd name="adj1" fmla="val 50000"/>
              <a:gd name="adj2" fmla="val 50050"/>
            </a:avLst>
          </a:prstGeom>
          <a:solidFill>
            <a:schemeClr val="tx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pic>
        <p:nvPicPr>
          <p:cNvPr id="3" name="Skull">
            <a:extLst>
              <a:ext uri="{FF2B5EF4-FFF2-40B4-BE49-F238E27FC236}">
                <a16:creationId xmlns:a16="http://schemas.microsoft.com/office/drawing/2014/main" id="{F16A9937-334F-10B0-F7AD-D9ECBD231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7221490" y="3790950"/>
            <a:ext cx="548640" cy="54864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6">
            <a:extLst>
              <a:ext uri="{FF2B5EF4-FFF2-40B4-BE49-F238E27FC236}">
                <a16:creationId xmlns:a16="http://schemas.microsoft.com/office/drawing/2014/main" id="{F80E2FF7-80A6-FAB1-28F2-46853BF1B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4196" y="2693376"/>
            <a:ext cx="548640" cy="457200"/>
          </a:xfrm>
          <a:prstGeom prst="rightArrow">
            <a:avLst>
              <a:gd name="adj1" fmla="val 50000"/>
              <a:gd name="adj2" fmla="val 50050"/>
            </a:avLst>
          </a:prstGeom>
          <a:solidFill>
            <a:schemeClr val="tx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2C637118-B4C6-7BF5-9192-FF866C74D39B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5" name="Right Arrow 6">
            <a:extLst>
              <a:ext uri="{FF2B5EF4-FFF2-40B4-BE49-F238E27FC236}">
                <a16:creationId xmlns:a16="http://schemas.microsoft.com/office/drawing/2014/main" id="{69B5F868-B072-C34D-5841-E9BC732EF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4196" y="3119802"/>
            <a:ext cx="548640" cy="457200"/>
          </a:xfrm>
          <a:prstGeom prst="rightArrow">
            <a:avLst>
              <a:gd name="adj1" fmla="val 50000"/>
              <a:gd name="adj2" fmla="val 50050"/>
            </a:avLst>
          </a:prstGeom>
          <a:solidFill>
            <a:schemeClr val="tx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1075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5" grpId="0" animBg="1"/>
      <p:bldP spid="4" grpId="0" animBg="1"/>
      <p:bldP spid="4" grpId="1" animBg="1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Checkpoints – Challenges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In this example, the DBMS must stall </a:t>
            </a:r>
            <a:r>
              <a:rPr lang="en-US" dirty="0" err="1"/>
              <a:t>txns</a:t>
            </a:r>
            <a:r>
              <a:rPr lang="en-US" dirty="0"/>
              <a:t> when it takes a checkpoint to ensure a consistent snapshot.</a:t>
            </a:r>
          </a:p>
          <a:p>
            <a:pPr lvl="1"/>
            <a:r>
              <a:rPr lang="en-US" dirty="0"/>
              <a:t>We will see how to get around this problem next class.</a:t>
            </a:r>
          </a:p>
          <a:p>
            <a:endParaRPr lang="en-US" sz="1200" dirty="0"/>
          </a:p>
          <a:p>
            <a:r>
              <a:rPr lang="en-US" dirty="0"/>
              <a:t>Scanning the log to find uncommitted </a:t>
            </a:r>
            <a:r>
              <a:rPr lang="en-US" dirty="0" err="1"/>
              <a:t>txns</a:t>
            </a:r>
            <a:r>
              <a:rPr lang="en-US" dirty="0"/>
              <a:t> can take a long time.</a:t>
            </a:r>
          </a:p>
          <a:p>
            <a:pPr lvl="1"/>
            <a:r>
              <a:rPr lang="en-US" dirty="0"/>
              <a:t>Unavoidable but we will add hints to the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&lt;CHECKPOINT&gt;</a:t>
            </a:r>
            <a:r>
              <a:rPr lang="en-US" dirty="0"/>
              <a:t> record to speed things up next class.</a:t>
            </a:r>
          </a:p>
          <a:p>
            <a:endParaRPr lang="en-US" sz="1200" dirty="0"/>
          </a:p>
          <a:p>
            <a:r>
              <a:rPr lang="en-US" dirty="0"/>
              <a:t>How often the DBMS should take checkpoints depends on many different factors…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AEE6A52C-6D51-D85E-97F8-F3C502FED5A0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3569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Checkpoints – Frequency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Checkpointing too often causes the runtime performance to degrade.</a:t>
            </a:r>
          </a:p>
          <a:p>
            <a:pPr lvl="1"/>
            <a:r>
              <a:rPr lang="en-US" dirty="0"/>
              <a:t>System spends too much time flushing buffers.</a:t>
            </a:r>
          </a:p>
          <a:p>
            <a:endParaRPr lang="en-US" sz="1200" dirty="0"/>
          </a:p>
          <a:p>
            <a:r>
              <a:rPr lang="en-US" dirty="0"/>
              <a:t>But waiting a long time is just as bad:</a:t>
            </a:r>
          </a:p>
          <a:p>
            <a:pPr lvl="1"/>
            <a:r>
              <a:rPr lang="en-US" dirty="0"/>
              <a:t>The checkpoint will be large and slow.</a:t>
            </a:r>
          </a:p>
          <a:p>
            <a:pPr lvl="1"/>
            <a:r>
              <a:rPr lang="en-US" dirty="0"/>
              <a:t>Makes recovery time much longer.</a:t>
            </a:r>
          </a:p>
          <a:p>
            <a:endParaRPr lang="en-US" sz="1200" dirty="0"/>
          </a:p>
          <a:p>
            <a:r>
              <a:rPr lang="en-US" dirty="0"/>
              <a:t>Tunable option that depends on application recovery time requirements.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04FB6FDD-8FF5-7CC3-17CD-D8D3C65372F2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5225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Write-Ahead Logging is (almost) always the best approach to handle loss of volatile storage.</a:t>
            </a:r>
          </a:p>
          <a:p>
            <a:r>
              <a:rPr lang="en-US" dirty="0"/>
              <a:t>Use incremental updates (</a:t>
            </a:r>
            <a:r>
              <a:rPr lang="en-US" b="1" dirty="0">
                <a:solidFill>
                  <a:schemeClr val="accent1"/>
                </a:solidFill>
              </a:rPr>
              <a:t>STEAL</a:t>
            </a:r>
            <a:r>
              <a:rPr lang="en-US" dirty="0"/>
              <a:t> + </a:t>
            </a:r>
            <a:r>
              <a:rPr lang="en-US" b="1" dirty="0">
                <a:solidFill>
                  <a:schemeClr val="accent1"/>
                </a:solidFill>
              </a:rPr>
              <a:t>NO-FORCE</a:t>
            </a:r>
            <a:r>
              <a:rPr lang="en-US" dirty="0"/>
              <a:t>) with checkpoints.</a:t>
            </a:r>
          </a:p>
          <a:p>
            <a:endParaRPr lang="en-US" dirty="0"/>
          </a:p>
          <a:p>
            <a:r>
              <a:rPr lang="en-US" dirty="0"/>
              <a:t>On Recovery: undo uncommitted </a:t>
            </a:r>
            <a:r>
              <a:rPr lang="en-US" dirty="0" err="1"/>
              <a:t>txns</a:t>
            </a:r>
            <a:r>
              <a:rPr lang="en-US" dirty="0"/>
              <a:t> + redo committed </a:t>
            </a:r>
            <a:r>
              <a:rPr lang="en-US" dirty="0" err="1"/>
              <a:t>txns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4D811B76-E67C-D1D7-1C55-15011BACA17F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4399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515B16-D2E3-4D6F-ABDC-AA5E5F24B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Class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92332B-C28E-4CEC-8083-D21E02977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Better Checkpoint Protocols.</a:t>
            </a:r>
          </a:p>
          <a:p>
            <a:r>
              <a:rPr lang="en-US" dirty="0"/>
              <a:t>Recovery with </a:t>
            </a:r>
            <a:r>
              <a:rPr lang="en-US" dirty="0">
                <a:hlinkClick r:id="rId3"/>
              </a:rPr>
              <a:t>ARIES</a:t>
            </a:r>
            <a:r>
              <a:rPr lang="en-US" dirty="0"/>
              <a:t>.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06DF566A-F960-C7A3-4910-D5F2DBB7840D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6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 descr=" 5">
            <a:extLst>
              <a:ext uri="{FF2B5EF4-FFF2-40B4-BE49-F238E27FC236}">
                <a16:creationId xmlns:a16="http://schemas.microsoft.com/office/drawing/2014/main" id="{C2BEE682-0B86-0A2A-7844-F99CCDAAC761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DBF99C9-3024-1BA1-5287-E0915AF655EA}"/>
              </a:ext>
            </a:extLst>
          </p:cNvPr>
          <p:cNvGrpSpPr/>
          <p:nvPr/>
        </p:nvGrpSpPr>
        <p:grpSpPr>
          <a:xfrm>
            <a:off x="1162052" y="746521"/>
            <a:ext cx="2469356" cy="3855720"/>
            <a:chOff x="1695451" y="819150"/>
            <a:chExt cx="2469356" cy="3855720"/>
          </a:xfrm>
        </p:grpSpPr>
        <p:sp>
          <p:nvSpPr>
            <p:cNvPr id="3" name="Rounded Rectangle 27">
              <a:extLst>
                <a:ext uri="{FF2B5EF4-FFF2-40B4-BE49-F238E27FC236}">
                  <a16:creationId xmlns:a16="http://schemas.microsoft.com/office/drawing/2014/main" id="{19E3AE9C-6E92-9256-1CD8-526CB7DECB09}"/>
                </a:ext>
              </a:extLst>
            </p:cNvPr>
            <p:cNvSpPr/>
            <p:nvPr/>
          </p:nvSpPr>
          <p:spPr bwMode="auto">
            <a:xfrm>
              <a:off x="1695451" y="1200150"/>
              <a:ext cx="2469356" cy="34747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noFill/>
              <a:prstDash val="sysDash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350" dirty="0">
                <a:latin typeface="Times New Roman" pitchFamily="-112" charset="0"/>
              </a:endParaRPr>
            </a:p>
          </p:txBody>
        </p:sp>
        <p:sp>
          <p:nvSpPr>
            <p:cNvPr id="5" name="TextBox 15">
              <a:extLst>
                <a:ext uri="{FF2B5EF4-FFF2-40B4-BE49-F238E27FC236}">
                  <a16:creationId xmlns:a16="http://schemas.microsoft.com/office/drawing/2014/main" id="{18751FBD-220D-F180-0D60-AFE3D46DC2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5451" y="819150"/>
              <a:ext cx="117532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no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  <a:ea typeface="Crimson Text" pitchFamily="2" charset="0"/>
                </a:defRPr>
              </a:lvl1pPr>
            </a:lstStyle>
            <a:p>
              <a:r>
                <a:rPr lang="en-US" dirty="0"/>
                <a:t>Schedule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E316E4F-7833-5D8C-388E-C8DC1FD503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0355" y="1219200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T</a:t>
              </a:r>
              <a:r>
                <a:rPr lang="en-US" b="1" baseline="-25000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1</a:t>
              </a:r>
            </a:p>
          </p:txBody>
        </p:sp>
      </p:grpSp>
      <p:sp>
        <p:nvSpPr>
          <p:cNvPr id="11" name="Left Arrow 33">
            <a:extLst>
              <a:ext uri="{FF2B5EF4-FFF2-40B4-BE49-F238E27FC236}">
                <a16:creationId xmlns:a16="http://schemas.microsoft.com/office/drawing/2014/main" id="{23B7ACCC-DE28-EF4B-C70F-D957B887B438}"/>
              </a:ext>
            </a:extLst>
          </p:cNvPr>
          <p:cNvSpPr/>
          <p:nvPr/>
        </p:nvSpPr>
        <p:spPr bwMode="auto">
          <a:xfrm rot="16200000">
            <a:off x="-876299" y="2392441"/>
            <a:ext cx="3314700" cy="647700"/>
          </a:xfrm>
          <a:prstGeom prst="leftArrow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 b="1" i="1" spc="225" dirty="0">
                <a:solidFill>
                  <a:schemeClr val="bg1">
                    <a:lumMod val="95000"/>
                  </a:schemeClr>
                </a:solidFill>
                <a:latin typeface="Lato Black" panose="020F0A02020204030203" pitchFamily="34" charset="0"/>
              </a:rPr>
              <a:t>TIME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3F7972C-8CDD-4D1A-9963-5B3B39F19F3F}"/>
              </a:ext>
            </a:extLst>
          </p:cNvPr>
          <p:cNvCxnSpPr>
            <a:cxnSpLocks/>
          </p:cNvCxnSpPr>
          <p:nvPr/>
        </p:nvCxnSpPr>
        <p:spPr>
          <a:xfrm rot="5400000">
            <a:off x="4371525" y="3028950"/>
            <a:ext cx="3657600" cy="0"/>
          </a:xfrm>
          <a:prstGeom prst="line">
            <a:avLst/>
          </a:prstGeom>
          <a:ln w="19050">
            <a:solidFill>
              <a:srgbClr val="64646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20">
            <a:extLst>
              <a:ext uri="{FF2B5EF4-FFF2-40B4-BE49-F238E27FC236}">
                <a16:creationId xmlns:a16="http://schemas.microsoft.com/office/drawing/2014/main" id="{C0FDF3FD-E8A5-48F5-BB15-32C48658F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7100" y="2139485"/>
            <a:ext cx="1101088" cy="1363255"/>
          </a:xfrm>
          <a:prstGeom prst="rect">
            <a:avLst/>
          </a:prstGeom>
          <a:effectLst/>
        </p:spPr>
      </p:pic>
      <p:sp>
        <p:nvSpPr>
          <p:cNvPr id="8194" name="Titl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294821" y="1514043"/>
            <a:ext cx="1096566" cy="292607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eaLnBrk="0" hangingPunct="0">
              <a:lnSpc>
                <a:spcPct val="90000"/>
              </a:lnSpc>
              <a:defRPr sz="1600" b="1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742950" indent="-285750" algn="ctr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algn="ctr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algn="ctr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algn="ctr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dirty="0"/>
              <a:t>BEGIN</a:t>
            </a:r>
          </a:p>
          <a:p>
            <a:r>
              <a:rPr lang="en-US" b="0" dirty="0"/>
              <a:t>R(A)</a:t>
            </a:r>
          </a:p>
          <a:p>
            <a:r>
              <a:rPr lang="en-US" b="0" dirty="0"/>
              <a:t>W(A)</a:t>
            </a:r>
          </a:p>
          <a:p>
            <a:r>
              <a:rPr lang="en-US" b="0" dirty="0"/>
              <a:t> ⋮</a:t>
            </a:r>
          </a:p>
          <a:p>
            <a:r>
              <a:rPr lang="en-US" dirty="0"/>
              <a:t>COMMIT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4043362" y="1817608"/>
            <a:ext cx="1747838" cy="2022872"/>
          </a:xfrm>
          <a:prstGeom prst="roundRect">
            <a:avLst>
              <a:gd name="adj" fmla="val 7789"/>
            </a:avLst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2000" b="1" i="1" dirty="0">
                <a:solidFill>
                  <a:srgbClr val="646464"/>
                </a:solidFill>
              </a:rPr>
              <a:t>Buffer Pool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6764790" y="2697480"/>
            <a:ext cx="1379573" cy="365760"/>
            <a:chOff x="6096000" y="5143500"/>
            <a:chExt cx="2307265" cy="762000"/>
          </a:xfrm>
          <a:solidFill>
            <a:schemeClr val="bg1"/>
          </a:solidFill>
        </p:grpSpPr>
        <p:sp>
          <p:nvSpPr>
            <p:cNvPr id="30" name="Rectangle 29"/>
            <p:cNvSpPr/>
            <p:nvPr/>
          </p:nvSpPr>
          <p:spPr bwMode="auto">
            <a:xfrm>
              <a:off x="6096000" y="5143500"/>
              <a:ext cx="762000" cy="762000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algn="ctr" eaLnBrk="0" hangingPunct="0"/>
              <a:endParaRPr lang="en-US" b="1">
                <a:solidFill>
                  <a:srgbClr val="F76D6D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6868632" y="5143500"/>
              <a:ext cx="762000" cy="762000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A=1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7641265" y="5143500"/>
              <a:ext cx="762000" cy="762000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algn="ctr" eaLnBrk="0" hangingPunct="0"/>
              <a:endParaRPr lang="en-US" b="1">
                <a:solidFill>
                  <a:srgbClr val="F76D6D"/>
                </a:solidFill>
                <a:latin typeface="Inconsolata" panose="00000509000000000000" pitchFamily="49" charset="0"/>
              </a:endParaRPr>
            </a:p>
          </p:txBody>
        </p:sp>
      </p:grpSp>
      <p:sp>
        <p:nvSpPr>
          <p:cNvPr id="8203" name="Right Brace 33"/>
          <p:cNvSpPr>
            <a:spLocks/>
          </p:cNvSpPr>
          <p:nvPr/>
        </p:nvSpPr>
        <p:spPr bwMode="auto">
          <a:xfrm>
            <a:off x="8177093" y="2611755"/>
            <a:ext cx="178594" cy="542925"/>
          </a:xfrm>
          <a:prstGeom prst="rightBrace">
            <a:avLst>
              <a:gd name="adj1" fmla="val 8360"/>
              <a:gd name="adj2" fmla="val 50000"/>
            </a:avLst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8204" name="Rectangle 34"/>
          <p:cNvSpPr>
            <a:spLocks noChangeArrowheads="1"/>
          </p:cNvSpPr>
          <p:nvPr/>
        </p:nvSpPr>
        <p:spPr bwMode="auto">
          <a:xfrm rot="5400000">
            <a:off x="8199806" y="2691408"/>
            <a:ext cx="6046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Page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227910" y="2317671"/>
            <a:ext cx="1378744" cy="365760"/>
            <a:chOff x="3782458" y="2846387"/>
            <a:chExt cx="1839431" cy="476250"/>
          </a:xfrm>
        </p:grpSpPr>
        <p:sp>
          <p:nvSpPr>
            <p:cNvPr id="8217" name="Rectangle 36"/>
            <p:cNvSpPr>
              <a:spLocks noChangeArrowheads="1"/>
            </p:cNvSpPr>
            <p:nvPr/>
          </p:nvSpPr>
          <p:spPr bwMode="auto">
            <a:xfrm>
              <a:off x="3782458" y="2846387"/>
              <a:ext cx="607493" cy="476250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algn="ctr" eaLnBrk="0" hangingPunct="0"/>
              <a:endParaRPr lang="en-US" b="1" dirty="0">
                <a:solidFill>
                  <a:srgbClr val="F76D6D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8218" name="Rectangle 37"/>
            <p:cNvSpPr>
              <a:spLocks noChangeArrowheads="1"/>
            </p:cNvSpPr>
            <p:nvPr/>
          </p:nvSpPr>
          <p:spPr bwMode="auto">
            <a:xfrm>
              <a:off x="4398427" y="2846387"/>
              <a:ext cx="607493" cy="476250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A=1</a:t>
              </a:r>
            </a:p>
          </p:txBody>
        </p:sp>
        <p:sp>
          <p:nvSpPr>
            <p:cNvPr id="8219" name="Rectangle 38"/>
            <p:cNvSpPr>
              <a:spLocks noChangeArrowheads="1"/>
            </p:cNvSpPr>
            <p:nvPr/>
          </p:nvSpPr>
          <p:spPr bwMode="auto">
            <a:xfrm>
              <a:off x="5014396" y="2846387"/>
              <a:ext cx="607493" cy="476250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algn="ctr" eaLnBrk="0" hangingPunct="0"/>
              <a:endParaRPr lang="en-US" b="1">
                <a:solidFill>
                  <a:srgbClr val="F76D6D"/>
                </a:solidFill>
                <a:latin typeface="Inconsolata" panose="00000509000000000000" pitchFamily="49" charset="0"/>
              </a:endParaRPr>
            </a:p>
          </p:txBody>
        </p:sp>
      </p:grp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4689873" y="2317671"/>
            <a:ext cx="454819" cy="36576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A=2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AA48FEA-40AF-462C-8EF8-6D9A16A566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4633500" y="3781233"/>
            <a:ext cx="567561" cy="109728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FC347F8-B68A-4B7A-A262-C58A00FED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127983" y="3887187"/>
            <a:ext cx="641131" cy="885371"/>
          </a:xfrm>
          <a:prstGeom prst="rect">
            <a:avLst/>
          </a:prstGeom>
        </p:spPr>
      </p:pic>
      <p:sp>
        <p:nvSpPr>
          <p:cNvPr id="43" name="Line 12"/>
          <p:cNvSpPr>
            <a:spLocks noChangeShapeType="1"/>
          </p:cNvSpPr>
          <p:nvPr/>
        </p:nvSpPr>
        <p:spPr bwMode="auto">
          <a:xfrm>
            <a:off x="1839113" y="2112059"/>
            <a:ext cx="2141147" cy="384205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 sz="1350"/>
          </a:p>
        </p:txBody>
      </p:sp>
      <p:sp>
        <p:nvSpPr>
          <p:cNvPr id="46" name="Line 12"/>
          <p:cNvSpPr>
            <a:spLocks noChangeShapeType="1"/>
          </p:cNvSpPr>
          <p:nvPr/>
        </p:nvSpPr>
        <p:spPr bwMode="auto">
          <a:xfrm flipH="1" flipV="1">
            <a:off x="5359002" y="2496264"/>
            <a:ext cx="1405787" cy="375447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 sz="1350"/>
          </a:p>
        </p:txBody>
      </p:sp>
      <p:sp>
        <p:nvSpPr>
          <p:cNvPr id="35" name="Lightning Bolt 34"/>
          <p:cNvSpPr/>
          <p:nvPr/>
        </p:nvSpPr>
        <p:spPr bwMode="auto">
          <a:xfrm rot="20700000" flipH="1">
            <a:off x="4755359" y="1673134"/>
            <a:ext cx="1218033" cy="1169312"/>
          </a:xfrm>
          <a:prstGeom prst="lightningBolt">
            <a:avLst/>
          </a:prstGeom>
          <a:solidFill>
            <a:srgbClr val="FFFF00"/>
          </a:solidFill>
          <a:ln w="28575" cap="flat" cmpd="sng" algn="ctr">
            <a:solidFill>
              <a:srgbClr val="CCCC00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350">
              <a:latin typeface="Times New Roman" pitchFamily="-112" charset="0"/>
            </a:endParaRPr>
          </a:p>
        </p:txBody>
      </p:sp>
      <p:sp>
        <p:nvSpPr>
          <p:cNvPr id="81936" name="Right Arrow 6"/>
          <p:cNvSpPr>
            <a:spLocks noChangeArrowheads="1"/>
          </p:cNvSpPr>
          <p:nvPr/>
        </p:nvSpPr>
        <p:spPr bwMode="auto">
          <a:xfrm>
            <a:off x="822960" y="1890678"/>
            <a:ext cx="548640" cy="457200"/>
          </a:xfrm>
          <a:prstGeom prst="rightArrow">
            <a:avLst>
              <a:gd name="adj1" fmla="val 50000"/>
              <a:gd name="adj2" fmla="val 50050"/>
            </a:avLst>
          </a:prstGeom>
          <a:solidFill>
            <a:schemeClr val="tx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40" name="Right Arrow 6"/>
          <p:cNvSpPr>
            <a:spLocks noChangeArrowheads="1"/>
          </p:cNvSpPr>
          <p:nvPr/>
        </p:nvSpPr>
        <p:spPr bwMode="auto">
          <a:xfrm>
            <a:off x="822960" y="2326108"/>
            <a:ext cx="548640" cy="457200"/>
          </a:xfrm>
          <a:prstGeom prst="rightArrow">
            <a:avLst>
              <a:gd name="adj1" fmla="val 50000"/>
              <a:gd name="adj2" fmla="val 50050"/>
            </a:avLst>
          </a:prstGeom>
          <a:solidFill>
            <a:schemeClr val="tx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42" name="Right Arrow 6"/>
          <p:cNvSpPr>
            <a:spLocks noChangeArrowheads="1"/>
          </p:cNvSpPr>
          <p:nvPr/>
        </p:nvSpPr>
        <p:spPr bwMode="auto">
          <a:xfrm>
            <a:off x="822960" y="1666058"/>
            <a:ext cx="548640" cy="457200"/>
          </a:xfrm>
          <a:prstGeom prst="rightArrow">
            <a:avLst>
              <a:gd name="adj1" fmla="val 50000"/>
              <a:gd name="adj2" fmla="val 50050"/>
            </a:avLst>
          </a:prstGeom>
          <a:solidFill>
            <a:schemeClr val="tx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97CD14B-B68F-AFB9-CDB6-FE2A5D8E8708}"/>
              </a:ext>
            </a:extLst>
          </p:cNvPr>
          <p:cNvGrpSpPr/>
          <p:nvPr/>
        </p:nvGrpSpPr>
        <p:grpSpPr>
          <a:xfrm>
            <a:off x="4898230" y="-177956"/>
            <a:ext cx="2358444" cy="1913192"/>
            <a:chOff x="9220200" y="-95250"/>
            <a:chExt cx="2358444" cy="1913192"/>
          </a:xfrm>
        </p:grpSpPr>
        <p:sp>
          <p:nvSpPr>
            <p:cNvPr id="7" name="Cloud 6">
              <a:extLst>
                <a:ext uri="{FF2B5EF4-FFF2-40B4-BE49-F238E27FC236}">
                  <a16:creationId xmlns:a16="http://schemas.microsoft.com/office/drawing/2014/main" id="{8BDA5762-DB35-1B83-FDB0-B2688A9CF88E}"/>
                </a:ext>
              </a:extLst>
            </p:cNvPr>
            <p:cNvSpPr/>
            <p:nvPr/>
          </p:nvSpPr>
          <p:spPr bwMode="auto">
            <a:xfrm>
              <a:off x="9220200" y="-95250"/>
              <a:ext cx="2358444" cy="1913192"/>
            </a:xfrm>
            <a:prstGeom prst="cloud">
              <a:avLst/>
            </a:prstGeom>
            <a:solidFill>
              <a:schemeClr val="bg1">
                <a:lumMod val="65000"/>
              </a:schemeClr>
            </a:solidFill>
            <a:ln w="28575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350" dirty="0">
                <a:latin typeface="Times New Roman" pitchFamily="-112" charset="0"/>
              </a:endParaRPr>
            </a:p>
          </p:txBody>
        </p:sp>
        <p:pic>
          <p:nvPicPr>
            <p:cNvPr id="1026" name="Picture 2" descr="Zhongrui Chen">
              <a:extLst>
                <a:ext uri="{FF2B5EF4-FFF2-40B4-BE49-F238E27FC236}">
                  <a16:creationId xmlns:a16="http://schemas.microsoft.com/office/drawing/2014/main" id="{E29D5E0A-3AE9-F5CC-C58C-15F0090EC0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7607" y="260088"/>
              <a:ext cx="1203630" cy="1202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6012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3" grpId="0" animBg="1"/>
      <p:bldP spid="46" grpId="0" animBg="1"/>
      <p:bldP spid="35" grpId="0" animBg="1"/>
      <p:bldP spid="81936" grpId="0" animBg="1"/>
      <p:bldP spid="81936" grpId="1" animBg="1"/>
      <p:bldP spid="40" grpId="0" animBg="1"/>
      <p:bldP spid="42" grpId="0" animBg="1"/>
      <p:bldP spid="42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07154-5933-14FB-6DEE-4EDF151F8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DATA CAPTURE (CDC)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E38F4-10FA-8E25-63FD-501362754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Automatically propagate changes to external sources to replicate and synchronize database contents.</a:t>
            </a:r>
          </a:p>
          <a:p>
            <a:pPr lvl="1"/>
            <a:r>
              <a:rPr lang="en-US" b="1" dirty="0">
                <a:hlinkClick r:id="rId3"/>
              </a:rPr>
              <a:t>Extract Transform Load</a:t>
            </a:r>
            <a:r>
              <a:rPr lang="en-US" dirty="0"/>
              <a:t> (ETL)</a:t>
            </a:r>
          </a:p>
          <a:p>
            <a:pPr lvl="1"/>
            <a:r>
              <a:rPr lang="en-US" dirty="0"/>
              <a:t>Some systems can do this automatically. Others require third-party tools.</a:t>
            </a:r>
          </a:p>
          <a:p>
            <a:endParaRPr lang="en-US" dirty="0"/>
          </a:p>
          <a:p>
            <a:r>
              <a:rPr lang="en-US" b="1" dirty="0"/>
              <a:t>Approach #1: WAL</a:t>
            </a:r>
          </a:p>
          <a:p>
            <a:r>
              <a:rPr lang="en-US" b="1" dirty="0"/>
              <a:t>Approach #2: Triggers</a:t>
            </a:r>
          </a:p>
          <a:p>
            <a:r>
              <a:rPr lang="en-US" b="1" dirty="0"/>
              <a:t>Approach #3: Timestamps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7CB84-8DC8-F5BF-C244-7D66BA121D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t>40</a:t>
            </a:fld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5523DF9-4416-8401-A91A-3C06A546C9B2}"/>
              </a:ext>
            </a:extLst>
          </p:cNvPr>
          <p:cNvGrpSpPr/>
          <p:nvPr/>
        </p:nvGrpSpPr>
        <p:grpSpPr>
          <a:xfrm>
            <a:off x="5432152" y="1145825"/>
            <a:ext cx="3346088" cy="1524905"/>
            <a:chOff x="5432152" y="1145825"/>
            <a:chExt cx="3346088" cy="1524905"/>
          </a:xfrm>
        </p:grpSpPr>
        <p:pic>
          <p:nvPicPr>
            <p:cNvPr id="5" name="Picture 20">
              <a:extLst>
                <a:ext uri="{FF2B5EF4-FFF2-40B4-BE49-F238E27FC236}">
                  <a16:creationId xmlns:a16="http://schemas.microsoft.com/office/drawing/2014/main" id="{76101DC7-DA96-1C0D-5692-FD61C9367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32152" y="1276350"/>
              <a:ext cx="1101088" cy="1363255"/>
            </a:xfrm>
            <a:prstGeom prst="rect">
              <a:avLst/>
            </a:prstGeom>
            <a:effectLst/>
          </p:spPr>
        </p:pic>
        <p:pic>
          <p:nvPicPr>
            <p:cNvPr id="6" name="Picture 20">
              <a:extLst>
                <a:ext uri="{FF2B5EF4-FFF2-40B4-BE49-F238E27FC236}">
                  <a16:creationId xmlns:a16="http://schemas.microsoft.com/office/drawing/2014/main" id="{8A2DB848-2D40-FF79-7FFF-DCB1091DB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546589" y="1145825"/>
              <a:ext cx="1231651" cy="1524905"/>
            </a:xfrm>
            <a:prstGeom prst="rect">
              <a:avLst/>
            </a:prstGeom>
            <a:effectLst/>
          </p:spPr>
        </p:pic>
      </p:grpSp>
      <p:sp>
        <p:nvSpPr>
          <p:cNvPr id="12" name="Right Arrow 6">
            <a:extLst>
              <a:ext uri="{FF2B5EF4-FFF2-40B4-BE49-F238E27FC236}">
                <a16:creationId xmlns:a16="http://schemas.microsoft.com/office/drawing/2014/main" id="{4924F51C-5157-61C2-E7B1-276157E5B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8976" y="1729377"/>
            <a:ext cx="457200" cy="457200"/>
          </a:xfrm>
          <a:prstGeom prst="rightArrow">
            <a:avLst>
              <a:gd name="adj1" fmla="val 50000"/>
              <a:gd name="adj2" fmla="val 50052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US" sz="1350" dirty="0"/>
          </a:p>
        </p:txBody>
      </p:sp>
      <p:sp>
        <p:nvSpPr>
          <p:cNvPr id="13" name="Highlight Box">
            <a:extLst>
              <a:ext uri="{FF2B5EF4-FFF2-40B4-BE49-F238E27FC236}">
                <a16:creationId xmlns:a16="http://schemas.microsoft.com/office/drawing/2014/main" id="{23E3A813-C726-C084-1BE5-AF09C4F5D620}"/>
              </a:ext>
            </a:extLst>
          </p:cNvPr>
          <p:cNvSpPr/>
          <p:nvPr/>
        </p:nvSpPr>
        <p:spPr>
          <a:xfrm>
            <a:off x="478972" y="3268437"/>
            <a:ext cx="2728686" cy="378097"/>
          </a:xfrm>
          <a:prstGeom prst="roundRect">
            <a:avLst>
              <a:gd name="adj" fmla="val 4675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626AE7F3-C898-7D41-5BC9-0E170DEE6D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95800" y="4019550"/>
            <a:ext cx="1645920" cy="822960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8761EC9-30EE-D6DD-7810-897479E46294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5403575" y="3785616"/>
            <a:ext cx="0" cy="462534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5D9584D-9622-FF08-DBE8-A2BD9ABDCC96}"/>
              </a:ext>
            </a:extLst>
          </p:cNvPr>
          <p:cNvGrpSpPr/>
          <p:nvPr/>
        </p:nvGrpSpPr>
        <p:grpSpPr>
          <a:xfrm>
            <a:off x="4717775" y="3289301"/>
            <a:ext cx="3724407" cy="1111786"/>
            <a:chOff x="4717775" y="3289301"/>
            <a:chExt cx="3724407" cy="1111786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39088DFE-E819-8E64-0A2F-6D627C7B1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717775" y="3486150"/>
              <a:ext cx="1371600" cy="299466"/>
            </a:xfrm>
            <a:prstGeom prst="rect">
              <a:avLst/>
            </a:prstGeom>
          </p:spPr>
        </p:pic>
        <p:pic>
          <p:nvPicPr>
            <p:cNvPr id="17" name="Picture 16" descr="A logo with red lines on it&#10;&#10;Description automatically generated">
              <a:extLst>
                <a:ext uri="{FF2B5EF4-FFF2-40B4-BE49-F238E27FC236}">
                  <a16:creationId xmlns:a16="http://schemas.microsoft.com/office/drawing/2014/main" id="{914E408F-2A55-720A-4CC0-70FBF0B90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183176" y="3289301"/>
              <a:ext cx="1005840" cy="542298"/>
            </a:xfrm>
            <a:prstGeom prst="rect">
              <a:avLst/>
            </a:prstGeom>
          </p:spPr>
        </p:pic>
        <p:pic>
          <p:nvPicPr>
            <p:cNvPr id="19" name="Picture 18" descr="A black and orange logo&#10;&#10;Description automatically generated">
              <a:extLst>
                <a:ext uri="{FF2B5EF4-FFF2-40B4-BE49-F238E27FC236}">
                  <a16:creationId xmlns:a16="http://schemas.microsoft.com/office/drawing/2014/main" id="{F3D738DE-EBE1-C97F-7D79-345EF6087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36342" y="3436469"/>
              <a:ext cx="1005840" cy="385118"/>
            </a:xfrm>
            <a:prstGeom prst="rect">
              <a:avLst/>
            </a:prstGeom>
          </p:spPr>
        </p:pic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52CDA1DA-D761-4EE9-D806-CAD06F7A6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6868976" y="3997675"/>
              <a:ext cx="954741" cy="403412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0956DB-F11A-5604-97F6-271C1D33A535}"/>
              </a:ext>
            </a:extLst>
          </p:cNvPr>
          <p:cNvGrpSpPr/>
          <p:nvPr/>
        </p:nvGrpSpPr>
        <p:grpSpPr>
          <a:xfrm>
            <a:off x="5597528" y="1580477"/>
            <a:ext cx="770335" cy="765572"/>
            <a:chOff x="7547968" y="1282910"/>
            <a:chExt cx="770335" cy="765572"/>
          </a:xfrm>
        </p:grpSpPr>
        <p:sp>
          <p:nvSpPr>
            <p:cNvPr id="8" name="Text Box 4">
              <a:extLst>
                <a:ext uri="{FF2B5EF4-FFF2-40B4-BE49-F238E27FC236}">
                  <a16:creationId xmlns:a16="http://schemas.microsoft.com/office/drawing/2014/main" id="{C6F92D64-97D3-0255-A534-42740ACC7C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7968" y="1282910"/>
              <a:ext cx="770335" cy="765572"/>
            </a:xfrm>
            <a:prstGeom prst="foldedCorner">
              <a:avLst/>
            </a:prstGeom>
            <a:solidFill>
              <a:schemeClr val="bg1"/>
            </a:solidFill>
            <a:ln w="12700">
              <a:solidFill>
                <a:srgbClr val="646464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eaLnBrk="0" hangingPunct="0">
                <a:lnSpc>
                  <a:spcPct val="90000"/>
                </a:lnSpc>
                <a:defRPr sz="1600" b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defRPr>
              </a:lvl1pPr>
              <a:lvl2pPr marL="742950" indent="-28575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2pPr>
              <a:lvl3pPr marL="11430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3pPr>
              <a:lvl4pPr marL="16002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4pPr>
              <a:lvl5pPr marL="20574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9pPr>
            </a:lstStyle>
            <a:p>
              <a:endParaRPr lang="en-US" dirty="0"/>
            </a:p>
          </p:txBody>
        </p:sp>
        <p:sp>
          <p:nvSpPr>
            <p:cNvPr id="9" name="Text Box 4">
              <a:extLst>
                <a:ext uri="{FF2B5EF4-FFF2-40B4-BE49-F238E27FC236}">
                  <a16:creationId xmlns:a16="http://schemas.microsoft.com/office/drawing/2014/main" id="{ED5816F6-76BD-5D68-C1B7-8A7FFB2F7E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2615" y="1343870"/>
              <a:ext cx="731520" cy="548640"/>
            </a:xfrm>
            <a:prstGeom prst="rect">
              <a:avLst/>
            </a:prstGeom>
            <a:noFill/>
            <a:ln w="9525">
              <a:noFill/>
              <a:prstDash val="solid"/>
              <a:miter lim="800000"/>
              <a:headEnd/>
              <a:tailEnd/>
            </a:ln>
            <a:effectLst/>
          </p:spPr>
          <p:txBody>
            <a:bodyPr lIns="0" tIns="0" rIns="0" bIns="0"/>
            <a:lstStyle>
              <a:defPPr>
                <a:defRPr lang="en-US"/>
              </a:defPPr>
              <a:lvl1pPr eaLnBrk="0" hangingPunct="0">
                <a:lnSpc>
                  <a:spcPct val="90000"/>
                </a:lnSpc>
                <a:defRPr sz="1600" b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defRPr>
              </a:lvl1pPr>
              <a:lvl2pPr marL="742950" indent="-28575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2pPr>
              <a:lvl3pPr marL="11430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3pPr>
              <a:lvl4pPr marL="16002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4pPr>
              <a:lvl5pPr marL="20574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9pPr>
            </a:lstStyle>
            <a:p>
              <a:r>
                <a:rPr lang="en-US" sz="800" b="0" dirty="0"/>
                <a:t>&lt;T</a:t>
              </a:r>
              <a:r>
                <a:rPr lang="en-US" sz="800" b="0" baseline="-25000" dirty="0"/>
                <a:t>1</a:t>
              </a:r>
              <a:r>
                <a:rPr lang="en-US" sz="800" b="0" dirty="0"/>
                <a:t> </a:t>
              </a:r>
              <a:r>
                <a:rPr lang="en-US" sz="800" dirty="0">
                  <a:solidFill>
                    <a:schemeClr val="accent1"/>
                  </a:solidFill>
                </a:rPr>
                <a:t>BEGIN</a:t>
              </a:r>
              <a:r>
                <a:rPr lang="en-US" sz="800" b="0" dirty="0"/>
                <a:t>&gt;</a:t>
              </a:r>
            </a:p>
            <a:p>
              <a:r>
                <a:rPr lang="en-US" sz="800" b="0" dirty="0"/>
                <a:t>&lt;T</a:t>
              </a:r>
              <a:r>
                <a:rPr lang="en-US" sz="800" b="0" baseline="-25000" dirty="0"/>
                <a:t>1</a:t>
              </a:r>
              <a:r>
                <a:rPr lang="en-US" sz="800" b="0" dirty="0"/>
                <a:t>, A, 1, 8&gt;</a:t>
              </a:r>
            </a:p>
            <a:p>
              <a:r>
                <a:rPr lang="en-US" sz="800" b="0" dirty="0"/>
                <a:t>&lt;T</a:t>
              </a:r>
              <a:r>
                <a:rPr lang="en-US" sz="800" b="0" baseline="-25000" dirty="0"/>
                <a:t>1</a:t>
              </a:r>
              <a:r>
                <a:rPr lang="en-US" sz="800" b="0" dirty="0"/>
                <a:t>, B, 5, 9&gt;</a:t>
              </a:r>
            </a:p>
            <a:p>
              <a:r>
                <a:rPr lang="en-US" sz="800" b="0" dirty="0"/>
                <a:t>&lt;T</a:t>
              </a:r>
              <a:r>
                <a:rPr lang="en-US" sz="800" b="0" baseline="-25000" dirty="0"/>
                <a:t>1</a:t>
              </a:r>
              <a:r>
                <a:rPr lang="en-US" sz="800" b="0" dirty="0"/>
                <a:t> </a:t>
              </a:r>
              <a:r>
                <a:rPr lang="en-US" sz="800" dirty="0">
                  <a:solidFill>
                    <a:schemeClr val="accent1"/>
                  </a:solidFill>
                </a:rPr>
                <a:t>COMMIT</a:t>
              </a:r>
              <a:r>
                <a:rPr lang="en-US" sz="800" b="0" dirty="0"/>
                <a:t>&gt;  </a:t>
              </a:r>
            </a:p>
            <a:p>
              <a:endParaRPr lang="en-US" sz="800" b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760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3457E-7 L 0.2375 -1.23457E-7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WAL – DEFERRED UPDATES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If we prevent the DBMS from writing dirty records to disk until the </a:t>
            </a:r>
            <a:r>
              <a:rPr lang="en-US" dirty="0" err="1"/>
              <a:t>txn</a:t>
            </a:r>
            <a:r>
              <a:rPr lang="en-US" dirty="0"/>
              <a:t> commits, then the DBMS does not need to store their original values.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BC1A3A-10CC-4B88-B3DB-8892B4C68468}"/>
              </a:ext>
            </a:extLst>
          </p:cNvPr>
          <p:cNvGrpSpPr/>
          <p:nvPr/>
        </p:nvGrpSpPr>
        <p:grpSpPr>
          <a:xfrm>
            <a:off x="6934200" y="1169670"/>
            <a:ext cx="1828800" cy="2011680"/>
            <a:chOff x="4152900" y="1028700"/>
            <a:chExt cx="1828800" cy="2011680"/>
          </a:xfrm>
        </p:grpSpPr>
        <p:sp>
          <p:nvSpPr>
            <p:cNvPr id="14" name="Rounded Rectangle 45">
              <a:extLst>
                <a:ext uri="{FF2B5EF4-FFF2-40B4-BE49-F238E27FC236}">
                  <a16:creationId xmlns:a16="http://schemas.microsoft.com/office/drawing/2014/main" id="{FF7CF6AE-48EC-4835-B5F5-8429534DA426}"/>
                </a:ext>
              </a:extLst>
            </p:cNvPr>
            <p:cNvSpPr/>
            <p:nvPr/>
          </p:nvSpPr>
          <p:spPr bwMode="auto">
            <a:xfrm>
              <a:off x="4152900" y="1028700"/>
              <a:ext cx="1828800" cy="2011680"/>
            </a:xfrm>
            <a:prstGeom prst="roundRect">
              <a:avLst>
                <a:gd name="adj" fmla="val 7789"/>
              </a:avLst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pPr algn="ctr" eaLnBrk="0" hangingPunct="0"/>
              <a:r>
                <a:rPr lang="en-US" sz="2000" dirty="0">
                  <a:solidFill>
                    <a:srgbClr val="646464"/>
                  </a:solidFill>
                  <a:latin typeface="Lato Black" panose="020F0A02020204030203" pitchFamily="34" charset="0"/>
                </a:rPr>
                <a:t>WAL</a:t>
              </a:r>
            </a:p>
          </p:txBody>
        </p:sp>
        <p:sp>
          <p:nvSpPr>
            <p:cNvPr id="15" name="Text Box 4">
              <a:extLst>
                <a:ext uri="{FF2B5EF4-FFF2-40B4-BE49-F238E27FC236}">
                  <a16:creationId xmlns:a16="http://schemas.microsoft.com/office/drawing/2014/main" id="{8D14FEBC-1827-40B4-A953-AEBE3554CF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0060" y="1489710"/>
              <a:ext cx="1554480" cy="1371600"/>
            </a:xfrm>
            <a:prstGeom prst="foldedCorner">
              <a:avLst/>
            </a:prstGeom>
            <a:solidFill>
              <a:schemeClr val="bg1"/>
            </a:solidFill>
            <a:ln w="12700">
              <a:solidFill>
                <a:srgbClr val="646464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eaLnBrk="0" hangingPunct="0">
                <a:lnSpc>
                  <a:spcPct val="90000"/>
                </a:lnSpc>
                <a:defRPr sz="1600" b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defRPr>
              </a:lvl1pPr>
              <a:lvl2pPr marL="742950" indent="-28575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2pPr>
              <a:lvl3pPr marL="11430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3pPr>
              <a:lvl4pPr marL="16002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4pPr>
              <a:lvl5pPr marL="20574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9pPr>
            </a:lstStyle>
            <a:p>
              <a:r>
                <a:rPr lang="en-US" b="0" dirty="0"/>
                <a:t>&lt;T</a:t>
              </a:r>
              <a:r>
                <a:rPr lang="en-US" b="0" baseline="-25000" dirty="0"/>
                <a:t>1</a:t>
              </a:r>
              <a:r>
                <a:rPr lang="en-US" b="0" dirty="0"/>
                <a:t> </a:t>
              </a:r>
              <a:r>
                <a:rPr lang="en-US" dirty="0">
                  <a:solidFill>
                    <a:schemeClr val="accent1"/>
                  </a:solidFill>
                </a:rPr>
                <a:t>BEGIN</a:t>
              </a:r>
              <a:r>
                <a:rPr lang="en-US" b="0" dirty="0"/>
                <a:t>&gt;</a:t>
              </a:r>
            </a:p>
            <a:p>
              <a:r>
                <a:rPr lang="en-US" b="0" dirty="0"/>
                <a:t>&lt;T</a:t>
              </a:r>
              <a:r>
                <a:rPr lang="en-US" b="0" baseline="-25000" dirty="0"/>
                <a:t>1</a:t>
              </a:r>
              <a:r>
                <a:rPr lang="en-US" b="0" dirty="0"/>
                <a:t>, A, 1, 8&gt;</a:t>
              </a:r>
            </a:p>
            <a:p>
              <a:r>
                <a:rPr lang="en-US" b="0" dirty="0"/>
                <a:t>&lt;T</a:t>
              </a:r>
              <a:r>
                <a:rPr lang="en-US" b="0" baseline="-25000" dirty="0"/>
                <a:t>1</a:t>
              </a:r>
              <a:r>
                <a:rPr lang="en-US" b="0" dirty="0"/>
                <a:t>, B, 5, 9&gt;</a:t>
              </a:r>
            </a:p>
            <a:p>
              <a:r>
                <a:rPr lang="en-US" b="0" dirty="0"/>
                <a:t>&lt;T</a:t>
              </a:r>
              <a:r>
                <a:rPr lang="en-US" b="0" baseline="-25000" dirty="0"/>
                <a:t>1</a:t>
              </a:r>
              <a:r>
                <a:rPr lang="en-US" b="0" dirty="0"/>
                <a:t> </a:t>
              </a:r>
              <a:r>
                <a:rPr lang="en-US" dirty="0">
                  <a:solidFill>
                    <a:schemeClr val="accent1"/>
                  </a:solidFill>
                </a:rPr>
                <a:t>COMMIT</a:t>
              </a:r>
              <a:r>
                <a:rPr lang="en-US" b="0" dirty="0"/>
                <a:t>&gt;</a:t>
              </a:r>
            </a:p>
            <a:p>
              <a:endParaRPr lang="en-US" b="0" dirty="0"/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924800" y="1855470"/>
            <a:ext cx="1667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pPr eaLnBrk="1" hangingPunct="1"/>
            <a:r>
              <a:rPr lang="en-US" sz="1800" u="none" dirty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X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924800" y="2083505"/>
            <a:ext cx="1667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pPr eaLnBrk="1" hangingPunct="1"/>
            <a:r>
              <a:rPr lang="en-US" sz="1800" u="none" dirty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X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15ACC12-8C26-4CF7-A4AC-39FD99960C5F}"/>
              </a:ext>
            </a:extLst>
          </p:cNvPr>
          <p:cNvGrpSpPr/>
          <p:nvPr/>
        </p:nvGrpSpPr>
        <p:grpSpPr>
          <a:xfrm>
            <a:off x="2133600" y="2858682"/>
            <a:ext cx="1828800" cy="2011680"/>
            <a:chOff x="4152900" y="1028700"/>
            <a:chExt cx="1828800" cy="2011680"/>
          </a:xfrm>
        </p:grpSpPr>
        <p:sp>
          <p:nvSpPr>
            <p:cNvPr id="12" name="Rounded Rectangle 45">
              <a:extLst>
                <a:ext uri="{FF2B5EF4-FFF2-40B4-BE49-F238E27FC236}">
                  <a16:creationId xmlns:a16="http://schemas.microsoft.com/office/drawing/2014/main" id="{82E2F122-F3A8-4891-8756-8E2569D41863}"/>
                </a:ext>
              </a:extLst>
            </p:cNvPr>
            <p:cNvSpPr/>
            <p:nvPr/>
          </p:nvSpPr>
          <p:spPr bwMode="auto">
            <a:xfrm>
              <a:off x="4152900" y="1028700"/>
              <a:ext cx="1828800" cy="2011680"/>
            </a:xfrm>
            <a:prstGeom prst="roundRect">
              <a:avLst>
                <a:gd name="adj" fmla="val 7789"/>
              </a:avLst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pPr algn="ctr" eaLnBrk="0" hangingPunct="0"/>
              <a:r>
                <a:rPr lang="en-US" sz="2000" b="1" dirty="0">
                  <a:solidFill>
                    <a:srgbClr val="646464"/>
                  </a:solidFill>
                  <a:latin typeface="Proxima Nova Rg" panose="02000506030000020004" pitchFamily="50" charset="0"/>
                </a:rPr>
                <a:t>WAL</a:t>
              </a:r>
            </a:p>
          </p:txBody>
        </p:sp>
        <p:sp>
          <p:nvSpPr>
            <p:cNvPr id="13" name="Text Box 4">
              <a:extLst>
                <a:ext uri="{FF2B5EF4-FFF2-40B4-BE49-F238E27FC236}">
                  <a16:creationId xmlns:a16="http://schemas.microsoft.com/office/drawing/2014/main" id="{B36252FD-70DB-4581-ADB4-A515768293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0060" y="1489710"/>
              <a:ext cx="1554480" cy="1371600"/>
            </a:xfrm>
            <a:prstGeom prst="foldedCorner">
              <a:avLst/>
            </a:prstGeom>
            <a:solidFill>
              <a:schemeClr val="bg1"/>
            </a:solidFill>
            <a:ln w="12700">
              <a:solidFill>
                <a:srgbClr val="646464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eaLnBrk="0" hangingPunct="0">
                <a:lnSpc>
                  <a:spcPct val="90000"/>
                </a:lnSpc>
                <a:defRPr sz="1600" b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defRPr>
              </a:lvl1pPr>
              <a:lvl2pPr marL="742950" indent="-28575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2pPr>
              <a:lvl3pPr marL="11430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3pPr>
              <a:lvl4pPr marL="16002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4pPr>
              <a:lvl5pPr marL="20574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9pPr>
            </a:lstStyle>
            <a:p>
              <a:r>
                <a:rPr lang="en-US" b="0" dirty="0"/>
                <a:t>&lt;T</a:t>
              </a:r>
              <a:r>
                <a:rPr lang="en-US" b="0" baseline="-25000" dirty="0"/>
                <a:t>1</a:t>
              </a:r>
              <a:r>
                <a:rPr lang="en-US" b="0" dirty="0"/>
                <a:t> </a:t>
              </a:r>
              <a:r>
                <a:rPr lang="en-US" dirty="0">
                  <a:solidFill>
                    <a:schemeClr val="accent1"/>
                  </a:solidFill>
                </a:rPr>
                <a:t>BEGIN</a:t>
              </a:r>
              <a:r>
                <a:rPr lang="en-US" b="0" dirty="0"/>
                <a:t>&gt;</a:t>
              </a:r>
            </a:p>
            <a:p>
              <a:r>
                <a:rPr lang="en-US" b="0" dirty="0"/>
                <a:t>&lt;T</a:t>
              </a:r>
              <a:r>
                <a:rPr lang="en-US" b="0" baseline="-25000" dirty="0"/>
                <a:t>1</a:t>
              </a:r>
              <a:r>
                <a:rPr lang="en-US" b="0" dirty="0"/>
                <a:t>, A, 8&gt;</a:t>
              </a:r>
            </a:p>
            <a:p>
              <a:r>
                <a:rPr lang="en-US" b="0" dirty="0"/>
                <a:t>&lt;T</a:t>
              </a:r>
              <a:r>
                <a:rPr lang="en-US" b="0" baseline="-25000" dirty="0"/>
                <a:t>1</a:t>
              </a:r>
              <a:r>
                <a:rPr lang="en-US" b="0" dirty="0"/>
                <a:t>, B, 9&gt;</a:t>
              </a:r>
            </a:p>
            <a:p>
              <a:r>
                <a:rPr lang="en-US" b="0" dirty="0"/>
                <a:t>&lt;T</a:t>
              </a:r>
              <a:r>
                <a:rPr lang="en-US" b="0" baseline="-25000" dirty="0"/>
                <a:t>1</a:t>
              </a:r>
              <a:r>
                <a:rPr lang="en-US" b="0" dirty="0"/>
                <a:t> </a:t>
              </a:r>
              <a:r>
                <a:rPr lang="en-US" dirty="0">
                  <a:solidFill>
                    <a:schemeClr val="accent1"/>
                  </a:solidFill>
                </a:rPr>
                <a:t>COMMIT</a:t>
              </a:r>
              <a:r>
                <a:rPr lang="en-US" b="0" dirty="0"/>
                <a:t>&gt;</a:t>
              </a:r>
            </a:p>
            <a:p>
              <a:r>
                <a:rPr lang="en-US" i="1" dirty="0">
                  <a:solidFill>
                    <a:schemeClr val="accent1"/>
                  </a:solidFill>
                </a:rPr>
                <a:t>CRASH!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095337-8116-4A98-AA21-A18EC44D3F65}"/>
              </a:ext>
            </a:extLst>
          </p:cNvPr>
          <p:cNvGrpSpPr/>
          <p:nvPr/>
        </p:nvGrpSpPr>
        <p:grpSpPr>
          <a:xfrm>
            <a:off x="4664869" y="2858682"/>
            <a:ext cx="1828800" cy="2011680"/>
            <a:chOff x="4152900" y="1028700"/>
            <a:chExt cx="1828800" cy="2011680"/>
          </a:xfrm>
        </p:grpSpPr>
        <p:sp>
          <p:nvSpPr>
            <p:cNvPr id="29" name="Rounded Rectangle 45">
              <a:extLst>
                <a:ext uri="{FF2B5EF4-FFF2-40B4-BE49-F238E27FC236}">
                  <a16:creationId xmlns:a16="http://schemas.microsoft.com/office/drawing/2014/main" id="{C972F048-5489-4D34-83ED-6E09256F3B28}"/>
                </a:ext>
              </a:extLst>
            </p:cNvPr>
            <p:cNvSpPr/>
            <p:nvPr/>
          </p:nvSpPr>
          <p:spPr bwMode="auto">
            <a:xfrm>
              <a:off x="4152900" y="1028700"/>
              <a:ext cx="1828800" cy="2011680"/>
            </a:xfrm>
            <a:prstGeom prst="roundRect">
              <a:avLst>
                <a:gd name="adj" fmla="val 7789"/>
              </a:avLst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pPr algn="ctr" eaLnBrk="0" hangingPunct="0"/>
              <a:r>
                <a:rPr lang="en-US" sz="2000" b="1" dirty="0">
                  <a:solidFill>
                    <a:srgbClr val="646464"/>
                  </a:solidFill>
                  <a:latin typeface="Proxima Nova Rg" panose="02000506030000020004" pitchFamily="50" charset="0"/>
                </a:rPr>
                <a:t>WAL</a:t>
              </a:r>
            </a:p>
          </p:txBody>
        </p:sp>
        <p:sp>
          <p:nvSpPr>
            <p:cNvPr id="30" name="Text Box 4">
              <a:extLst>
                <a:ext uri="{FF2B5EF4-FFF2-40B4-BE49-F238E27FC236}">
                  <a16:creationId xmlns:a16="http://schemas.microsoft.com/office/drawing/2014/main" id="{9ACE6C27-A69B-49F1-8819-53088B26EE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0060" y="1489710"/>
              <a:ext cx="1554480" cy="1371600"/>
            </a:xfrm>
            <a:prstGeom prst="foldedCorner">
              <a:avLst/>
            </a:prstGeom>
            <a:solidFill>
              <a:schemeClr val="bg1"/>
            </a:solidFill>
            <a:ln w="12700">
              <a:solidFill>
                <a:srgbClr val="646464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eaLnBrk="0" hangingPunct="0">
                <a:lnSpc>
                  <a:spcPct val="90000"/>
                </a:lnSpc>
                <a:defRPr sz="1600" b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defRPr>
              </a:lvl1pPr>
              <a:lvl2pPr marL="742950" indent="-28575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2pPr>
              <a:lvl3pPr marL="11430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3pPr>
              <a:lvl4pPr marL="16002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4pPr>
              <a:lvl5pPr marL="20574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9pPr>
            </a:lstStyle>
            <a:p>
              <a:r>
                <a:rPr lang="en-US" b="0" dirty="0"/>
                <a:t>&lt;T</a:t>
              </a:r>
              <a:r>
                <a:rPr lang="en-US" b="0" baseline="-25000" dirty="0"/>
                <a:t>1</a:t>
              </a:r>
              <a:r>
                <a:rPr lang="en-US" b="0" dirty="0"/>
                <a:t> </a:t>
              </a:r>
              <a:r>
                <a:rPr lang="en-US" dirty="0">
                  <a:solidFill>
                    <a:schemeClr val="accent1"/>
                  </a:solidFill>
                </a:rPr>
                <a:t>BEGIN</a:t>
              </a:r>
              <a:r>
                <a:rPr lang="en-US" b="0" dirty="0"/>
                <a:t>&gt;</a:t>
              </a:r>
            </a:p>
            <a:p>
              <a:r>
                <a:rPr lang="en-US" b="0" dirty="0"/>
                <a:t>&lt;T</a:t>
              </a:r>
              <a:r>
                <a:rPr lang="en-US" b="0" baseline="-25000" dirty="0"/>
                <a:t>1</a:t>
              </a:r>
              <a:r>
                <a:rPr lang="en-US" b="0" dirty="0"/>
                <a:t>, A, 8&gt;</a:t>
              </a:r>
            </a:p>
            <a:p>
              <a:r>
                <a:rPr lang="en-US" b="0" dirty="0"/>
                <a:t>&lt;T</a:t>
              </a:r>
              <a:r>
                <a:rPr lang="en-US" b="0" baseline="-25000" dirty="0"/>
                <a:t>1</a:t>
              </a:r>
              <a:r>
                <a:rPr lang="en-US" b="0" dirty="0"/>
                <a:t>, B, 9&gt;</a:t>
              </a:r>
            </a:p>
            <a:p>
              <a:r>
                <a:rPr lang="en-US" i="1" dirty="0">
                  <a:solidFill>
                    <a:schemeClr val="accent1"/>
                  </a:solidFill>
                </a:rPr>
                <a:t>CRASH!</a:t>
              </a:r>
            </a:p>
          </p:txBody>
        </p:sp>
      </p:grpSp>
      <p:sp>
        <p:nvSpPr>
          <p:cNvPr id="20" name="Rounded Rectangular Callout 15">
            <a:extLst>
              <a:ext uri="{FF2B5EF4-FFF2-40B4-BE49-F238E27FC236}">
                <a16:creationId xmlns:a16="http://schemas.microsoft.com/office/drawing/2014/main" id="{765BFB1C-4AD0-4C0E-BB19-E819572BCE01}"/>
              </a:ext>
            </a:extLst>
          </p:cNvPr>
          <p:cNvSpPr/>
          <p:nvPr/>
        </p:nvSpPr>
        <p:spPr bwMode="auto">
          <a:xfrm flipH="1">
            <a:off x="1508760" y="2647950"/>
            <a:ext cx="1920240" cy="637170"/>
          </a:xfrm>
          <a:prstGeom prst="wedgeRoundRectCallout">
            <a:avLst>
              <a:gd name="adj1" fmla="val 5397"/>
              <a:gd name="adj2" fmla="val 75164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0" tIns="67414" rIns="0" bIns="0" anchor="b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Replay the log and redo each update.</a:t>
            </a:r>
          </a:p>
        </p:txBody>
      </p:sp>
      <p:sp>
        <p:nvSpPr>
          <p:cNvPr id="21" name="Rounded Rectangular Callout 16">
            <a:extLst>
              <a:ext uri="{FF2B5EF4-FFF2-40B4-BE49-F238E27FC236}">
                <a16:creationId xmlns:a16="http://schemas.microsoft.com/office/drawing/2014/main" id="{F5E22325-1477-4E2B-9471-C3FD001857A7}"/>
              </a:ext>
            </a:extLst>
          </p:cNvPr>
          <p:cNvSpPr/>
          <p:nvPr/>
        </p:nvSpPr>
        <p:spPr bwMode="auto">
          <a:xfrm>
            <a:off x="4785360" y="2647950"/>
            <a:ext cx="1920240" cy="637170"/>
          </a:xfrm>
          <a:prstGeom prst="wedgeRoundRectCallout">
            <a:avLst>
              <a:gd name="adj1" fmla="val 5397"/>
              <a:gd name="adj2" fmla="val 75164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0" tIns="67414" rIns="0" bIns="0" anchor="b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Simply ignore all of T</a:t>
            </a:r>
            <a:r>
              <a:rPr lang="en-US" sz="2000" b="1" i="1" baseline="-25000" dirty="0">
                <a:solidFill>
                  <a:schemeClr val="accent1"/>
                </a:solidFill>
                <a:latin typeface="Crimson Text" panose="02000503000000000000" pitchFamily="2" charset="0"/>
              </a:rPr>
              <a:t>1</a:t>
            </a: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's updates.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53F1F195-EA71-62B3-2446-8C084FF40367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96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0" grpId="0" animBg="1"/>
      <p:bldP spid="2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WAL – DEFERRED UPDATES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This technique will not work if the change set of a </a:t>
            </a:r>
            <a:r>
              <a:rPr lang="en-US" dirty="0" err="1"/>
              <a:t>txn</a:t>
            </a:r>
            <a:r>
              <a:rPr lang="en-US" dirty="0"/>
              <a:t> is larger than the amount of memory available.</a:t>
            </a:r>
          </a:p>
          <a:p>
            <a:endParaRPr lang="en-US" sz="1200" dirty="0"/>
          </a:p>
          <a:p>
            <a:r>
              <a:rPr lang="en-US" dirty="0"/>
              <a:t>The DBMS cannot undo changes for an aborted </a:t>
            </a:r>
            <a:r>
              <a:rPr lang="en-US" dirty="0" err="1"/>
              <a:t>txn</a:t>
            </a:r>
            <a:r>
              <a:rPr lang="en-US" dirty="0"/>
              <a:t> if it does not have the tuples' original values in the log.</a:t>
            </a:r>
          </a:p>
          <a:p>
            <a:endParaRPr lang="en-US" sz="1200" dirty="0"/>
          </a:p>
          <a:p>
            <a:r>
              <a:rPr lang="en-US" dirty="0"/>
              <a:t>We need to use the </a:t>
            </a:r>
            <a:r>
              <a:rPr lang="en-US" b="1" dirty="0">
                <a:solidFill>
                  <a:srgbClr val="EF3E42"/>
                </a:solidFill>
              </a:rPr>
              <a:t>STEAL</a:t>
            </a:r>
            <a:r>
              <a:rPr lang="en-US" dirty="0"/>
              <a:t> policy.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36171478-083A-8E47-DE2A-04364A5C3B34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2869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7917B0-B49F-4820-01AE-B9FA361DB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LOG-STRUCTURED SYSTEMS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D1579A-6757-D226-52CA-C466C1B36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Log-structured DBMSs do not have dirty pages.</a:t>
            </a:r>
          </a:p>
          <a:p>
            <a:pPr lvl="1"/>
            <a:r>
              <a:rPr lang="en-US" dirty="0"/>
              <a:t>Any page retrieved from disk is immutable.</a:t>
            </a:r>
          </a:p>
          <a:p>
            <a:endParaRPr lang="en-US" sz="1200" dirty="0"/>
          </a:p>
          <a:p>
            <a:r>
              <a:rPr lang="en-US" dirty="0"/>
              <a:t>The DBMS buffers log records in in-memory pages (</a:t>
            </a:r>
            <a:r>
              <a:rPr lang="en-US" dirty="0" err="1"/>
              <a:t>MemTable</a:t>
            </a:r>
            <a:r>
              <a:rPr lang="en-US" dirty="0"/>
              <a:t>). If this buffer is full, it must be flushed to disk. But it may contain changes uncommitted </a:t>
            </a:r>
            <a:r>
              <a:rPr lang="en-US" dirty="0" err="1"/>
              <a:t>txns</a:t>
            </a:r>
            <a:r>
              <a:rPr lang="en-US" dirty="0"/>
              <a:t>.</a:t>
            </a:r>
          </a:p>
          <a:p>
            <a:endParaRPr lang="en-US" sz="1200" dirty="0"/>
          </a:p>
          <a:p>
            <a:r>
              <a:rPr lang="en-US" dirty="0"/>
              <a:t>These DBMSs still maintain a separate WAL to recreate the </a:t>
            </a:r>
            <a:r>
              <a:rPr lang="en-US" dirty="0" err="1"/>
              <a:t>MemTable</a:t>
            </a:r>
            <a:r>
              <a:rPr lang="en-US" dirty="0"/>
              <a:t> on crash.</a:t>
            </a:r>
          </a:p>
          <a:p>
            <a:endParaRPr lang="en-US" dirty="0"/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F4094D65-6D1C-59A4-6A91-34BC0D69849C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3154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STORAGE TYPES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Volatile Storage:</a:t>
            </a:r>
          </a:p>
          <a:p>
            <a:pPr lvl="1"/>
            <a:r>
              <a:rPr lang="en-US" dirty="0"/>
              <a:t>Data does not persist after power loss or program exit.</a:t>
            </a:r>
          </a:p>
          <a:p>
            <a:pPr lvl="1"/>
            <a:r>
              <a:rPr lang="en-US" dirty="0"/>
              <a:t>Examples: DRAM, SRAM</a:t>
            </a:r>
          </a:p>
          <a:p>
            <a:endParaRPr lang="en-US" sz="1200" dirty="0"/>
          </a:p>
          <a:p>
            <a:r>
              <a:rPr lang="en-US" b="1" dirty="0"/>
              <a:t>Non-volatile Storage:</a:t>
            </a:r>
          </a:p>
          <a:p>
            <a:pPr lvl="1"/>
            <a:r>
              <a:rPr lang="en-US" dirty="0"/>
              <a:t>Data persists after power loss and program exit.</a:t>
            </a:r>
          </a:p>
          <a:p>
            <a:pPr lvl="1"/>
            <a:r>
              <a:rPr lang="en-US" dirty="0"/>
              <a:t>Examples: HDD, SDD, cloud storage (S3)</a:t>
            </a:r>
          </a:p>
          <a:p>
            <a:endParaRPr lang="en-US" sz="1200" b="1" dirty="0"/>
          </a:p>
          <a:p>
            <a:r>
              <a:rPr lang="en-US" b="1" dirty="0"/>
              <a:t>Stable Storage:</a:t>
            </a:r>
          </a:p>
          <a:p>
            <a:pPr lvl="1"/>
            <a:r>
              <a:rPr lang="en-US" dirty="0"/>
              <a:t>A </a:t>
            </a:r>
            <a:r>
              <a:rPr lang="en-US" u="sng" dirty="0"/>
              <a:t>non-existent</a:t>
            </a:r>
            <a:r>
              <a:rPr lang="en-US" dirty="0"/>
              <a:t> form of non-volatile storage that survives all possible failures scenarios.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FE5598B3-7A3A-2C43-3853-105A331EA622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6469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CRASH RECOVERY: Intuition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Volatile storage where the buffer pool sits, and non-volatile storage below it.</a:t>
            </a:r>
          </a:p>
          <a:p>
            <a:pPr rtl="0"/>
            <a:r>
              <a:rPr lang="en-US" sz="2400" b="0" i="0" u="none" strike="noStrike" kern="1200" baseline="0" dirty="0">
                <a:solidFill>
                  <a:srgbClr val="595959"/>
                </a:solidFill>
                <a:latin typeface="CRIMSON TEXT" panose="02000503000000000000" pitchFamily="2" charset="77"/>
              </a:rPr>
              <a:t>We want high performance, hence want to write to volatile storage. </a:t>
            </a:r>
            <a:endParaRPr lang="en-US" dirty="0"/>
          </a:p>
          <a:p>
            <a:r>
              <a:rPr lang="en-US" dirty="0"/>
              <a:t>Allow dirty pages in the buffer pool for performance, with buffer pool replacement policy dictating flush to non-volatile storage.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F0860B5-895A-4630-6369-64F456100294}"/>
              </a:ext>
            </a:extLst>
          </p:cNvPr>
          <p:cNvGrpSpPr/>
          <p:nvPr/>
        </p:nvGrpSpPr>
        <p:grpSpPr>
          <a:xfrm>
            <a:off x="4893258" y="1173916"/>
            <a:ext cx="4019906" cy="3252868"/>
            <a:chOff x="4572000" y="-247652"/>
            <a:chExt cx="4019906" cy="325286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2ED1135-21F0-5E07-2933-B0E1FFDA43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7395" r="43321"/>
            <a:stretch/>
          </p:blipFill>
          <p:spPr>
            <a:xfrm>
              <a:off x="4572000" y="-247650"/>
              <a:ext cx="4019906" cy="32528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57EDB1E-E8BA-DFA8-62FF-E2CD9771FA36}"/>
                </a:ext>
              </a:extLst>
            </p:cNvPr>
            <p:cNvSpPr/>
            <p:nvPr/>
          </p:nvSpPr>
          <p:spPr>
            <a:xfrm>
              <a:off x="8382000" y="0"/>
              <a:ext cx="209906" cy="2419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45F80E3-A19E-D8A9-08BB-ABD0A1DBFE9D}"/>
                </a:ext>
              </a:extLst>
            </p:cNvPr>
            <p:cNvSpPr/>
            <p:nvPr/>
          </p:nvSpPr>
          <p:spPr>
            <a:xfrm>
              <a:off x="8153400" y="-247650"/>
              <a:ext cx="304800" cy="20423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B736EDD-92D9-4956-B652-78D8014AAB09}"/>
                </a:ext>
              </a:extLst>
            </p:cNvPr>
            <p:cNvSpPr/>
            <p:nvPr/>
          </p:nvSpPr>
          <p:spPr>
            <a:xfrm>
              <a:off x="8045780" y="-171450"/>
              <a:ext cx="304800" cy="16613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1F457F9-9503-7F8B-0DB6-36B30ECA6DA5}"/>
                </a:ext>
              </a:extLst>
            </p:cNvPr>
            <p:cNvSpPr/>
            <p:nvPr/>
          </p:nvSpPr>
          <p:spPr>
            <a:xfrm>
              <a:off x="7941258" y="-247651"/>
              <a:ext cx="304800" cy="1457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8EAFA41-BEC2-E6AF-6497-4E045D8F21DD}"/>
                </a:ext>
              </a:extLst>
            </p:cNvPr>
            <p:cNvSpPr/>
            <p:nvPr/>
          </p:nvSpPr>
          <p:spPr>
            <a:xfrm>
              <a:off x="8093658" y="-95251"/>
              <a:ext cx="304800" cy="1457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9813BD-678A-1C75-8F29-AF942AC56375}"/>
                </a:ext>
              </a:extLst>
            </p:cNvPr>
            <p:cNvSpPr/>
            <p:nvPr/>
          </p:nvSpPr>
          <p:spPr>
            <a:xfrm>
              <a:off x="8246058" y="57149"/>
              <a:ext cx="304800" cy="1457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9CB6B2A-DED1-8790-122C-BB6F17AFB8B9}"/>
                </a:ext>
              </a:extLst>
            </p:cNvPr>
            <p:cNvSpPr/>
            <p:nvPr/>
          </p:nvSpPr>
          <p:spPr>
            <a:xfrm>
              <a:off x="7727796" y="-247652"/>
              <a:ext cx="304800" cy="8917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8F79447E-CB3B-D6E8-9A1F-0E41F1688A66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3286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CRASH RECOVERY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Volatile storage where the buffer pool sits, and non-volatile storage below it.</a:t>
            </a:r>
          </a:p>
          <a:p>
            <a:r>
              <a:rPr lang="en-US" dirty="0"/>
              <a:t>We want high performance, hence want to write to volatile storage. </a:t>
            </a:r>
          </a:p>
          <a:p>
            <a:r>
              <a:rPr lang="en-US" dirty="0"/>
              <a:t>Allow dirty pages in the buffer pool for performance, with buffer pool replacement policy dictating flush to non-volatile storage.</a:t>
            </a:r>
          </a:p>
          <a:p>
            <a:endParaRPr lang="en-US" dirty="0"/>
          </a:p>
          <a:p>
            <a:r>
              <a:rPr lang="en-US" dirty="0"/>
              <a:t>We must classify the types of failures that the DBMS needs to handle…</a:t>
            </a:r>
          </a:p>
        </p:txBody>
      </p: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D53979D8-805F-A995-0988-5956740FD8E0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45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FAILURE CLASSIFICATION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Type #1 – Transaction Failures</a:t>
            </a:r>
          </a:p>
          <a:p>
            <a:r>
              <a:rPr lang="en-US" b="1" dirty="0"/>
              <a:t>Type #2 – System Failures</a:t>
            </a:r>
          </a:p>
          <a:p>
            <a:r>
              <a:rPr lang="en-US" b="1" dirty="0"/>
              <a:t>Type #3 – Storage Media Failures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31AD651E-D826-A763-C0FC-12F949CA0B5D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1166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#1: TRANSACTION FAILURES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Logical Errors:</a:t>
            </a:r>
          </a:p>
          <a:p>
            <a:pPr lvl="1"/>
            <a:r>
              <a:rPr lang="en-US" dirty="0"/>
              <a:t>Transaction cannot complete due to some internal error condition (e.g., integrity constraint violation).</a:t>
            </a:r>
          </a:p>
          <a:p>
            <a:endParaRPr lang="en-US" dirty="0"/>
          </a:p>
          <a:p>
            <a:r>
              <a:rPr lang="en-US" b="1" dirty="0"/>
              <a:t>Internal State Errors:</a:t>
            </a:r>
          </a:p>
          <a:p>
            <a:pPr lvl="1"/>
            <a:r>
              <a:rPr lang="en-US" dirty="0"/>
              <a:t>DBMS must terminate an active transaction due to an error condition (e.g., deadlock).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A8FE9919-BD29-78E8-EA38-20EB3A15F465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9274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#2: SYSTEM FAILURES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Software Failure:</a:t>
            </a:r>
          </a:p>
          <a:p>
            <a:pPr lvl="1"/>
            <a:r>
              <a:rPr lang="en-US" dirty="0"/>
              <a:t>Problem with the OS or DBMS implementation (e.g., uncaught divide-by-zero exception).</a:t>
            </a:r>
          </a:p>
          <a:p>
            <a:endParaRPr lang="en-US" dirty="0"/>
          </a:p>
          <a:p>
            <a:r>
              <a:rPr lang="en-US" b="1" dirty="0"/>
              <a:t>Hardware Failure:</a:t>
            </a:r>
          </a:p>
          <a:p>
            <a:pPr lvl="1"/>
            <a:r>
              <a:rPr lang="en-US" dirty="0"/>
              <a:t>The computer hosting the DBMS crashes (e.g., power plug gets pulled).</a:t>
            </a:r>
          </a:p>
          <a:p>
            <a:pPr lvl="1"/>
            <a:r>
              <a:rPr lang="en-US" dirty="0"/>
              <a:t>Fail-stop Assumption: Non-volatile storage contents are assumed to not be corrupted by system crash.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02C21E9B-6CAF-A228-FF98-77928C0C973D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154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Crash Recovery</a:t>
            </a:r>
          </a:p>
        </p:txBody>
      </p:sp>
      <p:sp>
        <p:nvSpPr>
          <p:cNvPr id="9219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Recovery algorithms are techniques to ensure database consistency, transaction atomicity, and durability despite failures.</a:t>
            </a:r>
          </a:p>
          <a:p>
            <a:endParaRPr lang="en-US" dirty="0"/>
          </a:p>
          <a:p>
            <a:r>
              <a:rPr lang="en-US" dirty="0"/>
              <a:t>Recovery algorithms have two parts:</a:t>
            </a:r>
          </a:p>
          <a:p>
            <a:pPr lvl="1"/>
            <a:r>
              <a:rPr lang="en-US" dirty="0"/>
              <a:t>Actions during normal </a:t>
            </a:r>
            <a:r>
              <a:rPr lang="en-US" dirty="0" err="1"/>
              <a:t>txn</a:t>
            </a:r>
            <a:r>
              <a:rPr lang="en-US" dirty="0"/>
              <a:t> processing to ensure that the DBMS can recover from a failure.</a:t>
            </a:r>
          </a:p>
          <a:p>
            <a:pPr lvl="1"/>
            <a:r>
              <a:rPr lang="en-US" dirty="0"/>
              <a:t>Actions after a failure to recover the database to a state that ensures atomicity, consistency, and durability.</a:t>
            </a:r>
          </a:p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64E613-28B6-4EB6-A364-814FABA59831}"/>
              </a:ext>
            </a:extLst>
          </p:cNvPr>
          <p:cNvGrpSpPr/>
          <p:nvPr/>
        </p:nvGrpSpPr>
        <p:grpSpPr>
          <a:xfrm>
            <a:off x="1437920" y="2800350"/>
            <a:ext cx="7401280" cy="615397"/>
            <a:chOff x="228600" y="812525"/>
            <a:chExt cx="7401280" cy="61539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045E6D5-6D50-47CC-9D74-55D7C1134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812525"/>
              <a:ext cx="6217920" cy="548640"/>
            </a:xfrm>
            <a:prstGeom prst="rect">
              <a:avLst/>
            </a:prstGeom>
            <a:noFill/>
            <a:ln w="38100" algn="ctr">
              <a:solidFill>
                <a:schemeClr val="accent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1870" tIns="50935" rIns="101870" bIns="50935" anchor="ctr"/>
            <a:lstStyle/>
            <a:p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532B574-1CF9-4CFB-AA5D-68C0C00A7A54}"/>
                </a:ext>
              </a:extLst>
            </p:cNvPr>
            <p:cNvSpPr txBox="1"/>
            <p:nvPr/>
          </p:nvSpPr>
          <p:spPr>
            <a:xfrm>
              <a:off x="6477000" y="917013"/>
              <a:ext cx="1152880" cy="51090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3200" b="1" i="1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Today</a:t>
              </a:r>
            </a:p>
          </p:txBody>
        </p:sp>
      </p:grp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3C04EB74-6157-1506-E4B8-AAB3F19EB394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47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 #3: STORAGE MEDIA FAILURE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Non-Repairable Hardware Failure:</a:t>
            </a:r>
          </a:p>
          <a:p>
            <a:pPr lvl="1"/>
            <a:r>
              <a:rPr lang="en-US" dirty="0"/>
              <a:t>A head crash or similar disk failure destroys all or part of non-volatile storage.</a:t>
            </a:r>
          </a:p>
          <a:p>
            <a:pPr lvl="1"/>
            <a:r>
              <a:rPr lang="en-US" dirty="0"/>
              <a:t>Or the whole machine catches on fire!</a:t>
            </a:r>
          </a:p>
          <a:p>
            <a:r>
              <a:rPr lang="en-US" dirty="0"/>
              <a:t>Such destruction is assumed to be detectable</a:t>
            </a:r>
          </a:p>
          <a:p>
            <a:pPr lvl="1"/>
            <a:r>
              <a:rPr lang="en-US" dirty="0"/>
              <a:t>Disk controller use checksums to detect failures.</a:t>
            </a:r>
          </a:p>
          <a:p>
            <a:pPr lvl="1"/>
            <a:r>
              <a:rPr lang="en-US" dirty="0"/>
              <a:t>The fire department calls you.</a:t>
            </a:r>
          </a:p>
          <a:p>
            <a:endParaRPr lang="en-US" dirty="0"/>
          </a:p>
          <a:p>
            <a:r>
              <a:rPr lang="en-US" dirty="0"/>
              <a:t>No DBMS can recover from this!</a:t>
            </a:r>
          </a:p>
          <a:p>
            <a:r>
              <a:rPr lang="en-US" dirty="0"/>
              <a:t>Database must be restored from an archived version or a replica (more on that later).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936D1FF8-4CC5-E031-97A9-E2F7C0D4774A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350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Buffer Pool Policies</a:t>
            </a:r>
          </a:p>
          <a:p>
            <a:r>
              <a:rPr lang="en-US" dirty="0"/>
              <a:t>Shadow Paging</a:t>
            </a:r>
          </a:p>
          <a:p>
            <a:r>
              <a:rPr lang="en-US" dirty="0"/>
              <a:t>Write-Ahead Log</a:t>
            </a:r>
          </a:p>
          <a:p>
            <a:r>
              <a:rPr lang="en-US" dirty="0"/>
              <a:t>Logging Schemes</a:t>
            </a:r>
          </a:p>
          <a:p>
            <a:r>
              <a:rPr lang="en-US" dirty="0"/>
              <a:t>Checkpoints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8A0756F6-7E32-7618-7C97-350D90760B25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805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database’s primary storage location is on non-volatile storage, but this is slower than volatile storage. Use volatile memory for faster access:</a:t>
            </a:r>
          </a:p>
          <a:p>
            <a:pPr lvl="1"/>
            <a:r>
              <a:rPr lang="en-US" dirty="0"/>
              <a:t>First copy target record into memory.</a:t>
            </a:r>
          </a:p>
          <a:p>
            <a:pPr lvl="1"/>
            <a:r>
              <a:rPr lang="en-US" dirty="0"/>
              <a:t>Perform the writes in memory.</a:t>
            </a:r>
          </a:p>
          <a:p>
            <a:pPr lvl="1"/>
            <a:r>
              <a:rPr lang="en-US" dirty="0"/>
              <a:t>Write dirty records back to disk.</a:t>
            </a:r>
          </a:p>
          <a:p>
            <a:endParaRPr lang="en-US" dirty="0"/>
          </a:p>
          <a:p>
            <a:r>
              <a:rPr lang="en-US" dirty="0"/>
              <a:t>The DBMS needs to ensure the following:</a:t>
            </a:r>
          </a:p>
          <a:p>
            <a:pPr lvl="1"/>
            <a:r>
              <a:rPr lang="en-US" dirty="0"/>
              <a:t>The changes for any </a:t>
            </a:r>
            <a:r>
              <a:rPr lang="en-US" dirty="0" err="1"/>
              <a:t>txn</a:t>
            </a:r>
            <a:r>
              <a:rPr lang="en-US" dirty="0"/>
              <a:t> are durable once the DBMS has told somebody that it committed.</a:t>
            </a:r>
          </a:p>
          <a:p>
            <a:pPr lvl="1"/>
            <a:r>
              <a:rPr lang="en-US" dirty="0"/>
              <a:t>No partial changes are durable if the </a:t>
            </a:r>
            <a:r>
              <a:rPr lang="en-US" dirty="0" err="1"/>
              <a:t>txn</a:t>
            </a:r>
            <a:r>
              <a:rPr lang="en-US" dirty="0"/>
              <a:t> aborted.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8A719268-39AC-5593-37C9-F41592D52AC2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335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Undo vs. Redo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/>
              <a:t>Undo</a:t>
            </a:r>
            <a:r>
              <a:rPr lang="en-US" dirty="0"/>
              <a:t>: The process of removing the effects of an incomplete or aborted </a:t>
            </a:r>
            <a:r>
              <a:rPr lang="en-US" dirty="0" err="1"/>
              <a:t>txn</a:t>
            </a:r>
            <a:r>
              <a:rPr lang="en-US" dirty="0"/>
              <a:t>.</a:t>
            </a:r>
          </a:p>
          <a:p>
            <a:r>
              <a:rPr lang="en-US" b="1" dirty="0"/>
              <a:t>Redo</a:t>
            </a:r>
            <a:r>
              <a:rPr lang="en-US" dirty="0"/>
              <a:t>: The process of re-applying the effects of a committed </a:t>
            </a:r>
            <a:r>
              <a:rPr lang="en-US" dirty="0" err="1"/>
              <a:t>txn</a:t>
            </a:r>
            <a:r>
              <a:rPr lang="en-US" dirty="0"/>
              <a:t> for durability.</a:t>
            </a:r>
            <a:endParaRPr lang="en-US" sz="1200" dirty="0"/>
          </a:p>
          <a:p>
            <a:endParaRPr lang="en-US" dirty="0"/>
          </a:p>
          <a:p>
            <a:r>
              <a:rPr lang="en-US" dirty="0"/>
              <a:t>How the DBMS supports this functionality depends on how it manages the buffer pool …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3CCA9D9A-D08A-80D5-AF63-F0DDDA83EC5C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672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EA12B76-1E9F-71A7-4B7C-62CE55409EBC}"/>
              </a:ext>
            </a:extLst>
          </p:cNvPr>
          <p:cNvGrpSpPr/>
          <p:nvPr/>
        </p:nvGrpSpPr>
        <p:grpSpPr>
          <a:xfrm>
            <a:off x="1162052" y="746521"/>
            <a:ext cx="2469356" cy="3855720"/>
            <a:chOff x="1695451" y="819150"/>
            <a:chExt cx="2469356" cy="3855720"/>
          </a:xfrm>
        </p:grpSpPr>
        <p:sp>
          <p:nvSpPr>
            <p:cNvPr id="3" name="Rounded Rectangle 27">
              <a:extLst>
                <a:ext uri="{FF2B5EF4-FFF2-40B4-BE49-F238E27FC236}">
                  <a16:creationId xmlns:a16="http://schemas.microsoft.com/office/drawing/2014/main" id="{E62B0243-513E-81E3-213B-7232DBF43539}"/>
                </a:ext>
              </a:extLst>
            </p:cNvPr>
            <p:cNvSpPr/>
            <p:nvPr/>
          </p:nvSpPr>
          <p:spPr bwMode="auto">
            <a:xfrm>
              <a:off x="1695451" y="1200150"/>
              <a:ext cx="2469356" cy="34747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noFill/>
              <a:prstDash val="sysDash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350" dirty="0">
                <a:latin typeface="Times New Roman" pitchFamily="-112" charset="0"/>
              </a:endParaRPr>
            </a:p>
          </p:txBody>
        </p:sp>
        <p:sp>
          <p:nvSpPr>
            <p:cNvPr id="5" name="TextBox 15">
              <a:extLst>
                <a:ext uri="{FF2B5EF4-FFF2-40B4-BE49-F238E27FC236}">
                  <a16:creationId xmlns:a16="http://schemas.microsoft.com/office/drawing/2014/main" id="{7DDBF82B-31E8-E87C-626E-E84741CDEF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5451" y="819150"/>
              <a:ext cx="117532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no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  <a:ea typeface="Crimson Text" pitchFamily="2" charset="0"/>
                </a:defRPr>
              </a:lvl1pPr>
            </a:lstStyle>
            <a:p>
              <a:r>
                <a:rPr lang="en-US" dirty="0"/>
                <a:t>Schedule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7F8EE8A-F8E2-171B-ACE5-B70163D443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0355" y="1219200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T</a:t>
              </a:r>
              <a:r>
                <a:rPr lang="en-US" b="1" baseline="-25000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1</a:t>
              </a:r>
            </a:p>
          </p:txBody>
        </p:sp>
        <p:sp>
          <p:nvSpPr>
            <p:cNvPr id="7" name="TextBox 15">
              <a:extLst>
                <a:ext uri="{FF2B5EF4-FFF2-40B4-BE49-F238E27FC236}">
                  <a16:creationId xmlns:a16="http://schemas.microsoft.com/office/drawing/2014/main" id="{9CF6641A-9D00-3EE8-9220-2B7871C5D7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0968" y="1219200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T</a:t>
              </a:r>
              <a:r>
                <a:rPr lang="en-US" b="1" baseline="-25000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2</a:t>
              </a:r>
            </a:p>
          </p:txBody>
        </p:sp>
      </p:grpSp>
      <p:sp>
        <p:nvSpPr>
          <p:cNvPr id="8" name="Left Arrow 33">
            <a:extLst>
              <a:ext uri="{FF2B5EF4-FFF2-40B4-BE49-F238E27FC236}">
                <a16:creationId xmlns:a16="http://schemas.microsoft.com/office/drawing/2014/main" id="{8811AAB8-D70D-8F8F-5D74-8103DC774C0E}"/>
              </a:ext>
            </a:extLst>
          </p:cNvPr>
          <p:cNvSpPr/>
          <p:nvPr/>
        </p:nvSpPr>
        <p:spPr bwMode="auto">
          <a:xfrm rot="16200000">
            <a:off x="-876299" y="2392441"/>
            <a:ext cx="3314700" cy="647700"/>
          </a:xfrm>
          <a:prstGeom prst="leftArrow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 b="1" i="1" spc="225" dirty="0">
                <a:solidFill>
                  <a:schemeClr val="bg1">
                    <a:lumMod val="95000"/>
                  </a:schemeClr>
                </a:solidFill>
                <a:latin typeface="Lato Black" panose="020F0A02020204030203" pitchFamily="34" charset="0"/>
              </a:rPr>
              <a:t>TIME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AAC7B02-4658-4EB2-B12E-3FEA89627FC8}"/>
              </a:ext>
            </a:extLst>
          </p:cNvPr>
          <p:cNvCxnSpPr>
            <a:cxnSpLocks/>
          </p:cNvCxnSpPr>
          <p:nvPr/>
        </p:nvCxnSpPr>
        <p:spPr>
          <a:xfrm rot="5400000">
            <a:off x="4371525" y="2922270"/>
            <a:ext cx="3657600" cy="0"/>
          </a:xfrm>
          <a:prstGeom prst="line">
            <a:avLst/>
          </a:prstGeom>
          <a:ln w="19050">
            <a:solidFill>
              <a:srgbClr val="64646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20">
            <a:extLst>
              <a:ext uri="{FF2B5EF4-FFF2-40B4-BE49-F238E27FC236}">
                <a16:creationId xmlns:a16="http://schemas.microsoft.com/office/drawing/2014/main" id="{6114672F-1C2E-48CD-9253-F77BDB7CB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7100" y="2032805"/>
            <a:ext cx="1101088" cy="1363255"/>
          </a:xfrm>
          <a:prstGeom prst="rect">
            <a:avLst/>
          </a:prstGeom>
          <a:effectLst/>
        </p:spPr>
      </p:pic>
      <p:sp>
        <p:nvSpPr>
          <p:cNvPr id="69" name="Rounded Rectangle 25">
            <a:extLst>
              <a:ext uri="{FF2B5EF4-FFF2-40B4-BE49-F238E27FC236}">
                <a16:creationId xmlns:a16="http://schemas.microsoft.com/office/drawing/2014/main" id="{ECD85D96-826B-465D-B19F-8E5FCE9EE4B2}"/>
              </a:ext>
            </a:extLst>
          </p:cNvPr>
          <p:cNvSpPr/>
          <p:nvPr/>
        </p:nvSpPr>
        <p:spPr bwMode="auto">
          <a:xfrm>
            <a:off x="4043362" y="1710928"/>
            <a:ext cx="1747838" cy="2022872"/>
          </a:xfrm>
          <a:prstGeom prst="roundRect">
            <a:avLst>
              <a:gd name="adj" fmla="val 7789"/>
            </a:avLst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2000" b="1" i="1" dirty="0">
                <a:solidFill>
                  <a:srgbClr val="646464"/>
                </a:solidFill>
              </a:rPr>
              <a:t>Buffer Pool</a:t>
            </a:r>
          </a:p>
        </p:txBody>
      </p:sp>
      <p:sp>
        <p:nvSpPr>
          <p:cNvPr id="19458" name="Titl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Buffer Pool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6764790" y="2592375"/>
            <a:ext cx="1379573" cy="365760"/>
            <a:chOff x="6096000" y="5143500"/>
            <a:chExt cx="2307265" cy="762000"/>
          </a:xfrm>
          <a:solidFill>
            <a:schemeClr val="bg1"/>
          </a:solidFill>
        </p:grpSpPr>
        <p:sp>
          <p:nvSpPr>
            <p:cNvPr id="30" name="Rectangle 29"/>
            <p:cNvSpPr/>
            <p:nvPr/>
          </p:nvSpPr>
          <p:spPr bwMode="auto">
            <a:xfrm>
              <a:off x="6096000" y="5143500"/>
              <a:ext cx="762000" cy="762000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A=1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6868632" y="5143500"/>
              <a:ext cx="762000" cy="762000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B=9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7641265" y="5143500"/>
              <a:ext cx="762000" cy="762000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C=7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227910" y="2210991"/>
            <a:ext cx="1378744" cy="365760"/>
            <a:chOff x="3782457" y="2846387"/>
            <a:chExt cx="1839432" cy="476250"/>
          </a:xfrm>
        </p:grpSpPr>
        <p:sp>
          <p:nvSpPr>
            <p:cNvPr id="19491" name="Rectangle 36"/>
            <p:cNvSpPr>
              <a:spLocks noChangeArrowheads="1"/>
            </p:cNvSpPr>
            <p:nvPr/>
          </p:nvSpPr>
          <p:spPr bwMode="auto">
            <a:xfrm>
              <a:off x="3782457" y="2846387"/>
              <a:ext cx="607493" cy="476250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solidFill>
                    <a:srgbClr val="646464"/>
                  </a:solidFill>
                  <a:latin typeface="Inconsolata" panose="00000509000000000000" pitchFamily="49" charset="0"/>
                </a:rPr>
                <a:t>A=1</a:t>
              </a:r>
            </a:p>
          </p:txBody>
        </p:sp>
        <p:sp>
          <p:nvSpPr>
            <p:cNvPr id="19492" name="Rectangle 37"/>
            <p:cNvSpPr>
              <a:spLocks noChangeArrowheads="1"/>
            </p:cNvSpPr>
            <p:nvPr/>
          </p:nvSpPr>
          <p:spPr bwMode="auto">
            <a:xfrm>
              <a:off x="4398426" y="2846387"/>
              <a:ext cx="607493" cy="476250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B=9</a:t>
              </a:r>
            </a:p>
          </p:txBody>
        </p:sp>
        <p:sp>
          <p:nvSpPr>
            <p:cNvPr id="19493" name="Rectangle 38"/>
            <p:cNvSpPr>
              <a:spLocks noChangeArrowheads="1"/>
            </p:cNvSpPr>
            <p:nvPr/>
          </p:nvSpPr>
          <p:spPr bwMode="auto">
            <a:xfrm>
              <a:off x="5014396" y="2846387"/>
              <a:ext cx="607493" cy="476250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solidFill>
                    <a:srgbClr val="646464"/>
                  </a:solidFill>
                  <a:latin typeface="Inconsolata" panose="00000509000000000000" pitchFamily="49" charset="0"/>
                </a:rPr>
                <a:t>C=7</a:t>
              </a:r>
            </a:p>
          </p:txBody>
        </p:sp>
      </p:grp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4689873" y="2210991"/>
            <a:ext cx="454819" cy="36576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B=8</a:t>
            </a:r>
          </a:p>
        </p:txBody>
      </p:sp>
      <p:sp>
        <p:nvSpPr>
          <p:cNvPr id="46" name="Line 12"/>
          <p:cNvSpPr>
            <a:spLocks noChangeShapeType="1"/>
          </p:cNvSpPr>
          <p:nvPr/>
        </p:nvSpPr>
        <p:spPr bwMode="auto">
          <a:xfrm flipH="1" flipV="1">
            <a:off x="5613006" y="2389340"/>
            <a:ext cx="1145421" cy="365762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 sz="1350"/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1294820" y="1514393"/>
            <a:ext cx="1097280" cy="28346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eaLnBrk="0" hangingPunct="0">
              <a:lnSpc>
                <a:spcPct val="90000"/>
              </a:lnSpc>
              <a:defRPr sz="1600" b="1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r>
              <a:rPr lang="en-US" dirty="0"/>
              <a:t>BEGIN</a:t>
            </a:r>
          </a:p>
          <a:p>
            <a:r>
              <a:rPr lang="en-US" b="0" dirty="0"/>
              <a:t>R(A)</a:t>
            </a:r>
          </a:p>
          <a:p>
            <a:r>
              <a:rPr lang="en-US" b="0" dirty="0"/>
              <a:t>W(A)</a:t>
            </a:r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r>
              <a:rPr lang="en-US" b="0" dirty="0"/>
              <a:t>  ⋮</a:t>
            </a:r>
          </a:p>
          <a:p>
            <a:r>
              <a:rPr lang="en-US" dirty="0">
                <a:solidFill>
                  <a:schemeClr val="accent1"/>
                </a:solidFill>
              </a:rPr>
              <a:t>ROLLBACK</a:t>
            </a: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2385909" y="1514393"/>
            <a:ext cx="1097280" cy="28346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eaLnBrk="0" hangingPunct="0">
              <a:lnSpc>
                <a:spcPct val="90000"/>
              </a:lnSpc>
              <a:defRPr sz="1600" b="1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r>
              <a:rPr lang="en-US" dirty="0"/>
              <a:t>BEGIN</a:t>
            </a:r>
          </a:p>
          <a:p>
            <a:r>
              <a:rPr lang="en-US" b="0" dirty="0"/>
              <a:t>R(B)</a:t>
            </a:r>
          </a:p>
          <a:p>
            <a:r>
              <a:rPr lang="en-US" b="0" dirty="0"/>
              <a:t>W(B)</a:t>
            </a:r>
          </a:p>
          <a:p>
            <a:r>
              <a:rPr lang="en-US" dirty="0"/>
              <a:t>COMMIT</a:t>
            </a:r>
          </a:p>
        </p:txBody>
      </p:sp>
      <p:sp>
        <p:nvSpPr>
          <p:cNvPr id="48" name="Right Arrow 6"/>
          <p:cNvSpPr>
            <a:spLocks noChangeArrowheads="1"/>
          </p:cNvSpPr>
          <p:nvPr/>
        </p:nvSpPr>
        <p:spPr bwMode="auto">
          <a:xfrm>
            <a:off x="805548" y="1675495"/>
            <a:ext cx="548640" cy="457200"/>
          </a:xfrm>
          <a:prstGeom prst="rightArrow">
            <a:avLst>
              <a:gd name="adj1" fmla="val 50000"/>
              <a:gd name="adj2" fmla="val 50050"/>
            </a:avLst>
          </a:prstGeom>
          <a:solidFill>
            <a:schemeClr val="tx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49" name="Right Arrow 6"/>
          <p:cNvSpPr>
            <a:spLocks noChangeArrowheads="1"/>
          </p:cNvSpPr>
          <p:nvPr/>
        </p:nvSpPr>
        <p:spPr bwMode="auto">
          <a:xfrm>
            <a:off x="1884120" y="2322243"/>
            <a:ext cx="548640" cy="457200"/>
          </a:xfrm>
          <a:prstGeom prst="rightArrow">
            <a:avLst>
              <a:gd name="adj1" fmla="val 50000"/>
              <a:gd name="adj2" fmla="val 50050"/>
            </a:avLst>
          </a:prstGeom>
          <a:solidFill>
            <a:schemeClr val="tx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50" name="Right Arrow 6"/>
          <p:cNvSpPr>
            <a:spLocks noChangeArrowheads="1"/>
          </p:cNvSpPr>
          <p:nvPr/>
        </p:nvSpPr>
        <p:spPr bwMode="auto">
          <a:xfrm>
            <a:off x="805548" y="1883140"/>
            <a:ext cx="548640" cy="457200"/>
          </a:xfrm>
          <a:prstGeom prst="rightArrow">
            <a:avLst>
              <a:gd name="adj1" fmla="val 50000"/>
              <a:gd name="adj2" fmla="val 50050"/>
            </a:avLst>
          </a:prstGeom>
          <a:solidFill>
            <a:schemeClr val="tx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51" name="Right Arrow 6"/>
          <p:cNvSpPr>
            <a:spLocks noChangeArrowheads="1"/>
          </p:cNvSpPr>
          <p:nvPr/>
        </p:nvSpPr>
        <p:spPr bwMode="auto">
          <a:xfrm>
            <a:off x="1884120" y="2548462"/>
            <a:ext cx="548640" cy="457200"/>
          </a:xfrm>
          <a:prstGeom prst="rightArrow">
            <a:avLst>
              <a:gd name="adj1" fmla="val 50000"/>
              <a:gd name="adj2" fmla="val 50050"/>
            </a:avLst>
          </a:prstGeom>
          <a:solidFill>
            <a:schemeClr val="tx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4227910" y="2210991"/>
            <a:ext cx="454819" cy="36576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A=3</a:t>
            </a:r>
          </a:p>
        </p:txBody>
      </p:sp>
      <p:sp>
        <p:nvSpPr>
          <p:cNvPr id="53" name="Rounded Rectangular Callout 52" hidden="1"/>
          <p:cNvSpPr/>
          <p:nvPr/>
        </p:nvSpPr>
        <p:spPr bwMode="auto">
          <a:xfrm flipH="1">
            <a:off x="4876800" y="1337593"/>
            <a:ext cx="2337380" cy="637170"/>
          </a:xfrm>
          <a:prstGeom prst="wedgeRoundRectCallout">
            <a:avLst>
              <a:gd name="adj1" fmla="val 51487"/>
              <a:gd name="adj2" fmla="val 107773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0" tIns="67414" rIns="0" bIns="0" anchor="b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Do we force </a:t>
            </a:r>
            <a:r>
              <a:rPr lang="en-US" sz="2000" b="1" i="1" spc="-300" dirty="0">
                <a:solidFill>
                  <a:schemeClr val="accent1"/>
                </a:solidFill>
                <a:latin typeface="Crimson Text" panose="02000503000000000000" pitchFamily="2" charset="0"/>
              </a:rPr>
              <a:t>T</a:t>
            </a:r>
            <a:r>
              <a:rPr lang="en-US" sz="2000" b="1" i="1" baseline="-25000" dirty="0">
                <a:solidFill>
                  <a:schemeClr val="accent1"/>
                </a:solidFill>
                <a:latin typeface="Crimson Text" panose="02000503000000000000" pitchFamily="2" charset="0"/>
              </a:rPr>
              <a:t>2</a:t>
            </a: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’s changes to be written to disk?</a:t>
            </a:r>
          </a:p>
        </p:txBody>
      </p:sp>
      <p:sp>
        <p:nvSpPr>
          <p:cNvPr id="54" name="Rounded Rectangular Callout 53" hidden="1"/>
          <p:cNvSpPr/>
          <p:nvPr/>
        </p:nvSpPr>
        <p:spPr bwMode="auto">
          <a:xfrm flipH="1">
            <a:off x="1185811" y="1543048"/>
            <a:ext cx="3531335" cy="637170"/>
          </a:xfrm>
          <a:prstGeom prst="wedgeRoundRectCallout">
            <a:avLst>
              <a:gd name="adj1" fmla="val -37276"/>
              <a:gd name="adj2" fmla="val 67142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0" tIns="67414" rIns="0" bIns="0" anchor="b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Is </a:t>
            </a:r>
            <a:r>
              <a:rPr lang="en-US" sz="2000" b="1" i="1" spc="-300" dirty="0">
                <a:solidFill>
                  <a:schemeClr val="accent1"/>
                </a:solidFill>
                <a:latin typeface="Crimson Text" panose="02000503000000000000" pitchFamily="2" charset="0"/>
              </a:rPr>
              <a:t>T</a:t>
            </a:r>
            <a:r>
              <a:rPr lang="en-US" sz="2000" b="1" i="1" baseline="-25000" dirty="0">
                <a:solidFill>
                  <a:schemeClr val="accent1"/>
                </a:solidFill>
                <a:latin typeface="Crimson Text" panose="02000503000000000000" pitchFamily="2" charset="0"/>
              </a:rPr>
              <a:t>1</a:t>
            </a: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 allowed to overwrite A even though it has </a:t>
            </a:r>
            <a:r>
              <a:rPr lang="en-US" sz="2000" b="1" i="1" u="sng" dirty="0">
                <a:solidFill>
                  <a:schemeClr val="accent1"/>
                </a:solidFill>
                <a:latin typeface="Crimson Text" panose="02000503000000000000" pitchFamily="2" charset="0"/>
              </a:rPr>
              <a:t>not</a:t>
            </a: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 committed?</a:t>
            </a:r>
          </a:p>
        </p:txBody>
      </p:sp>
      <p:sp>
        <p:nvSpPr>
          <p:cNvPr id="55" name="Right Arrow 6"/>
          <p:cNvSpPr>
            <a:spLocks noChangeArrowheads="1"/>
          </p:cNvSpPr>
          <p:nvPr/>
        </p:nvSpPr>
        <p:spPr bwMode="auto">
          <a:xfrm>
            <a:off x="805548" y="3208630"/>
            <a:ext cx="548640" cy="457200"/>
          </a:xfrm>
          <a:prstGeom prst="rightArrow">
            <a:avLst>
              <a:gd name="adj1" fmla="val 50000"/>
              <a:gd name="adj2" fmla="val 50050"/>
            </a:avLst>
          </a:prstGeom>
          <a:solidFill>
            <a:schemeClr val="tx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56" name="Right Arrow 6"/>
          <p:cNvSpPr>
            <a:spLocks noChangeArrowheads="1"/>
          </p:cNvSpPr>
          <p:nvPr/>
        </p:nvSpPr>
        <p:spPr bwMode="auto">
          <a:xfrm>
            <a:off x="1884120" y="2774680"/>
            <a:ext cx="548640" cy="457200"/>
          </a:xfrm>
          <a:prstGeom prst="rightArrow">
            <a:avLst>
              <a:gd name="adj1" fmla="val 50000"/>
              <a:gd name="adj2" fmla="val 50050"/>
            </a:avLst>
          </a:prstGeom>
          <a:solidFill>
            <a:schemeClr val="tx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57" name="Rounded Rectangular Callout 56" hidden="1"/>
          <p:cNvSpPr/>
          <p:nvPr/>
        </p:nvSpPr>
        <p:spPr bwMode="auto">
          <a:xfrm flipH="1">
            <a:off x="1447800" y="3989732"/>
            <a:ext cx="2514600" cy="637170"/>
          </a:xfrm>
          <a:prstGeom prst="wedgeRoundRectCallout">
            <a:avLst>
              <a:gd name="adj1" fmla="val 38209"/>
              <a:gd name="adj2" fmla="val -95960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0" tIns="67414" rIns="0" bIns="0" anchor="b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What happens when we need to rollback </a:t>
            </a:r>
            <a:r>
              <a:rPr lang="en-US" sz="2000" b="1" i="1" spc="-300" dirty="0">
                <a:solidFill>
                  <a:schemeClr val="accent1"/>
                </a:solidFill>
                <a:latin typeface="Crimson Text" panose="02000503000000000000" pitchFamily="2" charset="0"/>
              </a:rPr>
              <a:t>T</a:t>
            </a:r>
            <a:r>
              <a:rPr lang="en-US" sz="2000" b="1" i="1" baseline="-25000" dirty="0">
                <a:solidFill>
                  <a:schemeClr val="accent1"/>
                </a:solidFill>
                <a:latin typeface="Crimson Text" panose="02000503000000000000" pitchFamily="2" charset="0"/>
              </a:rPr>
              <a:t>1</a:t>
            </a: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?</a:t>
            </a: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7227567" y="2592375"/>
            <a:ext cx="454819" cy="36576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B=8</a:t>
            </a: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6764790" y="2592375"/>
            <a:ext cx="454819" cy="36576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A=3</a:t>
            </a:r>
          </a:p>
        </p:txBody>
      </p:sp>
      <p:sp>
        <p:nvSpPr>
          <p:cNvPr id="80" name="Line 12">
            <a:extLst>
              <a:ext uri="{FF2B5EF4-FFF2-40B4-BE49-F238E27FC236}">
                <a16:creationId xmlns:a16="http://schemas.microsoft.com/office/drawing/2014/main" id="{9F7E52AD-E1EE-4BE3-85A2-A5388AB03C9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13006" y="2386763"/>
            <a:ext cx="1151784" cy="368342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 sz="1350"/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31B28A57-0AEF-4A59-95D3-F434905F5A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4633500" y="3674553"/>
            <a:ext cx="567561" cy="1097280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614AEC1A-43A9-4B75-A7F0-446FA18472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127983" y="3780507"/>
            <a:ext cx="641131" cy="885371"/>
          </a:xfrm>
          <a:prstGeom prst="rect">
            <a:avLst/>
          </a:prstGeom>
        </p:spPr>
      </p:pic>
      <p:sp>
        <p:nvSpPr>
          <p:cNvPr id="13" name="Slide Number Placeholder 3" descr=" 5">
            <a:extLst>
              <a:ext uri="{FF2B5EF4-FFF2-40B4-BE49-F238E27FC236}">
                <a16:creationId xmlns:a16="http://schemas.microsoft.com/office/drawing/2014/main" id="{094F12E7-8096-4512-83C0-4AB371C5EC8D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9" name="Lightning Bolt 8">
            <a:extLst>
              <a:ext uri="{FF2B5EF4-FFF2-40B4-BE49-F238E27FC236}">
                <a16:creationId xmlns:a16="http://schemas.microsoft.com/office/drawing/2014/main" id="{F579C4AE-E731-CCBE-9D9B-3A2B2883F5FB}"/>
              </a:ext>
            </a:extLst>
          </p:cNvPr>
          <p:cNvSpPr/>
          <p:nvPr/>
        </p:nvSpPr>
        <p:spPr bwMode="auto">
          <a:xfrm rot="20700000" flipH="1">
            <a:off x="4755359" y="1673134"/>
            <a:ext cx="1218033" cy="1169312"/>
          </a:xfrm>
          <a:prstGeom prst="lightningBolt">
            <a:avLst/>
          </a:prstGeom>
          <a:solidFill>
            <a:srgbClr val="FFFF00"/>
          </a:solidFill>
          <a:ln w="28575" cap="flat" cmpd="sng" algn="ctr">
            <a:solidFill>
              <a:srgbClr val="CCCC00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350">
              <a:latin typeface="Times New Roman" pitchFamily="-11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C26CBF-135A-C8CD-51C5-5D7B27951DD8}"/>
              </a:ext>
            </a:extLst>
          </p:cNvPr>
          <p:cNvGrpSpPr/>
          <p:nvPr/>
        </p:nvGrpSpPr>
        <p:grpSpPr>
          <a:xfrm>
            <a:off x="4898230" y="-177956"/>
            <a:ext cx="2358444" cy="1913192"/>
            <a:chOff x="9220200" y="-95250"/>
            <a:chExt cx="2358444" cy="1913192"/>
          </a:xfrm>
        </p:grpSpPr>
        <p:sp>
          <p:nvSpPr>
            <p:cNvPr id="11" name="Cloud 10">
              <a:extLst>
                <a:ext uri="{FF2B5EF4-FFF2-40B4-BE49-F238E27FC236}">
                  <a16:creationId xmlns:a16="http://schemas.microsoft.com/office/drawing/2014/main" id="{06840980-FAA9-2DC5-DE1C-BE0225120BCF}"/>
                </a:ext>
              </a:extLst>
            </p:cNvPr>
            <p:cNvSpPr/>
            <p:nvPr/>
          </p:nvSpPr>
          <p:spPr bwMode="auto">
            <a:xfrm>
              <a:off x="9220200" y="-95250"/>
              <a:ext cx="2358444" cy="1913192"/>
            </a:xfrm>
            <a:prstGeom prst="cloud">
              <a:avLst/>
            </a:prstGeom>
            <a:solidFill>
              <a:schemeClr val="bg1">
                <a:lumMod val="65000"/>
              </a:schemeClr>
            </a:solidFill>
            <a:ln w="28575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350" dirty="0">
                <a:latin typeface="Times New Roman" pitchFamily="-112" charset="0"/>
              </a:endParaRPr>
            </a:p>
          </p:txBody>
        </p:sp>
        <p:pic>
          <p:nvPicPr>
            <p:cNvPr id="12" name="Picture 2" descr="Zhongrui Chen">
              <a:extLst>
                <a:ext uri="{FF2B5EF4-FFF2-40B4-BE49-F238E27FC236}">
                  <a16:creationId xmlns:a16="http://schemas.microsoft.com/office/drawing/2014/main" id="{CDCD44A8-6FB7-2F87-58E6-F19E30FC58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7607" y="260088"/>
              <a:ext cx="1203630" cy="1202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6212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"/>
                            </p:stCondLst>
                            <p:childTnLst>
                              <p:par>
                                <p:cTn id="11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"/>
                            </p:stCondLst>
                            <p:childTnLst>
                              <p:par>
                                <p:cTn id="1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6" grpId="0" animBg="1"/>
      <p:bldP spid="46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6" grpId="0" animBg="1"/>
      <p:bldP spid="56" grpId="1" animBg="1"/>
      <p:bldP spid="57" grpId="0" animBg="1"/>
      <p:bldP spid="58" grpId="0" animBg="1"/>
      <p:bldP spid="59" grpId="0" animBg="1"/>
      <p:bldP spid="80" grpId="0" animBg="1"/>
      <p:bldP spid="80" grpId="1" animBg="1"/>
      <p:bldP spid="9" grpId="0" animBg="1"/>
    </p:bldLst>
  </p:timing>
</p:sld>
</file>

<file path=ppt/theme/theme1.xml><?xml version="1.0" encoding="utf-8"?>
<a:theme xmlns:a="http://schemas.openxmlformats.org/drawingml/2006/main" name="421-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21-theme" id="{8266886C-00C5-0E41-B657-C3D05B8200D6}" vid="{2B8BD0A5-B052-7545-BBE7-7583420439F3}"/>
    </a:ext>
  </a:extLst>
</a:theme>
</file>

<file path=ppt/theme/theme2.xml><?xml version="1.0" encoding="utf-8"?>
<a:theme xmlns:a="http://schemas.openxmlformats.org/drawingml/2006/main" name="1_F2024 Theme">
  <a:themeElements>
    <a:clrScheme name="CMU-DB F20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4123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D9D9D9"/>
      </a:accent6>
      <a:hlink>
        <a:srgbClr val="C41230"/>
      </a:hlink>
      <a:folHlink>
        <a:srgbClr val="C4123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73370</TotalTime>
  <Words>3389</Words>
  <Application>Microsoft Macintosh PowerPoint</Application>
  <PresentationFormat>On-screen Show (16:9)</PresentationFormat>
  <Paragraphs>688</Paragraphs>
  <Slides>50</Slides>
  <Notes>50</Notes>
  <HiddenSlides>11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64" baseType="lpstr">
      <vt:lpstr>Arial</vt:lpstr>
      <vt:lpstr>Calibri</vt:lpstr>
      <vt:lpstr>Consolas</vt:lpstr>
      <vt:lpstr>Crimson Text</vt:lpstr>
      <vt:lpstr>Crimson Text</vt:lpstr>
      <vt:lpstr>Gentium Book Basic</vt:lpstr>
      <vt:lpstr>Inconsolata</vt:lpstr>
      <vt:lpstr>Lato Black</vt:lpstr>
      <vt:lpstr>Open Sans Extrabold</vt:lpstr>
      <vt:lpstr>Proxima Nova Rg</vt:lpstr>
      <vt:lpstr>System Font Regular</vt:lpstr>
      <vt:lpstr>Times New Roman</vt:lpstr>
      <vt:lpstr>421-theme</vt:lpstr>
      <vt:lpstr>1_F2024 Theme</vt:lpstr>
      <vt:lpstr>PowerPoint Presentation</vt:lpstr>
      <vt:lpstr>Announcements</vt:lpstr>
      <vt:lpstr>Last Class</vt:lpstr>
      <vt:lpstr>MOTIVATION</vt:lpstr>
      <vt:lpstr>Crash Recovery</vt:lpstr>
      <vt:lpstr>Today’s Agenda</vt:lpstr>
      <vt:lpstr>Observation</vt:lpstr>
      <vt:lpstr>Undo vs. Redo</vt:lpstr>
      <vt:lpstr>Buffer Pool</vt:lpstr>
      <vt:lpstr>Steal Policy</vt:lpstr>
      <vt:lpstr>Force Policy</vt:lpstr>
      <vt:lpstr>No-Steal + Force</vt:lpstr>
      <vt:lpstr>No-Steal + Force</vt:lpstr>
      <vt:lpstr>Buffer Pool + WAL</vt:lpstr>
      <vt:lpstr>Shadow Paging</vt:lpstr>
      <vt:lpstr>Shadow Paging – Example</vt:lpstr>
      <vt:lpstr>Shadow Paging – Undo/Redo</vt:lpstr>
      <vt:lpstr>Shadow Paging – Disadvantages</vt:lpstr>
      <vt:lpstr>SQLite (Pre-2010)</vt:lpstr>
      <vt:lpstr>Observation</vt:lpstr>
      <vt:lpstr>It's Log!</vt:lpstr>
      <vt:lpstr>Write-Ahead Log (WAL)</vt:lpstr>
      <vt:lpstr>Buffer Pool + WAL</vt:lpstr>
      <vt:lpstr>WAL Protocol</vt:lpstr>
      <vt:lpstr>WAL Protocol</vt:lpstr>
      <vt:lpstr>WAL – Example</vt:lpstr>
      <vt:lpstr>WAL – Implementation</vt:lpstr>
      <vt:lpstr>WAL – Group Commit</vt:lpstr>
      <vt:lpstr>Buffer Pool Policies</vt:lpstr>
      <vt:lpstr>Logging Schemes</vt:lpstr>
      <vt:lpstr>Logging Schemes</vt:lpstr>
      <vt:lpstr>Physical vs. Logical Logging</vt:lpstr>
      <vt:lpstr>Observation</vt:lpstr>
      <vt:lpstr>Checkpoints</vt:lpstr>
      <vt:lpstr>Checkpoints</vt:lpstr>
      <vt:lpstr>Checkpoints – Challenges</vt:lpstr>
      <vt:lpstr>Checkpoints – Frequency</vt:lpstr>
      <vt:lpstr>Conclusion</vt:lpstr>
      <vt:lpstr>Next Class</vt:lpstr>
      <vt:lpstr>CHANGE DATA CAPTURE (CDC)</vt:lpstr>
      <vt:lpstr>WAL – DEFERRED UPDATES</vt:lpstr>
      <vt:lpstr>WAL – DEFERRED UPDATES</vt:lpstr>
      <vt:lpstr>LOG-STRUCTURED SYSTEMS</vt:lpstr>
      <vt:lpstr>STORAGE TYPES</vt:lpstr>
      <vt:lpstr>CRASH RECOVERY: Intuition</vt:lpstr>
      <vt:lpstr>CRASH RECOVERY</vt:lpstr>
      <vt:lpstr>FAILURE CLASSIFICATION</vt:lpstr>
      <vt:lpstr>TYPE #1: TRANSACTION FAILURES</vt:lpstr>
      <vt:lpstr>TYPE #2: SYSTEM FAILURES</vt:lpstr>
      <vt:lpstr>TYPE #3: STORAGE MEDIA FAILURE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CMU 15-445/645 Database Systems (Fall 2024) :: Database Logging</dc:title>
  <dc:creator>Andy Pavlo</dc:creator>
  <cp:keywords>Databases, Carnegie Mellon University</cp:keywords>
  <cp:lastModifiedBy>Benjamin S. Berg</cp:lastModifiedBy>
  <cp:revision>6174</cp:revision>
  <cp:lastPrinted>2023-11-13T16:08:42Z</cp:lastPrinted>
  <dcterms:created xsi:type="dcterms:W3CDTF">2015-12-22T16:36:30Z</dcterms:created>
  <dcterms:modified xsi:type="dcterms:W3CDTF">2025-11-24T16:53:39Z</dcterms:modified>
</cp:coreProperties>
</file>