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  <p:sldMasterId id="2147483721" r:id="rId2"/>
  </p:sldMasterIdLst>
  <p:notesMasterIdLst>
    <p:notesMasterId r:id="rId58"/>
  </p:notesMasterIdLst>
  <p:sldIdLst>
    <p:sldId id="1964" r:id="rId3"/>
    <p:sldId id="1956" r:id="rId4"/>
    <p:sldId id="936" r:id="rId5"/>
    <p:sldId id="1960" r:id="rId6"/>
    <p:sldId id="935" r:id="rId7"/>
    <p:sldId id="937" r:id="rId8"/>
    <p:sldId id="992" r:id="rId9"/>
    <p:sldId id="939" r:id="rId10"/>
    <p:sldId id="310" r:id="rId11"/>
    <p:sldId id="940" r:id="rId12"/>
    <p:sldId id="942" r:id="rId13"/>
    <p:sldId id="944" r:id="rId14"/>
    <p:sldId id="946" r:id="rId15"/>
    <p:sldId id="947" r:id="rId16"/>
    <p:sldId id="994" r:id="rId17"/>
    <p:sldId id="950" r:id="rId18"/>
    <p:sldId id="995" r:id="rId19"/>
    <p:sldId id="952" r:id="rId20"/>
    <p:sldId id="997" r:id="rId21"/>
    <p:sldId id="998" r:id="rId22"/>
    <p:sldId id="1002" r:id="rId23"/>
    <p:sldId id="956" r:id="rId24"/>
    <p:sldId id="1003" r:id="rId25"/>
    <p:sldId id="958" r:id="rId26"/>
    <p:sldId id="959" r:id="rId27"/>
    <p:sldId id="960" r:id="rId28"/>
    <p:sldId id="961" r:id="rId29"/>
    <p:sldId id="1957" r:id="rId30"/>
    <p:sldId id="963" r:id="rId31"/>
    <p:sldId id="964" r:id="rId32"/>
    <p:sldId id="968" r:id="rId33"/>
    <p:sldId id="969" r:id="rId34"/>
    <p:sldId id="971" r:id="rId35"/>
    <p:sldId id="972" r:id="rId36"/>
    <p:sldId id="973" r:id="rId37"/>
    <p:sldId id="974" r:id="rId38"/>
    <p:sldId id="975" r:id="rId39"/>
    <p:sldId id="976" r:id="rId40"/>
    <p:sldId id="977" r:id="rId41"/>
    <p:sldId id="981" r:id="rId42"/>
    <p:sldId id="999" r:id="rId43"/>
    <p:sldId id="1000" r:id="rId44"/>
    <p:sldId id="1007" r:id="rId45"/>
    <p:sldId id="988" r:id="rId46"/>
    <p:sldId id="989" r:id="rId47"/>
    <p:sldId id="894" r:id="rId48"/>
    <p:sldId id="1008" r:id="rId49"/>
    <p:sldId id="1010" r:id="rId50"/>
    <p:sldId id="978" r:id="rId51"/>
    <p:sldId id="979" r:id="rId52"/>
    <p:sldId id="980" r:id="rId53"/>
    <p:sldId id="1961" r:id="rId54"/>
    <p:sldId id="1962" r:id="rId55"/>
    <p:sldId id="1963" r:id="rId56"/>
    <p:sldId id="941" r:id="rId5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84C477A-3CF8-445E-A525-B5470BA88A6F}">
          <p14:sldIdLst>
            <p14:sldId id="1964"/>
            <p14:sldId id="1956"/>
            <p14:sldId id="936"/>
            <p14:sldId id="1960"/>
            <p14:sldId id="935"/>
            <p14:sldId id="937"/>
            <p14:sldId id="992"/>
          </p14:sldIdLst>
        </p14:section>
        <p14:section name="Log Sequence Numbers" id="{F764243F-1317-41DC-989A-C18C1EE26F41}">
          <p14:sldIdLst>
            <p14:sldId id="939"/>
            <p14:sldId id="310"/>
            <p14:sldId id="940"/>
            <p14:sldId id="942"/>
            <p14:sldId id="944"/>
          </p14:sldIdLst>
        </p14:section>
        <p14:section name="Normal Commit &amp; Abort Operations" id="{DC359997-2BE8-45F7-BEC6-5459D876645E}">
          <p14:sldIdLst>
            <p14:sldId id="946"/>
            <p14:sldId id="947"/>
            <p14:sldId id="994"/>
            <p14:sldId id="950"/>
            <p14:sldId id="995"/>
          </p14:sldIdLst>
        </p14:section>
        <p14:section name="Compensation Log Records" id="{B268EA5D-7E6F-4B54-BABD-8E71087984CC}">
          <p14:sldIdLst>
            <p14:sldId id="952"/>
            <p14:sldId id="997"/>
            <p14:sldId id="998"/>
            <p14:sldId id="1002"/>
            <p14:sldId id="956"/>
            <p14:sldId id="1003"/>
          </p14:sldIdLst>
        </p14:section>
        <p14:section name="Fuzzy Checkpoints" id="{4FC52D96-3012-4D0B-806E-E8C699AA4991}">
          <p14:sldIdLst>
            <p14:sldId id="958"/>
            <p14:sldId id="959"/>
            <p14:sldId id="960"/>
            <p14:sldId id="961"/>
            <p14:sldId id="1957"/>
            <p14:sldId id="963"/>
            <p14:sldId id="964"/>
          </p14:sldIdLst>
        </p14:section>
        <p14:section name="Recovery" id="{2FBC80D6-59B3-4529-B656-2492A355592C}">
          <p14:sldIdLst>
            <p14:sldId id="968"/>
            <p14:sldId id="969"/>
            <p14:sldId id="971"/>
            <p14:sldId id="972"/>
            <p14:sldId id="973"/>
            <p14:sldId id="974"/>
            <p14:sldId id="975"/>
            <p14:sldId id="976"/>
            <p14:sldId id="977"/>
            <p14:sldId id="981"/>
            <p14:sldId id="999"/>
            <p14:sldId id="1000"/>
            <p14:sldId id="1007"/>
            <p14:sldId id="988"/>
            <p14:sldId id="989"/>
            <p14:sldId id="894"/>
          </p14:sldIdLst>
        </p14:section>
        <p14:section name="OLD" id="{9E15DCAD-9378-4A7F-8700-5738246DA382}">
          <p14:sldIdLst>
            <p14:sldId id="1008"/>
            <p14:sldId id="1010"/>
            <p14:sldId id="978"/>
            <p14:sldId id="979"/>
            <p14:sldId id="980"/>
            <p14:sldId id="1961"/>
            <p14:sldId id="1962"/>
            <p14:sldId id="1963"/>
            <p14:sldId id="9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7E7E7"/>
    <a:srgbClr val="4C9DD2"/>
    <a:srgbClr val="474866"/>
    <a:srgbClr val="646464"/>
    <a:srgbClr val="EF3E42"/>
    <a:srgbClr val="2C6BD8"/>
    <a:srgbClr val="84BCDA"/>
    <a:srgbClr val="F76D6D"/>
    <a:srgbClr val="256389"/>
    <a:srgbClr val="10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0" autoAdjust="0"/>
    <p:restoredTop sz="74416" autoAdjust="0"/>
  </p:normalViewPr>
  <p:slideViewPr>
    <p:cSldViewPr>
      <p:cViewPr>
        <p:scale>
          <a:sx n="118" d="100"/>
          <a:sy n="118" d="100"/>
        </p:scale>
        <p:origin x="704" y="3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40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5623"/>
    </p:cViewPr>
  </p:sorterViewPr>
  <p:notesViewPr>
    <p:cSldViewPr>
      <p:cViewPr varScale="1">
        <p:scale>
          <a:sx n="88" d="100"/>
          <a:sy n="88" d="100"/>
        </p:scale>
        <p:origin x="397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F30A1-66E6-451E-8A7F-24EDBB733F02}" type="datetimeFigureOut">
              <a:rPr lang="en-US" smtClean="0"/>
              <a:t>11/30/25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B2FDE-2E55-4B3D-B7EA-09D0CC1080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8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868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33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82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450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4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87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94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37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28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7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54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78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54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451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84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731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5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955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932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127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216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33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8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117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853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831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597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173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872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038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353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664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82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935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756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143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256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156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099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092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885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522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33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62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66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509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415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23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E8A67-434A-5494-DB16-5551522E2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E27557-97C5-DBCB-901A-12E1E6637A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F44A9F-1A4E-A30A-5E38-42F72CD894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38717-78EB-8E95-37E9-DFB0EE862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1910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4205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94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32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93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60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5032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7185" tIns="48593" rIns="97185" bIns="48593">
            <a:prstTxWarp prst="textNoShape">
              <a:avLst/>
            </a:prstTxWarp>
          </a:bodyPr>
          <a:lstStyle/>
          <a:p>
            <a:r>
              <a:rPr lang="en-US" dirty="0"/>
              <a:t>Log and disk in the picture are in non-volatile storage.  Log disk may be mirrored.</a:t>
            </a:r>
          </a:p>
          <a:p>
            <a:endParaRPr lang="en-US" dirty="0"/>
          </a:p>
          <a:p>
            <a:r>
              <a:rPr lang="en-US" dirty="0"/>
              <a:t>DRAM is volatile storage.</a:t>
            </a:r>
          </a:p>
          <a:p>
            <a:endParaRPr lang="en-US" dirty="0"/>
          </a:p>
          <a:p>
            <a:r>
              <a:rPr lang="en-US" dirty="0"/>
              <a:t>Exam Question: Can the left page be on disk? </a:t>
            </a:r>
          </a:p>
        </p:txBody>
      </p:sp>
      <p:sp>
        <p:nvSpPr>
          <p:cNvPr id="150323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68313" y="725488"/>
            <a:ext cx="6367462" cy="358298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5312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b.cs.cmu.ed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MU LOGO" hidden="1">
            <a:extLst>
              <a:ext uri="{FF2B5EF4-FFF2-40B4-BE49-F238E27FC236}">
                <a16:creationId xmlns:a16="http://schemas.microsoft.com/office/drawing/2014/main" id="{A6279927-EE9F-8A29-2CCB-28AAACD5E8C1}"/>
              </a:ext>
            </a:extLst>
          </p:cNvPr>
          <p:cNvGrpSpPr/>
          <p:nvPr/>
        </p:nvGrpSpPr>
        <p:grpSpPr>
          <a:xfrm>
            <a:off x="325636" y="471153"/>
            <a:ext cx="914400" cy="548640"/>
            <a:chOff x="325636" y="760714"/>
            <a:chExt cx="914400" cy="54864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EBE596A-5B25-6A4A-3895-76D6B8649774}"/>
                </a:ext>
              </a:extLst>
            </p:cNvPr>
            <p:cNvSpPr/>
            <p:nvPr/>
          </p:nvSpPr>
          <p:spPr>
            <a:xfrm>
              <a:off x="325636" y="760714"/>
              <a:ext cx="914400" cy="548640"/>
            </a:xfrm>
            <a:prstGeom prst="roundRect">
              <a:avLst>
                <a:gd name="adj" fmla="val 1910"/>
              </a:avLst>
            </a:prstGeom>
            <a:solidFill>
              <a:srgbClr val="C300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pic>
          <p:nvPicPr>
            <p:cNvPr id="34" name="Graphic 33">
              <a:hlinkClick r:id="rId2"/>
              <a:extLst>
                <a:ext uri="{FF2B5EF4-FFF2-40B4-BE49-F238E27FC236}">
                  <a16:creationId xmlns:a16="http://schemas.microsoft.com/office/drawing/2014/main" id="{42BCC96F-C450-CF5C-629F-09937B0D1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17076" y="797240"/>
              <a:ext cx="731520" cy="475588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852B086-E288-CBD2-C5C5-DFEC76D96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922" y="240601"/>
            <a:ext cx="3291840" cy="2915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3D0993A-BF60-CE79-0F1C-786FEAAE2891}"/>
              </a:ext>
            </a:extLst>
          </p:cNvPr>
          <p:cNvSpPr txBox="1">
            <a:spLocks/>
          </p:cNvSpPr>
          <p:nvPr/>
        </p:nvSpPr>
        <p:spPr>
          <a:xfrm>
            <a:off x="0" y="1790327"/>
            <a:ext cx="9144000" cy="1470025"/>
          </a:xfrm>
          <a:prstGeom prst="rect">
            <a:avLst/>
          </a:prstGeom>
          <a:solidFill>
            <a:srgbClr val="4B9CD3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dirty="0"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dirty="0">
                <a:solidFill>
                  <a:schemeClr val="bg1"/>
                </a:solidFill>
                <a:effectLst/>
                <a:latin typeface="+mj-lt"/>
              </a:rPr>
              <a:t>COMP 421: Files &amp; Databases</a:t>
            </a:r>
            <a:endParaRPr lang="en-US" sz="44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CDE41B-5E08-2993-AFF2-8F1706E561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3260725"/>
            <a:ext cx="6019800" cy="1063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Lecture Name!</a:t>
            </a:r>
          </a:p>
        </p:txBody>
      </p:sp>
    </p:spTree>
    <p:extLst>
      <p:ext uri="{BB962C8B-B14F-4D97-AF65-F5344CB8AC3E}">
        <p14:creationId xmlns:p14="http://schemas.microsoft.com/office/powerpoint/2010/main" val="373517996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475488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A738A1-3F8B-F678-C69C-FFB31A0D0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58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880" y="971550"/>
            <a:ext cx="4389120" cy="3657600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6CF122-5223-8FC2-39AE-F66176D11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4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A415270-53F7-23E6-805D-9160C949F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54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707E67-347D-98D8-549D-5A3070895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5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68C0F3-3232-CB1F-B9FF-BCF57414174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971550"/>
            <a:ext cx="7886700" cy="381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1pPr>
            <a:lvl2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2pPr>
            <a:lvl3pPr marL="9144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3pPr>
            <a:lvl4pPr marL="13716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4pPr>
            <a:lvl5pPr marL="18288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26A410E-1393-BE00-D124-9AC4FEA3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98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9E75BC5-5E05-9EB9-A2CF-34ADD0499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8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9050"/>
            <a:ext cx="9144000" cy="689371"/>
          </a:xfrm>
        </p:spPr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25DEA1-F8C4-6E87-1A5B-8EC9E0A20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7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y Choose Unc For A Graduate Degree In Computer Science - Unc Chapel Hill (1287x369), Png Download">
            <a:extLst>
              <a:ext uri="{FF2B5EF4-FFF2-40B4-BE49-F238E27FC236}">
                <a16:creationId xmlns:a16="http://schemas.microsoft.com/office/drawing/2014/main" id="{88E8CE7D-D053-708D-6190-70AECFF14D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313"/>
            <a:ext cx="1066800" cy="3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1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689371"/>
          </a:xfrm>
          <a:prstGeom prst="rect">
            <a:avLst/>
          </a:prstGeom>
          <a:solidFill>
            <a:srgbClr val="4C9DD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dirty="0"/>
              <a:t>Click to edit Master text styles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Second level</a:t>
            </a:r>
          </a:p>
        </p:txBody>
      </p:sp>
      <p:pic>
        <p:nvPicPr>
          <p:cNvPr id="7" name="Picture 2" descr="Why Choose Unc For A Graduate Degree In Computer Science - Unc Chapel Hill (1287x369), Png Download">
            <a:extLst>
              <a:ext uri="{FF2B5EF4-FFF2-40B4-BE49-F238E27FC236}">
                <a16:creationId xmlns:a16="http://schemas.microsoft.com/office/drawing/2014/main" id="{90BB534A-2FFF-458A-936D-5FA907B1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313"/>
            <a:ext cx="1066800" cy="3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84061F-78F2-C458-0FBD-F39CC26BA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7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spc="0">
          <a:solidFill>
            <a:schemeClr val="bg1"/>
          </a:solidFill>
          <a:latin typeface="+mj-lt"/>
          <a:ea typeface="Open Sans" pitchFamily="34" charset="0"/>
          <a:cs typeface="Open Sans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defTabSz="914400" rtl="0" eaLnBrk="1" latinLnBrk="0" hangingPunct="1">
        <a:spcBef>
          <a:spcPts val="0"/>
        </a:spcBef>
        <a:buFont typeface="Times New Roman" pitchFamily="18" charset="0"/>
        <a:buChar char="→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5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0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gorithms_for_Recovery_and_Isolation_Exploiting_Semantic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s://dl.acm.org/citation.cfm?id=128770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0.sv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0809AC-4CAF-D61C-0223-290D918E4B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Lecture 21: Recovery</a:t>
            </a:r>
          </a:p>
        </p:txBody>
      </p:sp>
    </p:spTree>
    <p:extLst>
      <p:ext uri="{BB962C8B-B14F-4D97-AF65-F5344CB8AC3E}">
        <p14:creationId xmlns:p14="http://schemas.microsoft.com/office/powerpoint/2010/main" val="2268222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71856D09-877C-47AA-9D5E-07CBECADF3E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WAL Bookkeeping</a:t>
            </a:r>
            <a:endParaRPr lang="en-US" alt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48FED49-EEA2-4180-B60B-91FD20914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804999"/>
              </p:ext>
            </p:extLst>
          </p:nvPr>
        </p:nvGraphicFramePr>
        <p:xfrm>
          <a:off x="914400" y="1047751"/>
          <a:ext cx="7315201" cy="25948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665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Crimson Text" panose="02000503000000000000" pitchFamily="2" charset="0"/>
                        </a:rPr>
                        <a:t>Name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rimson Text" panose="02000503000000000000" pitchFamily="2" charset="0"/>
                        <a:ea typeface="ＭＳ Ｐゴシック" charset="-128"/>
                      </a:endParaRPr>
                    </a:p>
                  </a:txBody>
                  <a:tcPr marL="68580" marR="68580" marT="34292" marB="34292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Crimson Text" panose="02000503000000000000" pitchFamily="2" charset="0"/>
                        </a:rPr>
                        <a:t>Location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rimson Text" panose="02000503000000000000" pitchFamily="2" charset="0"/>
                        <a:ea typeface="ＭＳ Ｐゴシック" charset="-128"/>
                      </a:endParaRPr>
                    </a:p>
                  </a:txBody>
                  <a:tcPr marL="137160" marR="68580" marT="34292" marB="34292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Crimson Text" panose="02000503000000000000" pitchFamily="2" charset="0"/>
                        </a:rPr>
                        <a:t>Definition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Crimson Text" panose="02000503000000000000" pitchFamily="2" charset="0"/>
                        <a:ea typeface="ＭＳ Ｐゴシック" charset="-128"/>
                      </a:endParaRPr>
                    </a:p>
                  </a:txBody>
                  <a:tcPr marL="68580" marR="68580" marT="34292" marB="34292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173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Inconsolata" panose="00000509000000000000" pitchFamily="49" charset="0"/>
                        </a:rPr>
                        <a:t>flushedLSN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Inconsolata" panose="00000509000000000000" pitchFamily="49" charset="0"/>
                        <a:ea typeface="ＭＳ Ｐゴシック" charset="-128"/>
                      </a:endParaRPr>
                    </a:p>
                  </a:txBody>
                  <a:tcPr marL="68580" marR="68580" marT="34292" marB="34292" horzOverflow="overflow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rimson Text" panose="02000503000000000000" pitchFamily="2" charset="0"/>
                        </a:rPr>
                        <a:t>Memory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rimson Text" panose="02000503000000000000" pitchFamily="2" charset="0"/>
                        <a:ea typeface="ＭＳ Ｐゴシック" charset="-128"/>
                      </a:endParaRPr>
                    </a:p>
                  </a:txBody>
                  <a:tcPr marL="137160" marR="68580" marT="34292" marB="34292" horzOverflow="overflow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rimson Text" panose="02000503000000000000" pitchFamily="2" charset="0"/>
                        </a:rPr>
                        <a:t>Last LSN in log on disk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rimson Text" panose="02000503000000000000" pitchFamily="2" charset="0"/>
                        <a:ea typeface="ＭＳ Ｐゴシック" charset="-128"/>
                      </a:endParaRPr>
                    </a:p>
                  </a:txBody>
                  <a:tcPr marL="68580" marR="68580" marT="34292" marB="34292" horzOverflow="overflow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173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Inconsolata" panose="00000509000000000000" pitchFamily="49" charset="0"/>
                        </a:rPr>
                        <a:t>pageLSN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Inconsolata" panose="00000509000000000000" pitchFamily="49" charset="0"/>
                        <a:ea typeface="ＭＳ Ｐゴシック" charset="-128"/>
                      </a:endParaRPr>
                    </a:p>
                  </a:txBody>
                  <a:tcPr marL="68580" marR="68580" marT="34292" marB="3429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rimson Text" panose="02000503000000000000" pitchFamily="2" charset="0"/>
                        </a:rPr>
                        <a:t>page</a:t>
                      </a:r>
                      <a:r>
                        <a:rPr kumimoji="0" lang="en-US" sz="240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rimson Text" panose="02000503000000000000" pitchFamily="2" charset="0"/>
                        </a:rPr>
                        <a:t>x</a:t>
                      </a: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rimson Text" panose="02000503000000000000" pitchFamily="2" charset="0"/>
                        <a:ea typeface="ＭＳ Ｐゴシック" charset="-128"/>
                      </a:endParaRPr>
                    </a:p>
                  </a:txBody>
                  <a:tcPr marL="137160" marR="68580" marT="34292" marB="3429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rimson Text" panose="02000503000000000000" pitchFamily="2" charset="0"/>
                        </a:rPr>
                        <a:t>Newest update to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rimson Text" panose="02000503000000000000" pitchFamily="2" charset="0"/>
                        </a:rPr>
                        <a:t>page</a:t>
                      </a:r>
                      <a:r>
                        <a:rPr kumimoji="0" lang="en-US" sz="240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rimson Text" panose="02000503000000000000" pitchFamily="2" charset="0"/>
                        </a:rPr>
                        <a:t>x</a:t>
                      </a: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rimson Text" panose="02000503000000000000" pitchFamily="2" charset="0"/>
                        <a:ea typeface="ＭＳ Ｐゴシック" charset="-128"/>
                      </a:endParaRPr>
                    </a:p>
                  </a:txBody>
                  <a:tcPr marL="68580" marR="68580" marT="34292" marB="34292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64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Inconsolata" panose="00000509000000000000" pitchFamily="49" charset="0"/>
                        </a:rPr>
                        <a:t>MasterRecord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Inconsolata" panose="00000509000000000000" pitchFamily="49" charset="0"/>
                        <a:ea typeface="ＭＳ Ｐゴシック" charset="-128"/>
                      </a:endParaRPr>
                    </a:p>
                  </a:txBody>
                  <a:tcPr marL="68580" marR="68580" marT="34292" marB="3429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rimson Text" panose="02000503000000000000" pitchFamily="2" charset="0"/>
                        </a:rPr>
                        <a:t>Disk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rimson Text" panose="02000503000000000000" pitchFamily="2" charset="0"/>
                        <a:ea typeface="ＭＳ Ｐゴシック" charset="-128"/>
                        <a:cs typeface="+mn-cs"/>
                      </a:endParaRPr>
                    </a:p>
                  </a:txBody>
                  <a:tcPr marL="137160" marR="68580" marT="34292" marB="3429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rimson Text" panose="02000503000000000000" pitchFamily="2" charset="0"/>
                        </a:rPr>
                        <a:t>LSN of latest checkpoint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rimson Text" panose="02000503000000000000" pitchFamily="2" charset="0"/>
                        <a:ea typeface="ＭＳ Ｐゴシック" charset="-128"/>
                        <a:cs typeface="+mn-cs"/>
                      </a:endParaRPr>
                    </a:p>
                  </a:txBody>
                  <a:tcPr marL="68580" marR="68580" marT="34292" marB="34292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173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Inconsolata" panose="00000509000000000000" pitchFamily="49" charset="0"/>
                        <a:ea typeface="ＭＳ Ｐゴシック" charset="-128"/>
                      </a:endParaRPr>
                    </a:p>
                  </a:txBody>
                  <a:tcPr marL="68580" marR="68580" marT="34292" marB="3429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rimson Text" panose="02000503000000000000" pitchFamily="2" charset="0"/>
                        <a:ea typeface="ＭＳ Ｐゴシック" charset="-128"/>
                      </a:endParaRPr>
                    </a:p>
                  </a:txBody>
                  <a:tcPr marL="137160" marR="68580" marT="34292" marB="3429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rimson Text" panose="02000503000000000000" pitchFamily="2" charset="0"/>
                        <a:ea typeface="ＭＳ Ｐゴシック" charset="-128"/>
                      </a:endParaRPr>
                    </a:p>
                  </a:txBody>
                  <a:tcPr marL="68580" marR="68580" marT="34292" marB="34292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95581359-4392-ECCD-08D2-4144D0813309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31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1">
            <a:extLst>
              <a:ext uri="{FF2B5EF4-FFF2-40B4-BE49-F238E27FC236}">
                <a16:creationId xmlns:a16="http://schemas.microsoft.com/office/drawing/2014/main" id="{B7BAA416-6BBA-4812-9098-1A666E755BC8}"/>
              </a:ext>
            </a:extLst>
          </p:cNvPr>
          <p:cNvSpPr/>
          <p:nvPr/>
        </p:nvSpPr>
        <p:spPr bwMode="auto">
          <a:xfrm>
            <a:off x="912019" y="1042946"/>
            <a:ext cx="2926080" cy="3566160"/>
          </a:xfrm>
          <a:prstGeom prst="roundRect">
            <a:avLst>
              <a:gd name="adj" fmla="val 4299"/>
            </a:avLst>
          </a:prstGeom>
          <a:noFill/>
          <a:ln w="38100" cap="flat" cmpd="sng" algn="ctr">
            <a:solidFill>
              <a:srgbClr val="646464"/>
            </a:solidFill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  <a:ea typeface="ＭＳ Ｐゴシック" charset="-128"/>
            </a:endParaRPr>
          </a:p>
        </p:txBody>
      </p:sp>
      <p:sp>
        <p:nvSpPr>
          <p:cNvPr id="69" name="Rounded Rectangle 75">
            <a:extLst>
              <a:ext uri="{FF2B5EF4-FFF2-40B4-BE49-F238E27FC236}">
                <a16:creationId xmlns:a16="http://schemas.microsoft.com/office/drawing/2014/main" id="{C42ED94A-D023-439E-94D0-0F173A9AD9E8}"/>
              </a:ext>
            </a:extLst>
          </p:cNvPr>
          <p:cNvSpPr/>
          <p:nvPr/>
        </p:nvSpPr>
        <p:spPr bwMode="auto">
          <a:xfrm>
            <a:off x="1094899" y="1180106"/>
            <a:ext cx="2560320" cy="1828800"/>
          </a:xfrm>
          <a:prstGeom prst="roundRect">
            <a:avLst>
              <a:gd name="adj" fmla="val 7789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tIns="0"/>
          <a:lstStyle/>
          <a:p>
            <a:pPr algn="ctr" eaLnBrk="0" hangingPunct="0"/>
            <a:r>
              <a:rPr lang="en-US" sz="2000" b="1" i="1" dirty="0">
                <a:solidFill>
                  <a:srgbClr val="646464"/>
                </a:solidFill>
              </a:rPr>
              <a:t>WAL (Tail)</a:t>
            </a:r>
          </a:p>
        </p:txBody>
      </p:sp>
      <p:sp>
        <p:nvSpPr>
          <p:cNvPr id="70" name="Rounded Rectangle 77">
            <a:extLst>
              <a:ext uri="{FF2B5EF4-FFF2-40B4-BE49-F238E27FC236}">
                <a16:creationId xmlns:a16="http://schemas.microsoft.com/office/drawing/2014/main" id="{570A9352-9FA9-4CA1-9126-9F1F89B3E1B6}"/>
              </a:ext>
            </a:extLst>
          </p:cNvPr>
          <p:cNvSpPr/>
          <p:nvPr/>
        </p:nvSpPr>
        <p:spPr bwMode="auto">
          <a:xfrm>
            <a:off x="1094899" y="3100346"/>
            <a:ext cx="2560320" cy="1371600"/>
          </a:xfrm>
          <a:prstGeom prst="roundRect">
            <a:avLst>
              <a:gd name="adj" fmla="val 7789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tIns="0"/>
          <a:lstStyle/>
          <a:p>
            <a:pPr algn="ctr" eaLnBrk="0" hangingPunct="0"/>
            <a:r>
              <a:rPr lang="en-US" sz="2000" b="1" i="1" dirty="0">
                <a:solidFill>
                  <a:srgbClr val="646464"/>
                </a:solidFill>
              </a:rPr>
              <a:t>Buffer</a:t>
            </a:r>
            <a:r>
              <a:rPr lang="en-US" sz="2000" dirty="0">
                <a:solidFill>
                  <a:srgbClr val="646464"/>
                </a:solidFill>
                <a:latin typeface="Lato Black" panose="020F0A02020204030203" pitchFamily="34" charset="0"/>
              </a:rPr>
              <a:t> </a:t>
            </a:r>
            <a:r>
              <a:rPr lang="en-US" sz="2000" b="1" i="1" dirty="0">
                <a:solidFill>
                  <a:srgbClr val="646464"/>
                </a:solidFill>
              </a:rPr>
              <a:t>Pool</a:t>
            </a:r>
          </a:p>
        </p:txBody>
      </p:sp>
      <p:sp>
        <p:nvSpPr>
          <p:cNvPr id="62" name="OnDisk WAL">
            <a:extLst>
              <a:ext uri="{FF2B5EF4-FFF2-40B4-BE49-F238E27FC236}">
                <a16:creationId xmlns:a16="http://schemas.microsoft.com/office/drawing/2014/main" id="{A0283071-D394-4B90-8E36-3335A406C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720" y="1404896"/>
            <a:ext cx="1280160" cy="192024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001</a:t>
            </a:r>
            <a:r>
              <a:rPr lang="en-US" sz="900" dirty="0"/>
              <a:t>:&lt;T</a:t>
            </a:r>
            <a:r>
              <a:rPr lang="en-US" sz="900" baseline="-25000" dirty="0"/>
              <a:t>1</a:t>
            </a:r>
            <a:r>
              <a:rPr lang="en-US" sz="900" dirty="0"/>
              <a:t> </a:t>
            </a:r>
            <a:r>
              <a:rPr lang="en-US" sz="900" b="1" dirty="0">
                <a:solidFill>
                  <a:schemeClr val="accent1"/>
                </a:solidFill>
              </a:rPr>
              <a:t>BEGIN</a:t>
            </a:r>
            <a:r>
              <a:rPr lang="en-US" sz="900" dirty="0"/>
              <a:t>&gt;</a:t>
            </a:r>
          </a:p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002</a:t>
            </a:r>
            <a:r>
              <a:rPr lang="en-US" sz="900" dirty="0"/>
              <a:t>:&lt;T</a:t>
            </a:r>
            <a:r>
              <a:rPr lang="en-US" sz="900" baseline="-25000" dirty="0"/>
              <a:t>1</a:t>
            </a:r>
            <a:r>
              <a:rPr lang="en-US" sz="900" dirty="0"/>
              <a:t>, A, 1, 2&gt;</a:t>
            </a:r>
          </a:p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003</a:t>
            </a:r>
            <a:r>
              <a:rPr lang="en-US" sz="900" dirty="0"/>
              <a:t>:&lt;T</a:t>
            </a:r>
            <a:r>
              <a:rPr lang="en-US" sz="900" baseline="-25000" dirty="0"/>
              <a:t>1</a:t>
            </a:r>
            <a:r>
              <a:rPr lang="en-US" sz="900" dirty="0"/>
              <a:t> </a:t>
            </a:r>
            <a:r>
              <a:rPr lang="en-US" sz="900" b="1" dirty="0">
                <a:solidFill>
                  <a:schemeClr val="accent1"/>
                </a:solidFill>
              </a:rPr>
              <a:t>COMMIT</a:t>
            </a:r>
            <a:r>
              <a:rPr lang="en-US" sz="900" dirty="0"/>
              <a:t>&gt;</a:t>
            </a:r>
          </a:p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004</a:t>
            </a:r>
            <a:r>
              <a:rPr lang="en-US" sz="900" dirty="0"/>
              <a:t>:&lt;T</a:t>
            </a:r>
            <a:r>
              <a:rPr lang="en-US" sz="900" baseline="-25000" dirty="0"/>
              <a:t>2</a:t>
            </a:r>
            <a:r>
              <a:rPr lang="en-US" sz="900" dirty="0"/>
              <a:t> </a:t>
            </a:r>
            <a:r>
              <a:rPr lang="en-US" sz="900" b="1" dirty="0">
                <a:solidFill>
                  <a:schemeClr val="accent1"/>
                </a:solidFill>
              </a:rPr>
              <a:t>BEGIN</a:t>
            </a:r>
            <a:r>
              <a:rPr lang="en-US" sz="900" dirty="0"/>
              <a:t>&gt;</a:t>
            </a:r>
          </a:p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005</a:t>
            </a:r>
            <a:r>
              <a:rPr lang="en-US" sz="900" dirty="0"/>
              <a:t>:&lt;T</a:t>
            </a:r>
            <a:r>
              <a:rPr lang="en-US" sz="900" baseline="-25000" dirty="0"/>
              <a:t>2</a:t>
            </a:r>
            <a:r>
              <a:rPr lang="en-US" sz="900" dirty="0"/>
              <a:t>, A, 2, 3&gt;</a:t>
            </a:r>
          </a:p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006</a:t>
            </a:r>
            <a:r>
              <a:rPr lang="en-US" sz="900" dirty="0"/>
              <a:t>:&lt;T</a:t>
            </a:r>
            <a:r>
              <a:rPr lang="en-US" sz="900" baseline="-25000" dirty="0"/>
              <a:t>3</a:t>
            </a:r>
            <a:r>
              <a:rPr lang="en-US" sz="900" dirty="0"/>
              <a:t> </a:t>
            </a:r>
            <a:r>
              <a:rPr lang="en-US" sz="900" b="1" dirty="0">
                <a:solidFill>
                  <a:schemeClr val="accent1"/>
                </a:solidFill>
              </a:rPr>
              <a:t>BEGIN</a:t>
            </a:r>
            <a:r>
              <a:rPr lang="en-US" sz="900" dirty="0"/>
              <a:t>&gt;</a:t>
            </a:r>
          </a:p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007</a:t>
            </a:r>
            <a:r>
              <a:rPr lang="en-US" sz="900" dirty="0"/>
              <a:t>:&lt;</a:t>
            </a:r>
            <a:r>
              <a:rPr lang="en-US" sz="900" b="1" dirty="0">
                <a:solidFill>
                  <a:schemeClr val="accent1"/>
                </a:solidFill>
              </a:rPr>
              <a:t>CHECKPOINT</a:t>
            </a:r>
            <a:r>
              <a:rPr lang="en-US" sz="900" dirty="0"/>
              <a:t>&gt;</a:t>
            </a:r>
          </a:p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008</a:t>
            </a:r>
            <a:r>
              <a:rPr lang="en-US" sz="900" dirty="0"/>
              <a:t>:&lt;T</a:t>
            </a:r>
            <a:r>
              <a:rPr lang="en-US" sz="900" baseline="-25000" dirty="0"/>
              <a:t>2</a:t>
            </a:r>
            <a:r>
              <a:rPr lang="en-US" sz="900" dirty="0"/>
              <a:t> </a:t>
            </a:r>
            <a:r>
              <a:rPr lang="en-US" sz="900" b="1" dirty="0">
                <a:solidFill>
                  <a:schemeClr val="accent1"/>
                </a:solidFill>
              </a:rPr>
              <a:t>COMMIT</a:t>
            </a:r>
            <a:r>
              <a:rPr lang="en-US" sz="900" dirty="0"/>
              <a:t>&gt;</a:t>
            </a:r>
          </a:p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009</a:t>
            </a:r>
            <a:r>
              <a:rPr lang="en-US" sz="900" dirty="0"/>
              <a:t>:&lt;T</a:t>
            </a:r>
            <a:r>
              <a:rPr lang="en-US" sz="900" baseline="-25000" dirty="0"/>
              <a:t>3</a:t>
            </a:r>
            <a:r>
              <a:rPr lang="en-US" sz="900" dirty="0"/>
              <a:t>, A, 3, 4&gt;</a:t>
            </a:r>
          </a:p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010</a:t>
            </a:r>
            <a:r>
              <a:rPr lang="en-US" sz="900" dirty="0"/>
              <a:t>:&lt;T</a:t>
            </a:r>
            <a:r>
              <a:rPr lang="en-US" sz="900" baseline="-25000" dirty="0"/>
              <a:t>4</a:t>
            </a:r>
            <a:r>
              <a:rPr lang="en-US" sz="900" dirty="0"/>
              <a:t> </a:t>
            </a:r>
            <a:r>
              <a:rPr lang="en-US" sz="900" b="1" dirty="0">
                <a:solidFill>
                  <a:schemeClr val="accent1"/>
                </a:solidFill>
              </a:rPr>
              <a:t>BEGIN</a:t>
            </a:r>
            <a:r>
              <a:rPr lang="en-US" sz="900" dirty="0"/>
              <a:t>&gt;</a:t>
            </a:r>
          </a:p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011</a:t>
            </a:r>
            <a:r>
              <a:rPr lang="en-US" sz="900" dirty="0"/>
              <a:t>:&lt;T</a:t>
            </a:r>
            <a:r>
              <a:rPr lang="en-US" sz="900" baseline="-25000" dirty="0"/>
              <a:t>4</a:t>
            </a:r>
            <a:r>
              <a:rPr lang="en-US" sz="900" dirty="0"/>
              <a:t>, X, 5, 6&gt;</a:t>
            </a:r>
          </a:p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012</a:t>
            </a:r>
            <a:r>
              <a:rPr lang="en-US" sz="900" dirty="0"/>
              <a:t>:&lt;T</a:t>
            </a:r>
            <a:r>
              <a:rPr lang="en-US" sz="900" baseline="-25000" dirty="0"/>
              <a:t>4</a:t>
            </a:r>
            <a:r>
              <a:rPr lang="en-US" sz="900" dirty="0"/>
              <a:t>, Y, 9, 7&gt;</a:t>
            </a:r>
          </a:p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013</a:t>
            </a:r>
            <a:r>
              <a:rPr lang="en-US" sz="900" dirty="0"/>
              <a:t>:&lt;T</a:t>
            </a:r>
            <a:r>
              <a:rPr lang="en-US" sz="900" baseline="-25000" dirty="0"/>
              <a:t>3</a:t>
            </a:r>
            <a:r>
              <a:rPr lang="en-US" sz="900" dirty="0"/>
              <a:t>, B, 4, 2&gt;</a:t>
            </a:r>
          </a:p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014</a:t>
            </a:r>
            <a:r>
              <a:rPr lang="en-US" sz="900" dirty="0"/>
              <a:t>:&lt;T</a:t>
            </a:r>
            <a:r>
              <a:rPr lang="en-US" sz="900" baseline="-25000" dirty="0"/>
              <a:t>3</a:t>
            </a:r>
            <a:r>
              <a:rPr lang="en-US" sz="900" dirty="0"/>
              <a:t> </a:t>
            </a:r>
            <a:r>
              <a:rPr lang="en-US" sz="900" b="1" dirty="0">
                <a:solidFill>
                  <a:schemeClr val="accent1"/>
                </a:solidFill>
              </a:rPr>
              <a:t>COMMIT</a:t>
            </a:r>
            <a:r>
              <a:rPr lang="en-US" sz="900" dirty="0"/>
              <a:t>&gt;</a:t>
            </a:r>
          </a:p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015</a:t>
            </a:r>
            <a:r>
              <a:rPr lang="en-US" sz="900" dirty="0"/>
              <a:t>:&lt;T</a:t>
            </a:r>
            <a:r>
              <a:rPr lang="en-US" sz="900" baseline="-25000" dirty="0"/>
              <a:t>4</a:t>
            </a:r>
            <a:r>
              <a:rPr lang="en-US" sz="900" dirty="0"/>
              <a:t>, B, 2, 3&gt;</a:t>
            </a:r>
          </a:p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016</a:t>
            </a:r>
            <a:r>
              <a:rPr lang="en-US" sz="900" dirty="0"/>
              <a:t>:&lt;T</a:t>
            </a:r>
            <a:r>
              <a:rPr lang="en-US" sz="900" baseline="-25000" dirty="0"/>
              <a:t>4</a:t>
            </a:r>
            <a:r>
              <a:rPr lang="en-US" sz="900" dirty="0"/>
              <a:t>, C, 1, 2&gt;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E080C56-6D39-431F-8DB7-471C076F4E5A}"/>
              </a:ext>
            </a:extLst>
          </p:cNvPr>
          <p:cNvSpPr/>
          <p:nvPr/>
        </p:nvSpPr>
        <p:spPr bwMode="auto">
          <a:xfrm>
            <a:off x="5151120" y="1023896"/>
            <a:ext cx="2468880" cy="3566160"/>
          </a:xfrm>
          <a:prstGeom prst="roundRect">
            <a:avLst>
              <a:gd name="adj" fmla="val 4299"/>
            </a:avLst>
          </a:prstGeom>
          <a:noFill/>
          <a:ln w="38100" cap="flat" cmpd="sng" algn="ctr">
            <a:solidFill>
              <a:srgbClr val="646464"/>
            </a:solidFill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  <a:ea typeface="ＭＳ Ｐゴシック" charset="-128"/>
            </a:endParaRPr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E3A1C22F-C92A-4532-91E2-62A4ECFA850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Writing Log Records</a:t>
            </a:r>
          </a:p>
        </p:txBody>
      </p:sp>
      <p:sp>
        <p:nvSpPr>
          <p:cNvPr id="28679" name="TextBox 10">
            <a:extLst>
              <a:ext uri="{FF2B5EF4-FFF2-40B4-BE49-F238E27FC236}">
                <a16:creationId xmlns:a16="http://schemas.microsoft.com/office/drawing/2014/main" id="{5D41879D-4042-4110-8237-90D6B5AE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962" y="1042946"/>
            <a:ext cx="729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 i="1" u="none" dirty="0">
                <a:solidFill>
                  <a:srgbClr val="646464"/>
                </a:solidFill>
                <a:latin typeface="+mn-lt"/>
                <a:ea typeface="+mn-ea"/>
              </a:rPr>
              <a:t>WAL</a:t>
            </a:r>
          </a:p>
        </p:txBody>
      </p:sp>
      <p:sp>
        <p:nvSpPr>
          <p:cNvPr id="28681" name="TextBox 59">
            <a:extLst>
              <a:ext uri="{FF2B5EF4-FFF2-40B4-BE49-F238E27FC236}">
                <a16:creationId xmlns:a16="http://schemas.microsoft.com/office/drawing/2014/main" id="{61CB0520-C78B-4745-933C-54B8343C5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8012" y="4184248"/>
            <a:ext cx="10550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 u="none" dirty="0">
                <a:solidFill>
                  <a:srgbClr val="646464"/>
                </a:solidFill>
                <a:latin typeface="+mn-lt"/>
                <a:ea typeface="+mn-ea"/>
              </a:rPr>
              <a:t>Database</a:t>
            </a:r>
          </a:p>
        </p:txBody>
      </p:sp>
      <p:cxnSp>
        <p:nvCxnSpPr>
          <p:cNvPr id="12305" name="Straight Connector 86016">
            <a:extLst>
              <a:ext uri="{FF2B5EF4-FFF2-40B4-BE49-F238E27FC236}">
                <a16:creationId xmlns:a16="http://schemas.microsoft.com/office/drawing/2014/main" id="{8A94998E-86B7-4732-945F-F13DF5F5DE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37560" y="2666006"/>
            <a:ext cx="2423160" cy="627400"/>
          </a:xfrm>
          <a:prstGeom prst="line">
            <a:avLst/>
          </a:prstGeom>
          <a:noFill/>
          <a:ln w="6350" algn="ctr">
            <a:solidFill>
              <a:schemeClr val="bg1">
                <a:lumMod val="6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6" name="Straight Connector 73">
            <a:extLst>
              <a:ext uri="{FF2B5EF4-FFF2-40B4-BE49-F238E27FC236}">
                <a16:creationId xmlns:a16="http://schemas.microsoft.com/office/drawing/2014/main" id="{04CA99F3-5E5C-47C4-97BC-9F778FD768B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37560" y="1412568"/>
            <a:ext cx="2423160" cy="156158"/>
          </a:xfrm>
          <a:prstGeom prst="line">
            <a:avLst/>
          </a:prstGeom>
          <a:noFill/>
          <a:ln w="6350" algn="ctr">
            <a:solidFill>
              <a:schemeClr val="bg1">
                <a:lumMod val="6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7" name="Straight Connector 77">
            <a:extLst>
              <a:ext uri="{FF2B5EF4-FFF2-40B4-BE49-F238E27FC236}">
                <a16:creationId xmlns:a16="http://schemas.microsoft.com/office/drawing/2014/main" id="{8D3CA3B1-84F2-4D2D-AA38-90ECB0A4C59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102952" y="3892826"/>
            <a:ext cx="2551088" cy="91440"/>
          </a:xfrm>
          <a:prstGeom prst="line">
            <a:avLst/>
          </a:prstGeom>
          <a:noFill/>
          <a:ln w="6350" algn="ctr">
            <a:solidFill>
              <a:schemeClr val="bg1">
                <a:lumMod val="6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8" name="Straight Connector 80">
            <a:extLst>
              <a:ext uri="{FF2B5EF4-FFF2-40B4-BE49-F238E27FC236}">
                <a16:creationId xmlns:a16="http://schemas.microsoft.com/office/drawing/2014/main" id="{AB900C56-23AB-4D49-B1D6-2D12AB23CCC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108007" y="3435626"/>
            <a:ext cx="2546033" cy="100609"/>
          </a:xfrm>
          <a:prstGeom prst="line">
            <a:avLst/>
          </a:prstGeom>
          <a:noFill/>
          <a:ln w="6350" algn="ctr">
            <a:solidFill>
              <a:schemeClr val="bg1">
                <a:lumMod val="6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Text Box 4">
            <a:extLst>
              <a:ext uri="{FF2B5EF4-FFF2-40B4-BE49-F238E27FC236}">
                <a16:creationId xmlns:a16="http://schemas.microsoft.com/office/drawing/2014/main" id="{B9B69965-94D8-4F12-B4A8-D7E559BA9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059" y="1523006"/>
            <a:ext cx="2286000" cy="137160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1" dirty="0">
                <a:solidFill>
                  <a:srgbClr val="474866"/>
                </a:solidFill>
              </a:rPr>
              <a:t>017</a:t>
            </a:r>
            <a:r>
              <a:rPr lang="en-US" dirty="0"/>
              <a:t>:&lt;T</a:t>
            </a:r>
            <a:r>
              <a:rPr lang="en-US" baseline="-25000" dirty="0"/>
              <a:t>5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BEGIN</a:t>
            </a:r>
            <a:r>
              <a:rPr lang="en-US" dirty="0"/>
              <a:t>&gt;</a:t>
            </a:r>
          </a:p>
          <a:p>
            <a:r>
              <a:rPr lang="en-US" b="1" dirty="0">
                <a:solidFill>
                  <a:srgbClr val="474866"/>
                </a:solidFill>
              </a:rPr>
              <a:t>018</a:t>
            </a:r>
            <a:r>
              <a:rPr lang="en-US" dirty="0"/>
              <a:t>:&lt;T</a:t>
            </a:r>
            <a:r>
              <a:rPr lang="en-US" baseline="-25000" dirty="0"/>
              <a:t>5</a:t>
            </a:r>
            <a:r>
              <a:rPr lang="en-US" dirty="0"/>
              <a:t>, A, 9, 8&gt;</a:t>
            </a:r>
          </a:p>
          <a:p>
            <a:r>
              <a:rPr lang="en-US" b="1" dirty="0">
                <a:solidFill>
                  <a:srgbClr val="474866"/>
                </a:solidFill>
              </a:rPr>
              <a:t>019</a:t>
            </a:r>
            <a:r>
              <a:rPr lang="en-US" dirty="0"/>
              <a:t>:&lt;T</a:t>
            </a:r>
            <a:r>
              <a:rPr lang="en-US" baseline="-25000" dirty="0"/>
              <a:t>5</a:t>
            </a:r>
            <a:r>
              <a:rPr lang="en-US" dirty="0"/>
              <a:t>, B, 5, 1&gt;</a:t>
            </a:r>
          </a:p>
          <a:p>
            <a:r>
              <a:rPr lang="en-US" b="1" dirty="0">
                <a:solidFill>
                  <a:srgbClr val="474866"/>
                </a:solidFill>
              </a:rPr>
              <a:t>020</a:t>
            </a:r>
            <a:r>
              <a:rPr lang="en-US" dirty="0"/>
              <a:t>:&lt;T</a:t>
            </a:r>
            <a:r>
              <a:rPr lang="en-US" baseline="-25000" dirty="0"/>
              <a:t>5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COMMIT</a:t>
            </a:r>
            <a:r>
              <a:rPr lang="en-US" dirty="0"/>
              <a:t>&gt;</a:t>
            </a:r>
          </a:p>
          <a:p>
            <a:r>
              <a:rPr lang="en-US" dirty="0"/>
              <a:t>    ⋮</a:t>
            </a:r>
          </a:p>
        </p:txBody>
      </p:sp>
      <p:sp>
        <p:nvSpPr>
          <p:cNvPr id="28689" name="Rectangle 84">
            <a:extLst>
              <a:ext uri="{FF2B5EF4-FFF2-40B4-BE49-F238E27FC236}">
                <a16:creationId xmlns:a16="http://schemas.microsoft.com/office/drawing/2014/main" id="{7752E122-6F84-4B0F-AC2E-E5DCC58E8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116" y="3998078"/>
            <a:ext cx="1004888" cy="235744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round/>
            <a:headEnd type="none" w="sm" len="sm"/>
            <a:tailEnd type="triangle" w="med" len="med"/>
          </a:ln>
        </p:spPr>
        <p:txBody>
          <a:bodyPr wrap="none" lIns="27432" tIns="27432" rIns="27432" bIns="27432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200" b="1" i="1" u="none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MasterRecord</a:t>
            </a:r>
            <a:endParaRPr lang="en-US" altLang="en-US" sz="1050" b="1" i="1" u="none" dirty="0">
              <a:solidFill>
                <a:schemeClr val="accent1"/>
              </a:solidFill>
              <a:latin typeface="Inconsolata" panose="00000509000000000000" pitchFamily="49" charset="0"/>
            </a:endParaRPr>
          </a:p>
        </p:txBody>
      </p:sp>
      <p:sp>
        <p:nvSpPr>
          <p:cNvPr id="28690" name="Rectangle 85">
            <a:extLst>
              <a:ext uri="{FF2B5EF4-FFF2-40B4-BE49-F238E27FC236}">
                <a16:creationId xmlns:a16="http://schemas.microsoft.com/office/drawing/2014/main" id="{408E4C31-6DA6-4316-866D-A1B60C31B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481" y="4129046"/>
            <a:ext cx="873919" cy="235744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round/>
            <a:headEnd type="none" w="sm" len="sm"/>
            <a:tailEnd type="triangle" w="med" len="med"/>
          </a:ln>
        </p:spPr>
        <p:txBody>
          <a:bodyPr wrap="none" lIns="27432" tIns="27432" rIns="27432" bIns="27432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200" b="1" i="1" u="none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flushedLSN</a:t>
            </a:r>
            <a:endParaRPr lang="en-US" altLang="en-US" sz="1200" b="1" i="1" u="none" dirty="0">
              <a:solidFill>
                <a:schemeClr val="accent1"/>
              </a:solidFill>
              <a:latin typeface="Inconsolata" panose="00000509000000000000" pitchFamily="49" charset="0"/>
            </a:endParaRPr>
          </a:p>
        </p:txBody>
      </p:sp>
      <p:grpSp>
        <p:nvGrpSpPr>
          <p:cNvPr id="28692" name="Group 30">
            <a:extLst>
              <a:ext uri="{FF2B5EF4-FFF2-40B4-BE49-F238E27FC236}">
                <a16:creationId xmlns:a16="http://schemas.microsoft.com/office/drawing/2014/main" id="{F501755E-DDFB-40FA-89DD-2A4428B89B22}"/>
              </a:ext>
            </a:extLst>
          </p:cNvPr>
          <p:cNvGrpSpPr>
            <a:grpSpLocks/>
          </p:cNvGrpSpPr>
          <p:nvPr/>
        </p:nvGrpSpPr>
        <p:grpSpPr bwMode="auto">
          <a:xfrm>
            <a:off x="1645920" y="3486109"/>
            <a:ext cx="1463040" cy="545306"/>
            <a:chOff x="1430339" y="4323557"/>
            <a:chExt cx="1949665" cy="727868"/>
          </a:xfrm>
        </p:grpSpPr>
        <p:sp>
          <p:nvSpPr>
            <p:cNvPr id="28720" name="Rectangle 14">
              <a:extLst>
                <a:ext uri="{FF2B5EF4-FFF2-40B4-BE49-F238E27FC236}">
                  <a16:creationId xmlns:a16="http://schemas.microsoft.com/office/drawing/2014/main" id="{D3C353FC-46A6-4C6E-896C-45B3D0C1A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339" y="4323557"/>
              <a:ext cx="1949665" cy="727868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2100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F24EC43-440F-4FA2-89CA-0AF5129CA51F}"/>
                </a:ext>
              </a:extLst>
            </p:cNvPr>
            <p:cNvSpPr/>
            <p:nvPr/>
          </p:nvSpPr>
          <p:spPr bwMode="auto">
            <a:xfrm>
              <a:off x="1503324" y="4380769"/>
              <a:ext cx="615616" cy="17163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0" tIns="27432" rIns="0" bIns="27432" anchor="ctr"/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900" b="1" i="1" dirty="0" err="1">
                  <a:solidFill>
                    <a:schemeClr val="accent1"/>
                  </a:solidFill>
                  <a:latin typeface="Inconsolata" panose="00000509000000000000" pitchFamily="49" charset="0"/>
                  <a:ea typeface="ＭＳ Ｐゴシック" charset="-128"/>
                </a:rPr>
                <a:t>pageLSN</a:t>
              </a:r>
              <a:endParaRPr lang="en-US" sz="900" b="1" i="1" dirty="0">
                <a:solidFill>
                  <a:schemeClr val="accent1"/>
                </a:solidFill>
                <a:latin typeface="Inconsolata" panose="00000509000000000000" pitchFamily="49" charset="0"/>
                <a:ea typeface="ＭＳ Ｐゴシック" charset="-128"/>
              </a:endParaRPr>
            </a:p>
          </p:txBody>
        </p:sp>
        <p:grpSp>
          <p:nvGrpSpPr>
            <p:cNvPr id="28722" name="Group 28">
              <a:extLst>
                <a:ext uri="{FF2B5EF4-FFF2-40B4-BE49-F238E27FC236}">
                  <a16:creationId xmlns:a16="http://schemas.microsoft.com/office/drawing/2014/main" id="{08B236ED-026C-4C2E-BE64-3EC406B8EF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3950" y="4603750"/>
              <a:ext cx="1463715" cy="366159"/>
              <a:chOff x="1524000" y="4603750"/>
              <a:chExt cx="1463715" cy="366159"/>
            </a:xfrm>
          </p:grpSpPr>
          <p:sp>
            <p:nvSpPr>
              <p:cNvPr id="28723" name="Rectangle 37">
                <a:extLst>
                  <a:ext uri="{FF2B5EF4-FFF2-40B4-BE49-F238E27FC236}">
                    <a16:creationId xmlns:a16="http://schemas.microsoft.com/office/drawing/2014/main" id="{F5B7A153-E185-4C78-90A3-613598C12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0" y="4603750"/>
                <a:ext cx="487416" cy="366159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 b="1" u="none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A=9</a:t>
                </a:r>
              </a:p>
            </p:txBody>
          </p:sp>
          <p:sp>
            <p:nvSpPr>
              <p:cNvPr id="28724" name="Rectangle 41">
                <a:extLst>
                  <a:ext uri="{FF2B5EF4-FFF2-40B4-BE49-F238E27FC236}">
                    <a16:creationId xmlns:a16="http://schemas.microsoft.com/office/drawing/2014/main" id="{E2907C3F-A29E-463E-8605-8B88E6AAC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0950" y="4603750"/>
                <a:ext cx="487416" cy="366159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 b="1" u="none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B=5</a:t>
                </a:r>
              </a:p>
            </p:txBody>
          </p:sp>
          <p:sp>
            <p:nvSpPr>
              <p:cNvPr id="28725" name="Rectangle 41">
                <a:extLst>
                  <a:ext uri="{FF2B5EF4-FFF2-40B4-BE49-F238E27FC236}">
                    <a16:creationId xmlns:a16="http://schemas.microsoft.com/office/drawing/2014/main" id="{09CEDDB6-0B3E-45E4-AD22-4B637DDAF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0299" y="4603750"/>
                <a:ext cx="487416" cy="366159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 b="1" u="none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C=2</a:t>
                </a:r>
              </a:p>
            </p:txBody>
          </p:sp>
        </p:grpSp>
      </p:grpSp>
      <p:grpSp>
        <p:nvGrpSpPr>
          <p:cNvPr id="28693" name="Group 96">
            <a:extLst>
              <a:ext uri="{FF2B5EF4-FFF2-40B4-BE49-F238E27FC236}">
                <a16:creationId xmlns:a16="http://schemas.microsoft.com/office/drawing/2014/main" id="{078FC493-ADBF-4227-BFBF-A38B9289726A}"/>
              </a:ext>
            </a:extLst>
          </p:cNvPr>
          <p:cNvGrpSpPr>
            <a:grpSpLocks/>
          </p:cNvGrpSpPr>
          <p:nvPr/>
        </p:nvGrpSpPr>
        <p:grpSpPr bwMode="auto">
          <a:xfrm>
            <a:off x="5654040" y="3389906"/>
            <a:ext cx="1463040" cy="548640"/>
            <a:chOff x="1430339" y="4323558"/>
            <a:chExt cx="2152205" cy="884914"/>
          </a:xfrm>
        </p:grpSpPr>
        <p:sp>
          <p:nvSpPr>
            <p:cNvPr id="28712" name="Rectangle 97">
              <a:extLst>
                <a:ext uri="{FF2B5EF4-FFF2-40B4-BE49-F238E27FC236}">
                  <a16:creationId xmlns:a16="http://schemas.microsoft.com/office/drawing/2014/main" id="{85754A54-310C-4C8A-B18F-B9CD676BB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339" y="4323558"/>
              <a:ext cx="2152205" cy="884914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500" dirty="0"/>
            </a:p>
          </p:txBody>
        </p:sp>
        <p:sp>
          <p:nvSpPr>
            <p:cNvPr id="28718" name="Rectangle 103">
              <a:extLst>
                <a:ext uri="{FF2B5EF4-FFF2-40B4-BE49-F238E27FC236}">
                  <a16:creationId xmlns:a16="http://schemas.microsoft.com/office/drawing/2014/main" id="{2C8A0B41-8235-47BE-8634-B9B1B8F26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949" y="4412227"/>
              <a:ext cx="686015" cy="20647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 lIns="27432" tIns="27432" rIns="27432" bIns="27432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800" b="1" i="1" u="none" dirty="0" err="1">
                  <a:solidFill>
                    <a:schemeClr val="accent1"/>
                  </a:solidFill>
                  <a:latin typeface="Inconsolata" panose="00000509000000000000" pitchFamily="49" charset="0"/>
                </a:rPr>
                <a:t>pageLSN</a:t>
              </a:r>
              <a:endParaRPr lang="en-US" altLang="en-US" sz="800" b="1" i="1" u="none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  <p:grpSp>
          <p:nvGrpSpPr>
            <p:cNvPr id="28714" name="Group 99">
              <a:extLst>
                <a:ext uri="{FF2B5EF4-FFF2-40B4-BE49-F238E27FC236}">
                  <a16:creationId xmlns:a16="http://schemas.microsoft.com/office/drawing/2014/main" id="{37EDEC0F-D814-40EB-961A-5544AAB97B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3950" y="4678825"/>
              <a:ext cx="1612703" cy="442457"/>
              <a:chOff x="1524000" y="4678825"/>
              <a:chExt cx="1612703" cy="442457"/>
            </a:xfrm>
          </p:grpSpPr>
          <p:sp>
            <p:nvSpPr>
              <p:cNvPr id="28715" name="Rectangle 37">
                <a:extLst>
                  <a:ext uri="{FF2B5EF4-FFF2-40B4-BE49-F238E27FC236}">
                    <a16:creationId xmlns:a16="http://schemas.microsoft.com/office/drawing/2014/main" id="{4A6DE270-5855-47BB-B197-3C0F04318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0" y="4678825"/>
                <a:ext cx="538051" cy="442455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 b="1" u="none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A=9</a:t>
                </a:r>
              </a:p>
            </p:txBody>
          </p:sp>
          <p:sp>
            <p:nvSpPr>
              <p:cNvPr id="28716" name="Rectangle 41">
                <a:extLst>
                  <a:ext uri="{FF2B5EF4-FFF2-40B4-BE49-F238E27FC236}">
                    <a16:creationId xmlns:a16="http://schemas.microsoft.com/office/drawing/2014/main" id="{62434FCB-EAB1-4860-AEF8-E22FEBC63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9900" y="4678825"/>
                <a:ext cx="538051" cy="442457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 b="1" u="none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B=5</a:t>
                </a:r>
              </a:p>
            </p:txBody>
          </p:sp>
          <p:sp>
            <p:nvSpPr>
              <p:cNvPr id="28717" name="Rectangle 41">
                <a:extLst>
                  <a:ext uri="{FF2B5EF4-FFF2-40B4-BE49-F238E27FC236}">
                    <a16:creationId xmlns:a16="http://schemas.microsoft.com/office/drawing/2014/main" id="{B24BDFF1-EA5A-4D50-8E15-25DF82A70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8652" y="4678825"/>
                <a:ext cx="538051" cy="442457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 b="1" u="none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C=2</a:t>
                </a:r>
              </a:p>
            </p:txBody>
          </p:sp>
        </p:grpSp>
      </p:grp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E035B9E-2CBA-47F7-B003-B811BC2114AC}"/>
              </a:ext>
            </a:extLst>
          </p:cNvPr>
          <p:cNvCxnSpPr>
            <a:cxnSpLocks noChangeShapeType="1"/>
            <a:stCxn id="66" idx="0"/>
          </p:cNvCxnSpPr>
          <p:nvPr/>
        </p:nvCxnSpPr>
        <p:spPr bwMode="auto">
          <a:xfrm rot="5400000" flipH="1" flipV="1">
            <a:off x="3463860" y="1178772"/>
            <a:ext cx="818009" cy="3882391"/>
          </a:xfrm>
          <a:prstGeom prst="curvedConnector2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EF4B70F-4696-47FD-AC6E-A6D1AC1B4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185" y="1347746"/>
            <a:ext cx="7280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600" u="none" dirty="0">
                <a:solidFill>
                  <a:schemeClr val="accent1"/>
                </a:solidFill>
                <a:latin typeface="Lato Black" panose="020F0A02020204030203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?</a:t>
            </a:r>
          </a:p>
        </p:txBody>
      </p:sp>
      <p:sp>
        <p:nvSpPr>
          <p:cNvPr id="118" name="Right Arrow 6">
            <a:extLst>
              <a:ext uri="{FF2B5EF4-FFF2-40B4-BE49-F238E27FC236}">
                <a16:creationId xmlns:a16="http://schemas.microsoft.com/office/drawing/2014/main" id="{6076085D-B9F3-419D-A63E-11153ED93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6132" y="3453729"/>
            <a:ext cx="365760" cy="27432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120" name="Right Arrow 6">
            <a:extLst>
              <a:ext uri="{FF2B5EF4-FFF2-40B4-BE49-F238E27FC236}">
                <a16:creationId xmlns:a16="http://schemas.microsoft.com/office/drawing/2014/main" id="{3A842E06-ED44-45F6-9617-2A6848174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531" y="4104043"/>
            <a:ext cx="365760" cy="27432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121" name="Right Arrow 6">
            <a:extLst>
              <a:ext uri="{FF2B5EF4-FFF2-40B4-BE49-F238E27FC236}">
                <a16:creationId xmlns:a16="http://schemas.microsoft.com/office/drawing/2014/main" id="{CFAECC6F-DBD4-4D35-BF5A-29D680191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116" y="3973075"/>
            <a:ext cx="365760" cy="27432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718236B-A4DD-4699-BCC5-EA2FFE15A0E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99160" y="3146066"/>
            <a:ext cx="2999660" cy="1100852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7C7EBA68-FBBB-49CD-8099-683FA7D91B27}"/>
              </a:ext>
            </a:extLst>
          </p:cNvPr>
          <p:cNvCxnSpPr>
            <a:cxnSpLocks noChangeShapeType="1"/>
            <a:stCxn id="28689" idx="3"/>
            <a:endCxn id="92" idx="3"/>
          </p:cNvCxnSpPr>
          <p:nvPr/>
        </p:nvCxnSpPr>
        <p:spPr bwMode="auto">
          <a:xfrm flipH="1" flipV="1">
            <a:off x="6789420" y="2160270"/>
            <a:ext cx="98584" cy="1955680"/>
          </a:xfrm>
          <a:prstGeom prst="bentConnector3">
            <a:avLst>
              <a:gd name="adj1" fmla="val -231883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7" name="Oval 23">
            <a:extLst>
              <a:ext uri="{FF2B5EF4-FFF2-40B4-BE49-F238E27FC236}">
                <a16:creationId xmlns:a16="http://schemas.microsoft.com/office/drawing/2014/main" id="{326768CB-FEED-4AB8-A8A4-9ECC46FDC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314" y="1559903"/>
            <a:ext cx="376975" cy="895124"/>
          </a:xfrm>
          <a:prstGeom prst="roundRect">
            <a:avLst>
              <a:gd name="adj" fmla="val 12315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 dirty="0"/>
          </a:p>
        </p:txBody>
      </p:sp>
      <p:sp>
        <p:nvSpPr>
          <p:cNvPr id="146" name="callout">
            <a:extLst>
              <a:ext uri="{FF2B5EF4-FFF2-40B4-BE49-F238E27FC236}">
                <a16:creationId xmlns:a16="http://schemas.microsoft.com/office/drawing/2014/main" id="{D537DCE1-AAB3-48BF-94A4-A2B58B4362AF}"/>
              </a:ext>
            </a:extLst>
          </p:cNvPr>
          <p:cNvSpPr/>
          <p:nvPr/>
        </p:nvSpPr>
        <p:spPr bwMode="auto">
          <a:xfrm flipH="1">
            <a:off x="457200" y="1013251"/>
            <a:ext cx="2520812" cy="364755"/>
          </a:xfrm>
          <a:prstGeom prst="wedgeRoundRectCallout">
            <a:avLst>
              <a:gd name="adj1" fmla="val 11241"/>
              <a:gd name="adj2" fmla="val 99664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Log Sequence Numbers</a:t>
            </a:r>
          </a:p>
        </p:txBody>
      </p:sp>
      <p:sp>
        <p:nvSpPr>
          <p:cNvPr id="148" name="Oval 23">
            <a:extLst>
              <a:ext uri="{FF2B5EF4-FFF2-40B4-BE49-F238E27FC236}">
                <a16:creationId xmlns:a16="http://schemas.microsoft.com/office/drawing/2014/main" id="{C96268FB-2F47-4888-8DCB-ABEB805AC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154" y="1422278"/>
            <a:ext cx="250746" cy="1790223"/>
          </a:xfrm>
          <a:prstGeom prst="roundRect">
            <a:avLst>
              <a:gd name="adj" fmla="val 12315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149" name="callout">
            <a:extLst>
              <a:ext uri="{FF2B5EF4-FFF2-40B4-BE49-F238E27FC236}">
                <a16:creationId xmlns:a16="http://schemas.microsoft.com/office/drawing/2014/main" id="{32EAB195-854B-4DAF-857E-9AC80442FE56}"/>
              </a:ext>
            </a:extLst>
          </p:cNvPr>
          <p:cNvSpPr/>
          <p:nvPr/>
        </p:nvSpPr>
        <p:spPr bwMode="auto">
          <a:xfrm flipH="1">
            <a:off x="4870588" y="885134"/>
            <a:ext cx="2520812" cy="364755"/>
          </a:xfrm>
          <a:prstGeom prst="wedgeRoundRectCallout">
            <a:avLst>
              <a:gd name="adj1" fmla="val 11241"/>
              <a:gd name="adj2" fmla="val 99664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Log Sequence Numbers</a:t>
            </a:r>
          </a:p>
        </p:txBody>
      </p:sp>
      <p:sp>
        <p:nvSpPr>
          <p:cNvPr id="56" name="Right Arrow 6">
            <a:extLst>
              <a:ext uri="{FF2B5EF4-FFF2-40B4-BE49-F238E27FC236}">
                <a16:creationId xmlns:a16="http://schemas.microsoft.com/office/drawing/2014/main" id="{65267879-EF40-4D93-A5FC-B570020AA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778" y="3362472"/>
            <a:ext cx="365760" cy="27432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grpSp>
        <p:nvGrpSpPr>
          <p:cNvPr id="12" name="Corner Markers" hidden="1">
            <a:extLst>
              <a:ext uri="{FF2B5EF4-FFF2-40B4-BE49-F238E27FC236}">
                <a16:creationId xmlns:a16="http://schemas.microsoft.com/office/drawing/2014/main" id="{55E80A5A-48AB-40A4-A9C3-09DF6ACD27B0}"/>
              </a:ext>
            </a:extLst>
          </p:cNvPr>
          <p:cNvGrpSpPr/>
          <p:nvPr/>
        </p:nvGrpSpPr>
        <p:grpSpPr>
          <a:xfrm>
            <a:off x="3011512" y="1409700"/>
            <a:ext cx="2916848" cy="2625090"/>
            <a:chOff x="3011512" y="1409700"/>
            <a:chExt cx="2916848" cy="2625090"/>
          </a:xfrm>
        </p:grpSpPr>
        <p:sp>
          <p:nvSpPr>
            <p:cNvPr id="63" name="magnet">
              <a:extLst>
                <a:ext uri="{FF2B5EF4-FFF2-40B4-BE49-F238E27FC236}">
                  <a16:creationId xmlns:a16="http://schemas.microsoft.com/office/drawing/2014/main" id="{B00C6835-435B-49E2-93E0-D8A3FB9E8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567" y="3495319"/>
              <a:ext cx="91440" cy="91440"/>
            </a:xfrm>
            <a:prstGeom prst="rect">
              <a:avLst/>
            </a:prstGeom>
            <a:solidFill>
              <a:srgbClr val="474866"/>
            </a:solidFill>
            <a:ln w="12700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65" name="magnet">
              <a:extLst>
                <a:ext uri="{FF2B5EF4-FFF2-40B4-BE49-F238E27FC236}">
                  <a16:creationId xmlns:a16="http://schemas.microsoft.com/office/drawing/2014/main" id="{8DB0B4EA-C714-4A5E-A216-5AD44E7F1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512" y="3943350"/>
              <a:ext cx="91440" cy="91440"/>
            </a:xfrm>
            <a:prstGeom prst="rect">
              <a:avLst/>
            </a:prstGeom>
            <a:solidFill>
              <a:srgbClr val="474866"/>
            </a:solidFill>
            <a:ln w="12700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84" name="magnet">
              <a:extLst>
                <a:ext uri="{FF2B5EF4-FFF2-40B4-BE49-F238E27FC236}">
                  <a16:creationId xmlns:a16="http://schemas.microsoft.com/office/drawing/2014/main" id="{D2BACD9A-28A3-4EEA-8AE9-19C0998CE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120" y="1527810"/>
              <a:ext cx="91440" cy="91440"/>
            </a:xfrm>
            <a:prstGeom prst="rect">
              <a:avLst/>
            </a:prstGeom>
            <a:solidFill>
              <a:srgbClr val="474866"/>
            </a:solidFill>
            <a:ln w="12700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85" name="magnet">
              <a:extLst>
                <a:ext uri="{FF2B5EF4-FFF2-40B4-BE49-F238E27FC236}">
                  <a16:creationId xmlns:a16="http://schemas.microsoft.com/office/drawing/2014/main" id="{40B2A72E-FB9C-4289-AFE5-D5084A009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120" y="2625090"/>
              <a:ext cx="91440" cy="91440"/>
            </a:xfrm>
            <a:prstGeom prst="rect">
              <a:avLst/>
            </a:prstGeom>
            <a:solidFill>
              <a:srgbClr val="474866"/>
            </a:solidFill>
            <a:ln w="12700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86" name="magnet">
              <a:extLst>
                <a:ext uri="{FF2B5EF4-FFF2-40B4-BE49-F238E27FC236}">
                  <a16:creationId xmlns:a16="http://schemas.microsoft.com/office/drawing/2014/main" id="{8BC608A0-46DE-4570-9F79-E09F345A2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6920" y="1409700"/>
              <a:ext cx="91440" cy="91440"/>
            </a:xfrm>
            <a:prstGeom prst="rect">
              <a:avLst/>
            </a:prstGeom>
            <a:solidFill>
              <a:srgbClr val="474866"/>
            </a:solidFill>
            <a:ln w="12700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87" name="magnet">
              <a:extLst>
                <a:ext uri="{FF2B5EF4-FFF2-40B4-BE49-F238E27FC236}">
                  <a16:creationId xmlns:a16="http://schemas.microsoft.com/office/drawing/2014/main" id="{4334DD45-BCE2-4AEC-9ECE-AE8301768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4060" y="3272790"/>
              <a:ext cx="91440" cy="91440"/>
            </a:xfrm>
            <a:prstGeom prst="rect">
              <a:avLst/>
            </a:prstGeom>
            <a:solidFill>
              <a:srgbClr val="474866"/>
            </a:solidFill>
            <a:ln w="12700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88" name="magnet">
              <a:extLst>
                <a:ext uri="{FF2B5EF4-FFF2-40B4-BE49-F238E27FC236}">
                  <a16:creationId xmlns:a16="http://schemas.microsoft.com/office/drawing/2014/main" id="{8CF9AE6C-5D9A-4EC2-981D-EA71F4DAD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4040" y="3394710"/>
              <a:ext cx="91440" cy="91440"/>
            </a:xfrm>
            <a:prstGeom prst="rect">
              <a:avLst/>
            </a:prstGeom>
            <a:solidFill>
              <a:srgbClr val="474866"/>
            </a:solidFill>
            <a:ln w="12700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89" name="magnet">
              <a:extLst>
                <a:ext uri="{FF2B5EF4-FFF2-40B4-BE49-F238E27FC236}">
                  <a16:creationId xmlns:a16="http://schemas.microsoft.com/office/drawing/2014/main" id="{CB541EC0-269B-4F8B-8DF6-037E487E3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4040" y="3851910"/>
              <a:ext cx="91440" cy="91440"/>
            </a:xfrm>
            <a:prstGeom prst="rect">
              <a:avLst/>
            </a:prstGeom>
            <a:solidFill>
              <a:srgbClr val="474866"/>
            </a:solidFill>
            <a:ln w="12700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92" name="magnet" hidden="1">
            <a:extLst>
              <a:ext uri="{FF2B5EF4-FFF2-40B4-BE49-F238E27FC236}">
                <a16:creationId xmlns:a16="http://schemas.microsoft.com/office/drawing/2014/main" id="{5BEB7175-3C23-4496-ADDE-D1BC9818D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7980" y="2114550"/>
            <a:ext cx="91440" cy="91440"/>
          </a:xfrm>
          <a:prstGeom prst="rect">
            <a:avLst/>
          </a:prstGeom>
          <a:solidFill>
            <a:srgbClr val="474866"/>
          </a:solidFill>
          <a:ln w="12700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600" b="1" u="none" dirty="0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cxnSp>
        <p:nvCxnSpPr>
          <p:cNvPr id="104" name="Straight Arrow Connector 63">
            <a:extLst>
              <a:ext uri="{FF2B5EF4-FFF2-40B4-BE49-F238E27FC236}">
                <a16:creationId xmlns:a16="http://schemas.microsoft.com/office/drawing/2014/main" id="{4CC65CF3-D4CC-4CD4-A981-783432541366}"/>
              </a:ext>
            </a:extLst>
          </p:cNvPr>
          <p:cNvCxnSpPr>
            <a:cxnSpLocks noChangeShapeType="1"/>
            <a:stCxn id="66" idx="1"/>
          </p:cNvCxnSpPr>
          <p:nvPr/>
        </p:nvCxnSpPr>
        <p:spPr bwMode="auto">
          <a:xfrm rot="10800000">
            <a:off x="1317308" y="2121179"/>
            <a:ext cx="383381" cy="1472087"/>
          </a:xfrm>
          <a:prstGeom prst="bentConnector3">
            <a:avLst>
              <a:gd name="adj1" fmla="val 231677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73940E3B-29C1-4C46-AF53-B9022081E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9" y="2810846"/>
            <a:ext cx="7280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600" u="none" dirty="0">
                <a:solidFill>
                  <a:schemeClr val="accent1"/>
                </a:solidFill>
                <a:latin typeface="Lato Black" panose="020F0A02020204030203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?</a:t>
            </a:r>
          </a:p>
        </p:txBody>
      </p:sp>
      <p:sp>
        <p:nvSpPr>
          <p:cNvPr id="110" name="callout">
            <a:extLst>
              <a:ext uri="{FF2B5EF4-FFF2-40B4-BE49-F238E27FC236}">
                <a16:creationId xmlns:a16="http://schemas.microsoft.com/office/drawing/2014/main" id="{9E25C437-8009-4D3D-939D-CDF9709075BB}"/>
              </a:ext>
            </a:extLst>
          </p:cNvPr>
          <p:cNvSpPr/>
          <p:nvPr/>
        </p:nvSpPr>
        <p:spPr bwMode="auto">
          <a:xfrm flipH="1">
            <a:off x="952378" y="3811921"/>
            <a:ext cx="2743200" cy="640975"/>
          </a:xfrm>
          <a:prstGeom prst="wedgeRoundRectCallout">
            <a:avLst>
              <a:gd name="adj1" fmla="val 12641"/>
              <a:gd name="adj2" fmla="val -67906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Safe to evict because</a:t>
            </a:r>
          </a:p>
          <a:p>
            <a:pPr algn="ctr">
              <a:lnSpc>
                <a:spcPct val="80000"/>
              </a:lnSpc>
            </a:pPr>
            <a:r>
              <a:rPr lang="en-US" sz="2000" b="1" i="1" dirty="0" err="1">
                <a:solidFill>
                  <a:schemeClr val="accent1"/>
                </a:solidFill>
                <a:latin typeface="Crimson Text" panose="02000503000000000000" pitchFamily="2" charset="0"/>
              </a:rPr>
              <a:t>pageLSN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≤ </a:t>
            </a:r>
            <a:r>
              <a:rPr lang="en-US" sz="2000" b="1" i="1" dirty="0" err="1">
                <a:solidFill>
                  <a:schemeClr val="accent1"/>
                </a:solidFill>
                <a:latin typeface="Crimson Text" panose="02000503000000000000" pitchFamily="2" charset="0"/>
              </a:rPr>
              <a:t>flushedLSN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</a:t>
            </a:r>
          </a:p>
        </p:txBody>
      </p:sp>
      <p:sp>
        <p:nvSpPr>
          <p:cNvPr id="103" name="callout">
            <a:extLst>
              <a:ext uri="{FF2B5EF4-FFF2-40B4-BE49-F238E27FC236}">
                <a16:creationId xmlns:a16="http://schemas.microsoft.com/office/drawing/2014/main" id="{D95B948D-A87E-4492-ADFC-6B89D571095C}"/>
              </a:ext>
            </a:extLst>
          </p:cNvPr>
          <p:cNvSpPr/>
          <p:nvPr/>
        </p:nvSpPr>
        <p:spPr bwMode="auto">
          <a:xfrm flipH="1">
            <a:off x="836490" y="3815726"/>
            <a:ext cx="2816957" cy="637170"/>
          </a:xfrm>
          <a:prstGeom prst="wedgeRoundRectCallout">
            <a:avLst>
              <a:gd name="adj1" fmla="val 12641"/>
              <a:gd name="adj2" fmla="val -67906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u="sng" dirty="0">
                <a:solidFill>
                  <a:schemeClr val="accent1"/>
                </a:solidFill>
                <a:latin typeface="Crimson Text" panose="02000503000000000000" pitchFamily="2" charset="0"/>
              </a:rPr>
              <a:t>Not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safe to evict because</a:t>
            </a:r>
          </a:p>
          <a:p>
            <a:pPr algn="ctr">
              <a:lnSpc>
                <a:spcPct val="80000"/>
              </a:lnSpc>
            </a:pPr>
            <a:r>
              <a:rPr lang="en-US" sz="2000" b="1" i="1" dirty="0" err="1">
                <a:solidFill>
                  <a:schemeClr val="accent1"/>
                </a:solidFill>
                <a:latin typeface="Crimson Text" panose="02000503000000000000" pitchFamily="2" charset="0"/>
              </a:rPr>
              <a:t>pageLSN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&gt; </a:t>
            </a:r>
            <a:r>
              <a:rPr lang="en-US" sz="2000" b="1" i="1" dirty="0" err="1">
                <a:solidFill>
                  <a:schemeClr val="accent1"/>
                </a:solidFill>
                <a:latin typeface="Crimson Text" panose="02000503000000000000" pitchFamily="2" charset="0"/>
              </a:rPr>
              <a:t>flushedLSN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F5D2E4-D30A-49B2-851A-0E39D481B257}"/>
              </a:ext>
            </a:extLst>
          </p:cNvPr>
          <p:cNvGrpSpPr/>
          <p:nvPr/>
        </p:nvGrpSpPr>
        <p:grpSpPr>
          <a:xfrm>
            <a:off x="263442" y="2132576"/>
            <a:ext cx="8178665" cy="914400"/>
            <a:chOff x="263442" y="2305020"/>
            <a:chExt cx="8178665" cy="914400"/>
          </a:xfrm>
        </p:grpSpPr>
        <p:pic>
          <p:nvPicPr>
            <p:cNvPr id="73" name="DISK">
              <a:extLst>
                <a:ext uri="{FF2B5EF4-FFF2-40B4-BE49-F238E27FC236}">
                  <a16:creationId xmlns:a16="http://schemas.microsoft.com/office/drawing/2014/main" id="{A712AFD2-0199-4AF1-BADE-3D461C8FF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800976" y="2319534"/>
              <a:ext cx="641131" cy="885371"/>
            </a:xfrm>
            <a:prstGeom prst="rect">
              <a:avLst/>
            </a:prstGeom>
          </p:spPr>
        </p:pic>
        <p:pic>
          <p:nvPicPr>
            <p:cNvPr id="76" name="DRAM">
              <a:extLst>
                <a:ext uri="{FF2B5EF4-FFF2-40B4-BE49-F238E27FC236}">
                  <a16:creationId xmlns:a16="http://schemas.microsoft.com/office/drawing/2014/main" id="{E96AC209-BA78-45F6-B1D2-854C441E9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3442" y="2305020"/>
              <a:ext cx="472966" cy="914400"/>
            </a:xfrm>
            <a:prstGeom prst="rect">
              <a:avLst/>
            </a:prstGeom>
          </p:spPr>
        </p:pic>
      </p:grp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31BBE270-5229-B2ED-83ED-FBC6801BA66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88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2" grpId="1"/>
      <p:bldP spid="118" grpId="0" animBg="1"/>
      <p:bldP spid="118" grpId="1" animBg="1"/>
      <p:bldP spid="120" grpId="0" animBg="1"/>
      <p:bldP spid="120" grpId="1" animBg="1"/>
      <p:bldP spid="121" grpId="0" animBg="1"/>
      <p:bldP spid="121" grpId="1" animBg="1"/>
      <p:bldP spid="147" grpId="0" animBg="1"/>
      <p:bldP spid="147" grpId="1" animBg="1"/>
      <p:bldP spid="146" grpId="0" animBg="1"/>
      <p:bldP spid="146" grpId="1" animBg="1"/>
      <p:bldP spid="148" grpId="0" animBg="1"/>
      <p:bldP spid="148" grpId="1" animBg="1"/>
      <p:bldP spid="149" grpId="0" animBg="1"/>
      <p:bldP spid="149" grpId="1" animBg="1"/>
      <p:bldP spid="56" grpId="0" animBg="1"/>
      <p:bldP spid="56" grpId="1" animBg="1"/>
      <p:bldP spid="109" grpId="0"/>
      <p:bldP spid="110" grpId="0" animBg="1"/>
      <p:bldP spid="110" grpId="1" animBg="1"/>
      <p:bldP spid="1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442401C0-4D00-4320-9CC2-7DD2AF28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Writing Log Records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B02AEA6A-8AE5-43F7-8115-259DAD95E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All log records have an LSN.</a:t>
            </a:r>
          </a:p>
          <a:p>
            <a:r>
              <a:rPr lang="en-US" altLang="en-US"/>
              <a:t>Update the pageLSN every time a txn modifies a record in the page.</a:t>
            </a:r>
          </a:p>
          <a:p>
            <a:r>
              <a:rPr lang="en-US" altLang="en-US"/>
              <a:t>Update the flushedLSN in memory every time the DBMS writes the WAL buffer to disk.</a:t>
            </a:r>
            <a:endParaRPr lang="en-US" altLang="en-US" dirty="0"/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E63158BD-7672-3BA2-DE5B-2E472E9A419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229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B6A45ECA-8575-4A50-91AE-63C2D838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Normal Execution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58090191-F52A-438C-B5B6-F75C58F9E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Each </a:t>
            </a:r>
            <a:r>
              <a:rPr lang="en-US" altLang="en-US" dirty="0" err="1"/>
              <a:t>txn</a:t>
            </a:r>
            <a:r>
              <a:rPr lang="en-US" altLang="en-US" dirty="0"/>
              <a:t> invokes a sequence of reads and writes, followed by commit or rollback.</a:t>
            </a:r>
          </a:p>
          <a:p>
            <a:endParaRPr lang="en-US" altLang="en-US" sz="1200" dirty="0"/>
          </a:p>
          <a:p>
            <a:r>
              <a:rPr lang="en-US" altLang="en-US" dirty="0"/>
              <a:t>Assumptions in this lecture:</a:t>
            </a:r>
          </a:p>
          <a:p>
            <a:pPr lvl="1"/>
            <a:r>
              <a:rPr lang="en-US" altLang="en-US" dirty="0"/>
              <a:t> All log records fit within a single page.</a:t>
            </a:r>
          </a:p>
          <a:p>
            <a:pPr lvl="1"/>
            <a:r>
              <a:rPr lang="en-US" altLang="en-US" dirty="0"/>
              <a:t> Disk writes are atomic.</a:t>
            </a:r>
          </a:p>
          <a:p>
            <a:pPr lvl="1"/>
            <a:r>
              <a:rPr lang="en-US" altLang="en-US" dirty="0"/>
              <a:t> Single-versioned tuples with Strong Strict 2PL. </a:t>
            </a:r>
          </a:p>
          <a:p>
            <a:pPr lvl="1"/>
            <a:r>
              <a:rPr lang="en-US" altLang="en-US" dirty="0"/>
              <a:t> </a:t>
            </a:r>
            <a:r>
              <a:rPr lang="en-US" altLang="en-US" b="1" dirty="0">
                <a:solidFill>
                  <a:schemeClr val="accent1"/>
                </a:solidFill>
              </a:rPr>
              <a:t>STEAL</a:t>
            </a:r>
            <a:r>
              <a:rPr lang="en-US" altLang="en-US" dirty="0"/>
              <a:t> + </a:t>
            </a:r>
            <a:r>
              <a:rPr lang="en-US" altLang="en-US" b="1" dirty="0">
                <a:solidFill>
                  <a:schemeClr val="accent1"/>
                </a:solidFill>
              </a:rPr>
              <a:t>NO-FORCE</a:t>
            </a:r>
            <a:r>
              <a:rPr lang="en-US" altLang="en-US" dirty="0"/>
              <a:t> buffer management with WAL.</a:t>
            </a:r>
          </a:p>
          <a:p>
            <a:endParaRPr lang="en-US" altLang="en-US" dirty="0"/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FD2552A8-2BA8-C858-9893-88B6E0ECD7D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801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F30FD5C6-62E9-4400-BF6A-BDA585D4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Transaction Commit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A1357EF1-576F-4241-A4AB-3A7F891E6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When a </a:t>
            </a:r>
            <a:r>
              <a:rPr lang="en-US" altLang="en-US" dirty="0" err="1"/>
              <a:t>txn</a:t>
            </a:r>
            <a:r>
              <a:rPr lang="en-US" altLang="en-US" dirty="0"/>
              <a:t> commits, the DBMS writes a 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COMMIT</a:t>
            </a:r>
            <a:r>
              <a:rPr lang="en-US" altLang="en-US" dirty="0"/>
              <a:t> record to log and guarantees that all log records up to </a:t>
            </a:r>
            <a:r>
              <a:rPr lang="en-US" altLang="en-US" dirty="0" err="1"/>
              <a:t>txn’s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COMMIT</a:t>
            </a:r>
            <a:r>
              <a:rPr lang="en-US" altLang="en-US" dirty="0"/>
              <a:t> record are flushed to disk.</a:t>
            </a:r>
          </a:p>
          <a:p>
            <a:pPr lvl="1"/>
            <a:r>
              <a:rPr lang="en-US" altLang="en-US" dirty="0"/>
              <a:t> Log flushes are sequential, synchronous writes to disk.</a:t>
            </a:r>
          </a:p>
          <a:p>
            <a:pPr lvl="1"/>
            <a:r>
              <a:rPr lang="en-US" altLang="en-US" dirty="0"/>
              <a:t> Many log records per log page.</a:t>
            </a:r>
          </a:p>
          <a:p>
            <a:endParaRPr lang="en-US" altLang="en-US" sz="1200" dirty="0"/>
          </a:p>
          <a:p>
            <a:r>
              <a:rPr lang="en-US" altLang="en-US" dirty="0"/>
              <a:t>When commit succeeds, write a 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TXN-END</a:t>
            </a:r>
            <a:r>
              <a:rPr lang="en-US" altLang="en-US" dirty="0"/>
              <a:t> record to log.</a:t>
            </a:r>
          </a:p>
          <a:p>
            <a:pPr lvl="1"/>
            <a:r>
              <a:rPr lang="en-US" altLang="en-US" dirty="0"/>
              <a:t>Indicates that no new log record for a </a:t>
            </a:r>
            <a:r>
              <a:rPr lang="en-US" altLang="en-US" dirty="0" err="1"/>
              <a:t>txn</a:t>
            </a:r>
            <a:r>
              <a:rPr lang="en-US" altLang="en-US" dirty="0"/>
              <a:t> will appear in the log ever again.</a:t>
            </a:r>
          </a:p>
          <a:p>
            <a:pPr lvl="1"/>
            <a:r>
              <a:rPr lang="en-US" altLang="en-US" dirty="0"/>
              <a:t>This does not need to be flushed immediately.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3580045E-305C-A397-FBF1-2CD6D8DABF76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844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ounded Rectangle 75">
            <a:extLst>
              <a:ext uri="{FF2B5EF4-FFF2-40B4-BE49-F238E27FC236}">
                <a16:creationId xmlns:a16="http://schemas.microsoft.com/office/drawing/2014/main" id="{86764383-5A48-4F22-ABCB-76E7205A6EDC}"/>
              </a:ext>
            </a:extLst>
          </p:cNvPr>
          <p:cNvSpPr/>
          <p:nvPr/>
        </p:nvSpPr>
        <p:spPr bwMode="auto">
          <a:xfrm>
            <a:off x="1094899" y="1188176"/>
            <a:ext cx="2560320" cy="1828800"/>
          </a:xfrm>
          <a:prstGeom prst="roundRect">
            <a:avLst>
              <a:gd name="adj" fmla="val 7789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tIns="0"/>
          <a:lstStyle/>
          <a:p>
            <a:pPr algn="ctr" eaLnBrk="0" hangingPunct="0"/>
            <a:r>
              <a:rPr lang="en-US" sz="2000" b="1" i="1" dirty="0">
                <a:solidFill>
                  <a:srgbClr val="646464"/>
                </a:solidFill>
              </a:rPr>
              <a:t>WAL (Tail)</a:t>
            </a:r>
          </a:p>
        </p:txBody>
      </p:sp>
      <p:cxnSp>
        <p:nvCxnSpPr>
          <p:cNvPr id="60" name="Straight Connector 86016">
            <a:extLst>
              <a:ext uri="{FF2B5EF4-FFF2-40B4-BE49-F238E27FC236}">
                <a16:creationId xmlns:a16="http://schemas.microsoft.com/office/drawing/2014/main" id="{1D2ECEA3-A6DF-4ABE-8B85-CEAD7B3981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37560" y="2670266"/>
            <a:ext cx="2423160" cy="627400"/>
          </a:xfrm>
          <a:prstGeom prst="line">
            <a:avLst/>
          </a:prstGeom>
          <a:noFill/>
          <a:ln w="6350" algn="ctr">
            <a:solidFill>
              <a:schemeClr val="bg1">
                <a:lumMod val="6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Connector 73">
            <a:extLst>
              <a:ext uri="{FF2B5EF4-FFF2-40B4-BE49-F238E27FC236}">
                <a16:creationId xmlns:a16="http://schemas.microsoft.com/office/drawing/2014/main" id="{6BAE69CF-DE30-4BB9-A900-59CAFFD8FF8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37560" y="1416828"/>
            <a:ext cx="2423160" cy="156158"/>
          </a:xfrm>
          <a:prstGeom prst="line">
            <a:avLst/>
          </a:prstGeom>
          <a:noFill/>
          <a:ln w="6350" algn="ctr">
            <a:solidFill>
              <a:schemeClr val="bg1">
                <a:lumMod val="6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F14F81E-7283-46AE-9E80-1846C95D6160}"/>
              </a:ext>
            </a:extLst>
          </p:cNvPr>
          <p:cNvGrpSpPr/>
          <p:nvPr/>
        </p:nvGrpSpPr>
        <p:grpSpPr>
          <a:xfrm>
            <a:off x="263442" y="2136836"/>
            <a:ext cx="8178665" cy="914400"/>
            <a:chOff x="263442" y="2305020"/>
            <a:chExt cx="8178665" cy="914400"/>
          </a:xfrm>
        </p:grpSpPr>
        <p:pic>
          <p:nvPicPr>
            <p:cNvPr id="55" name="DISK">
              <a:extLst>
                <a:ext uri="{FF2B5EF4-FFF2-40B4-BE49-F238E27FC236}">
                  <a16:creationId xmlns:a16="http://schemas.microsoft.com/office/drawing/2014/main" id="{3F86C81F-521D-4CFC-8443-B200AE287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800976" y="2319534"/>
              <a:ext cx="641131" cy="885371"/>
            </a:xfrm>
            <a:prstGeom prst="rect">
              <a:avLst/>
            </a:prstGeom>
          </p:spPr>
        </p:pic>
        <p:pic>
          <p:nvPicPr>
            <p:cNvPr id="56" name="DRAM">
              <a:extLst>
                <a:ext uri="{FF2B5EF4-FFF2-40B4-BE49-F238E27FC236}">
                  <a16:creationId xmlns:a16="http://schemas.microsoft.com/office/drawing/2014/main" id="{6DFBF8EE-03A9-4280-A164-5B237F806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3442" y="2305020"/>
              <a:ext cx="472966" cy="914400"/>
            </a:xfrm>
            <a:prstGeom prst="rect">
              <a:avLst/>
            </a:prstGeom>
          </p:spPr>
        </p:pic>
      </p:grpSp>
      <p:sp>
        <p:nvSpPr>
          <p:cNvPr id="81" name="Rounded Rectangle 1">
            <a:extLst>
              <a:ext uri="{FF2B5EF4-FFF2-40B4-BE49-F238E27FC236}">
                <a16:creationId xmlns:a16="http://schemas.microsoft.com/office/drawing/2014/main" id="{40A0D0E4-0BB2-4928-9CAA-678B6B1EBB58}"/>
              </a:ext>
            </a:extLst>
          </p:cNvPr>
          <p:cNvSpPr/>
          <p:nvPr/>
        </p:nvSpPr>
        <p:spPr bwMode="auto">
          <a:xfrm>
            <a:off x="912019" y="1051016"/>
            <a:ext cx="2926080" cy="3566160"/>
          </a:xfrm>
          <a:prstGeom prst="roundRect">
            <a:avLst>
              <a:gd name="adj" fmla="val 4299"/>
            </a:avLst>
          </a:prstGeom>
          <a:noFill/>
          <a:ln w="38100" cap="flat" cmpd="sng" algn="ctr">
            <a:solidFill>
              <a:srgbClr val="646464"/>
            </a:solidFill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  <a:ea typeface="ＭＳ Ｐゴシック" charset="-128"/>
            </a:endParaRPr>
          </a:p>
        </p:txBody>
      </p:sp>
      <p:sp>
        <p:nvSpPr>
          <p:cNvPr id="90" name="Rounded Rectangle 77">
            <a:extLst>
              <a:ext uri="{FF2B5EF4-FFF2-40B4-BE49-F238E27FC236}">
                <a16:creationId xmlns:a16="http://schemas.microsoft.com/office/drawing/2014/main" id="{922FC9BE-CBEB-4C7A-93D9-0B5259D79C8E}"/>
              </a:ext>
            </a:extLst>
          </p:cNvPr>
          <p:cNvSpPr/>
          <p:nvPr/>
        </p:nvSpPr>
        <p:spPr bwMode="auto">
          <a:xfrm>
            <a:off x="1094899" y="3108416"/>
            <a:ext cx="2560320" cy="1371600"/>
          </a:xfrm>
          <a:prstGeom prst="roundRect">
            <a:avLst>
              <a:gd name="adj" fmla="val 7789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tIns="0"/>
          <a:lstStyle/>
          <a:p>
            <a:pPr algn="ctr" eaLnBrk="0" hangingPunct="0"/>
            <a:r>
              <a:rPr lang="en-US" sz="2000" b="1" i="1" dirty="0">
                <a:solidFill>
                  <a:srgbClr val="646464"/>
                </a:solidFill>
              </a:rPr>
              <a:t>Buffer Pool</a:t>
            </a:r>
          </a:p>
        </p:txBody>
      </p:sp>
      <p:sp>
        <p:nvSpPr>
          <p:cNvPr id="62" name="OnDisk WAL">
            <a:extLst>
              <a:ext uri="{FF2B5EF4-FFF2-40B4-BE49-F238E27FC236}">
                <a16:creationId xmlns:a16="http://schemas.microsoft.com/office/drawing/2014/main" id="{A0283071-D394-4B90-8E36-3335A406C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720" y="1409156"/>
            <a:ext cx="1280160" cy="192024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001</a:t>
            </a:r>
            <a:r>
              <a:rPr lang="en-US" sz="900" dirty="0"/>
              <a:t>:&lt;T</a:t>
            </a:r>
            <a:r>
              <a:rPr lang="en-US" sz="900" baseline="-25000" dirty="0"/>
              <a:t>1</a:t>
            </a:r>
            <a:r>
              <a:rPr lang="en-US" sz="900" dirty="0"/>
              <a:t> </a:t>
            </a:r>
            <a:r>
              <a:rPr lang="en-US" sz="900" b="1" dirty="0">
                <a:solidFill>
                  <a:schemeClr val="accent1"/>
                </a:solidFill>
              </a:rPr>
              <a:t>BEGIN</a:t>
            </a:r>
            <a:r>
              <a:rPr lang="en-US" sz="900" dirty="0"/>
              <a:t>&gt;</a:t>
            </a:r>
          </a:p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002</a:t>
            </a:r>
            <a:r>
              <a:rPr lang="en-US" sz="900" dirty="0"/>
              <a:t>:&lt;T</a:t>
            </a:r>
            <a:r>
              <a:rPr lang="en-US" sz="900" baseline="-25000" dirty="0"/>
              <a:t>1</a:t>
            </a:r>
            <a:r>
              <a:rPr lang="en-US" sz="900" dirty="0"/>
              <a:t>, A, 1, 2&gt;</a:t>
            </a:r>
          </a:p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003</a:t>
            </a:r>
            <a:r>
              <a:rPr lang="en-US" sz="900" dirty="0"/>
              <a:t>:&lt;T</a:t>
            </a:r>
            <a:r>
              <a:rPr lang="en-US" sz="900" baseline="-25000" dirty="0"/>
              <a:t>1</a:t>
            </a:r>
            <a:r>
              <a:rPr lang="en-US" sz="900" dirty="0"/>
              <a:t> </a:t>
            </a:r>
            <a:r>
              <a:rPr lang="en-US" sz="900" b="1" dirty="0">
                <a:solidFill>
                  <a:schemeClr val="accent1"/>
                </a:solidFill>
              </a:rPr>
              <a:t>COMMIT</a:t>
            </a:r>
            <a:r>
              <a:rPr lang="en-US" sz="900" dirty="0"/>
              <a:t>&gt;</a:t>
            </a:r>
          </a:p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004</a:t>
            </a:r>
            <a:r>
              <a:rPr lang="en-US" sz="900" dirty="0"/>
              <a:t>:&lt;T</a:t>
            </a:r>
            <a:r>
              <a:rPr lang="en-US" sz="900" baseline="-25000" dirty="0"/>
              <a:t>2</a:t>
            </a:r>
            <a:r>
              <a:rPr lang="en-US" sz="900" dirty="0"/>
              <a:t> </a:t>
            </a:r>
            <a:r>
              <a:rPr lang="en-US" sz="900" b="1" dirty="0">
                <a:solidFill>
                  <a:schemeClr val="accent1"/>
                </a:solidFill>
              </a:rPr>
              <a:t>BEGIN</a:t>
            </a:r>
            <a:r>
              <a:rPr lang="en-US" sz="900" dirty="0"/>
              <a:t>&gt;</a:t>
            </a:r>
          </a:p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005</a:t>
            </a:r>
            <a:r>
              <a:rPr lang="en-US" sz="900" dirty="0"/>
              <a:t>:&lt;T</a:t>
            </a:r>
            <a:r>
              <a:rPr lang="en-US" sz="900" baseline="-25000" dirty="0"/>
              <a:t>2</a:t>
            </a:r>
            <a:r>
              <a:rPr lang="en-US" sz="900" dirty="0"/>
              <a:t>, A, 2, 3&gt;</a:t>
            </a:r>
          </a:p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006</a:t>
            </a:r>
            <a:r>
              <a:rPr lang="en-US" sz="900" dirty="0"/>
              <a:t>:&lt;T</a:t>
            </a:r>
            <a:r>
              <a:rPr lang="en-US" sz="900" baseline="-25000" dirty="0"/>
              <a:t>3</a:t>
            </a:r>
            <a:r>
              <a:rPr lang="en-US" sz="900" dirty="0"/>
              <a:t> </a:t>
            </a:r>
            <a:r>
              <a:rPr lang="en-US" sz="900" b="1" dirty="0">
                <a:solidFill>
                  <a:schemeClr val="accent1"/>
                </a:solidFill>
              </a:rPr>
              <a:t>BEGIN</a:t>
            </a:r>
            <a:r>
              <a:rPr lang="en-US" sz="900" dirty="0"/>
              <a:t>&gt;</a:t>
            </a:r>
          </a:p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007</a:t>
            </a:r>
            <a:r>
              <a:rPr lang="en-US" sz="900" dirty="0"/>
              <a:t>:&lt;</a:t>
            </a:r>
            <a:r>
              <a:rPr lang="en-US" sz="900" b="1" dirty="0">
                <a:solidFill>
                  <a:schemeClr val="accent1"/>
                </a:solidFill>
              </a:rPr>
              <a:t>CHECKPOINT</a:t>
            </a:r>
            <a:r>
              <a:rPr lang="en-US" sz="900" dirty="0"/>
              <a:t>&gt;</a:t>
            </a:r>
          </a:p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008</a:t>
            </a:r>
            <a:r>
              <a:rPr lang="en-US" sz="900" dirty="0"/>
              <a:t>:&lt;T</a:t>
            </a:r>
            <a:r>
              <a:rPr lang="en-US" sz="900" baseline="-25000" dirty="0"/>
              <a:t>2</a:t>
            </a:r>
            <a:r>
              <a:rPr lang="en-US" sz="900" dirty="0"/>
              <a:t> </a:t>
            </a:r>
            <a:r>
              <a:rPr lang="en-US" sz="900" b="1" dirty="0">
                <a:solidFill>
                  <a:schemeClr val="accent1"/>
                </a:solidFill>
              </a:rPr>
              <a:t>COMMIT</a:t>
            </a:r>
            <a:r>
              <a:rPr lang="en-US" sz="900" dirty="0"/>
              <a:t>&gt;</a:t>
            </a:r>
          </a:p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009</a:t>
            </a:r>
            <a:r>
              <a:rPr lang="en-US" sz="900" dirty="0"/>
              <a:t>:&lt;T</a:t>
            </a:r>
            <a:r>
              <a:rPr lang="en-US" sz="900" baseline="-25000" dirty="0"/>
              <a:t>3</a:t>
            </a:r>
            <a:r>
              <a:rPr lang="en-US" sz="900" dirty="0"/>
              <a:t>, A, 3, 4&gt;</a:t>
            </a:r>
          </a:p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010</a:t>
            </a:r>
            <a:r>
              <a:rPr lang="en-US" sz="900" dirty="0"/>
              <a:t>:&lt;T</a:t>
            </a:r>
            <a:r>
              <a:rPr lang="en-US" sz="900" baseline="-25000" dirty="0"/>
              <a:t>3</a:t>
            </a:r>
            <a:r>
              <a:rPr lang="en-US" sz="900" dirty="0"/>
              <a:t>, B, 4, 2&gt;</a:t>
            </a:r>
          </a:p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011</a:t>
            </a:r>
            <a:r>
              <a:rPr lang="en-US" sz="900" dirty="0"/>
              <a:t>:&lt;T</a:t>
            </a:r>
            <a:r>
              <a:rPr lang="en-US" sz="900" baseline="-25000" dirty="0"/>
              <a:t>3</a:t>
            </a:r>
            <a:r>
              <a:rPr lang="en-US" sz="900" dirty="0"/>
              <a:t>, </a:t>
            </a:r>
            <a:r>
              <a:rPr lang="en-US" sz="900" b="1" dirty="0">
                <a:solidFill>
                  <a:schemeClr val="accent1"/>
                </a:solidFill>
              </a:rPr>
              <a:t>COMMIT</a:t>
            </a:r>
            <a:r>
              <a:rPr lang="en-US" sz="900" dirty="0"/>
              <a:t>&gt;</a:t>
            </a:r>
          </a:p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012</a:t>
            </a:r>
            <a:r>
              <a:rPr lang="en-US" sz="900" dirty="0"/>
              <a:t>:&lt;T</a:t>
            </a:r>
            <a:r>
              <a:rPr lang="en-US" sz="900" baseline="-25000" dirty="0"/>
              <a:t>4 </a:t>
            </a:r>
            <a:r>
              <a:rPr lang="en-US" sz="900" b="1" dirty="0">
                <a:solidFill>
                  <a:schemeClr val="accent1"/>
                </a:solidFill>
              </a:rPr>
              <a:t>BEGIN</a:t>
            </a:r>
            <a:r>
              <a:rPr lang="en-US" sz="900" dirty="0"/>
              <a:t>&gt;</a:t>
            </a:r>
          </a:p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013</a:t>
            </a:r>
            <a:r>
              <a:rPr lang="en-US" sz="900" dirty="0"/>
              <a:t>:&lt;T</a:t>
            </a:r>
            <a:r>
              <a:rPr lang="en-US" sz="900" baseline="-25000" dirty="0"/>
              <a:t>4</a:t>
            </a:r>
            <a:r>
              <a:rPr lang="en-US" sz="900" dirty="0"/>
              <a:t>, A, 9, 8&gt;</a:t>
            </a:r>
          </a:p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014</a:t>
            </a:r>
            <a:r>
              <a:rPr lang="en-US" sz="900" dirty="0"/>
              <a:t>:&lt;T</a:t>
            </a:r>
            <a:r>
              <a:rPr lang="en-US" sz="900" baseline="-25000" dirty="0"/>
              <a:t>4</a:t>
            </a:r>
            <a:r>
              <a:rPr lang="en-US" sz="900" dirty="0"/>
              <a:t>, B, 5, 1&gt;</a:t>
            </a:r>
          </a:p>
          <a:p>
            <a:pPr>
              <a:lnSpc>
                <a:spcPct val="80000"/>
              </a:lnSpc>
            </a:pPr>
            <a:r>
              <a:rPr lang="en-US" sz="900" b="1" dirty="0">
                <a:solidFill>
                  <a:srgbClr val="474866"/>
                </a:solidFill>
              </a:rPr>
              <a:t>015</a:t>
            </a:r>
            <a:r>
              <a:rPr lang="en-US" sz="900" dirty="0"/>
              <a:t>:&lt;T</a:t>
            </a:r>
            <a:r>
              <a:rPr lang="en-US" sz="900" baseline="-25000" dirty="0"/>
              <a:t>4</a:t>
            </a:r>
            <a:r>
              <a:rPr lang="en-US" sz="900" dirty="0"/>
              <a:t> </a:t>
            </a:r>
            <a:r>
              <a:rPr lang="en-US" sz="900" b="1" dirty="0">
                <a:solidFill>
                  <a:schemeClr val="accent1"/>
                </a:solidFill>
              </a:rPr>
              <a:t>COMMIT</a:t>
            </a:r>
            <a:r>
              <a:rPr lang="en-US" sz="900" dirty="0"/>
              <a:t>&gt;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E080C56-6D39-431F-8DB7-471C076F4E5A}"/>
              </a:ext>
            </a:extLst>
          </p:cNvPr>
          <p:cNvSpPr/>
          <p:nvPr/>
        </p:nvSpPr>
        <p:spPr bwMode="auto">
          <a:xfrm>
            <a:off x="5151120" y="1031966"/>
            <a:ext cx="2468880" cy="3566160"/>
          </a:xfrm>
          <a:prstGeom prst="roundRect">
            <a:avLst>
              <a:gd name="adj" fmla="val 4299"/>
            </a:avLst>
          </a:prstGeom>
          <a:noFill/>
          <a:ln w="38100" cap="flat" cmpd="sng" algn="ctr">
            <a:solidFill>
              <a:srgbClr val="646464"/>
            </a:solidFill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  <a:ea typeface="ＭＳ Ｐゴシック" charset="-128"/>
            </a:endParaRPr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E3A1C22F-C92A-4532-91E2-62A4ECFA850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Transaction Commit</a:t>
            </a:r>
          </a:p>
        </p:txBody>
      </p:sp>
      <p:sp>
        <p:nvSpPr>
          <p:cNvPr id="28679" name="TextBox 10">
            <a:extLst>
              <a:ext uri="{FF2B5EF4-FFF2-40B4-BE49-F238E27FC236}">
                <a16:creationId xmlns:a16="http://schemas.microsoft.com/office/drawing/2014/main" id="{5D41879D-4042-4110-8237-90D6B5AE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0717" y="1051016"/>
            <a:ext cx="729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 i="1" u="none" dirty="0">
                <a:solidFill>
                  <a:srgbClr val="646464"/>
                </a:solidFill>
                <a:latin typeface="+mn-lt"/>
                <a:ea typeface="+mn-ea"/>
              </a:rPr>
              <a:t>WAL</a:t>
            </a:r>
          </a:p>
        </p:txBody>
      </p:sp>
      <p:sp>
        <p:nvSpPr>
          <p:cNvPr id="28681" name="TextBox 59">
            <a:extLst>
              <a:ext uri="{FF2B5EF4-FFF2-40B4-BE49-F238E27FC236}">
                <a16:creationId xmlns:a16="http://schemas.microsoft.com/office/drawing/2014/main" id="{61CB0520-C78B-4745-933C-54B8343C5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8012" y="4192318"/>
            <a:ext cx="10550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000" b="1" i="1" u="none">
                <a:solidFill>
                  <a:srgbClr val="646464"/>
                </a:solidFill>
              </a:defRPr>
            </a:lvl1pPr>
            <a:lvl2pPr marL="742950" indent="-285750" eaLnBrk="0" hangingPunct="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Database</a:t>
            </a:r>
          </a:p>
        </p:txBody>
      </p:sp>
      <p:cxnSp>
        <p:nvCxnSpPr>
          <p:cNvPr id="12307" name="Straight Connector 77">
            <a:extLst>
              <a:ext uri="{FF2B5EF4-FFF2-40B4-BE49-F238E27FC236}">
                <a16:creationId xmlns:a16="http://schemas.microsoft.com/office/drawing/2014/main" id="{8D3CA3B1-84F2-4D2D-AA38-90ECB0A4C59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102952" y="3900896"/>
            <a:ext cx="2551088" cy="91440"/>
          </a:xfrm>
          <a:prstGeom prst="line">
            <a:avLst/>
          </a:prstGeom>
          <a:noFill/>
          <a:ln w="6350" algn="ctr">
            <a:solidFill>
              <a:schemeClr val="bg1">
                <a:lumMod val="6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8" name="Straight Connector 80">
            <a:extLst>
              <a:ext uri="{FF2B5EF4-FFF2-40B4-BE49-F238E27FC236}">
                <a16:creationId xmlns:a16="http://schemas.microsoft.com/office/drawing/2014/main" id="{AB900C56-23AB-4D49-B1D6-2D12AB23CCC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108007" y="3443696"/>
            <a:ext cx="2546033" cy="100609"/>
          </a:xfrm>
          <a:prstGeom prst="line">
            <a:avLst/>
          </a:prstGeom>
          <a:noFill/>
          <a:ln w="6350" algn="ctr">
            <a:solidFill>
              <a:schemeClr val="bg1">
                <a:lumMod val="6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9" name="Rectangle 84">
            <a:extLst>
              <a:ext uri="{FF2B5EF4-FFF2-40B4-BE49-F238E27FC236}">
                <a16:creationId xmlns:a16="http://schemas.microsoft.com/office/drawing/2014/main" id="{7752E122-6F84-4B0F-AC2E-E5DCC58E8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116" y="4006148"/>
            <a:ext cx="1004888" cy="235744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round/>
            <a:headEnd type="none" w="sm" len="sm"/>
            <a:tailEnd type="triangle" w="med" len="med"/>
          </a:ln>
        </p:spPr>
        <p:txBody>
          <a:bodyPr wrap="none" lIns="27432" tIns="27432" rIns="27432" bIns="27432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200" b="1" i="1" u="none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MasterRecord</a:t>
            </a:r>
            <a:endParaRPr lang="en-US" altLang="en-US" sz="1050" b="1" i="1" u="none" dirty="0">
              <a:solidFill>
                <a:schemeClr val="accent1"/>
              </a:solidFill>
              <a:latin typeface="Inconsolata" panose="00000509000000000000" pitchFamily="49" charset="0"/>
            </a:endParaRPr>
          </a:p>
        </p:txBody>
      </p:sp>
      <p:sp>
        <p:nvSpPr>
          <p:cNvPr id="28690" name="Rectangle 85">
            <a:extLst>
              <a:ext uri="{FF2B5EF4-FFF2-40B4-BE49-F238E27FC236}">
                <a16:creationId xmlns:a16="http://schemas.microsoft.com/office/drawing/2014/main" id="{408E4C31-6DA6-4316-866D-A1B60C31B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481" y="4137116"/>
            <a:ext cx="873919" cy="235744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round/>
            <a:headEnd type="none" w="sm" len="sm"/>
            <a:tailEnd type="triangle" w="med" len="med"/>
          </a:ln>
        </p:spPr>
        <p:txBody>
          <a:bodyPr wrap="none" lIns="27432" tIns="27432" rIns="27432" bIns="27432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200" b="1" i="1" u="none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flushedLSN</a:t>
            </a:r>
            <a:endParaRPr lang="en-US" altLang="en-US" sz="1200" b="1" i="1" u="none" dirty="0">
              <a:solidFill>
                <a:schemeClr val="accent1"/>
              </a:solidFill>
              <a:latin typeface="Inconsolata" panose="00000509000000000000" pitchFamily="49" charset="0"/>
            </a:endParaRPr>
          </a:p>
        </p:txBody>
      </p:sp>
      <p:grpSp>
        <p:nvGrpSpPr>
          <p:cNvPr id="28692" name="Group 30">
            <a:extLst>
              <a:ext uri="{FF2B5EF4-FFF2-40B4-BE49-F238E27FC236}">
                <a16:creationId xmlns:a16="http://schemas.microsoft.com/office/drawing/2014/main" id="{F501755E-DDFB-40FA-89DD-2A4428B89B22}"/>
              </a:ext>
            </a:extLst>
          </p:cNvPr>
          <p:cNvGrpSpPr>
            <a:grpSpLocks/>
          </p:cNvGrpSpPr>
          <p:nvPr/>
        </p:nvGrpSpPr>
        <p:grpSpPr bwMode="auto">
          <a:xfrm>
            <a:off x="1645920" y="3494179"/>
            <a:ext cx="1463040" cy="545306"/>
            <a:chOff x="1430339" y="4323557"/>
            <a:chExt cx="1949665" cy="727868"/>
          </a:xfrm>
        </p:grpSpPr>
        <p:sp>
          <p:nvSpPr>
            <p:cNvPr id="28720" name="Rectangle 14">
              <a:extLst>
                <a:ext uri="{FF2B5EF4-FFF2-40B4-BE49-F238E27FC236}">
                  <a16:creationId xmlns:a16="http://schemas.microsoft.com/office/drawing/2014/main" id="{D3C353FC-46A6-4C6E-896C-45B3D0C1A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339" y="4323557"/>
              <a:ext cx="1949665" cy="727868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2100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F24EC43-440F-4FA2-89CA-0AF5129CA51F}"/>
                </a:ext>
              </a:extLst>
            </p:cNvPr>
            <p:cNvSpPr/>
            <p:nvPr/>
          </p:nvSpPr>
          <p:spPr bwMode="auto">
            <a:xfrm>
              <a:off x="1503324" y="4380769"/>
              <a:ext cx="615616" cy="17163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0" tIns="27432" rIns="0" bIns="27432" anchor="ctr"/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900" b="1" i="1" dirty="0" err="1">
                  <a:solidFill>
                    <a:schemeClr val="accent1"/>
                  </a:solidFill>
                  <a:latin typeface="Inconsolata" panose="00000509000000000000" pitchFamily="49" charset="0"/>
                  <a:ea typeface="ＭＳ Ｐゴシック" charset="-128"/>
                </a:rPr>
                <a:t>pageLSN</a:t>
              </a:r>
              <a:endParaRPr lang="en-US" sz="900" b="1" i="1" dirty="0">
                <a:solidFill>
                  <a:schemeClr val="accent1"/>
                </a:solidFill>
                <a:latin typeface="Inconsolata" panose="00000509000000000000" pitchFamily="49" charset="0"/>
                <a:ea typeface="ＭＳ Ｐゴシック" charset="-128"/>
              </a:endParaRPr>
            </a:p>
          </p:txBody>
        </p:sp>
        <p:grpSp>
          <p:nvGrpSpPr>
            <p:cNvPr id="28722" name="Group 28">
              <a:extLst>
                <a:ext uri="{FF2B5EF4-FFF2-40B4-BE49-F238E27FC236}">
                  <a16:creationId xmlns:a16="http://schemas.microsoft.com/office/drawing/2014/main" id="{08B236ED-026C-4C2E-BE64-3EC406B8EF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3950" y="4603750"/>
              <a:ext cx="1463715" cy="366159"/>
              <a:chOff x="1524000" y="4603750"/>
              <a:chExt cx="1463715" cy="366159"/>
            </a:xfrm>
          </p:grpSpPr>
          <p:sp>
            <p:nvSpPr>
              <p:cNvPr id="28723" name="Rectangle 37">
                <a:extLst>
                  <a:ext uri="{FF2B5EF4-FFF2-40B4-BE49-F238E27FC236}">
                    <a16:creationId xmlns:a16="http://schemas.microsoft.com/office/drawing/2014/main" id="{F5B7A153-E185-4C78-90A3-613598C12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0" y="4603750"/>
                <a:ext cx="487416" cy="366159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 b="1" u="none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A=9</a:t>
                </a:r>
              </a:p>
            </p:txBody>
          </p:sp>
          <p:sp>
            <p:nvSpPr>
              <p:cNvPr id="28724" name="Rectangle 41">
                <a:extLst>
                  <a:ext uri="{FF2B5EF4-FFF2-40B4-BE49-F238E27FC236}">
                    <a16:creationId xmlns:a16="http://schemas.microsoft.com/office/drawing/2014/main" id="{E2907C3F-A29E-463E-8605-8B88E6AAC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0950" y="4603750"/>
                <a:ext cx="487416" cy="366159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 b="1" u="none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B=5</a:t>
                </a:r>
              </a:p>
            </p:txBody>
          </p:sp>
          <p:sp>
            <p:nvSpPr>
              <p:cNvPr id="28725" name="Rectangle 41">
                <a:extLst>
                  <a:ext uri="{FF2B5EF4-FFF2-40B4-BE49-F238E27FC236}">
                    <a16:creationId xmlns:a16="http://schemas.microsoft.com/office/drawing/2014/main" id="{09CEDDB6-0B3E-45E4-AD22-4B637DDAF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0299" y="4603750"/>
                <a:ext cx="487416" cy="366159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 b="1" u="none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C=2</a:t>
                </a:r>
              </a:p>
            </p:txBody>
          </p:sp>
        </p:grpSp>
      </p:grpSp>
      <p:grpSp>
        <p:nvGrpSpPr>
          <p:cNvPr id="28693" name="Group 96">
            <a:extLst>
              <a:ext uri="{FF2B5EF4-FFF2-40B4-BE49-F238E27FC236}">
                <a16:creationId xmlns:a16="http://schemas.microsoft.com/office/drawing/2014/main" id="{078FC493-ADBF-4227-BFBF-A38B9289726A}"/>
              </a:ext>
            </a:extLst>
          </p:cNvPr>
          <p:cNvGrpSpPr>
            <a:grpSpLocks/>
          </p:cNvGrpSpPr>
          <p:nvPr/>
        </p:nvGrpSpPr>
        <p:grpSpPr bwMode="auto">
          <a:xfrm>
            <a:off x="5654040" y="3397976"/>
            <a:ext cx="1463040" cy="548640"/>
            <a:chOff x="1430339" y="4323558"/>
            <a:chExt cx="2152205" cy="884914"/>
          </a:xfrm>
        </p:grpSpPr>
        <p:sp>
          <p:nvSpPr>
            <p:cNvPr id="28712" name="Rectangle 97">
              <a:extLst>
                <a:ext uri="{FF2B5EF4-FFF2-40B4-BE49-F238E27FC236}">
                  <a16:creationId xmlns:a16="http://schemas.microsoft.com/office/drawing/2014/main" id="{85754A54-310C-4C8A-B18F-B9CD676BB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339" y="4323558"/>
              <a:ext cx="2152205" cy="884914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500" dirty="0"/>
            </a:p>
          </p:txBody>
        </p:sp>
        <p:sp>
          <p:nvSpPr>
            <p:cNvPr id="28718" name="Rectangle 103">
              <a:extLst>
                <a:ext uri="{FF2B5EF4-FFF2-40B4-BE49-F238E27FC236}">
                  <a16:creationId xmlns:a16="http://schemas.microsoft.com/office/drawing/2014/main" id="{2C8A0B41-8235-47BE-8634-B9B1B8F26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949" y="4412227"/>
              <a:ext cx="686015" cy="20647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 lIns="27432" tIns="27432" rIns="27432" bIns="27432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800" b="1" i="1" u="none" dirty="0" err="1">
                  <a:solidFill>
                    <a:schemeClr val="accent1"/>
                  </a:solidFill>
                  <a:latin typeface="Inconsolata" panose="00000509000000000000" pitchFamily="49" charset="0"/>
                </a:rPr>
                <a:t>pageLSN</a:t>
              </a:r>
              <a:endParaRPr lang="en-US" altLang="en-US" sz="800" b="1" i="1" u="none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  <p:grpSp>
          <p:nvGrpSpPr>
            <p:cNvPr id="28714" name="Group 99">
              <a:extLst>
                <a:ext uri="{FF2B5EF4-FFF2-40B4-BE49-F238E27FC236}">
                  <a16:creationId xmlns:a16="http://schemas.microsoft.com/office/drawing/2014/main" id="{37EDEC0F-D814-40EB-961A-5544AAB97B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3950" y="4678825"/>
              <a:ext cx="1612703" cy="442457"/>
              <a:chOff x="1524000" y="4678825"/>
              <a:chExt cx="1612703" cy="442457"/>
            </a:xfrm>
          </p:grpSpPr>
          <p:sp>
            <p:nvSpPr>
              <p:cNvPr id="28715" name="Rectangle 37">
                <a:extLst>
                  <a:ext uri="{FF2B5EF4-FFF2-40B4-BE49-F238E27FC236}">
                    <a16:creationId xmlns:a16="http://schemas.microsoft.com/office/drawing/2014/main" id="{4A6DE270-5855-47BB-B197-3C0F04318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0" y="4678825"/>
                <a:ext cx="538051" cy="442455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 b="1" u="none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A=9</a:t>
                </a:r>
              </a:p>
            </p:txBody>
          </p:sp>
          <p:sp>
            <p:nvSpPr>
              <p:cNvPr id="28716" name="Rectangle 41">
                <a:extLst>
                  <a:ext uri="{FF2B5EF4-FFF2-40B4-BE49-F238E27FC236}">
                    <a16:creationId xmlns:a16="http://schemas.microsoft.com/office/drawing/2014/main" id="{62434FCB-EAB1-4860-AEF8-E22FEBC63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9900" y="4678825"/>
                <a:ext cx="538051" cy="442457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 b="1" u="none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B=5</a:t>
                </a:r>
              </a:p>
            </p:txBody>
          </p:sp>
          <p:sp>
            <p:nvSpPr>
              <p:cNvPr id="28717" name="Rectangle 41">
                <a:extLst>
                  <a:ext uri="{FF2B5EF4-FFF2-40B4-BE49-F238E27FC236}">
                    <a16:creationId xmlns:a16="http://schemas.microsoft.com/office/drawing/2014/main" id="{B24BDFF1-EA5A-4D50-8E15-25DF82A70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8652" y="4678825"/>
                <a:ext cx="538051" cy="442457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 b="1" u="none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C=2</a:t>
                </a:r>
              </a:p>
            </p:txBody>
          </p:sp>
        </p:grpSp>
      </p:grp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718236B-A4DD-4699-BCC5-EA2FFE15A0EA}"/>
              </a:ext>
            </a:extLst>
          </p:cNvPr>
          <p:cNvCxnSpPr>
            <a:cxnSpLocks noChangeShapeType="1"/>
            <a:stCxn id="28690" idx="3"/>
          </p:cNvCxnSpPr>
          <p:nvPr/>
        </p:nvCxnSpPr>
        <p:spPr bwMode="auto">
          <a:xfrm flipV="1">
            <a:off x="2814400" y="3051236"/>
            <a:ext cx="3022520" cy="1203752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" name="Corner Markers" hidden="1">
            <a:extLst>
              <a:ext uri="{FF2B5EF4-FFF2-40B4-BE49-F238E27FC236}">
                <a16:creationId xmlns:a16="http://schemas.microsoft.com/office/drawing/2014/main" id="{55E80A5A-48AB-40A4-A9C3-09DF6ACD27B0}"/>
              </a:ext>
            </a:extLst>
          </p:cNvPr>
          <p:cNvGrpSpPr/>
          <p:nvPr/>
        </p:nvGrpSpPr>
        <p:grpSpPr>
          <a:xfrm>
            <a:off x="3011512" y="1241516"/>
            <a:ext cx="2916848" cy="2625090"/>
            <a:chOff x="3011512" y="1409700"/>
            <a:chExt cx="2916848" cy="2625090"/>
          </a:xfrm>
        </p:grpSpPr>
        <p:sp>
          <p:nvSpPr>
            <p:cNvPr id="63" name="Rectangle 41">
              <a:extLst>
                <a:ext uri="{FF2B5EF4-FFF2-40B4-BE49-F238E27FC236}">
                  <a16:creationId xmlns:a16="http://schemas.microsoft.com/office/drawing/2014/main" id="{B00C6835-435B-49E2-93E0-D8A3FB9E8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567" y="3495319"/>
              <a:ext cx="91440" cy="91440"/>
            </a:xfrm>
            <a:prstGeom prst="rect">
              <a:avLst/>
            </a:prstGeom>
            <a:solidFill>
              <a:srgbClr val="474866"/>
            </a:solidFill>
            <a:ln w="12700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65" name="Rectangle 41">
              <a:extLst>
                <a:ext uri="{FF2B5EF4-FFF2-40B4-BE49-F238E27FC236}">
                  <a16:creationId xmlns:a16="http://schemas.microsoft.com/office/drawing/2014/main" id="{8DB0B4EA-C714-4A5E-A216-5AD44E7F1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512" y="3943350"/>
              <a:ext cx="91440" cy="91440"/>
            </a:xfrm>
            <a:prstGeom prst="rect">
              <a:avLst/>
            </a:prstGeom>
            <a:solidFill>
              <a:srgbClr val="474866"/>
            </a:solidFill>
            <a:ln w="12700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84" name="Rectangle 41">
              <a:extLst>
                <a:ext uri="{FF2B5EF4-FFF2-40B4-BE49-F238E27FC236}">
                  <a16:creationId xmlns:a16="http://schemas.microsoft.com/office/drawing/2014/main" id="{D2BACD9A-28A3-4EEA-8AE9-19C0998CE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120" y="1527810"/>
              <a:ext cx="91440" cy="91440"/>
            </a:xfrm>
            <a:prstGeom prst="rect">
              <a:avLst/>
            </a:prstGeom>
            <a:solidFill>
              <a:srgbClr val="474866"/>
            </a:solidFill>
            <a:ln w="12700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85" name="Rectangle 41">
              <a:extLst>
                <a:ext uri="{FF2B5EF4-FFF2-40B4-BE49-F238E27FC236}">
                  <a16:creationId xmlns:a16="http://schemas.microsoft.com/office/drawing/2014/main" id="{40B2A72E-FB9C-4289-AFE5-D5084A009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120" y="2625090"/>
              <a:ext cx="91440" cy="91440"/>
            </a:xfrm>
            <a:prstGeom prst="rect">
              <a:avLst/>
            </a:prstGeom>
            <a:solidFill>
              <a:srgbClr val="474866"/>
            </a:solidFill>
            <a:ln w="12700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86" name="Rectangle 41">
              <a:extLst>
                <a:ext uri="{FF2B5EF4-FFF2-40B4-BE49-F238E27FC236}">
                  <a16:creationId xmlns:a16="http://schemas.microsoft.com/office/drawing/2014/main" id="{8BC608A0-46DE-4570-9F79-E09F345A2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6920" y="1409700"/>
              <a:ext cx="91440" cy="91440"/>
            </a:xfrm>
            <a:prstGeom prst="rect">
              <a:avLst/>
            </a:prstGeom>
            <a:solidFill>
              <a:srgbClr val="474866"/>
            </a:solidFill>
            <a:ln w="12700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87" name="Rectangle 41">
              <a:extLst>
                <a:ext uri="{FF2B5EF4-FFF2-40B4-BE49-F238E27FC236}">
                  <a16:creationId xmlns:a16="http://schemas.microsoft.com/office/drawing/2014/main" id="{4334DD45-BCE2-4AEC-9ECE-AE8301768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6920" y="3055620"/>
              <a:ext cx="91440" cy="91440"/>
            </a:xfrm>
            <a:prstGeom prst="rect">
              <a:avLst/>
            </a:prstGeom>
            <a:solidFill>
              <a:srgbClr val="474866"/>
            </a:solidFill>
            <a:ln w="12700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88" name="Rectangle 41">
              <a:extLst>
                <a:ext uri="{FF2B5EF4-FFF2-40B4-BE49-F238E27FC236}">
                  <a16:creationId xmlns:a16="http://schemas.microsoft.com/office/drawing/2014/main" id="{8CF9AE6C-5D9A-4EC2-981D-EA71F4DAD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4040" y="3394710"/>
              <a:ext cx="91440" cy="91440"/>
            </a:xfrm>
            <a:prstGeom prst="rect">
              <a:avLst/>
            </a:prstGeom>
            <a:solidFill>
              <a:srgbClr val="474866"/>
            </a:solidFill>
            <a:ln w="12700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89" name="Rectangle 41">
              <a:extLst>
                <a:ext uri="{FF2B5EF4-FFF2-40B4-BE49-F238E27FC236}">
                  <a16:creationId xmlns:a16="http://schemas.microsoft.com/office/drawing/2014/main" id="{CB541EC0-269B-4F8B-8DF6-037E487E3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4040" y="3851910"/>
              <a:ext cx="91440" cy="91440"/>
            </a:xfrm>
            <a:prstGeom prst="rect">
              <a:avLst/>
            </a:prstGeom>
            <a:solidFill>
              <a:srgbClr val="474866"/>
            </a:solidFill>
            <a:ln w="12700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92" name="magnet" hidden="1">
            <a:extLst>
              <a:ext uri="{FF2B5EF4-FFF2-40B4-BE49-F238E27FC236}">
                <a16:creationId xmlns:a16="http://schemas.microsoft.com/office/drawing/2014/main" id="{5BEB7175-3C23-4496-ADDE-D1BC9818D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1870166"/>
            <a:ext cx="91440" cy="91440"/>
          </a:xfrm>
          <a:prstGeom prst="rect">
            <a:avLst/>
          </a:prstGeom>
          <a:solidFill>
            <a:srgbClr val="474866"/>
          </a:solidFill>
          <a:ln w="12700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600" b="1" u="none" dirty="0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sp>
        <p:nvSpPr>
          <p:cNvPr id="77" name="Text Box 4">
            <a:extLst>
              <a:ext uri="{FF2B5EF4-FFF2-40B4-BE49-F238E27FC236}">
                <a16:creationId xmlns:a16="http://schemas.microsoft.com/office/drawing/2014/main" id="{B9B69965-94D8-4F12-B4A8-D7E559BA9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059" y="1531076"/>
            <a:ext cx="2286000" cy="137160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1" dirty="0">
                <a:solidFill>
                  <a:srgbClr val="474866"/>
                </a:solidFill>
              </a:rPr>
              <a:t>012</a:t>
            </a:r>
            <a:r>
              <a:rPr lang="en-US" dirty="0"/>
              <a:t>:&lt;T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BEGIN</a:t>
            </a:r>
            <a:r>
              <a:rPr lang="en-US" dirty="0"/>
              <a:t>&gt;</a:t>
            </a:r>
          </a:p>
          <a:p>
            <a:r>
              <a:rPr lang="en-US" b="1" dirty="0">
                <a:solidFill>
                  <a:srgbClr val="474866"/>
                </a:solidFill>
              </a:rPr>
              <a:t>013</a:t>
            </a:r>
            <a:r>
              <a:rPr lang="en-US" dirty="0"/>
              <a:t>:&lt;T</a:t>
            </a:r>
            <a:r>
              <a:rPr lang="en-US" baseline="-25000" dirty="0"/>
              <a:t>4</a:t>
            </a:r>
            <a:r>
              <a:rPr lang="en-US" dirty="0"/>
              <a:t>, A, 9, 8&gt;</a:t>
            </a:r>
          </a:p>
          <a:p>
            <a:r>
              <a:rPr lang="en-US" b="1" dirty="0">
                <a:solidFill>
                  <a:srgbClr val="474866"/>
                </a:solidFill>
              </a:rPr>
              <a:t>014</a:t>
            </a:r>
            <a:r>
              <a:rPr lang="en-US" dirty="0"/>
              <a:t>:&lt;T</a:t>
            </a:r>
            <a:r>
              <a:rPr lang="en-US" baseline="-25000" dirty="0"/>
              <a:t>4</a:t>
            </a:r>
            <a:r>
              <a:rPr lang="en-US" dirty="0"/>
              <a:t>, B, 5, 1&gt;</a:t>
            </a:r>
          </a:p>
          <a:p>
            <a:r>
              <a:rPr lang="en-US" b="1" dirty="0">
                <a:solidFill>
                  <a:srgbClr val="474866"/>
                </a:solidFill>
              </a:rPr>
              <a:t>015</a:t>
            </a:r>
            <a:r>
              <a:rPr lang="en-US" dirty="0"/>
              <a:t>:&lt;T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COMMIT</a:t>
            </a:r>
            <a:r>
              <a:rPr lang="en-US" dirty="0"/>
              <a:t>&gt;</a:t>
            </a:r>
          </a:p>
          <a:p>
            <a:r>
              <a:rPr lang="en-US" dirty="0"/>
              <a:t>    ⋮</a:t>
            </a:r>
          </a:p>
          <a:p>
            <a:r>
              <a:rPr lang="en-US" b="1" dirty="0">
                <a:solidFill>
                  <a:srgbClr val="474866"/>
                </a:solidFill>
              </a:rPr>
              <a:t>099</a:t>
            </a:r>
            <a:r>
              <a:rPr lang="en-US" dirty="0"/>
              <a:t>:&lt;T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TXN-END</a:t>
            </a:r>
            <a:r>
              <a:rPr lang="en-US" dirty="0"/>
              <a:t>&gt;</a:t>
            </a:r>
          </a:p>
        </p:txBody>
      </p:sp>
      <p:sp>
        <p:nvSpPr>
          <p:cNvPr id="68" name="Right Arrow 6">
            <a:extLst>
              <a:ext uri="{FF2B5EF4-FFF2-40B4-BE49-F238E27FC236}">
                <a16:creationId xmlns:a16="http://schemas.microsoft.com/office/drawing/2014/main" id="{B590F38F-8211-4226-A57D-45ADC9F3A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" y="2199096"/>
            <a:ext cx="365760" cy="27432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69" name="Right Arrow 6">
            <a:extLst>
              <a:ext uri="{FF2B5EF4-FFF2-40B4-BE49-F238E27FC236}">
                <a16:creationId xmlns:a16="http://schemas.microsoft.com/office/drawing/2014/main" id="{4CD2C157-F014-4FC8-A70E-B717C84E1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" y="2643596"/>
            <a:ext cx="365760" cy="27432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5F0B58F-FCA3-4C4E-A19F-2B3EDA30B1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14400" y="2327366"/>
            <a:ext cx="3022520" cy="38100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callout">
            <a:extLst>
              <a:ext uri="{FF2B5EF4-FFF2-40B4-BE49-F238E27FC236}">
                <a16:creationId xmlns:a16="http://schemas.microsoft.com/office/drawing/2014/main" id="{D0F45861-DF77-4FAE-A37F-B4561FE358A1}"/>
              </a:ext>
            </a:extLst>
          </p:cNvPr>
          <p:cNvSpPr/>
          <p:nvPr/>
        </p:nvSpPr>
        <p:spPr bwMode="auto">
          <a:xfrm flipH="1">
            <a:off x="1600200" y="4543795"/>
            <a:ext cx="2000250" cy="364755"/>
          </a:xfrm>
          <a:prstGeom prst="wedgeRoundRectCallout">
            <a:avLst>
              <a:gd name="adj1" fmla="val 11334"/>
              <a:gd name="adj2" fmla="val -91544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 err="1">
                <a:solidFill>
                  <a:schemeClr val="accent1"/>
                </a:solidFill>
                <a:latin typeface="Crimson Text" panose="02000503000000000000" pitchFamily="2" charset="0"/>
              </a:rPr>
              <a:t>flushedLSN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= 015</a:t>
            </a:r>
          </a:p>
        </p:txBody>
      </p:sp>
      <p:sp>
        <p:nvSpPr>
          <p:cNvPr id="75" name="callout" hidden="1">
            <a:extLst>
              <a:ext uri="{FF2B5EF4-FFF2-40B4-BE49-F238E27FC236}">
                <a16:creationId xmlns:a16="http://schemas.microsoft.com/office/drawing/2014/main" id="{A973B6DE-5085-4F5C-806E-203A0EC1A4F8}"/>
              </a:ext>
            </a:extLst>
          </p:cNvPr>
          <p:cNvSpPr/>
          <p:nvPr/>
        </p:nvSpPr>
        <p:spPr bwMode="auto">
          <a:xfrm flipH="1">
            <a:off x="1969294" y="857463"/>
            <a:ext cx="2990784" cy="637170"/>
          </a:xfrm>
          <a:prstGeom prst="wedgeRoundRectCallout">
            <a:avLst>
              <a:gd name="adj1" fmla="val 34894"/>
              <a:gd name="adj2" fmla="val 94231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We can trim the in-memory log up to </a:t>
            </a:r>
            <a:r>
              <a:rPr lang="en-US" sz="2000" b="1" i="1" dirty="0" err="1">
                <a:solidFill>
                  <a:schemeClr val="accent1"/>
                </a:solidFill>
                <a:latin typeface="Crimson Text" panose="02000503000000000000" pitchFamily="2" charset="0"/>
              </a:rPr>
              <a:t>flushedLSN</a:t>
            </a:r>
            <a:endParaRPr lang="en-US" sz="2000" b="1" i="1" dirty="0">
              <a:solidFill>
                <a:schemeClr val="accent1"/>
              </a:solidFill>
              <a:latin typeface="Crimson Text" panose="02000503000000000000" pitchFamily="2" charset="0"/>
            </a:endParaRP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950EEC29-69B3-2515-B9B7-F6D86928CC7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28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69" grpId="0" animBg="1"/>
      <p:bldP spid="74" grpId="0" animBg="1"/>
      <p:bldP spid="74" grpId="1" animBg="1"/>
      <p:bldP spid="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047CD8CA-68FE-46E4-AA16-4005910D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Transaction Abort</a:t>
            </a:r>
          </a:p>
        </p:txBody>
      </p:sp>
      <p:sp>
        <p:nvSpPr>
          <p:cNvPr id="36867" name="Content Placeholder 5">
            <a:extLst>
              <a:ext uri="{FF2B5EF4-FFF2-40B4-BE49-F238E27FC236}">
                <a16:creationId xmlns:a16="http://schemas.microsoft.com/office/drawing/2014/main" id="{DAEEAB9B-93AA-42F3-B85E-80A439C60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One mechanism will handle both rollback during normal operation </a:t>
            </a:r>
            <a:r>
              <a:rPr lang="en-US" altLang="en-US" b="1" i="1" dirty="0"/>
              <a:t>and </a:t>
            </a:r>
            <a:r>
              <a:rPr lang="en-US" altLang="en-US" dirty="0"/>
              <a:t>UNDO after failure</a:t>
            </a:r>
          </a:p>
          <a:p>
            <a:endParaRPr lang="en-US" altLang="en-US" b="1" dirty="0"/>
          </a:p>
          <a:p>
            <a:r>
              <a:rPr lang="en-US" altLang="en-US" dirty="0"/>
              <a:t>Easier to first understand normal rollbacks</a:t>
            </a:r>
          </a:p>
          <a:p>
            <a:endParaRPr lang="en-US" altLang="en-US" sz="1200" dirty="0"/>
          </a:p>
          <a:p>
            <a:r>
              <a:rPr lang="en-US" altLang="en-US" dirty="0"/>
              <a:t>We need to add another field to our log records:</a:t>
            </a:r>
          </a:p>
          <a:p>
            <a:pPr lvl="1"/>
            <a:r>
              <a:rPr lang="en-US" alt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prevLSN</a:t>
            </a:r>
            <a:r>
              <a:rPr lang="en-US" altLang="en-US" dirty="0"/>
              <a:t>: The previous </a:t>
            </a:r>
            <a:r>
              <a:rPr lang="en-US" altLang="en-US" b="1" dirty="0"/>
              <a:t>LSN</a:t>
            </a:r>
            <a:r>
              <a:rPr lang="en-US" altLang="en-US" dirty="0"/>
              <a:t> for the </a:t>
            </a:r>
            <a:r>
              <a:rPr lang="en-US" altLang="en-US" dirty="0" err="1"/>
              <a:t>txn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This maintains a linked-list for each </a:t>
            </a:r>
            <a:r>
              <a:rPr lang="en-US" altLang="en-US" dirty="0" err="1"/>
              <a:t>txn</a:t>
            </a:r>
            <a:r>
              <a:rPr lang="en-US" altLang="en-US" dirty="0"/>
              <a:t> that makes it easy to walk through its records.</a:t>
            </a:r>
          </a:p>
        </p:txBody>
      </p:sp>
      <p:grpSp>
        <p:nvGrpSpPr>
          <p:cNvPr id="2" name="Group 1" hidden="1">
            <a:extLst>
              <a:ext uri="{FF2B5EF4-FFF2-40B4-BE49-F238E27FC236}">
                <a16:creationId xmlns:a16="http://schemas.microsoft.com/office/drawing/2014/main" id="{49F21086-6A7E-9EDC-947D-71C53C1259CC}"/>
              </a:ext>
            </a:extLst>
          </p:cNvPr>
          <p:cNvGrpSpPr/>
          <p:nvPr/>
        </p:nvGrpSpPr>
        <p:grpSpPr>
          <a:xfrm>
            <a:off x="533400" y="3333750"/>
            <a:ext cx="8362950" cy="1341908"/>
            <a:chOff x="762000" y="3820642"/>
            <a:chExt cx="8362950" cy="134190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54A9561-CFA3-7EB9-852F-4D0ECB349512}"/>
                </a:ext>
              </a:extLst>
            </p:cNvPr>
            <p:cNvGrpSpPr/>
            <p:nvPr/>
          </p:nvGrpSpPr>
          <p:grpSpPr>
            <a:xfrm>
              <a:off x="762000" y="3820642"/>
              <a:ext cx="8362950" cy="1189508"/>
              <a:chOff x="628650" y="3611189"/>
              <a:chExt cx="8362950" cy="1189508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DBBA001D-8516-4EEF-FBEC-32F50330CDC5}"/>
                  </a:ext>
                </a:extLst>
              </p:cNvPr>
              <p:cNvSpPr/>
              <p:nvPr/>
            </p:nvSpPr>
            <p:spPr>
              <a:xfrm>
                <a:off x="628650" y="3657697"/>
                <a:ext cx="8362950" cy="1143000"/>
              </a:xfrm>
              <a:prstGeom prst="roundRect">
                <a:avLst>
                  <a:gd name="adj" fmla="val 419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F12598E-3FFE-39D5-95FE-722E60E73E54}"/>
                  </a:ext>
                </a:extLst>
              </p:cNvPr>
              <p:cNvGrpSpPr/>
              <p:nvPr/>
            </p:nvGrpSpPr>
            <p:grpSpPr>
              <a:xfrm>
                <a:off x="685799" y="3611189"/>
                <a:ext cx="8229601" cy="1168286"/>
                <a:chOff x="685799" y="3611189"/>
                <a:chExt cx="8229601" cy="1168286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998644E8-6790-F488-F6B9-B592015BAFE4}"/>
                    </a:ext>
                  </a:extLst>
                </p:cNvPr>
                <p:cNvGrpSpPr/>
                <p:nvPr/>
              </p:nvGrpSpPr>
              <p:grpSpPr>
                <a:xfrm>
                  <a:off x="685799" y="4016369"/>
                  <a:ext cx="8229601" cy="311156"/>
                  <a:chOff x="685799" y="4016369"/>
                  <a:chExt cx="8229601" cy="311156"/>
                </a:xfrm>
              </p:grpSpPr>
              <p:sp>
                <p:nvSpPr>
                  <p:cNvPr id="52" name="Rectangle 31">
                    <a:extLst>
                      <a:ext uri="{FF2B5EF4-FFF2-40B4-BE49-F238E27FC236}">
                        <a16:creationId xmlns:a16="http://schemas.microsoft.com/office/drawing/2014/main" id="{DCECC49E-8022-C4DF-137B-A02AC7151A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8599" y="4022719"/>
                    <a:ext cx="152400" cy="304800"/>
                  </a:xfrm>
                  <a:prstGeom prst="rect">
                    <a:avLst/>
                  </a:prstGeom>
                  <a:solidFill>
                    <a:srgbClr val="FFD1D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Rectangle 32">
                    <a:extLst>
                      <a:ext uri="{FF2B5EF4-FFF2-40B4-BE49-F238E27FC236}">
                        <a16:creationId xmlns:a16="http://schemas.microsoft.com/office/drawing/2014/main" id="{E810EE6C-D91E-4A69-0697-83ECF74AAE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90999" y="4022719"/>
                    <a:ext cx="457200" cy="304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45720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2000" dirty="0"/>
                      <a:t>U3</a:t>
                    </a:r>
                  </a:p>
                </p:txBody>
              </p:sp>
              <p:cxnSp>
                <p:nvCxnSpPr>
                  <p:cNvPr id="54" name="AutoShape 33">
                    <a:extLst>
                      <a:ext uri="{FF2B5EF4-FFF2-40B4-BE49-F238E27FC236}">
                        <a16:creationId xmlns:a16="http://schemas.microsoft.com/office/drawing/2014/main" id="{D17C4018-E0DD-D2F0-B164-7370A768CB6E}"/>
                      </a:ext>
                    </a:extLst>
                  </p:cNvPr>
                  <p:cNvCxnSpPr>
                    <a:cxnSpLocks noChangeShapeType="1"/>
                    <a:stCxn id="60" idx="0"/>
                    <a:endCxn id="36884" idx="0"/>
                  </p:cNvCxnSpPr>
                  <p:nvPr/>
                </p:nvCxnSpPr>
                <p:spPr bwMode="auto">
                  <a:xfrm rot="16200000" flipV="1">
                    <a:off x="1574799" y="3514719"/>
                    <a:ext cx="12700" cy="1016000"/>
                  </a:xfrm>
                  <a:prstGeom prst="curvedConnector3">
                    <a:avLst>
                      <a:gd name="adj1" fmla="val 1051945"/>
                    </a:avLst>
                  </a:prstGeom>
                  <a:noFill/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  <a:round/>
                    <a:headEnd/>
                    <a:tailEnd type="triangle" w="lg" len="lg"/>
                  </a:ln>
                  <a:effectLst/>
                </p:spPr>
              </p:cxnSp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CB0F911B-69D1-BF5D-632D-F1FA23CB4F8B}"/>
                      </a:ext>
                    </a:extLst>
                  </p:cNvPr>
                  <p:cNvGrpSpPr/>
                  <p:nvPr/>
                </p:nvGrpSpPr>
                <p:grpSpPr>
                  <a:xfrm>
                    <a:off x="1346199" y="4022719"/>
                    <a:ext cx="609600" cy="304800"/>
                    <a:chOff x="1346199" y="4022719"/>
                    <a:chExt cx="609600" cy="304800"/>
                  </a:xfrm>
                </p:grpSpPr>
                <p:sp>
                  <p:nvSpPr>
                    <p:cNvPr id="36885" name="Rectangle 36884">
                      <a:extLst>
                        <a:ext uri="{FF2B5EF4-FFF2-40B4-BE49-F238E27FC236}">
                          <a16:creationId xmlns:a16="http://schemas.microsoft.com/office/drawing/2014/main" id="{3EF378F1-017C-60CE-6CAA-5E9CEB63CBB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6199" y="4022719"/>
                      <a:ext cx="152400" cy="304800"/>
                    </a:xfrm>
                    <a:prstGeom prst="rect">
                      <a:avLst/>
                    </a:prstGeom>
                    <a:solidFill>
                      <a:srgbClr val="E4F3FE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886" name="Rectangle 36885">
                      <a:extLst>
                        <a:ext uri="{FF2B5EF4-FFF2-40B4-BE49-F238E27FC236}">
                          <a16:creationId xmlns:a16="http://schemas.microsoft.com/office/drawing/2014/main" id="{EA774BAD-B1EA-38D9-A58D-823CDDFB14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8599" y="4022719"/>
                      <a:ext cx="457200" cy="3048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6" name="Rectangle 40">
                    <a:extLst>
                      <a:ext uri="{FF2B5EF4-FFF2-40B4-BE49-F238E27FC236}">
                        <a16:creationId xmlns:a16="http://schemas.microsoft.com/office/drawing/2014/main" id="{F57EFB43-FB3F-579F-627C-4618B0D911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66999" y="4022719"/>
                    <a:ext cx="152400" cy="304800"/>
                  </a:xfrm>
                  <a:prstGeom prst="rect">
                    <a:avLst/>
                  </a:prstGeom>
                  <a:solidFill>
                    <a:srgbClr val="E4F3FE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Rectangle 41">
                    <a:extLst>
                      <a:ext uri="{FF2B5EF4-FFF2-40B4-BE49-F238E27FC236}">
                        <a16:creationId xmlns:a16="http://schemas.microsoft.com/office/drawing/2014/main" id="{CF22D920-90BC-0545-4816-5B3A1AF1E8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19399" y="4022719"/>
                    <a:ext cx="457200" cy="304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Rectangle 43">
                    <a:extLst>
                      <a:ext uri="{FF2B5EF4-FFF2-40B4-BE49-F238E27FC236}">
                        <a16:creationId xmlns:a16="http://schemas.microsoft.com/office/drawing/2014/main" id="{F1E97FFC-9C4B-8355-6FD7-F0B569AFF2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52799" y="4022719"/>
                    <a:ext cx="152400" cy="304800"/>
                  </a:xfrm>
                  <a:prstGeom prst="rect">
                    <a:avLst/>
                  </a:prstGeom>
                  <a:solidFill>
                    <a:srgbClr val="E4F3FE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Rectangle 44">
                    <a:extLst>
                      <a:ext uri="{FF2B5EF4-FFF2-40B4-BE49-F238E27FC236}">
                        <a16:creationId xmlns:a16="http://schemas.microsoft.com/office/drawing/2014/main" id="{66B18927-2078-41BA-DDEB-700C7DBDCB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05199" y="4022719"/>
                    <a:ext cx="457200" cy="304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Rectangle 63">
                    <a:extLst>
                      <a:ext uri="{FF2B5EF4-FFF2-40B4-BE49-F238E27FC236}">
                        <a16:creationId xmlns:a16="http://schemas.microsoft.com/office/drawing/2014/main" id="{53D14692-5A84-1E89-D04F-189E508888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06599" y="4022719"/>
                    <a:ext cx="152400" cy="304800"/>
                  </a:xfrm>
                  <a:prstGeom prst="rect">
                    <a:avLst/>
                  </a:prstGeom>
                  <a:solidFill>
                    <a:srgbClr val="FFD1D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Rectangle 64">
                    <a:extLst>
                      <a:ext uri="{FF2B5EF4-FFF2-40B4-BE49-F238E27FC236}">
                        <a16:creationId xmlns:a16="http://schemas.microsoft.com/office/drawing/2014/main" id="{2EA0DA11-26A1-525D-5696-2A24278D0C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58999" y="4022719"/>
                    <a:ext cx="457200" cy="304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45720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2000" dirty="0"/>
                      <a:t>U2</a:t>
                    </a:r>
                  </a:p>
                </p:txBody>
              </p:sp>
              <p:grpSp>
                <p:nvGrpSpPr>
                  <p:cNvPr id="62" name="Group 61">
                    <a:extLst>
                      <a:ext uri="{FF2B5EF4-FFF2-40B4-BE49-F238E27FC236}">
                        <a16:creationId xmlns:a16="http://schemas.microsoft.com/office/drawing/2014/main" id="{D84E8FED-696C-5EEC-99F9-7DFA1CF5D0DB}"/>
                      </a:ext>
                    </a:extLst>
                  </p:cNvPr>
                  <p:cNvGrpSpPr/>
                  <p:nvPr/>
                </p:nvGrpSpPr>
                <p:grpSpPr>
                  <a:xfrm>
                    <a:off x="685799" y="4022719"/>
                    <a:ext cx="609600" cy="304800"/>
                    <a:chOff x="685799" y="4022719"/>
                    <a:chExt cx="609600" cy="304800"/>
                  </a:xfrm>
                </p:grpSpPr>
                <p:sp>
                  <p:nvSpPr>
                    <p:cNvPr id="36883" name="Rectangle 66">
                      <a:extLst>
                        <a:ext uri="{FF2B5EF4-FFF2-40B4-BE49-F238E27FC236}">
                          <a16:creationId xmlns:a16="http://schemas.microsoft.com/office/drawing/2014/main" id="{F19D6DF4-0D6B-F511-24CD-B41390E6575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5799" y="4022719"/>
                      <a:ext cx="152400" cy="304800"/>
                    </a:xfrm>
                    <a:prstGeom prst="rect">
                      <a:avLst/>
                    </a:prstGeom>
                    <a:solidFill>
                      <a:srgbClr val="FFD1D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884" name="Rectangle 67">
                      <a:extLst>
                        <a:ext uri="{FF2B5EF4-FFF2-40B4-BE49-F238E27FC236}">
                          <a16:creationId xmlns:a16="http://schemas.microsoft.com/office/drawing/2014/main" id="{8E95DAB8-8C1D-9E02-EEB2-5735743BAE9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8199" y="4022719"/>
                      <a:ext cx="457200" cy="3048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45720" tIns="0" rIns="45720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en-US" sz="2000" dirty="0"/>
                        <a:t>U1</a:t>
                      </a:r>
                    </a:p>
                  </p:txBody>
                </p:sp>
              </p:grpSp>
              <p:grpSp>
                <p:nvGrpSpPr>
                  <p:cNvPr id="63" name="Group 68">
                    <a:extLst>
                      <a:ext uri="{FF2B5EF4-FFF2-40B4-BE49-F238E27FC236}">
                        <a16:creationId xmlns:a16="http://schemas.microsoft.com/office/drawing/2014/main" id="{9A6C22EA-4201-19C9-9482-54FC55C47F9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334000" y="4022724"/>
                    <a:ext cx="914400" cy="304801"/>
                    <a:chOff x="3120" y="3648"/>
                    <a:chExt cx="576" cy="192"/>
                  </a:xfrm>
                </p:grpSpPr>
                <p:sp>
                  <p:nvSpPr>
                    <p:cNvPr id="36880" name="Rectangle 49">
                      <a:extLst>
                        <a:ext uri="{FF2B5EF4-FFF2-40B4-BE49-F238E27FC236}">
                          <a16:creationId xmlns:a16="http://schemas.microsoft.com/office/drawing/2014/main" id="{38BCE960-5515-3D6A-F59E-FA7EDCF8597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0" y="3648"/>
                      <a:ext cx="96" cy="192"/>
                    </a:xfrm>
                    <a:prstGeom prst="rect">
                      <a:avLst/>
                    </a:prstGeom>
                    <a:solidFill>
                      <a:srgbClr val="FFD1D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881" name="Rectangle 50">
                      <a:extLst>
                        <a:ext uri="{FF2B5EF4-FFF2-40B4-BE49-F238E27FC236}">
                          <a16:creationId xmlns:a16="http://schemas.microsoft.com/office/drawing/2014/main" id="{81E025E2-CA0D-0C64-D5F2-5C36E87377B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" y="3648"/>
                      <a:ext cx="384" cy="19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en-US" sz="1600"/>
                        <a:t>CLR3</a:t>
                      </a:r>
                    </a:p>
                  </p:txBody>
                </p:sp>
                <p:sp>
                  <p:nvSpPr>
                    <p:cNvPr id="36882" name="Rectangle 51" descr="Wide downward diagonal">
                      <a:extLst>
                        <a:ext uri="{FF2B5EF4-FFF2-40B4-BE49-F238E27FC236}">
                          <a16:creationId xmlns:a16="http://schemas.microsoft.com/office/drawing/2014/main" id="{5A524B7C-F4C7-E5F4-85EB-1C35D1F6868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0" y="3648"/>
                      <a:ext cx="96" cy="192"/>
                    </a:xfrm>
                    <a:prstGeom prst="rect">
                      <a:avLst/>
                    </a:prstGeom>
                    <a:pattFill prst="wdDnDiag">
                      <a:fgClr>
                        <a:schemeClr val="hlink"/>
                      </a:fgClr>
                      <a:bgClr>
                        <a:srgbClr val="FFFFFF"/>
                      </a:bgClr>
                    </a:patt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864" name="Group 69">
                    <a:extLst>
                      <a:ext uri="{FF2B5EF4-FFF2-40B4-BE49-F238E27FC236}">
                        <a16:creationId xmlns:a16="http://schemas.microsoft.com/office/drawing/2014/main" id="{4DF7F79D-BED6-C347-D075-F7B293F99C7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05600" y="4022724"/>
                    <a:ext cx="914400" cy="304801"/>
                    <a:chOff x="3120" y="3648"/>
                    <a:chExt cx="576" cy="192"/>
                  </a:xfrm>
                </p:grpSpPr>
                <p:sp>
                  <p:nvSpPr>
                    <p:cNvPr id="36876" name="Rectangle 70">
                      <a:extLst>
                        <a:ext uri="{FF2B5EF4-FFF2-40B4-BE49-F238E27FC236}">
                          <a16:creationId xmlns:a16="http://schemas.microsoft.com/office/drawing/2014/main" id="{71F4E678-5DDF-3F40-E808-EA2EC5C1A44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0" y="3648"/>
                      <a:ext cx="96" cy="192"/>
                    </a:xfrm>
                    <a:prstGeom prst="rect">
                      <a:avLst/>
                    </a:prstGeom>
                    <a:solidFill>
                      <a:srgbClr val="FFD1D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877" name="Rectangle 71">
                      <a:extLst>
                        <a:ext uri="{FF2B5EF4-FFF2-40B4-BE49-F238E27FC236}">
                          <a16:creationId xmlns:a16="http://schemas.microsoft.com/office/drawing/2014/main" id="{187B5817-19E7-F7AE-4999-FC97BDD0FDD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" y="3648"/>
                      <a:ext cx="384" cy="19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en-US" sz="1600"/>
                        <a:t>CLR2</a:t>
                      </a:r>
                    </a:p>
                  </p:txBody>
                </p:sp>
                <p:sp>
                  <p:nvSpPr>
                    <p:cNvPr id="36878" name="Rectangle 72" descr="Wide downward diagonal">
                      <a:extLst>
                        <a:ext uri="{FF2B5EF4-FFF2-40B4-BE49-F238E27FC236}">
                          <a16:creationId xmlns:a16="http://schemas.microsoft.com/office/drawing/2014/main" id="{95F53DB4-B3EE-E7B8-DDC8-80498F5ACED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0" y="3648"/>
                      <a:ext cx="96" cy="192"/>
                    </a:xfrm>
                    <a:prstGeom prst="rect">
                      <a:avLst/>
                    </a:prstGeom>
                    <a:pattFill prst="wdDnDiag">
                      <a:fgClr>
                        <a:schemeClr val="hlink"/>
                      </a:fgClr>
                      <a:bgClr>
                        <a:srgbClr val="FFFFFF"/>
                      </a:bgClr>
                    </a:patt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865" name="Group 73">
                    <a:extLst>
                      <a:ext uri="{FF2B5EF4-FFF2-40B4-BE49-F238E27FC236}">
                        <a16:creationId xmlns:a16="http://schemas.microsoft.com/office/drawing/2014/main" id="{F1D3E604-9275-BA98-3C58-8D5C591F47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001000" y="4022724"/>
                    <a:ext cx="914400" cy="304801"/>
                    <a:chOff x="3120" y="3648"/>
                    <a:chExt cx="576" cy="192"/>
                  </a:xfrm>
                </p:grpSpPr>
                <p:sp>
                  <p:nvSpPr>
                    <p:cNvPr id="36872" name="Rectangle 74">
                      <a:extLst>
                        <a:ext uri="{FF2B5EF4-FFF2-40B4-BE49-F238E27FC236}">
                          <a16:creationId xmlns:a16="http://schemas.microsoft.com/office/drawing/2014/main" id="{C121785D-5CA8-FF13-5ABF-B4B16492DF2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0" y="3648"/>
                      <a:ext cx="96" cy="192"/>
                    </a:xfrm>
                    <a:prstGeom prst="rect">
                      <a:avLst/>
                    </a:prstGeom>
                    <a:solidFill>
                      <a:srgbClr val="FFD1D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873" name="Rectangle 75">
                      <a:extLst>
                        <a:ext uri="{FF2B5EF4-FFF2-40B4-BE49-F238E27FC236}">
                          <a16:creationId xmlns:a16="http://schemas.microsoft.com/office/drawing/2014/main" id="{CC12A128-AE0B-0B59-3E17-9BAFF6486E7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" y="3648"/>
                      <a:ext cx="384" cy="19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en-US" sz="1600" dirty="0"/>
                        <a:t>CLR1</a:t>
                      </a:r>
                    </a:p>
                  </p:txBody>
                </p:sp>
                <p:sp>
                  <p:nvSpPr>
                    <p:cNvPr id="36874" name="Rectangle 76" descr="Wide downward diagonal">
                      <a:extLst>
                        <a:ext uri="{FF2B5EF4-FFF2-40B4-BE49-F238E27FC236}">
                          <a16:creationId xmlns:a16="http://schemas.microsoft.com/office/drawing/2014/main" id="{E8C7F7D2-78E8-1594-9FA1-E4937395665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0" y="3648"/>
                      <a:ext cx="96" cy="192"/>
                    </a:xfrm>
                    <a:prstGeom prst="rect">
                      <a:avLst/>
                    </a:prstGeom>
                    <a:pattFill prst="wdDnDiag">
                      <a:fgClr>
                        <a:schemeClr val="hlink"/>
                      </a:fgClr>
                      <a:bgClr>
                        <a:srgbClr val="FFFFFF"/>
                      </a:bgClr>
                    </a:patt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cxnSp>
                <p:nvCxnSpPr>
                  <p:cNvPr id="36868" name="AutoShape 78">
                    <a:extLst>
                      <a:ext uri="{FF2B5EF4-FFF2-40B4-BE49-F238E27FC236}">
                        <a16:creationId xmlns:a16="http://schemas.microsoft.com/office/drawing/2014/main" id="{A567A772-46D3-555C-0660-E43EB3CED3F3}"/>
                      </a:ext>
                    </a:extLst>
                  </p:cNvPr>
                  <p:cNvCxnSpPr>
                    <a:cxnSpLocks noChangeShapeType="1"/>
                    <a:stCxn id="36876" idx="0"/>
                    <a:endCxn id="36881" idx="0"/>
                  </p:cNvCxnSpPr>
                  <p:nvPr/>
                </p:nvCxnSpPr>
                <p:spPr bwMode="auto">
                  <a:xfrm rot="16200000" flipV="1">
                    <a:off x="6286500" y="3527424"/>
                    <a:ext cx="12700" cy="990600"/>
                  </a:xfrm>
                  <a:prstGeom prst="curvedConnector3">
                    <a:avLst>
                      <a:gd name="adj1" fmla="val 1400000"/>
                    </a:avLst>
                  </a:prstGeom>
                  <a:noFill/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  <a:round/>
                    <a:headEnd/>
                    <a:tailEnd type="triangle" w="lg" len="lg"/>
                  </a:ln>
                  <a:effectLst/>
                </p:spPr>
              </p:cxnSp>
              <p:cxnSp>
                <p:nvCxnSpPr>
                  <p:cNvPr id="36869" name="AutoShape 79">
                    <a:extLst>
                      <a:ext uri="{FF2B5EF4-FFF2-40B4-BE49-F238E27FC236}">
                        <a16:creationId xmlns:a16="http://schemas.microsoft.com/office/drawing/2014/main" id="{D12C45D3-C93B-9DFC-986D-69B6BC666BF1}"/>
                      </a:ext>
                    </a:extLst>
                  </p:cNvPr>
                  <p:cNvCxnSpPr>
                    <a:cxnSpLocks noChangeShapeType="1"/>
                    <a:stCxn id="36872" idx="0"/>
                    <a:endCxn id="36877" idx="0"/>
                  </p:cNvCxnSpPr>
                  <p:nvPr/>
                </p:nvCxnSpPr>
                <p:spPr bwMode="auto">
                  <a:xfrm rot="16200000" flipV="1">
                    <a:off x="7620000" y="3565524"/>
                    <a:ext cx="12700" cy="914400"/>
                  </a:xfrm>
                  <a:prstGeom prst="curvedConnector3">
                    <a:avLst>
                      <a:gd name="adj1" fmla="val 1325000"/>
                    </a:avLst>
                  </a:prstGeom>
                  <a:noFill/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  <a:round/>
                    <a:headEnd/>
                    <a:tailEnd type="triangle" w="lg" len="lg"/>
                  </a:ln>
                  <a:effectLst/>
                </p:spPr>
              </p:cxnSp>
              <p:cxnSp>
                <p:nvCxnSpPr>
                  <p:cNvPr id="36870" name="Curved Connector 36869">
                    <a:extLst>
                      <a:ext uri="{FF2B5EF4-FFF2-40B4-BE49-F238E27FC236}">
                        <a16:creationId xmlns:a16="http://schemas.microsoft.com/office/drawing/2014/main" id="{6AE398D0-E2F0-B08D-30B9-593752447FF4}"/>
                      </a:ext>
                    </a:extLst>
                  </p:cNvPr>
                  <p:cNvCxnSpPr>
                    <a:cxnSpLocks/>
                    <a:stCxn id="36880" idx="0"/>
                  </p:cNvCxnSpPr>
                  <p:nvPr/>
                </p:nvCxnSpPr>
                <p:spPr>
                  <a:xfrm rot="16200000" flipV="1">
                    <a:off x="4883150" y="3495673"/>
                    <a:ext cx="12700" cy="1054101"/>
                  </a:xfrm>
                  <a:prstGeom prst="curvedConnector4">
                    <a:avLst>
                      <a:gd name="adj1" fmla="val 1251047"/>
                      <a:gd name="adj2" fmla="val 89469"/>
                    </a:avLst>
                  </a:prstGeom>
                  <a:noFill/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  <a:round/>
                    <a:headEnd/>
                    <a:tailEnd type="triangle" w="lg" len="lg"/>
                  </a:ln>
                  <a:effectLst/>
                </p:spPr>
              </p:cxnSp>
              <p:cxnSp>
                <p:nvCxnSpPr>
                  <p:cNvPr id="36871" name="Curved Connector 36870">
                    <a:extLst>
                      <a:ext uri="{FF2B5EF4-FFF2-40B4-BE49-F238E27FC236}">
                        <a16:creationId xmlns:a16="http://schemas.microsoft.com/office/drawing/2014/main" id="{43AB6C92-7CF5-8350-442B-EF0C23C2B7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V="1">
                    <a:off x="3251199" y="3159119"/>
                    <a:ext cx="12700" cy="1727200"/>
                  </a:xfrm>
                  <a:prstGeom prst="curvedConnector3">
                    <a:avLst>
                      <a:gd name="adj1" fmla="val 1224000"/>
                    </a:avLst>
                  </a:prstGeom>
                  <a:noFill/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  <a:round/>
                    <a:headEnd/>
                    <a:tailEnd type="triangle" w="lg" len="lg"/>
                  </a:ln>
                  <a:effectLst/>
                </p:spPr>
              </p:cxnSp>
            </p:grpSp>
            <p:cxnSp>
              <p:nvCxnSpPr>
                <p:cNvPr id="9" name="AutoShape 80">
                  <a:extLst>
                    <a:ext uri="{FF2B5EF4-FFF2-40B4-BE49-F238E27FC236}">
                      <a16:creationId xmlns:a16="http://schemas.microsoft.com/office/drawing/2014/main" id="{A500A30E-CED7-9A0F-798D-C0D97DBCD53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243387" y="2393157"/>
                  <a:ext cx="74613" cy="3784600"/>
                </a:xfrm>
                <a:prstGeom prst="bentConnector3">
                  <a:avLst>
                    <a:gd name="adj1" fmla="val 406430"/>
                  </a:avLst>
                </a:prstGeom>
                <a:noFill/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  <a:prstDash val="sysDot"/>
                  <a:miter lim="800000"/>
                  <a:headEnd/>
                  <a:tailEnd type="triangle" w="lg" len="lg"/>
                </a:ln>
                <a:effectLst/>
              </p:spPr>
            </p:cxnSp>
            <p:cxnSp>
              <p:nvCxnSpPr>
                <p:cNvPr id="10" name="AutoShape 83">
                  <a:extLst>
                    <a:ext uri="{FF2B5EF4-FFF2-40B4-BE49-F238E27FC236}">
                      <a16:creationId xmlns:a16="http://schemas.microsoft.com/office/drawing/2014/main" id="{2F04BC1D-6FF4-0F0A-EFB6-6EA6745DEAC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116387" y="894557"/>
                  <a:ext cx="74613" cy="6781800"/>
                </a:xfrm>
                <a:prstGeom prst="bentConnector3">
                  <a:avLst>
                    <a:gd name="adj1" fmla="val 648513"/>
                  </a:avLst>
                </a:prstGeom>
                <a:noFill/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  <a:prstDash val="sysDot"/>
                  <a:miter lim="800000"/>
                  <a:headEnd/>
                  <a:tailEnd type="triangle" w="lg" len="lg"/>
                </a:ln>
                <a:effectLst/>
              </p:spPr>
            </p:cxn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4E91066-595C-9818-32B0-FC326D0D7A0A}"/>
                    </a:ext>
                  </a:extLst>
                </p:cNvPr>
                <p:cNvSpPr txBox="1"/>
                <p:nvPr/>
              </p:nvSpPr>
              <p:spPr>
                <a:xfrm>
                  <a:off x="1309186" y="3611189"/>
                  <a:ext cx="720710" cy="307777"/>
                </a:xfrm>
                <a:prstGeom prst="rect">
                  <a:avLst/>
                </a:prstGeom>
                <a:noFill/>
              </p:spPr>
              <p:txBody>
                <a:bodyPr wrap="none" lIns="45720" tIns="45720" rIns="45720" bIns="45720" rtlCol="0">
                  <a:spAutoFit/>
                </a:bodyPr>
                <a:lstStyle>
                  <a:defPPr>
                    <a:defRPr lang="en-US"/>
                  </a:defPPr>
                  <a:lvl1pPr>
                    <a:defRPr sz="1400" b="1">
                      <a:solidFill>
                        <a:srgbClr val="EF3E42"/>
                      </a:solidFill>
                      <a:latin typeface="Inconsolata" panose="00000509000000000000" pitchFamily="49" charset="0"/>
                    </a:defRPr>
                  </a:lvl1pPr>
                </a:lstStyle>
                <a:p>
                  <a:r>
                    <a:rPr lang="en-US" altLang="en-US" dirty="0" err="1">
                      <a:solidFill>
                        <a:schemeClr val="accent1"/>
                      </a:solidFill>
                    </a:rPr>
                    <a:t>prevLSN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FEAD617-D2C4-E603-8F32-F7D491BF9C18}"/>
                    </a:ext>
                  </a:extLst>
                </p:cNvPr>
                <p:cNvSpPr txBox="1"/>
                <p:nvPr/>
              </p:nvSpPr>
              <p:spPr>
                <a:xfrm>
                  <a:off x="5088871" y="4294660"/>
                  <a:ext cx="1079783" cy="307777"/>
                </a:xfrm>
                <a:prstGeom prst="rect">
                  <a:avLst/>
                </a:prstGeom>
                <a:noFill/>
              </p:spPr>
              <p:txBody>
                <a:bodyPr wrap="none" lIns="45720" tIns="45720" rIns="45720" bIns="45720" rtlCol="0">
                  <a:spAutoFit/>
                </a:bodyPr>
                <a:lstStyle>
                  <a:defPPr>
                    <a:defRPr lang="en-US"/>
                  </a:defPPr>
                  <a:lvl1pPr>
                    <a:defRPr sz="1400" b="1">
                      <a:solidFill>
                        <a:srgbClr val="EF3E42"/>
                      </a:solidFill>
                      <a:latin typeface="Inconsolata" panose="00000509000000000000" pitchFamily="49" charset="0"/>
                    </a:defRPr>
                  </a:lvl1pPr>
                </a:lstStyle>
                <a:p>
                  <a:r>
                    <a:rPr lang="en-US" altLang="en-US" dirty="0" err="1">
                      <a:solidFill>
                        <a:schemeClr val="accent1"/>
                      </a:solidFill>
                    </a:rPr>
                    <a:t>undoNextLSN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0DA9066-B988-7405-55BC-C1A0CA4F4A8A}"/>
                    </a:ext>
                  </a:extLst>
                </p:cNvPr>
                <p:cNvSpPr txBox="1"/>
                <p:nvPr/>
              </p:nvSpPr>
              <p:spPr>
                <a:xfrm>
                  <a:off x="2895600" y="3611189"/>
                  <a:ext cx="720710" cy="307777"/>
                </a:xfrm>
                <a:prstGeom prst="rect">
                  <a:avLst/>
                </a:prstGeom>
                <a:noFill/>
              </p:spPr>
              <p:txBody>
                <a:bodyPr wrap="none" lIns="45720" tIns="45720" rIns="45720" bIns="45720" rtlCol="0">
                  <a:spAutoFit/>
                </a:bodyPr>
                <a:lstStyle>
                  <a:defPPr>
                    <a:defRPr lang="en-US"/>
                  </a:defPPr>
                  <a:lvl1pPr>
                    <a:defRPr sz="1400" b="1">
                      <a:solidFill>
                        <a:srgbClr val="EF3E42"/>
                      </a:solidFill>
                      <a:latin typeface="Inconsolata" panose="00000509000000000000" pitchFamily="49" charset="0"/>
                    </a:defRPr>
                  </a:lvl1pPr>
                </a:lstStyle>
                <a:p>
                  <a:r>
                    <a:rPr lang="en-US" altLang="en-US" dirty="0" err="1">
                      <a:solidFill>
                        <a:schemeClr val="accent1"/>
                      </a:solidFill>
                    </a:rPr>
                    <a:t>prevLSN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3D87E4F-6CEF-A55B-DFB1-1B1734A3B7DE}"/>
                    </a:ext>
                  </a:extLst>
                </p:cNvPr>
                <p:cNvSpPr txBox="1"/>
                <p:nvPr/>
              </p:nvSpPr>
              <p:spPr>
                <a:xfrm>
                  <a:off x="4574559" y="3611189"/>
                  <a:ext cx="720710" cy="307777"/>
                </a:xfrm>
                <a:prstGeom prst="rect">
                  <a:avLst/>
                </a:prstGeom>
                <a:noFill/>
              </p:spPr>
              <p:txBody>
                <a:bodyPr wrap="none" lIns="45720" tIns="45720" rIns="45720" bIns="45720" rtlCol="0">
                  <a:spAutoFit/>
                </a:bodyPr>
                <a:lstStyle>
                  <a:defPPr>
                    <a:defRPr lang="en-US"/>
                  </a:defPPr>
                  <a:lvl1pPr>
                    <a:defRPr sz="1400" b="1">
                      <a:solidFill>
                        <a:srgbClr val="EF3E42"/>
                      </a:solidFill>
                      <a:latin typeface="Inconsolata" panose="00000509000000000000" pitchFamily="49" charset="0"/>
                    </a:defRPr>
                  </a:lvl1pPr>
                </a:lstStyle>
                <a:p>
                  <a:r>
                    <a:rPr lang="en-US" altLang="en-US" dirty="0" err="1">
                      <a:solidFill>
                        <a:schemeClr val="accent1"/>
                      </a:solidFill>
                    </a:rPr>
                    <a:t>prevLSN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CC6E52D-0429-D9EA-AD15-125380D439DE}"/>
                    </a:ext>
                  </a:extLst>
                </p:cNvPr>
                <p:cNvSpPr txBox="1"/>
                <p:nvPr/>
              </p:nvSpPr>
              <p:spPr>
                <a:xfrm>
                  <a:off x="5904179" y="3611189"/>
                  <a:ext cx="720710" cy="307777"/>
                </a:xfrm>
                <a:prstGeom prst="rect">
                  <a:avLst/>
                </a:prstGeom>
                <a:noFill/>
              </p:spPr>
              <p:txBody>
                <a:bodyPr wrap="none" lIns="45720" tIns="45720" rIns="45720" bIns="45720" rtlCol="0">
                  <a:spAutoFit/>
                </a:bodyPr>
                <a:lstStyle>
                  <a:defPPr>
                    <a:defRPr lang="en-US"/>
                  </a:defPPr>
                  <a:lvl1pPr>
                    <a:defRPr sz="1400" b="1">
                      <a:solidFill>
                        <a:srgbClr val="EF3E42"/>
                      </a:solidFill>
                      <a:latin typeface="Inconsolata" panose="00000509000000000000" pitchFamily="49" charset="0"/>
                    </a:defRPr>
                  </a:lvl1pPr>
                </a:lstStyle>
                <a:p>
                  <a:r>
                    <a:rPr lang="en-US" altLang="en-US" dirty="0" err="1">
                      <a:solidFill>
                        <a:schemeClr val="accent1"/>
                      </a:solidFill>
                    </a:rPr>
                    <a:t>prevLSN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32E7323-C844-EEC4-3514-C880FFD7202C}"/>
                    </a:ext>
                  </a:extLst>
                </p:cNvPr>
                <p:cNvSpPr txBox="1"/>
                <p:nvPr/>
              </p:nvSpPr>
              <p:spPr>
                <a:xfrm>
                  <a:off x="7265995" y="3611189"/>
                  <a:ext cx="720710" cy="307777"/>
                </a:xfrm>
                <a:prstGeom prst="rect">
                  <a:avLst/>
                </a:prstGeom>
                <a:noFill/>
              </p:spPr>
              <p:txBody>
                <a:bodyPr wrap="none" lIns="45720" tIns="45720" rIns="45720" bIns="45720" rtlCol="0">
                  <a:spAutoFit/>
                </a:bodyPr>
                <a:lstStyle>
                  <a:defPPr>
                    <a:defRPr lang="en-US"/>
                  </a:defPPr>
                  <a:lvl1pPr>
                    <a:defRPr sz="1400" b="1">
                      <a:solidFill>
                        <a:srgbClr val="EF3E42"/>
                      </a:solidFill>
                      <a:latin typeface="Inconsolata" panose="00000509000000000000" pitchFamily="49" charset="0"/>
                    </a:defRPr>
                  </a:lvl1pPr>
                </a:lstStyle>
                <a:p>
                  <a:r>
                    <a:rPr lang="en-US" altLang="en-US" dirty="0" err="1">
                      <a:solidFill>
                        <a:schemeClr val="accent1"/>
                      </a:solidFill>
                    </a:rPr>
                    <a:t>prevLSN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A80B66E-CA81-6520-BED6-B0B60F81FF93}"/>
                    </a:ext>
                  </a:extLst>
                </p:cNvPr>
                <p:cNvSpPr txBox="1"/>
                <p:nvPr/>
              </p:nvSpPr>
              <p:spPr>
                <a:xfrm>
                  <a:off x="6464017" y="4471698"/>
                  <a:ext cx="1079783" cy="307777"/>
                </a:xfrm>
                <a:prstGeom prst="rect">
                  <a:avLst/>
                </a:prstGeom>
                <a:noFill/>
              </p:spPr>
              <p:txBody>
                <a:bodyPr wrap="none" lIns="45720" tIns="45720" rIns="45720" bIns="45720" rtlCol="0">
                  <a:spAutoFit/>
                </a:bodyPr>
                <a:lstStyle>
                  <a:defPPr>
                    <a:defRPr lang="en-US"/>
                  </a:defPPr>
                  <a:lvl1pPr>
                    <a:defRPr sz="1400" b="1">
                      <a:solidFill>
                        <a:srgbClr val="EF3E42"/>
                      </a:solidFill>
                      <a:latin typeface="Inconsolata" panose="00000509000000000000" pitchFamily="49" charset="0"/>
                    </a:defRPr>
                  </a:lvl1pPr>
                </a:lstStyle>
                <a:p>
                  <a:r>
                    <a:rPr lang="en-US" altLang="en-US" dirty="0" err="1">
                      <a:solidFill>
                        <a:schemeClr val="accent1"/>
                      </a:solidFill>
                    </a:rPr>
                    <a:t>undoNextLSN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p:grpSp>
        </p:grpSp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CC9D83EC-3787-E0AF-A130-1F52FCA07DD7}"/>
                </a:ext>
              </a:extLst>
            </p:cNvPr>
            <p:cNvSpPr/>
            <p:nvPr/>
          </p:nvSpPr>
          <p:spPr>
            <a:xfrm>
              <a:off x="1046087" y="4906531"/>
              <a:ext cx="7343926" cy="256019"/>
            </a:xfrm>
            <a:prstGeom prst="rightArrow">
              <a:avLst/>
            </a:prstGeom>
            <a:solidFill>
              <a:schemeClr val="accent1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100" i="1" spc="225" dirty="0">
                  <a:solidFill>
                    <a:schemeClr val="bg1">
                      <a:lumMod val="95000"/>
                    </a:schemeClr>
                  </a:solidFill>
                  <a:latin typeface="Lato Black" panose="020F0A02020204030203" pitchFamily="34" charset="0"/>
                </a:rPr>
                <a:t>TIME</a:t>
              </a:r>
            </a:p>
          </p:txBody>
        </p:sp>
      </p:grpSp>
      <p:sp>
        <p:nvSpPr>
          <p:cNvPr id="13" name="Slide Number Placeholder 3" descr=" 5">
            <a:extLst>
              <a:ext uri="{FF2B5EF4-FFF2-40B4-BE49-F238E27FC236}">
                <a16:creationId xmlns:a16="http://schemas.microsoft.com/office/drawing/2014/main" id="{151DB01C-3369-9EBE-4FCB-FFD66FF7579F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69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56C4D9D1-9E3A-4739-9F52-DCC6D13B1C58}"/>
              </a:ext>
            </a:extLst>
          </p:cNvPr>
          <p:cNvSpPr/>
          <p:nvPr/>
        </p:nvSpPr>
        <p:spPr bwMode="auto">
          <a:xfrm>
            <a:off x="1094899" y="1188662"/>
            <a:ext cx="2560320" cy="1828800"/>
          </a:xfrm>
          <a:prstGeom prst="roundRect">
            <a:avLst>
              <a:gd name="adj" fmla="val 7789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tIns="0"/>
          <a:lstStyle/>
          <a:p>
            <a:pPr algn="ctr" eaLnBrk="0" hangingPunct="0"/>
            <a:r>
              <a:rPr lang="en-US" sz="2000" b="1" i="1" dirty="0">
                <a:solidFill>
                  <a:srgbClr val="646464"/>
                </a:solidFill>
              </a:rPr>
              <a:t>WAL (Tail)</a:t>
            </a:r>
          </a:p>
        </p:txBody>
      </p:sp>
      <p:cxnSp>
        <p:nvCxnSpPr>
          <p:cNvPr id="68" name="Straight Connector 86016">
            <a:extLst>
              <a:ext uri="{FF2B5EF4-FFF2-40B4-BE49-F238E27FC236}">
                <a16:creationId xmlns:a16="http://schemas.microsoft.com/office/drawing/2014/main" id="{37170567-FD05-4ADD-8FDE-E7CF592054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37560" y="2674562"/>
            <a:ext cx="2423160" cy="627400"/>
          </a:xfrm>
          <a:prstGeom prst="line">
            <a:avLst/>
          </a:prstGeom>
          <a:noFill/>
          <a:ln w="6350" algn="ctr">
            <a:solidFill>
              <a:schemeClr val="bg1">
                <a:lumMod val="6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Straight Connector 73">
            <a:extLst>
              <a:ext uri="{FF2B5EF4-FFF2-40B4-BE49-F238E27FC236}">
                <a16:creationId xmlns:a16="http://schemas.microsoft.com/office/drawing/2014/main" id="{350FE0F8-0DA5-496C-BEA8-8BD1DB48DCF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37560" y="1421124"/>
            <a:ext cx="2423160" cy="156158"/>
          </a:xfrm>
          <a:prstGeom prst="line">
            <a:avLst/>
          </a:prstGeom>
          <a:noFill/>
          <a:ln w="6350" algn="ctr">
            <a:solidFill>
              <a:schemeClr val="bg1">
                <a:lumMod val="6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55E0BA1-61C7-491F-9B5A-CD71B1CB8FFE}"/>
              </a:ext>
            </a:extLst>
          </p:cNvPr>
          <p:cNvGrpSpPr/>
          <p:nvPr/>
        </p:nvGrpSpPr>
        <p:grpSpPr>
          <a:xfrm>
            <a:off x="263442" y="2141132"/>
            <a:ext cx="8178665" cy="914400"/>
            <a:chOff x="263442" y="2305020"/>
            <a:chExt cx="8178665" cy="914400"/>
          </a:xfrm>
        </p:grpSpPr>
        <p:pic>
          <p:nvPicPr>
            <p:cNvPr id="59" name="DISK">
              <a:extLst>
                <a:ext uri="{FF2B5EF4-FFF2-40B4-BE49-F238E27FC236}">
                  <a16:creationId xmlns:a16="http://schemas.microsoft.com/office/drawing/2014/main" id="{F7A7A886-B9A6-417A-B09F-B5A11C31E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800976" y="2319534"/>
              <a:ext cx="641131" cy="885371"/>
            </a:xfrm>
            <a:prstGeom prst="rect">
              <a:avLst/>
            </a:prstGeom>
          </p:spPr>
        </p:pic>
        <p:pic>
          <p:nvPicPr>
            <p:cNvPr id="60" name="DRAM">
              <a:extLst>
                <a:ext uri="{FF2B5EF4-FFF2-40B4-BE49-F238E27FC236}">
                  <a16:creationId xmlns:a16="http://schemas.microsoft.com/office/drawing/2014/main" id="{9A8E50C5-664E-48BC-9875-DE94CBDF3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3442" y="2305020"/>
              <a:ext cx="472966" cy="914400"/>
            </a:xfrm>
            <a:prstGeom prst="rect">
              <a:avLst/>
            </a:prstGeom>
          </p:spPr>
        </p:pic>
      </p:grpSp>
      <p:sp>
        <p:nvSpPr>
          <p:cNvPr id="62" name="OnDisk WAL">
            <a:extLst>
              <a:ext uri="{FF2B5EF4-FFF2-40B4-BE49-F238E27FC236}">
                <a16:creationId xmlns:a16="http://schemas.microsoft.com/office/drawing/2014/main" id="{A0283071-D394-4B90-8E36-3335A406C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720" y="1413452"/>
            <a:ext cx="1280160" cy="192024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>
              <a:lnSpc>
                <a:spcPct val="80000"/>
              </a:lnSpc>
            </a:pPr>
            <a:endParaRPr lang="en-US" sz="800" dirty="0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E080C56-6D39-431F-8DB7-471C076F4E5A}"/>
              </a:ext>
            </a:extLst>
          </p:cNvPr>
          <p:cNvSpPr/>
          <p:nvPr/>
        </p:nvSpPr>
        <p:spPr bwMode="auto">
          <a:xfrm>
            <a:off x="5151120" y="1032452"/>
            <a:ext cx="2468880" cy="3566160"/>
          </a:xfrm>
          <a:prstGeom prst="roundRect">
            <a:avLst>
              <a:gd name="adj" fmla="val 4299"/>
            </a:avLst>
          </a:prstGeom>
          <a:noFill/>
          <a:ln w="38100" cap="flat" cmpd="sng" algn="ctr">
            <a:solidFill>
              <a:srgbClr val="646464"/>
            </a:solidFill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  <a:ea typeface="ＭＳ Ｐゴシック" charset="-128"/>
            </a:endParaRPr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E3A1C22F-C92A-4532-91E2-62A4ECFA850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Transaction Abort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81DBFF7-D0BA-4BC4-A606-1E9B816CEFD1}"/>
              </a:ext>
            </a:extLst>
          </p:cNvPr>
          <p:cNvSpPr/>
          <p:nvPr/>
        </p:nvSpPr>
        <p:spPr bwMode="auto">
          <a:xfrm>
            <a:off x="912019" y="1051502"/>
            <a:ext cx="2926080" cy="3566160"/>
          </a:xfrm>
          <a:prstGeom prst="roundRect">
            <a:avLst>
              <a:gd name="adj" fmla="val 4299"/>
            </a:avLst>
          </a:prstGeom>
          <a:noFill/>
          <a:ln w="38100" cap="flat" cmpd="sng" algn="ctr">
            <a:solidFill>
              <a:srgbClr val="646464"/>
            </a:solidFill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  <a:ea typeface="ＭＳ Ｐゴシック" charset="-128"/>
            </a:endParaRPr>
          </a:p>
        </p:txBody>
      </p:sp>
      <p:sp>
        <p:nvSpPr>
          <p:cNvPr id="28679" name="TextBox 10">
            <a:extLst>
              <a:ext uri="{FF2B5EF4-FFF2-40B4-BE49-F238E27FC236}">
                <a16:creationId xmlns:a16="http://schemas.microsoft.com/office/drawing/2014/main" id="{5D41879D-4042-4110-8237-90D6B5AE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0717" y="1051502"/>
            <a:ext cx="729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 i="1" u="none" dirty="0">
                <a:solidFill>
                  <a:srgbClr val="646464"/>
                </a:solidFill>
                <a:latin typeface="+mn-lt"/>
                <a:ea typeface="+mn-ea"/>
              </a:rPr>
              <a:t>WAL</a:t>
            </a:r>
          </a:p>
        </p:txBody>
      </p:sp>
      <p:sp>
        <p:nvSpPr>
          <p:cNvPr id="28681" name="TextBox 59">
            <a:extLst>
              <a:ext uri="{FF2B5EF4-FFF2-40B4-BE49-F238E27FC236}">
                <a16:creationId xmlns:a16="http://schemas.microsoft.com/office/drawing/2014/main" id="{61CB0520-C78B-4745-933C-54B8343C5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8012" y="4192804"/>
            <a:ext cx="10550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000" b="1" i="1" u="none">
                <a:solidFill>
                  <a:srgbClr val="646464"/>
                </a:solidFill>
              </a:defRPr>
            </a:lvl1pPr>
            <a:lvl2pPr marL="742950" indent="-285750" eaLnBrk="0" hangingPunct="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Database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F750F3C3-46E6-4A6F-A5BB-3BF4E5521954}"/>
              </a:ext>
            </a:extLst>
          </p:cNvPr>
          <p:cNvSpPr/>
          <p:nvPr/>
        </p:nvSpPr>
        <p:spPr bwMode="auto">
          <a:xfrm>
            <a:off x="1094899" y="3108902"/>
            <a:ext cx="2560320" cy="1371600"/>
          </a:xfrm>
          <a:prstGeom prst="roundRect">
            <a:avLst>
              <a:gd name="adj" fmla="val 7789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tIns="0"/>
          <a:lstStyle/>
          <a:p>
            <a:pPr algn="ctr" eaLnBrk="0" hangingPunct="0"/>
            <a:r>
              <a:rPr lang="en-US" sz="2000" b="1" i="1" dirty="0">
                <a:solidFill>
                  <a:srgbClr val="646464"/>
                </a:solidFill>
              </a:rPr>
              <a:t>Buffer Pool</a:t>
            </a:r>
          </a:p>
        </p:txBody>
      </p:sp>
      <p:cxnSp>
        <p:nvCxnSpPr>
          <p:cNvPr id="12307" name="Straight Connector 77">
            <a:extLst>
              <a:ext uri="{FF2B5EF4-FFF2-40B4-BE49-F238E27FC236}">
                <a16:creationId xmlns:a16="http://schemas.microsoft.com/office/drawing/2014/main" id="{8D3CA3B1-84F2-4D2D-AA38-90ECB0A4C59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102952" y="3901382"/>
            <a:ext cx="2551088" cy="91440"/>
          </a:xfrm>
          <a:prstGeom prst="line">
            <a:avLst/>
          </a:prstGeom>
          <a:noFill/>
          <a:ln w="6350" algn="ctr">
            <a:solidFill>
              <a:schemeClr val="bg1">
                <a:lumMod val="6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8" name="Straight Connector 80">
            <a:extLst>
              <a:ext uri="{FF2B5EF4-FFF2-40B4-BE49-F238E27FC236}">
                <a16:creationId xmlns:a16="http://schemas.microsoft.com/office/drawing/2014/main" id="{AB900C56-23AB-4D49-B1D6-2D12AB23CCC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108007" y="3444182"/>
            <a:ext cx="2546033" cy="100609"/>
          </a:xfrm>
          <a:prstGeom prst="line">
            <a:avLst/>
          </a:prstGeom>
          <a:noFill/>
          <a:ln w="6350" algn="ctr">
            <a:solidFill>
              <a:schemeClr val="bg1">
                <a:lumMod val="65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9" name="Rectangle 84">
            <a:extLst>
              <a:ext uri="{FF2B5EF4-FFF2-40B4-BE49-F238E27FC236}">
                <a16:creationId xmlns:a16="http://schemas.microsoft.com/office/drawing/2014/main" id="{7752E122-6F84-4B0F-AC2E-E5DCC58E8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116" y="4006634"/>
            <a:ext cx="1004888" cy="235744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round/>
            <a:headEnd type="none" w="sm" len="sm"/>
            <a:tailEnd type="triangle" w="med" len="med"/>
          </a:ln>
        </p:spPr>
        <p:txBody>
          <a:bodyPr wrap="none" lIns="27432" tIns="27432" rIns="27432" bIns="27432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200" b="1" i="1" u="none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MasterRecord</a:t>
            </a:r>
            <a:endParaRPr lang="en-US" altLang="en-US" sz="1050" b="1" i="1" u="none" dirty="0">
              <a:solidFill>
                <a:schemeClr val="accent1"/>
              </a:solidFill>
              <a:latin typeface="Inconsolata" panose="00000509000000000000" pitchFamily="49" charset="0"/>
            </a:endParaRPr>
          </a:p>
        </p:txBody>
      </p:sp>
      <p:sp>
        <p:nvSpPr>
          <p:cNvPr id="28690" name="Rectangle 85">
            <a:extLst>
              <a:ext uri="{FF2B5EF4-FFF2-40B4-BE49-F238E27FC236}">
                <a16:creationId xmlns:a16="http://schemas.microsoft.com/office/drawing/2014/main" id="{408E4C31-6DA6-4316-866D-A1B60C31B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481" y="4137602"/>
            <a:ext cx="873919" cy="235744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round/>
            <a:headEnd type="none" w="sm" len="sm"/>
            <a:tailEnd type="triangle" w="med" len="med"/>
          </a:ln>
        </p:spPr>
        <p:txBody>
          <a:bodyPr wrap="none" lIns="27432" tIns="27432" rIns="27432" bIns="27432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200" b="1" i="1" u="none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flushedLSN</a:t>
            </a:r>
            <a:endParaRPr lang="en-US" altLang="en-US" sz="1200" b="1" i="1" u="none" dirty="0">
              <a:solidFill>
                <a:schemeClr val="accent1"/>
              </a:solidFill>
              <a:latin typeface="Inconsolata" panose="00000509000000000000" pitchFamily="49" charset="0"/>
            </a:endParaRPr>
          </a:p>
        </p:txBody>
      </p:sp>
      <p:grpSp>
        <p:nvGrpSpPr>
          <p:cNvPr id="28692" name="Group 30">
            <a:extLst>
              <a:ext uri="{FF2B5EF4-FFF2-40B4-BE49-F238E27FC236}">
                <a16:creationId xmlns:a16="http://schemas.microsoft.com/office/drawing/2014/main" id="{F501755E-DDFB-40FA-89DD-2A4428B89B22}"/>
              </a:ext>
            </a:extLst>
          </p:cNvPr>
          <p:cNvGrpSpPr>
            <a:grpSpLocks/>
          </p:cNvGrpSpPr>
          <p:nvPr/>
        </p:nvGrpSpPr>
        <p:grpSpPr bwMode="auto">
          <a:xfrm>
            <a:off x="1645920" y="3494665"/>
            <a:ext cx="1463040" cy="545306"/>
            <a:chOff x="1430339" y="4323557"/>
            <a:chExt cx="1949665" cy="727868"/>
          </a:xfrm>
        </p:grpSpPr>
        <p:sp>
          <p:nvSpPr>
            <p:cNvPr id="28720" name="Rectangle 14">
              <a:extLst>
                <a:ext uri="{FF2B5EF4-FFF2-40B4-BE49-F238E27FC236}">
                  <a16:creationId xmlns:a16="http://schemas.microsoft.com/office/drawing/2014/main" id="{D3C353FC-46A6-4C6E-896C-45B3D0C1A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339" y="4323557"/>
              <a:ext cx="1949665" cy="727868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2100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F24EC43-440F-4FA2-89CA-0AF5129CA51F}"/>
                </a:ext>
              </a:extLst>
            </p:cNvPr>
            <p:cNvSpPr/>
            <p:nvPr/>
          </p:nvSpPr>
          <p:spPr bwMode="auto">
            <a:xfrm>
              <a:off x="1503324" y="4380769"/>
              <a:ext cx="615616" cy="17163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lIns="0" tIns="27432" rIns="0" bIns="27432" anchor="ctr"/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900" b="1" i="1" dirty="0" err="1">
                  <a:solidFill>
                    <a:schemeClr val="accent1"/>
                  </a:solidFill>
                  <a:latin typeface="Inconsolata" panose="00000509000000000000" pitchFamily="49" charset="0"/>
                  <a:ea typeface="ＭＳ Ｐゴシック" charset="-128"/>
                </a:rPr>
                <a:t>pageLSN</a:t>
              </a:r>
              <a:endParaRPr lang="en-US" sz="900" b="1" i="1" dirty="0">
                <a:solidFill>
                  <a:schemeClr val="accent1"/>
                </a:solidFill>
                <a:latin typeface="Inconsolata" panose="00000509000000000000" pitchFamily="49" charset="0"/>
                <a:ea typeface="ＭＳ Ｐゴシック" charset="-128"/>
              </a:endParaRPr>
            </a:p>
          </p:txBody>
        </p:sp>
        <p:grpSp>
          <p:nvGrpSpPr>
            <p:cNvPr id="28722" name="Group 28">
              <a:extLst>
                <a:ext uri="{FF2B5EF4-FFF2-40B4-BE49-F238E27FC236}">
                  <a16:creationId xmlns:a16="http://schemas.microsoft.com/office/drawing/2014/main" id="{08B236ED-026C-4C2E-BE64-3EC406B8EF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3950" y="4603750"/>
              <a:ext cx="1463715" cy="366159"/>
              <a:chOff x="1524000" y="4603750"/>
              <a:chExt cx="1463715" cy="366159"/>
            </a:xfrm>
          </p:grpSpPr>
          <p:sp>
            <p:nvSpPr>
              <p:cNvPr id="28723" name="Rectangle 37">
                <a:extLst>
                  <a:ext uri="{FF2B5EF4-FFF2-40B4-BE49-F238E27FC236}">
                    <a16:creationId xmlns:a16="http://schemas.microsoft.com/office/drawing/2014/main" id="{F5B7A153-E185-4C78-90A3-613598C12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0" y="4603750"/>
                <a:ext cx="487416" cy="366159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 b="1" u="none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A=9</a:t>
                </a:r>
              </a:p>
            </p:txBody>
          </p:sp>
          <p:sp>
            <p:nvSpPr>
              <p:cNvPr id="28724" name="Rectangle 41">
                <a:extLst>
                  <a:ext uri="{FF2B5EF4-FFF2-40B4-BE49-F238E27FC236}">
                    <a16:creationId xmlns:a16="http://schemas.microsoft.com/office/drawing/2014/main" id="{E2907C3F-A29E-463E-8605-8B88E6AAC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0950" y="4603750"/>
                <a:ext cx="487416" cy="366159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 b="1" u="none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B=5</a:t>
                </a:r>
              </a:p>
            </p:txBody>
          </p:sp>
          <p:sp>
            <p:nvSpPr>
              <p:cNvPr id="28725" name="Rectangle 41">
                <a:extLst>
                  <a:ext uri="{FF2B5EF4-FFF2-40B4-BE49-F238E27FC236}">
                    <a16:creationId xmlns:a16="http://schemas.microsoft.com/office/drawing/2014/main" id="{09CEDDB6-0B3E-45E4-AD22-4B637DDAF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0299" y="4603750"/>
                <a:ext cx="487416" cy="366159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 b="1" u="none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C=2</a:t>
                </a:r>
              </a:p>
            </p:txBody>
          </p:sp>
        </p:grpSp>
      </p:grpSp>
      <p:grpSp>
        <p:nvGrpSpPr>
          <p:cNvPr id="28693" name="Group 96">
            <a:extLst>
              <a:ext uri="{FF2B5EF4-FFF2-40B4-BE49-F238E27FC236}">
                <a16:creationId xmlns:a16="http://schemas.microsoft.com/office/drawing/2014/main" id="{078FC493-ADBF-4227-BFBF-A38B9289726A}"/>
              </a:ext>
            </a:extLst>
          </p:cNvPr>
          <p:cNvGrpSpPr>
            <a:grpSpLocks/>
          </p:cNvGrpSpPr>
          <p:nvPr/>
        </p:nvGrpSpPr>
        <p:grpSpPr bwMode="auto">
          <a:xfrm>
            <a:off x="5654040" y="3398462"/>
            <a:ext cx="1463040" cy="548640"/>
            <a:chOff x="1430339" y="4323558"/>
            <a:chExt cx="2152205" cy="884914"/>
          </a:xfrm>
        </p:grpSpPr>
        <p:sp>
          <p:nvSpPr>
            <p:cNvPr id="28712" name="Rectangle 97">
              <a:extLst>
                <a:ext uri="{FF2B5EF4-FFF2-40B4-BE49-F238E27FC236}">
                  <a16:creationId xmlns:a16="http://schemas.microsoft.com/office/drawing/2014/main" id="{85754A54-310C-4C8A-B18F-B9CD676BB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339" y="4323558"/>
              <a:ext cx="2152205" cy="884914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500" dirty="0"/>
            </a:p>
          </p:txBody>
        </p:sp>
        <p:sp>
          <p:nvSpPr>
            <p:cNvPr id="28718" name="Rectangle 103">
              <a:extLst>
                <a:ext uri="{FF2B5EF4-FFF2-40B4-BE49-F238E27FC236}">
                  <a16:creationId xmlns:a16="http://schemas.microsoft.com/office/drawing/2014/main" id="{2C8A0B41-8235-47BE-8634-B9B1B8F26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949" y="4412227"/>
              <a:ext cx="686015" cy="20647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 lIns="27432" tIns="27432" rIns="27432" bIns="27432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800" b="1" i="1" u="none" dirty="0" err="1">
                  <a:solidFill>
                    <a:schemeClr val="accent1"/>
                  </a:solidFill>
                  <a:latin typeface="Inconsolata" panose="00000509000000000000" pitchFamily="49" charset="0"/>
                </a:rPr>
                <a:t>pageLSN</a:t>
              </a:r>
              <a:endParaRPr lang="en-US" altLang="en-US" sz="800" b="1" i="1" u="none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  <p:grpSp>
          <p:nvGrpSpPr>
            <p:cNvPr id="28714" name="Group 99">
              <a:extLst>
                <a:ext uri="{FF2B5EF4-FFF2-40B4-BE49-F238E27FC236}">
                  <a16:creationId xmlns:a16="http://schemas.microsoft.com/office/drawing/2014/main" id="{37EDEC0F-D814-40EB-961A-5544AAB97B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3950" y="4678825"/>
              <a:ext cx="1612703" cy="442457"/>
              <a:chOff x="1524000" y="4678825"/>
              <a:chExt cx="1612703" cy="442457"/>
            </a:xfrm>
          </p:grpSpPr>
          <p:sp>
            <p:nvSpPr>
              <p:cNvPr id="28715" name="Rectangle 37">
                <a:extLst>
                  <a:ext uri="{FF2B5EF4-FFF2-40B4-BE49-F238E27FC236}">
                    <a16:creationId xmlns:a16="http://schemas.microsoft.com/office/drawing/2014/main" id="{4A6DE270-5855-47BB-B197-3C0F04318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0" y="4678825"/>
                <a:ext cx="538051" cy="442455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 b="1" u="none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A=9</a:t>
                </a:r>
              </a:p>
            </p:txBody>
          </p:sp>
          <p:sp>
            <p:nvSpPr>
              <p:cNvPr id="28716" name="Rectangle 41">
                <a:extLst>
                  <a:ext uri="{FF2B5EF4-FFF2-40B4-BE49-F238E27FC236}">
                    <a16:creationId xmlns:a16="http://schemas.microsoft.com/office/drawing/2014/main" id="{62434FCB-EAB1-4860-AEF8-E22FEBC63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9900" y="4678825"/>
                <a:ext cx="538051" cy="442457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 b="1" u="none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B=5</a:t>
                </a:r>
              </a:p>
            </p:txBody>
          </p:sp>
          <p:sp>
            <p:nvSpPr>
              <p:cNvPr id="28717" name="Rectangle 41">
                <a:extLst>
                  <a:ext uri="{FF2B5EF4-FFF2-40B4-BE49-F238E27FC236}">
                    <a16:creationId xmlns:a16="http://schemas.microsoft.com/office/drawing/2014/main" id="{B24BDFF1-EA5A-4D50-8E15-25DF82A70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8652" y="4678825"/>
                <a:ext cx="538051" cy="442457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600" b="1" u="none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C=2</a:t>
                </a:r>
              </a:p>
            </p:txBody>
          </p:sp>
        </p:grpSp>
      </p:grpSp>
      <p:grpSp>
        <p:nvGrpSpPr>
          <p:cNvPr id="12" name="Corner Markers" hidden="1">
            <a:extLst>
              <a:ext uri="{FF2B5EF4-FFF2-40B4-BE49-F238E27FC236}">
                <a16:creationId xmlns:a16="http://schemas.microsoft.com/office/drawing/2014/main" id="{55E80A5A-48AB-40A4-A9C3-09DF6ACD27B0}"/>
              </a:ext>
            </a:extLst>
          </p:cNvPr>
          <p:cNvGrpSpPr/>
          <p:nvPr/>
        </p:nvGrpSpPr>
        <p:grpSpPr>
          <a:xfrm>
            <a:off x="3011512" y="1409700"/>
            <a:ext cx="2916848" cy="2625090"/>
            <a:chOff x="3011512" y="1409700"/>
            <a:chExt cx="2916848" cy="2625090"/>
          </a:xfrm>
        </p:grpSpPr>
        <p:sp>
          <p:nvSpPr>
            <p:cNvPr id="63" name="Rectangle 41">
              <a:extLst>
                <a:ext uri="{FF2B5EF4-FFF2-40B4-BE49-F238E27FC236}">
                  <a16:creationId xmlns:a16="http://schemas.microsoft.com/office/drawing/2014/main" id="{B00C6835-435B-49E2-93E0-D8A3FB9E8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567" y="3495319"/>
              <a:ext cx="91440" cy="91440"/>
            </a:xfrm>
            <a:prstGeom prst="rect">
              <a:avLst/>
            </a:prstGeom>
            <a:solidFill>
              <a:srgbClr val="474866"/>
            </a:solidFill>
            <a:ln w="12700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65" name="Rectangle 41">
              <a:extLst>
                <a:ext uri="{FF2B5EF4-FFF2-40B4-BE49-F238E27FC236}">
                  <a16:creationId xmlns:a16="http://schemas.microsoft.com/office/drawing/2014/main" id="{8DB0B4EA-C714-4A5E-A216-5AD44E7F1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512" y="3943350"/>
              <a:ext cx="91440" cy="91440"/>
            </a:xfrm>
            <a:prstGeom prst="rect">
              <a:avLst/>
            </a:prstGeom>
            <a:solidFill>
              <a:srgbClr val="474866"/>
            </a:solidFill>
            <a:ln w="12700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84" name="Rectangle 41">
              <a:extLst>
                <a:ext uri="{FF2B5EF4-FFF2-40B4-BE49-F238E27FC236}">
                  <a16:creationId xmlns:a16="http://schemas.microsoft.com/office/drawing/2014/main" id="{D2BACD9A-28A3-4EEA-8AE9-19C0998CE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120" y="1527810"/>
              <a:ext cx="91440" cy="91440"/>
            </a:xfrm>
            <a:prstGeom prst="rect">
              <a:avLst/>
            </a:prstGeom>
            <a:solidFill>
              <a:srgbClr val="474866"/>
            </a:solidFill>
            <a:ln w="12700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85" name="Rectangle 41">
              <a:extLst>
                <a:ext uri="{FF2B5EF4-FFF2-40B4-BE49-F238E27FC236}">
                  <a16:creationId xmlns:a16="http://schemas.microsoft.com/office/drawing/2014/main" id="{40B2A72E-FB9C-4289-AFE5-D5084A009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120" y="2625090"/>
              <a:ext cx="91440" cy="91440"/>
            </a:xfrm>
            <a:prstGeom prst="rect">
              <a:avLst/>
            </a:prstGeom>
            <a:solidFill>
              <a:srgbClr val="474866"/>
            </a:solidFill>
            <a:ln w="12700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86" name="Rectangle 41">
              <a:extLst>
                <a:ext uri="{FF2B5EF4-FFF2-40B4-BE49-F238E27FC236}">
                  <a16:creationId xmlns:a16="http://schemas.microsoft.com/office/drawing/2014/main" id="{8BC608A0-46DE-4570-9F79-E09F345A2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6920" y="1409700"/>
              <a:ext cx="91440" cy="91440"/>
            </a:xfrm>
            <a:prstGeom prst="rect">
              <a:avLst/>
            </a:prstGeom>
            <a:solidFill>
              <a:srgbClr val="474866"/>
            </a:solidFill>
            <a:ln w="12700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87" name="Rectangle 41">
              <a:extLst>
                <a:ext uri="{FF2B5EF4-FFF2-40B4-BE49-F238E27FC236}">
                  <a16:creationId xmlns:a16="http://schemas.microsoft.com/office/drawing/2014/main" id="{4334DD45-BCE2-4AEC-9ECE-AE8301768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6920" y="3055620"/>
              <a:ext cx="91440" cy="91440"/>
            </a:xfrm>
            <a:prstGeom prst="rect">
              <a:avLst/>
            </a:prstGeom>
            <a:solidFill>
              <a:srgbClr val="474866"/>
            </a:solidFill>
            <a:ln w="12700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88" name="Rectangle 41">
              <a:extLst>
                <a:ext uri="{FF2B5EF4-FFF2-40B4-BE49-F238E27FC236}">
                  <a16:creationId xmlns:a16="http://schemas.microsoft.com/office/drawing/2014/main" id="{8CF9AE6C-5D9A-4EC2-981D-EA71F4DAD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4040" y="3394710"/>
              <a:ext cx="91440" cy="91440"/>
            </a:xfrm>
            <a:prstGeom prst="rect">
              <a:avLst/>
            </a:prstGeom>
            <a:solidFill>
              <a:srgbClr val="474866"/>
            </a:solidFill>
            <a:ln w="12700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89" name="Rectangle 41">
              <a:extLst>
                <a:ext uri="{FF2B5EF4-FFF2-40B4-BE49-F238E27FC236}">
                  <a16:creationId xmlns:a16="http://schemas.microsoft.com/office/drawing/2014/main" id="{CB541EC0-269B-4F8B-8DF6-037E487E3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4040" y="3851910"/>
              <a:ext cx="91440" cy="91440"/>
            </a:xfrm>
            <a:prstGeom prst="rect">
              <a:avLst/>
            </a:prstGeom>
            <a:solidFill>
              <a:srgbClr val="474866"/>
            </a:solidFill>
            <a:ln w="12700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92" name="Rectangle 41" hidden="1">
            <a:extLst>
              <a:ext uri="{FF2B5EF4-FFF2-40B4-BE49-F238E27FC236}">
                <a16:creationId xmlns:a16="http://schemas.microsoft.com/office/drawing/2014/main" id="{5BEB7175-3C23-4496-ADDE-D1BC9818D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1" y="2038350"/>
            <a:ext cx="91440" cy="91440"/>
          </a:xfrm>
          <a:prstGeom prst="rect">
            <a:avLst/>
          </a:prstGeom>
          <a:solidFill>
            <a:srgbClr val="474866"/>
          </a:solidFill>
          <a:ln w="12700" algn="ctr">
            <a:solidFill>
              <a:srgbClr val="646464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600" b="1" u="none" dirty="0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sp>
        <p:nvSpPr>
          <p:cNvPr id="77" name="Text Box 4">
            <a:extLst>
              <a:ext uri="{FF2B5EF4-FFF2-40B4-BE49-F238E27FC236}">
                <a16:creationId xmlns:a16="http://schemas.microsoft.com/office/drawing/2014/main" id="{B9B69965-94D8-4F12-B4A8-D7E559BA9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217" y="1531562"/>
            <a:ext cx="2423001" cy="137160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1" dirty="0">
                <a:solidFill>
                  <a:srgbClr val="474866"/>
                </a:solidFill>
              </a:rPr>
              <a:t>012|nil</a:t>
            </a:r>
            <a:r>
              <a:rPr lang="en-US" dirty="0"/>
              <a:t>:&lt;T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BEGIN</a:t>
            </a:r>
            <a:r>
              <a:rPr lang="en-US" dirty="0"/>
              <a:t>&gt;</a:t>
            </a:r>
          </a:p>
          <a:p>
            <a:r>
              <a:rPr lang="en-US" b="1" dirty="0">
                <a:solidFill>
                  <a:srgbClr val="474866"/>
                </a:solidFill>
              </a:rPr>
              <a:t>013|012</a:t>
            </a:r>
            <a:r>
              <a:rPr lang="en-US" dirty="0"/>
              <a:t>:&lt;T</a:t>
            </a:r>
            <a:r>
              <a:rPr lang="en-US" baseline="-25000" dirty="0"/>
              <a:t>4</a:t>
            </a:r>
            <a:r>
              <a:rPr lang="en-US" dirty="0"/>
              <a:t>, A, 9, 8&gt;</a:t>
            </a:r>
          </a:p>
          <a:p>
            <a:r>
              <a:rPr lang="en-US" b="1" dirty="0">
                <a:solidFill>
                  <a:srgbClr val="474866"/>
                </a:solidFill>
              </a:rPr>
              <a:t>014|013</a:t>
            </a:r>
            <a:r>
              <a:rPr lang="en-US" dirty="0"/>
              <a:t>:&lt;T</a:t>
            </a:r>
            <a:r>
              <a:rPr lang="en-US" baseline="-25000" dirty="0"/>
              <a:t>4</a:t>
            </a:r>
            <a:r>
              <a:rPr lang="en-US" dirty="0"/>
              <a:t>, B, 5, 1&gt;</a:t>
            </a:r>
          </a:p>
          <a:p>
            <a:r>
              <a:rPr lang="en-US" b="1" dirty="0">
                <a:solidFill>
                  <a:srgbClr val="474866"/>
                </a:solidFill>
              </a:rPr>
              <a:t>015|014</a:t>
            </a:r>
            <a:r>
              <a:rPr lang="en-US" dirty="0"/>
              <a:t>:&lt;T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ABORT</a:t>
            </a:r>
            <a:r>
              <a:rPr lang="en-US" dirty="0"/>
              <a:t>&gt;</a:t>
            </a:r>
          </a:p>
          <a:p>
            <a:r>
              <a:rPr lang="en-US" dirty="0"/>
              <a:t>  </a:t>
            </a:r>
            <a:r>
              <a:rPr lang="en-US" b="1" dirty="0">
                <a:solidFill>
                  <a:schemeClr val="accent1"/>
                </a:solidFill>
              </a:rPr>
              <a:t>???</a:t>
            </a:r>
          </a:p>
          <a:p>
            <a:r>
              <a:rPr lang="en-US" b="1" dirty="0">
                <a:solidFill>
                  <a:srgbClr val="474866"/>
                </a:solidFill>
              </a:rPr>
              <a:t>099|098</a:t>
            </a:r>
            <a:r>
              <a:rPr lang="en-US" dirty="0"/>
              <a:t>:&lt;T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TXN-END</a:t>
            </a:r>
            <a:r>
              <a:rPr lang="en-US" dirty="0"/>
              <a:t>&gt;</a:t>
            </a:r>
          </a:p>
        </p:txBody>
      </p:sp>
      <p:sp>
        <p:nvSpPr>
          <p:cNvPr id="54" name="Oval 23">
            <a:extLst>
              <a:ext uri="{FF2B5EF4-FFF2-40B4-BE49-F238E27FC236}">
                <a16:creationId xmlns:a16="http://schemas.microsoft.com/office/drawing/2014/main" id="{CB4AC314-5048-4D61-A62D-8BCDA1168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6030" y="1554490"/>
            <a:ext cx="831850" cy="683831"/>
          </a:xfrm>
          <a:prstGeom prst="roundRect">
            <a:avLst>
              <a:gd name="adj" fmla="val 7858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55" name="callout" hidden="1">
            <a:extLst>
              <a:ext uri="{FF2B5EF4-FFF2-40B4-BE49-F238E27FC236}">
                <a16:creationId xmlns:a16="http://schemas.microsoft.com/office/drawing/2014/main" id="{25BE60E2-F9A2-4703-8E80-AF3635CEA82E}"/>
              </a:ext>
            </a:extLst>
          </p:cNvPr>
          <p:cNvSpPr/>
          <p:nvPr/>
        </p:nvSpPr>
        <p:spPr bwMode="auto">
          <a:xfrm flipH="1">
            <a:off x="731043" y="1022350"/>
            <a:ext cx="1659560" cy="364755"/>
          </a:xfrm>
          <a:prstGeom prst="wedgeRoundRectCallout">
            <a:avLst>
              <a:gd name="adj1" fmla="val 11241"/>
              <a:gd name="adj2" fmla="val 99664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LSN</a:t>
            </a:r>
            <a:r>
              <a:rPr lang="en-US" sz="2000" b="1" i="1" spc="300" dirty="0">
                <a:solidFill>
                  <a:schemeClr val="accent1"/>
                </a:solidFill>
                <a:latin typeface="Crimson Text" panose="02000503000000000000" pitchFamily="2" charset="0"/>
              </a:rPr>
              <a:t> </a:t>
            </a:r>
            <a:r>
              <a:rPr lang="en-US" sz="2000" b="1" spc="300" dirty="0">
                <a:solidFill>
                  <a:schemeClr val="accent1"/>
                </a:solidFill>
                <a:latin typeface="Crimson Text" panose="02000503000000000000" pitchFamily="2" charset="0"/>
              </a:rPr>
              <a:t>|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  <a:latin typeface="Crimson Text" panose="02000503000000000000" pitchFamily="2" charset="0"/>
              </a:rPr>
              <a:t>prevLSN</a:t>
            </a:r>
            <a:endParaRPr lang="en-US" sz="2000" b="1" i="1" dirty="0">
              <a:solidFill>
                <a:schemeClr val="accent1"/>
              </a:solidFill>
              <a:latin typeface="Crimson Text" panose="02000503000000000000" pitchFamily="2" charset="0"/>
            </a:endParaRPr>
          </a:p>
        </p:txBody>
      </p:sp>
      <p:sp>
        <p:nvSpPr>
          <p:cNvPr id="56" name="Oval 23">
            <a:extLst>
              <a:ext uri="{FF2B5EF4-FFF2-40B4-BE49-F238E27FC236}">
                <a16:creationId xmlns:a16="http://schemas.microsoft.com/office/drawing/2014/main" id="{899AF412-ECE6-4F29-B501-4F81040C8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0" y="2458348"/>
            <a:ext cx="1652588" cy="209547"/>
          </a:xfrm>
          <a:prstGeom prst="roundRect">
            <a:avLst>
              <a:gd name="adj" fmla="val 12315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57" name="Right Arrow 6">
            <a:extLst>
              <a:ext uri="{FF2B5EF4-FFF2-40B4-BE49-F238E27FC236}">
                <a16:creationId xmlns:a16="http://schemas.microsoft.com/office/drawing/2014/main" id="{49831CE8-5723-464C-A5A3-EF44E4026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" y="2207675"/>
            <a:ext cx="365760" cy="27432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58" name="callout" hidden="1">
            <a:extLst>
              <a:ext uri="{FF2B5EF4-FFF2-40B4-BE49-F238E27FC236}">
                <a16:creationId xmlns:a16="http://schemas.microsoft.com/office/drawing/2014/main" id="{A2A0BFC9-0A71-420D-A754-BA809C3A8053}"/>
              </a:ext>
            </a:extLst>
          </p:cNvPr>
          <p:cNvSpPr/>
          <p:nvPr/>
        </p:nvSpPr>
        <p:spPr bwMode="auto">
          <a:xfrm flipH="1">
            <a:off x="2773680" y="1601472"/>
            <a:ext cx="3474720" cy="637170"/>
          </a:xfrm>
          <a:prstGeom prst="wedgeRoundRectCallout">
            <a:avLst>
              <a:gd name="adj1" fmla="val 45389"/>
              <a:gd name="adj2" fmla="val 87140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u="sng" dirty="0">
                <a:solidFill>
                  <a:schemeClr val="accent1"/>
                </a:solidFill>
                <a:latin typeface="Crimson Text" panose="02000503000000000000" pitchFamily="2" charset="0"/>
              </a:rPr>
              <a:t>Important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: Need to record what steps we took to undo the </a:t>
            </a:r>
            <a:r>
              <a:rPr lang="en-US" sz="2000" b="1" i="1" dirty="0" err="1">
                <a:solidFill>
                  <a:schemeClr val="accent1"/>
                </a:solidFill>
                <a:latin typeface="Crimson Text" panose="02000503000000000000" pitchFamily="2" charset="0"/>
              </a:rPr>
              <a:t>txn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.</a:t>
            </a:r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FDE5C4B1-C0FD-CA07-6F27-047D452AA90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4" name="callout">
            <a:extLst>
              <a:ext uri="{FF2B5EF4-FFF2-40B4-BE49-F238E27FC236}">
                <a16:creationId xmlns:a16="http://schemas.microsoft.com/office/drawing/2014/main" id="{81BB9800-F4BB-7811-1B22-12F6B1A601BE}"/>
              </a:ext>
            </a:extLst>
          </p:cNvPr>
          <p:cNvSpPr/>
          <p:nvPr/>
        </p:nvSpPr>
        <p:spPr bwMode="auto">
          <a:xfrm flipH="1">
            <a:off x="731042" y="2290757"/>
            <a:ext cx="614965" cy="364755"/>
          </a:xfrm>
          <a:prstGeom prst="wedgeRoundRectCallout">
            <a:avLst>
              <a:gd name="adj1" fmla="val -43540"/>
              <a:gd name="adj2" fmla="val -85575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LSN</a:t>
            </a:r>
          </a:p>
        </p:txBody>
      </p:sp>
      <p:sp>
        <p:nvSpPr>
          <p:cNvPr id="5" name="callout">
            <a:extLst>
              <a:ext uri="{FF2B5EF4-FFF2-40B4-BE49-F238E27FC236}">
                <a16:creationId xmlns:a16="http://schemas.microsoft.com/office/drawing/2014/main" id="{9F329366-768E-4007-8DA9-F565571BFF68}"/>
              </a:ext>
            </a:extLst>
          </p:cNvPr>
          <p:cNvSpPr/>
          <p:nvPr/>
        </p:nvSpPr>
        <p:spPr bwMode="auto">
          <a:xfrm flipH="1">
            <a:off x="1984693" y="2309807"/>
            <a:ext cx="969645" cy="364755"/>
          </a:xfrm>
          <a:prstGeom prst="wedgeRoundRectCallout">
            <a:avLst>
              <a:gd name="adj1" fmla="val 43891"/>
              <a:gd name="adj2" fmla="val -91544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 err="1">
                <a:solidFill>
                  <a:schemeClr val="accent1"/>
                </a:solidFill>
                <a:latin typeface="Crimson Text" panose="02000503000000000000" pitchFamily="2" charset="0"/>
              </a:rPr>
              <a:t>prevLSN</a:t>
            </a:r>
            <a:endParaRPr lang="en-US" sz="2000" b="1" i="1" dirty="0">
              <a:solidFill>
                <a:schemeClr val="accent1"/>
              </a:solidFill>
              <a:latin typeface="Crimson Tex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5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6" grpId="0" animBg="1"/>
      <p:bldP spid="57" grpId="0" animBg="1"/>
      <p:bldP spid="57" grpId="1" animBg="1"/>
      <p:bldP spid="58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>
            <a:extLst>
              <a:ext uri="{FF2B5EF4-FFF2-40B4-BE49-F238E27FC236}">
                <a16:creationId xmlns:a16="http://schemas.microsoft.com/office/drawing/2014/main" id="{3CCB7E30-43E7-4939-BB74-1DBE7E700FF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Compensation Log Records</a:t>
            </a:r>
          </a:p>
        </p:txBody>
      </p:sp>
      <p:sp>
        <p:nvSpPr>
          <p:cNvPr id="38915" name="Content Placeholder 6">
            <a:extLst>
              <a:ext uri="{FF2B5EF4-FFF2-40B4-BE49-F238E27FC236}">
                <a16:creationId xmlns:a16="http://schemas.microsoft.com/office/drawing/2014/main" id="{12C6792B-7256-4682-85F0-1BD09D89B706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en-US" dirty="0"/>
              <a:t>A </a:t>
            </a:r>
            <a:r>
              <a:rPr lang="en-US" altLang="en-US" b="1" u="sng" dirty="0"/>
              <a:t>CLR</a:t>
            </a:r>
            <a:r>
              <a:rPr lang="en-US" altLang="en-US" dirty="0"/>
              <a:t> describes the actions taken to undo the actions of a previous update record.</a:t>
            </a:r>
            <a:endParaRPr lang="en-US" altLang="en-US" sz="1200" dirty="0"/>
          </a:p>
          <a:p>
            <a:endParaRPr lang="en-US" altLang="en-US" sz="1200" dirty="0"/>
          </a:p>
          <a:p>
            <a:r>
              <a:rPr lang="en-US" altLang="en-US" dirty="0"/>
              <a:t>It has all the fields of an update log record plus the </a:t>
            </a:r>
            <a:r>
              <a:rPr lang="en-US" alt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undoNextLSN</a:t>
            </a:r>
            <a:r>
              <a:rPr lang="en-US" altLang="en-US" dirty="0"/>
              <a:t> pointer (i.e., the next-to-be-undone LSN).</a:t>
            </a:r>
          </a:p>
          <a:p>
            <a:endParaRPr lang="en-US" altLang="en-US" sz="1200" b="1" i="1" dirty="0"/>
          </a:p>
          <a:p>
            <a:r>
              <a:rPr lang="en-US" altLang="en-US" b="1" i="1" dirty="0"/>
              <a:t>CLRs</a:t>
            </a:r>
            <a:r>
              <a:rPr lang="en-US" altLang="en-US" dirty="0"/>
              <a:t> are added to log records but the DBMS does </a:t>
            </a:r>
            <a:r>
              <a:rPr lang="en-US" altLang="en-US" u="sng" dirty="0"/>
              <a:t>not</a:t>
            </a:r>
            <a:r>
              <a:rPr lang="en-US" altLang="en-US" dirty="0"/>
              <a:t> wait for them to be flushed before notifying the application that the </a:t>
            </a:r>
            <a:r>
              <a:rPr lang="en-US" altLang="en-US" dirty="0" err="1"/>
              <a:t>txn</a:t>
            </a:r>
            <a:r>
              <a:rPr lang="en-US" altLang="en-US" dirty="0"/>
              <a:t> aborted.</a:t>
            </a:r>
          </a:p>
          <a:p>
            <a:endParaRPr lang="en-US" altLang="en-US" dirty="0"/>
          </a:p>
        </p:txBody>
      </p:sp>
      <p:sp>
        <p:nvSpPr>
          <p:cNvPr id="8" name="Slide Number Placeholder 3" descr=" 5">
            <a:extLst>
              <a:ext uri="{FF2B5EF4-FFF2-40B4-BE49-F238E27FC236}">
                <a16:creationId xmlns:a16="http://schemas.microsoft.com/office/drawing/2014/main" id="{350379A4-FC73-32F3-4580-FE853177285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929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5AA7DEA7-ABEB-4087-AAFD-8DA4A83AD31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Transaction Abort – CLR Example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574C370-3E47-4803-ADE9-170190CC1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006491"/>
              </p:ext>
            </p:extLst>
          </p:nvPr>
        </p:nvGraphicFramePr>
        <p:xfrm>
          <a:off x="1371600" y="1123950"/>
          <a:ext cx="7330684" cy="191852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639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9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1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533284254"/>
                    </a:ext>
                  </a:extLst>
                </a:gridCol>
              </a:tblGrid>
              <a:tr h="32918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Inconsolata" panose="00000509000000000000" pitchFamily="49" charset="0"/>
                        </a:rPr>
                        <a:t>LSN</a:t>
                      </a:r>
                      <a:endParaRPr lang="en-US" sz="1800" b="1" i="1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L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Inconsolata" panose="00000509000000000000" pitchFamily="49" charset="0"/>
                        </a:rPr>
                        <a:t>prevLSN</a:t>
                      </a:r>
                      <a:endParaRPr lang="en-US" sz="1800" b="1" i="1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Inconsolata" panose="00000509000000000000" pitchFamily="49" charset="0"/>
                        </a:rPr>
                        <a:t>TxnId</a:t>
                      </a:r>
                      <a:endParaRPr lang="en-US" sz="1800" b="1" i="1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Inconsolata" panose="00000509000000000000" pitchFamily="49" charset="0"/>
                        </a:rPr>
                        <a:t>Type</a:t>
                      </a:r>
                      <a:endParaRPr lang="en-US" sz="1800" b="1" i="1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Inconsolata" panose="00000509000000000000" pitchFamily="49" charset="0"/>
                        </a:rPr>
                        <a:t>Object</a:t>
                      </a:r>
                      <a:endParaRPr lang="en-US" sz="1800" b="1" i="1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Inconsolata" panose="00000509000000000000" pitchFamily="49" charset="0"/>
                        </a:rPr>
                        <a:t>Before</a:t>
                      </a:r>
                      <a:endParaRPr lang="en-US" sz="1800" b="1" i="1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Inconsolata" panose="00000509000000000000" pitchFamily="49" charset="0"/>
                        </a:rPr>
                        <a:t>After</a:t>
                      </a:r>
                      <a:endParaRPr lang="en-US" sz="1800" b="1" i="1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err="1">
                          <a:latin typeface="Inconsolata" panose="00000509000000000000" pitchFamily="49" charset="0"/>
                        </a:rPr>
                        <a:t>UndoNextLSN</a:t>
                      </a:r>
                      <a:endParaRPr lang="en-US" sz="1800" b="1" i="0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R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001</a:t>
                      </a:r>
                    </a:p>
                  </a:txBody>
                  <a:tcPr marL="68580" marR="68580" marT="26573" marB="26573">
                    <a:lnL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nil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T</a:t>
                      </a:r>
                      <a:r>
                        <a:rPr lang="en-US" sz="1800" baseline="-250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1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BEGIN</a:t>
                      </a:r>
                      <a:endParaRPr lang="en-US" sz="1800" b="1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  <a:ea typeface="DejaVu Sans Mono" pitchFamily="49" charset="0"/>
                        <a:cs typeface="DejaVu Sans Mono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68580" marR="68580" marT="26573" marB="26573">
                    <a:lnR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002</a:t>
                      </a:r>
                    </a:p>
                  </a:txBody>
                  <a:tcPr marL="68580" marR="68580" marT="26573" marB="26573">
                    <a:lnL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001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T</a:t>
                      </a:r>
                      <a:r>
                        <a:rPr lang="en-US" sz="1800" baseline="-250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1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UPDATE</a:t>
                      </a:r>
                      <a:endParaRPr lang="en-US" sz="1800" b="1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  <a:ea typeface="DejaVu Sans Mono" pitchFamily="49" charset="0"/>
                        <a:cs typeface="DejaVu Sans Mono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A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30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40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68580" marR="68580" marT="26573" marB="26573">
                    <a:lnR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⋮</a:t>
                      </a:r>
                      <a:endParaRPr lang="en-US" sz="1800" b="1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L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  <a:ea typeface="DejaVu Sans Mono" pitchFamily="49" charset="0"/>
                        <a:cs typeface="DejaVu Sans Mono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R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011</a:t>
                      </a:r>
                    </a:p>
                  </a:txBody>
                  <a:tcPr marL="68580" marR="68580" marT="26573" marB="26573">
                    <a:lnL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002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T</a:t>
                      </a:r>
                      <a:r>
                        <a:rPr lang="en-US" sz="1800" baseline="-250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1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ABORT</a:t>
                      </a:r>
                      <a:endParaRPr lang="en-US" sz="1800" b="1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  <a:ea typeface="DejaVu Sans Mono" pitchFamily="49" charset="0"/>
                        <a:cs typeface="DejaVu Sans Mono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68580" marR="68580" marT="26573" marB="26573">
                    <a:lnR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Left Arrow 33">
            <a:extLst>
              <a:ext uri="{FF2B5EF4-FFF2-40B4-BE49-F238E27FC236}">
                <a16:creationId xmlns:a16="http://schemas.microsoft.com/office/drawing/2014/main" id="{CB0E7EBB-6061-7AEF-1977-990D0B6F2A1A}"/>
              </a:ext>
            </a:extLst>
          </p:cNvPr>
          <p:cNvSpPr/>
          <p:nvPr/>
        </p:nvSpPr>
        <p:spPr bwMode="auto">
          <a:xfrm rot="16200000">
            <a:off x="-590550" y="2171700"/>
            <a:ext cx="2743200" cy="647700"/>
          </a:xfrm>
          <a:prstGeom prst="leftArrow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i="1" spc="225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</a:rPr>
              <a:t>TIME</a:t>
            </a:r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87C7B1DE-8DEF-0577-4C8B-4ABDBAA78902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48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E046087-4A0B-44FD-A01E-D5D1AE3B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Announcements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89DBE1E-E6AE-42EA-A60D-1CEC3BCDF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Project 3 due 12/3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Final exam: 12/12, in this room, 12:00 – 3:00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Review Session in class on Wednesday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Additional Review Session on 10/10 (reading day)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	Details TBA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8D939524-0A91-9925-040F-D182CB5D870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77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1E3179D-E5D6-40C9-9F78-124A2D44A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686119"/>
              </p:ext>
            </p:extLst>
          </p:nvPr>
        </p:nvGraphicFramePr>
        <p:xfrm>
          <a:off x="1357558" y="1123950"/>
          <a:ext cx="7557841" cy="230428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65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83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83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5512">
                  <a:extLst>
                    <a:ext uri="{9D8B030D-6E8A-4147-A177-3AD203B41FA5}">
                      <a16:colId xmlns:a16="http://schemas.microsoft.com/office/drawing/2014/main" val="533284254"/>
                    </a:ext>
                  </a:extLst>
                </a:gridCol>
              </a:tblGrid>
              <a:tr h="32918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Inconsolata" panose="00000509000000000000" pitchFamily="49" charset="0"/>
                        </a:rPr>
                        <a:t>LSN</a:t>
                      </a:r>
                      <a:endParaRPr lang="en-US" sz="1800" b="1" i="1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L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Inconsolata" panose="00000509000000000000" pitchFamily="49" charset="0"/>
                        </a:rPr>
                        <a:t>prevLSN</a:t>
                      </a:r>
                      <a:endParaRPr lang="en-US" sz="1800" b="1" i="1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Inconsolata" panose="00000509000000000000" pitchFamily="49" charset="0"/>
                        </a:rPr>
                        <a:t>TxnId</a:t>
                      </a:r>
                      <a:endParaRPr lang="en-US" sz="1800" b="1" i="1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Inconsolata" panose="00000509000000000000" pitchFamily="49" charset="0"/>
                        </a:rPr>
                        <a:t>Type</a:t>
                      </a:r>
                      <a:endParaRPr lang="en-US" sz="1800" b="1" i="1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Inconsolata" panose="00000509000000000000" pitchFamily="49" charset="0"/>
                        </a:rPr>
                        <a:t>Object</a:t>
                      </a:r>
                      <a:endParaRPr lang="en-US" sz="1800" b="1" i="1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Inconsolata" panose="00000509000000000000" pitchFamily="49" charset="0"/>
                        </a:rPr>
                        <a:t>Before</a:t>
                      </a:r>
                      <a:endParaRPr lang="en-US" sz="1800" b="1" i="1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Inconsolata" panose="00000509000000000000" pitchFamily="49" charset="0"/>
                        </a:rPr>
                        <a:t>After</a:t>
                      </a:r>
                      <a:endParaRPr lang="en-US" sz="1800" b="1" i="1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err="1">
                          <a:latin typeface="Inconsolata" panose="00000509000000000000" pitchFamily="49" charset="0"/>
                        </a:rPr>
                        <a:t>UndoNextLSN</a:t>
                      </a:r>
                      <a:endParaRPr lang="en-US" sz="1800" b="1" i="0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R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001</a:t>
                      </a:r>
                    </a:p>
                  </a:txBody>
                  <a:tcPr marL="68580" marR="68580" marT="26573" marB="26573">
                    <a:lnL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nil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T</a:t>
                      </a:r>
                      <a:r>
                        <a:rPr lang="en-US" sz="1800" baseline="-250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1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BEGIN</a:t>
                      </a:r>
                      <a:endParaRPr lang="en-US" sz="1800" b="1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  <a:ea typeface="DejaVu Sans Mono" pitchFamily="49" charset="0"/>
                        <a:cs typeface="DejaVu Sans Mono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68580" marR="68580" marT="26573" marB="26573">
                    <a:lnR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002</a:t>
                      </a:r>
                    </a:p>
                  </a:txBody>
                  <a:tcPr marL="68580" marR="68580" marT="26573" marB="26573">
                    <a:lnL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001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T</a:t>
                      </a:r>
                      <a:r>
                        <a:rPr lang="en-US" sz="1800" baseline="-250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1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UPDATE</a:t>
                      </a:r>
                      <a:endParaRPr lang="en-US" sz="1800" b="1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  <a:ea typeface="DejaVu Sans Mono" pitchFamily="49" charset="0"/>
                        <a:cs typeface="DejaVu Sans Mono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A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30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40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68580" marR="68580" marT="26573" marB="26573">
                    <a:lnR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⋮</a:t>
                      </a:r>
                      <a:endParaRPr lang="en-US" sz="1800" b="1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L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  <a:ea typeface="DejaVu Sans Mono" pitchFamily="49" charset="0"/>
                        <a:cs typeface="DejaVu Sans Mono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R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011</a:t>
                      </a:r>
                    </a:p>
                  </a:txBody>
                  <a:tcPr marL="68580" marR="68580" marT="26573" marB="26573">
                    <a:lnL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002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T</a:t>
                      </a:r>
                      <a:r>
                        <a:rPr lang="en-US" sz="1800" baseline="-250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1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ABORT</a:t>
                      </a:r>
                      <a:endParaRPr lang="en-US" sz="1800" b="1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  <a:ea typeface="DejaVu Sans Mono" pitchFamily="49" charset="0"/>
                        <a:cs typeface="DejaVu Sans Mono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68580" marR="68580" marT="26573" marB="26573">
                    <a:lnR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⋮</a:t>
                      </a:r>
                      <a:endParaRPr lang="en-US" sz="1800" b="1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L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aseline="-250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  <a:ea typeface="DejaVu Sans Mono" pitchFamily="49" charset="0"/>
                        <a:cs typeface="DejaVu Sans Mono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R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213515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026</a:t>
                      </a:r>
                    </a:p>
                  </a:txBody>
                  <a:tcPr marL="68580" marR="68580" marT="26573" marB="26573">
                    <a:lnL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011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T</a:t>
                      </a:r>
                      <a:r>
                        <a:rPr lang="en-US" sz="1800" b="0" baseline="-250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1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/>
                          </a:solidFill>
                          <a:latin typeface="Inconsolata" panose="00000509000000000000" pitchFamily="49" charset="0"/>
                          <a:ea typeface="DejaVu Sans Mono" pitchFamily="49" charset="0"/>
                          <a:cs typeface="DejaVu Sans Mono" pitchFamily="49" charset="0"/>
                        </a:rPr>
                        <a:t>CLR-002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A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40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30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001</a:t>
                      </a:r>
                    </a:p>
                  </a:txBody>
                  <a:tcPr marL="68580" marR="68580" marT="26573" marB="26573">
                    <a:lnR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042157"/>
                  </a:ext>
                </a:extLst>
              </a:tr>
            </a:tbl>
          </a:graphicData>
        </a:graphic>
      </p:graphicFrame>
      <p:sp>
        <p:nvSpPr>
          <p:cNvPr id="40962" name="Title 1">
            <a:extLst>
              <a:ext uri="{FF2B5EF4-FFF2-40B4-BE49-F238E27FC236}">
                <a16:creationId xmlns:a16="http://schemas.microsoft.com/office/drawing/2014/main" id="{5AA7DEA7-ABEB-4087-AAFD-8DA4A83AD31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Transaction Abort – CLR Example </a:t>
            </a:r>
          </a:p>
        </p:txBody>
      </p:sp>
      <p:sp>
        <p:nvSpPr>
          <p:cNvPr id="8" name="Oval 23">
            <a:extLst>
              <a:ext uri="{FF2B5EF4-FFF2-40B4-BE49-F238E27FC236}">
                <a16:creationId xmlns:a16="http://schemas.microsoft.com/office/drawing/2014/main" id="{6FE408F8-65C7-4C57-A827-C0EB24012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8096" y="3101577"/>
            <a:ext cx="914401" cy="338328"/>
          </a:xfrm>
          <a:prstGeom prst="roundRect">
            <a:avLst>
              <a:gd name="adj" fmla="val 12315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DC2928-B793-4D4A-A11C-DB2CC6E0A17F}"/>
              </a:ext>
            </a:extLst>
          </p:cNvPr>
          <p:cNvCxnSpPr>
            <a:cxnSpLocks noChangeShapeType="1"/>
            <a:stCxn id="8" idx="0"/>
          </p:cNvCxnSpPr>
          <p:nvPr/>
        </p:nvCxnSpPr>
        <p:spPr bwMode="auto">
          <a:xfrm flipV="1">
            <a:off x="4245297" y="2114550"/>
            <a:ext cx="0" cy="987027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Oval 23">
            <a:extLst>
              <a:ext uri="{FF2B5EF4-FFF2-40B4-BE49-F238E27FC236}">
                <a16:creationId xmlns:a16="http://schemas.microsoft.com/office/drawing/2014/main" id="{11B49B52-FB4D-4E63-9DFB-30D67F4C2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019" y="1778000"/>
            <a:ext cx="6963730" cy="336550"/>
          </a:xfrm>
          <a:prstGeom prst="roundRect">
            <a:avLst>
              <a:gd name="adj" fmla="val 12315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12" name="Oval 23">
            <a:extLst>
              <a:ext uri="{FF2B5EF4-FFF2-40B4-BE49-F238E27FC236}">
                <a16:creationId xmlns:a16="http://schemas.microsoft.com/office/drawing/2014/main" id="{0D5D9B4E-6D80-448B-AA95-99A368637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5905" y="3101577"/>
            <a:ext cx="670322" cy="338328"/>
          </a:xfrm>
          <a:prstGeom prst="roundRect">
            <a:avLst>
              <a:gd name="adj" fmla="val 12315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13" name="Oval 23">
            <a:extLst>
              <a:ext uri="{FF2B5EF4-FFF2-40B4-BE49-F238E27FC236}">
                <a16:creationId xmlns:a16="http://schemas.microsoft.com/office/drawing/2014/main" id="{87BA4A4D-69A6-4D7C-B433-AB58144C5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7431" y="3101577"/>
            <a:ext cx="670322" cy="338328"/>
          </a:xfrm>
          <a:prstGeom prst="roundRect">
            <a:avLst>
              <a:gd name="adj" fmla="val 12315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45F979-24BD-4139-BF88-C91689EE337A}"/>
              </a:ext>
            </a:extLst>
          </p:cNvPr>
          <p:cNvCxnSpPr>
            <a:cxnSpLocks noChangeShapeType="1"/>
            <a:stCxn id="12" idx="0"/>
          </p:cNvCxnSpPr>
          <p:nvPr/>
        </p:nvCxnSpPr>
        <p:spPr bwMode="auto">
          <a:xfrm flipV="1">
            <a:off x="5691066" y="1990725"/>
            <a:ext cx="742350" cy="1110852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E38D1D-5EA7-450D-9163-A95D84F5CBA0}"/>
              </a:ext>
            </a:extLst>
          </p:cNvPr>
          <p:cNvCxnSpPr>
            <a:cxnSpLocks noChangeShapeType="1"/>
            <a:stCxn id="13" idx="0"/>
          </p:cNvCxnSpPr>
          <p:nvPr/>
        </p:nvCxnSpPr>
        <p:spPr bwMode="auto">
          <a:xfrm flipH="1" flipV="1">
            <a:off x="5728566" y="2014538"/>
            <a:ext cx="784026" cy="1087039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val 23">
            <a:extLst>
              <a:ext uri="{FF2B5EF4-FFF2-40B4-BE49-F238E27FC236}">
                <a16:creationId xmlns:a16="http://schemas.microsoft.com/office/drawing/2014/main" id="{B17E9823-1CF3-4C98-8478-3D8F73777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004" y="1450577"/>
            <a:ext cx="486172" cy="338328"/>
          </a:xfrm>
          <a:prstGeom prst="roundRect">
            <a:avLst>
              <a:gd name="adj" fmla="val 12315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19" name="Oval 23">
            <a:extLst>
              <a:ext uri="{FF2B5EF4-FFF2-40B4-BE49-F238E27FC236}">
                <a16:creationId xmlns:a16="http://schemas.microsoft.com/office/drawing/2014/main" id="{2C06A31A-A5C1-4E9B-B91A-A68AF1113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849" y="3101577"/>
            <a:ext cx="670322" cy="338328"/>
          </a:xfrm>
          <a:prstGeom prst="roundRect">
            <a:avLst>
              <a:gd name="adj" fmla="val 12315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cxnSp>
        <p:nvCxnSpPr>
          <p:cNvPr id="21" name="Straight Arrow Connector 18">
            <a:extLst>
              <a:ext uri="{FF2B5EF4-FFF2-40B4-BE49-F238E27FC236}">
                <a16:creationId xmlns:a16="http://schemas.microsoft.com/office/drawing/2014/main" id="{A91E21A3-0A28-47CE-B3F6-95EE9831D710}"/>
              </a:ext>
            </a:extLst>
          </p:cNvPr>
          <p:cNvCxnSpPr>
            <a:cxnSpLocks noChangeShapeType="1"/>
            <a:stCxn id="19" idx="0"/>
            <a:endCxn id="17" idx="3"/>
          </p:cNvCxnSpPr>
          <p:nvPr/>
        </p:nvCxnSpPr>
        <p:spPr bwMode="auto">
          <a:xfrm rot="16200000" flipV="1">
            <a:off x="3926675" y="-460758"/>
            <a:ext cx="1481836" cy="5642834"/>
          </a:xfrm>
          <a:prstGeom prst="curvedConnector2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callout">
            <a:extLst>
              <a:ext uri="{FF2B5EF4-FFF2-40B4-BE49-F238E27FC236}">
                <a16:creationId xmlns:a16="http://schemas.microsoft.com/office/drawing/2014/main" id="{89A65A11-47F9-4164-A991-EE5A5A319980}"/>
              </a:ext>
            </a:extLst>
          </p:cNvPr>
          <p:cNvSpPr/>
          <p:nvPr/>
        </p:nvSpPr>
        <p:spPr bwMode="auto">
          <a:xfrm flipH="1">
            <a:off x="5000379" y="3569970"/>
            <a:ext cx="2786063" cy="640975"/>
          </a:xfrm>
          <a:prstGeom prst="wedgeRoundRectCallout">
            <a:avLst>
              <a:gd name="adj1" fmla="val -36965"/>
              <a:gd name="adj2" fmla="val -77873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The LSN of the next log record to be undone.</a:t>
            </a:r>
          </a:p>
        </p:txBody>
      </p:sp>
      <p:sp>
        <p:nvSpPr>
          <p:cNvPr id="2" name="Left Arrow 33">
            <a:extLst>
              <a:ext uri="{FF2B5EF4-FFF2-40B4-BE49-F238E27FC236}">
                <a16:creationId xmlns:a16="http://schemas.microsoft.com/office/drawing/2014/main" id="{B7EC4607-2FDA-36A7-DCF2-471EDCC58A4B}"/>
              </a:ext>
            </a:extLst>
          </p:cNvPr>
          <p:cNvSpPr/>
          <p:nvPr/>
        </p:nvSpPr>
        <p:spPr bwMode="auto">
          <a:xfrm rot="16200000">
            <a:off x="-590550" y="2171700"/>
            <a:ext cx="2743200" cy="647700"/>
          </a:xfrm>
          <a:prstGeom prst="leftArrow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i="1" spc="225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</a:rPr>
              <a:t>TIME</a:t>
            </a:r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2CF0B00D-63E8-2261-C19E-1018201DA426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85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7" grpId="0" animBg="1"/>
      <p:bldP spid="19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1E3179D-E5D6-40C9-9F78-124A2D44A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224544"/>
              </p:ext>
            </p:extLst>
          </p:nvPr>
        </p:nvGraphicFramePr>
        <p:xfrm>
          <a:off x="1238251" y="1123950"/>
          <a:ext cx="7677149" cy="263347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671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4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41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4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67162">
                  <a:extLst>
                    <a:ext uri="{9D8B030D-6E8A-4147-A177-3AD203B41FA5}">
                      <a16:colId xmlns:a16="http://schemas.microsoft.com/office/drawing/2014/main" val="533284254"/>
                    </a:ext>
                  </a:extLst>
                </a:gridCol>
              </a:tblGrid>
              <a:tr h="32918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Inconsolata" panose="00000509000000000000" pitchFamily="49" charset="0"/>
                        </a:rPr>
                        <a:t>LSN</a:t>
                      </a:r>
                      <a:endParaRPr lang="en-US" sz="1800" b="1" i="1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L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Inconsolata" panose="00000509000000000000" pitchFamily="49" charset="0"/>
                        </a:rPr>
                        <a:t>prevLSN</a:t>
                      </a:r>
                      <a:endParaRPr lang="en-US" sz="1800" b="1" i="1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Inconsolata" panose="00000509000000000000" pitchFamily="49" charset="0"/>
                        </a:rPr>
                        <a:t>TxnId</a:t>
                      </a:r>
                      <a:endParaRPr lang="en-US" sz="1800" b="1" i="1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Inconsolata" panose="00000509000000000000" pitchFamily="49" charset="0"/>
                        </a:rPr>
                        <a:t>Type</a:t>
                      </a:r>
                      <a:endParaRPr lang="en-US" sz="1800" b="1" i="1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Inconsolata" panose="00000509000000000000" pitchFamily="49" charset="0"/>
                        </a:rPr>
                        <a:t>Object</a:t>
                      </a:r>
                      <a:endParaRPr lang="en-US" sz="1800" b="1" i="1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Inconsolata" panose="00000509000000000000" pitchFamily="49" charset="0"/>
                        </a:rPr>
                        <a:t>Before</a:t>
                      </a:r>
                      <a:endParaRPr lang="en-US" sz="1800" b="1" i="1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Inconsolata" panose="00000509000000000000" pitchFamily="49" charset="0"/>
                        </a:rPr>
                        <a:t>After</a:t>
                      </a:r>
                      <a:endParaRPr lang="en-US" sz="1800" b="1" i="1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 err="1">
                          <a:latin typeface="Inconsolata" panose="00000509000000000000" pitchFamily="49" charset="0"/>
                        </a:rPr>
                        <a:t>UndoNextLSN</a:t>
                      </a:r>
                      <a:endParaRPr lang="en-US" sz="1800" b="1" i="0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R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001</a:t>
                      </a:r>
                    </a:p>
                  </a:txBody>
                  <a:tcPr marL="68580" marR="68580" marT="26573" marB="26573">
                    <a:lnL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nil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T</a:t>
                      </a:r>
                      <a:r>
                        <a:rPr lang="en-US" sz="1800" baseline="-250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1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BEGIN</a:t>
                      </a:r>
                      <a:endParaRPr lang="en-US" sz="1800" b="1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  <a:ea typeface="DejaVu Sans Mono" pitchFamily="49" charset="0"/>
                        <a:cs typeface="DejaVu Sans Mono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68580" marR="68580" marT="26573" marB="26573">
                    <a:lnR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002</a:t>
                      </a:r>
                    </a:p>
                  </a:txBody>
                  <a:tcPr marL="68580" marR="68580" marT="26573" marB="26573">
                    <a:lnL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001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T</a:t>
                      </a:r>
                      <a:r>
                        <a:rPr lang="en-US" sz="1800" baseline="-250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1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UPDATE</a:t>
                      </a:r>
                      <a:endParaRPr lang="en-US" sz="1800" b="1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  <a:ea typeface="DejaVu Sans Mono" pitchFamily="49" charset="0"/>
                        <a:cs typeface="DejaVu Sans Mono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A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30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40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68580" marR="68580" marT="26573" marB="26573">
                    <a:lnR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⋮</a:t>
                      </a:r>
                      <a:endParaRPr lang="en-US" sz="1800" b="1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L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  <a:ea typeface="DejaVu Sans Mono" pitchFamily="49" charset="0"/>
                        <a:cs typeface="DejaVu Sans Mono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R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011</a:t>
                      </a:r>
                    </a:p>
                  </a:txBody>
                  <a:tcPr marL="68580" marR="68580" marT="26573" marB="26573">
                    <a:lnL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002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T</a:t>
                      </a:r>
                      <a:r>
                        <a:rPr lang="en-US" sz="1800" baseline="-250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1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ABORT</a:t>
                      </a:r>
                      <a:endParaRPr lang="en-US" sz="1800" b="1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  <a:ea typeface="DejaVu Sans Mono" pitchFamily="49" charset="0"/>
                        <a:cs typeface="DejaVu Sans Mono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68580" marR="68580" marT="26573" marB="26573">
                    <a:lnR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⋮</a:t>
                      </a:r>
                      <a:endParaRPr lang="en-US" sz="1800" b="1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L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aseline="-250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  <a:ea typeface="DejaVu Sans Mono" pitchFamily="49" charset="0"/>
                        <a:cs typeface="DejaVu Sans Mono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68580" marR="68580" marT="26573" marB="26573">
                    <a:lnR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213515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026</a:t>
                      </a:r>
                    </a:p>
                  </a:txBody>
                  <a:tcPr marL="68580" marR="68580" marT="26573" marB="26573">
                    <a:lnL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011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T</a:t>
                      </a:r>
                      <a:r>
                        <a:rPr lang="en-US" sz="1800" b="0" baseline="-250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1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/>
                          </a:solidFill>
                          <a:latin typeface="Inconsolata" panose="00000509000000000000" pitchFamily="49" charset="0"/>
                          <a:ea typeface="DejaVu Sans Mono" pitchFamily="49" charset="0"/>
                          <a:cs typeface="DejaVu Sans Mono" pitchFamily="49" charset="0"/>
                        </a:rPr>
                        <a:t>CLR-002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A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40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30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001</a:t>
                      </a:r>
                    </a:p>
                  </a:txBody>
                  <a:tcPr marL="68580" marR="68580" marT="26573" marB="26573">
                    <a:lnR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042157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027</a:t>
                      </a:r>
                    </a:p>
                  </a:txBody>
                  <a:tcPr marL="68580" marR="68580" marT="26573" marB="26573">
                    <a:lnL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026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T</a:t>
                      </a:r>
                      <a:r>
                        <a:rPr lang="en-US" sz="1800" b="0" baseline="-2500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1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accent1"/>
                          </a:solidFill>
                          <a:latin typeface="Inconsolata" panose="00000509000000000000" pitchFamily="49" charset="0"/>
                          <a:ea typeface="DejaVu Sans Mono" pitchFamily="49" charset="0"/>
                          <a:cs typeface="DejaVu Sans Mono" pitchFamily="49" charset="0"/>
                        </a:rPr>
                        <a:t>TXN-END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646464"/>
                          </a:solidFill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68580" marR="68580" marT="26573" marB="26573"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nil</a:t>
                      </a:r>
                    </a:p>
                  </a:txBody>
                  <a:tcPr marL="68580" marR="68580" marT="26573" marB="26573">
                    <a:lnR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6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078434"/>
                  </a:ext>
                </a:extLst>
              </a:tr>
            </a:tbl>
          </a:graphicData>
        </a:graphic>
      </p:graphicFrame>
      <p:sp>
        <p:nvSpPr>
          <p:cNvPr id="40962" name="Title 1">
            <a:extLst>
              <a:ext uri="{FF2B5EF4-FFF2-40B4-BE49-F238E27FC236}">
                <a16:creationId xmlns:a16="http://schemas.microsoft.com/office/drawing/2014/main" id="{5AA7DEA7-ABEB-4087-AAFD-8DA4A83AD31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Transaction Abort – CLR Example </a:t>
            </a:r>
          </a:p>
        </p:txBody>
      </p:sp>
      <p:sp>
        <p:nvSpPr>
          <p:cNvPr id="18" name="Left Arrow 33">
            <a:extLst>
              <a:ext uri="{FF2B5EF4-FFF2-40B4-BE49-F238E27FC236}">
                <a16:creationId xmlns:a16="http://schemas.microsoft.com/office/drawing/2014/main" id="{A0F65E73-9798-4F11-B295-BE65581692AD}"/>
              </a:ext>
            </a:extLst>
          </p:cNvPr>
          <p:cNvSpPr/>
          <p:nvPr/>
        </p:nvSpPr>
        <p:spPr bwMode="auto">
          <a:xfrm rot="16200000">
            <a:off x="-590550" y="2171700"/>
            <a:ext cx="2743200" cy="647700"/>
          </a:xfrm>
          <a:prstGeom prst="leftArrow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i="1" spc="225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</a:rPr>
              <a:t>TIME</a:t>
            </a:r>
          </a:p>
        </p:txBody>
      </p:sp>
      <p:grpSp>
        <p:nvGrpSpPr>
          <p:cNvPr id="41024" name="Group 41023" hidden="1">
            <a:extLst>
              <a:ext uri="{FF2B5EF4-FFF2-40B4-BE49-F238E27FC236}">
                <a16:creationId xmlns:a16="http://schemas.microsoft.com/office/drawing/2014/main" id="{92EFF633-7641-E098-4478-8B983C403A53}"/>
              </a:ext>
            </a:extLst>
          </p:cNvPr>
          <p:cNvGrpSpPr/>
          <p:nvPr/>
        </p:nvGrpSpPr>
        <p:grpSpPr>
          <a:xfrm>
            <a:off x="762000" y="3820642"/>
            <a:ext cx="8362950" cy="1341908"/>
            <a:chOff x="762000" y="3820642"/>
            <a:chExt cx="8362950" cy="1341908"/>
          </a:xfrm>
        </p:grpSpPr>
        <p:grpSp>
          <p:nvGrpSpPr>
            <p:cNvPr id="40979" name="Group 40978">
              <a:extLst>
                <a:ext uri="{FF2B5EF4-FFF2-40B4-BE49-F238E27FC236}">
                  <a16:creationId xmlns:a16="http://schemas.microsoft.com/office/drawing/2014/main" id="{662C4134-03A2-04A4-EF99-FEF544F8067F}"/>
                </a:ext>
              </a:extLst>
            </p:cNvPr>
            <p:cNvGrpSpPr/>
            <p:nvPr/>
          </p:nvGrpSpPr>
          <p:grpSpPr>
            <a:xfrm>
              <a:off x="762000" y="3820642"/>
              <a:ext cx="8362950" cy="1189508"/>
              <a:chOff x="628650" y="3611189"/>
              <a:chExt cx="8362950" cy="1189508"/>
            </a:xfrm>
          </p:grpSpPr>
          <p:sp>
            <p:nvSpPr>
              <p:cNvPr id="40980" name="Rounded Rectangle 40979">
                <a:extLst>
                  <a:ext uri="{FF2B5EF4-FFF2-40B4-BE49-F238E27FC236}">
                    <a16:creationId xmlns:a16="http://schemas.microsoft.com/office/drawing/2014/main" id="{583E2057-08C9-DBEA-CB77-2989CE0CB224}"/>
                  </a:ext>
                </a:extLst>
              </p:cNvPr>
              <p:cNvSpPr/>
              <p:nvPr/>
            </p:nvSpPr>
            <p:spPr>
              <a:xfrm>
                <a:off x="628650" y="3657697"/>
                <a:ext cx="8362950" cy="1143000"/>
              </a:xfrm>
              <a:prstGeom prst="roundRect">
                <a:avLst>
                  <a:gd name="adj" fmla="val 419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981" name="Group 40980">
                <a:extLst>
                  <a:ext uri="{FF2B5EF4-FFF2-40B4-BE49-F238E27FC236}">
                    <a16:creationId xmlns:a16="http://schemas.microsoft.com/office/drawing/2014/main" id="{C05D91BE-2A0E-577D-972D-A281AC130BDF}"/>
                  </a:ext>
                </a:extLst>
              </p:cNvPr>
              <p:cNvGrpSpPr/>
              <p:nvPr/>
            </p:nvGrpSpPr>
            <p:grpSpPr>
              <a:xfrm>
                <a:off x="685799" y="3611189"/>
                <a:ext cx="8229601" cy="1168286"/>
                <a:chOff x="685799" y="3611189"/>
                <a:chExt cx="8229601" cy="1168286"/>
              </a:xfrm>
            </p:grpSpPr>
            <p:grpSp>
              <p:nvGrpSpPr>
                <p:cNvPr id="40982" name="Group 40981">
                  <a:extLst>
                    <a:ext uri="{FF2B5EF4-FFF2-40B4-BE49-F238E27FC236}">
                      <a16:creationId xmlns:a16="http://schemas.microsoft.com/office/drawing/2014/main" id="{DEEF327F-8753-4439-00F7-57C364F347A5}"/>
                    </a:ext>
                  </a:extLst>
                </p:cNvPr>
                <p:cNvGrpSpPr/>
                <p:nvPr/>
              </p:nvGrpSpPr>
              <p:grpSpPr>
                <a:xfrm>
                  <a:off x="685799" y="4016369"/>
                  <a:ext cx="8229601" cy="311156"/>
                  <a:chOff x="685799" y="4016369"/>
                  <a:chExt cx="8229601" cy="311156"/>
                </a:xfrm>
              </p:grpSpPr>
              <p:sp>
                <p:nvSpPr>
                  <p:cNvPr id="40992" name="Rectangle 31">
                    <a:extLst>
                      <a:ext uri="{FF2B5EF4-FFF2-40B4-BE49-F238E27FC236}">
                        <a16:creationId xmlns:a16="http://schemas.microsoft.com/office/drawing/2014/main" id="{3278EEC7-74E5-7C2F-7F87-AC3A87080B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8599" y="4022719"/>
                    <a:ext cx="152400" cy="304800"/>
                  </a:xfrm>
                  <a:prstGeom prst="rect">
                    <a:avLst/>
                  </a:prstGeom>
                  <a:solidFill>
                    <a:srgbClr val="FFD1D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993" name="Rectangle 32">
                    <a:extLst>
                      <a:ext uri="{FF2B5EF4-FFF2-40B4-BE49-F238E27FC236}">
                        <a16:creationId xmlns:a16="http://schemas.microsoft.com/office/drawing/2014/main" id="{2BDE5A24-93AC-1ACD-14A1-411FC91A86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90999" y="4022719"/>
                    <a:ext cx="457200" cy="304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45720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2000" dirty="0"/>
                      <a:t>U3</a:t>
                    </a:r>
                  </a:p>
                </p:txBody>
              </p:sp>
              <p:cxnSp>
                <p:nvCxnSpPr>
                  <p:cNvPr id="40994" name="AutoShape 33">
                    <a:extLst>
                      <a:ext uri="{FF2B5EF4-FFF2-40B4-BE49-F238E27FC236}">
                        <a16:creationId xmlns:a16="http://schemas.microsoft.com/office/drawing/2014/main" id="{16E72D57-45E8-C689-F447-57B731873F20}"/>
                      </a:ext>
                    </a:extLst>
                  </p:cNvPr>
                  <p:cNvCxnSpPr>
                    <a:cxnSpLocks noChangeShapeType="1"/>
                    <a:stCxn id="41000" idx="0"/>
                    <a:endCxn id="41020" idx="0"/>
                  </p:cNvCxnSpPr>
                  <p:nvPr/>
                </p:nvCxnSpPr>
                <p:spPr bwMode="auto">
                  <a:xfrm rot="16200000" flipV="1">
                    <a:off x="1574799" y="3514719"/>
                    <a:ext cx="12700" cy="1016000"/>
                  </a:xfrm>
                  <a:prstGeom prst="curvedConnector3">
                    <a:avLst>
                      <a:gd name="adj1" fmla="val 1051945"/>
                    </a:avLst>
                  </a:prstGeom>
                  <a:noFill/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  <a:round/>
                    <a:headEnd/>
                    <a:tailEnd type="triangle" w="lg" len="lg"/>
                  </a:ln>
                  <a:effectLst/>
                </p:spPr>
              </p:cxnSp>
              <p:grpSp>
                <p:nvGrpSpPr>
                  <p:cNvPr id="40995" name="Group 40994">
                    <a:extLst>
                      <a:ext uri="{FF2B5EF4-FFF2-40B4-BE49-F238E27FC236}">
                        <a16:creationId xmlns:a16="http://schemas.microsoft.com/office/drawing/2014/main" id="{C5C946ED-C4A8-0F09-EEFD-48FF197E6BAC}"/>
                      </a:ext>
                    </a:extLst>
                  </p:cNvPr>
                  <p:cNvGrpSpPr/>
                  <p:nvPr/>
                </p:nvGrpSpPr>
                <p:grpSpPr>
                  <a:xfrm>
                    <a:off x="1346199" y="4022719"/>
                    <a:ext cx="609600" cy="304800"/>
                    <a:chOff x="1346199" y="4022719"/>
                    <a:chExt cx="609600" cy="304800"/>
                  </a:xfrm>
                </p:grpSpPr>
                <p:sp>
                  <p:nvSpPr>
                    <p:cNvPr id="41021" name="Rectangle 41020">
                      <a:extLst>
                        <a:ext uri="{FF2B5EF4-FFF2-40B4-BE49-F238E27FC236}">
                          <a16:creationId xmlns:a16="http://schemas.microsoft.com/office/drawing/2014/main" id="{51F397F2-AEAE-90D4-0337-D2BFD2313EA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6199" y="4022719"/>
                      <a:ext cx="152400" cy="304800"/>
                    </a:xfrm>
                    <a:prstGeom prst="rect">
                      <a:avLst/>
                    </a:prstGeom>
                    <a:solidFill>
                      <a:srgbClr val="E4F3FE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22" name="Rectangle 41021">
                      <a:extLst>
                        <a:ext uri="{FF2B5EF4-FFF2-40B4-BE49-F238E27FC236}">
                          <a16:creationId xmlns:a16="http://schemas.microsoft.com/office/drawing/2014/main" id="{D13C3EE6-86DE-107A-F4E4-01F49B8D546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8599" y="4022719"/>
                      <a:ext cx="457200" cy="3048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0996" name="Rectangle 40">
                    <a:extLst>
                      <a:ext uri="{FF2B5EF4-FFF2-40B4-BE49-F238E27FC236}">
                        <a16:creationId xmlns:a16="http://schemas.microsoft.com/office/drawing/2014/main" id="{C4BD5538-A1DE-E392-F071-90C1476A61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66999" y="4022719"/>
                    <a:ext cx="152400" cy="304800"/>
                  </a:xfrm>
                  <a:prstGeom prst="rect">
                    <a:avLst/>
                  </a:prstGeom>
                  <a:solidFill>
                    <a:srgbClr val="E4F3FE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997" name="Rectangle 41">
                    <a:extLst>
                      <a:ext uri="{FF2B5EF4-FFF2-40B4-BE49-F238E27FC236}">
                        <a16:creationId xmlns:a16="http://schemas.microsoft.com/office/drawing/2014/main" id="{CFD7DEBE-19E4-7F2C-D675-4CD4C338B1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19399" y="4022719"/>
                    <a:ext cx="457200" cy="304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998" name="Rectangle 43">
                    <a:extLst>
                      <a:ext uri="{FF2B5EF4-FFF2-40B4-BE49-F238E27FC236}">
                        <a16:creationId xmlns:a16="http://schemas.microsoft.com/office/drawing/2014/main" id="{6FEA08AF-2750-4BF2-E296-E3B9FCA60B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52799" y="4022719"/>
                    <a:ext cx="152400" cy="304800"/>
                  </a:xfrm>
                  <a:prstGeom prst="rect">
                    <a:avLst/>
                  </a:prstGeom>
                  <a:solidFill>
                    <a:srgbClr val="E4F3FE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999" name="Rectangle 44">
                    <a:extLst>
                      <a:ext uri="{FF2B5EF4-FFF2-40B4-BE49-F238E27FC236}">
                        <a16:creationId xmlns:a16="http://schemas.microsoft.com/office/drawing/2014/main" id="{84070AA7-8B7F-2F7B-30FE-0DADCE0A5C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05199" y="4022719"/>
                    <a:ext cx="457200" cy="304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00" name="Rectangle 63">
                    <a:extLst>
                      <a:ext uri="{FF2B5EF4-FFF2-40B4-BE49-F238E27FC236}">
                        <a16:creationId xmlns:a16="http://schemas.microsoft.com/office/drawing/2014/main" id="{E8C46112-5D79-291D-6B17-7D7B0860E6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06599" y="4022719"/>
                    <a:ext cx="152400" cy="304800"/>
                  </a:xfrm>
                  <a:prstGeom prst="rect">
                    <a:avLst/>
                  </a:prstGeom>
                  <a:solidFill>
                    <a:srgbClr val="FFD1D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01" name="Rectangle 64">
                    <a:extLst>
                      <a:ext uri="{FF2B5EF4-FFF2-40B4-BE49-F238E27FC236}">
                        <a16:creationId xmlns:a16="http://schemas.microsoft.com/office/drawing/2014/main" id="{078953E7-23E5-CFF0-CD2C-FD39D091A3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58999" y="4022719"/>
                    <a:ext cx="457200" cy="30480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45720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2000" dirty="0"/>
                      <a:t>U2</a:t>
                    </a:r>
                  </a:p>
                </p:txBody>
              </p:sp>
              <p:grpSp>
                <p:nvGrpSpPr>
                  <p:cNvPr id="41002" name="Group 41001">
                    <a:extLst>
                      <a:ext uri="{FF2B5EF4-FFF2-40B4-BE49-F238E27FC236}">
                        <a16:creationId xmlns:a16="http://schemas.microsoft.com/office/drawing/2014/main" id="{772A1B53-AE20-2148-F8E6-9E27EB4AE565}"/>
                      </a:ext>
                    </a:extLst>
                  </p:cNvPr>
                  <p:cNvGrpSpPr/>
                  <p:nvPr/>
                </p:nvGrpSpPr>
                <p:grpSpPr>
                  <a:xfrm>
                    <a:off x="685799" y="4022719"/>
                    <a:ext cx="609600" cy="304800"/>
                    <a:chOff x="685799" y="4022719"/>
                    <a:chExt cx="609600" cy="304800"/>
                  </a:xfrm>
                </p:grpSpPr>
                <p:sp>
                  <p:nvSpPr>
                    <p:cNvPr id="41019" name="Rectangle 66">
                      <a:extLst>
                        <a:ext uri="{FF2B5EF4-FFF2-40B4-BE49-F238E27FC236}">
                          <a16:creationId xmlns:a16="http://schemas.microsoft.com/office/drawing/2014/main" id="{CCD7662A-AADF-7DF5-3F26-FE349B43CF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5799" y="4022719"/>
                      <a:ext cx="152400" cy="304800"/>
                    </a:xfrm>
                    <a:prstGeom prst="rect">
                      <a:avLst/>
                    </a:prstGeom>
                    <a:solidFill>
                      <a:srgbClr val="FFD1D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20" name="Rectangle 67">
                      <a:extLst>
                        <a:ext uri="{FF2B5EF4-FFF2-40B4-BE49-F238E27FC236}">
                          <a16:creationId xmlns:a16="http://schemas.microsoft.com/office/drawing/2014/main" id="{DE4C9A14-0CA3-4CE5-848A-45A4529FA62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8199" y="4022719"/>
                      <a:ext cx="457200" cy="3048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45720" tIns="0" rIns="45720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en-US" sz="2000" dirty="0"/>
                        <a:t>U1</a:t>
                      </a:r>
                    </a:p>
                  </p:txBody>
                </p:sp>
              </p:grpSp>
              <p:grpSp>
                <p:nvGrpSpPr>
                  <p:cNvPr id="41003" name="Group 68">
                    <a:extLst>
                      <a:ext uri="{FF2B5EF4-FFF2-40B4-BE49-F238E27FC236}">
                        <a16:creationId xmlns:a16="http://schemas.microsoft.com/office/drawing/2014/main" id="{08B2B833-3B85-25DA-E6F3-EC6FE0D84FD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334000" y="4022724"/>
                    <a:ext cx="914400" cy="304801"/>
                    <a:chOff x="3120" y="3648"/>
                    <a:chExt cx="576" cy="192"/>
                  </a:xfrm>
                </p:grpSpPr>
                <p:sp>
                  <p:nvSpPr>
                    <p:cNvPr id="41016" name="Rectangle 49">
                      <a:extLst>
                        <a:ext uri="{FF2B5EF4-FFF2-40B4-BE49-F238E27FC236}">
                          <a16:creationId xmlns:a16="http://schemas.microsoft.com/office/drawing/2014/main" id="{D14961B6-B047-0A1D-FBB1-4ABAD0D5C90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0" y="3648"/>
                      <a:ext cx="96" cy="192"/>
                    </a:xfrm>
                    <a:prstGeom prst="rect">
                      <a:avLst/>
                    </a:prstGeom>
                    <a:solidFill>
                      <a:srgbClr val="FFD1D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17" name="Rectangle 50">
                      <a:extLst>
                        <a:ext uri="{FF2B5EF4-FFF2-40B4-BE49-F238E27FC236}">
                          <a16:creationId xmlns:a16="http://schemas.microsoft.com/office/drawing/2014/main" id="{FF6ECF4E-06F9-1E44-3212-1E5149421DD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" y="3648"/>
                      <a:ext cx="384" cy="19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en-US" sz="1600"/>
                        <a:t>CLR3</a:t>
                      </a:r>
                    </a:p>
                  </p:txBody>
                </p:sp>
                <p:sp>
                  <p:nvSpPr>
                    <p:cNvPr id="41018" name="Rectangle 51" descr="Wide downward diagonal">
                      <a:extLst>
                        <a:ext uri="{FF2B5EF4-FFF2-40B4-BE49-F238E27FC236}">
                          <a16:creationId xmlns:a16="http://schemas.microsoft.com/office/drawing/2014/main" id="{679A5174-0B9E-4A1E-1212-FB4AD58EBA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0" y="3648"/>
                      <a:ext cx="96" cy="192"/>
                    </a:xfrm>
                    <a:prstGeom prst="rect">
                      <a:avLst/>
                    </a:prstGeom>
                    <a:pattFill prst="wdDnDiag">
                      <a:fgClr>
                        <a:schemeClr val="hlink"/>
                      </a:fgClr>
                      <a:bgClr>
                        <a:srgbClr val="FFFFFF"/>
                      </a:bgClr>
                    </a:patt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04" name="Group 69">
                    <a:extLst>
                      <a:ext uri="{FF2B5EF4-FFF2-40B4-BE49-F238E27FC236}">
                        <a16:creationId xmlns:a16="http://schemas.microsoft.com/office/drawing/2014/main" id="{577F93B7-A3ED-26D8-05A0-649C0D6989B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05600" y="4022724"/>
                    <a:ext cx="914400" cy="304801"/>
                    <a:chOff x="3120" y="3648"/>
                    <a:chExt cx="576" cy="192"/>
                  </a:xfrm>
                </p:grpSpPr>
                <p:sp>
                  <p:nvSpPr>
                    <p:cNvPr id="41013" name="Rectangle 70">
                      <a:extLst>
                        <a:ext uri="{FF2B5EF4-FFF2-40B4-BE49-F238E27FC236}">
                          <a16:creationId xmlns:a16="http://schemas.microsoft.com/office/drawing/2014/main" id="{9F2C5848-6C55-6CE5-5CB6-9A69DB243E6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0" y="3648"/>
                      <a:ext cx="96" cy="192"/>
                    </a:xfrm>
                    <a:prstGeom prst="rect">
                      <a:avLst/>
                    </a:prstGeom>
                    <a:solidFill>
                      <a:srgbClr val="FFD1D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14" name="Rectangle 71">
                      <a:extLst>
                        <a:ext uri="{FF2B5EF4-FFF2-40B4-BE49-F238E27FC236}">
                          <a16:creationId xmlns:a16="http://schemas.microsoft.com/office/drawing/2014/main" id="{F2601B8E-D744-A29A-1DC7-CDD14E054C4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" y="3648"/>
                      <a:ext cx="384" cy="19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en-US" sz="1600"/>
                        <a:t>CLR2</a:t>
                      </a:r>
                    </a:p>
                  </p:txBody>
                </p:sp>
                <p:sp>
                  <p:nvSpPr>
                    <p:cNvPr id="41015" name="Rectangle 72" descr="Wide downward diagonal">
                      <a:extLst>
                        <a:ext uri="{FF2B5EF4-FFF2-40B4-BE49-F238E27FC236}">
                          <a16:creationId xmlns:a16="http://schemas.microsoft.com/office/drawing/2014/main" id="{83739B01-C443-479E-656C-CC897F50C56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0" y="3648"/>
                      <a:ext cx="96" cy="192"/>
                    </a:xfrm>
                    <a:prstGeom prst="rect">
                      <a:avLst/>
                    </a:prstGeom>
                    <a:pattFill prst="wdDnDiag">
                      <a:fgClr>
                        <a:schemeClr val="hlink"/>
                      </a:fgClr>
                      <a:bgClr>
                        <a:srgbClr val="FFFFFF"/>
                      </a:bgClr>
                    </a:patt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005" name="Group 73">
                    <a:extLst>
                      <a:ext uri="{FF2B5EF4-FFF2-40B4-BE49-F238E27FC236}">
                        <a16:creationId xmlns:a16="http://schemas.microsoft.com/office/drawing/2014/main" id="{A7E02A85-B414-C3C2-301D-5FE74598F79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001000" y="4022724"/>
                    <a:ext cx="914400" cy="304801"/>
                    <a:chOff x="3120" y="3648"/>
                    <a:chExt cx="576" cy="192"/>
                  </a:xfrm>
                </p:grpSpPr>
                <p:sp>
                  <p:nvSpPr>
                    <p:cNvPr id="41010" name="Rectangle 74">
                      <a:extLst>
                        <a:ext uri="{FF2B5EF4-FFF2-40B4-BE49-F238E27FC236}">
                          <a16:creationId xmlns:a16="http://schemas.microsoft.com/office/drawing/2014/main" id="{3E6ADBC9-D833-1277-105D-1E6694B2FE8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0" y="3648"/>
                      <a:ext cx="96" cy="192"/>
                    </a:xfrm>
                    <a:prstGeom prst="rect">
                      <a:avLst/>
                    </a:prstGeom>
                    <a:solidFill>
                      <a:srgbClr val="FFD1D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11" name="Rectangle 75">
                      <a:extLst>
                        <a:ext uri="{FF2B5EF4-FFF2-40B4-BE49-F238E27FC236}">
                          <a16:creationId xmlns:a16="http://schemas.microsoft.com/office/drawing/2014/main" id="{216D8673-A739-F5B0-5BF5-C567AAEAFAA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" y="3648"/>
                      <a:ext cx="384" cy="19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en-US" sz="1600" dirty="0"/>
                        <a:t>CLR1</a:t>
                      </a:r>
                    </a:p>
                  </p:txBody>
                </p:sp>
                <p:sp>
                  <p:nvSpPr>
                    <p:cNvPr id="41012" name="Rectangle 76" descr="Wide downward diagonal">
                      <a:extLst>
                        <a:ext uri="{FF2B5EF4-FFF2-40B4-BE49-F238E27FC236}">
                          <a16:creationId xmlns:a16="http://schemas.microsoft.com/office/drawing/2014/main" id="{751FA174-84A4-50C8-CC11-C89C3ED12F6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0" y="3648"/>
                      <a:ext cx="96" cy="192"/>
                    </a:xfrm>
                    <a:prstGeom prst="rect">
                      <a:avLst/>
                    </a:prstGeom>
                    <a:pattFill prst="wdDnDiag">
                      <a:fgClr>
                        <a:schemeClr val="hlink"/>
                      </a:fgClr>
                      <a:bgClr>
                        <a:srgbClr val="FFFFFF"/>
                      </a:bgClr>
                    </a:patt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cxnSp>
                <p:nvCxnSpPr>
                  <p:cNvPr id="41006" name="AutoShape 78">
                    <a:extLst>
                      <a:ext uri="{FF2B5EF4-FFF2-40B4-BE49-F238E27FC236}">
                        <a16:creationId xmlns:a16="http://schemas.microsoft.com/office/drawing/2014/main" id="{1F26ED9F-8791-0D52-C789-8B9FAB653565}"/>
                      </a:ext>
                    </a:extLst>
                  </p:cNvPr>
                  <p:cNvCxnSpPr>
                    <a:cxnSpLocks noChangeShapeType="1"/>
                    <a:stCxn id="41013" idx="0"/>
                    <a:endCxn id="41017" idx="0"/>
                  </p:cNvCxnSpPr>
                  <p:nvPr/>
                </p:nvCxnSpPr>
                <p:spPr bwMode="auto">
                  <a:xfrm rot="16200000" flipV="1">
                    <a:off x="6286500" y="3527424"/>
                    <a:ext cx="12700" cy="990600"/>
                  </a:xfrm>
                  <a:prstGeom prst="curvedConnector3">
                    <a:avLst>
                      <a:gd name="adj1" fmla="val 1400000"/>
                    </a:avLst>
                  </a:prstGeom>
                  <a:noFill/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  <a:round/>
                    <a:headEnd/>
                    <a:tailEnd type="triangle" w="lg" len="lg"/>
                  </a:ln>
                  <a:effectLst/>
                </p:spPr>
              </p:cxnSp>
              <p:cxnSp>
                <p:nvCxnSpPr>
                  <p:cNvPr id="41007" name="AutoShape 79">
                    <a:extLst>
                      <a:ext uri="{FF2B5EF4-FFF2-40B4-BE49-F238E27FC236}">
                        <a16:creationId xmlns:a16="http://schemas.microsoft.com/office/drawing/2014/main" id="{A84A3FC2-24BC-7686-A2C7-573B50C70EAC}"/>
                      </a:ext>
                    </a:extLst>
                  </p:cNvPr>
                  <p:cNvCxnSpPr>
                    <a:cxnSpLocks noChangeShapeType="1"/>
                    <a:stCxn id="41010" idx="0"/>
                    <a:endCxn id="41014" idx="0"/>
                  </p:cNvCxnSpPr>
                  <p:nvPr/>
                </p:nvCxnSpPr>
                <p:spPr bwMode="auto">
                  <a:xfrm rot="16200000" flipV="1">
                    <a:off x="7620000" y="3565524"/>
                    <a:ext cx="12700" cy="914400"/>
                  </a:xfrm>
                  <a:prstGeom prst="curvedConnector3">
                    <a:avLst>
                      <a:gd name="adj1" fmla="val 1325000"/>
                    </a:avLst>
                  </a:prstGeom>
                  <a:noFill/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  <a:round/>
                    <a:headEnd/>
                    <a:tailEnd type="triangle" w="lg" len="lg"/>
                  </a:ln>
                  <a:effectLst/>
                </p:spPr>
              </p:cxnSp>
              <p:cxnSp>
                <p:nvCxnSpPr>
                  <p:cNvPr id="41008" name="Curved Connector 41007">
                    <a:extLst>
                      <a:ext uri="{FF2B5EF4-FFF2-40B4-BE49-F238E27FC236}">
                        <a16:creationId xmlns:a16="http://schemas.microsoft.com/office/drawing/2014/main" id="{916F9F06-2DF4-2FC7-686A-9FB9B2D072CC}"/>
                      </a:ext>
                    </a:extLst>
                  </p:cNvPr>
                  <p:cNvCxnSpPr>
                    <a:cxnSpLocks/>
                    <a:stCxn id="41016" idx="0"/>
                  </p:cNvCxnSpPr>
                  <p:nvPr/>
                </p:nvCxnSpPr>
                <p:spPr>
                  <a:xfrm rot="16200000" flipV="1">
                    <a:off x="4883150" y="3495673"/>
                    <a:ext cx="12700" cy="1054101"/>
                  </a:xfrm>
                  <a:prstGeom prst="curvedConnector4">
                    <a:avLst>
                      <a:gd name="adj1" fmla="val 1251047"/>
                      <a:gd name="adj2" fmla="val 89469"/>
                    </a:avLst>
                  </a:prstGeom>
                  <a:noFill/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  <a:round/>
                    <a:headEnd/>
                    <a:tailEnd type="triangle" w="lg" len="lg"/>
                  </a:ln>
                  <a:effectLst/>
                </p:spPr>
              </p:cxnSp>
              <p:cxnSp>
                <p:nvCxnSpPr>
                  <p:cNvPr id="41009" name="Curved Connector 41008">
                    <a:extLst>
                      <a:ext uri="{FF2B5EF4-FFF2-40B4-BE49-F238E27FC236}">
                        <a16:creationId xmlns:a16="http://schemas.microsoft.com/office/drawing/2014/main" id="{FC7FC9E1-0E11-B1A5-5D9D-B94FAFD95C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V="1">
                    <a:off x="3251199" y="3159119"/>
                    <a:ext cx="12700" cy="1727200"/>
                  </a:xfrm>
                  <a:prstGeom prst="curvedConnector3">
                    <a:avLst>
                      <a:gd name="adj1" fmla="val 1224000"/>
                    </a:avLst>
                  </a:prstGeom>
                  <a:noFill/>
                  <a:ln w="28575">
                    <a:solidFill>
                      <a:schemeClr val="tx1">
                        <a:lumMod val="65000"/>
                        <a:lumOff val="35000"/>
                      </a:schemeClr>
                    </a:solidFill>
                    <a:round/>
                    <a:headEnd/>
                    <a:tailEnd type="triangle" w="lg" len="lg"/>
                  </a:ln>
                  <a:effectLst/>
                </p:spPr>
              </p:cxnSp>
            </p:grpSp>
            <p:cxnSp>
              <p:nvCxnSpPr>
                <p:cNvPr id="40983" name="AutoShape 80">
                  <a:extLst>
                    <a:ext uri="{FF2B5EF4-FFF2-40B4-BE49-F238E27FC236}">
                      <a16:creationId xmlns:a16="http://schemas.microsoft.com/office/drawing/2014/main" id="{96CBBF27-E0DD-7CDA-9722-DE3D5362E1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243387" y="2393157"/>
                  <a:ext cx="74613" cy="3784600"/>
                </a:xfrm>
                <a:prstGeom prst="bentConnector3">
                  <a:avLst>
                    <a:gd name="adj1" fmla="val 406430"/>
                  </a:avLst>
                </a:prstGeom>
                <a:noFill/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  <a:prstDash val="sysDot"/>
                  <a:miter lim="800000"/>
                  <a:headEnd/>
                  <a:tailEnd type="triangle" w="lg" len="lg"/>
                </a:ln>
                <a:effectLst/>
              </p:spPr>
            </p:cxnSp>
            <p:cxnSp>
              <p:nvCxnSpPr>
                <p:cNvPr id="40984" name="AutoShape 83">
                  <a:extLst>
                    <a:ext uri="{FF2B5EF4-FFF2-40B4-BE49-F238E27FC236}">
                      <a16:creationId xmlns:a16="http://schemas.microsoft.com/office/drawing/2014/main" id="{320BC7C8-E1E5-4E83-68E7-676FEBD6220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116387" y="894557"/>
                  <a:ext cx="74613" cy="6781800"/>
                </a:xfrm>
                <a:prstGeom prst="bentConnector3">
                  <a:avLst>
                    <a:gd name="adj1" fmla="val 648513"/>
                  </a:avLst>
                </a:prstGeom>
                <a:noFill/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  <a:prstDash val="sysDot"/>
                  <a:miter lim="800000"/>
                  <a:headEnd/>
                  <a:tailEnd type="triangle" w="lg" len="lg"/>
                </a:ln>
                <a:effectLst/>
              </p:spPr>
            </p:cxnSp>
            <p:sp>
              <p:nvSpPr>
                <p:cNvPr id="40985" name="TextBox 40984">
                  <a:extLst>
                    <a:ext uri="{FF2B5EF4-FFF2-40B4-BE49-F238E27FC236}">
                      <a16:creationId xmlns:a16="http://schemas.microsoft.com/office/drawing/2014/main" id="{0FE90D30-94ED-FE1E-A066-C2F3A5472C2F}"/>
                    </a:ext>
                  </a:extLst>
                </p:cNvPr>
                <p:cNvSpPr txBox="1"/>
                <p:nvPr/>
              </p:nvSpPr>
              <p:spPr>
                <a:xfrm>
                  <a:off x="1309186" y="3611189"/>
                  <a:ext cx="720710" cy="307777"/>
                </a:xfrm>
                <a:prstGeom prst="rect">
                  <a:avLst/>
                </a:prstGeom>
                <a:noFill/>
              </p:spPr>
              <p:txBody>
                <a:bodyPr wrap="none" lIns="45720" tIns="45720" rIns="45720" bIns="45720" rtlCol="0">
                  <a:spAutoFit/>
                </a:bodyPr>
                <a:lstStyle>
                  <a:defPPr>
                    <a:defRPr lang="en-US"/>
                  </a:defPPr>
                  <a:lvl1pPr>
                    <a:defRPr sz="1400" b="1">
                      <a:solidFill>
                        <a:srgbClr val="EF3E42"/>
                      </a:solidFill>
                      <a:latin typeface="Inconsolata" panose="00000509000000000000" pitchFamily="49" charset="0"/>
                    </a:defRPr>
                  </a:lvl1pPr>
                </a:lstStyle>
                <a:p>
                  <a:r>
                    <a:rPr lang="en-US" altLang="en-US" dirty="0" err="1">
                      <a:solidFill>
                        <a:schemeClr val="accent1"/>
                      </a:solidFill>
                    </a:rPr>
                    <a:t>prevLSN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0986" name="TextBox 40985">
                  <a:extLst>
                    <a:ext uri="{FF2B5EF4-FFF2-40B4-BE49-F238E27FC236}">
                      <a16:creationId xmlns:a16="http://schemas.microsoft.com/office/drawing/2014/main" id="{A330FED6-DF0C-B7B1-C183-F515E9038F2E}"/>
                    </a:ext>
                  </a:extLst>
                </p:cNvPr>
                <p:cNvSpPr txBox="1"/>
                <p:nvPr/>
              </p:nvSpPr>
              <p:spPr>
                <a:xfrm>
                  <a:off x="5088871" y="4294660"/>
                  <a:ext cx="1079783" cy="307777"/>
                </a:xfrm>
                <a:prstGeom prst="rect">
                  <a:avLst/>
                </a:prstGeom>
                <a:noFill/>
              </p:spPr>
              <p:txBody>
                <a:bodyPr wrap="none" lIns="45720" tIns="45720" rIns="45720" bIns="45720" rtlCol="0">
                  <a:spAutoFit/>
                </a:bodyPr>
                <a:lstStyle>
                  <a:defPPr>
                    <a:defRPr lang="en-US"/>
                  </a:defPPr>
                  <a:lvl1pPr>
                    <a:defRPr sz="1400" b="1">
                      <a:solidFill>
                        <a:srgbClr val="EF3E42"/>
                      </a:solidFill>
                      <a:latin typeface="Inconsolata" panose="00000509000000000000" pitchFamily="49" charset="0"/>
                    </a:defRPr>
                  </a:lvl1pPr>
                </a:lstStyle>
                <a:p>
                  <a:r>
                    <a:rPr lang="en-US" altLang="en-US" dirty="0" err="1">
                      <a:solidFill>
                        <a:schemeClr val="accent1"/>
                      </a:solidFill>
                    </a:rPr>
                    <a:t>undoNextLSN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0987" name="TextBox 40986">
                  <a:extLst>
                    <a:ext uri="{FF2B5EF4-FFF2-40B4-BE49-F238E27FC236}">
                      <a16:creationId xmlns:a16="http://schemas.microsoft.com/office/drawing/2014/main" id="{BD3D0581-9905-A24C-E308-74597E83FFC0}"/>
                    </a:ext>
                  </a:extLst>
                </p:cNvPr>
                <p:cNvSpPr txBox="1"/>
                <p:nvPr/>
              </p:nvSpPr>
              <p:spPr>
                <a:xfrm>
                  <a:off x="2895600" y="3611189"/>
                  <a:ext cx="720710" cy="307777"/>
                </a:xfrm>
                <a:prstGeom prst="rect">
                  <a:avLst/>
                </a:prstGeom>
                <a:noFill/>
              </p:spPr>
              <p:txBody>
                <a:bodyPr wrap="none" lIns="45720" tIns="45720" rIns="45720" bIns="45720" rtlCol="0">
                  <a:spAutoFit/>
                </a:bodyPr>
                <a:lstStyle>
                  <a:defPPr>
                    <a:defRPr lang="en-US"/>
                  </a:defPPr>
                  <a:lvl1pPr>
                    <a:defRPr sz="1400" b="1">
                      <a:solidFill>
                        <a:srgbClr val="EF3E42"/>
                      </a:solidFill>
                      <a:latin typeface="Inconsolata" panose="00000509000000000000" pitchFamily="49" charset="0"/>
                    </a:defRPr>
                  </a:lvl1pPr>
                </a:lstStyle>
                <a:p>
                  <a:r>
                    <a:rPr lang="en-US" altLang="en-US" dirty="0" err="1">
                      <a:solidFill>
                        <a:schemeClr val="accent1"/>
                      </a:solidFill>
                    </a:rPr>
                    <a:t>prevLSN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0988" name="TextBox 40987">
                  <a:extLst>
                    <a:ext uri="{FF2B5EF4-FFF2-40B4-BE49-F238E27FC236}">
                      <a16:creationId xmlns:a16="http://schemas.microsoft.com/office/drawing/2014/main" id="{0B5F55DC-2565-FD51-F73B-37D9034BFE14}"/>
                    </a:ext>
                  </a:extLst>
                </p:cNvPr>
                <p:cNvSpPr txBox="1"/>
                <p:nvPr/>
              </p:nvSpPr>
              <p:spPr>
                <a:xfrm>
                  <a:off x="4574559" y="3611189"/>
                  <a:ext cx="720710" cy="307777"/>
                </a:xfrm>
                <a:prstGeom prst="rect">
                  <a:avLst/>
                </a:prstGeom>
                <a:noFill/>
              </p:spPr>
              <p:txBody>
                <a:bodyPr wrap="none" lIns="45720" tIns="45720" rIns="45720" bIns="45720" rtlCol="0">
                  <a:spAutoFit/>
                </a:bodyPr>
                <a:lstStyle>
                  <a:defPPr>
                    <a:defRPr lang="en-US"/>
                  </a:defPPr>
                  <a:lvl1pPr>
                    <a:defRPr sz="1400" b="1">
                      <a:solidFill>
                        <a:srgbClr val="EF3E42"/>
                      </a:solidFill>
                      <a:latin typeface="Inconsolata" panose="00000509000000000000" pitchFamily="49" charset="0"/>
                    </a:defRPr>
                  </a:lvl1pPr>
                </a:lstStyle>
                <a:p>
                  <a:r>
                    <a:rPr lang="en-US" altLang="en-US" dirty="0" err="1">
                      <a:solidFill>
                        <a:schemeClr val="accent1"/>
                      </a:solidFill>
                    </a:rPr>
                    <a:t>prevLSN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0989" name="TextBox 40988">
                  <a:extLst>
                    <a:ext uri="{FF2B5EF4-FFF2-40B4-BE49-F238E27FC236}">
                      <a16:creationId xmlns:a16="http://schemas.microsoft.com/office/drawing/2014/main" id="{8FBB74FE-595A-CE7A-1088-F4C364CD3FD1}"/>
                    </a:ext>
                  </a:extLst>
                </p:cNvPr>
                <p:cNvSpPr txBox="1"/>
                <p:nvPr/>
              </p:nvSpPr>
              <p:spPr>
                <a:xfrm>
                  <a:off x="5904179" y="3611189"/>
                  <a:ext cx="720710" cy="307777"/>
                </a:xfrm>
                <a:prstGeom prst="rect">
                  <a:avLst/>
                </a:prstGeom>
                <a:noFill/>
              </p:spPr>
              <p:txBody>
                <a:bodyPr wrap="none" lIns="45720" tIns="45720" rIns="45720" bIns="45720" rtlCol="0">
                  <a:spAutoFit/>
                </a:bodyPr>
                <a:lstStyle>
                  <a:defPPr>
                    <a:defRPr lang="en-US"/>
                  </a:defPPr>
                  <a:lvl1pPr>
                    <a:defRPr sz="1400" b="1">
                      <a:solidFill>
                        <a:srgbClr val="EF3E42"/>
                      </a:solidFill>
                      <a:latin typeface="Inconsolata" panose="00000509000000000000" pitchFamily="49" charset="0"/>
                    </a:defRPr>
                  </a:lvl1pPr>
                </a:lstStyle>
                <a:p>
                  <a:r>
                    <a:rPr lang="en-US" altLang="en-US" dirty="0" err="1">
                      <a:solidFill>
                        <a:schemeClr val="accent1"/>
                      </a:solidFill>
                    </a:rPr>
                    <a:t>prevLSN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0990" name="TextBox 40989">
                  <a:extLst>
                    <a:ext uri="{FF2B5EF4-FFF2-40B4-BE49-F238E27FC236}">
                      <a16:creationId xmlns:a16="http://schemas.microsoft.com/office/drawing/2014/main" id="{D09E05E3-27F7-64BB-1E9D-335B5D67EA8C}"/>
                    </a:ext>
                  </a:extLst>
                </p:cNvPr>
                <p:cNvSpPr txBox="1"/>
                <p:nvPr/>
              </p:nvSpPr>
              <p:spPr>
                <a:xfrm>
                  <a:off x="7265995" y="3611189"/>
                  <a:ext cx="720710" cy="307777"/>
                </a:xfrm>
                <a:prstGeom prst="rect">
                  <a:avLst/>
                </a:prstGeom>
                <a:noFill/>
              </p:spPr>
              <p:txBody>
                <a:bodyPr wrap="none" lIns="45720" tIns="45720" rIns="45720" bIns="45720" rtlCol="0">
                  <a:spAutoFit/>
                </a:bodyPr>
                <a:lstStyle>
                  <a:defPPr>
                    <a:defRPr lang="en-US"/>
                  </a:defPPr>
                  <a:lvl1pPr>
                    <a:defRPr sz="1400" b="1">
                      <a:solidFill>
                        <a:srgbClr val="EF3E42"/>
                      </a:solidFill>
                      <a:latin typeface="Inconsolata" panose="00000509000000000000" pitchFamily="49" charset="0"/>
                    </a:defRPr>
                  </a:lvl1pPr>
                </a:lstStyle>
                <a:p>
                  <a:r>
                    <a:rPr lang="en-US" altLang="en-US" dirty="0" err="1">
                      <a:solidFill>
                        <a:schemeClr val="accent1"/>
                      </a:solidFill>
                    </a:rPr>
                    <a:t>prevLSN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0991" name="TextBox 40990">
                  <a:extLst>
                    <a:ext uri="{FF2B5EF4-FFF2-40B4-BE49-F238E27FC236}">
                      <a16:creationId xmlns:a16="http://schemas.microsoft.com/office/drawing/2014/main" id="{1F870022-195B-FBDB-B93D-FA6BC86F161A}"/>
                    </a:ext>
                  </a:extLst>
                </p:cNvPr>
                <p:cNvSpPr txBox="1"/>
                <p:nvPr/>
              </p:nvSpPr>
              <p:spPr>
                <a:xfrm>
                  <a:off x="6464017" y="4471698"/>
                  <a:ext cx="1079783" cy="307777"/>
                </a:xfrm>
                <a:prstGeom prst="rect">
                  <a:avLst/>
                </a:prstGeom>
                <a:noFill/>
              </p:spPr>
              <p:txBody>
                <a:bodyPr wrap="none" lIns="45720" tIns="45720" rIns="45720" bIns="45720" rtlCol="0">
                  <a:spAutoFit/>
                </a:bodyPr>
                <a:lstStyle>
                  <a:defPPr>
                    <a:defRPr lang="en-US"/>
                  </a:defPPr>
                  <a:lvl1pPr>
                    <a:defRPr sz="1400" b="1">
                      <a:solidFill>
                        <a:srgbClr val="EF3E42"/>
                      </a:solidFill>
                      <a:latin typeface="Inconsolata" panose="00000509000000000000" pitchFamily="49" charset="0"/>
                    </a:defRPr>
                  </a:lvl1pPr>
                </a:lstStyle>
                <a:p>
                  <a:r>
                    <a:rPr lang="en-US" altLang="en-US" dirty="0" err="1">
                      <a:solidFill>
                        <a:schemeClr val="accent1"/>
                      </a:solidFill>
                    </a:rPr>
                    <a:t>undoNextLSN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p:grpSp>
        </p:grpSp>
        <p:sp>
          <p:nvSpPr>
            <p:cNvPr id="41023" name="Right Arrow 41022">
              <a:extLst>
                <a:ext uri="{FF2B5EF4-FFF2-40B4-BE49-F238E27FC236}">
                  <a16:creationId xmlns:a16="http://schemas.microsoft.com/office/drawing/2014/main" id="{6471A631-9EA2-A247-5822-81A2CBD79C1E}"/>
                </a:ext>
              </a:extLst>
            </p:cNvPr>
            <p:cNvSpPr/>
            <p:nvPr/>
          </p:nvSpPr>
          <p:spPr>
            <a:xfrm>
              <a:off x="1046087" y="4906531"/>
              <a:ext cx="7343926" cy="256019"/>
            </a:xfrm>
            <a:prstGeom prst="rightArrow">
              <a:avLst/>
            </a:prstGeom>
            <a:solidFill>
              <a:schemeClr val="accent1"/>
            </a:solidFill>
            <a:ln w="28575" cap="flat" cmpd="sng" algn="ctr">
              <a:noFill/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100" i="1" spc="225" dirty="0">
                  <a:solidFill>
                    <a:schemeClr val="bg1">
                      <a:lumMod val="95000"/>
                    </a:schemeClr>
                  </a:solidFill>
                  <a:latin typeface="Lato Black" panose="020F0A02020204030203" pitchFamily="34" charset="0"/>
                </a:rPr>
                <a:t>TIME</a:t>
              </a:r>
            </a:p>
          </p:txBody>
        </p:sp>
      </p:grp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09A8071C-07AE-F7FF-55FE-0058C714001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22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5CEC03D8-2DF1-492E-B092-6C0BD7D27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ABORT Algorithm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C77674FC-3A30-4499-AD8C-6D663EDA9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First write an 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ABORT</a:t>
            </a:r>
            <a:r>
              <a:rPr lang="en-US" altLang="en-US" dirty="0"/>
              <a:t> record to log for the </a:t>
            </a:r>
            <a:r>
              <a:rPr lang="en-US" altLang="en-US" dirty="0" err="1"/>
              <a:t>txn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Then analyze the </a:t>
            </a:r>
            <a:r>
              <a:rPr lang="en-US" altLang="en-US" dirty="0" err="1"/>
              <a:t>txn’s</a:t>
            </a:r>
            <a:r>
              <a:rPr lang="en-US" altLang="en-US" dirty="0"/>
              <a:t> updates in reverse order. For each update record:</a:t>
            </a:r>
          </a:p>
          <a:p>
            <a:pPr lvl="1"/>
            <a:r>
              <a:rPr lang="en-US" altLang="en-US" dirty="0"/>
              <a:t>Write a 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CLR</a:t>
            </a:r>
            <a:r>
              <a:rPr lang="en-US" altLang="en-US" dirty="0"/>
              <a:t> entry to the log.</a:t>
            </a:r>
          </a:p>
          <a:p>
            <a:pPr lvl="1"/>
            <a:r>
              <a:rPr lang="en-US" altLang="en-US" dirty="0"/>
              <a:t>Restore old value.</a:t>
            </a:r>
          </a:p>
          <a:p>
            <a:r>
              <a:rPr lang="en-US" altLang="en-US" dirty="0"/>
              <a:t>Lastly, write a 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TXN-END</a:t>
            </a:r>
            <a:r>
              <a:rPr lang="en-US" altLang="en-US" dirty="0"/>
              <a:t> record and release locks.</a:t>
            </a:r>
          </a:p>
          <a:p>
            <a:endParaRPr lang="en-US" altLang="en-US" sz="1200" dirty="0"/>
          </a:p>
          <a:p>
            <a:r>
              <a:rPr lang="en-US" altLang="en-US" dirty="0"/>
              <a:t>Notice: CLRs never need to be undone.</a:t>
            </a:r>
          </a:p>
          <a:p>
            <a:endParaRPr lang="en-US" altLang="en-US" dirty="0"/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1B374525-EFD6-2D55-AE3C-8854E5D00140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543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946DA2A-2E2C-4AC2-A2CC-4C2B2A58689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Today’s Agenda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62F998DF-9F67-427C-A11C-B0088790B460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strike="sngStrike" dirty="0"/>
              <a:t>Log Sequence Numbers</a:t>
            </a:r>
          </a:p>
          <a:p>
            <a:r>
              <a:rPr lang="en-US" altLang="en-US" strike="sngStrike" dirty="0"/>
              <a:t>Normal Commit &amp; Abort Operations</a:t>
            </a:r>
          </a:p>
          <a:p>
            <a:r>
              <a:rPr lang="en-US" altLang="en-US" dirty="0"/>
              <a:t>Fuzzy Checkpointing</a:t>
            </a:r>
          </a:p>
          <a:p>
            <a:r>
              <a:rPr lang="en-US" altLang="en-US" dirty="0"/>
              <a:t>Recovery Algorithm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4B72AEBD-FB66-48E9-6ED0-769C3FD652C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944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D959CDFF-FC5A-47EF-8A83-F4831861C91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Non-Fuzzy Checkpoints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3FDA82AC-1A63-4EC9-8260-1B98B6C929A5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dirty="0"/>
              <a:t>The DBMS halts everything when it takes a checkpoint to ensure a consistent snapshot:</a:t>
            </a:r>
          </a:p>
          <a:p>
            <a:pPr marL="342900" lvl="1"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altLang="en-US" dirty="0"/>
              <a:t>Halt the start of any new </a:t>
            </a:r>
            <a:r>
              <a:rPr lang="en-US" altLang="en-US" dirty="0" err="1"/>
              <a:t>txns</a:t>
            </a:r>
            <a:r>
              <a:rPr lang="en-US" altLang="en-US" dirty="0"/>
              <a:t>.</a:t>
            </a:r>
          </a:p>
          <a:p>
            <a:pPr marL="342900" lvl="1"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altLang="en-US" dirty="0"/>
              <a:t>Flushes dirty pages on disk.</a:t>
            </a:r>
            <a:endParaRPr lang="en-US" altLang="en-US" sz="1200" dirty="0"/>
          </a:p>
          <a:p>
            <a:endParaRPr lang="en-US" altLang="en-US" dirty="0"/>
          </a:p>
          <a:p>
            <a:r>
              <a:rPr lang="en-US" altLang="en-US" dirty="0"/>
              <a:t>This is </a:t>
            </a:r>
            <a:r>
              <a:rPr lang="en-US" altLang="en-US" u="sng" dirty="0"/>
              <a:t>bad</a:t>
            </a:r>
            <a:r>
              <a:rPr lang="en-US" altLang="en-US" dirty="0"/>
              <a:t> for runtime performance but makes recovery </a:t>
            </a:r>
            <a:r>
              <a:rPr lang="en-US" altLang="en-US" u="sng" dirty="0"/>
              <a:t>easy</a:t>
            </a:r>
            <a:r>
              <a:rPr lang="en-US" altLang="en-US" dirty="0"/>
              <a:t>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DB55EC9C-8CE7-1C42-FB95-2FD970F4836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889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0F01500A-EDDD-4F04-B098-671212DC8C8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Non-Fuzzy Checkpoints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AC86B353-69B4-4E77-9BBB-C442CF595D1E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en-US" sz="2000" dirty="0"/>
              <a:t>Pause modifying </a:t>
            </a:r>
            <a:r>
              <a:rPr lang="en-US" altLang="en-US" sz="2000" dirty="0" err="1"/>
              <a:t>txns</a:t>
            </a:r>
            <a:r>
              <a:rPr lang="en-US" altLang="en-US" sz="2000" dirty="0"/>
              <a:t> while the DBMS takes the checkpoint.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altLang="en-US" sz="1800" dirty="0">
                <a:latin typeface="CRIMSON TEXT" panose="02000503000000000000" pitchFamily="2" charset="77"/>
              </a:rPr>
              <a:t>Prevent queries from acquiring write latch on table/index pages.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altLang="en-US" sz="1800" dirty="0">
                <a:latin typeface="CRIMSON TEXT" panose="02000503000000000000" pitchFamily="2" charset="77"/>
              </a:rPr>
              <a:t>Don’t have to wait until all </a:t>
            </a:r>
            <a:r>
              <a:rPr lang="en-US" altLang="en-US" sz="1800" dirty="0" err="1">
                <a:latin typeface="CRIMSON TEXT" panose="02000503000000000000" pitchFamily="2" charset="77"/>
              </a:rPr>
              <a:t>txns</a:t>
            </a:r>
            <a:r>
              <a:rPr lang="en-US" altLang="en-US" sz="1800" dirty="0">
                <a:latin typeface="CRIMSON TEXT" panose="02000503000000000000" pitchFamily="2" charset="77"/>
              </a:rPr>
              <a:t> finish before taking the checkpoint.</a:t>
            </a:r>
          </a:p>
          <a:p>
            <a:endParaRPr lang="en-US" altLang="en-US" sz="1200" dirty="0"/>
          </a:p>
          <a:p>
            <a:r>
              <a:rPr lang="en-US" altLang="en-US" sz="2000" dirty="0"/>
              <a:t>To allow updates during checkpoints, must record internal state as of the beginning of the checkpoint.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altLang="en-US" sz="1800" b="1" dirty="0">
                <a:latin typeface="Crimson Text" panose="02000503000000000000" pitchFamily="2" charset="77"/>
              </a:rPr>
              <a:t>Active Transaction Table (ATT)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altLang="en-US" sz="1800" b="1" dirty="0">
                <a:latin typeface="Crimson Text" panose="02000503000000000000" pitchFamily="2" charset="77"/>
              </a:rPr>
              <a:t>Dirty Page Table (DPT)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17D963-640E-4F2C-8B5A-8B2D9643CCE9}"/>
              </a:ext>
            </a:extLst>
          </p:cNvPr>
          <p:cNvGrpSpPr/>
          <p:nvPr/>
        </p:nvGrpSpPr>
        <p:grpSpPr>
          <a:xfrm>
            <a:off x="7022827" y="1711390"/>
            <a:ext cx="914400" cy="1100554"/>
            <a:chOff x="7315200" y="2006233"/>
            <a:chExt cx="914400" cy="1100554"/>
          </a:xfrm>
        </p:grpSpPr>
        <p:sp>
          <p:nvSpPr>
            <p:cNvPr id="6" name="Page1">
              <a:extLst>
                <a:ext uri="{FF2B5EF4-FFF2-40B4-BE49-F238E27FC236}">
                  <a16:creationId xmlns:a16="http://schemas.microsoft.com/office/drawing/2014/main" id="{9A6AE083-7264-4D89-8A87-B1C67B2F539D}"/>
                </a:ext>
              </a:extLst>
            </p:cNvPr>
            <p:cNvSpPr/>
            <p:nvPr/>
          </p:nvSpPr>
          <p:spPr>
            <a:xfrm>
              <a:off x="7315200" y="2038350"/>
              <a:ext cx="914400" cy="274320"/>
            </a:xfrm>
            <a:prstGeom prst="rect">
              <a:avLst/>
            </a:prstGeom>
            <a:solidFill>
              <a:srgbClr val="2C6BD8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>
              <a:spAutoFit/>
            </a:bodyPr>
            <a:lstStyle/>
            <a:p>
              <a:pPr algn="ctr"/>
              <a:r>
                <a:rPr lang="en-US" sz="1600" dirty="0">
                  <a:latin typeface="Inconsolata" panose="00000509000000000000" pitchFamily="49" charset="0"/>
                </a:rPr>
                <a:t>Page #1</a:t>
              </a:r>
            </a:p>
          </p:txBody>
        </p:sp>
        <p:sp>
          <p:nvSpPr>
            <p:cNvPr id="9" name="Page2">
              <a:extLst>
                <a:ext uri="{FF2B5EF4-FFF2-40B4-BE49-F238E27FC236}">
                  <a16:creationId xmlns:a16="http://schemas.microsoft.com/office/drawing/2014/main" id="{749761F4-1B18-4A8B-85BE-BF4F2223F9F4}"/>
                </a:ext>
              </a:extLst>
            </p:cNvPr>
            <p:cNvSpPr/>
            <p:nvPr/>
          </p:nvSpPr>
          <p:spPr>
            <a:xfrm>
              <a:off x="7315200" y="2419350"/>
              <a:ext cx="914400" cy="274320"/>
            </a:xfrm>
            <a:prstGeom prst="rect">
              <a:avLst/>
            </a:prstGeom>
            <a:solidFill>
              <a:srgbClr val="2C6BD8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>
              <a:spAutoFit/>
            </a:bodyPr>
            <a:lstStyle/>
            <a:p>
              <a:pPr algn="ctr"/>
              <a:r>
                <a:rPr lang="en-US" sz="1600" dirty="0">
                  <a:latin typeface="Inconsolata" panose="00000509000000000000" pitchFamily="49" charset="0"/>
                </a:rPr>
                <a:t>Page #2</a:t>
              </a:r>
            </a:p>
          </p:txBody>
        </p:sp>
        <p:sp>
          <p:nvSpPr>
            <p:cNvPr id="12" name="Page3">
              <a:extLst>
                <a:ext uri="{FF2B5EF4-FFF2-40B4-BE49-F238E27FC236}">
                  <a16:creationId xmlns:a16="http://schemas.microsoft.com/office/drawing/2014/main" id="{C1E29484-7FDC-4FBA-8A1D-91BA154188BE}"/>
                </a:ext>
              </a:extLst>
            </p:cNvPr>
            <p:cNvSpPr/>
            <p:nvPr/>
          </p:nvSpPr>
          <p:spPr>
            <a:xfrm>
              <a:off x="7315200" y="2800350"/>
              <a:ext cx="914400" cy="274320"/>
            </a:xfrm>
            <a:prstGeom prst="rect">
              <a:avLst/>
            </a:prstGeom>
            <a:solidFill>
              <a:srgbClr val="2C6BD8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>
              <a:spAutoFit/>
            </a:bodyPr>
            <a:lstStyle/>
            <a:p>
              <a:pPr algn="ctr"/>
              <a:r>
                <a:rPr lang="en-US" sz="1600" dirty="0">
                  <a:latin typeface="Inconsolata" panose="00000509000000000000" pitchFamily="49" charset="0"/>
                </a:rPr>
                <a:t>Page #3</a:t>
              </a:r>
            </a:p>
          </p:txBody>
        </p:sp>
      </p:grpSp>
      <p:sp>
        <p:nvSpPr>
          <p:cNvPr id="14" name="Right Arrow 6">
            <a:extLst>
              <a:ext uri="{FF2B5EF4-FFF2-40B4-BE49-F238E27FC236}">
                <a16:creationId xmlns:a16="http://schemas.microsoft.com/office/drawing/2014/main" id="{A12597C6-552A-4B34-AEE1-F1B6216CD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2561" y="1743507"/>
            <a:ext cx="365760" cy="27432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A9C163-42FC-4C7C-832D-679B70E6D905}"/>
              </a:ext>
            </a:extLst>
          </p:cNvPr>
          <p:cNvGrpSpPr/>
          <p:nvPr/>
        </p:nvGrpSpPr>
        <p:grpSpPr>
          <a:xfrm>
            <a:off x="6080611" y="1519728"/>
            <a:ext cx="2832101" cy="1346844"/>
            <a:chOff x="6372984" y="1814571"/>
            <a:chExt cx="2832101" cy="134684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4F24552-CB5D-4F58-9C11-6898FD51DFE6}"/>
                </a:ext>
              </a:extLst>
            </p:cNvPr>
            <p:cNvSpPr txBox="1"/>
            <p:nvPr/>
          </p:nvSpPr>
          <p:spPr>
            <a:xfrm rot="16200000">
              <a:off x="5948509" y="2296113"/>
              <a:ext cx="12490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Checkpoint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025FC2-00C5-439D-A21C-139B733CDACE}"/>
                </a:ext>
              </a:extLst>
            </p:cNvPr>
            <p:cNvSpPr txBox="1"/>
            <p:nvPr/>
          </p:nvSpPr>
          <p:spPr>
            <a:xfrm rot="5400000">
              <a:off x="8305800" y="2303327"/>
              <a:ext cx="1398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r>
                <a:rPr lang="en-US" dirty="0"/>
                <a:t>Transaction</a:t>
              </a:r>
            </a:p>
          </p:txBody>
        </p:sp>
      </p:grpSp>
      <p:sp>
        <p:nvSpPr>
          <p:cNvPr id="17" name="Right Arrow 6">
            <a:extLst>
              <a:ext uri="{FF2B5EF4-FFF2-40B4-BE49-F238E27FC236}">
                <a16:creationId xmlns:a16="http://schemas.microsoft.com/office/drawing/2014/main" id="{DE164080-5B5F-4358-B69B-5AA87463E17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10848" y="2505507"/>
            <a:ext cx="365760" cy="27432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18" name="Page3 MOD">
            <a:extLst>
              <a:ext uri="{FF2B5EF4-FFF2-40B4-BE49-F238E27FC236}">
                <a16:creationId xmlns:a16="http://schemas.microsoft.com/office/drawing/2014/main" id="{95CBB6E8-2CB9-417A-811A-2F8F0EC9552A}"/>
              </a:ext>
            </a:extLst>
          </p:cNvPr>
          <p:cNvSpPr/>
          <p:nvPr/>
        </p:nvSpPr>
        <p:spPr>
          <a:xfrm>
            <a:off x="7022827" y="2505507"/>
            <a:ext cx="914400" cy="274320"/>
          </a:xfrm>
          <a:prstGeom prst="rect">
            <a:avLst/>
          </a:prstGeom>
          <a:solidFill>
            <a:schemeClr val="accent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1600" dirty="0">
                <a:latin typeface="Inconsolata" panose="00000509000000000000" pitchFamily="49" charset="0"/>
              </a:rPr>
              <a:t>Page #3</a:t>
            </a:r>
          </a:p>
        </p:txBody>
      </p:sp>
      <p:sp>
        <p:nvSpPr>
          <p:cNvPr id="19" name="Page1 MOD">
            <a:extLst>
              <a:ext uri="{FF2B5EF4-FFF2-40B4-BE49-F238E27FC236}">
                <a16:creationId xmlns:a16="http://schemas.microsoft.com/office/drawing/2014/main" id="{A4B9BF17-E0D8-44F5-907D-BBEB71A10C00}"/>
              </a:ext>
            </a:extLst>
          </p:cNvPr>
          <p:cNvSpPr/>
          <p:nvPr/>
        </p:nvSpPr>
        <p:spPr>
          <a:xfrm>
            <a:off x="7022827" y="1743507"/>
            <a:ext cx="914400" cy="274320"/>
          </a:xfrm>
          <a:prstGeom prst="rect">
            <a:avLst/>
          </a:prstGeom>
          <a:solidFill>
            <a:schemeClr val="accent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1600" dirty="0">
                <a:latin typeface="Inconsolata" panose="00000509000000000000" pitchFamily="49" charset="0"/>
              </a:rPr>
              <a:t>Page #1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EFD8DF9-F3B9-44EE-8C30-A9DAC663632B}"/>
              </a:ext>
            </a:extLst>
          </p:cNvPr>
          <p:cNvCxnSpPr/>
          <p:nvPr/>
        </p:nvCxnSpPr>
        <p:spPr>
          <a:xfrm>
            <a:off x="6123203" y="3038907"/>
            <a:ext cx="2743200" cy="0"/>
          </a:xfrm>
          <a:prstGeom prst="line">
            <a:avLst/>
          </a:prstGeom>
          <a:ln w="34925">
            <a:solidFill>
              <a:srgbClr val="4748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ge1">
            <a:extLst>
              <a:ext uri="{FF2B5EF4-FFF2-40B4-BE49-F238E27FC236}">
                <a16:creationId xmlns:a16="http://schemas.microsoft.com/office/drawing/2014/main" id="{2AE0A8F0-ADE6-4434-AC82-ACBE6232C791}"/>
              </a:ext>
            </a:extLst>
          </p:cNvPr>
          <p:cNvSpPr/>
          <p:nvPr/>
        </p:nvSpPr>
        <p:spPr>
          <a:xfrm>
            <a:off x="5951952" y="3265964"/>
            <a:ext cx="914400" cy="274320"/>
          </a:xfrm>
          <a:prstGeom prst="rect">
            <a:avLst/>
          </a:prstGeom>
          <a:solidFill>
            <a:srgbClr val="2C6BD8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1600" dirty="0">
                <a:latin typeface="Inconsolata" panose="00000509000000000000" pitchFamily="49" charset="0"/>
              </a:rPr>
              <a:t>Page #1</a:t>
            </a:r>
          </a:p>
        </p:txBody>
      </p:sp>
      <p:sp>
        <p:nvSpPr>
          <p:cNvPr id="25" name="Page2">
            <a:extLst>
              <a:ext uri="{FF2B5EF4-FFF2-40B4-BE49-F238E27FC236}">
                <a16:creationId xmlns:a16="http://schemas.microsoft.com/office/drawing/2014/main" id="{9AB4F65D-C4A7-4E69-A6DF-7108D7826C1C}"/>
              </a:ext>
            </a:extLst>
          </p:cNvPr>
          <p:cNvSpPr/>
          <p:nvPr/>
        </p:nvSpPr>
        <p:spPr>
          <a:xfrm>
            <a:off x="7001704" y="3265964"/>
            <a:ext cx="914400" cy="274320"/>
          </a:xfrm>
          <a:prstGeom prst="rect">
            <a:avLst/>
          </a:prstGeom>
          <a:solidFill>
            <a:srgbClr val="2C6BD8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1600" dirty="0">
                <a:latin typeface="Inconsolata" panose="00000509000000000000" pitchFamily="49" charset="0"/>
              </a:rPr>
              <a:t>Page #2</a:t>
            </a:r>
          </a:p>
        </p:txBody>
      </p:sp>
      <p:sp>
        <p:nvSpPr>
          <p:cNvPr id="26" name="Page3">
            <a:extLst>
              <a:ext uri="{FF2B5EF4-FFF2-40B4-BE49-F238E27FC236}">
                <a16:creationId xmlns:a16="http://schemas.microsoft.com/office/drawing/2014/main" id="{3BE1D528-E49D-4761-8DF0-CCFF1C29DA82}"/>
              </a:ext>
            </a:extLst>
          </p:cNvPr>
          <p:cNvSpPr/>
          <p:nvPr/>
        </p:nvSpPr>
        <p:spPr>
          <a:xfrm>
            <a:off x="8037040" y="3265964"/>
            <a:ext cx="914400" cy="274320"/>
          </a:xfrm>
          <a:prstGeom prst="rect">
            <a:avLst/>
          </a:prstGeom>
          <a:solidFill>
            <a:schemeClr val="accent1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1600" dirty="0">
                <a:latin typeface="Inconsolata" panose="00000509000000000000" pitchFamily="49" charset="0"/>
              </a:rPr>
              <a:t>Page #3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A80C4ED4-C268-4D13-A182-12F2D7EAE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7196246" y="782891"/>
            <a:ext cx="567561" cy="109728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56E6359E-2DB9-4480-9C6F-773B7A006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16200000">
            <a:off x="7174238" y="3556867"/>
            <a:ext cx="641131" cy="885371"/>
          </a:xfrm>
          <a:prstGeom prst="rect">
            <a:avLst/>
          </a:prstGeom>
        </p:spPr>
      </p:pic>
      <p:pic>
        <p:nvPicPr>
          <p:cNvPr id="29" name="Hourglass" descr=" 58">
            <a:extLst>
              <a:ext uri="{FF2B5EF4-FFF2-40B4-BE49-F238E27FC236}">
                <a16:creationId xmlns:a16="http://schemas.microsoft.com/office/drawing/2014/main" id="{CC5126F7-13C4-488E-8087-0F56DF4157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auto">
          <a:xfrm>
            <a:off x="8165035" y="2090217"/>
            <a:ext cx="257385" cy="3657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B790BF6B-0A6B-25C9-FC28-1D3B01B94C5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43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9877E-6 L 3.33333E-6 0.14815 " pathEditMode="relative" rAng="0" ptsTypes="AA">
                                      <p:cBhvr>
                                        <p:cTn id="4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0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46914E-7 L -4.44444E-6 -0.14815 " pathEditMode="relative" rAng="0" ptsTypes="AA">
                                      <p:cBhvr>
                                        <p:cTn id="6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0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7" grpId="0" animBg="1"/>
      <p:bldP spid="17" grpId="1" animBg="1"/>
      <p:bldP spid="18" grpId="0" animBg="1"/>
      <p:bldP spid="19" grpId="0" animBg="1"/>
      <p:bldP spid="24" grpId="0" animBg="1"/>
      <p:bldP spid="25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CC5DD626-6B5D-4248-BF98-8175DFBBB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Active Transaction Table (ATT)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94A85B14-413F-4586-AE1F-08E3DEE2E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One entry per currently active </a:t>
            </a:r>
            <a:r>
              <a:rPr lang="en-US" altLang="en-US" dirty="0" err="1"/>
              <a:t>txn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txnId</a:t>
            </a:r>
            <a:r>
              <a:rPr lang="en-US" altLang="en-US" dirty="0"/>
              <a:t>: Unique </a:t>
            </a:r>
            <a:r>
              <a:rPr lang="en-US" altLang="en-US" dirty="0" err="1"/>
              <a:t>txn</a:t>
            </a:r>
            <a:r>
              <a:rPr lang="en-US" altLang="en-US" dirty="0"/>
              <a:t> identifier.</a:t>
            </a:r>
          </a:p>
          <a:p>
            <a:pPr lvl="1"/>
            <a:r>
              <a:rPr lang="en-US" altLang="en-US" dirty="0"/>
              <a:t> 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status</a:t>
            </a:r>
            <a:r>
              <a:rPr lang="en-US" altLang="en-US" dirty="0"/>
              <a:t>: The current “mode” of the </a:t>
            </a:r>
            <a:r>
              <a:rPr lang="en-US" altLang="en-US" dirty="0" err="1"/>
              <a:t>txn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lastLSN</a:t>
            </a:r>
            <a:r>
              <a:rPr lang="en-US" altLang="en-US" dirty="0"/>
              <a:t>: Most recent LSN created by </a:t>
            </a:r>
            <a:r>
              <a:rPr lang="en-US" altLang="en-US" dirty="0" err="1"/>
              <a:t>txn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Remove entry after the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TXN-END</a:t>
            </a:r>
            <a:r>
              <a:rPr lang="en-US" dirty="0"/>
              <a:t> record.</a:t>
            </a:r>
            <a:endParaRPr lang="en-US" altLang="en-US" dirty="0"/>
          </a:p>
          <a:p>
            <a:endParaRPr lang="en-US" altLang="en-US" sz="1200" dirty="0"/>
          </a:p>
          <a:p>
            <a:r>
              <a:rPr lang="en-US" altLang="en-US" b="1" dirty="0" err="1"/>
              <a:t>Txn</a:t>
            </a:r>
            <a:r>
              <a:rPr lang="en-US" altLang="en-US" b="1" dirty="0"/>
              <a:t> Status Codes:</a:t>
            </a:r>
          </a:p>
          <a:p>
            <a:pPr lvl="1"/>
            <a:r>
              <a:rPr lang="en-US" altLang="en-US" dirty="0"/>
              <a:t>Running (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R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Committing (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C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Candidate for Undo (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U</a:t>
            </a:r>
            <a:r>
              <a:rPr lang="en-US" altLang="en-US" dirty="0"/>
              <a:t>)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40289A94-B29B-BEE3-E1BC-17D09528C3F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108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00D72D8B-3DFA-46C1-9211-A79A8504F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Dirty Page Table (DPT)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7D18EFAE-EC33-4ED1-9D1A-8392F85AB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Keep track of which pages in the buffer pool contain changes that have not been flushed to disk.</a:t>
            </a:r>
          </a:p>
          <a:p>
            <a:endParaRPr lang="en-US" altLang="en-US" dirty="0"/>
          </a:p>
          <a:p>
            <a:r>
              <a:rPr lang="en-US" altLang="en-US" dirty="0"/>
              <a:t>One entry per dirty page in the buffer pool:</a:t>
            </a:r>
          </a:p>
          <a:p>
            <a:pPr lvl="1"/>
            <a:r>
              <a:rPr lang="en-US" altLang="en-US" dirty="0"/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recLSN</a:t>
            </a:r>
            <a:r>
              <a:rPr lang="en-US" altLang="en-US" dirty="0"/>
              <a:t>: The LSN of the log record that first caused the page to be dirty.</a:t>
            </a:r>
          </a:p>
          <a:p>
            <a:pPr lvl="1"/>
            <a:endParaRPr lang="en-US" altLang="en-US" dirty="0"/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149EC9D8-DDB7-2003-7688-101BC175E53F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242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>
            <a:extLst>
              <a:ext uri="{FF2B5EF4-FFF2-40B4-BE49-F238E27FC236}">
                <a16:creationId xmlns:a16="http://schemas.microsoft.com/office/drawing/2014/main" id="{31048F91-59FE-43C3-AD2C-D6804479472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Slightly Better Checkpoints</a:t>
            </a:r>
          </a:p>
        </p:txBody>
      </p:sp>
      <p:sp>
        <p:nvSpPr>
          <p:cNvPr id="49155" name="Content Placeholder 9">
            <a:extLst>
              <a:ext uri="{FF2B5EF4-FFF2-40B4-BE49-F238E27FC236}">
                <a16:creationId xmlns:a16="http://schemas.microsoft.com/office/drawing/2014/main" id="{FF592F77-7C1A-4361-868C-DF24E096690B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At the first checkpoint, assuming 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P</a:t>
            </a:r>
            <a:r>
              <a:rPr lang="en-US" alt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11</a:t>
            </a:r>
            <a:r>
              <a:rPr lang="en-US" altLang="en-US" b="1" baseline="-25000" dirty="0">
                <a:solidFill>
                  <a:srgbClr val="EF3E42"/>
                </a:solidFill>
                <a:latin typeface="Inconsolata" panose="00000509000000000000" pitchFamily="49" charset="0"/>
              </a:rPr>
              <a:t> </a:t>
            </a:r>
            <a:r>
              <a:rPr lang="en-US" altLang="en-US" dirty="0"/>
              <a:t>was flushed, 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alt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  <a:r>
              <a:rPr lang="en-US" altLang="en-US" dirty="0"/>
              <a:t> is still running and there is only one dirty page (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P</a:t>
            </a:r>
            <a:r>
              <a:rPr lang="en-US" alt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22</a:t>
            </a:r>
            <a:r>
              <a:rPr lang="en-US" altLang="en-US" dirty="0"/>
              <a:t>).</a:t>
            </a:r>
          </a:p>
          <a:p>
            <a:r>
              <a:rPr lang="en-US" altLang="en-US" dirty="0"/>
              <a:t>At the second checkpoint, assuming 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P</a:t>
            </a:r>
            <a:r>
              <a:rPr lang="en-US" alt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22</a:t>
            </a:r>
            <a:r>
              <a:rPr lang="en-US" altLang="en-US" b="1" baseline="-25000" dirty="0">
                <a:solidFill>
                  <a:srgbClr val="EF3E42"/>
                </a:solidFill>
                <a:latin typeface="Inconsolata" panose="00000509000000000000" pitchFamily="49" charset="0"/>
              </a:rPr>
              <a:t> </a:t>
            </a:r>
            <a:r>
              <a:rPr lang="en-US" altLang="en-US" dirty="0"/>
              <a:t>was flushed, 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alt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  <a:r>
              <a:rPr lang="en-US" altLang="en-US" dirty="0"/>
              <a:t> and 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</a:t>
            </a:r>
            <a:r>
              <a:rPr lang="en-US" alt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3</a:t>
            </a:r>
            <a:r>
              <a:rPr lang="en-US" altLang="en-US" dirty="0"/>
              <a:t> are active and the dirty pages are (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P</a:t>
            </a:r>
            <a:r>
              <a:rPr lang="en-US" alt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11</a:t>
            </a:r>
            <a:r>
              <a:rPr lang="en-US" altLang="en-US" dirty="0"/>
              <a:t>,</a:t>
            </a:r>
            <a:r>
              <a:rPr lang="en-US" altLang="en-US" b="1" dirty="0">
                <a:solidFill>
                  <a:srgbClr val="EF3E42"/>
                </a:solidFill>
                <a:latin typeface="Inconsolata" panose="00000509000000000000" pitchFamily="49" charset="0"/>
              </a:rPr>
              <a:t> 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P</a:t>
            </a:r>
            <a:r>
              <a:rPr lang="en-US" alt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33</a:t>
            </a:r>
            <a:r>
              <a:rPr lang="en-US" altLang="en-US" dirty="0"/>
              <a:t>).</a:t>
            </a:r>
          </a:p>
          <a:p>
            <a:endParaRPr lang="en-US" altLang="en-US" sz="1200" dirty="0"/>
          </a:p>
          <a:p>
            <a:r>
              <a:rPr lang="en-US" altLang="en-US" dirty="0"/>
              <a:t>How to use this metadata to avoid stalling </a:t>
            </a:r>
            <a:r>
              <a:rPr lang="en-US" altLang="en-US" dirty="0" err="1"/>
              <a:t>txns</a:t>
            </a:r>
            <a:r>
              <a:rPr lang="en-US" altLang="en-US" dirty="0"/>
              <a:t> during checkpoint?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0B00E8F-29A1-45C6-A62E-B90C4D420134}"/>
              </a:ext>
            </a:extLst>
          </p:cNvPr>
          <p:cNvSpPr/>
          <p:nvPr/>
        </p:nvSpPr>
        <p:spPr bwMode="auto">
          <a:xfrm>
            <a:off x="5638800" y="742950"/>
            <a:ext cx="3108960" cy="4297680"/>
          </a:xfrm>
          <a:prstGeom prst="roundRect">
            <a:avLst>
              <a:gd name="adj" fmla="val 7789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tIns="0"/>
          <a:lstStyle/>
          <a:p>
            <a:pPr algn="ctr" eaLnBrk="0" hangingPunct="0"/>
            <a:endParaRPr lang="en-US" sz="2000" dirty="0">
              <a:solidFill>
                <a:srgbClr val="646464"/>
              </a:solidFill>
              <a:latin typeface="Lato Black" panose="020F0A02020204030203" pitchFamily="34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09E79E91-235A-4639-B81A-DCAE8564F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0731" y="920749"/>
            <a:ext cx="2651760" cy="4013201"/>
          </a:xfrm>
          <a:prstGeom prst="foldedCorner">
            <a:avLst>
              <a:gd name="adj" fmla="val 6334"/>
            </a:avLst>
          </a:prstGeom>
          <a:solidFill>
            <a:schemeClr val="bg1"/>
          </a:solidFill>
          <a:ln w="12700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1">
                <a:solidFill>
                  <a:srgbClr val="474866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/>
              <a:t>001</a:t>
            </a:r>
            <a:r>
              <a:rPr lang="en-US" dirty="0">
                <a:solidFill>
                  <a:srgbClr val="646464"/>
                </a:solidFill>
              </a:rPr>
              <a:t>:</a:t>
            </a:r>
            <a:r>
              <a:rPr lang="en-US" b="0" dirty="0">
                <a:solidFill>
                  <a:srgbClr val="646464"/>
                </a:solidFill>
              </a:rPr>
              <a:t>&lt;T</a:t>
            </a:r>
            <a:r>
              <a:rPr lang="en-US" b="0" baseline="-25000" dirty="0">
                <a:solidFill>
                  <a:srgbClr val="646464"/>
                </a:solidFill>
              </a:rPr>
              <a:t>1</a:t>
            </a:r>
            <a:r>
              <a:rPr lang="en-US" b="0" dirty="0">
                <a:solidFill>
                  <a:srgbClr val="646464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BEGIN</a:t>
            </a:r>
            <a:r>
              <a:rPr lang="en-US" b="0" dirty="0">
                <a:solidFill>
                  <a:srgbClr val="646464"/>
                </a:solidFill>
              </a:rPr>
              <a:t>&gt;</a:t>
            </a:r>
          </a:p>
          <a:p>
            <a:r>
              <a:rPr lang="en-US" dirty="0"/>
              <a:t>002</a:t>
            </a:r>
            <a:r>
              <a:rPr lang="en-US" b="0" dirty="0">
                <a:solidFill>
                  <a:srgbClr val="646464"/>
                </a:solidFill>
              </a:rPr>
              <a:t>:&lt;T</a:t>
            </a:r>
            <a:r>
              <a:rPr lang="en-US" b="0" baseline="-25000" dirty="0">
                <a:solidFill>
                  <a:srgbClr val="646464"/>
                </a:solidFill>
              </a:rPr>
              <a:t>2</a:t>
            </a:r>
            <a:r>
              <a:rPr lang="en-US" b="0" dirty="0">
                <a:solidFill>
                  <a:srgbClr val="646464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BEGIN</a:t>
            </a:r>
            <a:r>
              <a:rPr lang="en-US" b="0" dirty="0">
                <a:solidFill>
                  <a:srgbClr val="646464"/>
                </a:solidFill>
              </a:rPr>
              <a:t>&gt;</a:t>
            </a:r>
          </a:p>
          <a:p>
            <a:r>
              <a:rPr lang="en-US" dirty="0"/>
              <a:t>003</a:t>
            </a:r>
            <a:r>
              <a:rPr lang="en-US" b="0" dirty="0">
                <a:solidFill>
                  <a:srgbClr val="646464"/>
                </a:solidFill>
              </a:rPr>
              <a:t>:&lt;T</a:t>
            </a:r>
            <a:r>
              <a:rPr lang="en-US" b="0" baseline="-25000" dirty="0">
                <a:solidFill>
                  <a:srgbClr val="646464"/>
                </a:solidFill>
              </a:rPr>
              <a:t>1</a:t>
            </a:r>
            <a:r>
              <a:rPr lang="en-US" b="0" dirty="0">
                <a:solidFill>
                  <a:srgbClr val="646464"/>
                </a:solidFill>
              </a:rPr>
              <a:t>, A</a:t>
            </a:r>
            <a:r>
              <a:rPr lang="en-US" altLang="en-US" b="0" dirty="0">
                <a:solidFill>
                  <a:srgbClr val="646464"/>
                </a:solidFill>
              </a:rPr>
              <a:t>→P</a:t>
            </a:r>
            <a:r>
              <a:rPr lang="en-US" altLang="en-US" b="0" baseline="-25000" dirty="0">
                <a:solidFill>
                  <a:srgbClr val="646464"/>
                </a:solidFill>
              </a:rPr>
              <a:t>11</a:t>
            </a:r>
            <a:r>
              <a:rPr lang="en-US" b="0" dirty="0">
                <a:solidFill>
                  <a:srgbClr val="646464"/>
                </a:solidFill>
              </a:rPr>
              <a:t>, 100, 120&gt;</a:t>
            </a:r>
          </a:p>
          <a:p>
            <a:r>
              <a:rPr lang="en-US" dirty="0"/>
              <a:t>004</a:t>
            </a:r>
            <a:r>
              <a:rPr lang="en-US" b="0" dirty="0">
                <a:solidFill>
                  <a:srgbClr val="646464"/>
                </a:solidFill>
              </a:rPr>
              <a:t>:&lt;T</a:t>
            </a:r>
            <a:r>
              <a:rPr lang="en-US" b="0" baseline="-25000" dirty="0">
                <a:solidFill>
                  <a:srgbClr val="646464"/>
                </a:solidFill>
              </a:rPr>
              <a:t>1</a:t>
            </a:r>
            <a:r>
              <a:rPr lang="en-US" b="0" dirty="0">
                <a:solidFill>
                  <a:srgbClr val="646464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COMMIT</a:t>
            </a:r>
            <a:r>
              <a:rPr lang="en-US" b="0" dirty="0">
                <a:solidFill>
                  <a:srgbClr val="646464"/>
                </a:solidFill>
              </a:rPr>
              <a:t>&gt;</a:t>
            </a:r>
          </a:p>
          <a:p>
            <a:r>
              <a:rPr lang="en-US" dirty="0"/>
              <a:t>005</a:t>
            </a:r>
            <a:r>
              <a:rPr lang="en-US" b="0" dirty="0">
                <a:solidFill>
                  <a:srgbClr val="646464"/>
                </a:solidFill>
              </a:rPr>
              <a:t>:&lt;T</a:t>
            </a:r>
            <a:r>
              <a:rPr lang="en-US" b="0" baseline="-25000" dirty="0">
                <a:solidFill>
                  <a:srgbClr val="646464"/>
                </a:solidFill>
              </a:rPr>
              <a:t>2</a:t>
            </a:r>
            <a:r>
              <a:rPr lang="en-US" b="0" dirty="0">
                <a:solidFill>
                  <a:srgbClr val="646464"/>
                </a:solidFill>
              </a:rPr>
              <a:t>, C</a:t>
            </a:r>
            <a:r>
              <a:rPr lang="en-US" altLang="en-US" b="0" dirty="0">
                <a:solidFill>
                  <a:srgbClr val="646464"/>
                </a:solidFill>
              </a:rPr>
              <a:t>→P</a:t>
            </a:r>
            <a:r>
              <a:rPr lang="en-US" altLang="en-US" b="0" baseline="-25000" dirty="0">
                <a:solidFill>
                  <a:srgbClr val="646464"/>
                </a:solidFill>
              </a:rPr>
              <a:t>22</a:t>
            </a:r>
            <a:r>
              <a:rPr lang="en-US" b="0" dirty="0">
                <a:solidFill>
                  <a:srgbClr val="646464"/>
                </a:solidFill>
              </a:rPr>
              <a:t>, 100, 120&gt;</a:t>
            </a:r>
          </a:p>
          <a:p>
            <a:r>
              <a:rPr lang="en-US" dirty="0"/>
              <a:t>006</a:t>
            </a:r>
            <a:r>
              <a:rPr lang="en-US" b="0" dirty="0">
                <a:solidFill>
                  <a:srgbClr val="646464"/>
                </a:solidFill>
              </a:rPr>
              <a:t>:&lt;T</a:t>
            </a:r>
            <a:r>
              <a:rPr lang="en-US" b="0" baseline="-25000" dirty="0">
                <a:solidFill>
                  <a:srgbClr val="646464"/>
                </a:solidFill>
              </a:rPr>
              <a:t>1</a:t>
            </a:r>
            <a:r>
              <a:rPr lang="en-US" b="0" dirty="0">
                <a:solidFill>
                  <a:srgbClr val="646464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TXN-END</a:t>
            </a:r>
            <a:r>
              <a:rPr lang="en-US" dirty="0">
                <a:solidFill>
                  <a:srgbClr val="EF3E42"/>
                </a:solidFill>
              </a:rPr>
              <a:t> </a:t>
            </a:r>
            <a:r>
              <a:rPr lang="en-US" b="0" dirty="0">
                <a:solidFill>
                  <a:srgbClr val="646464"/>
                </a:solidFill>
              </a:rPr>
              <a:t>&gt;</a:t>
            </a:r>
          </a:p>
          <a:p>
            <a:r>
              <a:rPr lang="en-US" dirty="0"/>
              <a:t>007</a:t>
            </a:r>
            <a:r>
              <a:rPr lang="en-US" b="0" dirty="0">
                <a:solidFill>
                  <a:srgbClr val="646464"/>
                </a:solidFill>
              </a:rPr>
              <a:t>:&lt;</a:t>
            </a:r>
            <a:r>
              <a:rPr lang="en-US" dirty="0">
                <a:solidFill>
                  <a:schemeClr val="accent1"/>
                </a:solidFill>
              </a:rPr>
              <a:t>CHECKPOINT</a:t>
            </a:r>
          </a:p>
          <a:p>
            <a:r>
              <a:rPr lang="en-US" dirty="0">
                <a:solidFill>
                  <a:schemeClr val="accent1"/>
                </a:solidFill>
              </a:rPr>
              <a:t>    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⮱</a:t>
            </a:r>
            <a:r>
              <a:rPr lang="en-US" dirty="0">
                <a:solidFill>
                  <a:schemeClr val="accent1"/>
                </a:solidFill>
              </a:rPr>
              <a:t>ATT={T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},</a:t>
            </a:r>
          </a:p>
          <a:p>
            <a:r>
              <a:rPr lang="en-US" dirty="0">
                <a:solidFill>
                  <a:schemeClr val="accent1"/>
                </a:solidFill>
              </a:rPr>
              <a:t>    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⮱</a:t>
            </a:r>
            <a:r>
              <a:rPr lang="en-US" dirty="0">
                <a:solidFill>
                  <a:schemeClr val="accent1"/>
                </a:solidFill>
              </a:rPr>
              <a:t>DPT={P</a:t>
            </a:r>
            <a:r>
              <a:rPr lang="en-US" baseline="-25000" dirty="0">
                <a:solidFill>
                  <a:schemeClr val="accent1"/>
                </a:solidFill>
              </a:rPr>
              <a:t>22</a:t>
            </a:r>
            <a:r>
              <a:rPr lang="en-US" dirty="0">
                <a:solidFill>
                  <a:schemeClr val="accent1"/>
                </a:solidFill>
              </a:rPr>
              <a:t>}</a:t>
            </a:r>
            <a:r>
              <a:rPr lang="en-US" b="0" dirty="0">
                <a:solidFill>
                  <a:srgbClr val="646464"/>
                </a:solidFill>
              </a:rPr>
              <a:t>&gt;</a:t>
            </a:r>
          </a:p>
          <a:p>
            <a:r>
              <a:rPr lang="en-US" dirty="0"/>
              <a:t>008</a:t>
            </a:r>
            <a:r>
              <a:rPr lang="en-US" b="0" dirty="0">
                <a:solidFill>
                  <a:srgbClr val="646464"/>
                </a:solidFill>
              </a:rPr>
              <a:t>:&lt;T</a:t>
            </a:r>
            <a:r>
              <a:rPr lang="en-US" b="0" baseline="-25000" dirty="0">
                <a:solidFill>
                  <a:srgbClr val="646464"/>
                </a:solidFill>
              </a:rPr>
              <a:t>3</a:t>
            </a:r>
            <a:r>
              <a:rPr lang="en-US" b="0" dirty="0">
                <a:solidFill>
                  <a:srgbClr val="646464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BEGIN</a:t>
            </a:r>
            <a:r>
              <a:rPr lang="en-US" b="0" dirty="0">
                <a:solidFill>
                  <a:srgbClr val="646464"/>
                </a:solidFill>
              </a:rPr>
              <a:t>&gt;</a:t>
            </a:r>
          </a:p>
          <a:p>
            <a:r>
              <a:rPr lang="en-US" dirty="0"/>
              <a:t>009</a:t>
            </a:r>
            <a:r>
              <a:rPr lang="en-US" b="0" dirty="0">
                <a:solidFill>
                  <a:srgbClr val="646464"/>
                </a:solidFill>
              </a:rPr>
              <a:t>:&lt;T</a:t>
            </a:r>
            <a:r>
              <a:rPr lang="en-US" b="0" baseline="-25000" dirty="0">
                <a:solidFill>
                  <a:srgbClr val="646464"/>
                </a:solidFill>
              </a:rPr>
              <a:t>2</a:t>
            </a:r>
            <a:r>
              <a:rPr lang="en-US" b="0" dirty="0">
                <a:solidFill>
                  <a:srgbClr val="646464"/>
                </a:solidFill>
              </a:rPr>
              <a:t>, A</a:t>
            </a:r>
            <a:r>
              <a:rPr lang="en-US" altLang="en-US" b="0" dirty="0">
                <a:solidFill>
                  <a:srgbClr val="646464"/>
                </a:solidFill>
              </a:rPr>
              <a:t>→P</a:t>
            </a:r>
            <a:r>
              <a:rPr lang="en-US" altLang="en-US" b="0" baseline="-25000" dirty="0">
                <a:solidFill>
                  <a:srgbClr val="646464"/>
                </a:solidFill>
              </a:rPr>
              <a:t>11</a:t>
            </a:r>
            <a:r>
              <a:rPr lang="en-US" b="0" dirty="0">
                <a:solidFill>
                  <a:srgbClr val="646464"/>
                </a:solidFill>
              </a:rPr>
              <a:t>, 120, 130&gt;</a:t>
            </a:r>
          </a:p>
          <a:p>
            <a:r>
              <a:rPr lang="en-US" dirty="0"/>
              <a:t>010</a:t>
            </a:r>
            <a:r>
              <a:rPr lang="en-US" b="0" dirty="0">
                <a:solidFill>
                  <a:srgbClr val="646464"/>
                </a:solidFill>
              </a:rPr>
              <a:t>:&lt;T</a:t>
            </a:r>
            <a:r>
              <a:rPr lang="en-US" b="0" baseline="-25000" dirty="0">
                <a:solidFill>
                  <a:srgbClr val="646464"/>
                </a:solidFill>
              </a:rPr>
              <a:t>2</a:t>
            </a:r>
            <a:r>
              <a:rPr lang="en-US" b="0" dirty="0">
                <a:solidFill>
                  <a:srgbClr val="646464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COMMIT</a:t>
            </a:r>
            <a:r>
              <a:rPr lang="en-US" b="0" dirty="0">
                <a:solidFill>
                  <a:srgbClr val="646464"/>
                </a:solidFill>
              </a:rPr>
              <a:t>&gt;</a:t>
            </a:r>
          </a:p>
          <a:p>
            <a:r>
              <a:rPr lang="en-US" dirty="0"/>
              <a:t>011</a:t>
            </a:r>
            <a:r>
              <a:rPr lang="en-US" b="0" dirty="0">
                <a:solidFill>
                  <a:srgbClr val="646464"/>
                </a:solidFill>
              </a:rPr>
              <a:t>:&lt;T</a:t>
            </a:r>
            <a:r>
              <a:rPr lang="en-US" b="0" baseline="-25000" dirty="0">
                <a:solidFill>
                  <a:srgbClr val="646464"/>
                </a:solidFill>
              </a:rPr>
              <a:t>3</a:t>
            </a:r>
            <a:r>
              <a:rPr lang="en-US" b="0" dirty="0">
                <a:solidFill>
                  <a:srgbClr val="646464"/>
                </a:solidFill>
              </a:rPr>
              <a:t>, B</a:t>
            </a:r>
            <a:r>
              <a:rPr lang="en-US" altLang="en-US" b="0" dirty="0">
                <a:solidFill>
                  <a:srgbClr val="646464"/>
                </a:solidFill>
              </a:rPr>
              <a:t>→P</a:t>
            </a:r>
            <a:r>
              <a:rPr lang="en-US" altLang="en-US" b="0" baseline="-25000" dirty="0">
                <a:solidFill>
                  <a:srgbClr val="646464"/>
                </a:solidFill>
              </a:rPr>
              <a:t>33</a:t>
            </a:r>
            <a:r>
              <a:rPr lang="en-US" b="0" dirty="0">
                <a:solidFill>
                  <a:srgbClr val="646464"/>
                </a:solidFill>
              </a:rPr>
              <a:t>, 200, 400&gt;</a:t>
            </a:r>
          </a:p>
          <a:p>
            <a:r>
              <a:rPr lang="en-US" dirty="0"/>
              <a:t>012</a:t>
            </a:r>
            <a:r>
              <a:rPr lang="en-US" b="0" dirty="0">
                <a:solidFill>
                  <a:srgbClr val="646464"/>
                </a:solidFill>
              </a:rPr>
              <a:t>:&lt;</a:t>
            </a:r>
            <a:r>
              <a:rPr lang="en-US" dirty="0">
                <a:solidFill>
                  <a:schemeClr val="accent1"/>
                </a:solidFill>
              </a:rPr>
              <a:t>CHECKPOINT</a:t>
            </a:r>
          </a:p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⮱</a:t>
            </a:r>
            <a:r>
              <a:rPr lang="en-US" dirty="0">
                <a:solidFill>
                  <a:schemeClr val="accent1"/>
                </a:solidFill>
              </a:rPr>
              <a:t>ATT={T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,T</a:t>
            </a:r>
            <a:r>
              <a:rPr lang="en-US" baseline="-25000" dirty="0">
                <a:solidFill>
                  <a:schemeClr val="accent1"/>
                </a:solidFill>
              </a:rPr>
              <a:t>3</a:t>
            </a:r>
            <a:r>
              <a:rPr lang="en-US" dirty="0">
                <a:solidFill>
                  <a:schemeClr val="accent1"/>
                </a:solidFill>
              </a:rPr>
              <a:t>},</a:t>
            </a:r>
          </a:p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⮱</a:t>
            </a:r>
            <a:r>
              <a:rPr lang="en-US" dirty="0">
                <a:solidFill>
                  <a:schemeClr val="accent1"/>
                </a:solidFill>
              </a:rPr>
              <a:t>DPT={P</a:t>
            </a:r>
            <a:r>
              <a:rPr lang="en-US" baseline="-25000" dirty="0">
                <a:solidFill>
                  <a:schemeClr val="accent1"/>
                </a:solidFill>
              </a:rPr>
              <a:t>11</a:t>
            </a:r>
            <a:r>
              <a:rPr lang="en-US" dirty="0">
                <a:solidFill>
                  <a:schemeClr val="accent1"/>
                </a:solidFill>
              </a:rPr>
              <a:t>,P</a:t>
            </a:r>
            <a:r>
              <a:rPr lang="en-US" baseline="-25000" dirty="0">
                <a:solidFill>
                  <a:schemeClr val="accent1"/>
                </a:solidFill>
              </a:rPr>
              <a:t>33</a:t>
            </a:r>
            <a:r>
              <a:rPr lang="en-US" dirty="0">
                <a:solidFill>
                  <a:schemeClr val="accent1"/>
                </a:solidFill>
              </a:rPr>
              <a:t>}</a:t>
            </a:r>
            <a:r>
              <a:rPr lang="en-US" b="0" dirty="0">
                <a:solidFill>
                  <a:srgbClr val="646464"/>
                </a:solidFill>
              </a:rPr>
              <a:t>&gt;</a:t>
            </a:r>
          </a:p>
          <a:p>
            <a:r>
              <a:rPr lang="en-US" dirty="0"/>
              <a:t>013</a:t>
            </a:r>
            <a:r>
              <a:rPr lang="en-US" b="0" dirty="0">
                <a:solidFill>
                  <a:srgbClr val="646464"/>
                </a:solidFill>
              </a:rPr>
              <a:t>:&lt;T</a:t>
            </a:r>
            <a:r>
              <a:rPr lang="en-US" b="0" baseline="-25000" dirty="0">
                <a:solidFill>
                  <a:srgbClr val="646464"/>
                </a:solidFill>
              </a:rPr>
              <a:t>3</a:t>
            </a:r>
            <a:r>
              <a:rPr lang="en-US" b="0" dirty="0">
                <a:solidFill>
                  <a:srgbClr val="646464"/>
                </a:solidFill>
              </a:rPr>
              <a:t>, B</a:t>
            </a:r>
            <a:r>
              <a:rPr lang="en-US" altLang="en-US" b="0" dirty="0">
                <a:solidFill>
                  <a:srgbClr val="646464"/>
                </a:solidFill>
              </a:rPr>
              <a:t>→P</a:t>
            </a:r>
            <a:r>
              <a:rPr lang="en-US" altLang="en-US" b="0" baseline="-25000" dirty="0">
                <a:solidFill>
                  <a:srgbClr val="646464"/>
                </a:solidFill>
              </a:rPr>
              <a:t>33</a:t>
            </a:r>
            <a:r>
              <a:rPr lang="en-US" b="0" dirty="0">
                <a:solidFill>
                  <a:srgbClr val="646464"/>
                </a:solidFill>
              </a:rPr>
              <a:t>, 400, 600&gt;</a:t>
            </a:r>
          </a:p>
        </p:txBody>
      </p:sp>
      <p:sp>
        <p:nvSpPr>
          <p:cNvPr id="12" name="Right Arrow 6" hidden="1">
            <a:extLst>
              <a:ext uri="{FF2B5EF4-FFF2-40B4-BE49-F238E27FC236}">
                <a16:creationId xmlns:a16="http://schemas.microsoft.com/office/drawing/2014/main" id="{6F85356D-00CA-40E8-88AD-D472F802D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006" y="2057400"/>
            <a:ext cx="342900" cy="285750"/>
          </a:xfrm>
          <a:prstGeom prst="rightArrow">
            <a:avLst>
              <a:gd name="adj1" fmla="val 50000"/>
              <a:gd name="adj2" fmla="val 50050"/>
            </a:avLst>
          </a:prstGeom>
          <a:solidFill>
            <a:srgbClr val="C00000"/>
          </a:solidFill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14" name="Right Arrow 6" hidden="1">
            <a:extLst>
              <a:ext uri="{FF2B5EF4-FFF2-40B4-BE49-F238E27FC236}">
                <a16:creationId xmlns:a16="http://schemas.microsoft.com/office/drawing/2014/main" id="{2E61FF93-2511-4384-88AE-77093486B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006" y="2264569"/>
            <a:ext cx="342900" cy="285750"/>
          </a:xfrm>
          <a:prstGeom prst="rightArrow">
            <a:avLst>
              <a:gd name="adj1" fmla="val 50000"/>
              <a:gd name="adj2" fmla="val 50050"/>
            </a:avLst>
          </a:prstGeom>
          <a:solidFill>
            <a:srgbClr val="C00000"/>
          </a:solidFill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15" name="Right Arrow 6">
            <a:extLst>
              <a:ext uri="{FF2B5EF4-FFF2-40B4-BE49-F238E27FC236}">
                <a16:creationId xmlns:a16="http://schemas.microsoft.com/office/drawing/2014/main" id="{4D081042-492C-4201-918D-26DBBBD87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880" y="2366010"/>
            <a:ext cx="548640" cy="45720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13" name="Oval 12" hidden="1">
            <a:extLst>
              <a:ext uri="{FF2B5EF4-FFF2-40B4-BE49-F238E27FC236}">
                <a16:creationId xmlns:a16="http://schemas.microsoft.com/office/drawing/2014/main" id="{8FC6BB70-969D-4B29-A084-C5D0DB1E8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031" y="3686175"/>
            <a:ext cx="1057275" cy="40005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16" name="Right Arrow 6">
            <a:extLst>
              <a:ext uri="{FF2B5EF4-FFF2-40B4-BE49-F238E27FC236}">
                <a16:creationId xmlns:a16="http://schemas.microsoft.com/office/drawing/2014/main" id="{BA0B95D1-6594-417A-B84E-FE3B95F8E70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513320" y="2597468"/>
            <a:ext cx="548640" cy="45720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17" name="Right Arrow 6">
            <a:extLst>
              <a:ext uri="{FF2B5EF4-FFF2-40B4-BE49-F238E27FC236}">
                <a16:creationId xmlns:a16="http://schemas.microsoft.com/office/drawing/2014/main" id="{716AA3DE-C902-44B2-A521-5CB55D6C5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880" y="3915127"/>
            <a:ext cx="548640" cy="45720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18" name="Right Arrow 6">
            <a:extLst>
              <a:ext uri="{FF2B5EF4-FFF2-40B4-BE49-F238E27FC236}">
                <a16:creationId xmlns:a16="http://schemas.microsoft.com/office/drawing/2014/main" id="{49D8342E-D965-4793-9B68-C61FE108AA4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33360" y="4146585"/>
            <a:ext cx="548640" cy="45720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921890C7-C8B6-BA59-30CD-C50A8FB929BF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70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5" grpId="0" animBg="1"/>
      <p:bldP spid="15" grpId="1" animBg="1"/>
      <p:bldP spid="13" grpId="0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5A67B9FD-728D-4C22-ADB9-7FF0E6519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Fuzzy Checkpoints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EC30B84F-83A2-4B33-A839-E9B493202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 </a:t>
            </a:r>
            <a:r>
              <a:rPr lang="en-US" altLang="en-US" b="1" u="sng" dirty="0"/>
              <a:t>fuzzy checkpoint</a:t>
            </a:r>
            <a:r>
              <a:rPr lang="en-US" altLang="en-US" dirty="0"/>
              <a:t> is where the DBMS allows active </a:t>
            </a:r>
            <a:r>
              <a:rPr lang="en-US" altLang="en-US" dirty="0" err="1"/>
              <a:t>txns</a:t>
            </a:r>
            <a:r>
              <a:rPr lang="en-US" altLang="en-US" dirty="0"/>
              <a:t> to continue to run while the system writes the log records for checkpoint.</a:t>
            </a:r>
          </a:p>
          <a:p>
            <a:pPr lvl="1"/>
            <a:r>
              <a:rPr lang="en-US" dirty="0"/>
              <a:t>No attempt to force dirty pages to disk.</a:t>
            </a:r>
            <a:endParaRPr lang="en-US" altLang="en-US" dirty="0"/>
          </a:p>
          <a:p>
            <a:endParaRPr lang="en-US" altLang="en-US" sz="1200" dirty="0"/>
          </a:p>
          <a:p>
            <a:r>
              <a:rPr lang="en-US" altLang="en-US" dirty="0"/>
              <a:t>New log records to track checkpoint boundaries:</a:t>
            </a:r>
          </a:p>
          <a:p>
            <a:pPr lvl="1"/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CHECKPOINT-BEGIN</a:t>
            </a:r>
            <a:r>
              <a:rPr lang="en-US" altLang="en-US" dirty="0"/>
              <a:t>: Indicates start of checkpoint</a:t>
            </a:r>
          </a:p>
          <a:p>
            <a:pPr lvl="1"/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CHECKPOINT-END</a:t>
            </a:r>
            <a:r>
              <a:rPr lang="en-US" altLang="en-US" dirty="0"/>
              <a:t>: Contains ATT + DPT.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995CB218-D44C-44D7-7B87-61746B1D13A9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701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Recovery</a:t>
            </a:r>
          </a:p>
        </p:txBody>
      </p:sp>
      <p:sp>
        <p:nvSpPr>
          <p:cNvPr id="9219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Recovery algorithms are techniques to ensure database consistency, transaction atomicity, and durability despite failures.</a:t>
            </a:r>
          </a:p>
          <a:p>
            <a:endParaRPr lang="en-US" dirty="0"/>
          </a:p>
          <a:p>
            <a:r>
              <a:rPr lang="en-US" dirty="0"/>
              <a:t>Recovery algorithms have two parts:</a:t>
            </a:r>
          </a:p>
          <a:p>
            <a:pPr lvl="1"/>
            <a:r>
              <a:rPr lang="en-US" dirty="0"/>
              <a:t>Actions during normal </a:t>
            </a:r>
            <a:r>
              <a:rPr lang="en-US" dirty="0" err="1"/>
              <a:t>txn</a:t>
            </a:r>
            <a:r>
              <a:rPr lang="en-US" dirty="0"/>
              <a:t> processing to ensure that the DBMS can recover from a failure.</a:t>
            </a:r>
          </a:p>
          <a:p>
            <a:pPr lvl="1"/>
            <a:r>
              <a:rPr lang="en-US" dirty="0"/>
              <a:t>Actions after a failure to recover the database to a state</a:t>
            </a:r>
            <a:br>
              <a:rPr lang="en-US" dirty="0"/>
            </a:br>
            <a:r>
              <a:rPr lang="en-US" dirty="0"/>
              <a:t>that ensures atomicity, consistency, and durability.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64E613-28B6-4EB6-A364-814FABA59831}"/>
              </a:ext>
            </a:extLst>
          </p:cNvPr>
          <p:cNvGrpSpPr/>
          <p:nvPr/>
        </p:nvGrpSpPr>
        <p:grpSpPr>
          <a:xfrm>
            <a:off x="1349453" y="3364967"/>
            <a:ext cx="7401280" cy="615397"/>
            <a:chOff x="228600" y="812525"/>
            <a:chExt cx="7401280" cy="61539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45E6D5-6D50-47CC-9D74-55D7C1134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812525"/>
              <a:ext cx="6217920" cy="548640"/>
            </a:xfrm>
            <a:prstGeom prst="rect">
              <a:avLst/>
            </a:prstGeom>
            <a:noFill/>
            <a:ln w="3810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1870" tIns="50935" rIns="101870" bIns="50935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32B574-1CF9-4CFB-AA5D-68C0C00A7A54}"/>
                </a:ext>
              </a:extLst>
            </p:cNvPr>
            <p:cNvSpPr txBox="1"/>
            <p:nvPr/>
          </p:nvSpPr>
          <p:spPr>
            <a:xfrm>
              <a:off x="6477000" y="917013"/>
              <a:ext cx="1152880" cy="51090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200" b="1" i="1" dirty="0">
                  <a:solidFill>
                    <a:schemeClr val="accent1"/>
                  </a:solidFill>
                  <a:latin typeface="Crimson Text" panose="02000503000000000000" pitchFamily="2" charset="0"/>
                </a:rPr>
                <a:t>Today</a:t>
              </a:r>
            </a:p>
          </p:txBody>
        </p:sp>
      </p:grp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1D997DD6-452C-98C2-1439-F6D05BFEB60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47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B37DE6ED-EBBC-4CA7-79FB-5AF538609963}"/>
              </a:ext>
            </a:extLst>
          </p:cNvPr>
          <p:cNvSpPr/>
          <p:nvPr/>
        </p:nvSpPr>
        <p:spPr bwMode="auto">
          <a:xfrm>
            <a:off x="5638800" y="438150"/>
            <a:ext cx="3108960" cy="4616291"/>
          </a:xfrm>
          <a:prstGeom prst="roundRect">
            <a:avLst>
              <a:gd name="adj" fmla="val 7789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tIns="0"/>
          <a:lstStyle/>
          <a:p>
            <a:pPr algn="ctr" eaLnBrk="0" hangingPunct="0"/>
            <a:endParaRPr lang="en-US" sz="2000" dirty="0">
              <a:solidFill>
                <a:srgbClr val="646464"/>
              </a:solidFill>
              <a:latin typeface="Lato Black" panose="020F0A02020204030203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45B0D348-FAD6-45B4-A5C6-7DB6469B3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0731" y="615949"/>
            <a:ext cx="2651760" cy="4297680"/>
          </a:xfrm>
          <a:prstGeom prst="foldedCorner">
            <a:avLst>
              <a:gd name="adj" fmla="val 6334"/>
            </a:avLst>
          </a:prstGeom>
          <a:solidFill>
            <a:schemeClr val="bg1"/>
          </a:solidFill>
          <a:ln w="12700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1">
                <a:solidFill>
                  <a:srgbClr val="474866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/>
              <a:t>001</a:t>
            </a:r>
            <a:r>
              <a:rPr lang="en-US" b="0" dirty="0">
                <a:solidFill>
                  <a:srgbClr val="646464"/>
                </a:solidFill>
              </a:rPr>
              <a:t>:&lt;T</a:t>
            </a:r>
            <a:r>
              <a:rPr lang="en-US" b="0" baseline="-25000" dirty="0">
                <a:solidFill>
                  <a:srgbClr val="646464"/>
                </a:solidFill>
              </a:rPr>
              <a:t>1</a:t>
            </a:r>
            <a:r>
              <a:rPr lang="en-US" b="0" dirty="0">
                <a:solidFill>
                  <a:srgbClr val="646464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BEGIN</a:t>
            </a:r>
            <a:r>
              <a:rPr lang="en-US" b="0" dirty="0">
                <a:solidFill>
                  <a:srgbClr val="646464"/>
                </a:solidFill>
              </a:rPr>
              <a:t>&gt;</a:t>
            </a:r>
          </a:p>
          <a:p>
            <a:r>
              <a:rPr lang="en-US" dirty="0"/>
              <a:t>002</a:t>
            </a:r>
            <a:r>
              <a:rPr lang="en-US" b="0" dirty="0">
                <a:solidFill>
                  <a:srgbClr val="646464"/>
                </a:solidFill>
              </a:rPr>
              <a:t>:&lt;T</a:t>
            </a:r>
            <a:r>
              <a:rPr lang="en-US" b="0" baseline="-25000" dirty="0">
                <a:solidFill>
                  <a:srgbClr val="646464"/>
                </a:solidFill>
              </a:rPr>
              <a:t>2</a:t>
            </a:r>
            <a:r>
              <a:rPr lang="en-US" b="0" dirty="0">
                <a:solidFill>
                  <a:srgbClr val="646464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BEGIN</a:t>
            </a:r>
            <a:r>
              <a:rPr lang="en-US" b="0" dirty="0">
                <a:solidFill>
                  <a:srgbClr val="646464"/>
                </a:solidFill>
              </a:rPr>
              <a:t>&gt;</a:t>
            </a:r>
          </a:p>
          <a:p>
            <a:r>
              <a:rPr lang="en-US" dirty="0"/>
              <a:t>003</a:t>
            </a:r>
            <a:r>
              <a:rPr lang="en-US" b="0" dirty="0">
                <a:solidFill>
                  <a:srgbClr val="646464"/>
                </a:solidFill>
              </a:rPr>
              <a:t>:&lt;T</a:t>
            </a:r>
            <a:r>
              <a:rPr lang="en-US" b="0" baseline="-25000" dirty="0">
                <a:solidFill>
                  <a:srgbClr val="646464"/>
                </a:solidFill>
              </a:rPr>
              <a:t>1</a:t>
            </a:r>
            <a:r>
              <a:rPr lang="en-US" b="0" dirty="0">
                <a:solidFill>
                  <a:srgbClr val="646464"/>
                </a:solidFill>
              </a:rPr>
              <a:t>, A</a:t>
            </a:r>
            <a:r>
              <a:rPr lang="en-US" altLang="en-US" b="0" dirty="0">
                <a:solidFill>
                  <a:srgbClr val="646464"/>
                </a:solidFill>
              </a:rPr>
              <a:t>→P</a:t>
            </a:r>
            <a:r>
              <a:rPr lang="en-US" altLang="en-US" b="0" baseline="-25000" dirty="0">
                <a:solidFill>
                  <a:srgbClr val="646464"/>
                </a:solidFill>
              </a:rPr>
              <a:t>11</a:t>
            </a:r>
            <a:r>
              <a:rPr lang="en-US" b="0" dirty="0">
                <a:solidFill>
                  <a:srgbClr val="646464"/>
                </a:solidFill>
              </a:rPr>
              <a:t>, 100, 120&gt;</a:t>
            </a:r>
          </a:p>
          <a:p>
            <a:r>
              <a:rPr lang="en-US" dirty="0"/>
              <a:t>004</a:t>
            </a:r>
            <a:r>
              <a:rPr lang="en-US" b="0" dirty="0">
                <a:solidFill>
                  <a:srgbClr val="646464"/>
                </a:solidFill>
              </a:rPr>
              <a:t>:&lt;T</a:t>
            </a:r>
            <a:r>
              <a:rPr lang="en-US" b="0" baseline="-25000" dirty="0">
                <a:solidFill>
                  <a:srgbClr val="646464"/>
                </a:solidFill>
              </a:rPr>
              <a:t>1</a:t>
            </a:r>
            <a:r>
              <a:rPr lang="en-US" b="0" dirty="0">
                <a:solidFill>
                  <a:srgbClr val="646464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COMMIT</a:t>
            </a:r>
            <a:r>
              <a:rPr lang="en-US" b="0" dirty="0">
                <a:solidFill>
                  <a:srgbClr val="646464"/>
                </a:solidFill>
              </a:rPr>
              <a:t>&gt;</a:t>
            </a:r>
          </a:p>
          <a:p>
            <a:r>
              <a:rPr lang="en-US" dirty="0"/>
              <a:t>005</a:t>
            </a:r>
            <a:r>
              <a:rPr lang="en-US" b="0" dirty="0">
                <a:solidFill>
                  <a:srgbClr val="646464"/>
                </a:solidFill>
              </a:rPr>
              <a:t>:&lt;T</a:t>
            </a:r>
            <a:r>
              <a:rPr lang="en-US" b="0" baseline="-25000" dirty="0">
                <a:solidFill>
                  <a:srgbClr val="646464"/>
                </a:solidFill>
              </a:rPr>
              <a:t>2</a:t>
            </a:r>
            <a:r>
              <a:rPr lang="en-US" b="0" dirty="0">
                <a:solidFill>
                  <a:srgbClr val="646464"/>
                </a:solidFill>
              </a:rPr>
              <a:t>, C</a:t>
            </a:r>
            <a:r>
              <a:rPr lang="en-US" altLang="en-US" b="0" dirty="0">
                <a:solidFill>
                  <a:srgbClr val="646464"/>
                </a:solidFill>
              </a:rPr>
              <a:t>→P</a:t>
            </a:r>
            <a:r>
              <a:rPr lang="en-US" altLang="en-US" b="0" baseline="-25000" dirty="0">
                <a:solidFill>
                  <a:srgbClr val="646464"/>
                </a:solidFill>
              </a:rPr>
              <a:t>22</a:t>
            </a:r>
            <a:r>
              <a:rPr lang="en-US" b="0" dirty="0">
                <a:solidFill>
                  <a:srgbClr val="646464"/>
                </a:solidFill>
              </a:rPr>
              <a:t>, 100, 120&gt;</a:t>
            </a:r>
          </a:p>
          <a:p>
            <a:r>
              <a:rPr lang="en-US" dirty="0"/>
              <a:t>006</a:t>
            </a:r>
            <a:r>
              <a:rPr lang="en-US" b="0" dirty="0">
                <a:solidFill>
                  <a:srgbClr val="646464"/>
                </a:solidFill>
              </a:rPr>
              <a:t>:&lt;T</a:t>
            </a:r>
            <a:r>
              <a:rPr lang="en-US" b="0" baseline="-25000" dirty="0">
                <a:solidFill>
                  <a:srgbClr val="646464"/>
                </a:solidFill>
              </a:rPr>
              <a:t>1</a:t>
            </a:r>
            <a:r>
              <a:rPr lang="en-US" b="0" dirty="0">
                <a:solidFill>
                  <a:srgbClr val="646464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TXN-END</a:t>
            </a:r>
            <a:r>
              <a:rPr lang="en-US" b="0" dirty="0">
                <a:solidFill>
                  <a:srgbClr val="646464"/>
                </a:solidFill>
              </a:rPr>
              <a:t>&gt;</a:t>
            </a:r>
          </a:p>
          <a:p>
            <a:r>
              <a:rPr lang="en-US" dirty="0"/>
              <a:t>007</a:t>
            </a:r>
            <a:r>
              <a:rPr lang="en-US" b="0" dirty="0">
                <a:solidFill>
                  <a:srgbClr val="646464"/>
                </a:solidFill>
              </a:rPr>
              <a:t>:&lt;</a:t>
            </a:r>
            <a:r>
              <a:rPr lang="en-US" dirty="0">
                <a:solidFill>
                  <a:schemeClr val="accent1"/>
                </a:solidFill>
              </a:rPr>
              <a:t>CHECKPOINT-BEGIN</a:t>
            </a:r>
            <a:r>
              <a:rPr lang="en-US" b="0" dirty="0">
                <a:solidFill>
                  <a:srgbClr val="646464"/>
                </a:solidFill>
              </a:rPr>
              <a:t>&gt;</a:t>
            </a:r>
          </a:p>
          <a:p>
            <a:r>
              <a:rPr lang="en-US" dirty="0"/>
              <a:t>008</a:t>
            </a:r>
            <a:r>
              <a:rPr lang="en-US" b="0" dirty="0">
                <a:solidFill>
                  <a:srgbClr val="646464"/>
                </a:solidFill>
              </a:rPr>
              <a:t>:&lt;T</a:t>
            </a:r>
            <a:r>
              <a:rPr lang="en-US" b="0" baseline="-25000" dirty="0">
                <a:solidFill>
                  <a:srgbClr val="646464"/>
                </a:solidFill>
              </a:rPr>
              <a:t>3</a:t>
            </a:r>
            <a:r>
              <a:rPr lang="en-US" b="0" dirty="0">
                <a:solidFill>
                  <a:srgbClr val="646464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BEGIN</a:t>
            </a:r>
            <a:r>
              <a:rPr lang="en-US" b="0" dirty="0">
                <a:solidFill>
                  <a:srgbClr val="646464"/>
                </a:solidFill>
              </a:rPr>
              <a:t>&gt;</a:t>
            </a:r>
          </a:p>
          <a:p>
            <a:r>
              <a:rPr lang="en-US" dirty="0"/>
              <a:t>009</a:t>
            </a:r>
            <a:r>
              <a:rPr lang="en-US" b="0" dirty="0">
                <a:solidFill>
                  <a:srgbClr val="646464"/>
                </a:solidFill>
              </a:rPr>
              <a:t>:&lt;T</a:t>
            </a:r>
            <a:r>
              <a:rPr lang="en-US" b="0" baseline="-25000" dirty="0">
                <a:solidFill>
                  <a:srgbClr val="646464"/>
                </a:solidFill>
              </a:rPr>
              <a:t>2</a:t>
            </a:r>
            <a:r>
              <a:rPr lang="en-US" b="0" dirty="0">
                <a:solidFill>
                  <a:srgbClr val="646464"/>
                </a:solidFill>
              </a:rPr>
              <a:t>, A</a:t>
            </a:r>
            <a:r>
              <a:rPr lang="en-US" altLang="en-US" b="0" dirty="0">
                <a:solidFill>
                  <a:srgbClr val="646464"/>
                </a:solidFill>
              </a:rPr>
              <a:t>→P</a:t>
            </a:r>
            <a:r>
              <a:rPr lang="en-US" altLang="en-US" b="0" baseline="-25000" dirty="0">
                <a:solidFill>
                  <a:srgbClr val="646464"/>
                </a:solidFill>
              </a:rPr>
              <a:t>11</a:t>
            </a:r>
            <a:r>
              <a:rPr lang="en-US" b="0" dirty="0">
                <a:solidFill>
                  <a:srgbClr val="646464"/>
                </a:solidFill>
              </a:rPr>
              <a:t>, 120, 130&gt;</a:t>
            </a:r>
          </a:p>
          <a:p>
            <a:r>
              <a:rPr lang="en-US" dirty="0"/>
              <a:t>010</a:t>
            </a:r>
            <a:r>
              <a:rPr lang="en-US" b="0" dirty="0">
                <a:solidFill>
                  <a:srgbClr val="646464"/>
                </a:solidFill>
              </a:rPr>
              <a:t>:&lt;</a:t>
            </a:r>
            <a:r>
              <a:rPr lang="en-US" dirty="0"/>
              <a:t>CHECKPOINT-END</a:t>
            </a:r>
          </a:p>
          <a:p>
            <a:r>
              <a:rPr lang="en-US" dirty="0"/>
              <a:t>     </a:t>
            </a:r>
            <a:r>
              <a:rPr lang="en-US" b="1" dirty="0"/>
              <a:t>⮱</a:t>
            </a:r>
            <a:r>
              <a:rPr lang="en-US" dirty="0"/>
              <a:t>ATT={T</a:t>
            </a:r>
            <a:r>
              <a:rPr lang="en-US" baseline="-25000" dirty="0"/>
              <a:t>2</a:t>
            </a:r>
            <a:r>
              <a:rPr lang="en-US" dirty="0"/>
              <a:t>},</a:t>
            </a:r>
          </a:p>
          <a:p>
            <a:r>
              <a:rPr lang="en-US" dirty="0"/>
              <a:t>     </a:t>
            </a:r>
            <a:r>
              <a:rPr lang="en-US" b="1" dirty="0"/>
              <a:t>⮱</a:t>
            </a:r>
            <a:r>
              <a:rPr lang="en-US" dirty="0"/>
              <a:t>DPT={P</a:t>
            </a:r>
            <a:r>
              <a:rPr lang="en-US" baseline="-25000" dirty="0"/>
              <a:t>22</a:t>
            </a:r>
            <a:r>
              <a:rPr lang="en-US" dirty="0"/>
              <a:t>}</a:t>
            </a:r>
            <a:r>
              <a:rPr lang="en-US" baseline="-25000" dirty="0"/>
              <a:t> </a:t>
            </a:r>
            <a:r>
              <a:rPr lang="en-US" b="0" dirty="0">
                <a:solidFill>
                  <a:srgbClr val="646464"/>
                </a:solidFill>
              </a:rPr>
              <a:t>&gt;</a:t>
            </a:r>
          </a:p>
          <a:p>
            <a:r>
              <a:rPr lang="en-US" dirty="0"/>
              <a:t>011</a:t>
            </a:r>
            <a:r>
              <a:rPr lang="en-US" b="0" dirty="0">
                <a:solidFill>
                  <a:srgbClr val="646464"/>
                </a:solidFill>
              </a:rPr>
              <a:t>:&lt;T</a:t>
            </a:r>
            <a:r>
              <a:rPr lang="en-US" b="0" baseline="-25000" dirty="0">
                <a:solidFill>
                  <a:srgbClr val="646464"/>
                </a:solidFill>
              </a:rPr>
              <a:t>2</a:t>
            </a:r>
            <a:r>
              <a:rPr lang="en-US" b="0" dirty="0">
                <a:solidFill>
                  <a:srgbClr val="646464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COMMIT</a:t>
            </a:r>
            <a:r>
              <a:rPr lang="en-US" b="0" dirty="0">
                <a:solidFill>
                  <a:srgbClr val="646464"/>
                </a:solidFill>
              </a:rPr>
              <a:t>&gt;</a:t>
            </a:r>
          </a:p>
          <a:p>
            <a:r>
              <a:rPr lang="en-US" dirty="0"/>
              <a:t>012</a:t>
            </a:r>
            <a:r>
              <a:rPr lang="en-US" b="0" dirty="0">
                <a:solidFill>
                  <a:srgbClr val="646464"/>
                </a:solidFill>
              </a:rPr>
              <a:t>:&lt;T</a:t>
            </a:r>
            <a:r>
              <a:rPr lang="en-US" b="0" baseline="-25000" dirty="0">
                <a:solidFill>
                  <a:srgbClr val="646464"/>
                </a:solidFill>
              </a:rPr>
              <a:t>3</a:t>
            </a:r>
            <a:r>
              <a:rPr lang="en-US" b="0" dirty="0">
                <a:solidFill>
                  <a:srgbClr val="646464"/>
                </a:solidFill>
              </a:rPr>
              <a:t>, B</a:t>
            </a:r>
            <a:r>
              <a:rPr lang="en-US" altLang="en-US" b="0" dirty="0">
                <a:solidFill>
                  <a:srgbClr val="646464"/>
                </a:solidFill>
              </a:rPr>
              <a:t>→P</a:t>
            </a:r>
            <a:r>
              <a:rPr lang="en-US" altLang="en-US" b="0" baseline="-25000" dirty="0">
                <a:solidFill>
                  <a:srgbClr val="646464"/>
                </a:solidFill>
              </a:rPr>
              <a:t>33</a:t>
            </a:r>
            <a:r>
              <a:rPr lang="en-US" b="0" dirty="0">
                <a:solidFill>
                  <a:srgbClr val="646464"/>
                </a:solidFill>
              </a:rPr>
              <a:t>, 200, 400&gt;</a:t>
            </a:r>
          </a:p>
          <a:p>
            <a:r>
              <a:rPr lang="en-US" dirty="0"/>
              <a:t>013</a:t>
            </a:r>
            <a:r>
              <a:rPr lang="en-US" b="0" dirty="0">
                <a:solidFill>
                  <a:srgbClr val="646464"/>
                </a:solidFill>
              </a:rPr>
              <a:t>:&lt;</a:t>
            </a:r>
            <a:r>
              <a:rPr lang="en-US" dirty="0">
                <a:solidFill>
                  <a:schemeClr val="accent1"/>
                </a:solidFill>
              </a:rPr>
              <a:t>CHECKPOINT-BEGIN</a:t>
            </a:r>
            <a:r>
              <a:rPr lang="en-US" b="0" dirty="0">
                <a:solidFill>
                  <a:srgbClr val="646464"/>
                </a:solidFill>
              </a:rPr>
              <a:t>&gt;</a:t>
            </a:r>
          </a:p>
          <a:p>
            <a:r>
              <a:rPr lang="en-US" dirty="0"/>
              <a:t>014</a:t>
            </a:r>
            <a:r>
              <a:rPr lang="en-US" b="0" dirty="0">
                <a:solidFill>
                  <a:srgbClr val="646464"/>
                </a:solidFill>
              </a:rPr>
              <a:t>:&lt;T</a:t>
            </a:r>
            <a:r>
              <a:rPr lang="en-US" b="0" baseline="-25000" dirty="0">
                <a:solidFill>
                  <a:srgbClr val="646464"/>
                </a:solidFill>
              </a:rPr>
              <a:t>3</a:t>
            </a:r>
            <a:r>
              <a:rPr lang="en-US" b="0" dirty="0">
                <a:solidFill>
                  <a:srgbClr val="646464"/>
                </a:solidFill>
              </a:rPr>
              <a:t>, B</a:t>
            </a:r>
            <a:r>
              <a:rPr lang="en-US" altLang="en-US" b="0" dirty="0">
                <a:solidFill>
                  <a:srgbClr val="646464"/>
                </a:solidFill>
              </a:rPr>
              <a:t>→P</a:t>
            </a:r>
            <a:r>
              <a:rPr lang="en-US" altLang="en-US" b="0" baseline="-25000" dirty="0">
                <a:solidFill>
                  <a:srgbClr val="646464"/>
                </a:solidFill>
              </a:rPr>
              <a:t>33</a:t>
            </a:r>
            <a:r>
              <a:rPr lang="en-US" b="0" dirty="0">
                <a:solidFill>
                  <a:srgbClr val="646464"/>
                </a:solidFill>
              </a:rPr>
              <a:t>, 10, 12&gt;</a:t>
            </a:r>
          </a:p>
          <a:p>
            <a:r>
              <a:rPr lang="en-US" dirty="0"/>
              <a:t>015</a:t>
            </a:r>
            <a:r>
              <a:rPr lang="en-US" b="0" dirty="0">
                <a:solidFill>
                  <a:srgbClr val="646464"/>
                </a:solidFill>
              </a:rPr>
              <a:t>:&lt;</a:t>
            </a:r>
            <a:r>
              <a:rPr lang="en-US" dirty="0"/>
              <a:t>CHECKPOINT-END</a:t>
            </a:r>
          </a:p>
          <a:p>
            <a:r>
              <a:rPr lang="en-US" dirty="0"/>
              <a:t>     ⮱ATT={T</a:t>
            </a:r>
            <a:r>
              <a:rPr lang="en-US" baseline="-25000" dirty="0"/>
              <a:t>2,</a:t>
            </a:r>
            <a:r>
              <a:rPr lang="en-US" dirty="0"/>
              <a:t>T</a:t>
            </a:r>
            <a:r>
              <a:rPr lang="en-US" baseline="-25000" dirty="0"/>
              <a:t>3</a:t>
            </a:r>
            <a:r>
              <a:rPr lang="en-US" dirty="0"/>
              <a:t>},</a:t>
            </a:r>
          </a:p>
          <a:p>
            <a:r>
              <a:rPr lang="en-US" dirty="0"/>
              <a:t>     ⮱DPT={P</a:t>
            </a:r>
            <a:r>
              <a:rPr lang="en-US" baseline="-25000" dirty="0"/>
              <a:t>11,</a:t>
            </a:r>
            <a:r>
              <a:rPr lang="en-US" dirty="0"/>
              <a:t>P</a:t>
            </a:r>
            <a:r>
              <a:rPr lang="en-US" baseline="-25000" dirty="0"/>
              <a:t>33</a:t>
            </a:r>
            <a:r>
              <a:rPr lang="en-US" dirty="0"/>
              <a:t>}</a:t>
            </a:r>
            <a:r>
              <a:rPr lang="en-US" b="0" dirty="0">
                <a:solidFill>
                  <a:srgbClr val="646464"/>
                </a:solidFill>
              </a:rPr>
              <a:t>&gt;</a:t>
            </a:r>
          </a:p>
        </p:txBody>
      </p:sp>
      <p:sp>
        <p:nvSpPr>
          <p:cNvPr id="51202" name="Title 6">
            <a:extLst>
              <a:ext uri="{FF2B5EF4-FFF2-40B4-BE49-F238E27FC236}">
                <a16:creationId xmlns:a16="http://schemas.microsoft.com/office/drawing/2014/main" id="{B0D2004A-3BE2-4AF0-9B31-06C33375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351"/>
            <a:ext cx="9144000" cy="394747"/>
          </a:xfrm>
        </p:spPr>
        <p:txBody>
          <a:bodyPr/>
          <a:lstStyle/>
          <a:p>
            <a:r>
              <a:rPr lang="en-US" altLang="en-US" dirty="0"/>
              <a:t>Fuzzy Checkpoints</a:t>
            </a:r>
          </a:p>
        </p:txBody>
      </p:sp>
      <p:sp>
        <p:nvSpPr>
          <p:cNvPr id="51203" name="Content Placeholder 9">
            <a:extLst>
              <a:ext uri="{FF2B5EF4-FFF2-40B4-BE49-F238E27FC236}">
                <a16:creationId xmlns:a16="http://schemas.microsoft.com/office/drawing/2014/main" id="{957AF402-602D-42A5-ABC1-71C39FB82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42950"/>
            <a:ext cx="4754880" cy="3657600"/>
          </a:xfrm>
        </p:spPr>
        <p:txBody>
          <a:bodyPr>
            <a:noAutofit/>
          </a:bodyPr>
          <a:lstStyle/>
          <a:p>
            <a:r>
              <a:rPr lang="en-US" altLang="en-US" dirty="0"/>
              <a:t>Assume the DBMS flushes 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P</a:t>
            </a:r>
            <a:r>
              <a:rPr lang="en-US" alt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11</a:t>
            </a:r>
            <a:r>
              <a:rPr lang="en-US" altLang="en-US" dirty="0"/>
              <a:t> before the first checkpoint starts.</a:t>
            </a:r>
          </a:p>
          <a:p>
            <a:endParaRPr lang="en-US" altLang="en-US" sz="1200" dirty="0"/>
          </a:p>
          <a:p>
            <a:r>
              <a:rPr lang="en-US" altLang="en-US" dirty="0"/>
              <a:t>Any </a:t>
            </a:r>
            <a:r>
              <a:rPr lang="en-US" altLang="en-US" dirty="0" err="1"/>
              <a:t>txn</a:t>
            </a:r>
            <a:r>
              <a:rPr lang="en-US" altLang="en-US" dirty="0"/>
              <a:t> that begins </a:t>
            </a:r>
            <a:r>
              <a:rPr lang="en-US" altLang="en-US" u="sng" dirty="0"/>
              <a:t>after</a:t>
            </a:r>
            <a:r>
              <a:rPr lang="en-US" altLang="en-US" dirty="0"/>
              <a:t> the checkpoint starts is excluded from the ATT in the 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CHECKPOINT-END</a:t>
            </a:r>
            <a:r>
              <a:rPr lang="en-US" altLang="en-US" dirty="0"/>
              <a:t> record.</a:t>
            </a:r>
          </a:p>
          <a:p>
            <a:endParaRPr lang="en-US" altLang="en-US" dirty="0"/>
          </a:p>
          <a:p>
            <a:r>
              <a:rPr lang="en-US" altLang="en-US" dirty="0"/>
              <a:t>The LSN of the 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CHECKPOINT-BEGIN</a:t>
            </a:r>
            <a:r>
              <a:rPr lang="en-US" altLang="en-US" dirty="0"/>
              <a:t> record is written to the </a:t>
            </a:r>
            <a:r>
              <a:rPr lang="en-US" alt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MasterRecord</a:t>
            </a:r>
            <a:r>
              <a:rPr lang="en-US" altLang="en-US" dirty="0"/>
              <a:t> when it completes.</a:t>
            </a:r>
          </a:p>
          <a:p>
            <a:endParaRPr lang="en-US" altLang="en-US" dirty="0"/>
          </a:p>
        </p:txBody>
      </p:sp>
      <p:sp>
        <p:nvSpPr>
          <p:cNvPr id="16" name="Right Arrow 6">
            <a:extLst>
              <a:ext uri="{FF2B5EF4-FFF2-40B4-BE49-F238E27FC236}">
                <a16:creationId xmlns:a16="http://schemas.microsoft.com/office/drawing/2014/main" id="{AE89D432-6EA5-4327-AB21-2E0275DD5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355" y="1848040"/>
            <a:ext cx="548640" cy="45720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17" name="Right Arrow 6">
            <a:extLst>
              <a:ext uri="{FF2B5EF4-FFF2-40B4-BE49-F238E27FC236}">
                <a16:creationId xmlns:a16="http://schemas.microsoft.com/office/drawing/2014/main" id="{155DC7B9-4519-4EA2-B2F3-845170CA7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355" y="2510980"/>
            <a:ext cx="548640" cy="45720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19" name="Oval 23">
            <a:extLst>
              <a:ext uri="{FF2B5EF4-FFF2-40B4-BE49-F238E27FC236}">
                <a16:creationId xmlns:a16="http://schemas.microsoft.com/office/drawing/2014/main" id="{3355BAAC-388F-4E78-BF5F-1DCB25A79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360" y="2869955"/>
            <a:ext cx="1029970" cy="228600"/>
          </a:xfrm>
          <a:prstGeom prst="roundRect">
            <a:avLst>
              <a:gd name="adj" fmla="val 12315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charset="0"/>
              <a:ea typeface="ＭＳ Ｐゴシック" charset="-128"/>
            </a:endParaRPr>
          </a:p>
        </p:txBody>
      </p:sp>
      <p:sp>
        <p:nvSpPr>
          <p:cNvPr id="20" name="Oval 23">
            <a:extLst>
              <a:ext uri="{FF2B5EF4-FFF2-40B4-BE49-F238E27FC236}">
                <a16:creationId xmlns:a16="http://schemas.microsoft.com/office/drawing/2014/main" id="{FAFB3180-063E-4A90-8B71-0E4812A59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360" y="3084585"/>
            <a:ext cx="1097440" cy="228600"/>
          </a:xfrm>
          <a:prstGeom prst="roundRect">
            <a:avLst>
              <a:gd name="adj" fmla="val 12315"/>
            </a:avLst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charset="0"/>
              <a:ea typeface="ＭＳ Ｐゴシック" charset="-128"/>
            </a:endParaRPr>
          </a:p>
        </p:txBody>
      </p:sp>
      <p:sp>
        <p:nvSpPr>
          <p:cNvPr id="24" name="Right Arrow 6">
            <a:extLst>
              <a:ext uri="{FF2B5EF4-FFF2-40B4-BE49-F238E27FC236}">
                <a16:creationId xmlns:a16="http://schemas.microsoft.com/office/drawing/2014/main" id="{A41C8EEB-FCB1-499B-926F-EF600075E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355" y="756404"/>
            <a:ext cx="548640" cy="45720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22" name="Right Arrow 6">
            <a:extLst>
              <a:ext uri="{FF2B5EF4-FFF2-40B4-BE49-F238E27FC236}">
                <a16:creationId xmlns:a16="http://schemas.microsoft.com/office/drawing/2014/main" id="{9A232DF4-3714-44D0-B97E-DB86D568C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9928" y="1418324"/>
            <a:ext cx="548640" cy="45720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tx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FD1000BE-7F26-D2CD-5419-B71BD52876E8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4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4" grpId="0" animBg="1"/>
      <p:bldP spid="24" grpId="1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C0A32FCC-86D3-4695-A0AA-5FD42A438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ARIES – Recovery Phases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8A8A6E1B-B9DE-47EA-B0D6-992ABE4C8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b="1" dirty="0"/>
              <a:t>Phase #1 – Analysis</a:t>
            </a:r>
          </a:p>
          <a:p>
            <a:pPr lvl="1"/>
            <a:r>
              <a:rPr lang="en-US" altLang="en-US" dirty="0"/>
              <a:t>Examine the WAL in forward direction starting at </a:t>
            </a:r>
            <a:r>
              <a:rPr lang="en-US" altLang="en-US" dirty="0" err="1"/>
              <a:t>MasterRecord</a:t>
            </a:r>
            <a:r>
              <a:rPr lang="en-US" altLang="en-US" dirty="0"/>
              <a:t> to identify dirty pages in the buffer pool and active </a:t>
            </a:r>
            <a:r>
              <a:rPr lang="en-US" altLang="en-US" dirty="0" err="1"/>
              <a:t>txns</a:t>
            </a:r>
            <a:r>
              <a:rPr lang="en-US" altLang="en-US" dirty="0"/>
              <a:t> at the time of the crash.</a:t>
            </a:r>
          </a:p>
          <a:p>
            <a:endParaRPr lang="en-US" altLang="en-US" sz="1200" b="1" dirty="0"/>
          </a:p>
          <a:p>
            <a:r>
              <a:rPr lang="en-US" altLang="en-US" b="1" dirty="0"/>
              <a:t>Phase #2 – Redo</a:t>
            </a:r>
          </a:p>
          <a:p>
            <a:pPr lvl="1"/>
            <a:r>
              <a:rPr lang="en-US" altLang="en-US" dirty="0"/>
              <a:t>Repeat all actions starting from an appropriate point in the log (even </a:t>
            </a:r>
            <a:r>
              <a:rPr lang="en-US" altLang="en-US" dirty="0" err="1"/>
              <a:t>txns</a:t>
            </a:r>
            <a:r>
              <a:rPr lang="en-US" altLang="en-US" dirty="0"/>
              <a:t> that will abort).</a:t>
            </a:r>
          </a:p>
          <a:p>
            <a:endParaRPr lang="en-US" altLang="en-US" sz="1200" b="1" dirty="0"/>
          </a:p>
          <a:p>
            <a:r>
              <a:rPr lang="en-US" altLang="en-US" b="1" dirty="0"/>
              <a:t>Phase #3 – Undo</a:t>
            </a:r>
          </a:p>
          <a:p>
            <a:pPr lvl="1"/>
            <a:r>
              <a:rPr lang="en-US" altLang="en-US" dirty="0"/>
              <a:t>Reverse the actions of </a:t>
            </a:r>
            <a:r>
              <a:rPr lang="en-US" altLang="en-US" dirty="0" err="1"/>
              <a:t>txns</a:t>
            </a:r>
            <a:r>
              <a:rPr lang="en-US" altLang="en-US" dirty="0"/>
              <a:t> that did not commit before the crash.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32CE999F-B1F8-AEB0-56B4-F79AAA8F228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5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877D745C-DE41-4A40-B1AC-BC72B5C9246D}"/>
              </a:ext>
            </a:extLst>
          </p:cNvPr>
          <p:cNvGrpSpPr/>
          <p:nvPr/>
        </p:nvGrpSpPr>
        <p:grpSpPr>
          <a:xfrm>
            <a:off x="7404870" y="1227038"/>
            <a:ext cx="274320" cy="2723190"/>
            <a:chOff x="7415824" y="1435390"/>
            <a:chExt cx="274320" cy="2723190"/>
          </a:xfrm>
        </p:grpSpPr>
        <p:sp>
          <p:nvSpPr>
            <p:cNvPr id="38" name="Text Box 4">
              <a:extLst>
                <a:ext uri="{FF2B5EF4-FFF2-40B4-BE49-F238E27FC236}">
                  <a16:creationId xmlns:a16="http://schemas.microsoft.com/office/drawing/2014/main" id="{7B629956-3A26-46FA-A51B-8BF349FD6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824" y="4067140"/>
              <a:ext cx="274320" cy="9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b="0" dirty="0"/>
            </a:p>
          </p:txBody>
        </p:sp>
        <p:sp>
          <p:nvSpPr>
            <p:cNvPr id="39" name="Text Box 4">
              <a:extLst>
                <a:ext uri="{FF2B5EF4-FFF2-40B4-BE49-F238E27FC236}">
                  <a16:creationId xmlns:a16="http://schemas.microsoft.com/office/drawing/2014/main" id="{A461BC1F-7D22-4E44-84C5-54D9597572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824" y="3976390"/>
              <a:ext cx="274320" cy="9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b="0" dirty="0"/>
            </a:p>
          </p:txBody>
        </p:sp>
        <p:sp>
          <p:nvSpPr>
            <p:cNvPr id="40" name="Text Box 4">
              <a:extLst>
                <a:ext uri="{FF2B5EF4-FFF2-40B4-BE49-F238E27FC236}">
                  <a16:creationId xmlns:a16="http://schemas.microsoft.com/office/drawing/2014/main" id="{9F5F8E59-6489-4723-9B7B-9A012110CC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824" y="3885640"/>
              <a:ext cx="274320" cy="9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b="0" dirty="0"/>
            </a:p>
          </p:txBody>
        </p:sp>
        <p:sp>
          <p:nvSpPr>
            <p:cNvPr id="41" name="Text Box 4">
              <a:extLst>
                <a:ext uri="{FF2B5EF4-FFF2-40B4-BE49-F238E27FC236}">
                  <a16:creationId xmlns:a16="http://schemas.microsoft.com/office/drawing/2014/main" id="{FEF983DC-9F5E-454A-B1B3-7A9C04A984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824" y="3794890"/>
              <a:ext cx="274320" cy="9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b="0" dirty="0"/>
            </a:p>
          </p:txBody>
        </p:sp>
        <p:sp>
          <p:nvSpPr>
            <p:cNvPr id="42" name="Text Box 4">
              <a:extLst>
                <a:ext uri="{FF2B5EF4-FFF2-40B4-BE49-F238E27FC236}">
                  <a16:creationId xmlns:a16="http://schemas.microsoft.com/office/drawing/2014/main" id="{ECCFBFD4-83B4-48D7-A1D4-629693B2F5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824" y="3704140"/>
              <a:ext cx="274320" cy="9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b="0" dirty="0"/>
            </a:p>
          </p:txBody>
        </p:sp>
        <p:sp>
          <p:nvSpPr>
            <p:cNvPr id="43" name="Text Box 4">
              <a:extLst>
                <a:ext uri="{FF2B5EF4-FFF2-40B4-BE49-F238E27FC236}">
                  <a16:creationId xmlns:a16="http://schemas.microsoft.com/office/drawing/2014/main" id="{74EE975A-4384-4B3D-A518-BA07EA541B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824" y="3613390"/>
              <a:ext cx="274320" cy="9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b="0" dirty="0"/>
            </a:p>
          </p:txBody>
        </p:sp>
        <p:sp>
          <p:nvSpPr>
            <p:cNvPr id="44" name="Text Box 4">
              <a:extLst>
                <a:ext uri="{FF2B5EF4-FFF2-40B4-BE49-F238E27FC236}">
                  <a16:creationId xmlns:a16="http://schemas.microsoft.com/office/drawing/2014/main" id="{3DE99F81-B16F-4482-818B-D6D8AACAC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824" y="3522640"/>
              <a:ext cx="274320" cy="9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b="0" dirty="0"/>
            </a:p>
          </p:txBody>
        </p:sp>
        <p:sp>
          <p:nvSpPr>
            <p:cNvPr id="45" name="Text Box 4">
              <a:extLst>
                <a:ext uri="{FF2B5EF4-FFF2-40B4-BE49-F238E27FC236}">
                  <a16:creationId xmlns:a16="http://schemas.microsoft.com/office/drawing/2014/main" id="{6FB9D418-295C-4010-ACFA-BAA848497B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824" y="3431890"/>
              <a:ext cx="274320" cy="9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b="0" dirty="0"/>
            </a:p>
          </p:txBody>
        </p:sp>
        <p:sp>
          <p:nvSpPr>
            <p:cNvPr id="46" name="Text Box 4">
              <a:extLst>
                <a:ext uri="{FF2B5EF4-FFF2-40B4-BE49-F238E27FC236}">
                  <a16:creationId xmlns:a16="http://schemas.microsoft.com/office/drawing/2014/main" id="{DC72520D-17FC-4B8A-85D5-9D13550B18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824" y="3341140"/>
              <a:ext cx="274320" cy="9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b="0" dirty="0"/>
            </a:p>
          </p:txBody>
        </p:sp>
        <p:sp>
          <p:nvSpPr>
            <p:cNvPr id="47" name="Text Box 4">
              <a:extLst>
                <a:ext uri="{FF2B5EF4-FFF2-40B4-BE49-F238E27FC236}">
                  <a16:creationId xmlns:a16="http://schemas.microsoft.com/office/drawing/2014/main" id="{8E071098-5635-4289-9B34-FA2195DCD2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824" y="3250390"/>
              <a:ext cx="274320" cy="9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b="0" dirty="0"/>
            </a:p>
          </p:txBody>
        </p:sp>
        <p:sp>
          <p:nvSpPr>
            <p:cNvPr id="48" name="Text Box 4">
              <a:extLst>
                <a:ext uri="{FF2B5EF4-FFF2-40B4-BE49-F238E27FC236}">
                  <a16:creationId xmlns:a16="http://schemas.microsoft.com/office/drawing/2014/main" id="{36151446-4B24-4178-8F3A-FBE94885B1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824" y="3159640"/>
              <a:ext cx="274320" cy="9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b="0" dirty="0"/>
            </a:p>
          </p:txBody>
        </p:sp>
        <p:sp>
          <p:nvSpPr>
            <p:cNvPr id="49" name="Text Box 4">
              <a:extLst>
                <a:ext uri="{FF2B5EF4-FFF2-40B4-BE49-F238E27FC236}">
                  <a16:creationId xmlns:a16="http://schemas.microsoft.com/office/drawing/2014/main" id="{504A33DA-3B47-4D7F-A07E-0F2615BFF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824" y="3068890"/>
              <a:ext cx="274320" cy="9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b="0" dirty="0"/>
            </a:p>
          </p:txBody>
        </p:sp>
        <p:sp>
          <p:nvSpPr>
            <p:cNvPr id="50" name="Text Box 4">
              <a:extLst>
                <a:ext uri="{FF2B5EF4-FFF2-40B4-BE49-F238E27FC236}">
                  <a16:creationId xmlns:a16="http://schemas.microsoft.com/office/drawing/2014/main" id="{C3143E52-E29C-43F6-839D-2A12BB6C67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824" y="2978140"/>
              <a:ext cx="274320" cy="9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b="0" dirty="0"/>
            </a:p>
          </p:txBody>
        </p:sp>
        <p:sp>
          <p:nvSpPr>
            <p:cNvPr id="51" name="Text Box 4">
              <a:extLst>
                <a:ext uri="{FF2B5EF4-FFF2-40B4-BE49-F238E27FC236}">
                  <a16:creationId xmlns:a16="http://schemas.microsoft.com/office/drawing/2014/main" id="{61601EA2-25BA-4204-BA99-C97235CA08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824" y="2887390"/>
              <a:ext cx="274320" cy="9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b="0" dirty="0"/>
            </a:p>
          </p:txBody>
        </p:sp>
        <p:sp>
          <p:nvSpPr>
            <p:cNvPr id="52" name="Text Box 4">
              <a:extLst>
                <a:ext uri="{FF2B5EF4-FFF2-40B4-BE49-F238E27FC236}">
                  <a16:creationId xmlns:a16="http://schemas.microsoft.com/office/drawing/2014/main" id="{A32FE177-933F-4FFB-976F-FCE8FCDA8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824" y="2796640"/>
              <a:ext cx="274320" cy="9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b="0" dirty="0"/>
            </a:p>
          </p:txBody>
        </p:sp>
        <p:sp>
          <p:nvSpPr>
            <p:cNvPr id="53" name="Text Box 4">
              <a:extLst>
                <a:ext uri="{FF2B5EF4-FFF2-40B4-BE49-F238E27FC236}">
                  <a16:creationId xmlns:a16="http://schemas.microsoft.com/office/drawing/2014/main" id="{8AEC1137-AE5D-41DE-99D9-DBC22E2168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824" y="2705890"/>
              <a:ext cx="274320" cy="9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b="0" dirty="0"/>
            </a:p>
          </p:txBody>
        </p:sp>
        <p:sp>
          <p:nvSpPr>
            <p:cNvPr id="54" name="Text Box 4">
              <a:extLst>
                <a:ext uri="{FF2B5EF4-FFF2-40B4-BE49-F238E27FC236}">
                  <a16:creationId xmlns:a16="http://schemas.microsoft.com/office/drawing/2014/main" id="{9353A0A3-3F1F-49F9-AFAC-C270663CB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824" y="2615140"/>
              <a:ext cx="274320" cy="9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b="0" dirty="0"/>
            </a:p>
          </p:txBody>
        </p:sp>
        <p:sp>
          <p:nvSpPr>
            <p:cNvPr id="55" name="Text Box 4">
              <a:extLst>
                <a:ext uri="{FF2B5EF4-FFF2-40B4-BE49-F238E27FC236}">
                  <a16:creationId xmlns:a16="http://schemas.microsoft.com/office/drawing/2014/main" id="{3BC4D71C-4A15-4DEE-9423-1953B78CF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824" y="2524390"/>
              <a:ext cx="274320" cy="9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b="0" dirty="0"/>
            </a:p>
          </p:txBody>
        </p:sp>
        <p:sp>
          <p:nvSpPr>
            <p:cNvPr id="56" name="Text Box 4">
              <a:extLst>
                <a:ext uri="{FF2B5EF4-FFF2-40B4-BE49-F238E27FC236}">
                  <a16:creationId xmlns:a16="http://schemas.microsoft.com/office/drawing/2014/main" id="{C66BB361-0624-484B-B042-B3B39F0466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824" y="2433640"/>
              <a:ext cx="274320" cy="9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b="0" dirty="0"/>
            </a:p>
          </p:txBody>
        </p:sp>
        <p:sp>
          <p:nvSpPr>
            <p:cNvPr id="57" name="Text Box 4">
              <a:extLst>
                <a:ext uri="{FF2B5EF4-FFF2-40B4-BE49-F238E27FC236}">
                  <a16:creationId xmlns:a16="http://schemas.microsoft.com/office/drawing/2014/main" id="{39823359-6623-43CC-BE16-7B829F9F6A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824" y="2342890"/>
              <a:ext cx="274320" cy="9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b="0" dirty="0"/>
            </a:p>
          </p:txBody>
        </p:sp>
        <p:sp>
          <p:nvSpPr>
            <p:cNvPr id="58" name="Text Box 4">
              <a:extLst>
                <a:ext uri="{FF2B5EF4-FFF2-40B4-BE49-F238E27FC236}">
                  <a16:creationId xmlns:a16="http://schemas.microsoft.com/office/drawing/2014/main" id="{A1C641B6-EB9A-4733-9C17-19935E5E1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824" y="2252140"/>
              <a:ext cx="274320" cy="9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b="0" dirty="0"/>
            </a:p>
          </p:txBody>
        </p:sp>
        <p:sp>
          <p:nvSpPr>
            <p:cNvPr id="59" name="Text Box 4">
              <a:extLst>
                <a:ext uri="{FF2B5EF4-FFF2-40B4-BE49-F238E27FC236}">
                  <a16:creationId xmlns:a16="http://schemas.microsoft.com/office/drawing/2014/main" id="{1EBD6184-CB63-42D0-8C57-4DF354780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824" y="2161390"/>
              <a:ext cx="274320" cy="9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b="0" dirty="0"/>
            </a:p>
          </p:txBody>
        </p:sp>
        <p:sp>
          <p:nvSpPr>
            <p:cNvPr id="60" name="Text Box 4">
              <a:extLst>
                <a:ext uri="{FF2B5EF4-FFF2-40B4-BE49-F238E27FC236}">
                  <a16:creationId xmlns:a16="http://schemas.microsoft.com/office/drawing/2014/main" id="{3E44644F-F151-4182-B970-F815A0F49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824" y="2070640"/>
              <a:ext cx="274320" cy="9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b="0" dirty="0"/>
            </a:p>
          </p:txBody>
        </p:sp>
        <p:sp>
          <p:nvSpPr>
            <p:cNvPr id="61" name="Text Box 4">
              <a:extLst>
                <a:ext uri="{FF2B5EF4-FFF2-40B4-BE49-F238E27FC236}">
                  <a16:creationId xmlns:a16="http://schemas.microsoft.com/office/drawing/2014/main" id="{802F7FD6-FA6B-4E70-B6BA-D262B6576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824" y="1979890"/>
              <a:ext cx="274320" cy="9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b="0" dirty="0"/>
            </a:p>
          </p:txBody>
        </p:sp>
        <p:sp>
          <p:nvSpPr>
            <p:cNvPr id="62" name="Text Box 4">
              <a:extLst>
                <a:ext uri="{FF2B5EF4-FFF2-40B4-BE49-F238E27FC236}">
                  <a16:creationId xmlns:a16="http://schemas.microsoft.com/office/drawing/2014/main" id="{6E5B505D-51A1-45FF-B549-491A63B64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824" y="1889140"/>
              <a:ext cx="274320" cy="9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b="0" dirty="0"/>
            </a:p>
          </p:txBody>
        </p:sp>
        <p:sp>
          <p:nvSpPr>
            <p:cNvPr id="63" name="Text Box 4">
              <a:extLst>
                <a:ext uri="{FF2B5EF4-FFF2-40B4-BE49-F238E27FC236}">
                  <a16:creationId xmlns:a16="http://schemas.microsoft.com/office/drawing/2014/main" id="{4FA8818A-BC84-4DCE-9998-B8902B46E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824" y="1798390"/>
              <a:ext cx="274320" cy="9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b="0" dirty="0"/>
            </a:p>
          </p:txBody>
        </p:sp>
        <p:sp>
          <p:nvSpPr>
            <p:cNvPr id="64" name="Text Box 4">
              <a:extLst>
                <a:ext uri="{FF2B5EF4-FFF2-40B4-BE49-F238E27FC236}">
                  <a16:creationId xmlns:a16="http://schemas.microsoft.com/office/drawing/2014/main" id="{204F7103-F206-4174-83CE-DAD05E800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824" y="1707640"/>
              <a:ext cx="274320" cy="9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b="0" dirty="0"/>
            </a:p>
          </p:txBody>
        </p:sp>
        <p:sp>
          <p:nvSpPr>
            <p:cNvPr id="65" name="Text Box 4">
              <a:extLst>
                <a:ext uri="{FF2B5EF4-FFF2-40B4-BE49-F238E27FC236}">
                  <a16:creationId xmlns:a16="http://schemas.microsoft.com/office/drawing/2014/main" id="{AE050191-0C5F-4A2F-8095-379B429C3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824" y="1616890"/>
              <a:ext cx="274320" cy="9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b="0" dirty="0"/>
            </a:p>
          </p:txBody>
        </p:sp>
        <p:sp>
          <p:nvSpPr>
            <p:cNvPr id="66" name="Text Box 4">
              <a:extLst>
                <a:ext uri="{FF2B5EF4-FFF2-40B4-BE49-F238E27FC236}">
                  <a16:creationId xmlns:a16="http://schemas.microsoft.com/office/drawing/2014/main" id="{AF810377-7DB3-4D1A-815F-8165F3116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824" y="1526140"/>
              <a:ext cx="274320" cy="9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b="0" dirty="0"/>
            </a:p>
          </p:txBody>
        </p:sp>
        <p:sp>
          <p:nvSpPr>
            <p:cNvPr id="67" name="Text Box 4">
              <a:extLst>
                <a:ext uri="{FF2B5EF4-FFF2-40B4-BE49-F238E27FC236}">
                  <a16:creationId xmlns:a16="http://schemas.microsoft.com/office/drawing/2014/main" id="{8FFE88FE-F9D8-4AC1-87C4-33FF762939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824" y="1435390"/>
              <a:ext cx="274320" cy="914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46464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  <a:lvl2pPr marL="742950" indent="-28575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2pPr>
              <a:lvl3pPr marL="11430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3pPr>
              <a:lvl4pPr marL="16002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4pPr>
              <a:lvl5pPr marL="2057400" indent="-228600" algn="ctr" eaLnBrk="0" hangingPunct="0"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latin typeface="Times New Roman" pitchFamily="18" charset="0"/>
                  <a:ea typeface="ＭＳ Ｐゴシック"/>
                  <a:cs typeface="ＭＳ Ｐゴシック"/>
                </a:defRPr>
              </a:lvl9pPr>
            </a:lstStyle>
            <a:p>
              <a:endParaRPr lang="en-US" b="0" dirty="0"/>
            </a:p>
          </p:txBody>
        </p:sp>
      </p:grpSp>
      <p:sp>
        <p:nvSpPr>
          <p:cNvPr id="56322" name="Title 1">
            <a:extLst>
              <a:ext uri="{FF2B5EF4-FFF2-40B4-BE49-F238E27FC236}">
                <a16:creationId xmlns:a16="http://schemas.microsoft.com/office/drawing/2014/main" id="{BDC46631-2625-4AAB-858A-15D7D6AC4F4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ARIES –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5187D8-A59E-4C51-8DEC-3E1CFE34C130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Start from last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BEGIN-CHECKPOINT</a:t>
            </a:r>
            <a:r>
              <a:rPr lang="en-US" dirty="0"/>
              <a:t> found via </a:t>
            </a:r>
            <a:r>
              <a:rPr 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MasterRecord</a:t>
            </a:r>
            <a:r>
              <a:rPr lang="en-US" dirty="0"/>
              <a:t>.</a:t>
            </a:r>
            <a:endParaRPr lang="en-US" sz="1200" dirty="0"/>
          </a:p>
          <a:p>
            <a:r>
              <a:rPr lang="en-US" b="1" u="sng" dirty="0"/>
              <a:t>A</a:t>
            </a:r>
            <a:r>
              <a:rPr lang="en-US" b="1" dirty="0"/>
              <a:t>nalysis:</a:t>
            </a:r>
            <a:r>
              <a:rPr lang="en-US" dirty="0"/>
              <a:t> Figure out which </a:t>
            </a:r>
            <a:r>
              <a:rPr lang="en-US" dirty="0" err="1"/>
              <a:t>txns</a:t>
            </a:r>
            <a:r>
              <a:rPr lang="en-US" dirty="0"/>
              <a:t> committed or failed since checkpoint.</a:t>
            </a:r>
          </a:p>
          <a:p>
            <a:r>
              <a:rPr lang="en-US" b="1" u="sng" dirty="0"/>
              <a:t>R</a:t>
            </a:r>
            <a:r>
              <a:rPr lang="en-US" b="1" dirty="0"/>
              <a:t>edo:</a:t>
            </a:r>
            <a:r>
              <a:rPr lang="en-US" dirty="0"/>
              <a:t> Repeat </a:t>
            </a:r>
            <a:r>
              <a:rPr lang="en-US" u="sng" dirty="0"/>
              <a:t>all</a:t>
            </a:r>
            <a:r>
              <a:rPr lang="en-US" dirty="0"/>
              <a:t> actions.</a:t>
            </a:r>
          </a:p>
          <a:p>
            <a:r>
              <a:rPr lang="en-US" b="1" u="sng" dirty="0"/>
              <a:t>U</a:t>
            </a:r>
            <a:r>
              <a:rPr lang="en-US" b="1" dirty="0"/>
              <a:t>ndo:</a:t>
            </a:r>
            <a:r>
              <a:rPr lang="en-US" dirty="0"/>
              <a:t> Reverse effects of failed </a:t>
            </a:r>
            <a:r>
              <a:rPr lang="en-US" dirty="0" err="1"/>
              <a:t>txns</a:t>
            </a:r>
            <a:r>
              <a:rPr lang="en-US" dirty="0"/>
              <a:t>.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EB3AF0B5-CC60-450D-90E8-09C85E418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2966" y="3955474"/>
            <a:ext cx="1092994" cy="26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/>
          <a:p>
            <a:pPr algn="r">
              <a:lnSpc>
                <a:spcPct val="85000"/>
              </a:lnSpc>
              <a:defRPr/>
            </a:pPr>
            <a:r>
              <a:rPr lang="en-US" sz="1500" b="1" i="1" dirty="0">
                <a:solidFill>
                  <a:schemeClr val="accent1"/>
                </a:solidFill>
                <a:latin typeface="Lato Black" panose="020F0A02020204030203" pitchFamily="34" charset="0"/>
                <a:ea typeface="ＭＳ Ｐゴシック" charset="-128"/>
              </a:rPr>
              <a:t>CRASH!</a:t>
            </a:r>
            <a:endParaRPr lang="en-US" sz="1350" b="1" i="1" dirty="0">
              <a:solidFill>
                <a:schemeClr val="accent1"/>
              </a:solidFill>
              <a:latin typeface="Lato Black" panose="020F0A02020204030203" pitchFamily="34" charset="0"/>
              <a:ea typeface="ＭＳ Ｐゴシック" charset="-128"/>
            </a:endParaRP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3A6E8EF6-7E9A-43A7-ADE9-B86D580422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4870" y="1454258"/>
            <a:ext cx="1371600" cy="0"/>
          </a:xfrm>
          <a:prstGeom prst="line">
            <a:avLst/>
          </a:prstGeom>
          <a:noFill/>
          <a:ln w="12700">
            <a:solidFill>
              <a:srgbClr val="474866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+mj-lt"/>
              <a:ea typeface="ＭＳ Ｐゴシック" charset="-128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52D536A0-2A51-4F5F-B0BB-B2405F62FF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4870" y="2361758"/>
            <a:ext cx="914400" cy="0"/>
          </a:xfrm>
          <a:prstGeom prst="line">
            <a:avLst/>
          </a:prstGeom>
          <a:noFill/>
          <a:ln w="12700">
            <a:solidFill>
              <a:srgbClr val="474866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+mj-lt"/>
              <a:ea typeface="ＭＳ Ｐゴシック" charset="-128"/>
            </a:endParaRPr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A19AA9D3-D495-4F13-9394-1AE06E5B6C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4870" y="3360008"/>
            <a:ext cx="548640" cy="0"/>
          </a:xfrm>
          <a:prstGeom prst="line">
            <a:avLst/>
          </a:prstGeom>
          <a:noFill/>
          <a:ln w="12700">
            <a:solidFill>
              <a:srgbClr val="474866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+mj-lt"/>
              <a:ea typeface="ＭＳ Ｐゴシック" charset="-128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77E90D0-7558-483C-8C90-9426254F360C}"/>
              </a:ext>
            </a:extLst>
          </p:cNvPr>
          <p:cNvGrpSpPr/>
          <p:nvPr/>
        </p:nvGrpSpPr>
        <p:grpSpPr>
          <a:xfrm>
            <a:off x="5945330" y="1155253"/>
            <a:ext cx="1432455" cy="624787"/>
            <a:chOff x="6044180" y="1363605"/>
            <a:chExt cx="1344560" cy="624787"/>
          </a:xfrm>
        </p:grpSpPr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1C9E5F80-DE93-4E0A-B70E-8070915C7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4180" y="1363605"/>
              <a:ext cx="1257300" cy="624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66" tIns="33338" rIns="67866" bIns="33338">
              <a:spAutoFit/>
            </a:bodyPr>
            <a:lstStyle/>
            <a:p>
              <a:pPr algn="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646464"/>
                  </a:solidFill>
                  <a:latin typeface="Crimson Text" panose="02000503000000000000" pitchFamily="2" charset="0"/>
                  <a:ea typeface="ＭＳ Ｐゴシック" charset="-128"/>
                </a:rPr>
                <a:t>Oldest log record of </a:t>
              </a:r>
              <a:r>
                <a:rPr lang="en-US" sz="1400" b="1" dirty="0" err="1">
                  <a:solidFill>
                    <a:srgbClr val="646464"/>
                  </a:solidFill>
                  <a:latin typeface="Crimson Text" panose="02000503000000000000" pitchFamily="2" charset="0"/>
                  <a:ea typeface="ＭＳ Ｐゴシック" charset="-128"/>
                </a:rPr>
                <a:t>txn</a:t>
              </a:r>
              <a:r>
                <a:rPr lang="en-US" sz="1400" b="1" dirty="0">
                  <a:solidFill>
                    <a:srgbClr val="646464"/>
                  </a:solidFill>
                  <a:latin typeface="Crimson Text" panose="02000503000000000000" pitchFamily="2" charset="0"/>
                  <a:ea typeface="ＭＳ Ｐゴシック" charset="-128"/>
                </a:rPr>
                <a:t> active at crash</a:t>
              </a:r>
            </a:p>
          </p:txBody>
        </p:sp>
        <p:sp>
          <p:nvSpPr>
            <p:cNvPr id="23" name="AutoShape 21">
              <a:extLst>
                <a:ext uri="{FF2B5EF4-FFF2-40B4-BE49-F238E27FC236}">
                  <a16:creationId xmlns:a16="http://schemas.microsoft.com/office/drawing/2014/main" id="{8015C966-D6FC-420B-8933-D50383268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4440" y="1387829"/>
              <a:ext cx="114300" cy="548640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12700">
              <a:solidFill>
                <a:srgbClr val="474866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 b="1">
                <a:latin typeface="Crimson Text" panose="02000503000000000000" pitchFamily="2" charset="0"/>
                <a:ea typeface="ＭＳ Ｐゴシック" charset="-128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D695E21-BAF6-4952-AA5C-1991492788D0}"/>
              </a:ext>
            </a:extLst>
          </p:cNvPr>
          <p:cNvGrpSpPr/>
          <p:nvPr/>
        </p:nvGrpSpPr>
        <p:grpSpPr>
          <a:xfrm>
            <a:off x="5932646" y="2063973"/>
            <a:ext cx="1445140" cy="624787"/>
            <a:chOff x="6032274" y="2272325"/>
            <a:chExt cx="1356466" cy="624787"/>
          </a:xfrm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E438D608-C898-4FA8-A002-C665B30CA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2274" y="2272325"/>
              <a:ext cx="1269206" cy="624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66" tIns="33338" rIns="67866" bIns="33338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1400" b="1" dirty="0">
                  <a:solidFill>
                    <a:srgbClr val="646464"/>
                  </a:solidFill>
                  <a:latin typeface="Crimson Text" panose="02000503000000000000" pitchFamily="2" charset="0"/>
                  <a:ea typeface="ＭＳ Ｐゴシック" charset="-128"/>
                </a:rPr>
                <a:t>Smallest </a:t>
              </a:r>
              <a:r>
                <a:rPr lang="en-US" sz="1400" b="1" dirty="0" err="1">
                  <a:solidFill>
                    <a:schemeClr val="accent1"/>
                  </a:solidFill>
                  <a:latin typeface="Inconsolata" panose="00000509000000000000" pitchFamily="49" charset="0"/>
                  <a:ea typeface="ＭＳ Ｐゴシック" charset="-128"/>
                </a:rPr>
                <a:t>recLSN</a:t>
              </a:r>
              <a:r>
                <a:rPr lang="en-US" sz="1400" b="1" dirty="0">
                  <a:solidFill>
                    <a:srgbClr val="646464"/>
                  </a:solidFill>
                  <a:latin typeface="Crimson Text" panose="02000503000000000000" pitchFamily="2" charset="0"/>
                  <a:ea typeface="ＭＳ Ｐゴシック" charset="-128"/>
                </a:rPr>
                <a:t> in DPT after Analysis</a:t>
              </a:r>
            </a:p>
          </p:txBody>
        </p:sp>
        <p:sp>
          <p:nvSpPr>
            <p:cNvPr id="24" name="AutoShape 22">
              <a:extLst>
                <a:ext uri="{FF2B5EF4-FFF2-40B4-BE49-F238E27FC236}">
                  <a16:creationId xmlns:a16="http://schemas.microsoft.com/office/drawing/2014/main" id="{90A695F9-171E-4246-9EEF-116F5023E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868" y="2296997"/>
              <a:ext cx="118872" cy="548640"/>
            </a:xfrm>
            <a:prstGeom prst="rightBrace">
              <a:avLst>
                <a:gd name="adj1" fmla="val 36111"/>
                <a:gd name="adj2" fmla="val 50000"/>
              </a:avLst>
            </a:prstGeom>
            <a:noFill/>
            <a:ln w="12700">
              <a:solidFill>
                <a:srgbClr val="474866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 b="1">
                <a:latin typeface="Crimson Text" panose="02000503000000000000" pitchFamily="2" charset="0"/>
                <a:ea typeface="ＭＳ Ｐゴシック" charset="-128"/>
              </a:endParaRPr>
            </a:p>
          </p:txBody>
        </p:sp>
      </p:grp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1452E11-6879-4799-9A70-C0AFB0F7F467}"/>
              </a:ext>
            </a:extLst>
          </p:cNvPr>
          <p:cNvSpPr/>
          <p:nvPr/>
        </p:nvSpPr>
        <p:spPr bwMode="auto">
          <a:xfrm>
            <a:off x="5323046" y="971550"/>
            <a:ext cx="3668554" cy="3657600"/>
          </a:xfrm>
          <a:prstGeom prst="roundRect">
            <a:avLst>
              <a:gd name="adj" fmla="val 4299"/>
            </a:avLst>
          </a:prstGeom>
          <a:noFill/>
          <a:ln w="38100" cap="flat" cmpd="sng" algn="ctr">
            <a:solidFill>
              <a:srgbClr val="646464"/>
            </a:solidFill>
            <a:prstDash val="sysDot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  <a:ea typeface="ＭＳ Ｐゴシック" charset="-128"/>
            </a:endParaRPr>
          </a:p>
        </p:txBody>
      </p:sp>
      <p:sp>
        <p:nvSpPr>
          <p:cNvPr id="26" name="Left Arrow 33">
            <a:extLst>
              <a:ext uri="{FF2B5EF4-FFF2-40B4-BE49-F238E27FC236}">
                <a16:creationId xmlns:a16="http://schemas.microsoft.com/office/drawing/2014/main" id="{F285B7A1-3F63-4946-AFDB-9C4FEE75E6C5}"/>
              </a:ext>
            </a:extLst>
          </p:cNvPr>
          <p:cNvSpPr/>
          <p:nvPr/>
        </p:nvSpPr>
        <p:spPr bwMode="auto">
          <a:xfrm rot="16200000">
            <a:off x="4290855" y="2435788"/>
            <a:ext cx="3017520" cy="647700"/>
          </a:xfrm>
          <a:prstGeom prst="leftArrow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i="1" spc="225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</a:rPr>
              <a:t>TIME</a:t>
            </a:r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4D115449-3941-4256-A805-7EDFD2D6697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0118" y="3360008"/>
            <a:ext cx="0" cy="594360"/>
          </a:xfrm>
          <a:prstGeom prst="line">
            <a:avLst/>
          </a:prstGeom>
          <a:noFill/>
          <a:ln w="88900">
            <a:solidFill>
              <a:schemeClr val="bg1">
                <a:lumMod val="65000"/>
              </a:schemeClr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+mj-lt"/>
              <a:ea typeface="ＭＳ Ｐゴシック" charset="-128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0349982-8BD7-4DC5-A53F-73052CC140F0}"/>
              </a:ext>
            </a:extLst>
          </p:cNvPr>
          <p:cNvGrpSpPr/>
          <p:nvPr/>
        </p:nvGrpSpPr>
        <p:grpSpPr>
          <a:xfrm>
            <a:off x="7684226" y="3915973"/>
            <a:ext cx="326212" cy="621556"/>
            <a:chOff x="7695180" y="4124325"/>
            <a:chExt cx="326212" cy="621556"/>
          </a:xfrm>
        </p:grpSpPr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EFA8D574-71B3-424D-A27F-E168249A9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5180" y="4124325"/>
              <a:ext cx="326212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Lato Black" panose="020F0A02020204030203" pitchFamily="34" charset="0"/>
                  <a:ea typeface="ＭＳ Ｐゴシック" charset="-128"/>
                </a:rPr>
                <a:t>A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DFBFF6B-C1C2-4A6B-8DF7-CEA1DDBF3917}"/>
                </a:ext>
              </a:extLst>
            </p:cNvPr>
            <p:cNvSpPr/>
            <p:nvPr/>
          </p:nvSpPr>
          <p:spPr>
            <a:xfrm>
              <a:off x="7713912" y="4471561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54864" rtlCol="0" anchor="ctr" anchorCtr="0"/>
            <a:lstStyle/>
            <a:p>
              <a:pPr algn="ctr"/>
              <a:r>
                <a:rPr lang="en-US" b="1" dirty="0">
                  <a:latin typeface="Inconsolata" panose="00000509000000000000" pitchFamily="49" charset="0"/>
                </a:rPr>
                <a:t>1</a:t>
              </a:r>
            </a:p>
          </p:txBody>
        </p:sp>
      </p:grpSp>
      <p:sp>
        <p:nvSpPr>
          <p:cNvPr id="18" name="Line 16">
            <a:extLst>
              <a:ext uri="{FF2B5EF4-FFF2-40B4-BE49-F238E27FC236}">
                <a16:creationId xmlns:a16="http://schemas.microsoft.com/office/drawing/2014/main" id="{CB0979DF-DEEA-4C98-BCCF-4CDE2CDBFA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1724" y="2361758"/>
            <a:ext cx="0" cy="1600200"/>
          </a:xfrm>
          <a:prstGeom prst="line">
            <a:avLst/>
          </a:prstGeom>
          <a:noFill/>
          <a:ln w="88900">
            <a:solidFill>
              <a:schemeClr val="tx1">
                <a:lumMod val="65000"/>
                <a:lumOff val="35000"/>
              </a:schemeClr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+mj-lt"/>
              <a:ea typeface="ＭＳ Ｐゴシック" charset="-128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377E13A-A7B2-46AC-AD52-C6C68582345B}"/>
              </a:ext>
            </a:extLst>
          </p:cNvPr>
          <p:cNvGrpSpPr/>
          <p:nvPr/>
        </p:nvGrpSpPr>
        <p:grpSpPr>
          <a:xfrm>
            <a:off x="8060641" y="3917164"/>
            <a:ext cx="313388" cy="620365"/>
            <a:chOff x="8071595" y="4125516"/>
            <a:chExt cx="313388" cy="620365"/>
          </a:xfrm>
        </p:grpSpPr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5D869610-F755-4078-94FE-49863DA2B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1595" y="4125516"/>
              <a:ext cx="313388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Black" panose="020F0A02020204030203" pitchFamily="34" charset="0"/>
                  <a:ea typeface="ＭＳ Ｐゴシック" charset="-128"/>
                </a:rPr>
                <a:t>R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82E9BB0-FCD2-46DA-9A6C-7EEF18B32802}"/>
                </a:ext>
              </a:extLst>
            </p:cNvPr>
            <p:cNvSpPr/>
            <p:nvPr/>
          </p:nvSpPr>
          <p:spPr>
            <a:xfrm>
              <a:off x="8085518" y="4471561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54864" rtlCol="0" anchor="ctr" anchorCtr="0"/>
            <a:lstStyle/>
            <a:p>
              <a:pPr algn="ctr"/>
              <a:r>
                <a:rPr lang="en-US" b="1" dirty="0">
                  <a:latin typeface="Inconsolata" panose="00000509000000000000" pitchFamily="49" charset="0"/>
                </a:rPr>
                <a:t>2</a:t>
              </a:r>
            </a:p>
          </p:txBody>
        </p:sp>
      </p:grpSp>
      <p:sp>
        <p:nvSpPr>
          <p:cNvPr id="19" name="Line 17">
            <a:extLst>
              <a:ext uri="{FF2B5EF4-FFF2-40B4-BE49-F238E27FC236}">
                <a16:creationId xmlns:a16="http://schemas.microsoft.com/office/drawing/2014/main" id="{A99479B5-39D7-429F-A8FC-6088B3668FF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9741" y="1454258"/>
            <a:ext cx="0" cy="2514600"/>
          </a:xfrm>
          <a:prstGeom prst="line">
            <a:avLst/>
          </a:prstGeom>
          <a:noFill/>
          <a:ln w="88900">
            <a:solidFill>
              <a:schemeClr val="tx1">
                <a:lumMod val="85000"/>
                <a:lumOff val="15000"/>
              </a:schemeClr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50">
              <a:latin typeface="+mj-lt"/>
              <a:ea typeface="ＭＳ Ｐゴシック" charset="-128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F3BAC70-C373-4154-8131-7B9D0F224B47}"/>
              </a:ext>
            </a:extLst>
          </p:cNvPr>
          <p:cNvGrpSpPr/>
          <p:nvPr/>
        </p:nvGrpSpPr>
        <p:grpSpPr>
          <a:xfrm>
            <a:off x="8427437" y="3917164"/>
            <a:ext cx="327815" cy="620365"/>
            <a:chOff x="8438391" y="4125516"/>
            <a:chExt cx="327815" cy="620365"/>
          </a:xfrm>
        </p:grpSpPr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207683D6-32A6-439F-9C97-7409803C5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8391" y="4125516"/>
              <a:ext cx="327815" cy="37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  <a:ea typeface="ＭＳ Ｐゴシック" charset="-128"/>
                </a:rPr>
                <a:t>U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A959204-0632-4BFB-AD51-EDE385312783}"/>
                </a:ext>
              </a:extLst>
            </p:cNvPr>
            <p:cNvSpPr/>
            <p:nvPr/>
          </p:nvSpPr>
          <p:spPr>
            <a:xfrm>
              <a:off x="8463535" y="4471561"/>
              <a:ext cx="274320" cy="274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54864" rtlCol="0" anchor="ctr" anchorCtr="0"/>
            <a:lstStyle/>
            <a:p>
              <a:pPr algn="ctr"/>
              <a:r>
                <a:rPr lang="en-US" b="1" dirty="0">
                  <a:latin typeface="Inconsolata" panose="00000509000000000000" pitchFamily="49" charset="0"/>
                </a:rPr>
                <a:t>3</a:t>
              </a:r>
            </a:p>
          </p:txBody>
        </p:sp>
      </p:grpSp>
      <p:pic>
        <p:nvPicPr>
          <p:cNvPr id="69" name="Picture 48">
            <a:extLst>
              <a:ext uri="{FF2B5EF4-FFF2-40B4-BE49-F238E27FC236}">
                <a16:creationId xmlns:a16="http://schemas.microsoft.com/office/drawing/2014/main" id="{986591E4-0ED3-4EA2-80A2-D4E651B81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7450590" y="3971374"/>
            <a:ext cx="182880" cy="18288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C3BE5A3-84CB-4978-92C2-7834D8649DF8}"/>
              </a:ext>
            </a:extLst>
          </p:cNvPr>
          <p:cNvGrpSpPr/>
          <p:nvPr/>
        </p:nvGrpSpPr>
        <p:grpSpPr>
          <a:xfrm>
            <a:off x="5945330" y="3087758"/>
            <a:ext cx="1432455" cy="548640"/>
            <a:chOff x="6044180" y="3296110"/>
            <a:chExt cx="1344560" cy="548640"/>
          </a:xfrm>
        </p:grpSpPr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F62BF01F-CA32-48D0-B479-241F0D142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4180" y="3360180"/>
              <a:ext cx="1257300" cy="44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66" tIns="33338" rIns="67866" bIns="33338">
              <a:spAutoFit/>
            </a:bodyPr>
            <a:lstStyle/>
            <a:p>
              <a:pPr algn="r">
                <a:lnSpc>
                  <a:spcPct val="85000"/>
                </a:lnSpc>
                <a:defRPr/>
              </a:pPr>
              <a:r>
                <a:rPr lang="en-US" sz="1400" b="1" dirty="0">
                  <a:solidFill>
                    <a:srgbClr val="646464"/>
                  </a:solidFill>
                  <a:latin typeface="Crimson Text" panose="02000503000000000000" pitchFamily="2" charset="0"/>
                  <a:ea typeface="ＭＳ Ｐゴシック" charset="-128"/>
                </a:rPr>
                <a:t>Start of last checkpoint</a:t>
              </a:r>
            </a:p>
          </p:txBody>
        </p:sp>
        <p:sp>
          <p:nvSpPr>
            <p:cNvPr id="70" name="AutoShape 22">
              <a:extLst>
                <a:ext uri="{FF2B5EF4-FFF2-40B4-BE49-F238E27FC236}">
                  <a16:creationId xmlns:a16="http://schemas.microsoft.com/office/drawing/2014/main" id="{577EEB78-6417-4775-8DBD-E1164B74E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868" y="3296110"/>
              <a:ext cx="118872" cy="548640"/>
            </a:xfrm>
            <a:prstGeom prst="rightBrace">
              <a:avLst>
                <a:gd name="adj1" fmla="val 36111"/>
                <a:gd name="adj2" fmla="val 50000"/>
              </a:avLst>
            </a:prstGeom>
            <a:noFill/>
            <a:ln w="12700">
              <a:solidFill>
                <a:srgbClr val="474866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 b="1">
                <a:latin typeface="Crimson Text" panose="02000503000000000000" pitchFamily="2" charset="0"/>
                <a:ea typeface="ＭＳ Ｐゴシック" charset="-128"/>
              </a:endParaRPr>
            </a:p>
          </p:txBody>
        </p:sp>
      </p:grpSp>
      <p:sp>
        <p:nvSpPr>
          <p:cNvPr id="78" name="TextBox 10">
            <a:extLst>
              <a:ext uri="{FF2B5EF4-FFF2-40B4-BE49-F238E27FC236}">
                <a16:creationId xmlns:a16="http://schemas.microsoft.com/office/drawing/2014/main" id="{3B457391-F9F5-47E3-A37D-5CF111F64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419" y="1039345"/>
            <a:ext cx="3483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u="none" dirty="0">
                <a:solidFill>
                  <a:srgbClr val="646464"/>
                </a:solidFill>
                <a:latin typeface="Lato Black" panose="020F0A02020204030203" pitchFamily="34" charset="0"/>
                <a:ea typeface="+mn-ea"/>
              </a:rPr>
              <a:t>WAL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A9AE4FF1-C24A-9BB0-432E-662324890AF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44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A54D90ED-C00B-43AC-A671-B3C4A9C3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Analysis Phase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3397D01D-7E1E-419A-B618-789CE15D6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Scan log forward from last successful checkpoint.</a:t>
            </a:r>
          </a:p>
          <a:p>
            <a:r>
              <a:rPr lang="en-US" altLang="en-US" dirty="0"/>
              <a:t>If the DBMS finds a 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TXN-END</a:t>
            </a:r>
            <a:r>
              <a:rPr lang="en-US" altLang="en-US" dirty="0"/>
              <a:t> record, remove its corresponding </a:t>
            </a:r>
            <a:r>
              <a:rPr lang="en-US" altLang="en-US" dirty="0" err="1"/>
              <a:t>txn</a:t>
            </a:r>
            <a:r>
              <a:rPr lang="en-US" altLang="en-US" dirty="0"/>
              <a:t> from </a:t>
            </a:r>
            <a:r>
              <a:rPr lang="en-US" altLang="en-US" b="1" dirty="0"/>
              <a:t>ATT</a:t>
            </a:r>
            <a:r>
              <a:rPr lang="en-US" altLang="en-US" dirty="0"/>
              <a:t>.</a:t>
            </a:r>
          </a:p>
          <a:p>
            <a:endParaRPr lang="en-US" altLang="en-US" sz="1200" dirty="0"/>
          </a:p>
          <a:p>
            <a:r>
              <a:rPr lang="en-US" altLang="en-US" dirty="0"/>
              <a:t>All other records: </a:t>
            </a:r>
          </a:p>
          <a:p>
            <a:pPr lvl="1"/>
            <a:r>
              <a:rPr lang="en-US" altLang="en-US" dirty="0"/>
              <a:t>If </a:t>
            </a:r>
            <a:r>
              <a:rPr lang="en-US" altLang="en-US" dirty="0" err="1"/>
              <a:t>txn</a:t>
            </a:r>
            <a:r>
              <a:rPr lang="en-US" altLang="en-US" dirty="0"/>
              <a:t> not in </a:t>
            </a:r>
            <a:r>
              <a:rPr lang="en-US" altLang="en-US" b="1" dirty="0"/>
              <a:t>ATT</a:t>
            </a:r>
            <a:r>
              <a:rPr lang="en-US" altLang="en-US" dirty="0"/>
              <a:t>, add it with status 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UNDO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On commit, change </a:t>
            </a:r>
            <a:r>
              <a:rPr lang="en-US" altLang="en-US" dirty="0" err="1"/>
              <a:t>txn</a:t>
            </a:r>
            <a:r>
              <a:rPr lang="en-US" altLang="en-US" dirty="0"/>
              <a:t> status to 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COMMIT</a:t>
            </a:r>
            <a:r>
              <a:rPr lang="en-US" altLang="en-US" dirty="0"/>
              <a:t>.</a:t>
            </a:r>
          </a:p>
          <a:p>
            <a:endParaRPr lang="en-US" altLang="en-US" sz="1200" dirty="0"/>
          </a:p>
          <a:p>
            <a:r>
              <a:rPr lang="en-US" altLang="en-US" dirty="0"/>
              <a:t>For update log records:</a:t>
            </a:r>
          </a:p>
          <a:p>
            <a:pPr lvl="1"/>
            <a:r>
              <a:rPr lang="en-US" altLang="en-US" dirty="0"/>
              <a:t>If page 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P</a:t>
            </a:r>
            <a:r>
              <a:rPr lang="en-US" altLang="en-US" dirty="0"/>
              <a:t> not in </a:t>
            </a:r>
            <a:r>
              <a:rPr lang="en-US" altLang="en-US" b="1" dirty="0"/>
              <a:t>DPT</a:t>
            </a:r>
            <a:r>
              <a:rPr lang="en-US" altLang="en-US" dirty="0"/>
              <a:t>, add 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P</a:t>
            </a:r>
            <a:r>
              <a:rPr lang="en-US" altLang="en-US" dirty="0"/>
              <a:t> to </a:t>
            </a:r>
            <a:r>
              <a:rPr lang="en-US" altLang="en-US" b="1" dirty="0"/>
              <a:t>DPT</a:t>
            </a:r>
            <a:r>
              <a:rPr lang="en-US" altLang="en-US" dirty="0"/>
              <a:t>, set its </a:t>
            </a:r>
            <a:r>
              <a:rPr lang="en-US" alt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recLSN</a:t>
            </a:r>
            <a:r>
              <a:rPr lang="en-US" altLang="en-US" dirty="0"/>
              <a:t>=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LSN</a:t>
            </a:r>
            <a:r>
              <a:rPr lang="en-US" altLang="en-US" dirty="0"/>
              <a:t>.</a:t>
            </a:r>
          </a:p>
          <a:p>
            <a:endParaRPr lang="en-US" altLang="en-US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D25BA87F-2C7D-A54C-5A8A-6D8EBA508E5F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605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552CE3D4-B3B4-4ED0-9587-E482278C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Analysis Phase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22600B00-EA00-40BD-A9D7-B8C474704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At end of the Analysis Phase:</a:t>
            </a:r>
          </a:p>
          <a:p>
            <a:pPr lvl="1"/>
            <a:r>
              <a:rPr lang="en-US" altLang="en-US" b="1" dirty="0"/>
              <a:t>ATT</a:t>
            </a:r>
            <a:r>
              <a:rPr lang="en-US" altLang="en-US" dirty="0"/>
              <a:t> identifies which </a:t>
            </a:r>
            <a:r>
              <a:rPr lang="en-US" altLang="en-US" dirty="0" err="1"/>
              <a:t>txns</a:t>
            </a:r>
            <a:r>
              <a:rPr lang="en-US" altLang="en-US" dirty="0"/>
              <a:t> were active at time of crash.</a:t>
            </a:r>
          </a:p>
          <a:p>
            <a:pPr lvl="1"/>
            <a:r>
              <a:rPr lang="en-US" altLang="en-US" b="1" dirty="0"/>
              <a:t>DPT</a:t>
            </a:r>
            <a:r>
              <a:rPr lang="en-US" altLang="en-US" dirty="0"/>
              <a:t> identifies which dirty pages might not have made it to disk.</a:t>
            </a:r>
          </a:p>
          <a:p>
            <a:endParaRPr lang="en-US" altLang="en-US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2959C50C-AD62-8873-D20E-904C40CFDBA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474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13012BC4-AABD-4C11-88CB-5DE37A6A620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Analysis Phase Example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DE47815-1D04-4E7C-B17B-CAC38A3D37CF}"/>
              </a:ext>
            </a:extLst>
          </p:cNvPr>
          <p:cNvSpPr/>
          <p:nvPr/>
        </p:nvSpPr>
        <p:spPr bwMode="auto">
          <a:xfrm>
            <a:off x="897732" y="895350"/>
            <a:ext cx="2834640" cy="3474720"/>
          </a:xfrm>
          <a:prstGeom prst="roundRect">
            <a:avLst>
              <a:gd name="adj" fmla="val 7789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tIns="0"/>
          <a:lstStyle/>
          <a:p>
            <a:pPr algn="ctr" eaLnBrk="0" hangingPunct="0"/>
            <a:r>
              <a:rPr lang="en-US" sz="2000" b="1" i="1" dirty="0">
                <a:solidFill>
                  <a:srgbClr val="646464"/>
                </a:solidFill>
              </a:rPr>
              <a:t>WAL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05AFB8A3-517C-4DDB-81AD-CB1AB8C0A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7" y="1276350"/>
            <a:ext cx="2560320" cy="301752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1" dirty="0">
                <a:solidFill>
                  <a:srgbClr val="474866"/>
                </a:solidFill>
              </a:rPr>
              <a:t>010</a:t>
            </a:r>
            <a:r>
              <a:rPr lang="en-US" dirty="0"/>
              <a:t>:&lt;</a:t>
            </a:r>
            <a:r>
              <a:rPr lang="en-US" b="1" dirty="0">
                <a:solidFill>
                  <a:schemeClr val="accent1"/>
                </a:solidFill>
              </a:rPr>
              <a:t>CHECKPOINT-BEGIN</a:t>
            </a:r>
            <a:r>
              <a:rPr lang="en-US" dirty="0"/>
              <a:t>&gt;</a:t>
            </a:r>
          </a:p>
          <a:p>
            <a:r>
              <a:rPr lang="en-US" dirty="0"/>
              <a:t>  ⋮</a:t>
            </a:r>
          </a:p>
          <a:p>
            <a:r>
              <a:rPr lang="en-US" b="1" dirty="0">
                <a:solidFill>
                  <a:srgbClr val="474866"/>
                </a:solidFill>
              </a:rPr>
              <a:t>020</a:t>
            </a:r>
            <a:r>
              <a:rPr lang="en-US" dirty="0"/>
              <a:t>:&lt;T</a:t>
            </a:r>
            <a:r>
              <a:rPr lang="en-US" baseline="-25000" dirty="0"/>
              <a:t>96</a:t>
            </a:r>
            <a:r>
              <a:rPr lang="en-US" dirty="0"/>
              <a:t>, A→P</a:t>
            </a:r>
            <a:r>
              <a:rPr lang="en-US" baseline="-25000" dirty="0"/>
              <a:t>33</a:t>
            </a:r>
            <a:r>
              <a:rPr lang="en-US" dirty="0"/>
              <a:t>, 10, 15&gt;</a:t>
            </a:r>
          </a:p>
          <a:p>
            <a:r>
              <a:rPr lang="en-US" dirty="0"/>
              <a:t>  ⋮</a:t>
            </a:r>
          </a:p>
          <a:p>
            <a:r>
              <a:rPr lang="en-US" b="1" dirty="0">
                <a:solidFill>
                  <a:srgbClr val="474866"/>
                </a:solidFill>
              </a:rPr>
              <a:t>030</a:t>
            </a:r>
            <a:r>
              <a:rPr lang="en-US" dirty="0"/>
              <a:t>:&lt;</a:t>
            </a:r>
            <a:r>
              <a:rPr lang="en-US" b="1" dirty="0">
                <a:solidFill>
                  <a:srgbClr val="474866"/>
                </a:solidFill>
              </a:rPr>
              <a:t>CHECKPOINT-END</a:t>
            </a:r>
          </a:p>
          <a:p>
            <a:r>
              <a:rPr lang="en-US" b="1" dirty="0">
                <a:solidFill>
                  <a:srgbClr val="474866"/>
                </a:solidFill>
              </a:rPr>
              <a:t>     ATT={T</a:t>
            </a:r>
            <a:r>
              <a:rPr lang="en-US" b="1" baseline="-25000" dirty="0">
                <a:solidFill>
                  <a:srgbClr val="474866"/>
                </a:solidFill>
              </a:rPr>
              <a:t>96</a:t>
            </a:r>
            <a:r>
              <a:rPr lang="en-US" b="1" dirty="0">
                <a:solidFill>
                  <a:srgbClr val="474866"/>
                </a:solidFill>
              </a:rPr>
              <a:t>,T</a:t>
            </a:r>
            <a:r>
              <a:rPr lang="en-US" b="1" baseline="-25000" dirty="0">
                <a:solidFill>
                  <a:srgbClr val="474866"/>
                </a:solidFill>
              </a:rPr>
              <a:t>97</a:t>
            </a:r>
            <a:r>
              <a:rPr lang="en-US" b="1" dirty="0">
                <a:solidFill>
                  <a:srgbClr val="474866"/>
                </a:solidFill>
              </a:rPr>
              <a:t>},</a:t>
            </a:r>
          </a:p>
          <a:p>
            <a:r>
              <a:rPr lang="en-US" b="1" dirty="0">
                <a:solidFill>
                  <a:srgbClr val="474866"/>
                </a:solidFill>
              </a:rPr>
              <a:t>     DPT={P</a:t>
            </a:r>
            <a:r>
              <a:rPr lang="en-US" b="1" baseline="-25000" dirty="0">
                <a:solidFill>
                  <a:srgbClr val="474866"/>
                </a:solidFill>
              </a:rPr>
              <a:t>20</a:t>
            </a:r>
            <a:r>
              <a:rPr lang="en-US" b="1" dirty="0">
                <a:solidFill>
                  <a:srgbClr val="474866"/>
                </a:solidFill>
              </a:rPr>
              <a:t>}</a:t>
            </a:r>
            <a:r>
              <a:rPr lang="en-US" dirty="0"/>
              <a:t>&gt;</a:t>
            </a:r>
          </a:p>
          <a:p>
            <a:r>
              <a:rPr lang="en-US" dirty="0"/>
              <a:t>  ⋮</a:t>
            </a:r>
          </a:p>
          <a:p>
            <a:r>
              <a:rPr lang="en-US" b="1" dirty="0">
                <a:solidFill>
                  <a:srgbClr val="474866"/>
                </a:solidFill>
              </a:rPr>
              <a:t>040</a:t>
            </a:r>
            <a:r>
              <a:rPr lang="en-US" dirty="0"/>
              <a:t>:&lt;T</a:t>
            </a:r>
            <a:r>
              <a:rPr lang="en-US" baseline="-25000" dirty="0"/>
              <a:t>96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COMMIT</a:t>
            </a:r>
            <a:r>
              <a:rPr lang="en-US" dirty="0"/>
              <a:t>&gt;</a:t>
            </a:r>
          </a:p>
          <a:p>
            <a:r>
              <a:rPr lang="en-US" dirty="0"/>
              <a:t>  ⋮</a:t>
            </a:r>
          </a:p>
          <a:p>
            <a:r>
              <a:rPr lang="en-US" b="1" dirty="0">
                <a:solidFill>
                  <a:srgbClr val="474866"/>
                </a:solidFill>
              </a:rPr>
              <a:t>050</a:t>
            </a:r>
            <a:r>
              <a:rPr lang="en-US" dirty="0"/>
              <a:t>:&lt;T</a:t>
            </a:r>
            <a:r>
              <a:rPr lang="en-US" baseline="-25000" dirty="0"/>
              <a:t>96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TXN-END</a:t>
            </a:r>
            <a:r>
              <a:rPr lang="en-US" dirty="0"/>
              <a:t>&gt;</a:t>
            </a:r>
          </a:p>
          <a:p>
            <a:r>
              <a:rPr lang="en-US" dirty="0"/>
              <a:t>  ⋮</a:t>
            </a:r>
          </a:p>
          <a:p>
            <a:r>
              <a:rPr lang="en-US" b="1" dirty="0"/>
              <a:t>CRASH!</a:t>
            </a:r>
          </a:p>
          <a:p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074ADE6-48C9-4FD5-8D2C-2985FD84A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884567"/>
              </p:ext>
            </p:extLst>
          </p:nvPr>
        </p:nvGraphicFramePr>
        <p:xfrm>
          <a:off x="4479157" y="1559647"/>
          <a:ext cx="4267201" cy="19202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Inconsolata" panose="00000509000000000000" pitchFamily="49" charset="0"/>
                        </a:rPr>
                        <a:t>LSN</a:t>
                      </a:r>
                      <a:endParaRPr lang="en-US" sz="1500" b="0" i="1" dirty="0">
                        <a:latin typeface="Inconsolata" panose="00000509000000000000" pitchFamily="49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Inconsolata" panose="00000509000000000000" pitchFamily="49" charset="0"/>
                        </a:rPr>
                        <a:t>ATT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Inconsolata" panose="00000509000000000000" pitchFamily="49" charset="0"/>
                        </a:rPr>
                        <a:t>DPT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474866"/>
                          </a:solidFill>
                          <a:effectLst/>
                          <a:latin typeface="Inconsolata" panose="00000509000000000000" pitchFamily="49" charset="0"/>
                        </a:rPr>
                        <a:t>010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474866"/>
                        </a:solidFill>
                        <a:effectLst/>
                        <a:latin typeface="Inconsolata" panose="00000509000000000000" pitchFamily="49" charset="0"/>
                        <a:ea typeface="DejaVu Sans Mono" pitchFamily="49" charset="0"/>
                        <a:cs typeface="DejaVu Sans Mono" pitchFamily="49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Inconsolata" panose="00000509000000000000" pitchFamily="49" charset="0"/>
                        <a:ea typeface="ＭＳ Ｐゴシック" charset="-128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474866"/>
                          </a:solidFill>
                          <a:effectLst/>
                          <a:latin typeface="Inconsolata" panose="00000509000000000000" pitchFamily="49" charset="0"/>
                        </a:rPr>
                        <a:t>020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474866"/>
                        </a:solidFill>
                        <a:effectLst/>
                        <a:latin typeface="Inconsolata" panose="00000509000000000000" pitchFamily="49" charset="0"/>
                        <a:ea typeface="DejaVu Sans Mono" pitchFamily="49" charset="0"/>
                        <a:cs typeface="DejaVu Sans Mono" pitchFamily="49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(T</a:t>
                      </a:r>
                      <a:r>
                        <a:rPr kumimoji="0" lang="en-US" sz="1500" u="none" strike="noStrike" cap="none" normalizeH="0" baseline="-2500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96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,</a:t>
                      </a: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Inconsolata" panose="00000509000000000000" pitchFamily="49" charset="0"/>
                        </a:rPr>
                        <a:t>U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Inconsolata" panose="00000509000000000000" pitchFamily="49" charset="0"/>
                        <a:ea typeface="ＭＳ Ｐゴシック" charset="-128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(P</a:t>
                      </a:r>
                      <a:r>
                        <a:rPr kumimoji="0" lang="en-US" sz="1500" u="none" strike="noStrike" cap="none" normalizeH="0" baseline="-2500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33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,</a:t>
                      </a: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474866"/>
                          </a:solidFill>
                          <a:effectLst/>
                          <a:latin typeface="Inconsolata" panose="00000509000000000000" pitchFamily="49" charset="0"/>
                        </a:rPr>
                        <a:t>020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Inconsolata" panose="00000509000000000000" pitchFamily="49" charset="0"/>
                        <a:ea typeface="ＭＳ Ｐゴシック" charset="-128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474866"/>
                          </a:solidFill>
                          <a:effectLst/>
                          <a:latin typeface="Inconsolata" panose="00000509000000000000" pitchFamily="49" charset="0"/>
                        </a:rPr>
                        <a:t>030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474866"/>
                        </a:solidFill>
                        <a:effectLst/>
                        <a:latin typeface="Inconsolata" panose="00000509000000000000" pitchFamily="49" charset="0"/>
                        <a:ea typeface="DejaVu Sans Mono" pitchFamily="49" charset="0"/>
                        <a:cs typeface="DejaVu Sans Mono" pitchFamily="49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(T</a:t>
                      </a:r>
                      <a:r>
                        <a:rPr kumimoji="0" lang="en-US" sz="1500" u="none" strike="noStrike" cap="none" normalizeH="0" baseline="-2500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96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,</a:t>
                      </a: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Inconsolata" panose="00000509000000000000" pitchFamily="49" charset="0"/>
                        </a:rPr>
                        <a:t>U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), (T</a:t>
                      </a:r>
                      <a:r>
                        <a:rPr kumimoji="0" lang="en-US" sz="1500" u="none" strike="noStrike" cap="none" normalizeH="0" baseline="-2500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97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,</a:t>
                      </a: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Inconsolata" panose="00000509000000000000" pitchFamily="49" charset="0"/>
                        </a:rPr>
                        <a:t>U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Inconsolata" panose="00000509000000000000" pitchFamily="49" charset="0"/>
                        <a:ea typeface="ＭＳ Ｐゴシック" charset="-128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(P</a:t>
                      </a:r>
                      <a:r>
                        <a:rPr kumimoji="0" lang="en-US" sz="1500" u="none" strike="noStrike" cap="none" normalizeH="0" baseline="-2500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33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,</a:t>
                      </a: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474866"/>
                          </a:solidFill>
                          <a:effectLst/>
                          <a:latin typeface="Inconsolata" panose="00000509000000000000" pitchFamily="49" charset="0"/>
                        </a:rPr>
                        <a:t>020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), (P</a:t>
                      </a:r>
                      <a:r>
                        <a:rPr kumimoji="0" lang="en-US" sz="1500" u="none" strike="noStrike" cap="none" normalizeH="0" baseline="-2500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20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,</a:t>
                      </a:r>
                      <a:r>
                        <a:rPr kumimoji="0" lang="en-US" sz="15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74866"/>
                          </a:solidFill>
                          <a:effectLst/>
                          <a:latin typeface="Inconsolata" panose="00000509000000000000" pitchFamily="49" charset="0"/>
                          <a:ea typeface="+mn-ea"/>
                          <a:cs typeface="+mn-cs"/>
                        </a:rPr>
                        <a:t>008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Inconsolata" panose="00000509000000000000" pitchFamily="49" charset="0"/>
                        <a:ea typeface="ＭＳ Ｐゴシック" charset="-128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474866"/>
                          </a:solidFill>
                          <a:effectLst/>
                          <a:latin typeface="Inconsolata" panose="00000509000000000000" pitchFamily="49" charset="0"/>
                        </a:rPr>
                        <a:t>040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474866"/>
                        </a:solidFill>
                        <a:effectLst/>
                        <a:latin typeface="Inconsolata" panose="00000509000000000000" pitchFamily="49" charset="0"/>
                        <a:ea typeface="DejaVu Sans Mono" pitchFamily="49" charset="0"/>
                        <a:cs typeface="DejaVu Sans Mono" pitchFamily="49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(T</a:t>
                      </a:r>
                      <a:r>
                        <a:rPr kumimoji="0" lang="en-US" sz="1500" u="none" strike="noStrike" cap="none" normalizeH="0" baseline="-2500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96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,</a:t>
                      </a: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Inconsolata" panose="00000509000000000000" pitchFamily="49" charset="0"/>
                        </a:rPr>
                        <a:t>C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), (T</a:t>
                      </a:r>
                      <a:r>
                        <a:rPr kumimoji="0" lang="en-US" sz="1500" u="none" strike="noStrike" cap="none" normalizeH="0" baseline="-2500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97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,</a:t>
                      </a: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Inconsolata" panose="00000509000000000000" pitchFamily="49" charset="0"/>
                        </a:rPr>
                        <a:t>U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Inconsolata" panose="00000509000000000000" pitchFamily="49" charset="0"/>
                        <a:ea typeface="ＭＳ Ｐゴシック" charset="-128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(P</a:t>
                      </a:r>
                      <a:r>
                        <a:rPr kumimoji="0" lang="en-US" sz="1500" u="none" strike="noStrike" cap="none" normalizeH="0" baseline="-2500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33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,</a:t>
                      </a:r>
                      <a:r>
                        <a:rPr kumimoji="0" lang="en-US" sz="15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74866"/>
                          </a:solidFill>
                          <a:effectLst/>
                          <a:latin typeface="Inconsolata" panose="00000509000000000000" pitchFamily="49" charset="0"/>
                          <a:ea typeface="+mn-ea"/>
                          <a:cs typeface="+mn-cs"/>
                        </a:rPr>
                        <a:t>020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), (P</a:t>
                      </a:r>
                      <a:r>
                        <a:rPr kumimoji="0" lang="en-US" sz="1500" u="none" strike="noStrike" cap="none" normalizeH="0" baseline="-2500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20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,</a:t>
                      </a:r>
                      <a:r>
                        <a:rPr kumimoji="0" lang="en-US" sz="15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74866"/>
                          </a:solidFill>
                          <a:effectLst/>
                          <a:latin typeface="Inconsolata" panose="00000509000000000000" pitchFamily="49" charset="0"/>
                          <a:ea typeface="+mn-ea"/>
                          <a:cs typeface="+mn-cs"/>
                        </a:rPr>
                        <a:t>008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Inconsolata" panose="00000509000000000000" pitchFamily="49" charset="0"/>
                        <a:ea typeface="ＭＳ Ｐゴシック" charset="-128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474866"/>
                          </a:solidFill>
                          <a:effectLst/>
                          <a:latin typeface="Inconsolata" panose="00000509000000000000" pitchFamily="49" charset="0"/>
                        </a:rPr>
                        <a:t>050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474866"/>
                        </a:solidFill>
                        <a:effectLst/>
                        <a:latin typeface="Inconsolata" panose="00000509000000000000" pitchFamily="49" charset="0"/>
                        <a:ea typeface="DejaVu Sans Mono" pitchFamily="49" charset="0"/>
                        <a:cs typeface="DejaVu Sans Mono" pitchFamily="49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(T</a:t>
                      </a:r>
                      <a:r>
                        <a:rPr kumimoji="0" lang="en-US" sz="1500" u="none" strike="noStrike" cap="none" normalizeH="0" baseline="-2500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97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,</a:t>
                      </a: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Inconsolata" panose="00000509000000000000" pitchFamily="49" charset="0"/>
                        </a:rPr>
                        <a:t>U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Inconsolata" panose="00000509000000000000" pitchFamily="49" charset="0"/>
                        <a:ea typeface="ＭＳ Ｐゴシック" charset="-128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(P</a:t>
                      </a:r>
                      <a:r>
                        <a:rPr kumimoji="0" lang="en-US" sz="1500" u="none" strike="noStrike" cap="none" normalizeH="0" baseline="-2500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33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,</a:t>
                      </a:r>
                      <a:r>
                        <a:rPr kumimoji="0" lang="en-US" sz="15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74866"/>
                          </a:solidFill>
                          <a:effectLst/>
                          <a:latin typeface="Inconsolata" panose="00000509000000000000" pitchFamily="49" charset="0"/>
                          <a:ea typeface="+mn-ea"/>
                          <a:cs typeface="+mn-cs"/>
                        </a:rPr>
                        <a:t>020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), (P</a:t>
                      </a:r>
                      <a:r>
                        <a:rPr kumimoji="0" lang="en-US" sz="1500" u="none" strike="noStrike" cap="none" normalizeH="0" baseline="-2500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20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,</a:t>
                      </a:r>
                      <a:r>
                        <a:rPr kumimoji="0" lang="en-US" sz="15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74866"/>
                          </a:solidFill>
                          <a:effectLst/>
                          <a:latin typeface="Inconsolata" panose="00000509000000000000" pitchFamily="49" charset="0"/>
                          <a:ea typeface="+mn-ea"/>
                          <a:cs typeface="+mn-cs"/>
                        </a:rPr>
                        <a:t>008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Inconsolata" panose="00000509000000000000" pitchFamily="49" charset="0"/>
                        <a:ea typeface="ＭＳ Ｐゴシック" charset="-128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ight Arrow 6">
            <a:extLst>
              <a:ext uri="{FF2B5EF4-FFF2-40B4-BE49-F238E27FC236}">
                <a16:creationId xmlns:a16="http://schemas.microsoft.com/office/drawing/2014/main" id="{B32D4523-46D3-4B99-81E6-25B5C3255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278760"/>
            <a:ext cx="365760" cy="27432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>
              <a:solidFill>
                <a:schemeClr val="accent1"/>
              </a:solidFill>
            </a:endParaRPr>
          </a:p>
        </p:txBody>
      </p:sp>
      <p:sp>
        <p:nvSpPr>
          <p:cNvPr id="12" name="Right Arrow 6">
            <a:extLst>
              <a:ext uri="{FF2B5EF4-FFF2-40B4-BE49-F238E27FC236}">
                <a16:creationId xmlns:a16="http://schemas.microsoft.com/office/drawing/2014/main" id="{92E6C993-51D2-4303-9FBB-36162F475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74" y="1921458"/>
            <a:ext cx="365760" cy="27432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15" name="Right Arrow 6">
            <a:extLst>
              <a:ext uri="{FF2B5EF4-FFF2-40B4-BE49-F238E27FC236}">
                <a16:creationId xmlns:a16="http://schemas.microsoft.com/office/drawing/2014/main" id="{455AF55F-6E3C-419B-AA66-1E3AF47DF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716552"/>
            <a:ext cx="365760" cy="27432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>
              <a:solidFill>
                <a:schemeClr val="accent1"/>
              </a:solidFill>
            </a:endParaRPr>
          </a:p>
        </p:txBody>
      </p:sp>
      <p:sp>
        <p:nvSpPr>
          <p:cNvPr id="16" name="Right Arrow 6">
            <a:extLst>
              <a:ext uri="{FF2B5EF4-FFF2-40B4-BE49-F238E27FC236}">
                <a16:creationId xmlns:a16="http://schemas.microsoft.com/office/drawing/2014/main" id="{39B236C4-6A9F-4C49-B9B3-09516CD6A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74" y="2236915"/>
            <a:ext cx="365760" cy="27432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17" name="Right Arrow 6">
            <a:extLst>
              <a:ext uri="{FF2B5EF4-FFF2-40B4-BE49-F238E27FC236}">
                <a16:creationId xmlns:a16="http://schemas.microsoft.com/office/drawing/2014/main" id="{33537F9F-3609-466C-BD5A-A8C273237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160596"/>
            <a:ext cx="365760" cy="27432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>
              <a:solidFill>
                <a:schemeClr val="accent1"/>
              </a:solidFill>
            </a:endParaRPr>
          </a:p>
        </p:txBody>
      </p:sp>
      <p:sp>
        <p:nvSpPr>
          <p:cNvPr id="18" name="Right Arrow 6">
            <a:extLst>
              <a:ext uri="{FF2B5EF4-FFF2-40B4-BE49-F238E27FC236}">
                <a16:creationId xmlns:a16="http://schemas.microsoft.com/office/drawing/2014/main" id="{3B126DD6-8FEE-408F-A692-16A5505F7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74" y="2552372"/>
            <a:ext cx="365760" cy="27432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19" name="Right Arrow 6">
            <a:extLst>
              <a:ext uri="{FF2B5EF4-FFF2-40B4-BE49-F238E27FC236}">
                <a16:creationId xmlns:a16="http://schemas.microsoft.com/office/drawing/2014/main" id="{E47CBF57-7DF7-41F1-8FD3-9020750EC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46479"/>
            <a:ext cx="365760" cy="27432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>
              <a:solidFill>
                <a:schemeClr val="accent1"/>
              </a:solidFill>
            </a:endParaRPr>
          </a:p>
        </p:txBody>
      </p:sp>
      <p:sp>
        <p:nvSpPr>
          <p:cNvPr id="20" name="Right Arrow 6">
            <a:extLst>
              <a:ext uri="{FF2B5EF4-FFF2-40B4-BE49-F238E27FC236}">
                <a16:creationId xmlns:a16="http://schemas.microsoft.com/office/drawing/2014/main" id="{52DB2FA3-9A10-44D8-A013-21A1D9C53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74" y="2867829"/>
            <a:ext cx="365760" cy="27432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21" name="Right Arrow 6">
            <a:extLst>
              <a:ext uri="{FF2B5EF4-FFF2-40B4-BE49-F238E27FC236}">
                <a16:creationId xmlns:a16="http://schemas.microsoft.com/office/drawing/2014/main" id="{35E1233A-0776-48B2-BA97-A81D0D31C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488887"/>
            <a:ext cx="365760" cy="27432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>
              <a:solidFill>
                <a:schemeClr val="accent1"/>
              </a:solidFill>
            </a:endParaRPr>
          </a:p>
        </p:txBody>
      </p:sp>
      <p:sp>
        <p:nvSpPr>
          <p:cNvPr id="22" name="Right Arrow 6">
            <a:extLst>
              <a:ext uri="{FF2B5EF4-FFF2-40B4-BE49-F238E27FC236}">
                <a16:creationId xmlns:a16="http://schemas.microsoft.com/office/drawing/2014/main" id="{12F454E3-A62D-4C0B-AF99-E272C9816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74" y="3183284"/>
            <a:ext cx="365760" cy="27432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23" name="callout">
            <a:extLst>
              <a:ext uri="{FF2B5EF4-FFF2-40B4-BE49-F238E27FC236}">
                <a16:creationId xmlns:a16="http://schemas.microsoft.com/office/drawing/2014/main" id="{A4B894F4-68DE-41D4-BA6F-7F888A2B8715}"/>
              </a:ext>
            </a:extLst>
          </p:cNvPr>
          <p:cNvSpPr/>
          <p:nvPr/>
        </p:nvSpPr>
        <p:spPr bwMode="auto">
          <a:xfrm flipH="1">
            <a:off x="2133600" y="1119066"/>
            <a:ext cx="2646760" cy="364755"/>
          </a:xfrm>
          <a:prstGeom prst="wedgeRoundRectCallout">
            <a:avLst>
              <a:gd name="adj1" fmla="val 36581"/>
              <a:gd name="adj2" fmla="val 106343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Modify A in page P</a:t>
            </a:r>
            <a:r>
              <a:rPr lang="en-US" sz="2000" b="1" i="1" baseline="-25000" dirty="0">
                <a:solidFill>
                  <a:schemeClr val="accent1"/>
                </a:solidFill>
                <a:latin typeface="Crimson Text" panose="02000503000000000000" pitchFamily="2" charset="0"/>
              </a:rPr>
              <a:t>33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E1DCDC-278E-4EE9-83E6-587327384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47" y="1735006"/>
            <a:ext cx="545306" cy="282178"/>
          </a:xfrm>
          <a:prstGeom prst="roundRect">
            <a:avLst>
              <a:gd name="adj" fmla="val 12315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2" name="hider">
            <a:extLst>
              <a:ext uri="{FF2B5EF4-FFF2-40B4-BE49-F238E27FC236}">
                <a16:creationId xmlns:a16="http://schemas.microsoft.com/office/drawing/2014/main" id="{FA23414E-836B-4915-BD97-235A56ECE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212925"/>
            <a:ext cx="1495425" cy="2738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29" name="hider">
            <a:extLst>
              <a:ext uri="{FF2B5EF4-FFF2-40B4-BE49-F238E27FC236}">
                <a16:creationId xmlns:a16="http://schemas.microsoft.com/office/drawing/2014/main" id="{071B8368-A504-49BE-8452-214CFD984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737" y="2212925"/>
            <a:ext cx="1379934" cy="27503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grpSp>
        <p:nvGrpSpPr>
          <p:cNvPr id="3" name="hider3">
            <a:extLst>
              <a:ext uri="{FF2B5EF4-FFF2-40B4-BE49-F238E27FC236}">
                <a16:creationId xmlns:a16="http://schemas.microsoft.com/office/drawing/2014/main" id="{E7134979-8B30-4CDD-B8FE-CDF4E108DCF4}"/>
              </a:ext>
            </a:extLst>
          </p:cNvPr>
          <p:cNvGrpSpPr>
            <a:grpSpLocks/>
          </p:cNvGrpSpPr>
          <p:nvPr/>
        </p:nvGrpSpPr>
        <p:grpSpPr bwMode="auto">
          <a:xfrm>
            <a:off x="5138140" y="2542725"/>
            <a:ext cx="3472460" cy="274067"/>
            <a:chOff x="4846779" y="3142816"/>
            <a:chExt cx="4629779" cy="365764"/>
          </a:xfrm>
        </p:grpSpPr>
        <p:sp>
          <p:nvSpPr>
            <p:cNvPr id="60477" name="Rectangle 25">
              <a:extLst>
                <a:ext uri="{FF2B5EF4-FFF2-40B4-BE49-F238E27FC236}">
                  <a16:creationId xmlns:a16="http://schemas.microsoft.com/office/drawing/2014/main" id="{07A75F15-7219-49C2-B844-76BBD6934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6779" y="3142816"/>
              <a:ext cx="1993037" cy="365759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2100"/>
            </a:p>
          </p:txBody>
        </p:sp>
        <p:sp>
          <p:nvSpPr>
            <p:cNvPr id="60478" name="Rectangle 29">
              <a:extLst>
                <a:ext uri="{FF2B5EF4-FFF2-40B4-BE49-F238E27FC236}">
                  <a16:creationId xmlns:a16="http://schemas.microsoft.com/office/drawing/2014/main" id="{B1B469E9-366A-4AE1-AC2D-5B16BB5E5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997" y="3142820"/>
              <a:ext cx="2406561" cy="365760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2100"/>
            </a:p>
          </p:txBody>
        </p:sp>
      </p:grpSp>
      <p:grpSp>
        <p:nvGrpSpPr>
          <p:cNvPr id="4" name="hider4">
            <a:extLst>
              <a:ext uri="{FF2B5EF4-FFF2-40B4-BE49-F238E27FC236}">
                <a16:creationId xmlns:a16="http://schemas.microsoft.com/office/drawing/2014/main" id="{BF2F2AB7-D694-4B27-B319-BF93454EB176}"/>
              </a:ext>
            </a:extLst>
          </p:cNvPr>
          <p:cNvGrpSpPr>
            <a:grpSpLocks/>
          </p:cNvGrpSpPr>
          <p:nvPr/>
        </p:nvGrpSpPr>
        <p:grpSpPr bwMode="auto">
          <a:xfrm>
            <a:off x="5138140" y="2871344"/>
            <a:ext cx="3472460" cy="274064"/>
            <a:chOff x="4846779" y="3581688"/>
            <a:chExt cx="4629779" cy="365759"/>
          </a:xfrm>
        </p:grpSpPr>
        <p:sp>
          <p:nvSpPr>
            <p:cNvPr id="60475" name="Rectangle 26">
              <a:extLst>
                <a:ext uri="{FF2B5EF4-FFF2-40B4-BE49-F238E27FC236}">
                  <a16:creationId xmlns:a16="http://schemas.microsoft.com/office/drawing/2014/main" id="{2643C7FF-1624-492D-96D1-F5E9A31DE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6779" y="3581688"/>
              <a:ext cx="1993037" cy="365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2100"/>
            </a:p>
          </p:txBody>
        </p:sp>
        <p:sp>
          <p:nvSpPr>
            <p:cNvPr id="60476" name="Rectangle 30">
              <a:extLst>
                <a:ext uri="{FF2B5EF4-FFF2-40B4-BE49-F238E27FC236}">
                  <a16:creationId xmlns:a16="http://schemas.microsoft.com/office/drawing/2014/main" id="{DA98BF6B-9C99-4478-AF61-BBECBDBE1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5100" y="3581688"/>
              <a:ext cx="2561458" cy="365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2100"/>
            </a:p>
          </p:txBody>
        </p:sp>
      </p:grpSp>
      <p:grpSp>
        <p:nvGrpSpPr>
          <p:cNvPr id="5" name="hider5">
            <a:extLst>
              <a:ext uri="{FF2B5EF4-FFF2-40B4-BE49-F238E27FC236}">
                <a16:creationId xmlns:a16="http://schemas.microsoft.com/office/drawing/2014/main" id="{21A83A66-805E-4AFF-9535-B4A093C08669}"/>
              </a:ext>
            </a:extLst>
          </p:cNvPr>
          <p:cNvGrpSpPr>
            <a:grpSpLocks/>
          </p:cNvGrpSpPr>
          <p:nvPr/>
        </p:nvGrpSpPr>
        <p:grpSpPr bwMode="auto">
          <a:xfrm>
            <a:off x="5138139" y="3181350"/>
            <a:ext cx="3472461" cy="274063"/>
            <a:chOff x="4846779" y="4020560"/>
            <a:chExt cx="4629780" cy="365759"/>
          </a:xfrm>
          <a:solidFill>
            <a:srgbClr val="E7E7E7"/>
          </a:solidFill>
        </p:grpSpPr>
        <p:sp>
          <p:nvSpPr>
            <p:cNvPr id="60473" name="Rectangle 27">
              <a:extLst>
                <a:ext uri="{FF2B5EF4-FFF2-40B4-BE49-F238E27FC236}">
                  <a16:creationId xmlns:a16="http://schemas.microsoft.com/office/drawing/2014/main" id="{68DE0BCF-F332-4B48-8D4D-D84BF59E6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6779" y="4020560"/>
              <a:ext cx="1993038" cy="3657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2100"/>
            </a:p>
          </p:txBody>
        </p:sp>
        <p:sp>
          <p:nvSpPr>
            <p:cNvPr id="60474" name="Rectangle 31">
              <a:extLst>
                <a:ext uri="{FF2B5EF4-FFF2-40B4-BE49-F238E27FC236}">
                  <a16:creationId xmlns:a16="http://schemas.microsoft.com/office/drawing/2014/main" id="{EC8781FE-5BCE-4DB1-956E-538640F8F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997" y="4020560"/>
              <a:ext cx="2406562" cy="3657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2100"/>
            </a:p>
          </p:txBody>
        </p:sp>
      </p:grpSp>
      <p:sp>
        <p:nvSpPr>
          <p:cNvPr id="14" name="callout">
            <a:extLst>
              <a:ext uri="{FF2B5EF4-FFF2-40B4-BE49-F238E27FC236}">
                <a16:creationId xmlns:a16="http://schemas.microsoft.com/office/drawing/2014/main" id="{A1FAB181-A2FB-42F3-B563-9E22A03CFC04}"/>
              </a:ext>
            </a:extLst>
          </p:cNvPr>
          <p:cNvSpPr/>
          <p:nvPr/>
        </p:nvSpPr>
        <p:spPr bwMode="auto">
          <a:xfrm flipH="1">
            <a:off x="5510212" y="1728619"/>
            <a:ext cx="1652588" cy="364755"/>
          </a:xfrm>
          <a:prstGeom prst="wedgeRoundRectCallout">
            <a:avLst>
              <a:gd name="adj1" fmla="val 37915"/>
              <a:gd name="adj2" fmla="val 89285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(</a:t>
            </a:r>
            <a:r>
              <a:rPr lang="en-US" sz="2000" b="1" i="1" dirty="0" err="1">
                <a:solidFill>
                  <a:schemeClr val="accent1"/>
                </a:solidFill>
                <a:latin typeface="Crimson Text" panose="02000503000000000000" pitchFamily="2" charset="0"/>
              </a:rPr>
              <a:t>TxnId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, Status)</a:t>
            </a:r>
          </a:p>
        </p:txBody>
      </p:sp>
      <p:sp>
        <p:nvSpPr>
          <p:cNvPr id="32" name="callout">
            <a:extLst>
              <a:ext uri="{FF2B5EF4-FFF2-40B4-BE49-F238E27FC236}">
                <a16:creationId xmlns:a16="http://schemas.microsoft.com/office/drawing/2014/main" id="{B5C76DFA-303B-420C-AF47-878C16F3B036}"/>
              </a:ext>
            </a:extLst>
          </p:cNvPr>
          <p:cNvSpPr/>
          <p:nvPr/>
        </p:nvSpPr>
        <p:spPr bwMode="auto">
          <a:xfrm flipH="1">
            <a:off x="7162800" y="1733550"/>
            <a:ext cx="1804988" cy="364755"/>
          </a:xfrm>
          <a:prstGeom prst="wedgeRoundRectCallout">
            <a:avLst>
              <a:gd name="adj1" fmla="val 37915"/>
              <a:gd name="adj2" fmla="val 89285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(</a:t>
            </a:r>
            <a:r>
              <a:rPr lang="en-US" sz="2000" b="1" i="1" dirty="0" err="1">
                <a:solidFill>
                  <a:schemeClr val="accent1"/>
                </a:solidFill>
                <a:latin typeface="Crimson Text" panose="02000503000000000000" pitchFamily="2" charset="0"/>
              </a:rPr>
              <a:t>PageId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, </a:t>
            </a:r>
            <a:r>
              <a:rPr lang="en-US" sz="2000" b="1" i="1" dirty="0" err="1">
                <a:solidFill>
                  <a:schemeClr val="accent1"/>
                </a:solidFill>
                <a:latin typeface="Crimson Text" panose="02000503000000000000" pitchFamily="2" charset="0"/>
              </a:rPr>
              <a:t>RecLSN</a:t>
            </a: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)</a:t>
            </a:r>
          </a:p>
        </p:txBody>
      </p:sp>
      <p:sp>
        <p:nvSpPr>
          <p:cNvPr id="6" name="Slide Number Placeholder 3" descr=" 5">
            <a:extLst>
              <a:ext uri="{FF2B5EF4-FFF2-40B4-BE49-F238E27FC236}">
                <a16:creationId xmlns:a16="http://schemas.microsoft.com/office/drawing/2014/main" id="{32A06C2E-842F-B46D-AE55-6DA16B90718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92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3" grpId="1" animBg="1"/>
      <p:bldP spid="24" grpId="0" animBg="1"/>
      <p:bldP spid="24" grpId="1" animBg="1"/>
      <p:bldP spid="2" grpId="0" animBg="1"/>
      <p:bldP spid="29" grpId="0" animBg="1"/>
      <p:bldP spid="14" grpId="0" animBg="1"/>
      <p:bldP spid="14" grpId="1" animBg="1"/>
      <p:bldP spid="32" grpId="0" animBg="1"/>
      <p:bldP spid="3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2DE9BAF6-3F29-439E-B98B-00C9F9930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Redo Phase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612F5549-17F0-4304-ABEE-5C6C1E65B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goal is to repeat history to reconstruct the database state at the moment of the crash:</a:t>
            </a:r>
          </a:p>
          <a:p>
            <a:pPr lvl="1"/>
            <a:r>
              <a:rPr lang="en-US" altLang="en-US" dirty="0"/>
              <a:t>Reapply all updates (even aborted </a:t>
            </a:r>
            <a:r>
              <a:rPr lang="en-US" altLang="en-US" dirty="0" err="1"/>
              <a:t>txns</a:t>
            </a:r>
            <a:r>
              <a:rPr lang="en-US" altLang="en-US" dirty="0"/>
              <a:t>!) and redo CLRs.</a:t>
            </a:r>
          </a:p>
          <a:p>
            <a:endParaRPr lang="en-US" altLang="en-US" dirty="0"/>
          </a:p>
          <a:p>
            <a:r>
              <a:rPr lang="en-US" altLang="en-US" dirty="0"/>
              <a:t>There are techniques that allow the DBMS to avoid unnecessary reads/writes, but we will ignore that in this lecture…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17F74E1E-D6EE-B65C-A377-A377972827C5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7704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DDE3F833-422C-4A66-A546-FB697408E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Redo Phase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4C6006D8-3097-4165-9659-9311EFBF9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Scan forward from the log record containing smallest </a:t>
            </a:r>
            <a:r>
              <a:rPr lang="en-US" alt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recLSN</a:t>
            </a:r>
            <a:r>
              <a:rPr lang="en-US" altLang="en-US" dirty="0"/>
              <a:t> in </a:t>
            </a:r>
            <a:r>
              <a:rPr lang="en-US" altLang="en-US" b="1" dirty="0"/>
              <a:t>DPT</a:t>
            </a:r>
            <a:r>
              <a:rPr lang="en-US" altLang="en-US" dirty="0"/>
              <a:t>.</a:t>
            </a:r>
          </a:p>
          <a:p>
            <a:endParaRPr lang="en-US" altLang="en-US" sz="1200" dirty="0"/>
          </a:p>
          <a:p>
            <a:r>
              <a:rPr lang="en-US" altLang="en-US" dirty="0"/>
              <a:t>For each update log record or CLR with a given 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LSN</a:t>
            </a:r>
            <a:r>
              <a:rPr lang="en-US" altLang="en-US" dirty="0"/>
              <a:t>, redo the action unless:</a:t>
            </a:r>
          </a:p>
          <a:p>
            <a:pPr lvl="1"/>
            <a:r>
              <a:rPr lang="en-US" altLang="en-US" dirty="0"/>
              <a:t>The affected page is not in </a:t>
            </a:r>
            <a:r>
              <a:rPr lang="en-US" altLang="en-US" b="1" dirty="0"/>
              <a:t>DPT</a:t>
            </a:r>
            <a:r>
              <a:rPr lang="en-US" altLang="en-US" dirty="0"/>
              <a:t>, </a:t>
            </a:r>
            <a:r>
              <a:rPr lang="en-US" altLang="en-US" u="sng" dirty="0"/>
              <a:t>or</a:t>
            </a:r>
          </a:p>
          <a:p>
            <a:pPr lvl="1"/>
            <a:r>
              <a:rPr lang="en-US" altLang="en-US" dirty="0"/>
              <a:t>The affected page is in </a:t>
            </a:r>
            <a:r>
              <a:rPr lang="en-US" altLang="en-US" b="1" dirty="0"/>
              <a:t>DPT</a:t>
            </a:r>
            <a:r>
              <a:rPr lang="en-US" altLang="en-US" dirty="0"/>
              <a:t>, but that log record’s 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LSN</a:t>
            </a:r>
            <a:r>
              <a:rPr lang="en-US" altLang="en-US" dirty="0"/>
              <a:t> is less than the page’s </a:t>
            </a:r>
            <a:r>
              <a:rPr lang="en-US" alt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recLSN</a:t>
            </a:r>
            <a:r>
              <a:rPr lang="en-US" altLang="en-US" dirty="0"/>
              <a:t>. (The update was propagated to disk.) </a:t>
            </a:r>
          </a:p>
          <a:p>
            <a:pPr lvl="1"/>
            <a:r>
              <a:rPr lang="en-US" altLang="en-US" dirty="0"/>
              <a:t>Log record’s 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LSN</a:t>
            </a:r>
            <a:r>
              <a:rPr lang="en-US" altLang="en-US" dirty="0"/>
              <a:t> ≤ </a:t>
            </a:r>
            <a:r>
              <a:rPr lang="en-US" alt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pageLSN</a:t>
            </a:r>
            <a:r>
              <a:rPr lang="en-US" altLang="en-US" dirty="0"/>
              <a:t>; </a:t>
            </a:r>
            <a:br>
              <a:rPr lang="en-US" altLang="en-US" dirty="0"/>
            </a:br>
            <a:r>
              <a:rPr lang="en-US" altLang="en-US" dirty="0"/>
              <a:t>DBMS must fetch page from the disk to read page</a:t>
            </a:r>
            <a:r>
              <a:rPr lang="en-US" dirty="0"/>
              <a:t> value.</a:t>
            </a:r>
            <a:endParaRPr lang="en-US" altLang="en-US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FA412C13-90FE-5A7A-DEBF-BB3DFD0BFE17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503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32C8B301-1EED-4166-A969-DD9C50558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Redo Phase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69A3C08E-2877-4EC3-9771-1A0AD03AA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To redo an action:</a:t>
            </a:r>
          </a:p>
          <a:p>
            <a:pPr lvl="1"/>
            <a:r>
              <a:rPr lang="en-US" altLang="en-US" dirty="0"/>
              <a:t>Reapply logged update.</a:t>
            </a:r>
          </a:p>
          <a:p>
            <a:pPr lvl="1"/>
            <a:r>
              <a:rPr lang="en-US" altLang="en-US" dirty="0"/>
              <a:t>Set </a:t>
            </a:r>
            <a:r>
              <a:rPr lang="en-US" alt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pageLSN</a:t>
            </a:r>
            <a:r>
              <a:rPr lang="en-US" altLang="en-US" dirty="0"/>
              <a:t> to log record’s 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LSN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No additional logging, no forced flushes!</a:t>
            </a:r>
          </a:p>
          <a:p>
            <a:endParaRPr lang="en-US" altLang="en-US" sz="1200" dirty="0"/>
          </a:p>
          <a:p>
            <a:r>
              <a:rPr lang="en-US" altLang="en-US" dirty="0"/>
              <a:t>At the end of Redo Phase, write 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TXN-END</a:t>
            </a:r>
            <a:r>
              <a:rPr lang="en-US" altLang="en-US" dirty="0"/>
              <a:t> log records for all </a:t>
            </a:r>
            <a:r>
              <a:rPr lang="en-US" altLang="en-US" dirty="0" err="1"/>
              <a:t>txns</a:t>
            </a:r>
            <a:r>
              <a:rPr lang="en-US" altLang="en-US" dirty="0"/>
              <a:t> with status 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C</a:t>
            </a:r>
            <a:r>
              <a:rPr lang="en-US" altLang="en-US" dirty="0"/>
              <a:t> and remove them from the </a:t>
            </a:r>
            <a:r>
              <a:rPr lang="en-US" altLang="en-US" b="1" dirty="0"/>
              <a:t>ATT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00D5E5FA-C5AA-E8FE-D115-C7CA50C8E36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2154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1F0560C3-B62F-480C-AFFC-10F8933D8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Undo Phase</a:t>
            </a:r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8606B1C2-4475-4AB1-A212-7ECE11A27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Undo all </a:t>
            </a:r>
            <a:r>
              <a:rPr lang="en-US" altLang="en-US" dirty="0" err="1"/>
              <a:t>txns</a:t>
            </a:r>
            <a:r>
              <a:rPr lang="en-US" altLang="en-US" dirty="0"/>
              <a:t> that were active at the time of crash and therefore will never commit. </a:t>
            </a:r>
          </a:p>
          <a:p>
            <a:pPr lvl="1"/>
            <a:r>
              <a:rPr lang="en-US" altLang="en-US" dirty="0"/>
              <a:t>These are all the </a:t>
            </a:r>
            <a:r>
              <a:rPr lang="en-US" altLang="en-US" dirty="0" err="1"/>
              <a:t>txns</a:t>
            </a:r>
            <a:r>
              <a:rPr lang="en-US" altLang="en-US" dirty="0"/>
              <a:t> with 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U</a:t>
            </a:r>
            <a:r>
              <a:rPr lang="en-US" altLang="en-US" dirty="0"/>
              <a:t> status in the </a:t>
            </a:r>
            <a:r>
              <a:rPr lang="en-US" altLang="en-US" b="1" dirty="0"/>
              <a:t>ATT</a:t>
            </a:r>
            <a:r>
              <a:rPr lang="en-US" altLang="en-US" dirty="0"/>
              <a:t> after the Analysis Phase.</a:t>
            </a:r>
          </a:p>
          <a:p>
            <a:r>
              <a:rPr lang="en-US" altLang="en-US" dirty="0"/>
              <a:t>Process them in reverse LSN order using the </a:t>
            </a:r>
            <a:r>
              <a:rPr lang="en-US" alt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lastLSN</a:t>
            </a:r>
            <a:r>
              <a:rPr lang="en-US" altLang="en-US" dirty="0"/>
              <a:t> to speed up traversal. </a:t>
            </a:r>
          </a:p>
          <a:p>
            <a:pPr lvl="1"/>
            <a:r>
              <a:rPr lang="en-US" altLang="en-US" dirty="0"/>
              <a:t>At each step, pick the largest </a:t>
            </a:r>
            <a:r>
              <a:rPr lang="en-US" alt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lastLSN</a:t>
            </a:r>
            <a:r>
              <a:rPr lang="en-US" altLang="en-US" dirty="0"/>
              <a:t> across </a:t>
            </a:r>
            <a:r>
              <a:rPr lang="en-US" altLang="en-US" u="sng" dirty="0"/>
              <a:t>all</a:t>
            </a:r>
            <a:r>
              <a:rPr lang="en-US" altLang="en-US" dirty="0"/>
              <a:t> transactions in the </a:t>
            </a:r>
            <a:r>
              <a:rPr lang="en-US" altLang="en-US" b="1" dirty="0"/>
              <a:t>ATT</a:t>
            </a:r>
            <a:r>
              <a:rPr lang="en-US" altLang="en-US" dirty="0"/>
              <a:t>. </a:t>
            </a:r>
          </a:p>
          <a:p>
            <a:pPr lvl="1"/>
            <a:r>
              <a:rPr lang="en-US" altLang="en-US" dirty="0"/>
              <a:t>Traverse </a:t>
            </a:r>
            <a:r>
              <a:rPr lang="en-US" alt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lastLSN</a:t>
            </a:r>
            <a:r>
              <a:rPr lang="en-US" altLang="en-US" dirty="0" err="1"/>
              <a:t>s</a:t>
            </a:r>
            <a:r>
              <a:rPr lang="en-US" altLang="en-US" dirty="0"/>
              <a:t> in the same order, but in reverse, for how the updates happened originally. </a:t>
            </a:r>
          </a:p>
          <a:p>
            <a:r>
              <a:rPr lang="en-US" altLang="en-US" dirty="0"/>
              <a:t>Write a </a:t>
            </a:r>
            <a:r>
              <a:rPr lang="en-US" altLang="en-US" b="1" dirty="0"/>
              <a:t>CLR</a:t>
            </a:r>
            <a:r>
              <a:rPr lang="en-US" altLang="en-US" dirty="0"/>
              <a:t> for every modification.</a:t>
            </a:r>
          </a:p>
          <a:p>
            <a:endParaRPr lang="en-US" altLang="en-US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7BA0526A-8072-E183-FC07-4906DDD66D2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02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062AF-CBBD-BA5B-CD2C-315EC3F2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Recovery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27AE3-5F1C-A0E0-66D2-043B578D4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STEAL</a:t>
            </a:r>
            <a:r>
              <a:rPr lang="en-US" dirty="0"/>
              <a:t> + </a:t>
            </a:r>
            <a:r>
              <a:rPr lang="en-US" b="1" dirty="0">
                <a:solidFill>
                  <a:schemeClr val="accent1"/>
                </a:solidFill>
              </a:rPr>
              <a:t>NO-FORCE</a:t>
            </a:r>
          </a:p>
          <a:p>
            <a:r>
              <a:rPr lang="en-US" b="1" dirty="0"/>
              <a:t>Atomicity</a:t>
            </a:r>
            <a:r>
              <a:rPr lang="en-US" dirty="0"/>
              <a:t>: </a:t>
            </a:r>
            <a:r>
              <a:rPr lang="en-US" dirty="0" err="1"/>
              <a:t>Txns</a:t>
            </a:r>
            <a:r>
              <a:rPr lang="en-US" dirty="0"/>
              <a:t> may abort/fail.</a:t>
            </a:r>
          </a:p>
          <a:p>
            <a:r>
              <a:rPr lang="en-US" b="1" dirty="0"/>
              <a:t>Durability</a:t>
            </a:r>
            <a:r>
              <a:rPr lang="en-US" dirty="0"/>
              <a:t>: Changes of committed </a:t>
            </a:r>
            <a:r>
              <a:rPr lang="en-US" dirty="0" err="1"/>
              <a:t>txns</a:t>
            </a:r>
            <a:r>
              <a:rPr lang="en-US" dirty="0"/>
              <a:t> should survive system failure. </a:t>
            </a:r>
          </a:p>
          <a:p>
            <a:endParaRPr lang="en-US" dirty="0"/>
          </a:p>
          <a:p>
            <a:r>
              <a:rPr lang="en-US" dirty="0"/>
              <a:t>Desired behavior after the DBMS restarts (i.e., the contents of volatile memory are lost):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</a:rPr>
              <a:t>1</a:t>
            </a:r>
            <a:r>
              <a:rPr lang="en-US" dirty="0"/>
              <a:t> should be durable.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</a:rPr>
              <a:t>2</a:t>
            </a:r>
            <a:r>
              <a:rPr lang="en-US" dirty="0"/>
              <a:t> + </a:t>
            </a:r>
            <a:r>
              <a:rPr lang="en-US" b="1" dirty="0">
                <a:solidFill>
                  <a:schemeClr val="accent1"/>
                </a:solidFill>
              </a:rPr>
              <a:t>T</a:t>
            </a:r>
            <a:r>
              <a:rPr lang="en-US" b="1" baseline="-25000" dirty="0">
                <a:solidFill>
                  <a:schemeClr val="accent1"/>
                </a:solidFill>
              </a:rPr>
              <a:t>3</a:t>
            </a:r>
            <a:r>
              <a:rPr lang="en-US" dirty="0"/>
              <a:t> should be aborted.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18C3B-AC29-1BDF-EE66-E167A6B9F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t>4</a:t>
            </a:fld>
            <a:endParaRPr lang="en-US" dirty="0"/>
          </a:p>
        </p:txBody>
      </p:sp>
      <p:sp>
        <p:nvSpPr>
          <p:cNvPr id="42" name="Left Arrow 33">
            <a:extLst>
              <a:ext uri="{FF2B5EF4-FFF2-40B4-BE49-F238E27FC236}">
                <a16:creationId xmlns:a16="http://schemas.microsoft.com/office/drawing/2014/main" id="{F5C8CDFE-C8AB-7E35-F097-2E8CE7809041}"/>
              </a:ext>
            </a:extLst>
          </p:cNvPr>
          <p:cNvSpPr/>
          <p:nvPr/>
        </p:nvSpPr>
        <p:spPr bwMode="auto">
          <a:xfrm rot="16200000">
            <a:off x="4076700" y="2392441"/>
            <a:ext cx="3314700" cy="647700"/>
          </a:xfrm>
          <a:prstGeom prst="leftArrow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i="1" spc="225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</a:rPr>
              <a:t>TIME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A888423-B22F-3E08-CD36-68293E813025}"/>
              </a:ext>
            </a:extLst>
          </p:cNvPr>
          <p:cNvGrpSpPr/>
          <p:nvPr/>
        </p:nvGrpSpPr>
        <p:grpSpPr>
          <a:xfrm>
            <a:off x="6115051" y="746521"/>
            <a:ext cx="2651760" cy="3855720"/>
            <a:chOff x="6400800" y="746521"/>
            <a:chExt cx="2651760" cy="3855720"/>
          </a:xfrm>
        </p:grpSpPr>
        <p:sp>
          <p:nvSpPr>
            <p:cNvPr id="38" name="Rounded Rectangle 27">
              <a:extLst>
                <a:ext uri="{FF2B5EF4-FFF2-40B4-BE49-F238E27FC236}">
                  <a16:creationId xmlns:a16="http://schemas.microsoft.com/office/drawing/2014/main" id="{98023711-25DB-7B98-AE7A-9D093CF5195E}"/>
                </a:ext>
              </a:extLst>
            </p:cNvPr>
            <p:cNvSpPr/>
            <p:nvPr/>
          </p:nvSpPr>
          <p:spPr bwMode="auto">
            <a:xfrm>
              <a:off x="6400800" y="1127521"/>
              <a:ext cx="2651760" cy="34747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ysDash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350" dirty="0">
                <a:latin typeface="Times New Roman" pitchFamily="-112" charset="0"/>
              </a:endParaRPr>
            </a:p>
          </p:txBody>
        </p:sp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id="{9CEE4F81-1BC4-5881-673C-4A08D065E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0" y="746521"/>
              <a:ext cx="11753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no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rimson Text" pitchFamily="2" charset="0"/>
                  <a:ea typeface="Crimson Text" pitchFamily="2" charset="0"/>
                </a:defRPr>
              </a:lvl1pPr>
            </a:lstStyle>
            <a:p>
              <a:r>
                <a:rPr lang="en-US" dirty="0"/>
                <a:t>Schedule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BEC726E-525D-B29A-5C7B-AD2D15C9A9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3451" y="1146571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T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1</a:t>
              </a:r>
            </a:p>
          </p:txBody>
        </p:sp>
        <p:sp>
          <p:nvSpPr>
            <p:cNvPr id="41" name="TextBox 15">
              <a:extLst>
                <a:ext uri="{FF2B5EF4-FFF2-40B4-BE49-F238E27FC236}">
                  <a16:creationId xmlns:a16="http://schemas.microsoft.com/office/drawing/2014/main" id="{5991C529-BEE5-A9A4-006E-7BD3FB71C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0021" y="1146571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T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  <p:sp>
          <p:nvSpPr>
            <p:cNvPr id="43" name="Text Box 4">
              <a:extLst>
                <a:ext uri="{FF2B5EF4-FFF2-40B4-BE49-F238E27FC236}">
                  <a16:creationId xmlns:a16="http://schemas.microsoft.com/office/drawing/2014/main" id="{29B4630E-0916-1433-0335-CADA89148F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3569" y="1514393"/>
              <a:ext cx="783040" cy="28346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</a:lstStyle>
            <a:p>
              <a:r>
                <a:rPr lang="en-US" sz="1400" dirty="0"/>
                <a:t>BEGIN</a:t>
              </a:r>
            </a:p>
            <a:p>
              <a:r>
                <a:rPr lang="en-US" sz="1400" b="0" dirty="0"/>
                <a:t>W(A)</a:t>
              </a:r>
            </a:p>
            <a:p>
              <a:r>
                <a:rPr lang="en-US" sz="1400" dirty="0"/>
                <a:t>COMMIT</a:t>
              </a:r>
            </a:p>
            <a:p>
              <a:endParaRPr lang="en-US" sz="1400" b="0" dirty="0"/>
            </a:p>
            <a:p>
              <a:endParaRPr lang="en-US" sz="1400" b="0" dirty="0"/>
            </a:p>
            <a:p>
              <a:r>
                <a:rPr lang="en-US" sz="1400" b="0" dirty="0"/>
                <a:t>  </a:t>
              </a:r>
            </a:p>
          </p:txBody>
        </p:sp>
        <p:sp>
          <p:nvSpPr>
            <p:cNvPr id="44" name="Text Box 4">
              <a:extLst>
                <a:ext uri="{FF2B5EF4-FFF2-40B4-BE49-F238E27FC236}">
                  <a16:creationId xmlns:a16="http://schemas.microsoft.com/office/drawing/2014/main" id="{69B9B65D-0CA9-2D29-222B-97DF44EB82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7014" y="1514393"/>
              <a:ext cx="783040" cy="28346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</a:lstStyle>
            <a:p>
              <a:endParaRPr lang="en-US" sz="1400" b="0" dirty="0"/>
            </a:p>
            <a:p>
              <a:endParaRPr lang="en-US" sz="1400" b="0" dirty="0"/>
            </a:p>
            <a:p>
              <a:endParaRPr lang="en-US" sz="1400" b="0" dirty="0"/>
            </a:p>
            <a:p>
              <a:r>
                <a:rPr lang="en-US" sz="1400" dirty="0"/>
                <a:t>BEGIN</a:t>
              </a:r>
            </a:p>
            <a:p>
              <a:r>
                <a:rPr lang="en-US" sz="1400" b="0" dirty="0"/>
                <a:t>W(B)</a:t>
              </a:r>
            </a:p>
            <a:p>
              <a:r>
                <a:rPr lang="en-US" sz="1400" dirty="0"/>
                <a:t>ABORT</a:t>
              </a:r>
            </a:p>
          </p:txBody>
        </p:sp>
        <p:sp>
          <p:nvSpPr>
            <p:cNvPr id="51" name="Text Box 4">
              <a:extLst>
                <a:ext uri="{FF2B5EF4-FFF2-40B4-BE49-F238E27FC236}">
                  <a16:creationId xmlns:a16="http://schemas.microsoft.com/office/drawing/2014/main" id="{6B5D3C87-5F8A-00C3-0DBC-F5E8C9A99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0054" y="1514393"/>
              <a:ext cx="783040" cy="28346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eaLnBrk="0" hangingPunct="0">
                <a:lnSpc>
                  <a:spcPct val="90000"/>
                </a:lnSpc>
                <a:defRPr sz="1600" b="1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defRPr>
              </a:lvl1pPr>
            </a:lstStyle>
            <a:p>
              <a:endParaRPr lang="en-US" sz="1400" b="0" dirty="0"/>
            </a:p>
            <a:p>
              <a:endParaRPr lang="en-US" sz="1400" b="0" dirty="0"/>
            </a:p>
            <a:p>
              <a:endParaRPr lang="en-US" sz="1400" b="0" dirty="0"/>
            </a:p>
            <a:p>
              <a:endParaRPr lang="en-US" sz="1400" dirty="0"/>
            </a:p>
            <a:p>
              <a:endParaRPr lang="en-US" sz="1400" dirty="0"/>
            </a:p>
            <a:p>
              <a:endParaRPr lang="en-US" sz="1400" dirty="0"/>
            </a:p>
            <a:p>
              <a:r>
                <a:rPr lang="en-US" sz="1400" dirty="0"/>
                <a:t>BEGIN</a:t>
              </a:r>
            </a:p>
            <a:p>
              <a:r>
                <a:rPr lang="en-US" sz="1400" b="0" dirty="0"/>
                <a:t>R(A)</a:t>
              </a:r>
            </a:p>
            <a:p>
              <a:r>
                <a:rPr lang="en-US" sz="1400" b="0" dirty="0"/>
                <a:t>W(C)</a:t>
              </a:r>
            </a:p>
            <a:p>
              <a:r>
                <a:rPr lang="en-US" sz="1400" b="0" dirty="0"/>
                <a:t> ⋮</a:t>
              </a:r>
            </a:p>
          </p:txBody>
        </p:sp>
        <p:sp>
          <p:nvSpPr>
            <p:cNvPr id="52" name="TextBox 15">
              <a:extLst>
                <a:ext uri="{FF2B5EF4-FFF2-40B4-BE49-F238E27FC236}">
                  <a16:creationId xmlns:a16="http://schemas.microsoft.com/office/drawing/2014/main" id="{1CF47A32-BAB8-61AB-888F-91EF48CC4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3061" y="1146571"/>
              <a:ext cx="3770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T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3</a:t>
              </a: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F28C390-29BD-7927-A5DA-0E500118A971}"/>
              </a:ext>
            </a:extLst>
          </p:cNvPr>
          <p:cNvCxnSpPr/>
          <p:nvPr/>
        </p:nvCxnSpPr>
        <p:spPr>
          <a:xfrm>
            <a:off x="6057900" y="3562350"/>
            <a:ext cx="2781300" cy="0"/>
          </a:xfrm>
          <a:prstGeom prst="line">
            <a:avLst/>
          </a:prstGeom>
          <a:noFill/>
          <a:ln w="82550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6" name="CRASH!">
            <a:extLst>
              <a:ext uri="{FF2B5EF4-FFF2-40B4-BE49-F238E27FC236}">
                <a16:creationId xmlns:a16="http://schemas.microsoft.com/office/drawing/2014/main" id="{EF706A0E-2DEE-C8C9-0E42-3CB7250CE781}"/>
              </a:ext>
            </a:extLst>
          </p:cNvPr>
          <p:cNvGrpSpPr/>
          <p:nvPr/>
        </p:nvGrpSpPr>
        <p:grpSpPr>
          <a:xfrm>
            <a:off x="6414774" y="3714750"/>
            <a:ext cx="2052314" cy="508471"/>
            <a:chOff x="7450590" y="3964207"/>
            <a:chExt cx="922686" cy="228600"/>
          </a:xfrm>
        </p:grpSpPr>
        <p:sp>
          <p:nvSpPr>
            <p:cNvPr id="57" name="Rectangle 10">
              <a:extLst>
                <a:ext uri="{FF2B5EF4-FFF2-40B4-BE49-F238E27FC236}">
                  <a16:creationId xmlns:a16="http://schemas.microsoft.com/office/drawing/2014/main" id="{5EFF7B21-0B14-2C1D-ADBC-27D57EE19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4441" y="3996176"/>
              <a:ext cx="658835" cy="16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en-US" sz="2800" b="1" i="1" dirty="0">
                  <a:latin typeface="Lato Black" panose="020F0A02020204030203" pitchFamily="34" charset="0"/>
                  <a:ea typeface="ＭＳ Ｐゴシック" charset="-128"/>
                </a:rPr>
                <a:t>CRASH!</a:t>
              </a:r>
              <a:endParaRPr lang="en-US" sz="2400" b="1" i="1" dirty="0">
                <a:latin typeface="Lato Black" panose="020F0A02020204030203" pitchFamily="34" charset="0"/>
                <a:ea typeface="ＭＳ Ｐゴシック" charset="-128"/>
              </a:endParaRPr>
            </a:p>
          </p:txBody>
        </p:sp>
        <p:pic>
          <p:nvPicPr>
            <p:cNvPr id="58" name="Picture 48">
              <a:extLst>
                <a:ext uri="{FF2B5EF4-FFF2-40B4-BE49-F238E27FC236}">
                  <a16:creationId xmlns:a16="http://schemas.microsoft.com/office/drawing/2014/main" id="{7468B5A9-E765-37D2-7AF5-059B03A31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 bwMode="auto">
            <a:xfrm>
              <a:off x="7450590" y="3964207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347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AL">
            <a:extLst>
              <a:ext uri="{FF2B5EF4-FFF2-40B4-BE49-F238E27FC236}">
                <a16:creationId xmlns:a16="http://schemas.microsoft.com/office/drawing/2014/main" id="{0B850DF4-0DEC-45CA-470E-C93051569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767954"/>
            <a:ext cx="4114800" cy="4114800"/>
          </a:xfrm>
          <a:prstGeom prst="foldedCorner">
            <a:avLst>
              <a:gd name="adj" fmla="val 6334"/>
            </a:avLst>
          </a:prstGeom>
          <a:solidFill>
            <a:schemeClr val="bg1"/>
          </a:solidFill>
          <a:ln w="12700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1">
                <a:solidFill>
                  <a:srgbClr val="474866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001</a:t>
            </a:r>
            <a:r>
              <a:rPr lang="en-US" b="0" dirty="0">
                <a:solidFill>
                  <a:srgbClr val="646464"/>
                </a:solidFill>
                <a:ea typeface="ＭＳ Ｐゴシック" panose="020B0600070205080204" pitchFamily="34" charset="-128"/>
                <a:cs typeface="+mn-cs"/>
              </a:rPr>
              <a:t>:&lt;</a:t>
            </a:r>
            <a:r>
              <a:rPr lang="en-US" dirty="0">
                <a:solidFill>
                  <a:schemeClr val="accent1"/>
                </a:solidFill>
                <a:ea typeface="ＭＳ Ｐゴシック" panose="020B0600070205080204" pitchFamily="34" charset="-128"/>
                <a:cs typeface="+mn-cs"/>
              </a:rPr>
              <a:t>CHECKPOINT-BEGIN</a:t>
            </a:r>
            <a:r>
              <a:rPr lang="en-US" b="0" dirty="0">
                <a:solidFill>
                  <a:srgbClr val="646464"/>
                </a:solidFill>
                <a:ea typeface="ＭＳ Ｐゴシック" panose="020B0600070205080204" pitchFamily="34" charset="-128"/>
                <a:cs typeface="+mn-cs"/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dirty="0"/>
              <a:t>002</a:t>
            </a:r>
            <a:r>
              <a:rPr lang="en-US" b="0" dirty="0">
                <a:solidFill>
                  <a:srgbClr val="646464"/>
                </a:solidFill>
                <a:ea typeface="ＭＳ Ｐゴシック" panose="020B0600070205080204" pitchFamily="34" charset="-128"/>
                <a:cs typeface="+mn-cs"/>
              </a:rPr>
              <a:t>:&lt;</a:t>
            </a:r>
            <a:r>
              <a:rPr lang="en-US" dirty="0">
                <a:ea typeface="ＭＳ Ｐゴシック" panose="020B0600070205080204" pitchFamily="34" charset="-128"/>
                <a:cs typeface="+mn-cs"/>
              </a:rPr>
              <a:t>CHECKPOINT-END</a:t>
            </a:r>
            <a:r>
              <a:rPr lang="en-US" b="0" dirty="0">
                <a:solidFill>
                  <a:srgbClr val="646464"/>
                </a:solidFill>
                <a:ea typeface="ＭＳ Ｐゴシック" panose="020B0600070205080204" pitchFamily="34" charset="-128"/>
                <a:cs typeface="+mn-cs"/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dirty="0"/>
              <a:t>003</a:t>
            </a:r>
            <a:r>
              <a:rPr lang="en-US" b="0" dirty="0">
                <a:solidFill>
                  <a:srgbClr val="646464"/>
                </a:solidFill>
                <a:ea typeface="ＭＳ Ｐゴシック" panose="020B0600070205080204" pitchFamily="34" charset="-128"/>
                <a:cs typeface="+mn-cs"/>
              </a:rPr>
              <a:t>:</a:t>
            </a:r>
            <a:r>
              <a:rPr lang="en-US" altLang="en-US" b="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&lt;T</a:t>
            </a:r>
            <a:r>
              <a:rPr lang="en-US" altLang="en-US" b="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1</a:t>
            </a:r>
            <a:r>
              <a:rPr lang="en-US" altLang="en-US" b="0" u="none" dirty="0">
                <a:solidFill>
                  <a:srgbClr val="646464"/>
                </a:solidFill>
                <a:latin typeface="Inconsolata" panose="00000509000000000000" pitchFamily="49" charset="0"/>
              </a:rPr>
              <a:t>, A→P</a:t>
            </a:r>
            <a:r>
              <a:rPr lang="en-US" altLang="en-US" b="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5</a:t>
            </a:r>
            <a:r>
              <a:rPr lang="en-US" altLang="en-US" b="0" u="none" dirty="0">
                <a:solidFill>
                  <a:srgbClr val="646464"/>
                </a:solidFill>
                <a:latin typeface="Inconsolata" panose="00000509000000000000" pitchFamily="49" charset="0"/>
              </a:rPr>
              <a:t>, 1, 2&gt;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004</a:t>
            </a:r>
            <a:r>
              <a:rPr lang="en-US" altLang="en-US" b="0" dirty="0">
                <a:solidFill>
                  <a:srgbClr val="646464"/>
                </a:solidFill>
              </a:rPr>
              <a:t>:&lt;T</a:t>
            </a:r>
            <a:r>
              <a:rPr lang="en-US" altLang="en-US" b="0" baseline="-25000" dirty="0">
                <a:solidFill>
                  <a:srgbClr val="646464"/>
                </a:solidFill>
              </a:rPr>
              <a:t>2</a:t>
            </a:r>
            <a:r>
              <a:rPr lang="en-US" altLang="en-US" b="0" dirty="0">
                <a:solidFill>
                  <a:srgbClr val="646464"/>
                </a:solidFill>
              </a:rPr>
              <a:t>, B→P</a:t>
            </a:r>
            <a:r>
              <a:rPr lang="en-US" altLang="en-US" b="0" baseline="-25000" dirty="0">
                <a:solidFill>
                  <a:srgbClr val="646464"/>
                </a:solidFill>
              </a:rPr>
              <a:t>3</a:t>
            </a:r>
            <a:r>
              <a:rPr lang="en-US" altLang="en-US" b="0" dirty="0">
                <a:solidFill>
                  <a:srgbClr val="646464"/>
                </a:solidFill>
              </a:rPr>
              <a:t>, 2, 3&gt;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005</a:t>
            </a:r>
            <a:r>
              <a:rPr lang="en-US" altLang="en-US" b="0" dirty="0">
                <a:solidFill>
                  <a:srgbClr val="646464"/>
                </a:solidFill>
              </a:rPr>
              <a:t>:&lt;T</a:t>
            </a:r>
            <a:r>
              <a:rPr lang="en-US" altLang="en-US" b="0" baseline="-25000" dirty="0">
                <a:solidFill>
                  <a:srgbClr val="646464"/>
                </a:solidFill>
              </a:rPr>
              <a:t>1</a:t>
            </a:r>
            <a:r>
              <a:rPr lang="en-US" altLang="en-US" b="0" dirty="0">
                <a:solidFill>
                  <a:srgbClr val="646464"/>
                </a:solidFill>
              </a:rPr>
              <a:t> </a:t>
            </a: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  <a:cs typeface="+mn-cs"/>
              </a:rPr>
              <a:t>ABORT</a:t>
            </a:r>
            <a:r>
              <a:rPr lang="en-US" altLang="en-US" b="0" dirty="0">
                <a:solidFill>
                  <a:srgbClr val="646464"/>
                </a:solidFill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006</a:t>
            </a:r>
            <a:r>
              <a:rPr lang="en-US" altLang="en-US" b="0" dirty="0">
                <a:solidFill>
                  <a:srgbClr val="646464"/>
                </a:solidFill>
              </a:rPr>
              <a:t>:</a:t>
            </a:r>
            <a:r>
              <a:rPr lang="de-DE" altLang="en-US" b="0" dirty="0">
                <a:solidFill>
                  <a:srgbClr val="646464"/>
                </a:solidFill>
              </a:rPr>
              <a:t>&lt;</a:t>
            </a:r>
            <a:r>
              <a:rPr lang="de-DE" altLang="en-US" dirty="0">
                <a:solidFill>
                  <a:schemeClr val="accent1"/>
                </a:solidFill>
                <a:ea typeface="ＭＳ Ｐゴシック" panose="020B0600070205080204" pitchFamily="34" charset="-128"/>
                <a:cs typeface="+mn-cs"/>
              </a:rPr>
              <a:t>CLR</a:t>
            </a:r>
            <a:r>
              <a:rPr lang="de-DE" altLang="en-US" b="0" dirty="0">
                <a:solidFill>
                  <a:srgbClr val="646464"/>
                </a:solidFill>
              </a:rPr>
              <a:t> Undo T</a:t>
            </a:r>
            <a:r>
              <a:rPr lang="de-DE" altLang="en-US" b="0" baseline="-25000" dirty="0">
                <a:solidFill>
                  <a:srgbClr val="646464"/>
                </a:solidFill>
              </a:rPr>
              <a:t>1</a:t>
            </a:r>
            <a:r>
              <a:rPr lang="de-DE" altLang="en-US" b="0" dirty="0">
                <a:solidFill>
                  <a:srgbClr val="646464"/>
                </a:solidFill>
              </a:rPr>
              <a:t> LSN=</a:t>
            </a:r>
            <a:r>
              <a:rPr lang="de-DE" altLang="en-US" dirty="0"/>
              <a:t>003</a:t>
            </a:r>
            <a:r>
              <a:rPr lang="de-DE" altLang="en-US" b="0" dirty="0">
                <a:solidFill>
                  <a:srgbClr val="646464"/>
                </a:solidFill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007</a:t>
            </a:r>
            <a:r>
              <a:rPr lang="en-US" altLang="en-US" b="0" dirty="0">
                <a:solidFill>
                  <a:srgbClr val="646464"/>
                </a:solidFill>
              </a:rPr>
              <a:t>:&lt;T</a:t>
            </a:r>
            <a:r>
              <a:rPr lang="en-US" altLang="en-US" b="0" baseline="-25000" dirty="0">
                <a:solidFill>
                  <a:srgbClr val="646464"/>
                </a:solidFill>
              </a:rPr>
              <a:t>1</a:t>
            </a:r>
            <a:r>
              <a:rPr lang="en-US" altLang="en-US" b="0" dirty="0">
                <a:solidFill>
                  <a:srgbClr val="646464"/>
                </a:solidFill>
              </a:rPr>
              <a:t> </a:t>
            </a: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  <a:cs typeface="+mn-cs"/>
              </a:rPr>
              <a:t>TXN-END</a:t>
            </a:r>
            <a:r>
              <a:rPr lang="en-US" altLang="en-US" b="0" dirty="0">
                <a:solidFill>
                  <a:srgbClr val="646464"/>
                </a:solidFill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008</a:t>
            </a:r>
            <a:r>
              <a:rPr lang="en-US" altLang="en-US" b="0" dirty="0">
                <a:solidFill>
                  <a:srgbClr val="646464"/>
                </a:solidFill>
              </a:rPr>
              <a:t>:&lt;T</a:t>
            </a:r>
            <a:r>
              <a:rPr lang="en-US" altLang="en-US" b="0" baseline="-25000" dirty="0">
                <a:solidFill>
                  <a:srgbClr val="646464"/>
                </a:solidFill>
              </a:rPr>
              <a:t>3</a:t>
            </a:r>
            <a:r>
              <a:rPr lang="en-US" altLang="en-US" b="0" dirty="0">
                <a:solidFill>
                  <a:srgbClr val="646464"/>
                </a:solidFill>
              </a:rPr>
              <a:t>, C→P</a:t>
            </a:r>
            <a:r>
              <a:rPr lang="en-US" altLang="en-US" b="0" baseline="-25000" dirty="0">
                <a:solidFill>
                  <a:srgbClr val="646464"/>
                </a:solidFill>
              </a:rPr>
              <a:t>1</a:t>
            </a:r>
            <a:r>
              <a:rPr lang="en-US" altLang="en-US" b="0" dirty="0">
                <a:solidFill>
                  <a:srgbClr val="646464"/>
                </a:solidFill>
              </a:rPr>
              <a:t>, 4, 5&gt;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009</a:t>
            </a:r>
            <a:r>
              <a:rPr lang="en-US" altLang="en-US" b="0" dirty="0">
                <a:solidFill>
                  <a:srgbClr val="646464"/>
                </a:solidFill>
              </a:rPr>
              <a:t>:&lt;T</a:t>
            </a:r>
            <a:r>
              <a:rPr lang="en-US" altLang="en-US" b="0" baseline="-25000" dirty="0">
                <a:solidFill>
                  <a:srgbClr val="646464"/>
                </a:solidFill>
              </a:rPr>
              <a:t>2</a:t>
            </a:r>
            <a:r>
              <a:rPr lang="en-US" altLang="en-US" b="0" dirty="0">
                <a:solidFill>
                  <a:srgbClr val="646464"/>
                </a:solidFill>
              </a:rPr>
              <a:t>, D→P</a:t>
            </a:r>
            <a:r>
              <a:rPr lang="en-US" altLang="en-US" b="0" baseline="-25000" dirty="0">
                <a:solidFill>
                  <a:srgbClr val="646464"/>
                </a:solidFill>
              </a:rPr>
              <a:t>5</a:t>
            </a:r>
            <a:r>
              <a:rPr lang="en-US" altLang="en-US" b="0" dirty="0">
                <a:solidFill>
                  <a:srgbClr val="646464"/>
                </a:solidFill>
              </a:rPr>
              <a:t>, 6, 7&gt;</a:t>
            </a:r>
          </a:p>
          <a:p>
            <a:pPr>
              <a:lnSpc>
                <a:spcPct val="100000"/>
              </a:lnSpc>
            </a:pPr>
            <a:endParaRPr lang="en-US" altLang="en-US" b="0" dirty="0">
              <a:solidFill>
                <a:srgbClr val="646464"/>
              </a:solidFill>
            </a:endParaRPr>
          </a:p>
          <a:p>
            <a:pPr>
              <a:lnSpc>
                <a:spcPct val="100000"/>
              </a:lnSpc>
            </a:pPr>
            <a:endParaRPr lang="en-US" altLang="en-US" sz="400" dirty="0"/>
          </a:p>
        </p:txBody>
      </p:sp>
      <p:sp>
        <p:nvSpPr>
          <p:cNvPr id="68610" name="Title 1">
            <a:extLst>
              <a:ext uri="{FF2B5EF4-FFF2-40B4-BE49-F238E27FC236}">
                <a16:creationId xmlns:a16="http://schemas.microsoft.com/office/drawing/2014/main" id="{C3AC8E25-003B-4659-BC70-5BE190F1B14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Full Example</a:t>
            </a:r>
          </a:p>
        </p:txBody>
      </p:sp>
      <p:sp>
        <p:nvSpPr>
          <p:cNvPr id="67604" name="Rectangle 22">
            <a:extLst>
              <a:ext uri="{FF2B5EF4-FFF2-40B4-BE49-F238E27FC236}">
                <a16:creationId xmlns:a16="http://schemas.microsoft.com/office/drawing/2014/main" id="{ABF229E2-5F66-4B16-8202-6C2F9C2F3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819" y="1782728"/>
            <a:ext cx="1162979" cy="37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chemeClr val="accent1"/>
                </a:solidFill>
                <a:latin typeface="Inconsolata" panose="00000509000000000000" pitchFamily="49" charset="0"/>
                <a:ea typeface="ＭＳ Ｐゴシック" charset="-128"/>
              </a:rPr>
              <a:t>prevLSNs</a:t>
            </a:r>
            <a:endParaRPr lang="en-US" sz="2000" b="1" dirty="0">
              <a:solidFill>
                <a:schemeClr val="accent1"/>
              </a:solidFill>
              <a:latin typeface="Inconsolata" panose="00000509000000000000" pitchFamily="49" charset="0"/>
              <a:ea typeface="ＭＳ Ｐゴシック" charset="-128"/>
            </a:endParaRP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CF41EB66-830A-21F7-0B56-4FF01F3C2BBE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7" name="CRASH!">
            <a:extLst>
              <a:ext uri="{FF2B5EF4-FFF2-40B4-BE49-F238E27FC236}">
                <a16:creationId xmlns:a16="http://schemas.microsoft.com/office/drawing/2014/main" id="{75BEB9C1-F3E1-6237-9D40-07B6972863D7}"/>
              </a:ext>
            </a:extLst>
          </p:cNvPr>
          <p:cNvGrpSpPr/>
          <p:nvPr/>
        </p:nvGrpSpPr>
        <p:grpSpPr>
          <a:xfrm>
            <a:off x="3681961" y="3015974"/>
            <a:ext cx="922686" cy="228600"/>
            <a:chOff x="7450590" y="3964207"/>
            <a:chExt cx="922686" cy="228600"/>
          </a:xfrm>
        </p:grpSpPr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5B4AD7A6-65EE-025A-76D6-2435B5ED2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4441" y="3989929"/>
              <a:ext cx="658835" cy="19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en-US" sz="1500" b="1" i="1" dirty="0">
                  <a:latin typeface="Lato Black" panose="020F0A02020204030203" pitchFamily="34" charset="0"/>
                  <a:ea typeface="ＭＳ Ｐゴシック" charset="-128"/>
                </a:rPr>
                <a:t>CRASH!</a:t>
              </a:r>
              <a:endParaRPr lang="en-US" sz="1350" b="1" i="1" dirty="0">
                <a:latin typeface="Lato Black" panose="020F0A02020204030203" pitchFamily="34" charset="0"/>
                <a:ea typeface="ＭＳ Ｐゴシック" charset="-128"/>
              </a:endParaRPr>
            </a:p>
          </p:txBody>
        </p:sp>
        <p:pic>
          <p:nvPicPr>
            <p:cNvPr id="6" name="Picture 48">
              <a:extLst>
                <a:ext uri="{FF2B5EF4-FFF2-40B4-BE49-F238E27FC236}">
                  <a16:creationId xmlns:a16="http://schemas.microsoft.com/office/drawing/2014/main" id="{9246171C-792E-A5FC-91BF-0067A4BA2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 bwMode="auto">
            <a:xfrm>
              <a:off x="7450590" y="3964207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5" name="Curved Connector 265">
            <a:extLst>
              <a:ext uri="{FF2B5EF4-FFF2-40B4-BE49-F238E27FC236}">
                <a16:creationId xmlns:a16="http://schemas.microsoft.com/office/drawing/2014/main" id="{15936A61-B0D5-05D6-DA67-F0347042B958}"/>
              </a:ext>
            </a:extLst>
          </p:cNvPr>
          <p:cNvCxnSpPr>
            <a:cxnSpLocks/>
            <a:stCxn id="53" idx="1"/>
            <a:endCxn id="61" idx="1"/>
          </p:cNvCxnSpPr>
          <p:nvPr/>
        </p:nvCxnSpPr>
        <p:spPr>
          <a:xfrm rot="10800000">
            <a:off x="3667356" y="2202181"/>
            <a:ext cx="12700" cy="189840"/>
          </a:xfrm>
          <a:prstGeom prst="curvedConnector3">
            <a:avLst>
              <a:gd name="adj1" fmla="val 1800000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612" name="Curved Connector 265">
            <a:extLst>
              <a:ext uri="{FF2B5EF4-FFF2-40B4-BE49-F238E27FC236}">
                <a16:creationId xmlns:a16="http://schemas.microsoft.com/office/drawing/2014/main" id="{56AC0F80-B09F-27E5-ADA8-CF6AFD227E0D}"/>
              </a:ext>
            </a:extLst>
          </p:cNvPr>
          <p:cNvCxnSpPr>
            <a:cxnSpLocks/>
            <a:stCxn id="62" idx="1"/>
            <a:endCxn id="68609" idx="1"/>
          </p:cNvCxnSpPr>
          <p:nvPr/>
        </p:nvCxnSpPr>
        <p:spPr>
          <a:xfrm rot="10800000">
            <a:off x="3667356" y="1958881"/>
            <a:ext cx="12700" cy="189841"/>
          </a:xfrm>
          <a:prstGeom prst="curvedConnector3">
            <a:avLst>
              <a:gd name="adj1" fmla="val 1800000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68638" name="magnets" hidden="1">
            <a:extLst>
              <a:ext uri="{FF2B5EF4-FFF2-40B4-BE49-F238E27FC236}">
                <a16:creationId xmlns:a16="http://schemas.microsoft.com/office/drawing/2014/main" id="{E5565C33-03C0-984A-383D-565F0BF1838A}"/>
              </a:ext>
            </a:extLst>
          </p:cNvPr>
          <p:cNvGrpSpPr/>
          <p:nvPr/>
        </p:nvGrpSpPr>
        <p:grpSpPr>
          <a:xfrm>
            <a:off x="3667356" y="1395958"/>
            <a:ext cx="45720" cy="1072383"/>
            <a:chOff x="2600556" y="1395958"/>
            <a:chExt cx="45720" cy="10723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FF1B6C0-DF67-3665-BF37-93B2E706BB22}"/>
                </a:ext>
              </a:extLst>
            </p:cNvPr>
            <p:cNvGrpSpPr/>
            <p:nvPr/>
          </p:nvGrpSpPr>
          <p:grpSpPr>
            <a:xfrm>
              <a:off x="2600556" y="2369161"/>
              <a:ext cx="45720" cy="99180"/>
              <a:chOff x="1981200" y="2411609"/>
              <a:chExt cx="45720" cy="99180"/>
            </a:xfrm>
          </p:grpSpPr>
          <p:sp>
            <p:nvSpPr>
              <p:cNvPr id="52" name="magnet">
                <a:extLst>
                  <a:ext uri="{FF2B5EF4-FFF2-40B4-BE49-F238E27FC236}">
                    <a16:creationId xmlns:a16="http://schemas.microsoft.com/office/drawing/2014/main" id="{7A2C5EB4-F282-CA72-F3A0-91174BE8CB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200" y="2465069"/>
                <a:ext cx="45720" cy="45720"/>
              </a:xfrm>
              <a:prstGeom prst="rect">
                <a:avLst/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 sz="1600" b="1" u="none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53" name="magnet">
                <a:extLst>
                  <a:ext uri="{FF2B5EF4-FFF2-40B4-BE49-F238E27FC236}">
                    <a16:creationId xmlns:a16="http://schemas.microsoft.com/office/drawing/2014/main" id="{8559AA17-5FEE-8D27-4CC9-25184F084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200" y="2411609"/>
                <a:ext cx="45720" cy="45720"/>
              </a:xfrm>
              <a:prstGeom prst="rect">
                <a:avLst/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 sz="1600" b="1" u="none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D361EE2-BCAB-B0D4-0B9E-CA9BCEEAD64C}"/>
                </a:ext>
              </a:extLst>
            </p:cNvPr>
            <p:cNvGrpSpPr/>
            <p:nvPr/>
          </p:nvGrpSpPr>
          <p:grpSpPr>
            <a:xfrm>
              <a:off x="2600556" y="2125861"/>
              <a:ext cx="45720" cy="99180"/>
              <a:chOff x="1981200" y="2411609"/>
              <a:chExt cx="45720" cy="99180"/>
            </a:xfrm>
          </p:grpSpPr>
          <p:sp>
            <p:nvSpPr>
              <p:cNvPr id="61" name="magnet">
                <a:extLst>
                  <a:ext uri="{FF2B5EF4-FFF2-40B4-BE49-F238E27FC236}">
                    <a16:creationId xmlns:a16="http://schemas.microsoft.com/office/drawing/2014/main" id="{C8FC34ED-B0AE-2B85-5880-23B948B61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200" y="2465069"/>
                <a:ext cx="45720" cy="45720"/>
              </a:xfrm>
              <a:prstGeom prst="rect">
                <a:avLst/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 sz="1600" b="1" u="none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62" name="magnet">
                <a:extLst>
                  <a:ext uri="{FF2B5EF4-FFF2-40B4-BE49-F238E27FC236}">
                    <a16:creationId xmlns:a16="http://schemas.microsoft.com/office/drawing/2014/main" id="{EE74F1B7-68A8-3D76-ABFF-E5B6089E0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200" y="2411609"/>
                <a:ext cx="45720" cy="45720"/>
              </a:xfrm>
              <a:prstGeom prst="rect">
                <a:avLst/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 sz="1600" b="1" u="none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68608" name="Group 68607">
              <a:extLst>
                <a:ext uri="{FF2B5EF4-FFF2-40B4-BE49-F238E27FC236}">
                  <a16:creationId xmlns:a16="http://schemas.microsoft.com/office/drawing/2014/main" id="{5E96D525-7C2F-61BA-EC07-EFBEAFB051B1}"/>
                </a:ext>
              </a:extLst>
            </p:cNvPr>
            <p:cNvGrpSpPr/>
            <p:nvPr/>
          </p:nvGrpSpPr>
          <p:grpSpPr>
            <a:xfrm>
              <a:off x="2600556" y="1882560"/>
              <a:ext cx="45720" cy="99180"/>
              <a:chOff x="1981200" y="2411609"/>
              <a:chExt cx="45720" cy="99180"/>
            </a:xfrm>
          </p:grpSpPr>
          <p:sp>
            <p:nvSpPr>
              <p:cNvPr id="68609" name="magnet">
                <a:extLst>
                  <a:ext uri="{FF2B5EF4-FFF2-40B4-BE49-F238E27FC236}">
                    <a16:creationId xmlns:a16="http://schemas.microsoft.com/office/drawing/2014/main" id="{B9C39FB3-0D47-7FDF-1D0D-B18A40A9D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200" y="2465069"/>
                <a:ext cx="45720" cy="45720"/>
              </a:xfrm>
              <a:prstGeom prst="rect">
                <a:avLst/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 sz="1600" b="1" u="none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68611" name="magnet">
                <a:extLst>
                  <a:ext uri="{FF2B5EF4-FFF2-40B4-BE49-F238E27FC236}">
                    <a16:creationId xmlns:a16="http://schemas.microsoft.com/office/drawing/2014/main" id="{70A8B121-3DE5-506F-699D-AF44E80F5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200" y="2411609"/>
                <a:ext cx="45720" cy="45720"/>
              </a:xfrm>
              <a:prstGeom prst="rect">
                <a:avLst/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 sz="1600" b="1" u="none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68627" name="Group 68626">
              <a:extLst>
                <a:ext uri="{FF2B5EF4-FFF2-40B4-BE49-F238E27FC236}">
                  <a16:creationId xmlns:a16="http://schemas.microsoft.com/office/drawing/2014/main" id="{CFB53554-810B-D9EC-23B7-9F08C2750F01}"/>
                </a:ext>
              </a:extLst>
            </p:cNvPr>
            <p:cNvGrpSpPr/>
            <p:nvPr/>
          </p:nvGrpSpPr>
          <p:grpSpPr>
            <a:xfrm>
              <a:off x="2600556" y="1395958"/>
              <a:ext cx="45720" cy="99180"/>
              <a:chOff x="1981200" y="2411609"/>
              <a:chExt cx="45720" cy="99180"/>
            </a:xfrm>
          </p:grpSpPr>
          <p:sp>
            <p:nvSpPr>
              <p:cNvPr id="68628" name="magnet">
                <a:extLst>
                  <a:ext uri="{FF2B5EF4-FFF2-40B4-BE49-F238E27FC236}">
                    <a16:creationId xmlns:a16="http://schemas.microsoft.com/office/drawing/2014/main" id="{935D2249-8616-E2AC-B7D6-417DB43A2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200" y="2465069"/>
                <a:ext cx="45720" cy="45720"/>
              </a:xfrm>
              <a:prstGeom prst="rect">
                <a:avLst/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 sz="1600" b="1" u="none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68631" name="magnet">
                <a:extLst>
                  <a:ext uri="{FF2B5EF4-FFF2-40B4-BE49-F238E27FC236}">
                    <a16:creationId xmlns:a16="http://schemas.microsoft.com/office/drawing/2014/main" id="{6B2AFD3D-5157-02A2-9876-D3652091A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200" y="2411609"/>
                <a:ext cx="45720" cy="45720"/>
              </a:xfrm>
              <a:prstGeom prst="rect">
                <a:avLst/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 sz="1600" b="1" u="none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68632" name="Group 68631">
              <a:extLst>
                <a:ext uri="{FF2B5EF4-FFF2-40B4-BE49-F238E27FC236}">
                  <a16:creationId xmlns:a16="http://schemas.microsoft.com/office/drawing/2014/main" id="{39DC95D1-6855-8752-5DB3-CE82C49473ED}"/>
                </a:ext>
              </a:extLst>
            </p:cNvPr>
            <p:cNvGrpSpPr/>
            <p:nvPr/>
          </p:nvGrpSpPr>
          <p:grpSpPr>
            <a:xfrm>
              <a:off x="2600556" y="1639259"/>
              <a:ext cx="45720" cy="99180"/>
              <a:chOff x="1981200" y="2411609"/>
              <a:chExt cx="45720" cy="99180"/>
            </a:xfrm>
          </p:grpSpPr>
          <p:sp>
            <p:nvSpPr>
              <p:cNvPr id="68633" name="magnet">
                <a:extLst>
                  <a:ext uri="{FF2B5EF4-FFF2-40B4-BE49-F238E27FC236}">
                    <a16:creationId xmlns:a16="http://schemas.microsoft.com/office/drawing/2014/main" id="{557BEF48-A254-691F-7BCF-0D56EB6D2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200" y="2465069"/>
                <a:ext cx="45720" cy="45720"/>
              </a:xfrm>
              <a:prstGeom prst="rect">
                <a:avLst/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 sz="1600" b="1" u="none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68634" name="magnet">
                <a:extLst>
                  <a:ext uri="{FF2B5EF4-FFF2-40B4-BE49-F238E27FC236}">
                    <a16:creationId xmlns:a16="http://schemas.microsoft.com/office/drawing/2014/main" id="{A818457B-CD08-9F61-9124-8F5968B80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200" y="2411609"/>
                <a:ext cx="45720" cy="45720"/>
              </a:xfrm>
              <a:prstGeom prst="rect">
                <a:avLst/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 sz="1600" b="1" u="none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</p:grpSp>
      </p:grpSp>
      <p:cxnSp>
        <p:nvCxnSpPr>
          <p:cNvPr id="68635" name="Curved Connector 265">
            <a:extLst>
              <a:ext uri="{FF2B5EF4-FFF2-40B4-BE49-F238E27FC236}">
                <a16:creationId xmlns:a16="http://schemas.microsoft.com/office/drawing/2014/main" id="{E1A0CF75-7057-BC47-94DD-8504171B17F2}"/>
              </a:ext>
            </a:extLst>
          </p:cNvPr>
          <p:cNvCxnSpPr>
            <a:cxnSpLocks/>
            <a:stCxn id="68611" idx="1"/>
            <a:endCxn id="68628" idx="1"/>
          </p:cNvCxnSpPr>
          <p:nvPr/>
        </p:nvCxnSpPr>
        <p:spPr>
          <a:xfrm rot="10800000">
            <a:off x="3667356" y="1472278"/>
            <a:ext cx="12700" cy="433142"/>
          </a:xfrm>
          <a:prstGeom prst="curvedConnector3">
            <a:avLst>
              <a:gd name="adj1" fmla="val 1800000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98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4" grpId="0"/>
      <p:bldP spid="67604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2" name="WAL">
            <a:extLst>
              <a:ext uri="{FF2B5EF4-FFF2-40B4-BE49-F238E27FC236}">
                <a16:creationId xmlns:a16="http://schemas.microsoft.com/office/drawing/2014/main" id="{C3564B62-73D2-9F23-8E04-73D7F3E01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767954"/>
            <a:ext cx="4114800" cy="4114800"/>
          </a:xfrm>
          <a:prstGeom prst="foldedCorner">
            <a:avLst>
              <a:gd name="adj" fmla="val 6334"/>
            </a:avLst>
          </a:prstGeom>
          <a:solidFill>
            <a:schemeClr val="bg1"/>
          </a:solidFill>
          <a:ln w="12700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1">
                <a:solidFill>
                  <a:srgbClr val="474866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001</a:t>
            </a:r>
            <a:r>
              <a:rPr lang="en-US" b="0" dirty="0">
                <a:solidFill>
                  <a:srgbClr val="646464"/>
                </a:solidFill>
                <a:ea typeface="ＭＳ Ｐゴシック" panose="020B0600070205080204" pitchFamily="34" charset="-128"/>
                <a:cs typeface="+mn-cs"/>
              </a:rPr>
              <a:t>:&lt;</a:t>
            </a:r>
            <a:r>
              <a:rPr lang="en-US" dirty="0">
                <a:solidFill>
                  <a:schemeClr val="accent1"/>
                </a:solidFill>
                <a:ea typeface="ＭＳ Ｐゴシック" panose="020B0600070205080204" pitchFamily="34" charset="-128"/>
                <a:cs typeface="+mn-cs"/>
              </a:rPr>
              <a:t>CHECKPOINT-BEGIN</a:t>
            </a:r>
            <a:r>
              <a:rPr lang="en-US" b="0" dirty="0">
                <a:solidFill>
                  <a:srgbClr val="646464"/>
                </a:solidFill>
                <a:ea typeface="ＭＳ Ｐゴシック" panose="020B0600070205080204" pitchFamily="34" charset="-128"/>
                <a:cs typeface="+mn-cs"/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dirty="0"/>
              <a:t>002</a:t>
            </a:r>
            <a:r>
              <a:rPr lang="en-US" b="0" dirty="0">
                <a:solidFill>
                  <a:srgbClr val="646464"/>
                </a:solidFill>
                <a:ea typeface="ＭＳ Ｐゴシック" panose="020B0600070205080204" pitchFamily="34" charset="-128"/>
                <a:cs typeface="+mn-cs"/>
              </a:rPr>
              <a:t>:&lt;</a:t>
            </a:r>
            <a:r>
              <a:rPr lang="en-US" dirty="0">
                <a:ea typeface="ＭＳ Ｐゴシック" panose="020B0600070205080204" pitchFamily="34" charset="-128"/>
                <a:cs typeface="+mn-cs"/>
              </a:rPr>
              <a:t>CHECKPOINT-END</a:t>
            </a:r>
            <a:r>
              <a:rPr lang="en-US" b="0" dirty="0">
                <a:solidFill>
                  <a:srgbClr val="646464"/>
                </a:solidFill>
                <a:ea typeface="ＭＳ Ｐゴシック" panose="020B0600070205080204" pitchFamily="34" charset="-128"/>
                <a:cs typeface="+mn-cs"/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dirty="0"/>
              <a:t>003</a:t>
            </a:r>
            <a:r>
              <a:rPr lang="en-US" b="0" dirty="0">
                <a:solidFill>
                  <a:srgbClr val="646464"/>
                </a:solidFill>
                <a:ea typeface="ＭＳ Ｐゴシック" panose="020B0600070205080204" pitchFamily="34" charset="-128"/>
                <a:cs typeface="+mn-cs"/>
              </a:rPr>
              <a:t>:</a:t>
            </a:r>
            <a:r>
              <a:rPr lang="en-US" altLang="en-US" b="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&lt;T</a:t>
            </a:r>
            <a:r>
              <a:rPr lang="en-US" altLang="en-US" b="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1</a:t>
            </a:r>
            <a:r>
              <a:rPr lang="en-US" altLang="en-US" b="0" u="none" dirty="0">
                <a:solidFill>
                  <a:srgbClr val="646464"/>
                </a:solidFill>
                <a:latin typeface="Inconsolata" panose="00000509000000000000" pitchFamily="49" charset="0"/>
              </a:rPr>
              <a:t>, A→P</a:t>
            </a:r>
            <a:r>
              <a:rPr lang="en-US" altLang="en-US" b="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5</a:t>
            </a:r>
            <a:r>
              <a:rPr lang="en-US" altLang="en-US" b="0" u="none" dirty="0">
                <a:solidFill>
                  <a:srgbClr val="646464"/>
                </a:solidFill>
                <a:latin typeface="Inconsolata" panose="00000509000000000000" pitchFamily="49" charset="0"/>
              </a:rPr>
              <a:t>, 1, 2&gt;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004</a:t>
            </a:r>
            <a:r>
              <a:rPr lang="en-US" altLang="en-US" b="0" dirty="0">
                <a:solidFill>
                  <a:srgbClr val="646464"/>
                </a:solidFill>
              </a:rPr>
              <a:t>:&lt;T</a:t>
            </a:r>
            <a:r>
              <a:rPr lang="en-US" altLang="en-US" b="0" baseline="-25000" dirty="0">
                <a:solidFill>
                  <a:srgbClr val="646464"/>
                </a:solidFill>
              </a:rPr>
              <a:t>2</a:t>
            </a:r>
            <a:r>
              <a:rPr lang="en-US" altLang="en-US" b="0" dirty="0">
                <a:solidFill>
                  <a:srgbClr val="646464"/>
                </a:solidFill>
              </a:rPr>
              <a:t>, B→P</a:t>
            </a:r>
            <a:r>
              <a:rPr lang="en-US" altLang="en-US" b="0" baseline="-25000" dirty="0">
                <a:solidFill>
                  <a:srgbClr val="646464"/>
                </a:solidFill>
              </a:rPr>
              <a:t>3</a:t>
            </a:r>
            <a:r>
              <a:rPr lang="en-US" altLang="en-US" b="0" dirty="0">
                <a:solidFill>
                  <a:srgbClr val="646464"/>
                </a:solidFill>
              </a:rPr>
              <a:t>, 2, 3&gt;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005</a:t>
            </a:r>
            <a:r>
              <a:rPr lang="en-US" altLang="en-US" b="0" dirty="0">
                <a:solidFill>
                  <a:srgbClr val="646464"/>
                </a:solidFill>
              </a:rPr>
              <a:t>:&lt;T</a:t>
            </a:r>
            <a:r>
              <a:rPr lang="en-US" altLang="en-US" b="0" baseline="-25000" dirty="0">
                <a:solidFill>
                  <a:srgbClr val="646464"/>
                </a:solidFill>
              </a:rPr>
              <a:t>1</a:t>
            </a:r>
            <a:r>
              <a:rPr lang="en-US" altLang="en-US" b="0" dirty="0">
                <a:solidFill>
                  <a:srgbClr val="646464"/>
                </a:solidFill>
              </a:rPr>
              <a:t> </a:t>
            </a: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  <a:cs typeface="+mn-cs"/>
              </a:rPr>
              <a:t>ABORT</a:t>
            </a:r>
            <a:r>
              <a:rPr lang="en-US" altLang="en-US" b="0" dirty="0">
                <a:solidFill>
                  <a:srgbClr val="646464"/>
                </a:solidFill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006</a:t>
            </a:r>
            <a:r>
              <a:rPr lang="en-US" altLang="en-US" b="0" dirty="0">
                <a:solidFill>
                  <a:srgbClr val="646464"/>
                </a:solidFill>
              </a:rPr>
              <a:t>:</a:t>
            </a:r>
            <a:r>
              <a:rPr lang="de-DE" altLang="en-US" b="0" dirty="0">
                <a:solidFill>
                  <a:srgbClr val="646464"/>
                </a:solidFill>
              </a:rPr>
              <a:t>&lt;</a:t>
            </a:r>
            <a:r>
              <a:rPr lang="de-DE" altLang="en-US" dirty="0">
                <a:solidFill>
                  <a:schemeClr val="accent1"/>
                </a:solidFill>
                <a:ea typeface="ＭＳ Ｐゴシック" panose="020B0600070205080204" pitchFamily="34" charset="-128"/>
                <a:cs typeface="+mn-cs"/>
              </a:rPr>
              <a:t>CLR</a:t>
            </a:r>
            <a:r>
              <a:rPr lang="de-DE" altLang="en-US" b="0" dirty="0">
                <a:solidFill>
                  <a:srgbClr val="646464"/>
                </a:solidFill>
              </a:rPr>
              <a:t> Undo T</a:t>
            </a:r>
            <a:r>
              <a:rPr lang="de-DE" altLang="en-US" b="0" baseline="-25000" dirty="0">
                <a:solidFill>
                  <a:srgbClr val="646464"/>
                </a:solidFill>
              </a:rPr>
              <a:t>1</a:t>
            </a:r>
            <a:r>
              <a:rPr lang="de-DE" altLang="en-US" b="0" dirty="0">
                <a:solidFill>
                  <a:srgbClr val="646464"/>
                </a:solidFill>
              </a:rPr>
              <a:t> LSN=</a:t>
            </a:r>
            <a:r>
              <a:rPr lang="de-DE" altLang="en-US" dirty="0"/>
              <a:t>003</a:t>
            </a:r>
            <a:r>
              <a:rPr lang="de-DE" altLang="en-US" b="0" dirty="0">
                <a:solidFill>
                  <a:srgbClr val="646464"/>
                </a:solidFill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007</a:t>
            </a:r>
            <a:r>
              <a:rPr lang="en-US" altLang="en-US" b="0" dirty="0">
                <a:solidFill>
                  <a:srgbClr val="646464"/>
                </a:solidFill>
              </a:rPr>
              <a:t>:&lt;T</a:t>
            </a:r>
            <a:r>
              <a:rPr lang="en-US" altLang="en-US" b="0" baseline="-25000" dirty="0">
                <a:solidFill>
                  <a:srgbClr val="646464"/>
                </a:solidFill>
              </a:rPr>
              <a:t>1</a:t>
            </a:r>
            <a:r>
              <a:rPr lang="en-US" altLang="en-US" b="0" dirty="0">
                <a:solidFill>
                  <a:srgbClr val="646464"/>
                </a:solidFill>
              </a:rPr>
              <a:t> </a:t>
            </a: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  <a:cs typeface="+mn-cs"/>
              </a:rPr>
              <a:t>TXN-END</a:t>
            </a:r>
            <a:r>
              <a:rPr lang="en-US" altLang="en-US" b="0" dirty="0">
                <a:solidFill>
                  <a:srgbClr val="646464"/>
                </a:solidFill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008</a:t>
            </a:r>
            <a:r>
              <a:rPr lang="en-US" altLang="en-US" b="0" dirty="0">
                <a:solidFill>
                  <a:srgbClr val="646464"/>
                </a:solidFill>
              </a:rPr>
              <a:t>:&lt;T</a:t>
            </a:r>
            <a:r>
              <a:rPr lang="en-US" altLang="en-US" b="0" baseline="-25000" dirty="0">
                <a:solidFill>
                  <a:srgbClr val="646464"/>
                </a:solidFill>
              </a:rPr>
              <a:t>3</a:t>
            </a:r>
            <a:r>
              <a:rPr lang="en-US" altLang="en-US" b="0" dirty="0">
                <a:solidFill>
                  <a:srgbClr val="646464"/>
                </a:solidFill>
              </a:rPr>
              <a:t>, C→P</a:t>
            </a:r>
            <a:r>
              <a:rPr lang="en-US" altLang="en-US" b="0" baseline="-25000" dirty="0">
                <a:solidFill>
                  <a:srgbClr val="646464"/>
                </a:solidFill>
              </a:rPr>
              <a:t>1</a:t>
            </a:r>
            <a:r>
              <a:rPr lang="en-US" altLang="en-US" b="0" dirty="0">
                <a:solidFill>
                  <a:srgbClr val="646464"/>
                </a:solidFill>
              </a:rPr>
              <a:t>, 4, 5&gt;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009</a:t>
            </a:r>
            <a:r>
              <a:rPr lang="en-US" altLang="en-US" b="0" dirty="0">
                <a:solidFill>
                  <a:srgbClr val="646464"/>
                </a:solidFill>
              </a:rPr>
              <a:t>:&lt;T</a:t>
            </a:r>
            <a:r>
              <a:rPr lang="en-US" altLang="en-US" b="0" baseline="-25000" dirty="0">
                <a:solidFill>
                  <a:srgbClr val="646464"/>
                </a:solidFill>
              </a:rPr>
              <a:t>2</a:t>
            </a:r>
            <a:r>
              <a:rPr lang="en-US" altLang="en-US" b="0" dirty="0">
                <a:solidFill>
                  <a:srgbClr val="646464"/>
                </a:solidFill>
              </a:rPr>
              <a:t>, D→P</a:t>
            </a:r>
            <a:r>
              <a:rPr lang="en-US" altLang="en-US" b="0" baseline="-25000" dirty="0">
                <a:solidFill>
                  <a:srgbClr val="646464"/>
                </a:solidFill>
              </a:rPr>
              <a:t>5</a:t>
            </a:r>
            <a:r>
              <a:rPr lang="en-US" altLang="en-US" b="0" dirty="0">
                <a:solidFill>
                  <a:srgbClr val="646464"/>
                </a:solidFill>
              </a:rPr>
              <a:t>, 6, 7&gt;</a:t>
            </a:r>
          </a:p>
          <a:p>
            <a:pPr>
              <a:lnSpc>
                <a:spcPct val="100000"/>
              </a:lnSpc>
            </a:pPr>
            <a:endParaRPr lang="en-US" altLang="en-US" b="0" dirty="0">
              <a:solidFill>
                <a:srgbClr val="646464"/>
              </a:solidFill>
            </a:endParaRPr>
          </a:p>
          <a:p>
            <a:pPr>
              <a:lnSpc>
                <a:spcPct val="100000"/>
              </a:lnSpc>
            </a:pPr>
            <a:endParaRPr lang="en-US" altLang="en-US" sz="400" dirty="0"/>
          </a:p>
          <a:p>
            <a:pPr>
              <a:lnSpc>
                <a:spcPct val="100000"/>
              </a:lnSpc>
            </a:pPr>
            <a:r>
              <a:rPr lang="en-US" altLang="en-US" dirty="0"/>
              <a:t>101</a:t>
            </a:r>
            <a:r>
              <a:rPr lang="en-US" altLang="en-US" b="0" dirty="0">
                <a:solidFill>
                  <a:srgbClr val="646464"/>
                </a:solidFill>
              </a:rPr>
              <a:t>:&lt;</a:t>
            </a: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  <a:cs typeface="+mn-cs"/>
              </a:rPr>
              <a:t>CLR</a:t>
            </a:r>
            <a:r>
              <a:rPr lang="en-US" altLang="en-US" b="0" dirty="0">
                <a:solidFill>
                  <a:srgbClr val="646464"/>
                </a:solidFill>
              </a:rPr>
              <a:t> Undo T</a:t>
            </a:r>
            <a:r>
              <a:rPr lang="en-US" altLang="en-US" b="0" baseline="-25000" dirty="0">
                <a:solidFill>
                  <a:srgbClr val="646464"/>
                </a:solidFill>
              </a:rPr>
              <a:t>2</a:t>
            </a:r>
            <a:r>
              <a:rPr lang="en-US" altLang="en-US" b="0" dirty="0">
                <a:solidFill>
                  <a:srgbClr val="646464"/>
                </a:solidFill>
              </a:rPr>
              <a:t> LSN=</a:t>
            </a:r>
            <a:r>
              <a:rPr lang="en-US" altLang="en-US" dirty="0"/>
              <a:t>009</a:t>
            </a:r>
            <a:r>
              <a:rPr lang="en-US" altLang="en-US" b="0" dirty="0">
                <a:solidFill>
                  <a:srgbClr val="646464"/>
                </a:solidFill>
              </a:rPr>
              <a:t> </a:t>
            </a:r>
            <a:r>
              <a:rPr lang="en-US" altLang="en-US" b="0" dirty="0" err="1">
                <a:solidFill>
                  <a:srgbClr val="646464"/>
                </a:solidFill>
              </a:rPr>
              <a:t>UndoNext</a:t>
            </a:r>
            <a:r>
              <a:rPr lang="en-US" altLang="en-US" b="0" dirty="0">
                <a:solidFill>
                  <a:srgbClr val="646464"/>
                </a:solidFill>
              </a:rPr>
              <a:t>=</a:t>
            </a:r>
            <a:r>
              <a:rPr lang="en-US" altLang="en-US" dirty="0"/>
              <a:t>004</a:t>
            </a:r>
            <a:r>
              <a:rPr lang="en-US" altLang="en-US" b="0" dirty="0">
                <a:solidFill>
                  <a:srgbClr val="646464"/>
                </a:solidFill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102</a:t>
            </a:r>
            <a:r>
              <a:rPr lang="en-US" altLang="en-US" b="0" dirty="0">
                <a:solidFill>
                  <a:srgbClr val="646464"/>
                </a:solidFill>
              </a:rPr>
              <a:t>:&lt;</a:t>
            </a: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  <a:cs typeface="+mn-cs"/>
              </a:rPr>
              <a:t>CLR</a:t>
            </a:r>
            <a:r>
              <a:rPr lang="en-US" altLang="en-US" b="0" dirty="0">
                <a:solidFill>
                  <a:srgbClr val="646464"/>
                </a:solidFill>
              </a:rPr>
              <a:t> Undo T</a:t>
            </a:r>
            <a:r>
              <a:rPr lang="en-US" altLang="en-US" b="0" baseline="-25000" dirty="0">
                <a:solidFill>
                  <a:srgbClr val="646464"/>
                </a:solidFill>
              </a:rPr>
              <a:t>3</a:t>
            </a:r>
            <a:r>
              <a:rPr lang="en-US" altLang="en-US" b="0" dirty="0">
                <a:solidFill>
                  <a:srgbClr val="646464"/>
                </a:solidFill>
              </a:rPr>
              <a:t> LSN=</a:t>
            </a:r>
            <a:r>
              <a:rPr lang="en-US" altLang="en-US" dirty="0"/>
              <a:t>008</a:t>
            </a:r>
            <a:r>
              <a:rPr lang="en-US" altLang="en-US" b="0" dirty="0">
                <a:solidFill>
                  <a:srgbClr val="646464"/>
                </a:solidFill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103</a:t>
            </a:r>
            <a:r>
              <a:rPr lang="en-US" altLang="en-US" b="0" dirty="0">
                <a:solidFill>
                  <a:srgbClr val="646464"/>
                </a:solidFill>
              </a:rPr>
              <a:t>:&lt;T</a:t>
            </a:r>
            <a:r>
              <a:rPr lang="en-US" altLang="en-US" b="0" baseline="-25000" dirty="0">
                <a:solidFill>
                  <a:srgbClr val="646464"/>
                </a:solidFill>
              </a:rPr>
              <a:t>3</a:t>
            </a:r>
            <a:r>
              <a:rPr lang="en-US" altLang="en-US" b="0" dirty="0">
                <a:solidFill>
                  <a:srgbClr val="646464"/>
                </a:solidFill>
              </a:rPr>
              <a:t> </a:t>
            </a: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  <a:cs typeface="+mn-cs"/>
              </a:rPr>
              <a:t>TXN-END</a:t>
            </a:r>
            <a:r>
              <a:rPr lang="en-US" altLang="en-US" b="0" dirty="0">
                <a:solidFill>
                  <a:srgbClr val="646464"/>
                </a:solidFill>
              </a:rPr>
              <a:t>&gt;</a:t>
            </a:r>
          </a:p>
        </p:txBody>
      </p:sp>
      <p:grpSp>
        <p:nvGrpSpPr>
          <p:cNvPr id="67593" name="CRASH!">
            <a:extLst>
              <a:ext uri="{FF2B5EF4-FFF2-40B4-BE49-F238E27FC236}">
                <a16:creationId xmlns:a16="http://schemas.microsoft.com/office/drawing/2014/main" id="{778938CF-EB9B-EC42-F63A-B5FEB56A8156}"/>
              </a:ext>
            </a:extLst>
          </p:cNvPr>
          <p:cNvGrpSpPr/>
          <p:nvPr/>
        </p:nvGrpSpPr>
        <p:grpSpPr>
          <a:xfrm>
            <a:off x="3681961" y="3015974"/>
            <a:ext cx="922686" cy="228600"/>
            <a:chOff x="7450590" y="3964207"/>
            <a:chExt cx="922686" cy="228600"/>
          </a:xfrm>
        </p:grpSpPr>
        <p:sp>
          <p:nvSpPr>
            <p:cNvPr id="67594" name="Rectangle 10">
              <a:extLst>
                <a:ext uri="{FF2B5EF4-FFF2-40B4-BE49-F238E27FC236}">
                  <a16:creationId xmlns:a16="http://schemas.microsoft.com/office/drawing/2014/main" id="{D471E792-89FA-5261-78C7-50B45FE11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4441" y="3989929"/>
              <a:ext cx="658835" cy="19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en-US" sz="1500" b="1" i="1" dirty="0">
                  <a:latin typeface="Lato Black" panose="020F0A02020204030203" pitchFamily="34" charset="0"/>
                  <a:ea typeface="ＭＳ Ｐゴシック" charset="-128"/>
                </a:rPr>
                <a:t>CRASH!</a:t>
              </a:r>
              <a:endParaRPr lang="en-US" sz="1350" b="1" i="1" dirty="0">
                <a:latin typeface="Lato Black" panose="020F0A02020204030203" pitchFamily="34" charset="0"/>
                <a:ea typeface="ＭＳ Ｐゴシック" charset="-128"/>
              </a:endParaRPr>
            </a:p>
          </p:txBody>
        </p:sp>
        <p:pic>
          <p:nvPicPr>
            <p:cNvPr id="67595" name="Picture 48">
              <a:extLst>
                <a:ext uri="{FF2B5EF4-FFF2-40B4-BE49-F238E27FC236}">
                  <a16:creationId xmlns:a16="http://schemas.microsoft.com/office/drawing/2014/main" id="{BE98BA96-7215-1150-5421-8DB8968D9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 bwMode="auto">
            <a:xfrm>
              <a:off x="7450590" y="3964207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10" name="Title 1">
            <a:extLst>
              <a:ext uri="{FF2B5EF4-FFF2-40B4-BE49-F238E27FC236}">
                <a16:creationId xmlns:a16="http://schemas.microsoft.com/office/drawing/2014/main" id="{C3AC8E25-003B-4659-BC70-5BE190F1B14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Full Example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F99C50E5-7826-4DF7-B625-C89B83654536}"/>
              </a:ext>
            </a:extLst>
          </p:cNvPr>
          <p:cNvSpPr/>
          <p:nvPr/>
        </p:nvSpPr>
        <p:spPr bwMode="auto">
          <a:xfrm>
            <a:off x="914400" y="944880"/>
            <a:ext cx="2377440" cy="3543868"/>
          </a:xfrm>
          <a:prstGeom prst="roundRect">
            <a:avLst>
              <a:gd name="adj" fmla="val 4299"/>
            </a:avLst>
          </a:prstGeom>
          <a:noFill/>
          <a:ln w="38100" cap="flat" cmpd="sng" algn="ctr">
            <a:solidFill>
              <a:srgbClr val="646464"/>
            </a:solidFill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  <a:ea typeface="ＭＳ Ｐゴシック" charset="-128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39C173C-B462-40C2-B3F7-56ACB24C0680}"/>
              </a:ext>
            </a:extLst>
          </p:cNvPr>
          <p:cNvSpPr/>
          <p:nvPr/>
        </p:nvSpPr>
        <p:spPr bwMode="auto">
          <a:xfrm>
            <a:off x="1156811" y="2602798"/>
            <a:ext cx="1920240" cy="1371600"/>
          </a:xfrm>
          <a:prstGeom prst="roundRect">
            <a:avLst>
              <a:gd name="adj" fmla="val 7789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tIns="0"/>
          <a:lstStyle/>
          <a:p>
            <a:pPr algn="ctr" eaLnBrk="0" hangingPunct="0"/>
            <a:r>
              <a:rPr lang="en-US" sz="2000" b="1" i="1" dirty="0">
                <a:solidFill>
                  <a:srgbClr val="646464"/>
                </a:solidFill>
              </a:rPr>
              <a:t>DPT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1223257-D58F-4736-92AB-C9B02CEFB47D}"/>
              </a:ext>
            </a:extLst>
          </p:cNvPr>
          <p:cNvSpPr/>
          <p:nvPr/>
        </p:nvSpPr>
        <p:spPr bwMode="auto">
          <a:xfrm>
            <a:off x="1156811" y="1102611"/>
            <a:ext cx="1920240" cy="1371600"/>
          </a:xfrm>
          <a:prstGeom prst="roundRect">
            <a:avLst>
              <a:gd name="adj" fmla="val 7789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tIns="0"/>
          <a:lstStyle/>
          <a:p>
            <a:pPr algn="ctr" eaLnBrk="0" hangingPunct="0"/>
            <a:r>
              <a:rPr lang="en-US" sz="2000" b="1" i="1" dirty="0">
                <a:solidFill>
                  <a:srgbClr val="646464"/>
                </a:solidFill>
              </a:rPr>
              <a:t>ATT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60C3B5D0-1C6D-4829-942A-D5EAB25A5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868054"/>
              </p:ext>
            </p:extLst>
          </p:nvPr>
        </p:nvGraphicFramePr>
        <p:xfrm>
          <a:off x="1293970" y="1480039"/>
          <a:ext cx="1677828" cy="82296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59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1540">
                <a:tc>
                  <a:txBody>
                    <a:bodyPr/>
                    <a:lstStyle/>
                    <a:p>
                      <a:r>
                        <a:rPr lang="en-US" sz="1000" dirty="0" err="1">
                          <a:latin typeface="Inconsolata" panose="00000509000000000000" pitchFamily="49" charset="0"/>
                        </a:rPr>
                        <a:t>TxnId</a:t>
                      </a:r>
                      <a:endParaRPr lang="en-US" sz="1000" i="1" dirty="0">
                        <a:latin typeface="Inconsolata" panose="00000509000000000000" pitchFamily="49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Inconsolata" panose="00000509000000000000" pitchFamily="49" charset="0"/>
                        </a:rPr>
                        <a:t>Status</a:t>
                      </a:r>
                      <a:endParaRPr lang="en-US" sz="1000" i="1" dirty="0">
                        <a:latin typeface="Inconsolata" panose="00000509000000000000" pitchFamily="49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latin typeface="Inconsolata" panose="00000509000000000000" pitchFamily="49" charset="0"/>
                        </a:rPr>
                        <a:t>lastLSN</a:t>
                      </a:r>
                      <a:endParaRPr lang="en-US" sz="1000" i="1" dirty="0">
                        <a:latin typeface="Inconsolata" panose="00000509000000000000" pitchFamily="49" charset="0"/>
                      </a:endParaRP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07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Inconsolata" panose="00000509000000000000" pitchFamily="49" charset="0"/>
                        </a:rPr>
                        <a:t>T</a:t>
                      </a:r>
                      <a:r>
                        <a:rPr lang="en-US" sz="1000" baseline="-25000" dirty="0">
                          <a:latin typeface="Inconsolata" panose="00000509000000000000" pitchFamily="49" charset="0"/>
                        </a:rPr>
                        <a:t>1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1"/>
                          </a:solidFill>
                          <a:latin typeface="Inconsolata" panose="00000509000000000000" pitchFamily="49" charset="0"/>
                        </a:rPr>
                        <a:t>U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007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07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Inconsolata" panose="00000509000000000000" pitchFamily="49" charset="0"/>
                        </a:rPr>
                        <a:t>T</a:t>
                      </a:r>
                      <a:r>
                        <a:rPr lang="en-US" sz="1000" baseline="-25000" dirty="0">
                          <a:latin typeface="Inconsolata" panose="00000509000000000000" pitchFamily="49" charset="0"/>
                        </a:rPr>
                        <a:t>2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1"/>
                          </a:solidFill>
                          <a:latin typeface="Inconsolata" panose="00000509000000000000" pitchFamily="49" charset="0"/>
                        </a:rPr>
                        <a:t>U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009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3056849984"/>
                  </a:ext>
                </a:extLst>
              </a:tr>
              <a:tr h="203807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Inconsolata" panose="00000509000000000000" pitchFamily="49" charset="0"/>
                        </a:rPr>
                        <a:t>T</a:t>
                      </a:r>
                      <a:r>
                        <a:rPr lang="en-US" sz="1000" baseline="-25000" dirty="0">
                          <a:latin typeface="Inconsolata" panose="00000509000000000000" pitchFamily="49" charset="0"/>
                        </a:rPr>
                        <a:t>3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1"/>
                          </a:solidFill>
                          <a:latin typeface="Inconsolata" panose="00000509000000000000" pitchFamily="49" charset="0"/>
                        </a:rPr>
                        <a:t>U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008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470E5645-6DB1-4280-B5F7-1587C59B6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422280"/>
              </p:ext>
            </p:extLst>
          </p:nvPr>
        </p:nvGraphicFramePr>
        <p:xfrm>
          <a:off x="1293971" y="2988561"/>
          <a:ext cx="1645920" cy="78838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456">
                <a:tc>
                  <a:txBody>
                    <a:bodyPr/>
                    <a:lstStyle/>
                    <a:p>
                      <a:r>
                        <a:rPr lang="en-US" sz="1000" dirty="0" err="1">
                          <a:latin typeface="Inconsolata" panose="00000509000000000000" pitchFamily="49" charset="0"/>
                        </a:rPr>
                        <a:t>PageId</a:t>
                      </a:r>
                      <a:endParaRPr lang="en-US" sz="1000" b="1" i="1" dirty="0">
                        <a:latin typeface="Inconsolata" panose="00000509000000000000" pitchFamily="49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latin typeface="Inconsolata" panose="00000509000000000000" pitchFamily="49" charset="0"/>
                        </a:rPr>
                        <a:t>recLSN</a:t>
                      </a:r>
                      <a:endParaRPr lang="en-US" sz="1000" b="1" i="1" dirty="0">
                        <a:latin typeface="Inconsolata" panose="00000509000000000000" pitchFamily="49" charset="0"/>
                      </a:endParaRP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6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Inconsolata" panose="00000509000000000000" pitchFamily="49" charset="0"/>
                        </a:rPr>
                        <a:t>P</a:t>
                      </a:r>
                      <a:r>
                        <a:rPr lang="en-US" sz="1000" baseline="-25000" dirty="0">
                          <a:latin typeface="Inconsolata" panose="00000509000000000000" pitchFamily="49" charset="0"/>
                        </a:rPr>
                        <a:t>1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008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96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Inconsolata" panose="00000509000000000000" pitchFamily="49" charset="0"/>
                        </a:rPr>
                        <a:t>P</a:t>
                      </a:r>
                      <a:r>
                        <a:rPr lang="en-US" sz="1000" baseline="-25000" dirty="0">
                          <a:latin typeface="Inconsolata" panose="00000509000000000000" pitchFamily="49" charset="0"/>
                        </a:rPr>
                        <a:t>3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004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6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Inconsolata" panose="00000509000000000000" pitchFamily="49" charset="0"/>
                        </a:rPr>
                        <a:t>P</a:t>
                      </a:r>
                      <a:r>
                        <a:rPr lang="en-US" sz="1000" baseline="-25000" dirty="0">
                          <a:latin typeface="Inconsolata" panose="00000509000000000000" pitchFamily="49" charset="0"/>
                        </a:rPr>
                        <a:t>5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003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8679" name="Rectangle 85">
            <a:extLst>
              <a:ext uri="{FF2B5EF4-FFF2-40B4-BE49-F238E27FC236}">
                <a16:creationId xmlns:a16="http://schemas.microsoft.com/office/drawing/2014/main" id="{6EA9FC21-6CE5-4513-A543-287508444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948" y="4088698"/>
            <a:ext cx="987642" cy="235744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round/>
            <a:headEnd type="none" w="sm" len="sm"/>
            <a:tailEnd type="triangle" w="med" len="med"/>
          </a:ln>
        </p:spPr>
        <p:txBody>
          <a:bodyPr wrap="none" lIns="27432" tIns="27432" rIns="27432" bIns="27432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200" b="1" i="1" u="none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flushedLSN</a:t>
            </a:r>
            <a:endParaRPr lang="en-US" altLang="en-US" sz="1200" b="1" i="1" u="none" dirty="0">
              <a:solidFill>
                <a:schemeClr val="accent1"/>
              </a:solidFill>
              <a:latin typeface="Inconsolata" panose="00000509000000000000" pitchFamily="49" charset="0"/>
            </a:endParaRPr>
          </a:p>
        </p:txBody>
      </p:sp>
      <p:cxnSp>
        <p:nvCxnSpPr>
          <p:cNvPr id="51" name="Curved Connector 2">
            <a:extLst>
              <a:ext uri="{FF2B5EF4-FFF2-40B4-BE49-F238E27FC236}">
                <a16:creationId xmlns:a16="http://schemas.microsoft.com/office/drawing/2014/main" id="{416EC1A8-0CA9-4517-99F5-9C5082B37494}"/>
              </a:ext>
            </a:extLst>
          </p:cNvPr>
          <p:cNvCxnSpPr>
            <a:cxnSpLocks noChangeShapeType="1"/>
            <a:stCxn id="68686" idx="0"/>
            <a:endCxn id="58" idx="3"/>
          </p:cNvCxnSpPr>
          <p:nvPr/>
        </p:nvCxnSpPr>
        <p:spPr bwMode="auto">
          <a:xfrm rot="16200000" flipV="1">
            <a:off x="5632640" y="1663044"/>
            <a:ext cx="1708087" cy="1731332"/>
          </a:xfrm>
          <a:prstGeom prst="bentConnector2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" name="DRAM">
            <a:extLst>
              <a:ext uri="{FF2B5EF4-FFF2-40B4-BE49-F238E27FC236}">
                <a16:creationId xmlns:a16="http://schemas.microsoft.com/office/drawing/2014/main" id="{AECE8EEB-C324-4AFB-B911-ACC7702CFE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3442" y="2000220"/>
            <a:ext cx="472966" cy="914400"/>
          </a:xfrm>
          <a:prstGeom prst="rect">
            <a:avLst/>
          </a:prstGeom>
        </p:spPr>
      </p:pic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9AC6C2D9-35BF-7356-CC67-FC156E20E590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68613" name="ATT Arrow T2">
            <a:extLst>
              <a:ext uri="{FF2B5EF4-FFF2-40B4-BE49-F238E27FC236}">
                <a16:creationId xmlns:a16="http://schemas.microsoft.com/office/drawing/2014/main" id="{8522F71F-E51C-BA70-82D8-BEBEE93AA04F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2681644" y="2000220"/>
            <a:ext cx="985712" cy="87379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683" name="ATT Arrow T3">
            <a:extLst>
              <a:ext uri="{FF2B5EF4-FFF2-40B4-BE49-F238E27FC236}">
                <a16:creationId xmlns:a16="http://schemas.microsoft.com/office/drawing/2014/main" id="{5E18C5D3-8CBD-B975-DA16-6121B47C3F4E}"/>
              </a:ext>
            </a:extLst>
          </p:cNvPr>
          <p:cNvCxnSpPr>
            <a:cxnSpLocks/>
            <a:endCxn id="68682" idx="1"/>
          </p:cNvCxnSpPr>
          <p:nvPr/>
        </p:nvCxnSpPr>
        <p:spPr>
          <a:xfrm>
            <a:off x="2681644" y="2181256"/>
            <a:ext cx="985712" cy="444402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68689" name="CRASH!">
            <a:extLst>
              <a:ext uri="{FF2B5EF4-FFF2-40B4-BE49-F238E27FC236}">
                <a16:creationId xmlns:a16="http://schemas.microsoft.com/office/drawing/2014/main" id="{AC3FAF6E-EBA6-5EAF-D3F9-32B9DAC227D1}"/>
              </a:ext>
            </a:extLst>
          </p:cNvPr>
          <p:cNvGrpSpPr/>
          <p:nvPr/>
        </p:nvGrpSpPr>
        <p:grpSpPr>
          <a:xfrm>
            <a:off x="3681961" y="4043546"/>
            <a:ext cx="922686" cy="228600"/>
            <a:chOff x="7450590" y="3964207"/>
            <a:chExt cx="922686" cy="228600"/>
          </a:xfrm>
        </p:grpSpPr>
        <p:sp>
          <p:nvSpPr>
            <p:cNvPr id="68690" name="Rectangle 10">
              <a:extLst>
                <a:ext uri="{FF2B5EF4-FFF2-40B4-BE49-F238E27FC236}">
                  <a16:creationId xmlns:a16="http://schemas.microsoft.com/office/drawing/2014/main" id="{2A8A5B88-0E7D-58EC-E616-A91C7E9BD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4441" y="3989929"/>
              <a:ext cx="658835" cy="19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en-US" sz="1500" b="1" i="1" dirty="0">
                  <a:latin typeface="Lato Black" panose="020F0A02020204030203" pitchFamily="34" charset="0"/>
                  <a:ea typeface="ＭＳ Ｐゴシック" charset="-128"/>
                </a:rPr>
                <a:t>CRASH!</a:t>
              </a:r>
              <a:endParaRPr lang="en-US" sz="1350" b="1" i="1" dirty="0">
                <a:latin typeface="Lato Black" panose="020F0A02020204030203" pitchFamily="34" charset="0"/>
                <a:ea typeface="ＭＳ Ｐゴシック" charset="-128"/>
              </a:endParaRPr>
            </a:p>
          </p:txBody>
        </p:sp>
        <p:pic>
          <p:nvPicPr>
            <p:cNvPr id="68691" name="Picture 48">
              <a:extLst>
                <a:ext uri="{FF2B5EF4-FFF2-40B4-BE49-F238E27FC236}">
                  <a16:creationId xmlns:a16="http://schemas.microsoft.com/office/drawing/2014/main" id="{C2BF589E-5469-6738-275A-56C1BDFAF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 bwMode="auto">
            <a:xfrm>
              <a:off x="7450590" y="3964207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702" name="Group 68701" hidden="1">
            <a:extLst>
              <a:ext uri="{FF2B5EF4-FFF2-40B4-BE49-F238E27FC236}">
                <a16:creationId xmlns:a16="http://schemas.microsoft.com/office/drawing/2014/main" id="{5AD8F616-A676-117B-3E95-E5880AD6BAA0}"/>
              </a:ext>
            </a:extLst>
          </p:cNvPr>
          <p:cNvGrpSpPr/>
          <p:nvPr/>
        </p:nvGrpSpPr>
        <p:grpSpPr>
          <a:xfrm>
            <a:off x="2590204" y="1651806"/>
            <a:ext cx="4785005" cy="2334620"/>
            <a:chOff x="2590204" y="1651806"/>
            <a:chExt cx="4785005" cy="233462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07B3F2A-F842-9FEA-3605-82D2C8FFA840}"/>
                </a:ext>
              </a:extLst>
            </p:cNvPr>
            <p:cNvGrpSpPr/>
            <p:nvPr/>
          </p:nvGrpSpPr>
          <p:grpSpPr>
            <a:xfrm>
              <a:off x="3667356" y="2851150"/>
              <a:ext cx="45720" cy="99180"/>
              <a:chOff x="1981200" y="2411609"/>
              <a:chExt cx="45720" cy="99180"/>
            </a:xfrm>
          </p:grpSpPr>
          <p:sp>
            <p:nvSpPr>
              <p:cNvPr id="60" name="magnet">
                <a:extLst>
                  <a:ext uri="{FF2B5EF4-FFF2-40B4-BE49-F238E27FC236}">
                    <a16:creationId xmlns:a16="http://schemas.microsoft.com/office/drawing/2014/main" id="{6043A4B1-0701-DFD3-A6B0-B35ACC7FA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200" y="2465069"/>
                <a:ext cx="45720" cy="45720"/>
              </a:xfrm>
              <a:prstGeom prst="rect">
                <a:avLst/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 sz="1600" b="1" u="none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61" name="magnet">
                <a:extLst>
                  <a:ext uri="{FF2B5EF4-FFF2-40B4-BE49-F238E27FC236}">
                    <a16:creationId xmlns:a16="http://schemas.microsoft.com/office/drawing/2014/main" id="{518954CF-A351-493D-E1D9-78A2D3021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200" y="2411609"/>
                <a:ext cx="45720" cy="45720"/>
              </a:xfrm>
              <a:prstGeom prst="rect">
                <a:avLst/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 sz="1600" b="1" u="none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</p:grpSp>
        <p:sp>
          <p:nvSpPr>
            <p:cNvPr id="68617" name="magnet">
              <a:extLst>
                <a:ext uri="{FF2B5EF4-FFF2-40B4-BE49-F238E27FC236}">
                  <a16:creationId xmlns:a16="http://schemas.microsoft.com/office/drawing/2014/main" id="{9E9C3A50-FEDA-2CC3-D5CF-B15520272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705" y="1981204"/>
              <a:ext cx="45720" cy="45720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68623" name="magnet">
              <a:extLst>
                <a:ext uri="{FF2B5EF4-FFF2-40B4-BE49-F238E27FC236}">
                  <a16:creationId xmlns:a16="http://schemas.microsoft.com/office/drawing/2014/main" id="{2F0FEDBA-F05B-C7FA-E3B0-3090B97A4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204" y="2181256"/>
              <a:ext cx="45720" cy="45720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58" name="magnet">
              <a:extLst>
                <a:ext uri="{FF2B5EF4-FFF2-40B4-BE49-F238E27FC236}">
                  <a16:creationId xmlns:a16="http://schemas.microsoft.com/office/drawing/2014/main" id="{E4006685-B3B5-1F08-6F76-04440FAA5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5297" y="1651806"/>
              <a:ext cx="45720" cy="45720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grpSp>
          <p:nvGrpSpPr>
            <p:cNvPr id="68677" name="Group 68676">
              <a:extLst>
                <a:ext uri="{FF2B5EF4-FFF2-40B4-BE49-F238E27FC236}">
                  <a16:creationId xmlns:a16="http://schemas.microsoft.com/office/drawing/2014/main" id="{FA1C1DF1-B875-ED1F-D663-71E1834355AC}"/>
                </a:ext>
              </a:extLst>
            </p:cNvPr>
            <p:cNvGrpSpPr/>
            <p:nvPr/>
          </p:nvGrpSpPr>
          <p:grpSpPr>
            <a:xfrm>
              <a:off x="3667356" y="2602798"/>
              <a:ext cx="45720" cy="99180"/>
              <a:chOff x="1981200" y="2411609"/>
              <a:chExt cx="45720" cy="99180"/>
            </a:xfrm>
          </p:grpSpPr>
          <p:sp>
            <p:nvSpPr>
              <p:cNvPr id="68681" name="magnet">
                <a:extLst>
                  <a:ext uri="{FF2B5EF4-FFF2-40B4-BE49-F238E27FC236}">
                    <a16:creationId xmlns:a16="http://schemas.microsoft.com/office/drawing/2014/main" id="{47D5B47A-F18A-780E-9123-21152B707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200" y="2465069"/>
                <a:ext cx="45720" cy="45720"/>
              </a:xfrm>
              <a:prstGeom prst="rect">
                <a:avLst/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 sz="1600" b="1" u="none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68682" name="magnet">
                <a:extLst>
                  <a:ext uri="{FF2B5EF4-FFF2-40B4-BE49-F238E27FC236}">
                    <a16:creationId xmlns:a16="http://schemas.microsoft.com/office/drawing/2014/main" id="{A465C4A7-C71B-EB31-13AE-4FF35BF99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200" y="2411609"/>
                <a:ext cx="45720" cy="45720"/>
              </a:xfrm>
              <a:prstGeom prst="rect">
                <a:avLst/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 sz="1600" b="1" u="none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</p:grpSp>
        <p:sp>
          <p:nvSpPr>
            <p:cNvPr id="68686" name="magnet">
              <a:extLst>
                <a:ext uri="{FF2B5EF4-FFF2-40B4-BE49-F238E27FC236}">
                  <a16:creationId xmlns:a16="http://schemas.microsoft.com/office/drawing/2014/main" id="{368FDD2D-40D2-348A-0DDF-9490D7F8B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9489" y="3382753"/>
              <a:ext cx="45720" cy="45720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grpSp>
          <p:nvGrpSpPr>
            <p:cNvPr id="68694" name="Group 68693">
              <a:extLst>
                <a:ext uri="{FF2B5EF4-FFF2-40B4-BE49-F238E27FC236}">
                  <a16:creationId xmlns:a16="http://schemas.microsoft.com/office/drawing/2014/main" id="{8BEC8A67-C5B1-12B8-59C4-0AA058767BD2}"/>
                </a:ext>
              </a:extLst>
            </p:cNvPr>
            <p:cNvGrpSpPr/>
            <p:nvPr/>
          </p:nvGrpSpPr>
          <p:grpSpPr>
            <a:xfrm>
              <a:off x="3667356" y="3887246"/>
              <a:ext cx="45720" cy="99180"/>
              <a:chOff x="1981200" y="2411609"/>
              <a:chExt cx="45720" cy="99180"/>
            </a:xfrm>
          </p:grpSpPr>
          <p:sp>
            <p:nvSpPr>
              <p:cNvPr id="68695" name="magnet">
                <a:extLst>
                  <a:ext uri="{FF2B5EF4-FFF2-40B4-BE49-F238E27FC236}">
                    <a16:creationId xmlns:a16="http://schemas.microsoft.com/office/drawing/2014/main" id="{88AB767B-8308-1BF3-ECC0-FA6167287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200" y="2465069"/>
                <a:ext cx="45720" cy="45720"/>
              </a:xfrm>
              <a:prstGeom prst="rect">
                <a:avLst/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 sz="1600" b="1" u="none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68696" name="magnet">
                <a:extLst>
                  <a:ext uri="{FF2B5EF4-FFF2-40B4-BE49-F238E27FC236}">
                    <a16:creationId xmlns:a16="http://schemas.microsoft.com/office/drawing/2014/main" id="{8B5456BB-F93E-6E57-A99A-C129BA7F6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200" y="2411609"/>
                <a:ext cx="45720" cy="45720"/>
              </a:xfrm>
              <a:prstGeom prst="rect">
                <a:avLst/>
              </a:prstGeom>
              <a:solidFill>
                <a:schemeClr val="bg1"/>
              </a:solidFill>
              <a:ln w="3175" algn="ctr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 sz="1600" b="1" u="none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</p:grpSp>
      </p:grpSp>
      <p:cxnSp>
        <p:nvCxnSpPr>
          <p:cNvPr id="68697" name="FlushLSN Arrow">
            <a:extLst>
              <a:ext uri="{FF2B5EF4-FFF2-40B4-BE49-F238E27FC236}">
                <a16:creationId xmlns:a16="http://schemas.microsoft.com/office/drawing/2014/main" id="{C30692CD-3274-E80E-0072-090A069E0FBE}"/>
              </a:ext>
            </a:extLst>
          </p:cNvPr>
          <p:cNvCxnSpPr>
            <a:cxnSpLocks/>
            <a:stCxn id="68679" idx="3"/>
            <a:endCxn id="68695" idx="1"/>
          </p:cNvCxnSpPr>
          <p:nvPr/>
        </p:nvCxnSpPr>
        <p:spPr>
          <a:xfrm flipV="1">
            <a:off x="2086590" y="3963566"/>
            <a:ext cx="1580766" cy="243004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1" name="X" hidden="1">
            <a:extLst>
              <a:ext uri="{FF2B5EF4-FFF2-40B4-BE49-F238E27FC236}">
                <a16:creationId xmlns:a16="http://schemas.microsoft.com/office/drawing/2014/main" id="{066010F9-90B4-4CBE-89E5-DBD466C89B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2936" y="1260342"/>
            <a:ext cx="2743200" cy="2743200"/>
          </a:xfrm>
          <a:prstGeom prst="rect">
            <a:avLst/>
          </a:prstGeom>
        </p:spPr>
      </p:pic>
      <p:cxnSp>
        <p:nvCxnSpPr>
          <p:cNvPr id="5" name="ATT Arrow T1">
            <a:extLst>
              <a:ext uri="{FF2B5EF4-FFF2-40B4-BE49-F238E27FC236}">
                <a16:creationId xmlns:a16="http://schemas.microsoft.com/office/drawing/2014/main" id="{310911F4-6BF3-D82A-3D29-CDA53ED988DE}"/>
              </a:ext>
            </a:extLst>
          </p:cNvPr>
          <p:cNvCxnSpPr>
            <a:cxnSpLocks/>
          </p:cNvCxnSpPr>
          <p:nvPr/>
        </p:nvCxnSpPr>
        <p:spPr>
          <a:xfrm>
            <a:off x="2681644" y="1780328"/>
            <a:ext cx="985026" cy="641569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E50E670-3D1A-C784-D2F9-3B2B91D6DA8A}"/>
              </a:ext>
            </a:extLst>
          </p:cNvPr>
          <p:cNvSpPr/>
          <p:nvPr/>
        </p:nvSpPr>
        <p:spPr>
          <a:xfrm>
            <a:off x="1318866" y="1721810"/>
            <a:ext cx="1339919" cy="147489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9CA0F9-40A6-3F3D-6E99-D54F5B6F111D}"/>
              </a:ext>
            </a:extLst>
          </p:cNvPr>
          <p:cNvSpPr/>
          <p:nvPr/>
        </p:nvSpPr>
        <p:spPr>
          <a:xfrm>
            <a:off x="1318866" y="2133646"/>
            <a:ext cx="1339919" cy="147489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ATT Arrow T3">
            <a:extLst>
              <a:ext uri="{FF2B5EF4-FFF2-40B4-BE49-F238E27FC236}">
                <a16:creationId xmlns:a16="http://schemas.microsoft.com/office/drawing/2014/main" id="{7D71B1ED-F5DD-3A5B-F45D-33A3D5E376F6}"/>
              </a:ext>
            </a:extLst>
          </p:cNvPr>
          <p:cNvCxnSpPr>
            <a:cxnSpLocks/>
          </p:cNvCxnSpPr>
          <p:nvPr/>
        </p:nvCxnSpPr>
        <p:spPr>
          <a:xfrm>
            <a:off x="2690069" y="2234137"/>
            <a:ext cx="991892" cy="1653109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23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6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75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75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675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6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8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68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68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68679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WAL">
            <a:extLst>
              <a:ext uri="{FF2B5EF4-FFF2-40B4-BE49-F238E27FC236}">
                <a16:creationId xmlns:a16="http://schemas.microsoft.com/office/drawing/2014/main" id="{E44218BC-6546-15B6-AC9A-2FD5AFEE7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767954"/>
            <a:ext cx="4114800" cy="4114800"/>
          </a:xfrm>
          <a:prstGeom prst="foldedCorner">
            <a:avLst>
              <a:gd name="adj" fmla="val 6334"/>
            </a:avLst>
          </a:prstGeom>
          <a:solidFill>
            <a:schemeClr val="bg1"/>
          </a:solidFill>
          <a:ln w="12700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1">
                <a:solidFill>
                  <a:srgbClr val="474866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001</a:t>
            </a:r>
            <a:r>
              <a:rPr lang="en-US" b="0" dirty="0">
                <a:solidFill>
                  <a:srgbClr val="646464"/>
                </a:solidFill>
                <a:ea typeface="ＭＳ Ｐゴシック" panose="020B0600070205080204" pitchFamily="34" charset="-128"/>
                <a:cs typeface="+mn-cs"/>
              </a:rPr>
              <a:t>:&lt;</a:t>
            </a:r>
            <a:r>
              <a:rPr lang="en-US" dirty="0">
                <a:solidFill>
                  <a:schemeClr val="accent1"/>
                </a:solidFill>
                <a:ea typeface="ＭＳ Ｐゴシック" panose="020B0600070205080204" pitchFamily="34" charset="-128"/>
                <a:cs typeface="+mn-cs"/>
              </a:rPr>
              <a:t>CHECKPOINT-BEGIN</a:t>
            </a:r>
            <a:r>
              <a:rPr lang="en-US" b="0" dirty="0">
                <a:solidFill>
                  <a:srgbClr val="646464"/>
                </a:solidFill>
                <a:ea typeface="ＭＳ Ｐゴシック" panose="020B0600070205080204" pitchFamily="34" charset="-128"/>
                <a:cs typeface="+mn-cs"/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dirty="0"/>
              <a:t>002</a:t>
            </a:r>
            <a:r>
              <a:rPr lang="en-US" b="0" dirty="0">
                <a:solidFill>
                  <a:srgbClr val="646464"/>
                </a:solidFill>
                <a:ea typeface="ＭＳ Ｐゴシック" panose="020B0600070205080204" pitchFamily="34" charset="-128"/>
                <a:cs typeface="+mn-cs"/>
              </a:rPr>
              <a:t>:&lt;</a:t>
            </a:r>
            <a:r>
              <a:rPr lang="en-US" dirty="0">
                <a:ea typeface="ＭＳ Ｐゴシック" panose="020B0600070205080204" pitchFamily="34" charset="-128"/>
                <a:cs typeface="+mn-cs"/>
              </a:rPr>
              <a:t>CHECKPOINT-END</a:t>
            </a:r>
            <a:r>
              <a:rPr lang="en-US" b="0" dirty="0">
                <a:solidFill>
                  <a:srgbClr val="646464"/>
                </a:solidFill>
                <a:ea typeface="ＭＳ Ｐゴシック" panose="020B0600070205080204" pitchFamily="34" charset="-128"/>
                <a:cs typeface="+mn-cs"/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dirty="0"/>
              <a:t>003</a:t>
            </a:r>
            <a:r>
              <a:rPr lang="en-US" b="0" dirty="0">
                <a:solidFill>
                  <a:srgbClr val="646464"/>
                </a:solidFill>
                <a:ea typeface="ＭＳ Ｐゴシック" panose="020B0600070205080204" pitchFamily="34" charset="-128"/>
                <a:cs typeface="+mn-cs"/>
              </a:rPr>
              <a:t>:</a:t>
            </a:r>
            <a:r>
              <a:rPr lang="en-US" altLang="en-US" b="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&lt;T</a:t>
            </a:r>
            <a:r>
              <a:rPr lang="en-US" altLang="en-US" b="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1</a:t>
            </a:r>
            <a:r>
              <a:rPr lang="en-US" altLang="en-US" b="0" u="none" dirty="0">
                <a:solidFill>
                  <a:srgbClr val="646464"/>
                </a:solidFill>
                <a:latin typeface="Inconsolata" panose="00000509000000000000" pitchFamily="49" charset="0"/>
              </a:rPr>
              <a:t>, A→P</a:t>
            </a:r>
            <a:r>
              <a:rPr lang="en-US" altLang="en-US" b="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5</a:t>
            </a:r>
            <a:r>
              <a:rPr lang="en-US" altLang="en-US" b="0" u="none" dirty="0">
                <a:solidFill>
                  <a:srgbClr val="646464"/>
                </a:solidFill>
                <a:latin typeface="Inconsolata" panose="00000509000000000000" pitchFamily="49" charset="0"/>
              </a:rPr>
              <a:t>, 1, 2&gt;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004</a:t>
            </a:r>
            <a:r>
              <a:rPr lang="en-US" altLang="en-US" b="0" dirty="0">
                <a:solidFill>
                  <a:srgbClr val="646464"/>
                </a:solidFill>
              </a:rPr>
              <a:t>:&lt;T</a:t>
            </a:r>
            <a:r>
              <a:rPr lang="en-US" altLang="en-US" b="0" baseline="-25000" dirty="0">
                <a:solidFill>
                  <a:srgbClr val="646464"/>
                </a:solidFill>
              </a:rPr>
              <a:t>2</a:t>
            </a:r>
            <a:r>
              <a:rPr lang="en-US" altLang="en-US" b="0" dirty="0">
                <a:solidFill>
                  <a:srgbClr val="646464"/>
                </a:solidFill>
              </a:rPr>
              <a:t>, B→P</a:t>
            </a:r>
            <a:r>
              <a:rPr lang="en-US" altLang="en-US" b="0" baseline="-25000" dirty="0">
                <a:solidFill>
                  <a:srgbClr val="646464"/>
                </a:solidFill>
              </a:rPr>
              <a:t>3</a:t>
            </a:r>
            <a:r>
              <a:rPr lang="en-US" altLang="en-US" b="0" dirty="0">
                <a:solidFill>
                  <a:srgbClr val="646464"/>
                </a:solidFill>
              </a:rPr>
              <a:t>, 2, 3&gt;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005</a:t>
            </a:r>
            <a:r>
              <a:rPr lang="en-US" altLang="en-US" b="0" dirty="0">
                <a:solidFill>
                  <a:srgbClr val="646464"/>
                </a:solidFill>
              </a:rPr>
              <a:t>:&lt;T</a:t>
            </a:r>
            <a:r>
              <a:rPr lang="en-US" altLang="en-US" b="0" baseline="-25000" dirty="0">
                <a:solidFill>
                  <a:srgbClr val="646464"/>
                </a:solidFill>
              </a:rPr>
              <a:t>1</a:t>
            </a:r>
            <a:r>
              <a:rPr lang="en-US" altLang="en-US" b="0" dirty="0">
                <a:solidFill>
                  <a:srgbClr val="646464"/>
                </a:solidFill>
              </a:rPr>
              <a:t> </a:t>
            </a: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  <a:cs typeface="+mn-cs"/>
              </a:rPr>
              <a:t>ABORT</a:t>
            </a:r>
            <a:r>
              <a:rPr lang="en-US" altLang="en-US" b="0" dirty="0">
                <a:solidFill>
                  <a:srgbClr val="646464"/>
                </a:solidFill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006</a:t>
            </a:r>
            <a:r>
              <a:rPr lang="en-US" altLang="en-US" b="0" dirty="0">
                <a:solidFill>
                  <a:srgbClr val="646464"/>
                </a:solidFill>
              </a:rPr>
              <a:t>:</a:t>
            </a:r>
            <a:r>
              <a:rPr lang="de-DE" altLang="en-US" b="0" dirty="0">
                <a:solidFill>
                  <a:srgbClr val="646464"/>
                </a:solidFill>
              </a:rPr>
              <a:t>&lt;</a:t>
            </a:r>
            <a:r>
              <a:rPr lang="de-DE" altLang="en-US" dirty="0">
                <a:solidFill>
                  <a:schemeClr val="accent1"/>
                </a:solidFill>
                <a:ea typeface="ＭＳ Ｐゴシック" panose="020B0600070205080204" pitchFamily="34" charset="-128"/>
                <a:cs typeface="+mn-cs"/>
              </a:rPr>
              <a:t>CLR</a:t>
            </a:r>
            <a:r>
              <a:rPr lang="de-DE" altLang="en-US" b="0" dirty="0">
                <a:solidFill>
                  <a:srgbClr val="646464"/>
                </a:solidFill>
              </a:rPr>
              <a:t> Undo T</a:t>
            </a:r>
            <a:r>
              <a:rPr lang="de-DE" altLang="en-US" b="0" baseline="-25000" dirty="0">
                <a:solidFill>
                  <a:srgbClr val="646464"/>
                </a:solidFill>
              </a:rPr>
              <a:t>1</a:t>
            </a:r>
            <a:r>
              <a:rPr lang="de-DE" altLang="en-US" b="0" dirty="0">
                <a:solidFill>
                  <a:srgbClr val="646464"/>
                </a:solidFill>
              </a:rPr>
              <a:t> LSN=</a:t>
            </a:r>
            <a:r>
              <a:rPr lang="de-DE" altLang="en-US" dirty="0"/>
              <a:t>003</a:t>
            </a:r>
            <a:r>
              <a:rPr lang="de-DE" altLang="en-US" b="0" dirty="0">
                <a:solidFill>
                  <a:srgbClr val="646464"/>
                </a:solidFill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007</a:t>
            </a:r>
            <a:r>
              <a:rPr lang="en-US" altLang="en-US" b="0" dirty="0">
                <a:solidFill>
                  <a:srgbClr val="646464"/>
                </a:solidFill>
              </a:rPr>
              <a:t>:&lt;T</a:t>
            </a:r>
            <a:r>
              <a:rPr lang="en-US" altLang="en-US" b="0" baseline="-25000" dirty="0">
                <a:solidFill>
                  <a:srgbClr val="646464"/>
                </a:solidFill>
              </a:rPr>
              <a:t>1</a:t>
            </a:r>
            <a:r>
              <a:rPr lang="en-US" altLang="en-US" b="0" dirty="0">
                <a:solidFill>
                  <a:srgbClr val="646464"/>
                </a:solidFill>
              </a:rPr>
              <a:t> </a:t>
            </a: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  <a:cs typeface="+mn-cs"/>
              </a:rPr>
              <a:t>TXN-END</a:t>
            </a:r>
            <a:r>
              <a:rPr lang="en-US" altLang="en-US" b="0" dirty="0">
                <a:solidFill>
                  <a:srgbClr val="646464"/>
                </a:solidFill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008</a:t>
            </a:r>
            <a:r>
              <a:rPr lang="en-US" altLang="en-US" b="0" dirty="0">
                <a:solidFill>
                  <a:srgbClr val="646464"/>
                </a:solidFill>
              </a:rPr>
              <a:t>:&lt;T</a:t>
            </a:r>
            <a:r>
              <a:rPr lang="en-US" altLang="en-US" b="0" baseline="-25000" dirty="0">
                <a:solidFill>
                  <a:srgbClr val="646464"/>
                </a:solidFill>
              </a:rPr>
              <a:t>3</a:t>
            </a:r>
            <a:r>
              <a:rPr lang="en-US" altLang="en-US" b="0" dirty="0">
                <a:solidFill>
                  <a:srgbClr val="646464"/>
                </a:solidFill>
              </a:rPr>
              <a:t>, C→P</a:t>
            </a:r>
            <a:r>
              <a:rPr lang="en-US" altLang="en-US" b="0" baseline="-25000" dirty="0">
                <a:solidFill>
                  <a:srgbClr val="646464"/>
                </a:solidFill>
              </a:rPr>
              <a:t>1</a:t>
            </a:r>
            <a:r>
              <a:rPr lang="en-US" altLang="en-US" b="0" dirty="0">
                <a:solidFill>
                  <a:srgbClr val="646464"/>
                </a:solidFill>
              </a:rPr>
              <a:t>, 4, 5&gt;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009</a:t>
            </a:r>
            <a:r>
              <a:rPr lang="en-US" altLang="en-US" b="0" dirty="0">
                <a:solidFill>
                  <a:srgbClr val="646464"/>
                </a:solidFill>
              </a:rPr>
              <a:t>:&lt;T</a:t>
            </a:r>
            <a:r>
              <a:rPr lang="en-US" altLang="en-US" b="0" baseline="-25000" dirty="0">
                <a:solidFill>
                  <a:srgbClr val="646464"/>
                </a:solidFill>
              </a:rPr>
              <a:t>2</a:t>
            </a:r>
            <a:r>
              <a:rPr lang="en-US" altLang="en-US" b="0" dirty="0">
                <a:solidFill>
                  <a:srgbClr val="646464"/>
                </a:solidFill>
              </a:rPr>
              <a:t>, D→P</a:t>
            </a:r>
            <a:r>
              <a:rPr lang="en-US" altLang="en-US" b="0" baseline="-25000" dirty="0">
                <a:solidFill>
                  <a:srgbClr val="646464"/>
                </a:solidFill>
              </a:rPr>
              <a:t>5</a:t>
            </a:r>
            <a:r>
              <a:rPr lang="en-US" altLang="en-US" b="0" dirty="0">
                <a:solidFill>
                  <a:srgbClr val="646464"/>
                </a:solidFill>
              </a:rPr>
              <a:t>, 6, 7&gt;</a:t>
            </a:r>
          </a:p>
          <a:p>
            <a:pPr>
              <a:lnSpc>
                <a:spcPct val="100000"/>
              </a:lnSpc>
            </a:pPr>
            <a:endParaRPr lang="en-US" altLang="en-US" b="0" dirty="0">
              <a:solidFill>
                <a:srgbClr val="646464"/>
              </a:solidFill>
            </a:endParaRPr>
          </a:p>
          <a:p>
            <a:pPr>
              <a:lnSpc>
                <a:spcPct val="100000"/>
              </a:lnSpc>
            </a:pPr>
            <a:endParaRPr lang="en-US" altLang="en-US" sz="400" dirty="0"/>
          </a:p>
          <a:p>
            <a:pPr>
              <a:lnSpc>
                <a:spcPct val="100000"/>
              </a:lnSpc>
            </a:pPr>
            <a:r>
              <a:rPr lang="en-US" altLang="en-US" dirty="0"/>
              <a:t>101</a:t>
            </a:r>
            <a:r>
              <a:rPr lang="en-US" altLang="en-US" b="0" dirty="0">
                <a:solidFill>
                  <a:srgbClr val="646464"/>
                </a:solidFill>
              </a:rPr>
              <a:t>:&lt;</a:t>
            </a: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  <a:cs typeface="+mn-cs"/>
              </a:rPr>
              <a:t>CLR</a:t>
            </a:r>
            <a:r>
              <a:rPr lang="en-US" altLang="en-US" b="0" dirty="0">
                <a:solidFill>
                  <a:srgbClr val="646464"/>
                </a:solidFill>
              </a:rPr>
              <a:t> Undo T</a:t>
            </a:r>
            <a:r>
              <a:rPr lang="en-US" altLang="en-US" b="0" baseline="-25000" dirty="0">
                <a:solidFill>
                  <a:srgbClr val="646464"/>
                </a:solidFill>
              </a:rPr>
              <a:t>2</a:t>
            </a:r>
            <a:r>
              <a:rPr lang="en-US" altLang="en-US" b="0" dirty="0">
                <a:solidFill>
                  <a:srgbClr val="646464"/>
                </a:solidFill>
              </a:rPr>
              <a:t> LSN=</a:t>
            </a:r>
            <a:r>
              <a:rPr lang="en-US" altLang="en-US" dirty="0"/>
              <a:t>009</a:t>
            </a:r>
            <a:r>
              <a:rPr lang="en-US" altLang="en-US" b="0" dirty="0">
                <a:solidFill>
                  <a:srgbClr val="646464"/>
                </a:solidFill>
              </a:rPr>
              <a:t> </a:t>
            </a:r>
            <a:r>
              <a:rPr lang="en-US" altLang="en-US" b="0" dirty="0" err="1">
                <a:solidFill>
                  <a:srgbClr val="646464"/>
                </a:solidFill>
              </a:rPr>
              <a:t>UndoNext</a:t>
            </a:r>
            <a:r>
              <a:rPr lang="en-US" altLang="en-US" b="0" dirty="0">
                <a:solidFill>
                  <a:srgbClr val="646464"/>
                </a:solidFill>
              </a:rPr>
              <a:t>=</a:t>
            </a:r>
            <a:r>
              <a:rPr lang="en-US" altLang="en-US" dirty="0"/>
              <a:t>004</a:t>
            </a:r>
            <a:r>
              <a:rPr lang="en-US" altLang="en-US" b="0" dirty="0">
                <a:solidFill>
                  <a:srgbClr val="646464"/>
                </a:solidFill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102</a:t>
            </a:r>
            <a:r>
              <a:rPr lang="en-US" altLang="en-US" b="0" dirty="0">
                <a:solidFill>
                  <a:srgbClr val="646464"/>
                </a:solidFill>
              </a:rPr>
              <a:t>:&lt;</a:t>
            </a: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  <a:cs typeface="+mn-cs"/>
              </a:rPr>
              <a:t>CLR</a:t>
            </a:r>
            <a:r>
              <a:rPr lang="en-US" altLang="en-US" b="0" dirty="0">
                <a:solidFill>
                  <a:srgbClr val="646464"/>
                </a:solidFill>
              </a:rPr>
              <a:t> Undo T</a:t>
            </a:r>
            <a:r>
              <a:rPr lang="en-US" altLang="en-US" b="0" baseline="-25000" dirty="0">
                <a:solidFill>
                  <a:srgbClr val="646464"/>
                </a:solidFill>
              </a:rPr>
              <a:t>3</a:t>
            </a:r>
            <a:r>
              <a:rPr lang="en-US" altLang="en-US" b="0" dirty="0">
                <a:solidFill>
                  <a:srgbClr val="646464"/>
                </a:solidFill>
              </a:rPr>
              <a:t> LSN=</a:t>
            </a:r>
            <a:r>
              <a:rPr lang="en-US" altLang="en-US" dirty="0"/>
              <a:t>008</a:t>
            </a:r>
            <a:r>
              <a:rPr lang="en-US" altLang="en-US" b="0" dirty="0">
                <a:solidFill>
                  <a:srgbClr val="646464"/>
                </a:solidFill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103</a:t>
            </a:r>
            <a:r>
              <a:rPr lang="en-US" altLang="en-US" b="0" dirty="0">
                <a:solidFill>
                  <a:srgbClr val="646464"/>
                </a:solidFill>
              </a:rPr>
              <a:t>:&lt;T</a:t>
            </a:r>
            <a:r>
              <a:rPr lang="en-US" altLang="en-US" b="0" baseline="-25000" dirty="0">
                <a:solidFill>
                  <a:srgbClr val="646464"/>
                </a:solidFill>
              </a:rPr>
              <a:t>3</a:t>
            </a:r>
            <a:r>
              <a:rPr lang="en-US" altLang="en-US" b="0" dirty="0">
                <a:solidFill>
                  <a:srgbClr val="646464"/>
                </a:solidFill>
              </a:rPr>
              <a:t> </a:t>
            </a: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  <a:cs typeface="+mn-cs"/>
              </a:rPr>
              <a:t>TXN-END</a:t>
            </a:r>
            <a:r>
              <a:rPr lang="en-US" altLang="en-US" b="0" dirty="0">
                <a:solidFill>
                  <a:srgbClr val="646464"/>
                </a:solidFill>
              </a:rPr>
              <a:t>&gt;</a:t>
            </a:r>
          </a:p>
          <a:p>
            <a:pPr>
              <a:lnSpc>
                <a:spcPct val="100000"/>
              </a:lnSpc>
            </a:pPr>
            <a:endParaRPr lang="en-US" altLang="en-US" b="0" dirty="0">
              <a:solidFill>
                <a:srgbClr val="646464"/>
              </a:solidFill>
            </a:endParaRPr>
          </a:p>
          <a:p>
            <a:pPr>
              <a:lnSpc>
                <a:spcPct val="100000"/>
              </a:lnSpc>
            </a:pPr>
            <a:endParaRPr lang="en-US" altLang="en-US" sz="400" b="0" dirty="0">
              <a:solidFill>
                <a:srgbClr val="646464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en-US" dirty="0"/>
              <a:t>201</a:t>
            </a:r>
            <a:r>
              <a:rPr lang="en-US" altLang="en-US" b="0" dirty="0">
                <a:solidFill>
                  <a:srgbClr val="646464"/>
                </a:solidFill>
              </a:rPr>
              <a:t>:&lt;</a:t>
            </a: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  <a:cs typeface="+mn-cs"/>
              </a:rPr>
              <a:t>CLR</a:t>
            </a:r>
            <a:r>
              <a:rPr lang="en-US" altLang="en-US" b="0" dirty="0">
                <a:solidFill>
                  <a:srgbClr val="646464"/>
                </a:solidFill>
              </a:rPr>
              <a:t> Undo T</a:t>
            </a:r>
            <a:r>
              <a:rPr lang="en-US" altLang="en-US" b="0" baseline="-25000" dirty="0">
                <a:solidFill>
                  <a:srgbClr val="646464"/>
                </a:solidFill>
              </a:rPr>
              <a:t>2</a:t>
            </a:r>
            <a:r>
              <a:rPr lang="en-US" altLang="en-US" b="0" dirty="0">
                <a:solidFill>
                  <a:srgbClr val="646464"/>
                </a:solidFill>
              </a:rPr>
              <a:t> LSN=</a:t>
            </a:r>
            <a:r>
              <a:rPr lang="en-US" altLang="en-US" dirty="0"/>
              <a:t>004 </a:t>
            </a:r>
            <a:r>
              <a:rPr lang="en-US" altLang="en-US" b="0" dirty="0" err="1">
                <a:solidFill>
                  <a:srgbClr val="646464"/>
                </a:solidFill>
              </a:rPr>
              <a:t>UndoNext</a:t>
            </a:r>
            <a:r>
              <a:rPr lang="en-US" altLang="en-US" b="0" dirty="0">
                <a:solidFill>
                  <a:srgbClr val="646464"/>
                </a:solidFill>
              </a:rPr>
              <a:t>=</a:t>
            </a:r>
            <a:r>
              <a:rPr lang="en-US" altLang="en-US" dirty="0"/>
              <a:t>nil</a:t>
            </a:r>
            <a:r>
              <a:rPr lang="en-US" altLang="en-US" b="0" dirty="0">
                <a:solidFill>
                  <a:srgbClr val="646464"/>
                </a:solidFill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202</a:t>
            </a:r>
            <a:r>
              <a:rPr lang="en-US" altLang="en-US" b="0" dirty="0">
                <a:solidFill>
                  <a:srgbClr val="646464"/>
                </a:solidFill>
              </a:rPr>
              <a:t>:&lt;T</a:t>
            </a:r>
            <a:r>
              <a:rPr lang="en-US" altLang="en-US" b="0" baseline="-25000" dirty="0">
                <a:solidFill>
                  <a:srgbClr val="646464"/>
                </a:solidFill>
              </a:rPr>
              <a:t>2</a:t>
            </a:r>
            <a:r>
              <a:rPr lang="en-US" altLang="en-US" b="0" dirty="0">
                <a:solidFill>
                  <a:srgbClr val="646464"/>
                </a:solidFill>
              </a:rPr>
              <a:t> </a:t>
            </a: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  <a:cs typeface="+mn-cs"/>
              </a:rPr>
              <a:t>TXN-END</a:t>
            </a:r>
            <a:r>
              <a:rPr lang="en-US" altLang="en-US" b="0" dirty="0">
                <a:solidFill>
                  <a:srgbClr val="646464"/>
                </a:solidFill>
              </a:rPr>
              <a:t>&gt;</a:t>
            </a:r>
          </a:p>
        </p:txBody>
      </p:sp>
      <p:grpSp>
        <p:nvGrpSpPr>
          <p:cNvPr id="29" name="CRASH!">
            <a:extLst>
              <a:ext uri="{FF2B5EF4-FFF2-40B4-BE49-F238E27FC236}">
                <a16:creationId xmlns:a16="http://schemas.microsoft.com/office/drawing/2014/main" id="{31812BC6-5834-B5AB-AEAD-4EBFF2D51EA4}"/>
              </a:ext>
            </a:extLst>
          </p:cNvPr>
          <p:cNvGrpSpPr/>
          <p:nvPr/>
        </p:nvGrpSpPr>
        <p:grpSpPr>
          <a:xfrm>
            <a:off x="3681961" y="3015974"/>
            <a:ext cx="922686" cy="228600"/>
            <a:chOff x="7450590" y="3964207"/>
            <a:chExt cx="922686" cy="228600"/>
          </a:xfrm>
        </p:grpSpPr>
        <p:sp>
          <p:nvSpPr>
            <p:cNvPr id="30" name="Rectangle 10">
              <a:extLst>
                <a:ext uri="{FF2B5EF4-FFF2-40B4-BE49-F238E27FC236}">
                  <a16:creationId xmlns:a16="http://schemas.microsoft.com/office/drawing/2014/main" id="{7FF28CBB-CD3F-E88D-258C-FF74F3A88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4441" y="3989929"/>
              <a:ext cx="658835" cy="19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en-US" sz="1500" b="1" i="1" dirty="0">
                  <a:latin typeface="Lato Black" panose="020F0A02020204030203" pitchFamily="34" charset="0"/>
                  <a:ea typeface="ＭＳ Ｐゴシック" charset="-128"/>
                </a:rPr>
                <a:t>CRASH!</a:t>
              </a:r>
              <a:endParaRPr lang="en-US" sz="1350" b="1" i="1" dirty="0">
                <a:latin typeface="Lato Black" panose="020F0A02020204030203" pitchFamily="34" charset="0"/>
                <a:ea typeface="ＭＳ Ｐゴシック" charset="-128"/>
              </a:endParaRPr>
            </a:p>
          </p:txBody>
        </p:sp>
        <p:pic>
          <p:nvPicPr>
            <p:cNvPr id="31" name="Picture 48">
              <a:extLst>
                <a:ext uri="{FF2B5EF4-FFF2-40B4-BE49-F238E27FC236}">
                  <a16:creationId xmlns:a16="http://schemas.microsoft.com/office/drawing/2014/main" id="{1F57EF60-D36D-911A-14AA-77973928A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 bwMode="auto">
            <a:xfrm>
              <a:off x="7450590" y="3964207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703" name="CRASH!">
            <a:extLst>
              <a:ext uri="{FF2B5EF4-FFF2-40B4-BE49-F238E27FC236}">
                <a16:creationId xmlns:a16="http://schemas.microsoft.com/office/drawing/2014/main" id="{559831F5-102B-1577-E904-B087E19A7231}"/>
              </a:ext>
            </a:extLst>
          </p:cNvPr>
          <p:cNvGrpSpPr/>
          <p:nvPr/>
        </p:nvGrpSpPr>
        <p:grpSpPr>
          <a:xfrm>
            <a:off x="3681961" y="4043546"/>
            <a:ext cx="922686" cy="228600"/>
            <a:chOff x="7450590" y="3964207"/>
            <a:chExt cx="922686" cy="228600"/>
          </a:xfrm>
        </p:grpSpPr>
        <p:sp>
          <p:nvSpPr>
            <p:cNvPr id="67584" name="Rectangle 10">
              <a:extLst>
                <a:ext uri="{FF2B5EF4-FFF2-40B4-BE49-F238E27FC236}">
                  <a16:creationId xmlns:a16="http://schemas.microsoft.com/office/drawing/2014/main" id="{3F3C311A-F075-40BC-6804-14BADC27E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4441" y="3989929"/>
              <a:ext cx="658835" cy="19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en-US" sz="1500" b="1" i="1" dirty="0">
                  <a:latin typeface="Lato Black" panose="020F0A02020204030203" pitchFamily="34" charset="0"/>
                  <a:ea typeface="ＭＳ Ｐゴシック" charset="-128"/>
                </a:rPr>
                <a:t>CRASH!</a:t>
              </a:r>
              <a:endParaRPr lang="en-US" sz="1350" b="1" i="1" dirty="0">
                <a:latin typeface="Lato Black" panose="020F0A02020204030203" pitchFamily="34" charset="0"/>
                <a:ea typeface="ＭＳ Ｐゴシック" charset="-128"/>
              </a:endParaRPr>
            </a:p>
          </p:txBody>
        </p:sp>
        <p:pic>
          <p:nvPicPr>
            <p:cNvPr id="67585" name="Picture 48">
              <a:extLst>
                <a:ext uri="{FF2B5EF4-FFF2-40B4-BE49-F238E27FC236}">
                  <a16:creationId xmlns:a16="http://schemas.microsoft.com/office/drawing/2014/main" id="{24E7D3D6-AF4A-475C-E6DF-76F16E9E4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 bwMode="auto">
            <a:xfrm>
              <a:off x="7450590" y="3964207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ounded Rectangle 32">
            <a:extLst>
              <a:ext uri="{FF2B5EF4-FFF2-40B4-BE49-F238E27FC236}">
                <a16:creationId xmlns:a16="http://schemas.microsoft.com/office/drawing/2014/main" id="{3CE369A8-198D-D4F3-23E0-E9C04284FFED}"/>
              </a:ext>
            </a:extLst>
          </p:cNvPr>
          <p:cNvSpPr/>
          <p:nvPr/>
        </p:nvSpPr>
        <p:spPr bwMode="auto">
          <a:xfrm>
            <a:off x="1156811" y="2602798"/>
            <a:ext cx="1920240" cy="1371600"/>
          </a:xfrm>
          <a:prstGeom prst="roundRect">
            <a:avLst>
              <a:gd name="adj" fmla="val 7789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tIns="0"/>
          <a:lstStyle/>
          <a:p>
            <a:pPr algn="ctr" eaLnBrk="0" hangingPunct="0"/>
            <a:r>
              <a:rPr lang="en-US" sz="2000" b="1" i="1" dirty="0">
                <a:solidFill>
                  <a:srgbClr val="646464"/>
                </a:solidFill>
              </a:rPr>
              <a:t>DPT</a:t>
            </a:r>
          </a:p>
        </p:txBody>
      </p:sp>
      <p:sp>
        <p:nvSpPr>
          <p:cNvPr id="10" name="Rounded Rectangle 33">
            <a:extLst>
              <a:ext uri="{FF2B5EF4-FFF2-40B4-BE49-F238E27FC236}">
                <a16:creationId xmlns:a16="http://schemas.microsoft.com/office/drawing/2014/main" id="{E14730FC-DA38-8B36-2BEA-7EE161B3A7F1}"/>
              </a:ext>
            </a:extLst>
          </p:cNvPr>
          <p:cNvSpPr/>
          <p:nvPr/>
        </p:nvSpPr>
        <p:spPr bwMode="auto">
          <a:xfrm>
            <a:off x="1156811" y="1102611"/>
            <a:ext cx="1920240" cy="1371600"/>
          </a:xfrm>
          <a:prstGeom prst="roundRect">
            <a:avLst>
              <a:gd name="adj" fmla="val 7789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tIns="0"/>
          <a:lstStyle/>
          <a:p>
            <a:pPr algn="ctr" eaLnBrk="0" hangingPunct="0"/>
            <a:r>
              <a:rPr lang="en-US" sz="2000" b="1" i="1" dirty="0">
                <a:solidFill>
                  <a:srgbClr val="646464"/>
                </a:solidFill>
              </a:rPr>
              <a:t>ATT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5C9318A-126C-1376-73C3-CEE4E1949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741524"/>
              </p:ext>
            </p:extLst>
          </p:nvPr>
        </p:nvGraphicFramePr>
        <p:xfrm>
          <a:off x="1293970" y="1480039"/>
          <a:ext cx="1677828" cy="82296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59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1540">
                <a:tc>
                  <a:txBody>
                    <a:bodyPr/>
                    <a:lstStyle/>
                    <a:p>
                      <a:r>
                        <a:rPr lang="en-US" sz="1000" dirty="0" err="1">
                          <a:latin typeface="Inconsolata" panose="00000509000000000000" pitchFamily="49" charset="0"/>
                        </a:rPr>
                        <a:t>TxnId</a:t>
                      </a:r>
                      <a:endParaRPr lang="en-US" sz="1000" i="1" dirty="0">
                        <a:latin typeface="Inconsolata" panose="00000509000000000000" pitchFamily="49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Inconsolata" panose="00000509000000000000" pitchFamily="49" charset="0"/>
                        </a:rPr>
                        <a:t>Status</a:t>
                      </a:r>
                      <a:endParaRPr lang="en-US" sz="1000" i="1" dirty="0">
                        <a:latin typeface="Inconsolata" panose="00000509000000000000" pitchFamily="49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latin typeface="Inconsolata" panose="00000509000000000000" pitchFamily="49" charset="0"/>
                        </a:rPr>
                        <a:t>lastLSN</a:t>
                      </a:r>
                      <a:endParaRPr lang="en-US" sz="1000" i="1" dirty="0">
                        <a:latin typeface="Inconsolata" panose="00000509000000000000" pitchFamily="49" charset="0"/>
                      </a:endParaRP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07">
                <a:tc>
                  <a:txBody>
                    <a:bodyPr/>
                    <a:lstStyle/>
                    <a:p>
                      <a:r>
                        <a:rPr lang="en-US" sz="1000" strike="noStrike" dirty="0">
                          <a:latin typeface="Inconsolata" panose="00000509000000000000" pitchFamily="49" charset="0"/>
                        </a:rPr>
                        <a:t>T</a:t>
                      </a:r>
                      <a:r>
                        <a:rPr lang="en-US" sz="1000" strike="noStrike" baseline="-25000" dirty="0">
                          <a:latin typeface="Inconsolata" panose="00000509000000000000" pitchFamily="49" charset="0"/>
                        </a:rPr>
                        <a:t>1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b="1" strike="noStrike" dirty="0">
                          <a:solidFill>
                            <a:schemeClr val="accent1"/>
                          </a:solidFill>
                          <a:latin typeface="Inconsolata" panose="00000509000000000000" pitchFamily="49" charset="0"/>
                        </a:rPr>
                        <a:t>U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b="1" strike="noStrike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007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07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Inconsolata" panose="00000509000000000000" pitchFamily="49" charset="0"/>
                        </a:rPr>
                        <a:t>T</a:t>
                      </a:r>
                      <a:r>
                        <a:rPr lang="en-US" sz="1000" baseline="-25000" dirty="0">
                          <a:latin typeface="Inconsolata" panose="00000509000000000000" pitchFamily="49" charset="0"/>
                        </a:rPr>
                        <a:t>2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1"/>
                          </a:solidFill>
                          <a:latin typeface="Inconsolata" panose="00000509000000000000" pitchFamily="49" charset="0"/>
                        </a:rPr>
                        <a:t>U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101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807">
                <a:tc>
                  <a:txBody>
                    <a:bodyPr/>
                    <a:lstStyle/>
                    <a:p>
                      <a:r>
                        <a:rPr lang="en-US" sz="1000" strike="noStrike" dirty="0">
                          <a:latin typeface="Inconsolata" panose="00000509000000000000" pitchFamily="49" charset="0"/>
                        </a:rPr>
                        <a:t>T</a:t>
                      </a:r>
                      <a:r>
                        <a:rPr lang="en-US" sz="1000" strike="noStrike" baseline="-25000" dirty="0">
                          <a:latin typeface="Inconsolata" panose="00000509000000000000" pitchFamily="49" charset="0"/>
                        </a:rPr>
                        <a:t>3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b="1" strike="noStrike" dirty="0">
                          <a:solidFill>
                            <a:schemeClr val="accent1"/>
                          </a:solidFill>
                          <a:latin typeface="Inconsolata" panose="00000509000000000000" pitchFamily="49" charset="0"/>
                        </a:rPr>
                        <a:t>U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b="1" strike="noStrike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103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68DD9C9-8E0E-0455-E101-37E9D2286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914555"/>
              </p:ext>
            </p:extLst>
          </p:nvPr>
        </p:nvGraphicFramePr>
        <p:xfrm>
          <a:off x="1293971" y="2988561"/>
          <a:ext cx="1645920" cy="78838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456">
                <a:tc>
                  <a:txBody>
                    <a:bodyPr/>
                    <a:lstStyle/>
                    <a:p>
                      <a:r>
                        <a:rPr lang="en-US" sz="1000" dirty="0" err="1">
                          <a:latin typeface="Inconsolata" panose="00000509000000000000" pitchFamily="49" charset="0"/>
                        </a:rPr>
                        <a:t>PageId</a:t>
                      </a:r>
                      <a:endParaRPr lang="en-US" sz="1000" b="1" i="1" dirty="0">
                        <a:latin typeface="Inconsolata" panose="00000509000000000000" pitchFamily="49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latin typeface="Inconsolata" panose="00000509000000000000" pitchFamily="49" charset="0"/>
                        </a:rPr>
                        <a:t>recLSN</a:t>
                      </a:r>
                      <a:endParaRPr lang="en-US" sz="1000" b="1" i="1" dirty="0">
                        <a:latin typeface="Inconsolata" panose="00000509000000000000" pitchFamily="49" charset="0"/>
                      </a:endParaRP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6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Inconsolata" panose="00000509000000000000" pitchFamily="49" charset="0"/>
                        </a:rPr>
                        <a:t>P</a:t>
                      </a:r>
                      <a:r>
                        <a:rPr lang="en-US" sz="1000" baseline="-25000" dirty="0">
                          <a:latin typeface="Inconsolata" panose="00000509000000000000" pitchFamily="49" charset="0"/>
                        </a:rPr>
                        <a:t>1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008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96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Inconsolata" panose="00000509000000000000" pitchFamily="49" charset="0"/>
                        </a:rPr>
                        <a:t>P</a:t>
                      </a:r>
                      <a:r>
                        <a:rPr lang="en-US" sz="1000" baseline="-25000" dirty="0">
                          <a:latin typeface="Inconsolata" panose="00000509000000000000" pitchFamily="49" charset="0"/>
                        </a:rPr>
                        <a:t>3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004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6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Inconsolata" panose="00000509000000000000" pitchFamily="49" charset="0"/>
                        </a:rPr>
                        <a:t>P</a:t>
                      </a:r>
                      <a:r>
                        <a:rPr lang="en-US" sz="1000" baseline="-25000" dirty="0">
                          <a:latin typeface="Inconsolata" panose="00000509000000000000" pitchFamily="49" charset="0"/>
                        </a:rPr>
                        <a:t>5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003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8610" name="Title 1">
            <a:extLst>
              <a:ext uri="{FF2B5EF4-FFF2-40B4-BE49-F238E27FC236}">
                <a16:creationId xmlns:a16="http://schemas.microsoft.com/office/drawing/2014/main" id="{C3AC8E25-003B-4659-BC70-5BE190F1B14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Full Example</a:t>
            </a:r>
          </a:p>
        </p:txBody>
      </p:sp>
      <p:sp>
        <p:nvSpPr>
          <p:cNvPr id="6" name="Slide Number Placeholder 3" descr=" 5">
            <a:extLst>
              <a:ext uri="{FF2B5EF4-FFF2-40B4-BE49-F238E27FC236}">
                <a16:creationId xmlns:a16="http://schemas.microsoft.com/office/drawing/2014/main" id="{DD5CACDB-2BAF-3D30-4862-42EAF042A7F5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7" name="Rounded Rectangle 56">
            <a:extLst>
              <a:ext uri="{FF2B5EF4-FFF2-40B4-BE49-F238E27FC236}">
                <a16:creationId xmlns:a16="http://schemas.microsoft.com/office/drawing/2014/main" id="{639A3186-54A6-C249-C1A3-ACF8A214F5C7}"/>
              </a:ext>
            </a:extLst>
          </p:cNvPr>
          <p:cNvSpPr/>
          <p:nvPr/>
        </p:nvSpPr>
        <p:spPr bwMode="auto">
          <a:xfrm>
            <a:off x="914400" y="944880"/>
            <a:ext cx="2377440" cy="3543868"/>
          </a:xfrm>
          <a:prstGeom prst="roundRect">
            <a:avLst>
              <a:gd name="adj" fmla="val 4299"/>
            </a:avLst>
          </a:prstGeom>
          <a:noFill/>
          <a:ln w="38100" cap="flat" cmpd="sng" algn="ctr">
            <a:solidFill>
              <a:srgbClr val="646464"/>
            </a:solidFill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  <a:ea typeface="ＭＳ Ｐゴシック" charset="-128"/>
            </a:endParaRPr>
          </a:p>
        </p:txBody>
      </p:sp>
      <p:sp>
        <p:nvSpPr>
          <p:cNvPr id="13" name="Rectangle 85">
            <a:extLst>
              <a:ext uri="{FF2B5EF4-FFF2-40B4-BE49-F238E27FC236}">
                <a16:creationId xmlns:a16="http://schemas.microsoft.com/office/drawing/2014/main" id="{5A14D39A-2B9C-DB6B-4360-99CDD96E6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948" y="4088698"/>
            <a:ext cx="987642" cy="235744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round/>
            <a:headEnd type="none" w="sm" len="sm"/>
            <a:tailEnd type="triangle" w="med" len="med"/>
          </a:ln>
        </p:spPr>
        <p:txBody>
          <a:bodyPr wrap="none" lIns="27432" tIns="27432" rIns="27432" bIns="27432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200" b="1" i="1" u="none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flushedLSN</a:t>
            </a:r>
            <a:endParaRPr lang="en-US" altLang="en-US" sz="1200" b="1" i="1" u="none" dirty="0">
              <a:solidFill>
                <a:schemeClr val="accent1"/>
              </a:solidFill>
              <a:latin typeface="Inconsolata" panose="00000509000000000000" pitchFamily="49" charset="0"/>
            </a:endParaRPr>
          </a:p>
        </p:txBody>
      </p:sp>
      <p:pic>
        <p:nvPicPr>
          <p:cNvPr id="14" name="DRAM">
            <a:extLst>
              <a:ext uri="{FF2B5EF4-FFF2-40B4-BE49-F238E27FC236}">
                <a16:creationId xmlns:a16="http://schemas.microsoft.com/office/drawing/2014/main" id="{4AE12E08-2B47-1BE8-64B9-9B5AEB3D2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3442" y="2000220"/>
            <a:ext cx="472966" cy="914400"/>
          </a:xfrm>
          <a:prstGeom prst="rect">
            <a:avLst/>
          </a:prstGeom>
        </p:spPr>
      </p:pic>
      <p:sp>
        <p:nvSpPr>
          <p:cNvPr id="15" name="magnet" hidden="1">
            <a:extLst>
              <a:ext uri="{FF2B5EF4-FFF2-40B4-BE49-F238E27FC236}">
                <a16:creationId xmlns:a16="http://schemas.microsoft.com/office/drawing/2014/main" id="{845CBC4A-F725-4D34-8EE0-60858145E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356" y="3426820"/>
            <a:ext cx="45720" cy="45720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600" b="1" u="none" dirty="0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cxnSp>
        <p:nvCxnSpPr>
          <p:cNvPr id="16" name="ATT Arrow T2">
            <a:extLst>
              <a:ext uri="{FF2B5EF4-FFF2-40B4-BE49-F238E27FC236}">
                <a16:creationId xmlns:a16="http://schemas.microsoft.com/office/drawing/2014/main" id="{DA1667A9-7C7A-B28A-5DD8-789455D610A9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2667000" y="2000220"/>
            <a:ext cx="1000356" cy="144946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magnet" hidden="1">
            <a:extLst>
              <a:ext uri="{FF2B5EF4-FFF2-40B4-BE49-F238E27FC236}">
                <a16:creationId xmlns:a16="http://schemas.microsoft.com/office/drawing/2014/main" id="{DDC5B2AB-0C89-F0BA-6E0F-44F4BF2A6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705" y="1992630"/>
            <a:ext cx="45720" cy="45720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600" b="1" u="none" dirty="0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sp>
        <p:nvSpPr>
          <p:cNvPr id="21" name="magnet" hidden="1">
            <a:extLst>
              <a:ext uri="{FF2B5EF4-FFF2-40B4-BE49-F238E27FC236}">
                <a16:creationId xmlns:a16="http://schemas.microsoft.com/office/drawing/2014/main" id="{934302AB-01A8-72B0-857A-36E9BBC5B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9706" y="4444635"/>
            <a:ext cx="45720" cy="45720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600" b="1" u="none" dirty="0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sp>
        <p:nvSpPr>
          <p:cNvPr id="24" name="magnet" hidden="1">
            <a:extLst>
              <a:ext uri="{FF2B5EF4-FFF2-40B4-BE49-F238E27FC236}">
                <a16:creationId xmlns:a16="http://schemas.microsoft.com/office/drawing/2014/main" id="{CB59EB34-6BB3-3528-0822-A6AC997A8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142" y="3462198"/>
            <a:ext cx="45720" cy="45720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1600" b="1" u="none" dirty="0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0E121D-302B-6618-0C29-EBE59B820901}"/>
              </a:ext>
            </a:extLst>
          </p:cNvPr>
          <p:cNvSpPr/>
          <p:nvPr/>
        </p:nvSpPr>
        <p:spPr>
          <a:xfrm>
            <a:off x="1318866" y="1721810"/>
            <a:ext cx="1339919" cy="147489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D7FD4B-59FC-D5B3-780F-05FEBAFE1DE7}"/>
              </a:ext>
            </a:extLst>
          </p:cNvPr>
          <p:cNvSpPr/>
          <p:nvPr/>
        </p:nvSpPr>
        <p:spPr>
          <a:xfrm>
            <a:off x="1318866" y="2133646"/>
            <a:ext cx="1339919" cy="147489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6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29684283-87DA-485A-BB92-BFDB41DA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Additional Crash Issues (1)</a:t>
            </a:r>
          </a:p>
        </p:txBody>
      </p:sp>
      <p:sp>
        <p:nvSpPr>
          <p:cNvPr id="75779" name="Content Placeholder 5">
            <a:extLst>
              <a:ext uri="{FF2B5EF4-FFF2-40B4-BE49-F238E27FC236}">
                <a16:creationId xmlns:a16="http://schemas.microsoft.com/office/drawing/2014/main" id="{B2152E6C-F8BD-4341-9541-02E97F885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i="1" dirty="0"/>
              <a:t>What does the DBMS do if it crashes during recovery in the Analysis Phase?</a:t>
            </a:r>
          </a:p>
          <a:p>
            <a:pPr lvl="1"/>
            <a:r>
              <a:rPr lang="en-US" altLang="en-US" dirty="0"/>
              <a:t>Nothing. Just run recovery again.</a:t>
            </a:r>
          </a:p>
          <a:p>
            <a:pPr lvl="1"/>
            <a:endParaRPr lang="en-US" altLang="en-US" dirty="0"/>
          </a:p>
          <a:p>
            <a:r>
              <a:rPr lang="en-US" altLang="en-US" b="1" i="1" dirty="0"/>
              <a:t>What does the DBMS do if it crashes during recovery in the Redo Phase?</a:t>
            </a:r>
          </a:p>
          <a:p>
            <a:pPr lvl="1"/>
            <a:r>
              <a:rPr lang="en-US" altLang="en-US" dirty="0"/>
              <a:t>Again nothing. Redo everything again.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02E33204-5649-1494-87C6-8CC637842B26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141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29684283-87DA-485A-BB92-BFDB41DA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Additional Crash Issues (2)</a:t>
            </a:r>
          </a:p>
        </p:txBody>
      </p:sp>
      <p:sp>
        <p:nvSpPr>
          <p:cNvPr id="75779" name="Content Placeholder 5">
            <a:extLst>
              <a:ext uri="{FF2B5EF4-FFF2-40B4-BE49-F238E27FC236}">
                <a16:creationId xmlns:a16="http://schemas.microsoft.com/office/drawing/2014/main" id="{B2152E6C-F8BD-4341-9541-02E97F885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i="1" dirty="0"/>
              <a:t>How can the DBMS improve performance during recovery in the Redo Phase?</a:t>
            </a:r>
          </a:p>
          <a:p>
            <a:pPr lvl="1"/>
            <a:r>
              <a:rPr lang="en-US" altLang="en-US" dirty="0"/>
              <a:t>Assume that it is not going to crash again and flush all changes to disk asynchronously in the background.</a:t>
            </a:r>
          </a:p>
          <a:p>
            <a:endParaRPr lang="en-US" altLang="en-US" dirty="0"/>
          </a:p>
          <a:p>
            <a:r>
              <a:rPr lang="en-US" altLang="en-US" b="1" i="1" dirty="0"/>
              <a:t>How can the DBMS improve performance during recovery in the Undo Phase?</a:t>
            </a:r>
          </a:p>
          <a:p>
            <a:pPr lvl="1"/>
            <a:r>
              <a:rPr lang="en-US" altLang="en-US" dirty="0"/>
              <a:t>Lazily rollback changes before new </a:t>
            </a:r>
            <a:r>
              <a:rPr lang="en-US" altLang="en-US" dirty="0" err="1"/>
              <a:t>txns</a:t>
            </a:r>
            <a:r>
              <a:rPr lang="en-US" altLang="en-US" dirty="0"/>
              <a:t> access pages.</a:t>
            </a:r>
          </a:p>
          <a:p>
            <a:pPr lvl="1"/>
            <a:r>
              <a:rPr lang="en-US" altLang="en-US" dirty="0"/>
              <a:t>Rewrite the application to avoid long-running </a:t>
            </a:r>
            <a:r>
              <a:rPr lang="en-US" altLang="en-US" dirty="0" err="1"/>
              <a:t>txns</a:t>
            </a:r>
            <a:r>
              <a:rPr lang="en-US" altLang="en-US" dirty="0"/>
              <a:t>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8567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1C1BB4FF-5F95-4183-A67A-C74E06B1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Conclusion</a:t>
            </a:r>
          </a:p>
        </p:txBody>
      </p:sp>
      <p:sp>
        <p:nvSpPr>
          <p:cNvPr id="76803" name="Content Placeholder 2">
            <a:extLst>
              <a:ext uri="{FF2B5EF4-FFF2-40B4-BE49-F238E27FC236}">
                <a16:creationId xmlns:a16="http://schemas.microsoft.com/office/drawing/2014/main" id="{D976602D-F771-4560-BACF-F000042CF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/>
              <a:t>Mains ideas of ARIES:</a:t>
            </a:r>
          </a:p>
          <a:p>
            <a:pPr lvl="1"/>
            <a:r>
              <a:rPr lang="en-US" altLang="en-US"/>
              <a:t>WAL with </a:t>
            </a:r>
            <a:r>
              <a:rPr lang="en-US" altLang="en-US" b="1">
                <a:solidFill>
                  <a:schemeClr val="accent1"/>
                </a:solidFill>
              </a:rPr>
              <a:t>STEAL</a:t>
            </a:r>
            <a:r>
              <a:rPr lang="en-US" altLang="en-US"/>
              <a:t> + </a:t>
            </a:r>
            <a:r>
              <a:rPr lang="en-US" altLang="en-US" b="1">
                <a:solidFill>
                  <a:schemeClr val="accent1"/>
                </a:solidFill>
              </a:rPr>
              <a:t>NO-FORCE</a:t>
            </a:r>
          </a:p>
          <a:p>
            <a:pPr lvl="1"/>
            <a:r>
              <a:rPr lang="en-US" altLang="en-US"/>
              <a:t>Fuzzy Checkpoints (snapshot of dirty page ids)</a:t>
            </a:r>
          </a:p>
          <a:p>
            <a:pPr lvl="1"/>
            <a:r>
              <a:rPr lang="en-US" altLang="en-US"/>
              <a:t>Redo everything since the earliest dirty page</a:t>
            </a:r>
          </a:p>
          <a:p>
            <a:pPr lvl="1"/>
            <a:r>
              <a:rPr lang="en-US" altLang="en-US"/>
              <a:t>Undo txns that never commit</a:t>
            </a:r>
          </a:p>
          <a:p>
            <a:pPr lvl="1"/>
            <a:r>
              <a:rPr lang="en-US" altLang="en-US"/>
              <a:t>Write CLRs when undoing, to survive failures during restarts</a:t>
            </a:r>
          </a:p>
          <a:p>
            <a:r>
              <a:rPr lang="en-US" altLang="en-US"/>
              <a:t>Log Sequence Numbers:</a:t>
            </a:r>
          </a:p>
          <a:p>
            <a:pPr lvl="1"/>
            <a:r>
              <a:rPr lang="en-US" altLang="en-US"/>
              <a:t>LSNs identify log records; linked into backwards chains per transaction via prevLSN.</a:t>
            </a:r>
          </a:p>
          <a:p>
            <a:pPr lvl="1"/>
            <a:r>
              <a:rPr lang="en-US" altLang="en-US"/>
              <a:t> pageLSN allows comparison of data page and log records.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66523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515B16-D2E3-4D6F-ABDC-AA5E5F24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2332B-C28E-4CEC-8083-D21E02977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now know how to build a single-node DBMS.</a:t>
            </a:r>
          </a:p>
          <a:p>
            <a:endParaRPr lang="en-US" dirty="0"/>
          </a:p>
          <a:p>
            <a:r>
              <a:rPr lang="en-US" dirty="0"/>
              <a:t>Next class, review for the final!</a:t>
            </a:r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0161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6C4AC-6983-4DB1-B19B-2804815051D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8ABCA-C723-0260-4FBA-DA29DA957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140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13012BC4-AABD-4C11-88CB-5DE37A6A620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REDO PHASE EXAMPLE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DE47815-1D04-4E7C-B17B-CAC38A3D37CF}"/>
              </a:ext>
            </a:extLst>
          </p:cNvPr>
          <p:cNvSpPr/>
          <p:nvPr/>
        </p:nvSpPr>
        <p:spPr bwMode="auto">
          <a:xfrm>
            <a:off x="897732" y="1230630"/>
            <a:ext cx="2834640" cy="3474720"/>
          </a:xfrm>
          <a:prstGeom prst="roundRect">
            <a:avLst>
              <a:gd name="adj" fmla="val 7789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tIns="0"/>
          <a:lstStyle/>
          <a:p>
            <a:pPr algn="ctr" eaLnBrk="0" hangingPunct="0"/>
            <a:r>
              <a:rPr lang="en-US" sz="2000" b="1" dirty="0">
                <a:solidFill>
                  <a:srgbClr val="646464"/>
                </a:solidFill>
                <a:latin typeface="Proxima Nova Rg" panose="02000506030000020004" pitchFamily="50" charset="0"/>
              </a:rPr>
              <a:t>WAL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05AFB8A3-517C-4DDB-81AD-CB1AB8C0A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7" y="1611630"/>
            <a:ext cx="2560320" cy="3017520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r>
              <a:rPr lang="en-US" b="1" dirty="0">
                <a:solidFill>
                  <a:srgbClr val="474866"/>
                </a:solidFill>
              </a:rPr>
              <a:t>010</a:t>
            </a:r>
            <a:r>
              <a:rPr lang="en-US" dirty="0"/>
              <a:t>:&lt;</a:t>
            </a:r>
            <a:r>
              <a:rPr lang="en-US" b="1" dirty="0">
                <a:solidFill>
                  <a:srgbClr val="EF3E42"/>
                </a:solidFill>
              </a:rPr>
              <a:t>CHECKPOINT-BEGIN</a:t>
            </a:r>
            <a:r>
              <a:rPr lang="en-US" dirty="0"/>
              <a:t>&gt;</a:t>
            </a:r>
          </a:p>
          <a:p>
            <a:r>
              <a:rPr lang="en-US" dirty="0"/>
              <a:t>  ⋮</a:t>
            </a:r>
          </a:p>
          <a:p>
            <a:r>
              <a:rPr lang="en-US" b="1" dirty="0">
                <a:solidFill>
                  <a:srgbClr val="474866"/>
                </a:solidFill>
              </a:rPr>
              <a:t>020</a:t>
            </a:r>
            <a:r>
              <a:rPr lang="en-US" dirty="0"/>
              <a:t>:&lt;T</a:t>
            </a:r>
            <a:r>
              <a:rPr lang="en-US" baseline="-25000" dirty="0"/>
              <a:t>96</a:t>
            </a:r>
            <a:r>
              <a:rPr lang="en-US" dirty="0"/>
              <a:t>, A→P</a:t>
            </a:r>
            <a:r>
              <a:rPr lang="en-US" baseline="-25000" dirty="0"/>
              <a:t>33</a:t>
            </a:r>
            <a:r>
              <a:rPr lang="en-US" dirty="0"/>
              <a:t>, 10, 15&gt;</a:t>
            </a:r>
          </a:p>
          <a:p>
            <a:r>
              <a:rPr lang="en-US" dirty="0"/>
              <a:t>  ⋮</a:t>
            </a:r>
          </a:p>
          <a:p>
            <a:r>
              <a:rPr lang="en-US" b="1" dirty="0">
                <a:solidFill>
                  <a:srgbClr val="474866"/>
                </a:solidFill>
              </a:rPr>
              <a:t>030</a:t>
            </a:r>
            <a:r>
              <a:rPr lang="en-US" dirty="0"/>
              <a:t>:&lt;</a:t>
            </a:r>
            <a:r>
              <a:rPr lang="en-US" b="1" dirty="0">
                <a:solidFill>
                  <a:srgbClr val="474866"/>
                </a:solidFill>
              </a:rPr>
              <a:t>CHECKPOINT-END</a:t>
            </a:r>
          </a:p>
          <a:p>
            <a:r>
              <a:rPr lang="en-US" b="1" dirty="0">
                <a:solidFill>
                  <a:srgbClr val="474866"/>
                </a:solidFill>
              </a:rPr>
              <a:t>     ATT={T</a:t>
            </a:r>
            <a:r>
              <a:rPr lang="en-US" b="1" baseline="-25000" dirty="0">
                <a:solidFill>
                  <a:srgbClr val="474866"/>
                </a:solidFill>
              </a:rPr>
              <a:t>96</a:t>
            </a:r>
            <a:r>
              <a:rPr lang="en-US" b="1" dirty="0">
                <a:solidFill>
                  <a:srgbClr val="474866"/>
                </a:solidFill>
              </a:rPr>
              <a:t>,T</a:t>
            </a:r>
            <a:r>
              <a:rPr lang="en-US" b="1" baseline="-25000" dirty="0">
                <a:solidFill>
                  <a:srgbClr val="474866"/>
                </a:solidFill>
              </a:rPr>
              <a:t>97</a:t>
            </a:r>
            <a:r>
              <a:rPr lang="en-US" b="1" dirty="0">
                <a:solidFill>
                  <a:srgbClr val="474866"/>
                </a:solidFill>
              </a:rPr>
              <a:t>},</a:t>
            </a:r>
          </a:p>
          <a:p>
            <a:r>
              <a:rPr lang="en-US" b="1" dirty="0">
                <a:solidFill>
                  <a:srgbClr val="474866"/>
                </a:solidFill>
              </a:rPr>
              <a:t>     DPT={P</a:t>
            </a:r>
            <a:r>
              <a:rPr lang="en-US" b="1" baseline="-25000" dirty="0">
                <a:solidFill>
                  <a:srgbClr val="474866"/>
                </a:solidFill>
              </a:rPr>
              <a:t>20</a:t>
            </a:r>
            <a:r>
              <a:rPr lang="en-US" b="1" dirty="0">
                <a:solidFill>
                  <a:srgbClr val="474866"/>
                </a:solidFill>
              </a:rPr>
              <a:t>,P</a:t>
            </a:r>
            <a:r>
              <a:rPr lang="en-US" b="1" baseline="-25000" dirty="0">
                <a:solidFill>
                  <a:srgbClr val="474866"/>
                </a:solidFill>
              </a:rPr>
              <a:t>33</a:t>
            </a:r>
            <a:r>
              <a:rPr lang="en-US" b="1" dirty="0">
                <a:solidFill>
                  <a:srgbClr val="474866"/>
                </a:solidFill>
              </a:rPr>
              <a:t>}</a:t>
            </a:r>
            <a:r>
              <a:rPr lang="en-US" dirty="0"/>
              <a:t>&gt;</a:t>
            </a:r>
          </a:p>
          <a:p>
            <a:r>
              <a:rPr lang="en-US" dirty="0"/>
              <a:t>  ⋮</a:t>
            </a:r>
          </a:p>
          <a:p>
            <a:r>
              <a:rPr lang="en-US" b="1" dirty="0">
                <a:solidFill>
                  <a:srgbClr val="474866"/>
                </a:solidFill>
              </a:rPr>
              <a:t>040</a:t>
            </a:r>
            <a:r>
              <a:rPr lang="en-US" dirty="0"/>
              <a:t>:&lt;T</a:t>
            </a:r>
            <a:r>
              <a:rPr lang="en-US" baseline="-25000" dirty="0"/>
              <a:t>96</a:t>
            </a:r>
            <a:r>
              <a:rPr lang="en-US" dirty="0"/>
              <a:t> </a:t>
            </a:r>
            <a:r>
              <a:rPr lang="en-US" b="1" dirty="0">
                <a:solidFill>
                  <a:srgbClr val="EF3E42"/>
                </a:solidFill>
              </a:rPr>
              <a:t>COMMIT</a:t>
            </a:r>
            <a:r>
              <a:rPr lang="en-US" dirty="0"/>
              <a:t>&gt;</a:t>
            </a:r>
          </a:p>
          <a:p>
            <a:r>
              <a:rPr lang="en-US" dirty="0"/>
              <a:t>  ⋮</a:t>
            </a:r>
          </a:p>
          <a:p>
            <a:r>
              <a:rPr lang="en-US" b="1" dirty="0">
                <a:solidFill>
                  <a:srgbClr val="474866"/>
                </a:solidFill>
              </a:rPr>
              <a:t>050</a:t>
            </a:r>
            <a:r>
              <a:rPr lang="en-US" dirty="0"/>
              <a:t>:&lt;T</a:t>
            </a:r>
            <a:r>
              <a:rPr lang="en-US" baseline="-25000" dirty="0"/>
              <a:t>96</a:t>
            </a:r>
            <a:r>
              <a:rPr lang="en-US" dirty="0"/>
              <a:t> </a:t>
            </a:r>
            <a:r>
              <a:rPr lang="en-US" b="1" dirty="0">
                <a:solidFill>
                  <a:srgbClr val="EF3E42"/>
                </a:solidFill>
              </a:rPr>
              <a:t>TXN-END</a:t>
            </a:r>
            <a:r>
              <a:rPr lang="en-US" dirty="0"/>
              <a:t>&gt;</a:t>
            </a:r>
          </a:p>
          <a:p>
            <a:r>
              <a:rPr lang="en-US" dirty="0"/>
              <a:t>  ⋮</a:t>
            </a:r>
          </a:p>
          <a:p>
            <a:r>
              <a:rPr lang="en-US" b="1" dirty="0"/>
              <a:t>CRASH!</a:t>
            </a:r>
          </a:p>
          <a:p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074ADE6-48C9-4FD5-8D2C-2985FD84A3BB}"/>
              </a:ext>
            </a:extLst>
          </p:cNvPr>
          <p:cNvGraphicFramePr>
            <a:graphicFrameLocks noGrp="1"/>
          </p:cNvGraphicFramePr>
          <p:nvPr/>
        </p:nvGraphicFramePr>
        <p:xfrm>
          <a:off x="4419600" y="1560464"/>
          <a:ext cx="4267201" cy="19202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Inconsolata" panose="00000509000000000000" pitchFamily="49" charset="0"/>
                        </a:rPr>
                        <a:t>LSN</a:t>
                      </a:r>
                      <a:endParaRPr lang="en-US" sz="1500" b="0" i="1" dirty="0">
                        <a:latin typeface="Inconsolata" panose="00000509000000000000" pitchFamily="49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Inconsolata" panose="00000509000000000000" pitchFamily="49" charset="0"/>
                        </a:rPr>
                        <a:t>ATT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Inconsolata" panose="00000509000000000000" pitchFamily="49" charset="0"/>
                        </a:rPr>
                        <a:t>DPT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474866"/>
                          </a:solidFill>
                          <a:effectLst/>
                          <a:latin typeface="Inconsolata" panose="00000509000000000000" pitchFamily="49" charset="0"/>
                        </a:rPr>
                        <a:t>010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474866"/>
                        </a:solidFill>
                        <a:effectLst/>
                        <a:latin typeface="Inconsolata" panose="00000509000000000000" pitchFamily="49" charset="0"/>
                        <a:ea typeface="DejaVu Sans Mono" pitchFamily="49" charset="0"/>
                        <a:cs typeface="DejaVu Sans Mono" pitchFamily="49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Inconsolata" panose="00000509000000000000" pitchFamily="49" charset="0"/>
                        <a:ea typeface="ＭＳ Ｐゴシック" charset="-128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474866"/>
                          </a:solidFill>
                          <a:effectLst/>
                          <a:latin typeface="Inconsolata" panose="00000509000000000000" pitchFamily="49" charset="0"/>
                        </a:rPr>
                        <a:t>020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474866"/>
                        </a:solidFill>
                        <a:effectLst/>
                        <a:latin typeface="Inconsolata" panose="00000509000000000000" pitchFamily="49" charset="0"/>
                        <a:ea typeface="DejaVu Sans Mono" pitchFamily="49" charset="0"/>
                        <a:cs typeface="DejaVu Sans Mono" pitchFamily="49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(T</a:t>
                      </a:r>
                      <a:r>
                        <a:rPr kumimoji="0" lang="en-US" sz="1500" u="none" strike="noStrike" cap="none" normalizeH="0" baseline="-2500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96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,</a:t>
                      </a: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3E42"/>
                          </a:solidFill>
                          <a:effectLst/>
                          <a:latin typeface="Inconsolata" panose="00000509000000000000" pitchFamily="49" charset="0"/>
                        </a:rPr>
                        <a:t>U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Inconsolata" panose="00000509000000000000" pitchFamily="49" charset="0"/>
                        <a:ea typeface="ＭＳ Ｐゴシック" charset="-128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(P</a:t>
                      </a:r>
                      <a:r>
                        <a:rPr kumimoji="0" lang="en-US" sz="1500" u="none" strike="noStrike" cap="none" normalizeH="0" baseline="-2500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33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,</a:t>
                      </a: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474866"/>
                          </a:solidFill>
                          <a:effectLst/>
                          <a:latin typeface="Inconsolata" panose="00000509000000000000" pitchFamily="49" charset="0"/>
                        </a:rPr>
                        <a:t>020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Inconsolata" panose="00000509000000000000" pitchFamily="49" charset="0"/>
                        <a:ea typeface="ＭＳ Ｐゴシック" charset="-128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474866"/>
                          </a:solidFill>
                          <a:effectLst/>
                          <a:latin typeface="Inconsolata" panose="00000509000000000000" pitchFamily="49" charset="0"/>
                        </a:rPr>
                        <a:t>030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474866"/>
                        </a:solidFill>
                        <a:effectLst/>
                        <a:latin typeface="Inconsolata" panose="00000509000000000000" pitchFamily="49" charset="0"/>
                        <a:ea typeface="DejaVu Sans Mono" pitchFamily="49" charset="0"/>
                        <a:cs typeface="DejaVu Sans Mono" pitchFamily="49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(T</a:t>
                      </a:r>
                      <a:r>
                        <a:rPr kumimoji="0" lang="en-US" sz="1500" u="none" strike="noStrike" cap="none" normalizeH="0" baseline="-2500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96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,</a:t>
                      </a: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3E42"/>
                          </a:solidFill>
                          <a:effectLst/>
                          <a:latin typeface="Inconsolata" panose="00000509000000000000" pitchFamily="49" charset="0"/>
                        </a:rPr>
                        <a:t>U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), (T</a:t>
                      </a:r>
                      <a:r>
                        <a:rPr kumimoji="0" lang="en-US" sz="1500" u="none" strike="noStrike" cap="none" normalizeH="0" baseline="-2500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97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,</a:t>
                      </a: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3E42"/>
                          </a:solidFill>
                          <a:effectLst/>
                          <a:latin typeface="Inconsolata" panose="00000509000000000000" pitchFamily="49" charset="0"/>
                        </a:rPr>
                        <a:t>U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Inconsolata" panose="00000509000000000000" pitchFamily="49" charset="0"/>
                        <a:ea typeface="ＭＳ Ｐゴシック" charset="-128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(P</a:t>
                      </a:r>
                      <a:r>
                        <a:rPr kumimoji="0" lang="en-US" sz="1500" u="none" strike="noStrike" cap="none" normalizeH="0" baseline="-2500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33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,</a:t>
                      </a: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474866"/>
                          </a:solidFill>
                          <a:effectLst/>
                          <a:latin typeface="Inconsolata" panose="00000509000000000000" pitchFamily="49" charset="0"/>
                        </a:rPr>
                        <a:t>020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), (P</a:t>
                      </a:r>
                      <a:r>
                        <a:rPr kumimoji="0" lang="en-US" sz="1500" u="none" strike="noStrike" cap="none" normalizeH="0" baseline="-2500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20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,</a:t>
                      </a:r>
                      <a:r>
                        <a:rPr kumimoji="0" lang="en-US" sz="15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74866"/>
                          </a:solidFill>
                          <a:effectLst/>
                          <a:latin typeface="Inconsolata" panose="00000509000000000000" pitchFamily="49" charset="0"/>
                          <a:ea typeface="+mn-ea"/>
                          <a:cs typeface="+mn-cs"/>
                        </a:rPr>
                        <a:t>022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Inconsolata" panose="00000509000000000000" pitchFamily="49" charset="0"/>
                        <a:ea typeface="ＭＳ Ｐゴシック" charset="-128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474866"/>
                          </a:solidFill>
                          <a:effectLst/>
                          <a:latin typeface="Inconsolata" panose="00000509000000000000" pitchFamily="49" charset="0"/>
                        </a:rPr>
                        <a:t>040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474866"/>
                        </a:solidFill>
                        <a:effectLst/>
                        <a:latin typeface="Inconsolata" panose="00000509000000000000" pitchFamily="49" charset="0"/>
                        <a:ea typeface="DejaVu Sans Mono" pitchFamily="49" charset="0"/>
                        <a:cs typeface="DejaVu Sans Mono" pitchFamily="49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(T</a:t>
                      </a:r>
                      <a:r>
                        <a:rPr kumimoji="0" lang="en-US" sz="1500" u="none" strike="noStrike" cap="none" normalizeH="0" baseline="-2500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96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,</a:t>
                      </a: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3E42"/>
                          </a:solidFill>
                          <a:effectLst/>
                          <a:latin typeface="Inconsolata" panose="00000509000000000000" pitchFamily="49" charset="0"/>
                        </a:rPr>
                        <a:t>C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), (T</a:t>
                      </a:r>
                      <a:r>
                        <a:rPr kumimoji="0" lang="en-US" sz="1500" u="none" strike="noStrike" cap="none" normalizeH="0" baseline="-2500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97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,</a:t>
                      </a: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3E42"/>
                          </a:solidFill>
                          <a:effectLst/>
                          <a:latin typeface="Inconsolata" panose="00000509000000000000" pitchFamily="49" charset="0"/>
                        </a:rPr>
                        <a:t>U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Inconsolata" panose="00000509000000000000" pitchFamily="49" charset="0"/>
                        <a:ea typeface="ＭＳ Ｐゴシック" charset="-128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(P</a:t>
                      </a:r>
                      <a:r>
                        <a:rPr kumimoji="0" lang="en-US" sz="1500" u="none" strike="noStrike" cap="none" normalizeH="0" baseline="-2500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33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,</a:t>
                      </a:r>
                      <a:r>
                        <a:rPr kumimoji="0" lang="en-US" sz="15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74866"/>
                          </a:solidFill>
                          <a:effectLst/>
                          <a:latin typeface="Inconsolata" panose="00000509000000000000" pitchFamily="49" charset="0"/>
                          <a:ea typeface="+mn-ea"/>
                          <a:cs typeface="+mn-cs"/>
                        </a:rPr>
                        <a:t>020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), (P</a:t>
                      </a:r>
                      <a:r>
                        <a:rPr kumimoji="0" lang="en-US" sz="1500" u="none" strike="noStrike" cap="none" normalizeH="0" baseline="-2500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20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,</a:t>
                      </a:r>
                      <a:r>
                        <a:rPr kumimoji="0" lang="en-US" sz="15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74866"/>
                          </a:solidFill>
                          <a:effectLst/>
                          <a:latin typeface="Inconsolata" panose="00000509000000000000" pitchFamily="49" charset="0"/>
                          <a:ea typeface="+mn-ea"/>
                          <a:cs typeface="+mn-cs"/>
                        </a:rPr>
                        <a:t>022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Inconsolata" panose="00000509000000000000" pitchFamily="49" charset="0"/>
                        <a:ea typeface="ＭＳ Ｐゴシック" charset="-128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474866"/>
                          </a:solidFill>
                          <a:effectLst/>
                          <a:latin typeface="Inconsolata" panose="00000509000000000000" pitchFamily="49" charset="0"/>
                        </a:rPr>
                        <a:t>050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474866"/>
                        </a:solidFill>
                        <a:effectLst/>
                        <a:latin typeface="Inconsolata" panose="00000509000000000000" pitchFamily="49" charset="0"/>
                        <a:ea typeface="DejaVu Sans Mono" pitchFamily="49" charset="0"/>
                        <a:cs typeface="DejaVu Sans Mono" pitchFamily="49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(T</a:t>
                      </a:r>
                      <a:r>
                        <a:rPr kumimoji="0" lang="en-US" sz="1500" u="none" strike="noStrike" cap="none" normalizeH="0" baseline="-2500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97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,</a:t>
                      </a:r>
                      <a:r>
                        <a:rPr kumimoji="0" lang="en-US" sz="15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3E42"/>
                          </a:solidFill>
                          <a:effectLst/>
                          <a:latin typeface="Inconsolata" panose="00000509000000000000" pitchFamily="49" charset="0"/>
                        </a:rPr>
                        <a:t>U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Inconsolata" panose="00000509000000000000" pitchFamily="49" charset="0"/>
                        <a:ea typeface="ＭＳ Ｐゴシック" charset="-128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(P</a:t>
                      </a:r>
                      <a:r>
                        <a:rPr kumimoji="0" lang="en-US" sz="1500" u="none" strike="noStrike" cap="none" normalizeH="0" baseline="-2500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33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,</a:t>
                      </a:r>
                      <a:r>
                        <a:rPr kumimoji="0" lang="en-US" sz="15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74866"/>
                          </a:solidFill>
                          <a:effectLst/>
                          <a:latin typeface="Inconsolata" panose="00000509000000000000" pitchFamily="49" charset="0"/>
                          <a:ea typeface="+mn-ea"/>
                          <a:cs typeface="+mn-cs"/>
                        </a:rPr>
                        <a:t>020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), (P</a:t>
                      </a:r>
                      <a:r>
                        <a:rPr kumimoji="0" lang="en-US" sz="1500" u="none" strike="noStrike" cap="none" normalizeH="0" baseline="-2500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20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,</a:t>
                      </a:r>
                      <a:r>
                        <a:rPr kumimoji="0" lang="en-US" sz="15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74866"/>
                          </a:solidFill>
                          <a:effectLst/>
                          <a:latin typeface="Inconsolata" panose="00000509000000000000" pitchFamily="49" charset="0"/>
                          <a:ea typeface="+mn-ea"/>
                          <a:cs typeface="+mn-cs"/>
                        </a:rPr>
                        <a:t>022</a:t>
                      </a:r>
                      <a:r>
                        <a:rPr kumimoji="0" lang="en-US" sz="1500" u="none" strike="noStrike" cap="none" normalizeH="0" baseline="0" dirty="0">
                          <a:ln>
                            <a:noFill/>
                          </a:ln>
                          <a:solidFill>
                            <a:srgbClr val="646464"/>
                          </a:solidFill>
                          <a:effectLst/>
                          <a:latin typeface="Inconsolata" panose="00000509000000000000" pitchFamily="49" charset="0"/>
                        </a:rPr>
                        <a:t>)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646464"/>
                        </a:solidFill>
                        <a:effectLst/>
                        <a:latin typeface="Inconsolata" panose="00000509000000000000" pitchFamily="49" charset="0"/>
                        <a:ea typeface="ＭＳ Ｐゴシック" charset="-128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Right Arrow 6">
            <a:extLst>
              <a:ext uri="{FF2B5EF4-FFF2-40B4-BE49-F238E27FC236}">
                <a16:creationId xmlns:a16="http://schemas.microsoft.com/office/drawing/2014/main" id="{B32D4523-46D3-4B99-81E6-25B5C3255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14040"/>
            <a:ext cx="365760" cy="274320"/>
          </a:xfrm>
          <a:prstGeom prst="rightArrow">
            <a:avLst>
              <a:gd name="adj1" fmla="val 50000"/>
              <a:gd name="adj2" fmla="val 50050"/>
            </a:avLst>
          </a:prstGeom>
          <a:solidFill>
            <a:srgbClr val="EF3E42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12" name="Right Arrow 6">
            <a:extLst>
              <a:ext uri="{FF2B5EF4-FFF2-40B4-BE49-F238E27FC236}">
                <a16:creationId xmlns:a16="http://schemas.microsoft.com/office/drawing/2014/main" id="{92E6C993-51D2-4303-9FBB-36162F475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74" y="1921458"/>
            <a:ext cx="365760" cy="274320"/>
          </a:xfrm>
          <a:prstGeom prst="rightArrow">
            <a:avLst>
              <a:gd name="adj1" fmla="val 50000"/>
              <a:gd name="adj2" fmla="val 50050"/>
            </a:avLst>
          </a:prstGeom>
          <a:solidFill>
            <a:srgbClr val="EF3E42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15" name="Right Arrow 6">
            <a:extLst>
              <a:ext uri="{FF2B5EF4-FFF2-40B4-BE49-F238E27FC236}">
                <a16:creationId xmlns:a16="http://schemas.microsoft.com/office/drawing/2014/main" id="{455AF55F-6E3C-419B-AA66-1E3AF47DF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051832"/>
            <a:ext cx="365760" cy="274320"/>
          </a:xfrm>
          <a:prstGeom prst="rightArrow">
            <a:avLst>
              <a:gd name="adj1" fmla="val 50000"/>
              <a:gd name="adj2" fmla="val 50050"/>
            </a:avLst>
          </a:prstGeom>
          <a:solidFill>
            <a:srgbClr val="EF3E42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16" name="Right Arrow 6">
            <a:extLst>
              <a:ext uri="{FF2B5EF4-FFF2-40B4-BE49-F238E27FC236}">
                <a16:creationId xmlns:a16="http://schemas.microsoft.com/office/drawing/2014/main" id="{39B236C4-6A9F-4C49-B9B3-09516CD6A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74" y="2236915"/>
            <a:ext cx="365760" cy="274320"/>
          </a:xfrm>
          <a:prstGeom prst="rightArrow">
            <a:avLst>
              <a:gd name="adj1" fmla="val 50000"/>
              <a:gd name="adj2" fmla="val 50050"/>
            </a:avLst>
          </a:prstGeom>
          <a:solidFill>
            <a:srgbClr val="EF3E42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17" name="Right Arrow 6">
            <a:extLst>
              <a:ext uri="{FF2B5EF4-FFF2-40B4-BE49-F238E27FC236}">
                <a16:creationId xmlns:a16="http://schemas.microsoft.com/office/drawing/2014/main" id="{33537F9F-3609-466C-BD5A-A8C273237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495876"/>
            <a:ext cx="365760" cy="274320"/>
          </a:xfrm>
          <a:prstGeom prst="rightArrow">
            <a:avLst>
              <a:gd name="adj1" fmla="val 50000"/>
              <a:gd name="adj2" fmla="val 50050"/>
            </a:avLst>
          </a:prstGeom>
          <a:solidFill>
            <a:srgbClr val="EF3E42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18" name="Right Arrow 6">
            <a:extLst>
              <a:ext uri="{FF2B5EF4-FFF2-40B4-BE49-F238E27FC236}">
                <a16:creationId xmlns:a16="http://schemas.microsoft.com/office/drawing/2014/main" id="{3B126DD6-8FEE-408F-A692-16A5505F7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74" y="2552372"/>
            <a:ext cx="365760" cy="274320"/>
          </a:xfrm>
          <a:prstGeom prst="rightArrow">
            <a:avLst>
              <a:gd name="adj1" fmla="val 50000"/>
              <a:gd name="adj2" fmla="val 50050"/>
            </a:avLst>
          </a:prstGeom>
          <a:solidFill>
            <a:srgbClr val="EF3E42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19" name="Right Arrow 6">
            <a:extLst>
              <a:ext uri="{FF2B5EF4-FFF2-40B4-BE49-F238E27FC236}">
                <a16:creationId xmlns:a16="http://schemas.microsoft.com/office/drawing/2014/main" id="{E47CBF57-7DF7-41F1-8FD3-9020750EC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381759"/>
            <a:ext cx="365760" cy="274320"/>
          </a:xfrm>
          <a:prstGeom prst="rightArrow">
            <a:avLst>
              <a:gd name="adj1" fmla="val 50000"/>
              <a:gd name="adj2" fmla="val 50050"/>
            </a:avLst>
          </a:prstGeom>
          <a:solidFill>
            <a:srgbClr val="EF3E42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20" name="Right Arrow 6">
            <a:extLst>
              <a:ext uri="{FF2B5EF4-FFF2-40B4-BE49-F238E27FC236}">
                <a16:creationId xmlns:a16="http://schemas.microsoft.com/office/drawing/2014/main" id="{52DB2FA3-9A10-44D8-A013-21A1D9C53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74" y="2867829"/>
            <a:ext cx="365760" cy="274320"/>
          </a:xfrm>
          <a:prstGeom prst="rightArrow">
            <a:avLst>
              <a:gd name="adj1" fmla="val 50000"/>
              <a:gd name="adj2" fmla="val 50050"/>
            </a:avLst>
          </a:prstGeom>
          <a:solidFill>
            <a:srgbClr val="EF3E42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21" name="Right Arrow 6">
            <a:extLst>
              <a:ext uri="{FF2B5EF4-FFF2-40B4-BE49-F238E27FC236}">
                <a16:creationId xmlns:a16="http://schemas.microsoft.com/office/drawing/2014/main" id="{35E1233A-0776-48B2-BA97-A81D0D31C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824167"/>
            <a:ext cx="365760" cy="274320"/>
          </a:xfrm>
          <a:prstGeom prst="rightArrow">
            <a:avLst>
              <a:gd name="adj1" fmla="val 50000"/>
              <a:gd name="adj2" fmla="val 50050"/>
            </a:avLst>
          </a:prstGeom>
          <a:solidFill>
            <a:srgbClr val="EF3E42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22" name="Right Arrow 6">
            <a:extLst>
              <a:ext uri="{FF2B5EF4-FFF2-40B4-BE49-F238E27FC236}">
                <a16:creationId xmlns:a16="http://schemas.microsoft.com/office/drawing/2014/main" id="{12F454E3-A62D-4C0B-AF99-E272C9816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74" y="3183284"/>
            <a:ext cx="365760" cy="274320"/>
          </a:xfrm>
          <a:prstGeom prst="rightArrow">
            <a:avLst>
              <a:gd name="adj1" fmla="val 50000"/>
              <a:gd name="adj2" fmla="val 50050"/>
            </a:avLst>
          </a:prstGeom>
          <a:solidFill>
            <a:srgbClr val="EF3E42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A4B894F4-68DE-41D4-BA6F-7F888A2B8715}"/>
              </a:ext>
            </a:extLst>
          </p:cNvPr>
          <p:cNvSpPr/>
          <p:nvPr/>
        </p:nvSpPr>
        <p:spPr bwMode="auto">
          <a:xfrm flipH="1">
            <a:off x="2133600" y="1423299"/>
            <a:ext cx="2646760" cy="395802"/>
          </a:xfrm>
          <a:prstGeom prst="wedgeRoundRectCallout">
            <a:avLst>
              <a:gd name="adj1" fmla="val 36581"/>
              <a:gd name="adj2" fmla="val 106343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Modify A in page P</a:t>
            </a:r>
            <a:r>
              <a:rPr lang="en-US" sz="2000" b="1" i="1" baseline="-25000" dirty="0">
                <a:solidFill>
                  <a:srgbClr val="EF3E42"/>
                </a:solidFill>
                <a:latin typeface="Crimson Text" panose="02000503000000000000" pitchFamily="2" charset="0"/>
              </a:rPr>
              <a:t>33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E1DCDC-278E-4EE9-83E6-587327384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47" y="2070286"/>
            <a:ext cx="545306" cy="282178"/>
          </a:xfrm>
          <a:prstGeom prst="roundRect">
            <a:avLst>
              <a:gd name="adj" fmla="val 12315"/>
            </a:avLst>
          </a:prstGeom>
          <a:noFill/>
          <a:ln w="38100" algn="ctr">
            <a:solidFill>
              <a:srgbClr val="EF3E4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23414E-836B-4915-BD97-235A56ECE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212925"/>
            <a:ext cx="1495425" cy="2738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71B8368-A504-49BE-8452-214CFD984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737" y="2212925"/>
            <a:ext cx="1379934" cy="27503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anchor="ctr"/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1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134979-8B30-4CDD-B8FE-CDF4E108DCF4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2542725"/>
            <a:ext cx="3472460" cy="274067"/>
            <a:chOff x="4846779" y="3142816"/>
            <a:chExt cx="4629779" cy="365764"/>
          </a:xfrm>
        </p:grpSpPr>
        <p:sp>
          <p:nvSpPr>
            <p:cNvPr id="60477" name="Rectangle 25">
              <a:extLst>
                <a:ext uri="{FF2B5EF4-FFF2-40B4-BE49-F238E27FC236}">
                  <a16:creationId xmlns:a16="http://schemas.microsoft.com/office/drawing/2014/main" id="{07A75F15-7219-49C2-B844-76BBD6934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6779" y="3142816"/>
              <a:ext cx="1993037" cy="365759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2100"/>
            </a:p>
          </p:txBody>
        </p:sp>
        <p:sp>
          <p:nvSpPr>
            <p:cNvPr id="60478" name="Rectangle 29">
              <a:extLst>
                <a:ext uri="{FF2B5EF4-FFF2-40B4-BE49-F238E27FC236}">
                  <a16:creationId xmlns:a16="http://schemas.microsoft.com/office/drawing/2014/main" id="{B1B469E9-366A-4AE1-AC2D-5B16BB5E5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997" y="3142820"/>
              <a:ext cx="2406561" cy="365760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210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F2F2AB7-D694-4B27-B319-BF93454EB176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2871344"/>
            <a:ext cx="3472460" cy="274064"/>
            <a:chOff x="4846779" y="3581688"/>
            <a:chExt cx="4629779" cy="365759"/>
          </a:xfrm>
        </p:grpSpPr>
        <p:sp>
          <p:nvSpPr>
            <p:cNvPr id="60475" name="Rectangle 26">
              <a:extLst>
                <a:ext uri="{FF2B5EF4-FFF2-40B4-BE49-F238E27FC236}">
                  <a16:creationId xmlns:a16="http://schemas.microsoft.com/office/drawing/2014/main" id="{2643C7FF-1624-492D-96D1-F5E9A31DE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6779" y="3581688"/>
              <a:ext cx="1993037" cy="365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2100"/>
            </a:p>
          </p:txBody>
        </p:sp>
        <p:sp>
          <p:nvSpPr>
            <p:cNvPr id="60476" name="Rectangle 30">
              <a:extLst>
                <a:ext uri="{FF2B5EF4-FFF2-40B4-BE49-F238E27FC236}">
                  <a16:creationId xmlns:a16="http://schemas.microsoft.com/office/drawing/2014/main" id="{DA98BF6B-9C99-4478-AF61-BBECBDBE1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5100" y="3581688"/>
              <a:ext cx="2561458" cy="365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210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1A83A66-805E-4AFF-9535-B4A093C08669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3201148"/>
            <a:ext cx="3472461" cy="274063"/>
            <a:chOff x="4846779" y="4020560"/>
            <a:chExt cx="4629780" cy="365759"/>
          </a:xfrm>
          <a:solidFill>
            <a:srgbClr val="E7E7E7"/>
          </a:solidFill>
        </p:grpSpPr>
        <p:sp>
          <p:nvSpPr>
            <p:cNvPr id="60473" name="Rectangle 27">
              <a:extLst>
                <a:ext uri="{FF2B5EF4-FFF2-40B4-BE49-F238E27FC236}">
                  <a16:creationId xmlns:a16="http://schemas.microsoft.com/office/drawing/2014/main" id="{68DE0BCF-F332-4B48-8D4D-D84BF59E6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6779" y="4020560"/>
              <a:ext cx="1993038" cy="3657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2100"/>
            </a:p>
          </p:txBody>
        </p:sp>
        <p:sp>
          <p:nvSpPr>
            <p:cNvPr id="60474" name="Rectangle 31">
              <a:extLst>
                <a:ext uri="{FF2B5EF4-FFF2-40B4-BE49-F238E27FC236}">
                  <a16:creationId xmlns:a16="http://schemas.microsoft.com/office/drawing/2014/main" id="{EC8781FE-5BCE-4DB1-956E-538640F8F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997" y="4020560"/>
              <a:ext cx="2406562" cy="3657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 type="none" w="sm" len="sm"/>
                  <a:tailEnd type="triangle" w="med" len="med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2100"/>
            </a:p>
          </p:txBody>
        </p:sp>
      </p:grp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A1FAB181-A2FB-42F3-B563-9E22A03CFC04}"/>
              </a:ext>
            </a:extLst>
          </p:cNvPr>
          <p:cNvSpPr/>
          <p:nvPr/>
        </p:nvSpPr>
        <p:spPr bwMode="auto">
          <a:xfrm flipH="1">
            <a:off x="5510212" y="1728619"/>
            <a:ext cx="1652588" cy="364755"/>
          </a:xfrm>
          <a:prstGeom prst="wedgeRoundRectCallout">
            <a:avLst>
              <a:gd name="adj1" fmla="val 37915"/>
              <a:gd name="adj2" fmla="val 89285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(</a:t>
            </a:r>
            <a:r>
              <a:rPr lang="en-US" sz="2000" b="1" i="1" dirty="0" err="1">
                <a:solidFill>
                  <a:srgbClr val="EF3E42"/>
                </a:solidFill>
                <a:latin typeface="Crimson Text" panose="02000503000000000000" pitchFamily="2" charset="0"/>
              </a:rPr>
              <a:t>TxnId</a:t>
            </a: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, Status)</a:t>
            </a:r>
          </a:p>
        </p:txBody>
      </p:sp>
      <p:sp>
        <p:nvSpPr>
          <p:cNvPr id="32" name="Rounded Rectangular Callout 13">
            <a:extLst>
              <a:ext uri="{FF2B5EF4-FFF2-40B4-BE49-F238E27FC236}">
                <a16:creationId xmlns:a16="http://schemas.microsoft.com/office/drawing/2014/main" id="{B5C76DFA-303B-420C-AF47-878C16F3B036}"/>
              </a:ext>
            </a:extLst>
          </p:cNvPr>
          <p:cNvSpPr/>
          <p:nvPr/>
        </p:nvSpPr>
        <p:spPr bwMode="auto">
          <a:xfrm flipH="1">
            <a:off x="7162800" y="1733550"/>
            <a:ext cx="1804988" cy="364755"/>
          </a:xfrm>
          <a:prstGeom prst="wedgeRoundRectCallout">
            <a:avLst>
              <a:gd name="adj1" fmla="val 37915"/>
              <a:gd name="adj2" fmla="val 89285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(</a:t>
            </a:r>
            <a:r>
              <a:rPr lang="en-US" sz="2000" b="1" i="1" dirty="0" err="1">
                <a:solidFill>
                  <a:srgbClr val="EF3E42"/>
                </a:solidFill>
                <a:latin typeface="Crimson Text" panose="02000503000000000000" pitchFamily="2" charset="0"/>
              </a:rPr>
              <a:t>PageId</a:t>
            </a: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, </a:t>
            </a:r>
            <a:r>
              <a:rPr lang="en-US" sz="2000" b="1" i="1" dirty="0" err="1">
                <a:solidFill>
                  <a:srgbClr val="EF3E42"/>
                </a:solidFill>
                <a:latin typeface="Crimson Text" panose="02000503000000000000" pitchFamily="2" charset="0"/>
              </a:rPr>
              <a:t>RecLSN</a:t>
            </a:r>
            <a:r>
              <a:rPr lang="en-US" sz="2000" b="1" i="1" dirty="0">
                <a:solidFill>
                  <a:srgbClr val="EF3E42"/>
                </a:solidFill>
                <a:latin typeface="Crimson Text" panose="02000503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784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3" grpId="1" animBg="1"/>
      <p:bldP spid="24" grpId="0" animBg="1"/>
      <p:bldP spid="24" grpId="1" animBg="1"/>
      <p:bldP spid="2" grpId="0" animBg="1"/>
      <p:bldP spid="29" grpId="0" animBg="1"/>
      <p:bldP spid="14" grpId="0" animBg="1"/>
      <p:bldP spid="14" grpId="1" animBg="1"/>
      <p:bldP spid="32" grpId="0" animBg="1"/>
      <p:bldP spid="32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3AB7F282-FC9A-4F69-ACF8-4FD01B23D27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UNDO PHASE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19BBD8F5-8436-49F3-B105-BF0C388463C2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b="1" dirty="0" err="1">
                <a:solidFill>
                  <a:srgbClr val="EF3E42"/>
                </a:solidFill>
                <a:latin typeface="Inconsolata" panose="00000509000000000000" pitchFamily="49" charset="0"/>
              </a:rPr>
              <a:t>ToUndo</a:t>
            </a:r>
            <a:r>
              <a:rPr lang="en-US" altLang="en-US" dirty="0"/>
              <a:t>={ </a:t>
            </a:r>
            <a:r>
              <a:rPr lang="en-US" altLang="en-US" b="1" dirty="0" err="1">
                <a:solidFill>
                  <a:srgbClr val="EF3E42"/>
                </a:solidFill>
                <a:latin typeface="Inconsolata" panose="00000509000000000000" pitchFamily="49" charset="0"/>
              </a:rPr>
              <a:t>lastLSN</a:t>
            </a:r>
            <a:r>
              <a:rPr lang="en-US" altLang="en-US" dirty="0"/>
              <a:t> of “loser” </a:t>
            </a:r>
            <a:r>
              <a:rPr lang="en-US" altLang="en-US" dirty="0" err="1"/>
              <a:t>txns</a:t>
            </a:r>
            <a:r>
              <a:rPr lang="en-US" altLang="en-US" dirty="0"/>
              <a:t> }</a:t>
            </a:r>
          </a:p>
          <a:p>
            <a:r>
              <a:rPr lang="en-US" altLang="en-US" dirty="0"/>
              <a:t>Repeat until </a:t>
            </a:r>
            <a:r>
              <a:rPr lang="en-US" altLang="en-US" b="1" dirty="0" err="1">
                <a:solidFill>
                  <a:srgbClr val="EF3E42"/>
                </a:solidFill>
                <a:latin typeface="Inconsolata" panose="00000509000000000000" pitchFamily="49" charset="0"/>
              </a:rPr>
              <a:t>ToUndo</a:t>
            </a:r>
            <a:r>
              <a:rPr lang="en-US" altLang="en-US" dirty="0"/>
              <a:t> is empty:</a:t>
            </a:r>
          </a:p>
          <a:p>
            <a:pPr lvl="1"/>
            <a:r>
              <a:rPr lang="en-US" altLang="en-US" dirty="0"/>
              <a:t>Pop largest LSN from </a:t>
            </a:r>
            <a:r>
              <a:rPr lang="en-US" altLang="en-US" b="1" dirty="0" err="1">
                <a:solidFill>
                  <a:srgbClr val="EF3E42"/>
                </a:solidFill>
                <a:latin typeface="Inconsolata" panose="00000509000000000000" pitchFamily="49" charset="0"/>
              </a:rPr>
              <a:t>ToUndo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If this </a:t>
            </a:r>
            <a:r>
              <a:rPr lang="en-US" altLang="en-US" b="1" i="1" dirty="0"/>
              <a:t>LSN</a:t>
            </a:r>
            <a:r>
              <a:rPr lang="en-US" altLang="en-US" dirty="0"/>
              <a:t> is a </a:t>
            </a:r>
            <a:r>
              <a:rPr lang="en-US" altLang="en-US" b="1" dirty="0"/>
              <a:t>CLR</a:t>
            </a:r>
            <a:r>
              <a:rPr lang="en-US" altLang="en-US" dirty="0"/>
              <a:t> and </a:t>
            </a:r>
            <a:r>
              <a:rPr lang="en-US" altLang="en-US" b="1" dirty="0" err="1">
                <a:solidFill>
                  <a:srgbClr val="EF3E42"/>
                </a:solidFill>
                <a:latin typeface="Inconsolata" panose="00000509000000000000" pitchFamily="49" charset="0"/>
              </a:rPr>
              <a:t>undoNextLSN</a:t>
            </a:r>
            <a:r>
              <a:rPr lang="en-US" altLang="en-US" dirty="0"/>
              <a:t> = </a:t>
            </a:r>
            <a:r>
              <a:rPr lang="en-US" altLang="en-US" b="1" dirty="0"/>
              <a:t>nil</a:t>
            </a:r>
            <a:r>
              <a:rPr lang="en-US" altLang="en-US" dirty="0"/>
              <a:t>, then write an </a:t>
            </a:r>
            <a:r>
              <a:rPr lang="en-US" altLang="en-US" b="1" dirty="0">
                <a:solidFill>
                  <a:srgbClr val="EF3E42"/>
                </a:solidFill>
                <a:latin typeface="Inconsolata" panose="00000509000000000000" pitchFamily="49" charset="0"/>
              </a:rPr>
              <a:t>TXN-END</a:t>
            </a:r>
            <a:r>
              <a:rPr lang="en-US" altLang="en-US" dirty="0"/>
              <a:t> record for this </a:t>
            </a:r>
            <a:r>
              <a:rPr lang="en-US" altLang="en-US" dirty="0" err="1"/>
              <a:t>txn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If this </a:t>
            </a:r>
            <a:r>
              <a:rPr lang="en-US" altLang="en-US" b="1" i="1" dirty="0"/>
              <a:t>LSN</a:t>
            </a:r>
            <a:r>
              <a:rPr lang="en-US" altLang="en-US" dirty="0"/>
              <a:t> is a </a:t>
            </a:r>
            <a:r>
              <a:rPr lang="en-US" altLang="en-US" b="1" dirty="0"/>
              <a:t>CLR</a:t>
            </a:r>
            <a:r>
              <a:rPr lang="en-US" altLang="en-US" dirty="0"/>
              <a:t>, and </a:t>
            </a:r>
            <a:r>
              <a:rPr lang="en-US" altLang="en-US" b="1" dirty="0" err="1">
                <a:solidFill>
                  <a:srgbClr val="EF3E42"/>
                </a:solidFill>
                <a:latin typeface="Inconsolata" panose="00000509000000000000" pitchFamily="49" charset="0"/>
              </a:rPr>
              <a:t>undoNextLSN</a:t>
            </a:r>
            <a:r>
              <a:rPr lang="en-US" altLang="en-US" dirty="0"/>
              <a:t> != </a:t>
            </a:r>
            <a:r>
              <a:rPr lang="en-US" altLang="en-US" b="1" dirty="0"/>
              <a:t>nil</a:t>
            </a:r>
            <a:r>
              <a:rPr lang="en-US" altLang="en-US" dirty="0"/>
              <a:t>, then add </a:t>
            </a:r>
            <a:r>
              <a:rPr lang="en-US" altLang="en-US" b="1" dirty="0" err="1">
                <a:solidFill>
                  <a:srgbClr val="EF3E42"/>
                </a:solidFill>
                <a:latin typeface="Inconsolata" panose="00000509000000000000" pitchFamily="49" charset="0"/>
              </a:rPr>
              <a:t>undoNextLSN</a:t>
            </a:r>
            <a:r>
              <a:rPr lang="en-US" altLang="en-US" dirty="0"/>
              <a:t> to </a:t>
            </a:r>
            <a:r>
              <a:rPr lang="en-US" altLang="en-US" b="1" dirty="0" err="1">
                <a:solidFill>
                  <a:srgbClr val="EF3E42"/>
                </a:solidFill>
                <a:latin typeface="Inconsolata" panose="00000509000000000000" pitchFamily="49" charset="0"/>
              </a:rPr>
              <a:t>ToUndo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Else this </a:t>
            </a:r>
            <a:r>
              <a:rPr lang="en-US" altLang="en-US" b="1" i="1" dirty="0"/>
              <a:t>LSN</a:t>
            </a:r>
            <a:r>
              <a:rPr lang="en-US" altLang="en-US" dirty="0"/>
              <a:t> is an update. Undo the update, write a </a:t>
            </a:r>
            <a:r>
              <a:rPr lang="en-US" altLang="en-US" b="1" dirty="0"/>
              <a:t>CLR</a:t>
            </a:r>
            <a:r>
              <a:rPr lang="en-US" altLang="en-US" dirty="0"/>
              <a:t>, add </a:t>
            </a:r>
            <a:r>
              <a:rPr lang="en-US" altLang="en-US" b="1" dirty="0" err="1">
                <a:solidFill>
                  <a:srgbClr val="EF3E42"/>
                </a:solidFill>
                <a:latin typeface="Inconsolata" panose="00000509000000000000" pitchFamily="49" charset="0"/>
              </a:rPr>
              <a:t>prevLSN</a:t>
            </a:r>
            <a:r>
              <a:rPr lang="en-US" altLang="en-US" dirty="0"/>
              <a:t> to </a:t>
            </a:r>
            <a:r>
              <a:rPr lang="en-US" altLang="en-US" b="1" dirty="0" err="1">
                <a:solidFill>
                  <a:srgbClr val="EF3E42"/>
                </a:solidFill>
                <a:latin typeface="Inconsolata" panose="00000509000000000000" pitchFamily="49" charset="0"/>
              </a:rPr>
              <a:t>ToUndo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378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513C10C-C7ED-4B76-8181-57815484D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ARIES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4DA6B5D8-B9F0-4169-B306-1C078E4CF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hlinkClick r:id="rId3"/>
              </a:rPr>
              <a:t>Algorithms for Recovery and Isolation Exploiting Semantics</a:t>
            </a:r>
            <a:endParaRPr lang="en-US" altLang="en-US" b="1" dirty="0"/>
          </a:p>
          <a:p>
            <a:endParaRPr lang="en-US" altLang="en-US" sz="1200" dirty="0"/>
          </a:p>
          <a:p>
            <a:r>
              <a:rPr lang="en-US" altLang="en-US" dirty="0"/>
              <a:t>Developed at IBM Research in early 1990s for the DB2 DBMS.</a:t>
            </a:r>
          </a:p>
          <a:p>
            <a:endParaRPr lang="en-US" altLang="en-US" sz="1200" dirty="0"/>
          </a:p>
          <a:p>
            <a:r>
              <a:rPr lang="en-US" altLang="en-US" dirty="0"/>
              <a:t>Not all systems implement ARIES exactly as defined in this paper but they’re close enough.</a:t>
            </a: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5DE1B054-D354-44F5-8DCD-F383C9095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944880"/>
            <a:ext cx="2381224" cy="3657600"/>
          </a:xfrm>
          <a:prstGeom prst="rect">
            <a:avLst/>
          </a:prstGeom>
          <a:ln>
            <a:solidFill>
              <a:srgbClr val="646464"/>
            </a:solidFill>
          </a:ln>
        </p:spPr>
      </p:pic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92E1E418-BD92-C122-54CC-51F3B77E3A3E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3306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0EF50EF3-09BD-4C9F-BA8A-277C7B24BD88}"/>
              </a:ext>
            </a:extLst>
          </p:cNvPr>
          <p:cNvGraphicFramePr>
            <a:graphicFrameLocks noGrp="1"/>
          </p:cNvGraphicFramePr>
          <p:nvPr/>
        </p:nvGraphicFramePr>
        <p:xfrm>
          <a:off x="1166664" y="2394466"/>
          <a:ext cx="2286000" cy="10058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616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456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Inconsolata" panose="00000509000000000000" pitchFamily="49" charset="0"/>
                        </a:rPr>
                        <a:t>TxnId</a:t>
                      </a:r>
                      <a:endParaRPr lang="en-US" sz="1600" i="1" dirty="0">
                        <a:latin typeface="Inconsolata" panose="00000509000000000000" pitchFamily="49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Status</a:t>
                      </a:r>
                      <a:endParaRPr lang="en-US" sz="1600" i="1" dirty="0">
                        <a:latin typeface="Inconsolata" panose="00000509000000000000" pitchFamily="49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Inconsolata" panose="00000509000000000000" pitchFamily="49" charset="0"/>
                        </a:rPr>
                        <a:t>lastLSN</a:t>
                      </a:r>
                      <a:endParaRPr lang="en-US" sz="1600" i="1" dirty="0">
                        <a:latin typeface="Inconsolata" panose="00000509000000000000" pitchFamily="49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T</a:t>
                      </a:r>
                      <a:r>
                        <a:rPr lang="en-US" sz="1600" baseline="-25000" dirty="0">
                          <a:latin typeface="Inconsolata" panose="00000509000000000000" pitchFamily="49" charset="0"/>
                        </a:rPr>
                        <a:t>32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76D6D"/>
                          </a:solidFill>
                          <a:latin typeface="Inconsolata" panose="00000509000000000000" pitchFamily="49" charset="0"/>
                        </a:rPr>
                        <a:t>U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Inconsolata" panose="00000509000000000000" pitchFamily="49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T</a:t>
                      </a:r>
                      <a:r>
                        <a:rPr lang="en-US" sz="1600" baseline="-25000" dirty="0">
                          <a:latin typeface="Inconsolata" panose="00000509000000000000" pitchFamily="49" charset="0"/>
                        </a:rPr>
                        <a:t>41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76D6D"/>
                          </a:solidFill>
                          <a:latin typeface="Inconsolata" panose="00000509000000000000" pitchFamily="49" charset="0"/>
                        </a:rPr>
                        <a:t>U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Inconsolata" panose="00000509000000000000" pitchFamily="49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6562" name="Title 1">
            <a:extLst>
              <a:ext uri="{FF2B5EF4-FFF2-40B4-BE49-F238E27FC236}">
                <a16:creationId xmlns:a16="http://schemas.microsoft.com/office/drawing/2014/main" id="{FFF4E4E1-D8F0-4676-8671-1774F56621F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/>
              <a:t>Undo Phase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5B4F9-20D3-4076-85B3-9F89308FB65E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Suppose that after end of analysis phase we have the following </a:t>
            </a:r>
            <a:r>
              <a:rPr lang="en-US" altLang="en-US" b="1" dirty="0"/>
              <a:t>ATT</a:t>
            </a:r>
            <a:r>
              <a:rPr lang="en-US" altLang="en-US" dirty="0"/>
              <a:t>:</a:t>
            </a:r>
          </a:p>
          <a:p>
            <a:endParaRPr lang="en-US" altLang="en-US" b="1" i="1" dirty="0"/>
          </a:p>
          <a:p>
            <a:endParaRPr lang="en-US" dirty="0"/>
          </a:p>
        </p:txBody>
      </p:sp>
      <p:sp>
        <p:nvSpPr>
          <p:cNvPr id="66566" name="Line 4">
            <a:extLst>
              <a:ext uri="{FF2B5EF4-FFF2-40B4-BE49-F238E27FC236}">
                <a16:creationId xmlns:a16="http://schemas.microsoft.com/office/drawing/2014/main" id="{7895F77C-DB7A-42A0-BF86-30A08581C4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4669" y="1390650"/>
            <a:ext cx="0" cy="3048000"/>
          </a:xfrm>
          <a:prstGeom prst="line">
            <a:avLst/>
          </a:prstGeom>
          <a:noFill/>
          <a:ln w="50800">
            <a:solidFill>
              <a:srgbClr val="646464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6567" name="Line 5">
            <a:extLst>
              <a:ext uri="{FF2B5EF4-FFF2-40B4-BE49-F238E27FC236}">
                <a16:creationId xmlns:a16="http://schemas.microsoft.com/office/drawing/2014/main" id="{CEC04799-ECF9-4E4C-B4E9-24478D727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9894" y="4114800"/>
            <a:ext cx="209550" cy="0"/>
          </a:xfrm>
          <a:prstGeom prst="line">
            <a:avLst/>
          </a:prstGeom>
          <a:noFill/>
          <a:ln w="25400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6568" name="Line 6">
            <a:extLst>
              <a:ext uri="{FF2B5EF4-FFF2-40B4-BE49-F238E27FC236}">
                <a16:creationId xmlns:a16="http://schemas.microsoft.com/office/drawing/2014/main" id="{50C6A628-D9B2-4625-A218-49BC1F1BF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9894" y="3829050"/>
            <a:ext cx="209550" cy="0"/>
          </a:xfrm>
          <a:prstGeom prst="line">
            <a:avLst/>
          </a:prstGeom>
          <a:noFill/>
          <a:ln w="25400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6569" name="Line 7">
            <a:extLst>
              <a:ext uri="{FF2B5EF4-FFF2-40B4-BE49-F238E27FC236}">
                <a16:creationId xmlns:a16="http://schemas.microsoft.com/office/drawing/2014/main" id="{B4CFC3D0-5FC8-49AA-8DE2-8C5194947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9894" y="3543300"/>
            <a:ext cx="209550" cy="0"/>
          </a:xfrm>
          <a:prstGeom prst="line">
            <a:avLst/>
          </a:prstGeom>
          <a:noFill/>
          <a:ln w="25400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6570" name="Line 8">
            <a:extLst>
              <a:ext uri="{FF2B5EF4-FFF2-40B4-BE49-F238E27FC236}">
                <a16:creationId xmlns:a16="http://schemas.microsoft.com/office/drawing/2014/main" id="{512857B1-1640-42C8-B8B3-262ED54A96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9894" y="3257550"/>
            <a:ext cx="209550" cy="0"/>
          </a:xfrm>
          <a:prstGeom prst="line">
            <a:avLst/>
          </a:prstGeom>
          <a:noFill/>
          <a:ln w="25400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6571" name="Line 9">
            <a:extLst>
              <a:ext uri="{FF2B5EF4-FFF2-40B4-BE49-F238E27FC236}">
                <a16:creationId xmlns:a16="http://schemas.microsoft.com/office/drawing/2014/main" id="{A36F9FDC-346F-41A6-9133-3513B23335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9894" y="2971800"/>
            <a:ext cx="209550" cy="0"/>
          </a:xfrm>
          <a:prstGeom prst="line">
            <a:avLst/>
          </a:prstGeom>
          <a:noFill/>
          <a:ln w="25400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6572" name="Line 10">
            <a:extLst>
              <a:ext uri="{FF2B5EF4-FFF2-40B4-BE49-F238E27FC236}">
                <a16:creationId xmlns:a16="http://schemas.microsoft.com/office/drawing/2014/main" id="{C1F89A02-AD4E-4D92-9CB2-A8BB6CE98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9894" y="2628900"/>
            <a:ext cx="209550" cy="0"/>
          </a:xfrm>
          <a:prstGeom prst="line">
            <a:avLst/>
          </a:prstGeom>
          <a:noFill/>
          <a:ln w="25400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6573" name="Line 11">
            <a:extLst>
              <a:ext uri="{FF2B5EF4-FFF2-40B4-BE49-F238E27FC236}">
                <a16:creationId xmlns:a16="http://schemas.microsoft.com/office/drawing/2014/main" id="{7A76BD4B-28AA-4F55-B396-09B0038E48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9894" y="1771650"/>
            <a:ext cx="209550" cy="0"/>
          </a:xfrm>
          <a:prstGeom prst="line">
            <a:avLst/>
          </a:prstGeom>
          <a:noFill/>
          <a:ln w="25400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6574" name="Rectangle 12">
            <a:extLst>
              <a:ext uri="{FF2B5EF4-FFF2-40B4-BE49-F238E27FC236}">
                <a16:creationId xmlns:a16="http://schemas.microsoft.com/office/drawing/2014/main" id="{8ADB9F16-827F-4862-A24B-40AE56764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127522"/>
            <a:ext cx="1775776" cy="39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100" b="1" u="none" dirty="0">
                <a:solidFill>
                  <a:srgbClr val="646464"/>
                </a:solidFill>
                <a:latin typeface="Proxima Nova Rg" panose="02000506030000020004" pitchFamily="50" charset="0"/>
              </a:rPr>
              <a:t>LSN         LOG</a:t>
            </a:r>
          </a:p>
        </p:txBody>
      </p:sp>
      <p:sp>
        <p:nvSpPr>
          <p:cNvPr id="66575" name="Rectangle 13">
            <a:extLst>
              <a:ext uri="{FF2B5EF4-FFF2-40B4-BE49-F238E27FC236}">
                <a16:creationId xmlns:a16="http://schemas.microsoft.com/office/drawing/2014/main" id="{674284F0-89A0-458D-B4CB-5EB1F960F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66863"/>
            <a:ext cx="810319" cy="276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     00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     05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     10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     20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     30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     40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     45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     50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     60</a:t>
            </a:r>
          </a:p>
        </p:txBody>
      </p:sp>
      <p:sp>
        <p:nvSpPr>
          <p:cNvPr id="66577" name="Line 17">
            <a:extLst>
              <a:ext uri="{FF2B5EF4-FFF2-40B4-BE49-F238E27FC236}">
                <a16:creationId xmlns:a16="http://schemas.microsoft.com/office/drawing/2014/main" id="{20F8E9B8-B544-4B14-9D06-956E476951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9894" y="2057400"/>
            <a:ext cx="209550" cy="0"/>
          </a:xfrm>
          <a:prstGeom prst="line">
            <a:avLst/>
          </a:prstGeom>
          <a:noFill/>
          <a:ln w="25400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6578" name="Line 18">
            <a:extLst>
              <a:ext uri="{FF2B5EF4-FFF2-40B4-BE49-F238E27FC236}">
                <a16:creationId xmlns:a16="http://schemas.microsoft.com/office/drawing/2014/main" id="{D7E6F23A-3123-497B-8FE4-3AFA6C2EC2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9894" y="2343150"/>
            <a:ext cx="209550" cy="0"/>
          </a:xfrm>
          <a:prstGeom prst="line">
            <a:avLst/>
          </a:prstGeom>
          <a:noFill/>
          <a:ln w="25400">
            <a:solidFill>
              <a:srgbClr val="6464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6579" name="Freeform 19">
            <a:extLst>
              <a:ext uri="{FF2B5EF4-FFF2-40B4-BE49-F238E27FC236}">
                <a16:creationId xmlns:a16="http://schemas.microsoft.com/office/drawing/2014/main" id="{7E98DCCC-E097-4C64-AA4B-EC46ED1AC9E9}"/>
              </a:ext>
            </a:extLst>
          </p:cNvPr>
          <p:cNvSpPr>
            <a:spLocks/>
          </p:cNvSpPr>
          <p:nvPr/>
        </p:nvSpPr>
        <p:spPr bwMode="auto">
          <a:xfrm>
            <a:off x="7408069" y="3771900"/>
            <a:ext cx="228600" cy="400050"/>
          </a:xfrm>
          <a:custGeom>
            <a:avLst/>
            <a:gdLst>
              <a:gd name="T0" fmla="*/ 0 w 192"/>
              <a:gd name="T1" fmla="*/ 2147483647 h 336"/>
              <a:gd name="T2" fmla="*/ 2147483647 w 192"/>
              <a:gd name="T3" fmla="*/ 2147483647 h 336"/>
              <a:gd name="T4" fmla="*/ 0 w 192"/>
              <a:gd name="T5" fmla="*/ 0 h 336"/>
              <a:gd name="T6" fmla="*/ 0 60000 65536"/>
              <a:gd name="T7" fmla="*/ 0 60000 65536"/>
              <a:gd name="T8" fmla="*/ 0 60000 65536"/>
              <a:gd name="T9" fmla="*/ 0 w 192"/>
              <a:gd name="T10" fmla="*/ 0 h 336"/>
              <a:gd name="T11" fmla="*/ 192 w 192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336">
                <a:moveTo>
                  <a:pt x="0" y="336"/>
                </a:moveTo>
                <a:cubicBezTo>
                  <a:pt x="96" y="292"/>
                  <a:pt x="192" y="248"/>
                  <a:pt x="192" y="192"/>
                </a:cubicBezTo>
                <a:cubicBezTo>
                  <a:pt x="192" y="136"/>
                  <a:pt x="32" y="32"/>
                  <a:pt x="0" y="0"/>
                </a:cubicBezTo>
              </a:path>
            </a:pathLst>
          </a:custGeom>
          <a:noFill/>
          <a:ln w="28575">
            <a:solidFill>
              <a:srgbClr val="47486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6580" name="Freeform 20">
            <a:extLst>
              <a:ext uri="{FF2B5EF4-FFF2-40B4-BE49-F238E27FC236}">
                <a16:creationId xmlns:a16="http://schemas.microsoft.com/office/drawing/2014/main" id="{17339CD7-4F2E-4F05-B812-7304A917CE99}"/>
              </a:ext>
            </a:extLst>
          </p:cNvPr>
          <p:cNvSpPr>
            <a:spLocks/>
          </p:cNvSpPr>
          <p:nvPr/>
        </p:nvSpPr>
        <p:spPr bwMode="auto">
          <a:xfrm>
            <a:off x="7408069" y="3371850"/>
            <a:ext cx="228600" cy="400050"/>
          </a:xfrm>
          <a:custGeom>
            <a:avLst/>
            <a:gdLst>
              <a:gd name="T0" fmla="*/ 0 w 192"/>
              <a:gd name="T1" fmla="*/ 2147483647 h 336"/>
              <a:gd name="T2" fmla="*/ 2147483647 w 192"/>
              <a:gd name="T3" fmla="*/ 2147483647 h 336"/>
              <a:gd name="T4" fmla="*/ 0 w 192"/>
              <a:gd name="T5" fmla="*/ 0 h 336"/>
              <a:gd name="T6" fmla="*/ 0 60000 65536"/>
              <a:gd name="T7" fmla="*/ 0 60000 65536"/>
              <a:gd name="T8" fmla="*/ 0 60000 65536"/>
              <a:gd name="T9" fmla="*/ 0 w 192"/>
              <a:gd name="T10" fmla="*/ 0 h 336"/>
              <a:gd name="T11" fmla="*/ 192 w 192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336">
                <a:moveTo>
                  <a:pt x="0" y="336"/>
                </a:moveTo>
                <a:cubicBezTo>
                  <a:pt x="96" y="292"/>
                  <a:pt x="192" y="248"/>
                  <a:pt x="192" y="192"/>
                </a:cubicBezTo>
                <a:cubicBezTo>
                  <a:pt x="192" y="136"/>
                  <a:pt x="32" y="32"/>
                  <a:pt x="0" y="0"/>
                </a:cubicBezTo>
              </a:path>
            </a:pathLst>
          </a:custGeom>
          <a:noFill/>
          <a:ln w="28575">
            <a:solidFill>
              <a:srgbClr val="47486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6581" name="Freeform 21">
            <a:extLst>
              <a:ext uri="{FF2B5EF4-FFF2-40B4-BE49-F238E27FC236}">
                <a16:creationId xmlns:a16="http://schemas.microsoft.com/office/drawing/2014/main" id="{FBF61824-E042-401C-B30D-6865377711E5}"/>
              </a:ext>
            </a:extLst>
          </p:cNvPr>
          <p:cNvSpPr>
            <a:spLocks/>
          </p:cNvSpPr>
          <p:nvPr/>
        </p:nvSpPr>
        <p:spPr bwMode="auto">
          <a:xfrm>
            <a:off x="7408069" y="2686050"/>
            <a:ext cx="228600" cy="685800"/>
          </a:xfrm>
          <a:custGeom>
            <a:avLst/>
            <a:gdLst>
              <a:gd name="T0" fmla="*/ 0 w 192"/>
              <a:gd name="T1" fmla="*/ 2147483647 h 336"/>
              <a:gd name="T2" fmla="*/ 2147483647 w 192"/>
              <a:gd name="T3" fmla="*/ 2147483647 h 336"/>
              <a:gd name="T4" fmla="*/ 0 w 192"/>
              <a:gd name="T5" fmla="*/ 0 h 336"/>
              <a:gd name="T6" fmla="*/ 0 60000 65536"/>
              <a:gd name="T7" fmla="*/ 0 60000 65536"/>
              <a:gd name="T8" fmla="*/ 0 60000 65536"/>
              <a:gd name="T9" fmla="*/ 0 w 192"/>
              <a:gd name="T10" fmla="*/ 0 h 336"/>
              <a:gd name="T11" fmla="*/ 192 w 192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336">
                <a:moveTo>
                  <a:pt x="0" y="336"/>
                </a:moveTo>
                <a:cubicBezTo>
                  <a:pt x="96" y="292"/>
                  <a:pt x="192" y="248"/>
                  <a:pt x="192" y="192"/>
                </a:cubicBezTo>
                <a:cubicBezTo>
                  <a:pt x="192" y="136"/>
                  <a:pt x="32" y="32"/>
                  <a:pt x="0" y="0"/>
                </a:cubicBezTo>
              </a:path>
            </a:pathLst>
          </a:custGeom>
          <a:noFill/>
          <a:ln w="28575">
            <a:solidFill>
              <a:srgbClr val="47486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6582" name="Freeform 22">
            <a:extLst>
              <a:ext uri="{FF2B5EF4-FFF2-40B4-BE49-F238E27FC236}">
                <a16:creationId xmlns:a16="http://schemas.microsoft.com/office/drawing/2014/main" id="{43FE2468-CD98-444A-B7F5-7BDB4FDAA16A}"/>
              </a:ext>
            </a:extLst>
          </p:cNvPr>
          <p:cNvSpPr>
            <a:spLocks/>
          </p:cNvSpPr>
          <p:nvPr/>
        </p:nvSpPr>
        <p:spPr bwMode="auto">
          <a:xfrm>
            <a:off x="7408069" y="2000250"/>
            <a:ext cx="228600" cy="685800"/>
          </a:xfrm>
          <a:custGeom>
            <a:avLst/>
            <a:gdLst>
              <a:gd name="T0" fmla="*/ 0 w 192"/>
              <a:gd name="T1" fmla="*/ 2147483647 h 336"/>
              <a:gd name="T2" fmla="*/ 2147483647 w 192"/>
              <a:gd name="T3" fmla="*/ 2147483647 h 336"/>
              <a:gd name="T4" fmla="*/ 0 w 192"/>
              <a:gd name="T5" fmla="*/ 0 h 336"/>
              <a:gd name="T6" fmla="*/ 0 60000 65536"/>
              <a:gd name="T7" fmla="*/ 0 60000 65536"/>
              <a:gd name="T8" fmla="*/ 0 60000 65536"/>
              <a:gd name="T9" fmla="*/ 0 w 192"/>
              <a:gd name="T10" fmla="*/ 0 h 336"/>
              <a:gd name="T11" fmla="*/ 192 w 192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336">
                <a:moveTo>
                  <a:pt x="0" y="336"/>
                </a:moveTo>
                <a:cubicBezTo>
                  <a:pt x="96" y="292"/>
                  <a:pt x="192" y="248"/>
                  <a:pt x="192" y="192"/>
                </a:cubicBezTo>
                <a:cubicBezTo>
                  <a:pt x="192" y="136"/>
                  <a:pt x="32" y="32"/>
                  <a:pt x="0" y="0"/>
                </a:cubicBezTo>
              </a:path>
            </a:pathLst>
          </a:custGeom>
          <a:noFill/>
          <a:ln w="28575">
            <a:solidFill>
              <a:srgbClr val="47486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6583" name="Freeform 23">
            <a:extLst>
              <a:ext uri="{FF2B5EF4-FFF2-40B4-BE49-F238E27FC236}">
                <a16:creationId xmlns:a16="http://schemas.microsoft.com/office/drawing/2014/main" id="{5F4475CE-71E3-4139-BD06-D661D2774C48}"/>
              </a:ext>
            </a:extLst>
          </p:cNvPr>
          <p:cNvSpPr>
            <a:spLocks/>
          </p:cNvSpPr>
          <p:nvPr/>
        </p:nvSpPr>
        <p:spPr bwMode="auto">
          <a:xfrm flipH="1">
            <a:off x="7179469" y="3600450"/>
            <a:ext cx="228600" cy="400050"/>
          </a:xfrm>
          <a:custGeom>
            <a:avLst/>
            <a:gdLst>
              <a:gd name="T0" fmla="*/ 0 w 192"/>
              <a:gd name="T1" fmla="*/ 2147483647 h 336"/>
              <a:gd name="T2" fmla="*/ 2147483647 w 192"/>
              <a:gd name="T3" fmla="*/ 2147483647 h 336"/>
              <a:gd name="T4" fmla="*/ 0 w 192"/>
              <a:gd name="T5" fmla="*/ 0 h 336"/>
              <a:gd name="T6" fmla="*/ 0 60000 65536"/>
              <a:gd name="T7" fmla="*/ 0 60000 65536"/>
              <a:gd name="T8" fmla="*/ 0 60000 65536"/>
              <a:gd name="T9" fmla="*/ 0 w 192"/>
              <a:gd name="T10" fmla="*/ 0 h 336"/>
              <a:gd name="T11" fmla="*/ 192 w 192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336">
                <a:moveTo>
                  <a:pt x="0" y="336"/>
                </a:moveTo>
                <a:cubicBezTo>
                  <a:pt x="96" y="292"/>
                  <a:pt x="192" y="248"/>
                  <a:pt x="192" y="192"/>
                </a:cubicBezTo>
                <a:cubicBezTo>
                  <a:pt x="192" y="136"/>
                  <a:pt x="32" y="32"/>
                  <a:pt x="0" y="0"/>
                </a:cubicBezTo>
              </a:path>
            </a:pathLst>
          </a:custGeom>
          <a:noFill/>
          <a:ln w="28575">
            <a:solidFill>
              <a:srgbClr val="F76D6D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6584" name="Freeform 24">
            <a:extLst>
              <a:ext uri="{FF2B5EF4-FFF2-40B4-BE49-F238E27FC236}">
                <a16:creationId xmlns:a16="http://schemas.microsoft.com/office/drawing/2014/main" id="{62C10F71-64E8-47C5-9A6A-31238C7FD48A}"/>
              </a:ext>
            </a:extLst>
          </p:cNvPr>
          <p:cNvSpPr>
            <a:spLocks/>
          </p:cNvSpPr>
          <p:nvPr/>
        </p:nvSpPr>
        <p:spPr bwMode="auto">
          <a:xfrm flipH="1">
            <a:off x="7179469" y="3028950"/>
            <a:ext cx="228600" cy="571500"/>
          </a:xfrm>
          <a:custGeom>
            <a:avLst/>
            <a:gdLst>
              <a:gd name="T0" fmla="*/ 0 w 192"/>
              <a:gd name="T1" fmla="*/ 2147483647 h 336"/>
              <a:gd name="T2" fmla="*/ 2147483647 w 192"/>
              <a:gd name="T3" fmla="*/ 2147483647 h 336"/>
              <a:gd name="T4" fmla="*/ 0 w 192"/>
              <a:gd name="T5" fmla="*/ 0 h 336"/>
              <a:gd name="T6" fmla="*/ 0 60000 65536"/>
              <a:gd name="T7" fmla="*/ 0 60000 65536"/>
              <a:gd name="T8" fmla="*/ 0 60000 65536"/>
              <a:gd name="T9" fmla="*/ 0 w 192"/>
              <a:gd name="T10" fmla="*/ 0 h 336"/>
              <a:gd name="T11" fmla="*/ 192 w 192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336">
                <a:moveTo>
                  <a:pt x="0" y="336"/>
                </a:moveTo>
                <a:cubicBezTo>
                  <a:pt x="96" y="292"/>
                  <a:pt x="192" y="248"/>
                  <a:pt x="192" y="192"/>
                </a:cubicBezTo>
                <a:cubicBezTo>
                  <a:pt x="192" y="136"/>
                  <a:pt x="32" y="32"/>
                  <a:pt x="0" y="0"/>
                </a:cubicBezTo>
              </a:path>
            </a:pathLst>
          </a:custGeom>
          <a:noFill/>
          <a:ln w="28575">
            <a:solidFill>
              <a:srgbClr val="F76D6D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6585" name="Freeform 25">
            <a:extLst>
              <a:ext uri="{FF2B5EF4-FFF2-40B4-BE49-F238E27FC236}">
                <a16:creationId xmlns:a16="http://schemas.microsoft.com/office/drawing/2014/main" id="{4142A0EE-26BF-4615-AA84-53E5A40BD071}"/>
              </a:ext>
            </a:extLst>
          </p:cNvPr>
          <p:cNvSpPr>
            <a:spLocks/>
          </p:cNvSpPr>
          <p:nvPr/>
        </p:nvSpPr>
        <p:spPr bwMode="auto">
          <a:xfrm flipH="1">
            <a:off x="7179469" y="2171700"/>
            <a:ext cx="228600" cy="914400"/>
          </a:xfrm>
          <a:custGeom>
            <a:avLst/>
            <a:gdLst>
              <a:gd name="T0" fmla="*/ 0 w 192"/>
              <a:gd name="T1" fmla="*/ 2147483647 h 336"/>
              <a:gd name="T2" fmla="*/ 2147483647 w 192"/>
              <a:gd name="T3" fmla="*/ 2147483647 h 336"/>
              <a:gd name="T4" fmla="*/ 0 w 192"/>
              <a:gd name="T5" fmla="*/ 0 h 336"/>
              <a:gd name="T6" fmla="*/ 0 60000 65536"/>
              <a:gd name="T7" fmla="*/ 0 60000 65536"/>
              <a:gd name="T8" fmla="*/ 0 60000 65536"/>
              <a:gd name="T9" fmla="*/ 0 w 192"/>
              <a:gd name="T10" fmla="*/ 0 h 336"/>
              <a:gd name="T11" fmla="*/ 192 w 192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336">
                <a:moveTo>
                  <a:pt x="0" y="336"/>
                </a:moveTo>
                <a:cubicBezTo>
                  <a:pt x="96" y="292"/>
                  <a:pt x="192" y="248"/>
                  <a:pt x="192" y="192"/>
                </a:cubicBezTo>
                <a:cubicBezTo>
                  <a:pt x="192" y="136"/>
                  <a:pt x="32" y="32"/>
                  <a:pt x="0" y="0"/>
                </a:cubicBezTo>
              </a:path>
            </a:pathLst>
          </a:custGeom>
          <a:noFill/>
          <a:ln w="28575">
            <a:solidFill>
              <a:srgbClr val="F76D6D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6587" name="Line 27">
            <a:extLst>
              <a:ext uri="{FF2B5EF4-FFF2-40B4-BE49-F238E27FC236}">
                <a16:creationId xmlns:a16="http://schemas.microsoft.com/office/drawing/2014/main" id="{24F8A09D-76C1-49E5-B8A7-A06D04C0F6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6100" y="3200400"/>
            <a:ext cx="2769394" cy="800100"/>
          </a:xfrm>
          <a:prstGeom prst="line">
            <a:avLst/>
          </a:prstGeom>
          <a:noFill/>
          <a:ln w="38100">
            <a:solidFill>
              <a:srgbClr val="F76D6D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6588" name="Line 28">
            <a:extLst>
              <a:ext uri="{FF2B5EF4-FFF2-40B4-BE49-F238E27FC236}">
                <a16:creationId xmlns:a16="http://schemas.microsoft.com/office/drawing/2014/main" id="{886A1329-ACC0-481E-B1C1-9A2610200F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6100" y="3543300"/>
            <a:ext cx="2769394" cy="628650"/>
          </a:xfrm>
          <a:prstGeom prst="line">
            <a:avLst/>
          </a:prstGeom>
          <a:noFill/>
          <a:ln w="38100">
            <a:solidFill>
              <a:srgbClr val="47486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6591" name="Text Box 42">
            <a:extLst>
              <a:ext uri="{FF2B5EF4-FFF2-40B4-BE49-F238E27FC236}">
                <a16:creationId xmlns:a16="http://schemas.microsoft.com/office/drawing/2014/main" id="{58334F0A-556C-4280-91F9-CF1E60202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5" y="2844285"/>
            <a:ext cx="1120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u="none" dirty="0" err="1">
                <a:solidFill>
                  <a:srgbClr val="F76D6D"/>
                </a:solidFill>
                <a:latin typeface="Inconsolata" panose="00000509000000000000" pitchFamily="49" charset="0"/>
              </a:rPr>
              <a:t>prevLSNs</a:t>
            </a:r>
            <a:endParaRPr lang="en-US" altLang="en-US" sz="1800" b="1" u="none" dirty="0">
              <a:solidFill>
                <a:srgbClr val="F76D6D"/>
              </a:solidFill>
              <a:latin typeface="Inconsolata" panose="000005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866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5D510251-E3A4-48E9-A040-612430C00BC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/>
              <a:t>Undo Phase Example</a:t>
            </a:r>
          </a:p>
        </p:txBody>
      </p:sp>
      <p:sp>
        <p:nvSpPr>
          <p:cNvPr id="67590" name="Line 4">
            <a:extLst>
              <a:ext uri="{FF2B5EF4-FFF2-40B4-BE49-F238E27FC236}">
                <a16:creationId xmlns:a16="http://schemas.microsoft.com/office/drawing/2014/main" id="{5365C126-3715-4C2A-A8C4-9C95F00AD6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2094" y="1390650"/>
            <a:ext cx="0" cy="3048000"/>
          </a:xfrm>
          <a:prstGeom prst="line">
            <a:avLst/>
          </a:prstGeom>
          <a:noFill/>
          <a:ln w="508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591" name="Line 5">
            <a:extLst>
              <a:ext uri="{FF2B5EF4-FFF2-40B4-BE49-F238E27FC236}">
                <a16:creationId xmlns:a16="http://schemas.microsoft.com/office/drawing/2014/main" id="{EEBEFD80-BBA4-4AA9-B232-256E408D7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7319" y="4114800"/>
            <a:ext cx="2095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592" name="Line 6">
            <a:extLst>
              <a:ext uri="{FF2B5EF4-FFF2-40B4-BE49-F238E27FC236}">
                <a16:creationId xmlns:a16="http://schemas.microsoft.com/office/drawing/2014/main" id="{9D0D07F2-C65A-41C0-B1AB-708B89DF5A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7319" y="3829050"/>
            <a:ext cx="2095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593" name="Line 7">
            <a:extLst>
              <a:ext uri="{FF2B5EF4-FFF2-40B4-BE49-F238E27FC236}">
                <a16:creationId xmlns:a16="http://schemas.microsoft.com/office/drawing/2014/main" id="{7E0DA5B4-EBA7-4CF9-8F6F-7A83CE617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7319" y="3543300"/>
            <a:ext cx="2095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594" name="Line 8">
            <a:extLst>
              <a:ext uri="{FF2B5EF4-FFF2-40B4-BE49-F238E27FC236}">
                <a16:creationId xmlns:a16="http://schemas.microsoft.com/office/drawing/2014/main" id="{60F79B2D-C663-4E9C-8805-2C7361DA68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7319" y="3257550"/>
            <a:ext cx="2095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595" name="Line 9">
            <a:extLst>
              <a:ext uri="{FF2B5EF4-FFF2-40B4-BE49-F238E27FC236}">
                <a16:creationId xmlns:a16="http://schemas.microsoft.com/office/drawing/2014/main" id="{9FED1CCF-A61E-463E-B470-267195051C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7319" y="2971800"/>
            <a:ext cx="2095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596" name="Line 10">
            <a:extLst>
              <a:ext uri="{FF2B5EF4-FFF2-40B4-BE49-F238E27FC236}">
                <a16:creationId xmlns:a16="http://schemas.microsoft.com/office/drawing/2014/main" id="{E3E63470-6FB4-4660-8FD5-70A21189B6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7319" y="2628900"/>
            <a:ext cx="2095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597" name="Line 11">
            <a:extLst>
              <a:ext uri="{FF2B5EF4-FFF2-40B4-BE49-F238E27FC236}">
                <a16:creationId xmlns:a16="http://schemas.microsoft.com/office/drawing/2014/main" id="{220B0EC5-956F-4B01-ACF0-379DB8133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7319" y="1771650"/>
            <a:ext cx="2095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598" name="Rectangle 12">
            <a:extLst>
              <a:ext uri="{FF2B5EF4-FFF2-40B4-BE49-F238E27FC236}">
                <a16:creationId xmlns:a16="http://schemas.microsoft.com/office/drawing/2014/main" id="{93957BDF-5DA5-45BF-9864-1A663A527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25" y="1127522"/>
            <a:ext cx="1855477" cy="39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100" u="none">
                <a:latin typeface="Book Antiqua" panose="02040602050305030304" pitchFamily="18" charset="0"/>
              </a:rPr>
              <a:t>LSN         LOG</a:t>
            </a:r>
          </a:p>
        </p:txBody>
      </p:sp>
      <p:sp>
        <p:nvSpPr>
          <p:cNvPr id="67599" name="Rectangle 13">
            <a:extLst>
              <a:ext uri="{FF2B5EF4-FFF2-40B4-BE49-F238E27FC236}">
                <a16:creationId xmlns:a16="http://schemas.microsoft.com/office/drawing/2014/main" id="{B99E2AF6-F4BC-4296-8ACE-3E589D212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25" y="1566863"/>
            <a:ext cx="569868" cy="276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n-US" sz="1500" u="none">
                <a:latin typeface="Book Antiqua" panose="02040602050305030304" pitchFamily="18" charset="0"/>
              </a:rPr>
              <a:t>     00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500" u="none">
                <a:latin typeface="Book Antiqua" panose="02040602050305030304" pitchFamily="18" charset="0"/>
              </a:rPr>
              <a:t>     05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500" u="none">
                <a:latin typeface="Book Antiqua" panose="02040602050305030304" pitchFamily="18" charset="0"/>
              </a:rPr>
              <a:t>     10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500" u="none">
                <a:latin typeface="Book Antiqua" panose="02040602050305030304" pitchFamily="18" charset="0"/>
              </a:rPr>
              <a:t>     20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500" u="none">
                <a:latin typeface="Book Antiqua" panose="02040602050305030304" pitchFamily="18" charset="0"/>
              </a:rPr>
              <a:t>     30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500" u="none">
                <a:latin typeface="Book Antiqua" panose="02040602050305030304" pitchFamily="18" charset="0"/>
              </a:rPr>
              <a:t>     40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500" u="none">
                <a:latin typeface="Book Antiqua" panose="02040602050305030304" pitchFamily="18" charset="0"/>
              </a:rPr>
              <a:t>     45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500" u="none">
                <a:latin typeface="Book Antiqua" panose="02040602050305030304" pitchFamily="18" charset="0"/>
              </a:rPr>
              <a:t>     50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500" u="none">
                <a:latin typeface="Book Antiqua" panose="02040602050305030304" pitchFamily="18" charset="0"/>
              </a:rPr>
              <a:t>     60</a:t>
            </a:r>
          </a:p>
        </p:txBody>
      </p:sp>
      <p:grpSp>
        <p:nvGrpSpPr>
          <p:cNvPr id="67600" name="Group 14">
            <a:extLst>
              <a:ext uri="{FF2B5EF4-FFF2-40B4-BE49-F238E27FC236}">
                <a16:creationId xmlns:a16="http://schemas.microsoft.com/office/drawing/2014/main" id="{4AB7ECE4-5DFA-4480-BDC4-6C9AFE9B71A7}"/>
              </a:ext>
            </a:extLst>
          </p:cNvPr>
          <p:cNvGrpSpPr>
            <a:grpSpLocks/>
          </p:cNvGrpSpPr>
          <p:nvPr/>
        </p:nvGrpSpPr>
        <p:grpSpPr bwMode="auto">
          <a:xfrm>
            <a:off x="5198269" y="4352925"/>
            <a:ext cx="247650" cy="152400"/>
            <a:chOff x="2440" y="3656"/>
            <a:chExt cx="208" cy="128"/>
          </a:xfrm>
        </p:grpSpPr>
        <p:sp>
          <p:nvSpPr>
            <p:cNvPr id="67626" name="Line 15">
              <a:extLst>
                <a:ext uri="{FF2B5EF4-FFF2-40B4-BE49-F238E27FC236}">
                  <a16:creationId xmlns:a16="http://schemas.microsoft.com/office/drawing/2014/main" id="{E697FCBC-1F10-432D-B428-7A593FF5E7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6" y="3656"/>
              <a:ext cx="176" cy="12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7627" name="Line 16">
              <a:extLst>
                <a:ext uri="{FF2B5EF4-FFF2-40B4-BE49-F238E27FC236}">
                  <a16:creationId xmlns:a16="http://schemas.microsoft.com/office/drawing/2014/main" id="{A9EFD2A0-F9E1-4E0F-BF3E-4C8A5DB9F4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0" y="3656"/>
              <a:ext cx="208" cy="12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67601" name="Line 18">
            <a:extLst>
              <a:ext uri="{FF2B5EF4-FFF2-40B4-BE49-F238E27FC236}">
                <a16:creationId xmlns:a16="http://schemas.microsoft.com/office/drawing/2014/main" id="{A33FB23F-DB06-4FB1-8987-C61367A1508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7319" y="2057400"/>
            <a:ext cx="2095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602" name="Line 19">
            <a:extLst>
              <a:ext uri="{FF2B5EF4-FFF2-40B4-BE49-F238E27FC236}">
                <a16:creationId xmlns:a16="http://schemas.microsoft.com/office/drawing/2014/main" id="{CC140DF4-C78E-4929-AC39-EF804FF0C8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7319" y="2343150"/>
            <a:ext cx="20955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603" name="Freeform 20">
            <a:extLst>
              <a:ext uri="{FF2B5EF4-FFF2-40B4-BE49-F238E27FC236}">
                <a16:creationId xmlns:a16="http://schemas.microsoft.com/office/drawing/2014/main" id="{314328A7-AC6E-4330-9E82-1E19EA45ED58}"/>
              </a:ext>
            </a:extLst>
          </p:cNvPr>
          <p:cNvSpPr>
            <a:spLocks/>
          </p:cNvSpPr>
          <p:nvPr/>
        </p:nvSpPr>
        <p:spPr bwMode="auto">
          <a:xfrm>
            <a:off x="5855494" y="3771900"/>
            <a:ext cx="228600" cy="400050"/>
          </a:xfrm>
          <a:custGeom>
            <a:avLst/>
            <a:gdLst>
              <a:gd name="T0" fmla="*/ 0 w 192"/>
              <a:gd name="T1" fmla="*/ 2147483647 h 336"/>
              <a:gd name="T2" fmla="*/ 2147483647 w 192"/>
              <a:gd name="T3" fmla="*/ 2147483647 h 336"/>
              <a:gd name="T4" fmla="*/ 0 w 192"/>
              <a:gd name="T5" fmla="*/ 0 h 336"/>
              <a:gd name="T6" fmla="*/ 0 60000 65536"/>
              <a:gd name="T7" fmla="*/ 0 60000 65536"/>
              <a:gd name="T8" fmla="*/ 0 60000 65536"/>
              <a:gd name="T9" fmla="*/ 0 w 192"/>
              <a:gd name="T10" fmla="*/ 0 h 336"/>
              <a:gd name="T11" fmla="*/ 192 w 192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336">
                <a:moveTo>
                  <a:pt x="0" y="336"/>
                </a:moveTo>
                <a:cubicBezTo>
                  <a:pt x="96" y="292"/>
                  <a:pt x="192" y="248"/>
                  <a:pt x="192" y="192"/>
                </a:cubicBezTo>
                <a:cubicBezTo>
                  <a:pt x="192" y="136"/>
                  <a:pt x="32" y="32"/>
                  <a:pt x="0" y="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604" name="Freeform 21">
            <a:extLst>
              <a:ext uri="{FF2B5EF4-FFF2-40B4-BE49-F238E27FC236}">
                <a16:creationId xmlns:a16="http://schemas.microsoft.com/office/drawing/2014/main" id="{BEC493F8-F757-4AE6-A4A3-1AA3028CE464}"/>
              </a:ext>
            </a:extLst>
          </p:cNvPr>
          <p:cNvSpPr>
            <a:spLocks/>
          </p:cNvSpPr>
          <p:nvPr/>
        </p:nvSpPr>
        <p:spPr bwMode="auto">
          <a:xfrm>
            <a:off x="5855494" y="3371850"/>
            <a:ext cx="228600" cy="400050"/>
          </a:xfrm>
          <a:custGeom>
            <a:avLst/>
            <a:gdLst>
              <a:gd name="T0" fmla="*/ 0 w 192"/>
              <a:gd name="T1" fmla="*/ 2147483647 h 336"/>
              <a:gd name="T2" fmla="*/ 2147483647 w 192"/>
              <a:gd name="T3" fmla="*/ 2147483647 h 336"/>
              <a:gd name="T4" fmla="*/ 0 w 192"/>
              <a:gd name="T5" fmla="*/ 0 h 336"/>
              <a:gd name="T6" fmla="*/ 0 60000 65536"/>
              <a:gd name="T7" fmla="*/ 0 60000 65536"/>
              <a:gd name="T8" fmla="*/ 0 60000 65536"/>
              <a:gd name="T9" fmla="*/ 0 w 192"/>
              <a:gd name="T10" fmla="*/ 0 h 336"/>
              <a:gd name="T11" fmla="*/ 192 w 192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336">
                <a:moveTo>
                  <a:pt x="0" y="336"/>
                </a:moveTo>
                <a:cubicBezTo>
                  <a:pt x="96" y="292"/>
                  <a:pt x="192" y="248"/>
                  <a:pt x="192" y="192"/>
                </a:cubicBezTo>
                <a:cubicBezTo>
                  <a:pt x="192" y="136"/>
                  <a:pt x="32" y="32"/>
                  <a:pt x="0" y="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605" name="Freeform 22">
            <a:extLst>
              <a:ext uri="{FF2B5EF4-FFF2-40B4-BE49-F238E27FC236}">
                <a16:creationId xmlns:a16="http://schemas.microsoft.com/office/drawing/2014/main" id="{D2B31FB2-86AA-43BA-9ADD-AC6E779B179A}"/>
              </a:ext>
            </a:extLst>
          </p:cNvPr>
          <p:cNvSpPr>
            <a:spLocks/>
          </p:cNvSpPr>
          <p:nvPr/>
        </p:nvSpPr>
        <p:spPr bwMode="auto">
          <a:xfrm>
            <a:off x="5855494" y="2686050"/>
            <a:ext cx="228600" cy="685800"/>
          </a:xfrm>
          <a:custGeom>
            <a:avLst/>
            <a:gdLst>
              <a:gd name="T0" fmla="*/ 0 w 192"/>
              <a:gd name="T1" fmla="*/ 2147483647 h 336"/>
              <a:gd name="T2" fmla="*/ 2147483647 w 192"/>
              <a:gd name="T3" fmla="*/ 2147483647 h 336"/>
              <a:gd name="T4" fmla="*/ 0 w 192"/>
              <a:gd name="T5" fmla="*/ 0 h 336"/>
              <a:gd name="T6" fmla="*/ 0 60000 65536"/>
              <a:gd name="T7" fmla="*/ 0 60000 65536"/>
              <a:gd name="T8" fmla="*/ 0 60000 65536"/>
              <a:gd name="T9" fmla="*/ 0 w 192"/>
              <a:gd name="T10" fmla="*/ 0 h 336"/>
              <a:gd name="T11" fmla="*/ 192 w 192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336">
                <a:moveTo>
                  <a:pt x="0" y="336"/>
                </a:moveTo>
                <a:cubicBezTo>
                  <a:pt x="96" y="292"/>
                  <a:pt x="192" y="248"/>
                  <a:pt x="192" y="192"/>
                </a:cubicBezTo>
                <a:cubicBezTo>
                  <a:pt x="192" y="136"/>
                  <a:pt x="32" y="32"/>
                  <a:pt x="0" y="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606" name="Freeform 23">
            <a:extLst>
              <a:ext uri="{FF2B5EF4-FFF2-40B4-BE49-F238E27FC236}">
                <a16:creationId xmlns:a16="http://schemas.microsoft.com/office/drawing/2014/main" id="{275D085F-207F-40EE-9FFC-8FB57BDF13EC}"/>
              </a:ext>
            </a:extLst>
          </p:cNvPr>
          <p:cNvSpPr>
            <a:spLocks/>
          </p:cNvSpPr>
          <p:nvPr/>
        </p:nvSpPr>
        <p:spPr bwMode="auto">
          <a:xfrm>
            <a:off x="5855494" y="2000250"/>
            <a:ext cx="228600" cy="685800"/>
          </a:xfrm>
          <a:custGeom>
            <a:avLst/>
            <a:gdLst>
              <a:gd name="T0" fmla="*/ 0 w 192"/>
              <a:gd name="T1" fmla="*/ 2147483647 h 336"/>
              <a:gd name="T2" fmla="*/ 2147483647 w 192"/>
              <a:gd name="T3" fmla="*/ 2147483647 h 336"/>
              <a:gd name="T4" fmla="*/ 0 w 192"/>
              <a:gd name="T5" fmla="*/ 0 h 336"/>
              <a:gd name="T6" fmla="*/ 0 60000 65536"/>
              <a:gd name="T7" fmla="*/ 0 60000 65536"/>
              <a:gd name="T8" fmla="*/ 0 60000 65536"/>
              <a:gd name="T9" fmla="*/ 0 w 192"/>
              <a:gd name="T10" fmla="*/ 0 h 336"/>
              <a:gd name="T11" fmla="*/ 192 w 192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336">
                <a:moveTo>
                  <a:pt x="0" y="336"/>
                </a:moveTo>
                <a:cubicBezTo>
                  <a:pt x="96" y="292"/>
                  <a:pt x="192" y="248"/>
                  <a:pt x="192" y="192"/>
                </a:cubicBezTo>
                <a:cubicBezTo>
                  <a:pt x="192" y="136"/>
                  <a:pt x="32" y="32"/>
                  <a:pt x="0" y="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607" name="Freeform 24">
            <a:extLst>
              <a:ext uri="{FF2B5EF4-FFF2-40B4-BE49-F238E27FC236}">
                <a16:creationId xmlns:a16="http://schemas.microsoft.com/office/drawing/2014/main" id="{4CCF7D59-D6F6-4221-92BD-A62F5AE6BCAF}"/>
              </a:ext>
            </a:extLst>
          </p:cNvPr>
          <p:cNvSpPr>
            <a:spLocks/>
          </p:cNvSpPr>
          <p:nvPr/>
        </p:nvSpPr>
        <p:spPr bwMode="auto">
          <a:xfrm flipH="1">
            <a:off x="5626894" y="3600450"/>
            <a:ext cx="228600" cy="400050"/>
          </a:xfrm>
          <a:custGeom>
            <a:avLst/>
            <a:gdLst>
              <a:gd name="T0" fmla="*/ 0 w 192"/>
              <a:gd name="T1" fmla="*/ 2147483647 h 336"/>
              <a:gd name="T2" fmla="*/ 2147483647 w 192"/>
              <a:gd name="T3" fmla="*/ 2147483647 h 336"/>
              <a:gd name="T4" fmla="*/ 0 w 192"/>
              <a:gd name="T5" fmla="*/ 0 h 336"/>
              <a:gd name="T6" fmla="*/ 0 60000 65536"/>
              <a:gd name="T7" fmla="*/ 0 60000 65536"/>
              <a:gd name="T8" fmla="*/ 0 60000 65536"/>
              <a:gd name="T9" fmla="*/ 0 w 192"/>
              <a:gd name="T10" fmla="*/ 0 h 336"/>
              <a:gd name="T11" fmla="*/ 192 w 192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336">
                <a:moveTo>
                  <a:pt x="0" y="336"/>
                </a:moveTo>
                <a:cubicBezTo>
                  <a:pt x="96" y="292"/>
                  <a:pt x="192" y="248"/>
                  <a:pt x="192" y="192"/>
                </a:cubicBezTo>
                <a:cubicBezTo>
                  <a:pt x="192" y="136"/>
                  <a:pt x="32" y="32"/>
                  <a:pt x="0" y="0"/>
                </a:cubicBezTo>
              </a:path>
            </a:pathLst>
          </a:custGeom>
          <a:noFill/>
          <a:ln w="28575">
            <a:solidFill>
              <a:srgbClr val="6699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608" name="Freeform 25">
            <a:extLst>
              <a:ext uri="{FF2B5EF4-FFF2-40B4-BE49-F238E27FC236}">
                <a16:creationId xmlns:a16="http://schemas.microsoft.com/office/drawing/2014/main" id="{9CC1D314-C481-4046-919B-9C12FA16E77E}"/>
              </a:ext>
            </a:extLst>
          </p:cNvPr>
          <p:cNvSpPr>
            <a:spLocks/>
          </p:cNvSpPr>
          <p:nvPr/>
        </p:nvSpPr>
        <p:spPr bwMode="auto">
          <a:xfrm flipH="1">
            <a:off x="5626894" y="3028950"/>
            <a:ext cx="228600" cy="571500"/>
          </a:xfrm>
          <a:custGeom>
            <a:avLst/>
            <a:gdLst>
              <a:gd name="T0" fmla="*/ 0 w 192"/>
              <a:gd name="T1" fmla="*/ 2147483647 h 336"/>
              <a:gd name="T2" fmla="*/ 2147483647 w 192"/>
              <a:gd name="T3" fmla="*/ 2147483647 h 336"/>
              <a:gd name="T4" fmla="*/ 0 w 192"/>
              <a:gd name="T5" fmla="*/ 0 h 336"/>
              <a:gd name="T6" fmla="*/ 0 60000 65536"/>
              <a:gd name="T7" fmla="*/ 0 60000 65536"/>
              <a:gd name="T8" fmla="*/ 0 60000 65536"/>
              <a:gd name="T9" fmla="*/ 0 w 192"/>
              <a:gd name="T10" fmla="*/ 0 h 336"/>
              <a:gd name="T11" fmla="*/ 192 w 192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336">
                <a:moveTo>
                  <a:pt x="0" y="336"/>
                </a:moveTo>
                <a:cubicBezTo>
                  <a:pt x="96" y="292"/>
                  <a:pt x="192" y="248"/>
                  <a:pt x="192" y="192"/>
                </a:cubicBezTo>
                <a:cubicBezTo>
                  <a:pt x="192" y="136"/>
                  <a:pt x="32" y="32"/>
                  <a:pt x="0" y="0"/>
                </a:cubicBezTo>
              </a:path>
            </a:pathLst>
          </a:custGeom>
          <a:noFill/>
          <a:ln w="28575">
            <a:solidFill>
              <a:srgbClr val="6699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609" name="Freeform 26">
            <a:extLst>
              <a:ext uri="{FF2B5EF4-FFF2-40B4-BE49-F238E27FC236}">
                <a16:creationId xmlns:a16="http://schemas.microsoft.com/office/drawing/2014/main" id="{A570A824-F4C4-4DC0-98B1-198F3E0EE045}"/>
              </a:ext>
            </a:extLst>
          </p:cNvPr>
          <p:cNvSpPr>
            <a:spLocks/>
          </p:cNvSpPr>
          <p:nvPr/>
        </p:nvSpPr>
        <p:spPr bwMode="auto">
          <a:xfrm flipH="1">
            <a:off x="5626894" y="2171700"/>
            <a:ext cx="228600" cy="914400"/>
          </a:xfrm>
          <a:custGeom>
            <a:avLst/>
            <a:gdLst>
              <a:gd name="T0" fmla="*/ 0 w 192"/>
              <a:gd name="T1" fmla="*/ 2147483647 h 336"/>
              <a:gd name="T2" fmla="*/ 2147483647 w 192"/>
              <a:gd name="T3" fmla="*/ 2147483647 h 336"/>
              <a:gd name="T4" fmla="*/ 0 w 192"/>
              <a:gd name="T5" fmla="*/ 0 h 336"/>
              <a:gd name="T6" fmla="*/ 0 60000 65536"/>
              <a:gd name="T7" fmla="*/ 0 60000 65536"/>
              <a:gd name="T8" fmla="*/ 0 60000 65536"/>
              <a:gd name="T9" fmla="*/ 0 w 192"/>
              <a:gd name="T10" fmla="*/ 0 h 336"/>
              <a:gd name="T11" fmla="*/ 192 w 192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336">
                <a:moveTo>
                  <a:pt x="0" y="336"/>
                </a:moveTo>
                <a:cubicBezTo>
                  <a:pt x="96" y="292"/>
                  <a:pt x="192" y="248"/>
                  <a:pt x="192" y="192"/>
                </a:cubicBezTo>
                <a:cubicBezTo>
                  <a:pt x="192" y="136"/>
                  <a:pt x="32" y="32"/>
                  <a:pt x="0" y="0"/>
                </a:cubicBezTo>
              </a:path>
            </a:pathLst>
          </a:custGeom>
          <a:noFill/>
          <a:ln w="28575">
            <a:solidFill>
              <a:srgbClr val="6699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610" name="Line 28">
            <a:extLst>
              <a:ext uri="{FF2B5EF4-FFF2-40B4-BE49-F238E27FC236}">
                <a16:creationId xmlns:a16="http://schemas.microsoft.com/office/drawing/2014/main" id="{F25350B6-E650-4722-835F-48110DD0AB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6100" y="3200400"/>
            <a:ext cx="2769394" cy="800100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611" name="Line 29">
            <a:extLst>
              <a:ext uri="{FF2B5EF4-FFF2-40B4-BE49-F238E27FC236}">
                <a16:creationId xmlns:a16="http://schemas.microsoft.com/office/drawing/2014/main" id="{A7D0AA03-6C28-47D3-8FB6-5E00E1681E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6100" y="3543300"/>
            <a:ext cx="2769394" cy="6286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612" name="Line 33">
            <a:extLst>
              <a:ext uri="{FF2B5EF4-FFF2-40B4-BE49-F238E27FC236}">
                <a16:creationId xmlns:a16="http://schemas.microsoft.com/office/drawing/2014/main" id="{4CD89E01-E068-418D-BA02-641DACC906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6500" y="4171950"/>
            <a:ext cx="171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613" name="Line 34">
            <a:extLst>
              <a:ext uri="{FF2B5EF4-FFF2-40B4-BE49-F238E27FC236}">
                <a16:creationId xmlns:a16="http://schemas.microsoft.com/office/drawing/2014/main" id="{EF2868A2-4B90-45EF-8A3A-642DB38506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6500" y="4000500"/>
            <a:ext cx="171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614" name="Line 35">
            <a:extLst>
              <a:ext uri="{FF2B5EF4-FFF2-40B4-BE49-F238E27FC236}">
                <a16:creationId xmlns:a16="http://schemas.microsoft.com/office/drawing/2014/main" id="{8E07A74B-9B03-44F2-9C8F-D3CCE7726A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6500" y="3829050"/>
            <a:ext cx="171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615" name="Line 36">
            <a:extLst>
              <a:ext uri="{FF2B5EF4-FFF2-40B4-BE49-F238E27FC236}">
                <a16:creationId xmlns:a16="http://schemas.microsoft.com/office/drawing/2014/main" id="{2B385BB4-FCB6-479A-AA45-20E49516A3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6500" y="3657600"/>
            <a:ext cx="171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616" name="Line 37">
            <a:extLst>
              <a:ext uri="{FF2B5EF4-FFF2-40B4-BE49-F238E27FC236}">
                <a16:creationId xmlns:a16="http://schemas.microsoft.com/office/drawing/2014/main" id="{1838F42D-EC17-4254-98AB-E67BE8BF09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6500" y="3371850"/>
            <a:ext cx="171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617" name="Line 38">
            <a:extLst>
              <a:ext uri="{FF2B5EF4-FFF2-40B4-BE49-F238E27FC236}">
                <a16:creationId xmlns:a16="http://schemas.microsoft.com/office/drawing/2014/main" id="{CD0DCD0B-CE79-4A97-B3A2-76458D4A60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6500" y="3086100"/>
            <a:ext cx="171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618" name="Line 39">
            <a:extLst>
              <a:ext uri="{FF2B5EF4-FFF2-40B4-BE49-F238E27FC236}">
                <a16:creationId xmlns:a16="http://schemas.microsoft.com/office/drawing/2014/main" id="{BCFD0850-B281-4058-96E8-EFEF859C38E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6500" y="2743200"/>
            <a:ext cx="171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619" name="Line 40">
            <a:extLst>
              <a:ext uri="{FF2B5EF4-FFF2-40B4-BE49-F238E27FC236}">
                <a16:creationId xmlns:a16="http://schemas.microsoft.com/office/drawing/2014/main" id="{CD955F53-F6AA-44B4-B8C2-1D553CDD82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6500" y="2171700"/>
            <a:ext cx="171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620" name="Line 41">
            <a:extLst>
              <a:ext uri="{FF2B5EF4-FFF2-40B4-BE49-F238E27FC236}">
                <a16:creationId xmlns:a16="http://schemas.microsoft.com/office/drawing/2014/main" id="{F869854A-2A3C-43B9-B6A9-33F0AA43DD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6500" y="2000250"/>
            <a:ext cx="171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621" name="Line 42">
            <a:extLst>
              <a:ext uri="{FF2B5EF4-FFF2-40B4-BE49-F238E27FC236}">
                <a16:creationId xmlns:a16="http://schemas.microsoft.com/office/drawing/2014/main" id="{DE7FB4AC-9C9B-45F3-A1ED-C03EED89A1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86550" y="2000250"/>
            <a:ext cx="0" cy="2171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622" name="Text Box 43">
            <a:extLst>
              <a:ext uri="{FF2B5EF4-FFF2-40B4-BE49-F238E27FC236}">
                <a16:creationId xmlns:a16="http://schemas.microsoft.com/office/drawing/2014/main" id="{8B1BA9D7-2A6B-413C-B2DB-B53ADE995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6550" y="2733851"/>
            <a:ext cx="1165704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 u="none"/>
              <a:t>undo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u="none"/>
              <a:t>in reverse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u="none"/>
              <a:t>LSN order</a:t>
            </a:r>
            <a:endParaRPr lang="en-US" altLang="en-US" sz="1800" b="1" i="1" u="none"/>
          </a:p>
        </p:txBody>
      </p:sp>
      <p:sp>
        <p:nvSpPr>
          <p:cNvPr id="67623" name="Text Box 26">
            <a:extLst>
              <a:ext uri="{FF2B5EF4-FFF2-40B4-BE49-F238E27FC236}">
                <a16:creationId xmlns:a16="http://schemas.microsoft.com/office/drawing/2014/main" id="{4B0C48E3-2526-4203-B592-106E22E75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8269" y="1305119"/>
            <a:ext cx="2783681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100" u="none"/>
              <a:t>Suppose that after end of analysis phase we have the following ATT:</a:t>
            </a:r>
          </a:p>
          <a:p>
            <a:pPr eaLnBrk="1" hangingPunct="1"/>
            <a:endParaRPr lang="en-US" altLang="en-US" sz="2100" b="1" i="1" u="none"/>
          </a:p>
        </p:txBody>
      </p:sp>
      <p:sp>
        <p:nvSpPr>
          <p:cNvPr id="67624" name="Text Box 29">
            <a:extLst>
              <a:ext uri="{FF2B5EF4-FFF2-40B4-BE49-F238E27FC236}">
                <a16:creationId xmlns:a16="http://schemas.microsoft.com/office/drawing/2014/main" id="{C9FDD1B7-CF6B-4191-9710-2DCDCF953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4210" y="2754214"/>
            <a:ext cx="24801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i="1" u="none" dirty="0" err="1"/>
              <a:t>TxnId</a:t>
            </a:r>
            <a:r>
              <a:rPr lang="en-US" altLang="en-US" sz="1800" u="none" dirty="0"/>
              <a:t>   </a:t>
            </a:r>
            <a:r>
              <a:rPr lang="en-US" altLang="en-US" sz="1800" b="1" i="1" u="none" dirty="0"/>
              <a:t>Status</a:t>
            </a:r>
            <a:r>
              <a:rPr lang="en-US" altLang="en-US" sz="1800" u="none" dirty="0"/>
              <a:t>   </a:t>
            </a:r>
            <a:r>
              <a:rPr lang="en-US" altLang="en-US" sz="1800" b="1" i="1" u="none" dirty="0" err="1"/>
              <a:t>lastLSN</a:t>
            </a:r>
            <a:endParaRPr lang="en-US" altLang="en-US" sz="1800" b="1" i="1" u="none" dirty="0"/>
          </a:p>
          <a:p>
            <a:pPr eaLnBrk="1" hangingPunct="1"/>
            <a:r>
              <a:rPr lang="en-US" altLang="en-US" sz="1800" u="none" dirty="0"/>
              <a:t>T32       U</a:t>
            </a:r>
          </a:p>
          <a:p>
            <a:pPr eaLnBrk="1" hangingPunct="1"/>
            <a:r>
              <a:rPr lang="en-US" altLang="en-US" sz="1800" u="none" dirty="0"/>
              <a:t>T41       U</a:t>
            </a:r>
            <a:endParaRPr lang="en-US" altLang="en-US" sz="1800" b="1" i="1" u="none" dirty="0"/>
          </a:p>
        </p:txBody>
      </p:sp>
      <p:sp>
        <p:nvSpPr>
          <p:cNvPr id="67625" name="Line 30">
            <a:extLst>
              <a:ext uri="{FF2B5EF4-FFF2-40B4-BE49-F238E27FC236}">
                <a16:creationId xmlns:a16="http://schemas.microsoft.com/office/drawing/2014/main" id="{F3C1D3B4-AC0E-437C-8041-D2D8EE42E8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1360" y="3094435"/>
            <a:ext cx="240387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152991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960D463-D74A-4C56-8C76-E111360C0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3E87E333-34B3-3579-CC48-0FC86A757C9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FULL EXAMPLE</a:t>
            </a:r>
          </a:p>
        </p:txBody>
      </p:sp>
      <p:sp>
        <p:nvSpPr>
          <p:cNvPr id="68614" name="Rectangle 5">
            <a:extLst>
              <a:ext uri="{FF2B5EF4-FFF2-40B4-BE49-F238E27FC236}">
                <a16:creationId xmlns:a16="http://schemas.microsoft.com/office/drawing/2014/main" id="{DFCBCD74-75AB-B4D0-282A-6E83F828C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020" y="1686543"/>
            <a:ext cx="4114800" cy="276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&lt;</a:t>
            </a:r>
            <a:r>
              <a:rPr lang="en-US" altLang="en-US" sz="1500" b="1" u="none" dirty="0">
                <a:solidFill>
                  <a:schemeClr val="accent1"/>
                </a:solidFill>
                <a:latin typeface="Inconsolata" panose="00000509000000000000" pitchFamily="49" charset="0"/>
              </a:rPr>
              <a:t>CHECKPOINT-BEGIN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&gt;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&lt;</a:t>
            </a:r>
            <a:r>
              <a:rPr lang="en-US" altLang="en-US" sz="1500" b="1" u="none" dirty="0">
                <a:solidFill>
                  <a:schemeClr val="accent1"/>
                </a:solidFill>
                <a:latin typeface="Inconsolata" panose="00000509000000000000" pitchFamily="49" charset="0"/>
              </a:rPr>
              <a:t>CHECKPOINT-END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&gt;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&lt;T</a:t>
            </a:r>
            <a:r>
              <a:rPr lang="en-US" altLang="en-US" sz="150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1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, A→P</a:t>
            </a:r>
            <a:r>
              <a:rPr lang="en-US" altLang="en-US" sz="150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5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, 1, 2&gt;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&lt;T</a:t>
            </a:r>
            <a:r>
              <a:rPr lang="en-US" altLang="en-US" sz="150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2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, B→P</a:t>
            </a:r>
            <a:r>
              <a:rPr lang="en-US" altLang="en-US" sz="150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3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, 2, 3&gt;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&lt;T</a:t>
            </a:r>
            <a:r>
              <a:rPr lang="en-US" altLang="en-US" sz="150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1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 </a:t>
            </a:r>
            <a:r>
              <a:rPr lang="en-US" altLang="en-US" sz="1500" b="1" u="none" dirty="0">
                <a:solidFill>
                  <a:schemeClr val="accent1"/>
                </a:solidFill>
                <a:latin typeface="Inconsolata" panose="00000509000000000000" pitchFamily="49" charset="0"/>
              </a:rPr>
              <a:t>ABORT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&gt;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&lt;</a:t>
            </a:r>
            <a:r>
              <a:rPr lang="en-US" altLang="en-US" sz="1500" b="1" u="none" dirty="0">
                <a:solidFill>
                  <a:schemeClr val="accent1"/>
                </a:solidFill>
                <a:latin typeface="Inconsolata" panose="00000509000000000000" pitchFamily="49" charset="0"/>
              </a:rPr>
              <a:t>CLR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: Undo T</a:t>
            </a:r>
            <a:r>
              <a:rPr lang="en-US" altLang="en-US" sz="150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1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 LSN </a:t>
            </a:r>
            <a:r>
              <a:rPr lang="en-US" altLang="en-US" sz="1500" b="1" u="none" dirty="0">
                <a:solidFill>
                  <a:srgbClr val="474866"/>
                </a:solidFill>
                <a:latin typeface="Inconsolata" panose="00000509000000000000" pitchFamily="49" charset="0"/>
              </a:rPr>
              <a:t>10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&gt;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&lt;T</a:t>
            </a:r>
            <a:r>
              <a:rPr lang="en-US" altLang="en-US" sz="150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1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 </a:t>
            </a:r>
            <a:r>
              <a:rPr lang="en-US" altLang="en-US" sz="1500" b="1" u="none" dirty="0">
                <a:solidFill>
                  <a:schemeClr val="accent1"/>
                </a:solidFill>
                <a:latin typeface="Inconsolata" panose="00000509000000000000" pitchFamily="49" charset="0"/>
              </a:rPr>
              <a:t>TXN-END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&gt;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&lt;T</a:t>
            </a:r>
            <a:r>
              <a:rPr lang="en-US" altLang="en-US" sz="150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3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, C→P</a:t>
            </a:r>
            <a:r>
              <a:rPr lang="en-US" altLang="en-US" sz="150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1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, 4, 5&gt;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&lt;T</a:t>
            </a:r>
            <a:r>
              <a:rPr lang="en-US" altLang="en-US" sz="150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2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, D→P</a:t>
            </a:r>
            <a:r>
              <a:rPr lang="en-US" altLang="en-US" sz="150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5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, 6, 7&gt;</a:t>
            </a:r>
          </a:p>
        </p:txBody>
      </p:sp>
      <p:sp>
        <p:nvSpPr>
          <p:cNvPr id="68624" name="Rectangle 15">
            <a:extLst>
              <a:ext uri="{FF2B5EF4-FFF2-40B4-BE49-F238E27FC236}">
                <a16:creationId xmlns:a16="http://schemas.microsoft.com/office/drawing/2014/main" id="{FAB6AF2E-B85A-7453-19A9-FC0B664BD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010" y="1675828"/>
            <a:ext cx="674465" cy="276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en-US" altLang="en-US" sz="1500" b="1" u="none" dirty="0">
                <a:solidFill>
                  <a:srgbClr val="474866"/>
                </a:solidFill>
                <a:latin typeface="Inconsolata" panose="00000509000000000000" pitchFamily="49" charset="0"/>
              </a:rPr>
              <a:t>00</a:t>
            </a:r>
          </a:p>
          <a:p>
            <a:pPr algn="r" eaLnBrk="1" hangingPunct="1">
              <a:lnSpc>
                <a:spcPct val="130000"/>
              </a:lnSpc>
            </a:pPr>
            <a:r>
              <a:rPr lang="en-US" altLang="en-US" sz="1500" b="1" u="none" dirty="0">
                <a:solidFill>
                  <a:srgbClr val="474866"/>
                </a:solidFill>
                <a:latin typeface="Inconsolata" panose="00000509000000000000" pitchFamily="49" charset="0"/>
              </a:rPr>
              <a:t>05</a:t>
            </a:r>
          </a:p>
          <a:p>
            <a:pPr algn="r" eaLnBrk="1" hangingPunct="1">
              <a:lnSpc>
                <a:spcPct val="130000"/>
              </a:lnSpc>
            </a:pPr>
            <a:r>
              <a:rPr lang="en-US" altLang="en-US" sz="1500" b="1" u="none" dirty="0">
                <a:solidFill>
                  <a:srgbClr val="474866"/>
                </a:solidFill>
                <a:latin typeface="Inconsolata" panose="00000509000000000000" pitchFamily="49" charset="0"/>
              </a:rPr>
              <a:t>10</a:t>
            </a:r>
          </a:p>
          <a:p>
            <a:pPr algn="r" eaLnBrk="1" hangingPunct="1">
              <a:lnSpc>
                <a:spcPct val="130000"/>
              </a:lnSpc>
            </a:pPr>
            <a:r>
              <a:rPr lang="en-US" altLang="en-US" sz="1500" b="1" u="none" dirty="0">
                <a:solidFill>
                  <a:srgbClr val="474866"/>
                </a:solidFill>
                <a:latin typeface="Inconsolata" panose="00000509000000000000" pitchFamily="49" charset="0"/>
              </a:rPr>
              <a:t>20</a:t>
            </a:r>
          </a:p>
          <a:p>
            <a:pPr algn="r" eaLnBrk="1" hangingPunct="1">
              <a:lnSpc>
                <a:spcPct val="130000"/>
              </a:lnSpc>
            </a:pPr>
            <a:r>
              <a:rPr lang="en-US" altLang="en-US" sz="1500" b="1" u="none" dirty="0">
                <a:solidFill>
                  <a:srgbClr val="474866"/>
                </a:solidFill>
                <a:latin typeface="Inconsolata" panose="00000509000000000000" pitchFamily="49" charset="0"/>
              </a:rPr>
              <a:t>30</a:t>
            </a:r>
          </a:p>
          <a:p>
            <a:pPr algn="r" eaLnBrk="1" hangingPunct="1">
              <a:lnSpc>
                <a:spcPct val="130000"/>
              </a:lnSpc>
            </a:pPr>
            <a:r>
              <a:rPr lang="en-US" altLang="en-US" sz="1500" b="1" u="none" dirty="0">
                <a:solidFill>
                  <a:srgbClr val="474866"/>
                </a:solidFill>
                <a:latin typeface="Inconsolata" panose="00000509000000000000" pitchFamily="49" charset="0"/>
              </a:rPr>
              <a:t>40</a:t>
            </a:r>
          </a:p>
          <a:p>
            <a:pPr algn="r" eaLnBrk="1" hangingPunct="1">
              <a:lnSpc>
                <a:spcPct val="130000"/>
              </a:lnSpc>
            </a:pPr>
            <a:r>
              <a:rPr lang="en-US" altLang="en-US" sz="1500" b="1" u="none" dirty="0">
                <a:solidFill>
                  <a:srgbClr val="474866"/>
                </a:solidFill>
                <a:latin typeface="Inconsolata" panose="00000509000000000000" pitchFamily="49" charset="0"/>
              </a:rPr>
              <a:t>45</a:t>
            </a:r>
          </a:p>
          <a:p>
            <a:pPr algn="r" eaLnBrk="1" hangingPunct="1">
              <a:lnSpc>
                <a:spcPct val="130000"/>
              </a:lnSpc>
            </a:pPr>
            <a:r>
              <a:rPr lang="en-US" altLang="en-US" sz="1500" b="1" u="none" dirty="0">
                <a:solidFill>
                  <a:srgbClr val="474866"/>
                </a:solidFill>
                <a:latin typeface="Inconsolata" panose="00000509000000000000" pitchFamily="49" charset="0"/>
              </a:rPr>
              <a:t>50</a:t>
            </a:r>
          </a:p>
          <a:p>
            <a:pPr algn="r" eaLnBrk="1" hangingPunct="1">
              <a:lnSpc>
                <a:spcPct val="130000"/>
              </a:lnSpc>
            </a:pPr>
            <a:r>
              <a:rPr lang="en-US" altLang="en-US" sz="1500" b="1" u="none" dirty="0">
                <a:solidFill>
                  <a:srgbClr val="474866"/>
                </a:solidFill>
                <a:latin typeface="Inconsolata" panose="00000509000000000000" pitchFamily="49" charset="0"/>
              </a:rPr>
              <a:t>60</a:t>
            </a:r>
          </a:p>
        </p:txBody>
      </p:sp>
      <p:sp>
        <p:nvSpPr>
          <p:cNvPr id="67604" name="Rectangle 22">
            <a:extLst>
              <a:ext uri="{FF2B5EF4-FFF2-40B4-BE49-F238E27FC236}">
                <a16:creationId xmlns:a16="http://schemas.microsoft.com/office/drawing/2014/main" id="{53915C0A-5BB7-1C44-2621-0F3F4D6DD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8436" y="2730477"/>
            <a:ext cx="1162979" cy="37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chemeClr val="accent1"/>
                </a:solidFill>
                <a:latin typeface="Inconsolata" panose="00000509000000000000" pitchFamily="49" charset="0"/>
                <a:ea typeface="ＭＳ Ｐゴシック" charset="-128"/>
              </a:rPr>
              <a:t>prevLSNs</a:t>
            </a:r>
            <a:endParaRPr lang="en-US" sz="2000" b="1" dirty="0">
              <a:solidFill>
                <a:schemeClr val="accent1"/>
              </a:solidFill>
              <a:latin typeface="Inconsolata" panose="00000509000000000000" pitchFamily="49" charset="0"/>
              <a:ea typeface="ＭＳ Ｐゴシック" charset="-12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0A3B8A-728A-6D98-1E08-1A0D52218818}"/>
              </a:ext>
            </a:extLst>
          </p:cNvPr>
          <p:cNvGrpSpPr/>
          <p:nvPr/>
        </p:nvGrpSpPr>
        <p:grpSpPr>
          <a:xfrm>
            <a:off x="4146233" y="1509140"/>
            <a:ext cx="209550" cy="3048000"/>
            <a:chOff x="4067175" y="1307398"/>
            <a:chExt cx="209550" cy="3048000"/>
          </a:xfrm>
        </p:grpSpPr>
        <p:sp>
          <p:nvSpPr>
            <p:cNvPr id="68615" name="Line 6">
              <a:extLst>
                <a:ext uri="{FF2B5EF4-FFF2-40B4-BE49-F238E27FC236}">
                  <a16:creationId xmlns:a16="http://schemas.microsoft.com/office/drawing/2014/main" id="{17B626DA-2A8A-F29C-D373-F5D8A13DEF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1950" y="1307398"/>
              <a:ext cx="0" cy="3048000"/>
            </a:xfrm>
            <a:prstGeom prst="line">
              <a:avLst/>
            </a:prstGeom>
            <a:noFill/>
            <a:ln w="50800">
              <a:solidFill>
                <a:srgbClr val="646464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8616" name="Line 7">
              <a:extLst>
                <a:ext uri="{FF2B5EF4-FFF2-40B4-BE49-F238E27FC236}">
                  <a16:creationId xmlns:a16="http://schemas.microsoft.com/office/drawing/2014/main" id="{42587541-A695-7BEA-D813-A81DCDFF99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7175" y="4050597"/>
              <a:ext cx="209550" cy="0"/>
            </a:xfrm>
            <a:prstGeom prst="line">
              <a:avLst/>
            </a:prstGeom>
            <a:noFill/>
            <a:ln w="25400">
              <a:solidFill>
                <a:srgbClr val="64646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8617" name="Line 8">
              <a:extLst>
                <a:ext uri="{FF2B5EF4-FFF2-40B4-BE49-F238E27FC236}">
                  <a16:creationId xmlns:a16="http://schemas.microsoft.com/office/drawing/2014/main" id="{950032B0-485C-D233-2A72-BE1715B761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7175" y="3754132"/>
              <a:ext cx="209550" cy="0"/>
            </a:xfrm>
            <a:prstGeom prst="line">
              <a:avLst/>
            </a:prstGeom>
            <a:noFill/>
            <a:ln w="25400">
              <a:solidFill>
                <a:srgbClr val="64646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8618" name="Line 9">
              <a:extLst>
                <a:ext uri="{FF2B5EF4-FFF2-40B4-BE49-F238E27FC236}">
                  <a16:creationId xmlns:a16="http://schemas.microsoft.com/office/drawing/2014/main" id="{BE50EFC3-21B5-E96B-3701-295E37D49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7175" y="3457666"/>
              <a:ext cx="209550" cy="0"/>
            </a:xfrm>
            <a:prstGeom prst="line">
              <a:avLst/>
            </a:prstGeom>
            <a:noFill/>
            <a:ln w="25400">
              <a:solidFill>
                <a:srgbClr val="64646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8619" name="Line 10">
              <a:extLst>
                <a:ext uri="{FF2B5EF4-FFF2-40B4-BE49-F238E27FC236}">
                  <a16:creationId xmlns:a16="http://schemas.microsoft.com/office/drawing/2014/main" id="{654A8D7B-C971-71F1-C5AD-F019EB4CC9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7175" y="3161201"/>
              <a:ext cx="209550" cy="0"/>
            </a:xfrm>
            <a:prstGeom prst="line">
              <a:avLst/>
            </a:prstGeom>
            <a:noFill/>
            <a:ln w="25400">
              <a:solidFill>
                <a:srgbClr val="64646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8620" name="Line 11">
              <a:extLst>
                <a:ext uri="{FF2B5EF4-FFF2-40B4-BE49-F238E27FC236}">
                  <a16:creationId xmlns:a16="http://schemas.microsoft.com/office/drawing/2014/main" id="{526BBFD2-5B89-C710-FE70-25FC0C6510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7175" y="2864736"/>
              <a:ext cx="209550" cy="0"/>
            </a:xfrm>
            <a:prstGeom prst="line">
              <a:avLst/>
            </a:prstGeom>
            <a:noFill/>
            <a:ln w="25400">
              <a:solidFill>
                <a:srgbClr val="64646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8621" name="Line 12">
              <a:extLst>
                <a:ext uri="{FF2B5EF4-FFF2-40B4-BE49-F238E27FC236}">
                  <a16:creationId xmlns:a16="http://schemas.microsoft.com/office/drawing/2014/main" id="{F1D04802-848C-A49E-149C-45A56E992F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7175" y="2568271"/>
              <a:ext cx="209550" cy="0"/>
            </a:xfrm>
            <a:prstGeom prst="line">
              <a:avLst/>
            </a:prstGeom>
            <a:noFill/>
            <a:ln w="25400">
              <a:solidFill>
                <a:srgbClr val="64646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8622" name="Line 13">
              <a:extLst>
                <a:ext uri="{FF2B5EF4-FFF2-40B4-BE49-F238E27FC236}">
                  <a16:creationId xmlns:a16="http://schemas.microsoft.com/office/drawing/2014/main" id="{4E314B84-DE43-3EDD-8B61-23D8253E67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7175" y="1678873"/>
              <a:ext cx="209550" cy="0"/>
            </a:xfrm>
            <a:prstGeom prst="line">
              <a:avLst/>
            </a:prstGeom>
            <a:noFill/>
            <a:ln w="25400">
              <a:solidFill>
                <a:srgbClr val="64646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8629" name="Line 50">
              <a:extLst>
                <a:ext uri="{FF2B5EF4-FFF2-40B4-BE49-F238E27FC236}">
                  <a16:creationId xmlns:a16="http://schemas.microsoft.com/office/drawing/2014/main" id="{95A9743A-9B8A-A464-E64C-444E5A0E95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7175" y="1975339"/>
              <a:ext cx="209550" cy="0"/>
            </a:xfrm>
            <a:prstGeom prst="line">
              <a:avLst/>
            </a:prstGeom>
            <a:noFill/>
            <a:ln w="25400">
              <a:solidFill>
                <a:srgbClr val="64646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8630" name="Line 51">
              <a:extLst>
                <a:ext uri="{FF2B5EF4-FFF2-40B4-BE49-F238E27FC236}">
                  <a16:creationId xmlns:a16="http://schemas.microsoft.com/office/drawing/2014/main" id="{4ACD4021-9BFA-9A15-1252-8FD6EB5864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7175" y="2271805"/>
              <a:ext cx="209550" cy="0"/>
            </a:xfrm>
            <a:prstGeom prst="line">
              <a:avLst/>
            </a:prstGeom>
            <a:noFill/>
            <a:ln w="25400">
              <a:solidFill>
                <a:srgbClr val="64646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2FA0542A-42CB-4CF7-F4F9-B56DB742B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487" y="1246012"/>
            <a:ext cx="571472" cy="39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100" b="1" i="1" u="none" dirty="0">
                <a:solidFill>
                  <a:srgbClr val="646464"/>
                </a:solidFill>
                <a:latin typeface="Crimson Text" panose="02000503000000000000" pitchFamily="2" charset="0"/>
              </a:rPr>
              <a:t>LSN</a:t>
            </a:r>
          </a:p>
        </p:txBody>
      </p:sp>
      <p:sp>
        <p:nvSpPr>
          <p:cNvPr id="39" name="Rectangle 14">
            <a:extLst>
              <a:ext uri="{FF2B5EF4-FFF2-40B4-BE49-F238E27FC236}">
                <a16:creationId xmlns:a16="http://schemas.microsoft.com/office/drawing/2014/main" id="{BFEBED21-7525-1127-3A8E-5451AB58E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021" y="1246012"/>
            <a:ext cx="601928" cy="39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100" b="1" i="1" u="none" dirty="0">
                <a:solidFill>
                  <a:srgbClr val="646464"/>
                </a:solidFill>
                <a:latin typeface="Crimson Text" panose="02000503000000000000" pitchFamily="2" charset="0"/>
              </a:rPr>
              <a:t>LOG</a:t>
            </a:r>
          </a:p>
        </p:txBody>
      </p:sp>
      <p:cxnSp>
        <p:nvCxnSpPr>
          <p:cNvPr id="35" name="Curved Connector 2">
            <a:extLst>
              <a:ext uri="{FF2B5EF4-FFF2-40B4-BE49-F238E27FC236}">
                <a16:creationId xmlns:a16="http://schemas.microsoft.com/office/drawing/2014/main" id="{94F11EDC-8BD3-B690-E185-78579788156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39740" y="3408663"/>
            <a:ext cx="813915" cy="255065"/>
          </a:xfrm>
          <a:prstGeom prst="bentConnector2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1" name="Group 20" hidden="1">
            <a:extLst>
              <a:ext uri="{FF2B5EF4-FFF2-40B4-BE49-F238E27FC236}">
                <a16:creationId xmlns:a16="http://schemas.microsoft.com/office/drawing/2014/main" id="{0C8C889A-97F6-0C44-6F4C-39CE0FEBC4A4}"/>
              </a:ext>
            </a:extLst>
          </p:cNvPr>
          <p:cNvGrpSpPr/>
          <p:nvPr/>
        </p:nvGrpSpPr>
        <p:grpSpPr>
          <a:xfrm>
            <a:off x="5264469" y="1849755"/>
            <a:ext cx="1134906" cy="1280431"/>
            <a:chOff x="5264469" y="1849755"/>
            <a:chExt cx="1134906" cy="1280431"/>
          </a:xfrm>
        </p:grpSpPr>
        <p:sp>
          <p:nvSpPr>
            <p:cNvPr id="36" name="Rectangle 41">
              <a:extLst>
                <a:ext uri="{FF2B5EF4-FFF2-40B4-BE49-F238E27FC236}">
                  <a16:creationId xmlns:a16="http://schemas.microsoft.com/office/drawing/2014/main" id="{8B3F009E-ADAB-90BF-0C9B-A2ADA264D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8300" y="3038746"/>
              <a:ext cx="91440" cy="91440"/>
            </a:xfrm>
            <a:prstGeom prst="rect">
              <a:avLst/>
            </a:prstGeom>
            <a:solidFill>
              <a:srgbClr val="474866"/>
            </a:solidFill>
            <a:ln w="12700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37" name="Rectangle 41">
              <a:extLst>
                <a:ext uri="{FF2B5EF4-FFF2-40B4-BE49-F238E27FC236}">
                  <a16:creationId xmlns:a16="http://schemas.microsoft.com/office/drawing/2014/main" id="{470C0333-A644-B103-90C9-9968F0579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4469" y="2434879"/>
              <a:ext cx="91440" cy="91440"/>
            </a:xfrm>
            <a:prstGeom prst="rect">
              <a:avLst/>
            </a:prstGeom>
            <a:solidFill>
              <a:srgbClr val="474866"/>
            </a:solidFill>
            <a:ln w="12700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EEB60DB-F8D2-8EBF-AC80-D55E00706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8830" y="1849755"/>
              <a:ext cx="91440" cy="91440"/>
            </a:xfrm>
            <a:prstGeom prst="rect">
              <a:avLst/>
            </a:prstGeom>
            <a:solidFill>
              <a:srgbClr val="474866"/>
            </a:solidFill>
            <a:ln w="12700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44" name="Rectangle 41">
              <a:extLst>
                <a:ext uri="{FF2B5EF4-FFF2-40B4-BE49-F238E27FC236}">
                  <a16:creationId xmlns:a16="http://schemas.microsoft.com/office/drawing/2014/main" id="{A3A57F5C-8BAB-BD5D-C326-CD9EE4CA7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7935" y="2737961"/>
              <a:ext cx="91440" cy="91440"/>
            </a:xfrm>
            <a:prstGeom prst="rect">
              <a:avLst/>
            </a:prstGeom>
            <a:solidFill>
              <a:srgbClr val="474866"/>
            </a:solidFill>
            <a:ln w="12700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46" name="Curved Connector 2">
            <a:extLst>
              <a:ext uri="{FF2B5EF4-FFF2-40B4-BE49-F238E27FC236}">
                <a16:creationId xmlns:a16="http://schemas.microsoft.com/office/drawing/2014/main" id="{69004F57-92B1-4718-F533-9FCD4C8CD6F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55909" y="2474737"/>
            <a:ext cx="534361" cy="585124"/>
          </a:xfrm>
          <a:prstGeom prst="bentConnector3">
            <a:avLst>
              <a:gd name="adj1" fmla="val 142780"/>
            </a:avLst>
          </a:prstGeom>
          <a:noFill/>
          <a:ln w="38100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Curved Connector 2">
            <a:extLst>
              <a:ext uri="{FF2B5EF4-FFF2-40B4-BE49-F238E27FC236}">
                <a16:creationId xmlns:a16="http://schemas.microsoft.com/office/drawing/2014/main" id="{9EB84F8C-D878-8188-EDE8-A3348BD1975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310189" y="3105581"/>
            <a:ext cx="1089186" cy="257362"/>
          </a:xfrm>
          <a:prstGeom prst="bentConnector4">
            <a:avLst>
              <a:gd name="adj1" fmla="val -20988"/>
              <a:gd name="adj2" fmla="val 34825"/>
            </a:avLst>
          </a:prstGeom>
          <a:noFill/>
          <a:ln w="38100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Left Arrow 33">
            <a:extLst>
              <a:ext uri="{FF2B5EF4-FFF2-40B4-BE49-F238E27FC236}">
                <a16:creationId xmlns:a16="http://schemas.microsoft.com/office/drawing/2014/main" id="{94750FC4-FFB7-E121-6879-CC4DF04FB9E3}"/>
              </a:ext>
            </a:extLst>
          </p:cNvPr>
          <p:cNvSpPr/>
          <p:nvPr/>
        </p:nvSpPr>
        <p:spPr bwMode="auto">
          <a:xfrm rot="16200000">
            <a:off x="1333501" y="2613422"/>
            <a:ext cx="3314700" cy="647700"/>
          </a:xfrm>
          <a:prstGeom prst="leftArrow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i="1" spc="225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</a:rPr>
              <a:t>TIME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69F317FC-818B-4DE9-8A8D-44BE95A34F4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7" name="CRASH!">
            <a:extLst>
              <a:ext uri="{FF2B5EF4-FFF2-40B4-BE49-F238E27FC236}">
                <a16:creationId xmlns:a16="http://schemas.microsoft.com/office/drawing/2014/main" id="{B81EFD6C-8749-AF4F-05A0-1306484B20DE}"/>
              </a:ext>
            </a:extLst>
          </p:cNvPr>
          <p:cNvGrpSpPr/>
          <p:nvPr/>
        </p:nvGrpSpPr>
        <p:grpSpPr>
          <a:xfrm>
            <a:off x="4163475" y="4533216"/>
            <a:ext cx="1275874" cy="263535"/>
            <a:chOff x="7450590" y="3955474"/>
            <a:chExt cx="1275874" cy="263535"/>
          </a:xfrm>
        </p:grpSpPr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E851DD9B-C9AC-2826-53CB-B4E0CE81E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3470" y="3955474"/>
              <a:ext cx="1092994" cy="263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66" tIns="33338" rIns="67866" bIns="33338">
              <a:spAutoFit/>
            </a:bodyPr>
            <a:lstStyle/>
            <a:p>
              <a:pPr>
                <a:lnSpc>
                  <a:spcPct val="85000"/>
                </a:lnSpc>
                <a:defRPr/>
              </a:pPr>
              <a:r>
                <a:rPr lang="en-US" sz="1500" b="1" i="1" dirty="0">
                  <a:solidFill>
                    <a:schemeClr val="accent1"/>
                  </a:solidFill>
                  <a:latin typeface="Lato Black" panose="020F0A02020204030203" pitchFamily="34" charset="0"/>
                  <a:ea typeface="ＭＳ Ｐゴシック" charset="-128"/>
                </a:rPr>
                <a:t>CRASH!</a:t>
              </a:r>
              <a:endParaRPr lang="en-US" sz="1350" b="1" i="1" dirty="0">
                <a:solidFill>
                  <a:schemeClr val="accent1"/>
                </a:solidFill>
                <a:latin typeface="Lato Black" panose="020F0A02020204030203" pitchFamily="34" charset="0"/>
                <a:ea typeface="ＭＳ Ｐゴシック" charset="-128"/>
              </a:endParaRPr>
            </a:p>
          </p:txBody>
        </p:sp>
        <p:pic>
          <p:nvPicPr>
            <p:cNvPr id="6" name="Picture 48">
              <a:extLst>
                <a:ext uri="{FF2B5EF4-FFF2-40B4-BE49-F238E27FC236}">
                  <a16:creationId xmlns:a16="http://schemas.microsoft.com/office/drawing/2014/main" id="{B0BE6F29-3034-EE76-6953-92AA7B08C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 bwMode="auto">
            <a:xfrm>
              <a:off x="7450590" y="3971374"/>
              <a:ext cx="182880" cy="1828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334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8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86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86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86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4" grpId="0"/>
      <p:bldP spid="67604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DF3A7FA-C004-FCDC-54AC-6D39899AD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9BAB18DC-7186-7A42-A935-3E2AC81C106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FULL EXAMPLE</a:t>
            </a:r>
          </a:p>
        </p:txBody>
      </p:sp>
      <p:sp>
        <p:nvSpPr>
          <p:cNvPr id="68614" name="Rectangle 5">
            <a:extLst>
              <a:ext uri="{FF2B5EF4-FFF2-40B4-BE49-F238E27FC236}">
                <a16:creationId xmlns:a16="http://schemas.microsoft.com/office/drawing/2014/main" id="{910AED64-DAC5-907D-673C-522645076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018" y="895350"/>
            <a:ext cx="4114800" cy="267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1000"/>
              </a:lnSpc>
            </a:pP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&lt;</a:t>
            </a:r>
            <a:r>
              <a:rPr lang="en-US" altLang="en-US" sz="1500" b="1" u="none" dirty="0">
                <a:solidFill>
                  <a:schemeClr val="accent1"/>
                </a:solidFill>
                <a:latin typeface="Inconsolata" panose="00000509000000000000" pitchFamily="49" charset="0"/>
              </a:rPr>
              <a:t>CHECKPOINT-BEGIN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&gt;</a:t>
            </a:r>
          </a:p>
          <a:p>
            <a:pPr eaLnBrk="1" hangingPunct="1">
              <a:lnSpc>
                <a:spcPct val="111000"/>
              </a:lnSpc>
            </a:pP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&lt;</a:t>
            </a:r>
            <a:r>
              <a:rPr lang="en-US" altLang="en-US" sz="1500" b="1" u="none" dirty="0">
                <a:solidFill>
                  <a:schemeClr val="accent1"/>
                </a:solidFill>
                <a:latin typeface="Inconsolata" panose="00000509000000000000" pitchFamily="49" charset="0"/>
              </a:rPr>
              <a:t>CHECKPOINT-END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&gt;</a:t>
            </a:r>
          </a:p>
          <a:p>
            <a:pPr eaLnBrk="1" hangingPunct="1">
              <a:lnSpc>
                <a:spcPct val="111000"/>
              </a:lnSpc>
            </a:pP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&lt;T</a:t>
            </a:r>
            <a:r>
              <a:rPr lang="en-US" altLang="en-US" sz="150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1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, A→P</a:t>
            </a:r>
            <a:r>
              <a:rPr lang="en-US" altLang="en-US" sz="150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5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, 1, 2&gt;</a:t>
            </a:r>
          </a:p>
          <a:p>
            <a:pPr eaLnBrk="1" hangingPunct="1">
              <a:lnSpc>
                <a:spcPct val="111000"/>
              </a:lnSpc>
            </a:pP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&lt;T</a:t>
            </a:r>
            <a:r>
              <a:rPr lang="en-US" altLang="en-US" sz="150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2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, B→P</a:t>
            </a:r>
            <a:r>
              <a:rPr lang="en-US" altLang="en-US" sz="150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3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, 2, 3&gt;</a:t>
            </a:r>
          </a:p>
          <a:p>
            <a:pPr eaLnBrk="1" hangingPunct="1">
              <a:lnSpc>
                <a:spcPct val="111000"/>
              </a:lnSpc>
            </a:pP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&lt;T</a:t>
            </a:r>
            <a:r>
              <a:rPr lang="en-US" altLang="en-US" sz="150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1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 </a:t>
            </a:r>
            <a:r>
              <a:rPr lang="en-US" altLang="en-US" sz="1500" b="1" u="none" dirty="0">
                <a:solidFill>
                  <a:schemeClr val="accent1"/>
                </a:solidFill>
                <a:latin typeface="Inconsolata" panose="00000509000000000000" pitchFamily="49" charset="0"/>
              </a:rPr>
              <a:t>ABORT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&gt;</a:t>
            </a:r>
          </a:p>
          <a:p>
            <a:pPr eaLnBrk="1" hangingPunct="1">
              <a:lnSpc>
                <a:spcPct val="111000"/>
              </a:lnSpc>
            </a:pP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&lt;</a:t>
            </a:r>
            <a:r>
              <a:rPr lang="en-US" altLang="en-US" sz="1500" b="1" u="none" dirty="0">
                <a:solidFill>
                  <a:schemeClr val="accent1"/>
                </a:solidFill>
                <a:latin typeface="Inconsolata" panose="00000509000000000000" pitchFamily="49" charset="0"/>
              </a:rPr>
              <a:t>CLR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: Undo T</a:t>
            </a:r>
            <a:r>
              <a:rPr lang="en-US" altLang="en-US" sz="150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1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 LSN </a:t>
            </a:r>
            <a:r>
              <a:rPr lang="en-US" altLang="en-US" sz="1500" b="1" u="none" dirty="0">
                <a:solidFill>
                  <a:srgbClr val="474866"/>
                </a:solidFill>
                <a:latin typeface="Inconsolata" panose="00000509000000000000" pitchFamily="49" charset="0"/>
              </a:rPr>
              <a:t>10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&gt;</a:t>
            </a:r>
          </a:p>
          <a:p>
            <a:pPr eaLnBrk="1" hangingPunct="1">
              <a:lnSpc>
                <a:spcPct val="111000"/>
              </a:lnSpc>
            </a:pP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&lt;T</a:t>
            </a:r>
            <a:r>
              <a:rPr lang="en-US" altLang="en-US" sz="150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1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 </a:t>
            </a:r>
            <a:r>
              <a:rPr lang="en-US" altLang="en-US" sz="1500" b="1" u="none" dirty="0">
                <a:solidFill>
                  <a:schemeClr val="accent1"/>
                </a:solidFill>
                <a:latin typeface="Inconsolata" panose="00000509000000000000" pitchFamily="49" charset="0"/>
              </a:rPr>
              <a:t>TXN-END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&gt;</a:t>
            </a:r>
          </a:p>
          <a:p>
            <a:pPr eaLnBrk="1" hangingPunct="1">
              <a:lnSpc>
                <a:spcPct val="111000"/>
              </a:lnSpc>
            </a:pP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&lt;T</a:t>
            </a:r>
            <a:r>
              <a:rPr lang="en-US" altLang="en-US" sz="150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3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, C→P</a:t>
            </a:r>
            <a:r>
              <a:rPr lang="en-US" altLang="en-US" sz="150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1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, 4, 5&gt;</a:t>
            </a:r>
          </a:p>
          <a:p>
            <a:pPr eaLnBrk="1" hangingPunct="1">
              <a:lnSpc>
                <a:spcPct val="111000"/>
              </a:lnSpc>
            </a:pP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&lt;T</a:t>
            </a:r>
            <a:r>
              <a:rPr lang="en-US" altLang="en-US" sz="150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2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, D→P</a:t>
            </a:r>
            <a:r>
              <a:rPr lang="en-US" altLang="en-US" sz="150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5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, 6, 7&gt;</a:t>
            </a:r>
          </a:p>
          <a:p>
            <a:pPr eaLnBrk="1" hangingPunct="1">
              <a:lnSpc>
                <a:spcPct val="111000"/>
              </a:lnSpc>
            </a:pPr>
            <a:r>
              <a:rPr lang="en-US" altLang="en-US" sz="1500" b="1" i="1" u="none" dirty="0">
                <a:solidFill>
                  <a:schemeClr val="accent1"/>
                </a:solidFill>
                <a:latin typeface="Inconsolata" panose="00000509000000000000" pitchFamily="49" charset="0"/>
              </a:rPr>
              <a:t>CRASH! RESTART!</a:t>
            </a:r>
            <a:endParaRPr lang="en-US" altLang="en-US" sz="1500" b="1" u="none" dirty="0">
              <a:solidFill>
                <a:schemeClr val="accent1"/>
              </a:solidFill>
              <a:latin typeface="Inconsolata" panose="00000509000000000000" pitchFamily="49" charset="0"/>
            </a:endParaRPr>
          </a:p>
        </p:txBody>
      </p:sp>
      <p:sp>
        <p:nvSpPr>
          <p:cNvPr id="68624" name="Rectangle 15">
            <a:extLst>
              <a:ext uri="{FF2B5EF4-FFF2-40B4-BE49-F238E27FC236}">
                <a16:creationId xmlns:a16="http://schemas.microsoft.com/office/drawing/2014/main" id="{B5F8878E-A89B-713B-A968-878C98643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008" y="895350"/>
            <a:ext cx="674465" cy="253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n-US" altLang="en-US" sz="1500" b="1" u="none" dirty="0">
                <a:solidFill>
                  <a:srgbClr val="474866"/>
                </a:solidFill>
                <a:latin typeface="Inconsolata" panose="00000509000000000000" pitchFamily="49" charset="0"/>
              </a:rPr>
              <a:t>00</a:t>
            </a:r>
          </a:p>
          <a:p>
            <a:pPr algn="r" eaLnBrk="1" hangingPunct="1">
              <a:lnSpc>
                <a:spcPct val="120000"/>
              </a:lnSpc>
            </a:pPr>
            <a:r>
              <a:rPr lang="en-US" altLang="en-US" sz="1500" b="1" u="none" dirty="0">
                <a:solidFill>
                  <a:srgbClr val="474866"/>
                </a:solidFill>
                <a:latin typeface="Inconsolata" panose="00000509000000000000" pitchFamily="49" charset="0"/>
              </a:rPr>
              <a:t>05</a:t>
            </a:r>
          </a:p>
          <a:p>
            <a:pPr algn="r" eaLnBrk="1" hangingPunct="1">
              <a:lnSpc>
                <a:spcPct val="120000"/>
              </a:lnSpc>
            </a:pPr>
            <a:r>
              <a:rPr lang="en-US" altLang="en-US" sz="1500" b="1" u="none" dirty="0">
                <a:solidFill>
                  <a:srgbClr val="474866"/>
                </a:solidFill>
                <a:latin typeface="Inconsolata" panose="00000509000000000000" pitchFamily="49" charset="0"/>
              </a:rPr>
              <a:t>10</a:t>
            </a:r>
          </a:p>
          <a:p>
            <a:pPr algn="r" eaLnBrk="1" hangingPunct="1">
              <a:lnSpc>
                <a:spcPct val="120000"/>
              </a:lnSpc>
            </a:pPr>
            <a:r>
              <a:rPr lang="en-US" altLang="en-US" sz="1500" b="1" u="none" dirty="0">
                <a:solidFill>
                  <a:srgbClr val="474866"/>
                </a:solidFill>
                <a:latin typeface="Inconsolata" panose="00000509000000000000" pitchFamily="49" charset="0"/>
              </a:rPr>
              <a:t>15</a:t>
            </a:r>
          </a:p>
          <a:p>
            <a:pPr algn="r" eaLnBrk="1" hangingPunct="1">
              <a:lnSpc>
                <a:spcPct val="120000"/>
              </a:lnSpc>
            </a:pPr>
            <a:r>
              <a:rPr lang="en-US" altLang="en-US" sz="1500" b="1" u="none" dirty="0">
                <a:solidFill>
                  <a:srgbClr val="474866"/>
                </a:solidFill>
                <a:latin typeface="Inconsolata" panose="00000509000000000000" pitchFamily="49" charset="0"/>
              </a:rPr>
              <a:t>30</a:t>
            </a:r>
          </a:p>
          <a:p>
            <a:pPr algn="r" eaLnBrk="1" hangingPunct="1">
              <a:lnSpc>
                <a:spcPct val="120000"/>
              </a:lnSpc>
            </a:pPr>
            <a:r>
              <a:rPr lang="en-US" altLang="en-US" sz="1500" b="1" u="none" dirty="0">
                <a:solidFill>
                  <a:srgbClr val="474866"/>
                </a:solidFill>
                <a:latin typeface="Inconsolata" panose="00000509000000000000" pitchFamily="49" charset="0"/>
              </a:rPr>
              <a:t>40</a:t>
            </a:r>
          </a:p>
          <a:p>
            <a:pPr algn="r" eaLnBrk="1" hangingPunct="1">
              <a:lnSpc>
                <a:spcPct val="120000"/>
              </a:lnSpc>
            </a:pPr>
            <a:r>
              <a:rPr lang="en-US" altLang="en-US" sz="1500" b="1" u="none" dirty="0">
                <a:solidFill>
                  <a:srgbClr val="474866"/>
                </a:solidFill>
                <a:latin typeface="Inconsolata" panose="00000509000000000000" pitchFamily="49" charset="0"/>
              </a:rPr>
              <a:t>45</a:t>
            </a:r>
          </a:p>
          <a:p>
            <a:pPr algn="r" eaLnBrk="1" hangingPunct="1">
              <a:lnSpc>
                <a:spcPct val="120000"/>
              </a:lnSpc>
            </a:pPr>
            <a:r>
              <a:rPr lang="en-US" altLang="en-US" sz="1500" b="1" u="none" dirty="0">
                <a:solidFill>
                  <a:srgbClr val="474866"/>
                </a:solidFill>
                <a:latin typeface="Inconsolata" panose="00000509000000000000" pitchFamily="49" charset="0"/>
              </a:rPr>
              <a:t>50</a:t>
            </a:r>
          </a:p>
          <a:p>
            <a:pPr algn="r" eaLnBrk="1" hangingPunct="1">
              <a:lnSpc>
                <a:spcPct val="120000"/>
              </a:lnSpc>
            </a:pPr>
            <a:r>
              <a:rPr lang="en-US" altLang="en-US" sz="1500" b="1" u="none" dirty="0">
                <a:solidFill>
                  <a:srgbClr val="474866"/>
                </a:solidFill>
                <a:latin typeface="Inconsolata" panose="00000509000000000000" pitchFamily="49" charset="0"/>
              </a:rPr>
              <a:t>55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7D7744B1-491F-1904-B2B5-164EEE6F7910}"/>
              </a:ext>
            </a:extLst>
          </p:cNvPr>
          <p:cNvSpPr/>
          <p:nvPr/>
        </p:nvSpPr>
        <p:spPr bwMode="auto">
          <a:xfrm>
            <a:off x="914400" y="944880"/>
            <a:ext cx="2377440" cy="3543868"/>
          </a:xfrm>
          <a:prstGeom prst="roundRect">
            <a:avLst>
              <a:gd name="adj" fmla="val 4299"/>
            </a:avLst>
          </a:prstGeom>
          <a:noFill/>
          <a:ln w="38100" cap="flat" cmpd="sng" algn="ctr">
            <a:solidFill>
              <a:srgbClr val="646464"/>
            </a:solidFill>
            <a:prstDash val="sysDash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350">
              <a:latin typeface="Times New Roman" pitchFamily="-112" charset="0"/>
              <a:ea typeface="ＭＳ Ｐゴシック" charset="-128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9A47B9C-3171-DB9C-1347-618F2778493A}"/>
              </a:ext>
            </a:extLst>
          </p:cNvPr>
          <p:cNvSpPr/>
          <p:nvPr/>
        </p:nvSpPr>
        <p:spPr bwMode="auto">
          <a:xfrm>
            <a:off x="1156811" y="2602798"/>
            <a:ext cx="1920240" cy="1371600"/>
          </a:xfrm>
          <a:prstGeom prst="roundRect">
            <a:avLst>
              <a:gd name="adj" fmla="val 7789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tIns="0"/>
          <a:lstStyle/>
          <a:p>
            <a:pPr algn="ctr" eaLnBrk="0" hangingPunct="0"/>
            <a:r>
              <a:rPr lang="en-US" sz="2000" b="1" i="1" dirty="0">
                <a:solidFill>
                  <a:srgbClr val="646464"/>
                </a:solidFill>
              </a:rPr>
              <a:t>DPT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D2A7001-FF31-2DB4-AC40-84FC3F11070C}"/>
              </a:ext>
            </a:extLst>
          </p:cNvPr>
          <p:cNvSpPr/>
          <p:nvPr/>
        </p:nvSpPr>
        <p:spPr bwMode="auto">
          <a:xfrm>
            <a:off x="1156811" y="1102611"/>
            <a:ext cx="1920240" cy="1371600"/>
          </a:xfrm>
          <a:prstGeom prst="roundRect">
            <a:avLst>
              <a:gd name="adj" fmla="val 7789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tIns="0"/>
          <a:lstStyle/>
          <a:p>
            <a:pPr algn="ctr" eaLnBrk="0" hangingPunct="0"/>
            <a:r>
              <a:rPr lang="en-US" sz="2000" b="1" i="1" dirty="0">
                <a:solidFill>
                  <a:srgbClr val="646464"/>
                </a:solidFill>
              </a:rPr>
              <a:t>ATT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44CD86B9-A513-9030-FE6C-54E0111B2B9F}"/>
              </a:ext>
            </a:extLst>
          </p:cNvPr>
          <p:cNvGraphicFramePr>
            <a:graphicFrameLocks noGrp="1"/>
          </p:cNvGraphicFramePr>
          <p:nvPr/>
        </p:nvGraphicFramePr>
        <p:xfrm>
          <a:off x="1293971" y="1480039"/>
          <a:ext cx="1645920" cy="82296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1540">
                <a:tc>
                  <a:txBody>
                    <a:bodyPr/>
                    <a:lstStyle/>
                    <a:p>
                      <a:r>
                        <a:rPr lang="en-US" sz="1000" dirty="0" err="1">
                          <a:latin typeface="Inconsolata" panose="00000509000000000000" pitchFamily="49" charset="0"/>
                        </a:rPr>
                        <a:t>TxnId</a:t>
                      </a:r>
                      <a:endParaRPr lang="en-US" sz="1000" i="1" dirty="0">
                        <a:latin typeface="Inconsolata" panose="00000509000000000000" pitchFamily="49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Inconsolata" panose="00000509000000000000" pitchFamily="49" charset="0"/>
                        </a:rPr>
                        <a:t>Status</a:t>
                      </a:r>
                      <a:endParaRPr lang="en-US" sz="1000" i="1" dirty="0">
                        <a:latin typeface="Inconsolata" panose="00000509000000000000" pitchFamily="49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latin typeface="Inconsolata" panose="00000509000000000000" pitchFamily="49" charset="0"/>
                        </a:rPr>
                        <a:t>lastLSN</a:t>
                      </a:r>
                      <a:endParaRPr lang="en-US" sz="1000" i="1" dirty="0">
                        <a:latin typeface="Inconsolata" panose="00000509000000000000" pitchFamily="49" charset="0"/>
                      </a:endParaRP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807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Inconsolata" panose="00000509000000000000" pitchFamily="49" charset="0"/>
                        </a:rPr>
                        <a:t>T</a:t>
                      </a:r>
                      <a:r>
                        <a:rPr lang="en-US" sz="1000" baseline="-25000" dirty="0">
                          <a:latin typeface="Inconsolata" panose="00000509000000000000" pitchFamily="49" charset="0"/>
                        </a:rPr>
                        <a:t>2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1"/>
                          </a:solidFill>
                          <a:latin typeface="Inconsolata" panose="00000509000000000000" pitchFamily="49" charset="0"/>
                        </a:rPr>
                        <a:t>U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60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07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Inconsolata" panose="00000509000000000000" pitchFamily="49" charset="0"/>
                        </a:rPr>
                        <a:t>T</a:t>
                      </a:r>
                      <a:r>
                        <a:rPr lang="en-US" sz="1000" baseline="-25000" dirty="0">
                          <a:latin typeface="Inconsolata" panose="00000509000000000000" pitchFamily="49" charset="0"/>
                        </a:rPr>
                        <a:t>3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accent1"/>
                          </a:solidFill>
                          <a:latin typeface="Inconsolata" panose="00000509000000000000" pitchFamily="49" charset="0"/>
                        </a:rPr>
                        <a:t>U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50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807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Inconsolata" panose="00000509000000000000" pitchFamily="49" charset="0"/>
                        </a:rPr>
                        <a:t>-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F4A70C6A-1816-7AC1-4EC6-0DA5ABA45E43}"/>
              </a:ext>
            </a:extLst>
          </p:cNvPr>
          <p:cNvGraphicFramePr>
            <a:graphicFrameLocks noGrp="1"/>
          </p:cNvGraphicFramePr>
          <p:nvPr/>
        </p:nvGraphicFramePr>
        <p:xfrm>
          <a:off x="1293971" y="2988561"/>
          <a:ext cx="1645920" cy="78838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456">
                <a:tc>
                  <a:txBody>
                    <a:bodyPr/>
                    <a:lstStyle/>
                    <a:p>
                      <a:r>
                        <a:rPr lang="en-US" sz="1000" dirty="0" err="1">
                          <a:latin typeface="Inconsolata" panose="00000509000000000000" pitchFamily="49" charset="0"/>
                        </a:rPr>
                        <a:t>PageId</a:t>
                      </a:r>
                      <a:endParaRPr lang="en-US" sz="1000" b="1" i="1" dirty="0">
                        <a:latin typeface="Inconsolata" panose="00000509000000000000" pitchFamily="49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latin typeface="Inconsolata" panose="00000509000000000000" pitchFamily="49" charset="0"/>
                        </a:rPr>
                        <a:t>recLSN</a:t>
                      </a:r>
                      <a:endParaRPr lang="en-US" sz="1000" b="1" i="1" dirty="0">
                        <a:latin typeface="Inconsolata" panose="00000509000000000000" pitchFamily="49" charset="0"/>
                      </a:endParaRP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6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Inconsolata" panose="00000509000000000000" pitchFamily="49" charset="0"/>
                        </a:rPr>
                        <a:t>P</a:t>
                      </a:r>
                      <a:r>
                        <a:rPr lang="en-US" sz="1000" baseline="-25000" dirty="0">
                          <a:latin typeface="Inconsolata" panose="00000509000000000000" pitchFamily="49" charset="0"/>
                        </a:rPr>
                        <a:t>1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50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96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Inconsolata" panose="00000509000000000000" pitchFamily="49" charset="0"/>
                        </a:rPr>
                        <a:t>P</a:t>
                      </a:r>
                      <a:r>
                        <a:rPr lang="en-US" sz="1000" baseline="-25000" dirty="0">
                          <a:latin typeface="Inconsolata" panose="00000509000000000000" pitchFamily="49" charset="0"/>
                        </a:rPr>
                        <a:t>3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08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6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Inconsolata" panose="00000509000000000000" pitchFamily="49" charset="0"/>
                        </a:rPr>
                        <a:t>P</a:t>
                      </a:r>
                      <a:r>
                        <a:rPr lang="en-US" sz="1000" baseline="-25000" dirty="0">
                          <a:latin typeface="Inconsolata" panose="00000509000000000000" pitchFamily="49" charset="0"/>
                        </a:rPr>
                        <a:t>5</a:t>
                      </a: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474866"/>
                          </a:solidFill>
                          <a:latin typeface="Inconsolata" panose="00000509000000000000" pitchFamily="49" charset="0"/>
                        </a:rPr>
                        <a:t>10</a:t>
                      </a:r>
                    </a:p>
                  </a:txBody>
                  <a:tcPr marL="45720" marR="45720" marT="18288" marB="182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8678" name="Group 1">
            <a:extLst>
              <a:ext uri="{FF2B5EF4-FFF2-40B4-BE49-F238E27FC236}">
                <a16:creationId xmlns:a16="http://schemas.microsoft.com/office/drawing/2014/main" id="{E3950056-2C77-464C-805D-6A586989E8E7}"/>
              </a:ext>
            </a:extLst>
          </p:cNvPr>
          <p:cNvGrpSpPr>
            <a:grpSpLocks/>
          </p:cNvGrpSpPr>
          <p:nvPr/>
        </p:nvGrpSpPr>
        <p:grpSpPr bwMode="auto">
          <a:xfrm>
            <a:off x="1098948" y="4088698"/>
            <a:ext cx="2035969" cy="235744"/>
            <a:chOff x="179389" y="5257800"/>
            <a:chExt cx="2716209" cy="314325"/>
          </a:xfrm>
        </p:grpSpPr>
        <p:sp>
          <p:nvSpPr>
            <p:cNvPr id="68679" name="Rectangle 85">
              <a:extLst>
                <a:ext uri="{FF2B5EF4-FFF2-40B4-BE49-F238E27FC236}">
                  <a16:creationId xmlns:a16="http://schemas.microsoft.com/office/drawing/2014/main" id="{F7268F88-8B1B-DCD4-8BAB-1F1630565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9" y="5257800"/>
              <a:ext cx="1317624" cy="314325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 lIns="27432" tIns="27432" rIns="27432" bIns="27432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1200" b="1" i="1" u="none" dirty="0" err="1">
                  <a:solidFill>
                    <a:schemeClr val="accent1"/>
                  </a:solidFill>
                  <a:latin typeface="Inconsolata" panose="00000509000000000000" pitchFamily="49" charset="0"/>
                </a:rPr>
                <a:t>flushedLSN</a:t>
              </a:r>
              <a:endParaRPr lang="en-US" altLang="en-US" sz="1200" b="1" i="1" u="none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68680" name="Rectangle 85">
              <a:extLst>
                <a:ext uri="{FF2B5EF4-FFF2-40B4-BE49-F238E27FC236}">
                  <a16:creationId xmlns:a16="http://schemas.microsoft.com/office/drawing/2014/main" id="{D413999A-D540-F44A-3194-95CC3561E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975" y="5257800"/>
              <a:ext cx="1317624" cy="314325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accent1"/>
              </a:solidFill>
              <a:round/>
              <a:headEnd type="none" w="sm" len="sm"/>
              <a:tailEnd type="triangle" w="med" len="med"/>
            </a:ln>
          </p:spPr>
          <p:txBody>
            <a:bodyPr wrap="none" lIns="27432" tIns="27432" rIns="27432" bIns="27432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1200" b="1" i="1" u="none" dirty="0" err="1">
                  <a:solidFill>
                    <a:schemeClr val="accent1"/>
                  </a:solidFill>
                  <a:latin typeface="Inconsolata" panose="00000509000000000000" pitchFamily="49" charset="0"/>
                </a:rPr>
                <a:t>ToUndo</a:t>
              </a:r>
              <a:endParaRPr lang="en-US" altLang="en-US" sz="1200" b="1" i="1" u="none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C7E28EA4-A845-25C5-BC67-27B7F9053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485" y="641350"/>
            <a:ext cx="571472" cy="39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100" b="1" i="1" u="none" dirty="0">
                <a:solidFill>
                  <a:srgbClr val="646464"/>
                </a:solidFill>
                <a:latin typeface="Crimson Text" panose="02000503000000000000" pitchFamily="2" charset="0"/>
              </a:rPr>
              <a:t>LSN</a:t>
            </a:r>
          </a:p>
        </p:txBody>
      </p:sp>
      <p:sp>
        <p:nvSpPr>
          <p:cNvPr id="39" name="Rectangle 14">
            <a:extLst>
              <a:ext uri="{FF2B5EF4-FFF2-40B4-BE49-F238E27FC236}">
                <a16:creationId xmlns:a16="http://schemas.microsoft.com/office/drawing/2014/main" id="{4617CCA0-65DC-3CCF-D7CF-D8BA794DE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019" y="641350"/>
            <a:ext cx="601928" cy="39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100" b="1" i="1" u="none" dirty="0">
                <a:solidFill>
                  <a:srgbClr val="646464"/>
                </a:solidFill>
                <a:latin typeface="Crimson Text" panose="02000503000000000000" pitchFamily="2" charset="0"/>
              </a:rPr>
              <a:t>LOG</a:t>
            </a:r>
          </a:p>
        </p:txBody>
      </p:sp>
      <p:sp>
        <p:nvSpPr>
          <p:cNvPr id="68615" name="Line 6">
            <a:extLst>
              <a:ext uri="{FF2B5EF4-FFF2-40B4-BE49-F238E27FC236}">
                <a16:creationId xmlns:a16="http://schemas.microsoft.com/office/drawing/2014/main" id="{02ECE806-0EE4-1256-0115-A3C3422655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006" y="951230"/>
            <a:ext cx="0" cy="4008120"/>
          </a:xfrm>
          <a:prstGeom prst="line">
            <a:avLst/>
          </a:prstGeom>
          <a:noFill/>
          <a:ln w="50800">
            <a:solidFill>
              <a:srgbClr val="646464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" name="TextBox 1" hidden="1">
            <a:extLst>
              <a:ext uri="{FF2B5EF4-FFF2-40B4-BE49-F238E27FC236}">
                <a16:creationId xmlns:a16="http://schemas.microsoft.com/office/drawing/2014/main" id="{87D94FB4-09F9-EB2E-E3AD-985F70154312}"/>
              </a:ext>
            </a:extLst>
          </p:cNvPr>
          <p:cNvSpPr txBox="1"/>
          <p:nvPr/>
        </p:nvSpPr>
        <p:spPr>
          <a:xfrm>
            <a:off x="4167484" y="3235630"/>
            <a:ext cx="1715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EF3E42"/>
                </a:solidFill>
                <a:latin typeface="Proxima Nova Rg" panose="02000506030000020004" pitchFamily="50" charset="0"/>
              </a:rPr>
              <a:t>X</a:t>
            </a:r>
          </a:p>
        </p:txBody>
      </p:sp>
      <p:sp>
        <p:nvSpPr>
          <p:cNvPr id="43" name="TextBox 42" hidden="1">
            <a:extLst>
              <a:ext uri="{FF2B5EF4-FFF2-40B4-BE49-F238E27FC236}">
                <a16:creationId xmlns:a16="http://schemas.microsoft.com/office/drawing/2014/main" id="{B45C481F-ECA1-CE4B-79FB-920E007E0503}"/>
              </a:ext>
            </a:extLst>
          </p:cNvPr>
          <p:cNvSpPr txBox="1"/>
          <p:nvPr/>
        </p:nvSpPr>
        <p:spPr>
          <a:xfrm>
            <a:off x="4167484" y="4112029"/>
            <a:ext cx="1715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EF3E42"/>
                </a:solidFill>
                <a:latin typeface="Proxima Nova Rg" panose="02000506030000020004" pitchFamily="50" charset="0"/>
              </a:rPr>
              <a:t>X</a:t>
            </a: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9305EC3A-9774-7E34-5DEC-5D2C6CFC6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018" y="3441700"/>
            <a:ext cx="4114800" cy="109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1000"/>
              </a:lnSpc>
            </a:pP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&lt;</a:t>
            </a:r>
            <a:r>
              <a:rPr lang="en-US" altLang="en-US" sz="1500" b="1" u="none" dirty="0">
                <a:solidFill>
                  <a:schemeClr val="accent1"/>
                </a:solidFill>
                <a:latin typeface="Inconsolata" panose="00000509000000000000" pitchFamily="49" charset="0"/>
              </a:rPr>
              <a:t>CLR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: Undo T</a:t>
            </a:r>
            <a:r>
              <a:rPr lang="en-US" altLang="en-US" sz="150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2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 LSN </a:t>
            </a:r>
            <a:r>
              <a:rPr lang="en-US" altLang="en-US" sz="1500" b="1" u="none" dirty="0">
                <a:solidFill>
                  <a:srgbClr val="474866"/>
                </a:solidFill>
                <a:latin typeface="Inconsolata" panose="00000509000000000000" pitchFamily="49" charset="0"/>
              </a:rPr>
              <a:t>55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, </a:t>
            </a:r>
            <a:r>
              <a:rPr lang="en-US" altLang="en-US" sz="1500" u="none" dirty="0" err="1">
                <a:solidFill>
                  <a:srgbClr val="646464"/>
                </a:solidFill>
                <a:latin typeface="Inconsolata" panose="00000509000000000000" pitchFamily="49" charset="0"/>
              </a:rPr>
              <a:t>UndoNext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 </a:t>
            </a:r>
            <a:r>
              <a:rPr lang="en-US" altLang="en-US" sz="1500" b="1" u="none" dirty="0">
                <a:solidFill>
                  <a:srgbClr val="474866"/>
                </a:solidFill>
                <a:latin typeface="Inconsolata" panose="00000509000000000000" pitchFamily="49" charset="0"/>
              </a:rPr>
              <a:t>15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&gt;</a:t>
            </a:r>
          </a:p>
          <a:p>
            <a:pPr eaLnBrk="1" hangingPunct="1">
              <a:lnSpc>
                <a:spcPct val="111000"/>
              </a:lnSpc>
            </a:pP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&lt;</a:t>
            </a:r>
            <a:r>
              <a:rPr lang="en-US" altLang="en-US" sz="1500" b="1" u="none" dirty="0">
                <a:solidFill>
                  <a:schemeClr val="accent1"/>
                </a:solidFill>
                <a:latin typeface="Inconsolata" panose="00000509000000000000" pitchFamily="49" charset="0"/>
              </a:rPr>
              <a:t>CLR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: Undo T</a:t>
            </a:r>
            <a:r>
              <a:rPr lang="en-US" altLang="en-US" sz="150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3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 LSN </a:t>
            </a:r>
            <a:r>
              <a:rPr lang="en-US" altLang="en-US" sz="1500" b="1" u="none" dirty="0">
                <a:solidFill>
                  <a:srgbClr val="474866"/>
                </a:solidFill>
                <a:latin typeface="Inconsolata" panose="00000509000000000000" pitchFamily="49" charset="0"/>
              </a:rPr>
              <a:t>50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&gt;</a:t>
            </a:r>
          </a:p>
          <a:p>
            <a:pPr eaLnBrk="1" hangingPunct="1">
              <a:lnSpc>
                <a:spcPct val="111000"/>
              </a:lnSpc>
            </a:pP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&lt;T</a:t>
            </a:r>
            <a:r>
              <a:rPr lang="en-US" altLang="en-US" sz="150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3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 </a:t>
            </a:r>
            <a:r>
              <a:rPr lang="en-US" altLang="en-US" sz="1500" b="1" u="none" dirty="0">
                <a:solidFill>
                  <a:schemeClr val="accent1"/>
                </a:solidFill>
                <a:latin typeface="Inconsolata" panose="00000509000000000000" pitchFamily="49" charset="0"/>
              </a:rPr>
              <a:t>TXN-END</a:t>
            </a:r>
            <a:r>
              <a:rPr lang="en-US" altLang="en-US" sz="150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&gt;</a:t>
            </a:r>
          </a:p>
          <a:p>
            <a:pPr eaLnBrk="1" hangingPunct="1">
              <a:lnSpc>
                <a:spcPct val="111000"/>
              </a:lnSpc>
            </a:pPr>
            <a:r>
              <a:rPr lang="en-US" altLang="en-US" sz="1500" b="1" i="1" u="none" dirty="0">
                <a:solidFill>
                  <a:schemeClr val="accent1"/>
                </a:solidFill>
                <a:latin typeface="Inconsolata" panose="00000509000000000000" pitchFamily="49" charset="0"/>
              </a:rPr>
              <a:t>CRASH! RESTART!</a:t>
            </a:r>
          </a:p>
        </p:txBody>
      </p:sp>
      <p:sp>
        <p:nvSpPr>
          <p:cNvPr id="47" name="Line 55">
            <a:extLst>
              <a:ext uri="{FF2B5EF4-FFF2-40B4-BE49-F238E27FC236}">
                <a16:creationId xmlns:a16="http://schemas.microsoft.com/office/drawing/2014/main" id="{FC37FAE2-E32E-535E-F44F-79E2087456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6992" y="1806237"/>
            <a:ext cx="1238727" cy="1180804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8" name="Line 55">
            <a:extLst>
              <a:ext uri="{FF2B5EF4-FFF2-40B4-BE49-F238E27FC236}">
                <a16:creationId xmlns:a16="http://schemas.microsoft.com/office/drawing/2014/main" id="{69F9F43D-D3AE-3C66-D4EE-4E91ADFD34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2946" y="1988403"/>
            <a:ext cx="1217534" cy="74717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9" name="Rectangle 15">
            <a:extLst>
              <a:ext uri="{FF2B5EF4-FFF2-40B4-BE49-F238E27FC236}">
                <a16:creationId xmlns:a16="http://schemas.microsoft.com/office/drawing/2014/main" id="{39D4452F-5867-5C49-CE1A-CA315CFB5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008" y="3365500"/>
            <a:ext cx="674465" cy="31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n-US" altLang="en-US" sz="1500" b="1" u="none" dirty="0">
                <a:solidFill>
                  <a:srgbClr val="474866"/>
                </a:solidFill>
                <a:latin typeface="Inconsolata" panose="00000509000000000000" pitchFamily="49" charset="0"/>
              </a:rPr>
              <a:t>60</a:t>
            </a:r>
          </a:p>
        </p:txBody>
      </p:sp>
      <p:sp>
        <p:nvSpPr>
          <p:cNvPr id="50" name="Rectangle 15">
            <a:extLst>
              <a:ext uri="{FF2B5EF4-FFF2-40B4-BE49-F238E27FC236}">
                <a16:creationId xmlns:a16="http://schemas.microsoft.com/office/drawing/2014/main" id="{6A4CC459-9024-8D0B-5278-2AE613952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008" y="3625850"/>
            <a:ext cx="674465" cy="87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866" tIns="33338" rIns="67866" bIns="33338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n-US" altLang="en-US" sz="1500" b="1" u="none" dirty="0">
                <a:solidFill>
                  <a:srgbClr val="474866"/>
                </a:solidFill>
                <a:latin typeface="Inconsolata" panose="00000509000000000000" pitchFamily="49" charset="0"/>
              </a:rPr>
              <a:t>65</a:t>
            </a:r>
          </a:p>
          <a:p>
            <a:pPr algn="r" eaLnBrk="1" hangingPunct="1">
              <a:lnSpc>
                <a:spcPct val="120000"/>
              </a:lnSpc>
            </a:pPr>
            <a:r>
              <a:rPr lang="en-US" altLang="en-US" sz="1500" b="1" u="none" dirty="0">
                <a:solidFill>
                  <a:srgbClr val="474866"/>
                </a:solidFill>
                <a:latin typeface="Inconsolata" panose="00000509000000000000" pitchFamily="49" charset="0"/>
              </a:rPr>
              <a:t>70</a:t>
            </a:r>
          </a:p>
          <a:p>
            <a:pPr algn="r" eaLnBrk="1" hangingPunct="1">
              <a:lnSpc>
                <a:spcPct val="120000"/>
              </a:lnSpc>
            </a:pPr>
            <a:r>
              <a:rPr lang="en-US" altLang="en-US" sz="1500" b="1" u="none" dirty="0">
                <a:solidFill>
                  <a:srgbClr val="474866"/>
                </a:solidFill>
                <a:latin typeface="Inconsolata" panose="00000509000000000000" pitchFamily="49" charset="0"/>
              </a:rPr>
              <a:t>75</a:t>
            </a:r>
          </a:p>
        </p:txBody>
      </p:sp>
      <p:cxnSp>
        <p:nvCxnSpPr>
          <p:cNvPr id="51" name="Curved Connector 2">
            <a:extLst>
              <a:ext uri="{FF2B5EF4-FFF2-40B4-BE49-F238E27FC236}">
                <a16:creationId xmlns:a16="http://schemas.microsoft.com/office/drawing/2014/main" id="{2F735162-78FE-BAAA-ABB0-500EB273E741}"/>
              </a:ext>
            </a:extLst>
          </p:cNvPr>
          <p:cNvCxnSpPr>
            <a:cxnSpLocks noChangeShapeType="1"/>
            <a:stCxn id="53" idx="3"/>
            <a:endCxn id="52" idx="3"/>
          </p:cNvCxnSpPr>
          <p:nvPr/>
        </p:nvCxnSpPr>
        <p:spPr bwMode="auto">
          <a:xfrm flipH="1" flipV="1">
            <a:off x="5873750" y="1899920"/>
            <a:ext cx="1717035" cy="1889760"/>
          </a:xfrm>
          <a:prstGeom prst="bentConnector3">
            <a:avLst>
              <a:gd name="adj1" fmla="val -13314"/>
            </a:avLst>
          </a:prstGeom>
          <a:noFill/>
          <a:ln w="38100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AB48BAF-EE93-A00E-A80F-F7EA35814AC9}"/>
              </a:ext>
            </a:extLst>
          </p:cNvPr>
          <p:cNvGrpSpPr/>
          <p:nvPr/>
        </p:nvGrpSpPr>
        <p:grpSpPr>
          <a:xfrm>
            <a:off x="5782310" y="1854200"/>
            <a:ext cx="1808475" cy="1981200"/>
            <a:chOff x="5782315" y="2166919"/>
            <a:chExt cx="1808475" cy="1981200"/>
          </a:xfrm>
        </p:grpSpPr>
        <p:sp>
          <p:nvSpPr>
            <p:cNvPr id="52" name="magnet">
              <a:extLst>
                <a:ext uri="{FF2B5EF4-FFF2-40B4-BE49-F238E27FC236}">
                  <a16:creationId xmlns:a16="http://schemas.microsoft.com/office/drawing/2014/main" id="{C44785DF-D1F7-F863-6952-7D51DBF9B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2315" y="2166919"/>
              <a:ext cx="91440" cy="91440"/>
            </a:xfrm>
            <a:prstGeom prst="rect">
              <a:avLst/>
            </a:prstGeom>
            <a:solidFill>
              <a:srgbClr val="474866"/>
            </a:solidFill>
            <a:ln w="12700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53" name="magnet">
              <a:extLst>
                <a:ext uri="{FF2B5EF4-FFF2-40B4-BE49-F238E27FC236}">
                  <a16:creationId xmlns:a16="http://schemas.microsoft.com/office/drawing/2014/main" id="{4827F2EB-DCE6-07E2-975D-C69BE869D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56679"/>
              <a:ext cx="91440" cy="91440"/>
            </a:xfrm>
            <a:prstGeom prst="rect">
              <a:avLst/>
            </a:prstGeom>
            <a:solidFill>
              <a:srgbClr val="474866"/>
            </a:solidFill>
            <a:ln w="12700" algn="ctr">
              <a:solidFill>
                <a:srgbClr val="646464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55" name="callout" hidden="1">
            <a:extLst>
              <a:ext uri="{FF2B5EF4-FFF2-40B4-BE49-F238E27FC236}">
                <a16:creationId xmlns:a16="http://schemas.microsoft.com/office/drawing/2014/main" id="{EA9B0785-3FFC-8A02-6BE9-767EC24FC8A9}"/>
              </a:ext>
            </a:extLst>
          </p:cNvPr>
          <p:cNvSpPr/>
          <p:nvPr/>
        </p:nvSpPr>
        <p:spPr bwMode="auto">
          <a:xfrm flipH="1">
            <a:off x="7315200" y="2783681"/>
            <a:ext cx="1752595" cy="637170"/>
          </a:xfrm>
          <a:prstGeom prst="wedgeRoundRectCallout">
            <a:avLst>
              <a:gd name="adj1" fmla="val 37739"/>
              <a:gd name="adj2" fmla="val 121762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square" lIns="0" tIns="67414" rIns="0" bIns="0" anchor="b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accent1"/>
                </a:solidFill>
                <a:latin typeface="Crimson Text" panose="02000503000000000000" pitchFamily="2" charset="0"/>
              </a:rPr>
              <a:t>Flush dirty pages + WAL to disk!</a:t>
            </a:r>
          </a:p>
        </p:txBody>
      </p:sp>
      <p:pic>
        <p:nvPicPr>
          <p:cNvPr id="40" name="DRAM">
            <a:extLst>
              <a:ext uri="{FF2B5EF4-FFF2-40B4-BE49-F238E27FC236}">
                <a16:creationId xmlns:a16="http://schemas.microsoft.com/office/drawing/2014/main" id="{1F7D218B-B74F-F5D4-A771-080D0FC14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442" y="2000220"/>
            <a:ext cx="472966" cy="914400"/>
          </a:xfrm>
          <a:prstGeom prst="rect">
            <a:avLst/>
          </a:prstGeom>
        </p:spPr>
      </p:pic>
      <p:pic>
        <p:nvPicPr>
          <p:cNvPr id="41" name="X" hidden="1">
            <a:extLst>
              <a:ext uri="{FF2B5EF4-FFF2-40B4-BE49-F238E27FC236}">
                <a16:creationId xmlns:a16="http://schemas.microsoft.com/office/drawing/2014/main" id="{4198B018-FFF1-4393-26A1-163399C4B7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936" y="1260342"/>
            <a:ext cx="2743200" cy="2743200"/>
          </a:xfrm>
          <a:prstGeom prst="rect">
            <a:avLst/>
          </a:prstGeom>
        </p:spPr>
      </p:pic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17227935-B7CC-300E-E724-3DD792653605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1C0889-A7B0-8DA2-B270-C6226440C83C}"/>
              </a:ext>
            </a:extLst>
          </p:cNvPr>
          <p:cNvGrpSpPr/>
          <p:nvPr/>
        </p:nvGrpSpPr>
        <p:grpSpPr>
          <a:xfrm>
            <a:off x="4141468" y="1059180"/>
            <a:ext cx="209550" cy="3300984"/>
            <a:chOff x="4141468" y="1059180"/>
            <a:chExt cx="209550" cy="3300984"/>
          </a:xfrm>
        </p:grpSpPr>
        <p:sp>
          <p:nvSpPr>
            <p:cNvPr id="68616" name="Line 7">
              <a:extLst>
                <a:ext uri="{FF2B5EF4-FFF2-40B4-BE49-F238E27FC236}">
                  <a16:creationId xmlns:a16="http://schemas.microsoft.com/office/drawing/2014/main" id="{890EB058-DCA8-545E-675E-0A82AE697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1468" y="3090556"/>
              <a:ext cx="209550" cy="0"/>
            </a:xfrm>
            <a:prstGeom prst="line">
              <a:avLst/>
            </a:prstGeom>
            <a:noFill/>
            <a:ln w="25400">
              <a:solidFill>
                <a:srgbClr val="64646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8618" name="Line 9">
              <a:extLst>
                <a:ext uri="{FF2B5EF4-FFF2-40B4-BE49-F238E27FC236}">
                  <a16:creationId xmlns:a16="http://schemas.microsoft.com/office/drawing/2014/main" id="{FB4194B5-DCAD-D419-ACAB-F93382B6B4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1468" y="2582712"/>
              <a:ext cx="209550" cy="0"/>
            </a:xfrm>
            <a:prstGeom prst="line">
              <a:avLst/>
            </a:prstGeom>
            <a:noFill/>
            <a:ln w="25400">
              <a:solidFill>
                <a:srgbClr val="64646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8619" name="Line 10">
              <a:extLst>
                <a:ext uri="{FF2B5EF4-FFF2-40B4-BE49-F238E27FC236}">
                  <a16:creationId xmlns:a16="http://schemas.microsoft.com/office/drawing/2014/main" id="{034BD00B-A3BC-1FF3-356C-DFEB0A5668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1468" y="2328790"/>
              <a:ext cx="209550" cy="0"/>
            </a:xfrm>
            <a:prstGeom prst="line">
              <a:avLst/>
            </a:prstGeom>
            <a:noFill/>
            <a:ln w="25400">
              <a:solidFill>
                <a:srgbClr val="64646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8620" name="Line 11">
              <a:extLst>
                <a:ext uri="{FF2B5EF4-FFF2-40B4-BE49-F238E27FC236}">
                  <a16:creationId xmlns:a16="http://schemas.microsoft.com/office/drawing/2014/main" id="{FD253F07-2198-9382-71BA-CE46C77F5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1468" y="2074868"/>
              <a:ext cx="209550" cy="0"/>
            </a:xfrm>
            <a:prstGeom prst="line">
              <a:avLst/>
            </a:prstGeom>
            <a:noFill/>
            <a:ln w="25400">
              <a:solidFill>
                <a:srgbClr val="64646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8621" name="Line 12">
              <a:extLst>
                <a:ext uri="{FF2B5EF4-FFF2-40B4-BE49-F238E27FC236}">
                  <a16:creationId xmlns:a16="http://schemas.microsoft.com/office/drawing/2014/main" id="{26491F48-0A38-9F7D-641B-75243B29E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1468" y="1820946"/>
              <a:ext cx="209550" cy="0"/>
            </a:xfrm>
            <a:prstGeom prst="line">
              <a:avLst/>
            </a:prstGeom>
            <a:noFill/>
            <a:ln w="25400">
              <a:solidFill>
                <a:srgbClr val="64646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8622" name="Line 13">
              <a:extLst>
                <a:ext uri="{FF2B5EF4-FFF2-40B4-BE49-F238E27FC236}">
                  <a16:creationId xmlns:a16="http://schemas.microsoft.com/office/drawing/2014/main" id="{A872A82B-3C56-CC1F-D910-61C0DA42CD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1468" y="1059180"/>
              <a:ext cx="209550" cy="0"/>
            </a:xfrm>
            <a:prstGeom prst="line">
              <a:avLst/>
            </a:prstGeom>
            <a:noFill/>
            <a:ln w="25400">
              <a:solidFill>
                <a:srgbClr val="64646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8629" name="Line 50">
              <a:extLst>
                <a:ext uri="{FF2B5EF4-FFF2-40B4-BE49-F238E27FC236}">
                  <a16:creationId xmlns:a16="http://schemas.microsoft.com/office/drawing/2014/main" id="{9B538A39-B4D2-AFDB-3A4B-10DC341D03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1468" y="1313102"/>
              <a:ext cx="209550" cy="0"/>
            </a:xfrm>
            <a:prstGeom prst="line">
              <a:avLst/>
            </a:prstGeom>
            <a:noFill/>
            <a:ln w="25400">
              <a:solidFill>
                <a:srgbClr val="64646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8630" name="Line 51">
              <a:extLst>
                <a:ext uri="{FF2B5EF4-FFF2-40B4-BE49-F238E27FC236}">
                  <a16:creationId xmlns:a16="http://schemas.microsoft.com/office/drawing/2014/main" id="{9357619A-7D1D-94AB-CE70-AD6AB7EB1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1468" y="1567024"/>
              <a:ext cx="209550" cy="0"/>
            </a:xfrm>
            <a:prstGeom prst="line">
              <a:avLst/>
            </a:prstGeom>
            <a:noFill/>
            <a:ln w="25400">
              <a:solidFill>
                <a:srgbClr val="64646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7" name="Line 9">
              <a:extLst>
                <a:ext uri="{FF2B5EF4-FFF2-40B4-BE49-F238E27FC236}">
                  <a16:creationId xmlns:a16="http://schemas.microsoft.com/office/drawing/2014/main" id="{AE5D85EA-DC97-130D-D54F-BE21B299DB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1468" y="3344478"/>
              <a:ext cx="209550" cy="0"/>
            </a:xfrm>
            <a:prstGeom prst="line">
              <a:avLst/>
            </a:prstGeom>
            <a:noFill/>
            <a:ln w="25400">
              <a:solidFill>
                <a:srgbClr val="64646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03F23E9B-52B6-6B32-0CBA-BF96882BF0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1468" y="2836634"/>
              <a:ext cx="209550" cy="0"/>
            </a:xfrm>
            <a:prstGeom prst="line">
              <a:avLst/>
            </a:prstGeom>
            <a:noFill/>
            <a:ln w="25400">
              <a:solidFill>
                <a:srgbClr val="64646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6AB83CB0-FA1D-09C3-6A9E-608F38FF3D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1468" y="3598400"/>
              <a:ext cx="209550" cy="0"/>
            </a:xfrm>
            <a:prstGeom prst="line">
              <a:avLst/>
            </a:prstGeom>
            <a:noFill/>
            <a:ln w="25400">
              <a:solidFill>
                <a:srgbClr val="64646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98779D08-04FF-A906-E97E-F5097734E2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1468" y="3852322"/>
              <a:ext cx="209550" cy="0"/>
            </a:xfrm>
            <a:prstGeom prst="line">
              <a:avLst/>
            </a:prstGeom>
            <a:noFill/>
            <a:ln w="25400">
              <a:solidFill>
                <a:srgbClr val="64646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42681318-D052-6318-B1A0-9E635721E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1468" y="4360164"/>
              <a:ext cx="209550" cy="0"/>
            </a:xfrm>
            <a:prstGeom prst="line">
              <a:avLst/>
            </a:prstGeom>
            <a:noFill/>
            <a:ln w="25400">
              <a:solidFill>
                <a:srgbClr val="64646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96AC04EA-9D19-650D-952C-0084806610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1468" y="4106244"/>
              <a:ext cx="209550" cy="0"/>
            </a:xfrm>
            <a:prstGeom prst="line">
              <a:avLst/>
            </a:prstGeom>
            <a:noFill/>
            <a:ln w="25400">
              <a:solidFill>
                <a:srgbClr val="64646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14216C-4413-D9C6-C2FF-E1977889E4B3}"/>
              </a:ext>
            </a:extLst>
          </p:cNvPr>
          <p:cNvGrpSpPr/>
          <p:nvPr/>
        </p:nvGrpSpPr>
        <p:grpSpPr>
          <a:xfrm>
            <a:off x="4141468" y="4360164"/>
            <a:ext cx="209550" cy="507842"/>
            <a:chOff x="5867400" y="4206570"/>
            <a:chExt cx="209550" cy="507842"/>
          </a:xfrm>
        </p:grpSpPr>
        <p:sp>
          <p:nvSpPr>
            <p:cNvPr id="20" name="Line 9">
              <a:extLst>
                <a:ext uri="{FF2B5EF4-FFF2-40B4-BE49-F238E27FC236}">
                  <a16:creationId xmlns:a16="http://schemas.microsoft.com/office/drawing/2014/main" id="{DCB17F66-55B5-2B5E-AEFB-00ED4DF148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7400" y="4206570"/>
              <a:ext cx="209550" cy="0"/>
            </a:xfrm>
            <a:prstGeom prst="line">
              <a:avLst/>
            </a:prstGeom>
            <a:noFill/>
            <a:ln w="25400">
              <a:solidFill>
                <a:srgbClr val="64646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" name="Line 9">
              <a:extLst>
                <a:ext uri="{FF2B5EF4-FFF2-40B4-BE49-F238E27FC236}">
                  <a16:creationId xmlns:a16="http://schemas.microsoft.com/office/drawing/2014/main" id="{BC7112E6-5A6A-FA03-A471-AC19FC01AF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7400" y="4714412"/>
              <a:ext cx="209550" cy="0"/>
            </a:xfrm>
            <a:prstGeom prst="line">
              <a:avLst/>
            </a:prstGeom>
            <a:noFill/>
            <a:ln w="25400">
              <a:solidFill>
                <a:srgbClr val="64646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" name="Line 9">
              <a:extLst>
                <a:ext uri="{FF2B5EF4-FFF2-40B4-BE49-F238E27FC236}">
                  <a16:creationId xmlns:a16="http://schemas.microsoft.com/office/drawing/2014/main" id="{9ED4A0F3-D359-A6EC-F428-922B774F81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7400" y="4460492"/>
              <a:ext cx="209550" cy="0"/>
            </a:xfrm>
            <a:prstGeom prst="line">
              <a:avLst/>
            </a:prstGeom>
            <a:noFill/>
            <a:ln w="25400">
              <a:solidFill>
                <a:srgbClr val="646464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25" name="Text Box 4">
            <a:extLst>
              <a:ext uri="{FF2B5EF4-FFF2-40B4-BE49-F238E27FC236}">
                <a16:creationId xmlns:a16="http://schemas.microsoft.com/office/drawing/2014/main" id="{336A0F55-6791-2499-A545-36E1266AF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9581" y="705007"/>
            <a:ext cx="4114800" cy="4114800"/>
          </a:xfrm>
          <a:prstGeom prst="foldedCorner">
            <a:avLst>
              <a:gd name="adj" fmla="val 6334"/>
            </a:avLst>
          </a:prstGeom>
          <a:solidFill>
            <a:schemeClr val="bg1"/>
          </a:solidFill>
          <a:ln w="12700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1">
                <a:solidFill>
                  <a:srgbClr val="474866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001</a:t>
            </a:r>
            <a:r>
              <a:rPr lang="en-US" b="0" dirty="0">
                <a:solidFill>
                  <a:srgbClr val="646464"/>
                </a:solidFill>
                <a:ea typeface="ＭＳ Ｐゴシック" panose="020B0600070205080204" pitchFamily="34" charset="-128"/>
                <a:cs typeface="+mn-cs"/>
              </a:rPr>
              <a:t>:&lt;</a:t>
            </a:r>
            <a:r>
              <a:rPr lang="en-US" dirty="0">
                <a:solidFill>
                  <a:schemeClr val="accent1"/>
                </a:solidFill>
                <a:ea typeface="ＭＳ Ｐゴシック" panose="020B0600070205080204" pitchFamily="34" charset="-128"/>
                <a:cs typeface="+mn-cs"/>
              </a:rPr>
              <a:t>CHECKPOINT-BEGIN</a:t>
            </a:r>
            <a:r>
              <a:rPr lang="en-US" b="0" dirty="0">
                <a:solidFill>
                  <a:srgbClr val="646464"/>
                </a:solidFill>
                <a:ea typeface="ＭＳ Ｐゴシック" panose="020B0600070205080204" pitchFamily="34" charset="-128"/>
                <a:cs typeface="+mn-cs"/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dirty="0"/>
              <a:t>002</a:t>
            </a:r>
            <a:r>
              <a:rPr lang="en-US" b="0" dirty="0">
                <a:solidFill>
                  <a:srgbClr val="646464"/>
                </a:solidFill>
                <a:ea typeface="ＭＳ Ｐゴシック" panose="020B0600070205080204" pitchFamily="34" charset="-128"/>
                <a:cs typeface="+mn-cs"/>
              </a:rPr>
              <a:t>:&lt;</a:t>
            </a:r>
            <a:r>
              <a:rPr lang="en-US" dirty="0">
                <a:solidFill>
                  <a:schemeClr val="accent1"/>
                </a:solidFill>
                <a:ea typeface="ＭＳ Ｐゴシック" panose="020B0600070205080204" pitchFamily="34" charset="-128"/>
                <a:cs typeface="+mn-cs"/>
              </a:rPr>
              <a:t>CHECKPOINT-END</a:t>
            </a:r>
            <a:r>
              <a:rPr lang="en-US" b="0" dirty="0">
                <a:solidFill>
                  <a:srgbClr val="646464"/>
                </a:solidFill>
                <a:ea typeface="ＭＳ Ｐゴシック" panose="020B0600070205080204" pitchFamily="34" charset="-128"/>
                <a:cs typeface="+mn-cs"/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dirty="0"/>
              <a:t>003</a:t>
            </a:r>
            <a:r>
              <a:rPr lang="en-US" b="0" dirty="0">
                <a:solidFill>
                  <a:srgbClr val="646464"/>
                </a:solidFill>
                <a:ea typeface="ＭＳ Ｐゴシック" panose="020B0600070205080204" pitchFamily="34" charset="-128"/>
                <a:cs typeface="+mn-cs"/>
              </a:rPr>
              <a:t>:</a:t>
            </a:r>
            <a:r>
              <a:rPr lang="en-US" altLang="en-US" b="0" u="none" dirty="0">
                <a:solidFill>
                  <a:srgbClr val="646464"/>
                </a:solidFill>
                <a:latin typeface="Inconsolata" panose="00000509000000000000" pitchFamily="49" charset="0"/>
              </a:rPr>
              <a:t>&lt;T</a:t>
            </a:r>
            <a:r>
              <a:rPr lang="en-US" altLang="en-US" b="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1</a:t>
            </a:r>
            <a:r>
              <a:rPr lang="en-US" altLang="en-US" b="0" u="none" dirty="0">
                <a:solidFill>
                  <a:srgbClr val="646464"/>
                </a:solidFill>
                <a:latin typeface="Inconsolata" panose="00000509000000000000" pitchFamily="49" charset="0"/>
              </a:rPr>
              <a:t>, A→P</a:t>
            </a:r>
            <a:r>
              <a:rPr lang="en-US" altLang="en-US" b="0" u="none" baseline="-25000" dirty="0">
                <a:solidFill>
                  <a:srgbClr val="646464"/>
                </a:solidFill>
                <a:latin typeface="Inconsolata" panose="00000509000000000000" pitchFamily="49" charset="0"/>
              </a:rPr>
              <a:t>5</a:t>
            </a:r>
            <a:r>
              <a:rPr lang="en-US" altLang="en-US" b="0" u="none" dirty="0">
                <a:solidFill>
                  <a:srgbClr val="646464"/>
                </a:solidFill>
                <a:latin typeface="Inconsolata" panose="00000509000000000000" pitchFamily="49" charset="0"/>
              </a:rPr>
              <a:t>, 1, 2&gt;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004</a:t>
            </a:r>
            <a:r>
              <a:rPr lang="en-US" altLang="en-US" b="0" dirty="0">
                <a:solidFill>
                  <a:srgbClr val="646464"/>
                </a:solidFill>
              </a:rPr>
              <a:t>:&lt;T</a:t>
            </a:r>
            <a:r>
              <a:rPr lang="en-US" altLang="en-US" b="0" baseline="-25000" dirty="0">
                <a:solidFill>
                  <a:srgbClr val="646464"/>
                </a:solidFill>
              </a:rPr>
              <a:t>2</a:t>
            </a:r>
            <a:r>
              <a:rPr lang="en-US" altLang="en-US" b="0" dirty="0">
                <a:solidFill>
                  <a:srgbClr val="646464"/>
                </a:solidFill>
              </a:rPr>
              <a:t>, B→P</a:t>
            </a:r>
            <a:r>
              <a:rPr lang="en-US" altLang="en-US" b="0" baseline="-25000" dirty="0">
                <a:solidFill>
                  <a:srgbClr val="646464"/>
                </a:solidFill>
              </a:rPr>
              <a:t>3</a:t>
            </a:r>
            <a:r>
              <a:rPr lang="en-US" altLang="en-US" b="0" dirty="0">
                <a:solidFill>
                  <a:srgbClr val="646464"/>
                </a:solidFill>
              </a:rPr>
              <a:t>, 2, 3&gt;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005</a:t>
            </a:r>
            <a:r>
              <a:rPr lang="en-US" altLang="en-US" b="0" dirty="0">
                <a:solidFill>
                  <a:srgbClr val="646464"/>
                </a:solidFill>
              </a:rPr>
              <a:t>:&lt;T</a:t>
            </a:r>
            <a:r>
              <a:rPr lang="en-US" altLang="en-US" b="0" baseline="-25000" dirty="0">
                <a:solidFill>
                  <a:srgbClr val="646464"/>
                </a:solidFill>
              </a:rPr>
              <a:t>1</a:t>
            </a:r>
            <a:r>
              <a:rPr lang="en-US" altLang="en-US" b="0" dirty="0">
                <a:solidFill>
                  <a:srgbClr val="646464"/>
                </a:solidFill>
              </a:rPr>
              <a:t> </a:t>
            </a: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  <a:cs typeface="+mn-cs"/>
              </a:rPr>
              <a:t>ABORT</a:t>
            </a:r>
            <a:r>
              <a:rPr lang="en-US" altLang="en-US" b="0" dirty="0">
                <a:solidFill>
                  <a:srgbClr val="646464"/>
                </a:solidFill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006</a:t>
            </a:r>
            <a:r>
              <a:rPr lang="en-US" altLang="en-US" b="0" dirty="0">
                <a:solidFill>
                  <a:srgbClr val="646464"/>
                </a:solidFill>
              </a:rPr>
              <a:t>:</a:t>
            </a:r>
            <a:r>
              <a:rPr lang="de-DE" altLang="en-US" b="0" dirty="0">
                <a:solidFill>
                  <a:srgbClr val="646464"/>
                </a:solidFill>
              </a:rPr>
              <a:t>&lt;</a:t>
            </a:r>
            <a:r>
              <a:rPr lang="de-DE" altLang="en-US" dirty="0">
                <a:solidFill>
                  <a:schemeClr val="accent1"/>
                </a:solidFill>
                <a:ea typeface="ＭＳ Ｐゴシック" panose="020B0600070205080204" pitchFamily="34" charset="-128"/>
                <a:cs typeface="+mn-cs"/>
              </a:rPr>
              <a:t>CLR</a:t>
            </a:r>
            <a:r>
              <a:rPr lang="de-DE" altLang="en-US" b="0" dirty="0">
                <a:solidFill>
                  <a:srgbClr val="646464"/>
                </a:solidFill>
              </a:rPr>
              <a:t>: Undo T</a:t>
            </a:r>
            <a:r>
              <a:rPr lang="de-DE" altLang="en-US" b="0" baseline="-25000" dirty="0">
                <a:solidFill>
                  <a:srgbClr val="646464"/>
                </a:solidFill>
              </a:rPr>
              <a:t>1</a:t>
            </a:r>
            <a:r>
              <a:rPr lang="de-DE" altLang="en-US" b="0" dirty="0">
                <a:solidFill>
                  <a:srgbClr val="646464"/>
                </a:solidFill>
              </a:rPr>
              <a:t> LSN=</a:t>
            </a:r>
            <a:r>
              <a:rPr lang="de-DE" altLang="en-US" dirty="0"/>
              <a:t>003</a:t>
            </a:r>
            <a:r>
              <a:rPr lang="de-DE" altLang="en-US" b="0" dirty="0">
                <a:solidFill>
                  <a:srgbClr val="646464"/>
                </a:solidFill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007</a:t>
            </a:r>
            <a:r>
              <a:rPr lang="en-US" altLang="en-US" b="0" dirty="0">
                <a:solidFill>
                  <a:srgbClr val="646464"/>
                </a:solidFill>
              </a:rPr>
              <a:t>:&lt;T</a:t>
            </a:r>
            <a:r>
              <a:rPr lang="en-US" altLang="en-US" b="0" baseline="-25000" dirty="0">
                <a:solidFill>
                  <a:srgbClr val="646464"/>
                </a:solidFill>
              </a:rPr>
              <a:t>1</a:t>
            </a:r>
            <a:r>
              <a:rPr lang="en-US" altLang="en-US" b="0" dirty="0">
                <a:solidFill>
                  <a:srgbClr val="646464"/>
                </a:solidFill>
              </a:rPr>
              <a:t> </a:t>
            </a: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  <a:cs typeface="+mn-cs"/>
              </a:rPr>
              <a:t>TXN-END</a:t>
            </a:r>
            <a:r>
              <a:rPr lang="en-US" altLang="en-US" b="0" dirty="0">
                <a:solidFill>
                  <a:srgbClr val="646464"/>
                </a:solidFill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008</a:t>
            </a:r>
            <a:r>
              <a:rPr lang="en-US" altLang="en-US" b="0" dirty="0">
                <a:solidFill>
                  <a:srgbClr val="646464"/>
                </a:solidFill>
              </a:rPr>
              <a:t>:&lt;T</a:t>
            </a:r>
            <a:r>
              <a:rPr lang="en-US" altLang="en-US" b="0" baseline="-25000" dirty="0">
                <a:solidFill>
                  <a:srgbClr val="646464"/>
                </a:solidFill>
              </a:rPr>
              <a:t>3</a:t>
            </a:r>
            <a:r>
              <a:rPr lang="en-US" altLang="en-US" b="0" dirty="0">
                <a:solidFill>
                  <a:srgbClr val="646464"/>
                </a:solidFill>
              </a:rPr>
              <a:t>, C→P</a:t>
            </a:r>
            <a:r>
              <a:rPr lang="en-US" altLang="en-US" b="0" baseline="-25000" dirty="0">
                <a:solidFill>
                  <a:srgbClr val="646464"/>
                </a:solidFill>
              </a:rPr>
              <a:t>1</a:t>
            </a:r>
            <a:r>
              <a:rPr lang="en-US" altLang="en-US" b="0" dirty="0">
                <a:solidFill>
                  <a:srgbClr val="646464"/>
                </a:solidFill>
              </a:rPr>
              <a:t>, 4, 5&gt;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009</a:t>
            </a:r>
            <a:r>
              <a:rPr lang="en-US" altLang="en-US" b="0" dirty="0">
                <a:solidFill>
                  <a:srgbClr val="646464"/>
                </a:solidFill>
              </a:rPr>
              <a:t>:&lt;T</a:t>
            </a:r>
            <a:r>
              <a:rPr lang="en-US" altLang="en-US" b="0" baseline="-25000" dirty="0">
                <a:solidFill>
                  <a:srgbClr val="646464"/>
                </a:solidFill>
              </a:rPr>
              <a:t>2</a:t>
            </a:r>
            <a:r>
              <a:rPr lang="en-US" altLang="en-US" b="0" dirty="0">
                <a:solidFill>
                  <a:srgbClr val="646464"/>
                </a:solidFill>
              </a:rPr>
              <a:t>, D→P</a:t>
            </a:r>
            <a:r>
              <a:rPr lang="en-US" altLang="en-US" b="0" baseline="-25000" dirty="0">
                <a:solidFill>
                  <a:srgbClr val="646464"/>
                </a:solidFill>
              </a:rPr>
              <a:t>5</a:t>
            </a:r>
            <a:r>
              <a:rPr lang="en-US" altLang="en-US" b="0" dirty="0">
                <a:solidFill>
                  <a:srgbClr val="646464"/>
                </a:solidFill>
              </a:rPr>
              <a:t>, 6, 7&gt;</a:t>
            </a:r>
          </a:p>
          <a:p>
            <a:pPr>
              <a:lnSpc>
                <a:spcPct val="100000"/>
              </a:lnSpc>
            </a:pPr>
            <a:endParaRPr lang="en-US" altLang="en-US" b="0" dirty="0">
              <a:solidFill>
                <a:srgbClr val="646464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en-US" dirty="0"/>
              <a:t>101</a:t>
            </a:r>
            <a:r>
              <a:rPr lang="en-US" altLang="en-US" b="0" dirty="0">
                <a:solidFill>
                  <a:srgbClr val="646464"/>
                </a:solidFill>
              </a:rPr>
              <a:t>:&lt;</a:t>
            </a: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  <a:cs typeface="+mn-cs"/>
              </a:rPr>
              <a:t>CLR</a:t>
            </a:r>
            <a:r>
              <a:rPr lang="en-US" altLang="en-US" b="0" dirty="0">
                <a:solidFill>
                  <a:srgbClr val="646464"/>
                </a:solidFill>
              </a:rPr>
              <a:t>: Undo T</a:t>
            </a:r>
            <a:r>
              <a:rPr lang="en-US" altLang="en-US" b="0" baseline="-25000" dirty="0">
                <a:solidFill>
                  <a:srgbClr val="646464"/>
                </a:solidFill>
              </a:rPr>
              <a:t>2</a:t>
            </a:r>
            <a:r>
              <a:rPr lang="en-US" altLang="en-US" b="0" dirty="0">
                <a:solidFill>
                  <a:srgbClr val="646464"/>
                </a:solidFill>
              </a:rPr>
              <a:t> LSN=</a:t>
            </a:r>
            <a:r>
              <a:rPr lang="en-US" altLang="en-US" dirty="0"/>
              <a:t>009</a:t>
            </a:r>
            <a:r>
              <a:rPr lang="en-US" altLang="en-US" b="0" dirty="0">
                <a:solidFill>
                  <a:srgbClr val="646464"/>
                </a:solidFill>
              </a:rPr>
              <a:t> </a:t>
            </a:r>
            <a:r>
              <a:rPr lang="en-US" altLang="en-US" b="0" dirty="0" err="1">
                <a:solidFill>
                  <a:srgbClr val="646464"/>
                </a:solidFill>
              </a:rPr>
              <a:t>UndoNext</a:t>
            </a:r>
            <a:r>
              <a:rPr lang="en-US" altLang="en-US" b="0" dirty="0">
                <a:solidFill>
                  <a:srgbClr val="646464"/>
                </a:solidFill>
              </a:rPr>
              <a:t>=</a:t>
            </a:r>
            <a:r>
              <a:rPr lang="en-US" altLang="en-US" dirty="0"/>
              <a:t>004</a:t>
            </a:r>
            <a:r>
              <a:rPr lang="en-US" altLang="en-US" b="0" dirty="0">
                <a:solidFill>
                  <a:srgbClr val="646464"/>
                </a:solidFill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102</a:t>
            </a:r>
            <a:r>
              <a:rPr lang="en-US" altLang="en-US" b="0" dirty="0">
                <a:solidFill>
                  <a:srgbClr val="646464"/>
                </a:solidFill>
              </a:rPr>
              <a:t>:&lt;</a:t>
            </a: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  <a:cs typeface="+mn-cs"/>
              </a:rPr>
              <a:t>CLR</a:t>
            </a:r>
            <a:r>
              <a:rPr lang="en-US" altLang="en-US" b="0" dirty="0">
                <a:solidFill>
                  <a:srgbClr val="646464"/>
                </a:solidFill>
              </a:rPr>
              <a:t>: Undo T</a:t>
            </a:r>
            <a:r>
              <a:rPr lang="en-US" altLang="en-US" b="0" baseline="-25000" dirty="0">
                <a:solidFill>
                  <a:srgbClr val="646464"/>
                </a:solidFill>
              </a:rPr>
              <a:t>3</a:t>
            </a:r>
            <a:r>
              <a:rPr lang="en-US" altLang="en-US" b="0" dirty="0">
                <a:solidFill>
                  <a:srgbClr val="646464"/>
                </a:solidFill>
              </a:rPr>
              <a:t> LSN=</a:t>
            </a:r>
            <a:r>
              <a:rPr lang="en-US" altLang="en-US" dirty="0"/>
              <a:t>008</a:t>
            </a:r>
            <a:r>
              <a:rPr lang="en-US" altLang="en-US" b="0" dirty="0">
                <a:solidFill>
                  <a:srgbClr val="646464"/>
                </a:solidFill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103</a:t>
            </a:r>
            <a:r>
              <a:rPr lang="en-US" altLang="en-US" b="0" dirty="0">
                <a:solidFill>
                  <a:srgbClr val="646464"/>
                </a:solidFill>
              </a:rPr>
              <a:t>:&lt;T</a:t>
            </a:r>
            <a:r>
              <a:rPr lang="en-US" altLang="en-US" b="0" baseline="-25000" dirty="0">
                <a:solidFill>
                  <a:srgbClr val="646464"/>
                </a:solidFill>
              </a:rPr>
              <a:t>3</a:t>
            </a:r>
            <a:r>
              <a:rPr lang="en-US" altLang="en-US" b="0" dirty="0">
                <a:solidFill>
                  <a:srgbClr val="646464"/>
                </a:solidFill>
              </a:rPr>
              <a:t> </a:t>
            </a: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  <a:cs typeface="+mn-cs"/>
              </a:rPr>
              <a:t>TXN-END</a:t>
            </a:r>
            <a:r>
              <a:rPr lang="en-US" altLang="en-US" b="0" dirty="0">
                <a:solidFill>
                  <a:srgbClr val="646464"/>
                </a:solidFill>
              </a:rPr>
              <a:t>&gt;</a:t>
            </a:r>
          </a:p>
          <a:p>
            <a:pPr>
              <a:lnSpc>
                <a:spcPct val="100000"/>
              </a:lnSpc>
            </a:pPr>
            <a:endParaRPr lang="en-US" altLang="en-US" b="0" dirty="0">
              <a:solidFill>
                <a:srgbClr val="646464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en-US" dirty="0"/>
              <a:t>201</a:t>
            </a:r>
            <a:r>
              <a:rPr lang="en-US" altLang="en-US" b="0" dirty="0">
                <a:solidFill>
                  <a:srgbClr val="646464"/>
                </a:solidFill>
              </a:rPr>
              <a:t>:&lt;</a:t>
            </a: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  <a:cs typeface="+mn-cs"/>
              </a:rPr>
              <a:t>CLR</a:t>
            </a:r>
            <a:r>
              <a:rPr lang="en-US" altLang="en-US" b="0" dirty="0">
                <a:solidFill>
                  <a:srgbClr val="646464"/>
                </a:solidFill>
              </a:rPr>
              <a:t>: Undo T</a:t>
            </a:r>
            <a:r>
              <a:rPr lang="en-US" altLang="en-US" b="0" baseline="-25000" dirty="0">
                <a:solidFill>
                  <a:srgbClr val="646464"/>
                </a:solidFill>
              </a:rPr>
              <a:t>2</a:t>
            </a:r>
            <a:r>
              <a:rPr lang="en-US" altLang="en-US" b="0" dirty="0">
                <a:solidFill>
                  <a:srgbClr val="646464"/>
                </a:solidFill>
              </a:rPr>
              <a:t> LSN=</a:t>
            </a:r>
            <a:r>
              <a:rPr lang="en-US" altLang="en-US" dirty="0"/>
              <a:t>004</a:t>
            </a:r>
            <a:r>
              <a:rPr lang="en-US" altLang="en-US" b="0" dirty="0">
                <a:solidFill>
                  <a:srgbClr val="646464"/>
                </a:solidFill>
              </a:rPr>
              <a:t>&gt;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202</a:t>
            </a:r>
            <a:r>
              <a:rPr lang="en-US" altLang="en-US" b="0" dirty="0">
                <a:solidFill>
                  <a:srgbClr val="646464"/>
                </a:solidFill>
              </a:rPr>
              <a:t>:&lt;T</a:t>
            </a:r>
            <a:r>
              <a:rPr lang="en-US" altLang="en-US" b="0" baseline="-25000" dirty="0">
                <a:solidFill>
                  <a:srgbClr val="646464"/>
                </a:solidFill>
              </a:rPr>
              <a:t>2</a:t>
            </a:r>
            <a:r>
              <a:rPr lang="en-US" altLang="en-US" b="0" dirty="0">
                <a:solidFill>
                  <a:srgbClr val="646464"/>
                </a:solidFill>
              </a:rPr>
              <a:t> </a:t>
            </a:r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  <a:cs typeface="+mn-cs"/>
              </a:rPr>
              <a:t>TXN-END</a:t>
            </a:r>
            <a:r>
              <a:rPr lang="en-US" altLang="en-US" b="0" dirty="0">
                <a:solidFill>
                  <a:srgbClr val="646464"/>
                </a:solidFill>
              </a:rPr>
              <a:t>&gt;</a:t>
            </a:r>
          </a:p>
          <a:p>
            <a:pPr>
              <a:lnSpc>
                <a:spcPct val="100000"/>
              </a:lnSpc>
            </a:pPr>
            <a:endParaRPr lang="en-US" altLang="en-US" b="0" dirty="0">
              <a:solidFill>
                <a:srgbClr val="646464"/>
              </a:solidFill>
            </a:endParaRPr>
          </a:p>
          <a:p>
            <a:pPr>
              <a:lnSpc>
                <a:spcPct val="100000"/>
              </a:lnSpc>
            </a:pPr>
            <a:endParaRPr lang="en-US" altLang="en-US" b="0" dirty="0">
              <a:solidFill>
                <a:srgbClr val="646464"/>
              </a:solidFill>
            </a:endParaRPr>
          </a:p>
          <a:p>
            <a:pPr>
              <a:lnSpc>
                <a:spcPct val="100000"/>
              </a:lnSpc>
            </a:pPr>
            <a:endParaRPr lang="en-US" altLang="en-US" b="0" dirty="0">
              <a:solidFill>
                <a:srgbClr val="646464"/>
              </a:solidFill>
            </a:endParaRPr>
          </a:p>
          <a:p>
            <a:pPr>
              <a:lnSpc>
                <a:spcPct val="100000"/>
              </a:lnSpc>
            </a:pPr>
            <a:endParaRPr lang="en-US" altLang="en-US" b="0" dirty="0">
              <a:solidFill>
                <a:srgbClr val="646464"/>
              </a:solidFill>
            </a:endParaRPr>
          </a:p>
          <a:p>
            <a:pPr>
              <a:lnSpc>
                <a:spcPct val="100000"/>
              </a:lnSpc>
            </a:pPr>
            <a:endParaRPr lang="en-US" altLang="en-US" b="0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6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3" grpId="0"/>
      <p:bldP spid="47" grpId="0" animBg="1"/>
      <p:bldP spid="48" grpId="0" animBg="1"/>
      <p:bldP spid="49" grpId="0"/>
      <p:bldP spid="50" grpId="0"/>
      <p:bldP spid="5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C3F15C7-9ECE-5CCC-EDD6-61A49DA9F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1D71-ACF0-8A3D-9460-D39C16672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F1FEA-4D10-1903-79AE-BB9503A4A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STEAL</a:t>
            </a:r>
            <a:r>
              <a:rPr lang="en-US" dirty="0"/>
              <a:t> + </a:t>
            </a:r>
            <a:r>
              <a:rPr lang="en-US" b="1" dirty="0">
                <a:solidFill>
                  <a:schemeClr val="accent1"/>
                </a:solidFill>
              </a:rPr>
              <a:t>NO-FORCE</a:t>
            </a:r>
          </a:p>
          <a:p>
            <a:r>
              <a:rPr lang="en-US" dirty="0"/>
              <a:t>Atomicity: </a:t>
            </a:r>
            <a:r>
              <a:rPr lang="en-US" dirty="0" err="1"/>
              <a:t>Txns</a:t>
            </a:r>
            <a:r>
              <a:rPr lang="en-US" dirty="0"/>
              <a:t> may abort/fail.</a:t>
            </a:r>
          </a:p>
          <a:p>
            <a:r>
              <a:rPr lang="en-US" dirty="0"/>
              <a:t>Durability: Changes of committed </a:t>
            </a:r>
            <a:r>
              <a:rPr lang="en-US" dirty="0" err="1"/>
              <a:t>txns</a:t>
            </a:r>
            <a:r>
              <a:rPr lang="en-US" dirty="0"/>
              <a:t> should survive system failure. </a:t>
            </a:r>
          </a:p>
          <a:p>
            <a:endParaRPr lang="en-US" dirty="0"/>
          </a:p>
          <a:p>
            <a:r>
              <a:rPr lang="en-US" dirty="0"/>
              <a:t>Desired behavior after the system restarts (i.e., the contents of volatile memory are lost):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T1</a:t>
            </a:r>
            <a:r>
              <a:rPr lang="en-US" dirty="0"/>
              <a:t> + </a:t>
            </a:r>
            <a:r>
              <a:rPr lang="en-US" b="1" dirty="0">
                <a:solidFill>
                  <a:schemeClr val="accent1"/>
                </a:solidFill>
              </a:rPr>
              <a:t>T2</a:t>
            </a:r>
            <a:r>
              <a:rPr lang="en-US" dirty="0"/>
              <a:t> should be durable.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T3</a:t>
            </a:r>
            <a:r>
              <a:rPr lang="en-US" dirty="0"/>
              <a:t> + </a:t>
            </a:r>
            <a:r>
              <a:rPr lang="en-US" b="1" dirty="0">
                <a:solidFill>
                  <a:schemeClr val="accent1"/>
                </a:solidFill>
              </a:rPr>
              <a:t>T4</a:t>
            </a:r>
            <a:r>
              <a:rPr lang="en-US" dirty="0"/>
              <a:t> should be aborted.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3D5B3-A29F-8D21-8804-BD1A3B9DD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t>54</a:t>
            </a:fld>
            <a:endParaRPr lang="en-US" dirty="0"/>
          </a:p>
        </p:txBody>
      </p:sp>
      <p:sp>
        <p:nvSpPr>
          <p:cNvPr id="5" name="AutoShape 25">
            <a:extLst>
              <a:ext uri="{FF2B5EF4-FFF2-40B4-BE49-F238E27FC236}">
                <a16:creationId xmlns:a16="http://schemas.microsoft.com/office/drawing/2014/main" id="{B7B820D9-CAC2-252E-0761-D7E97460C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4008" y="819150"/>
            <a:ext cx="1200150" cy="598885"/>
          </a:xfrm>
          <a:prstGeom prst="irregularSeal2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/>
        </p:spPr>
        <p:txBody>
          <a:bodyPr wrap="none" lIns="0" tIns="0" rIns="0" bIns="6858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350" b="1" dirty="0">
                <a:solidFill>
                  <a:schemeClr val="bg1"/>
                </a:solidFill>
                <a:latin typeface="Lato" panose="020F0502020204030203" pitchFamily="34" charset="77"/>
              </a:rPr>
              <a:t>crash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D75142-1BAF-30EC-5334-D6ED29DA5ED9}"/>
              </a:ext>
            </a:extLst>
          </p:cNvPr>
          <p:cNvGrpSpPr/>
          <p:nvPr/>
        </p:nvGrpSpPr>
        <p:grpSpPr>
          <a:xfrm>
            <a:off x="6604088" y="2146242"/>
            <a:ext cx="1401728" cy="549594"/>
            <a:chOff x="5562600" y="3850956"/>
            <a:chExt cx="1401728" cy="54959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F405CE3-A6AC-457D-7FC8-C45A240117C3}"/>
                </a:ext>
              </a:extLst>
            </p:cNvPr>
            <p:cNvGrpSpPr/>
            <p:nvPr/>
          </p:nvGrpSpPr>
          <p:grpSpPr>
            <a:xfrm>
              <a:off x="6096000" y="4179571"/>
              <a:ext cx="781484" cy="91440"/>
              <a:chOff x="6096000" y="4179571"/>
              <a:chExt cx="781484" cy="91440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EA8E70C-962B-4779-5FD9-96FB17610F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5484" y="4225290"/>
                <a:ext cx="7620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21ACD80-FAD1-A9CA-AB7A-8F8035067CF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050280" y="4225291"/>
                <a:ext cx="91440" cy="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2CF145A-9619-F207-ADB7-02C22866DB4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812280" y="4225291"/>
                <a:ext cx="91440" cy="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5E27FE-A7E3-AD00-F66F-D9592AD147C1}"/>
                </a:ext>
              </a:extLst>
            </p:cNvPr>
            <p:cNvSpPr txBox="1"/>
            <p:nvPr/>
          </p:nvSpPr>
          <p:spPr>
            <a:xfrm>
              <a:off x="5562600" y="4000440"/>
              <a:ext cx="4347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ato" panose="020F0502020204030203" pitchFamily="34" charset="77"/>
                </a:rPr>
                <a:t>T</a:t>
              </a:r>
              <a:r>
                <a:rPr lang="en-US" sz="2000" baseline="-25000" dirty="0">
                  <a:latin typeface="Lato" panose="020F0502020204030203" pitchFamily="34" charset="77"/>
                </a:rPr>
                <a:t>2</a:t>
              </a:r>
            </a:p>
          </p:txBody>
        </p:sp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id="{A6D63C10-12EE-13E1-EBF9-95F691BA6E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1089" y="3857134"/>
              <a:ext cx="212657" cy="27432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45720" tIns="45720" rIns="45720" bIns="45720" rtlCol="0" anchor="ctr">
              <a:normAutofit fontScale="70000" lnSpcReduction="20000"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77"/>
                </a:rPr>
                <a:t>B</a:t>
              </a:r>
            </a:p>
          </p:txBody>
        </p:sp>
        <p:sp>
          <p:nvSpPr>
            <p:cNvPr id="10" name="Rounded Rectangle 11">
              <a:extLst>
                <a:ext uri="{FF2B5EF4-FFF2-40B4-BE49-F238E27FC236}">
                  <a16:creationId xmlns:a16="http://schemas.microsoft.com/office/drawing/2014/main" id="{26A6E5C3-C2FD-726D-0E02-45E621C7B1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51671" y="3850956"/>
              <a:ext cx="212657" cy="27432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45720" tIns="45720" rIns="45720" bIns="45720" rtlCol="0" anchor="ctr">
              <a:normAutofit fontScale="70000" lnSpcReduction="20000"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77"/>
                </a:rPr>
                <a:t>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BF3154-BE31-5362-FA56-2BAF94B877AB}"/>
              </a:ext>
            </a:extLst>
          </p:cNvPr>
          <p:cNvGrpSpPr/>
          <p:nvPr/>
        </p:nvGrpSpPr>
        <p:grpSpPr>
          <a:xfrm>
            <a:off x="5562600" y="1431707"/>
            <a:ext cx="2104567" cy="549594"/>
            <a:chOff x="5562600" y="3850956"/>
            <a:chExt cx="2104567" cy="54959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7765C5B-A4A6-4526-1979-9E7A64FABF3A}"/>
                </a:ext>
              </a:extLst>
            </p:cNvPr>
            <p:cNvGrpSpPr/>
            <p:nvPr/>
          </p:nvGrpSpPr>
          <p:grpSpPr>
            <a:xfrm>
              <a:off x="6096000" y="4179571"/>
              <a:ext cx="1497413" cy="91440"/>
              <a:chOff x="6096000" y="4179571"/>
              <a:chExt cx="1497413" cy="91440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97E650B-CCFE-2474-EB87-044291F86A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59110" y="4225290"/>
                <a:ext cx="1415226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0EB1BCA-F53E-D9A6-B162-94A1B2007B0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050280" y="4225291"/>
                <a:ext cx="91440" cy="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76A6537-E159-44AA-C3F1-A224B82F303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547693" y="4225291"/>
                <a:ext cx="91440" cy="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01D8DC-F44D-A77B-A781-125A797A4AAF}"/>
                </a:ext>
              </a:extLst>
            </p:cNvPr>
            <p:cNvSpPr txBox="1"/>
            <p:nvPr/>
          </p:nvSpPr>
          <p:spPr>
            <a:xfrm>
              <a:off x="5562600" y="4000440"/>
              <a:ext cx="4347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ato" panose="020F0502020204030203" pitchFamily="34" charset="77"/>
                </a:rPr>
                <a:t>T</a:t>
              </a:r>
              <a:r>
                <a:rPr lang="en-US" sz="2000" baseline="-25000" dirty="0">
                  <a:latin typeface="Lato" panose="020F0502020204030203" pitchFamily="34" charset="77"/>
                </a:rPr>
                <a:t>1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AC4D962C-716F-58AB-DB86-5880087E7A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1089" y="3857134"/>
              <a:ext cx="212657" cy="27432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45720" tIns="45720" rIns="45720" bIns="45720" rtlCol="0" anchor="ctr">
              <a:normAutofit fontScale="70000" lnSpcReduction="20000"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77"/>
                </a:rPr>
                <a:t>B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3C31421-C295-4C47-CAE1-75701BD335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54510" y="3850956"/>
              <a:ext cx="212657" cy="27432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45720" tIns="45720" rIns="45720" bIns="45720" rtlCol="0" anchor="ctr">
              <a:normAutofit fontScale="70000" lnSpcReduction="20000"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77"/>
                </a:rPr>
                <a:t>C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0F50AE-F183-6036-808D-18B4D5A9BF0D}"/>
              </a:ext>
            </a:extLst>
          </p:cNvPr>
          <p:cNvCxnSpPr>
            <a:cxnSpLocks/>
          </p:cNvCxnSpPr>
          <p:nvPr/>
        </p:nvCxnSpPr>
        <p:spPr>
          <a:xfrm flipH="1">
            <a:off x="8345945" y="1284871"/>
            <a:ext cx="4083" cy="334723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607CC4-7790-6019-F5D5-34743B04DD87}"/>
              </a:ext>
            </a:extLst>
          </p:cNvPr>
          <p:cNvGrpSpPr/>
          <p:nvPr/>
        </p:nvGrpSpPr>
        <p:grpSpPr>
          <a:xfrm>
            <a:off x="6009553" y="2860777"/>
            <a:ext cx="1401728" cy="549594"/>
            <a:chOff x="5562600" y="3850956"/>
            <a:chExt cx="1401728" cy="54959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8252C7A-1979-CCC3-7852-48C40BF9ED1E}"/>
                </a:ext>
              </a:extLst>
            </p:cNvPr>
            <p:cNvGrpSpPr/>
            <p:nvPr/>
          </p:nvGrpSpPr>
          <p:grpSpPr>
            <a:xfrm>
              <a:off x="6096000" y="4179571"/>
              <a:ext cx="781484" cy="91440"/>
              <a:chOff x="6096000" y="4179571"/>
              <a:chExt cx="781484" cy="9144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6064C17-5948-4CC0-1B3A-84289DC6CB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5484" y="4225290"/>
                <a:ext cx="762000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9489BFA-B379-C747-2D6C-5E85DBA853B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050280" y="4225291"/>
                <a:ext cx="91440" cy="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E23FCB3-33A7-197C-D6BC-9CEDB258D2F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812280" y="4225291"/>
                <a:ext cx="91440" cy="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7F02046-1434-04DD-B9E9-B4DC5083FAE9}"/>
                </a:ext>
              </a:extLst>
            </p:cNvPr>
            <p:cNvSpPr txBox="1"/>
            <p:nvPr/>
          </p:nvSpPr>
          <p:spPr>
            <a:xfrm>
              <a:off x="5562600" y="4000440"/>
              <a:ext cx="4347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ato" panose="020F0502020204030203" pitchFamily="34" charset="77"/>
                </a:rPr>
                <a:t>T</a:t>
              </a:r>
              <a:r>
                <a:rPr lang="en-US" sz="2000" baseline="-25000" dirty="0">
                  <a:latin typeface="Lato" panose="020F0502020204030203" pitchFamily="34" charset="77"/>
                </a:rPr>
                <a:t>3</a:t>
              </a:r>
            </a:p>
          </p:txBody>
        </p:sp>
        <p:sp>
          <p:nvSpPr>
            <p:cNvPr id="26" name="Rounded Rectangle 27">
              <a:extLst>
                <a:ext uri="{FF2B5EF4-FFF2-40B4-BE49-F238E27FC236}">
                  <a16:creationId xmlns:a16="http://schemas.microsoft.com/office/drawing/2014/main" id="{535F8604-24DB-E6CD-B4CD-875D11FC74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1089" y="3857134"/>
              <a:ext cx="212657" cy="27432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45720" tIns="45720" rIns="45720" bIns="45720" rtlCol="0" anchor="ctr">
              <a:normAutofit fontScale="70000" lnSpcReduction="20000"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77"/>
                </a:rPr>
                <a:t>B</a:t>
              </a:r>
            </a:p>
          </p:txBody>
        </p:sp>
        <p:sp>
          <p:nvSpPr>
            <p:cNvPr id="27" name="Rounded Rectangle 28">
              <a:extLst>
                <a:ext uri="{FF2B5EF4-FFF2-40B4-BE49-F238E27FC236}">
                  <a16:creationId xmlns:a16="http://schemas.microsoft.com/office/drawing/2014/main" id="{62779B6B-815D-1BDB-463E-CB1E193BEB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51671" y="3850956"/>
              <a:ext cx="212657" cy="27432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45720" tIns="45720" rIns="45720" bIns="45720" rtlCol="0" anchor="ctr">
              <a:normAutofit fontScale="70000" lnSpcReduction="20000"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77"/>
                </a:rPr>
                <a:t>A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8D0E640-9376-6019-F368-A1CC5211D21A}"/>
              </a:ext>
            </a:extLst>
          </p:cNvPr>
          <p:cNvGrpSpPr/>
          <p:nvPr/>
        </p:nvGrpSpPr>
        <p:grpSpPr>
          <a:xfrm>
            <a:off x="6531053" y="3575312"/>
            <a:ext cx="1815237" cy="543416"/>
            <a:chOff x="5562600" y="3857134"/>
            <a:chExt cx="1815237" cy="54341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43AD3A3-CA70-302F-69B4-DFFA90326378}"/>
                </a:ext>
              </a:extLst>
            </p:cNvPr>
            <p:cNvGrpSpPr/>
            <p:nvPr/>
          </p:nvGrpSpPr>
          <p:grpSpPr>
            <a:xfrm>
              <a:off x="6096000" y="4179571"/>
              <a:ext cx="1281837" cy="91440"/>
              <a:chOff x="6096000" y="4179571"/>
              <a:chExt cx="1281837" cy="9144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42EF86F-298D-AA5A-6EA6-FC48F4500F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5484" y="4225290"/>
                <a:ext cx="1262353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77AC829-05E8-8E8F-1E11-B2BC55F6D87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050280" y="4225291"/>
                <a:ext cx="91440" cy="0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34995F-F7E1-DE39-6FAF-0435F894C54D}"/>
                </a:ext>
              </a:extLst>
            </p:cNvPr>
            <p:cNvSpPr txBox="1"/>
            <p:nvPr/>
          </p:nvSpPr>
          <p:spPr>
            <a:xfrm>
              <a:off x="5562600" y="4000440"/>
              <a:ext cx="4347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ato" panose="020F0502020204030203" pitchFamily="34" charset="77"/>
                </a:rPr>
                <a:t>T</a:t>
              </a:r>
              <a:r>
                <a:rPr lang="en-US" sz="2000" baseline="-25000" dirty="0">
                  <a:latin typeface="Lato" panose="020F0502020204030203" pitchFamily="34" charset="77"/>
                </a:rPr>
                <a:t>4</a:t>
              </a:r>
            </a:p>
          </p:txBody>
        </p:sp>
        <p:sp>
          <p:nvSpPr>
            <p:cNvPr id="34" name="Rounded Rectangle 38">
              <a:extLst>
                <a:ext uri="{FF2B5EF4-FFF2-40B4-BE49-F238E27FC236}">
                  <a16:creationId xmlns:a16="http://schemas.microsoft.com/office/drawing/2014/main" id="{8766D574-CA13-0088-920A-8EA44300D9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91089" y="3857134"/>
              <a:ext cx="212657" cy="27432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45720" tIns="45720" rIns="45720" bIns="45720" rtlCol="0" anchor="ctr">
              <a:normAutofit fontScale="70000" lnSpcReduction="20000"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77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153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E997F2E5-DCC1-4FAD-99E3-9F4182A560C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WRITING LOG RECORDS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9FFBBE17-EEAA-44C9-AEF0-B7519250464D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dirty="0"/>
              <a:t>Each data page contains a </a:t>
            </a:r>
            <a:r>
              <a:rPr lang="en-US" alt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pageLSN</a:t>
            </a:r>
            <a:r>
              <a:rPr lang="en-US" altLang="en-US" dirty="0"/>
              <a:t>.</a:t>
            </a:r>
          </a:p>
          <a:p>
            <a:pPr marL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 panose="02020603050405020304" pitchFamily="18" charset="0"/>
              <a:buChar char="→"/>
            </a:pPr>
            <a:r>
              <a:rPr lang="en-US" altLang="en-US" dirty="0">
                <a:latin typeface="CRIMSON TEXT" panose="02000503000000000000" pitchFamily="2" charset="77"/>
              </a:rPr>
              <a:t> The LSN of the most recent update to that page.</a:t>
            </a:r>
          </a:p>
          <a:p>
            <a:r>
              <a:rPr lang="en-US" altLang="en-US" dirty="0"/>
              <a:t>System keeps track of </a:t>
            </a:r>
            <a:r>
              <a:rPr lang="en-US" alt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flushedLSN</a:t>
            </a:r>
            <a:r>
              <a:rPr lang="en-US" altLang="en-US" dirty="0"/>
              <a:t>.</a:t>
            </a:r>
          </a:p>
          <a:p>
            <a:pPr marL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 panose="02020603050405020304" pitchFamily="18" charset="0"/>
              <a:buChar char="→"/>
            </a:pPr>
            <a:r>
              <a:rPr lang="en-US" altLang="en-US" dirty="0">
                <a:latin typeface="CRIMSON TEXT" panose="02000503000000000000" pitchFamily="2" charset="77"/>
              </a:rPr>
              <a:t>The max </a:t>
            </a:r>
            <a:r>
              <a:rPr lang="en-US" altLang="en-US" b="1" dirty="0">
                <a:latin typeface="Crimson Text" panose="02000503000000000000" pitchFamily="2" charset="77"/>
              </a:rPr>
              <a:t>LSN</a:t>
            </a:r>
            <a:r>
              <a:rPr lang="en-US" altLang="en-US" dirty="0">
                <a:latin typeface="CRIMSON TEXT" panose="02000503000000000000" pitchFamily="2" charset="77"/>
              </a:rPr>
              <a:t> flushed so far.</a:t>
            </a:r>
          </a:p>
          <a:p>
            <a:r>
              <a:rPr lang="en-US" altLang="en-US" dirty="0"/>
              <a:t>Before the DBMS can write page </a:t>
            </a:r>
            <a:r>
              <a:rPr lang="en-US" alt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x</a:t>
            </a:r>
            <a:r>
              <a:rPr lang="en-US" altLang="en-US" dirty="0"/>
              <a:t> to disk, it must flush the log at least to the point where:</a:t>
            </a:r>
          </a:p>
          <a:p>
            <a:pPr marL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 panose="02020603050405020304" pitchFamily="18" charset="0"/>
              <a:buChar char="→"/>
            </a:pPr>
            <a:r>
              <a:rPr lang="en-US" altLang="en-US" sz="2100" dirty="0">
                <a:latin typeface="CRIMSON TEXT" panose="02000503000000000000" pitchFamily="2" charset="77"/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pageLSN</a:t>
            </a:r>
            <a:r>
              <a:rPr lang="en-US" altLang="en-US" b="1" baseline="-25000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x</a:t>
            </a:r>
            <a:r>
              <a:rPr lang="en-US" altLang="en-US" dirty="0"/>
              <a:t> ≤ </a:t>
            </a:r>
            <a:r>
              <a:rPr lang="en-US" alt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flushedLSN</a:t>
            </a:r>
            <a:endParaRPr lang="en-US" altLang="en-US" b="1" dirty="0">
              <a:solidFill>
                <a:schemeClr val="accent1"/>
              </a:solidFill>
              <a:latin typeface="Inconsolata" panose="00000509000000000000" pitchFamily="49" charset="0"/>
            </a:endParaRPr>
          </a:p>
          <a:p>
            <a:endParaRPr lang="en-US" altLang="en-US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67331029-73ED-A97F-2B61-A37A5802152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73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510435FE-C735-45FD-8753-313C14420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ARIES – Main Ideas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E21A8E8F-8DBF-45DC-B81C-417147CEC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b="1" dirty="0"/>
              <a:t>Write-Ahead Logging:</a:t>
            </a:r>
          </a:p>
          <a:p>
            <a:pPr lvl="1"/>
            <a:r>
              <a:rPr lang="en-US" altLang="en-US" dirty="0"/>
              <a:t>Flush WAL record(s) changes to disk </a:t>
            </a:r>
            <a:r>
              <a:rPr lang="en-US" altLang="en-US" u="sng" dirty="0"/>
              <a:t>before</a:t>
            </a:r>
            <a:r>
              <a:rPr lang="en-US" altLang="en-US" dirty="0"/>
              <a:t> a database object is written to disk.</a:t>
            </a:r>
          </a:p>
          <a:p>
            <a:pPr lvl="1"/>
            <a:r>
              <a:rPr lang="en-US" altLang="en-US" dirty="0"/>
              <a:t>Must use </a:t>
            </a:r>
            <a:r>
              <a:rPr lang="en-US" altLang="en-US" b="1" dirty="0">
                <a:solidFill>
                  <a:schemeClr val="accent1"/>
                </a:solidFill>
              </a:rPr>
              <a:t>STEAL</a:t>
            </a:r>
            <a:r>
              <a:rPr lang="en-US" altLang="en-US" dirty="0"/>
              <a:t> + </a:t>
            </a:r>
            <a:r>
              <a:rPr lang="en-US" altLang="en-US" b="1" dirty="0">
                <a:solidFill>
                  <a:schemeClr val="accent1"/>
                </a:solidFill>
              </a:rPr>
              <a:t>NO-FORCE</a:t>
            </a:r>
            <a:r>
              <a:rPr lang="en-US" altLang="en-US" dirty="0"/>
              <a:t> buffer pool policies.</a:t>
            </a:r>
          </a:p>
          <a:p>
            <a:endParaRPr lang="en-US" altLang="en-US" sz="1200" b="1" dirty="0"/>
          </a:p>
          <a:p>
            <a:r>
              <a:rPr lang="en-US" altLang="en-US" b="1" dirty="0"/>
              <a:t>Repeating History During Redo:</a:t>
            </a:r>
          </a:p>
          <a:p>
            <a:pPr lvl="1"/>
            <a:r>
              <a:rPr lang="en-US" altLang="en-US" dirty="0"/>
              <a:t>On DBMS restart, retrace actions and restore database to exact state before crash.</a:t>
            </a:r>
          </a:p>
          <a:p>
            <a:endParaRPr lang="en-US" altLang="en-US" sz="1200" b="1" dirty="0"/>
          </a:p>
          <a:p>
            <a:r>
              <a:rPr lang="en-US" altLang="en-US" b="1" dirty="0"/>
              <a:t>Logging Changes During Undo:</a:t>
            </a:r>
          </a:p>
          <a:p>
            <a:pPr lvl="1"/>
            <a:r>
              <a:rPr lang="en-US" altLang="en-US" dirty="0"/>
              <a:t>Record undo actions to log to ensure action is not repeated in the event of repeated failures.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288A4EE3-AD02-E93C-FA9D-B0F7B86DF0A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72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946DA2A-2E2C-4AC2-A2CC-4C2B2A58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Today’s Agenda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62F998DF-9F67-427C-A11C-B0088790B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Log Sequence Numbers</a:t>
            </a:r>
          </a:p>
          <a:p>
            <a:r>
              <a:rPr lang="en-US" altLang="en-US" dirty="0"/>
              <a:t>Normal Commit &amp; Abort Operations</a:t>
            </a:r>
          </a:p>
          <a:p>
            <a:r>
              <a:rPr lang="en-US" altLang="en-US" dirty="0"/>
              <a:t>Fuzzy Checkpointing</a:t>
            </a:r>
          </a:p>
          <a:p>
            <a:r>
              <a:rPr lang="en-US" altLang="en-US" dirty="0"/>
              <a:t>Recovery Algorithm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5931027B-56A8-8149-5877-9E5EE8749C1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147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FE43C8E9-02CC-40A4-9306-75BF3B3F1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WAL Records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EE47AD3B-DBB1-461C-951F-34FCAB854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We need to extend our log record format from last class to include additional info.</a:t>
            </a:r>
          </a:p>
          <a:p>
            <a:endParaRPr lang="en-US" altLang="en-US" sz="1200" dirty="0"/>
          </a:p>
          <a:p>
            <a:r>
              <a:rPr lang="en-US" altLang="en-US" dirty="0"/>
              <a:t>Every log record includes a globally unique </a:t>
            </a:r>
            <a:r>
              <a:rPr lang="en-US" altLang="en-US" b="1" u="sng" dirty="0"/>
              <a:t>log sequence number</a:t>
            </a:r>
            <a:r>
              <a:rPr lang="en-US" altLang="en-US" dirty="0"/>
              <a:t> (LSN).</a:t>
            </a:r>
          </a:p>
          <a:p>
            <a:pPr lvl="1"/>
            <a:r>
              <a:rPr lang="en-US" altLang="en-US" dirty="0"/>
              <a:t>LSNs represent the physical order that </a:t>
            </a:r>
            <a:r>
              <a:rPr lang="en-US" altLang="en-US" dirty="0" err="1"/>
              <a:t>txns</a:t>
            </a:r>
            <a:r>
              <a:rPr lang="en-US" altLang="en-US" dirty="0"/>
              <a:t> make changes to the database.</a:t>
            </a:r>
          </a:p>
          <a:p>
            <a:endParaRPr lang="en-US" altLang="en-US" sz="1200" dirty="0"/>
          </a:p>
          <a:p>
            <a:r>
              <a:rPr lang="en-US" altLang="en-US" dirty="0"/>
              <a:t>Various components in the system keep track of </a:t>
            </a:r>
            <a:r>
              <a:rPr lang="en-US" altLang="en-US" b="1" dirty="0"/>
              <a:t>LSNs</a:t>
            </a:r>
            <a:r>
              <a:rPr lang="en-US" altLang="en-US" dirty="0"/>
              <a:t> that pertain to them…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AA746D81-BBD7-C9A8-F04E-3A2951A133CF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908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75">
            <a:extLst>
              <a:ext uri="{FF2B5EF4-FFF2-40B4-BE49-F238E27FC236}">
                <a16:creationId xmlns:a16="http://schemas.microsoft.com/office/drawing/2014/main" id="{24E14D63-EB5A-3151-D94D-7538AEA95B91}"/>
              </a:ext>
            </a:extLst>
          </p:cNvPr>
          <p:cNvSpPr/>
          <p:nvPr/>
        </p:nvSpPr>
        <p:spPr bwMode="auto">
          <a:xfrm>
            <a:off x="7550853" y="1967048"/>
            <a:ext cx="1191101" cy="2509701"/>
          </a:xfrm>
          <a:prstGeom prst="roundRect">
            <a:avLst>
              <a:gd name="adj" fmla="val 7789"/>
            </a:avLst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tIns="0"/>
          <a:lstStyle/>
          <a:p>
            <a:pPr algn="ctr" eaLnBrk="0" hangingPunct="0"/>
            <a:r>
              <a:rPr lang="en-US" sz="2000" b="1" i="1" dirty="0">
                <a:solidFill>
                  <a:srgbClr val="646464"/>
                </a:solidFill>
              </a:rPr>
              <a:t>WAL</a:t>
            </a:r>
          </a:p>
        </p:txBody>
      </p:sp>
      <p:sp>
        <p:nvSpPr>
          <p:cNvPr id="15022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6242"/>
            <a:ext cx="9144000" cy="689371"/>
          </a:xfrm>
          <a:solidFill>
            <a:srgbClr val="4C9DD2"/>
          </a:solidFill>
          <a:ln/>
        </p:spPr>
        <p:txBody>
          <a:bodyPr vert="horz" lIns="69056" tIns="34529" rIns="69056" bIns="34529" rtlCol="0" anchor="ctr">
            <a:normAutofit/>
          </a:bodyPr>
          <a:lstStyle/>
          <a:p>
            <a:r>
              <a:rPr lang="en-US" dirty="0"/>
              <a:t>WAL Bookkeeping</a:t>
            </a:r>
          </a:p>
        </p:txBody>
      </p:sp>
      <p:sp>
        <p:nvSpPr>
          <p:cNvPr id="1502213" name="Rectangle 5"/>
          <p:cNvSpPr>
            <a:spLocks noGrp="1" noChangeArrowheads="1"/>
          </p:cNvSpPr>
          <p:nvPr>
            <p:ph idx="1"/>
          </p:nvPr>
        </p:nvSpPr>
        <p:spPr>
          <a:xfrm>
            <a:off x="326651" y="950693"/>
            <a:ext cx="4754880" cy="3657600"/>
          </a:xfrm>
          <a:noFill/>
          <a:ln/>
        </p:spPr>
        <p:txBody>
          <a:bodyPr vert="horz" lIns="69056" tIns="34529" rIns="69056" bIns="34529" rtlCol="0">
            <a:noAutofit/>
          </a:bodyPr>
          <a:lstStyle/>
          <a:p>
            <a:r>
              <a:rPr lang="en-US" dirty="0"/>
              <a:t>Log Sequence Number (LSN).</a:t>
            </a:r>
          </a:p>
          <a:p>
            <a:pPr lvl="1"/>
            <a:r>
              <a:rPr lang="en-US" dirty="0"/>
              <a:t>Unique and monotonically increasing.</a:t>
            </a:r>
          </a:p>
          <a:p>
            <a:endParaRPr lang="en-US" sz="1200" dirty="0"/>
          </a:p>
          <a:p>
            <a:r>
              <a:rPr lang="en-US" dirty="0"/>
              <a:t>Each data page contains a </a:t>
            </a:r>
            <a:r>
              <a:rPr 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pageLSN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LSN of the most recent log record that updated the page.</a:t>
            </a:r>
          </a:p>
          <a:p>
            <a:endParaRPr lang="en-US" sz="1200" dirty="0"/>
          </a:p>
          <a:p>
            <a:r>
              <a:rPr lang="en-US" dirty="0"/>
              <a:t>System keeps track of </a:t>
            </a:r>
            <a:r>
              <a:rPr 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flushedLSN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max LSN flushed so far.</a:t>
            </a:r>
          </a:p>
          <a:p>
            <a:endParaRPr lang="en-US" sz="1200" dirty="0"/>
          </a:p>
          <a:p>
            <a:r>
              <a:rPr lang="en-US" dirty="0"/>
              <a:t>WAL:  Before a </a:t>
            </a:r>
            <a:r>
              <a:rPr lang="en-US" dirty="0" err="1"/>
              <a:t>page</a:t>
            </a:r>
            <a:r>
              <a:rPr lang="en-US" baseline="-25000" dirty="0" err="1"/>
              <a:t>x</a:t>
            </a:r>
            <a:r>
              <a:rPr lang="en-US" dirty="0"/>
              <a:t> is written, </a:t>
            </a:r>
            <a:r>
              <a:rPr 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pageLSN</a:t>
            </a:r>
            <a:r>
              <a:rPr lang="en-US" b="1" baseline="-25000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x</a:t>
            </a:r>
            <a:r>
              <a:rPr lang="en-US" dirty="0"/>
              <a:t> ≤ </a:t>
            </a:r>
            <a:r>
              <a:rPr 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flushedLSN</a:t>
            </a:r>
            <a:endParaRPr lang="en-US" b="1" dirty="0">
              <a:solidFill>
                <a:schemeClr val="accent1"/>
              </a:solidFill>
              <a:latin typeface="Inconsolata" panose="00000509000000000000" pitchFamily="49" charset="0"/>
            </a:endParaRPr>
          </a:p>
        </p:txBody>
      </p:sp>
      <p:sp>
        <p:nvSpPr>
          <p:cNvPr id="1502249" name="Rectangle 41"/>
          <p:cNvSpPr>
            <a:spLocks noChangeArrowheads="1"/>
          </p:cNvSpPr>
          <p:nvPr/>
        </p:nvSpPr>
        <p:spPr bwMode="auto">
          <a:xfrm>
            <a:off x="5029200" y="965597"/>
            <a:ext cx="3712754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502215" name="Rectangle 7"/>
          <p:cNvSpPr>
            <a:spLocks noChangeArrowheads="1"/>
          </p:cNvSpPr>
          <p:nvPr/>
        </p:nvSpPr>
        <p:spPr bwMode="auto">
          <a:xfrm>
            <a:off x="5326936" y="1554958"/>
            <a:ext cx="4103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LSNs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7358F12-74C1-D699-AED4-B55C8F5AF761}"/>
              </a:ext>
            </a:extLst>
          </p:cNvPr>
          <p:cNvSpPr/>
          <p:nvPr/>
        </p:nvSpPr>
        <p:spPr>
          <a:xfrm>
            <a:off x="3139472" y="3065964"/>
            <a:ext cx="1645920" cy="365760"/>
          </a:xfrm>
          <a:prstGeom prst="roundRect">
            <a:avLst>
              <a:gd name="adj" fmla="val 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3" descr=" 5">
            <a:extLst>
              <a:ext uri="{FF2B5EF4-FFF2-40B4-BE49-F238E27FC236}">
                <a16:creationId xmlns:a16="http://schemas.microsoft.com/office/drawing/2014/main" id="{2B1D0C3E-B3BE-38F2-4F5B-40C22FF287E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05A2323-AC62-47C5-ADD8-0309F2AA9ABF}"/>
              </a:ext>
            </a:extLst>
          </p:cNvPr>
          <p:cNvGrpSpPr/>
          <p:nvPr/>
        </p:nvGrpSpPr>
        <p:grpSpPr>
          <a:xfrm>
            <a:off x="5867400" y="2102168"/>
            <a:ext cx="640080" cy="926782"/>
            <a:chOff x="4724398" y="1577974"/>
            <a:chExt cx="640080" cy="926782"/>
          </a:xfrm>
        </p:grpSpPr>
        <p:sp>
          <p:nvSpPr>
            <p:cNvPr id="86" name="Page">
              <a:extLst>
                <a:ext uri="{FF2B5EF4-FFF2-40B4-BE49-F238E27FC236}">
                  <a16:creationId xmlns:a16="http://schemas.microsoft.com/office/drawing/2014/main" id="{DE4D7805-D19E-4AE5-8738-04419493A620}"/>
                </a:ext>
              </a:extLst>
            </p:cNvPr>
            <p:cNvSpPr/>
            <p:nvPr/>
          </p:nvSpPr>
          <p:spPr>
            <a:xfrm>
              <a:off x="4724398" y="1590356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91440" rIns="45720" bIns="0" rtlCol="0" anchor="ctr" anchorCtr="0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Data Page</a:t>
              </a:r>
            </a:p>
          </p:txBody>
        </p:sp>
        <p:sp>
          <p:nvSpPr>
            <p:cNvPr id="87" name="Header">
              <a:extLst>
                <a:ext uri="{FF2B5EF4-FFF2-40B4-BE49-F238E27FC236}">
                  <a16:creationId xmlns:a16="http://schemas.microsoft.com/office/drawing/2014/main" id="{28342D0E-79CB-47F1-B262-DCD3621E93A6}"/>
                </a:ext>
              </a:extLst>
            </p:cNvPr>
            <p:cNvSpPr/>
            <p:nvPr/>
          </p:nvSpPr>
          <p:spPr>
            <a:xfrm>
              <a:off x="4724399" y="1577974"/>
              <a:ext cx="640079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1050" b="1" i="1" dirty="0" err="1">
                  <a:solidFill>
                    <a:srgbClr val="C30037"/>
                  </a:solidFill>
                  <a:latin typeface="Inconsolata" panose="00000509000000000000" pitchFamily="49" charset="0"/>
                </a:rPr>
                <a:t>pageLSN</a:t>
              </a:r>
              <a:endParaRPr lang="en-US" sz="1050" b="1" i="1" dirty="0">
                <a:solidFill>
                  <a:srgbClr val="C30037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D44AA1-E76C-42D1-5ECA-52B85A718ADD}"/>
              </a:ext>
            </a:extLst>
          </p:cNvPr>
          <p:cNvGrpSpPr/>
          <p:nvPr/>
        </p:nvGrpSpPr>
        <p:grpSpPr>
          <a:xfrm>
            <a:off x="6697255" y="2102168"/>
            <a:ext cx="640080" cy="926782"/>
            <a:chOff x="4724398" y="1577974"/>
            <a:chExt cx="640080" cy="926782"/>
          </a:xfrm>
        </p:grpSpPr>
        <p:sp>
          <p:nvSpPr>
            <p:cNvPr id="18" name="Page">
              <a:extLst>
                <a:ext uri="{FF2B5EF4-FFF2-40B4-BE49-F238E27FC236}">
                  <a16:creationId xmlns:a16="http://schemas.microsoft.com/office/drawing/2014/main" id="{61E172AD-AF23-FD7D-76AE-6C346CB3D24A}"/>
                </a:ext>
              </a:extLst>
            </p:cNvPr>
            <p:cNvSpPr/>
            <p:nvPr/>
          </p:nvSpPr>
          <p:spPr>
            <a:xfrm>
              <a:off x="4724398" y="1590356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91440" rIns="45720" bIns="0" rtlCol="0" anchor="ctr" anchorCtr="0">
              <a:no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Data Page</a:t>
              </a:r>
            </a:p>
          </p:txBody>
        </p:sp>
        <p:sp>
          <p:nvSpPr>
            <p:cNvPr id="19" name="Header">
              <a:extLst>
                <a:ext uri="{FF2B5EF4-FFF2-40B4-BE49-F238E27FC236}">
                  <a16:creationId xmlns:a16="http://schemas.microsoft.com/office/drawing/2014/main" id="{C6526503-0765-CF13-5A14-2CA1EC517ED7}"/>
                </a:ext>
              </a:extLst>
            </p:cNvPr>
            <p:cNvSpPr/>
            <p:nvPr/>
          </p:nvSpPr>
          <p:spPr>
            <a:xfrm>
              <a:off x="4724399" y="1577974"/>
              <a:ext cx="640079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en-US" sz="1050" b="1" i="1" dirty="0" err="1">
                  <a:solidFill>
                    <a:srgbClr val="C30037"/>
                  </a:solidFill>
                  <a:latin typeface="Inconsolata" panose="00000509000000000000" pitchFamily="49" charset="0"/>
                </a:rPr>
                <a:t>pageLSN</a:t>
              </a:r>
              <a:endParaRPr lang="en-US" sz="1050" b="1" i="1" dirty="0">
                <a:solidFill>
                  <a:srgbClr val="C30037"/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20" name="OnDisk WAL">
            <a:extLst>
              <a:ext uri="{FF2B5EF4-FFF2-40B4-BE49-F238E27FC236}">
                <a16:creationId xmlns:a16="http://schemas.microsoft.com/office/drawing/2014/main" id="{C50AE0C1-E548-B5F8-1B48-1C8CEDFCF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274" y="2343150"/>
            <a:ext cx="822960" cy="1273064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 anchor="ctr" anchorCtr="0">
            <a:noAutofit/>
          </a:bodyPr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Disk</a:t>
            </a:r>
          </a:p>
        </p:txBody>
      </p:sp>
      <p:sp>
        <p:nvSpPr>
          <p:cNvPr id="21" name="Rectangle: Folded Corner 20">
            <a:extLst>
              <a:ext uri="{FF2B5EF4-FFF2-40B4-BE49-F238E27FC236}">
                <a16:creationId xmlns:a16="http://schemas.microsoft.com/office/drawing/2014/main" id="{0FF18F6E-2FE5-0DD0-AD4B-504B600276D4}"/>
              </a:ext>
            </a:extLst>
          </p:cNvPr>
          <p:cNvSpPr/>
          <p:nvPr/>
        </p:nvSpPr>
        <p:spPr>
          <a:xfrm>
            <a:off x="7727274" y="3618405"/>
            <a:ext cx="822960" cy="548640"/>
          </a:xfrm>
          <a:prstGeom prst="foldedCorner">
            <a:avLst/>
          </a:prstGeom>
          <a:solidFill>
            <a:schemeClr val="accent1"/>
          </a:solidFill>
          <a:ln w="12700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 anchor="ctr" anchorCtr="0">
            <a:no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b="1" i="1" dirty="0">
                <a:solidFill>
                  <a:schemeClr val="bg1"/>
                </a:solidFill>
              </a:rPr>
              <a:t>DRAM</a:t>
            </a:r>
          </a:p>
        </p:txBody>
      </p:sp>
      <p:sp>
        <p:nvSpPr>
          <p:cNvPr id="22" name="OnDisk WAL">
            <a:extLst>
              <a:ext uri="{FF2B5EF4-FFF2-40B4-BE49-F238E27FC236}">
                <a16:creationId xmlns:a16="http://schemas.microsoft.com/office/drawing/2014/main" id="{824B9630-8943-AB31-6CA8-408FC009A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117078"/>
            <a:ext cx="548640" cy="453185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646464"/>
            </a:solidFill>
            <a:prstDash val="solid"/>
            <a:miter lim="800000"/>
            <a:headEnd/>
            <a:tailEnd/>
          </a:ln>
          <a:effectLst/>
        </p:spPr>
        <p:txBody>
          <a:bodyPr lIns="0" rIns="0" anchor="ctr" anchorCtr="0">
            <a:noAutofit/>
          </a:bodyPr>
          <a:lstStyle>
            <a:defPPr>
              <a:defRPr lang="en-US"/>
            </a:defPPr>
            <a:lvl1pPr eaLnBrk="0" hangingPunct="0">
              <a:lnSpc>
                <a:spcPct val="90000"/>
              </a:lnSpc>
              <a:defRPr sz="1600" b="0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742950" indent="-28575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2pPr>
            <a:lvl3pPr marL="11430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3pPr>
            <a:lvl4pPr marL="16002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4pPr>
            <a:lvl5pPr marL="2057400" indent="-228600" algn="ctr" eaLnBrk="0" hangingPunct="0"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18" charset="0"/>
                <a:ea typeface="ＭＳ Ｐゴシック"/>
                <a:cs typeface="ＭＳ Ｐゴシック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WAL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BA91CB1-BEF7-FFF5-2B0F-AF122808FD08}"/>
              </a:ext>
            </a:extLst>
          </p:cNvPr>
          <p:cNvGrpSpPr/>
          <p:nvPr/>
        </p:nvGrpSpPr>
        <p:grpSpPr>
          <a:xfrm>
            <a:off x="7427813" y="1191891"/>
            <a:ext cx="1025922" cy="609288"/>
            <a:chOff x="7427813" y="1191891"/>
            <a:chExt cx="1025922" cy="609288"/>
          </a:xfrm>
        </p:grpSpPr>
        <p:sp>
          <p:nvSpPr>
            <p:cNvPr id="1502248" name="Rectangle 40"/>
            <p:cNvSpPr>
              <a:spLocks noChangeArrowheads="1"/>
            </p:cNvSpPr>
            <p:nvPr/>
          </p:nvSpPr>
          <p:spPr bwMode="auto">
            <a:xfrm>
              <a:off x="7427813" y="1554958"/>
              <a:ext cx="102592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1" dirty="0" err="1">
                  <a:solidFill>
                    <a:schemeClr val="accent1"/>
                  </a:solidFill>
                  <a:latin typeface="Inconsolata" panose="00000509000000000000" pitchFamily="49" charset="0"/>
                </a:rPr>
                <a:t>flushedLSN</a:t>
              </a:r>
              <a:endParaRPr lang="en-US" sz="1600" b="1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299BB600-7D90-4F35-C3EC-751463835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7763690" y="1015317"/>
              <a:ext cx="378372" cy="73152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3D674E1-422A-2B5C-7993-10D481E0777C}"/>
              </a:ext>
            </a:extLst>
          </p:cNvPr>
          <p:cNvGrpSpPr/>
          <p:nvPr/>
        </p:nvGrpSpPr>
        <p:grpSpPr>
          <a:xfrm>
            <a:off x="6176919" y="1113063"/>
            <a:ext cx="820738" cy="688116"/>
            <a:chOff x="6396929" y="1113063"/>
            <a:chExt cx="820738" cy="688116"/>
          </a:xfrm>
        </p:grpSpPr>
        <p:sp>
          <p:nvSpPr>
            <p:cNvPr id="1502223" name="Rectangle 15"/>
            <p:cNvSpPr>
              <a:spLocks noChangeArrowheads="1"/>
            </p:cNvSpPr>
            <p:nvPr/>
          </p:nvSpPr>
          <p:spPr bwMode="auto">
            <a:xfrm>
              <a:off x="6396929" y="1554958"/>
              <a:ext cx="8207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b="1" dirty="0" err="1">
                  <a:solidFill>
                    <a:schemeClr val="accent1"/>
                  </a:solidFill>
                  <a:latin typeface="Inconsolata" panose="00000509000000000000" pitchFamily="49" charset="0"/>
                </a:rPr>
                <a:t>pageLSNs</a:t>
              </a:r>
              <a:endParaRPr lang="en-US" sz="1600" b="1" dirty="0">
                <a:solidFill>
                  <a:schemeClr val="accent1"/>
                </a:solidFill>
                <a:latin typeface="Inconsolata" panose="00000509000000000000" pitchFamily="49" charset="0"/>
              </a:endParaRPr>
            </a:p>
          </p:txBody>
        </p:sp>
        <p:pic>
          <p:nvPicPr>
            <p:cNvPr id="25" name="Picture 20">
              <a:extLst>
                <a:ext uri="{FF2B5EF4-FFF2-40B4-BE49-F238E27FC236}">
                  <a16:creationId xmlns:a16="http://schemas.microsoft.com/office/drawing/2014/main" id="{1BFFF9F8-AD07-611B-DF1C-F134A7DF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22659" y="1113063"/>
              <a:ext cx="369278" cy="457200"/>
            </a:xfrm>
            <a:prstGeom prst="rect">
              <a:avLst/>
            </a:prstGeom>
            <a:effectLst/>
          </p:spPr>
        </p:pic>
      </p:grp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3DEF15EE-84CF-B5CD-3A65-B9F1F5724963}"/>
              </a:ext>
            </a:extLst>
          </p:cNvPr>
          <p:cNvCxnSpPr>
            <a:cxnSpLocks/>
            <a:stCxn id="11" idx="3"/>
            <a:endCxn id="26" idx="1"/>
          </p:cNvCxnSpPr>
          <p:nvPr/>
        </p:nvCxnSpPr>
        <p:spPr>
          <a:xfrm>
            <a:off x="4785392" y="3248844"/>
            <a:ext cx="2941882" cy="363861"/>
          </a:xfrm>
          <a:prstGeom prst="curvedConnector3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Right Brace 29">
            <a:extLst>
              <a:ext uri="{FF2B5EF4-FFF2-40B4-BE49-F238E27FC236}">
                <a16:creationId xmlns:a16="http://schemas.microsoft.com/office/drawing/2014/main" id="{A929CB22-F2C8-3395-50DE-118E028470AF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6456216" y="1396889"/>
            <a:ext cx="246219" cy="1088936"/>
          </a:xfrm>
          <a:prstGeom prst="rightBrace">
            <a:avLst>
              <a:gd name="adj1" fmla="val 8339"/>
              <a:gd name="adj2" fmla="val 50000"/>
            </a:avLst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>
              <a:solidFill>
                <a:srgbClr val="F76D6D"/>
              </a:solidFill>
            </a:endParaRPr>
          </a:p>
        </p:txBody>
      </p:sp>
      <p:grpSp>
        <p:nvGrpSpPr>
          <p:cNvPr id="40" name="Group 39" hidden="1">
            <a:extLst>
              <a:ext uri="{FF2B5EF4-FFF2-40B4-BE49-F238E27FC236}">
                <a16:creationId xmlns:a16="http://schemas.microsoft.com/office/drawing/2014/main" id="{A2C294E9-8D00-6662-7EB5-5ECFA18DA56B}"/>
              </a:ext>
            </a:extLst>
          </p:cNvPr>
          <p:cNvGrpSpPr/>
          <p:nvPr/>
        </p:nvGrpSpPr>
        <p:grpSpPr>
          <a:xfrm>
            <a:off x="7727274" y="2629559"/>
            <a:ext cx="45720" cy="1405231"/>
            <a:chOff x="7727274" y="2690519"/>
            <a:chExt cx="45720" cy="1405231"/>
          </a:xfrm>
        </p:grpSpPr>
        <p:sp>
          <p:nvSpPr>
            <p:cNvPr id="26" name="magnet">
              <a:extLst>
                <a:ext uri="{FF2B5EF4-FFF2-40B4-BE49-F238E27FC236}">
                  <a16:creationId xmlns:a16="http://schemas.microsoft.com/office/drawing/2014/main" id="{6ACF5557-C0AD-2D3C-F630-97B12F34E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7274" y="3650805"/>
              <a:ext cx="45720" cy="45720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31" name="magnet">
              <a:extLst>
                <a:ext uri="{FF2B5EF4-FFF2-40B4-BE49-F238E27FC236}">
                  <a16:creationId xmlns:a16="http://schemas.microsoft.com/office/drawing/2014/main" id="{91B6C3A3-AA35-B1CD-4AB1-1C4BD4ED1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7274" y="4050030"/>
              <a:ext cx="45720" cy="45720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32" name="magnet">
              <a:extLst>
                <a:ext uri="{FF2B5EF4-FFF2-40B4-BE49-F238E27FC236}">
                  <a16:creationId xmlns:a16="http://schemas.microsoft.com/office/drawing/2014/main" id="{72A8663E-3119-CFA6-38D2-61E2C8439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7274" y="2690519"/>
              <a:ext cx="45720" cy="45720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>
              <a:lvl1pPr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600" b="1" u="none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33" name="Connector: Elbow 27">
            <a:extLst>
              <a:ext uri="{FF2B5EF4-FFF2-40B4-BE49-F238E27FC236}">
                <a16:creationId xmlns:a16="http://schemas.microsoft.com/office/drawing/2014/main" id="{3AAD8ECE-1A6F-A8EA-017D-4815C758A778}"/>
              </a:ext>
            </a:extLst>
          </p:cNvPr>
          <p:cNvCxnSpPr>
            <a:cxnSpLocks/>
            <a:stCxn id="87" idx="2"/>
            <a:endCxn id="31" idx="1"/>
          </p:cNvCxnSpPr>
          <p:nvPr/>
        </p:nvCxnSpPr>
        <p:spPr>
          <a:xfrm rot="16200000" flipH="1">
            <a:off x="6093916" y="2378572"/>
            <a:ext cx="1726882" cy="1539833"/>
          </a:xfrm>
          <a:prstGeom prst="curvedConnector2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Connector: Elbow 27">
            <a:extLst>
              <a:ext uri="{FF2B5EF4-FFF2-40B4-BE49-F238E27FC236}">
                <a16:creationId xmlns:a16="http://schemas.microsoft.com/office/drawing/2014/main" id="{8582F73A-CB4E-4916-85E8-207C9CBF0400}"/>
              </a:ext>
            </a:extLst>
          </p:cNvPr>
          <p:cNvCxnSpPr>
            <a:cxnSpLocks/>
            <a:stCxn id="19" idx="2"/>
            <a:endCxn id="32" idx="1"/>
          </p:cNvCxnSpPr>
          <p:nvPr/>
        </p:nvCxnSpPr>
        <p:spPr>
          <a:xfrm rot="16200000" flipH="1">
            <a:off x="7188600" y="2113744"/>
            <a:ext cx="367371" cy="709978"/>
          </a:xfrm>
          <a:prstGeom prst="curvedConnector2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8920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02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02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502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502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2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5022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0" grpId="0" animBg="1"/>
    </p:bldLst>
  </p:timing>
</p:sld>
</file>

<file path=ppt/theme/theme1.xml><?xml version="1.0" encoding="utf-8"?>
<a:theme xmlns:a="http://schemas.openxmlformats.org/drawingml/2006/main" name="421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-theme" id="{8266886C-00C5-0E41-B657-C3D05B8200D6}" vid="{2B8BD0A5-B052-7545-BBE7-7583420439F3}"/>
    </a:ext>
  </a:extLst>
</a:theme>
</file>

<file path=ppt/theme/theme2.xml><?xml version="1.0" encoding="utf-8"?>
<a:theme xmlns:a="http://schemas.openxmlformats.org/drawingml/2006/main" name="1_F2024 Theme">
  <a:themeElements>
    <a:clrScheme name="CMU-DB F20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4123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D9D9D9"/>
      </a:accent6>
      <a:hlink>
        <a:srgbClr val="C41230"/>
      </a:hlink>
      <a:folHlink>
        <a:srgbClr val="C4123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76144</TotalTime>
  <Words>4326</Words>
  <Application>Microsoft Macintosh PowerPoint</Application>
  <PresentationFormat>On-screen Show (16:9)</PresentationFormat>
  <Paragraphs>1042</Paragraphs>
  <Slides>55</Slides>
  <Notes>55</Notes>
  <HiddenSlides>9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71" baseType="lpstr">
      <vt:lpstr>ＭＳ Ｐゴシック</vt:lpstr>
      <vt:lpstr>Arial</vt:lpstr>
      <vt:lpstr>Book Antiqua</vt:lpstr>
      <vt:lpstr>Calibri</vt:lpstr>
      <vt:lpstr>Consolas</vt:lpstr>
      <vt:lpstr>Crimson Text</vt:lpstr>
      <vt:lpstr>Crimson Text</vt:lpstr>
      <vt:lpstr>Gentium Book Basic</vt:lpstr>
      <vt:lpstr>Inconsolata</vt:lpstr>
      <vt:lpstr>Lato</vt:lpstr>
      <vt:lpstr>Lato Black</vt:lpstr>
      <vt:lpstr>Proxima Nova Rg</vt:lpstr>
      <vt:lpstr>System Font Regular</vt:lpstr>
      <vt:lpstr>Times New Roman</vt:lpstr>
      <vt:lpstr>421-theme</vt:lpstr>
      <vt:lpstr>1_F2024 Theme</vt:lpstr>
      <vt:lpstr>PowerPoint Presentation</vt:lpstr>
      <vt:lpstr>Announcements</vt:lpstr>
      <vt:lpstr>Crash Recovery</vt:lpstr>
      <vt:lpstr>Crash Recovery Overview</vt:lpstr>
      <vt:lpstr>ARIES</vt:lpstr>
      <vt:lpstr>ARIES – Main Ideas</vt:lpstr>
      <vt:lpstr>Today’s Agenda</vt:lpstr>
      <vt:lpstr>WAL Records</vt:lpstr>
      <vt:lpstr>WAL Bookkeeping</vt:lpstr>
      <vt:lpstr>WAL Bookkeeping</vt:lpstr>
      <vt:lpstr>Writing Log Records</vt:lpstr>
      <vt:lpstr>Writing Log Records</vt:lpstr>
      <vt:lpstr>Normal Execution</vt:lpstr>
      <vt:lpstr>Transaction Commit</vt:lpstr>
      <vt:lpstr>Transaction Commit</vt:lpstr>
      <vt:lpstr>Transaction Abort</vt:lpstr>
      <vt:lpstr>Transaction Abort</vt:lpstr>
      <vt:lpstr>Compensation Log Records</vt:lpstr>
      <vt:lpstr>Transaction Abort – CLR Example </vt:lpstr>
      <vt:lpstr>Transaction Abort – CLR Example </vt:lpstr>
      <vt:lpstr>Transaction Abort – CLR Example </vt:lpstr>
      <vt:lpstr>ABORT Algorithm</vt:lpstr>
      <vt:lpstr>Today’s Agenda</vt:lpstr>
      <vt:lpstr>Non-Fuzzy Checkpoints</vt:lpstr>
      <vt:lpstr>Non-Fuzzy Checkpoints</vt:lpstr>
      <vt:lpstr>Active Transaction Table (ATT)</vt:lpstr>
      <vt:lpstr>Dirty Page Table (DPT)</vt:lpstr>
      <vt:lpstr>Slightly Better Checkpoints</vt:lpstr>
      <vt:lpstr>Fuzzy Checkpoints</vt:lpstr>
      <vt:lpstr>Fuzzy Checkpoints</vt:lpstr>
      <vt:lpstr>ARIES – Recovery Phases</vt:lpstr>
      <vt:lpstr>ARIES – Overview</vt:lpstr>
      <vt:lpstr>Analysis Phase</vt:lpstr>
      <vt:lpstr>Analysis Phase</vt:lpstr>
      <vt:lpstr>Analysis Phase Example</vt:lpstr>
      <vt:lpstr>Redo Phase</vt:lpstr>
      <vt:lpstr>Redo Phase</vt:lpstr>
      <vt:lpstr>Redo Phase</vt:lpstr>
      <vt:lpstr>Undo Phase</vt:lpstr>
      <vt:lpstr>Full Example</vt:lpstr>
      <vt:lpstr>Full Example</vt:lpstr>
      <vt:lpstr>Full Example</vt:lpstr>
      <vt:lpstr>Additional Crash Issues (1)</vt:lpstr>
      <vt:lpstr>Additional Crash Issues (2)</vt:lpstr>
      <vt:lpstr>Conclusion</vt:lpstr>
      <vt:lpstr>Next Class</vt:lpstr>
      <vt:lpstr>DEMO</vt:lpstr>
      <vt:lpstr>REDO PHASE EXAMPLE</vt:lpstr>
      <vt:lpstr>UNDO PHASE</vt:lpstr>
      <vt:lpstr>Undo Phase Example</vt:lpstr>
      <vt:lpstr>Undo Phase Example</vt:lpstr>
      <vt:lpstr>FULL EXAMPLE</vt:lpstr>
      <vt:lpstr>FULL EXAMPLE</vt:lpstr>
      <vt:lpstr>THE BIG PICTURE</vt:lpstr>
      <vt:lpstr>WRITING LOG RECORDS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15-445/645 Database Systems (Fall 2024) :: Database Recovery</dc:title>
  <dc:creator>Andy Pavlo</dc:creator>
  <cp:keywords>Databases, Carnegie Mellon University</cp:keywords>
  <cp:lastModifiedBy>Benjamin S. Berg</cp:lastModifiedBy>
  <cp:revision>6285</cp:revision>
  <cp:lastPrinted>2023-11-13T16:08:42Z</cp:lastPrinted>
  <dcterms:created xsi:type="dcterms:W3CDTF">2015-12-22T16:36:30Z</dcterms:created>
  <dcterms:modified xsi:type="dcterms:W3CDTF">2025-12-01T17:11:40Z</dcterms:modified>
</cp:coreProperties>
</file>