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6" r:id="rId1"/>
    <p:sldMasterId id="2147483733" r:id="rId2"/>
    <p:sldMasterId id="2147483748" r:id="rId3"/>
  </p:sldMasterIdLst>
  <p:notesMasterIdLst>
    <p:notesMasterId r:id="rId43"/>
  </p:notesMasterIdLst>
  <p:sldIdLst>
    <p:sldId id="1936" r:id="rId4"/>
    <p:sldId id="1932" r:id="rId5"/>
    <p:sldId id="541" r:id="rId6"/>
    <p:sldId id="1937" r:id="rId7"/>
    <p:sldId id="568" r:id="rId8"/>
    <p:sldId id="569" r:id="rId9"/>
    <p:sldId id="590" r:id="rId10"/>
    <p:sldId id="572" r:id="rId11"/>
    <p:sldId id="573" r:id="rId12"/>
    <p:sldId id="574" r:id="rId13"/>
    <p:sldId id="1931" r:id="rId14"/>
    <p:sldId id="575" r:id="rId15"/>
    <p:sldId id="587" r:id="rId16"/>
    <p:sldId id="974" r:id="rId17"/>
    <p:sldId id="1934" r:id="rId18"/>
    <p:sldId id="1935" r:id="rId19"/>
    <p:sldId id="592" r:id="rId20"/>
    <p:sldId id="589" r:id="rId21"/>
    <p:sldId id="593" r:id="rId22"/>
    <p:sldId id="576" r:id="rId23"/>
    <p:sldId id="594" r:id="rId24"/>
    <p:sldId id="577" r:id="rId25"/>
    <p:sldId id="580" r:id="rId26"/>
    <p:sldId id="596" r:id="rId27"/>
    <p:sldId id="595" r:id="rId28"/>
    <p:sldId id="972" r:id="rId29"/>
    <p:sldId id="600" r:id="rId30"/>
    <p:sldId id="599" r:id="rId31"/>
    <p:sldId id="601" r:id="rId32"/>
    <p:sldId id="602" r:id="rId33"/>
    <p:sldId id="581" r:id="rId34"/>
    <p:sldId id="973" r:id="rId35"/>
    <p:sldId id="603" r:id="rId36"/>
    <p:sldId id="604" r:id="rId37"/>
    <p:sldId id="605" r:id="rId38"/>
    <p:sldId id="639" r:id="rId39"/>
    <p:sldId id="499" r:id="rId40"/>
    <p:sldId id="970" r:id="rId41"/>
    <p:sldId id="978" r:id="rId4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1755B3B8-7F58-478B-A231-0FE90BFAB063}">
          <p14:sldIdLst>
            <p14:sldId id="1936"/>
            <p14:sldId id="1932"/>
            <p14:sldId id="541"/>
            <p14:sldId id="1937"/>
            <p14:sldId id="568"/>
            <p14:sldId id="569"/>
            <p14:sldId id="590"/>
          </p14:sldIdLst>
        </p14:section>
        <p14:section name="Disk-Based Architecture" id="{9E8451DE-18FF-4A65-9795-AA4FB8823206}">
          <p14:sldIdLst>
            <p14:sldId id="572"/>
            <p14:sldId id="573"/>
            <p14:sldId id="574"/>
            <p14:sldId id="1931"/>
            <p14:sldId id="575"/>
            <p14:sldId id="587"/>
            <p14:sldId id="974"/>
            <p14:sldId id="1934"/>
            <p14:sldId id="1935"/>
            <p14:sldId id="592"/>
          </p14:sldIdLst>
        </p14:section>
        <p14:section name="File Storage" id="{98AD4487-F8FD-4F0E-9641-000FB1E9DD36}">
          <p14:sldIdLst>
            <p14:sldId id="589"/>
            <p14:sldId id="593"/>
            <p14:sldId id="576"/>
            <p14:sldId id="594"/>
            <p14:sldId id="577"/>
            <p14:sldId id="580"/>
            <p14:sldId id="596"/>
            <p14:sldId id="595"/>
          </p14:sldIdLst>
        </p14:section>
        <p14:section name="Page Layout" id="{8BFDC8C6-0F16-43E9-8685-79E5577BDFAD}">
          <p14:sldIdLst>
            <p14:sldId id="972"/>
            <p14:sldId id="600"/>
            <p14:sldId id="599"/>
            <p14:sldId id="601"/>
            <p14:sldId id="602"/>
            <p14:sldId id="581"/>
          </p14:sldIdLst>
        </p14:section>
        <p14:section name="Tuple Layout" id="{ACA8C1BF-5612-41FC-8294-AD59BAE81373}">
          <p14:sldIdLst>
            <p14:sldId id="973"/>
            <p14:sldId id="603"/>
            <p14:sldId id="604"/>
            <p14:sldId id="605"/>
            <p14:sldId id="639"/>
          </p14:sldIdLst>
        </p14:section>
        <p14:section name="Conclusion" id="{DEB9626B-B8CD-44DA-BE8F-C04D2D73E369}">
          <p14:sldIdLst>
            <p14:sldId id="499"/>
            <p14:sldId id="970"/>
            <p14:sldId id="97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46464"/>
    <a:srgbClr val="C30037"/>
    <a:srgbClr val="18206F"/>
    <a:srgbClr val="C1CAD6"/>
    <a:srgbClr val="3D3D3D"/>
    <a:srgbClr val="EF3E42"/>
    <a:srgbClr val="2C6BD8"/>
    <a:srgbClr val="184AC5"/>
    <a:srgbClr val="84BCDA"/>
    <a:srgbClr val="C6D8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4" autoAdjust="0"/>
    <p:restoredTop sz="84467" autoAdjust="0"/>
  </p:normalViewPr>
  <p:slideViewPr>
    <p:cSldViewPr>
      <p:cViewPr varScale="1">
        <p:scale>
          <a:sx n="146" d="100"/>
          <a:sy n="146" d="100"/>
        </p:scale>
        <p:origin x="744" y="17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1089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134"/>
    </p:cViewPr>
  </p:sorterViewPr>
  <p:notesViewPr>
    <p:cSldViewPr>
      <p:cViewPr varScale="1">
        <p:scale>
          <a:sx n="82" d="100"/>
          <a:sy n="82" d="100"/>
        </p:scale>
        <p:origin x="2982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heme" Target="theme/theme1.xml"/><Relationship Id="rId20" Type="http://schemas.openxmlformats.org/officeDocument/2006/relationships/slide" Target="slides/slide17.xml"/><Relationship Id="rId41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DF30A1-66E6-451E-8A7F-24EDBB733F02}" type="datetimeFigureOut">
              <a:rPr lang="en-US" smtClean="0"/>
              <a:t>9/16/25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BB2FDE-2E55-4B3D-B7EA-09D0CC1080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185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4872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3094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9084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4395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900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5986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6979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4868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6005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2419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9838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9682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1029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0062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7483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8734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35197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2995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70790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25107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39545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3141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29916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3769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62710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43282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89290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36811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12993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93238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03880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20652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0792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6618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2601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3533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1257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0245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469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db.cs.cmu.edu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db.cs.cmu.edu/" TargetMode="External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CMU LOGO" hidden="1">
            <a:extLst>
              <a:ext uri="{FF2B5EF4-FFF2-40B4-BE49-F238E27FC236}">
                <a16:creationId xmlns:a16="http://schemas.microsoft.com/office/drawing/2014/main" id="{A6279927-EE9F-8A29-2CCB-28AAACD5E8C1}"/>
              </a:ext>
            </a:extLst>
          </p:cNvPr>
          <p:cNvGrpSpPr/>
          <p:nvPr/>
        </p:nvGrpSpPr>
        <p:grpSpPr>
          <a:xfrm>
            <a:off x="325636" y="471153"/>
            <a:ext cx="914400" cy="548640"/>
            <a:chOff x="325636" y="760714"/>
            <a:chExt cx="914400" cy="548640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AEBE596A-5B25-6A4A-3895-76D6B8649774}"/>
                </a:ext>
              </a:extLst>
            </p:cNvPr>
            <p:cNvSpPr/>
            <p:nvPr/>
          </p:nvSpPr>
          <p:spPr>
            <a:xfrm>
              <a:off x="325636" y="760714"/>
              <a:ext cx="914400" cy="548640"/>
            </a:xfrm>
            <a:prstGeom prst="roundRect">
              <a:avLst>
                <a:gd name="adj" fmla="val 1910"/>
              </a:avLst>
            </a:prstGeom>
            <a:solidFill>
              <a:srgbClr val="C3003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dirty="0"/>
            </a:p>
          </p:txBody>
        </p:sp>
        <p:pic>
          <p:nvPicPr>
            <p:cNvPr id="34" name="Graphic 33">
              <a:hlinkClick r:id="rId2"/>
              <a:extLst>
                <a:ext uri="{FF2B5EF4-FFF2-40B4-BE49-F238E27FC236}">
                  <a16:creationId xmlns:a16="http://schemas.microsoft.com/office/drawing/2014/main" id="{42BCC96F-C450-CF5C-629F-09937B0D1D5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417076" y="797240"/>
              <a:ext cx="731520" cy="475588"/>
            </a:xfrm>
            <a:prstGeom prst="rect">
              <a:avLst/>
            </a:prstGeom>
          </p:spPr>
        </p:pic>
      </p:grpSp>
      <p:pic>
        <p:nvPicPr>
          <p:cNvPr id="12" name="Graphic 11">
            <a:extLst>
              <a:ext uri="{FF2B5EF4-FFF2-40B4-BE49-F238E27FC236}">
                <a16:creationId xmlns:a16="http://schemas.microsoft.com/office/drawing/2014/main" id="{2852B086-E288-CBD2-C5C5-DFEC76D968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43922" y="240601"/>
            <a:ext cx="3291840" cy="291552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B3D0993A-BF60-CE79-0F1C-786FEAAE2891}"/>
              </a:ext>
            </a:extLst>
          </p:cNvPr>
          <p:cNvSpPr txBox="1">
            <a:spLocks/>
          </p:cNvSpPr>
          <p:nvPr/>
        </p:nvSpPr>
        <p:spPr>
          <a:xfrm>
            <a:off x="0" y="1790327"/>
            <a:ext cx="9144000" cy="1470025"/>
          </a:xfrm>
          <a:prstGeom prst="rect">
            <a:avLst/>
          </a:prstGeom>
          <a:solidFill>
            <a:srgbClr val="4B9CD3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b="0" dirty="0">
              <a:solidFill>
                <a:schemeClr val="bg1"/>
              </a:solidFill>
              <a:effectLst/>
              <a:latin typeface="+mj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0" dirty="0">
                <a:solidFill>
                  <a:schemeClr val="bg1"/>
                </a:solidFill>
                <a:effectLst/>
                <a:latin typeface="+mj-lt"/>
              </a:rPr>
              <a:t>COMP 421: Files &amp; Databases</a:t>
            </a:r>
            <a:endParaRPr lang="en-US" sz="4400" dirty="0"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ACDE41B-5E08-2993-AFF2-8F1706E5612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76400" y="3260725"/>
            <a:ext cx="6019800" cy="10636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Lecture Name!</a:t>
            </a:r>
          </a:p>
        </p:txBody>
      </p:sp>
    </p:spTree>
    <p:extLst>
      <p:ext uri="{BB962C8B-B14F-4D97-AF65-F5344CB8AC3E}">
        <p14:creationId xmlns:p14="http://schemas.microsoft.com/office/powerpoint/2010/main" val="3910330311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igh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3880" y="971550"/>
            <a:ext cx="4389120" cy="3657600"/>
          </a:xfrm>
        </p:spPr>
        <p:txBody>
          <a:bodyPr/>
          <a:lstStyle>
            <a:lvl1pPr>
              <a:lnSpc>
                <a:spcPct val="90000"/>
              </a:lnSpc>
              <a:defRPr sz="2400"/>
            </a:lvl1pPr>
            <a:lvl2pPr>
              <a:lnSpc>
                <a:spcPct val="90000"/>
              </a:lnSpc>
              <a:defRPr sz="2000"/>
            </a:lvl2pPr>
            <a:lvl3pPr>
              <a:lnSpc>
                <a:spcPct val="90000"/>
              </a:lnSpc>
              <a:defRPr sz="1400"/>
            </a:lvl3pPr>
            <a:lvl4pPr>
              <a:lnSpc>
                <a:spcPct val="90000"/>
              </a:lnSpc>
              <a:defRPr sz="1200"/>
            </a:lvl4pPr>
            <a:lvl5pPr>
              <a:lnSpc>
                <a:spcPct val="90000"/>
              </a:lnSpc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A6CF122-5223-8FC2-39AE-F66176D119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7644" y="30955"/>
            <a:ext cx="386355" cy="25479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/>
          <a:lstStyle>
            <a:lvl1pPr algn="r">
              <a:defRPr sz="1200" b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fld id="{97DD1AB5-42BA-4E8A-BFEE-435884E16A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800602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AA415270-53F7-23E6-805D-9160C949F8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7644" y="30955"/>
            <a:ext cx="386355" cy="25479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/>
          <a:lstStyle>
            <a:lvl1pPr algn="r">
              <a:defRPr sz="1200" b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fld id="{97DD1AB5-42BA-4E8A-BFEE-435884E16A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993972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92707E67-347D-98D8-549D-5A30708955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7644" y="30955"/>
            <a:ext cx="386355" cy="25479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/>
          <a:lstStyle>
            <a:lvl1pPr algn="r">
              <a:defRPr sz="1200" b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fld id="{97DD1AB5-42BA-4E8A-BFEE-435884E16A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581290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C68C0F3-3232-CB1F-B9FF-BCF57414174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8650" y="971550"/>
            <a:ext cx="7886700" cy="3810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CRIMSON TEXT" panose="02000503000000000000" pitchFamily="2" charset="77"/>
              </a:defRPr>
            </a:lvl1pPr>
            <a:lvl2pPr marL="0" indent="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System Font Regular"/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CRIMSON TEXT" panose="02000503000000000000" pitchFamily="2" charset="77"/>
              </a:defRPr>
            </a:lvl2pPr>
            <a:lvl3pPr marL="914400" indent="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System Font Regular"/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CRIMSON TEXT" panose="02000503000000000000" pitchFamily="2" charset="77"/>
              </a:defRPr>
            </a:lvl3pPr>
            <a:lvl4pPr marL="1371600" indent="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System Font Regular"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CRIMSON TEXT" panose="02000503000000000000" pitchFamily="2" charset="77"/>
              </a:defRPr>
            </a:lvl4pPr>
            <a:lvl5pPr marL="1828800" indent="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System Font Regular"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CRIMSON TEXT" panose="02000503000000000000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D26A410E-1393-BE00-D124-9AC4FEA35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9"/>
            <a:ext cx="7886700" cy="5984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39E75BC5-5E05-9EB9-A2CF-34ADD0499D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7644" y="30955"/>
            <a:ext cx="386355" cy="25479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/>
          <a:lstStyle>
            <a:lvl1pPr algn="r">
              <a:defRPr sz="1200" b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fld id="{97DD1AB5-42BA-4E8A-BFEE-435884E16A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439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-19050"/>
            <a:ext cx="9144000" cy="689371"/>
          </a:xfrm>
        </p:spPr>
        <p:txBody>
          <a:bodyPr lIns="0" rIns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971550"/>
            <a:ext cx="6400800" cy="3657600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sz="2400"/>
            </a:lvl1pPr>
            <a:lvl2pPr>
              <a:lnSpc>
                <a:spcPct val="90000"/>
              </a:lnSpc>
              <a:defRPr sz="2000"/>
            </a:lvl2pPr>
            <a:lvl3pPr>
              <a:lnSpc>
                <a:spcPct val="90000"/>
              </a:lnSpc>
              <a:defRPr sz="1400"/>
            </a:lvl3pPr>
            <a:lvl4pPr>
              <a:lnSpc>
                <a:spcPct val="90000"/>
              </a:lnSpc>
              <a:defRPr sz="1200"/>
            </a:lvl4pPr>
            <a:lvl5pPr>
              <a:lnSpc>
                <a:spcPct val="90000"/>
              </a:lnSpc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625DEA1-F8C4-6E87-1A5B-8EC9E0A200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7644" y="30955"/>
            <a:ext cx="386355" cy="25479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/>
          <a:lstStyle>
            <a:lvl1pPr algn="r">
              <a:defRPr sz="1200" b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fld id="{97DD1AB5-42BA-4E8A-BFEE-435884E16A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912835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-19050"/>
            <a:ext cx="9144000" cy="689371"/>
          </a:xfrm>
        </p:spPr>
        <p:txBody>
          <a:bodyPr lIns="0" rIns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971550"/>
            <a:ext cx="6400800" cy="3657600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sz="2400"/>
            </a:lvl1pPr>
            <a:lvl2pPr>
              <a:lnSpc>
                <a:spcPct val="90000"/>
              </a:lnSpc>
              <a:defRPr sz="2000"/>
            </a:lvl2pPr>
            <a:lvl3pPr>
              <a:lnSpc>
                <a:spcPct val="90000"/>
              </a:lnSpc>
              <a:defRPr sz="1400"/>
            </a:lvl3pPr>
            <a:lvl4pPr>
              <a:lnSpc>
                <a:spcPct val="90000"/>
              </a:lnSpc>
              <a:defRPr sz="1200"/>
            </a:lvl4pPr>
            <a:lvl5pPr>
              <a:lnSpc>
                <a:spcPct val="90000"/>
              </a:lnSpc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625DEA1-F8C4-6E87-1A5B-8EC9E0A200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7644" y="30955"/>
            <a:ext cx="386355" cy="25479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/>
          <a:lstStyle>
            <a:lvl1pPr algn="r">
              <a:defRPr sz="1200" b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fld id="{97DD1AB5-42BA-4E8A-BFEE-435884E16A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983624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1550"/>
            <a:ext cx="4754880" cy="3657600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sz="2400"/>
            </a:lvl1pPr>
            <a:lvl2pPr>
              <a:lnSpc>
                <a:spcPct val="90000"/>
              </a:lnSpc>
              <a:defRPr sz="2000"/>
            </a:lvl2pPr>
            <a:lvl3pPr>
              <a:lnSpc>
                <a:spcPct val="90000"/>
              </a:lnSpc>
              <a:defRPr sz="1400"/>
            </a:lvl3pPr>
            <a:lvl4pPr>
              <a:lnSpc>
                <a:spcPct val="90000"/>
              </a:lnSpc>
              <a:defRPr sz="1200"/>
            </a:lvl4pPr>
            <a:lvl5pPr>
              <a:lnSpc>
                <a:spcPct val="90000"/>
              </a:lnSpc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4A738A1-3F8B-F678-C69C-FFB31A0D00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7644" y="30955"/>
            <a:ext cx="386355" cy="25479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/>
          <a:lstStyle>
            <a:lvl1pPr algn="r">
              <a:defRPr sz="1200" b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fld id="{97DD1AB5-42BA-4E8A-BFEE-435884E16A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06062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igh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3880" y="971550"/>
            <a:ext cx="4389120" cy="3657600"/>
          </a:xfrm>
        </p:spPr>
        <p:txBody>
          <a:bodyPr/>
          <a:lstStyle>
            <a:lvl1pPr>
              <a:lnSpc>
                <a:spcPct val="90000"/>
              </a:lnSpc>
              <a:defRPr sz="2400"/>
            </a:lvl1pPr>
            <a:lvl2pPr>
              <a:lnSpc>
                <a:spcPct val="90000"/>
              </a:lnSpc>
              <a:defRPr sz="2000"/>
            </a:lvl2pPr>
            <a:lvl3pPr>
              <a:lnSpc>
                <a:spcPct val="90000"/>
              </a:lnSpc>
              <a:defRPr sz="1400"/>
            </a:lvl3pPr>
            <a:lvl4pPr>
              <a:lnSpc>
                <a:spcPct val="90000"/>
              </a:lnSpc>
              <a:defRPr sz="1200"/>
            </a:lvl4pPr>
            <a:lvl5pPr>
              <a:lnSpc>
                <a:spcPct val="90000"/>
              </a:lnSpc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A6CF122-5223-8FC2-39AE-F66176D119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7644" y="30955"/>
            <a:ext cx="386355" cy="25479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/>
          <a:lstStyle>
            <a:lvl1pPr algn="r">
              <a:defRPr sz="1200" b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fld id="{97DD1AB5-42BA-4E8A-BFEE-435884E16A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290572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AA415270-53F7-23E6-805D-9160C949F8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7644" y="30955"/>
            <a:ext cx="386355" cy="25479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/>
          <a:lstStyle>
            <a:lvl1pPr algn="r">
              <a:defRPr sz="1200" b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fld id="{97DD1AB5-42BA-4E8A-BFEE-435884E16A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310879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92707E67-347D-98D8-549D-5A30708955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7644" y="30955"/>
            <a:ext cx="386355" cy="25479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/>
          <a:lstStyle>
            <a:lvl1pPr algn="r">
              <a:defRPr sz="1200" b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fld id="{97DD1AB5-42BA-4E8A-BFEE-435884E16A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766383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C68C0F3-3232-CB1F-B9FF-BCF57414174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8650" y="971550"/>
            <a:ext cx="7886700" cy="3810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CRIMSON TEXT" panose="02000503000000000000" pitchFamily="2" charset="77"/>
              </a:defRPr>
            </a:lvl1pPr>
            <a:lvl2pPr marL="0" indent="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System Font Regular"/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CRIMSON TEXT" panose="02000503000000000000" pitchFamily="2" charset="77"/>
              </a:defRPr>
            </a:lvl2pPr>
            <a:lvl3pPr marL="914400" indent="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System Font Regular"/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CRIMSON TEXT" panose="02000503000000000000" pitchFamily="2" charset="77"/>
              </a:defRPr>
            </a:lvl3pPr>
            <a:lvl4pPr marL="1371600" indent="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System Font Regular"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CRIMSON TEXT" panose="02000503000000000000" pitchFamily="2" charset="77"/>
              </a:defRPr>
            </a:lvl4pPr>
            <a:lvl5pPr marL="1828800" indent="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System Font Regular"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CRIMSON TEXT" panose="02000503000000000000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D26A410E-1393-BE00-D124-9AC4FEA35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9"/>
            <a:ext cx="7886700" cy="5984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39E75BC5-5E05-9EB9-A2CF-34ADD0499D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7644" y="30955"/>
            <a:ext cx="386355" cy="25479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/>
          <a:lstStyle>
            <a:lvl1pPr algn="r">
              <a:defRPr sz="1200" b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fld id="{97DD1AB5-42BA-4E8A-BFEE-435884E16A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031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CMU LOGO" hidden="1">
            <a:extLst>
              <a:ext uri="{FF2B5EF4-FFF2-40B4-BE49-F238E27FC236}">
                <a16:creationId xmlns:a16="http://schemas.microsoft.com/office/drawing/2014/main" id="{A6279927-EE9F-8A29-2CCB-28AAACD5E8C1}"/>
              </a:ext>
            </a:extLst>
          </p:cNvPr>
          <p:cNvGrpSpPr/>
          <p:nvPr/>
        </p:nvGrpSpPr>
        <p:grpSpPr>
          <a:xfrm>
            <a:off x="325636" y="471153"/>
            <a:ext cx="914400" cy="548640"/>
            <a:chOff x="325636" y="760714"/>
            <a:chExt cx="914400" cy="548640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AEBE596A-5B25-6A4A-3895-76D6B8649774}"/>
                </a:ext>
              </a:extLst>
            </p:cNvPr>
            <p:cNvSpPr/>
            <p:nvPr/>
          </p:nvSpPr>
          <p:spPr>
            <a:xfrm>
              <a:off x="325636" y="760714"/>
              <a:ext cx="914400" cy="548640"/>
            </a:xfrm>
            <a:prstGeom prst="roundRect">
              <a:avLst>
                <a:gd name="adj" fmla="val 1910"/>
              </a:avLst>
            </a:prstGeom>
            <a:solidFill>
              <a:srgbClr val="C3003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dirty="0"/>
            </a:p>
          </p:txBody>
        </p:sp>
        <p:pic>
          <p:nvPicPr>
            <p:cNvPr id="34" name="Graphic 33">
              <a:hlinkClick r:id="rId2"/>
              <a:extLst>
                <a:ext uri="{FF2B5EF4-FFF2-40B4-BE49-F238E27FC236}">
                  <a16:creationId xmlns:a16="http://schemas.microsoft.com/office/drawing/2014/main" id="{42BCC96F-C450-CF5C-629F-09937B0D1D5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417076" y="797240"/>
              <a:ext cx="731520" cy="475588"/>
            </a:xfrm>
            <a:prstGeom prst="rect">
              <a:avLst/>
            </a:prstGeom>
          </p:spPr>
        </p:pic>
      </p:grpSp>
      <p:pic>
        <p:nvPicPr>
          <p:cNvPr id="12" name="Graphic 11">
            <a:extLst>
              <a:ext uri="{FF2B5EF4-FFF2-40B4-BE49-F238E27FC236}">
                <a16:creationId xmlns:a16="http://schemas.microsoft.com/office/drawing/2014/main" id="{2852B086-E288-CBD2-C5C5-DFEC76D968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43922" y="240601"/>
            <a:ext cx="3291840" cy="291552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B3D0993A-BF60-CE79-0F1C-786FEAAE2891}"/>
              </a:ext>
            </a:extLst>
          </p:cNvPr>
          <p:cNvSpPr txBox="1">
            <a:spLocks/>
          </p:cNvSpPr>
          <p:nvPr/>
        </p:nvSpPr>
        <p:spPr>
          <a:xfrm>
            <a:off x="0" y="1790327"/>
            <a:ext cx="9144000" cy="1470025"/>
          </a:xfrm>
          <a:prstGeom prst="rect">
            <a:avLst/>
          </a:prstGeom>
          <a:solidFill>
            <a:srgbClr val="4B9CD3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b="0" dirty="0">
              <a:solidFill>
                <a:schemeClr val="bg1"/>
              </a:solidFill>
              <a:effectLst/>
              <a:latin typeface="+mj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0" dirty="0">
                <a:solidFill>
                  <a:schemeClr val="bg1"/>
                </a:solidFill>
                <a:effectLst/>
                <a:latin typeface="+mj-lt"/>
              </a:rPr>
              <a:t>COMP 421: Files &amp; Databases</a:t>
            </a:r>
            <a:endParaRPr lang="en-US" sz="4400" dirty="0"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ACDE41B-5E08-2993-AFF2-8F1706E5612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76400" y="3260725"/>
            <a:ext cx="6019800" cy="10636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Lecture Name!</a:t>
            </a:r>
          </a:p>
        </p:txBody>
      </p:sp>
    </p:spTree>
    <p:extLst>
      <p:ext uri="{BB962C8B-B14F-4D97-AF65-F5344CB8AC3E}">
        <p14:creationId xmlns:p14="http://schemas.microsoft.com/office/powerpoint/2010/main" val="2982957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1550"/>
            <a:ext cx="4754880" cy="3657600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sz="2400"/>
            </a:lvl1pPr>
            <a:lvl2pPr>
              <a:lnSpc>
                <a:spcPct val="90000"/>
              </a:lnSpc>
              <a:defRPr sz="2000"/>
            </a:lvl2pPr>
            <a:lvl3pPr>
              <a:lnSpc>
                <a:spcPct val="90000"/>
              </a:lnSpc>
              <a:defRPr sz="1400"/>
            </a:lvl3pPr>
            <a:lvl4pPr>
              <a:lnSpc>
                <a:spcPct val="90000"/>
              </a:lnSpc>
              <a:defRPr sz="1200"/>
            </a:lvl4pPr>
            <a:lvl5pPr>
              <a:lnSpc>
                <a:spcPct val="90000"/>
              </a:lnSpc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4A738A1-3F8B-F678-C69C-FFB31A0D00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7644" y="30955"/>
            <a:ext cx="386355" cy="25479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/>
          <a:lstStyle>
            <a:lvl1pPr algn="r">
              <a:defRPr sz="1200" b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fld id="{97DD1AB5-42BA-4E8A-BFEE-435884E16A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315466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1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Why Choose Unc For A Graduate Degree In Computer Science - Unc Chapel Hill (1287x369), Png Download">
            <a:extLst>
              <a:ext uri="{FF2B5EF4-FFF2-40B4-BE49-F238E27FC236}">
                <a16:creationId xmlns:a16="http://schemas.microsoft.com/office/drawing/2014/main" id="{88E8CE7D-D053-708D-6190-70AECFF14D9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768313"/>
            <a:ext cx="1066800" cy="305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0659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-19050"/>
            <a:ext cx="9144000" cy="689371"/>
          </a:xfrm>
          <a:prstGeom prst="rect">
            <a:avLst/>
          </a:prstGeom>
          <a:solidFill>
            <a:srgbClr val="4C9DD2"/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971550"/>
            <a:ext cx="6400800" cy="3657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lnSpc>
                <a:spcPct val="90000"/>
              </a:lnSpc>
            </a:pPr>
            <a:r>
              <a:rPr lang="en-US" dirty="0"/>
              <a:t>Click to edit Master text styles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Second level</a:t>
            </a:r>
          </a:p>
        </p:txBody>
      </p:sp>
      <p:pic>
        <p:nvPicPr>
          <p:cNvPr id="7" name="Picture 2" descr="Why Choose Unc For A Graduate Degree In Computer Science - Unc Chapel Hill (1287x369), Png Download">
            <a:extLst>
              <a:ext uri="{FF2B5EF4-FFF2-40B4-BE49-F238E27FC236}">
                <a16:creationId xmlns:a16="http://schemas.microsoft.com/office/drawing/2014/main" id="{90BB534A-2FFF-458A-936D-5FA907B174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768313"/>
            <a:ext cx="1066800" cy="305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184061F-78F2-C458-0FBD-F39CC26BA2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7644" y="30955"/>
            <a:ext cx="386355" cy="25479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/>
          <a:lstStyle>
            <a:lvl1pPr algn="r">
              <a:defRPr sz="1200" b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fld id="{97DD1AB5-42BA-4E8A-BFEE-435884E16A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923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</p:sldLayoutIdLst>
  <p:transition>
    <p:fade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200" b="1" kern="1200" spc="0">
          <a:solidFill>
            <a:schemeClr val="bg1"/>
          </a:solidFill>
          <a:latin typeface="+mj-lt"/>
          <a:ea typeface="Open Sans" pitchFamily="34" charset="0"/>
          <a:cs typeface="Open Sans" pitchFamily="34" charset="0"/>
        </a:defRPr>
      </a:lvl1pPr>
    </p:titleStyle>
    <p:bodyStyle>
      <a:lvl1pPr marL="0" indent="0" algn="l" defTabSz="914400" rtl="0" eaLnBrk="1" latinLnBrk="0" hangingPunct="1">
        <a:spcBef>
          <a:spcPts val="600"/>
        </a:spcBef>
        <a:spcAft>
          <a:spcPts val="0"/>
        </a:spcAft>
        <a:buFont typeface="Arial" pitchFamily="34" charset="0"/>
        <a:buNone/>
        <a:defRPr lang="en-US" sz="24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342900" algn="l" defTabSz="914400" rtl="0" eaLnBrk="1" latinLnBrk="0" hangingPunct="1">
        <a:spcBef>
          <a:spcPts val="0"/>
        </a:spcBef>
        <a:buFont typeface="Times New Roman" pitchFamily="18" charset="0"/>
        <a:buChar char="→"/>
        <a:defRPr lang="en-US" sz="20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itchFamily="34" charset="0"/>
        <a:buNone/>
        <a:defRPr sz="2400" kern="1200">
          <a:solidFill>
            <a:schemeClr val="tx1">
              <a:lumMod val="65000"/>
              <a:lumOff val="35000"/>
            </a:schemeClr>
          </a:solidFill>
          <a:latin typeface="Gentium Book Basic" pitchFamily="2" charset="0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>
              <a:lumMod val="65000"/>
              <a:lumOff val="35000"/>
            </a:schemeClr>
          </a:solidFill>
          <a:latin typeface="Gentium Book Basic" pitchFamily="2" charset="0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>
              <a:lumMod val="65000"/>
              <a:lumOff val="35000"/>
            </a:schemeClr>
          </a:solidFill>
          <a:latin typeface="Gentium Book Basic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-19050"/>
            <a:ext cx="9144000" cy="689371"/>
          </a:xfrm>
          <a:prstGeom prst="rect">
            <a:avLst/>
          </a:prstGeom>
          <a:solidFill>
            <a:srgbClr val="4C9DD2"/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971550"/>
            <a:ext cx="6400800" cy="3657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lnSpc>
                <a:spcPct val="90000"/>
              </a:lnSpc>
            </a:pPr>
            <a:r>
              <a:rPr lang="en-US" dirty="0"/>
              <a:t>Click to edit Master text styles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Second level</a:t>
            </a:r>
          </a:p>
        </p:txBody>
      </p:sp>
      <p:pic>
        <p:nvPicPr>
          <p:cNvPr id="7" name="Picture 2" descr="Why Choose Unc For A Graduate Degree In Computer Science - Unc Chapel Hill (1287x369), Png Download">
            <a:extLst>
              <a:ext uri="{FF2B5EF4-FFF2-40B4-BE49-F238E27FC236}">
                <a16:creationId xmlns:a16="http://schemas.microsoft.com/office/drawing/2014/main" id="{90BB534A-2FFF-458A-936D-5FA907B174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768313"/>
            <a:ext cx="1066800" cy="305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184061F-78F2-C458-0FBD-F39CC26BA2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7644" y="30955"/>
            <a:ext cx="386355" cy="25479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/>
          <a:lstStyle>
            <a:lvl1pPr algn="r">
              <a:defRPr sz="1200" b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fld id="{97DD1AB5-42BA-4E8A-BFEE-435884E16A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682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</p:sldLayoutIdLst>
  <p:transition>
    <p:fade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200" b="1" kern="1200" spc="0">
          <a:solidFill>
            <a:schemeClr val="bg1"/>
          </a:solidFill>
          <a:latin typeface="+mj-lt"/>
          <a:ea typeface="Open Sans" pitchFamily="34" charset="0"/>
          <a:cs typeface="Open Sans" pitchFamily="34" charset="0"/>
        </a:defRPr>
      </a:lvl1pPr>
    </p:titleStyle>
    <p:bodyStyle>
      <a:lvl1pPr marL="0" indent="0" algn="l" defTabSz="914400" rtl="0" eaLnBrk="1" latinLnBrk="0" hangingPunct="1">
        <a:spcBef>
          <a:spcPts val="600"/>
        </a:spcBef>
        <a:spcAft>
          <a:spcPts val="0"/>
        </a:spcAft>
        <a:buFont typeface="Arial" pitchFamily="34" charset="0"/>
        <a:buNone/>
        <a:defRPr lang="en-US" sz="24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342900" algn="l" defTabSz="914400" rtl="0" eaLnBrk="1" latinLnBrk="0" hangingPunct="1">
        <a:spcBef>
          <a:spcPts val="0"/>
        </a:spcBef>
        <a:buFont typeface="Times New Roman" pitchFamily="18" charset="0"/>
        <a:buChar char="→"/>
        <a:defRPr lang="en-US" sz="20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itchFamily="34" charset="0"/>
        <a:buNone/>
        <a:defRPr sz="2400" kern="1200">
          <a:solidFill>
            <a:schemeClr val="tx1">
              <a:lumMod val="65000"/>
              <a:lumOff val="35000"/>
            </a:schemeClr>
          </a:solidFill>
          <a:latin typeface="Gentium Book Basic" pitchFamily="2" charset="0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>
              <a:lumMod val="65000"/>
              <a:lumOff val="35000"/>
            </a:schemeClr>
          </a:solidFill>
          <a:latin typeface="Gentium Book Basic" pitchFamily="2" charset="0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>
              <a:lumMod val="65000"/>
              <a:lumOff val="35000"/>
            </a:schemeClr>
          </a:solidFill>
          <a:latin typeface="Gentium Book Basic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olin-scott.github.io/personal_website/research/interactive_latency.html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arlrupp.net/2018/02/42-years-of-microprocessor-trend-data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15721.courses.cs.cmu.edu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racle.com/technetwork/products/cloud-storage/oracle-12c-asm-overview-1965430.pdf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13" Type="http://schemas.openxmlformats.org/officeDocument/2006/relationships/image" Target="../media/image41.png"/><Relationship Id="rId18" Type="http://schemas.openxmlformats.org/officeDocument/2006/relationships/image" Target="../media/image46.sv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svg"/><Relationship Id="rId17" Type="http://schemas.openxmlformats.org/officeDocument/2006/relationships/image" Target="../media/image45.png"/><Relationship Id="rId2" Type="http://schemas.openxmlformats.org/officeDocument/2006/relationships/notesSlide" Target="../notesSlides/notesSlide21.xml"/><Relationship Id="rId16" Type="http://schemas.openxmlformats.org/officeDocument/2006/relationships/image" Target="../media/image44.sv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sv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5" Type="http://schemas.openxmlformats.org/officeDocument/2006/relationships/image" Target="../media/image43.png"/><Relationship Id="rId10" Type="http://schemas.openxmlformats.org/officeDocument/2006/relationships/image" Target="../media/image38.svg"/><Relationship Id="rId4" Type="http://schemas.openxmlformats.org/officeDocument/2006/relationships/image" Target="../media/image32.svg"/><Relationship Id="rId9" Type="http://schemas.openxmlformats.org/officeDocument/2006/relationships/image" Target="../media/image37.png"/><Relationship Id="rId14" Type="http://schemas.openxmlformats.org/officeDocument/2006/relationships/image" Target="../media/image42.sv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sv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svg"/><Relationship Id="rId5" Type="http://schemas.openxmlformats.org/officeDocument/2006/relationships/image" Target="../media/image49.png"/><Relationship Id="rId10" Type="http://schemas.openxmlformats.org/officeDocument/2006/relationships/image" Target="../media/image54.svg"/><Relationship Id="rId4" Type="http://schemas.openxmlformats.org/officeDocument/2006/relationships/image" Target="../media/image48.svg"/><Relationship Id="rId9" Type="http://schemas.openxmlformats.org/officeDocument/2006/relationships/image" Target="../media/image5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6.sv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8.sv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hyperlink" Target="https://www.sqlite.org/rowidtable.html" TargetMode="External"/><Relationship Id="rId7" Type="http://schemas.openxmlformats.org/officeDocument/2006/relationships/image" Target="../media/image59.sv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png"/><Relationship Id="rId11" Type="http://schemas.openxmlformats.org/officeDocument/2006/relationships/image" Target="../media/image60.svg"/><Relationship Id="rId5" Type="http://schemas.openxmlformats.org/officeDocument/2006/relationships/image" Target="../media/image36.svg"/><Relationship Id="rId10" Type="http://schemas.openxmlformats.org/officeDocument/2006/relationships/image" Target="../media/image33.png"/><Relationship Id="rId4" Type="http://schemas.openxmlformats.org/officeDocument/2006/relationships/image" Target="../media/image35.png"/><Relationship Id="rId9" Type="http://schemas.openxmlformats.org/officeDocument/2006/relationships/image" Target="../media/image42.sv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71.png"/><Relationship Id="rId3" Type="http://schemas.openxmlformats.org/officeDocument/2006/relationships/image" Target="../media/image61.png"/><Relationship Id="rId7" Type="http://schemas.openxmlformats.org/officeDocument/2006/relationships/image" Target="../media/image65.svg"/><Relationship Id="rId12" Type="http://schemas.openxmlformats.org/officeDocument/2006/relationships/image" Target="../media/image70.png"/><Relationship Id="rId2" Type="http://schemas.openxmlformats.org/officeDocument/2006/relationships/notesSlide" Target="../notesSlides/notesSlide36.xml"/><Relationship Id="rId16" Type="http://schemas.openxmlformats.org/officeDocument/2006/relationships/image" Target="../media/image74.sv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4.png"/><Relationship Id="rId11" Type="http://schemas.openxmlformats.org/officeDocument/2006/relationships/image" Target="../media/image69.svg"/><Relationship Id="rId5" Type="http://schemas.openxmlformats.org/officeDocument/2006/relationships/image" Target="../media/image63.png"/><Relationship Id="rId15" Type="http://schemas.openxmlformats.org/officeDocument/2006/relationships/image" Target="../media/image73.png"/><Relationship Id="rId10" Type="http://schemas.openxmlformats.org/officeDocument/2006/relationships/image" Target="../media/image68.png"/><Relationship Id="rId4" Type="http://schemas.openxmlformats.org/officeDocument/2006/relationships/image" Target="../media/image62.svg"/><Relationship Id="rId9" Type="http://schemas.openxmlformats.org/officeDocument/2006/relationships/image" Target="../media/image67.svg"/><Relationship Id="rId14" Type="http://schemas.openxmlformats.org/officeDocument/2006/relationships/image" Target="../media/image72.sv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hyperlink" Target="https://15721.courses.cs.cmu.edu/" TargetMode="External"/><Relationship Id="rId7" Type="http://schemas.openxmlformats.org/officeDocument/2006/relationships/image" Target="../media/image14.sv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11" Type="http://schemas.openxmlformats.org/officeDocument/2006/relationships/hyperlink" Target="https://semiconductor.samsung.com/us/news-events/tech-blog/expanding-the-limits-of-memory-bandwidth-and-density-samsungs-cxl-dram-memory-expander/" TargetMode="External"/><Relationship Id="rId5" Type="http://schemas.openxmlformats.org/officeDocument/2006/relationships/image" Target="../media/image12.png"/><Relationship Id="rId10" Type="http://schemas.openxmlformats.org/officeDocument/2006/relationships/image" Target="../media/image16.png"/><Relationship Id="rId4" Type="http://schemas.openxmlformats.org/officeDocument/2006/relationships/hyperlink" Target="https://doi.org/10.2200/S00891ED1V01Y201812DTM055" TargetMode="External"/><Relationship Id="rId9" Type="http://schemas.openxmlformats.org/officeDocument/2006/relationships/hyperlink" Target="https://www.pcworld.com/article/821256/intel-kills-optane-memory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EE046087-4A0B-44FD-A01E-D5D1AE3B9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Logistics</a:t>
            </a:r>
          </a:p>
        </p:txBody>
      </p:sp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id="{889DBE1E-E6AE-42EA-A60D-1CEC3BCDF8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Bootcamp 2 will cover C++ needed for Project 1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We need Bootcamp 1 Feedback!</a:t>
            </a:r>
          </a:p>
        </p:txBody>
      </p:sp>
      <p:sp>
        <p:nvSpPr>
          <p:cNvPr id="4" name="Slide Number Placeholder 3" descr=" 5">
            <a:extLst>
              <a:ext uri="{FF2B5EF4-FFF2-40B4-BE49-F238E27FC236}">
                <a16:creationId xmlns:a16="http://schemas.microsoft.com/office/drawing/2014/main" id="{8D939524-0A91-9925-040F-D182CB5D870A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C66CEE85-5A2A-620C-6CA1-BEFE30C7CA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24699" y="1961047"/>
            <a:ext cx="2294602" cy="2965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077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E860B-85F5-412A-9967-3F6C35D6D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 Times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389AEE5-7AA7-4E19-B36A-5446E54922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5730700"/>
              </p:ext>
            </p:extLst>
          </p:nvPr>
        </p:nvGraphicFramePr>
        <p:xfrm>
          <a:off x="2305796" y="1504951"/>
          <a:ext cx="4389120" cy="31089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87520">
                  <a:extLst>
                    <a:ext uri="{9D8B030D-6E8A-4147-A177-3AD203B41FA5}">
                      <a16:colId xmlns:a16="http://schemas.microsoft.com/office/drawing/2014/main" val="3577304506"/>
                    </a:ext>
                  </a:extLst>
                </a:gridCol>
                <a:gridCol w="2101600">
                  <a:extLst>
                    <a:ext uri="{9D8B030D-6E8A-4147-A177-3AD203B41FA5}">
                      <a16:colId xmlns:a16="http://schemas.microsoft.com/office/drawing/2014/main" val="3606947816"/>
                    </a:ext>
                  </a:extLst>
                </a:gridCol>
              </a:tblGrid>
              <a:tr h="444137">
                <a:tc>
                  <a:txBody>
                    <a:bodyPr/>
                    <a:lstStyle/>
                    <a:p>
                      <a:pPr lvl="0" algn="r"/>
                      <a:r>
                        <a:rPr lang="en-US" sz="2000" b="1" dirty="0">
                          <a:solidFill>
                            <a:srgbClr val="C30037"/>
                          </a:solidFill>
                          <a:latin typeface="+mn-lt"/>
                        </a:rPr>
                        <a:t>1 ns</a:t>
                      </a: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L1 Cache Ref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4137">
                <a:tc>
                  <a:txBody>
                    <a:bodyPr/>
                    <a:lstStyle/>
                    <a:p>
                      <a:pPr lvl="0" algn="r"/>
                      <a:r>
                        <a:rPr lang="en-US" sz="2000" b="1" dirty="0">
                          <a:solidFill>
                            <a:srgbClr val="C30037"/>
                          </a:solidFill>
                          <a:latin typeface="+mn-lt"/>
                        </a:rPr>
                        <a:t>4 ns</a:t>
                      </a: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L2 Cache Ref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4137">
                <a:tc>
                  <a:txBody>
                    <a:bodyPr/>
                    <a:lstStyle/>
                    <a:p>
                      <a:pPr lvl="0" algn="r"/>
                      <a:r>
                        <a:rPr lang="en-US" sz="2000" b="1" dirty="0">
                          <a:solidFill>
                            <a:srgbClr val="C30037"/>
                          </a:solidFill>
                          <a:latin typeface="+mn-lt"/>
                        </a:rPr>
                        <a:t>100 ns</a:t>
                      </a: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DRAM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4045550"/>
                  </a:ext>
                </a:extLst>
              </a:tr>
              <a:tr h="444137">
                <a:tc>
                  <a:txBody>
                    <a:bodyPr/>
                    <a:lstStyle/>
                    <a:p>
                      <a:pPr lvl="0" algn="r"/>
                      <a:r>
                        <a:rPr lang="en-US" sz="2000" b="1" dirty="0">
                          <a:solidFill>
                            <a:srgbClr val="C30037"/>
                          </a:solidFill>
                          <a:latin typeface="+mn-lt"/>
                        </a:rPr>
                        <a:t>16,000</a:t>
                      </a:r>
                      <a:r>
                        <a:rPr lang="en-US" sz="2000" b="1" baseline="30000" dirty="0">
                          <a:solidFill>
                            <a:srgbClr val="C30037"/>
                          </a:solidFill>
                          <a:latin typeface="+mn-lt"/>
                        </a:rPr>
                        <a:t> </a:t>
                      </a:r>
                      <a:r>
                        <a:rPr lang="en-US" sz="2000" b="1" baseline="0" dirty="0">
                          <a:solidFill>
                            <a:srgbClr val="C30037"/>
                          </a:solidFill>
                          <a:latin typeface="+mn-lt"/>
                        </a:rPr>
                        <a:t>ns</a:t>
                      </a:r>
                      <a:endParaRPr lang="en-US" sz="2000" b="1" baseline="30000" dirty="0">
                        <a:solidFill>
                          <a:srgbClr val="C30037"/>
                        </a:solidFill>
                        <a:latin typeface="+mn-lt"/>
                      </a:endParaRP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SSD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4137">
                <a:tc>
                  <a:txBody>
                    <a:bodyPr/>
                    <a:lstStyle/>
                    <a:p>
                      <a:pPr lvl="0" algn="r"/>
                      <a:r>
                        <a:rPr lang="en-US" sz="2000" b="1" dirty="0">
                          <a:solidFill>
                            <a:srgbClr val="C30037"/>
                          </a:solidFill>
                          <a:latin typeface="+mn-lt"/>
                        </a:rPr>
                        <a:t>2</a:t>
                      </a:r>
                      <a:r>
                        <a:rPr lang="en-US" sz="2000" b="1" baseline="0" dirty="0">
                          <a:solidFill>
                            <a:srgbClr val="C30037"/>
                          </a:solidFill>
                          <a:latin typeface="+mn-lt"/>
                        </a:rPr>
                        <a:t>,000,000 ns</a:t>
                      </a: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HDD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5743322"/>
                  </a:ext>
                </a:extLst>
              </a:tr>
              <a:tr h="444137">
                <a:tc>
                  <a:txBody>
                    <a:bodyPr/>
                    <a:lstStyle/>
                    <a:p>
                      <a:pPr lvl="0" algn="r"/>
                      <a:r>
                        <a:rPr lang="en-US" sz="2000" b="1" dirty="0">
                          <a:solidFill>
                            <a:srgbClr val="C30037"/>
                          </a:solidFill>
                          <a:latin typeface="+mn-lt"/>
                        </a:rPr>
                        <a:t>~50,000,000 ns</a:t>
                      </a: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Network Storage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878179"/>
                  </a:ext>
                </a:extLst>
              </a:tr>
              <a:tr h="444137">
                <a:tc>
                  <a:txBody>
                    <a:bodyPr/>
                    <a:lstStyle/>
                    <a:p>
                      <a:pPr lvl="0" algn="r"/>
                      <a:r>
                        <a:rPr lang="en-US" sz="2000" b="1" baseline="0" dirty="0">
                          <a:solidFill>
                            <a:srgbClr val="C30037"/>
                          </a:solidFill>
                          <a:latin typeface="+mn-lt"/>
                        </a:rPr>
                        <a:t>1,000,000,000 ns</a:t>
                      </a: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Tape Archives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6046997"/>
                  </a:ext>
                </a:extLst>
              </a:tr>
            </a:tbl>
          </a:graphicData>
        </a:graphic>
      </p:graphicFrame>
      <p:grpSp>
        <p:nvGrpSpPr>
          <p:cNvPr id="27" name="Group 26">
            <a:extLst>
              <a:ext uri="{FF2B5EF4-FFF2-40B4-BE49-F238E27FC236}">
                <a16:creationId xmlns:a16="http://schemas.microsoft.com/office/drawing/2014/main" id="{419F0616-A7F7-4863-B458-4A8A97A42BDB}"/>
              </a:ext>
            </a:extLst>
          </p:cNvPr>
          <p:cNvGrpSpPr/>
          <p:nvPr/>
        </p:nvGrpSpPr>
        <p:grpSpPr>
          <a:xfrm>
            <a:off x="5410200" y="1575094"/>
            <a:ext cx="1004614" cy="365760"/>
            <a:chOff x="5017635" y="1130166"/>
            <a:chExt cx="1004614" cy="365760"/>
          </a:xfrm>
        </p:grpSpPr>
        <p:sp>
          <p:nvSpPr>
            <p:cNvPr id="5" name="Right Arrow 6">
              <a:extLst>
                <a:ext uri="{FF2B5EF4-FFF2-40B4-BE49-F238E27FC236}">
                  <a16:creationId xmlns:a16="http://schemas.microsoft.com/office/drawing/2014/main" id="{2422D162-0866-45E0-AEEC-7DACD940D82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0800000">
              <a:off x="5017635" y="1130166"/>
              <a:ext cx="329565" cy="365760"/>
            </a:xfrm>
            <a:prstGeom prst="rightArrow">
              <a:avLst>
                <a:gd name="adj1" fmla="val 50000"/>
                <a:gd name="adj2" fmla="val 50019"/>
              </a:avLst>
            </a:prstGeom>
            <a:solidFill>
              <a:srgbClr val="C30037"/>
            </a:solidFill>
            <a:ln w="28575">
              <a:noFill/>
              <a:round/>
              <a:headEnd type="none" w="sm" len="sm"/>
              <a:tailEnd type="triangle" w="med" len="med"/>
            </a:ln>
          </p:spPr>
          <p:txBody>
            <a:bodyPr wrap="none" anchor="ctr"/>
            <a:lstStyle>
              <a:lvl1pPr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2100" b="1" dirty="0">
                <a:solidFill>
                  <a:srgbClr val="C30037"/>
                </a:solidFill>
                <a:latin typeface="+mn-lt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85E530A-F06F-4A42-9C9F-DA0728CD206E}"/>
                </a:ext>
              </a:extLst>
            </p:cNvPr>
            <p:cNvSpPr txBox="1"/>
            <p:nvPr/>
          </p:nvSpPr>
          <p:spPr>
            <a:xfrm>
              <a:off x="5461198" y="1163453"/>
              <a:ext cx="561051" cy="3139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2400" b="1" dirty="0">
                  <a:solidFill>
                    <a:srgbClr val="C30037"/>
                  </a:solidFill>
                </a:rPr>
                <a:t>1 sec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8D8D2A3-10BA-422A-81BA-9388F1C96845}"/>
              </a:ext>
            </a:extLst>
          </p:cNvPr>
          <p:cNvGrpSpPr/>
          <p:nvPr/>
        </p:nvGrpSpPr>
        <p:grpSpPr>
          <a:xfrm>
            <a:off x="5410200" y="2018097"/>
            <a:ext cx="1047896" cy="365760"/>
            <a:chOff x="5017635" y="1625466"/>
            <a:chExt cx="1047896" cy="365760"/>
          </a:xfrm>
        </p:grpSpPr>
        <p:sp>
          <p:nvSpPr>
            <p:cNvPr id="7" name="Right Arrow 6">
              <a:extLst>
                <a:ext uri="{FF2B5EF4-FFF2-40B4-BE49-F238E27FC236}">
                  <a16:creationId xmlns:a16="http://schemas.microsoft.com/office/drawing/2014/main" id="{E8B476E2-59B8-44CA-8C1C-41F1959797E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0800000">
              <a:off x="5017635" y="1625466"/>
              <a:ext cx="329565" cy="365760"/>
            </a:xfrm>
            <a:prstGeom prst="rightArrow">
              <a:avLst>
                <a:gd name="adj1" fmla="val 50000"/>
                <a:gd name="adj2" fmla="val 50019"/>
              </a:avLst>
            </a:prstGeom>
            <a:solidFill>
              <a:srgbClr val="C30037"/>
            </a:solidFill>
            <a:ln w="28575">
              <a:noFill/>
              <a:round/>
              <a:headEnd type="none" w="sm" len="sm"/>
              <a:tailEnd type="triangle" w="med" len="med"/>
            </a:ln>
          </p:spPr>
          <p:txBody>
            <a:bodyPr wrap="none" anchor="ctr"/>
            <a:lstStyle>
              <a:lvl1pPr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2100" b="1">
                <a:solidFill>
                  <a:srgbClr val="C30037"/>
                </a:solidFill>
                <a:latin typeface="+mn-lt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CE616A9-30EF-4AA0-AA8D-FB770360C316}"/>
                </a:ext>
              </a:extLst>
            </p:cNvPr>
            <p:cNvSpPr txBox="1"/>
            <p:nvPr/>
          </p:nvSpPr>
          <p:spPr>
            <a:xfrm>
              <a:off x="5461198" y="1658753"/>
              <a:ext cx="604333" cy="3139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2400" b="1" dirty="0">
                  <a:solidFill>
                    <a:srgbClr val="C30037"/>
                  </a:solidFill>
                </a:rPr>
                <a:t>4 sec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75AA149-EE93-4DE0-BEA2-B503DBC1B796}"/>
              </a:ext>
            </a:extLst>
          </p:cNvPr>
          <p:cNvGrpSpPr/>
          <p:nvPr/>
        </p:nvGrpSpPr>
        <p:grpSpPr>
          <a:xfrm>
            <a:off x="5410200" y="2461100"/>
            <a:ext cx="1315597" cy="365760"/>
            <a:chOff x="5017635" y="2120766"/>
            <a:chExt cx="1315597" cy="365760"/>
          </a:xfrm>
        </p:grpSpPr>
        <p:sp>
          <p:nvSpPr>
            <p:cNvPr id="8" name="Right Arrow 6">
              <a:extLst>
                <a:ext uri="{FF2B5EF4-FFF2-40B4-BE49-F238E27FC236}">
                  <a16:creationId xmlns:a16="http://schemas.microsoft.com/office/drawing/2014/main" id="{E6C22689-3C46-48BB-9E82-AE9D0D74A90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0800000">
              <a:off x="5017635" y="2120766"/>
              <a:ext cx="329565" cy="365760"/>
            </a:xfrm>
            <a:prstGeom prst="rightArrow">
              <a:avLst>
                <a:gd name="adj1" fmla="val 50000"/>
                <a:gd name="adj2" fmla="val 50019"/>
              </a:avLst>
            </a:prstGeom>
            <a:solidFill>
              <a:srgbClr val="C30037"/>
            </a:solidFill>
            <a:ln w="28575">
              <a:noFill/>
              <a:round/>
              <a:headEnd type="none" w="sm" len="sm"/>
              <a:tailEnd type="triangle" w="med" len="med"/>
            </a:ln>
          </p:spPr>
          <p:txBody>
            <a:bodyPr wrap="none" anchor="ctr"/>
            <a:lstStyle>
              <a:lvl1pPr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2100" b="1" dirty="0">
                <a:solidFill>
                  <a:srgbClr val="C30037"/>
                </a:solidFill>
                <a:latin typeface="+mn-lt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7271B34-9875-4A91-9443-CD2AA0C3EFC4}"/>
                </a:ext>
              </a:extLst>
            </p:cNvPr>
            <p:cNvSpPr txBox="1"/>
            <p:nvPr/>
          </p:nvSpPr>
          <p:spPr>
            <a:xfrm>
              <a:off x="5461198" y="2154054"/>
              <a:ext cx="872034" cy="3139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2400" b="1" dirty="0">
                  <a:solidFill>
                    <a:srgbClr val="C30037"/>
                  </a:solidFill>
                </a:rPr>
                <a:t>100 sec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167A76B-89B9-4983-B56C-F690C553A789}"/>
              </a:ext>
            </a:extLst>
          </p:cNvPr>
          <p:cNvGrpSpPr/>
          <p:nvPr/>
        </p:nvGrpSpPr>
        <p:grpSpPr>
          <a:xfrm>
            <a:off x="5410200" y="2904103"/>
            <a:ext cx="1641007" cy="365760"/>
            <a:chOff x="5017635" y="2616066"/>
            <a:chExt cx="1641007" cy="365760"/>
          </a:xfrm>
        </p:grpSpPr>
        <p:sp>
          <p:nvSpPr>
            <p:cNvPr id="9" name="Right Arrow 6">
              <a:extLst>
                <a:ext uri="{FF2B5EF4-FFF2-40B4-BE49-F238E27FC236}">
                  <a16:creationId xmlns:a16="http://schemas.microsoft.com/office/drawing/2014/main" id="{5D89B1E3-69F5-48CC-BF3A-D87BC2B4548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0800000">
              <a:off x="5017635" y="2616066"/>
              <a:ext cx="329565" cy="365760"/>
            </a:xfrm>
            <a:prstGeom prst="rightArrow">
              <a:avLst>
                <a:gd name="adj1" fmla="val 50000"/>
                <a:gd name="adj2" fmla="val 50019"/>
              </a:avLst>
            </a:prstGeom>
            <a:solidFill>
              <a:srgbClr val="C30037"/>
            </a:solidFill>
            <a:ln w="28575">
              <a:noFill/>
              <a:round/>
              <a:headEnd type="none" w="sm" len="sm"/>
              <a:tailEnd type="triangle" w="med" len="med"/>
            </a:ln>
          </p:spPr>
          <p:txBody>
            <a:bodyPr wrap="none" anchor="ctr"/>
            <a:lstStyle>
              <a:lvl1pPr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2100" b="1">
                <a:solidFill>
                  <a:srgbClr val="C30037"/>
                </a:solidFill>
                <a:latin typeface="+mn-lt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EBD7AAD-7A01-469B-A4AC-3F1C66FA7C36}"/>
                </a:ext>
              </a:extLst>
            </p:cNvPr>
            <p:cNvSpPr txBox="1"/>
            <p:nvPr/>
          </p:nvSpPr>
          <p:spPr>
            <a:xfrm>
              <a:off x="5461198" y="2649354"/>
              <a:ext cx="1197444" cy="3139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2400" b="1" dirty="0">
                  <a:solidFill>
                    <a:srgbClr val="C30037"/>
                  </a:solidFill>
                </a:rPr>
                <a:t>4.4 hours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818B1A4-F4BA-46BC-BC94-8D7862126C97}"/>
              </a:ext>
            </a:extLst>
          </p:cNvPr>
          <p:cNvGrpSpPr/>
          <p:nvPr/>
        </p:nvGrpSpPr>
        <p:grpSpPr>
          <a:xfrm>
            <a:off x="5410200" y="3347106"/>
            <a:ext cx="1695509" cy="365760"/>
            <a:chOff x="5017635" y="3111366"/>
            <a:chExt cx="1695509" cy="365760"/>
          </a:xfrm>
        </p:grpSpPr>
        <p:sp>
          <p:nvSpPr>
            <p:cNvPr id="10" name="Right Arrow 6">
              <a:extLst>
                <a:ext uri="{FF2B5EF4-FFF2-40B4-BE49-F238E27FC236}">
                  <a16:creationId xmlns:a16="http://schemas.microsoft.com/office/drawing/2014/main" id="{A0A00A4F-2E9E-4C55-89DE-CA0FE3BF40A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0800000">
              <a:off x="5017635" y="3111366"/>
              <a:ext cx="329565" cy="365760"/>
            </a:xfrm>
            <a:prstGeom prst="rightArrow">
              <a:avLst>
                <a:gd name="adj1" fmla="val 50000"/>
                <a:gd name="adj2" fmla="val 50019"/>
              </a:avLst>
            </a:prstGeom>
            <a:solidFill>
              <a:srgbClr val="C30037"/>
            </a:solidFill>
            <a:ln w="28575">
              <a:noFill/>
              <a:round/>
              <a:headEnd type="none" w="sm" len="sm"/>
              <a:tailEnd type="triangle" w="med" len="med"/>
            </a:ln>
          </p:spPr>
          <p:txBody>
            <a:bodyPr wrap="none" anchor="ctr"/>
            <a:lstStyle>
              <a:lvl1pPr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2100" b="1" dirty="0">
                <a:solidFill>
                  <a:srgbClr val="C30037"/>
                </a:solidFill>
                <a:latin typeface="+mn-lt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49C6D04-16B6-4FC2-8DFD-464ADFC227AC}"/>
                </a:ext>
              </a:extLst>
            </p:cNvPr>
            <p:cNvSpPr txBox="1"/>
            <p:nvPr/>
          </p:nvSpPr>
          <p:spPr>
            <a:xfrm>
              <a:off x="5461198" y="3144654"/>
              <a:ext cx="1251946" cy="3139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2400" b="1" dirty="0">
                  <a:solidFill>
                    <a:srgbClr val="C30037"/>
                  </a:solidFill>
                </a:rPr>
                <a:t>3.3 weeks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2A332E1-B2C1-4A8D-B1A2-BB98E7A9B8A5}"/>
              </a:ext>
            </a:extLst>
          </p:cNvPr>
          <p:cNvGrpSpPr/>
          <p:nvPr/>
        </p:nvGrpSpPr>
        <p:grpSpPr>
          <a:xfrm>
            <a:off x="5410200" y="3790109"/>
            <a:ext cx="1509559" cy="365760"/>
            <a:chOff x="5017636" y="3606666"/>
            <a:chExt cx="1509559" cy="365760"/>
          </a:xfrm>
        </p:grpSpPr>
        <p:sp>
          <p:nvSpPr>
            <p:cNvPr id="11" name="Right Arrow 6">
              <a:extLst>
                <a:ext uri="{FF2B5EF4-FFF2-40B4-BE49-F238E27FC236}">
                  <a16:creationId xmlns:a16="http://schemas.microsoft.com/office/drawing/2014/main" id="{4C046FB0-AA36-413A-BF02-4A18CFB1210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0800000">
              <a:off x="5017636" y="3606666"/>
              <a:ext cx="329565" cy="365760"/>
            </a:xfrm>
            <a:prstGeom prst="rightArrow">
              <a:avLst>
                <a:gd name="adj1" fmla="val 50000"/>
                <a:gd name="adj2" fmla="val 50019"/>
              </a:avLst>
            </a:prstGeom>
            <a:solidFill>
              <a:srgbClr val="C30037"/>
            </a:solidFill>
            <a:ln w="28575">
              <a:noFill/>
              <a:round/>
              <a:headEnd type="none" w="sm" len="sm"/>
              <a:tailEnd type="triangle" w="med" len="med"/>
            </a:ln>
          </p:spPr>
          <p:txBody>
            <a:bodyPr wrap="none" anchor="ctr"/>
            <a:lstStyle>
              <a:lvl1pPr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2100" b="1">
                <a:solidFill>
                  <a:srgbClr val="C30037"/>
                </a:solidFill>
                <a:latin typeface="+mn-lt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DBAD7E6-5CCE-43C6-A855-81ED05649EF6}"/>
                </a:ext>
              </a:extLst>
            </p:cNvPr>
            <p:cNvSpPr txBox="1"/>
            <p:nvPr/>
          </p:nvSpPr>
          <p:spPr>
            <a:xfrm>
              <a:off x="5461198" y="3639954"/>
              <a:ext cx="1065997" cy="3139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2400" b="1" dirty="0">
                  <a:solidFill>
                    <a:srgbClr val="C30037"/>
                  </a:solidFill>
                </a:rPr>
                <a:t>1.5 years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3BC0089-B6AF-4BD9-A21C-E016E4AF6B58}"/>
              </a:ext>
            </a:extLst>
          </p:cNvPr>
          <p:cNvGrpSpPr/>
          <p:nvPr/>
        </p:nvGrpSpPr>
        <p:grpSpPr>
          <a:xfrm>
            <a:off x="5410200" y="4233110"/>
            <a:ext cx="1653830" cy="365760"/>
            <a:chOff x="5017636" y="4101965"/>
            <a:chExt cx="1653830" cy="365760"/>
          </a:xfrm>
        </p:grpSpPr>
        <p:sp>
          <p:nvSpPr>
            <p:cNvPr id="12" name="Right Arrow 6">
              <a:extLst>
                <a:ext uri="{FF2B5EF4-FFF2-40B4-BE49-F238E27FC236}">
                  <a16:creationId xmlns:a16="http://schemas.microsoft.com/office/drawing/2014/main" id="{8630B439-7619-496F-AC81-5EC3F2DC2B5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0800000">
              <a:off x="5017636" y="4101965"/>
              <a:ext cx="329565" cy="365760"/>
            </a:xfrm>
            <a:prstGeom prst="rightArrow">
              <a:avLst>
                <a:gd name="adj1" fmla="val 50000"/>
                <a:gd name="adj2" fmla="val 50019"/>
              </a:avLst>
            </a:prstGeom>
            <a:solidFill>
              <a:srgbClr val="C30037"/>
            </a:solidFill>
            <a:ln w="28575">
              <a:noFill/>
              <a:round/>
              <a:headEnd type="none" w="sm" len="sm"/>
              <a:tailEnd type="triangle" w="med" len="med"/>
            </a:ln>
          </p:spPr>
          <p:txBody>
            <a:bodyPr wrap="none" anchor="ctr"/>
            <a:lstStyle>
              <a:lvl1pPr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2100" b="1">
                <a:solidFill>
                  <a:srgbClr val="C30037"/>
                </a:solidFill>
                <a:latin typeface="+mn-lt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BDF269F-D39E-4F9A-B548-A51E96B3E3B6}"/>
                </a:ext>
              </a:extLst>
            </p:cNvPr>
            <p:cNvSpPr txBox="1"/>
            <p:nvPr/>
          </p:nvSpPr>
          <p:spPr>
            <a:xfrm>
              <a:off x="5461198" y="4135253"/>
              <a:ext cx="1210268" cy="3139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2400" b="1" dirty="0">
                  <a:solidFill>
                    <a:srgbClr val="C30037"/>
                  </a:solidFill>
                </a:rPr>
                <a:t>31.7 years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1A5B62D0-112F-6FE5-01D7-F0E165AC46F3}"/>
              </a:ext>
            </a:extLst>
          </p:cNvPr>
          <p:cNvSpPr txBox="1"/>
          <p:nvPr/>
        </p:nvSpPr>
        <p:spPr>
          <a:xfrm>
            <a:off x="1599232" y="1097789"/>
            <a:ext cx="5945538" cy="313932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>
            <a:defPPr>
              <a:defRPr lang="en-US"/>
            </a:defPPr>
            <a:lvl1pPr>
              <a:lnSpc>
                <a:spcPct val="80000"/>
              </a:lnSpc>
              <a:defRPr sz="2000">
                <a:solidFill>
                  <a:srgbClr val="646464"/>
                </a:solidFill>
                <a:latin typeface="Proxima Nova Rg" panose="02000506030000020004" pitchFamily="50" charset="0"/>
              </a:defRPr>
            </a:lvl1pPr>
          </a:lstStyle>
          <a:p>
            <a:pPr algn="ctr"/>
            <a:r>
              <a:rPr lang="en-US" sz="2400" b="1" i="1" dirty="0">
                <a:latin typeface="Crimson Text" panose="02000503000000000000" pitchFamily="2" charset="0"/>
              </a:rPr>
              <a:t>Latency Numbers Every Programmer Should Know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ECD80B6-7844-27DF-5202-8E65AF59A4D3}"/>
              </a:ext>
            </a:extLst>
          </p:cNvPr>
          <p:cNvSpPr txBox="1"/>
          <p:nvPr/>
        </p:nvSpPr>
        <p:spPr>
          <a:xfrm>
            <a:off x="8016960" y="4804946"/>
            <a:ext cx="1127040" cy="338554"/>
          </a:xfrm>
          <a:prstGeom prst="rect">
            <a:avLst/>
          </a:prstGeom>
          <a:noFill/>
        </p:spPr>
        <p:txBody>
          <a:bodyPr wrap="none" lIns="0" tIns="0" rIns="73152" bIns="182880" rtlCol="0">
            <a:spAutoFit/>
          </a:bodyPr>
          <a:lstStyle>
            <a:defPPr>
              <a:defRPr lang="en-US"/>
            </a:defPPr>
            <a:lvl1pPr lvl="0">
              <a:defRPr kumimoji="0" sz="1000" b="0" i="0" u="none" strike="noStrike" cap="none" spc="0" normalizeH="0" baseline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useo Sans 300" panose="02000000000000000000" pitchFamily="50" charset="0"/>
              </a:defRPr>
            </a:lvl1pPr>
          </a:lstStyle>
          <a:p>
            <a:pPr algn="r"/>
            <a:r>
              <a:rPr lang="en-US" dirty="0">
                <a:latin typeface="Lato" panose="020F0502020204030203" pitchFamily="34" charset="0"/>
              </a:rPr>
              <a:t>Source: </a:t>
            </a:r>
            <a:r>
              <a:rPr lang="en-US" dirty="0">
                <a:latin typeface="Lato" panose="020F0502020204030203" pitchFamily="34" charset="0"/>
                <a:hlinkClick r:id="rId3"/>
              </a:rPr>
              <a:t>Colin Scott</a:t>
            </a:r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21" name="Slide Number Placeholder 3" descr=" 5">
            <a:extLst>
              <a:ext uri="{FF2B5EF4-FFF2-40B4-BE49-F238E27FC236}">
                <a16:creationId xmlns:a16="http://schemas.microsoft.com/office/drawing/2014/main" id="{801EB65A-0424-61DE-09A6-77ECD9FEF324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0028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3.08642E-6 L -0.125 -3.08642E-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75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 descr=" 5">
            <a:extLst>
              <a:ext uri="{FF2B5EF4-FFF2-40B4-BE49-F238E27FC236}">
                <a16:creationId xmlns:a16="http://schemas.microsoft.com/office/drawing/2014/main" id="{BA0D7154-A9FC-4D56-343B-4BF01EB27AA1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66496A-FC1C-3052-5EE7-27F35A03A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Hardware Trends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59F674A-750F-449A-7456-4DAC3BED0C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Transistor growth continues.</a:t>
            </a:r>
          </a:p>
          <a:p>
            <a:r>
              <a:rPr lang="en-US" dirty="0"/>
              <a:t>The question is how to use this hardware for DBMS performance.</a:t>
            </a:r>
          </a:p>
          <a:p>
            <a:r>
              <a:rPr lang="en-US" dirty="0"/>
              <a:t>Individual cores are not becoming faster, but there are more cores.</a:t>
            </a:r>
          </a:p>
          <a:p>
            <a:r>
              <a:rPr lang="en-US" dirty="0"/>
              <a:t>Every processor is now a “parallel” data machine, and the degree of parallelism is increasing.</a:t>
            </a:r>
          </a:p>
          <a:p>
            <a:endParaRPr lang="en-US" dirty="0"/>
          </a:p>
        </p:txBody>
      </p:sp>
      <p:pic>
        <p:nvPicPr>
          <p:cNvPr id="6" name="Picture 5">
            <a:hlinkClick r:id="rId3"/>
            <a:extLst>
              <a:ext uri="{FF2B5EF4-FFF2-40B4-BE49-F238E27FC236}">
                <a16:creationId xmlns:a16="http://schemas.microsoft.com/office/drawing/2014/main" id="{BED8A155-8B93-4EEB-A6ED-98118EECB03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3868" t="-3868" r="-3868" b="-3868"/>
          <a:stretch/>
        </p:blipFill>
        <p:spPr>
          <a:xfrm>
            <a:off x="140522" y="971550"/>
            <a:ext cx="4023360" cy="254965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  <a:effectLst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1716831-E21D-6768-5440-775A8062364F}"/>
              </a:ext>
            </a:extLst>
          </p:cNvPr>
          <p:cNvSpPr txBox="1"/>
          <p:nvPr/>
        </p:nvSpPr>
        <p:spPr>
          <a:xfrm>
            <a:off x="7620" y="4490650"/>
            <a:ext cx="49233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https://www.karlrupp.net/2018/02/42-years-of-microprocessor-trend-data/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04123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9E31D81-A041-4941-A133-3A9CCA358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Sequential Vs. Random Access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07D16E67-767F-4219-9154-A223264B5B7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Random access on non-volatile storage is almost always much slower than sequential access.</a:t>
                </a:r>
              </a:p>
              <a:p>
                <a:endParaRPr lang="en-US" sz="1200" dirty="0"/>
              </a:p>
              <a:p>
                <a:r>
                  <a:rPr lang="en-US" dirty="0"/>
                  <a:t>DBMS will want to maximize sequential access.</a:t>
                </a:r>
              </a:p>
              <a:p>
                <a:pPr lvl="1"/>
                <a:r>
                  <a:rPr lang="en-US" dirty="0"/>
                  <a:t>Algorithms try to reduce number of writes to random pages so that data is stored in contiguous blocks.</a:t>
                </a:r>
              </a:p>
              <a:p>
                <a:pPr lvl="1"/>
                <a:r>
                  <a:rPr lang="en-US" dirty="0"/>
                  <a:t>Remember: random vs. sequential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dirty="0"/>
                  <a:t>100x difference!</a:t>
                </a:r>
                <a:endParaRPr lang="en-US" sz="1200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07D16E67-767F-4219-9154-A223264B5B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87" t="-20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3" descr=" 5">
            <a:extLst>
              <a:ext uri="{FF2B5EF4-FFF2-40B4-BE49-F238E27FC236}">
                <a16:creationId xmlns:a16="http://schemas.microsoft.com/office/drawing/2014/main" id="{F646433E-5623-D58F-E012-37E0D5CD46B1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3564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5E9C92E-C86A-F185-D639-95EA4C470D00}"/>
              </a:ext>
            </a:extLst>
          </p:cNvPr>
          <p:cNvSpPr/>
          <p:nvPr/>
        </p:nvSpPr>
        <p:spPr>
          <a:xfrm>
            <a:off x="1066800" y="3638550"/>
            <a:ext cx="6781800" cy="914400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84DA64-BFA7-4F19-AE17-4C22784E4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Design Goals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6C35D2-A139-43DB-BD9F-F569DE8F30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365760"/>
            <a:r>
              <a:rPr lang="en-US" dirty="0"/>
              <a:t>Reading/writing to disk is expensive, so it must be managed carefully to avoid large stalls and performance degradation.</a:t>
            </a:r>
          </a:p>
          <a:p>
            <a:pPr indent="-365760"/>
            <a:endParaRPr lang="en-US" sz="1200" dirty="0"/>
          </a:p>
          <a:p>
            <a:pPr indent="-365760"/>
            <a:r>
              <a:rPr lang="en-US" dirty="0"/>
              <a:t>Random access on disk is usually much slower than sequential access, so the DBMS will want to maximize sequential access.</a:t>
            </a:r>
          </a:p>
          <a:p>
            <a:pPr indent="-365760"/>
            <a:endParaRPr lang="en-US" dirty="0"/>
          </a:p>
          <a:p>
            <a:pPr indent="-365760"/>
            <a:r>
              <a:rPr lang="en-US" dirty="0"/>
              <a:t>Allow the DBMS to manage databases that exceed the amount of memory available.</a:t>
            </a:r>
          </a:p>
          <a:p>
            <a:pPr indent="-365760"/>
            <a:endParaRPr lang="en-US" dirty="0"/>
          </a:p>
          <a:p>
            <a:pPr indent="-365760"/>
            <a:endParaRPr lang="en-US" dirty="0"/>
          </a:p>
        </p:txBody>
      </p:sp>
      <p:sp>
        <p:nvSpPr>
          <p:cNvPr id="5" name="Slide Number Placeholder 3" descr=" 5">
            <a:extLst>
              <a:ext uri="{FF2B5EF4-FFF2-40B4-BE49-F238E27FC236}">
                <a16:creationId xmlns:a16="http://schemas.microsoft.com/office/drawing/2014/main" id="{759AF353-9015-C44A-41A5-C84245BDEB54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9645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97AC71A-6B09-43A2-B140-9BBE21B2A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Disk-oriented DBMS</a:t>
            </a:r>
            <a:endParaRPr lang="en-US" dirty="0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87621972-74FC-4D60-873C-3371EF3F5EE1}"/>
              </a:ext>
            </a:extLst>
          </p:cNvPr>
          <p:cNvCxnSpPr>
            <a:cxnSpLocks/>
          </p:cNvCxnSpPr>
          <p:nvPr/>
        </p:nvCxnSpPr>
        <p:spPr>
          <a:xfrm>
            <a:off x="332178" y="3093012"/>
            <a:ext cx="8186325" cy="0"/>
          </a:xfrm>
          <a:prstGeom prst="line">
            <a:avLst/>
          </a:prstGeom>
          <a:ln w="12700">
            <a:solidFill>
              <a:srgbClr val="64646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2" name="Group 91">
            <a:extLst>
              <a:ext uri="{FF2B5EF4-FFF2-40B4-BE49-F238E27FC236}">
                <a16:creationId xmlns:a16="http://schemas.microsoft.com/office/drawing/2014/main" id="{0200518A-46C0-4DA4-B6DB-EB55AECCBC9C}"/>
              </a:ext>
            </a:extLst>
          </p:cNvPr>
          <p:cNvGrpSpPr/>
          <p:nvPr/>
        </p:nvGrpSpPr>
        <p:grpSpPr>
          <a:xfrm>
            <a:off x="411378" y="3407328"/>
            <a:ext cx="641131" cy="1262147"/>
            <a:chOff x="1568669" y="3809592"/>
            <a:chExt cx="641131" cy="1262147"/>
          </a:xfrm>
        </p:grpSpPr>
        <p:pic>
          <p:nvPicPr>
            <p:cNvPr id="40" name="Graphic 39">
              <a:extLst>
                <a:ext uri="{FF2B5EF4-FFF2-40B4-BE49-F238E27FC236}">
                  <a16:creationId xmlns:a16="http://schemas.microsoft.com/office/drawing/2014/main" id="{853A74D5-25B7-41BA-A71D-8BEE0D09B0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1568669" y="3809592"/>
              <a:ext cx="641131" cy="885371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5096D244-CF8C-4AD5-88C4-19D3C55228A9}"/>
                </a:ext>
              </a:extLst>
            </p:cNvPr>
            <p:cNvSpPr txBox="1"/>
            <p:nvPr/>
          </p:nvSpPr>
          <p:spPr>
            <a:xfrm>
              <a:off x="1625540" y="4757807"/>
              <a:ext cx="527388" cy="3139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400" b="1" i="1" dirty="0">
                  <a:solidFill>
                    <a:srgbClr val="646464"/>
                  </a:solidFill>
                  <a:latin typeface="Crimson Text" panose="02000503000000000000" pitchFamily="2" charset="0"/>
                </a:rPr>
                <a:t>Disk</a:t>
              </a: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E51D3B54-58BB-4042-9145-3E5AB7FA1352}"/>
              </a:ext>
            </a:extLst>
          </p:cNvPr>
          <p:cNvGrpSpPr/>
          <p:nvPr/>
        </p:nvGrpSpPr>
        <p:grpSpPr>
          <a:xfrm>
            <a:off x="228600" y="1695787"/>
            <a:ext cx="1006686" cy="1249168"/>
            <a:chOff x="1310302" y="2114550"/>
            <a:chExt cx="1006686" cy="1249168"/>
          </a:xfrm>
        </p:grpSpPr>
        <p:pic>
          <p:nvPicPr>
            <p:cNvPr id="42" name="Graphic 41">
              <a:extLst>
                <a:ext uri="{FF2B5EF4-FFF2-40B4-BE49-F238E27FC236}">
                  <a16:creationId xmlns:a16="http://schemas.microsoft.com/office/drawing/2014/main" id="{57BE8DE9-20DB-40DE-B5B7-B9D92F1B331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577162" y="2114550"/>
              <a:ext cx="472966" cy="914400"/>
            </a:xfrm>
            <a:prstGeom prst="rect">
              <a:avLst/>
            </a:prstGeom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EA2F9B17-4ED9-46FC-9DC4-58706FB4E180}"/>
                </a:ext>
              </a:extLst>
            </p:cNvPr>
            <p:cNvSpPr txBox="1"/>
            <p:nvPr/>
          </p:nvSpPr>
          <p:spPr>
            <a:xfrm>
              <a:off x="1310302" y="3049786"/>
              <a:ext cx="1006686" cy="3139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sz="2400" b="1" i="1" dirty="0">
                  <a:solidFill>
                    <a:srgbClr val="646464"/>
                  </a:solidFill>
                  <a:latin typeface="Crimson Text" panose="02000503000000000000" pitchFamily="2" charset="0"/>
                </a:rPr>
                <a:t>Memory</a:t>
              </a: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5C009B63-159B-4FF3-A222-6585CC0FF0B8}"/>
              </a:ext>
            </a:extLst>
          </p:cNvPr>
          <p:cNvSpPr/>
          <p:nvPr/>
        </p:nvSpPr>
        <p:spPr>
          <a:xfrm>
            <a:off x="1708288" y="3287601"/>
            <a:ext cx="5029200" cy="1371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646464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45720" tIns="0" rIns="45720" rtlCol="0" anchor="ctr" anchorCtr="0">
            <a:noAutofit/>
          </a:bodyPr>
          <a:lstStyle/>
          <a:p>
            <a:pPr algn="ctr"/>
            <a:endParaRPr lang="en-US" sz="2800" b="1" i="1" dirty="0">
              <a:solidFill>
                <a:schemeClr val="bg1"/>
              </a:solidFill>
              <a:latin typeface="Inconsolata" panose="00000509000000000000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832092-9ACB-4C91-80EF-FA52A7BB0234}"/>
              </a:ext>
            </a:extLst>
          </p:cNvPr>
          <p:cNvSpPr txBox="1"/>
          <p:nvPr/>
        </p:nvSpPr>
        <p:spPr>
          <a:xfrm rot="16200000">
            <a:off x="914550" y="3852868"/>
            <a:ext cx="1284005" cy="26161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>
            <a:defPPr>
              <a:defRPr lang="en-US"/>
            </a:defPPr>
            <a:lvl1pPr>
              <a:lnSpc>
                <a:spcPct val="80000"/>
              </a:lnSpc>
              <a:defRPr sz="2000" b="1" i="1">
                <a:solidFill>
                  <a:srgbClr val="646464"/>
                </a:solidFill>
                <a:latin typeface="Crimson Text" panose="02000503000000000000" pitchFamily="2" charset="0"/>
              </a:defRPr>
            </a:lvl1pPr>
          </a:lstStyle>
          <a:p>
            <a:pPr algn="ctr"/>
            <a:r>
              <a:rPr lang="en-US" dirty="0"/>
              <a:t>Database File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CE0B7F4D-5A08-43E5-94BA-42C170347CC4}"/>
              </a:ext>
            </a:extLst>
          </p:cNvPr>
          <p:cNvGrpSpPr/>
          <p:nvPr/>
        </p:nvGrpSpPr>
        <p:grpSpPr>
          <a:xfrm>
            <a:off x="2612083" y="3514827"/>
            <a:ext cx="640080" cy="914400"/>
            <a:chOff x="4724400" y="1577974"/>
            <a:chExt cx="640080" cy="914400"/>
          </a:xfrm>
        </p:grpSpPr>
        <p:sp>
          <p:nvSpPr>
            <p:cNvPr id="8" name="Page">
              <a:extLst>
                <a:ext uri="{FF2B5EF4-FFF2-40B4-BE49-F238E27FC236}">
                  <a16:creationId xmlns:a16="http://schemas.microsoft.com/office/drawing/2014/main" id="{B91D5588-558E-44C7-A440-8CAEC8A1FABC}"/>
                </a:ext>
              </a:extLst>
            </p:cNvPr>
            <p:cNvSpPr/>
            <p:nvPr/>
          </p:nvSpPr>
          <p:spPr>
            <a:xfrm>
              <a:off x="4724400" y="1577974"/>
              <a:ext cx="640080" cy="914400"/>
            </a:xfrm>
            <a:prstGeom prst="rect">
              <a:avLst/>
            </a:prstGeom>
            <a:solidFill>
              <a:schemeClr val="accent6"/>
            </a:solidFill>
            <a:ln>
              <a:solidFill>
                <a:srgbClr val="646464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tIns="0" rIns="45720" rtlCol="0" anchor="ctr" anchorCtr="0">
              <a:noAutofit/>
            </a:bodyPr>
            <a:lstStyle/>
            <a:p>
              <a:pPr algn="ctr"/>
              <a:r>
                <a:rPr lang="en-US" sz="2800" b="1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1</a:t>
              </a:r>
            </a:p>
          </p:txBody>
        </p:sp>
        <p:sp>
          <p:nvSpPr>
            <p:cNvPr id="28" name="Header">
              <a:extLst>
                <a:ext uri="{FF2B5EF4-FFF2-40B4-BE49-F238E27FC236}">
                  <a16:creationId xmlns:a16="http://schemas.microsoft.com/office/drawing/2014/main" id="{7D3BA458-710E-47B7-82F9-CF5F0D4125C1}"/>
                </a:ext>
              </a:extLst>
            </p:cNvPr>
            <p:cNvSpPr/>
            <p:nvPr/>
          </p:nvSpPr>
          <p:spPr>
            <a:xfrm>
              <a:off x="4724400" y="1577974"/>
              <a:ext cx="365760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646464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800" i="1" dirty="0">
                  <a:solidFill>
                    <a:srgbClr val="C30037"/>
                  </a:solidFill>
                  <a:latin typeface="Inconsolata" panose="00000509000000000000" pitchFamily="49" charset="0"/>
                </a:rPr>
                <a:t>Header</a:t>
              </a: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01FEBB9A-0127-495A-A48A-A94FABCDE7A6}"/>
              </a:ext>
            </a:extLst>
          </p:cNvPr>
          <p:cNvGrpSpPr/>
          <p:nvPr/>
        </p:nvGrpSpPr>
        <p:grpSpPr>
          <a:xfrm>
            <a:off x="1840678" y="3517666"/>
            <a:ext cx="640080" cy="914400"/>
            <a:chOff x="3561390" y="3873560"/>
            <a:chExt cx="640080" cy="914400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E08E5F31-DBF9-4411-8368-AED4A32CF43F}"/>
                </a:ext>
              </a:extLst>
            </p:cNvPr>
            <p:cNvSpPr/>
            <p:nvPr/>
          </p:nvSpPr>
          <p:spPr>
            <a:xfrm>
              <a:off x="3561390" y="3873560"/>
              <a:ext cx="640080" cy="914400"/>
            </a:xfrm>
            <a:prstGeom prst="rect">
              <a:avLst/>
            </a:prstGeom>
            <a:solidFill>
              <a:schemeClr val="accent6"/>
            </a:solidFill>
            <a:ln>
              <a:solidFill>
                <a:srgbClr val="646464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tIns="0" rIns="45720" rtlCol="0" anchor="t" anchorCtr="0">
              <a:noAutofit/>
            </a:bodyPr>
            <a:lstStyle/>
            <a:p>
              <a:pPr algn="ctr"/>
              <a:r>
                <a:rPr lang="en-US" sz="900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Directory</a:t>
              </a:r>
            </a:p>
          </p:txBody>
        </p: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FA548C45-09E6-42F9-A060-C4870F525039}"/>
                </a:ext>
              </a:extLst>
            </p:cNvPr>
            <p:cNvGrpSpPr/>
            <p:nvPr/>
          </p:nvGrpSpPr>
          <p:grpSpPr>
            <a:xfrm>
              <a:off x="3616768" y="4086347"/>
              <a:ext cx="529324" cy="604678"/>
              <a:chOff x="5303520" y="1828802"/>
              <a:chExt cx="822960" cy="940115"/>
            </a:xfrm>
          </p:grpSpPr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A9CE32A3-5CF3-4C7D-9337-73D3EB10D1DF}"/>
                  </a:ext>
                </a:extLst>
              </p:cNvPr>
              <p:cNvGrpSpPr/>
              <p:nvPr/>
            </p:nvGrpSpPr>
            <p:grpSpPr>
              <a:xfrm>
                <a:off x="5303520" y="1828802"/>
                <a:ext cx="822960" cy="274320"/>
                <a:chOff x="5394960" y="1901190"/>
                <a:chExt cx="822960" cy="274320"/>
              </a:xfrm>
            </p:grpSpPr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768E8E5D-B7B3-45F2-A7D4-E6C7A40A94DF}"/>
                    </a:ext>
                  </a:extLst>
                </p:cNvPr>
                <p:cNvSpPr/>
                <p:nvPr/>
              </p:nvSpPr>
              <p:spPr>
                <a:xfrm>
                  <a:off x="5394960" y="1901190"/>
                  <a:ext cx="274320" cy="27432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646464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wrap="square" lIns="45720" rIns="45720" rtlCol="0" anchor="t" anchorCtr="0">
                  <a:noAutofit/>
                </a:bodyPr>
                <a:lstStyle/>
                <a:p>
                  <a:pPr algn="ctr"/>
                  <a:endParaRPr lang="en-US" sz="1600" dirty="0">
                    <a:latin typeface="Inconsolata" panose="00000509000000000000" pitchFamily="49" charset="0"/>
                  </a:endParaRPr>
                </a:p>
              </p:txBody>
            </p:sp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912E27A1-E6B1-4F35-8B31-EC6E04A5B3C6}"/>
                    </a:ext>
                  </a:extLst>
                </p:cNvPr>
                <p:cNvSpPr/>
                <p:nvPr/>
              </p:nvSpPr>
              <p:spPr>
                <a:xfrm>
                  <a:off x="5669280" y="1901190"/>
                  <a:ext cx="274320" cy="27432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646464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wrap="square" lIns="45720" rIns="45720" rtlCol="0" anchor="t" anchorCtr="0">
                  <a:noAutofit/>
                </a:bodyPr>
                <a:lstStyle/>
                <a:p>
                  <a:pPr algn="ctr"/>
                  <a:endParaRPr lang="en-US" sz="1600" dirty="0">
                    <a:latin typeface="Inconsolata" panose="00000509000000000000" pitchFamily="49" charset="0"/>
                  </a:endParaRPr>
                </a:p>
              </p:txBody>
            </p:sp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5E79CE55-960F-45D0-B17A-4ED97CA62D09}"/>
                    </a:ext>
                  </a:extLst>
                </p:cNvPr>
                <p:cNvSpPr/>
                <p:nvPr/>
              </p:nvSpPr>
              <p:spPr>
                <a:xfrm>
                  <a:off x="5943600" y="1901190"/>
                  <a:ext cx="274320" cy="27432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646464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wrap="square" lIns="45720" rIns="45720" rtlCol="0" anchor="t" anchorCtr="0">
                  <a:noAutofit/>
                </a:bodyPr>
                <a:lstStyle/>
                <a:p>
                  <a:pPr algn="ctr"/>
                  <a:endParaRPr lang="en-US" sz="1600" dirty="0">
                    <a:latin typeface="Inconsolata" panose="00000509000000000000" pitchFamily="49" charset="0"/>
                  </a:endParaRPr>
                </a:p>
              </p:txBody>
            </p:sp>
          </p:grpSp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470C7C3A-E264-4F65-BF7C-EBD7FF8A93F9}"/>
                  </a:ext>
                </a:extLst>
              </p:cNvPr>
              <p:cNvGrpSpPr/>
              <p:nvPr/>
            </p:nvGrpSpPr>
            <p:grpSpPr>
              <a:xfrm>
                <a:off x="5303520" y="2161700"/>
                <a:ext cx="822960" cy="274320"/>
                <a:chOff x="5394960" y="1901190"/>
                <a:chExt cx="822960" cy="274320"/>
              </a:xfrm>
            </p:grpSpPr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0F316A5B-FF6D-4675-A578-FFEEE6E03278}"/>
                    </a:ext>
                  </a:extLst>
                </p:cNvPr>
                <p:cNvSpPr/>
                <p:nvPr/>
              </p:nvSpPr>
              <p:spPr>
                <a:xfrm>
                  <a:off x="5394960" y="1901190"/>
                  <a:ext cx="274320" cy="27432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646464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wrap="square" lIns="45720" rIns="45720" rtlCol="0" anchor="t" anchorCtr="0">
                  <a:noAutofit/>
                </a:bodyPr>
                <a:lstStyle/>
                <a:p>
                  <a:pPr algn="ctr"/>
                  <a:endParaRPr lang="en-US" sz="1600" dirty="0">
                    <a:latin typeface="Inconsolata" panose="00000509000000000000" pitchFamily="49" charset="0"/>
                  </a:endParaRPr>
                </a:p>
              </p:txBody>
            </p:sp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FDB87566-D686-47D9-9B44-E88A3D420846}"/>
                    </a:ext>
                  </a:extLst>
                </p:cNvPr>
                <p:cNvSpPr/>
                <p:nvPr/>
              </p:nvSpPr>
              <p:spPr>
                <a:xfrm>
                  <a:off x="5669280" y="1901190"/>
                  <a:ext cx="274320" cy="27432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646464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wrap="square" lIns="45720" rIns="45720" rtlCol="0" anchor="t" anchorCtr="0">
                  <a:noAutofit/>
                </a:bodyPr>
                <a:lstStyle/>
                <a:p>
                  <a:pPr algn="ctr"/>
                  <a:endParaRPr lang="en-US" sz="1600" dirty="0">
                    <a:latin typeface="Inconsolata" panose="00000509000000000000" pitchFamily="49" charset="0"/>
                  </a:endParaRPr>
                </a:p>
              </p:txBody>
            </p:sp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1703BED2-2726-42F1-9994-5BA2ABBD1F95}"/>
                    </a:ext>
                  </a:extLst>
                </p:cNvPr>
                <p:cNvSpPr/>
                <p:nvPr/>
              </p:nvSpPr>
              <p:spPr>
                <a:xfrm>
                  <a:off x="5943600" y="1901190"/>
                  <a:ext cx="274320" cy="27432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646464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wrap="square" lIns="45720" rIns="45720" rtlCol="0" anchor="t" anchorCtr="0">
                  <a:noAutofit/>
                </a:bodyPr>
                <a:lstStyle/>
                <a:p>
                  <a:pPr algn="ctr"/>
                  <a:endParaRPr lang="en-US" sz="1600" dirty="0">
                    <a:latin typeface="Inconsolata" panose="00000509000000000000" pitchFamily="49" charset="0"/>
                  </a:endParaRPr>
                </a:p>
              </p:txBody>
            </p:sp>
          </p:grpSp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A1FC4B44-12E0-47E5-B191-B6A658F3AC8F}"/>
                  </a:ext>
                </a:extLst>
              </p:cNvPr>
              <p:cNvGrpSpPr/>
              <p:nvPr/>
            </p:nvGrpSpPr>
            <p:grpSpPr>
              <a:xfrm>
                <a:off x="5303520" y="2494597"/>
                <a:ext cx="822960" cy="274320"/>
                <a:chOff x="5394960" y="1901190"/>
                <a:chExt cx="822960" cy="274320"/>
              </a:xfrm>
            </p:grpSpPr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192B2422-C4A4-4F23-8854-3327F44C5010}"/>
                    </a:ext>
                  </a:extLst>
                </p:cNvPr>
                <p:cNvSpPr/>
                <p:nvPr/>
              </p:nvSpPr>
              <p:spPr>
                <a:xfrm>
                  <a:off x="5394960" y="1901190"/>
                  <a:ext cx="274320" cy="27432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646464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wrap="square" lIns="45720" rIns="45720" rtlCol="0" anchor="t" anchorCtr="0">
                  <a:noAutofit/>
                </a:bodyPr>
                <a:lstStyle/>
                <a:p>
                  <a:pPr algn="ctr"/>
                  <a:endParaRPr lang="en-US" sz="1600" dirty="0">
                    <a:latin typeface="Inconsolata" panose="00000509000000000000" pitchFamily="49" charset="0"/>
                  </a:endParaRPr>
                </a:p>
              </p:txBody>
            </p:sp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89F8BC50-B485-4392-9F45-47D087BE6007}"/>
                    </a:ext>
                  </a:extLst>
                </p:cNvPr>
                <p:cNvSpPr/>
                <p:nvPr/>
              </p:nvSpPr>
              <p:spPr>
                <a:xfrm>
                  <a:off x="5669280" y="1901190"/>
                  <a:ext cx="274320" cy="27432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646464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wrap="square" lIns="45720" rIns="45720" rtlCol="0" anchor="t" anchorCtr="0">
                  <a:noAutofit/>
                </a:bodyPr>
                <a:lstStyle/>
                <a:p>
                  <a:pPr algn="ctr"/>
                  <a:endParaRPr lang="en-US" sz="1600" dirty="0">
                    <a:latin typeface="Inconsolata" panose="00000509000000000000" pitchFamily="49" charset="0"/>
                  </a:endParaRPr>
                </a:p>
              </p:txBody>
            </p:sp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2B46A1A4-2312-4F10-B892-6E4F4590C4B4}"/>
                    </a:ext>
                  </a:extLst>
                </p:cNvPr>
                <p:cNvSpPr/>
                <p:nvPr/>
              </p:nvSpPr>
              <p:spPr>
                <a:xfrm>
                  <a:off x="5943600" y="1901190"/>
                  <a:ext cx="274320" cy="27432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646464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wrap="square" lIns="45720" rIns="45720" rtlCol="0" anchor="t" anchorCtr="0">
                  <a:noAutofit/>
                </a:bodyPr>
                <a:lstStyle/>
                <a:p>
                  <a:pPr algn="ctr"/>
                  <a:endParaRPr lang="en-US" sz="1600" dirty="0">
                    <a:latin typeface="Inconsolata" panose="00000509000000000000" pitchFamily="49" charset="0"/>
                  </a:endParaRPr>
                </a:p>
              </p:txBody>
            </p:sp>
          </p:grpSp>
        </p:grp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4F818CF5-D65D-4843-8483-993B0EBBF6CE}"/>
              </a:ext>
            </a:extLst>
          </p:cNvPr>
          <p:cNvGrpSpPr/>
          <p:nvPr/>
        </p:nvGrpSpPr>
        <p:grpSpPr>
          <a:xfrm>
            <a:off x="3383488" y="3514827"/>
            <a:ext cx="640080" cy="914400"/>
            <a:chOff x="4724400" y="1577974"/>
            <a:chExt cx="640080" cy="914400"/>
          </a:xfrm>
        </p:grpSpPr>
        <p:sp>
          <p:nvSpPr>
            <p:cNvPr id="63" name="Page">
              <a:extLst>
                <a:ext uri="{FF2B5EF4-FFF2-40B4-BE49-F238E27FC236}">
                  <a16:creationId xmlns:a16="http://schemas.microsoft.com/office/drawing/2014/main" id="{97E30EA3-2F15-4CF5-BFA4-2A6AB8350999}"/>
                </a:ext>
              </a:extLst>
            </p:cNvPr>
            <p:cNvSpPr/>
            <p:nvPr/>
          </p:nvSpPr>
          <p:spPr>
            <a:xfrm>
              <a:off x="4724400" y="1577974"/>
              <a:ext cx="640080" cy="914400"/>
            </a:xfrm>
            <a:prstGeom prst="rect">
              <a:avLst/>
            </a:prstGeom>
            <a:solidFill>
              <a:schemeClr val="accent6"/>
            </a:solidFill>
            <a:ln>
              <a:solidFill>
                <a:srgbClr val="646464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tIns="0" rIns="45720" rtlCol="0" anchor="ctr" anchorCtr="0">
              <a:noAutofit/>
            </a:bodyPr>
            <a:lstStyle/>
            <a:p>
              <a:pPr algn="ctr"/>
              <a:r>
                <a:rPr lang="en-US" sz="2800" b="1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2</a:t>
              </a:r>
            </a:p>
          </p:txBody>
        </p:sp>
        <p:sp>
          <p:nvSpPr>
            <p:cNvPr id="64" name="Header">
              <a:extLst>
                <a:ext uri="{FF2B5EF4-FFF2-40B4-BE49-F238E27FC236}">
                  <a16:creationId xmlns:a16="http://schemas.microsoft.com/office/drawing/2014/main" id="{467E2136-7D7D-4169-90EB-1A7B2A753263}"/>
                </a:ext>
              </a:extLst>
            </p:cNvPr>
            <p:cNvSpPr/>
            <p:nvPr/>
          </p:nvSpPr>
          <p:spPr>
            <a:xfrm>
              <a:off x="4724400" y="1577974"/>
              <a:ext cx="365760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646464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800" i="1" dirty="0">
                  <a:solidFill>
                    <a:srgbClr val="C30037"/>
                  </a:solidFill>
                  <a:latin typeface="Inconsolata" panose="00000509000000000000" pitchFamily="49" charset="0"/>
                </a:rPr>
                <a:t>Header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FB3AF907-A665-4519-B305-34C0673FD5D1}"/>
              </a:ext>
            </a:extLst>
          </p:cNvPr>
          <p:cNvGrpSpPr/>
          <p:nvPr/>
        </p:nvGrpSpPr>
        <p:grpSpPr>
          <a:xfrm>
            <a:off x="4154893" y="3514737"/>
            <a:ext cx="640080" cy="914400"/>
            <a:chOff x="4724400" y="1577974"/>
            <a:chExt cx="640080" cy="914400"/>
          </a:xfrm>
        </p:grpSpPr>
        <p:sp>
          <p:nvSpPr>
            <p:cNvPr id="66" name="Page">
              <a:extLst>
                <a:ext uri="{FF2B5EF4-FFF2-40B4-BE49-F238E27FC236}">
                  <a16:creationId xmlns:a16="http://schemas.microsoft.com/office/drawing/2014/main" id="{F1CBACCE-6F3C-4283-8D85-99CC99EADF9C}"/>
                </a:ext>
              </a:extLst>
            </p:cNvPr>
            <p:cNvSpPr/>
            <p:nvPr/>
          </p:nvSpPr>
          <p:spPr>
            <a:xfrm>
              <a:off x="4724400" y="1577974"/>
              <a:ext cx="640080" cy="914400"/>
            </a:xfrm>
            <a:prstGeom prst="rect">
              <a:avLst/>
            </a:prstGeom>
            <a:solidFill>
              <a:schemeClr val="accent6"/>
            </a:solidFill>
            <a:ln>
              <a:solidFill>
                <a:srgbClr val="646464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tIns="0" rIns="45720" rtlCol="0" anchor="ctr" anchorCtr="0">
              <a:noAutofit/>
            </a:bodyPr>
            <a:lstStyle/>
            <a:p>
              <a:pPr algn="ctr"/>
              <a:r>
                <a:rPr lang="en-US" sz="2800" b="1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3</a:t>
              </a:r>
            </a:p>
          </p:txBody>
        </p:sp>
        <p:sp>
          <p:nvSpPr>
            <p:cNvPr id="67" name="Header">
              <a:extLst>
                <a:ext uri="{FF2B5EF4-FFF2-40B4-BE49-F238E27FC236}">
                  <a16:creationId xmlns:a16="http://schemas.microsoft.com/office/drawing/2014/main" id="{0EFDA9A1-F4B9-4BA1-833D-F2E580AF1D1C}"/>
                </a:ext>
              </a:extLst>
            </p:cNvPr>
            <p:cNvSpPr/>
            <p:nvPr/>
          </p:nvSpPr>
          <p:spPr>
            <a:xfrm>
              <a:off x="4724400" y="1577974"/>
              <a:ext cx="365760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646464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800" i="1" dirty="0">
                  <a:solidFill>
                    <a:srgbClr val="C30037"/>
                  </a:solidFill>
                  <a:latin typeface="Inconsolata" panose="00000509000000000000" pitchFamily="49" charset="0"/>
                </a:rPr>
                <a:t>Header</a:t>
              </a:r>
            </a:p>
          </p:txBody>
        </p:sp>
      </p:grpSp>
      <p:sp>
        <p:nvSpPr>
          <p:cNvPr id="68" name="TextBox 67">
            <a:extLst>
              <a:ext uri="{FF2B5EF4-FFF2-40B4-BE49-F238E27FC236}">
                <a16:creationId xmlns:a16="http://schemas.microsoft.com/office/drawing/2014/main" id="{D0D2508E-3762-48EF-A360-46625989DAB1}"/>
              </a:ext>
            </a:extLst>
          </p:cNvPr>
          <p:cNvSpPr txBox="1"/>
          <p:nvPr/>
        </p:nvSpPr>
        <p:spPr>
          <a:xfrm>
            <a:off x="6347876" y="3473583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646464"/>
                </a:solidFill>
                <a:latin typeface="Inconsolata" panose="00000509000000000000" pitchFamily="49" charset="0"/>
              </a:rPr>
              <a:t>…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5D85B069-C1E1-4860-BB1F-C8E207F45224}"/>
              </a:ext>
            </a:extLst>
          </p:cNvPr>
          <p:cNvGrpSpPr/>
          <p:nvPr/>
        </p:nvGrpSpPr>
        <p:grpSpPr>
          <a:xfrm>
            <a:off x="6606166" y="3440412"/>
            <a:ext cx="974947" cy="1005840"/>
            <a:chOff x="7493306" y="3873561"/>
            <a:chExt cx="974947" cy="1005840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67A5E9C-ACEC-40F9-B5B3-A50A1AFF2432}"/>
                </a:ext>
              </a:extLst>
            </p:cNvPr>
            <p:cNvSpPr txBox="1"/>
            <p:nvPr/>
          </p:nvSpPr>
          <p:spPr>
            <a:xfrm>
              <a:off x="7920026" y="4271523"/>
              <a:ext cx="548227" cy="26161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>
              <a:defPPr>
                <a:defRPr lang="en-US"/>
              </a:defPPr>
              <a:lvl1pPr>
                <a:lnSpc>
                  <a:spcPct val="80000"/>
                </a:lnSpc>
                <a:defRPr sz="2000">
                  <a:solidFill>
                    <a:srgbClr val="646464"/>
                  </a:solidFill>
                  <a:latin typeface="Proxima Nova Rg" panose="02000506030000020004" pitchFamily="50" charset="0"/>
                </a:defRPr>
              </a:lvl1pPr>
            </a:lstStyle>
            <a:p>
              <a:r>
                <a:rPr lang="en-US" b="1" i="1" dirty="0">
                  <a:latin typeface="Crimson Text" panose="02000503000000000000" pitchFamily="2" charset="0"/>
                </a:rPr>
                <a:t>Pages</a:t>
              </a:r>
            </a:p>
          </p:txBody>
        </p:sp>
        <p:sp>
          <p:nvSpPr>
            <p:cNvPr id="37" name="Right Brace 36">
              <a:extLst>
                <a:ext uri="{FF2B5EF4-FFF2-40B4-BE49-F238E27FC236}">
                  <a16:creationId xmlns:a16="http://schemas.microsoft.com/office/drawing/2014/main" id="{555A1515-66E3-4D21-BFB0-516C775407B0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7493306" y="3873561"/>
              <a:ext cx="365760" cy="1005840"/>
            </a:xfrm>
            <a:prstGeom prst="rightBrace">
              <a:avLst>
                <a:gd name="adj1" fmla="val 8339"/>
                <a:gd name="adj2" fmla="val 50000"/>
              </a:avLst>
            </a:prstGeom>
            <a:noFill/>
            <a:ln w="28575" algn="ctr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2100">
                <a:solidFill>
                  <a:srgbClr val="F76D6D"/>
                </a:solidFill>
              </a:endParaRPr>
            </a:p>
          </p:txBody>
        </p:sp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8D1DC587-D586-45F2-8114-77FF0E899B43}"/>
              </a:ext>
            </a:extLst>
          </p:cNvPr>
          <p:cNvGrpSpPr/>
          <p:nvPr/>
        </p:nvGrpSpPr>
        <p:grpSpPr>
          <a:xfrm>
            <a:off x="1425747" y="1526823"/>
            <a:ext cx="2842861" cy="1371600"/>
            <a:chOff x="1594044" y="1754309"/>
            <a:chExt cx="2842861" cy="1371600"/>
          </a:xfrm>
        </p:grpSpPr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FF2B78D3-DE25-4EDD-8252-4A39A25F37B0}"/>
                </a:ext>
              </a:extLst>
            </p:cNvPr>
            <p:cNvSpPr txBox="1"/>
            <p:nvPr/>
          </p:nvSpPr>
          <p:spPr>
            <a:xfrm rot="16200000">
              <a:off x="1157386" y="2309305"/>
              <a:ext cx="1134926" cy="26161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>
              <a:defPPr>
                <a:defRPr lang="en-US"/>
              </a:defPPr>
              <a:lvl1pPr>
                <a:lnSpc>
                  <a:spcPct val="80000"/>
                </a:lnSpc>
                <a:defRPr sz="2000" b="1" i="1">
                  <a:solidFill>
                    <a:srgbClr val="646464"/>
                  </a:solidFill>
                  <a:latin typeface="Crimson Text" panose="02000503000000000000" pitchFamily="2" charset="0"/>
                </a:defRPr>
              </a:lvl1pPr>
            </a:lstStyle>
            <a:p>
              <a:pPr algn="ctr"/>
              <a:r>
                <a:rPr lang="en-US" dirty="0"/>
                <a:t>Buffer Pool</a:t>
              </a: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C7EBE950-EBC7-4D4E-AA26-06D2CD2F80D1}"/>
                </a:ext>
              </a:extLst>
            </p:cNvPr>
            <p:cNvSpPr/>
            <p:nvPr/>
          </p:nvSpPr>
          <p:spPr>
            <a:xfrm>
              <a:off x="1876585" y="1754309"/>
              <a:ext cx="2560320" cy="1371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646464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tIns="0" rIns="45720" rtlCol="0" anchor="ctr" anchorCtr="0">
              <a:noAutofit/>
            </a:bodyPr>
            <a:lstStyle/>
            <a:p>
              <a:pPr algn="ctr"/>
              <a:endParaRPr lang="en-US" sz="2800" b="1" i="1" dirty="0">
                <a:solidFill>
                  <a:schemeClr val="bg1"/>
                </a:solidFill>
                <a:latin typeface="Inconsolata" panose="00000509000000000000" pitchFamily="49" charset="0"/>
              </a:endParaRPr>
            </a:p>
          </p:txBody>
        </p:sp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C83DE658-C14D-4646-BD6F-7906C2BE8143}"/>
              </a:ext>
            </a:extLst>
          </p:cNvPr>
          <p:cNvGrpSpPr/>
          <p:nvPr/>
        </p:nvGrpSpPr>
        <p:grpSpPr>
          <a:xfrm>
            <a:off x="2636648" y="1755423"/>
            <a:ext cx="640080" cy="914400"/>
            <a:chOff x="2804945" y="1923363"/>
            <a:chExt cx="640080" cy="914400"/>
          </a:xfrm>
        </p:grpSpPr>
        <p:sp>
          <p:nvSpPr>
            <p:cNvPr id="78" name="Page">
              <a:extLst>
                <a:ext uri="{FF2B5EF4-FFF2-40B4-BE49-F238E27FC236}">
                  <a16:creationId xmlns:a16="http://schemas.microsoft.com/office/drawing/2014/main" id="{11264445-A43F-4777-A530-8FC8091EA42E}"/>
                </a:ext>
              </a:extLst>
            </p:cNvPr>
            <p:cNvSpPr/>
            <p:nvPr/>
          </p:nvSpPr>
          <p:spPr>
            <a:xfrm>
              <a:off x="2804945" y="1923363"/>
              <a:ext cx="640080" cy="914400"/>
            </a:xfrm>
            <a:prstGeom prst="rect">
              <a:avLst/>
            </a:prstGeom>
            <a:solidFill>
              <a:schemeClr val="accent6"/>
            </a:solidFill>
            <a:ln>
              <a:solidFill>
                <a:srgbClr val="646464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tIns="0" rIns="45720" rtlCol="0" anchor="ctr" anchorCtr="0">
              <a:noAutofit/>
            </a:bodyPr>
            <a:lstStyle/>
            <a:p>
              <a:pPr algn="ctr"/>
              <a:r>
                <a:rPr lang="en-US" sz="2800" b="1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2</a:t>
              </a:r>
            </a:p>
          </p:txBody>
        </p:sp>
        <p:sp>
          <p:nvSpPr>
            <p:cNvPr id="79" name="Header">
              <a:extLst>
                <a:ext uri="{FF2B5EF4-FFF2-40B4-BE49-F238E27FC236}">
                  <a16:creationId xmlns:a16="http://schemas.microsoft.com/office/drawing/2014/main" id="{54663128-A766-4B9B-A3DA-E1CEB33177A0}"/>
                </a:ext>
              </a:extLst>
            </p:cNvPr>
            <p:cNvSpPr/>
            <p:nvPr/>
          </p:nvSpPr>
          <p:spPr>
            <a:xfrm>
              <a:off x="2804945" y="1923363"/>
              <a:ext cx="365760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646464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800" i="1" dirty="0">
                  <a:solidFill>
                    <a:srgbClr val="C30037"/>
                  </a:solidFill>
                  <a:latin typeface="Inconsolata" panose="00000509000000000000" pitchFamily="49" charset="0"/>
                </a:rPr>
                <a:t>Header</a:t>
              </a: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805A2323-AC62-47C5-ADD8-0309F2AA9ABF}"/>
              </a:ext>
            </a:extLst>
          </p:cNvPr>
          <p:cNvGrpSpPr/>
          <p:nvPr/>
        </p:nvGrpSpPr>
        <p:grpSpPr>
          <a:xfrm>
            <a:off x="4926298" y="3514827"/>
            <a:ext cx="640080" cy="914400"/>
            <a:chOff x="4724400" y="1577974"/>
            <a:chExt cx="640080" cy="914400"/>
          </a:xfrm>
        </p:grpSpPr>
        <p:sp>
          <p:nvSpPr>
            <p:cNvPr id="86" name="Page">
              <a:extLst>
                <a:ext uri="{FF2B5EF4-FFF2-40B4-BE49-F238E27FC236}">
                  <a16:creationId xmlns:a16="http://schemas.microsoft.com/office/drawing/2014/main" id="{DE4D7805-D19E-4AE5-8738-04419493A620}"/>
                </a:ext>
              </a:extLst>
            </p:cNvPr>
            <p:cNvSpPr/>
            <p:nvPr/>
          </p:nvSpPr>
          <p:spPr>
            <a:xfrm>
              <a:off x="4724400" y="1577974"/>
              <a:ext cx="640080" cy="914400"/>
            </a:xfrm>
            <a:prstGeom prst="rect">
              <a:avLst/>
            </a:prstGeom>
            <a:solidFill>
              <a:schemeClr val="accent6"/>
            </a:solidFill>
            <a:ln>
              <a:solidFill>
                <a:srgbClr val="646464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tIns="0" rIns="45720" rtlCol="0" anchor="ctr" anchorCtr="0">
              <a:noAutofit/>
            </a:bodyPr>
            <a:lstStyle/>
            <a:p>
              <a:pPr algn="ctr"/>
              <a:r>
                <a:rPr lang="en-US" sz="2800" b="1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4</a:t>
              </a:r>
            </a:p>
          </p:txBody>
        </p:sp>
        <p:sp>
          <p:nvSpPr>
            <p:cNvPr id="87" name="Header">
              <a:extLst>
                <a:ext uri="{FF2B5EF4-FFF2-40B4-BE49-F238E27FC236}">
                  <a16:creationId xmlns:a16="http://schemas.microsoft.com/office/drawing/2014/main" id="{28342D0E-79CB-47F1-B262-DCD3621E93A6}"/>
                </a:ext>
              </a:extLst>
            </p:cNvPr>
            <p:cNvSpPr/>
            <p:nvPr/>
          </p:nvSpPr>
          <p:spPr>
            <a:xfrm>
              <a:off x="4724400" y="1577974"/>
              <a:ext cx="365760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646464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800" i="1" dirty="0">
                  <a:solidFill>
                    <a:srgbClr val="C30037"/>
                  </a:solidFill>
                  <a:latin typeface="Inconsolata" panose="00000509000000000000" pitchFamily="49" charset="0"/>
                </a:rPr>
                <a:t>Header</a:t>
              </a:r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C18F0049-77B6-4CCD-B6FA-A5F41C0FBC05}"/>
              </a:ext>
            </a:extLst>
          </p:cNvPr>
          <p:cNvGrpSpPr/>
          <p:nvPr/>
        </p:nvGrpSpPr>
        <p:grpSpPr>
          <a:xfrm>
            <a:off x="5697704" y="3514737"/>
            <a:ext cx="640080" cy="914400"/>
            <a:chOff x="4724400" y="1577974"/>
            <a:chExt cx="640080" cy="914400"/>
          </a:xfrm>
        </p:grpSpPr>
        <p:sp>
          <p:nvSpPr>
            <p:cNvPr id="89" name="Page">
              <a:extLst>
                <a:ext uri="{FF2B5EF4-FFF2-40B4-BE49-F238E27FC236}">
                  <a16:creationId xmlns:a16="http://schemas.microsoft.com/office/drawing/2014/main" id="{3D6AFEDC-B5B1-44AE-948E-647019F6672B}"/>
                </a:ext>
              </a:extLst>
            </p:cNvPr>
            <p:cNvSpPr/>
            <p:nvPr/>
          </p:nvSpPr>
          <p:spPr>
            <a:xfrm>
              <a:off x="4724400" y="1577974"/>
              <a:ext cx="640080" cy="914400"/>
            </a:xfrm>
            <a:prstGeom prst="rect">
              <a:avLst/>
            </a:prstGeom>
            <a:solidFill>
              <a:schemeClr val="accent6"/>
            </a:solidFill>
            <a:ln>
              <a:solidFill>
                <a:srgbClr val="646464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tIns="0" rIns="45720" rtlCol="0" anchor="ctr" anchorCtr="0">
              <a:noAutofit/>
            </a:bodyPr>
            <a:lstStyle/>
            <a:p>
              <a:pPr algn="ctr"/>
              <a:r>
                <a:rPr lang="en-US" sz="2800" b="1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5</a:t>
              </a:r>
            </a:p>
          </p:txBody>
        </p:sp>
        <p:sp>
          <p:nvSpPr>
            <p:cNvPr id="90" name="Header">
              <a:extLst>
                <a:ext uri="{FF2B5EF4-FFF2-40B4-BE49-F238E27FC236}">
                  <a16:creationId xmlns:a16="http://schemas.microsoft.com/office/drawing/2014/main" id="{C553FB89-4776-4AD1-9394-5EC7505CDE5F}"/>
                </a:ext>
              </a:extLst>
            </p:cNvPr>
            <p:cNvSpPr/>
            <p:nvPr/>
          </p:nvSpPr>
          <p:spPr>
            <a:xfrm>
              <a:off x="4724400" y="1577974"/>
              <a:ext cx="365760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646464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800" i="1" dirty="0">
                  <a:solidFill>
                    <a:srgbClr val="C30037"/>
                  </a:solidFill>
                  <a:latin typeface="Inconsolata" panose="00000509000000000000" pitchFamily="49" charset="0"/>
                </a:rPr>
                <a:t>Header</a:t>
              </a:r>
            </a:p>
          </p:txBody>
        </p:sp>
      </p:grpSp>
      <p:cxnSp>
        <p:nvCxnSpPr>
          <p:cNvPr id="103" name="Connector: Curved 102">
            <a:extLst>
              <a:ext uri="{FF2B5EF4-FFF2-40B4-BE49-F238E27FC236}">
                <a16:creationId xmlns:a16="http://schemas.microsoft.com/office/drawing/2014/main" id="{9C5A3F94-3CAC-4C5D-8016-FA94A6CC33DD}"/>
              </a:ext>
            </a:extLst>
          </p:cNvPr>
          <p:cNvCxnSpPr>
            <a:cxnSpLocks/>
            <a:endCxn id="74" idx="0"/>
          </p:cNvCxnSpPr>
          <p:nvPr/>
        </p:nvCxnSpPr>
        <p:spPr>
          <a:xfrm rot="10800000" flipV="1">
            <a:off x="2988449" y="1289015"/>
            <a:ext cx="3289713" cy="237807"/>
          </a:xfrm>
          <a:prstGeom prst="bentConnector2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Box 105">
            <a:extLst>
              <a:ext uri="{FF2B5EF4-FFF2-40B4-BE49-F238E27FC236}">
                <a16:creationId xmlns:a16="http://schemas.microsoft.com/office/drawing/2014/main" id="{49C7BD9F-A173-45D6-AAC6-5AF22FF9E693}"/>
              </a:ext>
            </a:extLst>
          </p:cNvPr>
          <p:cNvSpPr txBox="1"/>
          <p:nvPr/>
        </p:nvSpPr>
        <p:spPr>
          <a:xfrm>
            <a:off x="4646541" y="1003173"/>
            <a:ext cx="965009" cy="18312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 i="1" dirty="0">
                <a:solidFill>
                  <a:srgbClr val="C30037"/>
                </a:solidFill>
                <a:latin typeface="+mj-lt"/>
              </a:rPr>
              <a:t>Get Page #2</a:t>
            </a:r>
          </a:p>
        </p:txBody>
      </p:sp>
      <p:sp>
        <p:nvSpPr>
          <p:cNvPr id="107" name="Right Arrow 6">
            <a:extLst>
              <a:ext uri="{FF2B5EF4-FFF2-40B4-BE49-F238E27FC236}">
                <a16:creationId xmlns:a16="http://schemas.microsoft.com/office/drawing/2014/main" id="{F67A6511-38AD-400B-8F02-646642B1E03D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1882836" y="2999584"/>
            <a:ext cx="457200" cy="365760"/>
          </a:xfrm>
          <a:prstGeom prst="rightArrow">
            <a:avLst>
              <a:gd name="adj1" fmla="val 50000"/>
              <a:gd name="adj2" fmla="val 50019"/>
            </a:avLst>
          </a:prstGeom>
          <a:solidFill>
            <a:srgbClr val="C30037"/>
          </a:solidFill>
          <a:ln w="28575">
            <a:noFill/>
            <a:round/>
            <a:headEnd type="none" w="sm" len="sm"/>
            <a:tailEnd type="triangle" w="med" len="med"/>
          </a:ln>
        </p:spPr>
        <p:txBody>
          <a:bodyPr wrap="none" anchor="ctr"/>
          <a:lstStyle>
            <a:lvl1pPr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2100">
              <a:latin typeface="Inconsolata" panose="00000509000000000000" pitchFamily="49" charset="0"/>
            </a:endParaRP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AE912CD2-FC34-4520-A26B-243FA2555847}"/>
              </a:ext>
            </a:extLst>
          </p:cNvPr>
          <p:cNvGrpSpPr/>
          <p:nvPr/>
        </p:nvGrpSpPr>
        <p:grpSpPr>
          <a:xfrm>
            <a:off x="1840678" y="1755423"/>
            <a:ext cx="640080" cy="914400"/>
            <a:chOff x="3561390" y="3873560"/>
            <a:chExt cx="640080" cy="914400"/>
          </a:xfrm>
        </p:grpSpPr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7A5C29E3-C5BE-4238-B4CB-F3B8C913A4E7}"/>
                </a:ext>
              </a:extLst>
            </p:cNvPr>
            <p:cNvSpPr/>
            <p:nvPr/>
          </p:nvSpPr>
          <p:spPr>
            <a:xfrm>
              <a:off x="3561390" y="3873560"/>
              <a:ext cx="640080" cy="914400"/>
            </a:xfrm>
            <a:prstGeom prst="rect">
              <a:avLst/>
            </a:prstGeom>
            <a:solidFill>
              <a:schemeClr val="accent6"/>
            </a:solidFill>
            <a:ln>
              <a:solidFill>
                <a:srgbClr val="646464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tIns="0" rIns="45720" rtlCol="0" anchor="t" anchorCtr="0">
              <a:noAutofit/>
            </a:bodyPr>
            <a:lstStyle/>
            <a:p>
              <a:pPr algn="ctr"/>
              <a:r>
                <a:rPr lang="en-US" sz="900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Directory</a:t>
              </a:r>
            </a:p>
          </p:txBody>
        </p:sp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F2C4EF1E-136B-48CD-AA00-9F4D991BDE0B}"/>
                </a:ext>
              </a:extLst>
            </p:cNvPr>
            <p:cNvGrpSpPr/>
            <p:nvPr/>
          </p:nvGrpSpPr>
          <p:grpSpPr>
            <a:xfrm>
              <a:off x="3616768" y="4086347"/>
              <a:ext cx="529324" cy="604678"/>
              <a:chOff x="5303520" y="1828802"/>
              <a:chExt cx="822960" cy="940115"/>
            </a:xfrm>
          </p:grpSpPr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id="{B4E52C8F-8D7F-4A5C-9195-05CB3261879D}"/>
                  </a:ext>
                </a:extLst>
              </p:cNvPr>
              <p:cNvGrpSpPr/>
              <p:nvPr/>
            </p:nvGrpSpPr>
            <p:grpSpPr>
              <a:xfrm>
                <a:off x="5303520" y="1828802"/>
                <a:ext cx="822960" cy="274320"/>
                <a:chOff x="5394960" y="1901190"/>
                <a:chExt cx="822960" cy="274320"/>
              </a:xfrm>
            </p:grpSpPr>
            <p:sp>
              <p:nvSpPr>
                <p:cNvPr id="120" name="Rectangle 119">
                  <a:extLst>
                    <a:ext uri="{FF2B5EF4-FFF2-40B4-BE49-F238E27FC236}">
                      <a16:creationId xmlns:a16="http://schemas.microsoft.com/office/drawing/2014/main" id="{D0E56785-317E-4A28-8630-4502CD81F9FE}"/>
                    </a:ext>
                  </a:extLst>
                </p:cNvPr>
                <p:cNvSpPr/>
                <p:nvPr/>
              </p:nvSpPr>
              <p:spPr>
                <a:xfrm>
                  <a:off x="5394960" y="1901190"/>
                  <a:ext cx="274320" cy="27432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646464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wrap="square" lIns="45720" rIns="45720" rtlCol="0" anchor="t" anchorCtr="0">
                  <a:noAutofit/>
                </a:bodyPr>
                <a:lstStyle/>
                <a:p>
                  <a:pPr algn="ctr"/>
                  <a:endParaRPr lang="en-US" sz="1600" dirty="0">
                    <a:latin typeface="Inconsolata" panose="00000509000000000000" pitchFamily="49" charset="0"/>
                  </a:endParaRPr>
                </a:p>
              </p:txBody>
            </p:sp>
            <p:sp>
              <p:nvSpPr>
                <p:cNvPr id="121" name="Rectangle 120">
                  <a:extLst>
                    <a:ext uri="{FF2B5EF4-FFF2-40B4-BE49-F238E27FC236}">
                      <a16:creationId xmlns:a16="http://schemas.microsoft.com/office/drawing/2014/main" id="{A13C7D10-6B07-4CA8-9682-9DF34825E4C3}"/>
                    </a:ext>
                  </a:extLst>
                </p:cNvPr>
                <p:cNvSpPr/>
                <p:nvPr/>
              </p:nvSpPr>
              <p:spPr>
                <a:xfrm>
                  <a:off x="5669280" y="1901190"/>
                  <a:ext cx="274320" cy="27432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646464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wrap="square" lIns="45720" rIns="45720" rtlCol="0" anchor="t" anchorCtr="0">
                  <a:noAutofit/>
                </a:bodyPr>
                <a:lstStyle/>
                <a:p>
                  <a:pPr algn="ctr"/>
                  <a:endParaRPr lang="en-US" sz="1600" dirty="0">
                    <a:latin typeface="Inconsolata" panose="00000509000000000000" pitchFamily="49" charset="0"/>
                  </a:endParaRPr>
                </a:p>
              </p:txBody>
            </p:sp>
            <p:sp>
              <p:nvSpPr>
                <p:cNvPr id="122" name="Rectangle 121">
                  <a:extLst>
                    <a:ext uri="{FF2B5EF4-FFF2-40B4-BE49-F238E27FC236}">
                      <a16:creationId xmlns:a16="http://schemas.microsoft.com/office/drawing/2014/main" id="{D70D2C47-1CEB-43E5-BF51-7BF1D7ED1089}"/>
                    </a:ext>
                  </a:extLst>
                </p:cNvPr>
                <p:cNvSpPr/>
                <p:nvPr/>
              </p:nvSpPr>
              <p:spPr>
                <a:xfrm>
                  <a:off x="5943600" y="1901190"/>
                  <a:ext cx="274320" cy="27432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646464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wrap="square" lIns="45720" rIns="45720" rtlCol="0" anchor="t" anchorCtr="0">
                  <a:noAutofit/>
                </a:bodyPr>
                <a:lstStyle/>
                <a:p>
                  <a:pPr algn="ctr"/>
                  <a:endParaRPr lang="en-US" sz="1600" dirty="0">
                    <a:latin typeface="Inconsolata" panose="00000509000000000000" pitchFamily="49" charset="0"/>
                  </a:endParaRPr>
                </a:p>
              </p:txBody>
            </p:sp>
          </p:grpSp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id="{D9D2D23A-6F49-4786-B2E0-EC5821986101}"/>
                  </a:ext>
                </a:extLst>
              </p:cNvPr>
              <p:cNvGrpSpPr/>
              <p:nvPr/>
            </p:nvGrpSpPr>
            <p:grpSpPr>
              <a:xfrm>
                <a:off x="5303520" y="2161700"/>
                <a:ext cx="822960" cy="274320"/>
                <a:chOff x="5394960" y="1901190"/>
                <a:chExt cx="822960" cy="274320"/>
              </a:xfrm>
            </p:grpSpPr>
            <p:sp>
              <p:nvSpPr>
                <p:cNvPr id="117" name="Rectangle 116">
                  <a:extLst>
                    <a:ext uri="{FF2B5EF4-FFF2-40B4-BE49-F238E27FC236}">
                      <a16:creationId xmlns:a16="http://schemas.microsoft.com/office/drawing/2014/main" id="{C9E5F96E-D589-4AC1-B7AD-062D92604CC2}"/>
                    </a:ext>
                  </a:extLst>
                </p:cNvPr>
                <p:cNvSpPr/>
                <p:nvPr/>
              </p:nvSpPr>
              <p:spPr>
                <a:xfrm>
                  <a:off x="5394960" y="1901190"/>
                  <a:ext cx="274320" cy="27432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646464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wrap="square" lIns="45720" rIns="45720" rtlCol="0" anchor="t" anchorCtr="0">
                  <a:noAutofit/>
                </a:bodyPr>
                <a:lstStyle/>
                <a:p>
                  <a:pPr algn="ctr"/>
                  <a:endParaRPr lang="en-US" sz="1600" dirty="0">
                    <a:latin typeface="Inconsolata" panose="00000509000000000000" pitchFamily="49" charset="0"/>
                  </a:endParaRPr>
                </a:p>
              </p:txBody>
            </p:sp>
            <p:sp>
              <p:nvSpPr>
                <p:cNvPr id="118" name="Rectangle 117">
                  <a:extLst>
                    <a:ext uri="{FF2B5EF4-FFF2-40B4-BE49-F238E27FC236}">
                      <a16:creationId xmlns:a16="http://schemas.microsoft.com/office/drawing/2014/main" id="{1ADF9D46-B35D-4CB9-B250-FA239490CA1E}"/>
                    </a:ext>
                  </a:extLst>
                </p:cNvPr>
                <p:cNvSpPr/>
                <p:nvPr/>
              </p:nvSpPr>
              <p:spPr>
                <a:xfrm>
                  <a:off x="5669280" y="1901190"/>
                  <a:ext cx="274320" cy="27432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646464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wrap="square" lIns="45720" rIns="45720" rtlCol="0" anchor="t" anchorCtr="0">
                  <a:noAutofit/>
                </a:bodyPr>
                <a:lstStyle/>
                <a:p>
                  <a:pPr algn="ctr"/>
                  <a:endParaRPr lang="en-US" sz="1600" dirty="0">
                    <a:latin typeface="Inconsolata" panose="00000509000000000000" pitchFamily="49" charset="0"/>
                  </a:endParaRPr>
                </a:p>
              </p:txBody>
            </p:sp>
            <p:sp>
              <p:nvSpPr>
                <p:cNvPr id="119" name="Rectangle 118">
                  <a:extLst>
                    <a:ext uri="{FF2B5EF4-FFF2-40B4-BE49-F238E27FC236}">
                      <a16:creationId xmlns:a16="http://schemas.microsoft.com/office/drawing/2014/main" id="{39C00C3A-019A-4048-99BC-8CB3E60A3B8E}"/>
                    </a:ext>
                  </a:extLst>
                </p:cNvPr>
                <p:cNvSpPr/>
                <p:nvPr/>
              </p:nvSpPr>
              <p:spPr>
                <a:xfrm>
                  <a:off x="5943600" y="1901190"/>
                  <a:ext cx="274320" cy="27432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646464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wrap="square" lIns="45720" rIns="45720" rtlCol="0" anchor="t" anchorCtr="0">
                  <a:noAutofit/>
                </a:bodyPr>
                <a:lstStyle/>
                <a:p>
                  <a:pPr algn="ctr"/>
                  <a:endParaRPr lang="en-US" sz="1600" dirty="0">
                    <a:latin typeface="Inconsolata" panose="00000509000000000000" pitchFamily="49" charset="0"/>
                  </a:endParaRPr>
                </a:p>
              </p:txBody>
            </p:sp>
          </p:grpSp>
          <p:grpSp>
            <p:nvGrpSpPr>
              <p:cNvPr id="113" name="Group 112">
                <a:extLst>
                  <a:ext uri="{FF2B5EF4-FFF2-40B4-BE49-F238E27FC236}">
                    <a16:creationId xmlns:a16="http://schemas.microsoft.com/office/drawing/2014/main" id="{623651D1-C8C8-4F5E-9C49-0124CFCA61A6}"/>
                  </a:ext>
                </a:extLst>
              </p:cNvPr>
              <p:cNvGrpSpPr/>
              <p:nvPr/>
            </p:nvGrpSpPr>
            <p:grpSpPr>
              <a:xfrm>
                <a:off x="5303520" y="2494597"/>
                <a:ext cx="822960" cy="274320"/>
                <a:chOff x="5394960" y="1901190"/>
                <a:chExt cx="822960" cy="274320"/>
              </a:xfrm>
            </p:grpSpPr>
            <p:sp>
              <p:nvSpPr>
                <p:cNvPr id="114" name="Rectangle 113">
                  <a:extLst>
                    <a:ext uri="{FF2B5EF4-FFF2-40B4-BE49-F238E27FC236}">
                      <a16:creationId xmlns:a16="http://schemas.microsoft.com/office/drawing/2014/main" id="{DF770D4B-19E8-4564-9739-5FC06B2814EF}"/>
                    </a:ext>
                  </a:extLst>
                </p:cNvPr>
                <p:cNvSpPr/>
                <p:nvPr/>
              </p:nvSpPr>
              <p:spPr>
                <a:xfrm>
                  <a:off x="5394960" y="1901190"/>
                  <a:ext cx="274320" cy="27432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646464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wrap="square" lIns="45720" rIns="45720" rtlCol="0" anchor="t" anchorCtr="0">
                  <a:noAutofit/>
                </a:bodyPr>
                <a:lstStyle/>
                <a:p>
                  <a:pPr algn="ctr"/>
                  <a:endParaRPr lang="en-US" sz="1600" dirty="0">
                    <a:latin typeface="Inconsolata" panose="00000509000000000000" pitchFamily="49" charset="0"/>
                  </a:endParaRPr>
                </a:p>
              </p:txBody>
            </p:sp>
            <p:sp>
              <p:nvSpPr>
                <p:cNvPr id="115" name="Rectangle 114">
                  <a:extLst>
                    <a:ext uri="{FF2B5EF4-FFF2-40B4-BE49-F238E27FC236}">
                      <a16:creationId xmlns:a16="http://schemas.microsoft.com/office/drawing/2014/main" id="{49A9E567-8E92-4BEF-AA33-6C7A677CD4D2}"/>
                    </a:ext>
                  </a:extLst>
                </p:cNvPr>
                <p:cNvSpPr/>
                <p:nvPr/>
              </p:nvSpPr>
              <p:spPr>
                <a:xfrm>
                  <a:off x="5669280" y="1901190"/>
                  <a:ext cx="274320" cy="27432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646464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wrap="square" lIns="45720" rIns="45720" rtlCol="0" anchor="t" anchorCtr="0">
                  <a:noAutofit/>
                </a:bodyPr>
                <a:lstStyle/>
                <a:p>
                  <a:pPr algn="ctr"/>
                  <a:endParaRPr lang="en-US" sz="1600" dirty="0">
                    <a:latin typeface="Inconsolata" panose="00000509000000000000" pitchFamily="49" charset="0"/>
                  </a:endParaRPr>
                </a:p>
              </p:txBody>
            </p:sp>
            <p:sp>
              <p:nvSpPr>
                <p:cNvPr id="116" name="Rectangle 115">
                  <a:extLst>
                    <a:ext uri="{FF2B5EF4-FFF2-40B4-BE49-F238E27FC236}">
                      <a16:creationId xmlns:a16="http://schemas.microsoft.com/office/drawing/2014/main" id="{92AB159E-7C3F-4185-B7EE-5AD36AD472AA}"/>
                    </a:ext>
                  </a:extLst>
                </p:cNvPr>
                <p:cNvSpPr/>
                <p:nvPr/>
              </p:nvSpPr>
              <p:spPr>
                <a:xfrm>
                  <a:off x="5943600" y="1901190"/>
                  <a:ext cx="274320" cy="27432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646464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wrap="square" lIns="45720" rIns="45720" rtlCol="0" anchor="t" anchorCtr="0">
                  <a:noAutofit/>
                </a:bodyPr>
                <a:lstStyle/>
                <a:p>
                  <a:pPr algn="ctr"/>
                  <a:endParaRPr lang="en-US" sz="1600" dirty="0">
                    <a:latin typeface="Inconsolata" panose="00000509000000000000" pitchFamily="49" charset="0"/>
                  </a:endParaRPr>
                </a:p>
              </p:txBody>
            </p:sp>
          </p:grpSp>
        </p:grp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22D0A6FB-65AD-4097-901E-615DED19DF3F}"/>
              </a:ext>
            </a:extLst>
          </p:cNvPr>
          <p:cNvGrpSpPr/>
          <p:nvPr/>
        </p:nvGrpSpPr>
        <p:grpSpPr>
          <a:xfrm>
            <a:off x="1840678" y="1755423"/>
            <a:ext cx="2232018" cy="914400"/>
            <a:chOff x="2008975" y="1982909"/>
            <a:chExt cx="2232018" cy="914400"/>
          </a:xfrm>
        </p:grpSpPr>
        <p:sp>
          <p:nvSpPr>
            <p:cNvPr id="127" name="Page">
              <a:extLst>
                <a:ext uri="{FF2B5EF4-FFF2-40B4-BE49-F238E27FC236}">
                  <a16:creationId xmlns:a16="http://schemas.microsoft.com/office/drawing/2014/main" id="{012D4592-D543-4B60-89BB-03332F34D67C}"/>
                </a:ext>
              </a:extLst>
            </p:cNvPr>
            <p:cNvSpPr/>
            <p:nvPr/>
          </p:nvSpPr>
          <p:spPr>
            <a:xfrm>
              <a:off x="2008975" y="1982909"/>
              <a:ext cx="640080" cy="914400"/>
            </a:xfrm>
            <a:prstGeom prst="rect">
              <a:avLst/>
            </a:prstGeom>
            <a:noFill/>
            <a:ln w="19050">
              <a:solidFill>
                <a:srgbClr val="646464"/>
              </a:solidFill>
              <a:prstDash val="sysDot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tIns="0" rIns="45720" rtlCol="0" anchor="ctr" anchorCtr="0">
              <a:noAutofit/>
            </a:bodyPr>
            <a:lstStyle/>
            <a:p>
              <a:pPr algn="ctr"/>
              <a:endParaRPr lang="en-US" sz="2800" b="1" i="1" dirty="0">
                <a:solidFill>
                  <a:schemeClr val="bg1"/>
                </a:solidFill>
                <a:latin typeface="Inconsolata" panose="00000509000000000000" pitchFamily="49" charset="0"/>
              </a:endParaRPr>
            </a:p>
          </p:txBody>
        </p:sp>
        <p:sp>
          <p:nvSpPr>
            <p:cNvPr id="128" name="Page">
              <a:extLst>
                <a:ext uri="{FF2B5EF4-FFF2-40B4-BE49-F238E27FC236}">
                  <a16:creationId xmlns:a16="http://schemas.microsoft.com/office/drawing/2014/main" id="{25B772C3-FCCD-4D2E-8787-B695A7E77E70}"/>
                </a:ext>
              </a:extLst>
            </p:cNvPr>
            <p:cNvSpPr/>
            <p:nvPr/>
          </p:nvSpPr>
          <p:spPr>
            <a:xfrm>
              <a:off x="2804945" y="1982909"/>
              <a:ext cx="640080" cy="914400"/>
            </a:xfrm>
            <a:prstGeom prst="rect">
              <a:avLst/>
            </a:prstGeom>
            <a:noFill/>
            <a:ln w="19050">
              <a:solidFill>
                <a:srgbClr val="646464"/>
              </a:solidFill>
              <a:prstDash val="sysDot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tIns="0" rIns="45720" rtlCol="0" anchor="ctr" anchorCtr="0">
              <a:noAutofit/>
            </a:bodyPr>
            <a:lstStyle/>
            <a:p>
              <a:pPr algn="ctr"/>
              <a:endParaRPr lang="en-US" sz="2800" b="1" i="1" dirty="0">
                <a:solidFill>
                  <a:schemeClr val="bg1"/>
                </a:solidFill>
                <a:latin typeface="Inconsolata" panose="00000509000000000000" pitchFamily="49" charset="0"/>
              </a:endParaRPr>
            </a:p>
          </p:txBody>
        </p:sp>
        <p:sp>
          <p:nvSpPr>
            <p:cNvPr id="129" name="Page">
              <a:extLst>
                <a:ext uri="{FF2B5EF4-FFF2-40B4-BE49-F238E27FC236}">
                  <a16:creationId xmlns:a16="http://schemas.microsoft.com/office/drawing/2014/main" id="{54CFA1FA-D84C-4EA7-A2F1-8096EFAC367E}"/>
                </a:ext>
              </a:extLst>
            </p:cNvPr>
            <p:cNvSpPr/>
            <p:nvPr/>
          </p:nvSpPr>
          <p:spPr>
            <a:xfrm>
              <a:off x="3600913" y="1982909"/>
              <a:ext cx="640080" cy="914400"/>
            </a:xfrm>
            <a:prstGeom prst="rect">
              <a:avLst/>
            </a:prstGeom>
            <a:noFill/>
            <a:ln w="19050">
              <a:solidFill>
                <a:srgbClr val="646464"/>
              </a:solidFill>
              <a:prstDash val="sysDot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tIns="0" rIns="45720" rtlCol="0" anchor="ctr" anchorCtr="0">
              <a:noAutofit/>
            </a:bodyPr>
            <a:lstStyle/>
            <a:p>
              <a:pPr algn="ctr"/>
              <a:endParaRPr lang="en-US" sz="2800" b="1" i="1" dirty="0">
                <a:solidFill>
                  <a:schemeClr val="bg1"/>
                </a:solidFill>
                <a:latin typeface="Inconsolata" panose="00000509000000000000" pitchFamily="49" charset="0"/>
              </a:endParaRPr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8C671818-CA61-40E4-8698-37E54929D50E}"/>
              </a:ext>
            </a:extLst>
          </p:cNvPr>
          <p:cNvSpPr txBox="1"/>
          <p:nvPr/>
        </p:nvSpPr>
        <p:spPr>
          <a:xfrm>
            <a:off x="6705600" y="1890370"/>
            <a:ext cx="2103120" cy="45278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80000"/>
              </a:lnSpc>
            </a:pPr>
            <a:r>
              <a:rPr lang="en-US" sz="1400" i="1" dirty="0">
                <a:solidFill>
                  <a:srgbClr val="C30037"/>
                </a:solidFill>
                <a:latin typeface="+mj-lt"/>
              </a:rPr>
              <a:t>Interpret Page #2 layout</a:t>
            </a:r>
          </a:p>
        </p:txBody>
      </p:sp>
      <p:cxnSp>
        <p:nvCxnSpPr>
          <p:cNvPr id="135" name="Connector: Curved 134">
            <a:extLst>
              <a:ext uri="{FF2B5EF4-FFF2-40B4-BE49-F238E27FC236}">
                <a16:creationId xmlns:a16="http://schemas.microsoft.com/office/drawing/2014/main" id="{2748D884-CCB6-47E8-90FC-1AD367E71158}"/>
              </a:ext>
            </a:extLst>
          </p:cNvPr>
          <p:cNvCxnSpPr>
            <a:cxnSpLocks/>
          </p:cNvCxnSpPr>
          <p:nvPr/>
        </p:nvCxnSpPr>
        <p:spPr>
          <a:xfrm flipV="1">
            <a:off x="3291490" y="1536273"/>
            <a:ext cx="2986671" cy="468220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6" name="Group 145" hidden="1">
            <a:extLst>
              <a:ext uri="{FF2B5EF4-FFF2-40B4-BE49-F238E27FC236}">
                <a16:creationId xmlns:a16="http://schemas.microsoft.com/office/drawing/2014/main" id="{ED4F8F9E-EE89-4C5A-B83A-3EB5CFADCC8C}"/>
              </a:ext>
            </a:extLst>
          </p:cNvPr>
          <p:cNvGrpSpPr/>
          <p:nvPr/>
        </p:nvGrpSpPr>
        <p:grpSpPr>
          <a:xfrm>
            <a:off x="4087460" y="1278873"/>
            <a:ext cx="2361844" cy="683277"/>
            <a:chOff x="4087460" y="1278873"/>
            <a:chExt cx="2361844" cy="683277"/>
          </a:xfrm>
        </p:grpSpPr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DA58F050-0D66-4846-A2FF-79B7D78BAE4C}"/>
                </a:ext>
              </a:extLst>
            </p:cNvPr>
            <p:cNvSpPr/>
            <p:nvPr/>
          </p:nvSpPr>
          <p:spPr>
            <a:xfrm>
              <a:off x="4087460" y="1617306"/>
              <a:ext cx="171143" cy="1755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646464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tIns="0" rIns="45720" rtlCol="0" anchor="ctr" anchorCtr="0">
              <a:noAutofit/>
            </a:bodyPr>
            <a:lstStyle/>
            <a:p>
              <a:pPr algn="ctr"/>
              <a:endParaRPr lang="en-US" sz="2800" b="1" i="1" dirty="0">
                <a:solidFill>
                  <a:schemeClr val="bg1"/>
                </a:solidFill>
                <a:latin typeface="Inconsolata" panose="00000509000000000000" pitchFamily="49" charset="0"/>
              </a:endParaRPr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F6D70708-A8AF-4875-8F11-CF60308760A0}"/>
                </a:ext>
              </a:extLst>
            </p:cNvPr>
            <p:cNvSpPr/>
            <p:nvPr/>
          </p:nvSpPr>
          <p:spPr>
            <a:xfrm>
              <a:off x="4087460" y="1786631"/>
              <a:ext cx="171143" cy="1755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646464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tIns="0" rIns="45720" rtlCol="0" anchor="ctr" anchorCtr="0">
              <a:noAutofit/>
            </a:bodyPr>
            <a:lstStyle/>
            <a:p>
              <a:pPr algn="ctr"/>
              <a:endParaRPr lang="en-US" sz="2800" b="1" i="1" dirty="0">
                <a:solidFill>
                  <a:schemeClr val="bg1"/>
                </a:solidFill>
                <a:latin typeface="Inconsolata" panose="00000509000000000000" pitchFamily="49" charset="0"/>
              </a:endParaRPr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B21EF2C9-E9E5-4863-B02A-854BCFFC099A}"/>
                </a:ext>
              </a:extLst>
            </p:cNvPr>
            <p:cNvSpPr/>
            <p:nvPr/>
          </p:nvSpPr>
          <p:spPr>
            <a:xfrm>
              <a:off x="6278161" y="1526130"/>
              <a:ext cx="171143" cy="17268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646464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tIns="0" rIns="45720" rtlCol="0" anchor="ctr" anchorCtr="0">
              <a:noAutofit/>
            </a:bodyPr>
            <a:lstStyle/>
            <a:p>
              <a:pPr algn="ctr"/>
              <a:endParaRPr lang="en-US" sz="2800" b="1" i="1" dirty="0">
                <a:solidFill>
                  <a:schemeClr val="bg1"/>
                </a:solidFill>
                <a:latin typeface="Inconsolata" panose="00000509000000000000" pitchFamily="49" charset="0"/>
              </a:endParaRPr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6EB23EA1-19CD-42CD-B241-FBADB70C8BF6}"/>
                </a:ext>
              </a:extLst>
            </p:cNvPr>
            <p:cNvSpPr/>
            <p:nvPr/>
          </p:nvSpPr>
          <p:spPr>
            <a:xfrm>
              <a:off x="6278161" y="1278873"/>
              <a:ext cx="171143" cy="17268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646464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tIns="0" rIns="45720" rtlCol="0" anchor="ctr" anchorCtr="0">
              <a:noAutofit/>
            </a:bodyPr>
            <a:lstStyle/>
            <a:p>
              <a:pPr algn="ctr"/>
              <a:endParaRPr lang="en-US" sz="2800" b="1" i="1" dirty="0">
                <a:solidFill>
                  <a:schemeClr val="bg1"/>
                </a:solidFill>
                <a:latin typeface="Inconsolata" panose="00000509000000000000" pitchFamily="49" charset="0"/>
              </a:endParaRPr>
            </a:p>
          </p:txBody>
        </p:sp>
      </p:grpSp>
      <p:sp>
        <p:nvSpPr>
          <p:cNvPr id="145" name="TextBox 144">
            <a:extLst>
              <a:ext uri="{FF2B5EF4-FFF2-40B4-BE49-F238E27FC236}">
                <a16:creationId xmlns:a16="http://schemas.microsoft.com/office/drawing/2014/main" id="{715F986E-737A-48A8-B03E-D83D6381D682}"/>
              </a:ext>
            </a:extLst>
          </p:cNvPr>
          <p:cNvSpPr txBox="1"/>
          <p:nvPr/>
        </p:nvSpPr>
        <p:spPr>
          <a:xfrm>
            <a:off x="4847119" y="1655885"/>
            <a:ext cx="1453924" cy="18312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 i="1" dirty="0">
                <a:solidFill>
                  <a:srgbClr val="C30037"/>
                </a:solidFill>
                <a:latin typeface="+mj-lt"/>
              </a:rPr>
              <a:t>Pointer to Page #2</a:t>
            </a:r>
          </a:p>
        </p:txBody>
      </p:sp>
      <p:sp>
        <p:nvSpPr>
          <p:cNvPr id="147" name="Rectangle: Rounded Corners 146">
            <a:extLst>
              <a:ext uri="{FF2B5EF4-FFF2-40B4-BE49-F238E27FC236}">
                <a16:creationId xmlns:a16="http://schemas.microsoft.com/office/drawing/2014/main" id="{343EA457-3068-4304-AFD8-2244183941E4}"/>
              </a:ext>
            </a:extLst>
          </p:cNvPr>
          <p:cNvSpPr/>
          <p:nvPr/>
        </p:nvSpPr>
        <p:spPr>
          <a:xfrm>
            <a:off x="6918303" y="3383649"/>
            <a:ext cx="1280160" cy="274320"/>
          </a:xfrm>
          <a:prstGeom prst="roundRect">
            <a:avLst/>
          </a:prstGeom>
          <a:solidFill>
            <a:srgbClr val="C3003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1400" dirty="0">
                <a:latin typeface="+mj-lt"/>
              </a:rPr>
              <a:t>Lectures #3-4</a:t>
            </a:r>
          </a:p>
        </p:txBody>
      </p:sp>
      <p:sp>
        <p:nvSpPr>
          <p:cNvPr id="150" name="Rectangle: Rounded Corners 149">
            <a:extLst>
              <a:ext uri="{FF2B5EF4-FFF2-40B4-BE49-F238E27FC236}">
                <a16:creationId xmlns:a16="http://schemas.microsoft.com/office/drawing/2014/main" id="{C6E6F597-3982-4982-BDD5-B70C499BDF31}"/>
              </a:ext>
            </a:extLst>
          </p:cNvPr>
          <p:cNvSpPr/>
          <p:nvPr/>
        </p:nvSpPr>
        <p:spPr>
          <a:xfrm>
            <a:off x="1264920" y="1200150"/>
            <a:ext cx="1097280" cy="274320"/>
          </a:xfrm>
          <a:prstGeom prst="roundRect">
            <a:avLst/>
          </a:prstGeom>
          <a:solidFill>
            <a:srgbClr val="C3003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1400" dirty="0">
                <a:latin typeface="+mj-lt"/>
              </a:rPr>
              <a:t>Lecture #5</a:t>
            </a:r>
          </a:p>
        </p:txBody>
      </p:sp>
      <p:sp>
        <p:nvSpPr>
          <p:cNvPr id="91" name="Rectangle: Rounded Corners 90">
            <a:extLst>
              <a:ext uri="{FF2B5EF4-FFF2-40B4-BE49-F238E27FC236}">
                <a16:creationId xmlns:a16="http://schemas.microsoft.com/office/drawing/2014/main" id="{2400F077-04AA-46FA-88AD-47CBA9A5013D}"/>
              </a:ext>
            </a:extLst>
          </p:cNvPr>
          <p:cNvSpPr/>
          <p:nvPr/>
        </p:nvSpPr>
        <p:spPr>
          <a:xfrm>
            <a:off x="6781800" y="819150"/>
            <a:ext cx="1463040" cy="274320"/>
          </a:xfrm>
          <a:prstGeom prst="roundRect">
            <a:avLst/>
          </a:prstGeom>
          <a:solidFill>
            <a:srgbClr val="C3003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1400" dirty="0">
                <a:latin typeface="+mj-lt"/>
              </a:rPr>
              <a:t>Lectures #13-14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0BC9471-123F-99FA-B582-70D51036474E}"/>
              </a:ext>
            </a:extLst>
          </p:cNvPr>
          <p:cNvGrpSpPr/>
          <p:nvPr/>
        </p:nvGrpSpPr>
        <p:grpSpPr>
          <a:xfrm>
            <a:off x="6155744" y="971550"/>
            <a:ext cx="1921456" cy="914400"/>
            <a:chOff x="6405478" y="1042145"/>
            <a:chExt cx="1921456" cy="914400"/>
          </a:xfrm>
        </p:grpSpPr>
        <p:pic>
          <p:nvPicPr>
            <p:cNvPr id="3" name="Graphic 2">
              <a:extLst>
                <a:ext uri="{FF2B5EF4-FFF2-40B4-BE49-F238E27FC236}">
                  <a16:creationId xmlns:a16="http://schemas.microsoft.com/office/drawing/2014/main" id="{76B323FF-DA62-D7D6-72FF-4A36EB12C17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405478" y="1042145"/>
              <a:ext cx="923316" cy="91440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52725B6-1D2C-4B81-CA17-FE7ABEAA9784}"/>
                </a:ext>
              </a:extLst>
            </p:cNvPr>
            <p:cNvSpPr txBox="1"/>
            <p:nvPr/>
          </p:nvSpPr>
          <p:spPr>
            <a:xfrm>
              <a:off x="7376353" y="1245430"/>
              <a:ext cx="950581" cy="507831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2000" b="1" i="1" dirty="0">
                  <a:solidFill>
                    <a:srgbClr val="646464"/>
                  </a:solidFill>
                  <a:latin typeface="Crimson Text" panose="02000503000000000000" pitchFamily="2" charset="0"/>
                </a:rPr>
                <a:t>Execution</a:t>
              </a:r>
              <a:br>
                <a:rPr lang="en-US" sz="2000" b="1" i="1" dirty="0">
                  <a:solidFill>
                    <a:srgbClr val="646464"/>
                  </a:solidFill>
                  <a:latin typeface="Crimson Text" panose="02000503000000000000" pitchFamily="2" charset="0"/>
                </a:rPr>
              </a:br>
              <a:r>
                <a:rPr lang="en-US" sz="2000" b="1" i="1" dirty="0">
                  <a:solidFill>
                    <a:srgbClr val="646464"/>
                  </a:solidFill>
                  <a:latin typeface="Crimson Text" panose="02000503000000000000" pitchFamily="2" charset="0"/>
                </a:rPr>
                <a:t>Engine</a:t>
              </a:r>
            </a:p>
          </p:txBody>
        </p:sp>
      </p:grpSp>
      <p:sp>
        <p:nvSpPr>
          <p:cNvPr id="2" name="Slide Number Placeholder 3" descr=" 5">
            <a:extLst>
              <a:ext uri="{FF2B5EF4-FFF2-40B4-BE49-F238E27FC236}">
                <a16:creationId xmlns:a16="http://schemas.microsoft.com/office/drawing/2014/main" id="{6D202961-1C47-528B-58BC-905F6B45DBC4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  <p:cxnSp>
        <p:nvCxnSpPr>
          <p:cNvPr id="4" name="Connector: Curved 3">
            <a:extLst>
              <a:ext uri="{FF2B5EF4-FFF2-40B4-BE49-F238E27FC236}">
                <a16:creationId xmlns:a16="http://schemas.microsoft.com/office/drawing/2014/main" id="{9F36AF5F-52D3-8D62-AAAE-8802FC40ECE0}"/>
              </a:ext>
            </a:extLst>
          </p:cNvPr>
          <p:cNvCxnSpPr>
            <a:cxnSpLocks/>
            <a:stCxn id="3" idx="2"/>
            <a:endCxn id="78" idx="3"/>
          </p:cNvCxnSpPr>
          <p:nvPr/>
        </p:nvCxnSpPr>
        <p:spPr>
          <a:xfrm rot="5400000">
            <a:off x="4783729" y="378949"/>
            <a:ext cx="326673" cy="3340674"/>
          </a:xfrm>
          <a:prstGeom prst="bentConnector2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ACEAE01F-3EAD-549F-7E7A-8E36260548B4}"/>
              </a:ext>
            </a:extLst>
          </p:cNvPr>
          <p:cNvSpPr txBox="1"/>
          <p:nvPr/>
        </p:nvSpPr>
        <p:spPr>
          <a:xfrm>
            <a:off x="4634368" y="2323431"/>
            <a:ext cx="2103120" cy="27057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80000"/>
              </a:lnSpc>
            </a:pPr>
            <a:r>
              <a:rPr lang="en-US" sz="1400" i="1" dirty="0">
                <a:solidFill>
                  <a:srgbClr val="C30037"/>
                </a:solidFill>
                <a:latin typeface="+mj-lt"/>
              </a:rPr>
              <a:t>Update Page #2</a:t>
            </a:r>
          </a:p>
        </p:txBody>
      </p:sp>
      <p:cxnSp>
        <p:nvCxnSpPr>
          <p:cNvPr id="25" name="Connector: Curved 3">
            <a:extLst>
              <a:ext uri="{FF2B5EF4-FFF2-40B4-BE49-F238E27FC236}">
                <a16:creationId xmlns:a16="http://schemas.microsoft.com/office/drawing/2014/main" id="{47454C2B-8C38-7631-1A75-FFE3E6D41389}"/>
              </a:ext>
            </a:extLst>
          </p:cNvPr>
          <p:cNvCxnSpPr>
            <a:cxnSpLocks/>
            <a:stCxn id="128" idx="2"/>
            <a:endCxn id="63" idx="0"/>
          </p:cNvCxnSpPr>
          <p:nvPr/>
        </p:nvCxnSpPr>
        <p:spPr>
          <a:xfrm rot="16200000" flipH="1">
            <a:off x="2907606" y="2718905"/>
            <a:ext cx="845004" cy="746840"/>
          </a:xfrm>
          <a:prstGeom prst="bentConnector3">
            <a:avLst>
              <a:gd name="adj1" fmla="val 43034"/>
            </a:avLst>
          </a:prstGeom>
          <a:ln w="28575">
            <a:solidFill>
              <a:schemeClr val="accent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or: Curved 3">
            <a:extLst>
              <a:ext uri="{FF2B5EF4-FFF2-40B4-BE49-F238E27FC236}">
                <a16:creationId xmlns:a16="http://schemas.microsoft.com/office/drawing/2014/main" id="{02608148-02CC-3F52-2406-3AB44E2E7C1C}"/>
              </a:ext>
            </a:extLst>
          </p:cNvPr>
          <p:cNvCxnSpPr>
            <a:cxnSpLocks/>
            <a:stCxn id="63" idx="0"/>
            <a:endCxn id="78" idx="2"/>
          </p:cNvCxnSpPr>
          <p:nvPr/>
        </p:nvCxnSpPr>
        <p:spPr>
          <a:xfrm rot="16200000" flipV="1">
            <a:off x="2907606" y="2718905"/>
            <a:ext cx="845004" cy="746840"/>
          </a:xfrm>
          <a:prstGeom prst="bentConnector3">
            <a:avLst>
              <a:gd name="adj1" fmla="val 56981"/>
            </a:avLst>
          </a:prstGeom>
          <a:ln w="28575">
            <a:solidFill>
              <a:schemeClr val="accent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5988EE5C-82BE-713F-E9E1-4208AD223459}"/>
              </a:ext>
            </a:extLst>
          </p:cNvPr>
          <p:cNvSpPr/>
          <p:nvPr/>
        </p:nvSpPr>
        <p:spPr>
          <a:xfrm>
            <a:off x="3855720" y="2956658"/>
            <a:ext cx="1097280" cy="274320"/>
          </a:xfrm>
          <a:prstGeom prst="roundRect">
            <a:avLst/>
          </a:prstGeom>
          <a:solidFill>
            <a:srgbClr val="C3003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1400" dirty="0">
                <a:latin typeface="+mj-lt"/>
              </a:rPr>
              <a:t>Lecture #5</a:t>
            </a:r>
          </a:p>
        </p:txBody>
      </p:sp>
    </p:spTree>
    <p:extLst>
      <p:ext uri="{BB962C8B-B14F-4D97-AF65-F5344CB8AC3E}">
        <p14:creationId xmlns:p14="http://schemas.microsoft.com/office/powerpoint/2010/main" val="1107230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5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25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5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25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5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5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5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25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5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1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5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50"/>
                            </p:stCondLst>
                            <p:childTnLst>
                              <p:par>
                                <p:cTn id="1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25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106" grpId="0"/>
      <p:bldP spid="107" grpId="0" animBg="1"/>
      <p:bldP spid="134" grpId="0"/>
      <p:bldP spid="145" grpId="0"/>
      <p:bldP spid="147" grpId="0" animBg="1"/>
      <p:bldP spid="150" grpId="0" animBg="1"/>
      <p:bldP spid="91" grpId="0" animBg="1"/>
      <p:bldP spid="21" grpId="0"/>
      <p:bldP spid="3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3D0F6-04BC-25F0-499A-7AAD44997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Dark Side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3873BA-16F0-4A4B-2224-1E28A3A94F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Goal:</a:t>
            </a:r>
            <a:r>
              <a:rPr lang="en-US" b="1" dirty="0"/>
              <a:t> </a:t>
            </a:r>
            <a:r>
              <a:rPr lang="en-US" dirty="0"/>
              <a:t>Allow the DBMS to manage databases that exceed the amount of memory available.</a:t>
            </a:r>
          </a:p>
          <a:p>
            <a:endParaRPr lang="en-US" dirty="0"/>
          </a:p>
          <a:p>
            <a:r>
              <a:rPr lang="en-US" b="1" dirty="0">
                <a:solidFill>
                  <a:srgbClr val="C00000"/>
                </a:solidFill>
              </a:rPr>
              <a:t>Idea: </a:t>
            </a:r>
            <a:r>
              <a:rPr lang="en-US" dirty="0"/>
              <a:t>Let database "pretend" all data fits in memory, shuffle data in the background</a:t>
            </a:r>
          </a:p>
          <a:p>
            <a:endParaRPr lang="en-US" dirty="0">
              <a:solidFill>
                <a:srgbClr val="C00000"/>
              </a:solidFill>
            </a:endParaRPr>
          </a:p>
          <a:p>
            <a:r>
              <a:rPr lang="en-US" b="1" dirty="0">
                <a:solidFill>
                  <a:srgbClr val="C00000"/>
                </a:solidFill>
              </a:rPr>
              <a:t>Q: </a:t>
            </a:r>
            <a:r>
              <a:rPr lang="en-US" dirty="0">
                <a:solidFill>
                  <a:schemeClr val="tx1"/>
                </a:solidFill>
              </a:rPr>
              <a:t>Can we leverage virtual memory to solve our problem?</a:t>
            </a:r>
            <a:endParaRPr lang="en-US" b="1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9C4459-FC22-C92F-EDE5-411ACAFADB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DD1AB5-42BA-4E8A-BFEE-435884E16AAB}" type="slidenum">
              <a:rPr lang="en-US" smtClean="0"/>
              <a:pPr/>
              <a:t>15</a:t>
            </a:fld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F32AE53-7521-B6BF-5BEE-1464ECBB80B6}"/>
              </a:ext>
            </a:extLst>
          </p:cNvPr>
          <p:cNvGrpSpPr/>
          <p:nvPr/>
        </p:nvGrpSpPr>
        <p:grpSpPr>
          <a:xfrm>
            <a:off x="6227402" y="841998"/>
            <a:ext cx="2530242" cy="3398949"/>
            <a:chOff x="6227402" y="841998"/>
            <a:chExt cx="2530242" cy="3398949"/>
          </a:xfrm>
        </p:grpSpPr>
        <p:pic>
          <p:nvPicPr>
            <p:cNvPr id="5" name="Picture 2" descr="Operating Systems: Three Easy Pieces (Hardcover Version 1.10)">
              <a:extLst>
                <a:ext uri="{FF2B5EF4-FFF2-40B4-BE49-F238E27FC236}">
                  <a16:creationId xmlns:a16="http://schemas.microsoft.com/office/drawing/2014/main" id="{6C18CDFC-4B72-194A-299B-02B16678D4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9400" y="841998"/>
              <a:ext cx="1701497" cy="25522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0F1E9D1-37E5-F203-538D-EFCD3A12E841}"/>
                </a:ext>
              </a:extLst>
            </p:cNvPr>
            <p:cNvSpPr txBox="1"/>
            <p:nvPr/>
          </p:nvSpPr>
          <p:spPr>
            <a:xfrm>
              <a:off x="6227402" y="3409950"/>
              <a:ext cx="253024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C00000"/>
                  </a:solidFill>
                </a:rPr>
                <a:t>A: </a:t>
              </a:r>
              <a:r>
                <a:rPr lang="en-US" sz="2400" dirty="0"/>
                <a:t>Technically, yes, using </a:t>
              </a:r>
              <a:r>
                <a:rPr lang="en-US" sz="2400" dirty="0" err="1">
                  <a:latin typeface="Consolas" panose="020B0609020204030204" pitchFamily="49" charset="0"/>
                  <a:cs typeface="Consolas" panose="020B0609020204030204" pitchFamily="49" charset="0"/>
                </a:rPr>
                <a:t>mmap</a:t>
              </a:r>
              <a:r>
                <a:rPr lang="en-US" sz="2400" dirty="0"/>
                <a:t> 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4545B4E-069F-0CEC-2B32-C5FDDB67A758}"/>
              </a:ext>
            </a:extLst>
          </p:cNvPr>
          <p:cNvGrpSpPr/>
          <p:nvPr/>
        </p:nvGrpSpPr>
        <p:grpSpPr>
          <a:xfrm>
            <a:off x="685800" y="3594615"/>
            <a:ext cx="1043876" cy="501135"/>
            <a:chOff x="685800" y="3594615"/>
            <a:chExt cx="1043876" cy="501135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BAEB6B3-3ACF-DF40-8A2F-E8A22024152B}"/>
                </a:ext>
              </a:extLst>
            </p:cNvPr>
            <p:cNvSpPr txBox="1"/>
            <p:nvPr/>
          </p:nvSpPr>
          <p:spPr>
            <a:xfrm>
              <a:off x="685800" y="3594615"/>
              <a:ext cx="10438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C00000"/>
                  </a:solidFill>
                </a:rPr>
                <a:t>Should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34545F9-AAF8-7D1C-0C90-239BD0B68B8C}"/>
                </a:ext>
              </a:extLst>
            </p:cNvPr>
            <p:cNvCxnSpPr>
              <a:cxnSpLocks/>
            </p:cNvCxnSpPr>
            <p:nvPr/>
          </p:nvCxnSpPr>
          <p:spPr>
            <a:xfrm>
              <a:off x="901698" y="4095750"/>
              <a:ext cx="506762" cy="0"/>
            </a:xfrm>
            <a:prstGeom prst="line">
              <a:avLst/>
            </a:prstGeom>
            <a:ln w="698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34520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3D0F6-04BC-25F0-499A-7AAD44997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Dark Side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3873BA-16F0-4A4B-2224-1E28A3A94F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Goal:</a:t>
            </a:r>
            <a:r>
              <a:rPr lang="en-US" b="1" dirty="0"/>
              <a:t> </a:t>
            </a:r>
            <a:r>
              <a:rPr lang="en-US" dirty="0"/>
              <a:t>Allow the DBMS to manage databases that exceed the amount of memory available.</a:t>
            </a:r>
          </a:p>
          <a:p>
            <a:endParaRPr lang="en-US" dirty="0"/>
          </a:p>
          <a:p>
            <a:r>
              <a:rPr lang="en-US" b="1" dirty="0">
                <a:solidFill>
                  <a:srgbClr val="C00000"/>
                </a:solidFill>
              </a:rPr>
              <a:t>Idea: </a:t>
            </a:r>
            <a:r>
              <a:rPr lang="en-US" dirty="0"/>
              <a:t>Let database "pretend" all data fits in memory, shuffle data in the background</a:t>
            </a:r>
          </a:p>
          <a:p>
            <a:endParaRPr lang="en-US" dirty="0">
              <a:solidFill>
                <a:srgbClr val="C00000"/>
              </a:solidFill>
            </a:endParaRPr>
          </a:p>
          <a:p>
            <a:r>
              <a:rPr lang="en-US" b="1" dirty="0">
                <a:solidFill>
                  <a:srgbClr val="C00000"/>
                </a:solidFill>
              </a:rPr>
              <a:t>Q: </a:t>
            </a:r>
            <a:r>
              <a:rPr lang="en-US" dirty="0">
                <a:solidFill>
                  <a:schemeClr val="tx1"/>
                </a:solidFill>
              </a:rPr>
              <a:t>Can we leverage virtual memory to solve our problem?</a:t>
            </a:r>
            <a:endParaRPr lang="en-US" b="1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9C4459-FC22-C92F-EDE5-411ACAFADB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DD1AB5-42BA-4E8A-BFEE-435884E16AAB}" type="slidenum">
              <a:rPr lang="en-US" smtClean="0"/>
              <a:pPr/>
              <a:t>16</a:t>
            </a:fld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F32AE53-7521-B6BF-5BEE-1464ECBB80B6}"/>
              </a:ext>
            </a:extLst>
          </p:cNvPr>
          <p:cNvGrpSpPr/>
          <p:nvPr/>
        </p:nvGrpSpPr>
        <p:grpSpPr>
          <a:xfrm>
            <a:off x="6227402" y="841998"/>
            <a:ext cx="2530242" cy="3398949"/>
            <a:chOff x="6227402" y="841998"/>
            <a:chExt cx="2530242" cy="3398949"/>
          </a:xfrm>
        </p:grpSpPr>
        <p:pic>
          <p:nvPicPr>
            <p:cNvPr id="5" name="Picture 2" descr="Operating Systems: Three Easy Pieces (Hardcover Version 1.10)">
              <a:extLst>
                <a:ext uri="{FF2B5EF4-FFF2-40B4-BE49-F238E27FC236}">
                  <a16:creationId xmlns:a16="http://schemas.microsoft.com/office/drawing/2014/main" id="{6C18CDFC-4B72-194A-299B-02B16678D4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9400" y="841998"/>
              <a:ext cx="1701497" cy="25522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0F1E9D1-37E5-F203-538D-EFCD3A12E841}"/>
                </a:ext>
              </a:extLst>
            </p:cNvPr>
            <p:cNvSpPr txBox="1"/>
            <p:nvPr/>
          </p:nvSpPr>
          <p:spPr>
            <a:xfrm>
              <a:off x="6227402" y="3409950"/>
              <a:ext cx="253024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C00000"/>
                  </a:solidFill>
                </a:rPr>
                <a:t>A: </a:t>
              </a:r>
              <a:r>
                <a:rPr lang="en-US" sz="2400" dirty="0"/>
                <a:t>Technically, yes, using </a:t>
              </a:r>
              <a:r>
                <a:rPr lang="en-US" sz="2400" dirty="0" err="1">
                  <a:latin typeface="Consolas" panose="020B0609020204030204" pitchFamily="49" charset="0"/>
                  <a:cs typeface="Consolas" panose="020B0609020204030204" pitchFamily="49" charset="0"/>
                </a:rPr>
                <a:t>mmap</a:t>
              </a:r>
              <a:r>
                <a:rPr lang="en-US" sz="2400" dirty="0"/>
                <a:t> 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4545B4E-069F-0CEC-2B32-C5FDDB67A758}"/>
              </a:ext>
            </a:extLst>
          </p:cNvPr>
          <p:cNvGrpSpPr/>
          <p:nvPr/>
        </p:nvGrpSpPr>
        <p:grpSpPr>
          <a:xfrm>
            <a:off x="685800" y="3594615"/>
            <a:ext cx="1043876" cy="501135"/>
            <a:chOff x="685800" y="3594615"/>
            <a:chExt cx="1043876" cy="501135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BAEB6B3-3ACF-DF40-8A2F-E8A22024152B}"/>
                </a:ext>
              </a:extLst>
            </p:cNvPr>
            <p:cNvSpPr txBox="1"/>
            <p:nvPr/>
          </p:nvSpPr>
          <p:spPr>
            <a:xfrm>
              <a:off x="685800" y="3594615"/>
              <a:ext cx="10438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C00000"/>
                  </a:solidFill>
                </a:rPr>
                <a:t>Should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34545F9-AAF8-7D1C-0C90-239BD0B68B8C}"/>
                </a:ext>
              </a:extLst>
            </p:cNvPr>
            <p:cNvCxnSpPr>
              <a:cxnSpLocks/>
            </p:cNvCxnSpPr>
            <p:nvPr/>
          </p:nvCxnSpPr>
          <p:spPr>
            <a:xfrm>
              <a:off x="901698" y="4095750"/>
              <a:ext cx="506762" cy="0"/>
            </a:xfrm>
            <a:prstGeom prst="line">
              <a:avLst/>
            </a:prstGeom>
            <a:ln w="698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5AEC7796-2C89-E03F-1181-3A0A6DF88478}"/>
              </a:ext>
            </a:extLst>
          </p:cNvPr>
          <p:cNvGrpSpPr/>
          <p:nvPr/>
        </p:nvGrpSpPr>
        <p:grpSpPr>
          <a:xfrm rot="20972772">
            <a:off x="493494" y="950377"/>
            <a:ext cx="5080000" cy="3384577"/>
            <a:chOff x="3352800" y="1047750"/>
            <a:chExt cx="5080000" cy="3384577"/>
          </a:xfrm>
        </p:grpSpPr>
        <p:pic>
          <p:nvPicPr>
            <p:cNvPr id="10" name="Picture 2" descr="Do you think going to the dark side truly makes one more powerful in the  force? | Fandom">
              <a:extLst>
                <a:ext uri="{FF2B5EF4-FFF2-40B4-BE49-F238E27FC236}">
                  <a16:creationId xmlns:a16="http://schemas.microsoft.com/office/drawing/2014/main" id="{E9B2E0FC-7463-D816-30B1-15F6FF54BE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2800" y="1047750"/>
              <a:ext cx="5080000" cy="3384577"/>
            </a:xfrm>
            <a:prstGeom prst="rect">
              <a:avLst/>
            </a:prstGeom>
            <a:noFill/>
            <a:ln w="38100">
              <a:solidFill>
                <a:schemeClr val="bg1">
                  <a:lumMod val="6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76CC7DB-5CE5-2750-0219-E4403C5D0599}"/>
                </a:ext>
              </a:extLst>
            </p:cNvPr>
            <p:cNvSpPr txBox="1"/>
            <p:nvPr/>
          </p:nvSpPr>
          <p:spPr>
            <a:xfrm>
              <a:off x="4738385" y="3409951"/>
              <a:ext cx="1357614" cy="369332"/>
            </a:xfrm>
            <a:prstGeom prst="rect">
              <a:avLst/>
            </a:prstGeom>
            <a:solidFill>
              <a:schemeClr val="tx1"/>
            </a:solidFill>
            <a:ln w="6032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  </a:t>
              </a:r>
              <a:r>
                <a:rPr lang="en-US" dirty="0" err="1">
                  <a:solidFill>
                    <a:schemeClr val="bg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mmap</a:t>
              </a:r>
              <a:endPara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8401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D515B16-D2E3-4D6F-ABDC-AA5E5F24B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Database Storage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92332B-C28E-4CEC-8083-D21E029776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Problem #1:</a:t>
            </a:r>
            <a:r>
              <a:rPr lang="en-US" dirty="0"/>
              <a:t> How the DBMS represents the database in files on disk.</a:t>
            </a:r>
          </a:p>
          <a:p>
            <a:endParaRPr lang="en-US" sz="1200" dirty="0"/>
          </a:p>
          <a:p>
            <a:r>
              <a:rPr lang="en-US" b="1" dirty="0"/>
              <a:t>Problem #2:</a:t>
            </a:r>
            <a:r>
              <a:rPr lang="en-US" dirty="0"/>
              <a:t> How the DBMS manages its memory and moves data back-and-forth from disk.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1726198-39BF-4D67-8DD8-55101168A174}"/>
              </a:ext>
            </a:extLst>
          </p:cNvPr>
          <p:cNvGrpSpPr/>
          <p:nvPr/>
        </p:nvGrpSpPr>
        <p:grpSpPr>
          <a:xfrm>
            <a:off x="1371600" y="910590"/>
            <a:ext cx="7270148" cy="822960"/>
            <a:chOff x="228600" y="1592305"/>
            <a:chExt cx="7270148" cy="82296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4CC5359-44F2-4902-B7D9-1FE23C4ED8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592305"/>
              <a:ext cx="5669280" cy="822960"/>
            </a:xfrm>
            <a:prstGeom prst="rect">
              <a:avLst/>
            </a:prstGeom>
            <a:noFill/>
            <a:ln w="50800" algn="ctr">
              <a:solidFill>
                <a:schemeClr val="accent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101870" tIns="50935" rIns="101870" bIns="50935" anchor="ctr"/>
            <a:lstStyle/>
            <a:p>
              <a:endParaRPr lang="en-US" dirty="0">
                <a:solidFill>
                  <a:schemeClr val="accent2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5226B02-C7B6-4244-9373-7116564D4A63}"/>
                </a:ext>
              </a:extLst>
            </p:cNvPr>
            <p:cNvSpPr txBox="1"/>
            <p:nvPr/>
          </p:nvSpPr>
          <p:spPr>
            <a:xfrm>
              <a:off x="5950119" y="1742175"/>
              <a:ext cx="1548629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accent1"/>
                  </a:solidFill>
                  <a:latin typeface="+mj-lt"/>
                </a:rPr>
                <a:t>← Today</a:t>
              </a:r>
            </a:p>
          </p:txBody>
        </p:sp>
      </p:grpSp>
      <p:grpSp>
        <p:nvGrpSpPr>
          <p:cNvPr id="8" name="15-721 Badge" hidden="1">
            <a:extLst>
              <a:ext uri="{FF2B5EF4-FFF2-40B4-BE49-F238E27FC236}">
                <a16:creationId xmlns:a16="http://schemas.microsoft.com/office/drawing/2014/main" id="{8B3FC218-0382-42B5-AAB2-B99BA5E6664C}"/>
              </a:ext>
            </a:extLst>
          </p:cNvPr>
          <p:cNvGrpSpPr/>
          <p:nvPr/>
        </p:nvGrpSpPr>
        <p:grpSpPr>
          <a:xfrm rot="288230">
            <a:off x="5347848" y="1851079"/>
            <a:ext cx="4012970" cy="3845479"/>
            <a:chOff x="4609990" y="5989"/>
            <a:chExt cx="4012970" cy="3845479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4DDC200E-AEBE-4E77-8EAB-A81864B3BFB5}"/>
                </a:ext>
              </a:extLst>
            </p:cNvPr>
            <p:cNvGrpSpPr/>
            <p:nvPr/>
          </p:nvGrpSpPr>
          <p:grpSpPr>
            <a:xfrm>
              <a:off x="4609990" y="5989"/>
              <a:ext cx="4012970" cy="3845479"/>
              <a:chOff x="5116133" y="723355"/>
              <a:chExt cx="3264359" cy="3128113"/>
            </a:xfrm>
          </p:grpSpPr>
          <p:sp>
            <p:nvSpPr>
              <p:cNvPr id="13" name="4-Point Star 7">
                <a:extLst>
                  <a:ext uri="{FF2B5EF4-FFF2-40B4-BE49-F238E27FC236}">
                    <a16:creationId xmlns:a16="http://schemas.microsoft.com/office/drawing/2014/main" id="{8026A6D4-0D70-4F10-ADC2-AD9252C711C1}"/>
                  </a:ext>
                </a:extLst>
              </p:cNvPr>
              <p:cNvSpPr/>
              <p:nvPr/>
            </p:nvSpPr>
            <p:spPr>
              <a:xfrm rot="2700000">
                <a:off x="5184256" y="655232"/>
                <a:ext cx="3128113" cy="3264359"/>
              </a:xfrm>
              <a:prstGeom prst="star4">
                <a:avLst/>
              </a:prstGeom>
              <a:solidFill>
                <a:srgbClr val="B5C3DC">
                  <a:alpha val="27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4-Point Star 7">
                <a:extLst>
                  <a:ext uri="{FF2B5EF4-FFF2-40B4-BE49-F238E27FC236}">
                    <a16:creationId xmlns:a16="http://schemas.microsoft.com/office/drawing/2014/main" id="{8DFC574A-D897-43B6-8256-1EC8531F49E0}"/>
                  </a:ext>
                </a:extLst>
              </p:cNvPr>
              <p:cNvSpPr/>
              <p:nvPr/>
            </p:nvSpPr>
            <p:spPr>
              <a:xfrm rot="5400000">
                <a:off x="5184256" y="655232"/>
                <a:ext cx="3128113" cy="3264359"/>
              </a:xfrm>
              <a:prstGeom prst="star4">
                <a:avLst/>
              </a:prstGeom>
              <a:solidFill>
                <a:srgbClr val="B5C3DC">
                  <a:alpha val="27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B0E0F426-A271-4F6C-B799-93B5C2D08407}"/>
                </a:ext>
              </a:extLst>
            </p:cNvPr>
            <p:cNvGrpSpPr/>
            <p:nvPr/>
          </p:nvGrpSpPr>
          <p:grpSpPr>
            <a:xfrm>
              <a:off x="4908315" y="1342139"/>
              <a:ext cx="3416320" cy="1439879"/>
              <a:chOff x="4855851" y="723903"/>
              <a:chExt cx="3416320" cy="1439879"/>
            </a:xfrm>
          </p:grpSpPr>
          <p:pic>
            <p:nvPicPr>
              <p:cNvPr id="11" name="DRAM">
                <a:hlinkClick r:id="rId3"/>
                <a:extLst>
                  <a:ext uri="{FF2B5EF4-FFF2-40B4-BE49-F238E27FC236}">
                    <a16:creationId xmlns:a16="http://schemas.microsoft.com/office/drawing/2014/main" id="{EFC4FF81-5E21-4E86-924C-8009D61140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rot="5400000">
                <a:off x="6299938" y="209140"/>
                <a:ext cx="528145" cy="1557672"/>
              </a:xfrm>
              <a:prstGeom prst="rect">
                <a:avLst/>
              </a:prstGeom>
            </p:spPr>
          </p:pic>
          <p:sp>
            <p:nvSpPr>
              <p:cNvPr id="12" name="TextBox 11">
                <a:hlinkClick r:id="rId3"/>
                <a:extLst>
                  <a:ext uri="{FF2B5EF4-FFF2-40B4-BE49-F238E27FC236}">
                    <a16:creationId xmlns:a16="http://schemas.microsoft.com/office/drawing/2014/main" id="{FAD53A65-79D2-4481-B691-10679C3474F5}"/>
                  </a:ext>
                </a:extLst>
              </p:cNvPr>
              <p:cNvSpPr txBox="1"/>
              <p:nvPr/>
            </p:nvSpPr>
            <p:spPr>
              <a:xfrm>
                <a:off x="4855851" y="1209675"/>
                <a:ext cx="3416320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dirty="0">
                    <a:solidFill>
                      <a:srgbClr val="EF3E42"/>
                    </a:solidFill>
                    <a:latin typeface="Proxima Nova Bl" panose="02000506030000020004" pitchFamily="50" charset="0"/>
                  </a:rPr>
                  <a:t>In-Memory DBMSs</a:t>
                </a:r>
              </a:p>
              <a:p>
                <a:pPr algn="ctr"/>
                <a:r>
                  <a:rPr lang="en-US" sz="2800" dirty="0">
                    <a:solidFill>
                      <a:srgbClr val="EF3E42"/>
                    </a:solidFill>
                    <a:latin typeface="Proxima Nova Rg" panose="02000506030000020004" pitchFamily="50" charset="0"/>
                  </a:rPr>
                  <a:t>15-721 – Spring 2019</a:t>
                </a:r>
              </a:p>
            </p:txBody>
          </p:sp>
        </p:grpSp>
      </p:grpSp>
      <p:sp>
        <p:nvSpPr>
          <p:cNvPr id="15" name="Slide Number Placeholder 3" descr=" 5">
            <a:extLst>
              <a:ext uri="{FF2B5EF4-FFF2-40B4-BE49-F238E27FC236}">
                <a16:creationId xmlns:a16="http://schemas.microsoft.com/office/drawing/2014/main" id="{73CFA701-71E3-7FB8-8DA9-5AFA9817210B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457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425AE12-6C8E-446B-8884-78845481E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Storage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C5C501-D8F1-48BD-A417-D37C334E63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DBMS stores a database as one or more files on disk typically in a proprietary format.</a:t>
            </a:r>
          </a:p>
          <a:p>
            <a:pPr lvl="1"/>
            <a:r>
              <a:rPr lang="en-US" dirty="0"/>
              <a:t>The OS does not know anything about the contents of these files.</a:t>
            </a:r>
          </a:p>
          <a:p>
            <a:pPr lvl="1"/>
            <a:r>
              <a:rPr lang="en-US" dirty="0"/>
              <a:t>We will discuss portable file formats next week…</a:t>
            </a:r>
          </a:p>
          <a:p>
            <a:endParaRPr lang="en-US" sz="1200" dirty="0"/>
          </a:p>
          <a:p>
            <a:r>
              <a:rPr lang="en-US" dirty="0"/>
              <a:t>Early systems in the 1980s used custom filesystems on raw block storage.</a:t>
            </a:r>
          </a:p>
          <a:p>
            <a:pPr lvl="1"/>
            <a:r>
              <a:rPr lang="en-US" dirty="0"/>
              <a:t>Some enterprise DBMSs still support this.</a:t>
            </a:r>
          </a:p>
          <a:p>
            <a:pPr lvl="1"/>
            <a:r>
              <a:rPr lang="en-US" dirty="0"/>
              <a:t>Most newer DBMSs do not do this.</a:t>
            </a:r>
          </a:p>
          <a:p>
            <a:endParaRPr lang="en-US" dirty="0"/>
          </a:p>
        </p:txBody>
      </p:sp>
      <p:sp>
        <p:nvSpPr>
          <p:cNvPr id="5" name="Slide Number Placeholder 3" descr=" 5">
            <a:extLst>
              <a:ext uri="{FF2B5EF4-FFF2-40B4-BE49-F238E27FC236}">
                <a16:creationId xmlns:a16="http://schemas.microsoft.com/office/drawing/2014/main" id="{A00FC894-09F7-9543-59E6-BFDF3F7C125E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  <p:pic>
        <p:nvPicPr>
          <p:cNvPr id="2" name="Optane Dead">
            <a:hlinkClick r:id="rId3"/>
            <a:extLst>
              <a:ext uri="{FF2B5EF4-FFF2-40B4-BE49-F238E27FC236}">
                <a16:creationId xmlns:a16="http://schemas.microsoft.com/office/drawing/2014/main" id="{24FD6231-E19B-3A4D-4BEC-FA4D98A88B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/>
        </p:blipFill>
        <p:spPr>
          <a:xfrm rot="21406338">
            <a:off x="160647" y="793945"/>
            <a:ext cx="7315200" cy="3205801"/>
          </a:xfrm>
          <a:prstGeom prst="rect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09115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FB7185D-9416-414F-96B6-B9AC02A07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Storage Manager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373515-C77A-4A0C-9DAB-31159F6018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u="sng" dirty="0"/>
              <a:t>storage manager</a:t>
            </a:r>
            <a:r>
              <a:rPr lang="en-US" dirty="0"/>
              <a:t> is responsible for maintaining a database's files.</a:t>
            </a:r>
          </a:p>
          <a:p>
            <a:pPr lvl="1"/>
            <a:r>
              <a:rPr lang="en-US" dirty="0"/>
              <a:t>Some do their own scheduling for reads and writes to improve spatial and temporal locality of pages.</a:t>
            </a:r>
          </a:p>
          <a:p>
            <a:endParaRPr lang="en-US" sz="1200" dirty="0"/>
          </a:p>
          <a:p>
            <a:r>
              <a:rPr lang="en-US" dirty="0"/>
              <a:t>It organizes the files as a collection of </a:t>
            </a:r>
            <a:r>
              <a:rPr lang="en-US" u="sng" dirty="0"/>
              <a:t>pages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Tracks data read/written to pages.</a:t>
            </a:r>
          </a:p>
          <a:p>
            <a:pPr lvl="1"/>
            <a:r>
              <a:rPr lang="en-US" dirty="0"/>
              <a:t>Tracks the available space.</a:t>
            </a:r>
          </a:p>
          <a:p>
            <a:endParaRPr lang="en-US" sz="1200" dirty="0"/>
          </a:p>
          <a:p>
            <a:r>
              <a:rPr lang="en-US" dirty="0"/>
              <a:t>A DBMS typically does </a:t>
            </a:r>
            <a:r>
              <a:rPr lang="en-US" u="sng" dirty="0"/>
              <a:t>not</a:t>
            </a:r>
            <a:r>
              <a:rPr lang="en-US" dirty="0"/>
              <a:t> maintain multiple copies of a page on disk.</a:t>
            </a:r>
          </a:p>
          <a:p>
            <a:pPr lvl="1"/>
            <a:r>
              <a:rPr lang="en-US" dirty="0"/>
              <a:t>Assume this happens above/below storage manager.</a:t>
            </a:r>
          </a:p>
          <a:p>
            <a:endParaRPr lang="en-US" dirty="0"/>
          </a:p>
          <a:p>
            <a:endParaRPr lang="en-US" sz="1200" dirty="0"/>
          </a:p>
        </p:txBody>
      </p:sp>
      <p:sp>
        <p:nvSpPr>
          <p:cNvPr id="5" name="Slide Number Placeholder 3" descr=" 5">
            <a:extLst>
              <a:ext uri="{FF2B5EF4-FFF2-40B4-BE49-F238E27FC236}">
                <a16:creationId xmlns:a16="http://schemas.microsoft.com/office/drawing/2014/main" id="{97D429DD-8042-9ADA-7F68-53D34A539422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4940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747982-C4A3-402E-028D-7909E582F3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Lecture 3: Storage Manager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FE1C7C-7A5C-9613-E062-82AAA48D530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758238" y="30163"/>
            <a:ext cx="385762" cy="255587"/>
          </a:xfrm>
        </p:spPr>
        <p:txBody>
          <a:bodyPr/>
          <a:lstStyle/>
          <a:p>
            <a:fld id="{97DD1AB5-42BA-4E8A-BFEE-435884E16AA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7217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C0B1407-1F8A-446E-BC1F-C4B0D79D5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Database Pages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E59D48-1D7B-4022-974F-A0E5B463C4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u="sng" dirty="0"/>
              <a:t>page</a:t>
            </a:r>
            <a:r>
              <a:rPr lang="en-US" dirty="0"/>
              <a:t> is a fixed-size block of data.</a:t>
            </a:r>
          </a:p>
          <a:p>
            <a:pPr lvl="1"/>
            <a:r>
              <a:rPr lang="en-US" dirty="0"/>
              <a:t>It can contain tuples, meta-data, indexes, log records…</a:t>
            </a:r>
          </a:p>
          <a:p>
            <a:pPr lvl="1"/>
            <a:r>
              <a:rPr lang="en-US" dirty="0"/>
              <a:t>Most systems do not mix page types.</a:t>
            </a:r>
          </a:p>
          <a:p>
            <a:pPr lvl="1"/>
            <a:r>
              <a:rPr lang="en-US" dirty="0"/>
              <a:t>Some systems require a page to be self-contained.</a:t>
            </a:r>
          </a:p>
          <a:p>
            <a:endParaRPr lang="en-US" sz="1200" dirty="0"/>
          </a:p>
          <a:p>
            <a:r>
              <a:rPr lang="en-US" dirty="0"/>
              <a:t>Each page is given a unique identifier (</a:t>
            </a:r>
            <a:r>
              <a:rPr lang="en-US" b="1" u="sng" dirty="0"/>
              <a:t>page ID</a:t>
            </a:r>
            <a:r>
              <a:rPr lang="en-US" dirty="0"/>
              <a:t>).</a:t>
            </a:r>
          </a:p>
          <a:p>
            <a:pPr lvl="1"/>
            <a:r>
              <a:rPr lang="en-US" dirty="0"/>
              <a:t>A page ID could be unique per DBMS instance, per database, or per table.</a:t>
            </a:r>
          </a:p>
          <a:p>
            <a:pPr lvl="1"/>
            <a:r>
              <a:rPr lang="en-US" dirty="0"/>
              <a:t>The DBMS uses an indirection layer to map page IDs to physical locations.</a:t>
            </a:r>
          </a:p>
          <a:p>
            <a:endParaRPr lang="en-US" sz="1200" dirty="0"/>
          </a:p>
        </p:txBody>
      </p:sp>
      <p:sp>
        <p:nvSpPr>
          <p:cNvPr id="5" name="Slide Number Placeholder 3" descr=" 5">
            <a:extLst>
              <a:ext uri="{FF2B5EF4-FFF2-40B4-BE49-F238E27FC236}">
                <a16:creationId xmlns:a16="http://schemas.microsoft.com/office/drawing/2014/main" id="{850C0C3D-C7B5-DA22-BFCA-1B4876E78657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9254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F4B01911-9E3D-0CB7-F68D-DDF546CDC21C}"/>
              </a:ext>
            </a:extLst>
          </p:cNvPr>
          <p:cNvGrpSpPr/>
          <p:nvPr/>
        </p:nvGrpSpPr>
        <p:grpSpPr>
          <a:xfrm>
            <a:off x="5334000" y="1047750"/>
            <a:ext cx="3657600" cy="3879723"/>
            <a:chOff x="4836160" y="1112855"/>
            <a:chExt cx="3657600" cy="3879723"/>
          </a:xfrm>
        </p:grpSpPr>
        <p:sp>
          <p:nvSpPr>
            <p:cNvPr id="29" name="TextBox 15">
              <a:extLst>
                <a:ext uri="{FF2B5EF4-FFF2-40B4-BE49-F238E27FC236}">
                  <a16:creationId xmlns:a16="http://schemas.microsoft.com/office/drawing/2014/main" id="{3623EEF8-3A29-BD6A-5431-635D78BD7C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36160" y="1112855"/>
              <a:ext cx="2572819" cy="3139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80000"/>
                </a:lnSpc>
                <a:defRPr sz="2400" b="1" i="1">
                  <a:solidFill>
                    <a:srgbClr val="646464"/>
                  </a:solidFill>
                  <a:latin typeface="Crimson Text" panose="02000503000000000000" pitchFamily="2" charset="0"/>
                </a:defRPr>
              </a:lvl1pPr>
            </a:lstStyle>
            <a:p>
              <a:r>
                <a:rPr lang="en-US" dirty="0"/>
                <a:t>Default DB Page Sizes</a:t>
              </a:r>
            </a:p>
          </p:txBody>
        </p:sp>
        <p:sp>
          <p:nvSpPr>
            <p:cNvPr id="32" name="Text Box 4">
              <a:extLst>
                <a:ext uri="{FF2B5EF4-FFF2-40B4-BE49-F238E27FC236}">
                  <a16:creationId xmlns:a16="http://schemas.microsoft.com/office/drawing/2014/main" id="{88F2701A-4125-AD87-2945-9F7C088632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36160" y="1426418"/>
              <a:ext cx="3657600" cy="35661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400" u="none" dirty="0">
                <a:latin typeface="DejaVu Sans Mono" pitchFamily="49" charset="0"/>
                <a:ea typeface="DejaVu Sans Mono" pitchFamily="49" charset="0"/>
                <a:cs typeface="DejaVu Sans Mono" pitchFamily="49" charset="0"/>
              </a:endParaRPr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2F9D2E94-2E8B-433D-8077-BC0F1EDE9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Database Pages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2F9C69-2715-4484-B742-64A0E88254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three different notions of "pages" in a DBMS:</a:t>
            </a:r>
          </a:p>
          <a:p>
            <a:pPr lvl="1"/>
            <a:r>
              <a:rPr lang="en-US" dirty="0"/>
              <a:t>Hardware Page (usually 4KB)</a:t>
            </a:r>
          </a:p>
          <a:p>
            <a:pPr lvl="1"/>
            <a:r>
              <a:rPr lang="en-US" dirty="0"/>
              <a:t>OS Page (usually 4KB, x64 2MB/1GB)</a:t>
            </a:r>
          </a:p>
          <a:p>
            <a:pPr lvl="1"/>
            <a:r>
              <a:rPr lang="en-US" dirty="0"/>
              <a:t>Database Page (512B-32KB)</a:t>
            </a:r>
          </a:p>
          <a:p>
            <a:endParaRPr lang="en-US" sz="1200" dirty="0"/>
          </a:p>
          <a:p>
            <a:r>
              <a:rPr lang="en-US" dirty="0"/>
              <a:t>A hardware page is the largest block of data that the storage device can guarantee failsafe writes.</a:t>
            </a:r>
          </a:p>
          <a:p>
            <a:endParaRPr lang="en-US" sz="1200" dirty="0"/>
          </a:p>
          <a:p>
            <a:r>
              <a:rPr lang="en-US" dirty="0"/>
              <a:t>DBMSs that specialize in read-only workloads have larger page sizes.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2E9F3BF-B960-4046-BE64-C20AFAD6A586}"/>
              </a:ext>
            </a:extLst>
          </p:cNvPr>
          <p:cNvGrpSpPr/>
          <p:nvPr/>
        </p:nvGrpSpPr>
        <p:grpSpPr>
          <a:xfrm>
            <a:off x="5381175" y="4339096"/>
            <a:ext cx="2924625" cy="366254"/>
            <a:chOff x="5228775" y="4185208"/>
            <a:chExt cx="2924625" cy="36625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B863104-F7A0-4876-8B93-4B6E134E1711}"/>
                </a:ext>
              </a:extLst>
            </p:cNvPr>
            <p:cNvSpPr txBox="1"/>
            <p:nvPr/>
          </p:nvSpPr>
          <p:spPr>
            <a:xfrm>
              <a:off x="5228775" y="4185208"/>
              <a:ext cx="867225" cy="36625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sz="2800" b="1" dirty="0">
                  <a:solidFill>
                    <a:schemeClr val="accent1"/>
                  </a:solidFill>
                  <a:latin typeface="+mj-lt"/>
                </a:rPr>
                <a:t>16KB</a:t>
              </a:r>
            </a:p>
          </p:txBody>
        </p:sp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C26625C8-5C44-40B0-B032-3F4DFE1BC6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324600" y="4185209"/>
              <a:ext cx="1828800" cy="351182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DAFEC5B-B0FA-44CF-81B5-98B8E25A43B6}"/>
              </a:ext>
            </a:extLst>
          </p:cNvPr>
          <p:cNvGrpSpPr/>
          <p:nvPr/>
        </p:nvGrpSpPr>
        <p:grpSpPr>
          <a:xfrm>
            <a:off x="5522239" y="3148705"/>
            <a:ext cx="2783561" cy="868271"/>
            <a:chOff x="5369839" y="3020870"/>
            <a:chExt cx="2783561" cy="868271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8926E2B-2C59-49FA-BFF8-030D9A0F7C1D}"/>
                </a:ext>
              </a:extLst>
            </p:cNvPr>
            <p:cNvSpPr txBox="1"/>
            <p:nvPr/>
          </p:nvSpPr>
          <p:spPr>
            <a:xfrm>
              <a:off x="5369839" y="3020870"/>
              <a:ext cx="726161" cy="36625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sz="2800" b="1" dirty="0">
                  <a:solidFill>
                    <a:schemeClr val="accent1"/>
                  </a:solidFill>
                  <a:latin typeface="+mj-lt"/>
                </a:rPr>
                <a:t>8KB</a:t>
              </a:r>
            </a:p>
          </p:txBody>
        </p:sp>
        <p:pic>
          <p:nvPicPr>
            <p:cNvPr id="19" name="Graphic 18">
              <a:extLst>
                <a:ext uri="{FF2B5EF4-FFF2-40B4-BE49-F238E27FC236}">
                  <a16:creationId xmlns:a16="http://schemas.microsoft.com/office/drawing/2014/main" id="{06C91D72-3A93-4B52-AE74-C56C4D84D3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324600" y="3020870"/>
              <a:ext cx="1828800" cy="396136"/>
            </a:xfrm>
            <a:prstGeom prst="rect">
              <a:avLst/>
            </a:prstGeom>
          </p:spPr>
        </p:pic>
        <p:pic>
          <p:nvPicPr>
            <p:cNvPr id="21" name="Graphic 20">
              <a:extLst>
                <a:ext uri="{FF2B5EF4-FFF2-40B4-BE49-F238E27FC236}">
                  <a16:creationId xmlns:a16="http://schemas.microsoft.com/office/drawing/2014/main" id="{6D490796-CF6F-4EF1-9A2A-2ADEE9191AF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324600" y="3583548"/>
              <a:ext cx="1828800" cy="305593"/>
            </a:xfrm>
            <a:prstGeom prst="rect">
              <a:avLst/>
            </a:prstGeom>
          </p:spPr>
        </p:pic>
      </p:grp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110A9FB-1ECD-4A22-A4CF-64FE9ED41A23}"/>
              </a:ext>
            </a:extLst>
          </p:cNvPr>
          <p:cNvCxnSpPr>
            <a:cxnSpLocks/>
          </p:cNvCxnSpPr>
          <p:nvPr/>
        </p:nvCxnSpPr>
        <p:spPr>
          <a:xfrm>
            <a:off x="5471160" y="4178036"/>
            <a:ext cx="3383280" cy="0"/>
          </a:xfrm>
          <a:prstGeom prst="line">
            <a:avLst/>
          </a:prstGeom>
          <a:ln w="12700">
            <a:solidFill>
              <a:srgbClr val="64646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F1094F0-FC08-4CF1-8D00-35188F517A76}"/>
              </a:ext>
            </a:extLst>
          </p:cNvPr>
          <p:cNvCxnSpPr>
            <a:cxnSpLocks/>
          </p:cNvCxnSpPr>
          <p:nvPr/>
        </p:nvCxnSpPr>
        <p:spPr>
          <a:xfrm>
            <a:off x="5471160" y="2987646"/>
            <a:ext cx="3383280" cy="0"/>
          </a:xfrm>
          <a:prstGeom prst="line">
            <a:avLst/>
          </a:prstGeom>
          <a:ln w="12700">
            <a:solidFill>
              <a:srgbClr val="64646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Highlight Box">
            <a:extLst>
              <a:ext uri="{FF2B5EF4-FFF2-40B4-BE49-F238E27FC236}">
                <a16:creationId xmlns:a16="http://schemas.microsoft.com/office/drawing/2014/main" id="{81AD45C3-456A-43D8-BD54-E5BCC3A012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742" y="2208470"/>
            <a:ext cx="3276600" cy="274320"/>
          </a:xfrm>
          <a:prstGeom prst="rect">
            <a:avLst/>
          </a:prstGeom>
          <a:noFill/>
          <a:ln w="28575" algn="ctr">
            <a:solidFill>
              <a:schemeClr val="accent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01870" tIns="50935" rIns="101870" bIns="50935" anchor="ctr"/>
          <a:lstStyle/>
          <a:p>
            <a:pPr>
              <a:lnSpc>
                <a:spcPct val="85000"/>
              </a:lnSpc>
            </a:pP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0" name="Slide Number Placeholder 3" descr=" 5">
            <a:extLst>
              <a:ext uri="{FF2B5EF4-FFF2-40B4-BE49-F238E27FC236}">
                <a16:creationId xmlns:a16="http://schemas.microsoft.com/office/drawing/2014/main" id="{F419C3FB-DD90-52DA-486F-905383783C70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B568C3A-8511-A1E7-85B6-8BB9F7E9FD0D}"/>
              </a:ext>
            </a:extLst>
          </p:cNvPr>
          <p:cNvGrpSpPr/>
          <p:nvPr/>
        </p:nvGrpSpPr>
        <p:grpSpPr>
          <a:xfrm>
            <a:off x="5515827" y="1478784"/>
            <a:ext cx="3399573" cy="1347803"/>
            <a:chOff x="5515827" y="1250184"/>
            <a:chExt cx="3399573" cy="1347803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6564E37-8154-4DFE-A1F1-DF688533EFA9}"/>
                </a:ext>
              </a:extLst>
            </p:cNvPr>
            <p:cNvSpPr txBox="1"/>
            <p:nvPr/>
          </p:nvSpPr>
          <p:spPr>
            <a:xfrm>
              <a:off x="5515827" y="1371947"/>
              <a:ext cx="732573" cy="36625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sz="2800" b="1" dirty="0">
                  <a:solidFill>
                    <a:schemeClr val="accent1"/>
                  </a:solidFill>
                  <a:latin typeface="+mj-lt"/>
                </a:rPr>
                <a:t>4KB</a:t>
              </a:r>
            </a:p>
          </p:txBody>
        </p:sp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581F3C8B-6EC8-47EE-8A85-45B1AC2EF3C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/>
          </p:blipFill>
          <p:spPr>
            <a:xfrm>
              <a:off x="7726680" y="1428750"/>
              <a:ext cx="1188720" cy="152400"/>
            </a:xfrm>
            <a:prstGeom prst="rect">
              <a:avLst/>
            </a:prstGeom>
          </p:spPr>
        </p:pic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4C158B37-B584-4784-BC15-F0399C3F518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6522720" y="1935156"/>
              <a:ext cx="1097280" cy="340262"/>
            </a:xfrm>
            <a:prstGeom prst="rect">
              <a:avLst/>
            </a:prstGeom>
          </p:spPr>
        </p:pic>
        <p:pic>
          <p:nvPicPr>
            <p:cNvPr id="24" name="Graphic 23">
              <a:extLst>
                <a:ext uri="{FF2B5EF4-FFF2-40B4-BE49-F238E27FC236}">
                  <a16:creationId xmlns:a16="http://schemas.microsoft.com/office/drawing/2014/main" id="{1CCEFB24-F28D-4FA2-9633-DE613505CC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6522720" y="1250184"/>
              <a:ext cx="1097280" cy="488017"/>
            </a:xfrm>
            <a:prstGeom prst="rect">
              <a:avLst/>
            </a:prstGeom>
          </p:spPr>
        </p:pic>
        <p:pic>
          <p:nvPicPr>
            <p:cNvPr id="22" name="Graphic 21">
              <a:extLst>
                <a:ext uri="{FF2B5EF4-FFF2-40B4-BE49-F238E27FC236}">
                  <a16:creationId xmlns:a16="http://schemas.microsoft.com/office/drawing/2014/main" id="{22A5A468-0DD4-8AB7-4AB5-C74C3A9AF9A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7726680" y="1954941"/>
              <a:ext cx="1188720" cy="300692"/>
            </a:xfrm>
            <a:prstGeom prst="rect">
              <a:avLst/>
            </a:prstGeom>
          </p:spPr>
        </p:pic>
        <p:pic>
          <p:nvPicPr>
            <p:cNvPr id="27" name="Graphic 26">
              <a:extLst>
                <a:ext uri="{FF2B5EF4-FFF2-40B4-BE49-F238E27FC236}">
                  <a16:creationId xmlns:a16="http://schemas.microsoft.com/office/drawing/2014/main" id="{465A8DEE-5401-61FD-54CD-DBF1F2C6AF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6522720" y="2472372"/>
              <a:ext cx="1097280" cy="1256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13518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D12483A-12FD-4567-BE76-4D3BB9DB3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 Storage Architecture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CFC811-B997-4290-9727-881638330D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Different DBMSs manage pages in files on disk in different ways.</a:t>
            </a:r>
          </a:p>
          <a:p>
            <a:pPr lvl="1"/>
            <a:r>
              <a:rPr lang="en-US" dirty="0"/>
              <a:t>Heap File Organization</a:t>
            </a:r>
          </a:p>
          <a:p>
            <a:pPr lvl="1"/>
            <a:r>
              <a:rPr lang="en-US" dirty="0"/>
              <a:t>Tree File Organization</a:t>
            </a:r>
          </a:p>
          <a:p>
            <a:pPr lvl="1"/>
            <a:r>
              <a:rPr lang="en-US" dirty="0"/>
              <a:t>Sequential / Sorted File Organization (ISAM)</a:t>
            </a:r>
          </a:p>
          <a:p>
            <a:pPr lvl="1"/>
            <a:r>
              <a:rPr lang="en-US" dirty="0"/>
              <a:t>Hashing File Organization</a:t>
            </a:r>
          </a:p>
          <a:p>
            <a:pPr lvl="1"/>
            <a:endParaRPr lang="en-US" dirty="0"/>
          </a:p>
          <a:p>
            <a:r>
              <a:rPr lang="en-US" dirty="0"/>
              <a:t>At this point in the hierarchy, we do </a:t>
            </a:r>
            <a:r>
              <a:rPr lang="en-US" u="sng" dirty="0"/>
              <a:t>not</a:t>
            </a:r>
            <a:r>
              <a:rPr lang="en-US" dirty="0"/>
              <a:t> need to know anything about what is inside of the pages.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B850F39-ABB7-4E51-B480-EFC1F75A57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1675070"/>
            <a:ext cx="2819400" cy="274320"/>
          </a:xfrm>
          <a:prstGeom prst="rect">
            <a:avLst/>
          </a:prstGeom>
          <a:noFill/>
          <a:ln w="28575" algn="ctr">
            <a:solidFill>
              <a:schemeClr val="accent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01870" tIns="50935" rIns="101870" bIns="50935" anchor="ctr"/>
          <a:lstStyle/>
          <a:p>
            <a:pPr>
              <a:lnSpc>
                <a:spcPct val="85000"/>
              </a:lnSpc>
            </a:pP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6" name="Slide Number Placeholder 3" descr=" 5">
            <a:extLst>
              <a:ext uri="{FF2B5EF4-FFF2-40B4-BE49-F238E27FC236}">
                <a16:creationId xmlns:a16="http://schemas.microsoft.com/office/drawing/2014/main" id="{C136FB21-59A4-575A-2F4C-1B55BE224FEC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7931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4984AAA-D5B1-44DB-9212-C5D292A5B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Heap File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8B720F-9057-4D61-A6DE-4A5595372B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u="sng" dirty="0"/>
              <a:t>heap file</a:t>
            </a:r>
            <a:r>
              <a:rPr lang="en-US" dirty="0"/>
              <a:t> is an unordered collection of pages with tuples that are stored in random order.</a:t>
            </a:r>
          </a:p>
          <a:p>
            <a:pPr lvl="1"/>
            <a:r>
              <a:rPr lang="en-US" dirty="0"/>
              <a:t>Create / Get / Write / Delete Page</a:t>
            </a:r>
          </a:p>
          <a:p>
            <a:pPr lvl="1"/>
            <a:r>
              <a:rPr lang="en-US" dirty="0"/>
              <a:t>Must also support iterating over all pages.</a:t>
            </a:r>
          </a:p>
          <a:p>
            <a:endParaRPr lang="en-US" sz="1200" dirty="0"/>
          </a:p>
          <a:p>
            <a:r>
              <a:rPr lang="en-US" dirty="0"/>
              <a:t>Need additional meta-data to track location of files and free space availability.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6088512-E9CC-77FF-FBF7-2B91BA9A011B}"/>
              </a:ext>
            </a:extLst>
          </p:cNvPr>
          <p:cNvGrpSpPr/>
          <p:nvPr/>
        </p:nvGrpSpPr>
        <p:grpSpPr>
          <a:xfrm>
            <a:off x="2266947" y="3486236"/>
            <a:ext cx="4610106" cy="1280160"/>
            <a:chOff x="4046214" y="3551008"/>
            <a:chExt cx="4610106" cy="128016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F17CE14-EA39-D07B-A13C-39F6927F48CE}"/>
                </a:ext>
              </a:extLst>
            </p:cNvPr>
            <p:cNvSpPr/>
            <p:nvPr/>
          </p:nvSpPr>
          <p:spPr>
            <a:xfrm>
              <a:off x="4267200" y="3551008"/>
              <a:ext cx="4389120" cy="128016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646464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tIns="0" rIns="45720" rtlCol="0" anchor="ctr" anchorCtr="0">
              <a:noAutofit/>
            </a:bodyPr>
            <a:lstStyle/>
            <a:p>
              <a:pPr algn="ctr"/>
              <a:endParaRPr lang="en-US" sz="2800" b="1" i="1" dirty="0">
                <a:solidFill>
                  <a:schemeClr val="bg1"/>
                </a:solidFill>
                <a:latin typeface="Inconsolata" panose="00000509000000000000" pitchFamily="49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B0E3488-8C8F-A8E7-C880-9B376BFB8686}"/>
                </a:ext>
              </a:extLst>
            </p:cNvPr>
            <p:cNvSpPr txBox="1"/>
            <p:nvPr/>
          </p:nvSpPr>
          <p:spPr>
            <a:xfrm rot="16200000">
              <a:off x="3636294" y="4086445"/>
              <a:ext cx="1029128" cy="209288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600" b="1" i="1" dirty="0">
                  <a:solidFill>
                    <a:srgbClr val="646464"/>
                  </a:solidFill>
                  <a:latin typeface="Crimson Text" panose="02000503000000000000" pitchFamily="2" charset="0"/>
                </a:rPr>
                <a:t>Database File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2357098-0B60-033F-B1EB-FC119C0550D7}"/>
                </a:ext>
              </a:extLst>
            </p:cNvPr>
            <p:cNvGrpSpPr/>
            <p:nvPr/>
          </p:nvGrpSpPr>
          <p:grpSpPr>
            <a:xfrm>
              <a:off x="4399590" y="3754958"/>
              <a:ext cx="3725701" cy="914490"/>
              <a:chOff x="2324206" y="3649100"/>
              <a:chExt cx="3725701" cy="914490"/>
            </a:xfrm>
          </p:grpSpPr>
          <p:sp>
            <p:nvSpPr>
              <p:cNvPr id="11" name="Page">
                <a:extLst>
                  <a:ext uri="{FF2B5EF4-FFF2-40B4-BE49-F238E27FC236}">
                    <a16:creationId xmlns:a16="http://schemas.microsoft.com/office/drawing/2014/main" id="{46F052EA-8322-3118-CB1E-D6716F38691E}"/>
                  </a:ext>
                </a:extLst>
              </p:cNvPr>
              <p:cNvSpPr/>
              <p:nvPr/>
            </p:nvSpPr>
            <p:spPr>
              <a:xfrm>
                <a:off x="2324206" y="3649190"/>
                <a:ext cx="640080" cy="914400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rgbClr val="646464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45720" tIns="0" rIns="45720" rtlCol="0" anchor="t" anchorCtr="0">
                <a:noAutofit/>
              </a:bodyPr>
              <a:lstStyle/>
              <a:p>
                <a:pPr algn="ctr"/>
                <a:r>
                  <a:rPr lang="en-US" sz="1400" dirty="0">
                    <a:solidFill>
                      <a:srgbClr val="646464"/>
                    </a:solidFill>
                    <a:latin typeface="Inconsolata" panose="00000509000000000000" pitchFamily="49" charset="0"/>
                  </a:rPr>
                  <a:t>Page0</a:t>
                </a:r>
              </a:p>
            </p:txBody>
          </p:sp>
          <p:sp>
            <p:nvSpPr>
              <p:cNvPr id="12" name="Page">
                <a:extLst>
                  <a:ext uri="{FF2B5EF4-FFF2-40B4-BE49-F238E27FC236}">
                    <a16:creationId xmlns:a16="http://schemas.microsoft.com/office/drawing/2014/main" id="{B289354D-0727-3909-1247-EDC8427058B4}"/>
                  </a:ext>
                </a:extLst>
              </p:cNvPr>
              <p:cNvSpPr/>
              <p:nvPr/>
            </p:nvSpPr>
            <p:spPr>
              <a:xfrm>
                <a:off x="3095611" y="3649190"/>
                <a:ext cx="640080" cy="914400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rgbClr val="646464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45720" tIns="0" rIns="45720" rtlCol="0" anchor="t" anchorCtr="0">
                <a:noAutofit/>
              </a:bodyPr>
              <a:lstStyle/>
              <a:p>
                <a:pPr algn="ctr"/>
                <a:r>
                  <a:rPr lang="en-US" sz="1400" dirty="0">
                    <a:solidFill>
                      <a:srgbClr val="646464"/>
                    </a:solidFill>
                    <a:latin typeface="Inconsolata" panose="00000509000000000000" pitchFamily="49" charset="0"/>
                  </a:rPr>
                  <a:t>Page1</a:t>
                </a:r>
              </a:p>
            </p:txBody>
          </p:sp>
          <p:sp>
            <p:nvSpPr>
              <p:cNvPr id="13" name="Page">
                <a:extLst>
                  <a:ext uri="{FF2B5EF4-FFF2-40B4-BE49-F238E27FC236}">
                    <a16:creationId xmlns:a16="http://schemas.microsoft.com/office/drawing/2014/main" id="{7CFEA877-1601-CADE-243F-1A0C15828086}"/>
                  </a:ext>
                </a:extLst>
              </p:cNvPr>
              <p:cNvSpPr/>
              <p:nvPr/>
            </p:nvSpPr>
            <p:spPr>
              <a:xfrm>
                <a:off x="3867016" y="3649100"/>
                <a:ext cx="640080" cy="914400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rgbClr val="646464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45720" tIns="0" rIns="45720" rtlCol="0" anchor="t" anchorCtr="0">
                <a:noAutofit/>
              </a:bodyPr>
              <a:lstStyle/>
              <a:p>
                <a:pPr algn="ctr"/>
                <a:r>
                  <a:rPr lang="en-US" sz="1400" dirty="0">
                    <a:solidFill>
                      <a:srgbClr val="646464"/>
                    </a:solidFill>
                    <a:latin typeface="Inconsolata" panose="00000509000000000000" pitchFamily="49" charset="0"/>
                  </a:rPr>
                  <a:t>Page2</a:t>
                </a:r>
              </a:p>
            </p:txBody>
          </p:sp>
          <p:sp>
            <p:nvSpPr>
              <p:cNvPr id="14" name="Page">
                <a:extLst>
                  <a:ext uri="{FF2B5EF4-FFF2-40B4-BE49-F238E27FC236}">
                    <a16:creationId xmlns:a16="http://schemas.microsoft.com/office/drawing/2014/main" id="{9370F2F4-28CD-E1BC-DACF-A7514A7A5023}"/>
                  </a:ext>
                </a:extLst>
              </p:cNvPr>
              <p:cNvSpPr/>
              <p:nvPr/>
            </p:nvSpPr>
            <p:spPr>
              <a:xfrm>
                <a:off x="4638421" y="3649190"/>
                <a:ext cx="640080" cy="914400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rgbClr val="646464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45720" tIns="0" rIns="45720" rtlCol="0" anchor="t" anchorCtr="0">
                <a:noAutofit/>
              </a:bodyPr>
              <a:lstStyle/>
              <a:p>
                <a:pPr algn="ctr"/>
                <a:r>
                  <a:rPr lang="en-US" sz="1400" dirty="0">
                    <a:solidFill>
                      <a:srgbClr val="646464"/>
                    </a:solidFill>
                    <a:latin typeface="Inconsolata" panose="00000509000000000000" pitchFamily="49" charset="0"/>
                  </a:rPr>
                  <a:t>Page3</a:t>
                </a:r>
              </a:p>
            </p:txBody>
          </p:sp>
          <p:sp>
            <p:nvSpPr>
              <p:cNvPr id="15" name="Page">
                <a:extLst>
                  <a:ext uri="{FF2B5EF4-FFF2-40B4-BE49-F238E27FC236}">
                    <a16:creationId xmlns:a16="http://schemas.microsoft.com/office/drawing/2014/main" id="{B1D76AA3-2BFF-7498-7FCC-C1E51321430E}"/>
                  </a:ext>
                </a:extLst>
              </p:cNvPr>
              <p:cNvSpPr/>
              <p:nvPr/>
            </p:nvSpPr>
            <p:spPr>
              <a:xfrm>
                <a:off x="5409827" y="3649100"/>
                <a:ext cx="640080" cy="914400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rgbClr val="646464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45720" tIns="0" rIns="45720" rtlCol="0" anchor="t" anchorCtr="0">
                <a:noAutofit/>
              </a:bodyPr>
              <a:lstStyle/>
              <a:p>
                <a:pPr algn="ctr"/>
                <a:r>
                  <a:rPr lang="en-US" sz="1400" dirty="0">
                    <a:solidFill>
                      <a:srgbClr val="646464"/>
                    </a:solidFill>
                    <a:latin typeface="Inconsolata" panose="00000509000000000000" pitchFamily="49" charset="0"/>
                  </a:rPr>
                  <a:t>Page4</a:t>
                </a:r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74EE617-7F57-0B54-BF41-2AA972D89159}"/>
                </a:ext>
              </a:extLst>
            </p:cNvPr>
            <p:cNvSpPr txBox="1"/>
            <p:nvPr/>
          </p:nvSpPr>
          <p:spPr>
            <a:xfrm>
              <a:off x="8167573" y="3763930"/>
              <a:ext cx="4154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…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D88A9302-4FE3-D464-EA84-A00BD93DF1AD}"/>
              </a:ext>
            </a:extLst>
          </p:cNvPr>
          <p:cNvSpPr txBox="1"/>
          <p:nvPr/>
        </p:nvSpPr>
        <p:spPr>
          <a:xfrm>
            <a:off x="2481465" y="3333750"/>
            <a:ext cx="1792158" cy="1569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200" i="1" dirty="0">
                <a:solidFill>
                  <a:srgbClr val="C30037"/>
                </a:solidFill>
                <a:latin typeface="+mj-lt"/>
              </a:rPr>
              <a:t>Offset = Page# </a:t>
            </a:r>
            <a:r>
              <a:rPr lang="en-US" sz="1200" i="1" dirty="0">
                <a:solidFill>
                  <a:srgbClr val="C30037"/>
                </a:solidFill>
                <a:latin typeface="+mj-lt"/>
                <a:cs typeface="Times New Roman" panose="02020603050405020304" pitchFamily="18" charset="0"/>
              </a:rPr>
              <a:t>× </a:t>
            </a:r>
            <a:r>
              <a:rPr lang="en-US" sz="1200" i="1" dirty="0" err="1">
                <a:solidFill>
                  <a:srgbClr val="C30037"/>
                </a:solidFill>
                <a:latin typeface="+mj-lt"/>
              </a:rPr>
              <a:t>PageSize</a:t>
            </a:r>
            <a:endParaRPr lang="en-US" sz="1200" i="1" dirty="0">
              <a:solidFill>
                <a:srgbClr val="C30037"/>
              </a:solidFill>
              <a:latin typeface="+mj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EF44BBE-B216-8089-8FFF-C8D24BA1BA86}"/>
              </a:ext>
            </a:extLst>
          </p:cNvPr>
          <p:cNvSpPr txBox="1"/>
          <p:nvPr/>
        </p:nvSpPr>
        <p:spPr>
          <a:xfrm>
            <a:off x="207076" y="4147386"/>
            <a:ext cx="1240724" cy="281616"/>
          </a:xfrm>
          <a:prstGeom prst="rect">
            <a:avLst/>
          </a:prstGeom>
          <a:noFill/>
        </p:spPr>
        <p:txBody>
          <a:bodyPr wrap="none" lIns="0" tIns="45720" rIns="0" bIns="0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i="1" dirty="0">
                <a:solidFill>
                  <a:srgbClr val="C30037"/>
                </a:solidFill>
                <a:latin typeface="+mj-lt"/>
              </a:rPr>
              <a:t>Get Page #2</a:t>
            </a:r>
          </a:p>
        </p:txBody>
      </p:sp>
      <p:cxnSp>
        <p:nvCxnSpPr>
          <p:cNvPr id="18" name="Connector: Curved 17">
            <a:extLst>
              <a:ext uri="{FF2B5EF4-FFF2-40B4-BE49-F238E27FC236}">
                <a16:creationId xmlns:a16="http://schemas.microsoft.com/office/drawing/2014/main" id="{159E3923-79BF-CDFD-57F6-A1CED70C9315}"/>
              </a:ext>
            </a:extLst>
          </p:cNvPr>
          <p:cNvCxnSpPr>
            <a:cxnSpLocks/>
            <a:stCxn id="17" idx="3"/>
            <a:endCxn id="16" idx="1"/>
          </p:cNvCxnSpPr>
          <p:nvPr/>
        </p:nvCxnSpPr>
        <p:spPr>
          <a:xfrm flipV="1">
            <a:off x="1447800" y="3412233"/>
            <a:ext cx="1033665" cy="875961"/>
          </a:xfrm>
          <a:prstGeom prst="curvedConnector3">
            <a:avLst>
              <a:gd name="adj1" fmla="val 50000"/>
            </a:avLst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1570A0CB-60A0-6AE3-EADD-B14ACCA99344}"/>
              </a:ext>
            </a:extLst>
          </p:cNvPr>
          <p:cNvGrpSpPr/>
          <p:nvPr/>
        </p:nvGrpSpPr>
        <p:grpSpPr>
          <a:xfrm>
            <a:off x="3525783" y="3552086"/>
            <a:ext cx="4627617" cy="1418181"/>
            <a:chOff x="2438401" y="3643440"/>
            <a:chExt cx="4627617" cy="1418181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4DED05B4-EDE3-01F0-4F3A-56555B2426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4800601" y="4421699"/>
              <a:ext cx="2265417" cy="639922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9B519D33-D9F4-2F32-FF72-EBF03CB78E9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2438401" y="4421699"/>
              <a:ext cx="2265417" cy="639922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13814CE9-792A-48EE-221C-3CF7E42AEF0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/>
          </p:blipFill>
          <p:spPr>
            <a:xfrm>
              <a:off x="2438401" y="3643440"/>
              <a:ext cx="2265417" cy="639922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2ABBDBAB-2D8E-EBB1-F2CC-6BBBB913490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/>
          </p:blipFill>
          <p:spPr>
            <a:xfrm>
              <a:off x="4800601" y="3643440"/>
              <a:ext cx="2265417" cy="639922"/>
            </a:xfrm>
            <a:prstGeom prst="rect">
              <a:avLst/>
            </a:prstGeom>
          </p:spPr>
        </p:pic>
      </p:grpSp>
      <p:cxnSp>
        <p:nvCxnSpPr>
          <p:cNvPr id="20" name="Connector: Curved 19">
            <a:extLst>
              <a:ext uri="{FF2B5EF4-FFF2-40B4-BE49-F238E27FC236}">
                <a16:creationId xmlns:a16="http://schemas.microsoft.com/office/drawing/2014/main" id="{71E42DF4-6483-F07A-B642-866253B04DC5}"/>
              </a:ext>
            </a:extLst>
          </p:cNvPr>
          <p:cNvCxnSpPr>
            <a:cxnSpLocks/>
            <a:stCxn id="17" idx="3"/>
            <a:endCxn id="2" idx="2"/>
          </p:cNvCxnSpPr>
          <p:nvPr/>
        </p:nvCxnSpPr>
        <p:spPr>
          <a:xfrm flipV="1">
            <a:off x="1447800" y="4287486"/>
            <a:ext cx="375629" cy="708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lide Number Placeholder 3" descr=" 5">
            <a:extLst>
              <a:ext uri="{FF2B5EF4-FFF2-40B4-BE49-F238E27FC236}">
                <a16:creationId xmlns:a16="http://schemas.microsoft.com/office/drawing/2014/main" id="{23FA06CC-BD79-1AA9-7BCA-2DE05557C537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  <p:sp>
        <p:nvSpPr>
          <p:cNvPr id="2" name="Cloud 1">
            <a:extLst>
              <a:ext uri="{FF2B5EF4-FFF2-40B4-BE49-F238E27FC236}">
                <a16:creationId xmlns:a16="http://schemas.microsoft.com/office/drawing/2014/main" id="{FA802987-10B7-C3F7-3F75-F2ECB38C1A92}"/>
              </a:ext>
            </a:extLst>
          </p:cNvPr>
          <p:cNvSpPr/>
          <p:nvPr/>
        </p:nvSpPr>
        <p:spPr>
          <a:xfrm>
            <a:off x="1819178" y="3844376"/>
            <a:ext cx="1370568" cy="886219"/>
          </a:xfrm>
          <a:prstGeom prst="cloud">
            <a:avLst/>
          </a:prstGeom>
          <a:solidFill>
            <a:schemeClr val="bg1">
              <a:lumMod val="65000"/>
            </a:schemeClr>
          </a:solidFill>
          <a:ln>
            <a:solidFill>
              <a:srgbClr val="64646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80000"/>
              </a:lnSpc>
            </a:pPr>
            <a:r>
              <a:rPr lang="en-US" b="1" i="1" dirty="0"/>
              <a:t>Page Directory</a:t>
            </a:r>
          </a:p>
        </p:txBody>
      </p:sp>
      <p:cxnSp>
        <p:nvCxnSpPr>
          <p:cNvPr id="27" name="Connector: Curved 26">
            <a:extLst>
              <a:ext uri="{FF2B5EF4-FFF2-40B4-BE49-F238E27FC236}">
                <a16:creationId xmlns:a16="http://schemas.microsoft.com/office/drawing/2014/main" id="{9FCE5715-EAE7-2492-AB35-613E15E93727}"/>
              </a:ext>
            </a:extLst>
          </p:cNvPr>
          <p:cNvCxnSpPr>
            <a:cxnSpLocks/>
            <a:stCxn id="2" idx="0"/>
            <a:endCxn id="38" idx="1"/>
          </p:cNvCxnSpPr>
          <p:nvPr/>
        </p:nvCxnSpPr>
        <p:spPr>
          <a:xfrm flipV="1">
            <a:off x="3188604" y="3867236"/>
            <a:ext cx="2705082" cy="420250"/>
          </a:xfrm>
          <a:prstGeom prst="curvedConnector3">
            <a:avLst>
              <a:gd name="adj1" fmla="val 50000"/>
            </a:avLst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BD97BCCE-12D3-1103-DAFF-EAF94F85E197}"/>
              </a:ext>
            </a:extLst>
          </p:cNvPr>
          <p:cNvSpPr txBox="1"/>
          <p:nvPr/>
        </p:nvSpPr>
        <p:spPr>
          <a:xfrm>
            <a:off x="5991222" y="3399756"/>
            <a:ext cx="2236190" cy="1569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200" i="1" dirty="0">
                <a:solidFill>
                  <a:srgbClr val="C30037"/>
                </a:solidFill>
                <a:latin typeface="+mj-lt"/>
              </a:rPr>
              <a:t>File Location </a:t>
            </a:r>
            <a:r>
              <a:rPr lang="en-US" sz="1200" i="1" dirty="0">
                <a:solidFill>
                  <a:srgbClr val="C30037"/>
                </a:solidFill>
                <a:latin typeface="Work Sans" pitchFamily="2" charset="0"/>
              </a:rPr>
              <a:t>▶</a:t>
            </a:r>
            <a:r>
              <a:rPr lang="en-US" sz="1200" i="1" dirty="0">
                <a:solidFill>
                  <a:srgbClr val="C30037"/>
                </a:solidFill>
                <a:latin typeface="+mj-lt"/>
              </a:rPr>
              <a:t> Page# </a:t>
            </a:r>
            <a:r>
              <a:rPr lang="en-US" sz="1200" i="1" dirty="0">
                <a:solidFill>
                  <a:srgbClr val="C30037"/>
                </a:solidFill>
                <a:latin typeface="+mj-lt"/>
                <a:cs typeface="Times New Roman" panose="02020603050405020304" pitchFamily="18" charset="0"/>
              </a:rPr>
              <a:t>× </a:t>
            </a:r>
            <a:r>
              <a:rPr lang="en-US" sz="1200" i="1" dirty="0" err="1">
                <a:solidFill>
                  <a:srgbClr val="C30037"/>
                </a:solidFill>
                <a:latin typeface="+mj-lt"/>
              </a:rPr>
              <a:t>PageSize</a:t>
            </a:r>
            <a:endParaRPr lang="en-US" sz="1200" i="1" dirty="0">
              <a:solidFill>
                <a:srgbClr val="C30037"/>
              </a:solidFill>
              <a:latin typeface="+mj-lt"/>
            </a:endParaRPr>
          </a:p>
        </p:txBody>
      </p:sp>
      <p:cxnSp>
        <p:nvCxnSpPr>
          <p:cNvPr id="35" name="Connector: Curved 34">
            <a:extLst>
              <a:ext uri="{FF2B5EF4-FFF2-40B4-BE49-F238E27FC236}">
                <a16:creationId xmlns:a16="http://schemas.microsoft.com/office/drawing/2014/main" id="{922307ED-7E9A-4BC0-A1AB-BDF26BE62C47}"/>
              </a:ext>
            </a:extLst>
          </p:cNvPr>
          <p:cNvCxnSpPr>
            <a:cxnSpLocks/>
            <a:stCxn id="38" idx="2"/>
            <a:endCxn id="34" idx="2"/>
          </p:cNvCxnSpPr>
          <p:nvPr/>
        </p:nvCxnSpPr>
        <p:spPr>
          <a:xfrm rot="16200000" flipH="1">
            <a:off x="6524421" y="3282992"/>
            <a:ext cx="190525" cy="1404731"/>
          </a:xfrm>
          <a:prstGeom prst="curvedConnector3">
            <a:avLst>
              <a:gd name="adj1" fmla="val 219984"/>
            </a:avLst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oup 40" hidden="1">
            <a:extLst>
              <a:ext uri="{FF2B5EF4-FFF2-40B4-BE49-F238E27FC236}">
                <a16:creationId xmlns:a16="http://schemas.microsoft.com/office/drawing/2014/main" id="{04D1E659-5A0F-60EC-A99D-17F49A71916D}"/>
              </a:ext>
            </a:extLst>
          </p:cNvPr>
          <p:cNvGrpSpPr/>
          <p:nvPr/>
        </p:nvGrpSpPr>
        <p:grpSpPr>
          <a:xfrm>
            <a:off x="5893686" y="3844376"/>
            <a:ext cx="1451994" cy="236245"/>
            <a:chOff x="5893686" y="3935730"/>
            <a:chExt cx="1451994" cy="236245"/>
          </a:xfrm>
        </p:grpSpPr>
        <p:sp>
          <p:nvSpPr>
            <p:cNvPr id="34" name="magnet">
              <a:extLst>
                <a:ext uri="{FF2B5EF4-FFF2-40B4-BE49-F238E27FC236}">
                  <a16:creationId xmlns:a16="http://schemas.microsoft.com/office/drawing/2014/main" id="{3C662E76-E5EE-ACD8-02BC-B6A98EF4CF48}"/>
                </a:ext>
              </a:extLst>
            </p:cNvPr>
            <p:cNvSpPr/>
            <p:nvPr/>
          </p:nvSpPr>
          <p:spPr>
            <a:xfrm>
              <a:off x="7298417" y="4126255"/>
              <a:ext cx="47263" cy="457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" tIns="18288" rIns="18288" bIns="18288" rtlCol="0" anchor="ctr"/>
            <a:lstStyle/>
            <a:p>
              <a:pPr algn="ctr"/>
              <a:endPara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itchFamily="49" charset="0"/>
                <a:ea typeface="Open Sans" pitchFamily="34" charset="0"/>
                <a:cs typeface="Consolas" pitchFamily="49" charset="0"/>
              </a:endParaRPr>
            </a:p>
          </p:txBody>
        </p:sp>
        <p:sp>
          <p:nvSpPr>
            <p:cNvPr id="38" name="magnet">
              <a:extLst>
                <a:ext uri="{FF2B5EF4-FFF2-40B4-BE49-F238E27FC236}">
                  <a16:creationId xmlns:a16="http://schemas.microsoft.com/office/drawing/2014/main" id="{22A8D433-0B7B-73E6-1489-3F138CDCBE96}"/>
                </a:ext>
              </a:extLst>
            </p:cNvPr>
            <p:cNvSpPr/>
            <p:nvPr/>
          </p:nvSpPr>
          <p:spPr>
            <a:xfrm>
              <a:off x="5893686" y="3935730"/>
              <a:ext cx="47263" cy="457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" tIns="18288" rIns="18288" bIns="18288" rtlCol="0" anchor="ctr"/>
            <a:lstStyle/>
            <a:p>
              <a:pPr algn="ctr"/>
              <a:endPara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itchFamily="49" charset="0"/>
                <a:ea typeface="Open Sans" pitchFamily="34" charset="0"/>
                <a:cs typeface="Consolas" pitchFamily="49" charset="0"/>
              </a:endParaRP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A36DE4EB-4C97-16B6-C2FF-2C3AE94AC9CE}"/>
              </a:ext>
            </a:extLst>
          </p:cNvPr>
          <p:cNvSpPr txBox="1"/>
          <p:nvPr/>
        </p:nvSpPr>
        <p:spPr>
          <a:xfrm>
            <a:off x="77232" y="4147386"/>
            <a:ext cx="1370568" cy="281616"/>
          </a:xfrm>
          <a:prstGeom prst="rect">
            <a:avLst/>
          </a:prstGeom>
          <a:noFill/>
        </p:spPr>
        <p:txBody>
          <a:bodyPr wrap="none" lIns="0" tIns="45720" rIns="0" bIns="0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i="1" dirty="0">
                <a:solidFill>
                  <a:srgbClr val="C30037"/>
                </a:solidFill>
                <a:latin typeface="+mj-lt"/>
              </a:rPr>
              <a:t>Get Page #23</a:t>
            </a:r>
          </a:p>
        </p:txBody>
      </p:sp>
    </p:spTree>
    <p:extLst>
      <p:ext uri="{BB962C8B-B14F-4D97-AF65-F5344CB8AC3E}">
        <p14:creationId xmlns:p14="http://schemas.microsoft.com/office/powerpoint/2010/main" val="1016442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5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7" grpId="0"/>
      <p:bldP spid="17" grpId="1"/>
      <p:bldP spid="2" grpId="0" animBg="1"/>
      <p:bldP spid="32" grpId="0"/>
      <p:bldP spid="4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63665C3-1149-415B-899D-DE1D2B58F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Heap File: Page Directory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2C88C8-CB72-45EE-8423-FBD2E7D5A0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DBMS maintains special pages that tracks the location of data pages in the database files.</a:t>
            </a:r>
          </a:p>
          <a:p>
            <a:pPr lvl="1"/>
            <a:r>
              <a:rPr lang="en-US" dirty="0"/>
              <a:t>One entry per database object.</a:t>
            </a:r>
          </a:p>
          <a:p>
            <a:pPr lvl="1"/>
            <a:r>
              <a:rPr lang="en-US" dirty="0"/>
              <a:t>Must make sure that the directory pages are in sync with the data pages.</a:t>
            </a:r>
          </a:p>
          <a:p>
            <a:endParaRPr lang="en-US" sz="1200" dirty="0"/>
          </a:p>
          <a:p>
            <a:r>
              <a:rPr lang="en-US" dirty="0"/>
              <a:t>DBMS also keeps meta-data about pages' contents:</a:t>
            </a:r>
          </a:p>
          <a:p>
            <a:pPr lvl="1"/>
            <a:r>
              <a:rPr lang="en-US" dirty="0"/>
              <a:t>Amount of free space per page.</a:t>
            </a:r>
          </a:p>
          <a:p>
            <a:pPr lvl="1"/>
            <a:r>
              <a:rPr lang="en-US" dirty="0"/>
              <a:t>List of free / empty pages.</a:t>
            </a:r>
          </a:p>
          <a:p>
            <a:pPr lvl="1"/>
            <a:r>
              <a:rPr lang="en-US" dirty="0"/>
              <a:t>Page type (data vs. meta-data).</a:t>
            </a:r>
          </a:p>
          <a:p>
            <a:endParaRPr lang="en-US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A1426D8-74EC-4710-BA02-C3456024EC80}"/>
              </a:ext>
            </a:extLst>
          </p:cNvPr>
          <p:cNvGrpSpPr/>
          <p:nvPr/>
        </p:nvGrpSpPr>
        <p:grpSpPr>
          <a:xfrm>
            <a:off x="5105400" y="1694632"/>
            <a:ext cx="1066800" cy="1754236"/>
            <a:chOff x="5181600" y="1535430"/>
            <a:chExt cx="1066800" cy="175423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4A2F08F-0D35-4E48-AC22-90DADA02F511}"/>
                </a:ext>
              </a:extLst>
            </p:cNvPr>
            <p:cNvSpPr/>
            <p:nvPr/>
          </p:nvSpPr>
          <p:spPr>
            <a:xfrm>
              <a:off x="5181600" y="1535430"/>
              <a:ext cx="1066800" cy="1754236"/>
            </a:xfrm>
            <a:prstGeom prst="rect">
              <a:avLst/>
            </a:prstGeom>
            <a:solidFill>
              <a:schemeClr val="accent6"/>
            </a:solidFill>
            <a:ln>
              <a:solidFill>
                <a:srgbClr val="646464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tIns="0" rIns="45720" rtlCol="0" anchor="t" anchorCtr="0">
              <a:noAutofit/>
            </a:bodyPr>
            <a:lstStyle/>
            <a:p>
              <a:pPr algn="ctr"/>
              <a:r>
                <a:rPr lang="en-US" sz="1400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Directory</a:t>
              </a: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E42CFEA9-3938-44C4-A6F9-A8FF2B207D6F}"/>
                </a:ext>
              </a:extLst>
            </p:cNvPr>
            <p:cNvGrpSpPr/>
            <p:nvPr/>
          </p:nvGrpSpPr>
          <p:grpSpPr>
            <a:xfrm>
              <a:off x="5303520" y="1814513"/>
              <a:ext cx="822960" cy="940115"/>
              <a:chOff x="5303520" y="1828802"/>
              <a:chExt cx="822960" cy="940115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7FDCD5C-6434-45E0-83D0-8252C639598E}"/>
                  </a:ext>
                </a:extLst>
              </p:cNvPr>
              <p:cNvSpPr/>
              <p:nvPr/>
            </p:nvSpPr>
            <p:spPr>
              <a:xfrm>
                <a:off x="5303520" y="1828802"/>
                <a:ext cx="822960" cy="2743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646464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45720" rIns="45720" rtlCol="0" anchor="ctr" anchorCtr="0">
                <a:noAutofit/>
              </a:bodyPr>
              <a:lstStyle/>
              <a:p>
                <a:pPr algn="ctr"/>
                <a:r>
                  <a:rPr lang="en-US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nconsolata" panose="00000509000000000000" pitchFamily="49" charset="0"/>
                  </a:rPr>
                  <a:t>Table X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D9C37942-C236-47E3-98F5-41F4AFC1A040}"/>
                  </a:ext>
                </a:extLst>
              </p:cNvPr>
              <p:cNvSpPr/>
              <p:nvPr/>
            </p:nvSpPr>
            <p:spPr>
              <a:xfrm>
                <a:off x="5303520" y="2161700"/>
                <a:ext cx="822960" cy="2743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646464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45720" rIns="45720" rtlCol="0" anchor="ctr" anchorCtr="0">
                <a:noAutofit/>
              </a:bodyPr>
              <a:lstStyle/>
              <a:p>
                <a:pPr algn="ctr"/>
                <a:r>
                  <a:rPr lang="en-US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nconsolata" panose="00000509000000000000" pitchFamily="49" charset="0"/>
                  </a:rPr>
                  <a:t>Index Y</a:t>
                </a: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EB4CC999-EDBF-456E-9445-C72782059263}"/>
                  </a:ext>
                </a:extLst>
              </p:cNvPr>
              <p:cNvSpPr/>
              <p:nvPr/>
            </p:nvSpPr>
            <p:spPr>
              <a:xfrm>
                <a:off x="5303520" y="2494597"/>
                <a:ext cx="822960" cy="2743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646464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45720" rIns="45720" rtlCol="0" anchor="ctr" anchorCtr="0">
                <a:noAutofit/>
              </a:bodyPr>
              <a:lstStyle/>
              <a:p>
                <a:pPr algn="ctr"/>
                <a:r>
                  <a:rPr lang="en-US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nconsolata" panose="00000509000000000000" pitchFamily="49" charset="0"/>
                  </a:rPr>
                  <a:t>Table Z</a:t>
                </a:r>
              </a:p>
            </p:txBody>
          </p:sp>
        </p:grpSp>
      </p:grpSp>
      <p:sp>
        <p:nvSpPr>
          <p:cNvPr id="18" name="Slide Number Placeholder 3" descr=" 5">
            <a:extLst>
              <a:ext uri="{FF2B5EF4-FFF2-40B4-BE49-F238E27FC236}">
                <a16:creationId xmlns:a16="http://schemas.microsoft.com/office/drawing/2014/main" id="{2853FEF3-4FE8-D481-421A-986433879384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54FF510A-B8C1-A1B7-E8D4-86A0C77B6743}"/>
              </a:ext>
            </a:extLst>
          </p:cNvPr>
          <p:cNvGrpSpPr/>
          <p:nvPr/>
        </p:nvGrpSpPr>
        <p:grpSpPr>
          <a:xfrm>
            <a:off x="7741920" y="819150"/>
            <a:ext cx="1280160" cy="3505200"/>
            <a:chOff x="7741920" y="819150"/>
            <a:chExt cx="1280160" cy="3505200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C772E17-9123-7F7F-FC62-ED89EBC61991}"/>
                </a:ext>
              </a:extLst>
            </p:cNvPr>
            <p:cNvSpPr/>
            <p:nvPr/>
          </p:nvSpPr>
          <p:spPr>
            <a:xfrm>
              <a:off x="7741920" y="1123950"/>
              <a:ext cx="1280160" cy="32004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646464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tIns="0" rIns="45720" rtlCol="0" anchor="ctr" anchorCtr="0">
              <a:noAutofit/>
            </a:bodyPr>
            <a:lstStyle/>
            <a:p>
              <a:pPr algn="ctr"/>
              <a:endParaRPr lang="en-US" sz="2800" b="1" i="1" dirty="0">
                <a:solidFill>
                  <a:schemeClr val="bg1"/>
                </a:solidFill>
                <a:latin typeface="Inconsolata" panose="00000509000000000000" pitchFamily="49" charset="0"/>
              </a:endParaRPr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0F9B4EF5-FC7A-443E-814F-3D60E7A24B4C}"/>
                </a:ext>
              </a:extLst>
            </p:cNvPr>
            <p:cNvGrpSpPr/>
            <p:nvPr/>
          </p:nvGrpSpPr>
          <p:grpSpPr>
            <a:xfrm>
              <a:off x="7924800" y="1291590"/>
              <a:ext cx="914400" cy="1188720"/>
              <a:chOff x="6858000" y="1398270"/>
              <a:chExt cx="914400" cy="1188720"/>
            </a:xfrm>
          </p:grpSpPr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130151F8-5377-4BCE-A379-7569BBFC75AA}"/>
                  </a:ext>
                </a:extLst>
              </p:cNvPr>
              <p:cNvSpPr/>
              <p:nvPr/>
            </p:nvSpPr>
            <p:spPr>
              <a:xfrm>
                <a:off x="6858000" y="1398270"/>
                <a:ext cx="914400" cy="1188720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rgbClr val="646464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45720" tIns="0" rIns="45720" rtlCol="0" anchor="t" anchorCtr="0">
                <a:noAutofit/>
              </a:bodyPr>
              <a:lstStyle/>
              <a:p>
                <a:pPr algn="ctr"/>
                <a:r>
                  <a:rPr lang="en-US" sz="1400" dirty="0">
                    <a:solidFill>
                      <a:srgbClr val="646464"/>
                    </a:solidFill>
                    <a:latin typeface="Inconsolata" panose="00000509000000000000" pitchFamily="49" charset="0"/>
                  </a:rPr>
                  <a:t>Page0</a:t>
                </a:r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BFE98F63-C88A-4899-B857-C0275843053D}"/>
                  </a:ext>
                </a:extLst>
              </p:cNvPr>
              <p:cNvSpPr/>
              <p:nvPr/>
            </p:nvSpPr>
            <p:spPr>
              <a:xfrm>
                <a:off x="6949440" y="1721031"/>
                <a:ext cx="731520" cy="7315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646464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45720" rIns="45720" rtlCol="0" anchor="ctr" anchorCtr="0">
                <a:noAutofit/>
              </a:bodyPr>
              <a:lstStyle/>
              <a:p>
                <a:pPr algn="ctr"/>
                <a:r>
                  <a:rPr lang="en-US" sz="1600" b="1" dirty="0">
                    <a:solidFill>
                      <a:srgbClr val="C30037"/>
                    </a:solidFill>
                    <a:latin typeface="Inconsolata" panose="00000509000000000000" pitchFamily="49" charset="0"/>
                  </a:rPr>
                  <a:t>Data</a:t>
                </a:r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3A33A599-9223-521D-7ADC-3BCC24A64BBC}"/>
                </a:ext>
              </a:extLst>
            </p:cNvPr>
            <p:cNvGrpSpPr/>
            <p:nvPr/>
          </p:nvGrpSpPr>
          <p:grpSpPr>
            <a:xfrm>
              <a:off x="7924800" y="2684040"/>
              <a:ext cx="914400" cy="1188720"/>
              <a:chOff x="6858000" y="1398270"/>
              <a:chExt cx="914400" cy="1188720"/>
            </a:xfrm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C00A0F24-001E-4674-8B56-1FD96F01F1E8}"/>
                  </a:ext>
                </a:extLst>
              </p:cNvPr>
              <p:cNvSpPr/>
              <p:nvPr/>
            </p:nvSpPr>
            <p:spPr>
              <a:xfrm>
                <a:off x="6858000" y="1398270"/>
                <a:ext cx="914400" cy="1188720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rgbClr val="646464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45720" tIns="0" rIns="45720" rtlCol="0" anchor="t" anchorCtr="0">
                <a:noAutofit/>
              </a:bodyPr>
              <a:lstStyle/>
              <a:p>
                <a:pPr algn="ctr"/>
                <a:r>
                  <a:rPr lang="en-US" sz="1400" dirty="0">
                    <a:solidFill>
                      <a:srgbClr val="646464"/>
                    </a:solidFill>
                    <a:latin typeface="Inconsolata" panose="00000509000000000000" pitchFamily="49" charset="0"/>
                  </a:rPr>
                  <a:t>Page1</a:t>
                </a:r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89DB43D1-95D8-24BD-0620-B812562E672E}"/>
                  </a:ext>
                </a:extLst>
              </p:cNvPr>
              <p:cNvSpPr/>
              <p:nvPr/>
            </p:nvSpPr>
            <p:spPr>
              <a:xfrm>
                <a:off x="6949440" y="1721031"/>
                <a:ext cx="731520" cy="7315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646464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45720" rIns="45720" rtlCol="0" anchor="ctr" anchorCtr="0">
                <a:noAutofit/>
              </a:bodyPr>
              <a:lstStyle/>
              <a:p>
                <a:pPr algn="ctr"/>
                <a:r>
                  <a:rPr lang="en-US" sz="1600" b="1" dirty="0">
                    <a:solidFill>
                      <a:srgbClr val="C30037"/>
                    </a:solidFill>
                    <a:latin typeface="Inconsolata" panose="00000509000000000000" pitchFamily="49" charset="0"/>
                  </a:rPr>
                  <a:t>Data</a:t>
                </a:r>
              </a:p>
            </p:txBody>
          </p:sp>
        </p:grp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0F284755-6E73-7F70-B86C-2A40A4AD3F8C}"/>
                </a:ext>
              </a:extLst>
            </p:cNvPr>
            <p:cNvSpPr txBox="1"/>
            <p:nvPr/>
          </p:nvSpPr>
          <p:spPr>
            <a:xfrm>
              <a:off x="8174251" y="3831907"/>
              <a:ext cx="415498" cy="49244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US" sz="3200" dirty="0">
                  <a:solidFill>
                    <a:srgbClr val="646464"/>
                  </a:solidFill>
                </a:rPr>
                <a:t>⋮</a:t>
              </a:r>
            </a:p>
          </p:txBody>
        </p: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23260C4C-E100-1E4D-379E-A169C3CD3F80}"/>
                </a:ext>
              </a:extLst>
            </p:cNvPr>
            <p:cNvGrpSpPr/>
            <p:nvPr/>
          </p:nvGrpSpPr>
          <p:grpSpPr>
            <a:xfrm>
              <a:off x="8030697" y="819150"/>
              <a:ext cx="702606" cy="307777"/>
              <a:chOff x="6541008" y="819150"/>
              <a:chExt cx="702606" cy="307777"/>
            </a:xfrm>
          </p:grpSpPr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41839342-C2BC-5BB9-9A28-12600C95EFE2}"/>
                  </a:ext>
                </a:extLst>
              </p:cNvPr>
              <p:cNvSpPr txBox="1"/>
              <p:nvPr/>
            </p:nvSpPr>
            <p:spPr>
              <a:xfrm>
                <a:off x="6716226" y="819150"/>
                <a:ext cx="527388" cy="307777"/>
              </a:xfrm>
              <a:prstGeom prst="rect">
                <a:avLst/>
              </a:prstGeom>
              <a:noFill/>
            </p:spPr>
            <p:txBody>
              <a:bodyPr wrap="none" lIns="0" tIns="45720" rIns="0" bIns="0" rtlCol="0" anchor="ctr" anchorCtr="0">
                <a:spAutoFit/>
              </a:bodyPr>
              <a:lstStyle>
                <a:defPPr>
                  <a:defRPr lang="en-US"/>
                </a:defPPr>
                <a:lvl1pPr>
                  <a:lnSpc>
                    <a:spcPct val="80000"/>
                  </a:lnSpc>
                  <a:defRPr sz="2000" b="1" i="1">
                    <a:solidFill>
                      <a:srgbClr val="646464"/>
                    </a:solidFill>
                    <a:latin typeface="Crimson Text" panose="02000503000000000000" pitchFamily="2" charset="0"/>
                  </a:defRPr>
                </a:lvl1pPr>
              </a:lstStyle>
              <a:p>
                <a:pPr algn="ctr"/>
                <a:r>
                  <a:rPr lang="en-US" dirty="0"/>
                  <a:t>File 2</a:t>
                </a:r>
              </a:p>
            </p:txBody>
          </p:sp>
          <p:pic>
            <p:nvPicPr>
              <p:cNvPr id="54" name="Graphic 53">
                <a:extLst>
                  <a:ext uri="{FF2B5EF4-FFF2-40B4-BE49-F238E27FC236}">
                    <a16:creationId xmlns:a16="http://schemas.microsoft.com/office/drawing/2014/main" id="{312497F2-02D9-5CDF-9754-2EDA844945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6541008" y="887536"/>
                <a:ext cx="146304" cy="171004"/>
              </a:xfrm>
              <a:prstGeom prst="rect">
                <a:avLst/>
              </a:prstGeom>
            </p:spPr>
          </p:pic>
        </p:grp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4B8C2D54-3FB5-7681-4A59-1A45C2554323}"/>
              </a:ext>
            </a:extLst>
          </p:cNvPr>
          <p:cNvSpPr txBox="1"/>
          <p:nvPr/>
        </p:nvSpPr>
        <p:spPr>
          <a:xfrm>
            <a:off x="5431051" y="2869762"/>
            <a:ext cx="415498" cy="49244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3200" dirty="0">
                <a:solidFill>
                  <a:srgbClr val="646464"/>
                </a:solidFill>
              </a:rPr>
              <a:t>⋮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C9E7B41B-9339-2BB9-4FD4-778982DEA1D6}"/>
              </a:ext>
            </a:extLst>
          </p:cNvPr>
          <p:cNvGrpSpPr/>
          <p:nvPr/>
        </p:nvGrpSpPr>
        <p:grpSpPr>
          <a:xfrm>
            <a:off x="6339840" y="819150"/>
            <a:ext cx="1280160" cy="3505200"/>
            <a:chOff x="6339840" y="819150"/>
            <a:chExt cx="1280160" cy="350520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BA184589-91DD-F442-0D89-7E24DEAE12A4}"/>
                </a:ext>
              </a:extLst>
            </p:cNvPr>
            <p:cNvSpPr/>
            <p:nvPr/>
          </p:nvSpPr>
          <p:spPr>
            <a:xfrm>
              <a:off x="6339840" y="1123950"/>
              <a:ext cx="1280160" cy="32004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646464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tIns="0" rIns="45720" rtlCol="0" anchor="ctr" anchorCtr="0">
              <a:noAutofit/>
            </a:bodyPr>
            <a:lstStyle/>
            <a:p>
              <a:pPr algn="ctr"/>
              <a:endParaRPr lang="en-US" sz="2800" b="1" i="1" dirty="0">
                <a:solidFill>
                  <a:schemeClr val="bg1"/>
                </a:solidFill>
                <a:latin typeface="Inconsolata" panose="00000509000000000000" pitchFamily="49" charset="0"/>
              </a:endParaRP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295E0E7C-76B5-466F-B67A-8AB344E75DD6}"/>
                </a:ext>
              </a:extLst>
            </p:cNvPr>
            <p:cNvGrpSpPr/>
            <p:nvPr/>
          </p:nvGrpSpPr>
          <p:grpSpPr>
            <a:xfrm>
              <a:off x="6522720" y="1291590"/>
              <a:ext cx="914400" cy="1188720"/>
              <a:chOff x="6858000" y="1398270"/>
              <a:chExt cx="914400" cy="1188720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B1C6C0CE-5BC4-4CB8-9B27-9825E4132A01}"/>
                  </a:ext>
                </a:extLst>
              </p:cNvPr>
              <p:cNvSpPr/>
              <p:nvPr/>
            </p:nvSpPr>
            <p:spPr>
              <a:xfrm>
                <a:off x="6858000" y="1398270"/>
                <a:ext cx="914400" cy="1188720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rgbClr val="646464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45720" tIns="0" rIns="45720" rtlCol="0" anchor="t" anchorCtr="0">
                <a:noAutofit/>
              </a:bodyPr>
              <a:lstStyle/>
              <a:p>
                <a:pPr algn="ctr"/>
                <a:r>
                  <a:rPr lang="en-US" sz="1400" dirty="0">
                    <a:solidFill>
                      <a:srgbClr val="646464"/>
                    </a:solidFill>
                    <a:latin typeface="Inconsolata" panose="00000509000000000000" pitchFamily="49" charset="0"/>
                  </a:rPr>
                  <a:t>Page0</a:t>
                </a: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44C99EF-F74E-4922-A80C-3E983F920FAF}"/>
                  </a:ext>
                </a:extLst>
              </p:cNvPr>
              <p:cNvSpPr/>
              <p:nvPr/>
            </p:nvSpPr>
            <p:spPr>
              <a:xfrm>
                <a:off x="6949440" y="1721031"/>
                <a:ext cx="731520" cy="7315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646464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45720" rIns="45720" rtlCol="0" anchor="ctr" anchorCtr="0">
                <a:noAutofit/>
              </a:bodyPr>
              <a:lstStyle/>
              <a:p>
                <a:pPr algn="ctr"/>
                <a:r>
                  <a:rPr lang="en-US" sz="1600" b="1" dirty="0">
                    <a:solidFill>
                      <a:srgbClr val="C30037"/>
                    </a:solidFill>
                    <a:latin typeface="Inconsolata" panose="00000509000000000000" pitchFamily="49" charset="0"/>
                  </a:rPr>
                  <a:t>Data</a:t>
                </a:r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7AB81D00-4C35-43D1-B97F-7CB9C605D8EF}"/>
                </a:ext>
              </a:extLst>
            </p:cNvPr>
            <p:cNvGrpSpPr/>
            <p:nvPr/>
          </p:nvGrpSpPr>
          <p:grpSpPr>
            <a:xfrm>
              <a:off x="6522720" y="2684040"/>
              <a:ext cx="914400" cy="1188720"/>
              <a:chOff x="6858000" y="1398270"/>
              <a:chExt cx="914400" cy="1188720"/>
            </a:xfrm>
          </p:grpSpPr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179316A2-5FDB-4E4E-9B9E-4A3401EC3BC9}"/>
                  </a:ext>
                </a:extLst>
              </p:cNvPr>
              <p:cNvSpPr/>
              <p:nvPr/>
            </p:nvSpPr>
            <p:spPr>
              <a:xfrm>
                <a:off x="6858000" y="1398270"/>
                <a:ext cx="914400" cy="1188720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rgbClr val="646464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45720" tIns="0" rIns="45720" rtlCol="0" anchor="t" anchorCtr="0">
                <a:noAutofit/>
              </a:bodyPr>
              <a:lstStyle/>
              <a:p>
                <a:pPr algn="ctr"/>
                <a:r>
                  <a:rPr lang="en-US" sz="1400" dirty="0">
                    <a:solidFill>
                      <a:srgbClr val="646464"/>
                    </a:solidFill>
                    <a:latin typeface="Inconsolata" panose="00000509000000000000" pitchFamily="49" charset="0"/>
                  </a:rPr>
                  <a:t>Page1</a:t>
                </a:r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B3230626-09F4-4BF3-8FFD-D476C1FB614B}"/>
                  </a:ext>
                </a:extLst>
              </p:cNvPr>
              <p:cNvSpPr/>
              <p:nvPr/>
            </p:nvSpPr>
            <p:spPr>
              <a:xfrm>
                <a:off x="6949440" y="1721031"/>
                <a:ext cx="731520" cy="7315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646464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45720" rIns="45720" rtlCol="0" anchor="ctr" anchorCtr="0">
                <a:noAutofit/>
              </a:bodyPr>
              <a:lstStyle/>
              <a:p>
                <a:pPr algn="ctr"/>
                <a:r>
                  <a:rPr lang="en-US" sz="1600" b="1" dirty="0">
                    <a:solidFill>
                      <a:srgbClr val="C30037"/>
                    </a:solidFill>
                    <a:latin typeface="Inconsolata" panose="00000509000000000000" pitchFamily="49" charset="0"/>
                  </a:rPr>
                  <a:t>Data</a:t>
                </a:r>
              </a:p>
            </p:txBody>
          </p: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2530F8A2-9DF9-BF42-94F6-8B5FCBE7CB17}"/>
                </a:ext>
              </a:extLst>
            </p:cNvPr>
            <p:cNvGrpSpPr/>
            <p:nvPr/>
          </p:nvGrpSpPr>
          <p:grpSpPr>
            <a:xfrm>
              <a:off x="6637835" y="819150"/>
              <a:ext cx="684171" cy="307777"/>
              <a:chOff x="6541008" y="819150"/>
              <a:chExt cx="684171" cy="307777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995214B-73FF-EFEE-C9F3-C949B3643EEB}"/>
                  </a:ext>
                </a:extLst>
              </p:cNvPr>
              <p:cNvSpPr txBox="1"/>
              <p:nvPr/>
            </p:nvSpPr>
            <p:spPr>
              <a:xfrm>
                <a:off x="6734660" y="819150"/>
                <a:ext cx="490519" cy="307777"/>
              </a:xfrm>
              <a:prstGeom prst="rect">
                <a:avLst/>
              </a:prstGeom>
              <a:noFill/>
            </p:spPr>
            <p:txBody>
              <a:bodyPr wrap="none" lIns="0" tIns="45720" rIns="0" bIns="0" rtlCol="0" anchor="ctr" anchorCtr="0">
                <a:spAutoFit/>
              </a:bodyPr>
              <a:lstStyle>
                <a:defPPr>
                  <a:defRPr lang="en-US"/>
                </a:defPPr>
                <a:lvl1pPr>
                  <a:lnSpc>
                    <a:spcPct val="80000"/>
                  </a:lnSpc>
                  <a:defRPr sz="2000" b="1" i="1">
                    <a:solidFill>
                      <a:srgbClr val="646464"/>
                    </a:solidFill>
                    <a:latin typeface="Crimson Text" panose="02000503000000000000" pitchFamily="2" charset="0"/>
                  </a:defRPr>
                </a:lvl1pPr>
              </a:lstStyle>
              <a:p>
                <a:pPr algn="ctr"/>
                <a:r>
                  <a:rPr lang="en-US" dirty="0"/>
                  <a:t>File 1</a:t>
                </a:r>
              </a:p>
            </p:txBody>
          </p:sp>
          <p:pic>
            <p:nvPicPr>
              <p:cNvPr id="49" name="Graphic 48">
                <a:extLst>
                  <a:ext uri="{FF2B5EF4-FFF2-40B4-BE49-F238E27FC236}">
                    <a16:creationId xmlns:a16="http://schemas.microsoft.com/office/drawing/2014/main" id="{AB9D2D73-39AC-2255-B867-488D90A794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6541008" y="887536"/>
                <a:ext cx="146304" cy="171004"/>
              </a:xfrm>
              <a:prstGeom prst="rect">
                <a:avLst/>
              </a:prstGeom>
            </p:spPr>
          </p:pic>
        </p:grp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83766518-29A3-0DBE-2AC5-A1EA906FD589}"/>
                </a:ext>
              </a:extLst>
            </p:cNvPr>
            <p:cNvSpPr txBox="1"/>
            <p:nvPr/>
          </p:nvSpPr>
          <p:spPr>
            <a:xfrm>
              <a:off x="6772171" y="3831907"/>
              <a:ext cx="415498" cy="49244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US" sz="3200" dirty="0">
                  <a:solidFill>
                    <a:srgbClr val="646464"/>
                  </a:solidFill>
                </a:rPr>
                <a:t>⋮</a:t>
              </a:r>
            </a:p>
          </p:txBody>
        </p:sp>
      </p:grpSp>
      <p:cxnSp>
        <p:nvCxnSpPr>
          <p:cNvPr id="41" name="Straight Arrow Connector 6">
            <a:extLst>
              <a:ext uri="{FF2B5EF4-FFF2-40B4-BE49-F238E27FC236}">
                <a16:creationId xmlns:a16="http://schemas.microsoft.com/office/drawing/2014/main" id="{1E76F1AD-FE48-4B18-AAE3-B93A53945CE4}"/>
              </a:ext>
            </a:extLst>
          </p:cNvPr>
          <p:cNvCxnSpPr>
            <a:cxnSpLocks/>
            <a:stCxn id="8" idx="3"/>
            <a:endCxn id="49" idx="1"/>
          </p:cNvCxnSpPr>
          <p:nvPr/>
        </p:nvCxnSpPr>
        <p:spPr bwMode="auto">
          <a:xfrm flipV="1">
            <a:off x="6050280" y="973038"/>
            <a:ext cx="587555" cy="1137837"/>
          </a:xfrm>
          <a:prstGeom prst="bentConnector3">
            <a:avLst>
              <a:gd name="adj1" fmla="val 36422"/>
            </a:avLst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6">
            <a:extLst>
              <a:ext uri="{FF2B5EF4-FFF2-40B4-BE49-F238E27FC236}">
                <a16:creationId xmlns:a16="http://schemas.microsoft.com/office/drawing/2014/main" id="{9180408F-C145-4D22-8CCD-58CEB6BD5BC3}"/>
              </a:ext>
            </a:extLst>
          </p:cNvPr>
          <p:cNvCxnSpPr>
            <a:cxnSpLocks/>
            <a:stCxn id="13" idx="3"/>
            <a:endCxn id="54" idx="1"/>
          </p:cNvCxnSpPr>
          <p:nvPr/>
        </p:nvCxnSpPr>
        <p:spPr bwMode="auto">
          <a:xfrm flipV="1">
            <a:off x="6050280" y="973038"/>
            <a:ext cx="1980417" cy="1470735"/>
          </a:xfrm>
          <a:prstGeom prst="bentConnector3">
            <a:avLst>
              <a:gd name="adj1" fmla="val 82537"/>
            </a:avLst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3461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BB099CE-E267-430A-BB97-D82A47ACD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HEAP FILE: LINKED LIST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AEACCD-ACDE-4C5E-9DAE-D4AA11619A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Maintain a </a:t>
            </a:r>
            <a:r>
              <a:rPr lang="en-US" u="sng" dirty="0"/>
              <a:t>header page</a:t>
            </a:r>
            <a:r>
              <a:rPr lang="en-US" dirty="0"/>
              <a:t> at the beginning of the file that stores two pointers:</a:t>
            </a:r>
          </a:p>
          <a:p>
            <a:pPr lvl="1"/>
            <a:r>
              <a:rPr lang="en-US" dirty="0"/>
              <a:t>HEAD of the </a:t>
            </a:r>
            <a:r>
              <a:rPr lang="en-US" u="sng" dirty="0"/>
              <a:t>free page list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HEAD of the </a:t>
            </a:r>
            <a:r>
              <a:rPr lang="en-US" u="sng" dirty="0"/>
              <a:t>data page list</a:t>
            </a:r>
            <a:r>
              <a:rPr lang="en-US" dirty="0"/>
              <a:t>.</a:t>
            </a:r>
          </a:p>
          <a:p>
            <a:endParaRPr lang="en-US" sz="1200" dirty="0"/>
          </a:p>
          <a:p>
            <a:r>
              <a:rPr lang="en-US" dirty="0"/>
              <a:t>Each page keeps track of how many free slots they currently have.</a:t>
            </a:r>
          </a:p>
          <a:p>
            <a:pPr lvl="1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BFFB017-6933-4270-B946-B647FC8BFF71}"/>
              </a:ext>
            </a:extLst>
          </p:cNvPr>
          <p:cNvSpPr/>
          <p:nvPr/>
        </p:nvSpPr>
        <p:spPr>
          <a:xfrm>
            <a:off x="5410200" y="2221230"/>
            <a:ext cx="822960" cy="1280160"/>
          </a:xfrm>
          <a:prstGeom prst="rect">
            <a:avLst/>
          </a:prstGeom>
          <a:solidFill>
            <a:schemeClr val="accent6"/>
          </a:solidFill>
          <a:ln>
            <a:solidFill>
              <a:srgbClr val="646464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45720" tIns="0" rIns="45720" rtlCol="0" anchor="t" anchorCtr="0">
            <a:noAutofit/>
          </a:bodyPr>
          <a:lstStyle/>
          <a:p>
            <a:pPr algn="ctr"/>
            <a:r>
              <a:rPr lang="en-US" sz="1600" dirty="0">
                <a:solidFill>
                  <a:srgbClr val="646464"/>
                </a:solidFill>
                <a:latin typeface="Inconsolata" panose="00000509000000000000" pitchFamily="49" charset="0"/>
              </a:rPr>
              <a:t>Header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0AD4CE4-788F-4B0D-8801-37A775D06036}"/>
              </a:ext>
            </a:extLst>
          </p:cNvPr>
          <p:cNvSpPr/>
          <p:nvPr/>
        </p:nvSpPr>
        <p:spPr>
          <a:xfrm>
            <a:off x="5684520" y="2586990"/>
            <a:ext cx="274320" cy="274320"/>
          </a:xfrm>
          <a:prstGeom prst="rect">
            <a:avLst/>
          </a:prstGeom>
          <a:solidFill>
            <a:schemeClr val="bg1"/>
          </a:solidFill>
          <a:ln>
            <a:solidFill>
              <a:srgbClr val="646464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45720" rIns="45720" rtlCol="0" anchor="t" anchorCtr="0">
            <a:noAutofit/>
          </a:bodyPr>
          <a:lstStyle/>
          <a:p>
            <a:pPr algn="ctr"/>
            <a:endParaRPr lang="en-US" sz="1600" dirty="0">
              <a:latin typeface="Inconsolata" panose="00000509000000000000" pitchFamily="49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1B7F35D-E1A2-4229-B54E-FB0D54D4BD20}"/>
              </a:ext>
            </a:extLst>
          </p:cNvPr>
          <p:cNvSpPr/>
          <p:nvPr/>
        </p:nvSpPr>
        <p:spPr>
          <a:xfrm>
            <a:off x="5684520" y="3089910"/>
            <a:ext cx="274320" cy="274320"/>
          </a:xfrm>
          <a:prstGeom prst="rect">
            <a:avLst/>
          </a:prstGeom>
          <a:solidFill>
            <a:schemeClr val="bg1"/>
          </a:solidFill>
          <a:ln>
            <a:solidFill>
              <a:srgbClr val="646464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45720" rIns="45720" rtlCol="0" anchor="t" anchorCtr="0">
            <a:noAutofit/>
          </a:bodyPr>
          <a:lstStyle/>
          <a:p>
            <a:pPr algn="ctr"/>
            <a:endParaRPr lang="en-US" sz="1600" dirty="0">
              <a:latin typeface="Inconsolata" panose="00000509000000000000" pitchFamily="49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932BF92-04A2-456F-93AA-D3577181F769}"/>
              </a:ext>
            </a:extLst>
          </p:cNvPr>
          <p:cNvGrpSpPr/>
          <p:nvPr/>
        </p:nvGrpSpPr>
        <p:grpSpPr>
          <a:xfrm>
            <a:off x="6583576" y="1581150"/>
            <a:ext cx="822960" cy="3120152"/>
            <a:chOff x="6583576" y="1581150"/>
            <a:chExt cx="822960" cy="3120152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81593471-44D7-425F-B7F0-7871F4F337CD}"/>
                </a:ext>
              </a:extLst>
            </p:cNvPr>
            <p:cNvGrpSpPr/>
            <p:nvPr/>
          </p:nvGrpSpPr>
          <p:grpSpPr>
            <a:xfrm>
              <a:off x="6583576" y="1581150"/>
              <a:ext cx="822960" cy="1280160"/>
              <a:chOff x="6858000" y="1398270"/>
              <a:chExt cx="822960" cy="1280160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326E47A-A61D-42A5-BADD-86A848034356}"/>
                  </a:ext>
                </a:extLst>
              </p:cNvPr>
              <p:cNvSpPr/>
              <p:nvPr/>
            </p:nvSpPr>
            <p:spPr>
              <a:xfrm>
                <a:off x="6858000" y="1398270"/>
                <a:ext cx="822960" cy="1280160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rgbClr val="646464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45720" tIns="0" rIns="45720" rtlCol="0" anchor="t" anchorCtr="0">
                <a:noAutofit/>
              </a:bodyPr>
              <a:lstStyle/>
              <a:p>
                <a:pPr algn="ctr"/>
                <a:r>
                  <a:rPr lang="en-US" sz="1400" dirty="0">
                    <a:solidFill>
                      <a:srgbClr val="646464"/>
                    </a:solidFill>
                    <a:latin typeface="Inconsolata" panose="00000509000000000000" pitchFamily="49" charset="0"/>
                  </a:rPr>
                  <a:t>Page1</a:t>
                </a:r>
              </a:p>
            </p:txBody>
          </p: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13B16BB9-4ADD-465E-82EB-0D7E9434A980}"/>
                  </a:ext>
                </a:extLst>
              </p:cNvPr>
              <p:cNvGrpSpPr/>
              <p:nvPr/>
            </p:nvGrpSpPr>
            <p:grpSpPr>
              <a:xfrm>
                <a:off x="6995160" y="1711053"/>
                <a:ext cx="548640" cy="274320"/>
                <a:chOff x="6950166" y="1742803"/>
                <a:chExt cx="548640" cy="274320"/>
              </a:xfrm>
            </p:grpSpPr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14FAE67A-E7BB-45F0-9A43-72BD4917D07B}"/>
                    </a:ext>
                  </a:extLst>
                </p:cNvPr>
                <p:cNvSpPr/>
                <p:nvPr/>
              </p:nvSpPr>
              <p:spPr>
                <a:xfrm>
                  <a:off x="6950166" y="1742803"/>
                  <a:ext cx="274320" cy="27432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646464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wrap="square" lIns="45720" rIns="45720" rtlCol="0" anchor="t" anchorCtr="0">
                  <a:noAutofit/>
                </a:bodyPr>
                <a:lstStyle/>
                <a:p>
                  <a:pPr algn="ctr"/>
                  <a:endParaRPr lang="en-US" sz="1600" dirty="0">
                    <a:latin typeface="Inconsolata" panose="00000509000000000000" pitchFamily="49" charset="0"/>
                  </a:endParaRPr>
                </a:p>
              </p:txBody>
            </p:sp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EE3EC04B-5463-4A8F-BB49-2BDB370FEBFE}"/>
                    </a:ext>
                  </a:extLst>
                </p:cNvPr>
                <p:cNvSpPr/>
                <p:nvPr/>
              </p:nvSpPr>
              <p:spPr>
                <a:xfrm>
                  <a:off x="7224486" y="1742803"/>
                  <a:ext cx="274320" cy="27432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646464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wrap="square" lIns="45720" rIns="45720" rtlCol="0" anchor="t" anchorCtr="0">
                  <a:noAutofit/>
                </a:bodyPr>
                <a:lstStyle/>
                <a:p>
                  <a:pPr algn="ctr"/>
                  <a:endParaRPr lang="en-US" sz="1600" dirty="0">
                    <a:latin typeface="Inconsolata" panose="00000509000000000000" pitchFamily="49" charset="0"/>
                  </a:endParaRPr>
                </a:p>
              </p:txBody>
            </p:sp>
          </p:grp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7B75EE8F-4B03-43F4-ACCC-1FB7E915F3C4}"/>
                  </a:ext>
                </a:extLst>
              </p:cNvPr>
              <p:cNvSpPr/>
              <p:nvPr/>
            </p:nvSpPr>
            <p:spPr>
              <a:xfrm>
                <a:off x="6995160" y="2063931"/>
                <a:ext cx="548640" cy="5486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646464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45720" rIns="45720" rtlCol="0" anchor="ctr" anchorCtr="0">
                <a:noAutofit/>
              </a:bodyPr>
              <a:lstStyle/>
              <a:p>
                <a:pPr algn="ctr"/>
                <a:r>
                  <a:rPr lang="en-US" sz="1600" b="1" dirty="0">
                    <a:solidFill>
                      <a:srgbClr val="C30037"/>
                    </a:solidFill>
                    <a:latin typeface="Inconsolata" panose="00000509000000000000" pitchFamily="49" charset="0"/>
                  </a:rPr>
                  <a:t>Data</a:t>
                </a: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52C48A3C-2C46-4939-81DA-FC63F8EEFAD3}"/>
                </a:ext>
              </a:extLst>
            </p:cNvPr>
            <p:cNvGrpSpPr/>
            <p:nvPr/>
          </p:nvGrpSpPr>
          <p:grpSpPr>
            <a:xfrm>
              <a:off x="6583576" y="3421142"/>
              <a:ext cx="822960" cy="1280160"/>
              <a:chOff x="6858000" y="1398270"/>
              <a:chExt cx="822960" cy="1280160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FCAC120A-0BCC-4518-9832-2AFC9FDFB3FD}"/>
                  </a:ext>
                </a:extLst>
              </p:cNvPr>
              <p:cNvSpPr/>
              <p:nvPr/>
            </p:nvSpPr>
            <p:spPr>
              <a:xfrm>
                <a:off x="6858000" y="1398270"/>
                <a:ext cx="822960" cy="1280160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rgbClr val="646464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45720" tIns="0" rIns="45720" rtlCol="0" anchor="t" anchorCtr="0">
                <a:noAutofit/>
              </a:bodyPr>
              <a:lstStyle/>
              <a:p>
                <a:pPr algn="ctr"/>
                <a:r>
                  <a:rPr lang="en-US" sz="1400" dirty="0">
                    <a:solidFill>
                      <a:srgbClr val="646464"/>
                    </a:solidFill>
                    <a:latin typeface="Inconsolata" panose="00000509000000000000" pitchFamily="49" charset="0"/>
                  </a:rPr>
                  <a:t>Page0</a:t>
                </a:r>
              </a:p>
            </p:txBody>
          </p: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8CA7AD3C-2475-475D-AAD3-879B6A58EE3C}"/>
                  </a:ext>
                </a:extLst>
              </p:cNvPr>
              <p:cNvGrpSpPr/>
              <p:nvPr/>
            </p:nvGrpSpPr>
            <p:grpSpPr>
              <a:xfrm>
                <a:off x="6995160" y="1711053"/>
                <a:ext cx="548640" cy="274320"/>
                <a:chOff x="6950166" y="1742803"/>
                <a:chExt cx="548640" cy="274320"/>
              </a:xfrm>
            </p:grpSpPr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DB03C817-E5BE-4343-93AD-6963FDE71B6D}"/>
                    </a:ext>
                  </a:extLst>
                </p:cNvPr>
                <p:cNvSpPr/>
                <p:nvPr/>
              </p:nvSpPr>
              <p:spPr>
                <a:xfrm>
                  <a:off x="6950166" y="1742803"/>
                  <a:ext cx="274320" cy="27432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646464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wrap="square" lIns="45720" rIns="45720" rtlCol="0" anchor="t" anchorCtr="0">
                  <a:noAutofit/>
                </a:bodyPr>
                <a:lstStyle/>
                <a:p>
                  <a:pPr algn="ctr"/>
                  <a:endParaRPr lang="en-US" sz="1600" dirty="0">
                    <a:latin typeface="Inconsolata" panose="00000509000000000000" pitchFamily="49" charset="0"/>
                  </a:endParaRPr>
                </a:p>
              </p:txBody>
            </p:sp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F2A7B913-72CB-45BE-B5C1-B49397F2ACAB}"/>
                    </a:ext>
                  </a:extLst>
                </p:cNvPr>
                <p:cNvSpPr/>
                <p:nvPr/>
              </p:nvSpPr>
              <p:spPr>
                <a:xfrm>
                  <a:off x="7224486" y="1742803"/>
                  <a:ext cx="274320" cy="27432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646464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wrap="square" lIns="45720" rIns="45720" rtlCol="0" anchor="t" anchorCtr="0">
                  <a:noAutofit/>
                </a:bodyPr>
                <a:lstStyle/>
                <a:p>
                  <a:pPr algn="ctr"/>
                  <a:endParaRPr lang="en-US" sz="1600" dirty="0">
                    <a:latin typeface="Inconsolata" panose="00000509000000000000" pitchFamily="49" charset="0"/>
                  </a:endParaRPr>
                </a:p>
              </p:txBody>
            </p:sp>
          </p:grp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C692ED90-78C6-4A95-B6B6-2B00065DB09C}"/>
                  </a:ext>
                </a:extLst>
              </p:cNvPr>
              <p:cNvSpPr/>
              <p:nvPr/>
            </p:nvSpPr>
            <p:spPr>
              <a:xfrm>
                <a:off x="6995160" y="2063931"/>
                <a:ext cx="548640" cy="5486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646464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45720" rIns="45720" rtlCol="0" anchor="ctr" anchorCtr="0">
                <a:noAutofit/>
              </a:bodyPr>
              <a:lstStyle/>
              <a:p>
                <a:pPr algn="ctr"/>
                <a:r>
                  <a:rPr lang="en-US" sz="1600" b="1" dirty="0">
                    <a:solidFill>
                      <a:srgbClr val="C30037"/>
                    </a:solidFill>
                    <a:latin typeface="Inconsolata" panose="00000509000000000000" pitchFamily="49" charset="0"/>
                  </a:rPr>
                  <a:t>Data</a:t>
                </a:r>
              </a:p>
            </p:txBody>
          </p:sp>
        </p:grp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F9B3F390-114C-46FA-83FC-3AAF11771DBC}"/>
              </a:ext>
            </a:extLst>
          </p:cNvPr>
          <p:cNvGrpSpPr/>
          <p:nvPr/>
        </p:nvGrpSpPr>
        <p:grpSpPr>
          <a:xfrm>
            <a:off x="7756952" y="1581150"/>
            <a:ext cx="822960" cy="3120152"/>
            <a:chOff x="7756952" y="1581150"/>
            <a:chExt cx="822960" cy="3120152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FB8EFF93-516A-4076-A70D-D8D21DCBE16C}"/>
                </a:ext>
              </a:extLst>
            </p:cNvPr>
            <p:cNvGrpSpPr/>
            <p:nvPr/>
          </p:nvGrpSpPr>
          <p:grpSpPr>
            <a:xfrm>
              <a:off x="7756952" y="1581150"/>
              <a:ext cx="822960" cy="1280160"/>
              <a:chOff x="6858000" y="1398270"/>
              <a:chExt cx="822960" cy="1280160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823F3CB0-1F29-4586-AFD2-69402BEB3015}"/>
                  </a:ext>
                </a:extLst>
              </p:cNvPr>
              <p:cNvSpPr/>
              <p:nvPr/>
            </p:nvSpPr>
            <p:spPr>
              <a:xfrm>
                <a:off x="6858000" y="1398270"/>
                <a:ext cx="822960" cy="1280160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rgbClr val="646464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45720" tIns="0" rIns="45720" rtlCol="0" anchor="t" anchorCtr="0">
                <a:noAutofit/>
              </a:bodyPr>
              <a:lstStyle/>
              <a:p>
                <a:pPr algn="ctr"/>
                <a:r>
                  <a:rPr lang="en-US" sz="1400" dirty="0">
                    <a:solidFill>
                      <a:srgbClr val="646464"/>
                    </a:solidFill>
                    <a:latin typeface="Inconsolata" panose="00000509000000000000" pitchFamily="49" charset="0"/>
                  </a:rPr>
                  <a:t>Page4</a:t>
                </a:r>
              </a:p>
            </p:txBody>
          </p: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40C763DC-E168-47FB-9876-342EA6A44F70}"/>
                  </a:ext>
                </a:extLst>
              </p:cNvPr>
              <p:cNvGrpSpPr/>
              <p:nvPr/>
            </p:nvGrpSpPr>
            <p:grpSpPr>
              <a:xfrm>
                <a:off x="6995160" y="1711053"/>
                <a:ext cx="548640" cy="274320"/>
                <a:chOff x="6950166" y="1742803"/>
                <a:chExt cx="548640" cy="274320"/>
              </a:xfrm>
            </p:grpSpPr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7561BABB-8CD4-41CB-935A-0BEBD8E41B77}"/>
                    </a:ext>
                  </a:extLst>
                </p:cNvPr>
                <p:cNvSpPr/>
                <p:nvPr/>
              </p:nvSpPr>
              <p:spPr>
                <a:xfrm>
                  <a:off x="6950166" y="1742803"/>
                  <a:ext cx="274320" cy="27432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646464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wrap="square" lIns="45720" rIns="45720" rtlCol="0" anchor="t" anchorCtr="0">
                  <a:noAutofit/>
                </a:bodyPr>
                <a:lstStyle/>
                <a:p>
                  <a:pPr algn="ctr"/>
                  <a:endParaRPr lang="en-US" sz="1600" dirty="0">
                    <a:latin typeface="Inconsolata" panose="00000509000000000000" pitchFamily="49" charset="0"/>
                  </a:endParaRPr>
                </a:p>
              </p:txBody>
            </p:sp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A54916FF-5810-4084-9613-0A7C0B06F5F0}"/>
                    </a:ext>
                  </a:extLst>
                </p:cNvPr>
                <p:cNvSpPr/>
                <p:nvPr/>
              </p:nvSpPr>
              <p:spPr>
                <a:xfrm>
                  <a:off x="7224486" y="1742803"/>
                  <a:ext cx="274320" cy="27432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646464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wrap="square" lIns="45720" rIns="45720" rtlCol="0" anchor="t" anchorCtr="0">
                  <a:noAutofit/>
                </a:bodyPr>
                <a:lstStyle/>
                <a:p>
                  <a:pPr algn="ctr"/>
                  <a:endParaRPr lang="en-US" sz="1600" dirty="0">
                    <a:latin typeface="Inconsolata" panose="00000509000000000000" pitchFamily="49" charset="0"/>
                  </a:endParaRPr>
                </a:p>
              </p:txBody>
            </p:sp>
          </p:grp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64579A86-38D5-49F3-BBA5-36EFE4705022}"/>
                  </a:ext>
                </a:extLst>
              </p:cNvPr>
              <p:cNvSpPr/>
              <p:nvPr/>
            </p:nvSpPr>
            <p:spPr>
              <a:xfrm>
                <a:off x="6995160" y="2063931"/>
                <a:ext cx="548640" cy="5486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646464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45720" rIns="45720" rtlCol="0" anchor="ctr" anchorCtr="0">
                <a:noAutofit/>
              </a:bodyPr>
              <a:lstStyle/>
              <a:p>
                <a:pPr algn="ctr"/>
                <a:r>
                  <a:rPr lang="en-US" sz="1600" b="1" dirty="0">
                    <a:solidFill>
                      <a:srgbClr val="C30037"/>
                    </a:solidFill>
                    <a:latin typeface="Inconsolata" panose="00000509000000000000" pitchFamily="49" charset="0"/>
                  </a:rPr>
                  <a:t>Data</a:t>
                </a:r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D72024EB-D781-438C-8279-5AACBBDF8788}"/>
                </a:ext>
              </a:extLst>
            </p:cNvPr>
            <p:cNvGrpSpPr/>
            <p:nvPr/>
          </p:nvGrpSpPr>
          <p:grpSpPr>
            <a:xfrm>
              <a:off x="7756952" y="3421142"/>
              <a:ext cx="822960" cy="1280160"/>
              <a:chOff x="6858000" y="1398270"/>
              <a:chExt cx="822960" cy="1280160"/>
            </a:xfrm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FAA73701-320A-473B-9B8E-6C7C6C2B46DE}"/>
                  </a:ext>
                </a:extLst>
              </p:cNvPr>
              <p:cNvSpPr/>
              <p:nvPr/>
            </p:nvSpPr>
            <p:spPr>
              <a:xfrm>
                <a:off x="6858000" y="1398270"/>
                <a:ext cx="822960" cy="1280160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rgbClr val="646464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45720" tIns="0" rIns="45720" rtlCol="0" anchor="t" anchorCtr="0">
                <a:noAutofit/>
              </a:bodyPr>
              <a:lstStyle/>
              <a:p>
                <a:pPr algn="ctr"/>
                <a:r>
                  <a:rPr lang="en-US" sz="1400" dirty="0">
                    <a:solidFill>
                      <a:srgbClr val="646464"/>
                    </a:solidFill>
                    <a:latin typeface="Inconsolata" panose="00000509000000000000" pitchFamily="49" charset="0"/>
                  </a:rPr>
                  <a:t>Page2</a:t>
                </a:r>
              </a:p>
            </p:txBody>
          </p: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FF472533-9191-421B-9C2D-D738C5AD1663}"/>
                  </a:ext>
                </a:extLst>
              </p:cNvPr>
              <p:cNvGrpSpPr/>
              <p:nvPr/>
            </p:nvGrpSpPr>
            <p:grpSpPr>
              <a:xfrm>
                <a:off x="6995160" y="1711053"/>
                <a:ext cx="548640" cy="274320"/>
                <a:chOff x="6950166" y="1742803"/>
                <a:chExt cx="548640" cy="274320"/>
              </a:xfrm>
            </p:grpSpPr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B7E1BD9D-C656-4017-B10C-940DFB66E0B6}"/>
                    </a:ext>
                  </a:extLst>
                </p:cNvPr>
                <p:cNvSpPr/>
                <p:nvPr/>
              </p:nvSpPr>
              <p:spPr>
                <a:xfrm>
                  <a:off x="6950166" y="1742803"/>
                  <a:ext cx="274320" cy="27432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646464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wrap="square" lIns="45720" rIns="45720" rtlCol="0" anchor="t" anchorCtr="0">
                  <a:noAutofit/>
                </a:bodyPr>
                <a:lstStyle/>
                <a:p>
                  <a:pPr algn="ctr"/>
                  <a:endParaRPr lang="en-US" sz="1600" dirty="0">
                    <a:latin typeface="Inconsolata" panose="00000509000000000000" pitchFamily="49" charset="0"/>
                  </a:endParaRPr>
                </a:p>
              </p:txBody>
            </p:sp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64907930-229E-43E3-A296-0FB4645C11E9}"/>
                    </a:ext>
                  </a:extLst>
                </p:cNvPr>
                <p:cNvSpPr/>
                <p:nvPr/>
              </p:nvSpPr>
              <p:spPr>
                <a:xfrm>
                  <a:off x="7224486" y="1742803"/>
                  <a:ext cx="274320" cy="27432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646464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wrap="square" lIns="45720" rIns="45720" rtlCol="0" anchor="t" anchorCtr="0">
                  <a:noAutofit/>
                </a:bodyPr>
                <a:lstStyle/>
                <a:p>
                  <a:pPr algn="ctr"/>
                  <a:endParaRPr lang="en-US" sz="1600" dirty="0">
                    <a:latin typeface="Inconsolata" panose="00000509000000000000" pitchFamily="49" charset="0"/>
                  </a:endParaRPr>
                </a:p>
              </p:txBody>
            </p:sp>
          </p:grp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6EC23A35-A28B-4557-B99A-AE929F11BCEE}"/>
                  </a:ext>
                </a:extLst>
              </p:cNvPr>
              <p:cNvSpPr/>
              <p:nvPr/>
            </p:nvSpPr>
            <p:spPr>
              <a:xfrm>
                <a:off x="6995160" y="2063931"/>
                <a:ext cx="548640" cy="5486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646464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45720" rIns="45720" rtlCol="0" anchor="ctr" anchorCtr="0">
                <a:noAutofit/>
              </a:bodyPr>
              <a:lstStyle/>
              <a:p>
                <a:pPr algn="ctr"/>
                <a:r>
                  <a:rPr lang="en-US" sz="1600" b="1" dirty="0">
                    <a:solidFill>
                      <a:srgbClr val="C30037"/>
                    </a:solidFill>
                    <a:latin typeface="Inconsolata" panose="00000509000000000000" pitchFamily="49" charset="0"/>
                  </a:rPr>
                  <a:t>Data</a:t>
                </a:r>
              </a:p>
            </p:txBody>
          </p:sp>
        </p:grp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765BAB4-571D-43A7-BA18-5372EED325DC}"/>
              </a:ext>
            </a:extLst>
          </p:cNvPr>
          <p:cNvGrpSpPr/>
          <p:nvPr/>
        </p:nvGrpSpPr>
        <p:grpSpPr>
          <a:xfrm>
            <a:off x="5958840" y="1581150"/>
            <a:ext cx="1036216" cy="1839992"/>
            <a:chOff x="5958840" y="1581150"/>
            <a:chExt cx="1036216" cy="1839992"/>
          </a:xfrm>
        </p:grpSpPr>
        <p:cxnSp>
          <p:nvCxnSpPr>
            <p:cNvPr id="34" name="Straight Arrow Connector 6">
              <a:extLst>
                <a:ext uri="{FF2B5EF4-FFF2-40B4-BE49-F238E27FC236}">
                  <a16:creationId xmlns:a16="http://schemas.microsoft.com/office/drawing/2014/main" id="{E340C9DD-ED20-4F9E-A8E0-BB8A75404CE6}"/>
                </a:ext>
              </a:extLst>
            </p:cNvPr>
            <p:cNvCxnSpPr>
              <a:cxnSpLocks/>
              <a:stCxn id="6" idx="3"/>
              <a:endCxn id="8" idx="0"/>
            </p:cNvCxnSpPr>
            <p:nvPr/>
          </p:nvCxnSpPr>
          <p:spPr bwMode="auto">
            <a:xfrm flipV="1">
              <a:off x="5958840" y="1581150"/>
              <a:ext cx="1036216" cy="1143000"/>
            </a:xfrm>
            <a:prstGeom prst="bentConnector4">
              <a:avLst>
                <a:gd name="adj1" fmla="val 30145"/>
                <a:gd name="adj2" fmla="val 120000"/>
              </a:avLst>
            </a:prstGeom>
            <a:solidFill>
              <a:schemeClr val="accent1"/>
            </a:solidFill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41" name="Straight Arrow Connector 6">
              <a:extLst>
                <a:ext uri="{FF2B5EF4-FFF2-40B4-BE49-F238E27FC236}">
                  <a16:creationId xmlns:a16="http://schemas.microsoft.com/office/drawing/2014/main" id="{2B26EB0F-08D3-4D6A-A1E9-6D4E55BEDB1B}"/>
                </a:ext>
              </a:extLst>
            </p:cNvPr>
            <p:cNvCxnSpPr>
              <a:cxnSpLocks/>
              <a:stCxn id="7" idx="3"/>
              <a:endCxn id="23" idx="0"/>
            </p:cNvCxnSpPr>
            <p:nvPr/>
          </p:nvCxnSpPr>
          <p:spPr bwMode="auto">
            <a:xfrm>
              <a:off x="5958840" y="3227070"/>
              <a:ext cx="1036216" cy="194072"/>
            </a:xfrm>
            <a:prstGeom prst="bentConnector2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60CFEB21-F480-4924-A1D8-AC57BCD6F40E}"/>
              </a:ext>
            </a:extLst>
          </p:cNvPr>
          <p:cNvGrpSpPr/>
          <p:nvPr/>
        </p:nvGrpSpPr>
        <p:grpSpPr>
          <a:xfrm>
            <a:off x="7269376" y="1581150"/>
            <a:ext cx="899056" cy="2289935"/>
            <a:chOff x="7269376" y="1581150"/>
            <a:chExt cx="899056" cy="2289935"/>
          </a:xfrm>
        </p:grpSpPr>
        <p:cxnSp>
          <p:nvCxnSpPr>
            <p:cNvPr id="38" name="Straight Arrow Connector 6">
              <a:extLst>
                <a:ext uri="{FF2B5EF4-FFF2-40B4-BE49-F238E27FC236}">
                  <a16:creationId xmlns:a16="http://schemas.microsoft.com/office/drawing/2014/main" id="{663609C1-A2BA-4F3B-80D5-7C099A10BA83}"/>
                </a:ext>
              </a:extLst>
            </p:cNvPr>
            <p:cNvCxnSpPr>
              <a:cxnSpLocks/>
              <a:stCxn id="10" idx="3"/>
              <a:endCxn id="17" idx="0"/>
            </p:cNvCxnSpPr>
            <p:nvPr/>
          </p:nvCxnSpPr>
          <p:spPr bwMode="auto">
            <a:xfrm flipV="1">
              <a:off x="7269376" y="1581150"/>
              <a:ext cx="899056" cy="449943"/>
            </a:xfrm>
            <a:prstGeom prst="bentConnector4">
              <a:avLst>
                <a:gd name="adj1" fmla="val 27116"/>
                <a:gd name="adj2" fmla="val 150806"/>
              </a:avLst>
            </a:prstGeom>
            <a:solidFill>
              <a:schemeClr val="accent1"/>
            </a:solidFill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45" name="Straight Arrow Connector 6">
              <a:extLst>
                <a:ext uri="{FF2B5EF4-FFF2-40B4-BE49-F238E27FC236}">
                  <a16:creationId xmlns:a16="http://schemas.microsoft.com/office/drawing/2014/main" id="{3A933C5B-1461-4C00-AB7B-AD86DEFD71CA}"/>
                </a:ext>
              </a:extLst>
            </p:cNvPr>
            <p:cNvCxnSpPr>
              <a:cxnSpLocks/>
              <a:stCxn id="27" idx="3"/>
              <a:endCxn id="29" idx="0"/>
            </p:cNvCxnSpPr>
            <p:nvPr/>
          </p:nvCxnSpPr>
          <p:spPr bwMode="auto">
            <a:xfrm flipV="1">
              <a:off x="7269376" y="3421142"/>
              <a:ext cx="899056" cy="449943"/>
            </a:xfrm>
            <a:prstGeom prst="bentConnector4">
              <a:avLst>
                <a:gd name="adj1" fmla="val 27116"/>
                <a:gd name="adj2" fmla="val 150806"/>
              </a:avLst>
            </a:prstGeom>
            <a:solidFill>
              <a:schemeClr val="accent1"/>
            </a:solidFill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3C20F164-C82B-41C9-BAEC-FCD5DFB3BA22}"/>
              </a:ext>
            </a:extLst>
          </p:cNvPr>
          <p:cNvGrpSpPr/>
          <p:nvPr/>
        </p:nvGrpSpPr>
        <p:grpSpPr>
          <a:xfrm>
            <a:off x="8646483" y="1707927"/>
            <a:ext cx="421317" cy="2486323"/>
            <a:chOff x="8646483" y="1707927"/>
            <a:chExt cx="421317" cy="2486323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31EE8274-9E83-4698-832E-CECC6497F470}"/>
                </a:ext>
              </a:extLst>
            </p:cNvPr>
            <p:cNvSpPr txBox="1"/>
            <p:nvPr/>
          </p:nvSpPr>
          <p:spPr>
            <a:xfrm>
              <a:off x="8646483" y="1707927"/>
              <a:ext cx="4154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…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A4F6D7B9-3BE0-4BE0-B500-0895DB0E5601}"/>
                </a:ext>
              </a:extLst>
            </p:cNvPr>
            <p:cNvSpPr txBox="1"/>
            <p:nvPr/>
          </p:nvSpPr>
          <p:spPr>
            <a:xfrm>
              <a:off x="8652302" y="3547919"/>
              <a:ext cx="4154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…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130BB21-977A-4A0F-BEDA-BCC6CBA28F9B}"/>
              </a:ext>
            </a:extLst>
          </p:cNvPr>
          <p:cNvGrpSpPr/>
          <p:nvPr/>
        </p:nvGrpSpPr>
        <p:grpSpPr>
          <a:xfrm>
            <a:off x="6995056" y="2031092"/>
            <a:ext cx="899056" cy="2670209"/>
            <a:chOff x="6995056" y="2031092"/>
            <a:chExt cx="899056" cy="2670209"/>
          </a:xfrm>
        </p:grpSpPr>
        <p:cxnSp>
          <p:nvCxnSpPr>
            <p:cNvPr id="51" name="Straight Arrow Connector 6">
              <a:extLst>
                <a:ext uri="{FF2B5EF4-FFF2-40B4-BE49-F238E27FC236}">
                  <a16:creationId xmlns:a16="http://schemas.microsoft.com/office/drawing/2014/main" id="{8691F125-DD21-4FE1-BBB3-817A7D12D4C4}"/>
                </a:ext>
              </a:extLst>
            </p:cNvPr>
            <p:cNvCxnSpPr>
              <a:cxnSpLocks/>
              <a:stCxn id="20" idx="1"/>
              <a:endCxn id="8" idx="2"/>
            </p:cNvCxnSpPr>
            <p:nvPr/>
          </p:nvCxnSpPr>
          <p:spPr bwMode="auto">
            <a:xfrm rot="10800000" flipV="1">
              <a:off x="6995056" y="2031092"/>
              <a:ext cx="899056" cy="830217"/>
            </a:xfrm>
            <a:prstGeom prst="bentConnector4">
              <a:avLst>
                <a:gd name="adj1" fmla="val 27116"/>
                <a:gd name="adj2" fmla="val 127535"/>
              </a:avLst>
            </a:prstGeom>
            <a:solidFill>
              <a:schemeClr val="accent1"/>
            </a:solidFill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55" name="Straight Arrow Connector 6">
              <a:extLst>
                <a:ext uri="{FF2B5EF4-FFF2-40B4-BE49-F238E27FC236}">
                  <a16:creationId xmlns:a16="http://schemas.microsoft.com/office/drawing/2014/main" id="{EBBF5B63-4BB7-47B3-ADF2-3F6A422E6B24}"/>
                </a:ext>
              </a:extLst>
            </p:cNvPr>
            <p:cNvCxnSpPr>
              <a:cxnSpLocks/>
              <a:stCxn id="32" idx="1"/>
              <a:endCxn id="23" idx="2"/>
            </p:cNvCxnSpPr>
            <p:nvPr/>
          </p:nvCxnSpPr>
          <p:spPr bwMode="auto">
            <a:xfrm rot="10800000" flipV="1">
              <a:off x="6995056" y="3871084"/>
              <a:ext cx="899056" cy="830217"/>
            </a:xfrm>
            <a:prstGeom prst="bentConnector4">
              <a:avLst>
                <a:gd name="adj1" fmla="val 27116"/>
                <a:gd name="adj2" fmla="val 127535"/>
              </a:avLst>
            </a:prstGeom>
            <a:solidFill>
              <a:schemeClr val="accent1"/>
            </a:solidFill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2C32697-B625-4F72-A290-EC67F31E94B5}"/>
              </a:ext>
            </a:extLst>
          </p:cNvPr>
          <p:cNvGrpSpPr/>
          <p:nvPr/>
        </p:nvGrpSpPr>
        <p:grpSpPr>
          <a:xfrm>
            <a:off x="5821680" y="2031092"/>
            <a:ext cx="899056" cy="1839994"/>
            <a:chOff x="5821680" y="2031092"/>
            <a:chExt cx="899056" cy="1839994"/>
          </a:xfrm>
        </p:grpSpPr>
        <p:cxnSp>
          <p:nvCxnSpPr>
            <p:cNvPr id="58" name="Straight Arrow Connector 6">
              <a:extLst>
                <a:ext uri="{FF2B5EF4-FFF2-40B4-BE49-F238E27FC236}">
                  <a16:creationId xmlns:a16="http://schemas.microsoft.com/office/drawing/2014/main" id="{7CCBC9DA-3B16-49A1-B49B-DD8FE4CEBDB1}"/>
                </a:ext>
              </a:extLst>
            </p:cNvPr>
            <p:cNvCxnSpPr>
              <a:cxnSpLocks/>
              <a:stCxn id="26" idx="1"/>
              <a:endCxn id="5" idx="2"/>
            </p:cNvCxnSpPr>
            <p:nvPr/>
          </p:nvCxnSpPr>
          <p:spPr bwMode="auto">
            <a:xfrm rot="10800000">
              <a:off x="5821680" y="3501391"/>
              <a:ext cx="899056" cy="369695"/>
            </a:xfrm>
            <a:prstGeom prst="bentConnector2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61" name="Straight Arrow Connector 6">
              <a:extLst>
                <a:ext uri="{FF2B5EF4-FFF2-40B4-BE49-F238E27FC236}">
                  <a16:creationId xmlns:a16="http://schemas.microsoft.com/office/drawing/2014/main" id="{587B4D6C-4315-4834-B939-000CDB6A35E1}"/>
                </a:ext>
              </a:extLst>
            </p:cNvPr>
            <p:cNvCxnSpPr>
              <a:cxnSpLocks/>
              <a:stCxn id="9" idx="1"/>
              <a:endCxn id="5" idx="0"/>
            </p:cNvCxnSpPr>
            <p:nvPr/>
          </p:nvCxnSpPr>
          <p:spPr bwMode="auto">
            <a:xfrm rot="10800000" flipV="1">
              <a:off x="5821680" y="2031092"/>
              <a:ext cx="899056" cy="190137"/>
            </a:xfrm>
            <a:prstGeom prst="bentConnector2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A45D3D9-2ACD-403A-8054-25D2B77081D3}"/>
              </a:ext>
            </a:extLst>
          </p:cNvPr>
          <p:cNvGrpSpPr/>
          <p:nvPr/>
        </p:nvGrpSpPr>
        <p:grpSpPr>
          <a:xfrm>
            <a:off x="5124188" y="1411512"/>
            <a:ext cx="1029769" cy="3118489"/>
            <a:chOff x="5124188" y="1411512"/>
            <a:chExt cx="1029769" cy="3118489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42F6F11F-B1A1-4498-A318-33F6E9C7656B}"/>
                </a:ext>
              </a:extLst>
            </p:cNvPr>
            <p:cNvSpPr txBox="1"/>
            <p:nvPr/>
          </p:nvSpPr>
          <p:spPr>
            <a:xfrm>
              <a:off x="5159967" y="1411512"/>
              <a:ext cx="993990" cy="44319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dirty="0">
                  <a:solidFill>
                    <a:srgbClr val="C30037"/>
                  </a:solidFill>
                  <a:latin typeface="Lato" panose="020F0502020204030203" pitchFamily="34" charset="0"/>
                </a:rPr>
                <a:t>Free Page</a:t>
              </a:r>
            </a:p>
            <a:p>
              <a:pPr algn="r">
                <a:lnSpc>
                  <a:spcPct val="80000"/>
                </a:lnSpc>
              </a:pPr>
              <a:r>
                <a:rPr lang="en-US" dirty="0">
                  <a:solidFill>
                    <a:srgbClr val="C30037"/>
                  </a:solidFill>
                  <a:latin typeface="Lato" panose="020F0502020204030203" pitchFamily="34" charset="0"/>
                </a:rPr>
                <a:t>List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362890FB-440C-42DB-8E08-1E99993D84B2}"/>
                </a:ext>
              </a:extLst>
            </p:cNvPr>
            <p:cNvSpPr txBox="1"/>
            <p:nvPr/>
          </p:nvSpPr>
          <p:spPr>
            <a:xfrm>
              <a:off x="5124188" y="4086803"/>
              <a:ext cx="1029769" cy="44319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r">
                <a:lnSpc>
                  <a:spcPct val="80000"/>
                </a:lnSpc>
                <a:defRPr>
                  <a:solidFill>
                    <a:srgbClr val="EF3E42"/>
                  </a:solidFill>
                  <a:latin typeface="Museo Sans 700" panose="02000000000000000000" pitchFamily="50" charset="0"/>
                </a:defRPr>
              </a:lvl1pPr>
            </a:lstStyle>
            <a:p>
              <a:r>
                <a:rPr lang="en-US" dirty="0">
                  <a:solidFill>
                    <a:srgbClr val="C30037"/>
                  </a:solidFill>
                  <a:latin typeface="Lato" panose="020F0502020204030203" pitchFamily="34" charset="0"/>
                </a:rPr>
                <a:t>Data Page</a:t>
              </a:r>
            </a:p>
            <a:p>
              <a:r>
                <a:rPr lang="en-US" dirty="0">
                  <a:solidFill>
                    <a:srgbClr val="C30037"/>
                  </a:solidFill>
                  <a:latin typeface="Lato" panose="020F0502020204030203" pitchFamily="34" charset="0"/>
                </a:rPr>
                <a:t>List</a:t>
              </a:r>
            </a:p>
          </p:txBody>
        </p:sp>
      </p:grpSp>
      <p:sp>
        <p:nvSpPr>
          <p:cNvPr id="43" name="Slide Number Placeholder 3" descr=" 5">
            <a:extLst>
              <a:ext uri="{FF2B5EF4-FFF2-40B4-BE49-F238E27FC236}">
                <a16:creationId xmlns:a16="http://schemas.microsoft.com/office/drawing/2014/main" id="{6488C0B5-FD73-BC5C-84C1-F1D6E7B7069E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1041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"/>
                            </p:stCondLst>
                            <p:childTnLst>
                              <p:par>
                                <p:cTn id="3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A9BE067-BF7A-4732-8312-AF3444FBB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Today's Agenda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B5587B-EBA5-48F1-AE16-81CBE6D583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File Storage</a:t>
            </a:r>
          </a:p>
          <a:p>
            <a:r>
              <a:rPr lang="en-US" dirty="0"/>
              <a:t>Page Layout</a:t>
            </a:r>
          </a:p>
          <a:p>
            <a:r>
              <a:rPr lang="en-US" dirty="0"/>
              <a:t>Tuple Layout</a:t>
            </a:r>
          </a:p>
        </p:txBody>
      </p:sp>
      <p:sp>
        <p:nvSpPr>
          <p:cNvPr id="5" name="Slide Number Placeholder 3" descr=" 5">
            <a:extLst>
              <a:ext uri="{FF2B5EF4-FFF2-40B4-BE49-F238E27FC236}">
                <a16:creationId xmlns:a16="http://schemas.microsoft.com/office/drawing/2014/main" id="{3AF56489-5CB5-F2F9-AD86-CC0C9AF24D37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4766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7DA6476-0EDB-4BE7-90F7-EDC9713B0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 Header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6ED24D-D6B1-43C9-8B87-E5EA6C1AC9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71550"/>
            <a:ext cx="4953000" cy="3657600"/>
          </a:xfrm>
        </p:spPr>
        <p:txBody>
          <a:bodyPr/>
          <a:lstStyle/>
          <a:p>
            <a:r>
              <a:rPr lang="en-US" dirty="0"/>
              <a:t>Every page contains a </a:t>
            </a:r>
            <a:r>
              <a:rPr lang="en-US" u="sng" dirty="0"/>
              <a:t>header</a:t>
            </a:r>
            <a:r>
              <a:rPr lang="en-US" dirty="0"/>
              <a:t> of meta-data about the page's contents.</a:t>
            </a:r>
          </a:p>
          <a:p>
            <a:pPr lvl="1"/>
            <a:r>
              <a:rPr lang="en-US" dirty="0"/>
              <a:t>Page Size</a:t>
            </a:r>
          </a:p>
          <a:p>
            <a:pPr lvl="1"/>
            <a:r>
              <a:rPr lang="en-US" dirty="0"/>
              <a:t>Checksum</a:t>
            </a:r>
          </a:p>
          <a:p>
            <a:pPr lvl="1"/>
            <a:r>
              <a:rPr lang="en-US" dirty="0"/>
              <a:t>DBMS Version</a:t>
            </a:r>
          </a:p>
          <a:p>
            <a:pPr lvl="1"/>
            <a:r>
              <a:rPr lang="en-US" dirty="0"/>
              <a:t>Transaction Visibility</a:t>
            </a:r>
          </a:p>
          <a:p>
            <a:pPr lvl="1"/>
            <a:r>
              <a:rPr lang="en-US" dirty="0"/>
              <a:t>Compression / Encoding Meta-data</a:t>
            </a:r>
          </a:p>
          <a:p>
            <a:pPr lvl="1"/>
            <a:r>
              <a:rPr lang="en-US" dirty="0"/>
              <a:t>Schema Information</a:t>
            </a:r>
          </a:p>
          <a:p>
            <a:pPr lvl="1"/>
            <a:r>
              <a:rPr lang="en-US" dirty="0"/>
              <a:t>Data Summary / Sketches</a:t>
            </a:r>
          </a:p>
          <a:p>
            <a:endParaRPr lang="en-US" sz="1200" dirty="0"/>
          </a:p>
          <a:p>
            <a:r>
              <a:rPr lang="en-US" dirty="0"/>
              <a:t>Some systems require pages to be </a:t>
            </a:r>
            <a:r>
              <a:rPr lang="en-US" u="sng" dirty="0"/>
              <a:t>self-contained</a:t>
            </a:r>
            <a:r>
              <a:rPr lang="en-US" dirty="0"/>
              <a:t> (e.g., Oracle).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8C961A7-505B-456F-906D-474029275FEE}"/>
              </a:ext>
            </a:extLst>
          </p:cNvPr>
          <p:cNvSpPr/>
          <p:nvPr/>
        </p:nvSpPr>
        <p:spPr>
          <a:xfrm>
            <a:off x="5867400" y="1504950"/>
            <a:ext cx="2743200" cy="2286000"/>
          </a:xfrm>
          <a:prstGeom prst="rect">
            <a:avLst/>
          </a:prstGeom>
          <a:solidFill>
            <a:schemeClr val="accent6"/>
          </a:solidFill>
          <a:ln>
            <a:solidFill>
              <a:srgbClr val="646464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45720" tIns="0" rIns="45720" rtlCol="0" anchor="ctr" anchorCtr="0">
            <a:noAutofit/>
          </a:bodyPr>
          <a:lstStyle/>
          <a:p>
            <a:pPr algn="ctr"/>
            <a:r>
              <a:rPr lang="en-US" sz="2800" b="1" i="1" dirty="0">
                <a:solidFill>
                  <a:srgbClr val="646464"/>
                </a:solidFill>
                <a:latin typeface="Inconsolata" panose="00000509000000000000" pitchFamily="49" charset="0"/>
              </a:rPr>
              <a:t>Data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7751B0-C66B-49A3-A48D-8CB53582D3D5}"/>
              </a:ext>
            </a:extLst>
          </p:cNvPr>
          <p:cNvSpPr txBox="1"/>
          <p:nvPr/>
        </p:nvSpPr>
        <p:spPr>
          <a:xfrm>
            <a:off x="6887141" y="1168810"/>
            <a:ext cx="703719" cy="3016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ct val="80000"/>
              </a:lnSpc>
              <a:defRPr sz="2400" b="1" i="1">
                <a:solidFill>
                  <a:srgbClr val="646464"/>
                </a:solidFill>
                <a:latin typeface="Crimson Text" panose="02000503000000000000" pitchFamily="2" charset="0"/>
              </a:defRPr>
            </a:lvl1pPr>
          </a:lstStyle>
          <a:p>
            <a:r>
              <a:rPr lang="en-US" dirty="0"/>
              <a:t>Page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B1D8B41-3849-4924-BF29-CF36D86BDF83}"/>
              </a:ext>
            </a:extLst>
          </p:cNvPr>
          <p:cNvSpPr/>
          <p:nvPr/>
        </p:nvSpPr>
        <p:spPr>
          <a:xfrm>
            <a:off x="5867400" y="1504950"/>
            <a:ext cx="2743200" cy="457200"/>
          </a:xfrm>
          <a:prstGeom prst="rect">
            <a:avLst/>
          </a:prstGeom>
          <a:solidFill>
            <a:schemeClr val="bg1"/>
          </a:solidFill>
          <a:ln>
            <a:solidFill>
              <a:srgbClr val="646464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45720" rIns="45720" rtlCol="0" anchor="ctr" anchorCtr="0">
            <a:noAutofit/>
          </a:bodyPr>
          <a:lstStyle/>
          <a:p>
            <a:pPr algn="ctr"/>
            <a:r>
              <a:rPr lang="en-US" b="1" i="1" dirty="0">
                <a:solidFill>
                  <a:srgbClr val="C30037"/>
                </a:solidFill>
                <a:latin typeface="Inconsolata" panose="00000509000000000000" pitchFamily="49" charset="0"/>
              </a:rPr>
              <a:t>Header</a:t>
            </a:r>
          </a:p>
        </p:txBody>
      </p:sp>
      <p:sp>
        <p:nvSpPr>
          <p:cNvPr id="8" name="Slide Number Placeholder 3" descr=" 5">
            <a:extLst>
              <a:ext uri="{FF2B5EF4-FFF2-40B4-BE49-F238E27FC236}">
                <a16:creationId xmlns:a16="http://schemas.microsoft.com/office/drawing/2014/main" id="{A1FBDBBC-1F7D-925C-D591-151D96BC3D18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1072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73D7215-F752-4E1A-B457-8D9A0DEE0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 Layout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82A0DD-217E-44B7-A2F9-25676CFEB1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any page storage architecture, we now need to decide how to organize the data inside of the page.</a:t>
            </a:r>
          </a:p>
          <a:p>
            <a:pPr lvl="1"/>
            <a:r>
              <a:rPr lang="en-US" dirty="0"/>
              <a:t>We are still assuming that we are only storing tuples in a row-oriented storage model.</a:t>
            </a:r>
          </a:p>
          <a:p>
            <a:endParaRPr lang="en-US" sz="1200" dirty="0"/>
          </a:p>
          <a:p>
            <a:r>
              <a:rPr lang="en-US" b="1" dirty="0"/>
              <a:t>Approach #1: Tuple-oriented Storage</a:t>
            </a:r>
          </a:p>
          <a:p>
            <a:r>
              <a:rPr lang="en-US" b="1" dirty="0"/>
              <a:t>Approach #2: Log-structured Storage</a:t>
            </a:r>
          </a:p>
          <a:p>
            <a:r>
              <a:rPr lang="en-US" b="1" dirty="0"/>
              <a:t>Approach #3: Index-organized Storage</a:t>
            </a:r>
          </a:p>
        </p:txBody>
      </p:sp>
      <p:sp>
        <p:nvSpPr>
          <p:cNvPr id="5" name="Highlight Box">
            <a:extLst>
              <a:ext uri="{FF2B5EF4-FFF2-40B4-BE49-F238E27FC236}">
                <a16:creationId xmlns:a16="http://schemas.microsoft.com/office/drawing/2014/main" id="{BDEFAEAD-BEA9-461A-8578-AB98A63CC0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3288030"/>
            <a:ext cx="5120640" cy="731520"/>
          </a:xfrm>
          <a:prstGeom prst="rect">
            <a:avLst/>
          </a:prstGeom>
          <a:noFill/>
          <a:ln w="28575" algn="ctr">
            <a:solidFill>
              <a:schemeClr val="accent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01870" tIns="50935" rIns="101870" bIns="50935" anchor="ctr"/>
          <a:lstStyle/>
          <a:p>
            <a:pPr>
              <a:lnSpc>
                <a:spcPct val="85000"/>
              </a:lnSpc>
            </a:pP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7" name="Slide Number Placeholder 3" descr=" 5">
            <a:extLst>
              <a:ext uri="{FF2B5EF4-FFF2-40B4-BE49-F238E27FC236}">
                <a16:creationId xmlns:a16="http://schemas.microsoft.com/office/drawing/2014/main" id="{B044E573-716C-E231-AE05-FA5FF8D67DB8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3C4D0FB-BFBA-3662-E99E-33BF6396C065}"/>
              </a:ext>
            </a:extLst>
          </p:cNvPr>
          <p:cNvSpPr/>
          <p:nvPr/>
        </p:nvSpPr>
        <p:spPr>
          <a:xfrm>
            <a:off x="618518" y="2297430"/>
            <a:ext cx="1097280" cy="274320"/>
          </a:xfrm>
          <a:prstGeom prst="roundRect">
            <a:avLst/>
          </a:prstGeom>
          <a:solidFill>
            <a:srgbClr val="C3003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1400" dirty="0">
                <a:latin typeface="Overpass" pitchFamily="2" charset="0"/>
              </a:rPr>
              <a:t>Lecture #6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B3A4E72-3905-0547-1D8C-CF54FC60805B}"/>
              </a:ext>
            </a:extLst>
          </p:cNvPr>
          <p:cNvSpPr/>
          <p:nvPr/>
        </p:nvSpPr>
        <p:spPr>
          <a:xfrm>
            <a:off x="6614217" y="3518230"/>
            <a:ext cx="1097280" cy="274320"/>
          </a:xfrm>
          <a:prstGeom prst="roundRect">
            <a:avLst/>
          </a:prstGeom>
          <a:solidFill>
            <a:srgbClr val="C3003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1400" dirty="0">
                <a:latin typeface="Overpass" pitchFamily="2" charset="0"/>
              </a:rPr>
              <a:t>Lecture #4</a:t>
            </a:r>
          </a:p>
        </p:txBody>
      </p:sp>
      <p:sp>
        <p:nvSpPr>
          <p:cNvPr id="11" name="Highlight Box">
            <a:extLst>
              <a:ext uri="{FF2B5EF4-FFF2-40B4-BE49-F238E27FC236}">
                <a16:creationId xmlns:a16="http://schemas.microsoft.com/office/drawing/2014/main" id="{09A0038D-4AD6-6EBE-B55D-E6FB5842E0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5008" y="2297430"/>
            <a:ext cx="2966258" cy="274320"/>
          </a:xfrm>
          <a:prstGeom prst="rect">
            <a:avLst/>
          </a:prstGeom>
          <a:noFill/>
          <a:ln w="28575" algn="ctr">
            <a:solidFill>
              <a:schemeClr val="accent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01870" tIns="50935" rIns="101870" bIns="50935" anchor="ctr"/>
          <a:lstStyle/>
          <a:p>
            <a:pPr>
              <a:lnSpc>
                <a:spcPct val="85000"/>
              </a:lnSpc>
            </a:pPr>
            <a:endParaRPr lang="en-US" dirty="0">
              <a:solidFill>
                <a:schemeClr val="accent2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8B16CF6-331D-067B-018E-F53B1536AB1D}"/>
              </a:ext>
            </a:extLst>
          </p:cNvPr>
          <p:cNvGrpSpPr/>
          <p:nvPr/>
        </p:nvGrpSpPr>
        <p:grpSpPr>
          <a:xfrm>
            <a:off x="1362211" y="2724150"/>
            <a:ext cx="6486389" cy="523220"/>
            <a:chOff x="1501621" y="2575331"/>
            <a:chExt cx="6486389" cy="52322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0D14E3F-784E-DF2A-6DD8-E08BEE5855B4}"/>
                </a:ext>
              </a:extLst>
            </p:cNvPr>
            <p:cNvSpPr txBox="1"/>
            <p:nvPr/>
          </p:nvSpPr>
          <p:spPr>
            <a:xfrm>
              <a:off x="6439381" y="2575331"/>
              <a:ext cx="1548629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C30037"/>
                  </a:solidFill>
                  <a:latin typeface="Overpass" pitchFamily="2" charset="0"/>
                </a:rPr>
                <a:t>← Today</a:t>
              </a:r>
            </a:p>
          </p:txBody>
        </p:sp>
        <p:sp>
          <p:nvSpPr>
            <p:cNvPr id="15" name="Highlight Box">
              <a:extLst>
                <a:ext uri="{FF2B5EF4-FFF2-40B4-BE49-F238E27FC236}">
                  <a16:creationId xmlns:a16="http://schemas.microsoft.com/office/drawing/2014/main" id="{95EFAB37-E3A8-A881-E417-08FC2328F4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1621" y="2702890"/>
              <a:ext cx="4937760" cy="320040"/>
            </a:xfrm>
            <a:prstGeom prst="rect">
              <a:avLst/>
            </a:prstGeom>
            <a:noFill/>
            <a:ln w="28575" algn="ctr">
              <a:solidFill>
                <a:schemeClr val="accent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101870" tIns="50935" rIns="101870" bIns="50935" anchor="ctr"/>
            <a:lstStyle/>
            <a:p>
              <a:pPr>
                <a:lnSpc>
                  <a:spcPct val="85000"/>
                </a:lnSpc>
              </a:pPr>
              <a:endParaRPr lang="en-US" dirty="0">
                <a:solidFill>
                  <a:schemeClr val="accent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8576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E36AB4D-E8FD-465D-8565-4AA2F4080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Tuple-oriented Storage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42F76F-28F1-4057-AC26-32FEC3211E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to store tuples in a page?</a:t>
            </a:r>
          </a:p>
          <a:p>
            <a:endParaRPr lang="en-US" sz="1200" dirty="0"/>
          </a:p>
          <a:p>
            <a:r>
              <a:rPr lang="en-US" b="1" dirty="0"/>
              <a:t>Strawman Idea:</a:t>
            </a:r>
            <a:r>
              <a:rPr lang="en-US" dirty="0"/>
              <a:t> Keep track of the number of tuples in a page and then just append a new tuple to the end.</a:t>
            </a:r>
          </a:p>
          <a:p>
            <a:pPr lvl="1"/>
            <a:r>
              <a:rPr lang="en-US" dirty="0"/>
              <a:t>What happens if we delete a tuple?</a:t>
            </a:r>
          </a:p>
          <a:p>
            <a:pPr lvl="1"/>
            <a:r>
              <a:rPr lang="en-US" dirty="0"/>
              <a:t>What happens if we have a variable-length attribute?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A9FB9AC-1A22-4AB8-BE83-C84C16CB7491}"/>
              </a:ext>
            </a:extLst>
          </p:cNvPr>
          <p:cNvSpPr/>
          <p:nvPr/>
        </p:nvSpPr>
        <p:spPr>
          <a:xfrm>
            <a:off x="5867400" y="1504950"/>
            <a:ext cx="2743200" cy="2286000"/>
          </a:xfrm>
          <a:prstGeom prst="rect">
            <a:avLst/>
          </a:prstGeom>
          <a:solidFill>
            <a:schemeClr val="accent6"/>
          </a:solidFill>
          <a:ln>
            <a:solidFill>
              <a:srgbClr val="646464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45720" tIns="0" rIns="45720" rtlCol="0" anchor="t" anchorCtr="0">
            <a:noAutofit/>
          </a:bodyPr>
          <a:lstStyle/>
          <a:p>
            <a:pPr algn="ctr"/>
            <a:endParaRPr lang="en-US" sz="1600" dirty="0">
              <a:solidFill>
                <a:srgbClr val="646464"/>
              </a:solidFill>
              <a:latin typeface="Inconsolata" panose="00000509000000000000" pitchFamily="49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060A86A-163A-45D9-BF4B-FE7A2961CAAE}"/>
              </a:ext>
            </a:extLst>
          </p:cNvPr>
          <p:cNvSpPr txBox="1"/>
          <p:nvPr/>
        </p:nvSpPr>
        <p:spPr>
          <a:xfrm>
            <a:off x="6887141" y="1168810"/>
            <a:ext cx="703719" cy="3016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ct val="80000"/>
              </a:lnSpc>
              <a:defRPr sz="2400" b="1" i="1">
                <a:solidFill>
                  <a:srgbClr val="646464"/>
                </a:solidFill>
                <a:latin typeface="Crimson Text" panose="02000503000000000000" pitchFamily="2" charset="0"/>
              </a:defRPr>
            </a:lvl1pPr>
          </a:lstStyle>
          <a:p>
            <a:r>
              <a:rPr lang="en-US" dirty="0"/>
              <a:t>Page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AD860C9-A7C7-4FFC-9C5E-9E59BDD1EFBB}"/>
              </a:ext>
            </a:extLst>
          </p:cNvPr>
          <p:cNvSpPr/>
          <p:nvPr/>
        </p:nvSpPr>
        <p:spPr>
          <a:xfrm>
            <a:off x="5867400" y="1504950"/>
            <a:ext cx="2743200" cy="457200"/>
          </a:xfrm>
          <a:prstGeom prst="rect">
            <a:avLst/>
          </a:prstGeom>
          <a:solidFill>
            <a:schemeClr val="bg1"/>
          </a:solidFill>
          <a:ln>
            <a:solidFill>
              <a:srgbClr val="646464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45720" rIns="45720" rtlCol="0" anchor="ctr" anchorCtr="0">
            <a:noAutofit/>
          </a:bodyPr>
          <a:lstStyle/>
          <a:p>
            <a:pPr algn="ctr"/>
            <a:r>
              <a:rPr lang="en-US" b="1" i="1" dirty="0">
                <a:solidFill>
                  <a:srgbClr val="C30037"/>
                </a:solidFill>
                <a:latin typeface="Inconsolata" panose="00000509000000000000" pitchFamily="49" charset="0"/>
              </a:rPr>
              <a:t>Num Tuples = 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DFDBD8F-DABE-4765-BE7B-4CEFE8DFEFD2}"/>
              </a:ext>
            </a:extLst>
          </p:cNvPr>
          <p:cNvSpPr/>
          <p:nvPr/>
        </p:nvSpPr>
        <p:spPr>
          <a:xfrm>
            <a:off x="5867400" y="1958395"/>
            <a:ext cx="2743200" cy="457200"/>
          </a:xfrm>
          <a:prstGeom prst="rect">
            <a:avLst/>
          </a:prstGeom>
          <a:solidFill>
            <a:schemeClr val="bg1"/>
          </a:solidFill>
          <a:ln>
            <a:solidFill>
              <a:srgbClr val="646464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45720" rIns="45720" rtlCol="0" anchor="ctr" anchorCtr="0">
            <a:noAutofit/>
          </a:bodyPr>
          <a:lstStyle/>
          <a:p>
            <a:pPr algn="ctr"/>
            <a:r>
              <a:rPr lang="en-US" dirty="0">
                <a:solidFill>
                  <a:srgbClr val="646464"/>
                </a:solidFill>
                <a:latin typeface="Inconsolata" panose="00000509000000000000" pitchFamily="49" charset="0"/>
              </a:rPr>
              <a:t>Tuple #1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7C23658-D42D-46FA-B88C-DF3C4B60271A}"/>
              </a:ext>
            </a:extLst>
          </p:cNvPr>
          <p:cNvSpPr/>
          <p:nvPr/>
        </p:nvSpPr>
        <p:spPr>
          <a:xfrm>
            <a:off x="5867400" y="2411840"/>
            <a:ext cx="2743200" cy="457200"/>
          </a:xfrm>
          <a:prstGeom prst="rect">
            <a:avLst/>
          </a:prstGeom>
          <a:solidFill>
            <a:schemeClr val="bg1"/>
          </a:solidFill>
          <a:ln>
            <a:solidFill>
              <a:srgbClr val="646464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45720" rIns="45720" rtlCol="0" anchor="ctr" anchorCtr="0">
            <a:noAutofit/>
          </a:bodyPr>
          <a:lstStyle/>
          <a:p>
            <a:pPr algn="ctr"/>
            <a:r>
              <a:rPr lang="en-US" dirty="0">
                <a:solidFill>
                  <a:srgbClr val="646464"/>
                </a:solidFill>
                <a:latin typeface="Inconsolata" panose="00000509000000000000" pitchFamily="49" charset="0"/>
              </a:rPr>
              <a:t>Tuple #2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E6021D1-C3E1-428B-918C-47066CE815DF}"/>
              </a:ext>
            </a:extLst>
          </p:cNvPr>
          <p:cNvSpPr/>
          <p:nvPr/>
        </p:nvSpPr>
        <p:spPr>
          <a:xfrm>
            <a:off x="5867400" y="2865285"/>
            <a:ext cx="2743200" cy="457200"/>
          </a:xfrm>
          <a:prstGeom prst="rect">
            <a:avLst/>
          </a:prstGeom>
          <a:solidFill>
            <a:schemeClr val="bg1"/>
          </a:solidFill>
          <a:ln>
            <a:solidFill>
              <a:srgbClr val="646464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45720" rIns="45720" rtlCol="0" anchor="ctr" anchorCtr="0">
            <a:noAutofit/>
          </a:bodyPr>
          <a:lstStyle/>
          <a:p>
            <a:pPr algn="ctr"/>
            <a:r>
              <a:rPr lang="en-US" dirty="0">
                <a:solidFill>
                  <a:srgbClr val="646464"/>
                </a:solidFill>
                <a:latin typeface="Inconsolata" panose="00000509000000000000" pitchFamily="49" charset="0"/>
              </a:rPr>
              <a:t>Tuple #3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6F3BE18-38DC-4E18-8C47-5FA680A94F6D}"/>
              </a:ext>
            </a:extLst>
          </p:cNvPr>
          <p:cNvSpPr/>
          <p:nvPr/>
        </p:nvSpPr>
        <p:spPr>
          <a:xfrm>
            <a:off x="5867400" y="2411840"/>
            <a:ext cx="2743200" cy="457200"/>
          </a:xfrm>
          <a:prstGeom prst="rect">
            <a:avLst/>
          </a:prstGeom>
          <a:solidFill>
            <a:schemeClr val="bg1"/>
          </a:solidFill>
          <a:ln>
            <a:solidFill>
              <a:srgbClr val="646464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45720" rIns="45720" rtlCol="0" anchor="ctr" anchorCtr="0">
            <a:noAutofit/>
          </a:bodyPr>
          <a:lstStyle/>
          <a:p>
            <a:pPr algn="ctr"/>
            <a:r>
              <a:rPr lang="en-US" dirty="0">
                <a:solidFill>
                  <a:srgbClr val="646464"/>
                </a:solidFill>
                <a:latin typeface="Inconsolata" panose="00000509000000000000" pitchFamily="49" charset="0"/>
              </a:rPr>
              <a:t>Tuple #4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E429A4E-5695-45CE-B10D-C491A78EAEF9}"/>
              </a:ext>
            </a:extLst>
          </p:cNvPr>
          <p:cNvSpPr/>
          <p:nvPr/>
        </p:nvSpPr>
        <p:spPr>
          <a:xfrm>
            <a:off x="5867400" y="1504950"/>
            <a:ext cx="2743200" cy="457200"/>
          </a:xfrm>
          <a:prstGeom prst="rect">
            <a:avLst/>
          </a:prstGeom>
          <a:solidFill>
            <a:schemeClr val="bg1"/>
          </a:solidFill>
          <a:ln>
            <a:solidFill>
              <a:srgbClr val="646464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45720" rIns="45720" rtlCol="0" anchor="ctr" anchorCtr="0">
            <a:noAutofit/>
          </a:bodyPr>
          <a:lstStyle/>
          <a:p>
            <a:pPr algn="ctr"/>
            <a:r>
              <a:rPr lang="en-US" b="1" i="1" dirty="0">
                <a:solidFill>
                  <a:srgbClr val="C30037"/>
                </a:solidFill>
                <a:latin typeface="Inconsolata" panose="00000509000000000000" pitchFamily="49" charset="0"/>
              </a:rPr>
              <a:t>Num Tuples = 3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7C1544F-91FC-468E-A33B-BA3F8D81967F}"/>
              </a:ext>
            </a:extLst>
          </p:cNvPr>
          <p:cNvSpPr/>
          <p:nvPr/>
        </p:nvSpPr>
        <p:spPr>
          <a:xfrm>
            <a:off x="5867400" y="1504950"/>
            <a:ext cx="2743200" cy="457200"/>
          </a:xfrm>
          <a:prstGeom prst="rect">
            <a:avLst/>
          </a:prstGeom>
          <a:solidFill>
            <a:schemeClr val="bg1"/>
          </a:solidFill>
          <a:ln>
            <a:solidFill>
              <a:srgbClr val="646464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45720" rIns="45720" rtlCol="0" anchor="ctr" anchorCtr="0">
            <a:noAutofit/>
          </a:bodyPr>
          <a:lstStyle/>
          <a:p>
            <a:pPr algn="ctr"/>
            <a:r>
              <a:rPr lang="en-US" b="1" i="1" dirty="0">
                <a:solidFill>
                  <a:srgbClr val="C30037"/>
                </a:solidFill>
                <a:latin typeface="Inconsolata" panose="00000509000000000000" pitchFamily="49" charset="0"/>
              </a:rPr>
              <a:t>Num Tuples = 2</a:t>
            </a:r>
          </a:p>
        </p:txBody>
      </p:sp>
      <p:sp>
        <p:nvSpPr>
          <p:cNvPr id="5" name="Slide Number Placeholder 3" descr=" 5">
            <a:extLst>
              <a:ext uri="{FF2B5EF4-FFF2-40B4-BE49-F238E27FC236}">
                <a16:creationId xmlns:a16="http://schemas.microsoft.com/office/drawing/2014/main" id="{F7F8A18A-2576-E40C-591D-A7F6035B2D64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3999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"/>
                            </p:stCondLst>
                            <p:childTnLst>
                              <p:par>
                                <p:cTn id="4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6" grpId="1" animBg="1"/>
      <p:bldP spid="17" grpId="0" animBg="1"/>
      <p:bldP spid="18" grpId="0" animBg="1"/>
      <p:bldP spid="19" grpId="0" animBg="1"/>
      <p:bldP spid="20" grpId="0" animBg="1"/>
      <p:bldP spid="20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EE046087-4A0B-44FD-A01E-D5D1AE3B9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Logistics</a:t>
            </a:r>
          </a:p>
        </p:txBody>
      </p:sp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id="{889DBE1E-E6AE-42EA-A60D-1CEC3BCDF8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Project 0 Due: TONIGHT (11:59) 9/3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Project 1 Releases 9/8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Sneak Preview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>
                <a:ea typeface="ＭＳ Ｐゴシック" panose="020B0600070205080204" pitchFamily="34" charset="-128"/>
              </a:rPr>
              <a:t>P1: Buffer Pool Manager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>
                <a:ea typeface="ＭＳ Ｐゴシック" panose="020B0600070205080204" pitchFamily="34" charset="-128"/>
              </a:rPr>
              <a:t>P2: B+ Tree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>
                <a:ea typeface="ＭＳ Ｐゴシック" panose="020B0600070205080204" pitchFamily="34" charset="-128"/>
              </a:rPr>
              <a:t>P3: Query Executor / Optimizer</a:t>
            </a:r>
          </a:p>
        </p:txBody>
      </p:sp>
      <p:sp>
        <p:nvSpPr>
          <p:cNvPr id="4" name="Slide Number Placeholder 3" descr=" 5">
            <a:extLst>
              <a:ext uri="{FF2B5EF4-FFF2-40B4-BE49-F238E27FC236}">
                <a16:creationId xmlns:a16="http://schemas.microsoft.com/office/drawing/2014/main" id="{8D939524-0A91-9925-040F-D182CB5D870A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7084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E36AB4D-E8FD-465D-8565-4AA2F4080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Slotted Pages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42F76F-28F1-4057-AC26-32FEC3211E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most common layout scheme is called </a:t>
            </a:r>
            <a:r>
              <a:rPr lang="en-US" u="sng" dirty="0"/>
              <a:t>slotted pages</a:t>
            </a:r>
            <a:r>
              <a:rPr lang="en-US" dirty="0"/>
              <a:t>.</a:t>
            </a:r>
          </a:p>
          <a:p>
            <a:endParaRPr lang="en-US" sz="1200" dirty="0"/>
          </a:p>
          <a:p>
            <a:r>
              <a:rPr lang="en-US" dirty="0"/>
              <a:t>The slot array maps "slots" to the tuples' starting position offsets.</a:t>
            </a:r>
          </a:p>
          <a:p>
            <a:endParaRPr lang="en-US" sz="1200" dirty="0"/>
          </a:p>
          <a:p>
            <a:r>
              <a:rPr lang="en-US" dirty="0"/>
              <a:t>The header keeps track of:</a:t>
            </a:r>
          </a:p>
          <a:p>
            <a:pPr lvl="1"/>
            <a:r>
              <a:rPr lang="en-US" dirty="0"/>
              <a:t>The # of used slots</a:t>
            </a:r>
          </a:p>
          <a:p>
            <a:pPr lvl="1"/>
            <a:r>
              <a:rPr lang="en-US" dirty="0"/>
              <a:t>The offset of the starting location of the last slot used.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A9FB9AC-1A22-4AB8-BE83-C84C16CB7491}"/>
              </a:ext>
            </a:extLst>
          </p:cNvPr>
          <p:cNvSpPr/>
          <p:nvPr/>
        </p:nvSpPr>
        <p:spPr>
          <a:xfrm>
            <a:off x="5867400" y="1620459"/>
            <a:ext cx="2743200" cy="2286000"/>
          </a:xfrm>
          <a:prstGeom prst="rect">
            <a:avLst/>
          </a:prstGeom>
          <a:solidFill>
            <a:schemeClr val="accent6"/>
          </a:solidFill>
          <a:ln>
            <a:solidFill>
              <a:srgbClr val="646464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45720" tIns="0" rIns="45720" rtlCol="0" anchor="t" anchorCtr="0">
            <a:noAutofit/>
          </a:bodyPr>
          <a:lstStyle/>
          <a:p>
            <a:pPr algn="ctr"/>
            <a:endParaRPr lang="en-US" sz="1600" dirty="0">
              <a:solidFill>
                <a:srgbClr val="646464"/>
              </a:solidFill>
              <a:latin typeface="Inconsolata" panose="00000509000000000000" pitchFamily="49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AD860C9-A7C7-4FFC-9C5E-9E59BDD1EFBB}"/>
              </a:ext>
            </a:extLst>
          </p:cNvPr>
          <p:cNvSpPr/>
          <p:nvPr/>
        </p:nvSpPr>
        <p:spPr>
          <a:xfrm>
            <a:off x="5867400" y="1620459"/>
            <a:ext cx="1143000" cy="457200"/>
          </a:xfrm>
          <a:prstGeom prst="rect">
            <a:avLst/>
          </a:prstGeom>
          <a:solidFill>
            <a:schemeClr val="bg1"/>
          </a:solidFill>
          <a:ln>
            <a:solidFill>
              <a:srgbClr val="646464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45720" rIns="45720" rtlCol="0" anchor="ctr" anchorCtr="0">
            <a:noAutofit/>
          </a:bodyPr>
          <a:lstStyle/>
          <a:p>
            <a:pPr algn="ctr"/>
            <a:r>
              <a:rPr lang="en-US" b="1" i="1" dirty="0">
                <a:solidFill>
                  <a:srgbClr val="C30037"/>
                </a:solidFill>
                <a:latin typeface="Inconsolata" panose="00000509000000000000" pitchFamily="49" charset="0"/>
              </a:rPr>
              <a:t>Header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E0295BC-336A-46C3-AA91-F6CCB1C48930}"/>
              </a:ext>
            </a:extLst>
          </p:cNvPr>
          <p:cNvSpPr/>
          <p:nvPr/>
        </p:nvSpPr>
        <p:spPr>
          <a:xfrm>
            <a:off x="7924800" y="1620459"/>
            <a:ext cx="228600" cy="4572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646464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45720" rIns="45720" rtlCol="0" anchor="ctr" anchorCtr="0">
            <a:noAutofit/>
          </a:bodyPr>
          <a:lstStyle/>
          <a:p>
            <a:pPr algn="ctr"/>
            <a:endParaRPr lang="en-US" dirty="0">
              <a:solidFill>
                <a:srgbClr val="474866"/>
              </a:solidFill>
              <a:latin typeface="Inconsolata" panose="00000509000000000000" pitchFamily="49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CB8B78C-96A6-4BA5-BAE1-5897064A1E50}"/>
              </a:ext>
            </a:extLst>
          </p:cNvPr>
          <p:cNvSpPr/>
          <p:nvPr/>
        </p:nvSpPr>
        <p:spPr>
          <a:xfrm>
            <a:off x="8153400" y="1620459"/>
            <a:ext cx="228600" cy="4572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646464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45720" rIns="45720" rtlCol="0" anchor="ctr" anchorCtr="0">
            <a:noAutofit/>
          </a:bodyPr>
          <a:lstStyle/>
          <a:p>
            <a:pPr algn="ctr"/>
            <a:endParaRPr lang="en-US" dirty="0">
              <a:solidFill>
                <a:srgbClr val="474866"/>
              </a:solidFill>
              <a:latin typeface="Inconsolata" panose="00000509000000000000" pitchFamily="49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2213929-8677-4CAC-820B-E3FABA4E2AA9}"/>
              </a:ext>
            </a:extLst>
          </p:cNvPr>
          <p:cNvSpPr/>
          <p:nvPr/>
        </p:nvSpPr>
        <p:spPr>
          <a:xfrm>
            <a:off x="8382000" y="1620459"/>
            <a:ext cx="228600" cy="4572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646464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45720" rIns="45720" rtlCol="0" anchor="ctr" anchorCtr="0">
            <a:noAutofit/>
          </a:bodyPr>
          <a:lstStyle/>
          <a:p>
            <a:pPr algn="ctr"/>
            <a:endParaRPr lang="en-US" dirty="0">
              <a:solidFill>
                <a:srgbClr val="474866"/>
              </a:solidFill>
              <a:latin typeface="Inconsolata" panose="00000509000000000000" pitchFamily="49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E742E6E-C59F-4EAF-B0A8-5140362A4F58}"/>
              </a:ext>
            </a:extLst>
          </p:cNvPr>
          <p:cNvSpPr/>
          <p:nvPr/>
        </p:nvSpPr>
        <p:spPr>
          <a:xfrm>
            <a:off x="5867400" y="2077659"/>
            <a:ext cx="228600" cy="4572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646464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45720" rIns="45720" rtlCol="0" anchor="ctr" anchorCtr="0">
            <a:noAutofit/>
          </a:bodyPr>
          <a:lstStyle/>
          <a:p>
            <a:pPr algn="ctr"/>
            <a:endParaRPr lang="en-US" dirty="0">
              <a:solidFill>
                <a:srgbClr val="474866"/>
              </a:solidFill>
              <a:latin typeface="Inconsolata" panose="00000509000000000000" pitchFamily="49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99E730F-A265-4327-B691-FE5BF7DD1265}"/>
              </a:ext>
            </a:extLst>
          </p:cNvPr>
          <p:cNvSpPr/>
          <p:nvPr/>
        </p:nvSpPr>
        <p:spPr>
          <a:xfrm>
            <a:off x="6096000" y="2077659"/>
            <a:ext cx="228600" cy="4572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646464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45720" rIns="45720" rtlCol="0" anchor="ctr" anchorCtr="0">
            <a:noAutofit/>
          </a:bodyPr>
          <a:lstStyle/>
          <a:p>
            <a:pPr algn="ctr"/>
            <a:endParaRPr lang="en-US" dirty="0">
              <a:solidFill>
                <a:srgbClr val="474866"/>
              </a:solidFill>
              <a:latin typeface="Inconsolata" panose="00000509000000000000" pitchFamily="49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9A22C6B-2048-428A-AD76-8CFFFBC1F383}"/>
              </a:ext>
            </a:extLst>
          </p:cNvPr>
          <p:cNvSpPr/>
          <p:nvPr/>
        </p:nvSpPr>
        <p:spPr>
          <a:xfrm>
            <a:off x="6324600" y="2077659"/>
            <a:ext cx="228600" cy="4572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646464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45720" rIns="45720" rtlCol="0" anchor="ctr" anchorCtr="0">
            <a:noAutofit/>
          </a:bodyPr>
          <a:lstStyle/>
          <a:p>
            <a:pPr algn="ctr"/>
            <a:endParaRPr lang="en-US" dirty="0">
              <a:solidFill>
                <a:srgbClr val="474866"/>
              </a:solidFill>
              <a:latin typeface="Inconsolata" panose="00000509000000000000" pitchFamily="49" charset="0"/>
            </a:endParaRPr>
          </a:p>
        </p:txBody>
      </p:sp>
      <p:sp>
        <p:nvSpPr>
          <p:cNvPr id="33" name="Right Arrow 6">
            <a:extLst>
              <a:ext uri="{FF2B5EF4-FFF2-40B4-BE49-F238E27FC236}">
                <a16:creationId xmlns:a16="http://schemas.microsoft.com/office/drawing/2014/main" id="{481A1A6B-7EAF-4C3D-A31E-2C75FCD4713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668135" y="2123379"/>
            <a:ext cx="329565" cy="365760"/>
          </a:xfrm>
          <a:prstGeom prst="rightArrow">
            <a:avLst>
              <a:gd name="adj1" fmla="val 50000"/>
              <a:gd name="adj2" fmla="val 50019"/>
            </a:avLst>
          </a:prstGeom>
          <a:solidFill>
            <a:srgbClr val="C30037"/>
          </a:solidFill>
          <a:ln w="28575">
            <a:noFill/>
            <a:round/>
            <a:headEnd type="none" w="sm" len="sm"/>
            <a:tailEnd type="triangle" w="med" len="med"/>
          </a:ln>
        </p:spPr>
        <p:txBody>
          <a:bodyPr wrap="none" anchor="ctr"/>
          <a:lstStyle>
            <a:lvl1pPr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2100">
              <a:latin typeface="Inconsolata" panose="00000509000000000000" pitchFamily="49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FA35BE3-CF79-4C05-BE90-355E8AF48BE2}"/>
              </a:ext>
            </a:extLst>
          </p:cNvPr>
          <p:cNvSpPr/>
          <p:nvPr/>
        </p:nvSpPr>
        <p:spPr>
          <a:xfrm>
            <a:off x="5867400" y="3449259"/>
            <a:ext cx="152400" cy="457200"/>
          </a:xfrm>
          <a:prstGeom prst="rect">
            <a:avLst/>
          </a:prstGeom>
          <a:solidFill>
            <a:schemeClr val="bg1"/>
          </a:solidFill>
          <a:ln>
            <a:solidFill>
              <a:srgbClr val="646464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45720" rIns="45720" rtlCol="0" anchor="ctr" anchorCtr="0">
            <a:noAutofit/>
          </a:bodyPr>
          <a:lstStyle/>
          <a:p>
            <a:pPr algn="ctr"/>
            <a:endParaRPr lang="en-US" dirty="0">
              <a:solidFill>
                <a:srgbClr val="474866"/>
              </a:solidFill>
              <a:latin typeface="Inconsolata" panose="00000509000000000000" pitchFamily="49" charset="0"/>
            </a:endParaRPr>
          </a:p>
        </p:txBody>
      </p:sp>
      <p:sp>
        <p:nvSpPr>
          <p:cNvPr id="38" name="Right Arrow 6">
            <a:extLst>
              <a:ext uri="{FF2B5EF4-FFF2-40B4-BE49-F238E27FC236}">
                <a16:creationId xmlns:a16="http://schemas.microsoft.com/office/drawing/2014/main" id="{F940FF75-5829-4BF6-8937-C20330074F02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0800000">
            <a:off x="5931217" y="3037779"/>
            <a:ext cx="329565" cy="365760"/>
          </a:xfrm>
          <a:prstGeom prst="rightArrow">
            <a:avLst>
              <a:gd name="adj1" fmla="val 50000"/>
              <a:gd name="adj2" fmla="val 50019"/>
            </a:avLst>
          </a:prstGeom>
          <a:solidFill>
            <a:srgbClr val="C30037"/>
          </a:solidFill>
          <a:ln w="28575">
            <a:noFill/>
            <a:round/>
            <a:headEnd type="none" w="sm" len="sm"/>
            <a:tailEnd type="triangle" w="med" len="med"/>
          </a:ln>
        </p:spPr>
        <p:txBody>
          <a:bodyPr wrap="none" anchor="ctr"/>
          <a:lstStyle>
            <a:lvl1pPr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2100">
              <a:latin typeface="Inconsolata" panose="00000509000000000000" pitchFamily="49" charset="0"/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EB571563-6E47-4499-8499-6B8897CF13B7}"/>
              </a:ext>
            </a:extLst>
          </p:cNvPr>
          <p:cNvGrpSpPr/>
          <p:nvPr/>
        </p:nvGrpSpPr>
        <p:grpSpPr>
          <a:xfrm>
            <a:off x="7010400" y="1620459"/>
            <a:ext cx="228600" cy="457200"/>
            <a:chOff x="7010400" y="1352550"/>
            <a:chExt cx="228600" cy="45720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24EF20F-E98C-458C-A2B9-E0214CEF380D}"/>
                </a:ext>
              </a:extLst>
            </p:cNvPr>
            <p:cNvSpPr/>
            <p:nvPr/>
          </p:nvSpPr>
          <p:spPr>
            <a:xfrm>
              <a:off x="7010400" y="1352550"/>
              <a:ext cx="228600" cy="4572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rgbClr val="646464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rIns="45720" rtlCol="0" anchor="ctr" anchorCtr="0">
              <a:noAutofit/>
            </a:bodyPr>
            <a:lstStyle/>
            <a:p>
              <a:pPr algn="ctr"/>
              <a:endParaRPr lang="en-US" dirty="0">
                <a:solidFill>
                  <a:srgbClr val="474866"/>
                </a:solidFill>
                <a:latin typeface="Inconsolata" panose="00000509000000000000" pitchFamily="49" charset="0"/>
              </a:endParaRPr>
            </a:p>
          </p:txBody>
        </p:sp>
        <p:sp>
          <p:nvSpPr>
            <p:cNvPr id="41" name="Rectangle 40" hidden="1">
              <a:extLst>
                <a:ext uri="{FF2B5EF4-FFF2-40B4-BE49-F238E27FC236}">
                  <a16:creationId xmlns:a16="http://schemas.microsoft.com/office/drawing/2014/main" id="{4DE5624B-62AF-4F0F-9B3E-2F06728C62B1}"/>
                </a:ext>
              </a:extLst>
            </p:cNvPr>
            <p:cNvSpPr/>
            <p:nvPr/>
          </p:nvSpPr>
          <p:spPr>
            <a:xfrm>
              <a:off x="7033260" y="1516856"/>
              <a:ext cx="182880" cy="6429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rIns="45720" rtlCol="0" anchor="ctr" anchorCtr="0">
              <a:noAutofit/>
            </a:bodyPr>
            <a:lstStyle/>
            <a:p>
              <a:pPr algn="ctr"/>
              <a:endParaRPr lang="en-US" dirty="0">
                <a:solidFill>
                  <a:srgbClr val="474866"/>
                </a:solidFill>
                <a:latin typeface="Inconsolata" panose="00000509000000000000" pitchFamily="49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CCC5135C-2947-4690-86E5-01F80DA1C8AF}"/>
              </a:ext>
            </a:extLst>
          </p:cNvPr>
          <p:cNvGrpSpPr/>
          <p:nvPr/>
        </p:nvGrpSpPr>
        <p:grpSpPr>
          <a:xfrm>
            <a:off x="7239000" y="1620459"/>
            <a:ext cx="228600" cy="457200"/>
            <a:chOff x="7239000" y="1352550"/>
            <a:chExt cx="228600" cy="45720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56544E4-82EA-497D-A53F-8312097E9DA6}"/>
                </a:ext>
              </a:extLst>
            </p:cNvPr>
            <p:cNvSpPr/>
            <p:nvPr/>
          </p:nvSpPr>
          <p:spPr>
            <a:xfrm>
              <a:off x="7239000" y="1352550"/>
              <a:ext cx="228600" cy="4572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rgbClr val="646464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rIns="45720" rtlCol="0" anchor="ctr" anchorCtr="0">
              <a:noAutofit/>
            </a:bodyPr>
            <a:lstStyle/>
            <a:p>
              <a:pPr algn="ctr"/>
              <a:endParaRPr lang="en-US" dirty="0">
                <a:solidFill>
                  <a:srgbClr val="474866"/>
                </a:solidFill>
                <a:latin typeface="Inconsolata" panose="00000509000000000000" pitchFamily="49" charset="0"/>
              </a:endParaRPr>
            </a:p>
          </p:txBody>
        </p:sp>
        <p:sp>
          <p:nvSpPr>
            <p:cNvPr id="43" name="Rectangle 42" hidden="1">
              <a:extLst>
                <a:ext uri="{FF2B5EF4-FFF2-40B4-BE49-F238E27FC236}">
                  <a16:creationId xmlns:a16="http://schemas.microsoft.com/office/drawing/2014/main" id="{C2B4399D-9E91-4C61-BFF4-D5EDA4D1EBAD}"/>
                </a:ext>
              </a:extLst>
            </p:cNvPr>
            <p:cNvSpPr/>
            <p:nvPr/>
          </p:nvSpPr>
          <p:spPr>
            <a:xfrm>
              <a:off x="7261860" y="1516856"/>
              <a:ext cx="182880" cy="6429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rIns="45720" rtlCol="0" anchor="ctr" anchorCtr="0">
              <a:noAutofit/>
            </a:bodyPr>
            <a:lstStyle/>
            <a:p>
              <a:pPr algn="ctr"/>
              <a:endParaRPr lang="en-US" dirty="0">
                <a:solidFill>
                  <a:srgbClr val="474866"/>
                </a:solidFill>
                <a:latin typeface="Inconsolata" panose="00000509000000000000" pitchFamily="49" charset="0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4D3EB9C3-EDBD-4FE8-8AB7-D5A6C6A6C939}"/>
              </a:ext>
            </a:extLst>
          </p:cNvPr>
          <p:cNvGrpSpPr/>
          <p:nvPr/>
        </p:nvGrpSpPr>
        <p:grpSpPr>
          <a:xfrm>
            <a:off x="7467600" y="1620459"/>
            <a:ext cx="228600" cy="457200"/>
            <a:chOff x="7467600" y="1352550"/>
            <a:chExt cx="228600" cy="457200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0C76B161-2436-460B-84B1-6F4A33933FF1}"/>
                </a:ext>
              </a:extLst>
            </p:cNvPr>
            <p:cNvSpPr/>
            <p:nvPr/>
          </p:nvSpPr>
          <p:spPr>
            <a:xfrm>
              <a:off x="7467600" y="1352550"/>
              <a:ext cx="228600" cy="4572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rgbClr val="646464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rIns="45720" rtlCol="0" anchor="ctr" anchorCtr="0">
              <a:noAutofit/>
            </a:bodyPr>
            <a:lstStyle/>
            <a:p>
              <a:pPr algn="ctr"/>
              <a:endParaRPr lang="en-US" dirty="0">
                <a:solidFill>
                  <a:srgbClr val="474866"/>
                </a:solidFill>
                <a:latin typeface="Inconsolata" panose="00000509000000000000" pitchFamily="49" charset="0"/>
              </a:endParaRPr>
            </a:p>
          </p:txBody>
        </p:sp>
        <p:sp>
          <p:nvSpPr>
            <p:cNvPr id="44" name="Rectangle 43" hidden="1">
              <a:extLst>
                <a:ext uri="{FF2B5EF4-FFF2-40B4-BE49-F238E27FC236}">
                  <a16:creationId xmlns:a16="http://schemas.microsoft.com/office/drawing/2014/main" id="{E089994E-36DF-4A52-AF9D-CDF559428539}"/>
                </a:ext>
              </a:extLst>
            </p:cNvPr>
            <p:cNvSpPr/>
            <p:nvPr/>
          </p:nvSpPr>
          <p:spPr>
            <a:xfrm>
              <a:off x="7490460" y="1516856"/>
              <a:ext cx="182880" cy="6429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rIns="45720" rtlCol="0" anchor="ctr" anchorCtr="0">
              <a:noAutofit/>
            </a:bodyPr>
            <a:lstStyle/>
            <a:p>
              <a:pPr algn="ctr"/>
              <a:endParaRPr lang="en-US" dirty="0">
                <a:solidFill>
                  <a:srgbClr val="474866"/>
                </a:solidFill>
                <a:latin typeface="Inconsolata" panose="00000509000000000000" pitchFamily="49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3ED4D331-2EAF-4C56-8C70-21C2BE7A590C}"/>
              </a:ext>
            </a:extLst>
          </p:cNvPr>
          <p:cNvGrpSpPr/>
          <p:nvPr/>
        </p:nvGrpSpPr>
        <p:grpSpPr>
          <a:xfrm>
            <a:off x="7696200" y="1620459"/>
            <a:ext cx="228600" cy="457200"/>
            <a:chOff x="7696200" y="1352550"/>
            <a:chExt cx="228600" cy="457200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1BCAF58-F36C-4725-B4AC-FC0BE6BBC104}"/>
                </a:ext>
              </a:extLst>
            </p:cNvPr>
            <p:cNvSpPr/>
            <p:nvPr/>
          </p:nvSpPr>
          <p:spPr>
            <a:xfrm>
              <a:off x="7696200" y="1352550"/>
              <a:ext cx="228600" cy="4572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rgbClr val="646464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rIns="45720" rtlCol="0" anchor="ctr" anchorCtr="0">
              <a:noAutofit/>
            </a:bodyPr>
            <a:lstStyle/>
            <a:p>
              <a:pPr algn="ctr"/>
              <a:endParaRPr lang="en-US" dirty="0">
                <a:solidFill>
                  <a:srgbClr val="474866"/>
                </a:solidFill>
                <a:latin typeface="Inconsolata" panose="00000509000000000000" pitchFamily="49" charset="0"/>
              </a:endParaRPr>
            </a:p>
          </p:txBody>
        </p:sp>
        <p:sp>
          <p:nvSpPr>
            <p:cNvPr id="45" name="Rectangle 44" hidden="1">
              <a:extLst>
                <a:ext uri="{FF2B5EF4-FFF2-40B4-BE49-F238E27FC236}">
                  <a16:creationId xmlns:a16="http://schemas.microsoft.com/office/drawing/2014/main" id="{28C0C02E-2614-4E67-A50C-06E20BA5CD9F}"/>
                </a:ext>
              </a:extLst>
            </p:cNvPr>
            <p:cNvSpPr/>
            <p:nvPr/>
          </p:nvSpPr>
          <p:spPr>
            <a:xfrm>
              <a:off x="7719060" y="1516856"/>
              <a:ext cx="182880" cy="6429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rIns="45720" rtlCol="0" anchor="ctr" anchorCtr="0">
              <a:noAutofit/>
            </a:bodyPr>
            <a:lstStyle/>
            <a:p>
              <a:pPr algn="ctr"/>
              <a:endParaRPr lang="en-US" dirty="0">
                <a:solidFill>
                  <a:srgbClr val="474866"/>
                </a:solidFill>
                <a:latin typeface="Inconsolata" panose="00000509000000000000" pitchFamily="49" charset="0"/>
              </a:endParaRPr>
            </a:p>
          </p:txBody>
        </p:sp>
      </p:grpSp>
      <p:cxnSp>
        <p:nvCxnSpPr>
          <p:cNvPr id="40" name="Straight Arrow Connector 6">
            <a:extLst>
              <a:ext uri="{FF2B5EF4-FFF2-40B4-BE49-F238E27FC236}">
                <a16:creationId xmlns:a16="http://schemas.microsoft.com/office/drawing/2014/main" id="{45127226-2884-4B56-B130-78E321DDE541}"/>
              </a:ext>
            </a:extLst>
          </p:cNvPr>
          <p:cNvCxnSpPr>
            <a:cxnSpLocks/>
            <a:stCxn id="43" idx="2"/>
            <a:endCxn id="62" idx="0"/>
          </p:cNvCxnSpPr>
          <p:nvPr/>
        </p:nvCxnSpPr>
        <p:spPr bwMode="auto">
          <a:xfrm rot="5400000">
            <a:off x="5899627" y="1995586"/>
            <a:ext cx="1600200" cy="1307147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oval" w="lg" len="lg"/>
            <a:tailEnd type="arrow" w="med" len="med"/>
          </a:ln>
          <a:effectLst/>
        </p:spPr>
      </p:cxnSp>
      <p:cxnSp>
        <p:nvCxnSpPr>
          <p:cNvPr id="52" name="Straight Arrow Connector 6">
            <a:extLst>
              <a:ext uri="{FF2B5EF4-FFF2-40B4-BE49-F238E27FC236}">
                <a16:creationId xmlns:a16="http://schemas.microsoft.com/office/drawing/2014/main" id="{EC56C530-31B9-4E43-A127-4024DA0C7424}"/>
              </a:ext>
            </a:extLst>
          </p:cNvPr>
          <p:cNvCxnSpPr>
            <a:cxnSpLocks/>
            <a:stCxn id="44" idx="2"/>
            <a:endCxn id="63" idx="0"/>
          </p:cNvCxnSpPr>
          <p:nvPr/>
        </p:nvCxnSpPr>
        <p:spPr bwMode="auto">
          <a:xfrm rot="5400000">
            <a:off x="6928327" y="2338486"/>
            <a:ext cx="1143000" cy="164147"/>
          </a:xfrm>
          <a:prstGeom prst="bentConnector3">
            <a:avLst>
              <a:gd name="adj1" fmla="val 64444"/>
            </a:avLst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oval" w="lg" len="lg"/>
            <a:tailEnd type="arrow" w="med" len="med"/>
          </a:ln>
          <a:effectLst/>
        </p:spPr>
      </p:cxnSp>
      <p:cxnSp>
        <p:nvCxnSpPr>
          <p:cNvPr id="56" name="Straight Arrow Connector 6">
            <a:extLst>
              <a:ext uri="{FF2B5EF4-FFF2-40B4-BE49-F238E27FC236}">
                <a16:creationId xmlns:a16="http://schemas.microsoft.com/office/drawing/2014/main" id="{214631A0-A166-44FF-BF05-7929E6A78A53}"/>
              </a:ext>
            </a:extLst>
          </p:cNvPr>
          <p:cNvCxnSpPr>
            <a:cxnSpLocks/>
            <a:stCxn id="45" idx="2"/>
            <a:endCxn id="59" idx="0"/>
          </p:cNvCxnSpPr>
          <p:nvPr/>
        </p:nvCxnSpPr>
        <p:spPr bwMode="auto">
          <a:xfrm rot="5400000">
            <a:off x="6509227" y="1690786"/>
            <a:ext cx="1143000" cy="1459547"/>
          </a:xfrm>
          <a:prstGeom prst="bentConnector3">
            <a:avLst>
              <a:gd name="adj1" fmla="val 78333"/>
            </a:avLst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oval" w="lg" len="lg"/>
            <a:tailEnd type="arrow" w="med" len="med"/>
          </a:ln>
          <a:effectLst/>
        </p:spPr>
      </p:cxnSp>
      <p:grpSp>
        <p:nvGrpSpPr>
          <p:cNvPr id="60" name="Group 59">
            <a:extLst>
              <a:ext uri="{FF2B5EF4-FFF2-40B4-BE49-F238E27FC236}">
                <a16:creationId xmlns:a16="http://schemas.microsoft.com/office/drawing/2014/main" id="{08E4B2CE-37CB-4134-B673-31595B679964}"/>
              </a:ext>
            </a:extLst>
          </p:cNvPr>
          <p:cNvGrpSpPr/>
          <p:nvPr/>
        </p:nvGrpSpPr>
        <p:grpSpPr>
          <a:xfrm>
            <a:off x="6297614" y="2992059"/>
            <a:ext cx="1097280" cy="457200"/>
            <a:chOff x="6297614" y="2724150"/>
            <a:chExt cx="1097280" cy="457200"/>
          </a:xfrm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37828703-C5E4-4CAA-B271-1D8A8AE792AC}"/>
                </a:ext>
              </a:extLst>
            </p:cNvPr>
            <p:cNvSpPr/>
            <p:nvPr/>
          </p:nvSpPr>
          <p:spPr>
            <a:xfrm>
              <a:off x="6324600" y="2724150"/>
              <a:ext cx="52705" cy="6429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rIns="45720" rtlCol="0" anchor="ctr" anchorCtr="0">
              <a:noAutofit/>
            </a:bodyPr>
            <a:lstStyle/>
            <a:p>
              <a:pPr algn="ctr"/>
              <a:endParaRPr lang="en-US" dirty="0">
                <a:solidFill>
                  <a:srgbClr val="646464"/>
                </a:solidFill>
                <a:latin typeface="Inconsolata" panose="00000509000000000000" pitchFamily="49" charset="0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21F3D8F-AA0E-4592-AF25-31F21F419FC2}"/>
                </a:ext>
              </a:extLst>
            </p:cNvPr>
            <p:cNvSpPr/>
            <p:nvPr/>
          </p:nvSpPr>
          <p:spPr>
            <a:xfrm>
              <a:off x="6297614" y="2724150"/>
              <a:ext cx="109728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646464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rIns="45720" rtlCol="0" anchor="ctr" anchorCtr="0">
              <a:noAutofit/>
            </a:bodyPr>
            <a:lstStyle/>
            <a:p>
              <a:pPr algn="ctr"/>
              <a:r>
                <a:rPr lang="en-US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Tuple #4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E38E6B30-A9E7-4488-B43D-6885C3D2AB4E}"/>
              </a:ext>
            </a:extLst>
          </p:cNvPr>
          <p:cNvGrpSpPr/>
          <p:nvPr/>
        </p:nvGrpSpPr>
        <p:grpSpPr>
          <a:xfrm>
            <a:off x="6019800" y="3449259"/>
            <a:ext cx="1219200" cy="457200"/>
            <a:chOff x="6019800" y="3181350"/>
            <a:chExt cx="1219200" cy="457200"/>
          </a:xfrm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106853BF-6A13-4D99-AF00-862FAC2D3758}"/>
                </a:ext>
              </a:extLst>
            </p:cNvPr>
            <p:cNvSpPr/>
            <p:nvPr/>
          </p:nvSpPr>
          <p:spPr>
            <a:xfrm>
              <a:off x="6019800" y="3181350"/>
              <a:ext cx="52705" cy="6429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rIns="45720" rtlCol="0" anchor="ctr" anchorCtr="0">
              <a:noAutofit/>
            </a:bodyPr>
            <a:lstStyle/>
            <a:p>
              <a:pPr algn="ctr"/>
              <a:endParaRPr lang="en-US" dirty="0">
                <a:solidFill>
                  <a:srgbClr val="646464"/>
                </a:solidFill>
                <a:latin typeface="Inconsolata" panose="00000509000000000000" pitchFamily="49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55FCC80C-CE6C-47B5-BE52-F983E643A861}"/>
                </a:ext>
              </a:extLst>
            </p:cNvPr>
            <p:cNvSpPr/>
            <p:nvPr/>
          </p:nvSpPr>
          <p:spPr>
            <a:xfrm>
              <a:off x="6019800" y="3181350"/>
              <a:ext cx="1219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646464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rIns="45720" rtlCol="0" anchor="ctr" anchorCtr="0">
              <a:noAutofit/>
            </a:bodyPr>
            <a:lstStyle/>
            <a:p>
              <a:pPr algn="ctr"/>
              <a:r>
                <a:rPr lang="en-US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Tuple #2</a:t>
              </a: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A93DB3E9-684C-4111-B502-F2D584349DA5}"/>
              </a:ext>
            </a:extLst>
          </p:cNvPr>
          <p:cNvGrpSpPr/>
          <p:nvPr/>
        </p:nvGrpSpPr>
        <p:grpSpPr>
          <a:xfrm>
            <a:off x="7391400" y="2992059"/>
            <a:ext cx="1219200" cy="457200"/>
            <a:chOff x="7391400" y="2724150"/>
            <a:chExt cx="1219200" cy="457200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1F64A114-8226-4F28-AD63-B6D91A18448F}"/>
                </a:ext>
              </a:extLst>
            </p:cNvPr>
            <p:cNvSpPr/>
            <p:nvPr/>
          </p:nvSpPr>
          <p:spPr>
            <a:xfrm>
              <a:off x="7391400" y="2724150"/>
              <a:ext cx="52705" cy="6429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rIns="45720" rtlCol="0" anchor="ctr" anchorCtr="0">
              <a:noAutofit/>
            </a:bodyPr>
            <a:lstStyle/>
            <a:p>
              <a:pPr algn="ctr"/>
              <a:endParaRPr lang="en-US" dirty="0">
                <a:solidFill>
                  <a:srgbClr val="646464"/>
                </a:solidFill>
                <a:latin typeface="Inconsolata" panose="00000509000000000000" pitchFamily="49" charset="0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9F31CAF-CE07-49C1-AABB-E684EB20540D}"/>
                </a:ext>
              </a:extLst>
            </p:cNvPr>
            <p:cNvSpPr/>
            <p:nvPr/>
          </p:nvSpPr>
          <p:spPr>
            <a:xfrm>
              <a:off x="7391400" y="2724150"/>
              <a:ext cx="1219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646464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rIns="45720" rtlCol="0" anchor="ctr" anchorCtr="0">
              <a:noAutofit/>
            </a:bodyPr>
            <a:lstStyle/>
            <a:p>
              <a:pPr algn="ctr"/>
              <a:r>
                <a:rPr lang="en-US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Tuple #3</a:t>
              </a: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3F90BA70-0195-48F1-8235-1C80EDD8216B}"/>
              </a:ext>
            </a:extLst>
          </p:cNvPr>
          <p:cNvGrpSpPr/>
          <p:nvPr/>
        </p:nvGrpSpPr>
        <p:grpSpPr>
          <a:xfrm>
            <a:off x="7239000" y="3449259"/>
            <a:ext cx="1371600" cy="457200"/>
            <a:chOff x="7239000" y="3181350"/>
            <a:chExt cx="1371600" cy="457200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C0E55BD2-47C9-4160-9F8F-BE9DC4A449D1}"/>
                </a:ext>
              </a:extLst>
            </p:cNvPr>
            <p:cNvSpPr/>
            <p:nvPr/>
          </p:nvSpPr>
          <p:spPr>
            <a:xfrm>
              <a:off x="7239000" y="3181350"/>
              <a:ext cx="52705" cy="6429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rIns="45720" rtlCol="0" anchor="ctr" anchorCtr="0">
              <a:noAutofit/>
            </a:bodyPr>
            <a:lstStyle/>
            <a:p>
              <a:pPr algn="ctr"/>
              <a:endParaRPr lang="en-US" dirty="0">
                <a:solidFill>
                  <a:srgbClr val="646464"/>
                </a:solidFill>
                <a:latin typeface="Inconsolata" panose="00000509000000000000" pitchFamily="49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7C23658-D42D-46FA-B88C-DF3C4B60271A}"/>
                </a:ext>
              </a:extLst>
            </p:cNvPr>
            <p:cNvSpPr/>
            <p:nvPr/>
          </p:nvSpPr>
          <p:spPr>
            <a:xfrm>
              <a:off x="7239000" y="3181350"/>
              <a:ext cx="13716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646464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rIns="45720" rtlCol="0" anchor="ctr" anchorCtr="0">
              <a:noAutofit/>
            </a:bodyPr>
            <a:lstStyle/>
            <a:p>
              <a:pPr algn="ctr"/>
              <a:r>
                <a:rPr lang="en-US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Tuple #1</a:t>
              </a:r>
            </a:p>
          </p:txBody>
        </p:sp>
      </p:grpSp>
      <p:cxnSp>
        <p:nvCxnSpPr>
          <p:cNvPr id="39" name="Straight Arrow Connector 6">
            <a:extLst>
              <a:ext uri="{FF2B5EF4-FFF2-40B4-BE49-F238E27FC236}">
                <a16:creationId xmlns:a16="http://schemas.microsoft.com/office/drawing/2014/main" id="{097EF33F-BC58-4197-893E-FE1E8CDAD4B1}"/>
              </a:ext>
            </a:extLst>
          </p:cNvPr>
          <p:cNvCxnSpPr>
            <a:cxnSpLocks/>
            <a:stCxn id="41" idx="2"/>
            <a:endCxn id="64" idx="0"/>
          </p:cNvCxnSpPr>
          <p:nvPr/>
        </p:nvCxnSpPr>
        <p:spPr bwMode="auto">
          <a:xfrm rot="16200000" flipH="1">
            <a:off x="6394926" y="2578832"/>
            <a:ext cx="1600200" cy="140653"/>
          </a:xfrm>
          <a:prstGeom prst="bentConnector3">
            <a:avLst>
              <a:gd name="adj1" fmla="val 60714"/>
            </a:avLst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oval" w="lg" len="lg"/>
            <a:tailEnd type="arrow" w="med" len="med"/>
          </a:ln>
          <a:effectLst/>
        </p:spPr>
      </p:cxnSp>
      <p:sp>
        <p:nvSpPr>
          <p:cNvPr id="75" name="Right Brace 74">
            <a:extLst>
              <a:ext uri="{FF2B5EF4-FFF2-40B4-BE49-F238E27FC236}">
                <a16:creationId xmlns:a16="http://schemas.microsoft.com/office/drawing/2014/main" id="{F7AB1E55-F5A6-44A7-8040-F9A67A1EE859}"/>
              </a:ext>
            </a:extLst>
          </p:cNvPr>
          <p:cNvSpPr>
            <a:spLocks/>
          </p:cNvSpPr>
          <p:nvPr/>
        </p:nvSpPr>
        <p:spPr bwMode="auto">
          <a:xfrm rot="5400000" flipV="1">
            <a:off x="7122874" y="2731313"/>
            <a:ext cx="211931" cy="2743200"/>
          </a:xfrm>
          <a:prstGeom prst="rightBrace">
            <a:avLst>
              <a:gd name="adj1" fmla="val 8339"/>
              <a:gd name="adj2" fmla="val 50000"/>
            </a:avLst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2100">
              <a:solidFill>
                <a:srgbClr val="F76D6D"/>
              </a:solidFill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4EB920B8-1BAD-40D3-AE5D-E967EB6D3A41}"/>
              </a:ext>
            </a:extLst>
          </p:cNvPr>
          <p:cNvSpPr txBox="1"/>
          <p:nvPr/>
        </p:nvSpPr>
        <p:spPr>
          <a:xfrm>
            <a:off x="5926270" y="4286030"/>
            <a:ext cx="2625462" cy="49757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ct val="80000"/>
              </a:lnSpc>
              <a:defRPr sz="2400" b="1" i="1">
                <a:solidFill>
                  <a:srgbClr val="646464"/>
                </a:solidFill>
                <a:latin typeface="Crimson Text" panose="02000503000000000000" pitchFamily="2" charset="0"/>
              </a:defRPr>
            </a:lvl1pPr>
          </a:lstStyle>
          <a:p>
            <a:r>
              <a:rPr lang="en-US" dirty="0"/>
              <a:t>Fixed- and Var-length</a:t>
            </a:r>
            <a:br>
              <a:rPr lang="en-US" dirty="0"/>
            </a:br>
            <a:r>
              <a:rPr lang="en-US" dirty="0"/>
              <a:t>Tuple Data</a:t>
            </a:r>
          </a:p>
        </p:txBody>
      </p:sp>
      <p:sp>
        <p:nvSpPr>
          <p:cNvPr id="77" name="Right Brace 76">
            <a:extLst>
              <a:ext uri="{FF2B5EF4-FFF2-40B4-BE49-F238E27FC236}">
                <a16:creationId xmlns:a16="http://schemas.microsoft.com/office/drawing/2014/main" id="{D57393CE-75C6-4A73-9B35-3DDE7E091BC9}"/>
              </a:ext>
            </a:extLst>
          </p:cNvPr>
          <p:cNvSpPr>
            <a:spLocks/>
          </p:cNvSpPr>
          <p:nvPr/>
        </p:nvSpPr>
        <p:spPr bwMode="auto">
          <a:xfrm rot="16200000" flipV="1">
            <a:off x="7699455" y="603965"/>
            <a:ext cx="211931" cy="1590039"/>
          </a:xfrm>
          <a:prstGeom prst="rightBrace">
            <a:avLst>
              <a:gd name="adj1" fmla="val 8339"/>
              <a:gd name="adj2" fmla="val 50000"/>
            </a:avLst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2100">
              <a:solidFill>
                <a:srgbClr val="F76D6D"/>
              </a:solidFill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5801DB7C-A661-4A42-9E7D-87A903CD01A7}"/>
              </a:ext>
            </a:extLst>
          </p:cNvPr>
          <p:cNvSpPr txBox="1"/>
          <p:nvPr/>
        </p:nvSpPr>
        <p:spPr>
          <a:xfrm>
            <a:off x="7221125" y="1018091"/>
            <a:ext cx="1168589" cy="25135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ct val="80000"/>
              </a:lnSpc>
              <a:defRPr sz="2400" b="1" i="1">
                <a:solidFill>
                  <a:srgbClr val="646464"/>
                </a:solidFill>
                <a:latin typeface="Crimson Text" panose="02000503000000000000" pitchFamily="2" charset="0"/>
              </a:defRPr>
            </a:lvl1pPr>
          </a:lstStyle>
          <a:p>
            <a:r>
              <a:rPr lang="en-US" dirty="0"/>
              <a:t>Slot Array</a:t>
            </a:r>
          </a:p>
        </p:txBody>
      </p:sp>
      <p:pic>
        <p:nvPicPr>
          <p:cNvPr id="5" name="X">
            <a:extLst>
              <a:ext uri="{FF2B5EF4-FFF2-40B4-BE49-F238E27FC236}">
                <a16:creationId xmlns:a16="http://schemas.microsoft.com/office/drawing/2014/main" id="{71D738D8-FD50-4F2D-AD03-7547D015B5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741164" y="2968124"/>
            <a:ext cx="505070" cy="505070"/>
          </a:xfrm>
          <a:prstGeom prst="rect">
            <a:avLst/>
          </a:prstGeom>
        </p:spPr>
      </p:pic>
      <p:cxnSp>
        <p:nvCxnSpPr>
          <p:cNvPr id="53" name="Straight Arrow Connector 6">
            <a:extLst>
              <a:ext uri="{FF2B5EF4-FFF2-40B4-BE49-F238E27FC236}">
                <a16:creationId xmlns:a16="http://schemas.microsoft.com/office/drawing/2014/main" id="{C9AEF9D0-20A1-4772-9E36-654AB1AF96AA}"/>
              </a:ext>
            </a:extLst>
          </p:cNvPr>
          <p:cNvCxnSpPr>
            <a:cxnSpLocks/>
            <a:stCxn id="45" idx="2"/>
          </p:cNvCxnSpPr>
          <p:nvPr/>
        </p:nvCxnSpPr>
        <p:spPr bwMode="auto">
          <a:xfrm rot="5400000">
            <a:off x="7093904" y="2275461"/>
            <a:ext cx="1142999" cy="290195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oval" w="lg" len="lg"/>
            <a:tailEnd type="arrow" w="med" len="med"/>
          </a:ln>
          <a:effectLst/>
        </p:spPr>
      </p:cxnSp>
      <p:sp>
        <p:nvSpPr>
          <p:cNvPr id="6" name="Slide Number Placeholder 3" descr=" 5">
            <a:extLst>
              <a:ext uri="{FF2B5EF4-FFF2-40B4-BE49-F238E27FC236}">
                <a16:creationId xmlns:a16="http://schemas.microsoft.com/office/drawing/2014/main" id="{EA69BA36-3033-AB23-B2BD-7C184528B79B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281A805-23A6-8D31-E009-419BAEE9A5D9}"/>
              </a:ext>
            </a:extLst>
          </p:cNvPr>
          <p:cNvGrpSpPr/>
          <p:nvPr/>
        </p:nvGrpSpPr>
        <p:grpSpPr>
          <a:xfrm>
            <a:off x="7081536" y="1470595"/>
            <a:ext cx="1431724" cy="147733"/>
            <a:chOff x="7081536" y="1470595"/>
            <a:chExt cx="1431724" cy="147733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D73894F5-13DD-8BB5-9CA3-5AF24F4314F5}"/>
                </a:ext>
              </a:extLst>
            </p:cNvPr>
            <p:cNvSpPr txBox="1"/>
            <p:nvPr/>
          </p:nvSpPr>
          <p:spPr>
            <a:xfrm>
              <a:off x="7081536" y="1470595"/>
              <a:ext cx="76944" cy="14773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80000"/>
                </a:lnSpc>
                <a:defRPr sz="2400" b="1" i="1">
                  <a:solidFill>
                    <a:srgbClr val="646464"/>
                  </a:solidFill>
                  <a:latin typeface="Crimson Text" panose="02000503000000000000" pitchFamily="2" charset="0"/>
                </a:defRPr>
              </a:lvl1pPr>
            </a:lstStyle>
            <a:p>
              <a:r>
                <a:rPr lang="en-US" sz="1200" i="0" dirty="0">
                  <a:solidFill>
                    <a:srgbClr val="C30037"/>
                  </a:solidFill>
                  <a:latin typeface="Inconsolata" panose="00000509000000000000" pitchFamily="49" charset="0"/>
                </a:rPr>
                <a:t>1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62100DE-8A7F-8FD9-1DDF-413B14FDE8EB}"/>
                </a:ext>
              </a:extLst>
            </p:cNvPr>
            <p:cNvSpPr txBox="1"/>
            <p:nvPr/>
          </p:nvSpPr>
          <p:spPr>
            <a:xfrm>
              <a:off x="7307333" y="1470595"/>
              <a:ext cx="76944" cy="14773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80000"/>
                </a:lnSpc>
                <a:defRPr sz="2400" b="1" i="1">
                  <a:solidFill>
                    <a:srgbClr val="646464"/>
                  </a:solidFill>
                  <a:latin typeface="Crimson Text" panose="02000503000000000000" pitchFamily="2" charset="0"/>
                </a:defRPr>
              </a:lvl1pPr>
            </a:lstStyle>
            <a:p>
              <a:r>
                <a:rPr lang="en-US" sz="1200" i="0" dirty="0">
                  <a:solidFill>
                    <a:srgbClr val="C30037"/>
                  </a:solidFill>
                  <a:latin typeface="Inconsolata" panose="00000509000000000000" pitchFamily="49" charset="0"/>
                </a:rPr>
                <a:t>2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AB16D87-1272-7BA4-DA9F-ED54D486A491}"/>
                </a:ext>
              </a:extLst>
            </p:cNvPr>
            <p:cNvSpPr txBox="1"/>
            <p:nvPr/>
          </p:nvSpPr>
          <p:spPr>
            <a:xfrm>
              <a:off x="7533130" y="1470595"/>
              <a:ext cx="76944" cy="14773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80000"/>
                </a:lnSpc>
                <a:defRPr sz="2400" b="1" i="1">
                  <a:solidFill>
                    <a:srgbClr val="646464"/>
                  </a:solidFill>
                  <a:latin typeface="Crimson Text" panose="02000503000000000000" pitchFamily="2" charset="0"/>
                </a:defRPr>
              </a:lvl1pPr>
            </a:lstStyle>
            <a:p>
              <a:r>
                <a:rPr lang="en-US" sz="1200" i="0" dirty="0">
                  <a:solidFill>
                    <a:srgbClr val="C30037"/>
                  </a:solidFill>
                  <a:latin typeface="Inconsolata" panose="00000509000000000000" pitchFamily="49" charset="0"/>
                </a:rPr>
                <a:t>3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939EE37-25BE-1898-6ECC-64B6F9197A77}"/>
                </a:ext>
              </a:extLst>
            </p:cNvPr>
            <p:cNvSpPr txBox="1"/>
            <p:nvPr/>
          </p:nvSpPr>
          <p:spPr>
            <a:xfrm>
              <a:off x="7758927" y="1470595"/>
              <a:ext cx="76944" cy="14773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80000"/>
                </a:lnSpc>
                <a:defRPr sz="2400" b="1" i="1">
                  <a:solidFill>
                    <a:srgbClr val="646464"/>
                  </a:solidFill>
                  <a:latin typeface="Crimson Text" panose="02000503000000000000" pitchFamily="2" charset="0"/>
                </a:defRPr>
              </a:lvl1pPr>
            </a:lstStyle>
            <a:p>
              <a:r>
                <a:rPr lang="en-US" sz="1200" i="0" dirty="0">
                  <a:solidFill>
                    <a:srgbClr val="C30037"/>
                  </a:solidFill>
                  <a:latin typeface="Inconsolata" panose="00000509000000000000" pitchFamily="49" charset="0"/>
                </a:rPr>
                <a:t>4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3C1DD38-8EAB-33AA-0CEA-99EC22FE2CB4}"/>
                </a:ext>
              </a:extLst>
            </p:cNvPr>
            <p:cNvSpPr txBox="1"/>
            <p:nvPr/>
          </p:nvSpPr>
          <p:spPr>
            <a:xfrm>
              <a:off x="7984724" y="1470595"/>
              <a:ext cx="76944" cy="14773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80000"/>
                </a:lnSpc>
                <a:defRPr sz="2400" b="1" i="1">
                  <a:solidFill>
                    <a:srgbClr val="646464"/>
                  </a:solidFill>
                  <a:latin typeface="Crimson Text" panose="02000503000000000000" pitchFamily="2" charset="0"/>
                </a:defRPr>
              </a:lvl1pPr>
            </a:lstStyle>
            <a:p>
              <a:r>
                <a:rPr lang="en-US" sz="1200" i="0" dirty="0">
                  <a:solidFill>
                    <a:srgbClr val="C30037"/>
                  </a:solidFill>
                  <a:latin typeface="Inconsolata" panose="00000509000000000000" pitchFamily="49" charset="0"/>
                </a:rPr>
                <a:t>5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AC77304-FFC4-29F3-9998-E14B832CF4BD}"/>
                </a:ext>
              </a:extLst>
            </p:cNvPr>
            <p:cNvSpPr txBox="1"/>
            <p:nvPr/>
          </p:nvSpPr>
          <p:spPr>
            <a:xfrm>
              <a:off x="8210521" y="1470595"/>
              <a:ext cx="76944" cy="14773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80000"/>
                </a:lnSpc>
                <a:defRPr sz="2400" b="1" i="1">
                  <a:solidFill>
                    <a:srgbClr val="646464"/>
                  </a:solidFill>
                  <a:latin typeface="Crimson Text" panose="02000503000000000000" pitchFamily="2" charset="0"/>
                </a:defRPr>
              </a:lvl1pPr>
            </a:lstStyle>
            <a:p>
              <a:r>
                <a:rPr lang="en-US" sz="1200" i="0" dirty="0">
                  <a:solidFill>
                    <a:srgbClr val="C30037"/>
                  </a:solidFill>
                  <a:latin typeface="Inconsolata" panose="00000509000000000000" pitchFamily="49" charset="0"/>
                </a:rPr>
                <a:t>6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A9FFB2C-13FC-D941-F276-9FFC756B9BF5}"/>
                </a:ext>
              </a:extLst>
            </p:cNvPr>
            <p:cNvSpPr txBox="1"/>
            <p:nvPr/>
          </p:nvSpPr>
          <p:spPr>
            <a:xfrm>
              <a:off x="8436316" y="1470595"/>
              <a:ext cx="76944" cy="14773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80000"/>
                </a:lnSpc>
                <a:defRPr sz="2400" b="1" i="1">
                  <a:solidFill>
                    <a:srgbClr val="646464"/>
                  </a:solidFill>
                  <a:latin typeface="Crimson Text" panose="02000503000000000000" pitchFamily="2" charset="0"/>
                </a:defRPr>
              </a:lvl1pPr>
            </a:lstStyle>
            <a:p>
              <a:r>
                <a:rPr lang="en-US" sz="1200" i="0" dirty="0">
                  <a:solidFill>
                    <a:srgbClr val="C30037"/>
                  </a:solidFill>
                  <a:latin typeface="Inconsolata" panose="00000509000000000000" pitchFamily="49" charset="0"/>
                </a:rPr>
                <a:t>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40836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5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5679E-6 L 0.13333 -4.5679E-6 " pathEditMode="relative" rAng="0" ptsTypes="AA">
                                      <p:cBhvr>
                                        <p:cTn id="10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  <p:bldP spid="33" grpId="1" animBg="1"/>
      <p:bldP spid="38" grpId="0" animBg="1"/>
      <p:bldP spid="38" grpId="1" animBg="1"/>
      <p:bldP spid="75" grpId="0" animBg="1"/>
      <p:bldP spid="76" grpId="0"/>
      <p:bldP spid="77" grpId="0" animBg="1"/>
      <p:bldP spid="7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4">
            <a:extLst>
              <a:ext uri="{FF2B5EF4-FFF2-40B4-BE49-F238E27FC236}">
                <a16:creationId xmlns:a16="http://schemas.microsoft.com/office/drawing/2014/main" id="{C0709AD0-F581-7253-01B8-2FBECB5303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1047750"/>
            <a:ext cx="3291840" cy="384048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prstDash val="solid"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2400" u="none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77520D5-01D4-4CDF-B0BB-DA06B90C9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Record Ids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C02877-6BE6-49B8-8A11-2FF03FD0FE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DBMS assigns each logical tuple a unique </a:t>
            </a:r>
            <a:r>
              <a:rPr lang="en-US" u="sng" dirty="0"/>
              <a:t>record identifier</a:t>
            </a:r>
            <a:r>
              <a:rPr lang="en-US" dirty="0"/>
              <a:t> that represents its physical location in the database.</a:t>
            </a:r>
          </a:p>
          <a:p>
            <a:pPr lvl="1"/>
            <a:r>
              <a:rPr lang="en-US" dirty="0"/>
              <a:t>File Id, Page Id, Slot #</a:t>
            </a:r>
          </a:p>
          <a:p>
            <a:pPr lvl="1"/>
            <a:r>
              <a:rPr lang="en-US" dirty="0"/>
              <a:t>Most DBMSs do not store ids in tuple.</a:t>
            </a:r>
          </a:p>
          <a:p>
            <a:pPr lvl="1"/>
            <a:r>
              <a:rPr lang="en-US" dirty="0"/>
              <a:t>SQLite uses </a:t>
            </a:r>
            <a:r>
              <a:rPr lang="en-US" dirty="0">
                <a:hlinkClick r:id="rId3"/>
              </a:rPr>
              <a:t>ROWID</a:t>
            </a:r>
            <a:r>
              <a:rPr lang="en-US" dirty="0"/>
              <a:t> as the true primary key and stores them as a hidden attribute.</a:t>
            </a:r>
          </a:p>
          <a:p>
            <a:pPr lvl="1"/>
            <a:endParaRPr lang="en-US" dirty="0"/>
          </a:p>
          <a:p>
            <a:r>
              <a:rPr lang="en-US" dirty="0"/>
              <a:t>Applications should </a:t>
            </a:r>
            <a:r>
              <a:rPr lang="en-US" u="sng" dirty="0"/>
              <a:t>never</a:t>
            </a:r>
            <a:r>
              <a:rPr lang="en-US" dirty="0"/>
              <a:t> rely on these IDs to mean anything.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E64C36F-EBF2-4E4E-AA65-DA2E9B4BAB40}"/>
              </a:ext>
            </a:extLst>
          </p:cNvPr>
          <p:cNvGrpSpPr/>
          <p:nvPr/>
        </p:nvGrpSpPr>
        <p:grpSpPr>
          <a:xfrm>
            <a:off x="6761221" y="1200150"/>
            <a:ext cx="2011680" cy="676616"/>
            <a:chOff x="6254293" y="750264"/>
            <a:chExt cx="2011680" cy="676616"/>
          </a:xfrm>
        </p:grpSpPr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ECBACCFD-FFFC-4DB5-AD64-5C410D8A545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254293" y="750264"/>
              <a:ext cx="2011680" cy="336153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0656B59-8B75-4882-A6A3-CF51970E5ABB}"/>
                </a:ext>
              </a:extLst>
            </p:cNvPr>
            <p:cNvSpPr txBox="1"/>
            <p:nvPr/>
          </p:nvSpPr>
          <p:spPr>
            <a:xfrm>
              <a:off x="6611673" y="1165270"/>
              <a:ext cx="1654300" cy="26161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r">
                <a:lnSpc>
                  <a:spcPct val="80000"/>
                </a:lnSpc>
                <a:defRPr sz="2800" b="1">
                  <a:solidFill>
                    <a:srgbClr val="EF3E42"/>
                  </a:solidFill>
                  <a:latin typeface="Proxima Nova Rg" panose="02000506030000020004" pitchFamily="50" charset="0"/>
                </a:defRPr>
              </a:lvl1pPr>
            </a:lstStyle>
            <a:p>
              <a:r>
                <a:rPr lang="en-US" sz="2000" i="1" dirty="0">
                  <a:solidFill>
                    <a:srgbClr val="C30037"/>
                  </a:solidFill>
                  <a:latin typeface="Overpass" pitchFamily="2" charset="0"/>
                </a:rPr>
                <a:t>CTID (6-bytes)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027AB3D-ABCD-4C8D-B8DB-2FD5A2FBD82E}"/>
              </a:ext>
            </a:extLst>
          </p:cNvPr>
          <p:cNvGrpSpPr/>
          <p:nvPr/>
        </p:nvGrpSpPr>
        <p:grpSpPr>
          <a:xfrm>
            <a:off x="6761221" y="4183180"/>
            <a:ext cx="2011680" cy="598370"/>
            <a:chOff x="9137815" y="828510"/>
            <a:chExt cx="2011680" cy="59837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D5A4212-77A6-477A-A339-D1BA20D69E06}"/>
                </a:ext>
              </a:extLst>
            </p:cNvPr>
            <p:cNvSpPr txBox="1"/>
            <p:nvPr/>
          </p:nvSpPr>
          <p:spPr>
            <a:xfrm>
              <a:off x="9144138" y="1165270"/>
              <a:ext cx="2005357" cy="26161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80000"/>
                </a:lnSpc>
                <a:defRPr sz="2400" b="0">
                  <a:solidFill>
                    <a:srgbClr val="EF3E42"/>
                  </a:solidFill>
                  <a:latin typeface="Lato" panose="020F0502020204030203" pitchFamily="34" charset="0"/>
                </a:defRPr>
              </a:lvl1pPr>
            </a:lstStyle>
            <a:p>
              <a:pPr algn="r"/>
              <a:r>
                <a:rPr lang="en-US" sz="2000" b="1" i="1" dirty="0">
                  <a:solidFill>
                    <a:srgbClr val="C30037"/>
                  </a:solidFill>
                  <a:latin typeface="Overpass" pitchFamily="2" charset="0"/>
                </a:rPr>
                <a:t>ROWID (10-bytes)</a:t>
              </a:r>
            </a:p>
          </p:txBody>
        </p:sp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4832CF47-DD80-411B-A33D-C723165BE73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137815" y="828510"/>
              <a:ext cx="2011680" cy="257907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D592416-7C77-460A-B72F-E3139CEA2182}"/>
              </a:ext>
            </a:extLst>
          </p:cNvPr>
          <p:cNvGrpSpPr/>
          <p:nvPr/>
        </p:nvGrpSpPr>
        <p:grpSpPr>
          <a:xfrm>
            <a:off x="6870136" y="2063366"/>
            <a:ext cx="1902765" cy="1072488"/>
            <a:chOff x="11872591" y="354392"/>
            <a:chExt cx="1902765" cy="1072488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7FA8914-F5EE-432A-9F92-8626534EDD53}"/>
                </a:ext>
              </a:extLst>
            </p:cNvPr>
            <p:cNvSpPr txBox="1"/>
            <p:nvPr/>
          </p:nvSpPr>
          <p:spPr>
            <a:xfrm>
              <a:off x="11872591" y="1165270"/>
              <a:ext cx="1902765" cy="26161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r">
                <a:lnSpc>
                  <a:spcPct val="80000"/>
                </a:lnSpc>
                <a:defRPr sz="2400" b="0">
                  <a:solidFill>
                    <a:srgbClr val="EF3E42"/>
                  </a:solidFill>
                  <a:latin typeface="Lato" panose="020F0502020204030203" pitchFamily="34" charset="0"/>
                </a:defRPr>
              </a:lvl1pPr>
            </a:lstStyle>
            <a:p>
              <a:r>
                <a:rPr lang="en-US" sz="2000" b="1" i="1" dirty="0">
                  <a:solidFill>
                    <a:srgbClr val="C30037"/>
                  </a:solidFill>
                  <a:latin typeface="Overpass" pitchFamily="2" charset="0"/>
                </a:rPr>
                <a:t>ROWID (8-bytes)</a:t>
              </a:r>
            </a:p>
          </p:txBody>
        </p:sp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F3CA4CF0-4EEE-474A-973C-A66957F71B6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2129436" y="354392"/>
              <a:ext cx="1645920" cy="732025"/>
            </a:xfrm>
            <a:prstGeom prst="rect">
              <a:avLst/>
            </a:prstGeom>
          </p:spPr>
        </p:pic>
      </p:grpSp>
      <p:sp>
        <p:nvSpPr>
          <p:cNvPr id="14" name="Slide Number Placeholder 3" descr=" 5">
            <a:extLst>
              <a:ext uri="{FF2B5EF4-FFF2-40B4-BE49-F238E27FC236}">
                <a16:creationId xmlns:a16="http://schemas.microsoft.com/office/drawing/2014/main" id="{C7DD656F-740C-FBCA-9010-B0F3CAC85B1C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57AE8FE-7DCF-E3F3-9248-A8C045E020D5}"/>
              </a:ext>
            </a:extLst>
          </p:cNvPr>
          <p:cNvGrpSpPr/>
          <p:nvPr/>
        </p:nvGrpSpPr>
        <p:grpSpPr>
          <a:xfrm>
            <a:off x="5943600" y="3322454"/>
            <a:ext cx="2829301" cy="674127"/>
            <a:chOff x="8642401" y="752753"/>
            <a:chExt cx="2829301" cy="674127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53337A6-9E8E-61CB-AE7B-C5B5A753BC72}"/>
                </a:ext>
              </a:extLst>
            </p:cNvPr>
            <p:cNvSpPr txBox="1"/>
            <p:nvPr/>
          </p:nvSpPr>
          <p:spPr>
            <a:xfrm>
              <a:off x="8642401" y="1165270"/>
              <a:ext cx="2829301" cy="26161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80000"/>
                </a:lnSpc>
                <a:defRPr sz="2400" b="0">
                  <a:solidFill>
                    <a:srgbClr val="EF3E42"/>
                  </a:solidFill>
                  <a:latin typeface="Lato" panose="020F0502020204030203" pitchFamily="34" charset="0"/>
                </a:defRPr>
              </a:lvl1pPr>
            </a:lstStyle>
            <a:p>
              <a:pPr algn="r"/>
              <a:r>
                <a:rPr lang="en-US" sz="2000" b="1" i="1" dirty="0">
                  <a:solidFill>
                    <a:srgbClr val="C30037"/>
                  </a:solidFill>
                  <a:latin typeface="Overpass" pitchFamily="2" charset="0"/>
                </a:rPr>
                <a:t>%%</a:t>
              </a:r>
              <a:r>
                <a:rPr lang="en-US" sz="2000" b="1" i="1" dirty="0" err="1">
                  <a:solidFill>
                    <a:srgbClr val="C30037"/>
                  </a:solidFill>
                  <a:latin typeface="Overpass" pitchFamily="2" charset="0"/>
                </a:rPr>
                <a:t>physloc</a:t>
              </a:r>
              <a:r>
                <a:rPr lang="en-US" sz="2000" b="1" i="1" dirty="0">
                  <a:solidFill>
                    <a:srgbClr val="C30037"/>
                  </a:solidFill>
                  <a:latin typeface="Overpass" pitchFamily="2" charset="0"/>
                </a:rPr>
                <a:t>%% (8-bytes)</a:t>
              </a:r>
            </a:p>
          </p:txBody>
        </p:sp>
        <p:pic>
          <p:nvPicPr>
            <p:cNvPr id="22" name="Graphic 21">
              <a:extLst>
                <a:ext uri="{FF2B5EF4-FFF2-40B4-BE49-F238E27FC236}">
                  <a16:creationId xmlns:a16="http://schemas.microsoft.com/office/drawing/2014/main" id="{CB9BD5E5-8FE2-C74F-208D-12D8C82A44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/>
          </p:blipFill>
          <p:spPr>
            <a:xfrm>
              <a:off x="9825782" y="752753"/>
              <a:ext cx="1645920" cy="3565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1121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A9BE067-BF7A-4732-8312-AF3444FBB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Today's Agenda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B5587B-EBA5-48F1-AE16-81CBE6D583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File Storage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Page Layout</a:t>
            </a:r>
          </a:p>
          <a:p>
            <a:r>
              <a:rPr lang="en-US" dirty="0"/>
              <a:t>Tuple Layout</a:t>
            </a:r>
          </a:p>
        </p:txBody>
      </p:sp>
      <p:sp>
        <p:nvSpPr>
          <p:cNvPr id="5" name="Slide Number Placeholder 3" descr=" 5">
            <a:extLst>
              <a:ext uri="{FF2B5EF4-FFF2-40B4-BE49-F238E27FC236}">
                <a16:creationId xmlns:a16="http://schemas.microsoft.com/office/drawing/2014/main" id="{F428565B-464F-7636-E5A8-719EAB88BCF1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2225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8AC298C-D185-4CDB-A696-9966E63D5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Tuple Layout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204FE2-42AF-40B3-AED0-D2E35DD8D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tuple is essentially a sequence of bytes.</a:t>
            </a:r>
          </a:p>
          <a:p>
            <a:pPr lvl="1"/>
            <a:r>
              <a:rPr lang="en-US" dirty="0"/>
              <a:t>These bytes do not have to be contiguous.</a:t>
            </a:r>
          </a:p>
          <a:p>
            <a:endParaRPr lang="en-US" sz="1200" dirty="0"/>
          </a:p>
          <a:p>
            <a:r>
              <a:rPr lang="en-US" dirty="0"/>
              <a:t>It is the job of the DBMS to interpret those bytes into attribute types and values.</a:t>
            </a:r>
          </a:p>
        </p:txBody>
      </p:sp>
      <p:sp>
        <p:nvSpPr>
          <p:cNvPr id="5" name="Slide Number Placeholder 3" descr=" 5">
            <a:extLst>
              <a:ext uri="{FF2B5EF4-FFF2-40B4-BE49-F238E27FC236}">
                <a16:creationId xmlns:a16="http://schemas.microsoft.com/office/drawing/2014/main" id="{1C633F11-DF22-613D-B8C0-1B954238E61B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9425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2479ABA-AAC4-4F71-AA40-0ABDFB6735E8}"/>
              </a:ext>
            </a:extLst>
          </p:cNvPr>
          <p:cNvSpPr txBox="1"/>
          <p:nvPr/>
        </p:nvSpPr>
        <p:spPr>
          <a:xfrm>
            <a:off x="6833383" y="1092610"/>
            <a:ext cx="658834" cy="3139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ct val="80000"/>
              </a:lnSpc>
              <a:defRPr sz="2400">
                <a:solidFill>
                  <a:srgbClr val="EF3E42"/>
                </a:solidFill>
                <a:latin typeface="Museo Sans 500" panose="02000000000000000000" pitchFamily="50" charset="0"/>
              </a:defRPr>
            </a:lvl1pPr>
          </a:lstStyle>
          <a:p>
            <a:r>
              <a:rPr lang="en-US" b="1" i="1" dirty="0">
                <a:solidFill>
                  <a:srgbClr val="646464"/>
                </a:solidFill>
                <a:latin typeface="Crimson Text" panose="02000503000000000000" pitchFamily="2" charset="0"/>
              </a:rPr>
              <a:t>Tuple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CD3148A-5CDA-4045-90D1-86B212D87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Tuple Header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6A4EAE-E26E-4ACE-B1A4-6213506F89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tuple is prefixed with a </a:t>
            </a:r>
            <a:r>
              <a:rPr lang="en-US" u="sng" dirty="0"/>
              <a:t>header</a:t>
            </a:r>
            <a:r>
              <a:rPr lang="en-US" dirty="0"/>
              <a:t> that contains meta-data about it.</a:t>
            </a:r>
          </a:p>
          <a:p>
            <a:pPr lvl="1"/>
            <a:r>
              <a:rPr lang="en-US" dirty="0"/>
              <a:t>Visibility info (concurrency control)</a:t>
            </a:r>
          </a:p>
          <a:p>
            <a:pPr lvl="1"/>
            <a:r>
              <a:rPr lang="en-US" dirty="0"/>
              <a:t>Bit Map for </a:t>
            </a:r>
            <a:r>
              <a:rPr lang="en-US" b="1" dirty="0">
                <a:solidFill>
                  <a:srgbClr val="C30037"/>
                </a:solidFill>
                <a:latin typeface="Inconsolata" panose="00000509000000000000" pitchFamily="49" charset="0"/>
              </a:rPr>
              <a:t>NULL</a:t>
            </a:r>
            <a:r>
              <a:rPr lang="en-US" dirty="0"/>
              <a:t> values.</a:t>
            </a:r>
          </a:p>
          <a:p>
            <a:endParaRPr lang="en-US" sz="1200" dirty="0"/>
          </a:p>
          <a:p>
            <a:r>
              <a:rPr lang="en-US" dirty="0"/>
              <a:t>We do </a:t>
            </a:r>
            <a:r>
              <a:rPr lang="en-US" u="sng" dirty="0"/>
              <a:t>not</a:t>
            </a:r>
            <a:r>
              <a:rPr lang="en-US" dirty="0"/>
              <a:t> need to store meta-data about the schema.</a:t>
            </a:r>
          </a:p>
          <a:p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32AAFE5-EA2E-4E02-B97A-9CDA035EC53D}"/>
              </a:ext>
            </a:extLst>
          </p:cNvPr>
          <p:cNvGrpSpPr/>
          <p:nvPr/>
        </p:nvGrpSpPr>
        <p:grpSpPr>
          <a:xfrm>
            <a:off x="5334000" y="1428750"/>
            <a:ext cx="3657600" cy="457200"/>
            <a:chOff x="5334000" y="1352550"/>
            <a:chExt cx="3657600" cy="4572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F84FE5C-E93B-4753-BD35-61E876A6687A}"/>
                </a:ext>
              </a:extLst>
            </p:cNvPr>
            <p:cNvSpPr/>
            <p:nvPr/>
          </p:nvSpPr>
          <p:spPr>
            <a:xfrm>
              <a:off x="5334000" y="1352550"/>
              <a:ext cx="9144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646464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rIns="45720" rtlCol="0" anchor="ctr" anchorCtr="0">
              <a:noAutofit/>
            </a:bodyPr>
            <a:lstStyle/>
            <a:p>
              <a:pPr algn="ctr"/>
              <a:r>
                <a:rPr lang="en-US" b="1" i="1" dirty="0">
                  <a:solidFill>
                    <a:srgbClr val="C30037"/>
                  </a:solidFill>
                  <a:latin typeface="Inconsolata" panose="00000509000000000000" pitchFamily="49" charset="0"/>
                </a:rPr>
                <a:t>Header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1DF1EF9-CCA1-47A9-A4C4-535894EAB1A7}"/>
                </a:ext>
              </a:extLst>
            </p:cNvPr>
            <p:cNvSpPr/>
            <p:nvPr/>
          </p:nvSpPr>
          <p:spPr>
            <a:xfrm>
              <a:off x="6248400" y="1352550"/>
              <a:ext cx="2743200" cy="457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rgbClr val="646464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rIns="45720" rtlCol="0" anchor="ctr" anchorCtr="0">
              <a:noAutofit/>
            </a:bodyPr>
            <a:lstStyle/>
            <a:p>
              <a:pPr algn="ctr"/>
              <a:r>
                <a:rPr lang="en-US" b="1" i="1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Attribute Data</a:t>
              </a:r>
            </a:p>
          </p:txBody>
        </p:sp>
      </p:grpSp>
      <p:sp>
        <p:nvSpPr>
          <p:cNvPr id="7" name="Slide Number Placeholder 3" descr=" 5">
            <a:extLst>
              <a:ext uri="{FF2B5EF4-FFF2-40B4-BE49-F238E27FC236}">
                <a16:creationId xmlns:a16="http://schemas.microsoft.com/office/drawing/2014/main" id="{917691DE-4516-ACFA-D541-5A1D595168D1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8450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3AF8157-2B8D-40D8-AF02-F8CD97AC6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Tuple Data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8A9003-D35A-4FC5-BBFA-5C998E5A1F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Attributes are typically stored in the order that you specify them when you create the table.</a:t>
            </a:r>
          </a:p>
          <a:p>
            <a:endParaRPr lang="en-US" sz="1200" dirty="0"/>
          </a:p>
          <a:p>
            <a:r>
              <a:rPr lang="en-US" dirty="0"/>
              <a:t>This is done for software engineering reasons (i.e., simplicity).</a:t>
            </a:r>
          </a:p>
          <a:p>
            <a:endParaRPr lang="en-US" sz="1200" dirty="0"/>
          </a:p>
          <a:p>
            <a:r>
              <a:rPr lang="en-US" dirty="0"/>
              <a:t>However, it might be more efficient to lay them out differently.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898D3E-668B-4483-B900-78F0D8272E43}"/>
              </a:ext>
            </a:extLst>
          </p:cNvPr>
          <p:cNvSpPr txBox="1"/>
          <p:nvPr/>
        </p:nvSpPr>
        <p:spPr>
          <a:xfrm>
            <a:off x="6764454" y="1092610"/>
            <a:ext cx="796693" cy="3016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ct val="80000"/>
              </a:lnSpc>
              <a:defRPr sz="2400" b="1" i="1">
                <a:solidFill>
                  <a:srgbClr val="646464"/>
                </a:solidFill>
                <a:latin typeface="Crimson Text" panose="02000503000000000000" pitchFamily="2" charset="0"/>
              </a:defRPr>
            </a:lvl1pPr>
          </a:lstStyle>
          <a:p>
            <a:r>
              <a:rPr lang="en-US" dirty="0"/>
              <a:t>Tuple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EB0C24A-40F0-4806-A640-36DE1FAC4624}"/>
              </a:ext>
            </a:extLst>
          </p:cNvPr>
          <p:cNvSpPr/>
          <p:nvPr/>
        </p:nvSpPr>
        <p:spPr>
          <a:xfrm>
            <a:off x="5334000" y="1428750"/>
            <a:ext cx="914400" cy="457200"/>
          </a:xfrm>
          <a:prstGeom prst="rect">
            <a:avLst/>
          </a:prstGeom>
          <a:solidFill>
            <a:schemeClr val="bg1"/>
          </a:solidFill>
          <a:ln>
            <a:solidFill>
              <a:srgbClr val="646464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45720" rIns="45720" rtlCol="0" anchor="ctr" anchorCtr="0">
            <a:noAutofit/>
          </a:bodyPr>
          <a:lstStyle/>
          <a:p>
            <a:pPr algn="ctr"/>
            <a:r>
              <a:rPr lang="en-US" b="1" i="1" dirty="0">
                <a:solidFill>
                  <a:srgbClr val="C30037"/>
                </a:solidFill>
                <a:latin typeface="Inconsolata" panose="00000509000000000000" pitchFamily="49" charset="0"/>
              </a:rPr>
              <a:t>Header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04B0C17-DDCA-4B94-ABE4-46AC33A7F9DC}"/>
              </a:ext>
            </a:extLst>
          </p:cNvPr>
          <p:cNvSpPr/>
          <p:nvPr/>
        </p:nvSpPr>
        <p:spPr>
          <a:xfrm>
            <a:off x="6248400" y="1428750"/>
            <a:ext cx="457200" cy="457200"/>
          </a:xfrm>
          <a:prstGeom prst="rect">
            <a:avLst/>
          </a:prstGeom>
          <a:solidFill>
            <a:schemeClr val="bg1"/>
          </a:solidFill>
          <a:ln>
            <a:solidFill>
              <a:srgbClr val="646464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45720" rIns="45720" rtlCol="0" anchor="ctr" anchorCtr="0">
            <a:noAutofit/>
          </a:bodyPr>
          <a:lstStyle/>
          <a:p>
            <a:pPr algn="ctr"/>
            <a:r>
              <a:rPr lang="en-US" dirty="0">
                <a:solidFill>
                  <a:srgbClr val="646464"/>
                </a:solidFill>
                <a:latin typeface="Inconsolata" panose="00000509000000000000" pitchFamily="49" charset="0"/>
              </a:rPr>
              <a:t>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31FE37B-47A1-4A36-94A3-EADABFBD88EB}"/>
              </a:ext>
            </a:extLst>
          </p:cNvPr>
          <p:cNvSpPr/>
          <p:nvPr/>
        </p:nvSpPr>
        <p:spPr>
          <a:xfrm>
            <a:off x="6705600" y="1428750"/>
            <a:ext cx="457200" cy="457200"/>
          </a:xfrm>
          <a:prstGeom prst="rect">
            <a:avLst/>
          </a:prstGeom>
          <a:solidFill>
            <a:schemeClr val="bg1"/>
          </a:solidFill>
          <a:ln>
            <a:solidFill>
              <a:srgbClr val="646464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45720" rIns="45720" rtlCol="0" anchor="ctr" anchorCtr="0">
            <a:noAutofit/>
          </a:bodyPr>
          <a:lstStyle/>
          <a:p>
            <a:pPr algn="ctr"/>
            <a:r>
              <a:rPr lang="en-US" dirty="0">
                <a:solidFill>
                  <a:srgbClr val="646464"/>
                </a:solidFill>
                <a:latin typeface="Inconsolata" panose="00000509000000000000" pitchFamily="49" charset="0"/>
              </a:rPr>
              <a:t>b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EC179AC-866F-49B6-8C35-D44FA3BA89AA}"/>
              </a:ext>
            </a:extLst>
          </p:cNvPr>
          <p:cNvSpPr/>
          <p:nvPr/>
        </p:nvSpPr>
        <p:spPr>
          <a:xfrm>
            <a:off x="7162800" y="1428750"/>
            <a:ext cx="457200" cy="457200"/>
          </a:xfrm>
          <a:prstGeom prst="rect">
            <a:avLst/>
          </a:prstGeom>
          <a:solidFill>
            <a:schemeClr val="bg1"/>
          </a:solidFill>
          <a:ln>
            <a:solidFill>
              <a:srgbClr val="646464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45720" rIns="45720" rtlCol="0" anchor="ctr" anchorCtr="0">
            <a:noAutofit/>
          </a:bodyPr>
          <a:lstStyle/>
          <a:p>
            <a:pPr algn="ctr"/>
            <a:r>
              <a:rPr lang="en-US" dirty="0">
                <a:solidFill>
                  <a:srgbClr val="646464"/>
                </a:solidFill>
                <a:latin typeface="Inconsolata" panose="00000509000000000000" pitchFamily="49" charset="0"/>
              </a:rPr>
              <a:t>c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079296D-B24C-445E-BBA3-474E7433A405}"/>
              </a:ext>
            </a:extLst>
          </p:cNvPr>
          <p:cNvSpPr/>
          <p:nvPr/>
        </p:nvSpPr>
        <p:spPr>
          <a:xfrm>
            <a:off x="7620000" y="1428750"/>
            <a:ext cx="914400" cy="457200"/>
          </a:xfrm>
          <a:prstGeom prst="rect">
            <a:avLst/>
          </a:prstGeom>
          <a:solidFill>
            <a:schemeClr val="bg1"/>
          </a:solidFill>
          <a:ln>
            <a:solidFill>
              <a:srgbClr val="646464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45720" rIns="45720" rtlCol="0" anchor="ctr" anchorCtr="0">
            <a:noAutofit/>
          </a:bodyPr>
          <a:lstStyle/>
          <a:p>
            <a:pPr algn="ctr"/>
            <a:r>
              <a:rPr lang="en-US" dirty="0">
                <a:solidFill>
                  <a:srgbClr val="646464"/>
                </a:solidFill>
                <a:latin typeface="Inconsolata" panose="00000509000000000000" pitchFamily="49" charset="0"/>
              </a:rPr>
              <a:t>d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8BCDA96-BECE-44B2-967C-AC79E842D57A}"/>
              </a:ext>
            </a:extLst>
          </p:cNvPr>
          <p:cNvSpPr/>
          <p:nvPr/>
        </p:nvSpPr>
        <p:spPr>
          <a:xfrm>
            <a:off x="8534400" y="1428750"/>
            <a:ext cx="457200" cy="457200"/>
          </a:xfrm>
          <a:prstGeom prst="rect">
            <a:avLst/>
          </a:prstGeom>
          <a:solidFill>
            <a:schemeClr val="bg1"/>
          </a:solidFill>
          <a:ln>
            <a:solidFill>
              <a:srgbClr val="646464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45720" rIns="45720" rtlCol="0" anchor="ctr" anchorCtr="0">
            <a:noAutofit/>
          </a:bodyPr>
          <a:lstStyle/>
          <a:p>
            <a:pPr algn="ctr"/>
            <a:r>
              <a:rPr lang="en-US" dirty="0">
                <a:solidFill>
                  <a:srgbClr val="646464"/>
                </a:solidFill>
                <a:latin typeface="Inconsolata" panose="00000509000000000000" pitchFamily="49" charset="0"/>
              </a:rPr>
              <a:t>e</a:t>
            </a:r>
          </a:p>
        </p:txBody>
      </p:sp>
      <p:sp>
        <p:nvSpPr>
          <p:cNvPr id="16" name="Text Box 4">
            <a:extLst>
              <a:ext uri="{FF2B5EF4-FFF2-40B4-BE49-F238E27FC236}">
                <a16:creationId xmlns:a16="http://schemas.microsoft.com/office/drawing/2014/main" id="{DD52DFFB-421F-428D-AA3F-92E8D9A596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0408" y="2266950"/>
            <a:ext cx="2904783" cy="20313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646464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45720" rIns="4572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2000" b="1" u="none">
                <a:solidFill>
                  <a:schemeClr val="tx1">
                    <a:lumMod val="90000"/>
                    <a:lumOff val="10000"/>
                  </a:schemeClr>
                </a:solidFill>
                <a:latin typeface="Inconsolata" panose="00000509000000000000" pitchFamily="49" charset="0"/>
                <a:ea typeface="ＭＳ Ｐゴシック" pitchFamily="-112" charset="-128"/>
                <a:cs typeface="DejaVu Sans Mono" pitchFamily="49" charset="0"/>
              </a:defRPr>
            </a:lvl1pPr>
            <a:lvl2pPr marL="742950" indent="-285750">
              <a:defRPr sz="2800" u="sng">
                <a:latin typeface="Times New Roman" pitchFamily="-112" charset="0"/>
                <a:ea typeface="ＭＳ Ｐゴシック" pitchFamily="-112" charset="-128"/>
              </a:defRPr>
            </a:lvl2pPr>
            <a:lvl3pPr marL="1143000" indent="-228600">
              <a:defRPr sz="2800" u="sng">
                <a:latin typeface="Times New Roman" pitchFamily="-112" charset="0"/>
                <a:ea typeface="ＭＳ Ｐゴシック" pitchFamily="-112" charset="-128"/>
              </a:defRPr>
            </a:lvl3pPr>
            <a:lvl4pPr marL="1600200" indent="-228600">
              <a:defRPr sz="2800" u="sng">
                <a:latin typeface="Times New Roman" pitchFamily="-112" charset="0"/>
                <a:ea typeface="ＭＳ Ｐゴシック" pitchFamily="-112" charset="-128"/>
              </a:defRPr>
            </a:lvl4pPr>
            <a:lvl5pPr marL="2057400" indent="-228600">
              <a:defRPr sz="2800" u="sng">
                <a:latin typeface="Times New Roman" pitchFamily="-112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-112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-112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-112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-112" charset="0"/>
                <a:ea typeface="ＭＳ Ｐゴシック" pitchFamily="-112" charset="-128"/>
              </a:defRPr>
            </a:lvl9pPr>
          </a:lstStyle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CREATE TABLE </a:t>
            </a:r>
            <a:r>
              <a:rPr lang="en-US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foo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INT PRIMARY KEY,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INT NOT NULL,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INT,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DOUBLE,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FLOAT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);</a:t>
            </a:r>
          </a:p>
        </p:txBody>
      </p:sp>
      <p:sp>
        <p:nvSpPr>
          <p:cNvPr id="5" name="Slide Number Placeholder 3" descr=" 5">
            <a:extLst>
              <a:ext uri="{FF2B5EF4-FFF2-40B4-BE49-F238E27FC236}">
                <a16:creationId xmlns:a16="http://schemas.microsoft.com/office/drawing/2014/main" id="{E4ED7911-907E-4BC2-5F36-A9B0EF49FE4B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1609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3AF8157-2B8D-40D8-AF02-F8CD97AC6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Denormalized Tuple Data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8A9003-D35A-4FC5-BBFA-5C998E5A1F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DBMS can physically </a:t>
            </a:r>
            <a:r>
              <a:rPr lang="en-US" b="1" i="1" dirty="0" err="1"/>
              <a:t>denormalize</a:t>
            </a:r>
            <a:r>
              <a:rPr lang="en-US" dirty="0"/>
              <a:t> (e.g., "pre-join") related tuples and store them together in the same page.</a:t>
            </a:r>
          </a:p>
          <a:p>
            <a:pPr lvl="1"/>
            <a:r>
              <a:rPr lang="en-US" dirty="0"/>
              <a:t>Potentially reduces the amount of I/O for common workload patterns.</a:t>
            </a:r>
          </a:p>
          <a:p>
            <a:pPr lvl="1"/>
            <a:r>
              <a:rPr lang="en-US" dirty="0"/>
              <a:t>Can make updates more expensive.</a:t>
            </a:r>
          </a:p>
          <a:p>
            <a:endParaRPr lang="en-US" sz="1200" dirty="0"/>
          </a:p>
          <a:p>
            <a:r>
              <a:rPr lang="en-US" dirty="0"/>
              <a:t>Not a new idea.</a:t>
            </a:r>
          </a:p>
          <a:p>
            <a:pPr lvl="1"/>
            <a:r>
              <a:rPr lang="en-US" dirty="0"/>
              <a:t>IBM System R did this in the 1970s.</a:t>
            </a:r>
          </a:p>
          <a:p>
            <a:pPr lvl="1"/>
            <a:r>
              <a:rPr lang="en-US" dirty="0"/>
              <a:t>Several NoSQL DBMSs do this without calling it physical denormalization.</a:t>
            </a:r>
          </a:p>
          <a:p>
            <a:endParaRPr lang="en-US" sz="1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898D3E-668B-4483-B900-78F0D8272E43}"/>
              </a:ext>
            </a:extLst>
          </p:cNvPr>
          <p:cNvSpPr txBox="1"/>
          <p:nvPr/>
        </p:nvSpPr>
        <p:spPr>
          <a:xfrm>
            <a:off x="6929315" y="1092610"/>
            <a:ext cx="456856" cy="2954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ct val="80000"/>
              </a:lnSpc>
              <a:defRPr sz="2400">
                <a:solidFill>
                  <a:srgbClr val="EF3E42"/>
                </a:solidFill>
                <a:latin typeface="Museo Sans 500" panose="02000000000000000000" pitchFamily="50" charset="0"/>
              </a:defRPr>
            </a:lvl1pPr>
          </a:lstStyle>
          <a:p>
            <a:r>
              <a:rPr lang="en-US" b="1" dirty="0">
                <a:solidFill>
                  <a:srgbClr val="C30037"/>
                </a:solidFill>
                <a:latin typeface="Lato" panose="020F0502020204030203" pitchFamily="34" charset="0"/>
              </a:rPr>
              <a:t>foo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A7DC145-776A-4093-BD54-9EBFCD121B2C}"/>
              </a:ext>
            </a:extLst>
          </p:cNvPr>
          <p:cNvGrpSpPr/>
          <p:nvPr/>
        </p:nvGrpSpPr>
        <p:grpSpPr>
          <a:xfrm>
            <a:off x="5554980" y="1435813"/>
            <a:ext cx="3398520" cy="2393098"/>
            <a:chOff x="5562600" y="2447290"/>
            <a:chExt cx="3398520" cy="2393098"/>
          </a:xfrm>
        </p:grpSpPr>
        <p:sp>
          <p:nvSpPr>
            <p:cNvPr id="16" name="Text Box 4">
              <a:extLst>
                <a:ext uri="{FF2B5EF4-FFF2-40B4-BE49-F238E27FC236}">
                  <a16:creationId xmlns:a16="http://schemas.microsoft.com/office/drawing/2014/main" id="{DD52DFFB-421F-428D-AA3F-92E8D9A596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62600" y="2447290"/>
              <a:ext cx="2743200" cy="118872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646464"/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45720" rIns="45720">
              <a:spAutoFit/>
            </a:bodyPr>
            <a:lstStyle>
              <a:defPPr>
                <a:defRPr lang="en-US"/>
              </a:defPPr>
              <a:lvl1pPr>
                <a:lnSpc>
                  <a:spcPct val="90000"/>
                </a:lnSpc>
                <a:defRPr sz="2000" b="1" u="none">
                  <a:solidFill>
                    <a:schemeClr val="tx1">
                      <a:lumMod val="90000"/>
                      <a:lumOff val="10000"/>
                    </a:schemeClr>
                  </a:solidFill>
                  <a:latin typeface="Inconsolata" panose="00000509000000000000" pitchFamily="49" charset="0"/>
                  <a:ea typeface="ＭＳ Ｐゴシック" pitchFamily="-112" charset="-128"/>
                  <a:cs typeface="DejaVu Sans Mono" pitchFamily="49" charset="0"/>
                </a:defRPr>
              </a:lvl1pPr>
              <a:lvl2pPr marL="742950" indent="-285750">
                <a:defRPr sz="2800" u="sng">
                  <a:latin typeface="Times New Roman" pitchFamily="-112" charset="0"/>
                  <a:ea typeface="ＭＳ Ｐゴシック" pitchFamily="-112" charset="-128"/>
                </a:defRPr>
              </a:lvl2pPr>
              <a:lvl3pPr marL="1143000" indent="-228600">
                <a:defRPr sz="2800" u="sng">
                  <a:latin typeface="Times New Roman" pitchFamily="-112" charset="0"/>
                  <a:ea typeface="ＭＳ Ｐゴシック" pitchFamily="-112" charset="-128"/>
                </a:defRPr>
              </a:lvl3pPr>
              <a:lvl4pPr marL="1600200" indent="-228600">
                <a:defRPr sz="2800" u="sng">
                  <a:latin typeface="Times New Roman" pitchFamily="-112" charset="0"/>
                  <a:ea typeface="ＭＳ Ｐゴシック" pitchFamily="-112" charset="-128"/>
                </a:defRPr>
              </a:lvl4pPr>
              <a:lvl5pPr marL="2057400" indent="-228600">
                <a:defRPr sz="2800" u="sng">
                  <a:latin typeface="Times New Roman" pitchFamily="-112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pitchFamily="-112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pitchFamily="-112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pitchFamily="-112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pitchFamily="-112" charset="0"/>
                  <a:ea typeface="ＭＳ Ｐゴシック" pitchFamily="-112" charset="-128"/>
                </a:defRPr>
              </a:lvl9pPr>
            </a:lstStyle>
            <a:p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CREATE TABLE </a:t>
              </a:r>
              <a:r>
                <a:rPr lang="en-US" b="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foo</a:t>
              </a:r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(</a:t>
              </a:r>
            </a:p>
            <a:p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 </a:t>
              </a:r>
              <a:r>
                <a:rPr lang="en-US" b="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</a:t>
              </a:r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INT PRIMARY KEY,</a:t>
              </a:r>
            </a:p>
            <a:p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 </a:t>
              </a:r>
              <a:r>
                <a:rPr lang="en-US" b="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b</a:t>
              </a:r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INT NOT NULL,</a:t>
              </a:r>
            </a:p>
            <a:p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);</a:t>
              </a:r>
            </a:p>
          </p:txBody>
        </p:sp>
        <p:sp>
          <p:nvSpPr>
            <p:cNvPr id="17" name="Text Box 4">
              <a:extLst>
                <a:ext uri="{FF2B5EF4-FFF2-40B4-BE49-F238E27FC236}">
                  <a16:creationId xmlns:a16="http://schemas.microsoft.com/office/drawing/2014/main" id="{78CA9E5B-BB9C-4D3A-867A-8972213CAB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43600" y="3363060"/>
              <a:ext cx="3017520" cy="147732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646464"/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45720" rIns="45720">
              <a:spAutoFit/>
            </a:bodyPr>
            <a:lstStyle>
              <a:defPPr>
                <a:defRPr lang="en-US"/>
              </a:defPPr>
              <a:lvl1pPr>
                <a:lnSpc>
                  <a:spcPct val="90000"/>
                </a:lnSpc>
                <a:defRPr sz="2000" b="1" u="none">
                  <a:solidFill>
                    <a:schemeClr val="tx1">
                      <a:lumMod val="90000"/>
                      <a:lumOff val="10000"/>
                    </a:schemeClr>
                  </a:solidFill>
                  <a:latin typeface="Inconsolata" panose="00000509000000000000" pitchFamily="49" charset="0"/>
                  <a:ea typeface="ＭＳ Ｐゴシック" pitchFamily="-112" charset="-128"/>
                  <a:cs typeface="DejaVu Sans Mono" pitchFamily="49" charset="0"/>
                </a:defRPr>
              </a:lvl1pPr>
              <a:lvl2pPr marL="742950" indent="-285750">
                <a:defRPr sz="2800" u="sng">
                  <a:latin typeface="Times New Roman" pitchFamily="-112" charset="0"/>
                  <a:ea typeface="ＭＳ Ｐゴシック" pitchFamily="-112" charset="-128"/>
                </a:defRPr>
              </a:lvl2pPr>
              <a:lvl3pPr marL="1143000" indent="-228600">
                <a:defRPr sz="2800" u="sng">
                  <a:latin typeface="Times New Roman" pitchFamily="-112" charset="0"/>
                  <a:ea typeface="ＭＳ Ｐゴシック" pitchFamily="-112" charset="-128"/>
                </a:defRPr>
              </a:lvl3pPr>
              <a:lvl4pPr marL="1600200" indent="-228600">
                <a:defRPr sz="2800" u="sng">
                  <a:latin typeface="Times New Roman" pitchFamily="-112" charset="0"/>
                  <a:ea typeface="ＭＳ Ｐゴシック" pitchFamily="-112" charset="-128"/>
                </a:defRPr>
              </a:lvl4pPr>
              <a:lvl5pPr marL="2057400" indent="-228600">
                <a:defRPr sz="2800" u="sng">
                  <a:latin typeface="Times New Roman" pitchFamily="-112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pitchFamily="-112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pitchFamily="-112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pitchFamily="-112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pitchFamily="-112" charset="0"/>
                  <a:ea typeface="ＭＳ Ｐゴシック" pitchFamily="-112" charset="-128"/>
                </a:defRPr>
              </a:lvl9pPr>
            </a:lstStyle>
            <a:p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CREATE TABLE </a:t>
              </a:r>
              <a:r>
                <a:rPr lang="en-US" b="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bar</a:t>
              </a:r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(</a:t>
              </a:r>
            </a:p>
            <a:p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 </a:t>
              </a:r>
              <a:r>
                <a:rPr lang="en-US" b="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</a:t>
              </a:r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INT PRIMARY KEY,</a:t>
              </a:r>
            </a:p>
            <a:p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 </a:t>
              </a:r>
              <a:r>
                <a:rPr lang="en-US" b="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</a:t>
              </a:r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INT </a:t>
              </a:r>
              <a:b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</a:br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 ⮱REFERENCES </a:t>
              </a:r>
              <a:r>
                <a:rPr lang="en-US" b="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foo</a:t>
              </a:r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(</a:t>
              </a:r>
              <a:r>
                <a:rPr lang="en-US" b="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</a:t>
              </a:r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),</a:t>
              </a:r>
            </a:p>
            <a:p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);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6DD32E2-A44E-467D-870A-B4AA5719B7E6}"/>
              </a:ext>
            </a:extLst>
          </p:cNvPr>
          <p:cNvGrpSpPr/>
          <p:nvPr/>
        </p:nvGrpSpPr>
        <p:grpSpPr>
          <a:xfrm>
            <a:off x="7162800" y="1214707"/>
            <a:ext cx="1828800" cy="671243"/>
            <a:chOff x="7162800" y="1214707"/>
            <a:chExt cx="1828800" cy="671243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079296D-B24C-445E-BBA3-474E7433A405}"/>
                </a:ext>
              </a:extLst>
            </p:cNvPr>
            <p:cNvSpPr/>
            <p:nvPr/>
          </p:nvSpPr>
          <p:spPr>
            <a:xfrm>
              <a:off x="7162800" y="1428750"/>
              <a:ext cx="18288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646464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rIns="45720" rtlCol="0" anchor="ctr" anchorCtr="0">
              <a:noAutofit/>
            </a:bodyPr>
            <a:lstStyle/>
            <a:p>
              <a:pPr algn="ctr"/>
              <a:endParaRPr lang="en-US" dirty="0">
                <a:solidFill>
                  <a:srgbClr val="474866"/>
                </a:solidFill>
                <a:latin typeface="Inconsolata" panose="00000509000000000000" pitchFamily="49" charset="0"/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337CACB-C534-481F-987E-61D0B5AD3015}"/>
                </a:ext>
              </a:extLst>
            </p:cNvPr>
            <p:cNvGrpSpPr/>
            <p:nvPr/>
          </p:nvGrpSpPr>
          <p:grpSpPr>
            <a:xfrm>
              <a:off x="7254240" y="1473151"/>
              <a:ext cx="1188720" cy="368398"/>
              <a:chOff x="7254240" y="1474470"/>
              <a:chExt cx="1188720" cy="368398"/>
            </a:xfrm>
            <a:solidFill>
              <a:srgbClr val="84BCDA"/>
            </a:solidFill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28BCDA96-BECE-44B2-967C-AC79E842D57A}"/>
                  </a:ext>
                </a:extLst>
              </p:cNvPr>
              <p:cNvSpPr/>
              <p:nvPr/>
            </p:nvSpPr>
            <p:spPr>
              <a:xfrm>
                <a:off x="7254240" y="1474470"/>
                <a:ext cx="365760" cy="36576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646464"/>
                </a:solidFill>
                <a:prstDash val="sysDot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45720" rIns="45720" rtlCol="0" anchor="ctr" anchorCtr="0">
                <a:noAutofit/>
              </a:bodyPr>
              <a:lstStyle/>
              <a:p>
                <a:pPr algn="ctr"/>
                <a:r>
                  <a:rPr lang="en-US" b="1" dirty="0">
                    <a:solidFill>
                      <a:srgbClr val="646464"/>
                    </a:solidFill>
                    <a:latin typeface="Inconsolata" panose="00000509000000000000" pitchFamily="49" charset="0"/>
                  </a:rPr>
                  <a:t>c</a:t>
                </a: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E71A20EE-0D8E-4D2C-BF5E-B5E449AF9D0C}"/>
                  </a:ext>
                </a:extLst>
              </p:cNvPr>
              <p:cNvSpPr/>
              <p:nvPr/>
            </p:nvSpPr>
            <p:spPr>
              <a:xfrm>
                <a:off x="7665720" y="1477108"/>
                <a:ext cx="365760" cy="36576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646464"/>
                </a:solidFill>
                <a:prstDash val="sysDot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45720" rIns="45720" rtlCol="0" anchor="ctr" anchorCtr="0">
                <a:noAutofit/>
              </a:bodyPr>
              <a:lstStyle/>
              <a:p>
                <a:pPr algn="ctr"/>
                <a:r>
                  <a:rPr lang="en-US" b="1" dirty="0">
                    <a:solidFill>
                      <a:srgbClr val="646464"/>
                    </a:solidFill>
                    <a:latin typeface="Inconsolata" panose="00000509000000000000" pitchFamily="49" charset="0"/>
                  </a:rPr>
                  <a:t>c</a:t>
                </a: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4E336436-EA44-4FD0-8DA1-83D7DAE39386}"/>
                  </a:ext>
                </a:extLst>
              </p:cNvPr>
              <p:cNvSpPr/>
              <p:nvPr/>
            </p:nvSpPr>
            <p:spPr>
              <a:xfrm>
                <a:off x="8077200" y="1474470"/>
                <a:ext cx="365760" cy="36576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646464"/>
                </a:solidFill>
                <a:prstDash val="sysDot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45720" rIns="45720" rtlCol="0" anchor="ctr" anchorCtr="0">
                <a:noAutofit/>
              </a:bodyPr>
              <a:lstStyle/>
              <a:p>
                <a:pPr algn="ctr"/>
                <a:r>
                  <a:rPr lang="en-US" b="1" dirty="0">
                    <a:solidFill>
                      <a:srgbClr val="646464"/>
                    </a:solidFill>
                    <a:latin typeface="Inconsolata" panose="00000509000000000000" pitchFamily="49" charset="0"/>
                  </a:rPr>
                  <a:t>c</a:t>
                </a:r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95DEF2D-DFD8-444E-807E-6B83824B735A}"/>
                </a:ext>
              </a:extLst>
            </p:cNvPr>
            <p:cNvSpPr txBox="1"/>
            <p:nvPr/>
          </p:nvSpPr>
          <p:spPr>
            <a:xfrm>
              <a:off x="8509531" y="1214707"/>
              <a:ext cx="4154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solidFill>
                    <a:srgbClr val="C30037"/>
                  </a:solidFill>
                  <a:latin typeface="Inconsolata" panose="00000509000000000000" pitchFamily="49" charset="0"/>
                </a:rPr>
                <a:t>…</a:t>
              </a:r>
            </a:p>
          </p:txBody>
        </p:sp>
      </p:grpSp>
      <p:sp>
        <p:nvSpPr>
          <p:cNvPr id="21" name="Right Brace 20">
            <a:extLst>
              <a:ext uri="{FF2B5EF4-FFF2-40B4-BE49-F238E27FC236}">
                <a16:creationId xmlns:a16="http://schemas.microsoft.com/office/drawing/2014/main" id="{97355087-ECC4-4EF6-961C-AEAA786E8A64}"/>
              </a:ext>
            </a:extLst>
          </p:cNvPr>
          <p:cNvSpPr>
            <a:spLocks/>
          </p:cNvSpPr>
          <p:nvPr/>
        </p:nvSpPr>
        <p:spPr bwMode="auto">
          <a:xfrm rot="5400000" flipV="1">
            <a:off x="6568491" y="1597104"/>
            <a:ext cx="211931" cy="822960"/>
          </a:xfrm>
          <a:prstGeom prst="rightBrace">
            <a:avLst>
              <a:gd name="adj1" fmla="val 8339"/>
              <a:gd name="adj2" fmla="val 50000"/>
            </a:avLst>
          </a:prstGeom>
          <a:noFill/>
          <a:ln w="28575" algn="ctr">
            <a:solidFill>
              <a:srgbClr val="C3003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2100">
              <a:solidFill>
                <a:srgbClr val="F76D6D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52A3EC4-D3DB-432B-A89D-F98A1508379F}"/>
              </a:ext>
            </a:extLst>
          </p:cNvPr>
          <p:cNvSpPr txBox="1"/>
          <p:nvPr/>
        </p:nvSpPr>
        <p:spPr>
          <a:xfrm>
            <a:off x="6483699" y="2180002"/>
            <a:ext cx="381515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b="1" dirty="0">
                <a:solidFill>
                  <a:srgbClr val="C30037"/>
                </a:solidFill>
                <a:latin typeface="Lato" panose="020F0502020204030203" pitchFamily="34" charset="0"/>
              </a:rPr>
              <a:t>foo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6B9660B-6AB4-4297-936A-B5F4888445B5}"/>
              </a:ext>
            </a:extLst>
          </p:cNvPr>
          <p:cNvSpPr txBox="1"/>
          <p:nvPr/>
        </p:nvSpPr>
        <p:spPr>
          <a:xfrm>
            <a:off x="7884840" y="2180002"/>
            <a:ext cx="384721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b="1" dirty="0">
                <a:solidFill>
                  <a:srgbClr val="C30037"/>
                </a:solidFill>
                <a:latin typeface="Lato" panose="020F0502020204030203" pitchFamily="34" charset="0"/>
              </a:rPr>
              <a:t>bar</a:t>
            </a:r>
          </a:p>
        </p:txBody>
      </p:sp>
      <p:sp>
        <p:nvSpPr>
          <p:cNvPr id="24" name="Right Brace 23">
            <a:extLst>
              <a:ext uri="{FF2B5EF4-FFF2-40B4-BE49-F238E27FC236}">
                <a16:creationId xmlns:a16="http://schemas.microsoft.com/office/drawing/2014/main" id="{2A454DF9-CCE8-4115-8FA5-458B51FDA5A8}"/>
              </a:ext>
            </a:extLst>
          </p:cNvPr>
          <p:cNvSpPr>
            <a:spLocks/>
          </p:cNvSpPr>
          <p:nvPr/>
        </p:nvSpPr>
        <p:spPr bwMode="auto">
          <a:xfrm rot="5400000" flipV="1">
            <a:off x="7971235" y="1185624"/>
            <a:ext cx="211931" cy="1645920"/>
          </a:xfrm>
          <a:prstGeom prst="rightBrace">
            <a:avLst>
              <a:gd name="adj1" fmla="val 8339"/>
              <a:gd name="adj2" fmla="val 50000"/>
            </a:avLst>
          </a:prstGeom>
          <a:noFill/>
          <a:ln w="28575" algn="ctr">
            <a:solidFill>
              <a:srgbClr val="C3003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2100">
              <a:solidFill>
                <a:srgbClr val="F76D6D"/>
              </a:solidFill>
            </a:endParaRPr>
          </a:p>
        </p:txBody>
      </p:sp>
      <p:cxnSp>
        <p:nvCxnSpPr>
          <p:cNvPr id="28" name="Straight Arrow Connector 5">
            <a:extLst>
              <a:ext uri="{FF2B5EF4-FFF2-40B4-BE49-F238E27FC236}">
                <a16:creationId xmlns:a16="http://schemas.microsoft.com/office/drawing/2014/main" id="{96C84431-88F2-4791-B530-226CBE9684BB}"/>
              </a:ext>
            </a:extLst>
          </p:cNvPr>
          <p:cNvCxnSpPr>
            <a:cxnSpLocks/>
          </p:cNvCxnSpPr>
          <p:nvPr/>
        </p:nvCxnSpPr>
        <p:spPr>
          <a:xfrm rot="10800000">
            <a:off x="5830918" y="1913521"/>
            <a:ext cx="362973" cy="1428074"/>
          </a:xfrm>
          <a:prstGeom prst="bentConnector3">
            <a:avLst>
              <a:gd name="adj1" fmla="val 223506"/>
            </a:avLst>
          </a:prstGeom>
          <a:solidFill>
            <a:schemeClr val="accent1"/>
          </a:solidFill>
          <a:ln w="38100" cap="flat" cmpd="sng" algn="ctr">
            <a:solidFill>
              <a:srgbClr val="C30037"/>
            </a:solidFill>
            <a:prstDash val="solid"/>
            <a:round/>
            <a:headEnd type="oval" w="med" len="med"/>
            <a:tailEnd type="arrow" w="med" len="med"/>
          </a:ln>
          <a:effectLst/>
        </p:spPr>
      </p:cxnSp>
      <p:grpSp>
        <p:nvGrpSpPr>
          <p:cNvPr id="37" name="Group 36" hidden="1">
            <a:extLst>
              <a:ext uri="{FF2B5EF4-FFF2-40B4-BE49-F238E27FC236}">
                <a16:creationId xmlns:a16="http://schemas.microsoft.com/office/drawing/2014/main" id="{863526E7-CBA4-4024-9E32-13570FD28858}"/>
              </a:ext>
            </a:extLst>
          </p:cNvPr>
          <p:cNvGrpSpPr/>
          <p:nvPr/>
        </p:nvGrpSpPr>
        <p:grpSpPr>
          <a:xfrm>
            <a:off x="5838537" y="2896276"/>
            <a:ext cx="515373" cy="1667012"/>
            <a:chOff x="5838537" y="2896276"/>
            <a:chExt cx="515373" cy="1667012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20F49D3-4148-4B39-8680-D36EAA18112A}"/>
                </a:ext>
              </a:extLst>
            </p:cNvPr>
            <p:cNvSpPr/>
            <p:nvPr/>
          </p:nvSpPr>
          <p:spPr>
            <a:xfrm>
              <a:off x="6201510" y="4324350"/>
              <a:ext cx="152400" cy="238938"/>
            </a:xfrm>
            <a:prstGeom prst="rect">
              <a:avLst/>
            </a:prstGeom>
            <a:no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3837B887-7B40-47E6-B645-ADC9FAA34AD9}"/>
                </a:ext>
              </a:extLst>
            </p:cNvPr>
            <p:cNvSpPr/>
            <p:nvPr/>
          </p:nvSpPr>
          <p:spPr>
            <a:xfrm>
              <a:off x="5838537" y="2896276"/>
              <a:ext cx="152400" cy="238938"/>
            </a:xfrm>
            <a:prstGeom prst="rect">
              <a:avLst/>
            </a:prstGeom>
            <a:no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4D9BAAA-03F6-462A-AACF-E5B958A342B3}"/>
              </a:ext>
            </a:extLst>
          </p:cNvPr>
          <p:cNvGrpSpPr/>
          <p:nvPr/>
        </p:nvGrpSpPr>
        <p:grpSpPr>
          <a:xfrm>
            <a:off x="6243343" y="2881902"/>
            <a:ext cx="1828800" cy="1366248"/>
            <a:chOff x="5334000" y="2259539"/>
            <a:chExt cx="1828800" cy="1366248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825AC6BA-2C1F-4F73-8961-BE58CD0002B3}"/>
                </a:ext>
              </a:extLst>
            </p:cNvPr>
            <p:cNvGrpSpPr/>
            <p:nvPr/>
          </p:nvGrpSpPr>
          <p:grpSpPr>
            <a:xfrm>
              <a:off x="5334000" y="2259539"/>
              <a:ext cx="1828800" cy="457200"/>
              <a:chOff x="4495800" y="-123949"/>
              <a:chExt cx="1828800" cy="457200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5BC50FF6-E7DE-4484-98B5-B0046B98E6F2}"/>
                  </a:ext>
                </a:extLst>
              </p:cNvPr>
              <p:cNvSpPr/>
              <p:nvPr/>
            </p:nvSpPr>
            <p:spPr>
              <a:xfrm>
                <a:off x="4495800" y="-123949"/>
                <a:ext cx="914400" cy="4572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646464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45720" rIns="45720" rtlCol="0" anchor="ctr" anchorCtr="0">
                <a:noAutofit/>
              </a:bodyPr>
              <a:lstStyle/>
              <a:p>
                <a:pPr algn="ctr"/>
                <a:r>
                  <a:rPr lang="en-US" b="1" i="1" dirty="0">
                    <a:solidFill>
                      <a:srgbClr val="C30037"/>
                    </a:solidFill>
                    <a:latin typeface="Inconsolata" panose="00000509000000000000" pitchFamily="49" charset="0"/>
                  </a:rPr>
                  <a:t>Header</a:t>
                </a: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501E34F5-7F80-42CE-BA02-00A1A03861BE}"/>
                  </a:ext>
                </a:extLst>
              </p:cNvPr>
              <p:cNvSpPr/>
              <p:nvPr/>
            </p:nvSpPr>
            <p:spPr>
              <a:xfrm>
                <a:off x="5410200" y="-123949"/>
                <a:ext cx="457200" cy="4572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646464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45720" rIns="45720" rtlCol="0" anchor="ctr" anchorCtr="0">
                <a:noAutofit/>
              </a:bodyPr>
              <a:lstStyle/>
              <a:p>
                <a:pPr algn="ctr"/>
                <a:r>
                  <a:rPr lang="en-US" dirty="0">
                    <a:solidFill>
                      <a:srgbClr val="646464"/>
                    </a:solidFill>
                    <a:latin typeface="Inconsolata" panose="00000509000000000000" pitchFamily="49" charset="0"/>
                  </a:rPr>
                  <a:t>c</a:t>
                </a: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23E8B994-CFF0-4447-9691-7A058411F7D7}"/>
                  </a:ext>
                </a:extLst>
              </p:cNvPr>
              <p:cNvSpPr/>
              <p:nvPr/>
            </p:nvSpPr>
            <p:spPr>
              <a:xfrm>
                <a:off x="5867400" y="-123949"/>
                <a:ext cx="457200" cy="4572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646464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45720" rIns="45720" rtlCol="0" anchor="ctr" anchorCtr="0">
                <a:noAutofit/>
              </a:bodyPr>
              <a:lstStyle/>
              <a:p>
                <a:pPr algn="ctr"/>
                <a:r>
                  <a:rPr lang="en-US" dirty="0">
                    <a:solidFill>
                      <a:srgbClr val="646464"/>
                    </a:solidFill>
                    <a:latin typeface="Inconsolata" panose="00000509000000000000" pitchFamily="49" charset="0"/>
                  </a:rPr>
                  <a:t>a</a:t>
                </a:r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A85CB0D4-7B2F-4F7E-9E90-918F2E6D245B}"/>
                </a:ext>
              </a:extLst>
            </p:cNvPr>
            <p:cNvGrpSpPr/>
            <p:nvPr/>
          </p:nvGrpSpPr>
          <p:grpSpPr>
            <a:xfrm>
              <a:off x="5334000" y="2714063"/>
              <a:ext cx="1828800" cy="457200"/>
              <a:chOff x="4495800" y="-123949"/>
              <a:chExt cx="1828800" cy="457200"/>
            </a:xfrm>
          </p:grpSpPr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4CEE31D6-4188-4967-BEBA-8BCCB873ABE8}"/>
                  </a:ext>
                </a:extLst>
              </p:cNvPr>
              <p:cNvSpPr/>
              <p:nvPr/>
            </p:nvSpPr>
            <p:spPr>
              <a:xfrm>
                <a:off x="4495800" y="-123949"/>
                <a:ext cx="914400" cy="4572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646464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45720" rIns="45720" rtlCol="0" anchor="ctr" anchorCtr="0">
                <a:noAutofit/>
              </a:bodyPr>
              <a:lstStyle/>
              <a:p>
                <a:pPr algn="ctr"/>
                <a:r>
                  <a:rPr lang="en-US" b="1" i="1" dirty="0">
                    <a:solidFill>
                      <a:srgbClr val="C30037"/>
                    </a:solidFill>
                    <a:latin typeface="Inconsolata" panose="00000509000000000000" pitchFamily="49" charset="0"/>
                  </a:rPr>
                  <a:t>Header</a:t>
                </a:r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8F7DB157-6AEB-4355-95D2-76BC21CC8525}"/>
                  </a:ext>
                </a:extLst>
              </p:cNvPr>
              <p:cNvSpPr/>
              <p:nvPr/>
            </p:nvSpPr>
            <p:spPr>
              <a:xfrm>
                <a:off x="5410200" y="-123949"/>
                <a:ext cx="457200" cy="4572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646464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45720" rIns="45720" rtlCol="0" anchor="ctr" anchorCtr="0">
                <a:noAutofit/>
              </a:bodyPr>
              <a:lstStyle/>
              <a:p>
                <a:pPr algn="ctr"/>
                <a:r>
                  <a:rPr lang="en-US" dirty="0">
                    <a:solidFill>
                      <a:srgbClr val="646464"/>
                    </a:solidFill>
                    <a:latin typeface="Inconsolata" panose="00000509000000000000" pitchFamily="49" charset="0"/>
                  </a:rPr>
                  <a:t>c</a:t>
                </a:r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23847FC6-8E97-46B1-827A-121609B8FBD2}"/>
                  </a:ext>
                </a:extLst>
              </p:cNvPr>
              <p:cNvSpPr/>
              <p:nvPr/>
            </p:nvSpPr>
            <p:spPr>
              <a:xfrm>
                <a:off x="5867400" y="-123949"/>
                <a:ext cx="457200" cy="4572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646464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45720" rIns="45720" rtlCol="0" anchor="ctr" anchorCtr="0">
                <a:noAutofit/>
              </a:bodyPr>
              <a:lstStyle/>
              <a:p>
                <a:pPr algn="ctr"/>
                <a:r>
                  <a:rPr lang="en-US" dirty="0">
                    <a:solidFill>
                      <a:srgbClr val="646464"/>
                    </a:solidFill>
                    <a:latin typeface="Inconsolata" panose="00000509000000000000" pitchFamily="49" charset="0"/>
                  </a:rPr>
                  <a:t>a</a:t>
                </a:r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2B89672C-3269-4BC8-AE95-6D22136F60E2}"/>
                </a:ext>
              </a:extLst>
            </p:cNvPr>
            <p:cNvGrpSpPr/>
            <p:nvPr/>
          </p:nvGrpSpPr>
          <p:grpSpPr>
            <a:xfrm>
              <a:off x="5334000" y="3168587"/>
              <a:ext cx="1828800" cy="457200"/>
              <a:chOff x="4495800" y="-123949"/>
              <a:chExt cx="1828800" cy="457200"/>
            </a:xfrm>
          </p:grpSpPr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51A3E8A4-7A09-41B6-B19F-0DD1DF0E26A1}"/>
                  </a:ext>
                </a:extLst>
              </p:cNvPr>
              <p:cNvSpPr/>
              <p:nvPr/>
            </p:nvSpPr>
            <p:spPr>
              <a:xfrm>
                <a:off x="4495800" y="-123949"/>
                <a:ext cx="914400" cy="4572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646464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45720" rIns="45720" rtlCol="0" anchor="ctr" anchorCtr="0">
                <a:noAutofit/>
              </a:bodyPr>
              <a:lstStyle/>
              <a:p>
                <a:pPr algn="ctr"/>
                <a:r>
                  <a:rPr lang="en-US" b="1" i="1" dirty="0">
                    <a:solidFill>
                      <a:srgbClr val="C30037"/>
                    </a:solidFill>
                    <a:latin typeface="Inconsolata" panose="00000509000000000000" pitchFamily="49" charset="0"/>
                  </a:rPr>
                  <a:t>Header</a:t>
                </a: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ABD88F6B-BC48-412A-A1FB-5150A2E06808}"/>
                  </a:ext>
                </a:extLst>
              </p:cNvPr>
              <p:cNvSpPr/>
              <p:nvPr/>
            </p:nvSpPr>
            <p:spPr>
              <a:xfrm>
                <a:off x="5410200" y="-123949"/>
                <a:ext cx="457200" cy="4572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646464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45720" rIns="45720" rtlCol="0" anchor="ctr" anchorCtr="0">
                <a:noAutofit/>
              </a:bodyPr>
              <a:lstStyle/>
              <a:p>
                <a:pPr algn="ctr"/>
                <a:r>
                  <a:rPr lang="en-US" dirty="0">
                    <a:solidFill>
                      <a:srgbClr val="646464"/>
                    </a:solidFill>
                    <a:latin typeface="Inconsolata" panose="00000509000000000000" pitchFamily="49" charset="0"/>
                  </a:rPr>
                  <a:t>c</a:t>
                </a: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4BF1666A-E38F-4491-AB15-8415D7C99B7C}"/>
                  </a:ext>
                </a:extLst>
              </p:cNvPr>
              <p:cNvSpPr/>
              <p:nvPr/>
            </p:nvSpPr>
            <p:spPr>
              <a:xfrm>
                <a:off x="5867400" y="-123949"/>
                <a:ext cx="457200" cy="4572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646464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45720" rIns="45720" rtlCol="0" anchor="ctr" anchorCtr="0">
                <a:noAutofit/>
              </a:bodyPr>
              <a:lstStyle/>
              <a:p>
                <a:pPr algn="ctr"/>
                <a:r>
                  <a:rPr lang="en-US" dirty="0">
                    <a:solidFill>
                      <a:srgbClr val="646464"/>
                    </a:solidFill>
                    <a:latin typeface="Inconsolata" panose="00000509000000000000" pitchFamily="49" charset="0"/>
                  </a:rPr>
                  <a:t>a</a:t>
                </a:r>
              </a:p>
            </p:txBody>
          </p:sp>
        </p:grp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D87CCE9B-D8C3-4662-A27C-5A8B236E0A8A}"/>
              </a:ext>
            </a:extLst>
          </p:cNvPr>
          <p:cNvSpPr txBox="1"/>
          <p:nvPr/>
        </p:nvSpPr>
        <p:spPr>
          <a:xfrm>
            <a:off x="6921300" y="2538092"/>
            <a:ext cx="472886" cy="3016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ct val="80000"/>
              </a:lnSpc>
              <a:defRPr sz="2400" b="1">
                <a:solidFill>
                  <a:srgbClr val="EF3E42"/>
                </a:solidFill>
                <a:latin typeface="Lato" panose="020F0502020204030203" pitchFamily="34" charset="0"/>
              </a:defRPr>
            </a:lvl1pPr>
          </a:lstStyle>
          <a:p>
            <a:r>
              <a:rPr lang="en-US" dirty="0">
                <a:solidFill>
                  <a:srgbClr val="C30037"/>
                </a:solidFill>
              </a:rPr>
              <a:t>bar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0A0C71B4-A4BD-44FC-8209-3ADD86C0C58E}"/>
              </a:ext>
            </a:extLst>
          </p:cNvPr>
          <p:cNvGrpSpPr/>
          <p:nvPr/>
        </p:nvGrpSpPr>
        <p:grpSpPr>
          <a:xfrm>
            <a:off x="6248400" y="1428750"/>
            <a:ext cx="1828800" cy="457200"/>
            <a:chOff x="5334000" y="1428750"/>
            <a:chExt cx="1828800" cy="457200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A2ACFEB9-1E84-48CE-9060-29EAB946AD9F}"/>
                </a:ext>
              </a:extLst>
            </p:cNvPr>
            <p:cNvSpPr/>
            <p:nvPr/>
          </p:nvSpPr>
          <p:spPr>
            <a:xfrm>
              <a:off x="5334000" y="1428750"/>
              <a:ext cx="9144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646464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rIns="45720" rtlCol="0" anchor="ctr" anchorCtr="0">
              <a:noAutofit/>
            </a:bodyPr>
            <a:lstStyle/>
            <a:p>
              <a:pPr algn="ctr"/>
              <a:r>
                <a:rPr lang="en-US" b="1" i="1" dirty="0">
                  <a:solidFill>
                    <a:srgbClr val="C30037"/>
                  </a:solidFill>
                  <a:latin typeface="Inconsolata" panose="00000509000000000000" pitchFamily="49" charset="0"/>
                </a:rPr>
                <a:t>Header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7838F89F-201B-45FE-94A1-14EB1B59970F}"/>
                </a:ext>
              </a:extLst>
            </p:cNvPr>
            <p:cNvSpPr/>
            <p:nvPr/>
          </p:nvSpPr>
          <p:spPr>
            <a:xfrm>
              <a:off x="6248400" y="1428750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646464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rIns="45720" rtlCol="0" anchor="ctr" anchorCtr="0">
              <a:noAutofit/>
            </a:bodyPr>
            <a:lstStyle/>
            <a:p>
              <a:pPr algn="ctr"/>
              <a:r>
                <a:rPr lang="en-US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a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51E40E80-77A6-4C4E-BD6C-B3EF4CA8E0E5}"/>
                </a:ext>
              </a:extLst>
            </p:cNvPr>
            <p:cNvSpPr/>
            <p:nvPr/>
          </p:nvSpPr>
          <p:spPr>
            <a:xfrm>
              <a:off x="6705600" y="1428750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646464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rIns="45720" rtlCol="0" anchor="ctr" anchorCtr="0">
              <a:noAutofit/>
            </a:bodyPr>
            <a:lstStyle/>
            <a:p>
              <a:pPr algn="ctr"/>
              <a:r>
                <a:rPr lang="en-US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b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6BBE43B-68D6-499C-B944-344608F2E903}"/>
              </a:ext>
            </a:extLst>
          </p:cNvPr>
          <p:cNvGrpSpPr/>
          <p:nvPr/>
        </p:nvGrpSpPr>
        <p:grpSpPr>
          <a:xfrm>
            <a:off x="6446969" y="2495550"/>
            <a:ext cx="1708785" cy="731520"/>
            <a:chOff x="6446969" y="2637567"/>
            <a:chExt cx="1708785" cy="731520"/>
          </a:xfrm>
        </p:grpSpPr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4FD2E204-8385-472D-AAF8-5081C936AF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6446969" y="2637567"/>
              <a:ext cx="731520" cy="731520"/>
            </a:xfrm>
            <a:prstGeom prst="rect">
              <a:avLst/>
            </a:prstGeom>
          </p:spPr>
        </p:pic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232287D7-8881-4ADF-A953-7E6CFFC15F1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424234" y="2637567"/>
              <a:ext cx="731520" cy="731520"/>
            </a:xfrm>
            <a:prstGeom prst="rect">
              <a:avLst/>
            </a:prstGeom>
          </p:spPr>
        </p:pic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D824A2A-00B1-4D6B-AB6A-07DEF28EC8C8}"/>
              </a:ext>
            </a:extLst>
          </p:cNvPr>
          <p:cNvGrpSpPr/>
          <p:nvPr/>
        </p:nvGrpSpPr>
        <p:grpSpPr>
          <a:xfrm>
            <a:off x="5200131" y="3527513"/>
            <a:ext cx="3842996" cy="1101084"/>
            <a:chOff x="5200131" y="3527513"/>
            <a:chExt cx="3842996" cy="1101084"/>
          </a:xfrm>
        </p:grpSpPr>
        <p:pic>
          <p:nvPicPr>
            <p:cNvPr id="59" name="Graphic 58">
              <a:extLst>
                <a:ext uri="{FF2B5EF4-FFF2-40B4-BE49-F238E27FC236}">
                  <a16:creationId xmlns:a16="http://schemas.microsoft.com/office/drawing/2014/main" id="{C93C4B42-E8D1-4B0E-B2F6-28BBE711F11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/>
          </p:blipFill>
          <p:spPr>
            <a:xfrm>
              <a:off x="6858000" y="4224917"/>
              <a:ext cx="1600200" cy="403680"/>
            </a:xfrm>
            <a:prstGeom prst="rect">
              <a:avLst/>
            </a:prstGeom>
          </p:spPr>
        </p:pic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CA6C52E4-8442-4BB8-9608-E7878509A89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200131" y="3536802"/>
              <a:ext cx="731520" cy="650240"/>
            </a:xfrm>
            <a:prstGeom prst="rect">
              <a:avLst/>
            </a:prstGeom>
          </p:spPr>
        </p:pic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7CF9E60F-5AA0-432D-A9B5-3F3873CF40F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7038044" y="3578129"/>
              <a:ext cx="731520" cy="582876"/>
            </a:xfrm>
            <a:prstGeom prst="rect">
              <a:avLst/>
            </a:prstGeom>
          </p:spPr>
        </p:pic>
        <p:pic>
          <p:nvPicPr>
            <p:cNvPr id="32" name="Picture 31" descr="A close up of graphics&#10;&#10;Description automatically generated">
              <a:extLst>
                <a:ext uri="{FF2B5EF4-FFF2-40B4-BE49-F238E27FC236}">
                  <a16:creationId xmlns:a16="http://schemas.microsoft.com/office/drawing/2014/main" id="{5C04DC23-CD04-42FE-89CB-98B5128F73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080564" y="3527513"/>
              <a:ext cx="731520" cy="554569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2C45F870-34F0-4FDD-92EA-6E7B39827E4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/>
          </p:blipFill>
          <p:spPr>
            <a:xfrm>
              <a:off x="7945847" y="3732939"/>
              <a:ext cx="1097280" cy="221284"/>
            </a:xfrm>
            <a:prstGeom prst="rect">
              <a:avLst/>
            </a:prstGeom>
          </p:spPr>
        </p:pic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32DC8E64-A4AB-4F7A-B5B3-B2A909B10638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/>
          </p:blipFill>
          <p:spPr>
            <a:xfrm>
              <a:off x="5262984" y="4268387"/>
              <a:ext cx="1330360" cy="298059"/>
            </a:xfrm>
            <a:prstGeom prst="rect">
              <a:avLst/>
            </a:prstGeom>
          </p:spPr>
        </p:pic>
      </p:grpSp>
      <p:sp>
        <p:nvSpPr>
          <p:cNvPr id="10" name="Slide Number Placeholder 3" descr=" 5">
            <a:extLst>
              <a:ext uri="{FF2B5EF4-FFF2-40B4-BE49-F238E27FC236}">
                <a16:creationId xmlns:a16="http://schemas.microsoft.com/office/drawing/2014/main" id="{19356F65-0FA2-8B45-5713-AE8127F49D53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8E5BCC51-F3C8-AEC8-82FD-3F10C890F6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3229606"/>
            <a:ext cx="3657600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646464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45720" rIns="4572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b="1" u="none">
                <a:solidFill>
                  <a:schemeClr val="tx1">
                    <a:lumMod val="90000"/>
                    <a:lumOff val="10000"/>
                  </a:schemeClr>
                </a:solidFill>
                <a:latin typeface="Inconsolata" panose="00000509000000000000" pitchFamily="49" charset="0"/>
                <a:ea typeface="ＭＳ Ｐゴシック" pitchFamily="-112" charset="-128"/>
                <a:cs typeface="DejaVu Sans Mono" pitchFamily="49" charset="0"/>
              </a:defRPr>
            </a:lvl1pPr>
            <a:lvl2pPr marL="742950" indent="-28575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2pPr>
            <a:lvl3pPr marL="11430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3pPr>
            <a:lvl4pPr marL="16002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4pPr>
            <a:lvl5pPr marL="20574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9pPr>
          </a:lstStyle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SELECT</a:t>
            </a:r>
            <a:r>
              <a:rPr lang="en-US" sz="20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*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FROM</a:t>
            </a:r>
            <a:r>
              <a:rPr lang="en-US" sz="20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foo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JOIN</a:t>
            </a:r>
            <a:r>
              <a:rPr lang="en-US" sz="20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bar</a:t>
            </a:r>
            <a:br>
              <a:rPr lang="en-US" sz="20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20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ON</a:t>
            </a:r>
            <a:r>
              <a:rPr lang="en-US" sz="20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b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foo.a</a:t>
            </a:r>
            <a:r>
              <a:rPr lang="en-US" sz="20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= </a:t>
            </a:r>
            <a:r>
              <a:rPr lang="en-US" sz="2000" b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bar.a</a:t>
            </a:r>
            <a:r>
              <a:rPr lang="en-US" sz="20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570906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-0.1 -2.22222E-6 " pathEditMode="relative" rAng="0" ptsTypes="AA">
                                      <p:cBhvr>
                                        <p:cTn id="3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5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5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5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5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5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1" grpId="0" animBg="1"/>
      <p:bldP spid="22" grpId="0"/>
      <p:bldP spid="23" grpId="0"/>
      <p:bldP spid="24" grpId="0" animBg="1"/>
      <p:bldP spid="48" grpId="0"/>
      <p:bldP spid="48" grpId="1"/>
      <p:bldP spid="2" grpId="0" animBg="1"/>
      <p:bldP spid="2" grpId="1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804EDDE-021F-4A8B-ADA1-9787CDAF6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C572E9-E9B4-4107-AC95-99271BDC6A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Database is organized in pages.</a:t>
            </a:r>
          </a:p>
          <a:p>
            <a:r>
              <a:rPr lang="en-US" dirty="0"/>
              <a:t>Different ways to track pages.</a:t>
            </a:r>
          </a:p>
          <a:p>
            <a:r>
              <a:rPr lang="en-US" dirty="0"/>
              <a:t>Different ways to store pages.</a:t>
            </a:r>
          </a:p>
          <a:p>
            <a:r>
              <a:rPr lang="en-US" dirty="0"/>
              <a:t>Different ways to store tuples.</a:t>
            </a:r>
          </a:p>
        </p:txBody>
      </p:sp>
      <p:sp>
        <p:nvSpPr>
          <p:cNvPr id="5" name="Slide Number Placeholder 3" descr=" 5">
            <a:extLst>
              <a:ext uri="{FF2B5EF4-FFF2-40B4-BE49-F238E27FC236}">
                <a16:creationId xmlns:a16="http://schemas.microsoft.com/office/drawing/2014/main" id="{76E873CE-CA9C-8510-63A1-1695D7DD0E70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0637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B1EC587-A6A7-48A4-B58D-BEAD8D8BE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Class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49E541-1BD6-415E-8869-4F1CFD280E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Log-Structured Storage</a:t>
            </a:r>
          </a:p>
          <a:p>
            <a:r>
              <a:rPr lang="en-US" dirty="0"/>
              <a:t>Index-Organized Storage</a:t>
            </a:r>
          </a:p>
          <a:p>
            <a:r>
              <a:rPr lang="en-US" dirty="0"/>
              <a:t>Value Representation</a:t>
            </a:r>
          </a:p>
          <a:p>
            <a:r>
              <a:rPr lang="en-US" dirty="0"/>
              <a:t>Catalogs</a:t>
            </a:r>
          </a:p>
          <a:p>
            <a:endParaRPr lang="en-US" dirty="0"/>
          </a:p>
        </p:txBody>
      </p:sp>
      <p:sp>
        <p:nvSpPr>
          <p:cNvPr id="2" name="Slide Number Placeholder 3" descr=" 5">
            <a:extLst>
              <a:ext uri="{FF2B5EF4-FFF2-40B4-BE49-F238E27FC236}">
                <a16:creationId xmlns:a16="http://schemas.microsoft.com/office/drawing/2014/main" id="{68FEF6C7-2924-25E1-06C3-6EE66140B7AD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469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Content Placeholder 79">
            <a:extLst>
              <a:ext uri="{FF2B5EF4-FFF2-40B4-BE49-F238E27FC236}">
                <a16:creationId xmlns:a16="http://schemas.microsoft.com/office/drawing/2014/main" id="{4C277602-B92A-4F30-B706-507772ACD60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123950"/>
            <a:ext cx="4754563" cy="3241675"/>
          </a:xfrm>
          <a:prstGeom prst="rect">
            <a:avLst/>
          </a:prstGeom>
        </p:spPr>
        <p:txBody>
          <a:bodyPr/>
          <a:lstStyle/>
          <a:p>
            <a:endParaRPr lang="en-US" sz="1200" dirty="0"/>
          </a:p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2A2DA40-FF29-56FA-AC25-5A3E9E913623}"/>
              </a:ext>
            </a:extLst>
          </p:cNvPr>
          <p:cNvGrpSpPr/>
          <p:nvPr/>
        </p:nvGrpSpPr>
        <p:grpSpPr>
          <a:xfrm>
            <a:off x="123498" y="209550"/>
            <a:ext cx="4610106" cy="1280160"/>
            <a:chOff x="4046214" y="3551008"/>
            <a:chExt cx="4610106" cy="128016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0ECE4D9-6878-1868-5F38-D03D14ACED0A}"/>
                </a:ext>
              </a:extLst>
            </p:cNvPr>
            <p:cNvSpPr/>
            <p:nvPr/>
          </p:nvSpPr>
          <p:spPr>
            <a:xfrm>
              <a:off x="4267200" y="3551008"/>
              <a:ext cx="4389120" cy="128016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646464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tIns="0" rIns="45720" rtlCol="0" anchor="ctr" anchorCtr="0">
              <a:noAutofit/>
            </a:bodyPr>
            <a:lstStyle/>
            <a:p>
              <a:pPr algn="ctr"/>
              <a:endParaRPr lang="en-US" sz="2800" b="1" i="1" dirty="0">
                <a:solidFill>
                  <a:schemeClr val="bg1"/>
                </a:solidFill>
                <a:latin typeface="Inconsolata" panose="00000509000000000000" pitchFamily="49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8E772AE-017C-80A0-B2CD-6FC11B151320}"/>
                </a:ext>
              </a:extLst>
            </p:cNvPr>
            <p:cNvSpPr txBox="1"/>
            <p:nvPr/>
          </p:nvSpPr>
          <p:spPr>
            <a:xfrm rot="16200000">
              <a:off x="3636294" y="4086445"/>
              <a:ext cx="1029128" cy="209288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600" b="1" i="1" dirty="0">
                  <a:solidFill>
                    <a:srgbClr val="646464"/>
                  </a:solidFill>
                  <a:latin typeface="Crimson Text" panose="02000503000000000000" pitchFamily="2" charset="0"/>
                </a:rPr>
                <a:t>Database File</a:t>
              </a: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288C07D-CFEF-34BD-915B-83AD75BD750F}"/>
                </a:ext>
              </a:extLst>
            </p:cNvPr>
            <p:cNvGrpSpPr/>
            <p:nvPr/>
          </p:nvGrpSpPr>
          <p:grpSpPr>
            <a:xfrm>
              <a:off x="4399590" y="3754958"/>
              <a:ext cx="3725701" cy="914490"/>
              <a:chOff x="2324206" y="3649100"/>
              <a:chExt cx="3725701" cy="914490"/>
            </a:xfrm>
          </p:grpSpPr>
          <p:sp>
            <p:nvSpPr>
              <p:cNvPr id="8" name="Page">
                <a:extLst>
                  <a:ext uri="{FF2B5EF4-FFF2-40B4-BE49-F238E27FC236}">
                    <a16:creationId xmlns:a16="http://schemas.microsoft.com/office/drawing/2014/main" id="{23183266-00C9-00C0-5122-055C08DC2B15}"/>
                  </a:ext>
                </a:extLst>
              </p:cNvPr>
              <p:cNvSpPr/>
              <p:nvPr/>
            </p:nvSpPr>
            <p:spPr>
              <a:xfrm>
                <a:off x="2324206" y="3649190"/>
                <a:ext cx="640080" cy="914400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rgbClr val="646464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45720" tIns="0" rIns="45720" rtlCol="0" anchor="t" anchorCtr="0">
                <a:noAutofit/>
              </a:bodyPr>
              <a:lstStyle/>
              <a:p>
                <a:pPr algn="ctr"/>
                <a:r>
                  <a:rPr lang="en-US" sz="1400" dirty="0">
                    <a:solidFill>
                      <a:srgbClr val="646464"/>
                    </a:solidFill>
                    <a:latin typeface="Inconsolata" panose="00000509000000000000" pitchFamily="49" charset="0"/>
                  </a:rPr>
                  <a:t>Page0</a:t>
                </a:r>
              </a:p>
            </p:txBody>
          </p:sp>
          <p:sp>
            <p:nvSpPr>
              <p:cNvPr id="9" name="Page">
                <a:extLst>
                  <a:ext uri="{FF2B5EF4-FFF2-40B4-BE49-F238E27FC236}">
                    <a16:creationId xmlns:a16="http://schemas.microsoft.com/office/drawing/2014/main" id="{6406E11C-F009-C146-1B2D-B11C817033B0}"/>
                  </a:ext>
                </a:extLst>
              </p:cNvPr>
              <p:cNvSpPr/>
              <p:nvPr/>
            </p:nvSpPr>
            <p:spPr>
              <a:xfrm>
                <a:off x="3095611" y="3649190"/>
                <a:ext cx="640080" cy="914400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rgbClr val="646464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45720" tIns="0" rIns="45720" rtlCol="0" anchor="t" anchorCtr="0">
                <a:noAutofit/>
              </a:bodyPr>
              <a:lstStyle/>
              <a:p>
                <a:pPr algn="ctr"/>
                <a:r>
                  <a:rPr lang="en-US" sz="1400" dirty="0">
                    <a:solidFill>
                      <a:srgbClr val="646464"/>
                    </a:solidFill>
                    <a:latin typeface="Inconsolata" panose="00000509000000000000" pitchFamily="49" charset="0"/>
                  </a:rPr>
                  <a:t>Page1</a:t>
                </a:r>
              </a:p>
            </p:txBody>
          </p:sp>
          <p:sp>
            <p:nvSpPr>
              <p:cNvPr id="10" name="Page">
                <a:extLst>
                  <a:ext uri="{FF2B5EF4-FFF2-40B4-BE49-F238E27FC236}">
                    <a16:creationId xmlns:a16="http://schemas.microsoft.com/office/drawing/2014/main" id="{7A7A0468-31BC-9B27-5B3A-872246682F64}"/>
                  </a:ext>
                </a:extLst>
              </p:cNvPr>
              <p:cNvSpPr/>
              <p:nvPr/>
            </p:nvSpPr>
            <p:spPr>
              <a:xfrm>
                <a:off x="3867016" y="3649100"/>
                <a:ext cx="640080" cy="914400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rgbClr val="646464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45720" tIns="0" rIns="45720" rtlCol="0" anchor="t" anchorCtr="0">
                <a:noAutofit/>
              </a:bodyPr>
              <a:lstStyle/>
              <a:p>
                <a:pPr algn="ctr"/>
                <a:r>
                  <a:rPr lang="en-US" sz="1400" dirty="0">
                    <a:solidFill>
                      <a:srgbClr val="646464"/>
                    </a:solidFill>
                    <a:latin typeface="Inconsolata" panose="00000509000000000000" pitchFamily="49" charset="0"/>
                  </a:rPr>
                  <a:t>Page2</a:t>
                </a:r>
              </a:p>
            </p:txBody>
          </p:sp>
          <p:sp>
            <p:nvSpPr>
              <p:cNvPr id="11" name="Page">
                <a:extLst>
                  <a:ext uri="{FF2B5EF4-FFF2-40B4-BE49-F238E27FC236}">
                    <a16:creationId xmlns:a16="http://schemas.microsoft.com/office/drawing/2014/main" id="{1C645A2F-6FF7-A94D-CB22-FD4F16BFFE78}"/>
                  </a:ext>
                </a:extLst>
              </p:cNvPr>
              <p:cNvSpPr/>
              <p:nvPr/>
            </p:nvSpPr>
            <p:spPr>
              <a:xfrm>
                <a:off x="4638421" y="3649190"/>
                <a:ext cx="640080" cy="914400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rgbClr val="646464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45720" tIns="0" rIns="45720" rtlCol="0" anchor="t" anchorCtr="0">
                <a:noAutofit/>
              </a:bodyPr>
              <a:lstStyle/>
              <a:p>
                <a:pPr algn="ctr"/>
                <a:r>
                  <a:rPr lang="en-US" sz="1400" dirty="0">
                    <a:solidFill>
                      <a:srgbClr val="646464"/>
                    </a:solidFill>
                    <a:latin typeface="Inconsolata" panose="00000509000000000000" pitchFamily="49" charset="0"/>
                  </a:rPr>
                  <a:t>Page3</a:t>
                </a:r>
              </a:p>
            </p:txBody>
          </p:sp>
          <p:sp>
            <p:nvSpPr>
              <p:cNvPr id="12" name="Page">
                <a:extLst>
                  <a:ext uri="{FF2B5EF4-FFF2-40B4-BE49-F238E27FC236}">
                    <a16:creationId xmlns:a16="http://schemas.microsoft.com/office/drawing/2014/main" id="{893544FF-7D11-889F-EBA7-01B581BEB4E1}"/>
                  </a:ext>
                </a:extLst>
              </p:cNvPr>
              <p:cNvSpPr/>
              <p:nvPr/>
            </p:nvSpPr>
            <p:spPr>
              <a:xfrm>
                <a:off x="5409827" y="3649100"/>
                <a:ext cx="640080" cy="914400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rgbClr val="646464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45720" tIns="0" rIns="45720" rtlCol="0" anchor="t" anchorCtr="0">
                <a:noAutofit/>
              </a:bodyPr>
              <a:lstStyle/>
              <a:p>
                <a:pPr algn="ctr"/>
                <a:r>
                  <a:rPr lang="en-US" sz="1400" dirty="0">
                    <a:solidFill>
                      <a:srgbClr val="646464"/>
                    </a:solidFill>
                    <a:latin typeface="Inconsolata" panose="00000509000000000000" pitchFamily="49" charset="0"/>
                  </a:rPr>
                  <a:t>Page4</a:t>
                </a: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6ABBECC-44C3-5505-B4F0-F9E0BE469317}"/>
                </a:ext>
              </a:extLst>
            </p:cNvPr>
            <p:cNvSpPr txBox="1"/>
            <p:nvPr/>
          </p:nvSpPr>
          <p:spPr>
            <a:xfrm>
              <a:off x="8167573" y="3763930"/>
              <a:ext cx="4154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…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3D8730F-270F-3D7B-ED0A-5E9AD43214FF}"/>
              </a:ext>
            </a:extLst>
          </p:cNvPr>
          <p:cNvGrpSpPr/>
          <p:nvPr/>
        </p:nvGrpSpPr>
        <p:grpSpPr>
          <a:xfrm>
            <a:off x="162686" y="1678420"/>
            <a:ext cx="4610106" cy="1280160"/>
            <a:chOff x="4046214" y="3551008"/>
            <a:chExt cx="4610106" cy="128016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28B50C0-5108-F7C6-0371-9F8E55538C16}"/>
                </a:ext>
              </a:extLst>
            </p:cNvPr>
            <p:cNvSpPr/>
            <p:nvPr/>
          </p:nvSpPr>
          <p:spPr>
            <a:xfrm>
              <a:off x="4267200" y="3551008"/>
              <a:ext cx="4389120" cy="128016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646464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tIns="0" rIns="45720" rtlCol="0" anchor="ctr" anchorCtr="0">
              <a:noAutofit/>
            </a:bodyPr>
            <a:lstStyle/>
            <a:p>
              <a:pPr algn="ctr"/>
              <a:endParaRPr lang="en-US" sz="2800" b="1" i="1" dirty="0">
                <a:solidFill>
                  <a:schemeClr val="bg1"/>
                </a:solidFill>
                <a:latin typeface="Inconsolata" panose="00000509000000000000" pitchFamily="49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E7D8EB3-4FBC-377C-9C38-1EA7F2DDC3ED}"/>
                </a:ext>
              </a:extLst>
            </p:cNvPr>
            <p:cNvSpPr txBox="1"/>
            <p:nvPr/>
          </p:nvSpPr>
          <p:spPr>
            <a:xfrm rot="16200000">
              <a:off x="3636294" y="4086445"/>
              <a:ext cx="1029128" cy="209288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600" b="1" i="1" dirty="0">
                  <a:solidFill>
                    <a:srgbClr val="646464"/>
                  </a:solidFill>
                  <a:latin typeface="Crimson Text" panose="02000503000000000000" pitchFamily="2" charset="0"/>
                </a:rPr>
                <a:t>Database File</a:t>
              </a: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BEBE00A9-EAC7-D65B-74B6-8A31B33AF17C}"/>
                </a:ext>
              </a:extLst>
            </p:cNvPr>
            <p:cNvGrpSpPr/>
            <p:nvPr/>
          </p:nvGrpSpPr>
          <p:grpSpPr>
            <a:xfrm>
              <a:off x="4399590" y="3754958"/>
              <a:ext cx="3725701" cy="914490"/>
              <a:chOff x="2324206" y="3649100"/>
              <a:chExt cx="3725701" cy="914490"/>
            </a:xfrm>
          </p:grpSpPr>
          <p:sp>
            <p:nvSpPr>
              <p:cNvPr id="18" name="Page">
                <a:extLst>
                  <a:ext uri="{FF2B5EF4-FFF2-40B4-BE49-F238E27FC236}">
                    <a16:creationId xmlns:a16="http://schemas.microsoft.com/office/drawing/2014/main" id="{9CA2C6A5-BC47-E53E-8A22-62BDA8D1236A}"/>
                  </a:ext>
                </a:extLst>
              </p:cNvPr>
              <p:cNvSpPr/>
              <p:nvPr/>
            </p:nvSpPr>
            <p:spPr>
              <a:xfrm>
                <a:off x="2324206" y="3649190"/>
                <a:ext cx="640080" cy="914400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rgbClr val="646464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45720" tIns="0" rIns="45720" rtlCol="0" anchor="t" anchorCtr="0">
                <a:noAutofit/>
              </a:bodyPr>
              <a:lstStyle/>
              <a:p>
                <a:pPr algn="ctr"/>
                <a:r>
                  <a:rPr lang="en-US" sz="1400" dirty="0">
                    <a:solidFill>
                      <a:srgbClr val="646464"/>
                    </a:solidFill>
                    <a:latin typeface="Inconsolata" panose="00000509000000000000" pitchFamily="49" charset="0"/>
                  </a:rPr>
                  <a:t>Page10</a:t>
                </a:r>
              </a:p>
            </p:txBody>
          </p:sp>
          <p:sp>
            <p:nvSpPr>
              <p:cNvPr id="19" name="Page">
                <a:extLst>
                  <a:ext uri="{FF2B5EF4-FFF2-40B4-BE49-F238E27FC236}">
                    <a16:creationId xmlns:a16="http://schemas.microsoft.com/office/drawing/2014/main" id="{C5306F9A-AAA8-23F3-5A82-0ADD2D983E8F}"/>
                  </a:ext>
                </a:extLst>
              </p:cNvPr>
              <p:cNvSpPr/>
              <p:nvPr/>
            </p:nvSpPr>
            <p:spPr>
              <a:xfrm>
                <a:off x="3095611" y="3649190"/>
                <a:ext cx="640080" cy="914400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rgbClr val="646464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45720" tIns="0" rIns="45720" rtlCol="0" anchor="t" anchorCtr="0">
                <a:noAutofit/>
              </a:bodyPr>
              <a:lstStyle/>
              <a:p>
                <a:pPr algn="ctr"/>
                <a:r>
                  <a:rPr lang="en-US" sz="1400" dirty="0">
                    <a:solidFill>
                      <a:srgbClr val="646464"/>
                    </a:solidFill>
                    <a:latin typeface="Inconsolata" panose="00000509000000000000" pitchFamily="49" charset="0"/>
                  </a:rPr>
                  <a:t>Page11</a:t>
                </a:r>
              </a:p>
            </p:txBody>
          </p:sp>
          <p:sp>
            <p:nvSpPr>
              <p:cNvPr id="20" name="Page">
                <a:extLst>
                  <a:ext uri="{FF2B5EF4-FFF2-40B4-BE49-F238E27FC236}">
                    <a16:creationId xmlns:a16="http://schemas.microsoft.com/office/drawing/2014/main" id="{B1D4AFAB-B2A6-6153-DD75-AF94837644C1}"/>
                  </a:ext>
                </a:extLst>
              </p:cNvPr>
              <p:cNvSpPr/>
              <p:nvPr/>
            </p:nvSpPr>
            <p:spPr>
              <a:xfrm>
                <a:off x="3867016" y="3649100"/>
                <a:ext cx="640080" cy="914400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rgbClr val="646464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45720" tIns="0" rIns="45720" rtlCol="0" anchor="t" anchorCtr="0">
                <a:noAutofit/>
              </a:bodyPr>
              <a:lstStyle/>
              <a:p>
                <a:pPr algn="ctr"/>
                <a:r>
                  <a:rPr lang="en-US" sz="1400" dirty="0">
                    <a:solidFill>
                      <a:srgbClr val="646464"/>
                    </a:solidFill>
                    <a:latin typeface="Inconsolata" panose="00000509000000000000" pitchFamily="49" charset="0"/>
                  </a:rPr>
                  <a:t>Page12</a:t>
                </a:r>
              </a:p>
            </p:txBody>
          </p:sp>
          <p:sp>
            <p:nvSpPr>
              <p:cNvPr id="21" name="Page">
                <a:extLst>
                  <a:ext uri="{FF2B5EF4-FFF2-40B4-BE49-F238E27FC236}">
                    <a16:creationId xmlns:a16="http://schemas.microsoft.com/office/drawing/2014/main" id="{D062A102-49F9-9D3D-BDED-B82282FEC981}"/>
                  </a:ext>
                </a:extLst>
              </p:cNvPr>
              <p:cNvSpPr/>
              <p:nvPr/>
            </p:nvSpPr>
            <p:spPr>
              <a:xfrm>
                <a:off x="4638421" y="3649190"/>
                <a:ext cx="640080" cy="914400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rgbClr val="646464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45720" tIns="0" rIns="45720" rtlCol="0" anchor="t" anchorCtr="0">
                <a:noAutofit/>
              </a:bodyPr>
              <a:lstStyle/>
              <a:p>
                <a:pPr algn="ctr"/>
                <a:r>
                  <a:rPr lang="en-US" sz="1400" dirty="0">
                    <a:solidFill>
                      <a:srgbClr val="646464"/>
                    </a:solidFill>
                    <a:latin typeface="Inconsolata" panose="00000509000000000000" pitchFamily="49" charset="0"/>
                  </a:rPr>
                  <a:t>Page13</a:t>
                </a:r>
              </a:p>
            </p:txBody>
          </p:sp>
          <p:sp>
            <p:nvSpPr>
              <p:cNvPr id="22" name="Page">
                <a:extLst>
                  <a:ext uri="{FF2B5EF4-FFF2-40B4-BE49-F238E27FC236}">
                    <a16:creationId xmlns:a16="http://schemas.microsoft.com/office/drawing/2014/main" id="{033832BE-45D3-A621-2482-347AF041C21C}"/>
                  </a:ext>
                </a:extLst>
              </p:cNvPr>
              <p:cNvSpPr/>
              <p:nvPr/>
            </p:nvSpPr>
            <p:spPr>
              <a:xfrm>
                <a:off x="5409827" y="3649100"/>
                <a:ext cx="640080" cy="914400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rgbClr val="646464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45720" tIns="0" rIns="45720" rtlCol="0" anchor="t" anchorCtr="0">
                <a:noAutofit/>
              </a:bodyPr>
              <a:lstStyle/>
              <a:p>
                <a:pPr algn="ctr"/>
                <a:r>
                  <a:rPr lang="en-US" sz="1400" dirty="0">
                    <a:solidFill>
                      <a:srgbClr val="646464"/>
                    </a:solidFill>
                    <a:latin typeface="Inconsolata" panose="00000509000000000000" pitchFamily="49" charset="0"/>
                  </a:rPr>
                  <a:t>Page14</a:t>
                </a:r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D710063-9036-0F50-78E3-51AD5A0CAD8F}"/>
                </a:ext>
              </a:extLst>
            </p:cNvPr>
            <p:cNvSpPr txBox="1"/>
            <p:nvPr/>
          </p:nvSpPr>
          <p:spPr>
            <a:xfrm>
              <a:off x="8167573" y="3763930"/>
              <a:ext cx="4154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…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8153633-86EE-C85C-9256-C15E0B102EB4}"/>
              </a:ext>
            </a:extLst>
          </p:cNvPr>
          <p:cNvGrpSpPr/>
          <p:nvPr/>
        </p:nvGrpSpPr>
        <p:grpSpPr>
          <a:xfrm>
            <a:off x="4953000" y="934347"/>
            <a:ext cx="4610106" cy="1280160"/>
            <a:chOff x="4046214" y="3551008"/>
            <a:chExt cx="4610106" cy="128016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BEC9D1D2-028B-E4E8-6B62-EC56CD195851}"/>
                </a:ext>
              </a:extLst>
            </p:cNvPr>
            <p:cNvSpPr/>
            <p:nvPr/>
          </p:nvSpPr>
          <p:spPr>
            <a:xfrm>
              <a:off x="4267200" y="3551008"/>
              <a:ext cx="4389120" cy="128016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646464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tIns="0" rIns="45720" rtlCol="0" anchor="ctr" anchorCtr="0">
              <a:noAutofit/>
            </a:bodyPr>
            <a:lstStyle/>
            <a:p>
              <a:pPr algn="ctr"/>
              <a:endParaRPr lang="en-US" sz="2800" b="1" i="1" dirty="0">
                <a:solidFill>
                  <a:schemeClr val="bg1"/>
                </a:solidFill>
                <a:latin typeface="Inconsolata" panose="00000509000000000000" pitchFamily="49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8A17A53-3AED-8FCB-FDE1-A9ACB54BEF04}"/>
                </a:ext>
              </a:extLst>
            </p:cNvPr>
            <p:cNvSpPr txBox="1"/>
            <p:nvPr/>
          </p:nvSpPr>
          <p:spPr>
            <a:xfrm rot="16200000">
              <a:off x="3636294" y="4086445"/>
              <a:ext cx="1029128" cy="209288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600" b="1" i="1" dirty="0">
                  <a:solidFill>
                    <a:srgbClr val="646464"/>
                  </a:solidFill>
                  <a:latin typeface="Crimson Text" panose="02000503000000000000" pitchFamily="2" charset="0"/>
                </a:rPr>
                <a:t>Database File</a:t>
              </a: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9E2B0C17-50D1-C8D9-6E21-B31DAC605176}"/>
                </a:ext>
              </a:extLst>
            </p:cNvPr>
            <p:cNvGrpSpPr/>
            <p:nvPr/>
          </p:nvGrpSpPr>
          <p:grpSpPr>
            <a:xfrm>
              <a:off x="4399590" y="3754958"/>
              <a:ext cx="3725701" cy="914490"/>
              <a:chOff x="2324206" y="3649100"/>
              <a:chExt cx="3725701" cy="914490"/>
            </a:xfrm>
          </p:grpSpPr>
          <p:sp>
            <p:nvSpPr>
              <p:cNvPr id="28" name="Page">
                <a:extLst>
                  <a:ext uri="{FF2B5EF4-FFF2-40B4-BE49-F238E27FC236}">
                    <a16:creationId xmlns:a16="http://schemas.microsoft.com/office/drawing/2014/main" id="{89DB05F8-FFD0-4E19-7FAF-C13484240716}"/>
                  </a:ext>
                </a:extLst>
              </p:cNvPr>
              <p:cNvSpPr/>
              <p:nvPr/>
            </p:nvSpPr>
            <p:spPr>
              <a:xfrm>
                <a:off x="2324206" y="3649190"/>
                <a:ext cx="640080" cy="914400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rgbClr val="646464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45720" tIns="0" rIns="45720" rtlCol="0" anchor="t" anchorCtr="0">
                <a:noAutofit/>
              </a:bodyPr>
              <a:lstStyle/>
              <a:p>
                <a:pPr algn="ctr"/>
                <a:r>
                  <a:rPr lang="en-US" sz="1400" dirty="0">
                    <a:solidFill>
                      <a:srgbClr val="646464"/>
                    </a:solidFill>
                    <a:latin typeface="Inconsolata" panose="00000509000000000000" pitchFamily="49" charset="0"/>
                  </a:rPr>
                  <a:t>Page20</a:t>
                </a:r>
              </a:p>
            </p:txBody>
          </p:sp>
          <p:sp>
            <p:nvSpPr>
              <p:cNvPr id="29" name="Page">
                <a:extLst>
                  <a:ext uri="{FF2B5EF4-FFF2-40B4-BE49-F238E27FC236}">
                    <a16:creationId xmlns:a16="http://schemas.microsoft.com/office/drawing/2014/main" id="{00F33C3E-32CF-3E5E-A50E-D1237FEB85D7}"/>
                  </a:ext>
                </a:extLst>
              </p:cNvPr>
              <p:cNvSpPr/>
              <p:nvPr/>
            </p:nvSpPr>
            <p:spPr>
              <a:xfrm>
                <a:off x="3095611" y="3649190"/>
                <a:ext cx="640080" cy="914400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rgbClr val="646464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45720" tIns="0" rIns="45720" rtlCol="0" anchor="t" anchorCtr="0">
                <a:noAutofit/>
              </a:bodyPr>
              <a:lstStyle/>
              <a:p>
                <a:pPr algn="ctr"/>
                <a:r>
                  <a:rPr lang="en-US" sz="1400" dirty="0">
                    <a:solidFill>
                      <a:srgbClr val="646464"/>
                    </a:solidFill>
                    <a:latin typeface="Inconsolata" panose="00000509000000000000" pitchFamily="49" charset="0"/>
                  </a:rPr>
                  <a:t>Page21</a:t>
                </a:r>
              </a:p>
            </p:txBody>
          </p:sp>
          <p:sp>
            <p:nvSpPr>
              <p:cNvPr id="30" name="Page">
                <a:extLst>
                  <a:ext uri="{FF2B5EF4-FFF2-40B4-BE49-F238E27FC236}">
                    <a16:creationId xmlns:a16="http://schemas.microsoft.com/office/drawing/2014/main" id="{2AB2B767-3324-4C00-2B0E-851D7AFB5A3A}"/>
                  </a:ext>
                </a:extLst>
              </p:cNvPr>
              <p:cNvSpPr/>
              <p:nvPr/>
            </p:nvSpPr>
            <p:spPr>
              <a:xfrm>
                <a:off x="3867016" y="3649100"/>
                <a:ext cx="640080" cy="914400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rgbClr val="646464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45720" tIns="0" rIns="45720" rtlCol="0" anchor="t" anchorCtr="0">
                <a:noAutofit/>
              </a:bodyPr>
              <a:lstStyle/>
              <a:p>
                <a:pPr algn="ctr"/>
                <a:r>
                  <a:rPr lang="en-US" sz="1400" dirty="0">
                    <a:solidFill>
                      <a:srgbClr val="646464"/>
                    </a:solidFill>
                    <a:latin typeface="Inconsolata" panose="00000509000000000000" pitchFamily="49" charset="0"/>
                  </a:rPr>
                  <a:t>Page22</a:t>
                </a:r>
              </a:p>
            </p:txBody>
          </p:sp>
          <p:sp>
            <p:nvSpPr>
              <p:cNvPr id="31" name="Page">
                <a:extLst>
                  <a:ext uri="{FF2B5EF4-FFF2-40B4-BE49-F238E27FC236}">
                    <a16:creationId xmlns:a16="http://schemas.microsoft.com/office/drawing/2014/main" id="{B2809784-5EAD-71D5-FACB-FA1B6E5C4B50}"/>
                  </a:ext>
                </a:extLst>
              </p:cNvPr>
              <p:cNvSpPr/>
              <p:nvPr/>
            </p:nvSpPr>
            <p:spPr>
              <a:xfrm>
                <a:off x="4638421" y="3649190"/>
                <a:ext cx="640080" cy="914400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rgbClr val="646464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45720" tIns="0" rIns="45720" rtlCol="0" anchor="t" anchorCtr="0">
                <a:noAutofit/>
              </a:bodyPr>
              <a:lstStyle/>
              <a:p>
                <a:pPr algn="ctr"/>
                <a:r>
                  <a:rPr lang="en-US" sz="1400" dirty="0">
                    <a:solidFill>
                      <a:srgbClr val="646464"/>
                    </a:solidFill>
                    <a:latin typeface="Inconsolata" panose="00000509000000000000" pitchFamily="49" charset="0"/>
                  </a:rPr>
                  <a:t>Page23</a:t>
                </a:r>
              </a:p>
            </p:txBody>
          </p:sp>
          <p:sp>
            <p:nvSpPr>
              <p:cNvPr id="64" name="Page">
                <a:extLst>
                  <a:ext uri="{FF2B5EF4-FFF2-40B4-BE49-F238E27FC236}">
                    <a16:creationId xmlns:a16="http://schemas.microsoft.com/office/drawing/2014/main" id="{49B013AC-791A-5E3B-9B64-8C8A9E6B4CDF}"/>
                  </a:ext>
                </a:extLst>
              </p:cNvPr>
              <p:cNvSpPr/>
              <p:nvPr/>
            </p:nvSpPr>
            <p:spPr>
              <a:xfrm>
                <a:off x="5409827" y="3649100"/>
                <a:ext cx="640080" cy="914400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rgbClr val="646464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45720" tIns="0" rIns="45720" rtlCol="0" anchor="t" anchorCtr="0">
                <a:noAutofit/>
              </a:bodyPr>
              <a:lstStyle/>
              <a:p>
                <a:pPr algn="ctr"/>
                <a:r>
                  <a:rPr lang="en-US" sz="1400" dirty="0">
                    <a:solidFill>
                      <a:srgbClr val="646464"/>
                    </a:solidFill>
                    <a:latin typeface="Inconsolata" panose="00000509000000000000" pitchFamily="49" charset="0"/>
                  </a:rPr>
                  <a:t>Page24</a:t>
                </a:r>
              </a:p>
            </p:txBody>
          </p: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3C6ECFC-93AD-FF35-4F72-122E399868E1}"/>
                </a:ext>
              </a:extLst>
            </p:cNvPr>
            <p:cNvSpPr txBox="1"/>
            <p:nvPr/>
          </p:nvSpPr>
          <p:spPr>
            <a:xfrm>
              <a:off x="8167573" y="3763930"/>
              <a:ext cx="4154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…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5A39D493-4E65-511F-0153-E7B2FF68FAB7}"/>
              </a:ext>
            </a:extLst>
          </p:cNvPr>
          <p:cNvGrpSpPr/>
          <p:nvPr/>
        </p:nvGrpSpPr>
        <p:grpSpPr>
          <a:xfrm>
            <a:off x="165209" y="3264510"/>
            <a:ext cx="4610106" cy="1280160"/>
            <a:chOff x="4046214" y="3551008"/>
            <a:chExt cx="4610106" cy="1280160"/>
          </a:xfrm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069955F8-ABDE-F297-042E-9BD17DFF5A63}"/>
                </a:ext>
              </a:extLst>
            </p:cNvPr>
            <p:cNvSpPr/>
            <p:nvPr/>
          </p:nvSpPr>
          <p:spPr>
            <a:xfrm>
              <a:off x="4267200" y="3551008"/>
              <a:ext cx="4389120" cy="128016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646464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tIns="0" rIns="45720" rtlCol="0" anchor="ctr" anchorCtr="0">
              <a:noAutofit/>
            </a:bodyPr>
            <a:lstStyle/>
            <a:p>
              <a:pPr algn="ctr"/>
              <a:endParaRPr lang="en-US" sz="2800" b="1" i="1" dirty="0">
                <a:solidFill>
                  <a:schemeClr val="bg1"/>
                </a:solidFill>
                <a:latin typeface="Inconsolata" panose="00000509000000000000" pitchFamily="49" charset="0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BAF43DD2-913B-94A3-C4CB-671952001F70}"/>
                </a:ext>
              </a:extLst>
            </p:cNvPr>
            <p:cNvSpPr txBox="1"/>
            <p:nvPr/>
          </p:nvSpPr>
          <p:spPr>
            <a:xfrm rot="16200000">
              <a:off x="3636294" y="4086445"/>
              <a:ext cx="1029128" cy="209288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600" b="1" i="1" dirty="0">
                  <a:solidFill>
                    <a:srgbClr val="646464"/>
                  </a:solidFill>
                  <a:latin typeface="Crimson Text" panose="02000503000000000000" pitchFamily="2" charset="0"/>
                </a:rPr>
                <a:t>Database File</a:t>
              </a:r>
            </a:p>
          </p:txBody>
        </p: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D2460ED7-E1C7-F448-AD4C-6E6BA3567C2B}"/>
                </a:ext>
              </a:extLst>
            </p:cNvPr>
            <p:cNvGrpSpPr/>
            <p:nvPr/>
          </p:nvGrpSpPr>
          <p:grpSpPr>
            <a:xfrm>
              <a:off x="4399590" y="3754958"/>
              <a:ext cx="3725701" cy="914490"/>
              <a:chOff x="2324206" y="3649100"/>
              <a:chExt cx="3725701" cy="914490"/>
            </a:xfrm>
          </p:grpSpPr>
          <p:sp>
            <p:nvSpPr>
              <p:cNvPr id="71" name="Page">
                <a:extLst>
                  <a:ext uri="{FF2B5EF4-FFF2-40B4-BE49-F238E27FC236}">
                    <a16:creationId xmlns:a16="http://schemas.microsoft.com/office/drawing/2014/main" id="{CCCD5EC7-9CB2-5D8E-5C75-DFC4E5165F11}"/>
                  </a:ext>
                </a:extLst>
              </p:cNvPr>
              <p:cNvSpPr/>
              <p:nvPr/>
            </p:nvSpPr>
            <p:spPr>
              <a:xfrm>
                <a:off x="2324206" y="3649190"/>
                <a:ext cx="640080" cy="914400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rgbClr val="646464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45720" tIns="0" rIns="45720" rtlCol="0" anchor="t" anchorCtr="0">
                <a:noAutofit/>
              </a:bodyPr>
              <a:lstStyle/>
              <a:p>
                <a:pPr algn="ctr"/>
                <a:r>
                  <a:rPr lang="en-US" sz="1400" dirty="0">
                    <a:solidFill>
                      <a:srgbClr val="646464"/>
                    </a:solidFill>
                    <a:latin typeface="Inconsolata" panose="00000509000000000000" pitchFamily="49" charset="0"/>
                  </a:rPr>
                  <a:t>Page30</a:t>
                </a:r>
              </a:p>
            </p:txBody>
          </p:sp>
          <p:sp>
            <p:nvSpPr>
              <p:cNvPr id="72" name="Page">
                <a:extLst>
                  <a:ext uri="{FF2B5EF4-FFF2-40B4-BE49-F238E27FC236}">
                    <a16:creationId xmlns:a16="http://schemas.microsoft.com/office/drawing/2014/main" id="{CE41002D-1595-4E9B-6406-46D386BD99DC}"/>
                  </a:ext>
                </a:extLst>
              </p:cNvPr>
              <p:cNvSpPr/>
              <p:nvPr/>
            </p:nvSpPr>
            <p:spPr>
              <a:xfrm>
                <a:off x="3095611" y="3649190"/>
                <a:ext cx="640080" cy="914400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rgbClr val="646464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45720" tIns="0" rIns="45720" rtlCol="0" anchor="t" anchorCtr="0">
                <a:noAutofit/>
              </a:bodyPr>
              <a:lstStyle/>
              <a:p>
                <a:pPr algn="ctr"/>
                <a:r>
                  <a:rPr lang="en-US" sz="1400" dirty="0">
                    <a:solidFill>
                      <a:srgbClr val="646464"/>
                    </a:solidFill>
                    <a:latin typeface="Inconsolata" panose="00000509000000000000" pitchFamily="49" charset="0"/>
                  </a:rPr>
                  <a:t>Page31</a:t>
                </a:r>
              </a:p>
            </p:txBody>
          </p:sp>
          <p:sp>
            <p:nvSpPr>
              <p:cNvPr id="73" name="Page">
                <a:extLst>
                  <a:ext uri="{FF2B5EF4-FFF2-40B4-BE49-F238E27FC236}">
                    <a16:creationId xmlns:a16="http://schemas.microsoft.com/office/drawing/2014/main" id="{08B1019D-493B-150A-4AE1-23D32C6B7DE5}"/>
                  </a:ext>
                </a:extLst>
              </p:cNvPr>
              <p:cNvSpPr/>
              <p:nvPr/>
            </p:nvSpPr>
            <p:spPr>
              <a:xfrm>
                <a:off x="3867016" y="3649100"/>
                <a:ext cx="640080" cy="914400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rgbClr val="646464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45720" tIns="0" rIns="45720" rtlCol="0" anchor="t" anchorCtr="0">
                <a:noAutofit/>
              </a:bodyPr>
              <a:lstStyle/>
              <a:p>
                <a:pPr algn="ctr"/>
                <a:r>
                  <a:rPr lang="en-US" sz="1400" dirty="0">
                    <a:solidFill>
                      <a:srgbClr val="646464"/>
                    </a:solidFill>
                    <a:latin typeface="Inconsolata" panose="00000509000000000000" pitchFamily="49" charset="0"/>
                  </a:rPr>
                  <a:t>Page32</a:t>
                </a:r>
              </a:p>
            </p:txBody>
          </p:sp>
          <p:sp>
            <p:nvSpPr>
              <p:cNvPr id="74" name="Page">
                <a:extLst>
                  <a:ext uri="{FF2B5EF4-FFF2-40B4-BE49-F238E27FC236}">
                    <a16:creationId xmlns:a16="http://schemas.microsoft.com/office/drawing/2014/main" id="{56180B05-CA3D-50ED-7D2D-3A070DB72F87}"/>
                  </a:ext>
                </a:extLst>
              </p:cNvPr>
              <p:cNvSpPr/>
              <p:nvPr/>
            </p:nvSpPr>
            <p:spPr>
              <a:xfrm>
                <a:off x="4638421" y="3649190"/>
                <a:ext cx="640080" cy="914400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rgbClr val="646464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45720" tIns="0" rIns="45720" rtlCol="0" anchor="t" anchorCtr="0">
                <a:noAutofit/>
              </a:bodyPr>
              <a:lstStyle/>
              <a:p>
                <a:pPr algn="ctr"/>
                <a:r>
                  <a:rPr lang="en-US" sz="1400" dirty="0">
                    <a:solidFill>
                      <a:srgbClr val="646464"/>
                    </a:solidFill>
                    <a:latin typeface="Inconsolata" panose="00000509000000000000" pitchFamily="49" charset="0"/>
                  </a:rPr>
                  <a:t>Page33</a:t>
                </a:r>
              </a:p>
            </p:txBody>
          </p:sp>
          <p:sp>
            <p:nvSpPr>
              <p:cNvPr id="76" name="Page">
                <a:extLst>
                  <a:ext uri="{FF2B5EF4-FFF2-40B4-BE49-F238E27FC236}">
                    <a16:creationId xmlns:a16="http://schemas.microsoft.com/office/drawing/2014/main" id="{99A130D8-403B-CC25-3608-B2F84FC0E301}"/>
                  </a:ext>
                </a:extLst>
              </p:cNvPr>
              <p:cNvSpPr/>
              <p:nvPr/>
            </p:nvSpPr>
            <p:spPr>
              <a:xfrm>
                <a:off x="5409827" y="3649100"/>
                <a:ext cx="640080" cy="914400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rgbClr val="646464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45720" tIns="0" rIns="45720" rtlCol="0" anchor="t" anchorCtr="0">
                <a:noAutofit/>
              </a:bodyPr>
              <a:lstStyle/>
              <a:p>
                <a:pPr algn="ctr"/>
                <a:r>
                  <a:rPr lang="en-US" sz="1400" dirty="0">
                    <a:solidFill>
                      <a:srgbClr val="646464"/>
                    </a:solidFill>
                    <a:latin typeface="Inconsolata" panose="00000509000000000000" pitchFamily="49" charset="0"/>
                  </a:rPr>
                  <a:t>Page34</a:t>
                </a:r>
              </a:p>
            </p:txBody>
          </p:sp>
        </p:grp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072515F8-71C9-C9D0-2ED4-1D0B0C7EA463}"/>
                </a:ext>
              </a:extLst>
            </p:cNvPr>
            <p:cNvSpPr txBox="1"/>
            <p:nvPr/>
          </p:nvSpPr>
          <p:spPr>
            <a:xfrm>
              <a:off x="8167573" y="3763930"/>
              <a:ext cx="4154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89927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EE046087-4A0B-44FD-A01E-D5D1AE3B9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Logistics</a:t>
            </a:r>
          </a:p>
        </p:txBody>
      </p:sp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id="{889DBE1E-E6AE-42EA-A60D-1CEC3BCDF8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altLang="en-US" dirty="0">
                <a:ea typeface="ＭＳ Ｐゴシック" panose="020B0600070205080204" pitchFamily="34" charset="-128"/>
              </a:rPr>
              <a:t>Bootcamp 2 RSVP (week of 9/15)</a:t>
            </a:r>
          </a:p>
        </p:txBody>
      </p:sp>
      <p:sp>
        <p:nvSpPr>
          <p:cNvPr id="4" name="Slide Number Placeholder 3" descr=" 5">
            <a:extLst>
              <a:ext uri="{FF2B5EF4-FFF2-40B4-BE49-F238E27FC236}">
                <a16:creationId xmlns:a16="http://schemas.microsoft.com/office/drawing/2014/main" id="{8D939524-0A91-9925-040F-D182CB5D870A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6AC402ED-8227-7501-555C-FDF7146FAE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05125" y="1428750"/>
            <a:ext cx="3333750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624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05CF3AD-5AEC-4DC9-8AF9-D56109D29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Class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571CC7-9462-43E9-B433-FED358CDA3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now understand what a database looks like at a logical level and how to write queries to read/write data (e.g., using SQL).</a:t>
            </a:r>
          </a:p>
          <a:p>
            <a:endParaRPr lang="en-US" sz="1200" dirty="0"/>
          </a:p>
          <a:p>
            <a:r>
              <a:rPr lang="en-US" dirty="0"/>
              <a:t>We will next learn how to build software that manages a database (i.e., a DBMS).</a:t>
            </a:r>
          </a:p>
        </p:txBody>
      </p:sp>
      <p:sp>
        <p:nvSpPr>
          <p:cNvPr id="5" name="Slide Number Placeholder 3" descr=" 5">
            <a:extLst>
              <a:ext uri="{FF2B5EF4-FFF2-40B4-BE49-F238E27FC236}">
                <a16:creationId xmlns:a16="http://schemas.microsoft.com/office/drawing/2014/main" id="{7A642C5D-DD03-F909-5011-0320A23CA8C6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0455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BAE75D09-E393-23D6-8471-1F667181FD10}"/>
              </a:ext>
            </a:extLst>
          </p:cNvPr>
          <p:cNvGrpSpPr/>
          <p:nvPr/>
        </p:nvGrpSpPr>
        <p:grpSpPr>
          <a:xfrm>
            <a:off x="4749225" y="1769862"/>
            <a:ext cx="4029015" cy="2994783"/>
            <a:chOff x="4749225" y="1769862"/>
            <a:chExt cx="4029015" cy="2994783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70C55AF-F78F-B351-BDB0-0A72E5C06CAA}"/>
                </a:ext>
              </a:extLst>
            </p:cNvPr>
            <p:cNvSpPr/>
            <p:nvPr/>
          </p:nvSpPr>
          <p:spPr>
            <a:xfrm>
              <a:off x="5334000" y="1769862"/>
              <a:ext cx="3444240" cy="2994783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BAC52DB-E875-33D0-48CA-8F156815692D}"/>
                </a:ext>
              </a:extLst>
            </p:cNvPr>
            <p:cNvSpPr txBox="1"/>
            <p:nvPr/>
          </p:nvSpPr>
          <p:spPr>
            <a:xfrm rot="16200000">
              <a:off x="4441128" y="2943214"/>
              <a:ext cx="12009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DBMS</a:t>
              </a:r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D6B31F69-7A8D-4878-8DC7-1D88DE058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Outline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5EF8C3-F74A-417C-A5AB-98C9BB30C9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Relational Databases</a:t>
            </a:r>
          </a:p>
          <a:p>
            <a:r>
              <a:rPr lang="en-US" dirty="0"/>
              <a:t>Storage</a:t>
            </a:r>
          </a:p>
          <a:p>
            <a:r>
              <a:rPr lang="en-US" dirty="0"/>
              <a:t>Query Execution</a:t>
            </a:r>
          </a:p>
          <a:p>
            <a:r>
              <a:rPr lang="en-US" dirty="0"/>
              <a:t>Concurrency Control</a:t>
            </a:r>
          </a:p>
          <a:p>
            <a:r>
              <a:rPr lang="en-US" dirty="0"/>
              <a:t>Database Recovery</a:t>
            </a:r>
          </a:p>
          <a:p>
            <a:r>
              <a:rPr lang="en-US" dirty="0"/>
              <a:t>Distributed Databases</a:t>
            </a:r>
          </a:p>
          <a:p>
            <a:r>
              <a:rPr lang="en-US" dirty="0"/>
              <a:t>Potpourri</a:t>
            </a:r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3EA9CB8-EDB6-4B50-A9B3-9780B243F4A8}"/>
              </a:ext>
            </a:extLst>
          </p:cNvPr>
          <p:cNvSpPr/>
          <p:nvPr/>
        </p:nvSpPr>
        <p:spPr>
          <a:xfrm>
            <a:off x="5562600" y="1932982"/>
            <a:ext cx="3048000" cy="461665"/>
          </a:xfrm>
          <a:prstGeom prst="rect">
            <a:avLst/>
          </a:prstGeom>
          <a:solidFill>
            <a:schemeClr val="accent6"/>
          </a:solidFill>
          <a:ln>
            <a:solidFill>
              <a:srgbClr val="646464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45720" rIns="45720" rtlCol="0" anchor="ctr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Query Planning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214E43-C517-4809-844F-562267DA17A6}"/>
              </a:ext>
            </a:extLst>
          </p:cNvPr>
          <p:cNvSpPr/>
          <p:nvPr/>
        </p:nvSpPr>
        <p:spPr>
          <a:xfrm>
            <a:off x="5562600" y="2468876"/>
            <a:ext cx="3048000" cy="461665"/>
          </a:xfrm>
          <a:prstGeom prst="rect">
            <a:avLst/>
          </a:prstGeom>
          <a:solidFill>
            <a:schemeClr val="accent6"/>
          </a:solidFill>
          <a:ln>
            <a:solidFill>
              <a:srgbClr val="646464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45720" rIns="45720" rtlCol="0" anchor="ctr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Operator Execution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C60C8E-0AA3-4325-B647-C50A382E4343}"/>
              </a:ext>
            </a:extLst>
          </p:cNvPr>
          <p:cNvSpPr/>
          <p:nvPr/>
        </p:nvSpPr>
        <p:spPr>
          <a:xfrm>
            <a:off x="5562600" y="3004770"/>
            <a:ext cx="3048000" cy="461665"/>
          </a:xfrm>
          <a:prstGeom prst="rect">
            <a:avLst/>
          </a:prstGeom>
          <a:solidFill>
            <a:schemeClr val="accent6"/>
          </a:solidFill>
          <a:ln>
            <a:solidFill>
              <a:srgbClr val="646464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45720" rIns="45720" rtlCol="0" anchor="ctr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Access Methods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4B59D12-8971-4CE3-9ED6-021DBFC1B802}"/>
              </a:ext>
            </a:extLst>
          </p:cNvPr>
          <p:cNvSpPr/>
          <p:nvPr/>
        </p:nvSpPr>
        <p:spPr>
          <a:xfrm>
            <a:off x="5562600" y="3540664"/>
            <a:ext cx="3048000" cy="461665"/>
          </a:xfrm>
          <a:prstGeom prst="rect">
            <a:avLst/>
          </a:prstGeom>
          <a:solidFill>
            <a:schemeClr val="accent6"/>
          </a:solidFill>
          <a:ln>
            <a:solidFill>
              <a:srgbClr val="646464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45720" rIns="45720" rtlCol="0" anchor="ctr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Buffer Pool Manager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D2C14-BDA2-4511-A3D2-5825FCDB1A81}"/>
              </a:ext>
            </a:extLst>
          </p:cNvPr>
          <p:cNvSpPr/>
          <p:nvPr/>
        </p:nvSpPr>
        <p:spPr>
          <a:xfrm>
            <a:off x="5562600" y="4083921"/>
            <a:ext cx="3048000" cy="461665"/>
          </a:xfrm>
          <a:prstGeom prst="rect">
            <a:avLst/>
          </a:prstGeom>
          <a:solidFill>
            <a:schemeClr val="accent6"/>
          </a:solidFill>
          <a:ln>
            <a:solidFill>
              <a:srgbClr val="646464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45720" rIns="45720" rtlCol="0" anchor="ctr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Disk Manager</a:t>
            </a:r>
          </a:p>
        </p:txBody>
      </p:sp>
      <p:sp>
        <p:nvSpPr>
          <p:cNvPr id="11" name="Rounded Rectangle 28">
            <a:extLst>
              <a:ext uri="{FF2B5EF4-FFF2-40B4-BE49-F238E27FC236}">
                <a16:creationId xmlns:a16="http://schemas.microsoft.com/office/drawing/2014/main" id="{6F1868A0-E090-4944-9D55-FF57F6DB7B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4076557"/>
            <a:ext cx="3048000" cy="476393"/>
          </a:xfrm>
          <a:prstGeom prst="roundRect">
            <a:avLst>
              <a:gd name="adj" fmla="val 4709"/>
            </a:avLst>
          </a:prstGeom>
          <a:noFill/>
          <a:ln w="38100" algn="ctr">
            <a:solidFill>
              <a:schemeClr val="accent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2100" dirty="0"/>
          </a:p>
        </p:txBody>
      </p:sp>
      <p:sp>
        <p:nvSpPr>
          <p:cNvPr id="10" name="Slide Number Placeholder 3" descr=" 5">
            <a:extLst>
              <a:ext uri="{FF2B5EF4-FFF2-40B4-BE49-F238E27FC236}">
                <a16:creationId xmlns:a16="http://schemas.microsoft.com/office/drawing/2014/main" id="{85ADB6A4-AB4B-447F-D5BB-15E4F8AF9E0A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  <p:sp>
        <p:nvSpPr>
          <p:cNvPr id="17" name="magnet" descr=" 48" hidden="1">
            <a:extLst>
              <a:ext uri="{FF2B5EF4-FFF2-40B4-BE49-F238E27FC236}">
                <a16:creationId xmlns:a16="http://schemas.microsoft.com/office/drawing/2014/main" id="{4DD1EB77-59E7-4A13-9181-57E28E1156FC}"/>
              </a:ext>
            </a:extLst>
          </p:cNvPr>
          <p:cNvSpPr/>
          <p:nvPr/>
        </p:nvSpPr>
        <p:spPr>
          <a:xfrm>
            <a:off x="7063740" y="1127855"/>
            <a:ext cx="45720" cy="4572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tIns="18288" rIns="18288" bIns="18288" rtlCol="0" anchor="ctr"/>
          <a:lstStyle/>
          <a:p>
            <a:pPr algn="ctr"/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Consolas" pitchFamily="49" charset="0"/>
              <a:ea typeface="Open Sans" pitchFamily="34" charset="0"/>
              <a:cs typeface="Consolas" pitchFamily="49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769D1C0-F75D-F87E-02AF-B76BE55B2494}"/>
              </a:ext>
            </a:extLst>
          </p:cNvPr>
          <p:cNvGrpSpPr/>
          <p:nvPr/>
        </p:nvGrpSpPr>
        <p:grpSpPr>
          <a:xfrm>
            <a:off x="6486362" y="742950"/>
            <a:ext cx="1219200" cy="531348"/>
            <a:chOff x="7278863" y="-114970"/>
            <a:chExt cx="914400" cy="531348"/>
          </a:xfrm>
        </p:grpSpPr>
        <p:pic>
          <p:nvPicPr>
            <p:cNvPr id="2" name="Picture 17">
              <a:extLst>
                <a:ext uri="{FF2B5EF4-FFF2-40B4-BE49-F238E27FC236}">
                  <a16:creationId xmlns:a16="http://schemas.microsoft.com/office/drawing/2014/main" id="{EAD44E75-A112-2823-F1B2-F47834DF66A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7317563" y="-114970"/>
              <a:ext cx="822960" cy="240030"/>
            </a:xfrm>
            <a:prstGeom prst="rect">
              <a:avLst/>
            </a:prstGeom>
          </p:spPr>
        </p:pic>
        <p:sp>
          <p:nvSpPr>
            <p:cNvPr id="12" name="TextBox 15">
              <a:extLst>
                <a:ext uri="{FF2B5EF4-FFF2-40B4-BE49-F238E27FC236}">
                  <a16:creationId xmlns:a16="http://schemas.microsoft.com/office/drawing/2014/main" id="{EA460637-CABA-7602-A430-24304FC088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78863" y="225557"/>
              <a:ext cx="914400" cy="190821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 anchorCtr="0">
              <a:spAutoFit/>
            </a:bodyPr>
            <a:lstStyle>
              <a:defPPr>
                <a:defRPr lang="en-US"/>
              </a:defPPr>
              <a:lvl1pPr algn="r" eaLnBrk="0" hangingPunct="0">
                <a:lnSpc>
                  <a:spcPct val="70000"/>
                </a:lnSpc>
                <a:defRPr sz="1600" b="1" i="1">
                  <a:solidFill>
                    <a:srgbClr val="EF3E42"/>
                  </a:solidFill>
                  <a:latin typeface="Crimson Text" pitchFamily="2" charset="0"/>
                  <a:ea typeface="ＭＳ Ｐゴシック" charset="-128"/>
                </a:defRPr>
              </a:lvl1pPr>
            </a:lstStyle>
            <a:p>
              <a:pPr algn="ctr"/>
              <a:r>
                <a:rPr lang="en-US" dirty="0">
                  <a:solidFill>
                    <a:schemeClr val="tx1">
                      <a:lumMod val="90000"/>
                      <a:lumOff val="10000"/>
                    </a:schemeClr>
                  </a:solidFill>
                </a:rPr>
                <a:t>Application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6FBC3F4D-53D8-4339-C41A-21DC46A7F328}"/>
              </a:ext>
            </a:extLst>
          </p:cNvPr>
          <p:cNvSpPr txBox="1"/>
          <p:nvPr/>
        </p:nvSpPr>
        <p:spPr>
          <a:xfrm>
            <a:off x="7086600" y="1352803"/>
            <a:ext cx="5565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>
                <a:solidFill>
                  <a:schemeClr val="accent1"/>
                </a:solidFill>
                <a:latin typeface="+mj-lt"/>
              </a:rPr>
              <a:t>SQL</a:t>
            </a:r>
          </a:p>
        </p:txBody>
      </p:sp>
      <p:cxnSp>
        <p:nvCxnSpPr>
          <p:cNvPr id="25" name="Connector: Elbow 24">
            <a:extLst>
              <a:ext uri="{FF2B5EF4-FFF2-40B4-BE49-F238E27FC236}">
                <a16:creationId xmlns:a16="http://schemas.microsoft.com/office/drawing/2014/main" id="{5D6EC37B-6E64-6375-788B-CFD8EB46F6BE}"/>
              </a:ext>
            </a:extLst>
          </p:cNvPr>
          <p:cNvCxnSpPr>
            <a:cxnSpLocks/>
            <a:stCxn id="12" idx="2"/>
            <a:endCxn id="5" idx="0"/>
          </p:cNvCxnSpPr>
          <p:nvPr/>
        </p:nvCxnSpPr>
        <p:spPr>
          <a:xfrm flipH="1">
            <a:off x="7086600" y="1274298"/>
            <a:ext cx="9360" cy="658684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ight Arrow 6">
            <a:extLst>
              <a:ext uri="{FF2B5EF4-FFF2-40B4-BE49-F238E27FC236}">
                <a16:creationId xmlns:a16="http://schemas.microsoft.com/office/drawing/2014/main" id="{C861A79F-C98C-691B-2C64-BFFC9C916DF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89660" y="1421007"/>
            <a:ext cx="329565" cy="365760"/>
          </a:xfrm>
          <a:prstGeom prst="rightArrow">
            <a:avLst>
              <a:gd name="adj1" fmla="val 50000"/>
              <a:gd name="adj2" fmla="val 50019"/>
            </a:avLst>
          </a:prstGeom>
          <a:solidFill>
            <a:srgbClr val="C30037"/>
          </a:solidFill>
          <a:ln w="28575">
            <a:noFill/>
            <a:round/>
            <a:headEnd type="none" w="sm" len="sm"/>
            <a:tailEnd type="triangle" w="med" len="med"/>
          </a:ln>
        </p:spPr>
        <p:txBody>
          <a:bodyPr wrap="none" anchor="ctr"/>
          <a:lstStyle>
            <a:lvl1pPr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2100" b="1" dirty="0">
              <a:solidFill>
                <a:srgbClr val="C30037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05866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"/>
                            </p:stCondLst>
                            <p:childTnLst>
                              <p:par>
                                <p:cTn id="27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0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5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"/>
                            </p:stCondLst>
                            <p:childTnLst>
                              <p:par>
                                <p:cTn id="37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0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5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9" grpId="0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A9BE067-BF7A-4732-8312-AF3444FBB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Today's Agenda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B5587B-EBA5-48F1-AE16-81CBE6D583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  <a:p>
            <a:r>
              <a:rPr lang="en-US" dirty="0"/>
              <a:t>File Storage</a:t>
            </a:r>
          </a:p>
          <a:p>
            <a:r>
              <a:rPr lang="en-US" dirty="0"/>
              <a:t>Page Layout</a:t>
            </a:r>
          </a:p>
          <a:p>
            <a:r>
              <a:rPr lang="en-US" dirty="0"/>
              <a:t>Tuple Layout</a:t>
            </a:r>
          </a:p>
        </p:txBody>
      </p:sp>
      <p:sp>
        <p:nvSpPr>
          <p:cNvPr id="5" name="Slide Number Placeholder 3" descr=" 5">
            <a:extLst>
              <a:ext uri="{FF2B5EF4-FFF2-40B4-BE49-F238E27FC236}">
                <a16:creationId xmlns:a16="http://schemas.microsoft.com/office/drawing/2014/main" id="{15B7B01B-CD8E-DB80-311B-2A70C1FC0BE9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0288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F16933C-F6D1-4CE9-9C00-E49B956CB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Disk-based Architecture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B513C1-1978-4D0C-BECC-4BB36FC118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DBMS assumes that the primary storage location of the database is on non-volatile disk.</a:t>
            </a:r>
          </a:p>
          <a:p>
            <a:endParaRPr lang="en-US" dirty="0"/>
          </a:p>
          <a:p>
            <a:r>
              <a:rPr lang="en-US" dirty="0"/>
              <a:t>For computation, data needs to be brought into volatile memory.</a:t>
            </a:r>
          </a:p>
          <a:p>
            <a:endParaRPr lang="en-US" sz="1200" dirty="0"/>
          </a:p>
          <a:p>
            <a:r>
              <a:rPr lang="en-US" dirty="0"/>
              <a:t>The DBMS's components manage the movement of data between storage and memory.</a:t>
            </a:r>
          </a:p>
        </p:txBody>
      </p:sp>
      <p:sp>
        <p:nvSpPr>
          <p:cNvPr id="5" name="Slide Number Placeholder 3" descr=" 5">
            <a:extLst>
              <a:ext uri="{FF2B5EF4-FFF2-40B4-BE49-F238E27FC236}">
                <a16:creationId xmlns:a16="http://schemas.microsoft.com/office/drawing/2014/main" id="{3909C438-2B0C-EDBA-A880-190A40EED1BB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1552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3" descr=" 5">
            <a:extLst>
              <a:ext uri="{FF2B5EF4-FFF2-40B4-BE49-F238E27FC236}">
                <a16:creationId xmlns:a16="http://schemas.microsoft.com/office/drawing/2014/main" id="{463B8532-FEB9-2215-32D1-D306A87B3588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731A2C4-B5A6-496E-8EE2-7E2667F86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Storage Hierarchy</a:t>
            </a:r>
          </a:p>
        </p:txBody>
      </p:sp>
      <p:sp>
        <p:nvSpPr>
          <p:cNvPr id="22" name="Right Arrow 6">
            <a:extLst>
              <a:ext uri="{FF2B5EF4-FFF2-40B4-BE49-F238E27FC236}">
                <a16:creationId xmlns:a16="http://schemas.microsoft.com/office/drawing/2014/main" id="{98D67EC1-52CE-4423-8927-A2FD7F61DE83}"/>
              </a:ext>
            </a:extLst>
          </p:cNvPr>
          <p:cNvSpPr>
            <a:spLocks noChangeArrowheads="1"/>
          </p:cNvSpPr>
          <p:nvPr/>
        </p:nvSpPr>
        <p:spPr bwMode="auto">
          <a:xfrm rot="16200000" flipH="1">
            <a:off x="7042558" y="2551088"/>
            <a:ext cx="2459990" cy="731520"/>
          </a:xfrm>
          <a:prstGeom prst="leftRightArrow">
            <a:avLst/>
          </a:prstGeom>
          <a:solidFill>
            <a:srgbClr val="C30037"/>
          </a:solidFill>
          <a:ln w="28575">
            <a:noFill/>
            <a:round/>
            <a:headEnd type="none" w="sm" len="sm"/>
            <a:tailEnd type="triangle" w="med" len="med"/>
          </a:ln>
        </p:spPr>
        <p:txBody>
          <a:bodyPr wrap="none" anchor="ctr"/>
          <a:lstStyle>
            <a:lvl1pPr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 sz="2400" b="1" i="1" u="none" dirty="0">
              <a:solidFill>
                <a:schemeClr val="bg1"/>
              </a:solidFill>
              <a:latin typeface="Proxima Nova Rg" panose="02000506030000020004" pitchFamily="50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97BA4B7-A419-447F-A15B-4DD572568B96}"/>
              </a:ext>
            </a:extLst>
          </p:cNvPr>
          <p:cNvSpPr txBox="1"/>
          <p:nvPr/>
        </p:nvSpPr>
        <p:spPr>
          <a:xfrm>
            <a:off x="2240249" y="2256713"/>
            <a:ext cx="1072409" cy="28777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200" b="1" dirty="0">
                <a:solidFill>
                  <a:srgbClr val="C30037"/>
                </a:solidFill>
                <a:latin typeface="+mj-lt"/>
              </a:rPr>
              <a:t>Memory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B8B519C-0298-44E4-8682-315336752DEC}"/>
              </a:ext>
            </a:extLst>
          </p:cNvPr>
          <p:cNvSpPr txBox="1"/>
          <p:nvPr/>
        </p:nvSpPr>
        <p:spPr>
          <a:xfrm>
            <a:off x="1484882" y="3775436"/>
            <a:ext cx="577081" cy="28777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2200" b="1" dirty="0">
                <a:solidFill>
                  <a:srgbClr val="C30037"/>
                </a:solidFill>
                <a:latin typeface="+mj-lt"/>
              </a:rPr>
              <a:t>Disk</a:t>
            </a:r>
          </a:p>
        </p:txBody>
      </p:sp>
      <p:sp>
        <p:nvSpPr>
          <p:cNvPr id="28" name="TextBox 27">
            <a:hlinkClick r:id="rId3"/>
            <a:extLst>
              <a:ext uri="{FF2B5EF4-FFF2-40B4-BE49-F238E27FC236}">
                <a16:creationId xmlns:a16="http://schemas.microsoft.com/office/drawing/2014/main" id="{42D0CF5C-6E7E-4D93-A6B5-DCD7D33CD94C}"/>
              </a:ext>
            </a:extLst>
          </p:cNvPr>
          <p:cNvSpPr txBox="1"/>
          <p:nvPr/>
        </p:nvSpPr>
        <p:spPr>
          <a:xfrm>
            <a:off x="3293523" y="1295400"/>
            <a:ext cx="556242" cy="28777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200" b="1" dirty="0">
                <a:solidFill>
                  <a:srgbClr val="C30037"/>
                </a:solidFill>
                <a:latin typeface="+mj-lt"/>
              </a:rPr>
              <a:t>CPU</a:t>
            </a:r>
          </a:p>
        </p:txBody>
      </p:sp>
      <p:cxnSp>
        <p:nvCxnSpPr>
          <p:cNvPr id="34" name="Curved Connector 14">
            <a:extLst>
              <a:ext uri="{FF2B5EF4-FFF2-40B4-BE49-F238E27FC236}">
                <a16:creationId xmlns:a16="http://schemas.microsoft.com/office/drawing/2014/main" id="{4BD3D27A-1D4E-44EA-9CA7-8B74DCEC0F34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900513" y="1267600"/>
            <a:ext cx="0" cy="290952"/>
          </a:xfrm>
          <a:prstGeom prst="straightConnector1">
            <a:avLst/>
          </a:prstGeom>
          <a:noFill/>
          <a:ln w="76200" algn="ctr">
            <a:solidFill>
              <a:srgbClr val="646464"/>
            </a:solidFill>
            <a:round/>
            <a:headEnd type="none" w="sm" len="sm"/>
            <a:tailEnd type="triangle" w="med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41" name="Group 40">
            <a:extLst>
              <a:ext uri="{FF2B5EF4-FFF2-40B4-BE49-F238E27FC236}">
                <a16:creationId xmlns:a16="http://schemas.microsoft.com/office/drawing/2014/main" id="{419DFDA1-5C89-49EB-A68A-5285C9282E72}"/>
              </a:ext>
            </a:extLst>
          </p:cNvPr>
          <p:cNvGrpSpPr/>
          <p:nvPr/>
        </p:nvGrpSpPr>
        <p:grpSpPr>
          <a:xfrm>
            <a:off x="4626193" y="990600"/>
            <a:ext cx="348814" cy="277000"/>
            <a:chOff x="5562600" y="569811"/>
            <a:chExt cx="348814" cy="182880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03ABD5DD-F663-4EF9-90A3-635E7C1B1E8B}"/>
                </a:ext>
              </a:extLst>
            </p:cNvPr>
            <p:cNvSpPr/>
            <p:nvPr/>
          </p:nvSpPr>
          <p:spPr>
            <a:xfrm>
              <a:off x="5562600" y="569811"/>
              <a:ext cx="91440" cy="182880"/>
            </a:xfrm>
            <a:prstGeom prst="rect">
              <a:avLst/>
            </a:pr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Lato" panose="020F0502020204030203" pitchFamily="34" charset="0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44D52D94-2BA2-40F0-AF42-BF54F6FE8A93}"/>
                </a:ext>
              </a:extLst>
            </p:cNvPr>
            <p:cNvSpPr/>
            <p:nvPr/>
          </p:nvSpPr>
          <p:spPr>
            <a:xfrm>
              <a:off x="5819974" y="569811"/>
              <a:ext cx="91440" cy="182880"/>
            </a:xfrm>
            <a:prstGeom prst="rect">
              <a:avLst/>
            </a:pr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Lato" panose="020F0502020204030203" pitchFamily="34" charset="0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B7CA85C1-131E-4738-8874-83347787815B}"/>
              </a:ext>
            </a:extLst>
          </p:cNvPr>
          <p:cNvSpPr/>
          <p:nvPr/>
        </p:nvSpPr>
        <p:spPr>
          <a:xfrm>
            <a:off x="4358640" y="990601"/>
            <a:ext cx="1188720" cy="276999"/>
          </a:xfrm>
          <a:prstGeom prst="rect">
            <a:avLst/>
          </a:prstGeom>
          <a:solidFill>
            <a:schemeClr val="accent6"/>
          </a:solidFill>
          <a:ln>
            <a:solidFill>
              <a:srgbClr val="646464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45720" rIns="45720" rtlCol="0" anchor="ctr" anchorCtr="0">
            <a:spAutoFit/>
          </a:bodyPr>
          <a:lstStyle/>
          <a:p>
            <a:pPr algn="ctr"/>
            <a:r>
              <a:rPr lang="en-US" sz="1200" dirty="0">
                <a:solidFill>
                  <a:srgbClr val="646464"/>
                </a:solidFill>
                <a:latin typeface="+mj-lt"/>
              </a:rPr>
              <a:t>CPU Registers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53EB7C06-93CA-483C-9D63-E391A917C85C}"/>
              </a:ext>
            </a:extLst>
          </p:cNvPr>
          <p:cNvGrpSpPr/>
          <p:nvPr/>
        </p:nvGrpSpPr>
        <p:grpSpPr>
          <a:xfrm>
            <a:off x="4626193" y="1558552"/>
            <a:ext cx="348814" cy="307775"/>
            <a:chOff x="5562600" y="584425"/>
            <a:chExt cx="348814" cy="152969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20B9A8A3-F0F7-4604-BB95-B90188713ABE}"/>
                </a:ext>
              </a:extLst>
            </p:cNvPr>
            <p:cNvSpPr/>
            <p:nvPr/>
          </p:nvSpPr>
          <p:spPr>
            <a:xfrm>
              <a:off x="5562600" y="584425"/>
              <a:ext cx="91440" cy="152969"/>
            </a:xfrm>
            <a:prstGeom prst="rect">
              <a:avLst/>
            </a:pr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Lato" panose="020F0502020204030203" pitchFamily="34" charset="0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9946BC8F-CE09-4443-AFB6-74C5085368D4}"/>
                </a:ext>
              </a:extLst>
            </p:cNvPr>
            <p:cNvSpPr/>
            <p:nvPr/>
          </p:nvSpPr>
          <p:spPr>
            <a:xfrm>
              <a:off x="5819974" y="584425"/>
              <a:ext cx="91440" cy="152969"/>
            </a:xfrm>
            <a:prstGeom prst="rect">
              <a:avLst/>
            </a:pr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Lato" panose="020F0502020204030203" pitchFamily="34" charset="0"/>
              </a:endParaRP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8C3C7F4C-0D6C-4F9A-886C-76F23D72D30D}"/>
              </a:ext>
            </a:extLst>
          </p:cNvPr>
          <p:cNvSpPr/>
          <p:nvPr/>
        </p:nvSpPr>
        <p:spPr>
          <a:xfrm>
            <a:off x="4130040" y="1558553"/>
            <a:ext cx="1645920" cy="307777"/>
          </a:xfrm>
          <a:prstGeom prst="rect">
            <a:avLst/>
          </a:prstGeom>
          <a:solidFill>
            <a:schemeClr val="accent6"/>
          </a:solidFill>
          <a:ln>
            <a:solidFill>
              <a:srgbClr val="646464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45720" rIns="45720" rtlCol="0" anchor="ctr" anchorCtr="0">
            <a:spAutoFit/>
          </a:bodyPr>
          <a:lstStyle/>
          <a:p>
            <a:pPr algn="ctr"/>
            <a:r>
              <a:rPr lang="en-US" sz="1400" dirty="0">
                <a:solidFill>
                  <a:srgbClr val="646464"/>
                </a:solidFill>
                <a:latin typeface="+mj-lt"/>
              </a:rPr>
              <a:t>CPU Caches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F7199590-88D6-4E66-8048-F4953681768D}"/>
              </a:ext>
            </a:extLst>
          </p:cNvPr>
          <p:cNvGrpSpPr/>
          <p:nvPr/>
        </p:nvGrpSpPr>
        <p:grpSpPr>
          <a:xfrm>
            <a:off x="4854505" y="2157282"/>
            <a:ext cx="348814" cy="461667"/>
            <a:chOff x="5592792" y="569811"/>
            <a:chExt cx="348814" cy="182880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98F9F94E-C839-4AC3-ABCD-BBE1C6E11D27}"/>
                </a:ext>
              </a:extLst>
            </p:cNvPr>
            <p:cNvSpPr/>
            <p:nvPr/>
          </p:nvSpPr>
          <p:spPr>
            <a:xfrm>
              <a:off x="5592792" y="569811"/>
              <a:ext cx="91440" cy="182880"/>
            </a:xfrm>
            <a:prstGeom prst="rect">
              <a:avLst/>
            </a:pr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Lato" panose="020F0502020204030203" pitchFamily="34" charset="0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D9C9162D-2C9C-43CF-B849-9C91354E8221}"/>
                </a:ext>
              </a:extLst>
            </p:cNvPr>
            <p:cNvSpPr/>
            <p:nvPr/>
          </p:nvSpPr>
          <p:spPr>
            <a:xfrm>
              <a:off x="5850166" y="569811"/>
              <a:ext cx="91440" cy="182880"/>
            </a:xfrm>
            <a:prstGeom prst="rect">
              <a:avLst/>
            </a:pr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Lato" panose="020F0502020204030203" pitchFamily="34" charset="0"/>
              </a:endParaRP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209F8AE4-4168-42B7-81C4-D38E19EA3899}"/>
              </a:ext>
            </a:extLst>
          </p:cNvPr>
          <p:cNvSpPr/>
          <p:nvPr/>
        </p:nvSpPr>
        <p:spPr>
          <a:xfrm>
            <a:off x="3672840" y="2157284"/>
            <a:ext cx="2560320" cy="461665"/>
          </a:xfrm>
          <a:prstGeom prst="rect">
            <a:avLst/>
          </a:prstGeom>
          <a:solidFill>
            <a:schemeClr val="accent6"/>
          </a:solidFill>
          <a:ln>
            <a:solidFill>
              <a:srgbClr val="646464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45720" rIns="45720" rtlCol="0" anchor="ctr" anchorCtr="0">
            <a:spAutoFit/>
          </a:bodyPr>
          <a:lstStyle/>
          <a:p>
            <a:pPr algn="ctr"/>
            <a:r>
              <a:rPr lang="en-US" sz="2400" dirty="0">
                <a:solidFill>
                  <a:srgbClr val="646464"/>
                </a:solidFill>
                <a:latin typeface="+mj-lt"/>
              </a:rPr>
              <a:t>DRAM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4553B661-4E5F-4F81-943C-263316B0DADA}"/>
              </a:ext>
            </a:extLst>
          </p:cNvPr>
          <p:cNvGrpSpPr/>
          <p:nvPr/>
        </p:nvGrpSpPr>
        <p:grpSpPr>
          <a:xfrm>
            <a:off x="4854313" y="2909901"/>
            <a:ext cx="348814" cy="461665"/>
            <a:chOff x="5607840" y="569811"/>
            <a:chExt cx="348814" cy="182880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A1FCEF56-1C0F-4FC3-BA0E-C66D84669EF2}"/>
                </a:ext>
              </a:extLst>
            </p:cNvPr>
            <p:cNvSpPr/>
            <p:nvPr/>
          </p:nvSpPr>
          <p:spPr>
            <a:xfrm>
              <a:off x="5607840" y="569811"/>
              <a:ext cx="91440" cy="182880"/>
            </a:xfrm>
            <a:prstGeom prst="rect">
              <a:avLst/>
            </a:pr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Lato" panose="020F0502020204030203" pitchFamily="34" charset="0"/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19B20164-DB6A-45B1-943C-6D77016442FB}"/>
                </a:ext>
              </a:extLst>
            </p:cNvPr>
            <p:cNvSpPr/>
            <p:nvPr/>
          </p:nvSpPr>
          <p:spPr>
            <a:xfrm>
              <a:off x="5865214" y="569811"/>
              <a:ext cx="91440" cy="182880"/>
            </a:xfrm>
            <a:prstGeom prst="rect">
              <a:avLst/>
            </a:pr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Lato" panose="020F0502020204030203" pitchFamily="34" charset="0"/>
              </a:endParaRP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8F267CFD-AB52-4CF7-B479-1ECBEC3DCF41}"/>
              </a:ext>
            </a:extLst>
          </p:cNvPr>
          <p:cNvSpPr/>
          <p:nvPr/>
        </p:nvSpPr>
        <p:spPr>
          <a:xfrm>
            <a:off x="3398520" y="2909901"/>
            <a:ext cx="3108960" cy="461665"/>
          </a:xfrm>
          <a:prstGeom prst="rect">
            <a:avLst/>
          </a:prstGeom>
          <a:solidFill>
            <a:schemeClr val="accent6"/>
          </a:solidFill>
          <a:ln>
            <a:solidFill>
              <a:srgbClr val="646464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45720" rIns="45720" rtlCol="0" anchor="ctr" anchorCtr="0">
            <a:spAutoFit/>
          </a:bodyPr>
          <a:lstStyle/>
          <a:p>
            <a:pPr algn="ctr"/>
            <a:r>
              <a:rPr lang="en-US" sz="2400" dirty="0">
                <a:solidFill>
                  <a:srgbClr val="646464"/>
                </a:solidFill>
                <a:latin typeface="+mj-lt"/>
              </a:rPr>
              <a:t>SSD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15BCA8D5-3C6F-4D84-97DB-3D25F170273F}"/>
              </a:ext>
            </a:extLst>
          </p:cNvPr>
          <p:cNvGrpSpPr/>
          <p:nvPr/>
        </p:nvGrpSpPr>
        <p:grpSpPr>
          <a:xfrm>
            <a:off x="4851681" y="3662518"/>
            <a:ext cx="348814" cy="461665"/>
            <a:chOff x="5538790" y="569811"/>
            <a:chExt cx="348814" cy="182880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8DDBA04D-D821-4ADE-A0F6-298331DED986}"/>
                </a:ext>
              </a:extLst>
            </p:cNvPr>
            <p:cNvSpPr/>
            <p:nvPr/>
          </p:nvSpPr>
          <p:spPr>
            <a:xfrm>
              <a:off x="5538790" y="569811"/>
              <a:ext cx="91440" cy="182880"/>
            </a:xfrm>
            <a:prstGeom prst="rect">
              <a:avLst/>
            </a:pr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Lato" panose="020F0502020204030203" pitchFamily="34" charset="0"/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1E276FA2-4321-4C1B-96A6-E8B713685326}"/>
                </a:ext>
              </a:extLst>
            </p:cNvPr>
            <p:cNvSpPr/>
            <p:nvPr/>
          </p:nvSpPr>
          <p:spPr>
            <a:xfrm>
              <a:off x="5796164" y="569811"/>
              <a:ext cx="91440" cy="182880"/>
            </a:xfrm>
            <a:prstGeom prst="rect">
              <a:avLst/>
            </a:pr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Lato" panose="020F0502020204030203" pitchFamily="34" charset="0"/>
              </a:endParaRP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86CC0113-33CB-4765-B41E-B02EDA2721E8}"/>
              </a:ext>
            </a:extLst>
          </p:cNvPr>
          <p:cNvSpPr/>
          <p:nvPr/>
        </p:nvSpPr>
        <p:spPr>
          <a:xfrm>
            <a:off x="2941320" y="3662518"/>
            <a:ext cx="4023360" cy="461665"/>
          </a:xfrm>
          <a:prstGeom prst="rect">
            <a:avLst/>
          </a:prstGeom>
          <a:solidFill>
            <a:schemeClr val="accent6"/>
          </a:solidFill>
          <a:ln>
            <a:solidFill>
              <a:srgbClr val="646464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45720" rIns="45720" rtlCol="0" anchor="ctr" anchorCtr="0">
            <a:spAutoFit/>
          </a:bodyPr>
          <a:lstStyle/>
          <a:p>
            <a:pPr algn="ctr"/>
            <a:r>
              <a:rPr lang="en-US" sz="2400" dirty="0">
                <a:solidFill>
                  <a:srgbClr val="646464"/>
                </a:solidFill>
                <a:latin typeface="+mj-lt"/>
              </a:rPr>
              <a:t>HDD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5BEF6791-1576-4AB0-80E6-681C22596039}"/>
              </a:ext>
            </a:extLst>
          </p:cNvPr>
          <p:cNvGrpSpPr/>
          <p:nvPr/>
        </p:nvGrpSpPr>
        <p:grpSpPr>
          <a:xfrm>
            <a:off x="4854793" y="4415135"/>
            <a:ext cx="348814" cy="461665"/>
            <a:chOff x="5562600" y="569811"/>
            <a:chExt cx="348814" cy="182880"/>
          </a:xfrm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508ACEDF-3565-426D-969D-AD4C3116B3A5}"/>
                </a:ext>
              </a:extLst>
            </p:cNvPr>
            <p:cNvSpPr/>
            <p:nvPr/>
          </p:nvSpPr>
          <p:spPr>
            <a:xfrm>
              <a:off x="5562600" y="569811"/>
              <a:ext cx="91440" cy="182880"/>
            </a:xfrm>
            <a:prstGeom prst="rect">
              <a:avLst/>
            </a:pr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Lato" panose="020F0502020204030203" pitchFamily="34" charset="0"/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06D89A4D-852D-475F-8CF1-CAEFBE16AD8A}"/>
                </a:ext>
              </a:extLst>
            </p:cNvPr>
            <p:cNvSpPr/>
            <p:nvPr/>
          </p:nvSpPr>
          <p:spPr>
            <a:xfrm>
              <a:off x="5819974" y="569811"/>
              <a:ext cx="91440" cy="182880"/>
            </a:xfrm>
            <a:prstGeom prst="rect">
              <a:avLst/>
            </a:pr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Lato" panose="020F0502020204030203" pitchFamily="34" charset="0"/>
              </a:endParaRP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724533E7-4115-40D0-869C-583CE4482F60}"/>
              </a:ext>
            </a:extLst>
          </p:cNvPr>
          <p:cNvSpPr/>
          <p:nvPr/>
        </p:nvSpPr>
        <p:spPr>
          <a:xfrm>
            <a:off x="2438400" y="4415135"/>
            <a:ext cx="5029200" cy="461665"/>
          </a:xfrm>
          <a:prstGeom prst="rect">
            <a:avLst/>
          </a:prstGeom>
          <a:solidFill>
            <a:schemeClr val="accent6"/>
          </a:solidFill>
          <a:ln>
            <a:solidFill>
              <a:srgbClr val="646464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45720" rIns="45720" rtlCol="0" anchor="ctr" anchorCtr="0">
            <a:spAutoFit/>
          </a:bodyPr>
          <a:lstStyle/>
          <a:p>
            <a:pPr algn="ctr"/>
            <a:r>
              <a:rPr lang="en-US" sz="2400" dirty="0">
                <a:solidFill>
                  <a:srgbClr val="646464"/>
                </a:solidFill>
                <a:latin typeface="+mj-lt"/>
              </a:rPr>
              <a:t>Network Storage</a:t>
            </a:r>
          </a:p>
        </p:txBody>
      </p:sp>
      <p:cxnSp>
        <p:nvCxnSpPr>
          <p:cNvPr id="69" name="Curved Connector 14">
            <a:extLst>
              <a:ext uri="{FF2B5EF4-FFF2-40B4-BE49-F238E27FC236}">
                <a16:creationId xmlns:a16="http://schemas.microsoft.com/office/drawing/2014/main" id="{95B62100-1BE6-4CD2-AA15-667B1612702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157887" y="1267600"/>
            <a:ext cx="0" cy="290952"/>
          </a:xfrm>
          <a:prstGeom prst="straightConnector1">
            <a:avLst/>
          </a:prstGeom>
          <a:noFill/>
          <a:ln w="76200" algn="ctr">
            <a:solidFill>
              <a:srgbClr val="646464"/>
            </a:solidFill>
            <a:round/>
            <a:headEnd type="none" w="sm" len="sm"/>
            <a:tailEnd type="triangle" w="med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4" name="Curved Connector 14">
            <a:extLst>
              <a:ext uri="{FF2B5EF4-FFF2-40B4-BE49-F238E27FC236}">
                <a16:creationId xmlns:a16="http://schemas.microsoft.com/office/drawing/2014/main" id="{2A55C168-92DB-4A74-BD47-E94E3D01569B}"/>
              </a:ext>
            </a:extLst>
          </p:cNvPr>
          <p:cNvCxnSpPr>
            <a:cxnSpLocks noChangeShapeType="1"/>
            <a:stCxn id="46" idx="0"/>
          </p:cNvCxnSpPr>
          <p:nvPr/>
        </p:nvCxnSpPr>
        <p:spPr bwMode="auto">
          <a:xfrm flipV="1">
            <a:off x="4900225" y="1866327"/>
            <a:ext cx="288" cy="290955"/>
          </a:xfrm>
          <a:prstGeom prst="straightConnector1">
            <a:avLst/>
          </a:prstGeom>
          <a:noFill/>
          <a:ln w="76200" algn="ctr">
            <a:solidFill>
              <a:srgbClr val="646464"/>
            </a:solidFill>
            <a:round/>
            <a:headEnd type="none" w="sm" len="sm"/>
            <a:tailEnd type="triangle" w="med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5" name="Curved Connector 14">
            <a:extLst>
              <a:ext uri="{FF2B5EF4-FFF2-40B4-BE49-F238E27FC236}">
                <a16:creationId xmlns:a16="http://schemas.microsoft.com/office/drawing/2014/main" id="{38BAEDED-0421-4257-BF72-61EA5A781EEC}"/>
              </a:ext>
            </a:extLst>
          </p:cNvPr>
          <p:cNvCxnSpPr>
            <a:cxnSpLocks noChangeShapeType="1"/>
            <a:endCxn id="47" idx="0"/>
          </p:cNvCxnSpPr>
          <p:nvPr/>
        </p:nvCxnSpPr>
        <p:spPr bwMode="auto">
          <a:xfrm flipH="1">
            <a:off x="5157599" y="1866327"/>
            <a:ext cx="288" cy="290955"/>
          </a:xfrm>
          <a:prstGeom prst="straightConnector1">
            <a:avLst/>
          </a:prstGeom>
          <a:noFill/>
          <a:ln w="76200" algn="ctr">
            <a:solidFill>
              <a:srgbClr val="646464"/>
            </a:solidFill>
            <a:round/>
            <a:headEnd type="none" w="sm" len="sm"/>
            <a:tailEnd type="triangle" w="med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3" name="Curved Connector 14">
            <a:extLst>
              <a:ext uri="{FF2B5EF4-FFF2-40B4-BE49-F238E27FC236}">
                <a16:creationId xmlns:a16="http://schemas.microsoft.com/office/drawing/2014/main" id="{ADC0C02E-AEA6-4408-8B40-B7C0B93D586E}"/>
              </a:ext>
            </a:extLst>
          </p:cNvPr>
          <p:cNvCxnSpPr>
            <a:cxnSpLocks noChangeShapeType="1"/>
            <a:stCxn id="49" idx="0"/>
            <a:endCxn id="46" idx="2"/>
          </p:cNvCxnSpPr>
          <p:nvPr/>
        </p:nvCxnSpPr>
        <p:spPr bwMode="auto">
          <a:xfrm flipV="1">
            <a:off x="4900033" y="2618949"/>
            <a:ext cx="192" cy="290952"/>
          </a:xfrm>
          <a:prstGeom prst="straightConnector1">
            <a:avLst/>
          </a:prstGeom>
          <a:noFill/>
          <a:ln w="76200" algn="ctr">
            <a:solidFill>
              <a:srgbClr val="646464"/>
            </a:solidFill>
            <a:round/>
            <a:headEnd type="none" w="sm" len="sm"/>
            <a:tailEnd type="triangle" w="med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4" name="Curved Connector 14">
            <a:extLst>
              <a:ext uri="{FF2B5EF4-FFF2-40B4-BE49-F238E27FC236}">
                <a16:creationId xmlns:a16="http://schemas.microsoft.com/office/drawing/2014/main" id="{21206806-E41E-4610-B8D9-270C13CAD2E8}"/>
              </a:ext>
            </a:extLst>
          </p:cNvPr>
          <p:cNvCxnSpPr>
            <a:cxnSpLocks noChangeShapeType="1"/>
            <a:stCxn id="47" idx="2"/>
            <a:endCxn id="50" idx="0"/>
          </p:cNvCxnSpPr>
          <p:nvPr/>
        </p:nvCxnSpPr>
        <p:spPr bwMode="auto">
          <a:xfrm flipH="1">
            <a:off x="5157407" y="2618949"/>
            <a:ext cx="192" cy="290952"/>
          </a:xfrm>
          <a:prstGeom prst="straightConnector1">
            <a:avLst/>
          </a:prstGeom>
          <a:noFill/>
          <a:ln w="76200" algn="ctr">
            <a:solidFill>
              <a:srgbClr val="646464"/>
            </a:solidFill>
            <a:round/>
            <a:headEnd type="none" w="sm" len="sm"/>
            <a:tailEnd type="triangle" w="med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5" name="Curved Connector 14">
            <a:extLst>
              <a:ext uri="{FF2B5EF4-FFF2-40B4-BE49-F238E27FC236}">
                <a16:creationId xmlns:a16="http://schemas.microsoft.com/office/drawing/2014/main" id="{C309D9B8-1645-40A3-B18D-3F6B7454765A}"/>
              </a:ext>
            </a:extLst>
          </p:cNvPr>
          <p:cNvCxnSpPr>
            <a:cxnSpLocks noChangeShapeType="1"/>
            <a:stCxn id="52" idx="0"/>
            <a:endCxn id="49" idx="2"/>
          </p:cNvCxnSpPr>
          <p:nvPr/>
        </p:nvCxnSpPr>
        <p:spPr bwMode="auto">
          <a:xfrm flipV="1">
            <a:off x="4897401" y="3371566"/>
            <a:ext cx="2632" cy="290952"/>
          </a:xfrm>
          <a:prstGeom prst="straightConnector1">
            <a:avLst/>
          </a:prstGeom>
          <a:noFill/>
          <a:ln w="76200" algn="ctr">
            <a:solidFill>
              <a:srgbClr val="646464"/>
            </a:solidFill>
            <a:round/>
            <a:headEnd type="none" w="sm" len="sm"/>
            <a:tailEnd type="triangle" w="med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6" name="Curved Connector 14">
            <a:extLst>
              <a:ext uri="{FF2B5EF4-FFF2-40B4-BE49-F238E27FC236}">
                <a16:creationId xmlns:a16="http://schemas.microsoft.com/office/drawing/2014/main" id="{A860ADFB-638E-4D0E-9FFD-2871457E2755}"/>
              </a:ext>
            </a:extLst>
          </p:cNvPr>
          <p:cNvCxnSpPr>
            <a:cxnSpLocks noChangeShapeType="1"/>
            <a:stCxn id="50" idx="2"/>
            <a:endCxn id="53" idx="0"/>
          </p:cNvCxnSpPr>
          <p:nvPr/>
        </p:nvCxnSpPr>
        <p:spPr bwMode="auto">
          <a:xfrm flipH="1">
            <a:off x="5154775" y="3371566"/>
            <a:ext cx="2632" cy="290952"/>
          </a:xfrm>
          <a:prstGeom prst="straightConnector1">
            <a:avLst/>
          </a:prstGeom>
          <a:noFill/>
          <a:ln w="76200" algn="ctr">
            <a:solidFill>
              <a:srgbClr val="646464"/>
            </a:solidFill>
            <a:round/>
            <a:headEnd type="none" w="sm" len="sm"/>
            <a:tailEnd type="triangle" w="med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7" name="Curved Connector 14">
            <a:extLst>
              <a:ext uri="{FF2B5EF4-FFF2-40B4-BE49-F238E27FC236}">
                <a16:creationId xmlns:a16="http://schemas.microsoft.com/office/drawing/2014/main" id="{F5276F6C-D8F0-4F44-8D5A-FFAEFF487630}"/>
              </a:ext>
            </a:extLst>
          </p:cNvPr>
          <p:cNvCxnSpPr>
            <a:cxnSpLocks noChangeShapeType="1"/>
            <a:stCxn id="59" idx="0"/>
            <a:endCxn id="52" idx="2"/>
          </p:cNvCxnSpPr>
          <p:nvPr/>
        </p:nvCxnSpPr>
        <p:spPr bwMode="auto">
          <a:xfrm flipH="1" flipV="1">
            <a:off x="4897401" y="4124183"/>
            <a:ext cx="3112" cy="290952"/>
          </a:xfrm>
          <a:prstGeom prst="straightConnector1">
            <a:avLst/>
          </a:prstGeom>
          <a:noFill/>
          <a:ln w="76200" algn="ctr">
            <a:solidFill>
              <a:srgbClr val="646464"/>
            </a:solidFill>
            <a:round/>
            <a:headEnd type="none" w="sm" len="sm"/>
            <a:tailEnd type="triangle" w="med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8" name="Curved Connector 14">
            <a:extLst>
              <a:ext uri="{FF2B5EF4-FFF2-40B4-BE49-F238E27FC236}">
                <a16:creationId xmlns:a16="http://schemas.microsoft.com/office/drawing/2014/main" id="{7D9A9427-DE09-406F-A658-FFD4AED069CF}"/>
              </a:ext>
            </a:extLst>
          </p:cNvPr>
          <p:cNvCxnSpPr>
            <a:cxnSpLocks noChangeShapeType="1"/>
            <a:stCxn id="53" idx="2"/>
            <a:endCxn id="60" idx="0"/>
          </p:cNvCxnSpPr>
          <p:nvPr/>
        </p:nvCxnSpPr>
        <p:spPr bwMode="auto">
          <a:xfrm>
            <a:off x="5154775" y="4124183"/>
            <a:ext cx="3112" cy="290952"/>
          </a:xfrm>
          <a:prstGeom prst="straightConnector1">
            <a:avLst/>
          </a:prstGeom>
          <a:noFill/>
          <a:ln w="76200" algn="ctr">
            <a:solidFill>
              <a:srgbClr val="646464"/>
            </a:solidFill>
            <a:round/>
            <a:headEnd type="none" w="sm" len="sm"/>
            <a:tailEnd type="triangle" w="med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7" name="TextBox 106">
            <a:extLst>
              <a:ext uri="{FF2B5EF4-FFF2-40B4-BE49-F238E27FC236}">
                <a16:creationId xmlns:a16="http://schemas.microsoft.com/office/drawing/2014/main" id="{A711E04B-05F6-4881-BC7C-A47A674C64C6}"/>
              </a:ext>
            </a:extLst>
          </p:cNvPr>
          <p:cNvSpPr txBox="1"/>
          <p:nvPr/>
        </p:nvSpPr>
        <p:spPr>
          <a:xfrm>
            <a:off x="7564828" y="764798"/>
            <a:ext cx="1410643" cy="9048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400" dirty="0">
                <a:solidFill>
                  <a:srgbClr val="C30037"/>
                </a:solidFill>
                <a:latin typeface="+mj-lt"/>
              </a:rPr>
              <a:t>Faster</a:t>
            </a:r>
            <a:br>
              <a:rPr lang="en-US" sz="2400" dirty="0">
                <a:solidFill>
                  <a:srgbClr val="C30037"/>
                </a:solidFill>
                <a:latin typeface="+mj-lt"/>
              </a:rPr>
            </a:br>
            <a:r>
              <a:rPr lang="en-US" sz="2400" dirty="0">
                <a:solidFill>
                  <a:srgbClr val="C30037"/>
                </a:solidFill>
                <a:latin typeface="+mj-lt"/>
              </a:rPr>
              <a:t>Smaller</a:t>
            </a:r>
          </a:p>
          <a:p>
            <a:pPr algn="ctr">
              <a:lnSpc>
                <a:spcPct val="80000"/>
              </a:lnSpc>
            </a:pPr>
            <a:r>
              <a:rPr lang="en-US" sz="2400" dirty="0">
                <a:solidFill>
                  <a:srgbClr val="C30037"/>
                </a:solidFill>
                <a:latin typeface="+mj-lt"/>
              </a:rPr>
              <a:t>Expensive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A5299232-A75D-4BBB-952E-80FE46A51A25}"/>
              </a:ext>
            </a:extLst>
          </p:cNvPr>
          <p:cNvSpPr txBox="1"/>
          <p:nvPr/>
        </p:nvSpPr>
        <p:spPr>
          <a:xfrm>
            <a:off x="7694671" y="4164034"/>
            <a:ext cx="1175002" cy="9048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ct val="90000"/>
              </a:lnSpc>
              <a:defRPr sz="2800">
                <a:solidFill>
                  <a:srgbClr val="F76D6D"/>
                </a:solidFill>
                <a:latin typeface="Proxima Nova Rg" panose="02000506030000020004" pitchFamily="50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2400" dirty="0">
                <a:solidFill>
                  <a:srgbClr val="C30037"/>
                </a:solidFill>
                <a:latin typeface="+mj-lt"/>
              </a:rPr>
              <a:t>Slower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solidFill>
                  <a:srgbClr val="C30037"/>
                </a:solidFill>
                <a:latin typeface="+mj-lt"/>
              </a:rPr>
              <a:t>Larger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solidFill>
                  <a:srgbClr val="C30037"/>
                </a:solidFill>
                <a:latin typeface="+mj-lt"/>
              </a:rPr>
              <a:t>Cheaper</a:t>
            </a:r>
          </a:p>
        </p:txBody>
      </p:sp>
      <p:sp>
        <p:nvSpPr>
          <p:cNvPr id="109" name="Right Brace 108">
            <a:extLst>
              <a:ext uri="{FF2B5EF4-FFF2-40B4-BE49-F238E27FC236}">
                <a16:creationId xmlns:a16="http://schemas.microsoft.com/office/drawing/2014/main" id="{0C0968CA-2302-4D36-B109-1F5BABD27E5D}"/>
              </a:ext>
            </a:extLst>
          </p:cNvPr>
          <p:cNvSpPr>
            <a:spLocks/>
          </p:cNvSpPr>
          <p:nvPr/>
        </p:nvSpPr>
        <p:spPr bwMode="auto">
          <a:xfrm rot="10800000" flipV="1">
            <a:off x="2150269" y="2950561"/>
            <a:ext cx="211931" cy="1926236"/>
          </a:xfrm>
          <a:prstGeom prst="rightBrace">
            <a:avLst>
              <a:gd name="adj1" fmla="val 8339"/>
              <a:gd name="adj2" fmla="val 50000"/>
            </a:avLst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2100">
              <a:solidFill>
                <a:srgbClr val="F76D6D"/>
              </a:solidFill>
            </a:endParaRPr>
          </a:p>
        </p:txBody>
      </p:sp>
      <p:sp>
        <p:nvSpPr>
          <p:cNvPr id="110" name="Right Brace 109">
            <a:extLst>
              <a:ext uri="{FF2B5EF4-FFF2-40B4-BE49-F238E27FC236}">
                <a16:creationId xmlns:a16="http://schemas.microsoft.com/office/drawing/2014/main" id="{05AAB0AB-E41C-4EBD-9F9E-EAB995C28B23}"/>
              </a:ext>
            </a:extLst>
          </p:cNvPr>
          <p:cNvSpPr>
            <a:spLocks/>
          </p:cNvSpPr>
          <p:nvPr/>
        </p:nvSpPr>
        <p:spPr bwMode="auto">
          <a:xfrm rot="10800000" flipV="1">
            <a:off x="3902869" y="971550"/>
            <a:ext cx="211931" cy="906243"/>
          </a:xfrm>
          <a:prstGeom prst="rightBrace">
            <a:avLst>
              <a:gd name="adj1" fmla="val 8339"/>
              <a:gd name="adj2" fmla="val 50000"/>
            </a:avLst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2100">
              <a:solidFill>
                <a:srgbClr val="F76D6D"/>
              </a:solidFill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C02BDAA6-E3DD-4756-8C52-41AB3FFA8577}"/>
              </a:ext>
            </a:extLst>
          </p:cNvPr>
          <p:cNvSpPr txBox="1"/>
          <p:nvPr/>
        </p:nvSpPr>
        <p:spPr>
          <a:xfrm>
            <a:off x="203893" y="1766197"/>
            <a:ext cx="2253822" cy="82945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200" b="1" dirty="0">
                <a:solidFill>
                  <a:srgbClr val="C30037"/>
                </a:solidFill>
                <a:latin typeface="+mj-lt"/>
              </a:rPr>
              <a:t>Volatile</a:t>
            </a:r>
          </a:p>
          <a:p>
            <a:pPr algn="ctr">
              <a:lnSpc>
                <a:spcPct val="80000"/>
              </a:lnSpc>
            </a:pPr>
            <a:r>
              <a:rPr lang="en-US" sz="2200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rPr>
              <a:t>Random Access</a:t>
            </a:r>
            <a:br>
              <a:rPr lang="en-US" sz="2200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rPr>
            </a:br>
            <a:r>
              <a:rPr lang="en-US" sz="2200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rPr>
              <a:t>Byte-Addressable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D42DF003-DBFC-4FD5-B088-F16AB8B83AE9}"/>
              </a:ext>
            </a:extLst>
          </p:cNvPr>
          <p:cNvSpPr txBox="1"/>
          <p:nvPr/>
        </p:nvSpPr>
        <p:spPr>
          <a:xfrm>
            <a:off x="163528" y="3009682"/>
            <a:ext cx="2377254" cy="82945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200" b="1" dirty="0">
                <a:solidFill>
                  <a:srgbClr val="C30037"/>
                </a:solidFill>
                <a:latin typeface="+mj-lt"/>
              </a:rPr>
              <a:t>Non-Volatile</a:t>
            </a:r>
          </a:p>
          <a:p>
            <a:pPr algn="ctr">
              <a:lnSpc>
                <a:spcPct val="80000"/>
              </a:lnSpc>
            </a:pPr>
            <a:r>
              <a:rPr lang="en-US" sz="2200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rPr>
              <a:t>Sequential Access</a:t>
            </a:r>
          </a:p>
          <a:p>
            <a:pPr algn="ctr">
              <a:lnSpc>
                <a:spcPct val="80000"/>
              </a:lnSpc>
            </a:pPr>
            <a:r>
              <a:rPr lang="en-US" sz="2200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rPr>
              <a:t>Block-Addressable</a:t>
            </a:r>
          </a:p>
        </p:txBody>
      </p:sp>
      <p:sp>
        <p:nvSpPr>
          <p:cNvPr id="113" name="Right Brace 112">
            <a:extLst>
              <a:ext uri="{FF2B5EF4-FFF2-40B4-BE49-F238E27FC236}">
                <a16:creationId xmlns:a16="http://schemas.microsoft.com/office/drawing/2014/main" id="{87EC3BF5-BB25-495B-B28E-5900E09A934E}"/>
              </a:ext>
            </a:extLst>
          </p:cNvPr>
          <p:cNvSpPr>
            <a:spLocks/>
          </p:cNvSpPr>
          <p:nvPr/>
        </p:nvSpPr>
        <p:spPr bwMode="auto">
          <a:xfrm rot="10800000" flipV="1">
            <a:off x="3400215" y="2157282"/>
            <a:ext cx="211931" cy="475347"/>
          </a:xfrm>
          <a:prstGeom prst="rightBrace">
            <a:avLst>
              <a:gd name="adj1" fmla="val 8339"/>
              <a:gd name="adj2" fmla="val 50000"/>
            </a:avLst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2100">
              <a:solidFill>
                <a:srgbClr val="F76D6D"/>
              </a:solidFill>
            </a:endParaRPr>
          </a:p>
        </p:txBody>
      </p:sp>
      <p:grpSp>
        <p:nvGrpSpPr>
          <p:cNvPr id="76" name="Fast Network">
            <a:extLst>
              <a:ext uri="{FF2B5EF4-FFF2-40B4-BE49-F238E27FC236}">
                <a16:creationId xmlns:a16="http://schemas.microsoft.com/office/drawing/2014/main" id="{3FCC6362-7B8F-43D1-BDE4-FA0664ADC54B}"/>
              </a:ext>
            </a:extLst>
          </p:cNvPr>
          <p:cNvGrpSpPr/>
          <p:nvPr/>
        </p:nvGrpSpPr>
        <p:grpSpPr>
          <a:xfrm>
            <a:off x="3261360" y="3286209"/>
            <a:ext cx="3383280" cy="461665"/>
            <a:chOff x="4265494" y="2737967"/>
            <a:chExt cx="2901963" cy="461665"/>
          </a:xfrm>
          <a:solidFill>
            <a:srgbClr val="F76D6D"/>
          </a:solidFill>
        </p:grpSpPr>
        <p:grpSp>
          <p:nvGrpSpPr>
            <p:cNvPr id="77" name="Group 76" hidden="1">
              <a:extLst>
                <a:ext uri="{FF2B5EF4-FFF2-40B4-BE49-F238E27FC236}">
                  <a16:creationId xmlns:a16="http://schemas.microsoft.com/office/drawing/2014/main" id="{0FC6F2A5-FACA-4CF1-8EDE-282E7D558D70}"/>
                </a:ext>
              </a:extLst>
            </p:cNvPr>
            <p:cNvGrpSpPr/>
            <p:nvPr/>
          </p:nvGrpSpPr>
          <p:grpSpPr>
            <a:xfrm>
              <a:off x="5691287" y="2737967"/>
              <a:ext cx="348814" cy="461665"/>
              <a:chOff x="5562600" y="569811"/>
              <a:chExt cx="348814" cy="182880"/>
            </a:xfrm>
            <a:grpFill/>
          </p:grpSpPr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09EA7549-ECD8-4245-B4CF-B13E0A834C00}"/>
                  </a:ext>
                </a:extLst>
              </p:cNvPr>
              <p:cNvSpPr/>
              <p:nvPr/>
            </p:nvSpPr>
            <p:spPr>
              <a:xfrm>
                <a:off x="5562600" y="569811"/>
                <a:ext cx="91440" cy="182880"/>
              </a:xfrm>
              <a:prstGeom prst="rect">
                <a:avLst/>
              </a:prstGeom>
              <a:grpFill/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0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A57D2EF4-47A7-4885-8734-FA39D88BC316}"/>
                  </a:ext>
                </a:extLst>
              </p:cNvPr>
              <p:cNvSpPr/>
              <p:nvPr/>
            </p:nvSpPr>
            <p:spPr>
              <a:xfrm>
                <a:off x="5819974" y="569811"/>
                <a:ext cx="91440" cy="182880"/>
              </a:xfrm>
              <a:prstGeom prst="rect">
                <a:avLst/>
              </a:prstGeom>
              <a:grpFill/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0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</p:grp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8EEDAD30-E86F-4471-8AC6-D832EE92CD6A}"/>
                </a:ext>
              </a:extLst>
            </p:cNvPr>
            <p:cNvSpPr/>
            <p:nvPr/>
          </p:nvSpPr>
          <p:spPr>
            <a:xfrm>
              <a:off x="4265494" y="2737967"/>
              <a:ext cx="2901963" cy="461665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rIns="45720" rtlCol="0" anchor="ctr" anchorCtr="0">
              <a:spAutoFit/>
            </a:bodyPr>
            <a:lstStyle/>
            <a:p>
              <a:pPr algn="ctr"/>
              <a:r>
                <a:rPr lang="en-US" sz="2400" i="1" dirty="0">
                  <a:latin typeface="+mj-lt"/>
                </a:rPr>
                <a:t>Fast Network Storage</a:t>
              </a:r>
            </a:p>
          </p:txBody>
        </p:sp>
      </p:grpSp>
      <p:pic>
        <p:nvPicPr>
          <p:cNvPr id="11" name="Picture 10" descr="A screenshot of a computer screen&#10;&#10;Description automatically generated" hidden="1">
            <a:hlinkClick r:id="rId4"/>
            <a:extLst>
              <a:ext uri="{FF2B5EF4-FFF2-40B4-BE49-F238E27FC236}">
                <a16:creationId xmlns:a16="http://schemas.microsoft.com/office/drawing/2014/main" id="{BF6C1D8A-8470-4DA6-8AA3-187DC9A44A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60107">
            <a:off x="6175681" y="884000"/>
            <a:ext cx="2787279" cy="3477019"/>
          </a:xfrm>
          <a:prstGeom prst="rect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4210B71-309C-4959-B191-4A2A658D8124}"/>
              </a:ext>
            </a:extLst>
          </p:cNvPr>
          <p:cNvCxnSpPr>
            <a:cxnSpLocks/>
          </p:cNvCxnSpPr>
          <p:nvPr/>
        </p:nvCxnSpPr>
        <p:spPr>
          <a:xfrm>
            <a:off x="203893" y="2764425"/>
            <a:ext cx="7315200" cy="0"/>
          </a:xfrm>
          <a:prstGeom prst="line">
            <a:avLst/>
          </a:prstGeom>
          <a:ln w="12700">
            <a:solidFill>
              <a:srgbClr val="64646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4" name="NVM">
            <a:extLst>
              <a:ext uri="{FF2B5EF4-FFF2-40B4-BE49-F238E27FC236}">
                <a16:creationId xmlns:a16="http://schemas.microsoft.com/office/drawing/2014/main" id="{109E24FF-5A1F-4E85-9A80-B37F7191E4E3}"/>
              </a:ext>
            </a:extLst>
          </p:cNvPr>
          <p:cNvGrpSpPr/>
          <p:nvPr/>
        </p:nvGrpSpPr>
        <p:grpSpPr>
          <a:xfrm>
            <a:off x="3535680" y="2533592"/>
            <a:ext cx="2834640" cy="461665"/>
            <a:chOff x="4265494" y="2737967"/>
            <a:chExt cx="2834640" cy="461665"/>
          </a:xfrm>
          <a:solidFill>
            <a:srgbClr val="F76D6D"/>
          </a:solidFill>
        </p:grpSpPr>
        <p:grpSp>
          <p:nvGrpSpPr>
            <p:cNvPr id="115" name="Group 114" hidden="1">
              <a:extLst>
                <a:ext uri="{FF2B5EF4-FFF2-40B4-BE49-F238E27FC236}">
                  <a16:creationId xmlns:a16="http://schemas.microsoft.com/office/drawing/2014/main" id="{A7ECCF2C-3358-41E4-A5B4-9666184FD0F4}"/>
                </a:ext>
              </a:extLst>
            </p:cNvPr>
            <p:cNvGrpSpPr/>
            <p:nvPr/>
          </p:nvGrpSpPr>
          <p:grpSpPr>
            <a:xfrm>
              <a:off x="5691287" y="2737967"/>
              <a:ext cx="348814" cy="461665"/>
              <a:chOff x="5562600" y="569811"/>
              <a:chExt cx="348814" cy="182880"/>
            </a:xfrm>
            <a:grpFill/>
          </p:grpSpPr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DF04AC47-D5B5-42FE-BCD4-8E63993477EC}"/>
                  </a:ext>
                </a:extLst>
              </p:cNvPr>
              <p:cNvSpPr/>
              <p:nvPr/>
            </p:nvSpPr>
            <p:spPr>
              <a:xfrm>
                <a:off x="5562600" y="569811"/>
                <a:ext cx="91440" cy="182880"/>
              </a:xfrm>
              <a:prstGeom prst="rect">
                <a:avLst/>
              </a:prstGeom>
              <a:grpFill/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0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280137EB-9ADD-4A62-915D-59CD6C668A50}"/>
                  </a:ext>
                </a:extLst>
              </p:cNvPr>
              <p:cNvSpPr/>
              <p:nvPr/>
            </p:nvSpPr>
            <p:spPr>
              <a:xfrm>
                <a:off x="5819974" y="569811"/>
                <a:ext cx="91440" cy="182880"/>
              </a:xfrm>
              <a:prstGeom prst="rect">
                <a:avLst/>
              </a:prstGeom>
              <a:grpFill/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0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</p:grp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859F7255-8DD9-4844-A6A0-9B207B35509D}"/>
                </a:ext>
              </a:extLst>
            </p:cNvPr>
            <p:cNvSpPr/>
            <p:nvPr/>
          </p:nvSpPr>
          <p:spPr>
            <a:xfrm>
              <a:off x="4265494" y="2737967"/>
              <a:ext cx="2834640" cy="461665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rIns="45720" rtlCol="0" anchor="ctr" anchorCtr="0">
              <a:spAutoFit/>
            </a:bodyPr>
            <a:lstStyle/>
            <a:p>
              <a:pPr algn="ctr"/>
              <a:r>
                <a:rPr lang="en-US" sz="2400" i="1" dirty="0">
                  <a:latin typeface="+mj-lt"/>
                </a:rPr>
                <a:t>Persistent Memory</a:t>
              </a:r>
            </a:p>
          </p:txBody>
        </p:sp>
      </p:grpSp>
      <p:pic>
        <p:nvPicPr>
          <p:cNvPr id="12" name="skull">
            <a:extLst>
              <a:ext uri="{FF2B5EF4-FFF2-40B4-BE49-F238E27FC236}">
                <a16:creationId xmlns:a16="http://schemas.microsoft.com/office/drawing/2014/main" id="{7B232904-8B9B-A7AD-7E04-28EEB112B7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4682469" y="2489159"/>
            <a:ext cx="541063" cy="541063"/>
          </a:xfrm>
          <a:prstGeom prst="rect">
            <a:avLst/>
          </a:prstGeom>
        </p:spPr>
      </p:pic>
      <p:pic>
        <p:nvPicPr>
          <p:cNvPr id="71" name="Optane" descr="A circuit board&#10;&#10;Description automatically generated">
            <a:extLst>
              <a:ext uri="{FF2B5EF4-FFF2-40B4-BE49-F238E27FC236}">
                <a16:creationId xmlns:a16="http://schemas.microsoft.com/office/drawing/2014/main" id="{5AE20EC2-77C7-4EE0-8F2C-4BDB35F65B6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399426">
            <a:off x="364362" y="818340"/>
            <a:ext cx="5298820" cy="2980586"/>
          </a:xfrm>
          <a:prstGeom prst="rect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Optane Dead">
            <a:hlinkClick r:id="rId9"/>
            <a:extLst>
              <a:ext uri="{FF2B5EF4-FFF2-40B4-BE49-F238E27FC236}">
                <a16:creationId xmlns:a16="http://schemas.microsoft.com/office/drawing/2014/main" id="{A9F9D4A8-35C6-62BC-D5FF-C594DB935E77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b="23355"/>
          <a:stretch/>
        </p:blipFill>
        <p:spPr>
          <a:xfrm rot="199241">
            <a:off x="5004653" y="84473"/>
            <a:ext cx="3903900" cy="4974553"/>
          </a:xfrm>
          <a:prstGeom prst="rect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7" name="CXL">
            <a:extLst>
              <a:ext uri="{FF2B5EF4-FFF2-40B4-BE49-F238E27FC236}">
                <a16:creationId xmlns:a16="http://schemas.microsoft.com/office/drawing/2014/main" id="{1971893E-E440-A951-0DD6-9223FFA683AC}"/>
              </a:ext>
            </a:extLst>
          </p:cNvPr>
          <p:cNvGrpSpPr/>
          <p:nvPr/>
        </p:nvGrpSpPr>
        <p:grpSpPr>
          <a:xfrm>
            <a:off x="3535680" y="2533592"/>
            <a:ext cx="2834640" cy="461665"/>
            <a:chOff x="4265494" y="2737967"/>
            <a:chExt cx="2834640" cy="461665"/>
          </a:xfrm>
          <a:solidFill>
            <a:srgbClr val="F76D6D"/>
          </a:solidFill>
        </p:grpSpPr>
        <p:grpSp>
          <p:nvGrpSpPr>
            <p:cNvPr id="18" name="Group 17" hidden="1">
              <a:extLst>
                <a:ext uri="{FF2B5EF4-FFF2-40B4-BE49-F238E27FC236}">
                  <a16:creationId xmlns:a16="http://schemas.microsoft.com/office/drawing/2014/main" id="{4EC93094-9C44-D324-7FB7-98C0296214FA}"/>
                </a:ext>
              </a:extLst>
            </p:cNvPr>
            <p:cNvGrpSpPr/>
            <p:nvPr/>
          </p:nvGrpSpPr>
          <p:grpSpPr>
            <a:xfrm>
              <a:off x="5691287" y="2737967"/>
              <a:ext cx="348814" cy="461665"/>
              <a:chOff x="5562600" y="569811"/>
              <a:chExt cx="348814" cy="182880"/>
            </a:xfrm>
            <a:grpFill/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090097FB-A97B-C43B-3B5B-89166F4124FB}"/>
                  </a:ext>
                </a:extLst>
              </p:cNvPr>
              <p:cNvSpPr/>
              <p:nvPr/>
            </p:nvSpPr>
            <p:spPr>
              <a:xfrm>
                <a:off x="5562600" y="569811"/>
                <a:ext cx="91440" cy="182880"/>
              </a:xfrm>
              <a:prstGeom prst="rect">
                <a:avLst/>
              </a:prstGeom>
              <a:grpFill/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0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0C5D8D1C-3D63-32B9-95C1-071024C9F3F4}"/>
                  </a:ext>
                </a:extLst>
              </p:cNvPr>
              <p:cNvSpPr/>
              <p:nvPr/>
            </p:nvSpPr>
            <p:spPr>
              <a:xfrm>
                <a:off x="5819974" y="569811"/>
                <a:ext cx="91440" cy="182880"/>
              </a:xfrm>
              <a:prstGeom prst="rect">
                <a:avLst/>
              </a:prstGeom>
              <a:grpFill/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0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</p:grp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343A082-E348-137D-6ED8-50C97839BE73}"/>
                </a:ext>
              </a:extLst>
            </p:cNvPr>
            <p:cNvSpPr/>
            <p:nvPr/>
          </p:nvSpPr>
          <p:spPr>
            <a:xfrm>
              <a:off x="4265494" y="2737967"/>
              <a:ext cx="2834640" cy="461665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rIns="45720" rtlCol="0" anchor="ctr" anchorCtr="0">
              <a:spAutoFit/>
            </a:bodyPr>
            <a:lstStyle/>
            <a:p>
              <a:pPr algn="ctr"/>
              <a:r>
                <a:rPr lang="en-US" sz="2400" i="1" dirty="0">
                  <a:latin typeface="+mj-lt"/>
                </a:rPr>
                <a:t>CXL Type 3</a:t>
              </a:r>
            </a:p>
          </p:txBody>
        </p:sp>
      </p:grpSp>
      <p:grpSp>
        <p:nvGrpSpPr>
          <p:cNvPr id="16" name="CXL Figure">
            <a:extLst>
              <a:ext uri="{FF2B5EF4-FFF2-40B4-BE49-F238E27FC236}">
                <a16:creationId xmlns:a16="http://schemas.microsoft.com/office/drawing/2014/main" id="{EFBA17BB-D72D-09FF-B8DF-AF6416AE2F51}"/>
              </a:ext>
            </a:extLst>
          </p:cNvPr>
          <p:cNvGrpSpPr/>
          <p:nvPr/>
        </p:nvGrpSpPr>
        <p:grpSpPr>
          <a:xfrm rot="21250871">
            <a:off x="289960" y="1057151"/>
            <a:ext cx="6583680" cy="2130552"/>
            <a:chOff x="896226" y="1148998"/>
            <a:chExt cx="6583680" cy="2130552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FA203F9-5935-8EB4-B743-5AA55C0F4FC9}"/>
                </a:ext>
              </a:extLst>
            </p:cNvPr>
            <p:cNvSpPr/>
            <p:nvPr/>
          </p:nvSpPr>
          <p:spPr>
            <a:xfrm>
              <a:off x="896226" y="1148998"/>
              <a:ext cx="6583680" cy="213055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CXL">
              <a:hlinkClick r:id="rId11"/>
              <a:extLst>
                <a:ext uri="{FF2B5EF4-FFF2-40B4-BE49-F238E27FC236}">
                  <a16:creationId xmlns:a16="http://schemas.microsoft.com/office/drawing/2014/main" id="{4CB08422-3777-F863-9C65-47040B6094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/>
          </p:blipFill>
          <p:spPr>
            <a:xfrm>
              <a:off x="987666" y="1239776"/>
              <a:ext cx="6400800" cy="1948996"/>
            </a:xfrm>
            <a:prstGeom prst="rect">
              <a:avLst/>
            </a:prstGeom>
            <a:ln w="127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4020356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5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5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5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5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5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5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5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25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50"/>
                            </p:stCondLst>
                            <p:childTnLst>
                              <p:par>
                                <p:cTn id="1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  <p:bldP spid="24" grpId="0"/>
      <p:bldP spid="28" grpId="0"/>
      <p:bldP spid="107" grpId="0"/>
      <p:bldP spid="108" grpId="0"/>
      <p:bldP spid="109" grpId="0" animBg="1"/>
      <p:bldP spid="110" grpId="0" animBg="1"/>
      <p:bldP spid="111" grpId="0"/>
      <p:bldP spid="111" grpId="1"/>
      <p:bldP spid="112" grpId="0"/>
      <p:bldP spid="112" grpId="1"/>
      <p:bldP spid="113" grpId="0" animBg="1"/>
    </p:bldLst>
  </p:timing>
</p:sld>
</file>

<file path=ppt/theme/theme1.xml><?xml version="1.0" encoding="utf-8"?>
<a:theme xmlns:a="http://schemas.openxmlformats.org/drawingml/2006/main" name="421-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421-theme" id="{8266886C-00C5-0E41-B657-C3D05B8200D6}" vid="{2B8BD0A5-B052-7545-BBE7-7583420439F3}"/>
    </a:ext>
  </a:extLst>
</a:theme>
</file>

<file path=ppt/theme/theme2.xml><?xml version="1.0" encoding="utf-8"?>
<a:theme xmlns:a="http://schemas.openxmlformats.org/drawingml/2006/main" name="1_F2024 Theme">
  <a:themeElements>
    <a:clrScheme name="CMU-DB F202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C41230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D9D9D9"/>
      </a:accent6>
      <a:hlink>
        <a:srgbClr val="C41230"/>
      </a:hlink>
      <a:folHlink>
        <a:srgbClr val="C4123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F2024 Theme">
  <a:themeElements>
    <a:clrScheme name="CMU-DB F202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C41230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D9D9D9"/>
      </a:accent6>
      <a:hlink>
        <a:srgbClr val="C41230"/>
      </a:hlink>
      <a:folHlink>
        <a:srgbClr val="C4123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74057</TotalTime>
  <Words>2079</Words>
  <Application>Microsoft Macintosh PowerPoint</Application>
  <PresentationFormat>On-screen Show (16:9)</PresentationFormat>
  <Paragraphs>530</Paragraphs>
  <Slides>39</Slides>
  <Notes>39</Notes>
  <HiddenSlides>3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39</vt:i4>
      </vt:variant>
    </vt:vector>
  </HeadingPairs>
  <TitlesOfParts>
    <vt:vector size="59" baseType="lpstr">
      <vt:lpstr>ＭＳ Ｐゴシック</vt:lpstr>
      <vt:lpstr>Arial</vt:lpstr>
      <vt:lpstr>Calibri</vt:lpstr>
      <vt:lpstr>Cambria Math</vt:lpstr>
      <vt:lpstr>Consolas</vt:lpstr>
      <vt:lpstr>CRIMSON TEXT</vt:lpstr>
      <vt:lpstr>CRIMSON TEXT</vt:lpstr>
      <vt:lpstr>DejaVu Sans Mono</vt:lpstr>
      <vt:lpstr>Gentium Book Basic</vt:lpstr>
      <vt:lpstr>Inconsolata</vt:lpstr>
      <vt:lpstr>Lato</vt:lpstr>
      <vt:lpstr>Overpass</vt:lpstr>
      <vt:lpstr>Proxima Nova Bl</vt:lpstr>
      <vt:lpstr>Proxima Nova Rg</vt:lpstr>
      <vt:lpstr>System Font Regular</vt:lpstr>
      <vt:lpstr>Times New Roman</vt:lpstr>
      <vt:lpstr>Work Sans</vt:lpstr>
      <vt:lpstr>421-theme</vt:lpstr>
      <vt:lpstr>1_F2024 Theme</vt:lpstr>
      <vt:lpstr>2_F2024 Theme</vt:lpstr>
      <vt:lpstr>Logistics</vt:lpstr>
      <vt:lpstr>PowerPoint Presentation</vt:lpstr>
      <vt:lpstr>Logistics</vt:lpstr>
      <vt:lpstr>Logistics</vt:lpstr>
      <vt:lpstr>Last Class</vt:lpstr>
      <vt:lpstr>Course Outline</vt:lpstr>
      <vt:lpstr>Today's Agenda</vt:lpstr>
      <vt:lpstr>Disk-based Architecture</vt:lpstr>
      <vt:lpstr>Storage Hierarchy</vt:lpstr>
      <vt:lpstr>Access Times</vt:lpstr>
      <vt:lpstr>Hardware Trends</vt:lpstr>
      <vt:lpstr>Sequential Vs. Random Access</vt:lpstr>
      <vt:lpstr>System Design Goals</vt:lpstr>
      <vt:lpstr>Disk-oriented DBMS</vt:lpstr>
      <vt:lpstr>The Dark Side</vt:lpstr>
      <vt:lpstr>The Dark Side</vt:lpstr>
      <vt:lpstr>Database Storage</vt:lpstr>
      <vt:lpstr>File Storage</vt:lpstr>
      <vt:lpstr>Storage Manager</vt:lpstr>
      <vt:lpstr>Database Pages</vt:lpstr>
      <vt:lpstr>Database Pages</vt:lpstr>
      <vt:lpstr>Page Storage Architecture</vt:lpstr>
      <vt:lpstr>Heap File</vt:lpstr>
      <vt:lpstr>Heap File: Page Directory</vt:lpstr>
      <vt:lpstr>HEAP FILE: LINKED LIST</vt:lpstr>
      <vt:lpstr>Today's Agenda</vt:lpstr>
      <vt:lpstr>Page Header</vt:lpstr>
      <vt:lpstr>Page Layout</vt:lpstr>
      <vt:lpstr>Tuple-oriented Storage</vt:lpstr>
      <vt:lpstr>Slotted Pages</vt:lpstr>
      <vt:lpstr>Record Ids</vt:lpstr>
      <vt:lpstr>Today's Agenda</vt:lpstr>
      <vt:lpstr>Tuple Layout</vt:lpstr>
      <vt:lpstr>Tuple Header</vt:lpstr>
      <vt:lpstr>Tuple Data</vt:lpstr>
      <vt:lpstr>Denormalized Tuple Data</vt:lpstr>
      <vt:lpstr>Conclusion</vt:lpstr>
      <vt:lpstr>Next Class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CMU 15-445/645 Database Systems (Fall 2024) :: Database Storage I</dc:title>
  <dc:creator>Andy Pavlo</dc:creator>
  <cp:keywords>Databases, Carnegie Mellon University</cp:keywords>
  <cp:lastModifiedBy>Benjamin S. Berg</cp:lastModifiedBy>
  <cp:revision>5807</cp:revision>
  <dcterms:created xsi:type="dcterms:W3CDTF">2015-12-22T16:36:30Z</dcterms:created>
  <dcterms:modified xsi:type="dcterms:W3CDTF">2025-09-16T17:40:56Z</dcterms:modified>
</cp:coreProperties>
</file>